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4" r:id="rId8"/>
    <p:sldId id="265" r:id="rId9"/>
    <p:sldId id="266" r:id="rId10"/>
    <p:sldId id="267" r:id="rId11"/>
    <p:sldId id="268" r:id="rId12"/>
    <p:sldId id="269" r:id="rId13"/>
    <p:sldId id="270"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0E42A-1656-49D4-A938-136C38CDB69B}"/>
              </a:ext>
            </a:extLst>
          </p:cNvPr>
          <p:cNvSpPr>
            <a:spLocks noGrp="1"/>
          </p:cNvSpPr>
          <p:nvPr>
            <p:ph type="ctrTitle"/>
          </p:nvPr>
        </p:nvSpPr>
        <p:spPr/>
        <p:txBody>
          <a:bodyPr/>
          <a:lstStyle/>
          <a:p>
            <a:r>
              <a:rPr lang="en-US"/>
              <a:t>P&amp;V_Instagram_Overview Stories and Posts (Reels incl)</a:t>
            </a:r>
          </a:p>
        </p:txBody>
      </p:sp>
      <p:sp>
        <p:nvSpPr>
          <p:cNvPr id="3" name="Subtitle 2">
            <a:extLst>
              <a:ext uri="{FF2B5EF4-FFF2-40B4-BE49-F238E27FC236}">
                <a16:creationId xmlns:a16="http://schemas.microsoft.com/office/drawing/2014/main" id="{DD7BFC4C-D614-4272-8C87-A5DE3BF89EA7}"/>
              </a:ext>
            </a:extLst>
          </p:cNvPr>
          <p:cNvSpPr>
            <a:spLocks noGrp="1"/>
          </p:cNvSpPr>
          <p:nvPr>
            <p:ph type="subTitle" idx="1"/>
          </p:nvPr>
        </p:nvSpPr>
        <p:spPr/>
        <p:txBody>
          <a:bodyPr/>
          <a:lstStyle/>
          <a:p>
            <a:r>
              <a:rPr lang="en-US"/>
              <a:t>Group P&amp;V</a:t>
            </a:r>
          </a:p>
        </p:txBody>
      </p:sp>
    </p:spTree>
    <p:extLst>
      <p:ext uri="{BB962C8B-B14F-4D97-AF65-F5344CB8AC3E}">
        <p14:creationId xmlns:p14="http://schemas.microsoft.com/office/powerpoint/2010/main" val="758480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331EF-CD44-4ADE-B639-AA1A488D9BF9}"/>
              </a:ext>
            </a:extLst>
          </p:cNvPr>
          <p:cNvSpPr>
            <a:spLocks noGrp="1"/>
          </p:cNvSpPr>
          <p:nvPr>
            <p:ph type="title"/>
          </p:nvPr>
        </p:nvSpPr>
        <p:spPr/>
        <p:txBody>
          <a:bodyPr/>
          <a:lstStyle/>
          <a:p>
            <a:r>
              <a:rPr lang="en-US"/>
              <a:t>Instagram Stories Table  | 1 group and 10 profiles - 1 of 5</a:t>
            </a:r>
          </a:p>
        </p:txBody>
      </p:sp>
      <p:graphicFrame>
        <p:nvGraphicFramePr>
          <p:cNvPr id="5" name="Table Placeholder 4">
            <a:extLst>
              <a:ext uri="{FF2B5EF4-FFF2-40B4-BE49-F238E27FC236}">
                <a16:creationId xmlns:a16="http://schemas.microsoft.com/office/drawing/2014/main" id="{36021C3F-D017-4ABC-8AD3-1EA07784DB0D}"/>
              </a:ext>
            </a:extLst>
          </p:cNvPr>
          <p:cNvGraphicFramePr>
            <a:graphicFrameLocks noGrp="1"/>
          </p:cNvGraphicFramePr>
          <p:nvPr>
            <p:ph type="tbl" sz="quarter" idx="13"/>
            <p:extLst>
              <p:ext uri="{D42A27DB-BD31-4B8C-83A1-F6EECF244321}">
                <p14:modId xmlns:p14="http://schemas.microsoft.com/office/powerpoint/2010/main" val="2322537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03228773"/>
                    </a:ext>
                  </a:extLst>
                </a:gridCol>
                <a:gridCol w="658368">
                  <a:extLst>
                    <a:ext uri="{9D8B030D-6E8A-4147-A177-3AD203B41FA5}">
                      <a16:colId xmlns:a16="http://schemas.microsoft.com/office/drawing/2014/main" val="2151805384"/>
                    </a:ext>
                  </a:extLst>
                </a:gridCol>
                <a:gridCol w="658368">
                  <a:extLst>
                    <a:ext uri="{9D8B030D-6E8A-4147-A177-3AD203B41FA5}">
                      <a16:colId xmlns:a16="http://schemas.microsoft.com/office/drawing/2014/main" val="114610223"/>
                    </a:ext>
                  </a:extLst>
                </a:gridCol>
                <a:gridCol w="658368">
                  <a:extLst>
                    <a:ext uri="{9D8B030D-6E8A-4147-A177-3AD203B41FA5}">
                      <a16:colId xmlns:a16="http://schemas.microsoft.com/office/drawing/2014/main" val="3491322905"/>
                    </a:ext>
                  </a:extLst>
                </a:gridCol>
                <a:gridCol w="658368">
                  <a:extLst>
                    <a:ext uri="{9D8B030D-6E8A-4147-A177-3AD203B41FA5}">
                      <a16:colId xmlns:a16="http://schemas.microsoft.com/office/drawing/2014/main" val="2890445719"/>
                    </a:ext>
                  </a:extLst>
                </a:gridCol>
                <a:gridCol w="658368">
                  <a:extLst>
                    <a:ext uri="{9D8B030D-6E8A-4147-A177-3AD203B41FA5}">
                      <a16:colId xmlns:a16="http://schemas.microsoft.com/office/drawing/2014/main" val="3074012300"/>
                    </a:ext>
                  </a:extLst>
                </a:gridCol>
                <a:gridCol w="658368">
                  <a:extLst>
                    <a:ext uri="{9D8B030D-6E8A-4147-A177-3AD203B41FA5}">
                      <a16:colId xmlns:a16="http://schemas.microsoft.com/office/drawing/2014/main" val="611295523"/>
                    </a:ext>
                  </a:extLst>
                </a:gridCol>
                <a:gridCol w="658368">
                  <a:extLst>
                    <a:ext uri="{9D8B030D-6E8A-4147-A177-3AD203B41FA5}">
                      <a16:colId xmlns:a16="http://schemas.microsoft.com/office/drawing/2014/main" val="2093949152"/>
                    </a:ext>
                  </a:extLst>
                </a:gridCol>
                <a:gridCol w="658368">
                  <a:extLst>
                    <a:ext uri="{9D8B030D-6E8A-4147-A177-3AD203B41FA5}">
                      <a16:colId xmlns:a16="http://schemas.microsoft.com/office/drawing/2014/main" val="4064700860"/>
                    </a:ext>
                  </a:extLst>
                </a:gridCol>
                <a:gridCol w="658368">
                  <a:extLst>
                    <a:ext uri="{9D8B030D-6E8A-4147-A177-3AD203B41FA5}">
                      <a16:colId xmlns:a16="http://schemas.microsoft.com/office/drawing/2014/main" val="3515882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249407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pvassurancesverzekeringen - 2025-04-24 18:07:33</a:t>
                      </a:r>
                      <a:r>
                        <a:rPr kumimoji="0" lang="nl-NL" sz="1000" b="0" i="0" u="none" strike="noStrike" kern="1200" cap="none" spc="0" normalizeH="0" baseline="0" noProof="0">
                          <a:ln>
                            <a:noFill/>
                          </a:ln>
                          <a:solidFill>
                            <a:prstClr val="black"/>
                          </a:solidFill>
                          <a:effectLst/>
                          <a:uLnTx/>
                          <a:uFillTx/>
                          <a:latin typeface="Calibri"/>
                          <a:ea typeface="+mn-ea"/>
                          <a:cs typeface="+mn-cs"/>
                        </a:rPr>
                        <a:t>
 Met/avec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04/25/2025 17:37:52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4161634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pvassurancesverzekeringen - 2025-06-10 19:52:51</a:t>
                      </a:r>
                      <a:r>
                        <a:rPr kumimoji="0" lang="nl-NL" sz="1000" b="0" i="0" u="none" strike="noStrike" kern="1200" cap="none" spc="0" normalizeH="0" baseline="0" noProof="0">
                          <a:ln>
                            <a:noFill/>
                          </a:ln>
                          <a:solidFill>
                            <a:prstClr val="black"/>
                          </a:solidFill>
                          <a:effectLst/>
                          <a:uLnTx/>
                          <a:uFillTx/>
                          <a:latin typeface="Calibri"/>
                          <a:ea typeface="+mn-ea"/>
                          <a:cs typeface="+mn-cs"/>
                        </a:rPr>
                        <a:t>
 Meet Kurt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06/11/2025 19:37:39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34509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- 2025-04-22 21:29:16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04/23/2025 21:08:07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3170245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- 2025-06-06 09:42:30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06/07/2025 09:37:39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639008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- 2025-06-20 16:27:09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06/21/2025 16:09:00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2424432478"/>
                  </a:ext>
                </a:extLst>
              </a:tr>
            </a:tbl>
          </a:graphicData>
        </a:graphic>
      </p:graphicFrame>
      <p:sp>
        <p:nvSpPr>
          <p:cNvPr id="4" name="Text Placeholder 3">
            <a:extLst>
              <a:ext uri="{FF2B5EF4-FFF2-40B4-BE49-F238E27FC236}">
                <a16:creationId xmlns:a16="http://schemas.microsoft.com/office/drawing/2014/main" id="{7DAF528A-65EA-4F28-B9AA-3DBCA8435DEC}"/>
              </a:ext>
            </a:extLst>
          </p:cNvPr>
          <p:cNvSpPr>
            <a:spLocks noGrp="1"/>
          </p:cNvSpPr>
          <p:nvPr>
            <p:ph type="body" sz="quarter" idx="14"/>
          </p:nvPr>
        </p:nvSpPr>
        <p:spPr/>
        <p:txBody>
          <a:bodyPr/>
          <a:lstStyle/>
          <a:p>
            <a:r>
              <a:rPr lang="en-US"/>
              <a:t>04/01/2025 - 07/02/2025</a:t>
            </a:r>
          </a:p>
        </p:txBody>
      </p:sp>
    </p:spTree>
    <p:extLst>
      <p:ext uri="{BB962C8B-B14F-4D97-AF65-F5344CB8AC3E}">
        <p14:creationId xmlns:p14="http://schemas.microsoft.com/office/powerpoint/2010/main" val="2551994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F66E7-C81E-4642-A125-9F6352D24848}"/>
              </a:ext>
            </a:extLst>
          </p:cNvPr>
          <p:cNvSpPr>
            <a:spLocks noGrp="1"/>
          </p:cNvSpPr>
          <p:nvPr>
            <p:ph type="title"/>
          </p:nvPr>
        </p:nvSpPr>
        <p:spPr/>
        <p:txBody>
          <a:bodyPr/>
          <a:lstStyle/>
          <a:p>
            <a:r>
              <a:rPr lang="en-US"/>
              <a:t>Instagram Stories Table  | 1 group and 10 profiles - 2 of 5</a:t>
            </a:r>
          </a:p>
        </p:txBody>
      </p:sp>
      <p:graphicFrame>
        <p:nvGraphicFramePr>
          <p:cNvPr id="5" name="Table Placeholder 4">
            <a:extLst>
              <a:ext uri="{FF2B5EF4-FFF2-40B4-BE49-F238E27FC236}">
                <a16:creationId xmlns:a16="http://schemas.microsoft.com/office/drawing/2014/main" id="{B53995ED-D7D8-4A6F-A9E4-486683E0944B}"/>
              </a:ext>
            </a:extLst>
          </p:cNvPr>
          <p:cNvGraphicFramePr>
            <a:graphicFrameLocks noGrp="1"/>
          </p:cNvGraphicFramePr>
          <p:nvPr>
            <p:ph type="tbl" sz="quarter" idx="13"/>
            <p:extLst>
              <p:ext uri="{D42A27DB-BD31-4B8C-83A1-F6EECF244321}">
                <p14:modId xmlns:p14="http://schemas.microsoft.com/office/powerpoint/2010/main" val="196557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09176057"/>
                    </a:ext>
                  </a:extLst>
                </a:gridCol>
                <a:gridCol w="658368">
                  <a:extLst>
                    <a:ext uri="{9D8B030D-6E8A-4147-A177-3AD203B41FA5}">
                      <a16:colId xmlns:a16="http://schemas.microsoft.com/office/drawing/2014/main" val="3697756471"/>
                    </a:ext>
                  </a:extLst>
                </a:gridCol>
                <a:gridCol w="658368">
                  <a:extLst>
                    <a:ext uri="{9D8B030D-6E8A-4147-A177-3AD203B41FA5}">
                      <a16:colId xmlns:a16="http://schemas.microsoft.com/office/drawing/2014/main" val="1826444347"/>
                    </a:ext>
                  </a:extLst>
                </a:gridCol>
                <a:gridCol w="658368">
                  <a:extLst>
                    <a:ext uri="{9D8B030D-6E8A-4147-A177-3AD203B41FA5}">
                      <a16:colId xmlns:a16="http://schemas.microsoft.com/office/drawing/2014/main" val="2032949708"/>
                    </a:ext>
                  </a:extLst>
                </a:gridCol>
                <a:gridCol w="658368">
                  <a:extLst>
                    <a:ext uri="{9D8B030D-6E8A-4147-A177-3AD203B41FA5}">
                      <a16:colId xmlns:a16="http://schemas.microsoft.com/office/drawing/2014/main" val="4249056519"/>
                    </a:ext>
                  </a:extLst>
                </a:gridCol>
                <a:gridCol w="658368">
                  <a:extLst>
                    <a:ext uri="{9D8B030D-6E8A-4147-A177-3AD203B41FA5}">
                      <a16:colId xmlns:a16="http://schemas.microsoft.com/office/drawing/2014/main" val="911128903"/>
                    </a:ext>
                  </a:extLst>
                </a:gridCol>
                <a:gridCol w="658368">
                  <a:extLst>
                    <a:ext uri="{9D8B030D-6E8A-4147-A177-3AD203B41FA5}">
                      <a16:colId xmlns:a16="http://schemas.microsoft.com/office/drawing/2014/main" val="1273091001"/>
                    </a:ext>
                  </a:extLst>
                </a:gridCol>
                <a:gridCol w="658368">
                  <a:extLst>
                    <a:ext uri="{9D8B030D-6E8A-4147-A177-3AD203B41FA5}">
                      <a16:colId xmlns:a16="http://schemas.microsoft.com/office/drawing/2014/main" val="4181233750"/>
                    </a:ext>
                  </a:extLst>
                </a:gridCol>
                <a:gridCol w="658368">
                  <a:extLst>
                    <a:ext uri="{9D8B030D-6E8A-4147-A177-3AD203B41FA5}">
                      <a16:colId xmlns:a16="http://schemas.microsoft.com/office/drawing/2014/main" val="1805537422"/>
                    </a:ext>
                  </a:extLst>
                </a:gridCol>
                <a:gridCol w="658368">
                  <a:extLst>
                    <a:ext uri="{9D8B030D-6E8A-4147-A177-3AD203B41FA5}">
                      <a16:colId xmlns:a16="http://schemas.microsoft.com/office/drawing/2014/main" val="3159977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605722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- 2025-04-23 18:17:12</a:t>
                      </a:r>
                      <a:r>
                        <a:rPr kumimoji="0" lang="en-US" sz="1000" b="0" i="0" u="none" strike="noStrike" kern="1200" cap="none" spc="0" normalizeH="0" baseline="0" noProof="0">
                          <a:ln>
                            <a:noFill/>
                          </a:ln>
                          <a:solidFill>
                            <a:prstClr val="black"/>
                          </a:solidFill>
                          <a:effectLst/>
                          <a:uLnTx/>
                          <a:uFillTx/>
                          <a:latin typeface="Calibri"/>
                          <a:ea typeface="+mn-ea"/>
                          <a:cs typeface="+mn-cs"/>
                        </a:rPr>
                        <a:t>
 Nos écrans internes parlent de nous! Merci à nos 750 followers!
Op onze internes screens. Bedankt aan onze 750 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04/24/2025 18:11:57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extLst>
                  <a:ext uri="{0D108BD9-81ED-4DB2-BD59-A6C34878D82A}">
                    <a16:rowId xmlns:a16="http://schemas.microsoft.com/office/drawing/2014/main" val="3726902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- 2025-04-17 19:27:13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04/18/2025 19:07:55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57954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- 2025-06-07 14:08:02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06/08/2025 13:37:43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2687395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- 2025-04-23 21:38:15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04/24/2025 21:37:49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2780372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- 2025-06-02 11:58:53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11:38:14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516418274"/>
                  </a:ext>
                </a:extLst>
              </a:tr>
            </a:tbl>
          </a:graphicData>
        </a:graphic>
      </p:graphicFrame>
      <p:sp>
        <p:nvSpPr>
          <p:cNvPr id="4" name="Text Placeholder 3">
            <a:extLst>
              <a:ext uri="{FF2B5EF4-FFF2-40B4-BE49-F238E27FC236}">
                <a16:creationId xmlns:a16="http://schemas.microsoft.com/office/drawing/2014/main" id="{E0CCED22-7773-4336-865E-5E548383BBDD}"/>
              </a:ext>
            </a:extLst>
          </p:cNvPr>
          <p:cNvSpPr>
            <a:spLocks noGrp="1"/>
          </p:cNvSpPr>
          <p:nvPr>
            <p:ph type="body" sz="quarter" idx="14"/>
          </p:nvPr>
        </p:nvSpPr>
        <p:spPr/>
        <p:txBody>
          <a:bodyPr/>
          <a:lstStyle/>
          <a:p>
            <a:r>
              <a:rPr lang="en-US"/>
              <a:t>04/01/2025 - 07/02/2025</a:t>
            </a:r>
          </a:p>
        </p:txBody>
      </p:sp>
    </p:spTree>
    <p:extLst>
      <p:ext uri="{BB962C8B-B14F-4D97-AF65-F5344CB8AC3E}">
        <p14:creationId xmlns:p14="http://schemas.microsoft.com/office/powerpoint/2010/main" val="372779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F0AFC-245B-4C62-8B19-ADBFD56AE078}"/>
              </a:ext>
            </a:extLst>
          </p:cNvPr>
          <p:cNvSpPr>
            <a:spLocks noGrp="1"/>
          </p:cNvSpPr>
          <p:nvPr>
            <p:ph type="title"/>
          </p:nvPr>
        </p:nvSpPr>
        <p:spPr/>
        <p:txBody>
          <a:bodyPr/>
          <a:lstStyle/>
          <a:p>
            <a:r>
              <a:rPr lang="en-US"/>
              <a:t>Instagram Stories Table  | 1 group and 10 profiles - 3 of 5</a:t>
            </a:r>
          </a:p>
        </p:txBody>
      </p:sp>
      <p:graphicFrame>
        <p:nvGraphicFramePr>
          <p:cNvPr id="5" name="Table Placeholder 4">
            <a:extLst>
              <a:ext uri="{FF2B5EF4-FFF2-40B4-BE49-F238E27FC236}">
                <a16:creationId xmlns:a16="http://schemas.microsoft.com/office/drawing/2014/main" id="{52AB3985-DE9C-4573-B2C8-5A8DF8752B33}"/>
              </a:ext>
            </a:extLst>
          </p:cNvPr>
          <p:cNvGraphicFramePr>
            <a:graphicFrameLocks noGrp="1"/>
          </p:cNvGraphicFramePr>
          <p:nvPr>
            <p:ph type="tbl" sz="quarter" idx="13"/>
            <p:extLst>
              <p:ext uri="{D42A27DB-BD31-4B8C-83A1-F6EECF244321}">
                <p14:modId xmlns:p14="http://schemas.microsoft.com/office/powerpoint/2010/main" val="3474145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36153866"/>
                    </a:ext>
                  </a:extLst>
                </a:gridCol>
                <a:gridCol w="658368">
                  <a:extLst>
                    <a:ext uri="{9D8B030D-6E8A-4147-A177-3AD203B41FA5}">
                      <a16:colId xmlns:a16="http://schemas.microsoft.com/office/drawing/2014/main" val="3070772360"/>
                    </a:ext>
                  </a:extLst>
                </a:gridCol>
                <a:gridCol w="658368">
                  <a:extLst>
                    <a:ext uri="{9D8B030D-6E8A-4147-A177-3AD203B41FA5}">
                      <a16:colId xmlns:a16="http://schemas.microsoft.com/office/drawing/2014/main" val="710546174"/>
                    </a:ext>
                  </a:extLst>
                </a:gridCol>
                <a:gridCol w="658368">
                  <a:extLst>
                    <a:ext uri="{9D8B030D-6E8A-4147-A177-3AD203B41FA5}">
                      <a16:colId xmlns:a16="http://schemas.microsoft.com/office/drawing/2014/main" val="128762236"/>
                    </a:ext>
                  </a:extLst>
                </a:gridCol>
                <a:gridCol w="658368">
                  <a:extLst>
                    <a:ext uri="{9D8B030D-6E8A-4147-A177-3AD203B41FA5}">
                      <a16:colId xmlns:a16="http://schemas.microsoft.com/office/drawing/2014/main" val="1897395986"/>
                    </a:ext>
                  </a:extLst>
                </a:gridCol>
                <a:gridCol w="658368">
                  <a:extLst>
                    <a:ext uri="{9D8B030D-6E8A-4147-A177-3AD203B41FA5}">
                      <a16:colId xmlns:a16="http://schemas.microsoft.com/office/drawing/2014/main" val="2544546376"/>
                    </a:ext>
                  </a:extLst>
                </a:gridCol>
                <a:gridCol w="658368">
                  <a:extLst>
                    <a:ext uri="{9D8B030D-6E8A-4147-A177-3AD203B41FA5}">
                      <a16:colId xmlns:a16="http://schemas.microsoft.com/office/drawing/2014/main" val="2305016843"/>
                    </a:ext>
                  </a:extLst>
                </a:gridCol>
                <a:gridCol w="658368">
                  <a:extLst>
                    <a:ext uri="{9D8B030D-6E8A-4147-A177-3AD203B41FA5}">
                      <a16:colId xmlns:a16="http://schemas.microsoft.com/office/drawing/2014/main" val="3077059307"/>
                    </a:ext>
                  </a:extLst>
                </a:gridCol>
                <a:gridCol w="658368">
                  <a:extLst>
                    <a:ext uri="{9D8B030D-6E8A-4147-A177-3AD203B41FA5}">
                      <a16:colId xmlns:a16="http://schemas.microsoft.com/office/drawing/2014/main" val="370636002"/>
                    </a:ext>
                  </a:extLst>
                </a:gridCol>
                <a:gridCol w="658368">
                  <a:extLst>
                    <a:ext uri="{9D8B030D-6E8A-4147-A177-3AD203B41FA5}">
                      <a16:colId xmlns:a16="http://schemas.microsoft.com/office/drawing/2014/main" val="4030081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167351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- 2025-04-17 19:27:57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04/18/2025 19:07:55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extLst>
                  <a:ext uri="{0D108BD9-81ED-4DB2-BD59-A6C34878D82A}">
                    <a16:rowId xmlns:a16="http://schemas.microsoft.com/office/drawing/2014/main" val="1624439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- 2025-06-06 14:08:32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06/07/2025 13:37:34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extLst>
                  <a:ext uri="{0D108BD9-81ED-4DB2-BD59-A6C34878D82A}">
                    <a16:rowId xmlns:a16="http://schemas.microsoft.com/office/drawing/2014/main" val="288982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- 2025-05-13 10:45:02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05/14/2025 10:39:23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48165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- 2025-04-17 19:28:04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04/18/2025 19:07:55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extLst>
                  <a:ext uri="{0D108BD9-81ED-4DB2-BD59-A6C34878D82A}">
                    <a16:rowId xmlns:a16="http://schemas.microsoft.com/office/drawing/2014/main" val="3737594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- 2025-06-07 14:08:54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06/08/2025 13:37:43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extLst>
                  <a:ext uri="{0D108BD9-81ED-4DB2-BD59-A6C34878D82A}">
                    <a16:rowId xmlns:a16="http://schemas.microsoft.com/office/drawing/2014/main" val="1377805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- 2025-07-01 11:33:33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07/02/2025 11:06:11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653968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- 2025-04-17 19:28:28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04/18/2025 19:07:55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extLst>
                  <a:ext uri="{0D108BD9-81ED-4DB2-BD59-A6C34878D82A}">
                    <a16:rowId xmlns:a16="http://schemas.microsoft.com/office/drawing/2014/main" val="2788283819"/>
                  </a:ext>
                </a:extLst>
              </a:tr>
            </a:tbl>
          </a:graphicData>
        </a:graphic>
      </p:graphicFrame>
      <p:sp>
        <p:nvSpPr>
          <p:cNvPr id="4" name="Text Placeholder 3">
            <a:extLst>
              <a:ext uri="{FF2B5EF4-FFF2-40B4-BE49-F238E27FC236}">
                <a16:creationId xmlns:a16="http://schemas.microsoft.com/office/drawing/2014/main" id="{FFC4968A-9183-4464-88E1-07FC6C8ED1F2}"/>
              </a:ext>
            </a:extLst>
          </p:cNvPr>
          <p:cNvSpPr>
            <a:spLocks noGrp="1"/>
          </p:cNvSpPr>
          <p:nvPr>
            <p:ph type="body" sz="quarter" idx="14"/>
          </p:nvPr>
        </p:nvSpPr>
        <p:spPr/>
        <p:txBody>
          <a:bodyPr/>
          <a:lstStyle/>
          <a:p>
            <a:r>
              <a:rPr lang="en-US"/>
              <a:t>04/01/2025 - 07/02/2025</a:t>
            </a:r>
          </a:p>
        </p:txBody>
      </p:sp>
    </p:spTree>
    <p:extLst>
      <p:ext uri="{BB962C8B-B14F-4D97-AF65-F5344CB8AC3E}">
        <p14:creationId xmlns:p14="http://schemas.microsoft.com/office/powerpoint/2010/main" val="3779393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AE1B2-DD84-460A-85B1-D3D1EB726AD7}"/>
              </a:ext>
            </a:extLst>
          </p:cNvPr>
          <p:cNvSpPr>
            <a:spLocks noGrp="1"/>
          </p:cNvSpPr>
          <p:nvPr>
            <p:ph type="title"/>
          </p:nvPr>
        </p:nvSpPr>
        <p:spPr/>
        <p:txBody>
          <a:bodyPr/>
          <a:lstStyle/>
          <a:p>
            <a:r>
              <a:rPr lang="en-US"/>
              <a:t>Instagram Stories Table  | 1 group and 10 profiles - 4 of 5</a:t>
            </a:r>
          </a:p>
        </p:txBody>
      </p:sp>
      <p:graphicFrame>
        <p:nvGraphicFramePr>
          <p:cNvPr id="5" name="Table Placeholder 4">
            <a:extLst>
              <a:ext uri="{FF2B5EF4-FFF2-40B4-BE49-F238E27FC236}">
                <a16:creationId xmlns:a16="http://schemas.microsoft.com/office/drawing/2014/main" id="{406088EF-42FF-429F-8779-121D986A7C90}"/>
              </a:ext>
            </a:extLst>
          </p:cNvPr>
          <p:cNvGraphicFramePr>
            <a:graphicFrameLocks noGrp="1"/>
          </p:cNvGraphicFramePr>
          <p:nvPr>
            <p:ph type="tbl" sz="quarter" idx="13"/>
            <p:extLst>
              <p:ext uri="{D42A27DB-BD31-4B8C-83A1-F6EECF244321}">
                <p14:modId xmlns:p14="http://schemas.microsoft.com/office/powerpoint/2010/main" val="629910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09097882"/>
                    </a:ext>
                  </a:extLst>
                </a:gridCol>
                <a:gridCol w="658368">
                  <a:extLst>
                    <a:ext uri="{9D8B030D-6E8A-4147-A177-3AD203B41FA5}">
                      <a16:colId xmlns:a16="http://schemas.microsoft.com/office/drawing/2014/main" val="2218130410"/>
                    </a:ext>
                  </a:extLst>
                </a:gridCol>
                <a:gridCol w="658368">
                  <a:extLst>
                    <a:ext uri="{9D8B030D-6E8A-4147-A177-3AD203B41FA5}">
                      <a16:colId xmlns:a16="http://schemas.microsoft.com/office/drawing/2014/main" val="1757654783"/>
                    </a:ext>
                  </a:extLst>
                </a:gridCol>
                <a:gridCol w="658368">
                  <a:extLst>
                    <a:ext uri="{9D8B030D-6E8A-4147-A177-3AD203B41FA5}">
                      <a16:colId xmlns:a16="http://schemas.microsoft.com/office/drawing/2014/main" val="2506149216"/>
                    </a:ext>
                  </a:extLst>
                </a:gridCol>
                <a:gridCol w="658368">
                  <a:extLst>
                    <a:ext uri="{9D8B030D-6E8A-4147-A177-3AD203B41FA5}">
                      <a16:colId xmlns:a16="http://schemas.microsoft.com/office/drawing/2014/main" val="2009147468"/>
                    </a:ext>
                  </a:extLst>
                </a:gridCol>
                <a:gridCol w="658368">
                  <a:extLst>
                    <a:ext uri="{9D8B030D-6E8A-4147-A177-3AD203B41FA5}">
                      <a16:colId xmlns:a16="http://schemas.microsoft.com/office/drawing/2014/main" val="3536842595"/>
                    </a:ext>
                  </a:extLst>
                </a:gridCol>
                <a:gridCol w="658368">
                  <a:extLst>
                    <a:ext uri="{9D8B030D-6E8A-4147-A177-3AD203B41FA5}">
                      <a16:colId xmlns:a16="http://schemas.microsoft.com/office/drawing/2014/main" val="1186289164"/>
                    </a:ext>
                  </a:extLst>
                </a:gridCol>
                <a:gridCol w="658368">
                  <a:extLst>
                    <a:ext uri="{9D8B030D-6E8A-4147-A177-3AD203B41FA5}">
                      <a16:colId xmlns:a16="http://schemas.microsoft.com/office/drawing/2014/main" val="2596328066"/>
                    </a:ext>
                  </a:extLst>
                </a:gridCol>
                <a:gridCol w="658368">
                  <a:extLst>
                    <a:ext uri="{9D8B030D-6E8A-4147-A177-3AD203B41FA5}">
                      <a16:colId xmlns:a16="http://schemas.microsoft.com/office/drawing/2014/main" val="3920248001"/>
                    </a:ext>
                  </a:extLst>
                </a:gridCol>
                <a:gridCol w="658368">
                  <a:extLst>
                    <a:ext uri="{9D8B030D-6E8A-4147-A177-3AD203B41FA5}">
                      <a16:colId xmlns:a16="http://schemas.microsoft.com/office/drawing/2014/main" val="1815149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128462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- 2025-04-17 21:08:26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04/18/2025 20:38:03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extLst>
                  <a:ext uri="{0D108BD9-81ED-4DB2-BD59-A6C34878D82A}">
                    <a16:rowId xmlns:a16="http://schemas.microsoft.com/office/drawing/2014/main" val="4164477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- 2025-05-13 19:42:00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05/14/2025 19:37:35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173488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pvassurancesverzekeringen - 2025-04-21 14:43:43</a:t>
                      </a:r>
                      <a:r>
                        <a:rPr kumimoji="0" lang="nl-NL" sz="1000" b="0" i="0" u="none" strike="noStrike" kern="1200" cap="none" spc="0" normalizeH="0" baseline="0" noProof="0">
                          <a:ln>
                            <a:noFill/>
                          </a:ln>
                          <a:solidFill>
                            <a:prstClr val="black"/>
                          </a:solidFill>
                          <a:effectLst/>
                          <a:uLnTx/>
                          <a:uFillTx/>
                          <a:latin typeface="Calibri"/>
                          <a:ea typeface="+mn-ea"/>
                          <a:cs typeface="+mn-cs"/>
                        </a:rPr>
                        <a:t>
 Trotse partner van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04/22/2025 14:39:12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2492141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- 2025-06-14 10:03:31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06/15/2025 09:37:44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781979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pvassurancesverzekeringen - 2025-06-11 14:42:26</a:t>
                      </a:r>
                      <a:r>
                        <a:rPr kumimoji="0" lang="nl-NL" sz="1000" b="0" i="0" u="none" strike="noStrike" kern="1200" cap="none" spc="0" normalizeH="0" baseline="0" noProof="0">
                          <a:ln>
                            <a:noFill/>
                          </a:ln>
                          <a:solidFill>
                            <a:prstClr val="black"/>
                          </a:solidFill>
                          <a:effectLst/>
                          <a:uLnTx/>
                          <a:uFillTx/>
                          <a:latin typeface="Calibri"/>
                          <a:ea typeface="+mn-ea"/>
                          <a:cs typeface="+mn-cs"/>
                        </a:rPr>
                        <a:t>
 Dikke proficiat, kampioenen ! Trots dat we achter jullie staan!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extLst>
                  <a:ext uri="{0D108BD9-81ED-4DB2-BD59-A6C34878D82A}">
                    <a16:rowId xmlns:a16="http://schemas.microsoft.com/office/drawing/2014/main" val="3367313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pvassurancesverzekeringen - 2025-06-27 20:10:00</a:t>
                      </a:r>
                      <a:r>
                        <a:rPr kumimoji="0" lang="nl-NL" sz="1000" b="0" i="0" u="none" strike="noStrike" kern="1200" cap="none" spc="0" normalizeH="0" baseline="0" noProof="0">
                          <a:ln>
                            <a:noFill/>
                          </a:ln>
                          <a:solidFill>
                            <a:prstClr val="black"/>
                          </a:solidFill>
                          <a:effectLst/>
                          <a:uLnTx/>
                          <a:uFillTx/>
                          <a:latin typeface="Calibri"/>
                          <a:ea typeface="+mn-ea"/>
                          <a:cs typeface="+mn-cs"/>
                        </a:rPr>
                        <a:t>
 Meet @solassur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06/28/2025 19:38:41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570939795"/>
                  </a:ext>
                </a:extLst>
              </a:tr>
            </a:tbl>
          </a:graphicData>
        </a:graphic>
      </p:graphicFrame>
      <p:sp>
        <p:nvSpPr>
          <p:cNvPr id="4" name="Text Placeholder 3">
            <a:extLst>
              <a:ext uri="{FF2B5EF4-FFF2-40B4-BE49-F238E27FC236}">
                <a16:creationId xmlns:a16="http://schemas.microsoft.com/office/drawing/2014/main" id="{ED7571D1-DC7D-40BE-A80C-271D909E2EB4}"/>
              </a:ext>
            </a:extLst>
          </p:cNvPr>
          <p:cNvSpPr>
            <a:spLocks noGrp="1"/>
          </p:cNvSpPr>
          <p:nvPr>
            <p:ph type="body" sz="quarter" idx="14"/>
          </p:nvPr>
        </p:nvSpPr>
        <p:spPr/>
        <p:txBody>
          <a:bodyPr/>
          <a:lstStyle/>
          <a:p>
            <a:r>
              <a:rPr lang="en-US"/>
              <a:t>04/01/2025 - 07/02/2025</a:t>
            </a:r>
          </a:p>
        </p:txBody>
      </p:sp>
    </p:spTree>
    <p:extLst>
      <p:ext uri="{BB962C8B-B14F-4D97-AF65-F5344CB8AC3E}">
        <p14:creationId xmlns:p14="http://schemas.microsoft.com/office/powerpoint/2010/main" val="4084289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64888-ECA2-4B34-AAA2-DBA53A11CEE2}"/>
              </a:ext>
            </a:extLst>
          </p:cNvPr>
          <p:cNvSpPr>
            <a:spLocks noGrp="1"/>
          </p:cNvSpPr>
          <p:nvPr>
            <p:ph type="title"/>
          </p:nvPr>
        </p:nvSpPr>
        <p:spPr/>
        <p:txBody>
          <a:bodyPr/>
          <a:lstStyle/>
          <a:p>
            <a:r>
              <a:rPr lang="en-US"/>
              <a:t>Instagram Stories Table  | 1 group and 10 profiles - 5 of 5</a:t>
            </a:r>
          </a:p>
        </p:txBody>
      </p:sp>
      <p:graphicFrame>
        <p:nvGraphicFramePr>
          <p:cNvPr id="5" name="Table Placeholder 4">
            <a:extLst>
              <a:ext uri="{FF2B5EF4-FFF2-40B4-BE49-F238E27FC236}">
                <a16:creationId xmlns:a16="http://schemas.microsoft.com/office/drawing/2014/main" id="{28F1EABE-76E6-4AD4-887D-5290E74DBA79}"/>
              </a:ext>
            </a:extLst>
          </p:cNvPr>
          <p:cNvGraphicFramePr>
            <a:graphicFrameLocks noGrp="1"/>
          </p:cNvGraphicFramePr>
          <p:nvPr>
            <p:ph type="tbl" sz="quarter" idx="13"/>
            <p:extLst>
              <p:ext uri="{D42A27DB-BD31-4B8C-83A1-F6EECF244321}">
                <p14:modId xmlns:p14="http://schemas.microsoft.com/office/powerpoint/2010/main" val="3717569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63697763"/>
                    </a:ext>
                  </a:extLst>
                </a:gridCol>
                <a:gridCol w="658368">
                  <a:extLst>
                    <a:ext uri="{9D8B030D-6E8A-4147-A177-3AD203B41FA5}">
                      <a16:colId xmlns:a16="http://schemas.microsoft.com/office/drawing/2014/main" val="723443890"/>
                    </a:ext>
                  </a:extLst>
                </a:gridCol>
                <a:gridCol w="658368">
                  <a:extLst>
                    <a:ext uri="{9D8B030D-6E8A-4147-A177-3AD203B41FA5}">
                      <a16:colId xmlns:a16="http://schemas.microsoft.com/office/drawing/2014/main" val="1605001374"/>
                    </a:ext>
                  </a:extLst>
                </a:gridCol>
                <a:gridCol w="658368">
                  <a:extLst>
                    <a:ext uri="{9D8B030D-6E8A-4147-A177-3AD203B41FA5}">
                      <a16:colId xmlns:a16="http://schemas.microsoft.com/office/drawing/2014/main" val="3865355970"/>
                    </a:ext>
                  </a:extLst>
                </a:gridCol>
                <a:gridCol w="658368">
                  <a:extLst>
                    <a:ext uri="{9D8B030D-6E8A-4147-A177-3AD203B41FA5}">
                      <a16:colId xmlns:a16="http://schemas.microsoft.com/office/drawing/2014/main" val="372986864"/>
                    </a:ext>
                  </a:extLst>
                </a:gridCol>
                <a:gridCol w="658368">
                  <a:extLst>
                    <a:ext uri="{9D8B030D-6E8A-4147-A177-3AD203B41FA5}">
                      <a16:colId xmlns:a16="http://schemas.microsoft.com/office/drawing/2014/main" val="10985276"/>
                    </a:ext>
                  </a:extLst>
                </a:gridCol>
                <a:gridCol w="658368">
                  <a:extLst>
                    <a:ext uri="{9D8B030D-6E8A-4147-A177-3AD203B41FA5}">
                      <a16:colId xmlns:a16="http://schemas.microsoft.com/office/drawing/2014/main" val="1708649667"/>
                    </a:ext>
                  </a:extLst>
                </a:gridCol>
                <a:gridCol w="658368">
                  <a:extLst>
                    <a:ext uri="{9D8B030D-6E8A-4147-A177-3AD203B41FA5}">
                      <a16:colId xmlns:a16="http://schemas.microsoft.com/office/drawing/2014/main" val="33148235"/>
                    </a:ext>
                  </a:extLst>
                </a:gridCol>
                <a:gridCol w="658368">
                  <a:extLst>
                    <a:ext uri="{9D8B030D-6E8A-4147-A177-3AD203B41FA5}">
                      <a16:colId xmlns:a16="http://schemas.microsoft.com/office/drawing/2014/main" val="116452727"/>
                    </a:ext>
                  </a:extLst>
                </a:gridCol>
                <a:gridCol w="658368">
                  <a:extLst>
                    <a:ext uri="{9D8B030D-6E8A-4147-A177-3AD203B41FA5}">
                      <a16:colId xmlns:a16="http://schemas.microsoft.com/office/drawing/2014/main" val="3901099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13161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- 2025-05-15 19:35:24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05/16/2025 19:08:03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26082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- 2025-05-15 19:35:47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05/16/2025 19:08:03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1921027255"/>
                  </a:ext>
                </a:extLst>
              </a:tr>
            </a:tbl>
          </a:graphicData>
        </a:graphic>
      </p:graphicFrame>
      <p:sp>
        <p:nvSpPr>
          <p:cNvPr id="4" name="Text Placeholder 3">
            <a:extLst>
              <a:ext uri="{FF2B5EF4-FFF2-40B4-BE49-F238E27FC236}">
                <a16:creationId xmlns:a16="http://schemas.microsoft.com/office/drawing/2014/main" id="{CAB12AA6-5AA3-45E7-9274-9F22382D6B47}"/>
              </a:ext>
            </a:extLst>
          </p:cNvPr>
          <p:cNvSpPr>
            <a:spLocks noGrp="1"/>
          </p:cNvSpPr>
          <p:nvPr>
            <p:ph type="body" sz="quarter" idx="14"/>
          </p:nvPr>
        </p:nvSpPr>
        <p:spPr/>
        <p:txBody>
          <a:bodyPr/>
          <a:lstStyle/>
          <a:p>
            <a:r>
              <a:rPr lang="en-US"/>
              <a:t>04/01/2025 - 07/02/2025</a:t>
            </a:r>
          </a:p>
        </p:txBody>
      </p:sp>
    </p:spTree>
    <p:extLst>
      <p:ext uri="{BB962C8B-B14F-4D97-AF65-F5344CB8AC3E}">
        <p14:creationId xmlns:p14="http://schemas.microsoft.com/office/powerpoint/2010/main" val="1243541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DC8AC-3222-4BEB-94D4-3C5C500AA2A8}"/>
              </a:ext>
            </a:extLst>
          </p:cNvPr>
          <p:cNvSpPr>
            <a:spLocks noGrp="1"/>
          </p:cNvSpPr>
          <p:nvPr>
            <p:ph type="title"/>
          </p:nvPr>
        </p:nvSpPr>
        <p:spPr/>
        <p:txBody>
          <a:bodyPr/>
          <a:lstStyle/>
          <a:p>
            <a:r>
              <a:rPr lang="en-US"/>
              <a:t>Instagram Posts Table | 1 group and 10 profiles - 1 of 7</a:t>
            </a:r>
          </a:p>
        </p:txBody>
      </p:sp>
      <p:graphicFrame>
        <p:nvGraphicFramePr>
          <p:cNvPr id="5" name="Table Placeholder 4">
            <a:extLst>
              <a:ext uri="{FF2B5EF4-FFF2-40B4-BE49-F238E27FC236}">
                <a16:creationId xmlns:a16="http://schemas.microsoft.com/office/drawing/2014/main" id="{70D3CC8C-68F1-4FE9-99AA-E5F4AAF8F245}"/>
              </a:ext>
            </a:extLst>
          </p:cNvPr>
          <p:cNvGraphicFramePr>
            <a:graphicFrameLocks noGrp="1"/>
          </p:cNvGraphicFramePr>
          <p:nvPr>
            <p:ph type="tbl" sz="quarter" idx="13"/>
            <p:extLst>
              <p:ext uri="{D42A27DB-BD31-4B8C-83A1-F6EECF244321}">
                <p14:modId xmlns:p14="http://schemas.microsoft.com/office/powerpoint/2010/main" val="2224117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77656981"/>
                    </a:ext>
                  </a:extLst>
                </a:gridCol>
                <a:gridCol w="1645920">
                  <a:extLst>
                    <a:ext uri="{9D8B030D-6E8A-4147-A177-3AD203B41FA5}">
                      <a16:colId xmlns:a16="http://schemas.microsoft.com/office/drawing/2014/main" val="3361208274"/>
                    </a:ext>
                  </a:extLst>
                </a:gridCol>
                <a:gridCol w="576072">
                  <a:extLst>
                    <a:ext uri="{9D8B030D-6E8A-4147-A177-3AD203B41FA5}">
                      <a16:colId xmlns:a16="http://schemas.microsoft.com/office/drawing/2014/main" val="2525479086"/>
                    </a:ext>
                  </a:extLst>
                </a:gridCol>
                <a:gridCol w="576072">
                  <a:extLst>
                    <a:ext uri="{9D8B030D-6E8A-4147-A177-3AD203B41FA5}">
                      <a16:colId xmlns:a16="http://schemas.microsoft.com/office/drawing/2014/main" val="1549596090"/>
                    </a:ext>
                  </a:extLst>
                </a:gridCol>
                <a:gridCol w="576072">
                  <a:extLst>
                    <a:ext uri="{9D8B030D-6E8A-4147-A177-3AD203B41FA5}">
                      <a16:colId xmlns:a16="http://schemas.microsoft.com/office/drawing/2014/main" val="714846795"/>
                    </a:ext>
                  </a:extLst>
                </a:gridCol>
                <a:gridCol w="576072">
                  <a:extLst>
                    <a:ext uri="{9D8B030D-6E8A-4147-A177-3AD203B41FA5}">
                      <a16:colId xmlns:a16="http://schemas.microsoft.com/office/drawing/2014/main" val="4064568397"/>
                    </a:ext>
                  </a:extLst>
                </a:gridCol>
                <a:gridCol w="576072">
                  <a:extLst>
                    <a:ext uri="{9D8B030D-6E8A-4147-A177-3AD203B41FA5}">
                      <a16:colId xmlns:a16="http://schemas.microsoft.com/office/drawing/2014/main" val="2410176578"/>
                    </a:ext>
                  </a:extLst>
                </a:gridCol>
                <a:gridCol w="576072">
                  <a:extLst>
                    <a:ext uri="{9D8B030D-6E8A-4147-A177-3AD203B41FA5}">
                      <a16:colId xmlns:a16="http://schemas.microsoft.com/office/drawing/2014/main" val="2208489544"/>
                    </a:ext>
                  </a:extLst>
                </a:gridCol>
                <a:gridCol w="576072">
                  <a:extLst>
                    <a:ext uri="{9D8B030D-6E8A-4147-A177-3AD203B41FA5}">
                      <a16:colId xmlns:a16="http://schemas.microsoft.com/office/drawing/2014/main" val="4229380056"/>
                    </a:ext>
                  </a:extLst>
                </a:gridCol>
                <a:gridCol w="576072">
                  <a:extLst>
                    <a:ext uri="{9D8B030D-6E8A-4147-A177-3AD203B41FA5}">
                      <a16:colId xmlns:a16="http://schemas.microsoft.com/office/drawing/2014/main" val="949725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51601192"/>
                  </a:ext>
                </a:extLst>
              </a:tr>
            </a:tbl>
          </a:graphicData>
        </a:graphic>
      </p:graphicFrame>
      <p:sp>
        <p:nvSpPr>
          <p:cNvPr id="4" name="Text Placeholder 3">
            <a:extLst>
              <a:ext uri="{FF2B5EF4-FFF2-40B4-BE49-F238E27FC236}">
                <a16:creationId xmlns:a16="http://schemas.microsoft.com/office/drawing/2014/main" id="{3E6EC5B0-9BB8-4638-AB20-E3AC156B1ECF}"/>
              </a:ext>
            </a:extLst>
          </p:cNvPr>
          <p:cNvSpPr>
            <a:spLocks noGrp="1"/>
          </p:cNvSpPr>
          <p:nvPr>
            <p:ph type="body" sz="quarter" idx="14"/>
          </p:nvPr>
        </p:nvSpPr>
        <p:spPr/>
        <p:txBody>
          <a:bodyPr/>
          <a:lstStyle/>
          <a:p>
            <a:r>
              <a:rPr lang="en-US"/>
              <a:t>04/01/2025 - 07/02/2025</a:t>
            </a:r>
          </a:p>
        </p:txBody>
      </p:sp>
    </p:spTree>
    <p:extLst>
      <p:ext uri="{BB962C8B-B14F-4D97-AF65-F5344CB8AC3E}">
        <p14:creationId xmlns:p14="http://schemas.microsoft.com/office/powerpoint/2010/main" val="2358355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EFDD8-9035-4C40-BEC9-EA101B87D9F5}"/>
              </a:ext>
            </a:extLst>
          </p:cNvPr>
          <p:cNvSpPr>
            <a:spLocks noGrp="1"/>
          </p:cNvSpPr>
          <p:nvPr>
            <p:ph type="title"/>
          </p:nvPr>
        </p:nvSpPr>
        <p:spPr/>
        <p:txBody>
          <a:bodyPr/>
          <a:lstStyle/>
          <a:p>
            <a:r>
              <a:rPr lang="en-US"/>
              <a:t>Instagram Posts Table | 1 group and 10 profiles - 2 of 7</a:t>
            </a:r>
          </a:p>
        </p:txBody>
      </p:sp>
      <p:graphicFrame>
        <p:nvGraphicFramePr>
          <p:cNvPr id="5" name="Table Placeholder 4">
            <a:extLst>
              <a:ext uri="{FF2B5EF4-FFF2-40B4-BE49-F238E27FC236}">
                <a16:creationId xmlns:a16="http://schemas.microsoft.com/office/drawing/2014/main" id="{443B0044-CE91-492C-82BB-EFB21EE6B24A}"/>
              </a:ext>
            </a:extLst>
          </p:cNvPr>
          <p:cNvGraphicFramePr>
            <a:graphicFrameLocks noGrp="1"/>
          </p:cNvGraphicFramePr>
          <p:nvPr>
            <p:ph type="tbl" sz="quarter" idx="13"/>
            <p:extLst>
              <p:ext uri="{D42A27DB-BD31-4B8C-83A1-F6EECF244321}">
                <p14:modId xmlns:p14="http://schemas.microsoft.com/office/powerpoint/2010/main" val="3408877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94304539"/>
                    </a:ext>
                  </a:extLst>
                </a:gridCol>
                <a:gridCol w="1645920">
                  <a:extLst>
                    <a:ext uri="{9D8B030D-6E8A-4147-A177-3AD203B41FA5}">
                      <a16:colId xmlns:a16="http://schemas.microsoft.com/office/drawing/2014/main" val="2728842852"/>
                    </a:ext>
                  </a:extLst>
                </a:gridCol>
                <a:gridCol w="576072">
                  <a:extLst>
                    <a:ext uri="{9D8B030D-6E8A-4147-A177-3AD203B41FA5}">
                      <a16:colId xmlns:a16="http://schemas.microsoft.com/office/drawing/2014/main" val="915244632"/>
                    </a:ext>
                  </a:extLst>
                </a:gridCol>
                <a:gridCol w="576072">
                  <a:extLst>
                    <a:ext uri="{9D8B030D-6E8A-4147-A177-3AD203B41FA5}">
                      <a16:colId xmlns:a16="http://schemas.microsoft.com/office/drawing/2014/main" val="2196163890"/>
                    </a:ext>
                  </a:extLst>
                </a:gridCol>
                <a:gridCol w="576072">
                  <a:extLst>
                    <a:ext uri="{9D8B030D-6E8A-4147-A177-3AD203B41FA5}">
                      <a16:colId xmlns:a16="http://schemas.microsoft.com/office/drawing/2014/main" val="4273788083"/>
                    </a:ext>
                  </a:extLst>
                </a:gridCol>
                <a:gridCol w="576072">
                  <a:extLst>
                    <a:ext uri="{9D8B030D-6E8A-4147-A177-3AD203B41FA5}">
                      <a16:colId xmlns:a16="http://schemas.microsoft.com/office/drawing/2014/main" val="1027209987"/>
                    </a:ext>
                  </a:extLst>
                </a:gridCol>
                <a:gridCol w="576072">
                  <a:extLst>
                    <a:ext uri="{9D8B030D-6E8A-4147-A177-3AD203B41FA5}">
                      <a16:colId xmlns:a16="http://schemas.microsoft.com/office/drawing/2014/main" val="2011730529"/>
                    </a:ext>
                  </a:extLst>
                </a:gridCol>
                <a:gridCol w="576072">
                  <a:extLst>
                    <a:ext uri="{9D8B030D-6E8A-4147-A177-3AD203B41FA5}">
                      <a16:colId xmlns:a16="http://schemas.microsoft.com/office/drawing/2014/main" val="3613042175"/>
                    </a:ext>
                  </a:extLst>
                </a:gridCol>
                <a:gridCol w="576072">
                  <a:extLst>
                    <a:ext uri="{9D8B030D-6E8A-4147-A177-3AD203B41FA5}">
                      <a16:colId xmlns:a16="http://schemas.microsoft.com/office/drawing/2014/main" val="93994286"/>
                    </a:ext>
                  </a:extLst>
                </a:gridCol>
                <a:gridCol w="576072">
                  <a:extLst>
                    <a:ext uri="{9D8B030D-6E8A-4147-A177-3AD203B41FA5}">
                      <a16:colId xmlns:a16="http://schemas.microsoft.com/office/drawing/2014/main" val="2956312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7454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- 2025-06-10 19:49:59</a:t>
                      </a:r>
                      <a:r>
                        <a:rPr kumimoji="0" lang="en-US" sz="1000" b="0" i="0" u="none" strike="noStrike" kern="1200" cap="none" spc="0" normalizeH="0" baseline="0" noProof="0">
                          <a:ln>
                            <a:noFill/>
                          </a:ln>
                          <a:solidFill>
                            <a:prstClr val="black"/>
                          </a:solidFill>
                          <a:effectLst/>
                          <a:uLnTx/>
                          <a:uFillTx/>
                          <a:latin typeface="Calibri"/>
                          <a:ea typeface="+mn-ea"/>
                          <a:cs typeface="+mn-cs"/>
                        </a:rPr>
                        <a:t>
 (FR 👇) Luisteren, adviseren, geruststellen. Bij Kurt, verantwoordelijke van het P&amp;V-agentschap in Vilvoorde, telt elk telefoontje, en verdient elke klant zijn volle aandacht. Zijn doel? Dat je hem zonder aarzelen belt, met de zekerheid dat je echt gehoord en goed geholpen wordt. Want verzekeringen, dat draait uiteindelijk vooral om mensen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Ontdek elke maand het portret van een lokale P&amp;V-adviseur. Tot binnen een paar weken voor een kennismaking met het agentschap in Limelette!</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Wil je meer weten? Surf dan naar pv.be en ontdek wat we voor jou kunnen betekenen.
________
« Écouter, conseiller, rassurer ». Pour Kurt, responsable de l’agence P&amp;V à Vilvoorde, chaque appel compte, chaque client mérite toute son attention. Son objectif ? Que vous osiez l'appeler en toute confiance, certain d'être réellement entendu(e) et conseillé(e). Parce que les assurances, c'est avant tout une histoire d'humains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Retrouvez chaque mois, le portrait d'un conseiller local. RDV dans quelques semaines pour découvrir l'agence de Limelette.</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RDV sur pv.be pour en savoir plus sur nos offres.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a:t>
                      </a:r>
                    </a:p>
                  </a:txBody>
                  <a:tcPr/>
                </a:tc>
                <a:extLst>
                  <a:ext uri="{0D108BD9-81ED-4DB2-BD59-A6C34878D82A}">
                    <a16:rowId xmlns:a16="http://schemas.microsoft.com/office/drawing/2014/main" val="1971367674"/>
                  </a:ext>
                </a:extLst>
              </a:tr>
            </a:tbl>
          </a:graphicData>
        </a:graphic>
      </p:graphicFrame>
      <p:sp>
        <p:nvSpPr>
          <p:cNvPr id="4" name="Text Placeholder 3">
            <a:extLst>
              <a:ext uri="{FF2B5EF4-FFF2-40B4-BE49-F238E27FC236}">
                <a16:creationId xmlns:a16="http://schemas.microsoft.com/office/drawing/2014/main" id="{70DD990A-47F0-4983-BD9C-03BA21181BD7}"/>
              </a:ext>
            </a:extLst>
          </p:cNvPr>
          <p:cNvSpPr>
            <a:spLocks noGrp="1"/>
          </p:cNvSpPr>
          <p:nvPr>
            <p:ph type="body" sz="quarter" idx="14"/>
          </p:nvPr>
        </p:nvSpPr>
        <p:spPr/>
        <p:txBody>
          <a:bodyPr/>
          <a:lstStyle/>
          <a:p>
            <a:r>
              <a:rPr lang="en-US"/>
              <a:t>04/01/2025 - 07/02/2025</a:t>
            </a:r>
          </a:p>
        </p:txBody>
      </p:sp>
    </p:spTree>
    <p:extLst>
      <p:ext uri="{BB962C8B-B14F-4D97-AF65-F5344CB8AC3E}">
        <p14:creationId xmlns:p14="http://schemas.microsoft.com/office/powerpoint/2010/main" val="742685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71960-EBBE-4F2A-91DE-EF84A87B017D}"/>
              </a:ext>
            </a:extLst>
          </p:cNvPr>
          <p:cNvSpPr>
            <a:spLocks noGrp="1"/>
          </p:cNvSpPr>
          <p:nvPr>
            <p:ph type="title"/>
          </p:nvPr>
        </p:nvSpPr>
        <p:spPr/>
        <p:txBody>
          <a:bodyPr/>
          <a:lstStyle/>
          <a:p>
            <a:r>
              <a:rPr lang="en-US"/>
              <a:t>Instagram Posts Table | 1 group and 10 profiles - 3 of 7</a:t>
            </a:r>
          </a:p>
        </p:txBody>
      </p:sp>
      <p:graphicFrame>
        <p:nvGraphicFramePr>
          <p:cNvPr id="5" name="Table Placeholder 4">
            <a:extLst>
              <a:ext uri="{FF2B5EF4-FFF2-40B4-BE49-F238E27FC236}">
                <a16:creationId xmlns:a16="http://schemas.microsoft.com/office/drawing/2014/main" id="{60E4A3EB-8DFC-47EF-9EF4-41F2917F00B1}"/>
              </a:ext>
            </a:extLst>
          </p:cNvPr>
          <p:cNvGraphicFramePr>
            <a:graphicFrameLocks noGrp="1"/>
          </p:cNvGraphicFramePr>
          <p:nvPr>
            <p:ph type="tbl" sz="quarter" idx="13"/>
            <p:extLst>
              <p:ext uri="{D42A27DB-BD31-4B8C-83A1-F6EECF244321}">
                <p14:modId xmlns:p14="http://schemas.microsoft.com/office/powerpoint/2010/main" val="2545592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38073368"/>
                    </a:ext>
                  </a:extLst>
                </a:gridCol>
                <a:gridCol w="1645920">
                  <a:extLst>
                    <a:ext uri="{9D8B030D-6E8A-4147-A177-3AD203B41FA5}">
                      <a16:colId xmlns:a16="http://schemas.microsoft.com/office/drawing/2014/main" val="1609720016"/>
                    </a:ext>
                  </a:extLst>
                </a:gridCol>
                <a:gridCol w="576072">
                  <a:extLst>
                    <a:ext uri="{9D8B030D-6E8A-4147-A177-3AD203B41FA5}">
                      <a16:colId xmlns:a16="http://schemas.microsoft.com/office/drawing/2014/main" val="3347837096"/>
                    </a:ext>
                  </a:extLst>
                </a:gridCol>
                <a:gridCol w="576072">
                  <a:extLst>
                    <a:ext uri="{9D8B030D-6E8A-4147-A177-3AD203B41FA5}">
                      <a16:colId xmlns:a16="http://schemas.microsoft.com/office/drawing/2014/main" val="2804191406"/>
                    </a:ext>
                  </a:extLst>
                </a:gridCol>
                <a:gridCol w="576072">
                  <a:extLst>
                    <a:ext uri="{9D8B030D-6E8A-4147-A177-3AD203B41FA5}">
                      <a16:colId xmlns:a16="http://schemas.microsoft.com/office/drawing/2014/main" val="229318221"/>
                    </a:ext>
                  </a:extLst>
                </a:gridCol>
                <a:gridCol w="576072">
                  <a:extLst>
                    <a:ext uri="{9D8B030D-6E8A-4147-A177-3AD203B41FA5}">
                      <a16:colId xmlns:a16="http://schemas.microsoft.com/office/drawing/2014/main" val="1745918602"/>
                    </a:ext>
                  </a:extLst>
                </a:gridCol>
                <a:gridCol w="576072">
                  <a:extLst>
                    <a:ext uri="{9D8B030D-6E8A-4147-A177-3AD203B41FA5}">
                      <a16:colId xmlns:a16="http://schemas.microsoft.com/office/drawing/2014/main" val="739943888"/>
                    </a:ext>
                  </a:extLst>
                </a:gridCol>
                <a:gridCol w="576072">
                  <a:extLst>
                    <a:ext uri="{9D8B030D-6E8A-4147-A177-3AD203B41FA5}">
                      <a16:colId xmlns:a16="http://schemas.microsoft.com/office/drawing/2014/main" val="1992024700"/>
                    </a:ext>
                  </a:extLst>
                </a:gridCol>
                <a:gridCol w="576072">
                  <a:extLst>
                    <a:ext uri="{9D8B030D-6E8A-4147-A177-3AD203B41FA5}">
                      <a16:colId xmlns:a16="http://schemas.microsoft.com/office/drawing/2014/main" val="3192542982"/>
                    </a:ext>
                  </a:extLst>
                </a:gridCol>
                <a:gridCol w="576072">
                  <a:extLst>
                    <a:ext uri="{9D8B030D-6E8A-4147-A177-3AD203B41FA5}">
                      <a16:colId xmlns:a16="http://schemas.microsoft.com/office/drawing/2014/main" val="9241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152015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- 2025-06-19 20:01:29</a:t>
                      </a:r>
                      <a:r>
                        <a:rPr kumimoji="0" lang="en-US" sz="1000" b="0" i="0" u="none" strike="noStrike" kern="1200" cap="none" spc="0" normalizeH="0" baseline="0" noProof="0">
                          <a:ln>
                            <a:noFill/>
                          </a:ln>
                          <a:solidFill>
                            <a:prstClr val="black"/>
                          </a:solidFill>
                          <a:effectLst/>
                          <a:uLnTx/>
                          <a:uFillTx/>
                          <a:latin typeface="Calibri"/>
                          <a:ea typeface="+mn-ea"/>
                          <a:cs typeface="+mn-cs"/>
                        </a:rPr>
                        <a:t>
 Kurt, conseiller P&amp;V, vous lance un défi 🙌🏼 vérifier ensemble que vos assurances sont parfaitement adaptées à vos besoins : ni trop, ni trop peu 🧐Comment ? En demandant votre Shake-up gratuit avec un conseiller P&amp;V, dans une agence près de chez vous ou par appel vidéo. 
Prêt à tout shaker ? 🤙🏻
➡️ RDV sur pv.be pour en savoir plus.
_____________
Kurt, P&amp;V-adviseur, daagt je uit 🙌🏼 Samen bekijken of jouw verzekeringen nog écht bij je passen: niet te veel, niet te weinig 🧐 Hoe? Door een gratis Shake-up aan te vragen met een P&amp;V-adviseur, in een agentschap bij jou in de buurt of via videogesprek.
Klaar om alles te shaken? 🤙🏻
➡️ Surf naar pv.be en ontdek er alles over.
_______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extLst>
                  <a:ext uri="{0D108BD9-81ED-4DB2-BD59-A6C34878D82A}">
                    <a16:rowId xmlns:a16="http://schemas.microsoft.com/office/drawing/2014/main" val="2800361200"/>
                  </a:ext>
                </a:extLst>
              </a:tr>
            </a:tbl>
          </a:graphicData>
        </a:graphic>
      </p:graphicFrame>
      <p:sp>
        <p:nvSpPr>
          <p:cNvPr id="4" name="Text Placeholder 3">
            <a:extLst>
              <a:ext uri="{FF2B5EF4-FFF2-40B4-BE49-F238E27FC236}">
                <a16:creationId xmlns:a16="http://schemas.microsoft.com/office/drawing/2014/main" id="{BAA73894-058E-4A7D-B6B1-5181DD1416D1}"/>
              </a:ext>
            </a:extLst>
          </p:cNvPr>
          <p:cNvSpPr>
            <a:spLocks noGrp="1"/>
          </p:cNvSpPr>
          <p:nvPr>
            <p:ph type="body" sz="quarter" idx="14"/>
          </p:nvPr>
        </p:nvSpPr>
        <p:spPr/>
        <p:txBody>
          <a:bodyPr/>
          <a:lstStyle/>
          <a:p>
            <a:r>
              <a:rPr lang="en-US"/>
              <a:t>04/01/2025 - 07/02/2025</a:t>
            </a:r>
          </a:p>
        </p:txBody>
      </p:sp>
    </p:spTree>
    <p:extLst>
      <p:ext uri="{BB962C8B-B14F-4D97-AF65-F5344CB8AC3E}">
        <p14:creationId xmlns:p14="http://schemas.microsoft.com/office/powerpoint/2010/main" val="1825134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7D075-862C-4E69-95DF-B8837FC22B64}"/>
              </a:ext>
            </a:extLst>
          </p:cNvPr>
          <p:cNvSpPr>
            <a:spLocks noGrp="1"/>
          </p:cNvSpPr>
          <p:nvPr>
            <p:ph type="title"/>
          </p:nvPr>
        </p:nvSpPr>
        <p:spPr/>
        <p:txBody>
          <a:bodyPr/>
          <a:lstStyle/>
          <a:p>
            <a:r>
              <a:rPr lang="en-US"/>
              <a:t>Instagram Posts Table | 1 group and 10 profiles - 4 of 7</a:t>
            </a:r>
          </a:p>
        </p:txBody>
      </p:sp>
      <p:graphicFrame>
        <p:nvGraphicFramePr>
          <p:cNvPr id="5" name="Table Placeholder 4">
            <a:extLst>
              <a:ext uri="{FF2B5EF4-FFF2-40B4-BE49-F238E27FC236}">
                <a16:creationId xmlns:a16="http://schemas.microsoft.com/office/drawing/2014/main" id="{D3DC64E3-714C-45CA-B0BB-7F00D5BB6A6F}"/>
              </a:ext>
            </a:extLst>
          </p:cNvPr>
          <p:cNvGraphicFramePr>
            <a:graphicFrameLocks noGrp="1"/>
          </p:cNvGraphicFramePr>
          <p:nvPr>
            <p:ph type="tbl" sz="quarter" idx="13"/>
            <p:extLst>
              <p:ext uri="{D42A27DB-BD31-4B8C-83A1-F6EECF244321}">
                <p14:modId xmlns:p14="http://schemas.microsoft.com/office/powerpoint/2010/main" val="3397631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90178709"/>
                    </a:ext>
                  </a:extLst>
                </a:gridCol>
                <a:gridCol w="1645920">
                  <a:extLst>
                    <a:ext uri="{9D8B030D-6E8A-4147-A177-3AD203B41FA5}">
                      <a16:colId xmlns:a16="http://schemas.microsoft.com/office/drawing/2014/main" val="868743193"/>
                    </a:ext>
                  </a:extLst>
                </a:gridCol>
                <a:gridCol w="576072">
                  <a:extLst>
                    <a:ext uri="{9D8B030D-6E8A-4147-A177-3AD203B41FA5}">
                      <a16:colId xmlns:a16="http://schemas.microsoft.com/office/drawing/2014/main" val="912188107"/>
                    </a:ext>
                  </a:extLst>
                </a:gridCol>
                <a:gridCol w="576072">
                  <a:extLst>
                    <a:ext uri="{9D8B030D-6E8A-4147-A177-3AD203B41FA5}">
                      <a16:colId xmlns:a16="http://schemas.microsoft.com/office/drawing/2014/main" val="1660219703"/>
                    </a:ext>
                  </a:extLst>
                </a:gridCol>
                <a:gridCol w="576072">
                  <a:extLst>
                    <a:ext uri="{9D8B030D-6E8A-4147-A177-3AD203B41FA5}">
                      <a16:colId xmlns:a16="http://schemas.microsoft.com/office/drawing/2014/main" val="388348058"/>
                    </a:ext>
                  </a:extLst>
                </a:gridCol>
                <a:gridCol w="576072">
                  <a:extLst>
                    <a:ext uri="{9D8B030D-6E8A-4147-A177-3AD203B41FA5}">
                      <a16:colId xmlns:a16="http://schemas.microsoft.com/office/drawing/2014/main" val="994925721"/>
                    </a:ext>
                  </a:extLst>
                </a:gridCol>
                <a:gridCol w="576072">
                  <a:extLst>
                    <a:ext uri="{9D8B030D-6E8A-4147-A177-3AD203B41FA5}">
                      <a16:colId xmlns:a16="http://schemas.microsoft.com/office/drawing/2014/main" val="4270582223"/>
                    </a:ext>
                  </a:extLst>
                </a:gridCol>
                <a:gridCol w="576072">
                  <a:extLst>
                    <a:ext uri="{9D8B030D-6E8A-4147-A177-3AD203B41FA5}">
                      <a16:colId xmlns:a16="http://schemas.microsoft.com/office/drawing/2014/main" val="3966851853"/>
                    </a:ext>
                  </a:extLst>
                </a:gridCol>
                <a:gridCol w="576072">
                  <a:extLst>
                    <a:ext uri="{9D8B030D-6E8A-4147-A177-3AD203B41FA5}">
                      <a16:colId xmlns:a16="http://schemas.microsoft.com/office/drawing/2014/main" val="738482355"/>
                    </a:ext>
                  </a:extLst>
                </a:gridCol>
                <a:gridCol w="576072">
                  <a:extLst>
                    <a:ext uri="{9D8B030D-6E8A-4147-A177-3AD203B41FA5}">
                      <a16:colId xmlns:a16="http://schemas.microsoft.com/office/drawing/2014/main" val="3269714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90929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- 2025-06-27 20:02:10</a:t>
                      </a:r>
                      <a:r>
                        <a:rPr kumimoji="0" lang="en-US" sz="1000" b="0" i="0" u="none" strike="noStrike" kern="1200" cap="none" spc="0" normalizeH="0" baseline="0" noProof="0">
                          <a:ln>
                            <a:noFill/>
                          </a:ln>
                          <a:solidFill>
                            <a:prstClr val="black"/>
                          </a:solidFill>
                          <a:effectLst/>
                          <a:uLnTx/>
                          <a:uFillTx/>
                          <a:latin typeface="Calibri"/>
                          <a:ea typeface="+mn-ea"/>
                          <a:cs typeface="+mn-cs"/>
                        </a:rPr>
                        <a:t>
 [👇🏼NL] Bienvenue chez P&amp;V Limelette l'agence P&amp;V qui bosse sérieusement mais sans jamais se prendre au sérieux 🤓 On leur a posé quelques questions : Qui râle le plus ? Qui ne tiendrait pas une journée sans wi-fi ? Qui fait toujours rire la team ? Spoiler : tout le monde a pris cher (mais avec le sourire). Une team sérieuse, version 100% autodérision 😆
➡️ RDV sur pv.be pour en savoir plus sur nos offres.
________
Welkom bij P&amp;V Limelette, het kantoor waar er stevig wordt gewerkt, maar waar ze zichzelf nooit té serieus nemen 🤓 Tijd voor een paar pittige vragen aan het team:
Wie is de grootste mopperkont? Wie krijgt stress zonder wifi? En wie tovert altijd een glimlach op ieders gezicht?
Spoiler alert: niemand bleef gespaard (maar alles gebeurde met de nodige dosis humor 😉) Een serieus team, met een flinke portie zelfrelativering 😆
👉 Er is altijd een P&amp;V-adviseur bij jou in de buurt! Maak snel een afspraak via pv.be.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a:t>
                      </a:r>
                    </a:p>
                  </a:txBody>
                  <a:tcPr/>
                </a:tc>
                <a:extLst>
                  <a:ext uri="{0D108BD9-81ED-4DB2-BD59-A6C34878D82A}">
                    <a16:rowId xmlns:a16="http://schemas.microsoft.com/office/drawing/2014/main" val="3937073536"/>
                  </a:ext>
                </a:extLst>
              </a:tr>
            </a:tbl>
          </a:graphicData>
        </a:graphic>
      </p:graphicFrame>
      <p:sp>
        <p:nvSpPr>
          <p:cNvPr id="4" name="Text Placeholder 3">
            <a:extLst>
              <a:ext uri="{FF2B5EF4-FFF2-40B4-BE49-F238E27FC236}">
                <a16:creationId xmlns:a16="http://schemas.microsoft.com/office/drawing/2014/main" id="{1250D9A8-FCA0-4E4A-A55C-53643D50E4E8}"/>
              </a:ext>
            </a:extLst>
          </p:cNvPr>
          <p:cNvSpPr>
            <a:spLocks noGrp="1"/>
          </p:cNvSpPr>
          <p:nvPr>
            <p:ph type="body" sz="quarter" idx="14"/>
          </p:nvPr>
        </p:nvSpPr>
        <p:spPr/>
        <p:txBody>
          <a:bodyPr/>
          <a:lstStyle/>
          <a:p>
            <a:r>
              <a:rPr lang="en-US"/>
              <a:t>04/01/2025 - 07/02/2025</a:t>
            </a:r>
          </a:p>
        </p:txBody>
      </p:sp>
    </p:spTree>
    <p:extLst>
      <p:ext uri="{BB962C8B-B14F-4D97-AF65-F5344CB8AC3E}">
        <p14:creationId xmlns:p14="http://schemas.microsoft.com/office/powerpoint/2010/main" val="1327422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463A9-2400-443B-8033-3CC401EA0DCE}"/>
              </a:ext>
            </a:extLst>
          </p:cNvPr>
          <p:cNvSpPr>
            <a:spLocks noGrp="1"/>
          </p:cNvSpPr>
          <p:nvPr>
            <p:ph type="title"/>
          </p:nvPr>
        </p:nvSpPr>
        <p:spPr/>
        <p:txBody>
          <a:bodyPr/>
          <a:lstStyle/>
          <a:p>
            <a:r>
              <a:rPr lang="en-US"/>
              <a:t>Instagram Posts Table | 1 group and 10 profiles - 5 of 7</a:t>
            </a:r>
          </a:p>
        </p:txBody>
      </p:sp>
      <p:graphicFrame>
        <p:nvGraphicFramePr>
          <p:cNvPr id="5" name="Table Placeholder 4">
            <a:extLst>
              <a:ext uri="{FF2B5EF4-FFF2-40B4-BE49-F238E27FC236}">
                <a16:creationId xmlns:a16="http://schemas.microsoft.com/office/drawing/2014/main" id="{1309CD78-AE9D-4821-89E9-5A629C1C173F}"/>
              </a:ext>
            </a:extLst>
          </p:cNvPr>
          <p:cNvGraphicFramePr>
            <a:graphicFrameLocks noGrp="1"/>
          </p:cNvGraphicFramePr>
          <p:nvPr>
            <p:ph type="tbl" sz="quarter" idx="13"/>
            <p:extLst>
              <p:ext uri="{D42A27DB-BD31-4B8C-83A1-F6EECF244321}">
                <p14:modId xmlns:p14="http://schemas.microsoft.com/office/powerpoint/2010/main" val="1722285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70427145"/>
                    </a:ext>
                  </a:extLst>
                </a:gridCol>
                <a:gridCol w="1645920">
                  <a:extLst>
                    <a:ext uri="{9D8B030D-6E8A-4147-A177-3AD203B41FA5}">
                      <a16:colId xmlns:a16="http://schemas.microsoft.com/office/drawing/2014/main" val="3252996827"/>
                    </a:ext>
                  </a:extLst>
                </a:gridCol>
                <a:gridCol w="576072">
                  <a:extLst>
                    <a:ext uri="{9D8B030D-6E8A-4147-A177-3AD203B41FA5}">
                      <a16:colId xmlns:a16="http://schemas.microsoft.com/office/drawing/2014/main" val="2973186137"/>
                    </a:ext>
                  </a:extLst>
                </a:gridCol>
                <a:gridCol w="576072">
                  <a:extLst>
                    <a:ext uri="{9D8B030D-6E8A-4147-A177-3AD203B41FA5}">
                      <a16:colId xmlns:a16="http://schemas.microsoft.com/office/drawing/2014/main" val="3363474263"/>
                    </a:ext>
                  </a:extLst>
                </a:gridCol>
                <a:gridCol w="576072">
                  <a:extLst>
                    <a:ext uri="{9D8B030D-6E8A-4147-A177-3AD203B41FA5}">
                      <a16:colId xmlns:a16="http://schemas.microsoft.com/office/drawing/2014/main" val="1192357645"/>
                    </a:ext>
                  </a:extLst>
                </a:gridCol>
                <a:gridCol w="576072">
                  <a:extLst>
                    <a:ext uri="{9D8B030D-6E8A-4147-A177-3AD203B41FA5}">
                      <a16:colId xmlns:a16="http://schemas.microsoft.com/office/drawing/2014/main" val="3296416162"/>
                    </a:ext>
                  </a:extLst>
                </a:gridCol>
                <a:gridCol w="576072">
                  <a:extLst>
                    <a:ext uri="{9D8B030D-6E8A-4147-A177-3AD203B41FA5}">
                      <a16:colId xmlns:a16="http://schemas.microsoft.com/office/drawing/2014/main" val="3195924280"/>
                    </a:ext>
                  </a:extLst>
                </a:gridCol>
                <a:gridCol w="576072">
                  <a:extLst>
                    <a:ext uri="{9D8B030D-6E8A-4147-A177-3AD203B41FA5}">
                      <a16:colId xmlns:a16="http://schemas.microsoft.com/office/drawing/2014/main" val="868147232"/>
                    </a:ext>
                  </a:extLst>
                </a:gridCol>
                <a:gridCol w="576072">
                  <a:extLst>
                    <a:ext uri="{9D8B030D-6E8A-4147-A177-3AD203B41FA5}">
                      <a16:colId xmlns:a16="http://schemas.microsoft.com/office/drawing/2014/main" val="1720764334"/>
                    </a:ext>
                  </a:extLst>
                </a:gridCol>
                <a:gridCol w="576072">
                  <a:extLst>
                    <a:ext uri="{9D8B030D-6E8A-4147-A177-3AD203B41FA5}">
                      <a16:colId xmlns:a16="http://schemas.microsoft.com/office/drawing/2014/main" val="1977307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808760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pvassurancesverzekeringen - 2025-06-06 10:45:31</a:t>
                      </a:r>
                      <a:r>
                        <a:rPr kumimoji="0" lang="nl-NL" sz="1000" b="0" i="0" u="none" strike="noStrike" kern="1200" cap="none" spc="0" normalizeH="0" baseline="0" noProof="0">
                          <a:ln>
                            <a:noFill/>
                          </a:ln>
                          <a:solidFill>
                            <a:prstClr val="black"/>
                          </a:solidFill>
                          <a:effectLst/>
                          <a:uLnTx/>
                          <a:uFillTx/>
                          <a:latin typeface="Calibri"/>
                          <a:ea typeface="+mn-ea"/>
                          <a:cs typeface="+mn-cs"/>
                        </a:rPr>
                        <a:t>
 🎉 Proficiat aan Soumaya en Eros! 🎉
De verdiende winnaars van Huis Gemaakt gaan niet alleen met een prachtig huis naar huis, maar ook met een gratis brandverzekering van P&amp;V.
Want een echte thuis verdient bescherming, van kelder tot dak. 🏡❤️
💡 Verbouwplannen? Laat u goed adviseren.
Net zoals onze adviseur @davy_laureys op de foto, staan er meer dan 350 P&amp;V-adviseurs voor u klaar. Er is er altijd eentje in uw buurt!
👉 Maak een afspraak via pv.be
#HuisGemaakt #ThuisBescherming
@kantoorlaureys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a:t>
                      </a:r>
                    </a:p>
                  </a:txBody>
                  <a:tcPr/>
                </a:tc>
                <a:extLst>
                  <a:ext uri="{0D108BD9-81ED-4DB2-BD59-A6C34878D82A}">
                    <a16:rowId xmlns:a16="http://schemas.microsoft.com/office/drawing/2014/main" val="1789700417"/>
                  </a:ext>
                </a:extLst>
              </a:tr>
            </a:tbl>
          </a:graphicData>
        </a:graphic>
      </p:graphicFrame>
      <p:sp>
        <p:nvSpPr>
          <p:cNvPr id="4" name="Text Placeholder 3">
            <a:extLst>
              <a:ext uri="{FF2B5EF4-FFF2-40B4-BE49-F238E27FC236}">
                <a16:creationId xmlns:a16="http://schemas.microsoft.com/office/drawing/2014/main" id="{4D246A1E-0C4B-44A9-B55D-09B1B65E5F46}"/>
              </a:ext>
            </a:extLst>
          </p:cNvPr>
          <p:cNvSpPr>
            <a:spLocks noGrp="1"/>
          </p:cNvSpPr>
          <p:nvPr>
            <p:ph type="body" sz="quarter" idx="14"/>
          </p:nvPr>
        </p:nvSpPr>
        <p:spPr/>
        <p:txBody>
          <a:bodyPr/>
          <a:lstStyle/>
          <a:p>
            <a:r>
              <a:rPr lang="en-US"/>
              <a:t>04/01/2025 - 07/02/2025</a:t>
            </a:r>
          </a:p>
        </p:txBody>
      </p:sp>
    </p:spTree>
    <p:extLst>
      <p:ext uri="{BB962C8B-B14F-4D97-AF65-F5344CB8AC3E}">
        <p14:creationId xmlns:p14="http://schemas.microsoft.com/office/powerpoint/2010/main" val="613060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9E55C-4E82-429B-A7A8-F3B79B804163}"/>
              </a:ext>
            </a:extLst>
          </p:cNvPr>
          <p:cNvSpPr>
            <a:spLocks noGrp="1"/>
          </p:cNvSpPr>
          <p:nvPr>
            <p:ph type="title"/>
          </p:nvPr>
        </p:nvSpPr>
        <p:spPr/>
        <p:txBody>
          <a:bodyPr/>
          <a:lstStyle/>
          <a:p>
            <a:r>
              <a:rPr lang="en-US"/>
              <a:t>Instagram Posts Table | 1 group and 10 profiles - 6 of 7</a:t>
            </a:r>
          </a:p>
        </p:txBody>
      </p:sp>
      <p:graphicFrame>
        <p:nvGraphicFramePr>
          <p:cNvPr id="5" name="Table Placeholder 4">
            <a:extLst>
              <a:ext uri="{FF2B5EF4-FFF2-40B4-BE49-F238E27FC236}">
                <a16:creationId xmlns:a16="http://schemas.microsoft.com/office/drawing/2014/main" id="{14B8A7DE-FA44-4D53-805B-6C16A41E5AF2}"/>
              </a:ext>
            </a:extLst>
          </p:cNvPr>
          <p:cNvGraphicFramePr>
            <a:graphicFrameLocks noGrp="1"/>
          </p:cNvGraphicFramePr>
          <p:nvPr>
            <p:ph type="tbl" sz="quarter" idx="13"/>
            <p:extLst>
              <p:ext uri="{D42A27DB-BD31-4B8C-83A1-F6EECF244321}">
                <p14:modId xmlns:p14="http://schemas.microsoft.com/office/powerpoint/2010/main" val="2382517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73991732"/>
                    </a:ext>
                  </a:extLst>
                </a:gridCol>
                <a:gridCol w="1645920">
                  <a:extLst>
                    <a:ext uri="{9D8B030D-6E8A-4147-A177-3AD203B41FA5}">
                      <a16:colId xmlns:a16="http://schemas.microsoft.com/office/drawing/2014/main" val="1955419640"/>
                    </a:ext>
                  </a:extLst>
                </a:gridCol>
                <a:gridCol w="576072">
                  <a:extLst>
                    <a:ext uri="{9D8B030D-6E8A-4147-A177-3AD203B41FA5}">
                      <a16:colId xmlns:a16="http://schemas.microsoft.com/office/drawing/2014/main" val="3408000990"/>
                    </a:ext>
                  </a:extLst>
                </a:gridCol>
                <a:gridCol w="576072">
                  <a:extLst>
                    <a:ext uri="{9D8B030D-6E8A-4147-A177-3AD203B41FA5}">
                      <a16:colId xmlns:a16="http://schemas.microsoft.com/office/drawing/2014/main" val="4132035564"/>
                    </a:ext>
                  </a:extLst>
                </a:gridCol>
                <a:gridCol w="576072">
                  <a:extLst>
                    <a:ext uri="{9D8B030D-6E8A-4147-A177-3AD203B41FA5}">
                      <a16:colId xmlns:a16="http://schemas.microsoft.com/office/drawing/2014/main" val="820528627"/>
                    </a:ext>
                  </a:extLst>
                </a:gridCol>
                <a:gridCol w="576072">
                  <a:extLst>
                    <a:ext uri="{9D8B030D-6E8A-4147-A177-3AD203B41FA5}">
                      <a16:colId xmlns:a16="http://schemas.microsoft.com/office/drawing/2014/main" val="2090125358"/>
                    </a:ext>
                  </a:extLst>
                </a:gridCol>
                <a:gridCol w="576072">
                  <a:extLst>
                    <a:ext uri="{9D8B030D-6E8A-4147-A177-3AD203B41FA5}">
                      <a16:colId xmlns:a16="http://schemas.microsoft.com/office/drawing/2014/main" val="451307579"/>
                    </a:ext>
                  </a:extLst>
                </a:gridCol>
                <a:gridCol w="576072">
                  <a:extLst>
                    <a:ext uri="{9D8B030D-6E8A-4147-A177-3AD203B41FA5}">
                      <a16:colId xmlns:a16="http://schemas.microsoft.com/office/drawing/2014/main" val="2813752939"/>
                    </a:ext>
                  </a:extLst>
                </a:gridCol>
                <a:gridCol w="576072">
                  <a:extLst>
                    <a:ext uri="{9D8B030D-6E8A-4147-A177-3AD203B41FA5}">
                      <a16:colId xmlns:a16="http://schemas.microsoft.com/office/drawing/2014/main" val="1850938806"/>
                    </a:ext>
                  </a:extLst>
                </a:gridCol>
                <a:gridCol w="576072">
                  <a:extLst>
                    <a:ext uri="{9D8B030D-6E8A-4147-A177-3AD203B41FA5}">
                      <a16:colId xmlns:a16="http://schemas.microsoft.com/office/drawing/2014/main" val="268735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7042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pvassurancesverzekeringen - 2025-07-01 11:29:37</a:t>
                      </a:r>
                      <a:r>
                        <a:rPr kumimoji="0" lang="en-US" sz="1000" b="0" i="0" u="none" strike="noStrike" kern="1200" cap="none" spc="0" normalizeH="0" baseline="0" noProof="0">
                          <a:ln>
                            <a:noFill/>
                          </a:ln>
                          <a:solidFill>
                            <a:prstClr val="black"/>
                          </a:solidFill>
                          <a:effectLst/>
                          <a:uLnTx/>
                          <a:uFillTx/>
                          <a:latin typeface="Calibri"/>
                          <a:ea typeface="+mn-ea"/>
                          <a:cs typeface="+mn-cs"/>
                        </a:rPr>
                        <a:t>
 🚴‍♂️ Le Beau Vélo de RAVeL revient en 2025… et l’aventure continue avec la RTBF !
🎉 Balades, étapes festives et concerts : l’été s’annonce rythmé !
📅 Rendez-vous tout l’été :
👉 •  5 juillet : Martelange • 12 juillet : Fontaine-l’Évêque • 19 juillet : Mouscron • 26 juillet : Visé • 2 août : La Molignée • 9 août : Chimay • 16 août : Péruwelz • 23 août : Sart-Tilman (Liège)
😎 Nous vous attendons nombreux sur les routes du RAVeL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extLst>
                  <a:ext uri="{0D108BD9-81ED-4DB2-BD59-A6C34878D82A}">
                    <a16:rowId xmlns:a16="http://schemas.microsoft.com/office/drawing/2014/main" val="1716345035"/>
                  </a:ext>
                </a:extLst>
              </a:tr>
            </a:tbl>
          </a:graphicData>
        </a:graphic>
      </p:graphicFrame>
      <p:sp>
        <p:nvSpPr>
          <p:cNvPr id="4" name="Text Placeholder 3">
            <a:extLst>
              <a:ext uri="{FF2B5EF4-FFF2-40B4-BE49-F238E27FC236}">
                <a16:creationId xmlns:a16="http://schemas.microsoft.com/office/drawing/2014/main" id="{3D649C5E-5DF4-4F5C-BFD0-2A9E2F075557}"/>
              </a:ext>
            </a:extLst>
          </p:cNvPr>
          <p:cNvSpPr>
            <a:spLocks noGrp="1"/>
          </p:cNvSpPr>
          <p:nvPr>
            <p:ph type="body" sz="quarter" idx="14"/>
          </p:nvPr>
        </p:nvSpPr>
        <p:spPr/>
        <p:txBody>
          <a:bodyPr/>
          <a:lstStyle/>
          <a:p>
            <a:r>
              <a:rPr lang="en-US"/>
              <a:t>04/01/2025 - 07/02/2025</a:t>
            </a:r>
          </a:p>
        </p:txBody>
      </p:sp>
    </p:spTree>
    <p:extLst>
      <p:ext uri="{BB962C8B-B14F-4D97-AF65-F5344CB8AC3E}">
        <p14:creationId xmlns:p14="http://schemas.microsoft.com/office/powerpoint/2010/main" val="1200120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F8834-7B86-42E5-85DD-93769B296B9D}"/>
              </a:ext>
            </a:extLst>
          </p:cNvPr>
          <p:cNvSpPr>
            <a:spLocks noGrp="1"/>
          </p:cNvSpPr>
          <p:nvPr>
            <p:ph type="title"/>
          </p:nvPr>
        </p:nvSpPr>
        <p:spPr/>
        <p:txBody>
          <a:bodyPr/>
          <a:lstStyle/>
          <a:p>
            <a:r>
              <a:rPr lang="en-US"/>
              <a:t>Instagram Posts Table | 1 group and 10 profiles - 7 of 7</a:t>
            </a:r>
          </a:p>
        </p:txBody>
      </p:sp>
      <p:graphicFrame>
        <p:nvGraphicFramePr>
          <p:cNvPr id="5" name="Table Placeholder 4">
            <a:extLst>
              <a:ext uri="{FF2B5EF4-FFF2-40B4-BE49-F238E27FC236}">
                <a16:creationId xmlns:a16="http://schemas.microsoft.com/office/drawing/2014/main" id="{A2122D7E-998D-419E-AB61-D5C05C5CC1DD}"/>
              </a:ext>
            </a:extLst>
          </p:cNvPr>
          <p:cNvGraphicFramePr>
            <a:graphicFrameLocks noGrp="1"/>
          </p:cNvGraphicFramePr>
          <p:nvPr>
            <p:ph type="tbl" sz="quarter" idx="13"/>
            <p:extLst>
              <p:ext uri="{D42A27DB-BD31-4B8C-83A1-F6EECF244321}">
                <p14:modId xmlns:p14="http://schemas.microsoft.com/office/powerpoint/2010/main" val="3760972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93925483"/>
                    </a:ext>
                  </a:extLst>
                </a:gridCol>
                <a:gridCol w="1645920">
                  <a:extLst>
                    <a:ext uri="{9D8B030D-6E8A-4147-A177-3AD203B41FA5}">
                      <a16:colId xmlns:a16="http://schemas.microsoft.com/office/drawing/2014/main" val="4037334090"/>
                    </a:ext>
                  </a:extLst>
                </a:gridCol>
                <a:gridCol w="576072">
                  <a:extLst>
                    <a:ext uri="{9D8B030D-6E8A-4147-A177-3AD203B41FA5}">
                      <a16:colId xmlns:a16="http://schemas.microsoft.com/office/drawing/2014/main" val="3618112902"/>
                    </a:ext>
                  </a:extLst>
                </a:gridCol>
                <a:gridCol w="576072">
                  <a:extLst>
                    <a:ext uri="{9D8B030D-6E8A-4147-A177-3AD203B41FA5}">
                      <a16:colId xmlns:a16="http://schemas.microsoft.com/office/drawing/2014/main" val="2824261947"/>
                    </a:ext>
                  </a:extLst>
                </a:gridCol>
                <a:gridCol w="576072">
                  <a:extLst>
                    <a:ext uri="{9D8B030D-6E8A-4147-A177-3AD203B41FA5}">
                      <a16:colId xmlns:a16="http://schemas.microsoft.com/office/drawing/2014/main" val="2433254422"/>
                    </a:ext>
                  </a:extLst>
                </a:gridCol>
                <a:gridCol w="576072">
                  <a:extLst>
                    <a:ext uri="{9D8B030D-6E8A-4147-A177-3AD203B41FA5}">
                      <a16:colId xmlns:a16="http://schemas.microsoft.com/office/drawing/2014/main" val="1226708555"/>
                    </a:ext>
                  </a:extLst>
                </a:gridCol>
                <a:gridCol w="576072">
                  <a:extLst>
                    <a:ext uri="{9D8B030D-6E8A-4147-A177-3AD203B41FA5}">
                      <a16:colId xmlns:a16="http://schemas.microsoft.com/office/drawing/2014/main" val="742493529"/>
                    </a:ext>
                  </a:extLst>
                </a:gridCol>
                <a:gridCol w="576072">
                  <a:extLst>
                    <a:ext uri="{9D8B030D-6E8A-4147-A177-3AD203B41FA5}">
                      <a16:colId xmlns:a16="http://schemas.microsoft.com/office/drawing/2014/main" val="4094410840"/>
                    </a:ext>
                  </a:extLst>
                </a:gridCol>
                <a:gridCol w="576072">
                  <a:extLst>
                    <a:ext uri="{9D8B030D-6E8A-4147-A177-3AD203B41FA5}">
                      <a16:colId xmlns:a16="http://schemas.microsoft.com/office/drawing/2014/main" val="2199998391"/>
                    </a:ext>
                  </a:extLst>
                </a:gridCol>
                <a:gridCol w="576072">
                  <a:extLst>
                    <a:ext uri="{9D8B030D-6E8A-4147-A177-3AD203B41FA5}">
                      <a16:colId xmlns:a16="http://schemas.microsoft.com/office/drawing/2014/main" val="4027781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7258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pvassurancesverzekeringen - 2025-06-05 15:55:22</a:t>
                      </a:r>
                      <a:r>
                        <a:rPr kumimoji="0" lang="nl-NL" sz="1000" b="0" i="0" u="none" strike="noStrike" kern="1200" cap="none" spc="0" normalizeH="0" baseline="0" noProof="0">
                          <a:ln>
                            <a:noFill/>
                          </a:ln>
                          <a:solidFill>
                            <a:prstClr val="black"/>
                          </a:solidFill>
                          <a:effectLst/>
                          <a:uLnTx/>
                          <a:uFillTx/>
                          <a:latin typeface="Calibri"/>
                          <a:ea typeface="+mn-ea"/>
                          <a:cs typeface="+mn-cs"/>
                        </a:rPr>
                        <a:t>
 Achtergelaten afval langs de weg is niet alleen een bedreiging voor onze planeet 🌱. Het kan ook ongevallen veroorzaken, het zicht belemmeren of een gevaar vormen voor dieren en weggebruikers. 
🚮Ter gelegenheid van de World Environment Day herinneren we eraan dat elke daad telt. Bescherm ons milieu, bescherm onze veiligheid. 
🌎Laten we samen de juiste reflexen aannemen voor een groenere en veiligere toekomst. 
#Wereldmilieudag #WordEnvironmentDay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extLst>
                  <a:ext uri="{0D108BD9-81ED-4DB2-BD59-A6C34878D82A}">
                    <a16:rowId xmlns:a16="http://schemas.microsoft.com/office/drawing/2014/main" val="2691359908"/>
                  </a:ext>
                </a:extLst>
              </a:tr>
            </a:tbl>
          </a:graphicData>
        </a:graphic>
      </p:graphicFrame>
      <p:sp>
        <p:nvSpPr>
          <p:cNvPr id="4" name="Text Placeholder 3">
            <a:extLst>
              <a:ext uri="{FF2B5EF4-FFF2-40B4-BE49-F238E27FC236}">
                <a16:creationId xmlns:a16="http://schemas.microsoft.com/office/drawing/2014/main" id="{BD399E37-34C8-4595-80B2-1D86E6165A61}"/>
              </a:ext>
            </a:extLst>
          </p:cNvPr>
          <p:cNvSpPr>
            <a:spLocks noGrp="1"/>
          </p:cNvSpPr>
          <p:nvPr>
            <p:ph type="body" sz="quarter" idx="14"/>
          </p:nvPr>
        </p:nvSpPr>
        <p:spPr/>
        <p:txBody>
          <a:bodyPr/>
          <a:lstStyle/>
          <a:p>
            <a:r>
              <a:rPr lang="en-US"/>
              <a:t>04/01/2025 - 07/02/2025</a:t>
            </a:r>
          </a:p>
        </p:txBody>
      </p:sp>
    </p:spTree>
    <p:extLst>
      <p:ext uri="{BB962C8B-B14F-4D97-AF65-F5344CB8AC3E}">
        <p14:creationId xmlns:p14="http://schemas.microsoft.com/office/powerpoint/2010/main" val="6526074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1995</Words>
  <Application>Microsoft Office PowerPoint</Application>
  <PresentationFormat>On-screen Show (4:3)</PresentationFormat>
  <Paragraphs>458</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P&amp;V_Instagram_Overview Stories and Posts (Reels incl)</vt:lpstr>
      <vt:lpstr>Instagram Stories Table  | 1 group and 10 profiles - 1 of 5</vt:lpstr>
      <vt:lpstr>Instagram Stories Table  | 1 group and 10 profiles - 2 of 5</vt:lpstr>
      <vt:lpstr>Instagram Stories Table  | 1 group and 10 profiles - 3 of 5</vt:lpstr>
      <vt:lpstr>Instagram Stories Table  | 1 group and 10 profiles - 4 of 5</vt:lpstr>
      <vt:lpstr>Instagram Stories Table  | 1 group and 10 profiles - 5 of 5</vt:lpstr>
      <vt:lpstr>Instagram Posts Table | 1 group and 10 profiles - 1 of 7</vt:lpstr>
      <vt:lpstr>Instagram Posts Table | 1 group and 10 profiles - 2 of 7</vt:lpstr>
      <vt:lpstr>Instagram Posts Table | 1 group and 10 profiles - 3 of 7</vt:lpstr>
      <vt:lpstr>Instagram Posts Table | 1 group and 10 profiles - 4 of 7</vt:lpstr>
      <vt:lpstr>Instagram Posts Table | 1 group and 10 profiles - 5 of 7</vt:lpstr>
      <vt:lpstr>Instagram Posts Table | 1 group and 10 profiles - 6 of 7</vt:lpstr>
      <vt:lpstr>Instagram Posts Table | 1 group and 10 profiles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P&amp;V_Instagram_Overview Stories and Posts (Reels incl)</dc:title>
  <dc:creator>Frederik Born</dc:creator>
  <cp:lastModifiedBy>Frederik Born</cp:lastModifiedBy>
  <cp:revision>1</cp:revision>
  <dcterms:created xsi:type="dcterms:W3CDTF">2025-07-02T09:11:51Z</dcterms:created>
  <dcterms:modified xsi:type="dcterms:W3CDTF">2025-07-02T09:12:32Z</dcterms:modified>
</cp:coreProperties>
</file>