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Agustín Dorantes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82</c:v>
                </c:pt>
                <c:pt idx="1">
                  <c:v>495</c:v>
                </c:pt>
                <c:pt idx="2">
                  <c:v>62</c:v>
                </c:pt>
                <c:pt idx="3">
                  <c:v>0</c:v>
                </c:pt>
                <c:pt idx="4">
                  <c:v>268</c:v>
                </c:pt>
                <c:pt idx="5">
                  <c:v>180</c:v>
                </c:pt>
                <c:pt idx="6">
                  <c:v>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86-40D8-B01E-AB7ED9B4D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628344"/>
        <c:axId val="360627032"/>
      </c:lineChart>
      <c:dateAx>
        <c:axId val="360628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627032"/>
        <c:crosses val="autoZero"/>
        <c:auto val="1"/>
        <c:lblOffset val="100"/>
        <c:baseTimeUnit val="days"/>
      </c:dateAx>
      <c:valAx>
        <c:axId val="36062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62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Agustín Dorantes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1.7147558783977901</c:v>
                </c:pt>
                <c:pt idx="1">
                  <c:v>1.01003176015137</c:v>
                </c:pt>
                <c:pt idx="2">
                  <c:v>0.102847176274595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06-445D-805C-898F1743F1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904464"/>
        <c:axId val="45904792"/>
      </c:barChart>
      <c:catAx>
        <c:axId val="4590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04792"/>
        <c:crosses val="autoZero"/>
        <c:auto val="1"/>
        <c:lblAlgn val="ctr"/>
        <c:lblOffset val="100"/>
        <c:noMultiLvlLbl val="0"/>
      </c:catAx>
      <c:valAx>
        <c:axId val="4590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0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Agustín Dorantes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0.33610364214128602</c:v>
                </c:pt>
                <c:pt idx="1">
                  <c:v>2.0162932790224</c:v>
                </c:pt>
                <c:pt idx="2">
                  <c:v>0.25457211518879103</c:v>
                </c:pt>
                <c:pt idx="3">
                  <c:v>0</c:v>
                </c:pt>
                <c:pt idx="4">
                  <c:v>1.0935972629521</c:v>
                </c:pt>
                <c:pt idx="5">
                  <c:v>0.73520426866522703</c:v>
                </c:pt>
                <c:pt idx="6">
                  <c:v>1.0181640465911901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A2-4EBF-80AF-B635CF713C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098384"/>
        <c:axId val="364378744"/>
      </c:lineChart>
      <c:dateAx>
        <c:axId val="304098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378744"/>
        <c:crosses val="autoZero"/>
        <c:auto val="1"/>
        <c:lblOffset val="100"/>
        <c:baseTimeUnit val="days"/>
      </c:dateAx>
      <c:valAx>
        <c:axId val="36437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9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97-47B3-AC5D-3DFA7D95C9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97-47B3-AC5D-3DFA7D95C9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97-47B3-AC5D-3DFA7D95C9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97-47B3-AC5D-3DFA7D95C9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97-47B3-AC5D-3DFA7D95C97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297-47B3-AC5D-3DFA7D95C97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297-47B3-AC5D-3DFA7D95C97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297-47B3-AC5D-3DFA7D95C9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4378088"/>
        <c:axId val="364381696"/>
      </c:barChart>
      <c:catAx>
        <c:axId val="36437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381696"/>
        <c:crosses val="autoZero"/>
        <c:auto val="1"/>
        <c:lblAlgn val="ctr"/>
        <c:lblOffset val="100"/>
        <c:noMultiLvlLbl val="0"/>
      </c:catAx>
      <c:valAx>
        <c:axId val="36438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37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0F-4777-95F2-FB0B683C5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496248"/>
        <c:axId val="362495264"/>
      </c:barChart>
      <c:catAx>
        <c:axId val="36249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95264"/>
        <c:crosses val="autoZero"/>
        <c:auto val="1"/>
        <c:lblAlgn val="ctr"/>
        <c:lblOffset val="100"/>
        <c:noMultiLvlLbl val="0"/>
      </c:catAx>
      <c:valAx>
        <c:axId val="36249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9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BD-429F-89C5-29C0F94F27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BD-429F-89C5-29C0F94F27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BD-429F-89C5-29C0F94F27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493296"/>
        <c:axId val="362493624"/>
      </c:barChart>
      <c:catAx>
        <c:axId val="36249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93624"/>
        <c:crosses val="autoZero"/>
        <c:auto val="1"/>
        <c:lblAlgn val="ctr"/>
        <c:lblOffset val="100"/>
        <c:noMultiLvlLbl val="0"/>
      </c:catAx>
      <c:valAx>
        <c:axId val="36249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9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Agustín Dorantes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51</c:v>
                </c:pt>
                <c:pt idx="2">
                  <c:v>11</c:v>
                </c:pt>
                <c:pt idx="3">
                  <c:v>0</c:v>
                </c:pt>
                <c:pt idx="4">
                  <c:v>13</c:v>
                </c:pt>
                <c:pt idx="5">
                  <c:v>11</c:v>
                </c:pt>
                <c:pt idx="6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19-4265-8F0D-B8676E3867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381040"/>
        <c:axId val="359608272"/>
      </c:lineChart>
      <c:dateAx>
        <c:axId val="364381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08272"/>
        <c:crosses val="autoZero"/>
        <c:auto val="1"/>
        <c:lblOffset val="100"/>
        <c:baseTimeUnit val="days"/>
      </c:dateAx>
      <c:valAx>
        <c:axId val="35960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38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Agustín Dorantes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FE-4B05-A90E-09CE53C016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269848"/>
        <c:axId val="359276408"/>
      </c:barChart>
      <c:catAx>
        <c:axId val="35926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76408"/>
        <c:crosses val="autoZero"/>
        <c:auto val="1"/>
        <c:lblAlgn val="ctr"/>
        <c:lblOffset val="100"/>
        <c:noMultiLvlLbl val="0"/>
      </c:catAx>
      <c:valAx>
        <c:axId val="35927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6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Agustín Dorantes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50-4BCE-B1F2-937313ED4A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268208"/>
        <c:axId val="359266568"/>
      </c:lineChart>
      <c:dateAx>
        <c:axId val="359268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66568"/>
        <c:crosses val="autoZero"/>
        <c:auto val="1"/>
        <c:lblOffset val="100"/>
        <c:baseTimeUnit val="days"/>
      </c:dateAx>
      <c:valAx>
        <c:axId val="35926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6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24558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FF-4EF5-A7C1-C44172E08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98-4B20-B4D6-062F05F188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44BE0-4E25-4FA1-B3AD-4810BAC59C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2E8922-397A-48A2-B568-9430E3379C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Urbánica</a:t>
            </a:r>
          </a:p>
        </p:txBody>
      </p:sp>
    </p:spTree>
    <p:extLst>
      <p:ext uri="{BB962C8B-B14F-4D97-AF65-F5344CB8AC3E}">
        <p14:creationId xmlns:p14="http://schemas.microsoft.com/office/powerpoint/2010/main" val="3829876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AEA9F-8B83-4A5D-8841-720643C85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Agustín Dorantes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00728A-425D-44EA-ACA3-528637649B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2000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1338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229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6980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3706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1676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070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852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535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40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Agustín Dorantes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034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F35D5-B568-49B7-B961-966814F73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02/05/2023 - 03/07/2023</a:t>
            </a:r>
          </a:p>
        </p:txBody>
      </p:sp>
    </p:spTree>
    <p:extLst>
      <p:ext uri="{BB962C8B-B14F-4D97-AF65-F5344CB8AC3E}">
        <p14:creationId xmlns:p14="http://schemas.microsoft.com/office/powerpoint/2010/main" val="3479056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BB9CF-878B-487E-A850-2FD2113F9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C46853-622D-44DD-8AA9-F4D7851AD9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2304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E226D-9D22-4360-82D1-7EA429520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45C2E-B006-479C-8D36-99E4BE48A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029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943F9-0B91-4A2E-917A-2A8D01C7C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B6F730-FEAD-47EC-99ED-6FFB40CB04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5500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EE7EB-EBDC-4745-86EC-5294D0CC0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87683-D72F-42BE-98E5-702C89CA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376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2C61C-B290-426C-AE0A-17B117F25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87B5A8-3B2E-4AC8-A54C-4DE9AAA35F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49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93D8D-DBE4-4741-9223-1C7F3FF73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6E241-83B7-4929-B9EA-11730C840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04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C84D3-5758-4917-A0F8-9F3C4B30F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16DE28-0ED8-4DE8-A8AA-5DDBE908AF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7849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1D155-E7A1-4DF2-8579-9D23AB64D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D73DC-CBF4-496D-8ECA-EDE5730D5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868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5D0D6-32FF-4368-8925-0BE736473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83D01D-7A5A-4DCB-9C77-2F2F3F1489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3858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F3CF2-D2E7-4002-A35F-17DA97EF3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69B0C-B647-4F86-A63D-B7AF16DEF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245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6B22B-E41A-4821-AC62-21F4F59C7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2049E1-DF2C-4E46-8E89-6D4AE8D3D9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8514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05F46-10C8-4E02-A61A-8ED6D6FA9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F7172-8013-4E3D-A886-60C8D6C78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156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6B68D-7283-4DD6-9E66-077E87E9F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DD8E47-34AF-45BC-995D-813CC18FE5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5027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5CA0E-62BE-48B5-90C6-1692A5818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BA00A-D8DA-4E9B-B932-74D0D9FC5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50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E2BEE-BA76-4FCA-95FA-F269C3534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8BC58B-8BBC-43C6-87EE-514A138AB0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8662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FB36D-664C-4726-A675-317928F85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DE7D4-A3B6-493C-9443-2B7E55119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11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CE3B5-5E88-4567-903B-AA9B6709E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89B0FE-2952-4472-B1D4-EEC0260A95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2144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848B1-4C92-48F4-AB6F-17C80A8F5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FBA74-A30A-4CB8-B05B-0B2F9DE65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626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20D6-E94D-4C18-988C-6C3535C3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Agustín Dorantes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D77AA-0E7C-48AB-A0EC-1544EC9774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1182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96757893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269801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7911662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056079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0181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521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9659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3381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0742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0856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1027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8694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6256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9835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466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Agustín Dorantes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771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91053-0EA3-4FC9-BD57-41F63096A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</p:spTree>
    <p:extLst>
      <p:ext uri="{BB962C8B-B14F-4D97-AF65-F5344CB8AC3E}">
        <p14:creationId xmlns:p14="http://schemas.microsoft.com/office/powerpoint/2010/main" val="1435690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F9D65-2846-4C05-A5BC-20EBE0784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Fan Distribution | Agustín Dorantes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83586A-07A8-4223-86EF-58DFCF17B0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7032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64F8D-4FB7-4032-BFA0-4603F2CD2C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1321E-D51E-4D7E-98BD-E7AF2C76B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548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07EC4-BDF4-49D7-B7A9-073120EA9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A8642A-31DF-4F09-A2CE-636C2FB98A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7925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816FC-BA82-4D03-B8A0-0B4760233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F3834-1EB9-4BD0-B288-E3538BE38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0236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223</Words>
  <Application>Microsoft Office PowerPoint</Application>
  <PresentationFormat>On-screen Show (4:3)</PresentationFormat>
  <Paragraphs>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Facebook</vt:lpstr>
      <vt:lpstr>Facebook Fans Table | Agustín Dorantes</vt:lpstr>
      <vt:lpstr>Facebook Average Interactions Per Post | Agustín Dorantes</vt:lpstr>
      <vt:lpstr>Facebook Interaction Rate By Post Type | Agustín Dorantes</vt:lpstr>
      <vt:lpstr>Facebook Interaction Rate | Agustín Dorantes</vt:lpstr>
      <vt:lpstr>Facebook Interactions Distribution | Agustín Dorantes</vt:lpstr>
      <vt:lpstr>Facebook Total Interactions | Agustín Dorantes</vt:lpstr>
      <vt:lpstr>Facebook Post Type Distribution Per Profile | Agustín Dorantes</vt:lpstr>
      <vt:lpstr>Facebook Average Comments Per Post | Agustín Dorantes</vt:lpstr>
      <vt:lpstr>Facebook Response Times | Agustín Dorantes</vt:lpstr>
      <vt:lpstr>Facebook Own Posts | Agustín Dorantes</vt:lpstr>
      <vt:lpstr>Facebook Key Metrics Table | Agustín Dorantes</vt:lpstr>
      <vt:lpstr>Facebook Fan Distribution | Agustín Dorantes</vt:lpstr>
      <vt:lpstr>Facebook Post Type Distribution | Agustín Dorantes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2023-03-08T19:23:31Z</dcterms:created>
  <dcterms:modified xsi:type="dcterms:W3CDTF">2023-03-08T19:24:34Z</dcterms:modified>
</cp:coreProperties>
</file>