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91</c:v>
                </c:pt>
                <c:pt idx="1">
                  <c:v>62</c:v>
                </c:pt>
                <c:pt idx="2">
                  <c:v>168</c:v>
                </c:pt>
                <c:pt idx="3">
                  <c:v>118</c:v>
                </c:pt>
                <c:pt idx="4">
                  <c:v>65</c:v>
                </c:pt>
                <c:pt idx="5">
                  <c:v>99</c:v>
                </c:pt>
                <c:pt idx="6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BB-4EC6-82E9-BF680DFA0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971440"/>
        <c:axId val="319177072"/>
      </c:lineChart>
      <c:dateAx>
        <c:axId val="36697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77072"/>
        <c:crosses val="autoZero"/>
        <c:auto val="1"/>
        <c:lblOffset val="100"/>
        <c:baseTimeUnit val="days"/>
      </c:dateAx>
      <c:valAx>
        <c:axId val="31917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7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7.8225696345456605E-2</c:v>
                </c:pt>
                <c:pt idx="1">
                  <c:v>0.10506040973559801</c:v>
                </c:pt>
                <c:pt idx="2">
                  <c:v>0.26469657269563301</c:v>
                </c:pt>
                <c:pt idx="3">
                  <c:v>6.4445889095850403E-2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7-4CF7-8434-ADC93842A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541808"/>
        <c:axId val="318542792"/>
      </c:barChart>
      <c:catAx>
        <c:axId val="31854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2792"/>
        <c:crosses val="autoZero"/>
        <c:auto val="1"/>
        <c:lblAlgn val="ctr"/>
        <c:lblOffset val="100"/>
        <c:noMultiLvlLbl val="0"/>
      </c:catAx>
      <c:valAx>
        <c:axId val="31854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0.11437990423425</c:v>
                </c:pt>
                <c:pt idx="1">
                  <c:v>7.7654337996768602E-2</c:v>
                </c:pt>
                <c:pt idx="2">
                  <c:v>0.21116714426939301</c:v>
                </c:pt>
                <c:pt idx="3">
                  <c:v>0.147523972645555</c:v>
                </c:pt>
                <c:pt idx="4">
                  <c:v>8.2256707565951104E-2</c:v>
                </c:pt>
                <c:pt idx="5">
                  <c:v>0.124241440451515</c:v>
                </c:pt>
                <c:pt idx="6">
                  <c:v>0.14408862386007801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0E-4968-8E0B-A459AF422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782880"/>
        <c:axId val="373783536"/>
      </c:lineChart>
      <c:dateAx>
        <c:axId val="37378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83536"/>
        <c:crosses val="autoZero"/>
        <c:auto val="1"/>
        <c:lblOffset val="100"/>
        <c:baseTimeUnit val="days"/>
      </c:dateAx>
      <c:valAx>
        <c:axId val="37378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8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C-4895-BE59-EE1CC4BD6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C-4895-BE59-EE1CC4BD6E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C-4895-BE59-EE1CC4BD6E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5C-4895-BE59-EE1CC4BD6E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5C-4895-BE59-EE1CC4BD6E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5C-4895-BE59-EE1CC4BD6E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5C-4895-BE59-EE1CC4BD6E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5C-4895-BE59-EE1CC4BD6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464472"/>
        <c:axId val="377469720"/>
      </c:barChart>
      <c:catAx>
        <c:axId val="37746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69720"/>
        <c:crosses val="autoZero"/>
        <c:auto val="1"/>
        <c:lblAlgn val="ctr"/>
        <c:lblOffset val="100"/>
        <c:noMultiLvlLbl val="0"/>
      </c:catAx>
      <c:valAx>
        <c:axId val="37746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6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C-4759-B06D-81B1FF435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541480"/>
        <c:axId val="318540168"/>
      </c:barChart>
      <c:catAx>
        <c:axId val="31854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0168"/>
        <c:crosses val="autoZero"/>
        <c:auto val="1"/>
        <c:lblAlgn val="ctr"/>
        <c:lblOffset val="100"/>
        <c:noMultiLvlLbl val="0"/>
      </c:catAx>
      <c:valAx>
        <c:axId val="31854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C-4ADF-87EA-337DD7823D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C-4ADF-87EA-337DD7823D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8C-4ADF-87EA-337DD7823D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8C-4ADF-87EA-337DD7823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465128"/>
        <c:axId val="377465456"/>
      </c:barChart>
      <c:catAx>
        <c:axId val="37746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65456"/>
        <c:crosses val="autoZero"/>
        <c:auto val="1"/>
        <c:lblAlgn val="ctr"/>
        <c:lblOffset val="100"/>
        <c:noMultiLvlLbl val="0"/>
      </c:catAx>
      <c:valAx>
        <c:axId val="37746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6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6</c:v>
                </c:pt>
                <c:pt idx="2">
                  <c:v>52</c:v>
                </c:pt>
                <c:pt idx="3">
                  <c:v>14</c:v>
                </c:pt>
                <c:pt idx="4">
                  <c:v>4</c:v>
                </c:pt>
                <c:pt idx="5">
                  <c:v>23</c:v>
                </c:pt>
                <c:pt idx="6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2A-465F-9341-99A828AF4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784848"/>
        <c:axId val="373782224"/>
      </c:lineChart>
      <c:dateAx>
        <c:axId val="37378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82224"/>
        <c:crosses val="autoZero"/>
        <c:auto val="1"/>
        <c:lblOffset val="100"/>
        <c:baseTimeUnit val="days"/>
      </c:dateAx>
      <c:valAx>
        <c:axId val="37378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78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B-490F-87CE-43CFB0E85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732328"/>
        <c:axId val="375731344"/>
      </c:barChart>
      <c:catAx>
        <c:axId val="37573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31344"/>
        <c:crosses val="autoZero"/>
        <c:auto val="1"/>
        <c:lblAlgn val="ctr"/>
        <c:lblOffset val="100"/>
        <c:noMultiLvlLbl val="0"/>
      </c:catAx>
      <c:valAx>
        <c:axId val="37573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3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63-4C55-A259-2AE17BE1A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729048"/>
        <c:axId val="375728392"/>
      </c:lineChart>
      <c:dateAx>
        <c:axId val="37572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28392"/>
        <c:crosses val="autoZero"/>
        <c:auto val="1"/>
        <c:lblOffset val="100"/>
        <c:baseTimeUnit val="days"/>
      </c:dateAx>
      <c:valAx>
        <c:axId val="37572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2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80194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62-490D-A7D4-E1968BD86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8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B-43EB-86BE-BBC8ABA19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CBCB-70DA-4ECF-9BDB-DFBEB37739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848C-EDB2-40A9-B2DB-165F9C09F8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121749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6797-5606-404F-AE42-6483ABDE2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Fans Table | Secretaría de Desarrollo Social Querétaro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96673-AE75-45F3-836C-45B1300DB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781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7352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2274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1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49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04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063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518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09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3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Desarrollo Social Querétaro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35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C80BD-D4FD-49F8-89EE-DD1EE6900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02/05/2023 - 03/07/2023</a:t>
            </a:r>
          </a:p>
        </p:txBody>
      </p:sp>
    </p:spTree>
    <p:extLst>
      <p:ext uri="{BB962C8B-B14F-4D97-AF65-F5344CB8AC3E}">
        <p14:creationId xmlns:p14="http://schemas.microsoft.com/office/powerpoint/2010/main" val="351733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8198-F5C3-4D84-AC3C-3FE30321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Average Interactions Per Post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EE158-76A1-4679-992A-81FF0C2D6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97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C3EC2-7892-4ABA-8E16-D75CD29B8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BEC47-4381-410F-AB09-D39424FF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8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B1C7-853A-48CB-ADA0-9980DC325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Secretaría de Desarrollo Social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6A32D-5340-40F2-9069-ED60B69CFF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635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27D63-503A-46B2-A977-7261974F4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05150-845D-4D90-B706-7BC0093C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37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02D50-E6A9-4619-BC7D-668BC50FA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 Rate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E99B7-3EEC-45E7-9036-6C33F63744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06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94F3C-26B9-4CF6-A581-79D7EB3E0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89E64-7282-4678-9186-2046E98AC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8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523D-8DA3-413E-9144-2B1EC48D6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Interactions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14581B-F582-481F-B747-AB4D2CE8A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81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3FBD9-BF0B-4530-B711-45C834F23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E56F6-FB3F-4171-9E8E-10ED00CDF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2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1581-FCE7-4BAC-AB36-99E22CC3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Total Interactions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28E8E-CD65-47E2-A5BE-621861AF35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425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41210-75B7-49FA-B971-A8E36BB77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FE531-24E7-4248-BFC0-7ED0E2E5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1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AE859-35F4-4708-AD05-9F5AF50FF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Post Type Distribution Per Profile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8496C-CB78-4194-B8E2-DE6D805A5B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820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F9FCD-A0EF-45C5-A4D5-0F7F6AE50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7A363-94FD-4FF7-BA9E-AE4AEEF5C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77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EC9E-B6EB-4E96-AC38-BC21379F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Secretaría de Desarrollo Social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390E20-B51E-42FC-AB25-1ED3CD659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090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E191E-7555-45D6-983D-E6C81E769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68FF7-5CD9-4894-A9DB-12855A55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0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F7F4-8D31-4214-8F8A-695AEA269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Response Times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F166BB-FAFA-48A3-8EA4-E9D8114E52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740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DBDDF-23A7-4944-A10D-3F211B621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E9165-1540-4136-B058-281A4471E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35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676FF-6FB1-402F-A6C1-D6C53B68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Posts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8AEE0-EAE4-4465-81C7-3CDE1925B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039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3AAFA-0626-4172-8742-84BDD5309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D6AD4-DAF1-481B-9B0F-FC687140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58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8C6A-4056-4E50-89B9-39EBEBE28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Key Metrics Table | Secretaría de Desarrollo Social Querétaro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9B629-8330-4A8A-95FA-A42E121378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894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61497027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755489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20367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239458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936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0168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2794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205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74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693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015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550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0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68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6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Desarrollo Social Querétaro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20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E8EF6-32B2-4DEA-80EC-AF2205197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</p:spTree>
    <p:extLst>
      <p:ext uri="{BB962C8B-B14F-4D97-AF65-F5344CB8AC3E}">
        <p14:creationId xmlns:p14="http://schemas.microsoft.com/office/powerpoint/2010/main" val="167628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51FA-05EB-4E7B-AA39-7449E917D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8434E-B830-492A-B9F3-ED2F30DA1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60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8290F-1EE5-43C0-85DF-AD7D7E0C8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F25D3-FA01-4428-9DE8-1B631BD28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36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6887-7ABE-4D20-B3CC-FB49CE0B6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Post Type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6148E-3779-4697-A6FF-4D377FDA1D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293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2C2BE-7D80-4E94-910F-FBD6B71B3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03/01/2023 - 03/07/2023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0EEBF-5FF6-4C1F-8E06-0BECD2F0C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535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Facebook</vt:lpstr>
      <vt:lpstr>Facebook Fans Table | Secretaría de Desarrollo Social Querétaro</vt:lpstr>
      <vt:lpstr>Facebook Average Interactions Per Post | Secretaría de Desarrollo Social Querétaro</vt:lpstr>
      <vt:lpstr>Facebook Interaction Rate By Post Type | Secretaría de Desarrollo Social Querétaro</vt:lpstr>
      <vt:lpstr>Facebook Interaction Rate | Secretaría de Desarrollo Social Querétaro</vt:lpstr>
      <vt:lpstr>Facebook Interactions Distribution | Secretaría de Desarrollo Social Querétaro</vt:lpstr>
      <vt:lpstr>Facebook Total Interactions | Secretaría de Desarrollo Social Querétaro</vt:lpstr>
      <vt:lpstr>Facebook Post Type Distribution Per Profile | Secretaría de Desarrollo Social Querétaro</vt:lpstr>
      <vt:lpstr>Facebook Average Comments Per Post | Secretaría de Desarrollo Social Querétaro</vt:lpstr>
      <vt:lpstr>Facebook Response Times | Secretaría de Desarrollo Social Querétaro</vt:lpstr>
      <vt:lpstr>Facebook Own Posts | Secretaría de Desarrollo Social Querétaro</vt:lpstr>
      <vt:lpstr>Facebook Key Metrics Table | Secretaría de Desarrollo Social Querétaro</vt:lpstr>
      <vt:lpstr>Facebook Fan Distribution | Secretaría de Desarrollo Social Querétaro</vt:lpstr>
      <vt:lpstr>Facebook Post Type Distribution | Secretaría de Desarrollo Social Querétaro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2023-03-08T19:08:37Z</dcterms:created>
  <dcterms:modified xsi:type="dcterms:W3CDTF">2023-03-08T19:09:29Z</dcterms:modified>
</cp:coreProperties>
</file>