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</c:v>
                </c:pt>
                <c:pt idx="1">
                  <c:v>56</c:v>
                </c:pt>
                <c:pt idx="2">
                  <c:v>79</c:v>
                </c:pt>
                <c:pt idx="3">
                  <c:v>79</c:v>
                </c:pt>
                <c:pt idx="4">
                  <c:v>86</c:v>
                </c:pt>
                <c:pt idx="5">
                  <c:v>64</c:v>
                </c:pt>
                <c:pt idx="6">
                  <c:v>0</c:v>
                </c:pt>
                <c:pt idx="7">
                  <c:v>0</c:v>
                </c:pt>
                <c:pt idx="8">
                  <c:v>53</c:v>
                </c:pt>
                <c:pt idx="9">
                  <c:v>58</c:v>
                </c:pt>
                <c:pt idx="10">
                  <c:v>45</c:v>
                </c:pt>
                <c:pt idx="11">
                  <c:v>63</c:v>
                </c:pt>
                <c:pt idx="12">
                  <c:v>161</c:v>
                </c:pt>
                <c:pt idx="13">
                  <c:v>45</c:v>
                </c:pt>
                <c:pt idx="14">
                  <c:v>56</c:v>
                </c:pt>
                <c:pt idx="15">
                  <c:v>97</c:v>
                </c:pt>
                <c:pt idx="16">
                  <c:v>145</c:v>
                </c:pt>
                <c:pt idx="17">
                  <c:v>44</c:v>
                </c:pt>
                <c:pt idx="18">
                  <c:v>129</c:v>
                </c:pt>
                <c:pt idx="19">
                  <c:v>70</c:v>
                </c:pt>
                <c:pt idx="20">
                  <c:v>46</c:v>
                </c:pt>
                <c:pt idx="21">
                  <c:v>77</c:v>
                </c:pt>
                <c:pt idx="22">
                  <c:v>100</c:v>
                </c:pt>
                <c:pt idx="23">
                  <c:v>120</c:v>
                </c:pt>
                <c:pt idx="24">
                  <c:v>90</c:v>
                </c:pt>
                <c:pt idx="25">
                  <c:v>61</c:v>
                </c:pt>
                <c:pt idx="26">
                  <c:v>167</c:v>
                </c:pt>
                <c:pt idx="27">
                  <c:v>114</c:v>
                </c:pt>
                <c:pt idx="28">
                  <c:v>64</c:v>
                </c:pt>
                <c:pt idx="29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73-4CF7-99E8-06B8517DC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83304"/>
        <c:axId val="357876416"/>
      </c:lineChart>
      <c:dateAx>
        <c:axId val="35788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76416"/>
        <c:crosses val="autoZero"/>
        <c:auto val="1"/>
        <c:lblOffset val="100"/>
        <c:baseTimeUnit val="days"/>
      </c:dateAx>
      <c:valAx>
        <c:axId val="35787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8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0.104941871746476</c:v>
                </c:pt>
                <c:pt idx="1">
                  <c:v>6.6630095270670903E-2</c:v>
                </c:pt>
                <c:pt idx="2">
                  <c:v>0.188264348160158</c:v>
                </c:pt>
                <c:pt idx="3">
                  <c:v>6.2634313348594303E-2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40-466E-A96B-D6715D1D5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881008"/>
        <c:axId val="357879368"/>
      </c:barChart>
      <c:catAx>
        <c:axId val="35788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79368"/>
        <c:crosses val="autoZero"/>
        <c:auto val="1"/>
        <c:lblAlgn val="ctr"/>
        <c:lblOffset val="100"/>
        <c:noMultiLvlLbl val="0"/>
      </c:catAx>
      <c:valAx>
        <c:axId val="35787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8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4.3058355234620198E-2</c:v>
                </c:pt>
                <c:pt idx="1">
                  <c:v>7.1418550968614103E-2</c:v>
                </c:pt>
                <c:pt idx="2">
                  <c:v>0.101540526991087</c:v>
                </c:pt>
                <c:pt idx="3">
                  <c:v>0.101241642788921</c:v>
                </c:pt>
                <c:pt idx="4">
                  <c:v>0.109827668091458</c:v>
                </c:pt>
                <c:pt idx="5">
                  <c:v>8.1346280949717797E-2</c:v>
                </c:pt>
                <c:pt idx="6">
                  <c:v>0</c:v>
                </c:pt>
                <c:pt idx="7">
                  <c:v>0</c:v>
                </c:pt>
                <c:pt idx="8">
                  <c:v>6.7286207596993705E-2</c:v>
                </c:pt>
                <c:pt idx="9">
                  <c:v>7.4111675126903503E-2</c:v>
                </c:pt>
                <c:pt idx="10">
                  <c:v>5.7293384411125498E-2</c:v>
                </c:pt>
                <c:pt idx="11">
                  <c:v>7.9860054761180396E-2</c:v>
                </c:pt>
                <c:pt idx="12">
                  <c:v>0.20479170361362301</c:v>
                </c:pt>
                <c:pt idx="13">
                  <c:v>5.6981500006331301E-2</c:v>
                </c:pt>
                <c:pt idx="14">
                  <c:v>7.1518987341772103E-2</c:v>
                </c:pt>
                <c:pt idx="15">
                  <c:v>0.122665250325632</c:v>
                </c:pt>
                <c:pt idx="16">
                  <c:v>0.183423030862683</c:v>
                </c:pt>
                <c:pt idx="17">
                  <c:v>5.6314115090922101E-2</c:v>
                </c:pt>
                <c:pt idx="18">
                  <c:v>0.16249307200080601</c:v>
                </c:pt>
                <c:pt idx="19">
                  <c:v>8.8943709540051902E-2</c:v>
                </c:pt>
                <c:pt idx="20">
                  <c:v>5.87961565549854E-2</c:v>
                </c:pt>
                <c:pt idx="21">
                  <c:v>9.7209826572641295E-2</c:v>
                </c:pt>
                <c:pt idx="22">
                  <c:v>0.12603423441530201</c:v>
                </c:pt>
                <c:pt idx="23">
                  <c:v>0.15077751846554099</c:v>
                </c:pt>
                <c:pt idx="24">
                  <c:v>0.11375316503296599</c:v>
                </c:pt>
                <c:pt idx="25">
                  <c:v>7.6401848674240005E-2</c:v>
                </c:pt>
                <c:pt idx="26">
                  <c:v>0.20991578341446299</c:v>
                </c:pt>
                <c:pt idx="27">
                  <c:v>0.14293989439950699</c:v>
                </c:pt>
                <c:pt idx="28">
                  <c:v>8.0174259273142298E-2</c:v>
                </c:pt>
                <c:pt idx="29">
                  <c:v>0.119871138526084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2E-4F54-A3D5-1BCA7F2A4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488704"/>
        <c:axId val="360489032"/>
      </c:lineChart>
      <c:dateAx>
        <c:axId val="36048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89032"/>
        <c:crosses val="autoZero"/>
        <c:auto val="1"/>
        <c:lblOffset val="100"/>
        <c:baseTimeUnit val="days"/>
      </c:dateAx>
      <c:valAx>
        <c:axId val="36048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8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73-4FF6-A27C-26AF77791E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73-4FF6-A27C-26AF77791E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73-4FF6-A27C-26AF77791E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73-4FF6-A27C-26AF77791E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73-4FF6-A27C-26AF77791E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73-4FF6-A27C-26AF77791E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73-4FF6-A27C-26AF77791E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E73-4FF6-A27C-26AF77791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374528"/>
        <c:axId val="354375184"/>
      </c:barChart>
      <c:catAx>
        <c:axId val="35437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5184"/>
        <c:crosses val="autoZero"/>
        <c:auto val="1"/>
        <c:lblAlgn val="ctr"/>
        <c:lblOffset val="100"/>
        <c:noMultiLvlLbl val="0"/>
      </c:catAx>
      <c:valAx>
        <c:axId val="35437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8D-4D5F-8C6F-5B064089F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491984"/>
        <c:axId val="360491000"/>
      </c:barChart>
      <c:catAx>
        <c:axId val="36049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91000"/>
        <c:crosses val="autoZero"/>
        <c:auto val="1"/>
        <c:lblAlgn val="ctr"/>
        <c:lblOffset val="100"/>
        <c:noMultiLvlLbl val="0"/>
      </c:catAx>
      <c:valAx>
        <c:axId val="36049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9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F-407C-96F5-094C792085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F-407C-96F5-094C792085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DF-407C-96F5-094C792085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DF-407C-96F5-094C79208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372560"/>
        <c:axId val="354370920"/>
      </c:barChart>
      <c:catAx>
        <c:axId val="35437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0920"/>
        <c:crosses val="autoZero"/>
        <c:auto val="1"/>
        <c:lblAlgn val="ctr"/>
        <c:lblOffset val="100"/>
        <c:noMultiLvlLbl val="0"/>
      </c:catAx>
      <c:valAx>
        <c:axId val="35437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16</c:v>
                </c:pt>
                <c:pt idx="3">
                  <c:v>18</c:v>
                </c:pt>
                <c:pt idx="4">
                  <c:v>8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3</c:v>
                </c:pt>
                <c:pt idx="10">
                  <c:v>2</c:v>
                </c:pt>
                <c:pt idx="11">
                  <c:v>11</c:v>
                </c:pt>
                <c:pt idx="12">
                  <c:v>65</c:v>
                </c:pt>
                <c:pt idx="13">
                  <c:v>3</c:v>
                </c:pt>
                <c:pt idx="14">
                  <c:v>5</c:v>
                </c:pt>
                <c:pt idx="15">
                  <c:v>19</c:v>
                </c:pt>
                <c:pt idx="16">
                  <c:v>18</c:v>
                </c:pt>
                <c:pt idx="17">
                  <c:v>5</c:v>
                </c:pt>
                <c:pt idx="18">
                  <c:v>35</c:v>
                </c:pt>
                <c:pt idx="19">
                  <c:v>8</c:v>
                </c:pt>
                <c:pt idx="20">
                  <c:v>5</c:v>
                </c:pt>
                <c:pt idx="21">
                  <c:v>12</c:v>
                </c:pt>
                <c:pt idx="22">
                  <c:v>8</c:v>
                </c:pt>
                <c:pt idx="23">
                  <c:v>21</c:v>
                </c:pt>
                <c:pt idx="24">
                  <c:v>14</c:v>
                </c:pt>
                <c:pt idx="25">
                  <c:v>6</c:v>
                </c:pt>
                <c:pt idx="26">
                  <c:v>52</c:v>
                </c:pt>
                <c:pt idx="27">
                  <c:v>12</c:v>
                </c:pt>
                <c:pt idx="28">
                  <c:v>4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3D-43C6-88D6-A9152452D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26240"/>
        <c:axId val="357882648"/>
      </c:lineChart>
      <c:dateAx>
        <c:axId val="36252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82648"/>
        <c:crosses val="autoZero"/>
        <c:auto val="1"/>
        <c:lblOffset val="100"/>
        <c:baseTimeUnit val="days"/>
      </c:dateAx>
      <c:valAx>
        <c:axId val="35788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2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7-4716-8EB3-EC47E8DA5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149848"/>
        <c:axId val="304150176"/>
      </c:barChart>
      <c:catAx>
        <c:axId val="30414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50176"/>
        <c:crosses val="autoZero"/>
        <c:auto val="1"/>
        <c:lblAlgn val="ctr"/>
        <c:lblOffset val="100"/>
        <c:noMultiLvlLbl val="0"/>
      </c:catAx>
      <c:valAx>
        <c:axId val="30415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4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Desarrollo Social Querétaro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5</c:v>
                </c:pt>
                <c:pt idx="10">
                  <c:v>6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4</c:v>
                </c:pt>
                <c:pt idx="15">
                  <c:v>4</c:v>
                </c:pt>
                <c:pt idx="16">
                  <c:v>7</c:v>
                </c:pt>
                <c:pt idx="17">
                  <c:v>3</c:v>
                </c:pt>
                <c:pt idx="18">
                  <c:v>1</c:v>
                </c:pt>
                <c:pt idx="19">
                  <c:v>6</c:v>
                </c:pt>
                <c:pt idx="20">
                  <c:v>4</c:v>
                </c:pt>
                <c:pt idx="21">
                  <c:v>3</c:v>
                </c:pt>
                <c:pt idx="22">
                  <c:v>9</c:v>
                </c:pt>
                <c:pt idx="23">
                  <c:v>6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6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66-4EFD-934D-26740A29C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145256"/>
        <c:axId val="304145912"/>
      </c:lineChart>
      <c:dateAx>
        <c:axId val="304145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45912"/>
        <c:crosses val="autoZero"/>
        <c:auto val="1"/>
        <c:lblOffset val="100"/>
        <c:baseTimeUnit val="days"/>
      </c:dateAx>
      <c:valAx>
        <c:axId val="30414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4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Secretaría de Desarrollo Social Querétaro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80124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7-439E-B2A5-F152A1BBE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38</c:v>
                </c:pt>
                <c:pt idx="1">
                  <c:v>6</c:v>
                </c:pt>
                <c:pt idx="2">
                  <c:v>27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A-478D-83DE-773940ED8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E188-054B-4A99-9266-C4CC85EFB3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4DDCE-5E36-46FE-981E-2854656165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428219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DFBF-C015-4E6B-9D4F-5BFCE97C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Fans Table | Secretaría de Desarrollo Social Querétaro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D48F6-F002-4C37-A2F6-A79D37960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883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38061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6234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059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2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145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444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918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869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42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Desarrollo Social Querétaro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19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7280F-A73E-4209-9FC3-6A6B84A2B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02/04/2023 - 03/06/2023</a:t>
            </a:r>
          </a:p>
        </p:txBody>
      </p:sp>
    </p:spTree>
    <p:extLst>
      <p:ext uri="{BB962C8B-B14F-4D97-AF65-F5344CB8AC3E}">
        <p14:creationId xmlns:p14="http://schemas.microsoft.com/office/powerpoint/2010/main" val="189549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D1F5-FD96-40E7-80F9-9F2CC959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Average Interactions Per Post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FB7441-9404-4591-9D98-DA8B9029E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6752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DCD10-C4E9-4C4D-872E-21E6F64D9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C3DC8-A0D6-400A-9DED-2B595553E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43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EBA85-3B20-453B-88B2-32EAABB4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Secretaría de Desarrollo Social Querétaro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741EE-4F26-4391-A8E5-67A5A6211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9931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E6578-7FCA-4F4B-8411-17E3A103E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BC2C8-5D5D-447C-BC8F-945DEFEB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8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E7271-027C-47B9-BD73-8851D9AF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 Rate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B43C01-5FFE-4A9A-A5A2-6A0CB63403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088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27182-65EF-4E93-917B-2D135A7C1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9C664-1F9A-4AE1-A5FA-1EB6D61F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6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AA9B-1F15-4D48-9BB6-AD76F19D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Interactions Distribution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672241-604D-4693-A40A-797D7044B8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4689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2685A-B94B-4A8F-8667-645B057C3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092A-6CB2-4FA8-BF44-104935B5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26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89D2F-39D9-4447-884D-89D9FD7DD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Total Interactions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ECA33F-565C-45A4-A670-AACDEE9414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6084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19B9A-01DA-4671-9E1A-9093EBCF4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CDC10-652B-410B-BCC5-D21A54D86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05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57C10-28BF-4946-9993-1B656C7C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Post Type Distribution Per Profile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E3A71-17DC-4726-9A53-C29AC4EC27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25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FC76B-9F49-427D-B171-739B9D5BD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53A75-929E-4129-9279-F16F54E59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33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3FBB7-8B84-4239-9C41-8153EF36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Secretaría de Desarrollo Social Querétaro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CA1BF0-6E23-4CBE-8505-03943ABD0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6708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59F18-41DF-4074-8BB9-690DB09DE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3FFDB-825C-417B-9C79-F156BA63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6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2EF01-49C1-4DE4-A27A-48BA59E2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Response Times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6CD77D-5B75-4DD2-9A95-64FADBCFF9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0556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5D619-C7E9-4C47-9238-904B22808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1CBEF-055E-4E3D-A7A0-526DEC772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17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C7BE7-D6E8-4B84-A1F8-41C99840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Posts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690663-07C1-4B9C-94E6-507EC91627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875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6988E-9147-49C8-A644-EEE97D699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36EFC-8A9F-4A71-92E5-3B61D045A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86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E1DF-7342-4FB8-AB1C-803C14C23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Key Metrics Table | Secretaría de Desarrollo Social Querétaro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F794B-2C9E-48B2-9765-A6B6C8AB1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0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42671753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167783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363333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390113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111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808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4422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1791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644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9296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46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684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8320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97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3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Desarrollo Social Querétaro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20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53719-B208-41EF-BE11-44D2EC5FE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</p:spTree>
    <p:extLst>
      <p:ext uri="{BB962C8B-B14F-4D97-AF65-F5344CB8AC3E}">
        <p14:creationId xmlns:p14="http://schemas.microsoft.com/office/powerpoint/2010/main" val="2458874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69BF-33C5-4629-ACB9-6181D966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Distribution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B23BA6-F62B-4897-AA2F-CE65D965DE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0965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22D70-02D4-4175-9964-FBD9EBA18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CF2AD-E145-4928-ABDA-3B0270E6E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91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7E6A1-271E-4BD2-BA0C-F11B35D3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Post Type Distribution | Secretaría de Desarrollo Social Querétaro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0220C-679F-40D8-8567-BE2D86D75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029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8EBD0-7631-436A-BBE3-1F93B7919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97C8B-34E0-47B9-A0C9-50B4830A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34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Facebook</vt:lpstr>
      <vt:lpstr>Facebook Fans Table | Secretaría de Desarrollo Social Querétaro</vt:lpstr>
      <vt:lpstr>Facebook Average Interactions Per Post | Secretaría de Desarrollo Social Querétaro</vt:lpstr>
      <vt:lpstr>Facebook Interaction Rate By Post Type | Secretaría de Desarrollo Social Querétaro</vt:lpstr>
      <vt:lpstr>Facebook Interaction Rate | Secretaría de Desarrollo Social Querétaro</vt:lpstr>
      <vt:lpstr>Facebook Interactions Distribution | Secretaría de Desarrollo Social Querétaro</vt:lpstr>
      <vt:lpstr>Facebook Total Interactions | Secretaría de Desarrollo Social Querétaro</vt:lpstr>
      <vt:lpstr>Facebook Post Type Distribution Per Profile | Secretaría de Desarrollo Social Querétaro</vt:lpstr>
      <vt:lpstr>Facebook Average Comments Per Post | Secretaría de Desarrollo Social Querétaro</vt:lpstr>
      <vt:lpstr>Facebook Response Times | Secretaría de Desarrollo Social Querétaro</vt:lpstr>
      <vt:lpstr>Facebook Own Posts | Secretaría de Desarrollo Social Querétaro</vt:lpstr>
      <vt:lpstr>Facebook Key Metrics Table | Secretaría de Desarrollo Social Querétaro</vt:lpstr>
      <vt:lpstr>Facebook Fan Distribution | Secretaría de Desarrollo Social Querétaro</vt:lpstr>
      <vt:lpstr>Facebook Post Type Distribution | Secretaría de Desarrollo Social Querétaro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2023-03-07T22:34:45Z</dcterms:created>
  <dcterms:modified xsi:type="dcterms:W3CDTF">2023-03-07T22:35:37Z</dcterms:modified>
</cp:coreProperties>
</file>