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animonda</c:v>
                </c:pt>
              </c:strCache>
            </c:strRef>
          </c:tx>
          <c:spPr>
            <a:ln w="28575" cap="rnd">
              <a:solidFill>
                <a:schemeClr val="accent1"/>
              </a:solidFill>
              <a:round/>
            </a:ln>
            <a:effectLst/>
          </c:spPr>
          <c:marker>
            <c:symbol val="none"/>
          </c:marker>
          <c:cat>
            <c:numRef>
              <c:f>Sheet1!$A$2:$A$29</c:f>
              <c:numCache>
                <c:formatCode>m/d/yyyy</c:formatCode>
                <c:ptCount val="28"/>
                <c:pt idx="0">
                  <c:v>44958</c:v>
                </c:pt>
                <c:pt idx="1">
                  <c:v>44959</c:v>
                </c:pt>
                <c:pt idx="2">
                  <c:v>44960</c:v>
                </c:pt>
                <c:pt idx="3">
                  <c:v>44961</c:v>
                </c:pt>
                <c:pt idx="4">
                  <c:v>44962</c:v>
                </c:pt>
                <c:pt idx="5">
                  <c:v>44963</c:v>
                </c:pt>
                <c:pt idx="6">
                  <c:v>44964</c:v>
                </c:pt>
                <c:pt idx="7">
                  <c:v>44965</c:v>
                </c:pt>
                <c:pt idx="8">
                  <c:v>44966</c:v>
                </c:pt>
                <c:pt idx="9">
                  <c:v>44967</c:v>
                </c:pt>
                <c:pt idx="10">
                  <c:v>44968</c:v>
                </c:pt>
                <c:pt idx="11">
                  <c:v>44969</c:v>
                </c:pt>
                <c:pt idx="12">
                  <c:v>44970</c:v>
                </c:pt>
                <c:pt idx="13">
                  <c:v>44971</c:v>
                </c:pt>
                <c:pt idx="14">
                  <c:v>44972</c:v>
                </c:pt>
                <c:pt idx="15">
                  <c:v>44973</c:v>
                </c:pt>
                <c:pt idx="16">
                  <c:v>44974</c:v>
                </c:pt>
                <c:pt idx="17">
                  <c:v>44975</c:v>
                </c:pt>
                <c:pt idx="18">
                  <c:v>44976</c:v>
                </c:pt>
                <c:pt idx="19">
                  <c:v>44977</c:v>
                </c:pt>
                <c:pt idx="20">
                  <c:v>44978</c:v>
                </c:pt>
                <c:pt idx="21">
                  <c:v>44979</c:v>
                </c:pt>
                <c:pt idx="22">
                  <c:v>44980</c:v>
                </c:pt>
                <c:pt idx="23">
                  <c:v>44981</c:v>
                </c:pt>
                <c:pt idx="24">
                  <c:v>44982</c:v>
                </c:pt>
                <c:pt idx="25">
                  <c:v>44983</c:v>
                </c:pt>
                <c:pt idx="26">
                  <c:v>44984</c:v>
                </c:pt>
                <c:pt idx="27">
                  <c:v>44985</c:v>
                </c:pt>
              </c:numCache>
            </c:numRef>
          </c:cat>
          <c:val>
            <c:numRef>
              <c:f>Sheet1!$B$2:$B$29</c:f>
              <c:numCache>
                <c:formatCode>General</c:formatCode>
                <c:ptCount val="28"/>
                <c:pt idx="0">
                  <c:v>14529</c:v>
                </c:pt>
                <c:pt idx="1">
                  <c:v>14530</c:v>
                </c:pt>
                <c:pt idx="2">
                  <c:v>14529</c:v>
                </c:pt>
                <c:pt idx="3">
                  <c:v>14529</c:v>
                </c:pt>
                <c:pt idx="4">
                  <c:v>14527</c:v>
                </c:pt>
                <c:pt idx="5">
                  <c:v>14528</c:v>
                </c:pt>
                <c:pt idx="6">
                  <c:v>14530</c:v>
                </c:pt>
                <c:pt idx="7">
                  <c:v>14530</c:v>
                </c:pt>
                <c:pt idx="8">
                  <c:v>14534</c:v>
                </c:pt>
                <c:pt idx="9">
                  <c:v>14539</c:v>
                </c:pt>
                <c:pt idx="10">
                  <c:v>14541</c:v>
                </c:pt>
                <c:pt idx="11">
                  <c:v>14540</c:v>
                </c:pt>
                <c:pt idx="12">
                  <c:v>14553</c:v>
                </c:pt>
                <c:pt idx="13">
                  <c:v>14559</c:v>
                </c:pt>
                <c:pt idx="14">
                  <c:v>14569</c:v>
                </c:pt>
                <c:pt idx="15">
                  <c:v>14572</c:v>
                </c:pt>
                <c:pt idx="16">
                  <c:v>14572</c:v>
                </c:pt>
                <c:pt idx="17">
                  <c:v>14576</c:v>
                </c:pt>
                <c:pt idx="18">
                  <c:v>14577</c:v>
                </c:pt>
                <c:pt idx="19">
                  <c:v>14575</c:v>
                </c:pt>
                <c:pt idx="20">
                  <c:v>14579</c:v>
                </c:pt>
                <c:pt idx="21">
                  <c:v>14581</c:v>
                </c:pt>
                <c:pt idx="22">
                  <c:v>14581</c:v>
                </c:pt>
                <c:pt idx="23">
                  <c:v>14589</c:v>
                </c:pt>
                <c:pt idx="24">
                  <c:v>14591</c:v>
                </c:pt>
                <c:pt idx="25">
                  <c:v>14593</c:v>
                </c:pt>
                <c:pt idx="26">
                  <c:v>14593</c:v>
                </c:pt>
                <c:pt idx="27">
                  <c:v>14593</c:v>
                </c:pt>
              </c:numCache>
            </c:numRef>
          </c:val>
          <c:smooth val="0"/>
          <c:extLst>
            <c:ext xmlns:c16="http://schemas.microsoft.com/office/drawing/2014/chart" uri="{C3380CC4-5D6E-409C-BE32-E72D297353CC}">
              <c16:uniqueId val="{00000000-2689-45A3-A3CA-D00AE67A9A43}"/>
            </c:ext>
          </c:extLst>
        </c:ser>
        <c:dLbls>
          <c:showLegendKey val="0"/>
          <c:showVal val="0"/>
          <c:showCatName val="0"/>
          <c:showSerName val="0"/>
          <c:showPercent val="0"/>
          <c:showBubbleSize val="0"/>
        </c:dLbls>
        <c:smooth val="0"/>
        <c:axId val="360415656"/>
        <c:axId val="360412376"/>
      </c:lineChart>
      <c:dateAx>
        <c:axId val="360415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412376"/>
        <c:crosses val="autoZero"/>
        <c:auto val="1"/>
        <c:lblOffset val="100"/>
        <c:baseTimeUnit val="days"/>
      </c:dateAx>
      <c:valAx>
        <c:axId val="360412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415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animonda</c:v>
                </c:pt>
              </c:strCache>
            </c:strRef>
          </c:tx>
          <c:spPr>
            <a:ln w="28575" cap="rnd">
              <a:solidFill>
                <a:schemeClr val="accent1"/>
              </a:solidFill>
              <a:round/>
            </a:ln>
            <a:effectLst/>
          </c:spPr>
          <c:marker>
            <c:symbol val="none"/>
          </c:marker>
          <c:cat>
            <c:numRef>
              <c:f>Sheet1!$A$2:$A$29</c:f>
              <c:numCache>
                <c:formatCode>m/d/yyyy</c:formatCode>
                <c:ptCount val="28"/>
                <c:pt idx="0">
                  <c:v>44958</c:v>
                </c:pt>
                <c:pt idx="1">
                  <c:v>44959</c:v>
                </c:pt>
                <c:pt idx="2">
                  <c:v>44960</c:v>
                </c:pt>
                <c:pt idx="3">
                  <c:v>44961</c:v>
                </c:pt>
                <c:pt idx="4">
                  <c:v>44962</c:v>
                </c:pt>
                <c:pt idx="5">
                  <c:v>44963</c:v>
                </c:pt>
                <c:pt idx="6">
                  <c:v>44964</c:v>
                </c:pt>
                <c:pt idx="7">
                  <c:v>44965</c:v>
                </c:pt>
                <c:pt idx="8">
                  <c:v>44966</c:v>
                </c:pt>
                <c:pt idx="9">
                  <c:v>44967</c:v>
                </c:pt>
                <c:pt idx="10">
                  <c:v>44968</c:v>
                </c:pt>
                <c:pt idx="11">
                  <c:v>44969</c:v>
                </c:pt>
                <c:pt idx="12">
                  <c:v>44970</c:v>
                </c:pt>
                <c:pt idx="13">
                  <c:v>44971</c:v>
                </c:pt>
                <c:pt idx="14">
                  <c:v>44972</c:v>
                </c:pt>
                <c:pt idx="15">
                  <c:v>44973</c:v>
                </c:pt>
                <c:pt idx="16">
                  <c:v>44974</c:v>
                </c:pt>
                <c:pt idx="17">
                  <c:v>44975</c:v>
                </c:pt>
                <c:pt idx="18">
                  <c:v>44976</c:v>
                </c:pt>
                <c:pt idx="19">
                  <c:v>44977</c:v>
                </c:pt>
                <c:pt idx="20">
                  <c:v>44978</c:v>
                </c:pt>
                <c:pt idx="21">
                  <c:v>44979</c:v>
                </c:pt>
                <c:pt idx="22">
                  <c:v>44980</c:v>
                </c:pt>
                <c:pt idx="23">
                  <c:v>44981</c:v>
                </c:pt>
                <c:pt idx="24">
                  <c:v>44982</c:v>
                </c:pt>
                <c:pt idx="25">
                  <c:v>44983</c:v>
                </c:pt>
                <c:pt idx="26">
                  <c:v>44984</c:v>
                </c:pt>
                <c:pt idx="27">
                  <c:v>44985</c:v>
                </c:pt>
              </c:numCache>
            </c:numRef>
          </c:cat>
          <c:val>
            <c:numRef>
              <c:f>Sheet1!$B$2:$B$29</c:f>
              <c:numCache>
                <c:formatCode>General</c:formatCode>
                <c:ptCount val="28"/>
                <c:pt idx="0">
                  <c:v>-6.8823124569855499E-3</c:v>
                </c:pt>
                <c:pt idx="1">
                  <c:v>6.8827861518342597E-3</c:v>
                </c:pt>
                <c:pt idx="2">
                  <c:v>-6.8823124569855499E-3</c:v>
                </c:pt>
                <c:pt idx="3">
                  <c:v>0</c:v>
                </c:pt>
                <c:pt idx="4">
                  <c:v>-1.37655723036685E-2</c:v>
                </c:pt>
                <c:pt idx="5">
                  <c:v>6.88373373717905E-3</c:v>
                </c:pt>
                <c:pt idx="6">
                  <c:v>1.3766519823788501E-2</c:v>
                </c:pt>
                <c:pt idx="7">
                  <c:v>0</c:v>
                </c:pt>
                <c:pt idx="8">
                  <c:v>2.75292498279422E-2</c:v>
                </c:pt>
                <c:pt idx="9">
                  <c:v>3.44020916471722E-2</c:v>
                </c:pt>
                <c:pt idx="10">
                  <c:v>1.37561042712704E-2</c:v>
                </c:pt>
                <c:pt idx="11">
                  <c:v>-6.8771061137473301E-3</c:v>
                </c:pt>
                <c:pt idx="12">
                  <c:v>8.9408528198074294E-2</c:v>
                </c:pt>
                <c:pt idx="13">
                  <c:v>4.1228612657184097E-2</c:v>
                </c:pt>
                <c:pt idx="14">
                  <c:v>6.8686036128855002E-2</c:v>
                </c:pt>
                <c:pt idx="15">
                  <c:v>2.05916672386574E-2</c:v>
                </c:pt>
                <c:pt idx="16">
                  <c:v>0</c:v>
                </c:pt>
                <c:pt idx="17">
                  <c:v>2.7449903925336298E-2</c:v>
                </c:pt>
                <c:pt idx="18">
                  <c:v>6.8605927552140497E-3</c:v>
                </c:pt>
                <c:pt idx="19">
                  <c:v>-1.3720244220347099E-2</c:v>
                </c:pt>
                <c:pt idx="20">
                  <c:v>2.7444253859348199E-2</c:v>
                </c:pt>
                <c:pt idx="21">
                  <c:v>1.3718362027573899E-2</c:v>
                </c:pt>
                <c:pt idx="22">
                  <c:v>0</c:v>
                </c:pt>
                <c:pt idx="23">
                  <c:v>5.48659214045676E-2</c:v>
                </c:pt>
                <c:pt idx="24">
                  <c:v>1.37089588045788E-2</c:v>
                </c:pt>
                <c:pt idx="25">
                  <c:v>1.37070797066685E-2</c:v>
                </c:pt>
                <c:pt idx="26">
                  <c:v>0</c:v>
                </c:pt>
                <c:pt idx="27">
                  <c:v>0</c:v>
                </c:pt>
              </c:numCache>
            </c:numRef>
          </c:val>
          <c:smooth val="0"/>
          <c:extLst>
            <c:ext xmlns:c16="http://schemas.microsoft.com/office/drawing/2014/chart" uri="{C3380CC4-5D6E-409C-BE32-E72D297353CC}">
              <c16:uniqueId val="{00000000-0BF7-4DF5-AAFF-57C1DA40B0C0}"/>
            </c:ext>
          </c:extLst>
        </c:ser>
        <c:dLbls>
          <c:showLegendKey val="0"/>
          <c:showVal val="0"/>
          <c:showCatName val="0"/>
          <c:showSerName val="0"/>
          <c:showPercent val="0"/>
          <c:showBubbleSize val="0"/>
        </c:dLbls>
        <c:smooth val="0"/>
        <c:axId val="296428216"/>
        <c:axId val="296430840"/>
      </c:lineChart>
      <c:dateAx>
        <c:axId val="296428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430840"/>
        <c:crosses val="autoZero"/>
        <c:auto val="1"/>
        <c:lblOffset val="100"/>
        <c:baseTimeUnit val="days"/>
      </c:dateAx>
      <c:valAx>
        <c:axId val="296430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428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animonda</c:v>
                </c:pt>
              </c:strCache>
            </c:strRef>
          </c:tx>
          <c:spPr>
            <a:ln w="28575" cap="rnd">
              <a:solidFill>
                <a:schemeClr val="accent1"/>
              </a:solidFill>
              <a:round/>
            </a:ln>
            <a:effectLst/>
          </c:spPr>
          <c:marker>
            <c:symbol val="none"/>
          </c:marker>
          <c:cat>
            <c:numRef>
              <c:f>Sheet1!$A$2:$A$29</c:f>
              <c:numCache>
                <c:formatCode>m/d/yyyy</c:formatCode>
                <c:ptCount val="28"/>
                <c:pt idx="0">
                  <c:v>44958</c:v>
                </c:pt>
                <c:pt idx="1">
                  <c:v>44959</c:v>
                </c:pt>
                <c:pt idx="2">
                  <c:v>44960</c:v>
                </c:pt>
                <c:pt idx="3">
                  <c:v>44961</c:v>
                </c:pt>
                <c:pt idx="4">
                  <c:v>44962</c:v>
                </c:pt>
                <c:pt idx="5">
                  <c:v>44963</c:v>
                </c:pt>
                <c:pt idx="6">
                  <c:v>44964</c:v>
                </c:pt>
                <c:pt idx="7">
                  <c:v>44965</c:v>
                </c:pt>
                <c:pt idx="8">
                  <c:v>44966</c:v>
                </c:pt>
                <c:pt idx="9">
                  <c:v>44967</c:v>
                </c:pt>
                <c:pt idx="10">
                  <c:v>44968</c:v>
                </c:pt>
                <c:pt idx="11">
                  <c:v>44969</c:v>
                </c:pt>
                <c:pt idx="12">
                  <c:v>44970</c:v>
                </c:pt>
                <c:pt idx="13">
                  <c:v>44971</c:v>
                </c:pt>
                <c:pt idx="14">
                  <c:v>44972</c:v>
                </c:pt>
                <c:pt idx="15">
                  <c:v>44973</c:v>
                </c:pt>
                <c:pt idx="16">
                  <c:v>44974</c:v>
                </c:pt>
                <c:pt idx="17">
                  <c:v>44975</c:v>
                </c:pt>
                <c:pt idx="18">
                  <c:v>44976</c:v>
                </c:pt>
                <c:pt idx="19">
                  <c:v>44977</c:v>
                </c:pt>
                <c:pt idx="20">
                  <c:v>44978</c:v>
                </c:pt>
                <c:pt idx="21">
                  <c:v>44979</c:v>
                </c:pt>
                <c:pt idx="22">
                  <c:v>44980</c:v>
                </c:pt>
                <c:pt idx="23">
                  <c:v>44981</c:v>
                </c:pt>
                <c:pt idx="24">
                  <c:v>44982</c:v>
                </c:pt>
                <c:pt idx="25">
                  <c:v>44983</c:v>
                </c:pt>
                <c:pt idx="26">
                  <c:v>44984</c:v>
                </c:pt>
                <c:pt idx="27">
                  <c:v>44985</c:v>
                </c:pt>
              </c:numCache>
            </c:numRef>
          </c:cat>
          <c:val>
            <c:numRef>
              <c:f>Sheet1!$B$2:$B$29</c:f>
              <c:numCache>
                <c:formatCode>General</c:formatCode>
                <c:ptCount val="28"/>
                <c:pt idx="0">
                  <c:v>33.1543808933856</c:v>
                </c:pt>
                <c:pt idx="1">
                  <c:v>0</c:v>
                </c:pt>
                <c:pt idx="2">
                  <c:v>0</c:v>
                </c:pt>
                <c:pt idx="3">
                  <c:v>0</c:v>
                </c:pt>
                <c:pt idx="4">
                  <c:v>8.2599118942731295E-2</c:v>
                </c:pt>
                <c:pt idx="5">
                  <c:v>0</c:v>
                </c:pt>
                <c:pt idx="6">
                  <c:v>0</c:v>
                </c:pt>
                <c:pt idx="7">
                  <c:v>0</c:v>
                </c:pt>
                <c:pt idx="8">
                  <c:v>0.58491604734379299</c:v>
                </c:pt>
                <c:pt idx="9">
                  <c:v>0</c:v>
                </c:pt>
                <c:pt idx="10">
                  <c:v>0.21320495185694599</c:v>
                </c:pt>
                <c:pt idx="11">
                  <c:v>0</c:v>
                </c:pt>
                <c:pt idx="12">
                  <c:v>33.541867179980699</c:v>
                </c:pt>
                <c:pt idx="13">
                  <c:v>0.17175048090134701</c:v>
                </c:pt>
                <c:pt idx="14">
                  <c:v>0</c:v>
                </c:pt>
                <c:pt idx="15">
                  <c:v>0</c:v>
                </c:pt>
                <c:pt idx="16">
                  <c:v>0</c:v>
                </c:pt>
                <c:pt idx="17">
                  <c:v>0</c:v>
                </c:pt>
                <c:pt idx="18">
                  <c:v>0</c:v>
                </c:pt>
                <c:pt idx="19">
                  <c:v>0.53512623490669597</c:v>
                </c:pt>
                <c:pt idx="20">
                  <c:v>0.109761953762777</c:v>
                </c:pt>
                <c:pt idx="21">
                  <c:v>0</c:v>
                </c:pt>
                <c:pt idx="22">
                  <c:v>0</c:v>
                </c:pt>
                <c:pt idx="23">
                  <c:v>0</c:v>
                </c:pt>
                <c:pt idx="24">
                  <c:v>0</c:v>
                </c:pt>
                <c:pt idx="25">
                  <c:v>0</c:v>
                </c:pt>
                <c:pt idx="26">
                  <c:v>0</c:v>
                </c:pt>
                <c:pt idx="27">
                  <c:v>0.44541903652436099</c:v>
                </c:pt>
              </c:numCache>
            </c:numRef>
          </c:val>
          <c:smooth val="0"/>
          <c:extLst>
            <c:ext xmlns:c16="http://schemas.microsoft.com/office/drawing/2014/chart" uri="{C3380CC4-5D6E-409C-BE32-E72D297353CC}">
              <c16:uniqueId val="{00000000-8791-460F-82BC-CC71CE8DB9A0}"/>
            </c:ext>
          </c:extLst>
        </c:ser>
        <c:dLbls>
          <c:showLegendKey val="0"/>
          <c:showVal val="0"/>
          <c:showCatName val="0"/>
          <c:showSerName val="0"/>
          <c:showPercent val="0"/>
          <c:showBubbleSize val="0"/>
        </c:dLbls>
        <c:smooth val="0"/>
        <c:axId val="296879296"/>
        <c:axId val="296879624"/>
      </c:lineChart>
      <c:dateAx>
        <c:axId val="296879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879624"/>
        <c:crosses val="autoZero"/>
        <c:auto val="1"/>
        <c:lblOffset val="100"/>
        <c:baseTimeUnit val="days"/>
      </c:dateAx>
      <c:valAx>
        <c:axId val="296879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879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animonda</c:v>
                </c:pt>
              </c:strCache>
            </c:strRef>
          </c:cat>
          <c:val>
            <c:numRef>
              <c:f>Sheet1!$B$2</c:f>
              <c:numCache>
                <c:formatCode>General</c:formatCode>
                <c:ptCount val="1"/>
                <c:pt idx="0">
                  <c:v>10008</c:v>
                </c:pt>
              </c:numCache>
            </c:numRef>
          </c:val>
          <c:extLst>
            <c:ext xmlns:c16="http://schemas.microsoft.com/office/drawing/2014/chart" uri="{C3380CC4-5D6E-409C-BE32-E72D297353CC}">
              <c16:uniqueId val="{00000000-2356-4277-8BBB-C7DF854CFCF6}"/>
            </c:ext>
          </c:extLst>
        </c:ser>
        <c:dLbls>
          <c:showLegendKey val="0"/>
          <c:showVal val="0"/>
          <c:showCatName val="0"/>
          <c:showSerName val="0"/>
          <c:showPercent val="0"/>
          <c:showBubbleSize val="0"/>
        </c:dLbls>
        <c:gapWidth val="219"/>
        <c:overlap val="-27"/>
        <c:axId val="358060288"/>
        <c:axId val="362123928"/>
      </c:barChart>
      <c:catAx>
        <c:axId val="358060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123928"/>
        <c:crosses val="autoZero"/>
        <c:auto val="1"/>
        <c:lblAlgn val="ctr"/>
        <c:lblOffset val="100"/>
        <c:noMultiLvlLbl val="0"/>
      </c:catAx>
      <c:valAx>
        <c:axId val="362123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060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animonda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3891-4368-9DAF-6BAF364C85C9}"/>
            </c:ext>
          </c:extLst>
        </c:ser>
        <c:dLbls>
          <c:showLegendKey val="0"/>
          <c:showVal val="0"/>
          <c:showCatName val="0"/>
          <c:showSerName val="0"/>
          <c:showPercent val="0"/>
          <c:showBubbleSize val="0"/>
        </c:dLbls>
        <c:axId val="462485496"/>
        <c:axId val="462475328"/>
      </c:radarChart>
      <c:catAx>
        <c:axId val="462485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475328"/>
        <c:crosses val="autoZero"/>
        <c:auto val="1"/>
        <c:lblAlgn val="ctr"/>
        <c:lblOffset val="100"/>
        <c:noMultiLvlLbl val="0"/>
      </c:catAx>
      <c:valAx>
        <c:axId val="462475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485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F1B93-6C0A-482D-A57B-A629E4F06567}"/>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04C73BBC-065E-40FC-B145-3DA5229DD1F1}"/>
              </a:ext>
            </a:extLst>
          </p:cNvPr>
          <p:cNvSpPr>
            <a:spLocks noGrp="1"/>
          </p:cNvSpPr>
          <p:nvPr>
            <p:ph type="subTitle" idx="1"/>
          </p:nvPr>
        </p:nvSpPr>
        <p:spPr/>
        <p:txBody>
          <a:bodyPr/>
          <a:lstStyle/>
          <a:p>
            <a:r>
              <a:rPr lang="en-US"/>
              <a:t>animonda petcare gmbh</a:t>
            </a:r>
          </a:p>
        </p:txBody>
      </p:sp>
    </p:spTree>
    <p:extLst>
      <p:ext uri="{BB962C8B-B14F-4D97-AF65-F5344CB8AC3E}">
        <p14:creationId xmlns:p14="http://schemas.microsoft.com/office/powerpoint/2010/main" val="37390904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C43E8-60AE-4DA1-8618-2A8E686BDA4A}"/>
              </a:ext>
            </a:extLst>
          </p:cNvPr>
          <p:cNvSpPr>
            <a:spLocks noGrp="1"/>
          </p:cNvSpPr>
          <p:nvPr>
            <p:ph type="title"/>
          </p:nvPr>
        </p:nvSpPr>
        <p:spPr/>
        <p:txBody>
          <a:bodyPr/>
          <a:lstStyle/>
          <a:p>
            <a:r>
              <a:rPr lang="en-US"/>
              <a:t>Facebook Key Metrics Table | All profiles</a:t>
            </a:r>
          </a:p>
        </p:txBody>
      </p:sp>
      <p:graphicFrame>
        <p:nvGraphicFramePr>
          <p:cNvPr id="5" name="Table Placeholder 4">
            <a:extLst>
              <a:ext uri="{FF2B5EF4-FFF2-40B4-BE49-F238E27FC236}">
                <a16:creationId xmlns:a16="http://schemas.microsoft.com/office/drawing/2014/main" id="{673602B4-5047-4090-A9B0-F33CFFE8FB39}"/>
              </a:ext>
            </a:extLst>
          </p:cNvPr>
          <p:cNvGraphicFramePr>
            <a:graphicFrameLocks noGrp="1"/>
          </p:cNvGraphicFramePr>
          <p:nvPr>
            <p:ph type="tbl" sz="quarter" idx="13"/>
            <p:extLst>
              <p:ext uri="{D42A27DB-BD31-4B8C-83A1-F6EECF244321}">
                <p14:modId xmlns:p14="http://schemas.microsoft.com/office/powerpoint/2010/main" val="2718442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36376268"/>
                    </a:ext>
                  </a:extLst>
                </a:gridCol>
                <a:gridCol w="740665">
                  <a:extLst>
                    <a:ext uri="{9D8B030D-6E8A-4147-A177-3AD203B41FA5}">
                      <a16:colId xmlns:a16="http://schemas.microsoft.com/office/drawing/2014/main" val="1507750050"/>
                    </a:ext>
                  </a:extLst>
                </a:gridCol>
                <a:gridCol w="411480">
                  <a:extLst>
                    <a:ext uri="{9D8B030D-6E8A-4147-A177-3AD203B41FA5}">
                      <a16:colId xmlns:a16="http://schemas.microsoft.com/office/drawing/2014/main" val="1650734557"/>
                    </a:ext>
                  </a:extLst>
                </a:gridCol>
                <a:gridCol w="740665">
                  <a:extLst>
                    <a:ext uri="{9D8B030D-6E8A-4147-A177-3AD203B41FA5}">
                      <a16:colId xmlns:a16="http://schemas.microsoft.com/office/drawing/2014/main" val="432029031"/>
                    </a:ext>
                  </a:extLst>
                </a:gridCol>
                <a:gridCol w="411480">
                  <a:extLst>
                    <a:ext uri="{9D8B030D-6E8A-4147-A177-3AD203B41FA5}">
                      <a16:colId xmlns:a16="http://schemas.microsoft.com/office/drawing/2014/main" val="1457818418"/>
                    </a:ext>
                  </a:extLst>
                </a:gridCol>
                <a:gridCol w="411480">
                  <a:extLst>
                    <a:ext uri="{9D8B030D-6E8A-4147-A177-3AD203B41FA5}">
                      <a16:colId xmlns:a16="http://schemas.microsoft.com/office/drawing/2014/main" val="2726405660"/>
                    </a:ext>
                  </a:extLst>
                </a:gridCol>
                <a:gridCol w="411480">
                  <a:extLst>
                    <a:ext uri="{9D8B030D-6E8A-4147-A177-3AD203B41FA5}">
                      <a16:colId xmlns:a16="http://schemas.microsoft.com/office/drawing/2014/main" val="1314633664"/>
                    </a:ext>
                  </a:extLst>
                </a:gridCol>
                <a:gridCol w="411480">
                  <a:extLst>
                    <a:ext uri="{9D8B030D-6E8A-4147-A177-3AD203B41FA5}">
                      <a16:colId xmlns:a16="http://schemas.microsoft.com/office/drawing/2014/main" val="3360660997"/>
                    </a:ext>
                  </a:extLst>
                </a:gridCol>
                <a:gridCol w="411480">
                  <a:extLst>
                    <a:ext uri="{9D8B030D-6E8A-4147-A177-3AD203B41FA5}">
                      <a16:colId xmlns:a16="http://schemas.microsoft.com/office/drawing/2014/main" val="1273463742"/>
                    </a:ext>
                  </a:extLst>
                </a:gridCol>
                <a:gridCol w="411480">
                  <a:extLst>
                    <a:ext uri="{9D8B030D-6E8A-4147-A177-3AD203B41FA5}">
                      <a16:colId xmlns:a16="http://schemas.microsoft.com/office/drawing/2014/main" val="3048612109"/>
                    </a:ext>
                  </a:extLst>
                </a:gridCol>
                <a:gridCol w="411480">
                  <a:extLst>
                    <a:ext uri="{9D8B030D-6E8A-4147-A177-3AD203B41FA5}">
                      <a16:colId xmlns:a16="http://schemas.microsoft.com/office/drawing/2014/main" val="567822899"/>
                    </a:ext>
                  </a:extLst>
                </a:gridCol>
                <a:gridCol w="411480">
                  <a:extLst>
                    <a:ext uri="{9D8B030D-6E8A-4147-A177-3AD203B41FA5}">
                      <a16:colId xmlns:a16="http://schemas.microsoft.com/office/drawing/2014/main" val="520287685"/>
                    </a:ext>
                  </a:extLst>
                </a:gridCol>
                <a:gridCol w="411480">
                  <a:extLst>
                    <a:ext uri="{9D8B030D-6E8A-4147-A177-3AD203B41FA5}">
                      <a16:colId xmlns:a16="http://schemas.microsoft.com/office/drawing/2014/main" val="1025634742"/>
                    </a:ext>
                  </a:extLst>
                </a:gridCol>
                <a:gridCol w="411480">
                  <a:extLst>
                    <a:ext uri="{9D8B030D-6E8A-4147-A177-3AD203B41FA5}">
                      <a16:colId xmlns:a16="http://schemas.microsoft.com/office/drawing/2014/main" val="318313472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22828651"/>
                  </a:ext>
                </a:extLst>
              </a:tr>
              <a:tr h="370840">
                <a:tc>
                  <a:txBody>
                    <a:bodyPr/>
                    <a:lstStyle/>
                    <a:p>
                      <a:r>
                        <a:rPr lang="en-US" sz="1000"/>
                        <a:t>animonda</a:t>
                      </a:r>
                    </a:p>
                  </a:txBody>
                  <a:tcPr/>
                </a:tc>
                <a:tc>
                  <a:txBody>
                    <a:bodyPr/>
                    <a:lstStyle/>
                    <a:p>
                      <a:r>
                        <a:rPr lang="en-US" sz="1000"/>
                        <a:t>14593</a:t>
                      </a:r>
                    </a:p>
                  </a:txBody>
                  <a:tcPr/>
                </a:tc>
                <a:tc>
                  <a:txBody>
                    <a:bodyPr/>
                    <a:lstStyle/>
                    <a:p>
                      <a:r>
                        <a:rPr lang="en-US" sz="1000"/>
                        <a:t>63</a:t>
                      </a:r>
                    </a:p>
                  </a:txBody>
                  <a:tcPr/>
                </a:tc>
                <a:tc>
                  <a:txBody>
                    <a:bodyPr/>
                    <a:lstStyle/>
                    <a:p>
                      <a:r>
                        <a:rPr lang="en-US" sz="1000"/>
                        <a:t>15656</a:t>
                      </a:r>
                    </a:p>
                  </a:txBody>
                  <a:tcPr/>
                </a:tc>
                <a:tc>
                  <a:txBody>
                    <a:bodyPr/>
                    <a:lstStyle/>
                    <a:p>
                      <a:r>
                        <a:rPr lang="en-US" sz="1000"/>
                        <a:t>97</a:t>
                      </a:r>
                    </a:p>
                  </a:txBody>
                  <a:tcPr/>
                </a:tc>
                <a:tc>
                  <a:txBody>
                    <a:bodyPr/>
                    <a:lstStyle/>
                    <a:p>
                      <a:r>
                        <a:rPr lang="en-US" sz="1000"/>
                        <a:t>9</a:t>
                      </a:r>
                    </a:p>
                  </a:txBody>
                  <a:tcPr/>
                </a:tc>
                <a:tc>
                  <a:txBody>
                    <a:bodyPr/>
                    <a:lstStyle/>
                    <a:p>
                      <a:r>
                        <a:rPr lang="en-US" sz="1000"/>
                        <a:t>8541</a:t>
                      </a:r>
                    </a:p>
                  </a:txBody>
                  <a:tcPr/>
                </a:tc>
                <a:tc>
                  <a:txBody>
                    <a:bodyPr/>
                    <a:lstStyle/>
                    <a:p>
                      <a:r>
                        <a:rPr lang="en-US" sz="1000"/>
                        <a:t>10</a:t>
                      </a:r>
                    </a:p>
                  </a:txBody>
                  <a:tcPr/>
                </a:tc>
                <a:tc>
                  <a:txBody>
                    <a:bodyPr/>
                    <a:lstStyle/>
                    <a:p>
                      <a:r>
                        <a:rPr lang="en-US" sz="1000"/>
                        <a:t>374</a:t>
                      </a:r>
                    </a:p>
                  </a:txBody>
                  <a:tcPr/>
                </a:tc>
                <a:tc>
                  <a:txBody>
                    <a:bodyPr/>
                    <a:lstStyle/>
                    <a:p>
                      <a:r>
                        <a:rPr lang="en-US" sz="1000"/>
                        <a:t>1093</a:t>
                      </a:r>
                    </a:p>
                  </a:txBody>
                  <a:tcPr/>
                </a:tc>
                <a:tc>
                  <a:txBody>
                    <a:bodyPr/>
                    <a:lstStyle/>
                    <a:p>
                      <a:r>
                        <a:rPr lang="en-US" sz="1000"/>
                        <a:t>0</a:t>
                      </a:r>
                    </a:p>
                  </a:txBody>
                  <a:tcPr/>
                </a:tc>
                <a:tc>
                  <a:txBody>
                    <a:bodyPr/>
                    <a:lstStyle/>
                    <a:p>
                      <a:r>
                        <a:rPr lang="en-US" sz="1000"/>
                        <a:t>0</a:t>
                      </a:r>
                    </a:p>
                  </a:txBody>
                  <a:tcPr/>
                </a:tc>
                <a:tc>
                  <a:txBody>
                    <a:bodyPr/>
                    <a:lstStyle/>
                    <a:p>
                      <a:r>
                        <a:rPr lang="en-US" sz="1000"/>
                        <a:t>7.6368 %</a:t>
                      </a:r>
                    </a:p>
                  </a:txBody>
                  <a:tcPr/>
                </a:tc>
                <a:tc>
                  <a:txBody>
                    <a:bodyPr/>
                    <a:lstStyle/>
                    <a:p>
                      <a:r>
                        <a:rPr lang="en-US" sz="1000"/>
                        <a:t>0.0 %</a:t>
                      </a:r>
                    </a:p>
                  </a:txBody>
                  <a:tcPr/>
                </a:tc>
                <a:extLst>
                  <a:ext uri="{0D108BD9-81ED-4DB2-BD59-A6C34878D82A}">
                    <a16:rowId xmlns:a16="http://schemas.microsoft.com/office/drawing/2014/main" val="1932543612"/>
                  </a:ext>
                </a:extLst>
              </a:tr>
            </a:tbl>
          </a:graphicData>
        </a:graphic>
      </p:graphicFrame>
      <p:sp>
        <p:nvSpPr>
          <p:cNvPr id="4" name="Text Placeholder 3">
            <a:extLst>
              <a:ext uri="{FF2B5EF4-FFF2-40B4-BE49-F238E27FC236}">
                <a16:creationId xmlns:a16="http://schemas.microsoft.com/office/drawing/2014/main" id="{3B0557D9-6FE3-4C92-A2FE-7AF0F6BCC42B}"/>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2500686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8F894-4ADC-4609-BD48-AF149B0086DC}"/>
              </a:ext>
            </a:extLst>
          </p:cNvPr>
          <p:cNvSpPr>
            <a:spLocks noGrp="1"/>
          </p:cNvSpPr>
          <p:nvPr>
            <p:ph type="title"/>
          </p:nvPr>
        </p:nvSpPr>
        <p:spPr/>
        <p:txBody>
          <a:bodyPr/>
          <a:lstStyle/>
          <a:p>
            <a:r>
              <a:rPr lang="en-US"/>
              <a:t>Facebook Fans or Followers Total | All profiles</a:t>
            </a:r>
          </a:p>
        </p:txBody>
      </p:sp>
      <p:graphicFrame>
        <p:nvGraphicFramePr>
          <p:cNvPr id="6" name="Chart Placeholder 5">
            <a:extLst>
              <a:ext uri="{FF2B5EF4-FFF2-40B4-BE49-F238E27FC236}">
                <a16:creationId xmlns:a16="http://schemas.microsoft.com/office/drawing/2014/main" id="{9C479812-B610-42E6-8A9B-8E1ED60C89B3}"/>
              </a:ext>
            </a:extLst>
          </p:cNvPr>
          <p:cNvGraphicFramePr>
            <a:graphicFrameLocks noGrp="1"/>
          </p:cNvGraphicFramePr>
          <p:nvPr>
            <p:ph type="chart" sz="quarter" idx="13"/>
            <p:extLst>
              <p:ext uri="{D42A27DB-BD31-4B8C-83A1-F6EECF244321}">
                <p14:modId xmlns:p14="http://schemas.microsoft.com/office/powerpoint/2010/main" val="29169828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049048-1C56-4CEF-B827-D37BFA200D6B}"/>
              </a:ext>
            </a:extLst>
          </p:cNvPr>
          <p:cNvSpPr>
            <a:spLocks noGrp="1"/>
          </p:cNvSpPr>
          <p:nvPr>
            <p:ph type="body" sz="quarter" idx="14"/>
          </p:nvPr>
        </p:nvSpPr>
        <p:spPr/>
        <p:txBody>
          <a:bodyPr/>
          <a:lstStyle/>
          <a:p>
            <a:r>
              <a:rPr lang="en-US"/>
              <a:t>02/01/2023 - 02/28/2023</a:t>
            </a:r>
          </a:p>
        </p:txBody>
      </p:sp>
      <p:sp>
        <p:nvSpPr>
          <p:cNvPr id="5" name="Footer Placeholder 4">
            <a:extLst>
              <a:ext uri="{FF2B5EF4-FFF2-40B4-BE49-F238E27FC236}">
                <a16:creationId xmlns:a16="http://schemas.microsoft.com/office/drawing/2014/main" id="{3034C4B9-0384-4113-8694-7755544146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7757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EB43C-00F3-4B2C-ABA4-235ADCDDC3C9}"/>
              </a:ext>
            </a:extLst>
          </p:cNvPr>
          <p:cNvSpPr>
            <a:spLocks noGrp="1"/>
          </p:cNvSpPr>
          <p:nvPr>
            <p:ph type="title"/>
          </p:nvPr>
        </p:nvSpPr>
        <p:spPr/>
        <p:txBody>
          <a:bodyPr/>
          <a:lstStyle/>
          <a:p>
            <a:r>
              <a:rPr lang="en-US"/>
              <a:t>Facebook Fans Change Rate | All profiles</a:t>
            </a:r>
          </a:p>
        </p:txBody>
      </p:sp>
      <p:graphicFrame>
        <p:nvGraphicFramePr>
          <p:cNvPr id="6" name="Chart Placeholder 5">
            <a:extLst>
              <a:ext uri="{FF2B5EF4-FFF2-40B4-BE49-F238E27FC236}">
                <a16:creationId xmlns:a16="http://schemas.microsoft.com/office/drawing/2014/main" id="{CCDCD581-1B0A-496E-9F56-80F567662E81}"/>
              </a:ext>
            </a:extLst>
          </p:cNvPr>
          <p:cNvGraphicFramePr>
            <a:graphicFrameLocks noGrp="1"/>
          </p:cNvGraphicFramePr>
          <p:nvPr>
            <p:ph type="chart" sz="quarter" idx="13"/>
            <p:extLst>
              <p:ext uri="{D42A27DB-BD31-4B8C-83A1-F6EECF244321}">
                <p14:modId xmlns:p14="http://schemas.microsoft.com/office/powerpoint/2010/main" val="3060260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DF4997-5F81-452B-8D7A-7A250E4B5DC6}"/>
              </a:ext>
            </a:extLst>
          </p:cNvPr>
          <p:cNvSpPr>
            <a:spLocks noGrp="1"/>
          </p:cNvSpPr>
          <p:nvPr>
            <p:ph type="body" sz="quarter" idx="14"/>
          </p:nvPr>
        </p:nvSpPr>
        <p:spPr/>
        <p:txBody>
          <a:bodyPr/>
          <a:lstStyle/>
          <a:p>
            <a:r>
              <a:rPr lang="en-US"/>
              <a:t>02/01/2023 - 02/28/2023</a:t>
            </a:r>
          </a:p>
        </p:txBody>
      </p:sp>
      <p:sp>
        <p:nvSpPr>
          <p:cNvPr id="5" name="Footer Placeholder 4">
            <a:extLst>
              <a:ext uri="{FF2B5EF4-FFF2-40B4-BE49-F238E27FC236}">
                <a16:creationId xmlns:a16="http://schemas.microsoft.com/office/drawing/2014/main" id="{D730F21E-1DED-46CC-9929-8BB3FA1F2B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65854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88314-0B0B-4326-AA47-D8883DB61A5A}"/>
              </a:ext>
            </a:extLst>
          </p:cNvPr>
          <p:cNvSpPr>
            <a:spLocks noGrp="1"/>
          </p:cNvSpPr>
          <p:nvPr>
            <p:ph type="title"/>
          </p:nvPr>
        </p:nvSpPr>
        <p:spPr/>
        <p:txBody>
          <a:bodyPr/>
          <a:lstStyle/>
          <a:p>
            <a:r>
              <a:rPr lang="en-US"/>
              <a:t>Facebook Interaction Rate | All profiles</a:t>
            </a:r>
          </a:p>
        </p:txBody>
      </p:sp>
      <p:graphicFrame>
        <p:nvGraphicFramePr>
          <p:cNvPr id="6" name="Chart Placeholder 5">
            <a:extLst>
              <a:ext uri="{FF2B5EF4-FFF2-40B4-BE49-F238E27FC236}">
                <a16:creationId xmlns:a16="http://schemas.microsoft.com/office/drawing/2014/main" id="{EF8B2FA4-3670-4454-8FE5-BF9B9F242519}"/>
              </a:ext>
            </a:extLst>
          </p:cNvPr>
          <p:cNvGraphicFramePr>
            <a:graphicFrameLocks noGrp="1"/>
          </p:cNvGraphicFramePr>
          <p:nvPr>
            <p:ph type="chart" sz="quarter" idx="13"/>
            <p:extLst>
              <p:ext uri="{D42A27DB-BD31-4B8C-83A1-F6EECF244321}">
                <p14:modId xmlns:p14="http://schemas.microsoft.com/office/powerpoint/2010/main" val="3192063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D51BFC-32AE-42BC-9E02-288E2A2D2477}"/>
              </a:ext>
            </a:extLst>
          </p:cNvPr>
          <p:cNvSpPr>
            <a:spLocks noGrp="1"/>
          </p:cNvSpPr>
          <p:nvPr>
            <p:ph type="body" sz="quarter" idx="14"/>
          </p:nvPr>
        </p:nvSpPr>
        <p:spPr/>
        <p:txBody>
          <a:bodyPr/>
          <a:lstStyle/>
          <a:p>
            <a:r>
              <a:rPr lang="en-US"/>
              <a:t>02/01/2023 - 02/28/2023</a:t>
            </a:r>
          </a:p>
        </p:txBody>
      </p:sp>
      <p:sp>
        <p:nvSpPr>
          <p:cNvPr id="5" name="Footer Placeholder 4">
            <a:extLst>
              <a:ext uri="{FF2B5EF4-FFF2-40B4-BE49-F238E27FC236}">
                <a16:creationId xmlns:a16="http://schemas.microsoft.com/office/drawing/2014/main" id="{0A135241-9A90-48A2-9C36-3177693C3A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33307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776C2-77A0-4F12-A471-948074020B7A}"/>
              </a:ext>
            </a:extLst>
          </p:cNvPr>
          <p:cNvSpPr>
            <a:spLocks noGrp="1"/>
          </p:cNvSpPr>
          <p:nvPr>
            <p:ph type="title"/>
          </p:nvPr>
        </p:nvSpPr>
        <p:spPr/>
        <p:txBody>
          <a:bodyPr/>
          <a:lstStyle/>
          <a:p>
            <a:r>
              <a:rPr lang="en-US"/>
              <a:t>Facebook Total Interactions | All profiles</a:t>
            </a:r>
          </a:p>
        </p:txBody>
      </p:sp>
      <p:graphicFrame>
        <p:nvGraphicFramePr>
          <p:cNvPr id="6" name="Chart Placeholder 5">
            <a:extLst>
              <a:ext uri="{FF2B5EF4-FFF2-40B4-BE49-F238E27FC236}">
                <a16:creationId xmlns:a16="http://schemas.microsoft.com/office/drawing/2014/main" id="{1EAC07D2-CB86-44F0-AA72-769AFA88D28C}"/>
              </a:ext>
            </a:extLst>
          </p:cNvPr>
          <p:cNvGraphicFramePr>
            <a:graphicFrameLocks noGrp="1"/>
          </p:cNvGraphicFramePr>
          <p:nvPr>
            <p:ph type="chart" sz="quarter" idx="13"/>
            <p:extLst>
              <p:ext uri="{D42A27DB-BD31-4B8C-83A1-F6EECF244321}">
                <p14:modId xmlns:p14="http://schemas.microsoft.com/office/powerpoint/2010/main" val="41732071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68DBE2-50D4-4925-906A-7C8F4D52B102}"/>
              </a:ext>
            </a:extLst>
          </p:cNvPr>
          <p:cNvSpPr>
            <a:spLocks noGrp="1"/>
          </p:cNvSpPr>
          <p:nvPr>
            <p:ph type="body" sz="quarter" idx="14"/>
          </p:nvPr>
        </p:nvSpPr>
        <p:spPr/>
        <p:txBody>
          <a:bodyPr/>
          <a:lstStyle/>
          <a:p>
            <a:r>
              <a:rPr lang="en-US"/>
              <a:t>02/01/2023 - 02/28/2023</a:t>
            </a:r>
          </a:p>
        </p:txBody>
      </p:sp>
      <p:sp>
        <p:nvSpPr>
          <p:cNvPr id="5" name="Footer Placeholder 4">
            <a:extLst>
              <a:ext uri="{FF2B5EF4-FFF2-40B4-BE49-F238E27FC236}">
                <a16:creationId xmlns:a16="http://schemas.microsoft.com/office/drawing/2014/main" id="{3A74B598-609B-4739-863C-3167DB2CB7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96051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2B30A-8B1E-4A1F-AE71-B1EE6009486D}"/>
              </a:ext>
            </a:extLst>
          </p:cNvPr>
          <p:cNvSpPr>
            <a:spLocks noGrp="1"/>
          </p:cNvSpPr>
          <p:nvPr>
            <p:ph type="title"/>
          </p:nvPr>
        </p:nvSpPr>
        <p:spPr/>
        <p:txBody>
          <a:bodyPr/>
          <a:lstStyle/>
          <a:p>
            <a:r>
              <a:rPr lang="en-US"/>
              <a:t>Facebook Own Posts Table | All profiles - 1 of 6</a:t>
            </a:r>
          </a:p>
        </p:txBody>
      </p:sp>
      <p:graphicFrame>
        <p:nvGraphicFramePr>
          <p:cNvPr id="5" name="Table Placeholder 4">
            <a:extLst>
              <a:ext uri="{FF2B5EF4-FFF2-40B4-BE49-F238E27FC236}">
                <a16:creationId xmlns:a16="http://schemas.microsoft.com/office/drawing/2014/main" id="{5A3E6B38-6470-439D-ABF1-919844D12BA9}"/>
              </a:ext>
            </a:extLst>
          </p:cNvPr>
          <p:cNvGraphicFramePr>
            <a:graphicFrameLocks noGrp="1"/>
          </p:cNvGraphicFramePr>
          <p:nvPr>
            <p:ph type="tbl" sz="quarter" idx="13"/>
            <p:extLst>
              <p:ext uri="{D42A27DB-BD31-4B8C-83A1-F6EECF244321}">
                <p14:modId xmlns:p14="http://schemas.microsoft.com/office/powerpoint/2010/main" val="3815346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58898311"/>
                    </a:ext>
                  </a:extLst>
                </a:gridCol>
                <a:gridCol w="1152144">
                  <a:extLst>
                    <a:ext uri="{9D8B030D-6E8A-4147-A177-3AD203B41FA5}">
                      <a16:colId xmlns:a16="http://schemas.microsoft.com/office/drawing/2014/main" val="4034379641"/>
                    </a:ext>
                  </a:extLst>
                </a:gridCol>
                <a:gridCol w="576072">
                  <a:extLst>
                    <a:ext uri="{9D8B030D-6E8A-4147-A177-3AD203B41FA5}">
                      <a16:colId xmlns:a16="http://schemas.microsoft.com/office/drawing/2014/main" val="942748079"/>
                    </a:ext>
                  </a:extLst>
                </a:gridCol>
                <a:gridCol w="576072">
                  <a:extLst>
                    <a:ext uri="{9D8B030D-6E8A-4147-A177-3AD203B41FA5}">
                      <a16:colId xmlns:a16="http://schemas.microsoft.com/office/drawing/2014/main" val="2577869328"/>
                    </a:ext>
                  </a:extLst>
                </a:gridCol>
                <a:gridCol w="576072">
                  <a:extLst>
                    <a:ext uri="{9D8B030D-6E8A-4147-A177-3AD203B41FA5}">
                      <a16:colId xmlns:a16="http://schemas.microsoft.com/office/drawing/2014/main" val="1629346083"/>
                    </a:ext>
                  </a:extLst>
                </a:gridCol>
                <a:gridCol w="576072">
                  <a:extLst>
                    <a:ext uri="{9D8B030D-6E8A-4147-A177-3AD203B41FA5}">
                      <a16:colId xmlns:a16="http://schemas.microsoft.com/office/drawing/2014/main" val="3943005976"/>
                    </a:ext>
                  </a:extLst>
                </a:gridCol>
                <a:gridCol w="576072">
                  <a:extLst>
                    <a:ext uri="{9D8B030D-6E8A-4147-A177-3AD203B41FA5}">
                      <a16:colId xmlns:a16="http://schemas.microsoft.com/office/drawing/2014/main" val="2322074858"/>
                    </a:ext>
                  </a:extLst>
                </a:gridCol>
                <a:gridCol w="576072">
                  <a:extLst>
                    <a:ext uri="{9D8B030D-6E8A-4147-A177-3AD203B41FA5}">
                      <a16:colId xmlns:a16="http://schemas.microsoft.com/office/drawing/2014/main" val="1641436540"/>
                    </a:ext>
                  </a:extLst>
                </a:gridCol>
                <a:gridCol w="576072">
                  <a:extLst>
                    <a:ext uri="{9D8B030D-6E8A-4147-A177-3AD203B41FA5}">
                      <a16:colId xmlns:a16="http://schemas.microsoft.com/office/drawing/2014/main" val="2434882185"/>
                    </a:ext>
                  </a:extLst>
                </a:gridCol>
                <a:gridCol w="576072">
                  <a:extLst>
                    <a:ext uri="{9D8B030D-6E8A-4147-A177-3AD203B41FA5}">
                      <a16:colId xmlns:a16="http://schemas.microsoft.com/office/drawing/2014/main" val="2138697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11459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animonda - 2023-02-28 11:55:26</a:t>
                      </a:r>
                      <a:r>
                        <a:rPr kumimoji="0" lang="de-DE" sz="1000" b="0" i="0" u="none" strike="noStrike" kern="1200" cap="none" spc="0" normalizeH="0" baseline="0" noProof="0">
                          <a:ln>
                            <a:noFill/>
                          </a:ln>
                          <a:solidFill>
                            <a:prstClr val="black"/>
                          </a:solidFill>
                          <a:effectLst/>
                          <a:uLnTx/>
                          <a:uFillTx/>
                          <a:latin typeface="Calibri"/>
                          <a:ea typeface="+mn-ea"/>
                          <a:cs typeface="+mn-cs"/>
                        </a:rPr>
                        <a:t>
 Kennt ihr schon das neue Carny Trockenfutter mit 65 % Fleisch und tierischen Zutaten? 🍖 Die drei leckeren Sorten für Kitten und erwachsene Tiere kommen komplett ohne Soja, Zucker, Farbstoffe und vor allem ohne Getreide in der Rezeptur aus. 🚫 Erhältlich in 350 g, 1,75 kg oder 10 kg Beuteln im Fachhandel und auf animonda.de. 
Wie finden eure Katzen das Trockenfutter von Carny?😻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03/16/2023 09:07:46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0.4454 %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014159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animonda - 2023-02-21 11:00:10</a:t>
                      </a:r>
                      <a:r>
                        <a:rPr kumimoji="0" lang="de-DE" sz="1000" b="0" i="0" u="none" strike="noStrike" kern="1200" cap="none" spc="0" normalizeH="0" baseline="0" noProof="0">
                          <a:ln>
                            <a:noFill/>
                          </a:ln>
                          <a:solidFill>
                            <a:prstClr val="black"/>
                          </a:solidFill>
                          <a:effectLst/>
                          <a:uLnTx/>
                          <a:uFillTx/>
                          <a:latin typeface="Calibri"/>
                          <a:ea typeface="+mn-ea"/>
                          <a:cs typeface="+mn-cs"/>
                        </a:rPr>
                        <a:t>
 animonda live erleben? Das könnt ihr auf der Exotica Messe in Wien am 4. und 5. März. An unserem Stand D in Halle 8 beraten wir euch persönlich und beantworten alle Fragen rund um unser Katzen- und Hundefutter. 🐶❤️🐱 Wer kommt vorbei? Hier geht es zu den Tickets: https://bit.ly/3x8lKQp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03/16/2023 09:07:46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456947054"/>
                  </a:ext>
                </a:extLst>
              </a:tr>
            </a:tbl>
          </a:graphicData>
        </a:graphic>
      </p:graphicFrame>
      <p:sp>
        <p:nvSpPr>
          <p:cNvPr id="4" name="Text Placeholder 3">
            <a:extLst>
              <a:ext uri="{FF2B5EF4-FFF2-40B4-BE49-F238E27FC236}">
                <a16:creationId xmlns:a16="http://schemas.microsoft.com/office/drawing/2014/main" id="{D7A5842F-2B2C-41A6-8A6B-76BDD5732809}"/>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27740543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E57DC-23EF-4E0B-9517-0798E3FD63FD}"/>
              </a:ext>
            </a:extLst>
          </p:cNvPr>
          <p:cNvSpPr>
            <a:spLocks noGrp="1"/>
          </p:cNvSpPr>
          <p:nvPr>
            <p:ph type="title"/>
          </p:nvPr>
        </p:nvSpPr>
        <p:spPr/>
        <p:txBody>
          <a:bodyPr/>
          <a:lstStyle/>
          <a:p>
            <a:r>
              <a:rPr lang="en-US"/>
              <a:t>Facebook Own Posts Table | All profiles - 2 of 6</a:t>
            </a:r>
          </a:p>
        </p:txBody>
      </p:sp>
      <p:graphicFrame>
        <p:nvGraphicFramePr>
          <p:cNvPr id="5" name="Table Placeholder 4">
            <a:extLst>
              <a:ext uri="{FF2B5EF4-FFF2-40B4-BE49-F238E27FC236}">
                <a16:creationId xmlns:a16="http://schemas.microsoft.com/office/drawing/2014/main" id="{B57BE929-84D2-4C29-9E46-23BAF17920BA}"/>
              </a:ext>
            </a:extLst>
          </p:cNvPr>
          <p:cNvGraphicFramePr>
            <a:graphicFrameLocks noGrp="1"/>
          </p:cNvGraphicFramePr>
          <p:nvPr>
            <p:ph type="tbl" sz="quarter" idx="13"/>
            <p:extLst>
              <p:ext uri="{D42A27DB-BD31-4B8C-83A1-F6EECF244321}">
                <p14:modId xmlns:p14="http://schemas.microsoft.com/office/powerpoint/2010/main" val="2999920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22359525"/>
                    </a:ext>
                  </a:extLst>
                </a:gridCol>
                <a:gridCol w="1152144">
                  <a:extLst>
                    <a:ext uri="{9D8B030D-6E8A-4147-A177-3AD203B41FA5}">
                      <a16:colId xmlns:a16="http://schemas.microsoft.com/office/drawing/2014/main" val="4088513653"/>
                    </a:ext>
                  </a:extLst>
                </a:gridCol>
                <a:gridCol w="576072">
                  <a:extLst>
                    <a:ext uri="{9D8B030D-6E8A-4147-A177-3AD203B41FA5}">
                      <a16:colId xmlns:a16="http://schemas.microsoft.com/office/drawing/2014/main" val="3894612511"/>
                    </a:ext>
                  </a:extLst>
                </a:gridCol>
                <a:gridCol w="576072">
                  <a:extLst>
                    <a:ext uri="{9D8B030D-6E8A-4147-A177-3AD203B41FA5}">
                      <a16:colId xmlns:a16="http://schemas.microsoft.com/office/drawing/2014/main" val="3141331419"/>
                    </a:ext>
                  </a:extLst>
                </a:gridCol>
                <a:gridCol w="576072">
                  <a:extLst>
                    <a:ext uri="{9D8B030D-6E8A-4147-A177-3AD203B41FA5}">
                      <a16:colId xmlns:a16="http://schemas.microsoft.com/office/drawing/2014/main" val="836040938"/>
                    </a:ext>
                  </a:extLst>
                </a:gridCol>
                <a:gridCol w="576072">
                  <a:extLst>
                    <a:ext uri="{9D8B030D-6E8A-4147-A177-3AD203B41FA5}">
                      <a16:colId xmlns:a16="http://schemas.microsoft.com/office/drawing/2014/main" val="30195117"/>
                    </a:ext>
                  </a:extLst>
                </a:gridCol>
                <a:gridCol w="576072">
                  <a:extLst>
                    <a:ext uri="{9D8B030D-6E8A-4147-A177-3AD203B41FA5}">
                      <a16:colId xmlns:a16="http://schemas.microsoft.com/office/drawing/2014/main" val="2541560723"/>
                    </a:ext>
                  </a:extLst>
                </a:gridCol>
                <a:gridCol w="576072">
                  <a:extLst>
                    <a:ext uri="{9D8B030D-6E8A-4147-A177-3AD203B41FA5}">
                      <a16:colId xmlns:a16="http://schemas.microsoft.com/office/drawing/2014/main" val="3284953066"/>
                    </a:ext>
                  </a:extLst>
                </a:gridCol>
                <a:gridCol w="576072">
                  <a:extLst>
                    <a:ext uri="{9D8B030D-6E8A-4147-A177-3AD203B41FA5}">
                      <a16:colId xmlns:a16="http://schemas.microsoft.com/office/drawing/2014/main" val="825967750"/>
                    </a:ext>
                  </a:extLst>
                </a:gridCol>
                <a:gridCol w="576072">
                  <a:extLst>
                    <a:ext uri="{9D8B030D-6E8A-4147-A177-3AD203B41FA5}">
                      <a16:colId xmlns:a16="http://schemas.microsoft.com/office/drawing/2014/main" val="775478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871564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animonda - 2023-02-20 11:00:08</a:t>
                      </a:r>
                      <a:r>
                        <a:rPr kumimoji="0" lang="de-DE" sz="1000" b="0" i="0" u="none" strike="noStrike" kern="1200" cap="none" spc="0" normalizeH="0" baseline="0" noProof="0">
                          <a:ln>
                            <a:noFill/>
                          </a:ln>
                          <a:solidFill>
                            <a:prstClr val="black"/>
                          </a:solidFill>
                          <a:effectLst/>
                          <a:uLnTx/>
                          <a:uFillTx/>
                          <a:latin typeface="Calibri"/>
                          <a:ea typeface="+mn-ea"/>
                          <a:cs typeface="+mn-cs"/>
                        </a:rPr>
                        <a:t>
 Andere Länder, andere Sitten – das gilt auch für Tierhaltung. Wusstet ihr, dass schwedische Hunde-Tagesstätten verpflichtet sind, mindestens ein Fenster zu haben, aus dem auch Hunde rausgucken können? 🐶🇸🇪 Und in Cresskill in New Jersey, USA, müssen Katzen zum Schutz der Vögel nicht eine, sondern drei Glöckchen tragen. 
Welche witzigen Regeln kennt ihr?😂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03/16/2023 09:07:46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72269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animonda - 2023-02-14 11:00:10</a:t>
                      </a:r>
                      <a:r>
                        <a:rPr kumimoji="0" lang="de-DE" sz="1000" b="0" i="0" u="none" strike="noStrike" kern="1200" cap="none" spc="0" normalizeH="0" baseline="0" noProof="0">
                          <a:ln>
                            <a:noFill/>
                          </a:ln>
                          <a:solidFill>
                            <a:prstClr val="black"/>
                          </a:solidFill>
                          <a:effectLst/>
                          <a:uLnTx/>
                          <a:uFillTx/>
                          <a:latin typeface="Calibri"/>
                          <a:ea typeface="+mn-ea"/>
                          <a:cs typeface="+mn-cs"/>
                        </a:rPr>
                        <a:t>
 Wir wünschen euch einen schönen Valentinstag! 💕 Unsere Haustiere sind mit ihren Eigenarten, Spielattacken und großen Kulleraugen etwas ganz Besonderes – und genau dafür lieben wir sie! Wie zeigst du deinem Liebling deine Zuneigung?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03/16/2023 09:07:46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0.1717 %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64619723"/>
                  </a:ext>
                </a:extLst>
              </a:tr>
            </a:tbl>
          </a:graphicData>
        </a:graphic>
      </p:graphicFrame>
      <p:sp>
        <p:nvSpPr>
          <p:cNvPr id="4" name="Text Placeholder 3">
            <a:extLst>
              <a:ext uri="{FF2B5EF4-FFF2-40B4-BE49-F238E27FC236}">
                <a16:creationId xmlns:a16="http://schemas.microsoft.com/office/drawing/2014/main" id="{26E457AB-A47D-4EF3-A53F-0ED8192E560A}"/>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36166452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C12F8-7464-4BC2-8C02-E70DCDBA4D85}"/>
              </a:ext>
            </a:extLst>
          </p:cNvPr>
          <p:cNvSpPr>
            <a:spLocks noGrp="1"/>
          </p:cNvSpPr>
          <p:nvPr>
            <p:ph type="title"/>
          </p:nvPr>
        </p:nvSpPr>
        <p:spPr/>
        <p:txBody>
          <a:bodyPr/>
          <a:lstStyle/>
          <a:p>
            <a:r>
              <a:rPr lang="en-US"/>
              <a:t>Facebook Own Posts Table | All profiles - 3 of 6</a:t>
            </a:r>
          </a:p>
        </p:txBody>
      </p:sp>
      <p:graphicFrame>
        <p:nvGraphicFramePr>
          <p:cNvPr id="5" name="Table Placeholder 4">
            <a:extLst>
              <a:ext uri="{FF2B5EF4-FFF2-40B4-BE49-F238E27FC236}">
                <a16:creationId xmlns:a16="http://schemas.microsoft.com/office/drawing/2014/main" id="{827E2966-1FF5-44E1-A690-40EBE747863A}"/>
              </a:ext>
            </a:extLst>
          </p:cNvPr>
          <p:cNvGraphicFramePr>
            <a:graphicFrameLocks noGrp="1"/>
          </p:cNvGraphicFramePr>
          <p:nvPr>
            <p:ph type="tbl" sz="quarter" idx="13"/>
            <p:extLst>
              <p:ext uri="{D42A27DB-BD31-4B8C-83A1-F6EECF244321}">
                <p14:modId xmlns:p14="http://schemas.microsoft.com/office/powerpoint/2010/main" val="2273889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64987212"/>
                    </a:ext>
                  </a:extLst>
                </a:gridCol>
                <a:gridCol w="1152144">
                  <a:extLst>
                    <a:ext uri="{9D8B030D-6E8A-4147-A177-3AD203B41FA5}">
                      <a16:colId xmlns:a16="http://schemas.microsoft.com/office/drawing/2014/main" val="2770212792"/>
                    </a:ext>
                  </a:extLst>
                </a:gridCol>
                <a:gridCol w="576072">
                  <a:extLst>
                    <a:ext uri="{9D8B030D-6E8A-4147-A177-3AD203B41FA5}">
                      <a16:colId xmlns:a16="http://schemas.microsoft.com/office/drawing/2014/main" val="3762384061"/>
                    </a:ext>
                  </a:extLst>
                </a:gridCol>
                <a:gridCol w="576072">
                  <a:extLst>
                    <a:ext uri="{9D8B030D-6E8A-4147-A177-3AD203B41FA5}">
                      <a16:colId xmlns:a16="http://schemas.microsoft.com/office/drawing/2014/main" val="3469093007"/>
                    </a:ext>
                  </a:extLst>
                </a:gridCol>
                <a:gridCol w="576072">
                  <a:extLst>
                    <a:ext uri="{9D8B030D-6E8A-4147-A177-3AD203B41FA5}">
                      <a16:colId xmlns:a16="http://schemas.microsoft.com/office/drawing/2014/main" val="305940967"/>
                    </a:ext>
                  </a:extLst>
                </a:gridCol>
                <a:gridCol w="576072">
                  <a:extLst>
                    <a:ext uri="{9D8B030D-6E8A-4147-A177-3AD203B41FA5}">
                      <a16:colId xmlns:a16="http://schemas.microsoft.com/office/drawing/2014/main" val="3690654604"/>
                    </a:ext>
                  </a:extLst>
                </a:gridCol>
                <a:gridCol w="576072">
                  <a:extLst>
                    <a:ext uri="{9D8B030D-6E8A-4147-A177-3AD203B41FA5}">
                      <a16:colId xmlns:a16="http://schemas.microsoft.com/office/drawing/2014/main" val="3309716870"/>
                    </a:ext>
                  </a:extLst>
                </a:gridCol>
                <a:gridCol w="576072">
                  <a:extLst>
                    <a:ext uri="{9D8B030D-6E8A-4147-A177-3AD203B41FA5}">
                      <a16:colId xmlns:a16="http://schemas.microsoft.com/office/drawing/2014/main" val="264797297"/>
                    </a:ext>
                  </a:extLst>
                </a:gridCol>
                <a:gridCol w="576072">
                  <a:extLst>
                    <a:ext uri="{9D8B030D-6E8A-4147-A177-3AD203B41FA5}">
                      <a16:colId xmlns:a16="http://schemas.microsoft.com/office/drawing/2014/main" val="4064304043"/>
                    </a:ext>
                  </a:extLst>
                </a:gridCol>
                <a:gridCol w="576072">
                  <a:extLst>
                    <a:ext uri="{9D8B030D-6E8A-4147-A177-3AD203B41FA5}">
                      <a16:colId xmlns:a16="http://schemas.microsoft.com/office/drawing/2014/main" val="3781994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572782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animonda - 2023-02-13 11:00:25</a:t>
                      </a:r>
                      <a:r>
                        <a:rPr kumimoji="0" lang="de-DE" sz="1000" b="0" i="0" u="none" strike="noStrike" kern="1200" cap="none" spc="0" normalizeH="0" baseline="0" noProof="0">
                          <a:ln>
                            <a:noFill/>
                          </a:ln>
                          <a:solidFill>
                            <a:prstClr val="black"/>
                          </a:solidFill>
                          <a:effectLst/>
                          <a:uLnTx/>
                          <a:uFillTx/>
                          <a:latin typeface="Calibri"/>
                          <a:ea typeface="+mn-ea"/>
                          <a:cs typeface="+mn-cs"/>
                        </a:rPr>
                        <a:t>
 Der Border Collie gilt als Supersportler unter den Hunden. Der beliebte Familienhund wurde in Großbritannien an der Grenze (engl. Border) zwischen England und Schottland gezüchtet. 🇬🇧 Als ehemaliger Hütehund braucht er viel Bewegung und geistige Forderung. Er ist der Ideale Hund für Sportarten wie Agility oder Dogdance, passt aber auch gerne auf – zum Beispiel auf spielende Kinder.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03/15/2023 09:07:48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011120251"/>
                  </a:ext>
                </a:extLst>
              </a:tr>
            </a:tbl>
          </a:graphicData>
        </a:graphic>
      </p:graphicFrame>
      <p:sp>
        <p:nvSpPr>
          <p:cNvPr id="4" name="Text Placeholder 3">
            <a:extLst>
              <a:ext uri="{FF2B5EF4-FFF2-40B4-BE49-F238E27FC236}">
                <a16:creationId xmlns:a16="http://schemas.microsoft.com/office/drawing/2014/main" id="{5D287A83-CCC7-4F1F-8E3C-A0A5714137A7}"/>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42148443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57AF6-30D8-487D-8CC2-6AE335DD7864}"/>
              </a:ext>
            </a:extLst>
          </p:cNvPr>
          <p:cNvSpPr>
            <a:spLocks noGrp="1"/>
          </p:cNvSpPr>
          <p:nvPr>
            <p:ph type="title"/>
          </p:nvPr>
        </p:nvSpPr>
        <p:spPr/>
        <p:txBody>
          <a:bodyPr/>
          <a:lstStyle/>
          <a:p>
            <a:r>
              <a:rPr lang="en-US"/>
              <a:t>Facebook Own Posts Table | All profiles - 4 of 6</a:t>
            </a:r>
          </a:p>
        </p:txBody>
      </p:sp>
      <p:graphicFrame>
        <p:nvGraphicFramePr>
          <p:cNvPr id="5" name="Table Placeholder 4">
            <a:extLst>
              <a:ext uri="{FF2B5EF4-FFF2-40B4-BE49-F238E27FC236}">
                <a16:creationId xmlns:a16="http://schemas.microsoft.com/office/drawing/2014/main" id="{515C8586-9635-4B70-83B6-1771B5608300}"/>
              </a:ext>
            </a:extLst>
          </p:cNvPr>
          <p:cNvGraphicFramePr>
            <a:graphicFrameLocks noGrp="1"/>
          </p:cNvGraphicFramePr>
          <p:nvPr>
            <p:ph type="tbl" sz="quarter" idx="13"/>
            <p:extLst>
              <p:ext uri="{D42A27DB-BD31-4B8C-83A1-F6EECF244321}">
                <p14:modId xmlns:p14="http://schemas.microsoft.com/office/powerpoint/2010/main" val="325290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99060822"/>
                    </a:ext>
                  </a:extLst>
                </a:gridCol>
                <a:gridCol w="1152144">
                  <a:extLst>
                    <a:ext uri="{9D8B030D-6E8A-4147-A177-3AD203B41FA5}">
                      <a16:colId xmlns:a16="http://schemas.microsoft.com/office/drawing/2014/main" val="3706479279"/>
                    </a:ext>
                  </a:extLst>
                </a:gridCol>
                <a:gridCol w="576072">
                  <a:extLst>
                    <a:ext uri="{9D8B030D-6E8A-4147-A177-3AD203B41FA5}">
                      <a16:colId xmlns:a16="http://schemas.microsoft.com/office/drawing/2014/main" val="1700630804"/>
                    </a:ext>
                  </a:extLst>
                </a:gridCol>
                <a:gridCol w="576072">
                  <a:extLst>
                    <a:ext uri="{9D8B030D-6E8A-4147-A177-3AD203B41FA5}">
                      <a16:colId xmlns:a16="http://schemas.microsoft.com/office/drawing/2014/main" val="1755780017"/>
                    </a:ext>
                  </a:extLst>
                </a:gridCol>
                <a:gridCol w="576072">
                  <a:extLst>
                    <a:ext uri="{9D8B030D-6E8A-4147-A177-3AD203B41FA5}">
                      <a16:colId xmlns:a16="http://schemas.microsoft.com/office/drawing/2014/main" val="5156362"/>
                    </a:ext>
                  </a:extLst>
                </a:gridCol>
                <a:gridCol w="576072">
                  <a:extLst>
                    <a:ext uri="{9D8B030D-6E8A-4147-A177-3AD203B41FA5}">
                      <a16:colId xmlns:a16="http://schemas.microsoft.com/office/drawing/2014/main" val="2855410546"/>
                    </a:ext>
                  </a:extLst>
                </a:gridCol>
                <a:gridCol w="576072">
                  <a:extLst>
                    <a:ext uri="{9D8B030D-6E8A-4147-A177-3AD203B41FA5}">
                      <a16:colId xmlns:a16="http://schemas.microsoft.com/office/drawing/2014/main" val="4120422594"/>
                    </a:ext>
                  </a:extLst>
                </a:gridCol>
                <a:gridCol w="576072">
                  <a:extLst>
                    <a:ext uri="{9D8B030D-6E8A-4147-A177-3AD203B41FA5}">
                      <a16:colId xmlns:a16="http://schemas.microsoft.com/office/drawing/2014/main" val="2609809059"/>
                    </a:ext>
                  </a:extLst>
                </a:gridCol>
                <a:gridCol w="576072">
                  <a:extLst>
                    <a:ext uri="{9D8B030D-6E8A-4147-A177-3AD203B41FA5}">
                      <a16:colId xmlns:a16="http://schemas.microsoft.com/office/drawing/2014/main" val="3648992208"/>
                    </a:ext>
                  </a:extLst>
                </a:gridCol>
                <a:gridCol w="576072">
                  <a:extLst>
                    <a:ext uri="{9D8B030D-6E8A-4147-A177-3AD203B41FA5}">
                      <a16:colId xmlns:a16="http://schemas.microsoft.com/office/drawing/2014/main" val="965640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003018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animonda - 2023-02-11 11:00:14</a:t>
                      </a:r>
                      <a:r>
                        <a:rPr kumimoji="0" lang="de-DE" sz="1000" b="0" i="0" u="none" strike="noStrike" kern="1200" cap="none" spc="0" normalizeH="0" baseline="0" noProof="0">
                          <a:ln>
                            <a:noFill/>
                          </a:ln>
                          <a:solidFill>
                            <a:prstClr val="black"/>
                          </a:solidFill>
                          <a:effectLst/>
                          <a:uLnTx/>
                          <a:uFillTx/>
                          <a:latin typeface="Calibri"/>
                          <a:ea typeface="+mn-ea"/>
                          <a:cs typeface="+mn-cs"/>
                        </a:rPr>
                        <a:t>
 Rettungshunde sind enorm wichtig, gerade in der Lawinenrettung. 🏔🚨 Sie können unter Schnee begrabene Menschen wesentlich zielsicherer aufspüren, als Ortungsgeräte und Luftlöcher für die Opfer graben. Um nicht selbst einzusinken, müssen die Lawinensuchhunde relativ leicht sein – den Bernhardiner mit seinem Fass um den Hals gibt es also gar nicht. ❌ Dafür aber eine Menge deutsche Schäferhunde und Border Collies.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03/13/2023 09:07:16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91656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animonda - 2023-02-09 11:00:21</a:t>
                      </a:r>
                      <a:r>
                        <a:rPr kumimoji="0" lang="de-DE" sz="1000" b="0" i="0" u="none" strike="noStrike" kern="1200" cap="none" spc="0" normalizeH="0" baseline="0" noProof="0">
                          <a:ln>
                            <a:noFill/>
                          </a:ln>
                          <a:solidFill>
                            <a:prstClr val="black"/>
                          </a:solidFill>
                          <a:effectLst/>
                          <a:uLnTx/>
                          <a:uFillTx/>
                          <a:latin typeface="Calibri"/>
                          <a:ea typeface="+mn-ea"/>
                          <a:cs typeface="+mn-cs"/>
                        </a:rPr>
                        <a:t>
 🐈 Katzen können sich leicht Würmer einfangen 🪱, deshalb ist es sinnvoll, sie regelmäßig auch auf Würmer untersuchen zu lassen. Hat eine Katze sich infiziert, wird vom Tierarzt eine Wurmkur verschrieben. 🩺 Wie oft ihr eure Katze checken lassen solltet, erfahrt ihr in unserem Magazin https://bit.ly/3XZcMke.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03/11/2023 09:07:36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527112197"/>
                  </a:ext>
                </a:extLst>
              </a:tr>
            </a:tbl>
          </a:graphicData>
        </a:graphic>
      </p:graphicFrame>
      <p:sp>
        <p:nvSpPr>
          <p:cNvPr id="4" name="Text Placeholder 3">
            <a:extLst>
              <a:ext uri="{FF2B5EF4-FFF2-40B4-BE49-F238E27FC236}">
                <a16:creationId xmlns:a16="http://schemas.microsoft.com/office/drawing/2014/main" id="{AF19D21C-C05C-462B-8826-0197108D294F}"/>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23170268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93004-1B71-49D0-A94A-EE939CDE47DB}"/>
              </a:ext>
            </a:extLst>
          </p:cNvPr>
          <p:cNvSpPr>
            <a:spLocks noGrp="1"/>
          </p:cNvSpPr>
          <p:nvPr>
            <p:ph type="title"/>
          </p:nvPr>
        </p:nvSpPr>
        <p:spPr/>
        <p:txBody>
          <a:bodyPr/>
          <a:lstStyle/>
          <a:p>
            <a:r>
              <a:rPr lang="en-US"/>
              <a:t>Facebook Own Posts Table | All profiles - 5 of 6</a:t>
            </a:r>
          </a:p>
        </p:txBody>
      </p:sp>
      <p:graphicFrame>
        <p:nvGraphicFramePr>
          <p:cNvPr id="5" name="Table Placeholder 4">
            <a:extLst>
              <a:ext uri="{FF2B5EF4-FFF2-40B4-BE49-F238E27FC236}">
                <a16:creationId xmlns:a16="http://schemas.microsoft.com/office/drawing/2014/main" id="{FF2A62B2-87DA-4EF5-983B-5C4910BCD4D8}"/>
              </a:ext>
            </a:extLst>
          </p:cNvPr>
          <p:cNvGraphicFramePr>
            <a:graphicFrameLocks noGrp="1"/>
          </p:cNvGraphicFramePr>
          <p:nvPr>
            <p:ph type="tbl" sz="quarter" idx="13"/>
            <p:extLst>
              <p:ext uri="{D42A27DB-BD31-4B8C-83A1-F6EECF244321}">
                <p14:modId xmlns:p14="http://schemas.microsoft.com/office/powerpoint/2010/main" val="2274376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47865675"/>
                    </a:ext>
                  </a:extLst>
                </a:gridCol>
                <a:gridCol w="1152144">
                  <a:extLst>
                    <a:ext uri="{9D8B030D-6E8A-4147-A177-3AD203B41FA5}">
                      <a16:colId xmlns:a16="http://schemas.microsoft.com/office/drawing/2014/main" val="2160676376"/>
                    </a:ext>
                  </a:extLst>
                </a:gridCol>
                <a:gridCol w="576072">
                  <a:extLst>
                    <a:ext uri="{9D8B030D-6E8A-4147-A177-3AD203B41FA5}">
                      <a16:colId xmlns:a16="http://schemas.microsoft.com/office/drawing/2014/main" val="2445800105"/>
                    </a:ext>
                  </a:extLst>
                </a:gridCol>
                <a:gridCol w="576072">
                  <a:extLst>
                    <a:ext uri="{9D8B030D-6E8A-4147-A177-3AD203B41FA5}">
                      <a16:colId xmlns:a16="http://schemas.microsoft.com/office/drawing/2014/main" val="958149787"/>
                    </a:ext>
                  </a:extLst>
                </a:gridCol>
                <a:gridCol w="576072">
                  <a:extLst>
                    <a:ext uri="{9D8B030D-6E8A-4147-A177-3AD203B41FA5}">
                      <a16:colId xmlns:a16="http://schemas.microsoft.com/office/drawing/2014/main" val="869938413"/>
                    </a:ext>
                  </a:extLst>
                </a:gridCol>
                <a:gridCol w="576072">
                  <a:extLst>
                    <a:ext uri="{9D8B030D-6E8A-4147-A177-3AD203B41FA5}">
                      <a16:colId xmlns:a16="http://schemas.microsoft.com/office/drawing/2014/main" val="810043959"/>
                    </a:ext>
                  </a:extLst>
                </a:gridCol>
                <a:gridCol w="576072">
                  <a:extLst>
                    <a:ext uri="{9D8B030D-6E8A-4147-A177-3AD203B41FA5}">
                      <a16:colId xmlns:a16="http://schemas.microsoft.com/office/drawing/2014/main" val="661704340"/>
                    </a:ext>
                  </a:extLst>
                </a:gridCol>
                <a:gridCol w="576072">
                  <a:extLst>
                    <a:ext uri="{9D8B030D-6E8A-4147-A177-3AD203B41FA5}">
                      <a16:colId xmlns:a16="http://schemas.microsoft.com/office/drawing/2014/main" val="2778804381"/>
                    </a:ext>
                  </a:extLst>
                </a:gridCol>
                <a:gridCol w="576072">
                  <a:extLst>
                    <a:ext uri="{9D8B030D-6E8A-4147-A177-3AD203B41FA5}">
                      <a16:colId xmlns:a16="http://schemas.microsoft.com/office/drawing/2014/main" val="160778872"/>
                    </a:ext>
                  </a:extLst>
                </a:gridCol>
                <a:gridCol w="576072">
                  <a:extLst>
                    <a:ext uri="{9D8B030D-6E8A-4147-A177-3AD203B41FA5}">
                      <a16:colId xmlns:a16="http://schemas.microsoft.com/office/drawing/2014/main" val="1430605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3502807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animonda - 2023-02-05 11:00:11</a:t>
                      </a:r>
                      <a:r>
                        <a:rPr kumimoji="0" lang="de-DE" sz="1000" b="0" i="0" u="none" strike="noStrike" kern="1200" cap="none" spc="0" normalizeH="0" baseline="0" noProof="0">
                          <a:ln>
                            <a:noFill/>
                          </a:ln>
                          <a:solidFill>
                            <a:prstClr val="black"/>
                          </a:solidFill>
                          <a:effectLst/>
                          <a:uLnTx/>
                          <a:uFillTx/>
                          <a:latin typeface="Calibri"/>
                          <a:ea typeface="+mn-ea"/>
                          <a:cs typeface="+mn-cs"/>
                        </a:rPr>
                        <a:t>
 🐕💨 Hundepupse quälen zwar unsere Nasen👃😮‍💨, sind aber meistens nicht weiter schlimm. Was aber, wenn der Hund richtige Blähungen entwickelt? Das liegt meistens an schlecht verdaulichem Futter. 
Wenn doch noch andere Symptome dazukommen, kann es sich um eine Krankheit handeln. Lasst das am besten von einem Tierarzt abklären.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03/07/2023 09:07:58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154689886"/>
                  </a:ext>
                </a:extLst>
              </a:tr>
            </a:tbl>
          </a:graphicData>
        </a:graphic>
      </p:graphicFrame>
      <p:sp>
        <p:nvSpPr>
          <p:cNvPr id="4" name="Text Placeholder 3">
            <a:extLst>
              <a:ext uri="{FF2B5EF4-FFF2-40B4-BE49-F238E27FC236}">
                <a16:creationId xmlns:a16="http://schemas.microsoft.com/office/drawing/2014/main" id="{8E405A94-9646-4D37-B839-C512BAE934B2}"/>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16588608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3AA43-11FC-41B0-AB4C-6FB6F6C05BA1}"/>
              </a:ext>
            </a:extLst>
          </p:cNvPr>
          <p:cNvSpPr>
            <a:spLocks noGrp="1"/>
          </p:cNvSpPr>
          <p:nvPr>
            <p:ph type="title"/>
          </p:nvPr>
        </p:nvSpPr>
        <p:spPr/>
        <p:txBody>
          <a:bodyPr/>
          <a:lstStyle/>
          <a:p>
            <a:r>
              <a:rPr lang="en-US"/>
              <a:t>Facebook Own Posts Table | All profiles - 6 of 6</a:t>
            </a:r>
          </a:p>
        </p:txBody>
      </p:sp>
      <p:graphicFrame>
        <p:nvGraphicFramePr>
          <p:cNvPr id="5" name="Table Placeholder 4">
            <a:extLst>
              <a:ext uri="{FF2B5EF4-FFF2-40B4-BE49-F238E27FC236}">
                <a16:creationId xmlns:a16="http://schemas.microsoft.com/office/drawing/2014/main" id="{36526AD8-AD33-465D-87F8-99129250184C}"/>
              </a:ext>
            </a:extLst>
          </p:cNvPr>
          <p:cNvGraphicFramePr>
            <a:graphicFrameLocks noGrp="1"/>
          </p:cNvGraphicFramePr>
          <p:nvPr>
            <p:ph type="tbl" sz="quarter" idx="13"/>
            <p:extLst>
              <p:ext uri="{D42A27DB-BD31-4B8C-83A1-F6EECF244321}">
                <p14:modId xmlns:p14="http://schemas.microsoft.com/office/powerpoint/2010/main" val="1790769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40907634"/>
                    </a:ext>
                  </a:extLst>
                </a:gridCol>
                <a:gridCol w="1152144">
                  <a:extLst>
                    <a:ext uri="{9D8B030D-6E8A-4147-A177-3AD203B41FA5}">
                      <a16:colId xmlns:a16="http://schemas.microsoft.com/office/drawing/2014/main" val="519404622"/>
                    </a:ext>
                  </a:extLst>
                </a:gridCol>
                <a:gridCol w="576072">
                  <a:extLst>
                    <a:ext uri="{9D8B030D-6E8A-4147-A177-3AD203B41FA5}">
                      <a16:colId xmlns:a16="http://schemas.microsoft.com/office/drawing/2014/main" val="3236665975"/>
                    </a:ext>
                  </a:extLst>
                </a:gridCol>
                <a:gridCol w="576072">
                  <a:extLst>
                    <a:ext uri="{9D8B030D-6E8A-4147-A177-3AD203B41FA5}">
                      <a16:colId xmlns:a16="http://schemas.microsoft.com/office/drawing/2014/main" val="80581536"/>
                    </a:ext>
                  </a:extLst>
                </a:gridCol>
                <a:gridCol w="576072">
                  <a:extLst>
                    <a:ext uri="{9D8B030D-6E8A-4147-A177-3AD203B41FA5}">
                      <a16:colId xmlns:a16="http://schemas.microsoft.com/office/drawing/2014/main" val="605484371"/>
                    </a:ext>
                  </a:extLst>
                </a:gridCol>
                <a:gridCol w="576072">
                  <a:extLst>
                    <a:ext uri="{9D8B030D-6E8A-4147-A177-3AD203B41FA5}">
                      <a16:colId xmlns:a16="http://schemas.microsoft.com/office/drawing/2014/main" val="3678342374"/>
                    </a:ext>
                  </a:extLst>
                </a:gridCol>
                <a:gridCol w="576072">
                  <a:extLst>
                    <a:ext uri="{9D8B030D-6E8A-4147-A177-3AD203B41FA5}">
                      <a16:colId xmlns:a16="http://schemas.microsoft.com/office/drawing/2014/main" val="4051359515"/>
                    </a:ext>
                  </a:extLst>
                </a:gridCol>
                <a:gridCol w="576072">
                  <a:extLst>
                    <a:ext uri="{9D8B030D-6E8A-4147-A177-3AD203B41FA5}">
                      <a16:colId xmlns:a16="http://schemas.microsoft.com/office/drawing/2014/main" val="2706767230"/>
                    </a:ext>
                  </a:extLst>
                </a:gridCol>
                <a:gridCol w="576072">
                  <a:extLst>
                    <a:ext uri="{9D8B030D-6E8A-4147-A177-3AD203B41FA5}">
                      <a16:colId xmlns:a16="http://schemas.microsoft.com/office/drawing/2014/main" val="4252838003"/>
                    </a:ext>
                  </a:extLst>
                </a:gridCol>
                <a:gridCol w="576072">
                  <a:extLst>
                    <a:ext uri="{9D8B030D-6E8A-4147-A177-3AD203B41FA5}">
                      <a16:colId xmlns:a16="http://schemas.microsoft.com/office/drawing/2014/main" val="2828591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extLst>
                  <a:ext uri="{0D108BD9-81ED-4DB2-BD59-A6C34878D82A}">
                    <a16:rowId xmlns:a16="http://schemas.microsoft.com/office/drawing/2014/main" val="2154316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animonda - 2023-02-01 11:00:08</a:t>
                      </a:r>
                      <a:r>
                        <a:rPr kumimoji="0" lang="de-DE" sz="1000" b="0" i="0" u="none" strike="noStrike" kern="1200" cap="none" spc="0" normalizeH="0" baseline="0" noProof="0">
                          <a:ln>
                            <a:noFill/>
                          </a:ln>
                          <a:solidFill>
                            <a:prstClr val="black"/>
                          </a:solidFill>
                          <a:effectLst/>
                          <a:uLnTx/>
                          <a:uFillTx/>
                          <a:latin typeface="Calibri"/>
                          <a:ea typeface="+mn-ea"/>
                          <a:cs typeface="+mn-cs"/>
                        </a:rPr>
                        <a:t>
 Zum Welt-Galgo-Tag helfen wir euch, Gutes zu tun und erhöhen heute eure Futterspenden um 50% in der feed a dog. ✌️Mit den Spenden unterstützt feed a dog Vereine und ehrenamtliche Helfer mit Hundefutter. 🐶 🍖 Die Erhöhung der Futterspende gilt natürlich für alle Vereine in der feed a dog App.
Immer mehr der spanischen Jagdhunde werden nach der Jagdsaison verstoßen und schaffen es dank vieler Tierschützer auch in deutsche Tierheime. Helft ihr uns helfen? Dann geht es hier zur App: https://app.feedadog.com/helfen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03/06/2023 14:55:35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33.1544 %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039765057"/>
                  </a:ext>
                </a:extLst>
              </a:tr>
            </a:tbl>
          </a:graphicData>
        </a:graphic>
      </p:graphicFrame>
      <p:sp>
        <p:nvSpPr>
          <p:cNvPr id="4" name="Text Placeholder 3">
            <a:extLst>
              <a:ext uri="{FF2B5EF4-FFF2-40B4-BE49-F238E27FC236}">
                <a16:creationId xmlns:a16="http://schemas.microsoft.com/office/drawing/2014/main" id="{4A56BE3B-F1C6-4E75-9D3C-A943ED90860C}"/>
              </a:ext>
            </a:extLst>
          </p:cNvPr>
          <p:cNvSpPr>
            <a:spLocks noGrp="1"/>
          </p:cNvSpPr>
          <p:nvPr>
            <p:ph type="body" sz="quarter" idx="14"/>
          </p:nvPr>
        </p:nvSpPr>
        <p:spPr/>
        <p:txBody>
          <a:bodyPr/>
          <a:lstStyle/>
          <a:p>
            <a:r>
              <a:rPr lang="en-US"/>
              <a:t>02/01/2023 - 02/28/2023</a:t>
            </a:r>
          </a:p>
        </p:txBody>
      </p:sp>
    </p:spTree>
    <p:extLst>
      <p:ext uri="{BB962C8B-B14F-4D97-AF65-F5344CB8AC3E}">
        <p14:creationId xmlns:p14="http://schemas.microsoft.com/office/powerpoint/2010/main" val="2260566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1EF5C-8B5A-4A45-8E1E-82148FC5079A}"/>
              </a:ext>
            </a:extLst>
          </p:cNvPr>
          <p:cNvSpPr>
            <a:spLocks noGrp="1"/>
          </p:cNvSpPr>
          <p:nvPr>
            <p:ph type="title"/>
          </p:nvPr>
        </p:nvSpPr>
        <p:spPr/>
        <p:txBody>
          <a:bodyPr/>
          <a:lstStyle/>
          <a:p>
            <a:r>
              <a:rPr lang="en-US"/>
              <a:t>Facebook Key Metrics Radar | All profiles</a:t>
            </a:r>
          </a:p>
        </p:txBody>
      </p:sp>
      <p:graphicFrame>
        <p:nvGraphicFramePr>
          <p:cNvPr id="6" name="Chart Placeholder 5">
            <a:extLst>
              <a:ext uri="{FF2B5EF4-FFF2-40B4-BE49-F238E27FC236}">
                <a16:creationId xmlns:a16="http://schemas.microsoft.com/office/drawing/2014/main" id="{9E73676F-5809-465A-A782-620827078687}"/>
              </a:ext>
            </a:extLst>
          </p:cNvPr>
          <p:cNvGraphicFramePr>
            <a:graphicFrameLocks noGrp="1"/>
          </p:cNvGraphicFramePr>
          <p:nvPr>
            <p:ph type="chart" sz="quarter" idx="13"/>
            <p:extLst>
              <p:ext uri="{D42A27DB-BD31-4B8C-83A1-F6EECF244321}">
                <p14:modId xmlns:p14="http://schemas.microsoft.com/office/powerpoint/2010/main" val="41854848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C68ED8-334D-43CF-99B9-48E8AC93E7DE}"/>
              </a:ext>
            </a:extLst>
          </p:cNvPr>
          <p:cNvSpPr>
            <a:spLocks noGrp="1"/>
          </p:cNvSpPr>
          <p:nvPr>
            <p:ph type="body" sz="quarter" idx="14"/>
          </p:nvPr>
        </p:nvSpPr>
        <p:spPr/>
        <p:txBody>
          <a:bodyPr/>
          <a:lstStyle/>
          <a:p>
            <a:r>
              <a:rPr lang="en-US"/>
              <a:t>02/01/2023 - 02/28/2023</a:t>
            </a:r>
          </a:p>
        </p:txBody>
      </p:sp>
      <p:sp>
        <p:nvSpPr>
          <p:cNvPr id="5" name="Footer Placeholder 4">
            <a:extLst>
              <a:ext uri="{FF2B5EF4-FFF2-40B4-BE49-F238E27FC236}">
                <a16:creationId xmlns:a16="http://schemas.microsoft.com/office/drawing/2014/main" id="{DBC4A74A-18CF-4316-ADBD-7A5A370D00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049700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1039</Words>
  <Application>Microsoft Office PowerPoint</Application>
  <PresentationFormat>On-screen Show (4:3)</PresentationFormat>
  <Paragraphs>209</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Calibri</vt:lpstr>
      <vt:lpstr>Arial</vt:lpstr>
      <vt:lpstr>quintly_template</vt:lpstr>
      <vt:lpstr>Overview</vt:lpstr>
      <vt:lpstr>Facebook Key Metrics Table | All profiles</vt:lpstr>
      <vt:lpstr>Facebook Fans or Followers Total | All profiles</vt:lpstr>
      <vt:lpstr>Facebook Fans Change Rate | All profiles</vt:lpstr>
      <vt:lpstr>Facebook Interaction Rate | All profiles</vt:lpstr>
      <vt:lpstr>Facebook Total Interactions | All profiles</vt:lpstr>
      <vt:lpstr>Facebook Own Posts Table | All profiles - 1 of 6</vt:lpstr>
      <vt:lpstr>Facebook Own Posts Table | All profiles - 2 of 6</vt:lpstr>
      <vt:lpstr>Facebook Own Posts Table | All profiles - 3 of 6</vt:lpstr>
      <vt:lpstr>Facebook Own Posts Table | All profiles - 4 of 6</vt:lpstr>
      <vt:lpstr>Facebook Own Posts Table | All profiles - 5 of 6</vt:lpstr>
      <vt:lpstr>Facebook Own Posts Table | All profiles - 6 of 6</vt:lpstr>
      <vt:lpstr>Facebook Key Metrics Radar | All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Frederik Born</dc:creator>
  <cp:lastModifiedBy>Frederik Born</cp:lastModifiedBy>
  <cp:revision>1</cp:revision>
  <dcterms:created xsi:type="dcterms:W3CDTF">2023-03-16T11:57:57Z</dcterms:created>
  <dcterms:modified xsi:type="dcterms:W3CDTF">2023-03-16T11:58:25Z</dcterms:modified>
</cp:coreProperties>
</file>