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animonda</c:v>
                </c:pt>
              </c:strCache>
            </c:strRef>
          </c:tx>
          <c:spPr>
            <a:ln w="28575" cap="rnd">
              <a:solidFill>
                <a:schemeClr val="accent1"/>
              </a:solidFill>
              <a:round/>
            </a:ln>
            <a:effectLst/>
          </c:spPr>
          <c:marker>
            <c:symbol val="none"/>
          </c:marker>
          <c:cat>
            <c:numRef>
              <c:f>Sheet1!$A$2:$A$16</c:f>
              <c:numCache>
                <c:formatCode>m/d/yyyy</c:formatCode>
                <c:ptCount val="15"/>
                <c:pt idx="0">
                  <c:v>44977</c:v>
                </c:pt>
                <c:pt idx="1">
                  <c:v>44978</c:v>
                </c:pt>
                <c:pt idx="2">
                  <c:v>44979</c:v>
                </c:pt>
                <c:pt idx="3">
                  <c:v>44980</c:v>
                </c:pt>
                <c:pt idx="4">
                  <c:v>44981</c:v>
                </c:pt>
                <c:pt idx="5">
                  <c:v>44982</c:v>
                </c:pt>
                <c:pt idx="6">
                  <c:v>44983</c:v>
                </c:pt>
                <c:pt idx="7">
                  <c:v>44984</c:v>
                </c:pt>
                <c:pt idx="8">
                  <c:v>44985</c:v>
                </c:pt>
                <c:pt idx="9">
                  <c:v>44986</c:v>
                </c:pt>
                <c:pt idx="10">
                  <c:v>44987</c:v>
                </c:pt>
                <c:pt idx="11">
                  <c:v>44988</c:v>
                </c:pt>
                <c:pt idx="12">
                  <c:v>44989</c:v>
                </c:pt>
                <c:pt idx="13">
                  <c:v>44990</c:v>
                </c:pt>
                <c:pt idx="14">
                  <c:v>44991</c:v>
                </c:pt>
              </c:numCache>
            </c:numRef>
          </c:cat>
          <c:val>
            <c:numRef>
              <c:f>Sheet1!$B$2:$B$16</c:f>
              <c:numCache>
                <c:formatCode>General</c:formatCode>
                <c:ptCount val="15"/>
                <c:pt idx="0">
                  <c:v>14575</c:v>
                </c:pt>
                <c:pt idx="1">
                  <c:v>14579</c:v>
                </c:pt>
                <c:pt idx="2">
                  <c:v>14581</c:v>
                </c:pt>
                <c:pt idx="3">
                  <c:v>14581</c:v>
                </c:pt>
                <c:pt idx="4">
                  <c:v>14589</c:v>
                </c:pt>
                <c:pt idx="5">
                  <c:v>14591</c:v>
                </c:pt>
                <c:pt idx="6">
                  <c:v>14593</c:v>
                </c:pt>
                <c:pt idx="7">
                  <c:v>14593</c:v>
                </c:pt>
                <c:pt idx="8">
                  <c:v>14593</c:v>
                </c:pt>
                <c:pt idx="9">
                  <c:v>14596</c:v>
                </c:pt>
                <c:pt idx="10">
                  <c:v>14597</c:v>
                </c:pt>
                <c:pt idx="11">
                  <c:v>14601</c:v>
                </c:pt>
                <c:pt idx="12">
                  <c:v>14601</c:v>
                </c:pt>
                <c:pt idx="13">
                  <c:v>14602</c:v>
                </c:pt>
                <c:pt idx="14">
                  <c:v>14603</c:v>
                </c:pt>
              </c:numCache>
            </c:numRef>
          </c:val>
          <c:smooth val="0"/>
          <c:extLst>
            <c:ext xmlns:c16="http://schemas.microsoft.com/office/drawing/2014/chart" uri="{C3380CC4-5D6E-409C-BE32-E72D297353CC}">
              <c16:uniqueId val="{00000000-1B2A-418C-B7A8-D776B0202E5B}"/>
            </c:ext>
          </c:extLst>
        </c:ser>
        <c:dLbls>
          <c:showLegendKey val="0"/>
          <c:showVal val="0"/>
          <c:showCatName val="0"/>
          <c:showSerName val="0"/>
          <c:showPercent val="0"/>
          <c:showBubbleSize val="0"/>
        </c:dLbls>
        <c:smooth val="0"/>
        <c:axId val="377396224"/>
        <c:axId val="377394256"/>
      </c:lineChart>
      <c:dateAx>
        <c:axId val="37739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94256"/>
        <c:crosses val="autoZero"/>
        <c:auto val="1"/>
        <c:lblOffset val="100"/>
        <c:baseTimeUnit val="days"/>
      </c:dateAx>
      <c:valAx>
        <c:axId val="37739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9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animonda</c:v>
                </c:pt>
              </c:strCache>
            </c:strRef>
          </c:tx>
          <c:spPr>
            <a:ln w="28575" cap="rnd">
              <a:solidFill>
                <a:schemeClr val="accent1"/>
              </a:solidFill>
              <a:round/>
            </a:ln>
            <a:effectLst/>
          </c:spPr>
          <c:marker>
            <c:symbol val="none"/>
          </c:marker>
          <c:cat>
            <c:numRef>
              <c:f>Sheet1!$A$2:$A$16</c:f>
              <c:numCache>
                <c:formatCode>m/d/yyyy</c:formatCode>
                <c:ptCount val="15"/>
                <c:pt idx="0">
                  <c:v>44977</c:v>
                </c:pt>
                <c:pt idx="1">
                  <c:v>44978</c:v>
                </c:pt>
                <c:pt idx="2">
                  <c:v>44979</c:v>
                </c:pt>
                <c:pt idx="3">
                  <c:v>44980</c:v>
                </c:pt>
                <c:pt idx="4">
                  <c:v>44981</c:v>
                </c:pt>
                <c:pt idx="5">
                  <c:v>44982</c:v>
                </c:pt>
                <c:pt idx="6">
                  <c:v>44983</c:v>
                </c:pt>
                <c:pt idx="7">
                  <c:v>44984</c:v>
                </c:pt>
                <c:pt idx="8">
                  <c:v>44985</c:v>
                </c:pt>
                <c:pt idx="9">
                  <c:v>44986</c:v>
                </c:pt>
                <c:pt idx="10">
                  <c:v>44987</c:v>
                </c:pt>
                <c:pt idx="11">
                  <c:v>44988</c:v>
                </c:pt>
                <c:pt idx="12">
                  <c:v>44989</c:v>
                </c:pt>
                <c:pt idx="13">
                  <c:v>44990</c:v>
                </c:pt>
                <c:pt idx="14">
                  <c:v>44991</c:v>
                </c:pt>
              </c:numCache>
            </c:numRef>
          </c:cat>
          <c:val>
            <c:numRef>
              <c:f>Sheet1!$B$2:$B$16</c:f>
              <c:numCache>
                <c:formatCode>General</c:formatCode>
                <c:ptCount val="15"/>
                <c:pt idx="0">
                  <c:v>-1.3720244220347099E-2</c:v>
                </c:pt>
                <c:pt idx="1">
                  <c:v>2.7444253859348199E-2</c:v>
                </c:pt>
                <c:pt idx="2">
                  <c:v>1.3718362027573899E-2</c:v>
                </c:pt>
                <c:pt idx="3">
                  <c:v>0</c:v>
                </c:pt>
                <c:pt idx="4">
                  <c:v>5.48659214045676E-2</c:v>
                </c:pt>
                <c:pt idx="5">
                  <c:v>1.37089588045788E-2</c:v>
                </c:pt>
                <c:pt idx="6">
                  <c:v>1.37070797066685E-2</c:v>
                </c:pt>
                <c:pt idx="7">
                  <c:v>0</c:v>
                </c:pt>
                <c:pt idx="8">
                  <c:v>0</c:v>
                </c:pt>
                <c:pt idx="9">
                  <c:v>2.0557801685739702E-2</c:v>
                </c:pt>
                <c:pt idx="10">
                  <c:v>6.8511921074266898E-3</c:v>
                </c:pt>
                <c:pt idx="11">
                  <c:v>2.7402891005000998E-2</c:v>
                </c:pt>
                <c:pt idx="12">
                  <c:v>0</c:v>
                </c:pt>
                <c:pt idx="13">
                  <c:v>6.8488459694541499E-3</c:v>
                </c:pt>
                <c:pt idx="14">
                  <c:v>6.8483769346664803E-3</c:v>
                </c:pt>
              </c:numCache>
            </c:numRef>
          </c:val>
          <c:smooth val="0"/>
          <c:extLst>
            <c:ext xmlns:c16="http://schemas.microsoft.com/office/drawing/2014/chart" uri="{C3380CC4-5D6E-409C-BE32-E72D297353CC}">
              <c16:uniqueId val="{00000000-E14F-4115-9841-B0E66FE899C8}"/>
            </c:ext>
          </c:extLst>
        </c:ser>
        <c:dLbls>
          <c:showLegendKey val="0"/>
          <c:showVal val="0"/>
          <c:showCatName val="0"/>
          <c:showSerName val="0"/>
          <c:showPercent val="0"/>
          <c:showBubbleSize val="0"/>
        </c:dLbls>
        <c:smooth val="0"/>
        <c:axId val="377391960"/>
        <c:axId val="377388680"/>
      </c:lineChart>
      <c:dateAx>
        <c:axId val="37739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88680"/>
        <c:crosses val="autoZero"/>
        <c:auto val="1"/>
        <c:lblOffset val="100"/>
        <c:baseTimeUnit val="days"/>
      </c:dateAx>
      <c:valAx>
        <c:axId val="37738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9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animonda</c:v>
                </c:pt>
              </c:strCache>
            </c:strRef>
          </c:tx>
          <c:spPr>
            <a:ln w="28575" cap="rnd">
              <a:solidFill>
                <a:schemeClr val="accent1"/>
              </a:solidFill>
              <a:round/>
            </a:ln>
            <a:effectLst/>
          </c:spPr>
          <c:marker>
            <c:symbol val="none"/>
          </c:marker>
          <c:cat>
            <c:numRef>
              <c:f>Sheet1!$A$2:$A$16</c:f>
              <c:numCache>
                <c:formatCode>m/d/yyyy</c:formatCode>
                <c:ptCount val="15"/>
                <c:pt idx="0">
                  <c:v>44977</c:v>
                </c:pt>
                <c:pt idx="1">
                  <c:v>44978</c:v>
                </c:pt>
                <c:pt idx="2">
                  <c:v>44979</c:v>
                </c:pt>
                <c:pt idx="3">
                  <c:v>44980</c:v>
                </c:pt>
                <c:pt idx="4">
                  <c:v>44981</c:v>
                </c:pt>
                <c:pt idx="5">
                  <c:v>44982</c:v>
                </c:pt>
                <c:pt idx="6">
                  <c:v>44983</c:v>
                </c:pt>
                <c:pt idx="7">
                  <c:v>44984</c:v>
                </c:pt>
                <c:pt idx="8">
                  <c:v>44985</c:v>
                </c:pt>
                <c:pt idx="9">
                  <c:v>44986</c:v>
                </c:pt>
                <c:pt idx="10">
                  <c:v>44987</c:v>
                </c:pt>
                <c:pt idx="11">
                  <c:v>44988</c:v>
                </c:pt>
                <c:pt idx="12">
                  <c:v>44989</c:v>
                </c:pt>
                <c:pt idx="13">
                  <c:v>44990</c:v>
                </c:pt>
                <c:pt idx="14">
                  <c:v>44991</c:v>
                </c:pt>
              </c:numCache>
            </c:numRef>
          </c:cat>
          <c:val>
            <c:numRef>
              <c:f>Sheet1!$B$2:$B$16</c:f>
              <c:numCache>
                <c:formatCode>General</c:formatCode>
                <c:ptCount val="15"/>
                <c:pt idx="0">
                  <c:v>0.53512623490669597</c:v>
                </c:pt>
                <c:pt idx="1">
                  <c:v>0.109761953762777</c:v>
                </c:pt>
                <c:pt idx="2">
                  <c:v>0</c:v>
                </c:pt>
                <c:pt idx="3">
                  <c:v>0</c:v>
                </c:pt>
                <c:pt idx="4">
                  <c:v>0</c:v>
                </c:pt>
                <c:pt idx="5">
                  <c:v>0</c:v>
                </c:pt>
                <c:pt idx="6">
                  <c:v>0</c:v>
                </c:pt>
                <c:pt idx="7">
                  <c:v>0</c:v>
                </c:pt>
                <c:pt idx="8">
                  <c:v>0.44541903652436099</c:v>
                </c:pt>
                <c:pt idx="9">
                  <c:v>0.32890228861175802</c:v>
                </c:pt>
                <c:pt idx="10">
                  <c:v>3.4255960537133499E-2</c:v>
                </c:pt>
                <c:pt idx="11">
                  <c:v>0</c:v>
                </c:pt>
                <c:pt idx="12">
                  <c:v>0</c:v>
                </c:pt>
                <c:pt idx="13">
                  <c:v>7.5337305663995602E-2</c:v>
                </c:pt>
                <c:pt idx="14">
                  <c:v>0</c:v>
                </c:pt>
              </c:numCache>
            </c:numRef>
          </c:val>
          <c:smooth val="0"/>
          <c:extLst>
            <c:ext xmlns:c16="http://schemas.microsoft.com/office/drawing/2014/chart" uri="{C3380CC4-5D6E-409C-BE32-E72D297353CC}">
              <c16:uniqueId val="{00000000-DA52-4495-B723-2E28F50674F0}"/>
            </c:ext>
          </c:extLst>
        </c:ser>
        <c:dLbls>
          <c:showLegendKey val="0"/>
          <c:showVal val="0"/>
          <c:showCatName val="0"/>
          <c:showSerName val="0"/>
          <c:showPercent val="0"/>
          <c:showBubbleSize val="0"/>
        </c:dLbls>
        <c:smooth val="0"/>
        <c:axId val="48394648"/>
        <c:axId val="48395304"/>
      </c:lineChart>
      <c:dateAx>
        <c:axId val="48394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5304"/>
        <c:crosses val="autoZero"/>
        <c:auto val="1"/>
        <c:lblOffset val="100"/>
        <c:baseTimeUnit val="days"/>
      </c:dateAx>
      <c:valAx>
        <c:axId val="4839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animonda</c:v>
                </c:pt>
              </c:strCache>
            </c:strRef>
          </c:cat>
          <c:val>
            <c:numRef>
              <c:f>Sheet1!$B$2</c:f>
              <c:numCache>
                <c:formatCode>General</c:formatCode>
                <c:ptCount val="1"/>
                <c:pt idx="0">
                  <c:v>223</c:v>
                </c:pt>
              </c:numCache>
            </c:numRef>
          </c:val>
          <c:extLst>
            <c:ext xmlns:c16="http://schemas.microsoft.com/office/drawing/2014/chart" uri="{C3380CC4-5D6E-409C-BE32-E72D297353CC}">
              <c16:uniqueId val="{00000000-3B74-422C-96B3-CD1AB04C8727}"/>
            </c:ext>
          </c:extLst>
        </c:ser>
        <c:dLbls>
          <c:showLegendKey val="0"/>
          <c:showVal val="0"/>
          <c:showCatName val="0"/>
          <c:showSerName val="0"/>
          <c:showPercent val="0"/>
          <c:showBubbleSize val="0"/>
        </c:dLbls>
        <c:gapWidth val="219"/>
        <c:overlap val="-27"/>
        <c:axId val="48398256"/>
        <c:axId val="48398912"/>
      </c:barChart>
      <c:catAx>
        <c:axId val="4839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8912"/>
        <c:crosses val="autoZero"/>
        <c:auto val="1"/>
        <c:lblAlgn val="ctr"/>
        <c:lblOffset val="100"/>
        <c:noMultiLvlLbl val="0"/>
      </c:catAx>
      <c:valAx>
        <c:axId val="4839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animonda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F95-43D1-934A-FEF2EF9B2067}"/>
            </c:ext>
          </c:extLst>
        </c:ser>
        <c:dLbls>
          <c:showLegendKey val="0"/>
          <c:showVal val="0"/>
          <c:showCatName val="0"/>
          <c:showSerName val="0"/>
          <c:showPercent val="0"/>
          <c:showBubbleSize val="0"/>
        </c:dLbls>
        <c:axId val="461364400"/>
        <c:axId val="461364728"/>
      </c:radarChart>
      <c:catAx>
        <c:axId val="46136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364728"/>
        <c:crosses val="autoZero"/>
        <c:auto val="1"/>
        <c:lblAlgn val="ctr"/>
        <c:lblOffset val="100"/>
        <c:noMultiLvlLbl val="0"/>
      </c:catAx>
      <c:valAx>
        <c:axId val="46136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36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CAFE9-C73E-4D13-88AB-E5ACFCDDDDB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BD487D07-C858-4E03-8246-C5198A625E73}"/>
              </a:ext>
            </a:extLst>
          </p:cNvPr>
          <p:cNvSpPr>
            <a:spLocks noGrp="1"/>
          </p:cNvSpPr>
          <p:nvPr>
            <p:ph type="subTitle" idx="1"/>
          </p:nvPr>
        </p:nvSpPr>
        <p:spPr/>
        <p:txBody>
          <a:bodyPr/>
          <a:lstStyle/>
          <a:p>
            <a:r>
              <a:rPr lang="en-US"/>
              <a:t>animonda petcare gmbh</a:t>
            </a:r>
          </a:p>
        </p:txBody>
      </p:sp>
    </p:spTree>
    <p:extLst>
      <p:ext uri="{BB962C8B-B14F-4D97-AF65-F5344CB8AC3E}">
        <p14:creationId xmlns:p14="http://schemas.microsoft.com/office/powerpoint/2010/main" val="246545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D131A-A853-4F9C-AB0B-EDE6BA72EB42}"/>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C3AA8180-ABB9-46E4-A49F-1C85C503AFF8}"/>
              </a:ext>
            </a:extLst>
          </p:cNvPr>
          <p:cNvGraphicFramePr>
            <a:graphicFrameLocks noGrp="1"/>
          </p:cNvGraphicFramePr>
          <p:nvPr>
            <p:ph type="tbl" sz="quarter" idx="13"/>
            <p:extLst>
              <p:ext uri="{D42A27DB-BD31-4B8C-83A1-F6EECF244321}">
                <p14:modId xmlns:p14="http://schemas.microsoft.com/office/powerpoint/2010/main" val="148013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03292389"/>
                    </a:ext>
                  </a:extLst>
                </a:gridCol>
                <a:gridCol w="740665">
                  <a:extLst>
                    <a:ext uri="{9D8B030D-6E8A-4147-A177-3AD203B41FA5}">
                      <a16:colId xmlns:a16="http://schemas.microsoft.com/office/drawing/2014/main" val="3521034644"/>
                    </a:ext>
                  </a:extLst>
                </a:gridCol>
                <a:gridCol w="411480">
                  <a:extLst>
                    <a:ext uri="{9D8B030D-6E8A-4147-A177-3AD203B41FA5}">
                      <a16:colId xmlns:a16="http://schemas.microsoft.com/office/drawing/2014/main" val="4127335872"/>
                    </a:ext>
                  </a:extLst>
                </a:gridCol>
                <a:gridCol w="740665">
                  <a:extLst>
                    <a:ext uri="{9D8B030D-6E8A-4147-A177-3AD203B41FA5}">
                      <a16:colId xmlns:a16="http://schemas.microsoft.com/office/drawing/2014/main" val="3866842341"/>
                    </a:ext>
                  </a:extLst>
                </a:gridCol>
                <a:gridCol w="411480">
                  <a:extLst>
                    <a:ext uri="{9D8B030D-6E8A-4147-A177-3AD203B41FA5}">
                      <a16:colId xmlns:a16="http://schemas.microsoft.com/office/drawing/2014/main" val="3896802521"/>
                    </a:ext>
                  </a:extLst>
                </a:gridCol>
                <a:gridCol w="411480">
                  <a:extLst>
                    <a:ext uri="{9D8B030D-6E8A-4147-A177-3AD203B41FA5}">
                      <a16:colId xmlns:a16="http://schemas.microsoft.com/office/drawing/2014/main" val="3735547067"/>
                    </a:ext>
                  </a:extLst>
                </a:gridCol>
                <a:gridCol w="411480">
                  <a:extLst>
                    <a:ext uri="{9D8B030D-6E8A-4147-A177-3AD203B41FA5}">
                      <a16:colId xmlns:a16="http://schemas.microsoft.com/office/drawing/2014/main" val="2194782784"/>
                    </a:ext>
                  </a:extLst>
                </a:gridCol>
                <a:gridCol w="411480">
                  <a:extLst>
                    <a:ext uri="{9D8B030D-6E8A-4147-A177-3AD203B41FA5}">
                      <a16:colId xmlns:a16="http://schemas.microsoft.com/office/drawing/2014/main" val="2837864285"/>
                    </a:ext>
                  </a:extLst>
                </a:gridCol>
                <a:gridCol w="411480">
                  <a:extLst>
                    <a:ext uri="{9D8B030D-6E8A-4147-A177-3AD203B41FA5}">
                      <a16:colId xmlns:a16="http://schemas.microsoft.com/office/drawing/2014/main" val="3215353140"/>
                    </a:ext>
                  </a:extLst>
                </a:gridCol>
                <a:gridCol w="411480">
                  <a:extLst>
                    <a:ext uri="{9D8B030D-6E8A-4147-A177-3AD203B41FA5}">
                      <a16:colId xmlns:a16="http://schemas.microsoft.com/office/drawing/2014/main" val="1624020484"/>
                    </a:ext>
                  </a:extLst>
                </a:gridCol>
                <a:gridCol w="411480">
                  <a:extLst>
                    <a:ext uri="{9D8B030D-6E8A-4147-A177-3AD203B41FA5}">
                      <a16:colId xmlns:a16="http://schemas.microsoft.com/office/drawing/2014/main" val="1880454171"/>
                    </a:ext>
                  </a:extLst>
                </a:gridCol>
                <a:gridCol w="411480">
                  <a:extLst>
                    <a:ext uri="{9D8B030D-6E8A-4147-A177-3AD203B41FA5}">
                      <a16:colId xmlns:a16="http://schemas.microsoft.com/office/drawing/2014/main" val="2827122751"/>
                    </a:ext>
                  </a:extLst>
                </a:gridCol>
                <a:gridCol w="411480">
                  <a:extLst>
                    <a:ext uri="{9D8B030D-6E8A-4147-A177-3AD203B41FA5}">
                      <a16:colId xmlns:a16="http://schemas.microsoft.com/office/drawing/2014/main" val="3041398963"/>
                    </a:ext>
                  </a:extLst>
                </a:gridCol>
                <a:gridCol w="411480">
                  <a:extLst>
                    <a:ext uri="{9D8B030D-6E8A-4147-A177-3AD203B41FA5}">
                      <a16:colId xmlns:a16="http://schemas.microsoft.com/office/drawing/2014/main" val="15976971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82113367"/>
                  </a:ext>
                </a:extLst>
              </a:tr>
              <a:tr h="370840">
                <a:tc>
                  <a:txBody>
                    <a:bodyPr/>
                    <a:lstStyle/>
                    <a:p>
                      <a:r>
                        <a:rPr lang="en-US" sz="1000"/>
                        <a:t>animonda</a:t>
                      </a:r>
                    </a:p>
                  </a:txBody>
                  <a:tcPr/>
                </a:tc>
                <a:tc>
                  <a:txBody>
                    <a:bodyPr/>
                    <a:lstStyle/>
                    <a:p>
                      <a:r>
                        <a:rPr lang="en-US" sz="1000"/>
                        <a:t>14603</a:t>
                      </a:r>
                    </a:p>
                  </a:txBody>
                  <a:tcPr/>
                </a:tc>
                <a:tc>
                  <a:txBody>
                    <a:bodyPr/>
                    <a:lstStyle/>
                    <a:p>
                      <a:r>
                        <a:rPr lang="en-US" sz="1000"/>
                        <a:t>26</a:t>
                      </a:r>
                    </a:p>
                  </a:txBody>
                  <a:tcPr/>
                </a:tc>
                <a:tc>
                  <a:txBody>
                    <a:bodyPr/>
                    <a:lstStyle/>
                    <a:p>
                      <a:r>
                        <a:rPr lang="en-US" sz="1000"/>
                        <a:t>15667</a:t>
                      </a:r>
                    </a:p>
                  </a:txBody>
                  <a:tcPr/>
                </a:tc>
                <a:tc>
                  <a:txBody>
                    <a:bodyPr/>
                    <a:lstStyle/>
                    <a:p>
                      <a:r>
                        <a:rPr lang="en-US" sz="1000"/>
                        <a:t>40</a:t>
                      </a:r>
                    </a:p>
                  </a:txBody>
                  <a:tcPr/>
                </a:tc>
                <a:tc>
                  <a:txBody>
                    <a:bodyPr/>
                    <a:lstStyle/>
                    <a:p>
                      <a:r>
                        <a:rPr lang="en-US" sz="1000"/>
                        <a:t>6</a:t>
                      </a:r>
                    </a:p>
                  </a:txBody>
                  <a:tcPr/>
                </a:tc>
                <a:tc>
                  <a:txBody>
                    <a:bodyPr/>
                    <a:lstStyle/>
                    <a:p>
                      <a:r>
                        <a:rPr lang="en-US" sz="1000"/>
                        <a:t>170</a:t>
                      </a:r>
                    </a:p>
                  </a:txBody>
                  <a:tcPr/>
                </a:tc>
                <a:tc>
                  <a:txBody>
                    <a:bodyPr/>
                    <a:lstStyle/>
                    <a:p>
                      <a:r>
                        <a:rPr lang="en-US" sz="1000"/>
                        <a:t>0</a:t>
                      </a:r>
                    </a:p>
                  </a:txBody>
                  <a:tcPr/>
                </a:tc>
                <a:tc>
                  <a:txBody>
                    <a:bodyPr/>
                    <a:lstStyle/>
                    <a:p>
                      <a:r>
                        <a:rPr lang="en-US" sz="1000"/>
                        <a:t>47</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0.2547 %</a:t>
                      </a:r>
                    </a:p>
                  </a:txBody>
                  <a:tcPr/>
                </a:tc>
                <a:tc>
                  <a:txBody>
                    <a:bodyPr/>
                    <a:lstStyle/>
                    <a:p>
                      <a:r>
                        <a:rPr lang="en-US" sz="1000"/>
                        <a:t>0.0 %</a:t>
                      </a:r>
                    </a:p>
                  </a:txBody>
                  <a:tcPr/>
                </a:tc>
                <a:extLst>
                  <a:ext uri="{0D108BD9-81ED-4DB2-BD59-A6C34878D82A}">
                    <a16:rowId xmlns:a16="http://schemas.microsoft.com/office/drawing/2014/main" val="3615671859"/>
                  </a:ext>
                </a:extLst>
              </a:tr>
            </a:tbl>
          </a:graphicData>
        </a:graphic>
      </p:graphicFrame>
      <p:sp>
        <p:nvSpPr>
          <p:cNvPr id="4" name="Text Placeholder 3">
            <a:extLst>
              <a:ext uri="{FF2B5EF4-FFF2-40B4-BE49-F238E27FC236}">
                <a16:creationId xmlns:a16="http://schemas.microsoft.com/office/drawing/2014/main" id="{209C7565-CACA-47D3-97E9-929C3AA0389C}"/>
              </a:ext>
            </a:extLst>
          </p:cNvPr>
          <p:cNvSpPr>
            <a:spLocks noGrp="1"/>
          </p:cNvSpPr>
          <p:nvPr>
            <p:ph type="body" sz="quarter" idx="14"/>
          </p:nvPr>
        </p:nvSpPr>
        <p:spPr/>
        <p:txBody>
          <a:bodyPr/>
          <a:lstStyle/>
          <a:p>
            <a:r>
              <a:rPr lang="en-US"/>
              <a:t>02/20/2023 - 03/06/2023</a:t>
            </a:r>
          </a:p>
        </p:txBody>
      </p:sp>
    </p:spTree>
    <p:extLst>
      <p:ext uri="{BB962C8B-B14F-4D97-AF65-F5344CB8AC3E}">
        <p14:creationId xmlns:p14="http://schemas.microsoft.com/office/powerpoint/2010/main" val="4169019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E96D-EDD3-4A0A-B065-E3B7DB5E2F67}"/>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A9CE00E4-8543-49CE-9C81-1DC969658E0B}"/>
              </a:ext>
            </a:extLst>
          </p:cNvPr>
          <p:cNvGraphicFramePr>
            <a:graphicFrameLocks noGrp="1"/>
          </p:cNvGraphicFramePr>
          <p:nvPr>
            <p:ph type="chart" sz="quarter" idx="13"/>
            <p:extLst>
              <p:ext uri="{D42A27DB-BD31-4B8C-83A1-F6EECF244321}">
                <p14:modId xmlns:p14="http://schemas.microsoft.com/office/powerpoint/2010/main" val="643007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5B927F-A394-44E2-A1DE-E4CCC51D9112}"/>
              </a:ext>
            </a:extLst>
          </p:cNvPr>
          <p:cNvSpPr>
            <a:spLocks noGrp="1"/>
          </p:cNvSpPr>
          <p:nvPr>
            <p:ph type="body" sz="quarter" idx="14"/>
          </p:nvPr>
        </p:nvSpPr>
        <p:spPr/>
        <p:txBody>
          <a:bodyPr/>
          <a:lstStyle/>
          <a:p>
            <a:r>
              <a:rPr lang="en-US"/>
              <a:t>02/20/2023 - 03/06/2023</a:t>
            </a:r>
          </a:p>
        </p:txBody>
      </p:sp>
      <p:sp>
        <p:nvSpPr>
          <p:cNvPr id="5" name="Footer Placeholder 4">
            <a:extLst>
              <a:ext uri="{FF2B5EF4-FFF2-40B4-BE49-F238E27FC236}">
                <a16:creationId xmlns:a16="http://schemas.microsoft.com/office/drawing/2014/main" id="{4DAC472D-187B-489E-8466-8A5F088F5B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6857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9E147-A262-4D89-AB26-307A983EC789}"/>
              </a:ext>
            </a:extLst>
          </p:cNvPr>
          <p:cNvSpPr>
            <a:spLocks noGrp="1"/>
          </p:cNvSpPr>
          <p:nvPr>
            <p:ph type="title"/>
          </p:nvPr>
        </p:nvSpPr>
        <p:spPr/>
        <p:txBody>
          <a:bodyPr/>
          <a:lstStyle/>
          <a:p>
            <a:r>
              <a:rPr lang="en-US"/>
              <a:t>Facebook Fans Change Rate | All profiles</a:t>
            </a:r>
          </a:p>
        </p:txBody>
      </p:sp>
      <p:graphicFrame>
        <p:nvGraphicFramePr>
          <p:cNvPr id="6" name="Chart Placeholder 5">
            <a:extLst>
              <a:ext uri="{FF2B5EF4-FFF2-40B4-BE49-F238E27FC236}">
                <a16:creationId xmlns:a16="http://schemas.microsoft.com/office/drawing/2014/main" id="{D4E2CEA4-5008-4C59-8E5F-F85B4BECD1E9}"/>
              </a:ext>
            </a:extLst>
          </p:cNvPr>
          <p:cNvGraphicFramePr>
            <a:graphicFrameLocks noGrp="1"/>
          </p:cNvGraphicFramePr>
          <p:nvPr>
            <p:ph type="chart" sz="quarter" idx="13"/>
            <p:extLst>
              <p:ext uri="{D42A27DB-BD31-4B8C-83A1-F6EECF244321}">
                <p14:modId xmlns:p14="http://schemas.microsoft.com/office/powerpoint/2010/main" val="3348340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6DB3F4-DE5F-46F0-9881-099F518BE121}"/>
              </a:ext>
            </a:extLst>
          </p:cNvPr>
          <p:cNvSpPr>
            <a:spLocks noGrp="1"/>
          </p:cNvSpPr>
          <p:nvPr>
            <p:ph type="body" sz="quarter" idx="14"/>
          </p:nvPr>
        </p:nvSpPr>
        <p:spPr/>
        <p:txBody>
          <a:bodyPr/>
          <a:lstStyle/>
          <a:p>
            <a:r>
              <a:rPr lang="en-US"/>
              <a:t>02/20/2023 - 03/06/2023</a:t>
            </a:r>
          </a:p>
        </p:txBody>
      </p:sp>
      <p:sp>
        <p:nvSpPr>
          <p:cNvPr id="5" name="Footer Placeholder 4">
            <a:extLst>
              <a:ext uri="{FF2B5EF4-FFF2-40B4-BE49-F238E27FC236}">
                <a16:creationId xmlns:a16="http://schemas.microsoft.com/office/drawing/2014/main" id="{4C21B115-872F-4CE2-BF04-DA2126875B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4746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E06C8-39EB-480A-9B03-A7CFCF07EDEE}"/>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12EDA62A-2E17-45A4-9167-BE65E71B0B5F}"/>
              </a:ext>
            </a:extLst>
          </p:cNvPr>
          <p:cNvGraphicFramePr>
            <a:graphicFrameLocks noGrp="1"/>
          </p:cNvGraphicFramePr>
          <p:nvPr>
            <p:ph type="chart" sz="quarter" idx="13"/>
            <p:extLst>
              <p:ext uri="{D42A27DB-BD31-4B8C-83A1-F6EECF244321}">
                <p14:modId xmlns:p14="http://schemas.microsoft.com/office/powerpoint/2010/main" val="4129246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55954E-0E60-4964-B6FE-F87BB561D5A8}"/>
              </a:ext>
            </a:extLst>
          </p:cNvPr>
          <p:cNvSpPr>
            <a:spLocks noGrp="1"/>
          </p:cNvSpPr>
          <p:nvPr>
            <p:ph type="body" sz="quarter" idx="14"/>
          </p:nvPr>
        </p:nvSpPr>
        <p:spPr/>
        <p:txBody>
          <a:bodyPr/>
          <a:lstStyle/>
          <a:p>
            <a:r>
              <a:rPr lang="en-US"/>
              <a:t>02/20/2023 - 03/06/2023</a:t>
            </a:r>
          </a:p>
        </p:txBody>
      </p:sp>
      <p:sp>
        <p:nvSpPr>
          <p:cNvPr id="5" name="Footer Placeholder 4">
            <a:extLst>
              <a:ext uri="{FF2B5EF4-FFF2-40B4-BE49-F238E27FC236}">
                <a16:creationId xmlns:a16="http://schemas.microsoft.com/office/drawing/2014/main" id="{59E48954-469F-4E11-ACA0-84E2D99ABE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840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3CACA-8CD2-4ADE-B562-21B5C5FB29AB}"/>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8998C121-E6CC-402E-8B5E-29C2881F6CCC}"/>
              </a:ext>
            </a:extLst>
          </p:cNvPr>
          <p:cNvGraphicFramePr>
            <a:graphicFrameLocks noGrp="1"/>
          </p:cNvGraphicFramePr>
          <p:nvPr>
            <p:ph type="chart" sz="quarter" idx="13"/>
            <p:extLst>
              <p:ext uri="{D42A27DB-BD31-4B8C-83A1-F6EECF244321}">
                <p14:modId xmlns:p14="http://schemas.microsoft.com/office/powerpoint/2010/main" val="1299540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1867D-6617-45B6-8759-053C72ECC4A8}"/>
              </a:ext>
            </a:extLst>
          </p:cNvPr>
          <p:cNvSpPr>
            <a:spLocks noGrp="1"/>
          </p:cNvSpPr>
          <p:nvPr>
            <p:ph type="body" sz="quarter" idx="14"/>
          </p:nvPr>
        </p:nvSpPr>
        <p:spPr/>
        <p:txBody>
          <a:bodyPr/>
          <a:lstStyle/>
          <a:p>
            <a:r>
              <a:rPr lang="en-US"/>
              <a:t>02/20/2023 - 03/06/2023</a:t>
            </a:r>
          </a:p>
        </p:txBody>
      </p:sp>
      <p:sp>
        <p:nvSpPr>
          <p:cNvPr id="5" name="Footer Placeholder 4">
            <a:extLst>
              <a:ext uri="{FF2B5EF4-FFF2-40B4-BE49-F238E27FC236}">
                <a16:creationId xmlns:a16="http://schemas.microsoft.com/office/drawing/2014/main" id="{06A4D97E-D31F-4533-958E-C5A34C72E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2435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C22C-7259-4FEE-A3C8-C87CD5E2CB7F}"/>
              </a:ext>
            </a:extLst>
          </p:cNvPr>
          <p:cNvSpPr>
            <a:spLocks noGrp="1"/>
          </p:cNvSpPr>
          <p:nvPr>
            <p:ph type="title"/>
          </p:nvPr>
        </p:nvSpPr>
        <p:spPr/>
        <p:txBody>
          <a:bodyPr/>
          <a:lstStyle/>
          <a:p>
            <a:r>
              <a:rPr lang="en-US"/>
              <a:t>Facebook Own Posts Table | All profiles - 1 of 3</a:t>
            </a:r>
          </a:p>
        </p:txBody>
      </p:sp>
      <p:graphicFrame>
        <p:nvGraphicFramePr>
          <p:cNvPr id="5" name="Table Placeholder 4">
            <a:extLst>
              <a:ext uri="{FF2B5EF4-FFF2-40B4-BE49-F238E27FC236}">
                <a16:creationId xmlns:a16="http://schemas.microsoft.com/office/drawing/2014/main" id="{AD379861-2637-4919-81E5-AE99CEACF7B1}"/>
              </a:ext>
            </a:extLst>
          </p:cNvPr>
          <p:cNvGraphicFramePr>
            <a:graphicFrameLocks noGrp="1"/>
          </p:cNvGraphicFramePr>
          <p:nvPr>
            <p:ph type="tbl" sz="quarter" idx="13"/>
            <p:extLst>
              <p:ext uri="{D42A27DB-BD31-4B8C-83A1-F6EECF244321}">
                <p14:modId xmlns:p14="http://schemas.microsoft.com/office/powerpoint/2010/main" val="1539299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27840409"/>
                    </a:ext>
                  </a:extLst>
                </a:gridCol>
                <a:gridCol w="1152144">
                  <a:extLst>
                    <a:ext uri="{9D8B030D-6E8A-4147-A177-3AD203B41FA5}">
                      <a16:colId xmlns:a16="http://schemas.microsoft.com/office/drawing/2014/main" val="3378477796"/>
                    </a:ext>
                  </a:extLst>
                </a:gridCol>
                <a:gridCol w="576072">
                  <a:extLst>
                    <a:ext uri="{9D8B030D-6E8A-4147-A177-3AD203B41FA5}">
                      <a16:colId xmlns:a16="http://schemas.microsoft.com/office/drawing/2014/main" val="2219919911"/>
                    </a:ext>
                  </a:extLst>
                </a:gridCol>
                <a:gridCol w="576072">
                  <a:extLst>
                    <a:ext uri="{9D8B030D-6E8A-4147-A177-3AD203B41FA5}">
                      <a16:colId xmlns:a16="http://schemas.microsoft.com/office/drawing/2014/main" val="747559051"/>
                    </a:ext>
                  </a:extLst>
                </a:gridCol>
                <a:gridCol w="576072">
                  <a:extLst>
                    <a:ext uri="{9D8B030D-6E8A-4147-A177-3AD203B41FA5}">
                      <a16:colId xmlns:a16="http://schemas.microsoft.com/office/drawing/2014/main" val="1288662760"/>
                    </a:ext>
                  </a:extLst>
                </a:gridCol>
                <a:gridCol w="576072">
                  <a:extLst>
                    <a:ext uri="{9D8B030D-6E8A-4147-A177-3AD203B41FA5}">
                      <a16:colId xmlns:a16="http://schemas.microsoft.com/office/drawing/2014/main" val="3998980908"/>
                    </a:ext>
                  </a:extLst>
                </a:gridCol>
                <a:gridCol w="576072">
                  <a:extLst>
                    <a:ext uri="{9D8B030D-6E8A-4147-A177-3AD203B41FA5}">
                      <a16:colId xmlns:a16="http://schemas.microsoft.com/office/drawing/2014/main" val="2377382626"/>
                    </a:ext>
                  </a:extLst>
                </a:gridCol>
                <a:gridCol w="576072">
                  <a:extLst>
                    <a:ext uri="{9D8B030D-6E8A-4147-A177-3AD203B41FA5}">
                      <a16:colId xmlns:a16="http://schemas.microsoft.com/office/drawing/2014/main" val="1807246962"/>
                    </a:ext>
                  </a:extLst>
                </a:gridCol>
                <a:gridCol w="576072">
                  <a:extLst>
                    <a:ext uri="{9D8B030D-6E8A-4147-A177-3AD203B41FA5}">
                      <a16:colId xmlns:a16="http://schemas.microsoft.com/office/drawing/2014/main" val="3049009433"/>
                    </a:ext>
                  </a:extLst>
                </a:gridCol>
                <a:gridCol w="576072">
                  <a:extLst>
                    <a:ext uri="{9D8B030D-6E8A-4147-A177-3AD203B41FA5}">
                      <a16:colId xmlns:a16="http://schemas.microsoft.com/office/drawing/2014/main" val="269554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3421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- 2023-03-05 11:00:12</a:t>
                      </a:r>
                      <a:r>
                        <a:rPr kumimoji="0" lang="de-DE" sz="1000" b="0" i="0" u="none" strike="noStrike" kern="1200" cap="none" spc="0" normalizeH="0" baseline="0" noProof="0">
                          <a:ln>
                            <a:noFill/>
                          </a:ln>
                          <a:solidFill>
                            <a:prstClr val="black"/>
                          </a:solidFill>
                          <a:effectLst/>
                          <a:uLnTx/>
                          <a:uFillTx/>
                          <a:latin typeface="Calibri"/>
                          <a:ea typeface="+mn-ea"/>
                          <a:cs typeface="+mn-cs"/>
                        </a:rPr>
                        <a:t>
 Energiesparen ist grade jetzt sehr wichtig, deshalb unser Geheimtipp: Einfach den Hund mit unter die Decke nehmen und warm kuscheln! 😉🐶 So halten sich zum Beispiel auch Pinguine in der Antarktis warm. 🐧 Wusstet ihr das?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2734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- 2023-03-02 11:00:07</a:t>
                      </a:r>
                      <a:r>
                        <a:rPr kumimoji="0" lang="de-DE" sz="1000" b="0" i="0" u="none" strike="noStrike" kern="1200" cap="none" spc="0" normalizeH="0" baseline="0" noProof="0">
                          <a:ln>
                            <a:noFill/>
                          </a:ln>
                          <a:solidFill>
                            <a:prstClr val="black"/>
                          </a:solidFill>
                          <a:effectLst/>
                          <a:uLnTx/>
                          <a:uFillTx/>
                          <a:latin typeface="Calibri"/>
                          <a:ea typeface="+mn-ea"/>
                          <a:cs typeface="+mn-cs"/>
                        </a:rPr>
                        <a:t>
 Keine Ahnung, was es heute für deine Katze gibt? 🍖🐈 Finde in unserem Buchstabensalat deine heutige Carny® Sorte! Welche siehst du als erstes? Schreibt es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04749295"/>
                  </a:ext>
                </a:extLst>
              </a:tr>
            </a:tbl>
          </a:graphicData>
        </a:graphic>
      </p:graphicFrame>
      <p:sp>
        <p:nvSpPr>
          <p:cNvPr id="4" name="Text Placeholder 3">
            <a:extLst>
              <a:ext uri="{FF2B5EF4-FFF2-40B4-BE49-F238E27FC236}">
                <a16:creationId xmlns:a16="http://schemas.microsoft.com/office/drawing/2014/main" id="{F22E1EED-4C56-4683-A2D0-1C444E5DE59B}"/>
              </a:ext>
            </a:extLst>
          </p:cNvPr>
          <p:cNvSpPr>
            <a:spLocks noGrp="1"/>
          </p:cNvSpPr>
          <p:nvPr>
            <p:ph type="body" sz="quarter" idx="14"/>
          </p:nvPr>
        </p:nvSpPr>
        <p:spPr/>
        <p:txBody>
          <a:bodyPr/>
          <a:lstStyle/>
          <a:p>
            <a:r>
              <a:rPr lang="en-US"/>
              <a:t>02/20/2023 - 03/06/2023</a:t>
            </a:r>
          </a:p>
        </p:txBody>
      </p:sp>
    </p:spTree>
    <p:extLst>
      <p:ext uri="{BB962C8B-B14F-4D97-AF65-F5344CB8AC3E}">
        <p14:creationId xmlns:p14="http://schemas.microsoft.com/office/powerpoint/2010/main" val="4289352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866DF-455C-4745-A10B-2C1E7E64F85F}"/>
              </a:ext>
            </a:extLst>
          </p:cNvPr>
          <p:cNvSpPr>
            <a:spLocks noGrp="1"/>
          </p:cNvSpPr>
          <p:nvPr>
            <p:ph type="title"/>
          </p:nvPr>
        </p:nvSpPr>
        <p:spPr/>
        <p:txBody>
          <a:bodyPr/>
          <a:lstStyle/>
          <a:p>
            <a:r>
              <a:rPr lang="en-US"/>
              <a:t>Facebook Own Posts Table | All profiles - 2 of 3</a:t>
            </a:r>
          </a:p>
        </p:txBody>
      </p:sp>
      <p:graphicFrame>
        <p:nvGraphicFramePr>
          <p:cNvPr id="5" name="Table Placeholder 4">
            <a:extLst>
              <a:ext uri="{FF2B5EF4-FFF2-40B4-BE49-F238E27FC236}">
                <a16:creationId xmlns:a16="http://schemas.microsoft.com/office/drawing/2014/main" id="{3D85C6B4-1D15-4E70-8773-6F432D328D64}"/>
              </a:ext>
            </a:extLst>
          </p:cNvPr>
          <p:cNvGraphicFramePr>
            <a:graphicFrameLocks noGrp="1"/>
          </p:cNvGraphicFramePr>
          <p:nvPr>
            <p:ph type="tbl" sz="quarter" idx="13"/>
            <p:extLst>
              <p:ext uri="{D42A27DB-BD31-4B8C-83A1-F6EECF244321}">
                <p14:modId xmlns:p14="http://schemas.microsoft.com/office/powerpoint/2010/main" val="2252276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2753926"/>
                    </a:ext>
                  </a:extLst>
                </a:gridCol>
                <a:gridCol w="1152144">
                  <a:extLst>
                    <a:ext uri="{9D8B030D-6E8A-4147-A177-3AD203B41FA5}">
                      <a16:colId xmlns:a16="http://schemas.microsoft.com/office/drawing/2014/main" val="1918034985"/>
                    </a:ext>
                  </a:extLst>
                </a:gridCol>
                <a:gridCol w="576072">
                  <a:extLst>
                    <a:ext uri="{9D8B030D-6E8A-4147-A177-3AD203B41FA5}">
                      <a16:colId xmlns:a16="http://schemas.microsoft.com/office/drawing/2014/main" val="1740596989"/>
                    </a:ext>
                  </a:extLst>
                </a:gridCol>
                <a:gridCol w="576072">
                  <a:extLst>
                    <a:ext uri="{9D8B030D-6E8A-4147-A177-3AD203B41FA5}">
                      <a16:colId xmlns:a16="http://schemas.microsoft.com/office/drawing/2014/main" val="4254249582"/>
                    </a:ext>
                  </a:extLst>
                </a:gridCol>
                <a:gridCol w="576072">
                  <a:extLst>
                    <a:ext uri="{9D8B030D-6E8A-4147-A177-3AD203B41FA5}">
                      <a16:colId xmlns:a16="http://schemas.microsoft.com/office/drawing/2014/main" val="553308778"/>
                    </a:ext>
                  </a:extLst>
                </a:gridCol>
                <a:gridCol w="576072">
                  <a:extLst>
                    <a:ext uri="{9D8B030D-6E8A-4147-A177-3AD203B41FA5}">
                      <a16:colId xmlns:a16="http://schemas.microsoft.com/office/drawing/2014/main" val="1717637659"/>
                    </a:ext>
                  </a:extLst>
                </a:gridCol>
                <a:gridCol w="576072">
                  <a:extLst>
                    <a:ext uri="{9D8B030D-6E8A-4147-A177-3AD203B41FA5}">
                      <a16:colId xmlns:a16="http://schemas.microsoft.com/office/drawing/2014/main" val="1773575782"/>
                    </a:ext>
                  </a:extLst>
                </a:gridCol>
                <a:gridCol w="576072">
                  <a:extLst>
                    <a:ext uri="{9D8B030D-6E8A-4147-A177-3AD203B41FA5}">
                      <a16:colId xmlns:a16="http://schemas.microsoft.com/office/drawing/2014/main" val="355475785"/>
                    </a:ext>
                  </a:extLst>
                </a:gridCol>
                <a:gridCol w="576072">
                  <a:extLst>
                    <a:ext uri="{9D8B030D-6E8A-4147-A177-3AD203B41FA5}">
                      <a16:colId xmlns:a16="http://schemas.microsoft.com/office/drawing/2014/main" val="1182019178"/>
                    </a:ext>
                  </a:extLst>
                </a:gridCol>
                <a:gridCol w="576072">
                  <a:extLst>
                    <a:ext uri="{9D8B030D-6E8A-4147-A177-3AD203B41FA5}">
                      <a16:colId xmlns:a16="http://schemas.microsoft.com/office/drawing/2014/main" val="3508094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8814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- 2023-03-01 11:00:11</a:t>
                      </a:r>
                      <a:r>
                        <a:rPr kumimoji="0" lang="de-DE" sz="1000" b="0" i="0" u="none" strike="noStrike" kern="1200" cap="none" spc="0" normalizeH="0" baseline="0" noProof="0">
                          <a:ln>
                            <a:noFill/>
                          </a:ln>
                          <a:solidFill>
                            <a:prstClr val="black"/>
                          </a:solidFill>
                          <a:effectLst/>
                          <a:uLnTx/>
                          <a:uFillTx/>
                          <a:latin typeface="Calibri"/>
                          <a:ea typeface="+mn-ea"/>
                          <a:cs typeface="+mn-cs"/>
                        </a:rPr>
                        <a:t>
 🌷 Der Frühling kommt! 🌷 Jetzt sieht man in der Natur schon die ersten prächtigen Blüten, aber wusstet ihr, dass die nicht ganz ungefährlich sein können? Z. B. sind Tulpen, Maiglöckchen und Narzissen giftig für Hund und Katze. 🚫 Zum Glück gibt es aber auch ungefährliche Frühlingsblumen. Schnüffeln eure Tiere an Blumen?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1534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- 2023-02-28 11:55:26</a:t>
                      </a:r>
                      <a:r>
                        <a:rPr kumimoji="0" lang="de-DE" sz="1000" b="0" i="0" u="none" strike="noStrike" kern="1200" cap="none" spc="0" normalizeH="0" baseline="0" noProof="0">
                          <a:ln>
                            <a:noFill/>
                          </a:ln>
                          <a:solidFill>
                            <a:prstClr val="black"/>
                          </a:solidFill>
                          <a:effectLst/>
                          <a:uLnTx/>
                          <a:uFillTx/>
                          <a:latin typeface="Calibri"/>
                          <a:ea typeface="+mn-ea"/>
                          <a:cs typeface="+mn-cs"/>
                        </a:rPr>
                        <a:t>
 Kennt ihr schon das neue Carny Trockenfutter mit 65 % Fleisch und tierischen Zutaten? 🍖 Die drei leckeren Sorten für Kitten und erwachsene Tiere kommen komplett ohne Soja, Zucker, Farbstoffe und vor allem ohne Getreide in der Rezeptur aus. 🚫 Erhältlich in 350 g, 1,75 kg oder 10 kg Beuteln im Fachhandel und auf animonda.de. 
Wie finden eure Katzen das Trockenfutter von Carny?😻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52298084"/>
                  </a:ext>
                </a:extLst>
              </a:tr>
            </a:tbl>
          </a:graphicData>
        </a:graphic>
      </p:graphicFrame>
      <p:sp>
        <p:nvSpPr>
          <p:cNvPr id="4" name="Text Placeholder 3">
            <a:extLst>
              <a:ext uri="{FF2B5EF4-FFF2-40B4-BE49-F238E27FC236}">
                <a16:creationId xmlns:a16="http://schemas.microsoft.com/office/drawing/2014/main" id="{6543AAA7-80B5-4E25-82D8-21E2533EB4AC}"/>
              </a:ext>
            </a:extLst>
          </p:cNvPr>
          <p:cNvSpPr>
            <a:spLocks noGrp="1"/>
          </p:cNvSpPr>
          <p:nvPr>
            <p:ph type="body" sz="quarter" idx="14"/>
          </p:nvPr>
        </p:nvSpPr>
        <p:spPr/>
        <p:txBody>
          <a:bodyPr/>
          <a:lstStyle/>
          <a:p>
            <a:r>
              <a:rPr lang="en-US"/>
              <a:t>02/20/2023 - 03/06/2023</a:t>
            </a:r>
          </a:p>
        </p:txBody>
      </p:sp>
    </p:spTree>
    <p:extLst>
      <p:ext uri="{BB962C8B-B14F-4D97-AF65-F5344CB8AC3E}">
        <p14:creationId xmlns:p14="http://schemas.microsoft.com/office/powerpoint/2010/main" val="3461657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D2C98-DE28-4531-98CC-97F9BFBC518C}"/>
              </a:ext>
            </a:extLst>
          </p:cNvPr>
          <p:cNvSpPr>
            <a:spLocks noGrp="1"/>
          </p:cNvSpPr>
          <p:nvPr>
            <p:ph type="title"/>
          </p:nvPr>
        </p:nvSpPr>
        <p:spPr/>
        <p:txBody>
          <a:bodyPr/>
          <a:lstStyle/>
          <a:p>
            <a:r>
              <a:rPr lang="en-US"/>
              <a:t>Facebook Own Posts Table | All profiles - 3 of 3</a:t>
            </a:r>
          </a:p>
        </p:txBody>
      </p:sp>
      <p:graphicFrame>
        <p:nvGraphicFramePr>
          <p:cNvPr id="5" name="Table Placeholder 4">
            <a:extLst>
              <a:ext uri="{FF2B5EF4-FFF2-40B4-BE49-F238E27FC236}">
                <a16:creationId xmlns:a16="http://schemas.microsoft.com/office/drawing/2014/main" id="{FA4B83DC-CADD-49A3-9B3A-7A20CD93469F}"/>
              </a:ext>
            </a:extLst>
          </p:cNvPr>
          <p:cNvGraphicFramePr>
            <a:graphicFrameLocks noGrp="1"/>
          </p:cNvGraphicFramePr>
          <p:nvPr>
            <p:ph type="tbl" sz="quarter" idx="13"/>
            <p:extLst>
              <p:ext uri="{D42A27DB-BD31-4B8C-83A1-F6EECF244321}">
                <p14:modId xmlns:p14="http://schemas.microsoft.com/office/powerpoint/2010/main" val="644897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22486656"/>
                    </a:ext>
                  </a:extLst>
                </a:gridCol>
                <a:gridCol w="1152144">
                  <a:extLst>
                    <a:ext uri="{9D8B030D-6E8A-4147-A177-3AD203B41FA5}">
                      <a16:colId xmlns:a16="http://schemas.microsoft.com/office/drawing/2014/main" val="2498407101"/>
                    </a:ext>
                  </a:extLst>
                </a:gridCol>
                <a:gridCol w="576072">
                  <a:extLst>
                    <a:ext uri="{9D8B030D-6E8A-4147-A177-3AD203B41FA5}">
                      <a16:colId xmlns:a16="http://schemas.microsoft.com/office/drawing/2014/main" val="1252206295"/>
                    </a:ext>
                  </a:extLst>
                </a:gridCol>
                <a:gridCol w="576072">
                  <a:extLst>
                    <a:ext uri="{9D8B030D-6E8A-4147-A177-3AD203B41FA5}">
                      <a16:colId xmlns:a16="http://schemas.microsoft.com/office/drawing/2014/main" val="278491123"/>
                    </a:ext>
                  </a:extLst>
                </a:gridCol>
                <a:gridCol w="576072">
                  <a:extLst>
                    <a:ext uri="{9D8B030D-6E8A-4147-A177-3AD203B41FA5}">
                      <a16:colId xmlns:a16="http://schemas.microsoft.com/office/drawing/2014/main" val="2702456735"/>
                    </a:ext>
                  </a:extLst>
                </a:gridCol>
                <a:gridCol w="576072">
                  <a:extLst>
                    <a:ext uri="{9D8B030D-6E8A-4147-A177-3AD203B41FA5}">
                      <a16:colId xmlns:a16="http://schemas.microsoft.com/office/drawing/2014/main" val="3842171655"/>
                    </a:ext>
                  </a:extLst>
                </a:gridCol>
                <a:gridCol w="576072">
                  <a:extLst>
                    <a:ext uri="{9D8B030D-6E8A-4147-A177-3AD203B41FA5}">
                      <a16:colId xmlns:a16="http://schemas.microsoft.com/office/drawing/2014/main" val="2893436165"/>
                    </a:ext>
                  </a:extLst>
                </a:gridCol>
                <a:gridCol w="576072">
                  <a:extLst>
                    <a:ext uri="{9D8B030D-6E8A-4147-A177-3AD203B41FA5}">
                      <a16:colId xmlns:a16="http://schemas.microsoft.com/office/drawing/2014/main" val="1647321721"/>
                    </a:ext>
                  </a:extLst>
                </a:gridCol>
                <a:gridCol w="576072">
                  <a:extLst>
                    <a:ext uri="{9D8B030D-6E8A-4147-A177-3AD203B41FA5}">
                      <a16:colId xmlns:a16="http://schemas.microsoft.com/office/drawing/2014/main" val="2570000120"/>
                    </a:ext>
                  </a:extLst>
                </a:gridCol>
                <a:gridCol w="576072">
                  <a:extLst>
                    <a:ext uri="{9D8B030D-6E8A-4147-A177-3AD203B41FA5}">
                      <a16:colId xmlns:a16="http://schemas.microsoft.com/office/drawing/2014/main" val="160671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2962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- 2023-02-21 11:00:10</a:t>
                      </a:r>
                      <a:r>
                        <a:rPr kumimoji="0" lang="de-DE" sz="1000" b="0" i="0" u="none" strike="noStrike" kern="1200" cap="none" spc="0" normalizeH="0" baseline="0" noProof="0">
                          <a:ln>
                            <a:noFill/>
                          </a:ln>
                          <a:solidFill>
                            <a:prstClr val="black"/>
                          </a:solidFill>
                          <a:effectLst/>
                          <a:uLnTx/>
                          <a:uFillTx/>
                          <a:latin typeface="Calibri"/>
                          <a:ea typeface="+mn-ea"/>
                          <a:cs typeface="+mn-cs"/>
                        </a:rPr>
                        <a:t>
 animonda live erleben? Das könnt ihr auf der Exotica Messe in Wien am 4. und 5. März. An unserem Stand D in Halle 8 beraten wir euch persönlich und beantworten alle Fragen rund um unser Katzen- und Hundefutter. 🐶❤️🐱 Wer kommt vorbei? Hier geht es zu den Tickets: https://bit.ly/3x8lKQp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4052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- 2023-02-20 11:00:08</a:t>
                      </a:r>
                      <a:r>
                        <a:rPr kumimoji="0" lang="de-DE" sz="1000" b="0" i="0" u="none" strike="noStrike" kern="1200" cap="none" spc="0" normalizeH="0" baseline="0" noProof="0">
                          <a:ln>
                            <a:noFill/>
                          </a:ln>
                          <a:solidFill>
                            <a:prstClr val="black"/>
                          </a:solidFill>
                          <a:effectLst/>
                          <a:uLnTx/>
                          <a:uFillTx/>
                          <a:latin typeface="Calibri"/>
                          <a:ea typeface="+mn-ea"/>
                          <a:cs typeface="+mn-cs"/>
                        </a:rPr>
                        <a:t>
 Andere Länder, andere Sitten – das gilt auch für Tierhaltung. Wusstet ihr, dass schwedische Hunde-Tagesstätten verpflichtet sind, mindestens ein Fenster zu haben, aus dem auch Hunde rausgucken können? 🐶🇸🇪 Und in Cresskill in New Jersey, USA, müssen Katzen zum Schutz der Vögel nicht eine, sondern drei Glöckchen tragen. 
Welche witzigen Regeln kennt ihr?😂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48011831"/>
                  </a:ext>
                </a:extLst>
              </a:tr>
            </a:tbl>
          </a:graphicData>
        </a:graphic>
      </p:graphicFrame>
      <p:sp>
        <p:nvSpPr>
          <p:cNvPr id="4" name="Text Placeholder 3">
            <a:extLst>
              <a:ext uri="{FF2B5EF4-FFF2-40B4-BE49-F238E27FC236}">
                <a16:creationId xmlns:a16="http://schemas.microsoft.com/office/drawing/2014/main" id="{5B125034-54A4-43FF-970E-2E0EE9B0EA87}"/>
              </a:ext>
            </a:extLst>
          </p:cNvPr>
          <p:cNvSpPr>
            <a:spLocks noGrp="1"/>
          </p:cNvSpPr>
          <p:nvPr>
            <p:ph type="body" sz="quarter" idx="14"/>
          </p:nvPr>
        </p:nvSpPr>
        <p:spPr/>
        <p:txBody>
          <a:bodyPr/>
          <a:lstStyle/>
          <a:p>
            <a:r>
              <a:rPr lang="en-US"/>
              <a:t>02/20/2023 - 03/06/2023</a:t>
            </a:r>
          </a:p>
        </p:txBody>
      </p:sp>
    </p:spTree>
    <p:extLst>
      <p:ext uri="{BB962C8B-B14F-4D97-AF65-F5344CB8AC3E}">
        <p14:creationId xmlns:p14="http://schemas.microsoft.com/office/powerpoint/2010/main" val="4090545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4A779-7847-4188-898A-EB40EF491F7D}"/>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D534EAFB-8D21-49A8-B201-32BC52DA0D7B}"/>
              </a:ext>
            </a:extLst>
          </p:cNvPr>
          <p:cNvGraphicFramePr>
            <a:graphicFrameLocks noGrp="1"/>
          </p:cNvGraphicFramePr>
          <p:nvPr>
            <p:ph type="chart" sz="quarter" idx="13"/>
            <p:extLst>
              <p:ext uri="{D42A27DB-BD31-4B8C-83A1-F6EECF244321}">
                <p14:modId xmlns:p14="http://schemas.microsoft.com/office/powerpoint/2010/main" val="2168236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485152-A20B-4D83-B038-38BB11B1F7EA}"/>
              </a:ext>
            </a:extLst>
          </p:cNvPr>
          <p:cNvSpPr>
            <a:spLocks noGrp="1"/>
          </p:cNvSpPr>
          <p:nvPr>
            <p:ph type="body" sz="quarter" idx="14"/>
          </p:nvPr>
        </p:nvSpPr>
        <p:spPr/>
        <p:txBody>
          <a:bodyPr/>
          <a:lstStyle/>
          <a:p>
            <a:r>
              <a:rPr lang="en-US"/>
              <a:t>02/20/2023 - 03/06/2023</a:t>
            </a:r>
          </a:p>
        </p:txBody>
      </p:sp>
      <p:sp>
        <p:nvSpPr>
          <p:cNvPr id="5" name="Footer Placeholder 4">
            <a:extLst>
              <a:ext uri="{FF2B5EF4-FFF2-40B4-BE49-F238E27FC236}">
                <a16:creationId xmlns:a16="http://schemas.microsoft.com/office/drawing/2014/main" id="{779B8B7B-37B8-4E22-9748-E46EA131D8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71949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643</Words>
  <Application>Microsoft Office PowerPoint</Application>
  <PresentationFormat>On-screen Show (4:3)</PresentationFormat>
  <Paragraphs>143</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Overview</vt:lpstr>
      <vt:lpstr>Facebook Key Metrics Table | All profiles</vt:lpstr>
      <vt:lpstr>Facebook Fans or Followers Total | All profiles</vt:lpstr>
      <vt:lpstr>Facebook Fans Change Rate | All profiles</vt:lpstr>
      <vt:lpstr>Facebook Interaction Rate | All profiles</vt:lpstr>
      <vt:lpstr>Facebook Total Interactions | All profiles</vt:lpstr>
      <vt:lpstr>Facebook Own Posts Table | All profiles - 1 of 3</vt:lpstr>
      <vt:lpstr>Facebook Own Posts Table | All profiles - 2 of 3</vt:lpstr>
      <vt:lpstr>Facebook Own Posts Table | All profiles - 3 of 3</vt:lpstr>
      <vt:lpstr>Facebook Key Metrics Radar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2023-03-16T11:56:09Z</dcterms:created>
  <dcterms:modified xsi:type="dcterms:W3CDTF">2023-03-16T11:56:33Z</dcterms:modified>
</cp:coreProperties>
</file>