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AMIQRO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5-4914-92EA-E06C4B19FA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Canacope Queretaro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6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E5-4914-92EA-E06C4B19FA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Canadevi Querétaro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E5-4914-92EA-E06C4B19FA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Cmic Qro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27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17</c:v>
                </c:pt>
                <c:pt idx="9">
                  <c:v>6</c:v>
                </c:pt>
                <c:pt idx="10">
                  <c:v>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20</c:v>
                </c:pt>
                <c:pt idx="15">
                  <c:v>9</c:v>
                </c:pt>
                <c:pt idx="16">
                  <c:v>52</c:v>
                </c:pt>
                <c:pt idx="17">
                  <c:v>12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15</c:v>
                </c:pt>
                <c:pt idx="22">
                  <c:v>0</c:v>
                </c:pt>
                <c:pt idx="23">
                  <c:v>17</c:v>
                </c:pt>
                <c:pt idx="24">
                  <c:v>8</c:v>
                </c:pt>
                <c:pt idx="25">
                  <c:v>0</c:v>
                </c:pt>
                <c:pt idx="26">
                  <c:v>0</c:v>
                </c:pt>
                <c:pt idx="27">
                  <c:v>9</c:v>
                </c:pt>
                <c:pt idx="28">
                  <c:v>0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E5-4914-92EA-E06C4B19FA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Concamin Industria Confederada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4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7</c:v>
                </c:pt>
                <c:pt idx="13">
                  <c:v>0</c:v>
                </c:pt>
                <c:pt idx="14">
                  <c:v>13</c:v>
                </c:pt>
                <c:pt idx="15">
                  <c:v>6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7</c:v>
                </c:pt>
                <c:pt idx="21">
                  <c:v>3</c:v>
                </c:pt>
                <c:pt idx="22">
                  <c:v>5</c:v>
                </c:pt>
                <c:pt idx="23">
                  <c:v>6</c:v>
                </c:pt>
                <c:pt idx="24">
                  <c:v>6</c:v>
                </c:pt>
                <c:pt idx="25">
                  <c:v>0</c:v>
                </c:pt>
                <c:pt idx="26">
                  <c:v>4</c:v>
                </c:pt>
                <c:pt idx="27">
                  <c:v>5</c:v>
                </c:pt>
                <c:pt idx="28">
                  <c:v>7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E5-4914-92EA-E06C4B19FA6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Coparmex Querétaro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107</c:v>
                </c:pt>
                <c:pt idx="1">
                  <c:v>35</c:v>
                </c:pt>
                <c:pt idx="2">
                  <c:v>71</c:v>
                </c:pt>
                <c:pt idx="3">
                  <c:v>13</c:v>
                </c:pt>
                <c:pt idx="4">
                  <c:v>43</c:v>
                </c:pt>
                <c:pt idx="5">
                  <c:v>22</c:v>
                </c:pt>
                <c:pt idx="6">
                  <c:v>48</c:v>
                </c:pt>
                <c:pt idx="7">
                  <c:v>55</c:v>
                </c:pt>
                <c:pt idx="8">
                  <c:v>9</c:v>
                </c:pt>
                <c:pt idx="9">
                  <c:v>16</c:v>
                </c:pt>
                <c:pt idx="10">
                  <c:v>0</c:v>
                </c:pt>
                <c:pt idx="11">
                  <c:v>35</c:v>
                </c:pt>
                <c:pt idx="12">
                  <c:v>38</c:v>
                </c:pt>
                <c:pt idx="13">
                  <c:v>7</c:v>
                </c:pt>
                <c:pt idx="14">
                  <c:v>16</c:v>
                </c:pt>
                <c:pt idx="15">
                  <c:v>269</c:v>
                </c:pt>
                <c:pt idx="16">
                  <c:v>16</c:v>
                </c:pt>
                <c:pt idx="17">
                  <c:v>7</c:v>
                </c:pt>
                <c:pt idx="18">
                  <c:v>8</c:v>
                </c:pt>
                <c:pt idx="19">
                  <c:v>6</c:v>
                </c:pt>
                <c:pt idx="20">
                  <c:v>0</c:v>
                </c:pt>
                <c:pt idx="21">
                  <c:v>15</c:v>
                </c:pt>
                <c:pt idx="22">
                  <c:v>6</c:v>
                </c:pt>
                <c:pt idx="23">
                  <c:v>10</c:v>
                </c:pt>
                <c:pt idx="24">
                  <c:v>17</c:v>
                </c:pt>
                <c:pt idx="25">
                  <c:v>26</c:v>
                </c:pt>
                <c:pt idx="26">
                  <c:v>17</c:v>
                </c:pt>
                <c:pt idx="27">
                  <c:v>144</c:v>
                </c:pt>
                <c:pt idx="28">
                  <c:v>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E5-4914-92EA-E06C4B19FA6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Cámara de Comercio de Querétaro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44943</c:v>
                </c:pt>
                <c:pt idx="1">
                  <c:v>44944</c:v>
                </c:pt>
                <c:pt idx="2">
                  <c:v>44945</c:v>
                </c:pt>
                <c:pt idx="3">
                  <c:v>44946</c:v>
                </c:pt>
                <c:pt idx="4">
                  <c:v>44947</c:v>
                </c:pt>
                <c:pt idx="5">
                  <c:v>44948</c:v>
                </c:pt>
                <c:pt idx="6">
                  <c:v>44949</c:v>
                </c:pt>
                <c:pt idx="7">
                  <c:v>44950</c:v>
                </c:pt>
                <c:pt idx="8">
                  <c:v>44951</c:v>
                </c:pt>
                <c:pt idx="9">
                  <c:v>44952</c:v>
                </c:pt>
                <c:pt idx="10">
                  <c:v>44953</c:v>
                </c:pt>
                <c:pt idx="11">
                  <c:v>44954</c:v>
                </c:pt>
                <c:pt idx="12">
                  <c:v>44955</c:v>
                </c:pt>
                <c:pt idx="13">
                  <c:v>44956</c:v>
                </c:pt>
                <c:pt idx="14">
                  <c:v>44957</c:v>
                </c:pt>
                <c:pt idx="15">
                  <c:v>44958</c:v>
                </c:pt>
                <c:pt idx="16">
                  <c:v>44959</c:v>
                </c:pt>
                <c:pt idx="17">
                  <c:v>44960</c:v>
                </c:pt>
                <c:pt idx="18">
                  <c:v>44961</c:v>
                </c:pt>
                <c:pt idx="19">
                  <c:v>44962</c:v>
                </c:pt>
                <c:pt idx="20">
                  <c:v>44963</c:v>
                </c:pt>
                <c:pt idx="21">
                  <c:v>44964</c:v>
                </c:pt>
                <c:pt idx="22">
                  <c:v>44965</c:v>
                </c:pt>
                <c:pt idx="23">
                  <c:v>44966</c:v>
                </c:pt>
                <c:pt idx="24">
                  <c:v>44967</c:v>
                </c:pt>
                <c:pt idx="25">
                  <c:v>44968</c:v>
                </c:pt>
                <c:pt idx="26">
                  <c:v>44969</c:v>
                </c:pt>
                <c:pt idx="27">
                  <c:v>44970</c:v>
                </c:pt>
                <c:pt idx="28">
                  <c:v>44971</c:v>
                </c:pt>
                <c:pt idx="29">
                  <c:v>44972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6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7</c:v>
                </c:pt>
                <c:pt idx="15">
                  <c:v>1</c:v>
                </c:pt>
                <c:pt idx="16">
                  <c:v>8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4">
                  <c:v>13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2E5-4914-92EA-E06C4B19F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54824"/>
        <c:axId val="285055480"/>
      </c:lineChart>
      <c:dateAx>
        <c:axId val="285054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5480"/>
        <c:crosses val="autoZero"/>
        <c:auto val="1"/>
        <c:lblOffset val="100"/>
        <c:baseTimeUnit val="days"/>
      </c:dateAx>
      <c:valAx>
        <c:axId val="28505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5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37</c:v>
                </c:pt>
                <c:pt idx="2">
                  <c:v>0</c:v>
                </c:pt>
                <c:pt idx="3">
                  <c:v>276</c:v>
                </c:pt>
                <c:pt idx="4">
                  <c:v>384</c:v>
                </c:pt>
                <c:pt idx="5">
                  <c:v>2484</c:v>
                </c:pt>
                <c:pt idx="6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C5-40E7-BEB8-86B66F93CF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14</c:v>
                </c:pt>
                <c:pt idx="4">
                  <c:v>16</c:v>
                </c:pt>
                <c:pt idx="5">
                  <c:v>241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C5-40E7-BEB8-86B66F93CF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C5-40E7-BEB8-86B66F93CF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C5-40E7-BEB8-86B66F93CF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C5-40E7-BEB8-86B66F93CF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C5-40E7-BEB8-86B66F93CF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37</c:v>
                </c:pt>
                <c:pt idx="4">
                  <c:v>4</c:v>
                </c:pt>
                <c:pt idx="5">
                  <c:v>391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C5-40E7-BEB8-86B66F93CF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11</c:v>
                </c:pt>
                <c:pt idx="1">
                  <c:v>7</c:v>
                </c:pt>
                <c:pt idx="2">
                  <c:v>0</c:v>
                </c:pt>
                <c:pt idx="3">
                  <c:v>65</c:v>
                </c:pt>
                <c:pt idx="4">
                  <c:v>25</c:v>
                </c:pt>
                <c:pt idx="5">
                  <c:v>334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1C5-40E7-BEB8-86B66F93CF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673688"/>
        <c:axId val="397673360"/>
      </c:barChart>
      <c:catAx>
        <c:axId val="39767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3360"/>
        <c:crosses val="autoZero"/>
        <c:auto val="1"/>
        <c:lblAlgn val="ctr"/>
        <c:lblOffset val="100"/>
        <c:noMultiLvlLbl val="0"/>
      </c:catAx>
      <c:valAx>
        <c:axId val="39767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AMIQRO</c:v>
                </c:pt>
                <c:pt idx="1">
                  <c:v>Canacope Queretaro</c:v>
                </c:pt>
                <c:pt idx="2">
                  <c:v>Canadevi Querétaro</c:v>
                </c:pt>
                <c:pt idx="3">
                  <c:v>Cmic Qro</c:v>
                </c:pt>
                <c:pt idx="4">
                  <c:v>Concamin Industria Confederada</c:v>
                </c:pt>
                <c:pt idx="5">
                  <c:v>Coparmex Querétaro</c:v>
                </c:pt>
                <c:pt idx="6">
                  <c:v>Cámara de Comercio de Querétaro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51</c:v>
                </c:pt>
                <c:pt idx="1">
                  <c:v>48</c:v>
                </c:pt>
                <c:pt idx="2">
                  <c:v>0</c:v>
                </c:pt>
                <c:pt idx="3">
                  <c:v>395</c:v>
                </c:pt>
                <c:pt idx="4">
                  <c:v>430</c:v>
                </c:pt>
                <c:pt idx="5">
                  <c:v>3569</c:v>
                </c:pt>
                <c:pt idx="6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2-4564-B421-DF560BA41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78280"/>
        <c:axId val="397678936"/>
      </c:barChart>
      <c:catAx>
        <c:axId val="39767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8936"/>
        <c:crosses val="autoZero"/>
        <c:auto val="1"/>
        <c:lblAlgn val="ctr"/>
        <c:lblOffset val="100"/>
        <c:noMultiLvlLbl val="0"/>
      </c:catAx>
      <c:valAx>
        <c:axId val="39767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7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AMIQRO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5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94-4DFD-9AE6-246878A1D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Canacope Queretaro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94-4DFD-9AE6-246878A1D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Canadevi Querétaro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94-4DFD-9AE6-246878A1D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Cmic Qro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8</c:v>
                </c:pt>
                <c:pt idx="3">
                  <c:v>9</c:v>
                </c:pt>
                <c:pt idx="4">
                  <c:v>6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94-4DFD-9AE6-246878A1D8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Concamin Industria Confederada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3</c:v>
                </c:pt>
                <c:pt idx="1">
                  <c:v>13</c:v>
                </c:pt>
                <c:pt idx="2">
                  <c:v>26</c:v>
                </c:pt>
                <c:pt idx="3">
                  <c:v>10</c:v>
                </c:pt>
                <c:pt idx="4">
                  <c:v>15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94-4DFD-9AE6-246878A1D8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Coparmex Querétaro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</c:v>
                </c:pt>
                <c:pt idx="1">
                  <c:v>23</c:v>
                </c:pt>
                <c:pt idx="2">
                  <c:v>30</c:v>
                </c:pt>
                <c:pt idx="3">
                  <c:v>16</c:v>
                </c:pt>
                <c:pt idx="4">
                  <c:v>13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94-4DFD-9AE6-246878A1D8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Cámara de Comercio de Querétaro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10</c:v>
                </c:pt>
                <c:pt idx="1">
                  <c:v>13</c:v>
                </c:pt>
                <c:pt idx="2">
                  <c:v>16</c:v>
                </c:pt>
                <c:pt idx="3">
                  <c:v>13</c:v>
                </c:pt>
                <c:pt idx="4">
                  <c:v>12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94-4DFD-9AE6-246878A1D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92056"/>
        <c:axId val="397690416"/>
      </c:barChart>
      <c:catAx>
        <c:axId val="39769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90416"/>
        <c:crosses val="autoZero"/>
        <c:auto val="1"/>
        <c:lblAlgn val="ctr"/>
        <c:lblOffset val="100"/>
        <c:noMultiLvlLbl val="0"/>
      </c:catAx>
      <c:valAx>
        <c:axId val="39769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9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56FC4-E2B6-45B6-AC68-7876607255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 Coparmex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BD9762-B41A-4F89-B738-14A36A865C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337283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E8BCD-FB05-4BF4-9EEF-C97D3B7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DCDF3-4D71-4D7E-9257-1A32BD3435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3727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C90EE-6A42-4E3E-A1A8-8B974A22C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01/17/2023 - 02/15/2023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12603-A2A2-458E-BFDC-B0D5B1DCC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BB85E-88A9-45B8-9C3A-87E94E44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C68C40-EEB4-421E-8D10-77A2BD6F3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826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D444C-721D-4290-889C-AE0C2FE49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01/17/2023 - 02/15/2023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99841-6225-4C49-869B-63AD413A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232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68C5B-88A2-4289-999E-C03190587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25AE66-BCC7-4D63-AB79-185345BA54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7995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B826A-DDCC-4A4B-A721-B3E1349D9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01/17/2023 - 02/15/2023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F8216-181B-449F-80ED-26E0B99E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781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65BD1-EDFF-4033-9A3A-A9194076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AAB8E-9A02-4560-84FD-AE4C22C49A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644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EE7D68-4A89-4253-A775-5AF97FA2C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01/17/2023 - 02/15/2023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E30A0-F9D8-4DF4-83B3-B3FADC86A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65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Benchmark Coparmex</vt:lpstr>
      <vt:lpstr>Facebook Average Interactions Per Post | 7 profiles</vt:lpstr>
      <vt:lpstr>Facebook Interactions Distribution | 7 profiles</vt:lpstr>
      <vt:lpstr>Facebook Total Interactions | 7 profiles</vt:lpstr>
      <vt:lpstr>Facebook Own Posts By Weekday | 7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 Coparmex</dc:title>
  <dc:creator>Administrator</dc:creator>
  <cp:lastModifiedBy>Administrator</cp:lastModifiedBy>
  <cp:revision>1</cp:revision>
  <dcterms:created xsi:type="dcterms:W3CDTF">2023-02-16T23:33:24Z</dcterms:created>
  <dcterms:modified xsi:type="dcterms:W3CDTF">2023-02-16T23:34:00Z</dcterms:modified>
</cp:coreProperties>
</file>