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6" r:id="rId19"/>
    <p:sldId id="277" r:id="rId20"/>
    <p:sldId id="278" r:id="rId21"/>
    <p:sldId id="279" r:id="rId22"/>
    <p:sldId id="280" r:id="rId23"/>
    <p:sldId id="281" r:id="rId24"/>
    <p:sldId id="283" r:id="rId25"/>
    <p:sldId id="284" r:id="rId26"/>
    <p:sldId id="285" r:id="rId27"/>
    <p:sldId id="286" r:id="rId28"/>
    <p:sldId id="287"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@FestoDidacticHQ</c:v>
                </c:pt>
              </c:strCache>
            </c:strRef>
          </c:tx>
          <c:spPr>
            <a:ln w="28575" cap="rnd">
              <a:solidFill>
                <a:schemeClr val="accent1"/>
              </a:solidFill>
              <a:round/>
            </a:ln>
            <a:effectLst/>
          </c:spPr>
          <c:marker>
            <c:symbol val="none"/>
          </c:marker>
          <c:cat>
            <c:numRef>
              <c:f>Sheet1!$A$2:$A$213</c:f>
              <c:numCache>
                <c:formatCode>m/d/yyyy</c:formatCode>
                <c:ptCount val="212"/>
                <c:pt idx="0">
                  <c:v>44958</c:v>
                </c:pt>
                <c:pt idx="1">
                  <c:v>44959</c:v>
                </c:pt>
                <c:pt idx="2">
                  <c:v>44960</c:v>
                </c:pt>
                <c:pt idx="3">
                  <c:v>44961</c:v>
                </c:pt>
                <c:pt idx="4">
                  <c:v>44962</c:v>
                </c:pt>
                <c:pt idx="5">
                  <c:v>44963</c:v>
                </c:pt>
                <c:pt idx="6">
                  <c:v>44964</c:v>
                </c:pt>
                <c:pt idx="7">
                  <c:v>44965</c:v>
                </c:pt>
                <c:pt idx="8">
                  <c:v>44966</c:v>
                </c:pt>
                <c:pt idx="9">
                  <c:v>44967</c:v>
                </c:pt>
                <c:pt idx="10">
                  <c:v>44968</c:v>
                </c:pt>
                <c:pt idx="11">
                  <c:v>44969</c:v>
                </c:pt>
                <c:pt idx="12">
                  <c:v>44970</c:v>
                </c:pt>
                <c:pt idx="13">
                  <c:v>44971</c:v>
                </c:pt>
                <c:pt idx="14">
                  <c:v>44972</c:v>
                </c:pt>
                <c:pt idx="15">
                  <c:v>44973</c:v>
                </c:pt>
                <c:pt idx="16">
                  <c:v>44974</c:v>
                </c:pt>
                <c:pt idx="17">
                  <c:v>44975</c:v>
                </c:pt>
                <c:pt idx="18">
                  <c:v>44976</c:v>
                </c:pt>
                <c:pt idx="19">
                  <c:v>44977</c:v>
                </c:pt>
                <c:pt idx="20">
                  <c:v>44978</c:v>
                </c:pt>
                <c:pt idx="21">
                  <c:v>44979</c:v>
                </c:pt>
                <c:pt idx="22">
                  <c:v>44980</c:v>
                </c:pt>
                <c:pt idx="23">
                  <c:v>44981</c:v>
                </c:pt>
                <c:pt idx="24">
                  <c:v>44982</c:v>
                </c:pt>
                <c:pt idx="25">
                  <c:v>44983</c:v>
                </c:pt>
                <c:pt idx="26">
                  <c:v>44984</c:v>
                </c:pt>
                <c:pt idx="27">
                  <c:v>44985</c:v>
                </c:pt>
                <c:pt idx="28">
                  <c:v>44986</c:v>
                </c:pt>
                <c:pt idx="29">
                  <c:v>44987</c:v>
                </c:pt>
                <c:pt idx="30">
                  <c:v>44988</c:v>
                </c:pt>
                <c:pt idx="31">
                  <c:v>44989</c:v>
                </c:pt>
                <c:pt idx="32">
                  <c:v>44990</c:v>
                </c:pt>
                <c:pt idx="33">
                  <c:v>44991</c:v>
                </c:pt>
                <c:pt idx="34">
                  <c:v>44992</c:v>
                </c:pt>
                <c:pt idx="35">
                  <c:v>44993</c:v>
                </c:pt>
                <c:pt idx="36">
                  <c:v>44994</c:v>
                </c:pt>
                <c:pt idx="37">
                  <c:v>44995</c:v>
                </c:pt>
                <c:pt idx="38">
                  <c:v>44996</c:v>
                </c:pt>
                <c:pt idx="39">
                  <c:v>44997</c:v>
                </c:pt>
                <c:pt idx="40">
                  <c:v>44998</c:v>
                </c:pt>
                <c:pt idx="41">
                  <c:v>44999</c:v>
                </c:pt>
                <c:pt idx="42">
                  <c:v>45000</c:v>
                </c:pt>
                <c:pt idx="43">
                  <c:v>45001</c:v>
                </c:pt>
                <c:pt idx="44">
                  <c:v>45002</c:v>
                </c:pt>
                <c:pt idx="45">
                  <c:v>45003</c:v>
                </c:pt>
                <c:pt idx="46">
                  <c:v>45004</c:v>
                </c:pt>
                <c:pt idx="47">
                  <c:v>45005</c:v>
                </c:pt>
                <c:pt idx="48">
                  <c:v>45006</c:v>
                </c:pt>
                <c:pt idx="49">
                  <c:v>45007</c:v>
                </c:pt>
                <c:pt idx="50">
                  <c:v>45008</c:v>
                </c:pt>
                <c:pt idx="51">
                  <c:v>45009</c:v>
                </c:pt>
                <c:pt idx="52">
                  <c:v>45010</c:v>
                </c:pt>
                <c:pt idx="53">
                  <c:v>45011</c:v>
                </c:pt>
                <c:pt idx="54">
                  <c:v>45012</c:v>
                </c:pt>
                <c:pt idx="55">
                  <c:v>45013</c:v>
                </c:pt>
                <c:pt idx="56">
                  <c:v>45014</c:v>
                </c:pt>
                <c:pt idx="57">
                  <c:v>45015</c:v>
                </c:pt>
                <c:pt idx="58">
                  <c:v>45016</c:v>
                </c:pt>
                <c:pt idx="59">
                  <c:v>45017</c:v>
                </c:pt>
                <c:pt idx="60">
                  <c:v>45018</c:v>
                </c:pt>
                <c:pt idx="61">
                  <c:v>45019</c:v>
                </c:pt>
                <c:pt idx="62">
                  <c:v>45020</c:v>
                </c:pt>
                <c:pt idx="63">
                  <c:v>45021</c:v>
                </c:pt>
                <c:pt idx="64">
                  <c:v>45022</c:v>
                </c:pt>
                <c:pt idx="65">
                  <c:v>45023</c:v>
                </c:pt>
                <c:pt idx="66">
                  <c:v>45024</c:v>
                </c:pt>
                <c:pt idx="67">
                  <c:v>45025</c:v>
                </c:pt>
                <c:pt idx="68">
                  <c:v>45026</c:v>
                </c:pt>
                <c:pt idx="69">
                  <c:v>45027</c:v>
                </c:pt>
                <c:pt idx="70">
                  <c:v>45028</c:v>
                </c:pt>
                <c:pt idx="71">
                  <c:v>45029</c:v>
                </c:pt>
                <c:pt idx="72">
                  <c:v>45030</c:v>
                </c:pt>
                <c:pt idx="73">
                  <c:v>45031</c:v>
                </c:pt>
                <c:pt idx="74">
                  <c:v>45032</c:v>
                </c:pt>
                <c:pt idx="75">
                  <c:v>45033</c:v>
                </c:pt>
                <c:pt idx="76">
                  <c:v>45034</c:v>
                </c:pt>
                <c:pt idx="77">
                  <c:v>45035</c:v>
                </c:pt>
                <c:pt idx="78">
                  <c:v>45036</c:v>
                </c:pt>
                <c:pt idx="79">
                  <c:v>45037</c:v>
                </c:pt>
                <c:pt idx="80">
                  <c:v>45038</c:v>
                </c:pt>
                <c:pt idx="81">
                  <c:v>45039</c:v>
                </c:pt>
                <c:pt idx="82">
                  <c:v>45040</c:v>
                </c:pt>
                <c:pt idx="83">
                  <c:v>45041</c:v>
                </c:pt>
                <c:pt idx="84">
                  <c:v>45042</c:v>
                </c:pt>
                <c:pt idx="85">
                  <c:v>45043</c:v>
                </c:pt>
                <c:pt idx="86">
                  <c:v>45044</c:v>
                </c:pt>
                <c:pt idx="87">
                  <c:v>45045</c:v>
                </c:pt>
                <c:pt idx="88">
                  <c:v>45046</c:v>
                </c:pt>
                <c:pt idx="89">
                  <c:v>45047</c:v>
                </c:pt>
                <c:pt idx="90">
                  <c:v>45048</c:v>
                </c:pt>
                <c:pt idx="91">
                  <c:v>45049</c:v>
                </c:pt>
                <c:pt idx="92">
                  <c:v>45050</c:v>
                </c:pt>
                <c:pt idx="93">
                  <c:v>45051</c:v>
                </c:pt>
                <c:pt idx="94">
                  <c:v>45052</c:v>
                </c:pt>
                <c:pt idx="95">
                  <c:v>45053</c:v>
                </c:pt>
                <c:pt idx="96">
                  <c:v>45054</c:v>
                </c:pt>
                <c:pt idx="97">
                  <c:v>45055</c:v>
                </c:pt>
                <c:pt idx="98">
                  <c:v>45056</c:v>
                </c:pt>
                <c:pt idx="99">
                  <c:v>45057</c:v>
                </c:pt>
                <c:pt idx="100">
                  <c:v>45058</c:v>
                </c:pt>
                <c:pt idx="101">
                  <c:v>45059</c:v>
                </c:pt>
                <c:pt idx="102">
                  <c:v>45060</c:v>
                </c:pt>
                <c:pt idx="103">
                  <c:v>45061</c:v>
                </c:pt>
                <c:pt idx="104">
                  <c:v>45062</c:v>
                </c:pt>
                <c:pt idx="105">
                  <c:v>45063</c:v>
                </c:pt>
                <c:pt idx="106">
                  <c:v>45064</c:v>
                </c:pt>
                <c:pt idx="107">
                  <c:v>45065</c:v>
                </c:pt>
                <c:pt idx="108">
                  <c:v>45066</c:v>
                </c:pt>
                <c:pt idx="109">
                  <c:v>45067</c:v>
                </c:pt>
                <c:pt idx="110">
                  <c:v>45068</c:v>
                </c:pt>
                <c:pt idx="111">
                  <c:v>45069</c:v>
                </c:pt>
                <c:pt idx="112">
                  <c:v>45070</c:v>
                </c:pt>
                <c:pt idx="113">
                  <c:v>45071</c:v>
                </c:pt>
                <c:pt idx="114">
                  <c:v>45072</c:v>
                </c:pt>
                <c:pt idx="115">
                  <c:v>45073</c:v>
                </c:pt>
                <c:pt idx="116">
                  <c:v>45074</c:v>
                </c:pt>
                <c:pt idx="117">
                  <c:v>45075</c:v>
                </c:pt>
                <c:pt idx="118">
                  <c:v>45076</c:v>
                </c:pt>
                <c:pt idx="119">
                  <c:v>45077</c:v>
                </c:pt>
                <c:pt idx="120">
                  <c:v>45078</c:v>
                </c:pt>
                <c:pt idx="121">
                  <c:v>45079</c:v>
                </c:pt>
                <c:pt idx="122">
                  <c:v>45080</c:v>
                </c:pt>
                <c:pt idx="123">
                  <c:v>45081</c:v>
                </c:pt>
                <c:pt idx="124">
                  <c:v>45082</c:v>
                </c:pt>
                <c:pt idx="125">
                  <c:v>45083</c:v>
                </c:pt>
                <c:pt idx="126">
                  <c:v>45084</c:v>
                </c:pt>
                <c:pt idx="127">
                  <c:v>45085</c:v>
                </c:pt>
                <c:pt idx="128">
                  <c:v>45086</c:v>
                </c:pt>
                <c:pt idx="129">
                  <c:v>45087</c:v>
                </c:pt>
                <c:pt idx="130">
                  <c:v>45088</c:v>
                </c:pt>
                <c:pt idx="131">
                  <c:v>45089</c:v>
                </c:pt>
                <c:pt idx="132">
                  <c:v>45090</c:v>
                </c:pt>
                <c:pt idx="133">
                  <c:v>45091</c:v>
                </c:pt>
                <c:pt idx="134">
                  <c:v>45092</c:v>
                </c:pt>
                <c:pt idx="135">
                  <c:v>45093</c:v>
                </c:pt>
                <c:pt idx="136">
                  <c:v>45094</c:v>
                </c:pt>
                <c:pt idx="137">
                  <c:v>45095</c:v>
                </c:pt>
                <c:pt idx="138">
                  <c:v>45096</c:v>
                </c:pt>
                <c:pt idx="139">
                  <c:v>45097</c:v>
                </c:pt>
                <c:pt idx="140">
                  <c:v>45098</c:v>
                </c:pt>
                <c:pt idx="141">
                  <c:v>45099</c:v>
                </c:pt>
                <c:pt idx="142">
                  <c:v>45100</c:v>
                </c:pt>
                <c:pt idx="143">
                  <c:v>45101</c:v>
                </c:pt>
                <c:pt idx="144">
                  <c:v>45102</c:v>
                </c:pt>
                <c:pt idx="145">
                  <c:v>45103</c:v>
                </c:pt>
                <c:pt idx="146">
                  <c:v>45104</c:v>
                </c:pt>
                <c:pt idx="147">
                  <c:v>45105</c:v>
                </c:pt>
                <c:pt idx="148">
                  <c:v>45106</c:v>
                </c:pt>
                <c:pt idx="149">
                  <c:v>45107</c:v>
                </c:pt>
                <c:pt idx="150">
                  <c:v>45108</c:v>
                </c:pt>
                <c:pt idx="151">
                  <c:v>45109</c:v>
                </c:pt>
                <c:pt idx="152">
                  <c:v>45110</c:v>
                </c:pt>
                <c:pt idx="153">
                  <c:v>45111</c:v>
                </c:pt>
                <c:pt idx="154">
                  <c:v>45112</c:v>
                </c:pt>
                <c:pt idx="155">
                  <c:v>45113</c:v>
                </c:pt>
                <c:pt idx="156">
                  <c:v>45114</c:v>
                </c:pt>
                <c:pt idx="157">
                  <c:v>45115</c:v>
                </c:pt>
                <c:pt idx="158">
                  <c:v>45116</c:v>
                </c:pt>
                <c:pt idx="159">
                  <c:v>45117</c:v>
                </c:pt>
                <c:pt idx="160">
                  <c:v>45118</c:v>
                </c:pt>
                <c:pt idx="161">
                  <c:v>45119</c:v>
                </c:pt>
                <c:pt idx="162">
                  <c:v>45120</c:v>
                </c:pt>
                <c:pt idx="163">
                  <c:v>45121</c:v>
                </c:pt>
                <c:pt idx="164">
                  <c:v>45122</c:v>
                </c:pt>
                <c:pt idx="165">
                  <c:v>45123</c:v>
                </c:pt>
                <c:pt idx="166">
                  <c:v>45124</c:v>
                </c:pt>
                <c:pt idx="167">
                  <c:v>45125</c:v>
                </c:pt>
                <c:pt idx="168">
                  <c:v>45126</c:v>
                </c:pt>
                <c:pt idx="169">
                  <c:v>45127</c:v>
                </c:pt>
                <c:pt idx="170">
                  <c:v>45128</c:v>
                </c:pt>
                <c:pt idx="171">
                  <c:v>45129</c:v>
                </c:pt>
                <c:pt idx="172">
                  <c:v>45130</c:v>
                </c:pt>
                <c:pt idx="173">
                  <c:v>45131</c:v>
                </c:pt>
                <c:pt idx="174">
                  <c:v>45132</c:v>
                </c:pt>
                <c:pt idx="175">
                  <c:v>45133</c:v>
                </c:pt>
                <c:pt idx="176">
                  <c:v>45134</c:v>
                </c:pt>
                <c:pt idx="177">
                  <c:v>45135</c:v>
                </c:pt>
                <c:pt idx="178">
                  <c:v>45136</c:v>
                </c:pt>
                <c:pt idx="179">
                  <c:v>45137</c:v>
                </c:pt>
                <c:pt idx="180">
                  <c:v>45138</c:v>
                </c:pt>
                <c:pt idx="181">
                  <c:v>45139</c:v>
                </c:pt>
                <c:pt idx="182">
                  <c:v>45140</c:v>
                </c:pt>
                <c:pt idx="183">
                  <c:v>45141</c:v>
                </c:pt>
                <c:pt idx="184">
                  <c:v>45142</c:v>
                </c:pt>
                <c:pt idx="185">
                  <c:v>45143</c:v>
                </c:pt>
                <c:pt idx="186">
                  <c:v>45144</c:v>
                </c:pt>
                <c:pt idx="187">
                  <c:v>45145</c:v>
                </c:pt>
                <c:pt idx="188">
                  <c:v>45146</c:v>
                </c:pt>
                <c:pt idx="189">
                  <c:v>45147</c:v>
                </c:pt>
                <c:pt idx="190">
                  <c:v>45148</c:v>
                </c:pt>
                <c:pt idx="191">
                  <c:v>45149</c:v>
                </c:pt>
                <c:pt idx="192">
                  <c:v>45150</c:v>
                </c:pt>
                <c:pt idx="193">
                  <c:v>45151</c:v>
                </c:pt>
                <c:pt idx="194">
                  <c:v>45152</c:v>
                </c:pt>
                <c:pt idx="195">
                  <c:v>45153</c:v>
                </c:pt>
                <c:pt idx="196">
                  <c:v>45154</c:v>
                </c:pt>
                <c:pt idx="197">
                  <c:v>45155</c:v>
                </c:pt>
                <c:pt idx="198">
                  <c:v>45156</c:v>
                </c:pt>
                <c:pt idx="199">
                  <c:v>45157</c:v>
                </c:pt>
                <c:pt idx="200">
                  <c:v>45158</c:v>
                </c:pt>
                <c:pt idx="201">
                  <c:v>45159</c:v>
                </c:pt>
                <c:pt idx="202">
                  <c:v>45160</c:v>
                </c:pt>
                <c:pt idx="203">
                  <c:v>45161</c:v>
                </c:pt>
                <c:pt idx="204">
                  <c:v>45162</c:v>
                </c:pt>
                <c:pt idx="205">
                  <c:v>45163</c:v>
                </c:pt>
                <c:pt idx="206">
                  <c:v>45164</c:v>
                </c:pt>
                <c:pt idx="207">
                  <c:v>45165</c:v>
                </c:pt>
                <c:pt idx="208">
                  <c:v>45166</c:v>
                </c:pt>
                <c:pt idx="209">
                  <c:v>45167</c:v>
                </c:pt>
                <c:pt idx="210">
                  <c:v>45168</c:v>
                </c:pt>
                <c:pt idx="211">
                  <c:v>45169</c:v>
                </c:pt>
              </c:numCache>
            </c:numRef>
          </c:cat>
          <c:val>
            <c:numRef>
              <c:f>Sheet1!$B$2:$B$213</c:f>
              <c:numCache>
                <c:formatCode>General</c:formatCode>
                <c:ptCount val="21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0.54495912806539504</c:v>
                </c:pt>
                <c:pt idx="165">
                  <c:v>0</c:v>
                </c:pt>
                <c:pt idx="166">
                  <c:v>0</c:v>
                </c:pt>
                <c:pt idx="167">
                  <c:v>0</c:v>
                </c:pt>
                <c:pt idx="168">
                  <c:v>0</c:v>
                </c:pt>
                <c:pt idx="169">
                  <c:v>0.815217391304348</c:v>
                </c:pt>
                <c:pt idx="170">
                  <c:v>0</c:v>
                </c:pt>
                <c:pt idx="171">
                  <c:v>0</c:v>
                </c:pt>
                <c:pt idx="172">
                  <c:v>0</c:v>
                </c:pt>
                <c:pt idx="173">
                  <c:v>0</c:v>
                </c:pt>
                <c:pt idx="174">
                  <c:v>0.54054054054054101</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numCache>
            </c:numRef>
          </c:val>
          <c:smooth val="0"/>
          <c:extLst>
            <c:ext xmlns:c16="http://schemas.microsoft.com/office/drawing/2014/chart" uri="{C3380CC4-5D6E-409C-BE32-E72D297353CC}">
              <c16:uniqueId val="{00000000-0787-4A45-B335-5A842FF49492}"/>
            </c:ext>
          </c:extLst>
        </c:ser>
        <c:dLbls>
          <c:showLegendKey val="0"/>
          <c:showVal val="0"/>
          <c:showCatName val="0"/>
          <c:showSerName val="0"/>
          <c:showPercent val="0"/>
          <c:showBubbleSize val="0"/>
        </c:dLbls>
        <c:smooth val="0"/>
        <c:axId val="232402368"/>
        <c:axId val="232406632"/>
      </c:lineChart>
      <c:dateAx>
        <c:axId val="23240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406632"/>
        <c:crosses val="autoZero"/>
        <c:auto val="1"/>
        <c:lblOffset val="100"/>
        <c:baseTimeUnit val="days"/>
      </c:dateAx>
      <c:valAx>
        <c:axId val="23240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40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4DAC0-5899-410B-A5DD-ECF82389052E}"/>
              </a:ext>
            </a:extLst>
          </p:cNvPr>
          <p:cNvSpPr>
            <a:spLocks noGrp="1"/>
          </p:cNvSpPr>
          <p:nvPr>
            <p:ph type="ctrTitle"/>
          </p:nvPr>
        </p:nvSpPr>
        <p:spPr/>
        <p:txBody>
          <a:bodyPr/>
          <a:lstStyle/>
          <a:p>
            <a:r>
              <a:rPr lang="en-US"/>
              <a:t>Euro Skills 2023</a:t>
            </a:r>
          </a:p>
        </p:txBody>
      </p:sp>
      <p:sp>
        <p:nvSpPr>
          <p:cNvPr id="3" name="Subtitle 2">
            <a:extLst>
              <a:ext uri="{FF2B5EF4-FFF2-40B4-BE49-F238E27FC236}">
                <a16:creationId xmlns:a16="http://schemas.microsoft.com/office/drawing/2014/main" id="{C539AF5A-D0F6-4250-8048-FECC6D05A345}"/>
              </a:ext>
            </a:extLst>
          </p:cNvPr>
          <p:cNvSpPr>
            <a:spLocks noGrp="1"/>
          </p:cNvSpPr>
          <p:nvPr>
            <p:ph type="subTitle" idx="1"/>
          </p:nvPr>
        </p:nvSpPr>
        <p:spPr/>
        <p:txBody>
          <a:bodyPr/>
          <a:lstStyle/>
          <a:p>
            <a:r>
              <a:rPr lang="en-US"/>
              <a:t>Festo SE &amp; Co. KG</a:t>
            </a:r>
          </a:p>
        </p:txBody>
      </p:sp>
    </p:spTree>
    <p:extLst>
      <p:ext uri="{BB962C8B-B14F-4D97-AF65-F5344CB8AC3E}">
        <p14:creationId xmlns:p14="http://schemas.microsoft.com/office/powerpoint/2010/main" val="4219855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166D5-9079-49E9-8C60-D2DD0EB1E8AC}"/>
              </a:ext>
            </a:extLst>
          </p:cNvPr>
          <p:cNvSpPr>
            <a:spLocks noGrp="1"/>
          </p:cNvSpPr>
          <p:nvPr>
            <p:ph type="title"/>
          </p:nvPr>
        </p:nvSpPr>
        <p:spPr/>
        <p:txBody>
          <a:bodyPr/>
          <a:lstStyle/>
          <a:p>
            <a:r>
              <a:rPr lang="en-US"/>
              <a:t>Facebook Post Tag Performance | 3 profiles</a:t>
            </a:r>
          </a:p>
        </p:txBody>
      </p:sp>
      <p:graphicFrame>
        <p:nvGraphicFramePr>
          <p:cNvPr id="5" name="Table Placeholder 4">
            <a:extLst>
              <a:ext uri="{FF2B5EF4-FFF2-40B4-BE49-F238E27FC236}">
                <a16:creationId xmlns:a16="http://schemas.microsoft.com/office/drawing/2014/main" id="{B2F3847F-63BD-49A8-8F19-9C97A10929E7}"/>
              </a:ext>
            </a:extLst>
          </p:cNvPr>
          <p:cNvGraphicFramePr>
            <a:graphicFrameLocks noGrp="1"/>
          </p:cNvGraphicFramePr>
          <p:nvPr>
            <p:ph type="tbl" sz="quarter" idx="13"/>
            <p:extLst>
              <p:ext uri="{D42A27DB-BD31-4B8C-83A1-F6EECF244321}">
                <p14:modId xmlns:p14="http://schemas.microsoft.com/office/powerpoint/2010/main" val="2105948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9">
                  <a:extLst>
                    <a:ext uri="{9D8B030D-6E8A-4147-A177-3AD203B41FA5}">
                      <a16:colId xmlns:a16="http://schemas.microsoft.com/office/drawing/2014/main" val="3671248861"/>
                    </a:ext>
                  </a:extLst>
                </a:gridCol>
                <a:gridCol w="493776">
                  <a:extLst>
                    <a:ext uri="{9D8B030D-6E8A-4147-A177-3AD203B41FA5}">
                      <a16:colId xmlns:a16="http://schemas.microsoft.com/office/drawing/2014/main" val="1224825443"/>
                    </a:ext>
                  </a:extLst>
                </a:gridCol>
                <a:gridCol w="493776">
                  <a:extLst>
                    <a:ext uri="{9D8B030D-6E8A-4147-A177-3AD203B41FA5}">
                      <a16:colId xmlns:a16="http://schemas.microsoft.com/office/drawing/2014/main" val="3788020246"/>
                    </a:ext>
                  </a:extLst>
                </a:gridCol>
                <a:gridCol w="493776">
                  <a:extLst>
                    <a:ext uri="{9D8B030D-6E8A-4147-A177-3AD203B41FA5}">
                      <a16:colId xmlns:a16="http://schemas.microsoft.com/office/drawing/2014/main" val="4070562449"/>
                    </a:ext>
                  </a:extLst>
                </a:gridCol>
                <a:gridCol w="493776">
                  <a:extLst>
                    <a:ext uri="{9D8B030D-6E8A-4147-A177-3AD203B41FA5}">
                      <a16:colId xmlns:a16="http://schemas.microsoft.com/office/drawing/2014/main" val="3441004877"/>
                    </a:ext>
                  </a:extLst>
                </a:gridCol>
                <a:gridCol w="493776">
                  <a:extLst>
                    <a:ext uri="{9D8B030D-6E8A-4147-A177-3AD203B41FA5}">
                      <a16:colId xmlns:a16="http://schemas.microsoft.com/office/drawing/2014/main" val="1620659728"/>
                    </a:ext>
                  </a:extLst>
                </a:gridCol>
                <a:gridCol w="493776">
                  <a:extLst>
                    <a:ext uri="{9D8B030D-6E8A-4147-A177-3AD203B41FA5}">
                      <a16:colId xmlns:a16="http://schemas.microsoft.com/office/drawing/2014/main" val="2076552947"/>
                    </a:ext>
                  </a:extLst>
                </a:gridCol>
                <a:gridCol w="493776">
                  <a:extLst>
                    <a:ext uri="{9D8B030D-6E8A-4147-A177-3AD203B41FA5}">
                      <a16:colId xmlns:a16="http://schemas.microsoft.com/office/drawing/2014/main" val="4015699009"/>
                    </a:ext>
                  </a:extLst>
                </a:gridCol>
                <a:gridCol w="493776">
                  <a:extLst>
                    <a:ext uri="{9D8B030D-6E8A-4147-A177-3AD203B41FA5}">
                      <a16:colId xmlns:a16="http://schemas.microsoft.com/office/drawing/2014/main" val="1762633889"/>
                    </a:ext>
                  </a:extLst>
                </a:gridCol>
                <a:gridCol w="493776">
                  <a:extLst>
                    <a:ext uri="{9D8B030D-6E8A-4147-A177-3AD203B41FA5}">
                      <a16:colId xmlns:a16="http://schemas.microsoft.com/office/drawing/2014/main" val="4087616418"/>
                    </a:ext>
                  </a:extLst>
                </a:gridCol>
                <a:gridCol w="493776">
                  <a:extLst>
                    <a:ext uri="{9D8B030D-6E8A-4147-A177-3AD203B41FA5}">
                      <a16:colId xmlns:a16="http://schemas.microsoft.com/office/drawing/2014/main" val="1257594965"/>
                    </a:ext>
                  </a:extLst>
                </a:gridCol>
                <a:gridCol w="493776">
                  <a:extLst>
                    <a:ext uri="{9D8B030D-6E8A-4147-A177-3AD203B41FA5}">
                      <a16:colId xmlns:a16="http://schemas.microsoft.com/office/drawing/2014/main" val="3081866087"/>
                    </a:ext>
                  </a:extLst>
                </a:gridCol>
                <a:gridCol w="493776">
                  <a:extLst>
                    <a:ext uri="{9D8B030D-6E8A-4147-A177-3AD203B41FA5}">
                      <a16:colId xmlns:a16="http://schemas.microsoft.com/office/drawing/2014/main" val="3667012074"/>
                    </a:ext>
                  </a:extLst>
                </a:gridCol>
                <a:gridCol w="493776">
                  <a:extLst>
                    <a:ext uri="{9D8B030D-6E8A-4147-A177-3AD203B41FA5}">
                      <a16:colId xmlns:a16="http://schemas.microsoft.com/office/drawing/2014/main" val="242172296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Love (Total)</a:t>
                      </a:r>
                    </a:p>
                  </a:txBody>
                  <a:tcPr/>
                </a:tc>
                <a:tc>
                  <a:txBody>
                    <a:bodyPr/>
                    <a:lstStyle/>
                    <a:p>
                      <a:r>
                        <a:rPr lang="en-US" sz="1000"/>
                        <a:t>Wow (Total)</a:t>
                      </a:r>
                    </a:p>
                  </a:txBody>
                  <a:tcPr/>
                </a:tc>
                <a:tc>
                  <a:txBody>
                    <a:bodyPr/>
                    <a:lstStyle/>
                    <a:p>
                      <a:r>
                        <a:rPr lang="en-US" sz="1000"/>
                        <a:t>Haha (Total)</a:t>
                      </a:r>
                    </a:p>
                  </a:txBody>
                  <a:tcPr/>
                </a:tc>
                <a:tc>
                  <a:txBody>
                    <a:bodyPr/>
                    <a:lstStyle/>
                    <a:p>
                      <a:r>
                        <a:rPr lang="en-US" sz="1000"/>
                        <a:t>Sad (Total)</a:t>
                      </a:r>
                    </a:p>
                  </a:txBody>
                  <a:tcPr/>
                </a:tc>
                <a:tc>
                  <a:txBody>
                    <a:bodyPr/>
                    <a:lstStyle/>
                    <a:p>
                      <a:r>
                        <a:rPr lang="en-US" sz="1000"/>
                        <a:t>Angry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Reach (Avg.)</a:t>
                      </a:r>
                    </a:p>
                  </a:txBody>
                  <a:tcPr/>
                </a:tc>
                <a:extLst>
                  <a:ext uri="{0D108BD9-81ED-4DB2-BD59-A6C34878D82A}">
                    <a16:rowId xmlns:a16="http://schemas.microsoft.com/office/drawing/2014/main" val="4122804391"/>
                  </a:ext>
                </a:extLst>
              </a:tr>
              <a:tr h="370840">
                <a:tc>
                  <a:txBody>
                    <a:bodyPr/>
                    <a:lstStyle/>
                    <a:p>
                      <a:r>
                        <a:rPr lang="en-US" sz="1000"/>
                        <a:t>#EuroSkills2023</a:t>
                      </a:r>
                    </a:p>
                  </a:txBody>
                  <a:tcPr/>
                </a:tc>
                <a:tc>
                  <a:txBody>
                    <a:bodyPr/>
                    <a:lstStyle/>
                    <a:p>
                      <a:r>
                        <a:rPr lang="en-US" sz="1000"/>
                        <a:t>32</a:t>
                      </a:r>
                    </a:p>
                  </a:txBody>
                  <a:tcPr/>
                </a:tc>
                <a:tc>
                  <a:txBody>
                    <a:bodyPr/>
                    <a:lstStyle/>
                    <a:p>
                      <a:r>
                        <a:rPr lang="en-US" sz="1000"/>
                        <a:t>378</a:t>
                      </a:r>
                    </a:p>
                  </a:txBody>
                  <a:tcPr/>
                </a:tc>
                <a:tc>
                  <a:txBody>
                    <a:bodyPr/>
                    <a:lstStyle/>
                    <a:p>
                      <a:r>
                        <a:rPr lang="en-US" sz="1000"/>
                        <a:t>366</a:t>
                      </a:r>
                    </a:p>
                  </a:txBody>
                  <a:tcPr/>
                </a:tc>
                <a:tc>
                  <a:txBody>
                    <a:bodyPr/>
                    <a:lstStyle/>
                    <a:p>
                      <a:r>
                        <a:rPr lang="en-US" sz="1000"/>
                        <a:t>10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29</a:t>
                      </a:r>
                    </a:p>
                  </a:txBody>
                  <a:tcPr/>
                </a:tc>
                <a:tc>
                  <a:txBody>
                    <a:bodyPr/>
                    <a:lstStyle/>
                    <a:p>
                      <a:r>
                        <a:rPr lang="en-US" sz="1000"/>
                        <a:t>23791</a:t>
                      </a:r>
                    </a:p>
                  </a:txBody>
                  <a:tcPr/>
                </a:tc>
                <a:tc>
                  <a:txBody>
                    <a:bodyPr/>
                    <a:lstStyle/>
                    <a:p>
                      <a:r>
                        <a:rPr lang="en-US" sz="1000"/>
                        <a:t>410</a:t>
                      </a:r>
                    </a:p>
                  </a:txBody>
                  <a:tcPr/>
                </a:tc>
                <a:tc>
                  <a:txBody>
                    <a:bodyPr/>
                    <a:lstStyle/>
                    <a:p>
                      <a:r>
                        <a:rPr lang="en-US" sz="1000"/>
                        <a:t>719</a:t>
                      </a:r>
                    </a:p>
                  </a:txBody>
                  <a:tcPr/>
                </a:tc>
                <a:extLst>
                  <a:ext uri="{0D108BD9-81ED-4DB2-BD59-A6C34878D82A}">
                    <a16:rowId xmlns:a16="http://schemas.microsoft.com/office/drawing/2014/main" val="3649595610"/>
                  </a:ext>
                </a:extLst>
              </a:tr>
            </a:tbl>
          </a:graphicData>
        </a:graphic>
      </p:graphicFrame>
      <p:sp>
        <p:nvSpPr>
          <p:cNvPr id="4" name="Text Placeholder 3">
            <a:extLst>
              <a:ext uri="{FF2B5EF4-FFF2-40B4-BE49-F238E27FC236}">
                <a16:creationId xmlns:a16="http://schemas.microsoft.com/office/drawing/2014/main" id="{1F43EF90-CCAE-446F-9B3A-6965B2B23BF5}"/>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790947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93FA6-58A3-4C0A-9755-CE9613201B28}"/>
              </a:ext>
            </a:extLst>
          </p:cNvPr>
          <p:cNvSpPr>
            <a:spLocks noGrp="1"/>
          </p:cNvSpPr>
          <p:nvPr>
            <p:ph type="title"/>
          </p:nvPr>
        </p:nvSpPr>
        <p:spPr/>
        <p:txBody>
          <a:bodyPr/>
          <a:lstStyle/>
          <a:p>
            <a:r>
              <a:rPr lang="en-US"/>
              <a:t>LinkedIn Post Tag Performance | 3 profiles</a:t>
            </a:r>
          </a:p>
        </p:txBody>
      </p:sp>
      <p:graphicFrame>
        <p:nvGraphicFramePr>
          <p:cNvPr id="5" name="Table Placeholder 4">
            <a:extLst>
              <a:ext uri="{FF2B5EF4-FFF2-40B4-BE49-F238E27FC236}">
                <a16:creationId xmlns:a16="http://schemas.microsoft.com/office/drawing/2014/main" id="{D2DD7C0D-5A97-4D50-BE1B-2B5FE9308A5A}"/>
              </a:ext>
            </a:extLst>
          </p:cNvPr>
          <p:cNvGraphicFramePr>
            <a:graphicFrameLocks noGrp="1"/>
          </p:cNvGraphicFramePr>
          <p:nvPr>
            <p:ph type="tbl" sz="quarter" idx="13"/>
            <p:extLst>
              <p:ext uri="{D42A27DB-BD31-4B8C-83A1-F6EECF244321}">
                <p14:modId xmlns:p14="http://schemas.microsoft.com/office/powerpoint/2010/main" val="317783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87607655"/>
                    </a:ext>
                  </a:extLst>
                </a:gridCol>
                <a:gridCol w="987552">
                  <a:extLst>
                    <a:ext uri="{9D8B030D-6E8A-4147-A177-3AD203B41FA5}">
                      <a16:colId xmlns:a16="http://schemas.microsoft.com/office/drawing/2014/main" val="742100875"/>
                    </a:ext>
                  </a:extLst>
                </a:gridCol>
                <a:gridCol w="987552">
                  <a:extLst>
                    <a:ext uri="{9D8B030D-6E8A-4147-A177-3AD203B41FA5}">
                      <a16:colId xmlns:a16="http://schemas.microsoft.com/office/drawing/2014/main" val="3382797510"/>
                    </a:ext>
                  </a:extLst>
                </a:gridCol>
                <a:gridCol w="987552">
                  <a:extLst>
                    <a:ext uri="{9D8B030D-6E8A-4147-A177-3AD203B41FA5}">
                      <a16:colId xmlns:a16="http://schemas.microsoft.com/office/drawing/2014/main" val="2486355056"/>
                    </a:ext>
                  </a:extLst>
                </a:gridCol>
                <a:gridCol w="987552">
                  <a:extLst>
                    <a:ext uri="{9D8B030D-6E8A-4147-A177-3AD203B41FA5}">
                      <a16:colId xmlns:a16="http://schemas.microsoft.com/office/drawing/2014/main" val="2815566480"/>
                    </a:ext>
                  </a:extLst>
                </a:gridCol>
                <a:gridCol w="987552">
                  <a:extLst>
                    <a:ext uri="{9D8B030D-6E8A-4147-A177-3AD203B41FA5}">
                      <a16:colId xmlns:a16="http://schemas.microsoft.com/office/drawing/2014/main" val="1198278286"/>
                    </a:ext>
                  </a:extLst>
                </a:gridCol>
                <a:gridCol w="987552">
                  <a:extLst>
                    <a:ext uri="{9D8B030D-6E8A-4147-A177-3AD203B41FA5}">
                      <a16:colId xmlns:a16="http://schemas.microsoft.com/office/drawing/2014/main" val="732992824"/>
                    </a:ext>
                  </a:extLst>
                </a:gridCol>
                <a:gridCol w="987552">
                  <a:extLst>
                    <a:ext uri="{9D8B030D-6E8A-4147-A177-3AD203B41FA5}">
                      <a16:colId xmlns:a16="http://schemas.microsoft.com/office/drawing/2014/main" val="103907126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Clicks (Total)</a:t>
                      </a:r>
                    </a:p>
                  </a:txBody>
                  <a:tcPr/>
                </a:tc>
                <a:tc>
                  <a:txBody>
                    <a:bodyPr/>
                    <a:lstStyle/>
                    <a:p>
                      <a:r>
                        <a:rPr lang="en-US" sz="1000"/>
                        <a:t>Impressions (Total)</a:t>
                      </a:r>
                    </a:p>
                  </a:txBody>
                  <a:tcPr/>
                </a:tc>
                <a:extLst>
                  <a:ext uri="{0D108BD9-81ED-4DB2-BD59-A6C34878D82A}">
                    <a16:rowId xmlns:a16="http://schemas.microsoft.com/office/drawing/2014/main" val="175032424"/>
                  </a:ext>
                </a:extLst>
              </a:tr>
              <a:tr h="370840">
                <a:tc>
                  <a:txBody>
                    <a:bodyPr/>
                    <a:lstStyle/>
                    <a:p>
                      <a:r>
                        <a:rPr lang="en-US" sz="1000"/>
                        <a:t>#EuroSkills2023</a:t>
                      </a:r>
                    </a:p>
                  </a:txBody>
                  <a:tcPr/>
                </a:tc>
                <a:tc>
                  <a:txBody>
                    <a:bodyPr/>
                    <a:lstStyle/>
                    <a:p>
                      <a:r>
                        <a:rPr lang="en-US" sz="1000"/>
                        <a:t>16</a:t>
                      </a:r>
                    </a:p>
                  </a:txBody>
                  <a:tcPr/>
                </a:tc>
                <a:tc>
                  <a:txBody>
                    <a:bodyPr/>
                    <a:lstStyle/>
                    <a:p>
                      <a:r>
                        <a:rPr lang="en-US" sz="1000"/>
                        <a:t>873</a:t>
                      </a:r>
                    </a:p>
                  </a:txBody>
                  <a:tcPr/>
                </a:tc>
                <a:tc>
                  <a:txBody>
                    <a:bodyPr/>
                    <a:lstStyle/>
                    <a:p>
                      <a:r>
                        <a:rPr lang="en-US" sz="1000"/>
                        <a:t>843</a:t>
                      </a:r>
                    </a:p>
                  </a:txBody>
                  <a:tcPr/>
                </a:tc>
                <a:tc>
                  <a:txBody>
                    <a:bodyPr/>
                    <a:lstStyle/>
                    <a:p>
                      <a:r>
                        <a:rPr lang="en-US" sz="1000"/>
                        <a:t>28</a:t>
                      </a:r>
                    </a:p>
                  </a:txBody>
                  <a:tcPr/>
                </a:tc>
                <a:tc>
                  <a:txBody>
                    <a:bodyPr/>
                    <a:lstStyle/>
                    <a:p>
                      <a:r>
                        <a:rPr lang="en-US" sz="1000"/>
                        <a:t>52</a:t>
                      </a:r>
                    </a:p>
                  </a:txBody>
                  <a:tcPr/>
                </a:tc>
                <a:tc>
                  <a:txBody>
                    <a:bodyPr/>
                    <a:lstStyle/>
                    <a:p>
                      <a:r>
                        <a:rPr lang="en-US" sz="1000"/>
                        <a:t>564</a:t>
                      </a:r>
                    </a:p>
                  </a:txBody>
                  <a:tcPr/>
                </a:tc>
                <a:tc>
                  <a:txBody>
                    <a:bodyPr/>
                    <a:lstStyle/>
                    <a:p>
                      <a:r>
                        <a:rPr lang="en-US" sz="1000"/>
                        <a:t>25913</a:t>
                      </a:r>
                    </a:p>
                  </a:txBody>
                  <a:tcPr/>
                </a:tc>
                <a:extLst>
                  <a:ext uri="{0D108BD9-81ED-4DB2-BD59-A6C34878D82A}">
                    <a16:rowId xmlns:a16="http://schemas.microsoft.com/office/drawing/2014/main" val="4250905430"/>
                  </a:ext>
                </a:extLst>
              </a:tr>
            </a:tbl>
          </a:graphicData>
        </a:graphic>
      </p:graphicFrame>
      <p:sp>
        <p:nvSpPr>
          <p:cNvPr id="4" name="Text Placeholder 3">
            <a:extLst>
              <a:ext uri="{FF2B5EF4-FFF2-40B4-BE49-F238E27FC236}">
                <a16:creationId xmlns:a16="http://schemas.microsoft.com/office/drawing/2014/main" id="{9FCDA17C-5F13-4976-A7E7-203DCF73E7D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943556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1C80F-6CA4-4424-B487-94AE8912DDB2}"/>
              </a:ext>
            </a:extLst>
          </p:cNvPr>
          <p:cNvSpPr>
            <a:spLocks noGrp="1"/>
          </p:cNvSpPr>
          <p:nvPr>
            <p:ph type="title"/>
          </p:nvPr>
        </p:nvSpPr>
        <p:spPr/>
        <p:txBody>
          <a:bodyPr/>
          <a:lstStyle/>
          <a:p>
            <a:r>
              <a:rPr lang="en-US"/>
              <a:t>Twitter Tweet Tag Performance | 3 profiles</a:t>
            </a:r>
          </a:p>
        </p:txBody>
      </p:sp>
      <p:graphicFrame>
        <p:nvGraphicFramePr>
          <p:cNvPr id="5" name="Table Placeholder 4">
            <a:extLst>
              <a:ext uri="{FF2B5EF4-FFF2-40B4-BE49-F238E27FC236}">
                <a16:creationId xmlns:a16="http://schemas.microsoft.com/office/drawing/2014/main" id="{9E2A8607-3B87-480A-9B96-894B44C0A1B0}"/>
              </a:ext>
            </a:extLst>
          </p:cNvPr>
          <p:cNvGraphicFramePr>
            <a:graphicFrameLocks noGrp="1"/>
          </p:cNvGraphicFramePr>
          <p:nvPr>
            <p:ph type="tbl" sz="quarter" idx="13"/>
            <p:extLst>
              <p:ext uri="{D42A27DB-BD31-4B8C-83A1-F6EECF244321}">
                <p14:modId xmlns:p14="http://schemas.microsoft.com/office/powerpoint/2010/main" val="484250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12540897"/>
                    </a:ext>
                  </a:extLst>
                </a:gridCol>
                <a:gridCol w="1152144">
                  <a:extLst>
                    <a:ext uri="{9D8B030D-6E8A-4147-A177-3AD203B41FA5}">
                      <a16:colId xmlns:a16="http://schemas.microsoft.com/office/drawing/2014/main" val="2540771596"/>
                    </a:ext>
                  </a:extLst>
                </a:gridCol>
                <a:gridCol w="1152144">
                  <a:extLst>
                    <a:ext uri="{9D8B030D-6E8A-4147-A177-3AD203B41FA5}">
                      <a16:colId xmlns:a16="http://schemas.microsoft.com/office/drawing/2014/main" val="3944842411"/>
                    </a:ext>
                  </a:extLst>
                </a:gridCol>
                <a:gridCol w="1152144">
                  <a:extLst>
                    <a:ext uri="{9D8B030D-6E8A-4147-A177-3AD203B41FA5}">
                      <a16:colId xmlns:a16="http://schemas.microsoft.com/office/drawing/2014/main" val="3208190927"/>
                    </a:ext>
                  </a:extLst>
                </a:gridCol>
                <a:gridCol w="1152144">
                  <a:extLst>
                    <a:ext uri="{9D8B030D-6E8A-4147-A177-3AD203B41FA5}">
                      <a16:colId xmlns:a16="http://schemas.microsoft.com/office/drawing/2014/main" val="3013186641"/>
                    </a:ext>
                  </a:extLst>
                </a:gridCol>
                <a:gridCol w="1152144">
                  <a:extLst>
                    <a:ext uri="{9D8B030D-6E8A-4147-A177-3AD203B41FA5}">
                      <a16:colId xmlns:a16="http://schemas.microsoft.com/office/drawing/2014/main" val="2434465637"/>
                    </a:ext>
                  </a:extLst>
                </a:gridCol>
                <a:gridCol w="1152144">
                  <a:extLst>
                    <a:ext uri="{9D8B030D-6E8A-4147-A177-3AD203B41FA5}">
                      <a16:colId xmlns:a16="http://schemas.microsoft.com/office/drawing/2014/main" val="393067784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Likes (Total)</a:t>
                      </a:r>
                    </a:p>
                  </a:txBody>
                  <a:tcPr/>
                </a:tc>
                <a:tc>
                  <a:txBody>
                    <a:bodyPr/>
                    <a:lstStyle/>
                    <a:p>
                      <a:r>
                        <a:rPr lang="en-US" sz="1000"/>
                        <a:t>Replies (Total)</a:t>
                      </a:r>
                    </a:p>
                  </a:txBody>
                  <a:tcPr/>
                </a:tc>
                <a:tc>
                  <a:txBody>
                    <a:bodyPr/>
                    <a:lstStyle/>
                    <a:p>
                      <a:r>
                        <a:rPr lang="en-US" sz="1000"/>
                        <a:t>Engagements (Total)</a:t>
                      </a:r>
                    </a:p>
                  </a:txBody>
                  <a:tcPr/>
                </a:tc>
                <a:tc>
                  <a:txBody>
                    <a:bodyPr/>
                    <a:lstStyle/>
                    <a:p>
                      <a:r>
                        <a:rPr lang="en-US" sz="1000"/>
                        <a:t>Impressions (Total)</a:t>
                      </a:r>
                    </a:p>
                  </a:txBody>
                  <a:tcPr/>
                </a:tc>
                <a:extLst>
                  <a:ext uri="{0D108BD9-81ED-4DB2-BD59-A6C34878D82A}">
                    <a16:rowId xmlns:a16="http://schemas.microsoft.com/office/drawing/2014/main" val="850472648"/>
                  </a:ext>
                </a:extLst>
              </a:tr>
              <a:tr h="370840">
                <a:tc>
                  <a:txBody>
                    <a:bodyPr/>
                    <a:lstStyle/>
                    <a:p>
                      <a:r>
                        <a:rPr lang="en-US" sz="1000"/>
                        <a:t>#EuroSkills2023</a:t>
                      </a:r>
                    </a:p>
                  </a:txBody>
                  <a:tcPr/>
                </a:tc>
                <a:tc>
                  <a:txBody>
                    <a:bodyPr/>
                    <a:lstStyle/>
                    <a:p>
                      <a:r>
                        <a:rPr lang="en-US" sz="1000"/>
                        <a:t>16</a:t>
                      </a:r>
                    </a:p>
                  </a:txBody>
                  <a:tcPr/>
                </a:tc>
                <a:tc>
                  <a:txBody>
                    <a:bodyPr/>
                    <a:lstStyle/>
                    <a:p>
                      <a:r>
                        <a:rPr lang="en-US" sz="1000"/>
                        <a:t>5</a:t>
                      </a:r>
                    </a:p>
                  </a:txBody>
                  <a:tcPr/>
                </a:tc>
                <a:tc>
                  <a:txBody>
                    <a:bodyPr/>
                    <a:lstStyle/>
                    <a:p>
                      <a:r>
                        <a:rPr lang="en-US" sz="1000"/>
                        <a:t>52</a:t>
                      </a:r>
                    </a:p>
                  </a:txBody>
                  <a:tcPr/>
                </a:tc>
                <a:tc>
                  <a:txBody>
                    <a:bodyPr/>
                    <a:lstStyle/>
                    <a:p>
                      <a:r>
                        <a:rPr lang="en-US" sz="1000"/>
                        <a:t>2</a:t>
                      </a:r>
                    </a:p>
                  </a:txBody>
                  <a:tcPr/>
                </a:tc>
                <a:tc>
                  <a:txBody>
                    <a:bodyPr/>
                    <a:lstStyle/>
                    <a:p>
                      <a:r>
                        <a:rPr lang="en-US" sz="1000"/>
                        <a:t>77</a:t>
                      </a:r>
                    </a:p>
                  </a:txBody>
                  <a:tcPr/>
                </a:tc>
                <a:tc>
                  <a:txBody>
                    <a:bodyPr/>
                    <a:lstStyle/>
                    <a:p>
                      <a:r>
                        <a:rPr lang="en-US" sz="1000"/>
                        <a:t>501</a:t>
                      </a:r>
                    </a:p>
                  </a:txBody>
                  <a:tcPr/>
                </a:tc>
                <a:extLst>
                  <a:ext uri="{0D108BD9-81ED-4DB2-BD59-A6C34878D82A}">
                    <a16:rowId xmlns:a16="http://schemas.microsoft.com/office/drawing/2014/main" val="4032951522"/>
                  </a:ext>
                </a:extLst>
              </a:tr>
            </a:tbl>
          </a:graphicData>
        </a:graphic>
      </p:graphicFrame>
      <p:sp>
        <p:nvSpPr>
          <p:cNvPr id="4" name="Text Placeholder 3">
            <a:extLst>
              <a:ext uri="{FF2B5EF4-FFF2-40B4-BE49-F238E27FC236}">
                <a16:creationId xmlns:a16="http://schemas.microsoft.com/office/drawing/2014/main" id="{2D3CC808-FF07-4D74-84D4-2DB1F8415E62}"/>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265366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D3ADD-FA64-4F3A-8526-2342489DD242}"/>
              </a:ext>
            </a:extLst>
          </p:cNvPr>
          <p:cNvSpPr>
            <a:spLocks noGrp="1"/>
          </p:cNvSpPr>
          <p:nvPr>
            <p:ph type="title"/>
          </p:nvPr>
        </p:nvSpPr>
        <p:spPr/>
        <p:txBody>
          <a:bodyPr/>
          <a:lstStyle/>
          <a:p>
            <a:r>
              <a:rPr lang="en-US"/>
              <a:t>Overall Top Posts | 3 profiles - 1 of 7</a:t>
            </a:r>
          </a:p>
        </p:txBody>
      </p:sp>
      <p:graphicFrame>
        <p:nvGraphicFramePr>
          <p:cNvPr id="5" name="Table Placeholder 4">
            <a:extLst>
              <a:ext uri="{FF2B5EF4-FFF2-40B4-BE49-F238E27FC236}">
                <a16:creationId xmlns:a16="http://schemas.microsoft.com/office/drawing/2014/main" id="{B3C69CCC-EF30-42CE-AC12-F9E3E3DD24B1}"/>
              </a:ext>
            </a:extLst>
          </p:cNvPr>
          <p:cNvGraphicFramePr>
            <a:graphicFrameLocks noGrp="1"/>
          </p:cNvGraphicFramePr>
          <p:nvPr>
            <p:ph type="tbl" sz="quarter" idx="13"/>
            <p:extLst>
              <p:ext uri="{D42A27DB-BD31-4B8C-83A1-F6EECF244321}">
                <p14:modId xmlns:p14="http://schemas.microsoft.com/office/powerpoint/2010/main" val="1589561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40761560"/>
                    </a:ext>
                  </a:extLst>
                </a:gridCol>
                <a:gridCol w="1069848">
                  <a:extLst>
                    <a:ext uri="{9D8B030D-6E8A-4147-A177-3AD203B41FA5}">
                      <a16:colId xmlns:a16="http://schemas.microsoft.com/office/drawing/2014/main" val="2890041120"/>
                    </a:ext>
                  </a:extLst>
                </a:gridCol>
                <a:gridCol w="1645920">
                  <a:extLst>
                    <a:ext uri="{9D8B030D-6E8A-4147-A177-3AD203B41FA5}">
                      <a16:colId xmlns:a16="http://schemas.microsoft.com/office/drawing/2014/main" val="2481336426"/>
                    </a:ext>
                  </a:extLst>
                </a:gridCol>
                <a:gridCol w="576072">
                  <a:extLst>
                    <a:ext uri="{9D8B030D-6E8A-4147-A177-3AD203B41FA5}">
                      <a16:colId xmlns:a16="http://schemas.microsoft.com/office/drawing/2014/main" val="1421227725"/>
                    </a:ext>
                  </a:extLst>
                </a:gridCol>
                <a:gridCol w="576072">
                  <a:extLst>
                    <a:ext uri="{9D8B030D-6E8A-4147-A177-3AD203B41FA5}">
                      <a16:colId xmlns:a16="http://schemas.microsoft.com/office/drawing/2014/main" val="4005182363"/>
                    </a:ext>
                  </a:extLst>
                </a:gridCol>
                <a:gridCol w="576072">
                  <a:extLst>
                    <a:ext uri="{9D8B030D-6E8A-4147-A177-3AD203B41FA5}">
                      <a16:colId xmlns:a16="http://schemas.microsoft.com/office/drawing/2014/main" val="1127691273"/>
                    </a:ext>
                  </a:extLst>
                </a:gridCol>
                <a:gridCol w="576072">
                  <a:extLst>
                    <a:ext uri="{9D8B030D-6E8A-4147-A177-3AD203B41FA5}">
                      <a16:colId xmlns:a16="http://schemas.microsoft.com/office/drawing/2014/main" val="1506939448"/>
                    </a:ext>
                  </a:extLst>
                </a:gridCol>
                <a:gridCol w="576072">
                  <a:extLst>
                    <a:ext uri="{9D8B030D-6E8A-4147-A177-3AD203B41FA5}">
                      <a16:colId xmlns:a16="http://schemas.microsoft.com/office/drawing/2014/main" val="2443254674"/>
                    </a:ext>
                  </a:extLst>
                </a:gridCol>
                <a:gridCol w="576072">
                  <a:extLst>
                    <a:ext uri="{9D8B030D-6E8A-4147-A177-3AD203B41FA5}">
                      <a16:colId xmlns:a16="http://schemas.microsoft.com/office/drawing/2014/main" val="3150414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24023403"/>
                  </a:ext>
                </a:extLst>
              </a:tr>
            </a:tbl>
          </a:graphicData>
        </a:graphic>
      </p:graphicFrame>
      <p:sp>
        <p:nvSpPr>
          <p:cNvPr id="4" name="Text Placeholder 3">
            <a:extLst>
              <a:ext uri="{FF2B5EF4-FFF2-40B4-BE49-F238E27FC236}">
                <a16:creationId xmlns:a16="http://schemas.microsoft.com/office/drawing/2014/main" id="{FC926FA9-1764-4CD1-B3EF-8A22E1E37A23}"/>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14714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63E88-F16B-4AF7-A7ED-19A8092EC0C2}"/>
              </a:ext>
            </a:extLst>
          </p:cNvPr>
          <p:cNvSpPr>
            <a:spLocks noGrp="1"/>
          </p:cNvSpPr>
          <p:nvPr>
            <p:ph type="title"/>
          </p:nvPr>
        </p:nvSpPr>
        <p:spPr/>
        <p:txBody>
          <a:bodyPr/>
          <a:lstStyle/>
          <a:p>
            <a:r>
              <a:rPr lang="en-US"/>
              <a:t>Overall Top Posts | 3 profiles - 2 of 7</a:t>
            </a:r>
          </a:p>
        </p:txBody>
      </p:sp>
      <p:graphicFrame>
        <p:nvGraphicFramePr>
          <p:cNvPr id="5" name="Table Placeholder 4">
            <a:extLst>
              <a:ext uri="{FF2B5EF4-FFF2-40B4-BE49-F238E27FC236}">
                <a16:creationId xmlns:a16="http://schemas.microsoft.com/office/drawing/2014/main" id="{352284EF-8A81-4145-9341-028C94472267}"/>
              </a:ext>
            </a:extLst>
          </p:cNvPr>
          <p:cNvGraphicFramePr>
            <a:graphicFrameLocks noGrp="1"/>
          </p:cNvGraphicFramePr>
          <p:nvPr>
            <p:ph type="tbl" sz="quarter" idx="13"/>
            <p:extLst>
              <p:ext uri="{D42A27DB-BD31-4B8C-83A1-F6EECF244321}">
                <p14:modId xmlns:p14="http://schemas.microsoft.com/office/powerpoint/2010/main" val="155966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3247561"/>
                    </a:ext>
                  </a:extLst>
                </a:gridCol>
                <a:gridCol w="1069848">
                  <a:extLst>
                    <a:ext uri="{9D8B030D-6E8A-4147-A177-3AD203B41FA5}">
                      <a16:colId xmlns:a16="http://schemas.microsoft.com/office/drawing/2014/main" val="1427272418"/>
                    </a:ext>
                  </a:extLst>
                </a:gridCol>
                <a:gridCol w="1645920">
                  <a:extLst>
                    <a:ext uri="{9D8B030D-6E8A-4147-A177-3AD203B41FA5}">
                      <a16:colId xmlns:a16="http://schemas.microsoft.com/office/drawing/2014/main" val="3886609310"/>
                    </a:ext>
                  </a:extLst>
                </a:gridCol>
                <a:gridCol w="576072">
                  <a:extLst>
                    <a:ext uri="{9D8B030D-6E8A-4147-A177-3AD203B41FA5}">
                      <a16:colId xmlns:a16="http://schemas.microsoft.com/office/drawing/2014/main" val="3168122752"/>
                    </a:ext>
                  </a:extLst>
                </a:gridCol>
                <a:gridCol w="576072">
                  <a:extLst>
                    <a:ext uri="{9D8B030D-6E8A-4147-A177-3AD203B41FA5}">
                      <a16:colId xmlns:a16="http://schemas.microsoft.com/office/drawing/2014/main" val="1322658740"/>
                    </a:ext>
                  </a:extLst>
                </a:gridCol>
                <a:gridCol w="576072">
                  <a:extLst>
                    <a:ext uri="{9D8B030D-6E8A-4147-A177-3AD203B41FA5}">
                      <a16:colId xmlns:a16="http://schemas.microsoft.com/office/drawing/2014/main" val="2438332488"/>
                    </a:ext>
                  </a:extLst>
                </a:gridCol>
                <a:gridCol w="576072">
                  <a:extLst>
                    <a:ext uri="{9D8B030D-6E8A-4147-A177-3AD203B41FA5}">
                      <a16:colId xmlns:a16="http://schemas.microsoft.com/office/drawing/2014/main" val="4256639276"/>
                    </a:ext>
                  </a:extLst>
                </a:gridCol>
                <a:gridCol w="576072">
                  <a:extLst>
                    <a:ext uri="{9D8B030D-6E8A-4147-A177-3AD203B41FA5}">
                      <a16:colId xmlns:a16="http://schemas.microsoft.com/office/drawing/2014/main" val="341573170"/>
                    </a:ext>
                  </a:extLst>
                </a:gridCol>
                <a:gridCol w="576072">
                  <a:extLst>
                    <a:ext uri="{9D8B030D-6E8A-4147-A177-3AD203B41FA5}">
                      <a16:colId xmlns:a16="http://schemas.microsoft.com/office/drawing/2014/main" val="4147385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9003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- 2023-04-19 10:53:59</a:t>
                      </a:r>
                      <a:r>
                        <a:rPr kumimoji="0" lang="en-US" sz="1000" b="0" i="0" u="none" strike="noStrike" kern="1200" cap="none" spc="0" normalizeH="0" baseline="0" noProof="0">
                          <a:ln>
                            <a:noFill/>
                          </a:ln>
                          <a:solidFill>
                            <a:prstClr val="black"/>
                          </a:solidFill>
                          <a:effectLst/>
                          <a:uLnTx/>
                          <a:uFillTx/>
                          <a:latin typeface="Calibri"/>
                          <a:ea typeface="+mn-ea"/>
                          <a:cs typeface="+mn-cs"/>
                        </a:rPr>
                        <a:t>
 We will compete at EuroSkills Gdańsk 2023!
Hello, I am Daniel Schmid, I am from near Esslingen and will soon turn 19 years old. I am an apprentice at Festo to be a mechatronics technician ⚙️, and I am currently in my third year of vocational education and training. In 2021, I came second at the German Championships in Mechatronics with my teammate Timo Oßwald! 👍 That's why we are now having the chance to join the EuroSkills Gdańsk 2023 - cool thing. Here you can see us with our trainer from Festo, Sybille Bohland. By the way, I'm the one in the middle ☺️
Hi, I am Timo, and I am on the far right of the picture. I also come from the Esslingen area and will be 21 in May. Doing the vocational training together with Daniel is great because we get along great. We have already experienced some show competitions together: in the USA, in the Netherlands and here in Germany. Today we want to introduce ourselves. In the next few weeks, we will be telling you more about us and our preparations for the European competition in the skill 04 Mechatronics in Poland 🇵🇱 We cannot wait to go there! See you soon 
More about Festo and the EuroSkills Gdańsk 2023 🏅 September 5 - 9 👉 https://lnkd.in/eRyT_7nY
#Festo #FestoDidactic #Mechatronics #UnitedbySkills #EuroSkills2023 #TVET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https://media.licdn.com/dms/image/D4D22AQHW4qpBMMxHIw/feedshare-shrink_2048_1536/0/1681894438619?e=1693440000&amp;v=beta&amp;t=BVkMbIaFPa2vQx7gdqaTIbqkvpJV274rraQKY6Ztv1o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6.6519 %</a:t>
                      </a:r>
                    </a:p>
                  </a:txBody>
                  <a:tcPr/>
                </a:tc>
                <a:extLst>
                  <a:ext uri="{0D108BD9-81ED-4DB2-BD59-A6C34878D82A}">
                    <a16:rowId xmlns:a16="http://schemas.microsoft.com/office/drawing/2014/main" val="2545425444"/>
                  </a:ext>
                </a:extLst>
              </a:tr>
            </a:tbl>
          </a:graphicData>
        </a:graphic>
      </p:graphicFrame>
      <p:sp>
        <p:nvSpPr>
          <p:cNvPr id="4" name="Text Placeholder 3">
            <a:extLst>
              <a:ext uri="{FF2B5EF4-FFF2-40B4-BE49-F238E27FC236}">
                <a16:creationId xmlns:a16="http://schemas.microsoft.com/office/drawing/2014/main" id="{F6CFAE5B-9863-461A-BC76-2F1B63A75801}"/>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480657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1357-C6FB-4B1E-818E-DBE83F16B35B}"/>
              </a:ext>
            </a:extLst>
          </p:cNvPr>
          <p:cNvSpPr>
            <a:spLocks noGrp="1"/>
          </p:cNvSpPr>
          <p:nvPr>
            <p:ph type="title"/>
          </p:nvPr>
        </p:nvSpPr>
        <p:spPr/>
        <p:txBody>
          <a:bodyPr/>
          <a:lstStyle/>
          <a:p>
            <a:r>
              <a:rPr lang="en-US"/>
              <a:t>Overall Top Posts | 3 profiles - 3 of 7</a:t>
            </a:r>
          </a:p>
        </p:txBody>
      </p:sp>
      <p:graphicFrame>
        <p:nvGraphicFramePr>
          <p:cNvPr id="5" name="Table Placeholder 4">
            <a:extLst>
              <a:ext uri="{FF2B5EF4-FFF2-40B4-BE49-F238E27FC236}">
                <a16:creationId xmlns:a16="http://schemas.microsoft.com/office/drawing/2014/main" id="{4245C24E-F942-4B4C-BAF3-6F8428FD2B01}"/>
              </a:ext>
            </a:extLst>
          </p:cNvPr>
          <p:cNvGraphicFramePr>
            <a:graphicFrameLocks noGrp="1"/>
          </p:cNvGraphicFramePr>
          <p:nvPr>
            <p:ph type="tbl" sz="quarter" idx="13"/>
            <p:extLst>
              <p:ext uri="{D42A27DB-BD31-4B8C-83A1-F6EECF244321}">
                <p14:modId xmlns:p14="http://schemas.microsoft.com/office/powerpoint/2010/main" val="125547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80452236"/>
                    </a:ext>
                  </a:extLst>
                </a:gridCol>
                <a:gridCol w="1069848">
                  <a:extLst>
                    <a:ext uri="{9D8B030D-6E8A-4147-A177-3AD203B41FA5}">
                      <a16:colId xmlns:a16="http://schemas.microsoft.com/office/drawing/2014/main" val="1968203205"/>
                    </a:ext>
                  </a:extLst>
                </a:gridCol>
                <a:gridCol w="1645920">
                  <a:extLst>
                    <a:ext uri="{9D8B030D-6E8A-4147-A177-3AD203B41FA5}">
                      <a16:colId xmlns:a16="http://schemas.microsoft.com/office/drawing/2014/main" val="221598864"/>
                    </a:ext>
                  </a:extLst>
                </a:gridCol>
                <a:gridCol w="576072">
                  <a:extLst>
                    <a:ext uri="{9D8B030D-6E8A-4147-A177-3AD203B41FA5}">
                      <a16:colId xmlns:a16="http://schemas.microsoft.com/office/drawing/2014/main" val="1897457776"/>
                    </a:ext>
                  </a:extLst>
                </a:gridCol>
                <a:gridCol w="576072">
                  <a:extLst>
                    <a:ext uri="{9D8B030D-6E8A-4147-A177-3AD203B41FA5}">
                      <a16:colId xmlns:a16="http://schemas.microsoft.com/office/drawing/2014/main" val="968132893"/>
                    </a:ext>
                  </a:extLst>
                </a:gridCol>
                <a:gridCol w="576072">
                  <a:extLst>
                    <a:ext uri="{9D8B030D-6E8A-4147-A177-3AD203B41FA5}">
                      <a16:colId xmlns:a16="http://schemas.microsoft.com/office/drawing/2014/main" val="1410291040"/>
                    </a:ext>
                  </a:extLst>
                </a:gridCol>
                <a:gridCol w="576072">
                  <a:extLst>
                    <a:ext uri="{9D8B030D-6E8A-4147-A177-3AD203B41FA5}">
                      <a16:colId xmlns:a16="http://schemas.microsoft.com/office/drawing/2014/main" val="338647383"/>
                    </a:ext>
                  </a:extLst>
                </a:gridCol>
                <a:gridCol w="576072">
                  <a:extLst>
                    <a:ext uri="{9D8B030D-6E8A-4147-A177-3AD203B41FA5}">
                      <a16:colId xmlns:a16="http://schemas.microsoft.com/office/drawing/2014/main" val="107409021"/>
                    </a:ext>
                  </a:extLst>
                </a:gridCol>
                <a:gridCol w="576072">
                  <a:extLst>
                    <a:ext uri="{9D8B030D-6E8A-4147-A177-3AD203B41FA5}">
                      <a16:colId xmlns:a16="http://schemas.microsoft.com/office/drawing/2014/main" val="1294422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5874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Festo Didactic - 2023-04-15 10:00:21</a:t>
                      </a:r>
                      <a:r>
                        <a:rPr kumimoji="0" lang="en-US" sz="1000" b="0" i="0" u="none" strike="noStrike" kern="1200" cap="none" spc="0" normalizeH="0" baseline="0" noProof="0">
                          <a:ln>
                            <a:noFill/>
                          </a:ln>
                          <a:solidFill>
                            <a:prstClr val="black"/>
                          </a:solidFill>
                          <a:effectLst/>
                          <a:uLnTx/>
                          <a:uFillTx/>
                          <a:latin typeface="Calibri"/>
                          <a:ea typeface="+mn-ea"/>
                          <a:cs typeface="+mn-cs"/>
                        </a:rPr>
                        <a:t>
 The skill mechatronics at the 🗓️ EuroSkills Gdańsk 2023
What is in store for the young professionals? What material do they work with and why is mechatronics so exciting?
The EuroSkills participants have to solve unfamiliar tasks while blocking out the noise of visitors. They not only work under time pressure, but also as a team - ideally well-coordinated with each other 👏 That's why they spend months preparing for the European championship of professions.
They are working on the Modular Production System, or MPS. The task will be to assemble a faultlessly running production system from the individual parts that are still packaged 👍 This includes assembly, wiring, tubing, installation of components and the final commissioning. 
The MPS is the officially used competition equipment and is provided by the Premium Sponsor Festo Didactic.
⚙️ Mechatronics is an interesting field because it is a multidisciplinary technology that combines elements of mechanics, electronics, and computer science. It involves developing mechanical systems controlled by electronic and computer-based systems to perform complex tasks.
Learn more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https://quintly-image-storage.s3.amazonaws.com/e094e774cd6731a1e465f1b3b7a1340f/064c273f500cb7f37b1457235de02276.png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4.1230 %</a:t>
                      </a:r>
                    </a:p>
                  </a:txBody>
                  <a:tcPr/>
                </a:tc>
                <a:extLst>
                  <a:ext uri="{0D108BD9-81ED-4DB2-BD59-A6C34878D82A}">
                    <a16:rowId xmlns:a16="http://schemas.microsoft.com/office/drawing/2014/main" val="2725010132"/>
                  </a:ext>
                </a:extLst>
              </a:tr>
            </a:tbl>
          </a:graphicData>
        </a:graphic>
      </p:graphicFrame>
      <p:sp>
        <p:nvSpPr>
          <p:cNvPr id="4" name="Text Placeholder 3">
            <a:extLst>
              <a:ext uri="{FF2B5EF4-FFF2-40B4-BE49-F238E27FC236}">
                <a16:creationId xmlns:a16="http://schemas.microsoft.com/office/drawing/2014/main" id="{0FC894A1-D15A-4D2F-A70D-3AD408C3AD4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773070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D10B7-34CA-4AA5-8E3F-C2E2A9000BA8}"/>
              </a:ext>
            </a:extLst>
          </p:cNvPr>
          <p:cNvSpPr>
            <a:spLocks noGrp="1"/>
          </p:cNvSpPr>
          <p:nvPr>
            <p:ph type="title"/>
          </p:nvPr>
        </p:nvSpPr>
        <p:spPr/>
        <p:txBody>
          <a:bodyPr/>
          <a:lstStyle/>
          <a:p>
            <a:r>
              <a:rPr lang="en-US"/>
              <a:t>Overall Top Posts | 3 profiles - 4 of 7</a:t>
            </a:r>
          </a:p>
        </p:txBody>
      </p:sp>
      <p:graphicFrame>
        <p:nvGraphicFramePr>
          <p:cNvPr id="5" name="Table Placeholder 4">
            <a:extLst>
              <a:ext uri="{FF2B5EF4-FFF2-40B4-BE49-F238E27FC236}">
                <a16:creationId xmlns:a16="http://schemas.microsoft.com/office/drawing/2014/main" id="{E4B0353A-083B-466B-9441-94D4C7574B38}"/>
              </a:ext>
            </a:extLst>
          </p:cNvPr>
          <p:cNvGraphicFramePr>
            <a:graphicFrameLocks noGrp="1"/>
          </p:cNvGraphicFramePr>
          <p:nvPr>
            <p:ph type="tbl" sz="quarter" idx="13"/>
            <p:extLst>
              <p:ext uri="{D42A27DB-BD31-4B8C-83A1-F6EECF244321}">
                <p14:modId xmlns:p14="http://schemas.microsoft.com/office/powerpoint/2010/main" val="342192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60465480"/>
                    </a:ext>
                  </a:extLst>
                </a:gridCol>
                <a:gridCol w="1069848">
                  <a:extLst>
                    <a:ext uri="{9D8B030D-6E8A-4147-A177-3AD203B41FA5}">
                      <a16:colId xmlns:a16="http://schemas.microsoft.com/office/drawing/2014/main" val="2954865908"/>
                    </a:ext>
                  </a:extLst>
                </a:gridCol>
                <a:gridCol w="1645920">
                  <a:extLst>
                    <a:ext uri="{9D8B030D-6E8A-4147-A177-3AD203B41FA5}">
                      <a16:colId xmlns:a16="http://schemas.microsoft.com/office/drawing/2014/main" val="3915824370"/>
                    </a:ext>
                  </a:extLst>
                </a:gridCol>
                <a:gridCol w="576072">
                  <a:extLst>
                    <a:ext uri="{9D8B030D-6E8A-4147-A177-3AD203B41FA5}">
                      <a16:colId xmlns:a16="http://schemas.microsoft.com/office/drawing/2014/main" val="3641159655"/>
                    </a:ext>
                  </a:extLst>
                </a:gridCol>
                <a:gridCol w="576072">
                  <a:extLst>
                    <a:ext uri="{9D8B030D-6E8A-4147-A177-3AD203B41FA5}">
                      <a16:colId xmlns:a16="http://schemas.microsoft.com/office/drawing/2014/main" val="3119611572"/>
                    </a:ext>
                  </a:extLst>
                </a:gridCol>
                <a:gridCol w="576072">
                  <a:extLst>
                    <a:ext uri="{9D8B030D-6E8A-4147-A177-3AD203B41FA5}">
                      <a16:colId xmlns:a16="http://schemas.microsoft.com/office/drawing/2014/main" val="1071484711"/>
                    </a:ext>
                  </a:extLst>
                </a:gridCol>
                <a:gridCol w="576072">
                  <a:extLst>
                    <a:ext uri="{9D8B030D-6E8A-4147-A177-3AD203B41FA5}">
                      <a16:colId xmlns:a16="http://schemas.microsoft.com/office/drawing/2014/main" val="1333294762"/>
                    </a:ext>
                  </a:extLst>
                </a:gridCol>
                <a:gridCol w="576072">
                  <a:extLst>
                    <a:ext uri="{9D8B030D-6E8A-4147-A177-3AD203B41FA5}">
                      <a16:colId xmlns:a16="http://schemas.microsoft.com/office/drawing/2014/main" val="4167139445"/>
                    </a:ext>
                  </a:extLst>
                </a:gridCol>
                <a:gridCol w="576072">
                  <a:extLst>
                    <a:ext uri="{9D8B030D-6E8A-4147-A177-3AD203B41FA5}">
                      <a16:colId xmlns:a16="http://schemas.microsoft.com/office/drawing/2014/main" val="2493022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587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- 2023-05-15 09:09:25</a:t>
                      </a:r>
                      <a:r>
                        <a:rPr kumimoji="0" lang="en-US" sz="1000" b="0" i="0" u="none" strike="noStrike" kern="1200" cap="none" spc="0" normalizeH="0" baseline="0" noProof="0">
                          <a:ln>
                            <a:noFill/>
                          </a:ln>
                          <a:solidFill>
                            <a:prstClr val="black"/>
                          </a:solidFill>
                          <a:effectLst/>
                          <a:uLnTx/>
                          <a:uFillTx/>
                          <a:latin typeface="Calibri"/>
                          <a:ea typeface="+mn-ea"/>
                          <a:cs typeface="+mn-cs"/>
                        </a:rPr>
                        <a:t>
 Our Festo Vocational Education Training Center
Hello, here are Timo Oßwald and Daniel Schmid again! You can see us in front of our vocational education training center in Esslingen. The "Applicants' Night" took place here last Friday. From 4 p.m. until 11 p.m., students and parents learned about technical vocational training. We were there as 'ambassadors of vocational training'!
We could be seen solving the tasks of WorldSkills Competition 2022 Special Edition at the MPS. Of course, the visitors didn't know that, so our trainers explained to them what the WorldSkills vocational championship 🏅 is and how to get there. 
The training center showed itself in the best light! In 2022 there were a few innovations: robust floor, optimized positioning of machines and 3D printers. Whether the students want to start a technical apprenticeship or the dual study program later on - both are possible at Festo. 
We are apprentices in mechatronics ⚙️, the second best in Germany, and we are going to EuroSkills Gdańsk 2023 in September! 👉 https://lnkd.in/eRyT_7nY
#Festo #FestoDidactic #Mechatronics #UnitedbySkills #EuroSkills2023 #TVET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https://media.licdn.com/dms/image/D4E22AQHJ_FUUKxQtHg/feedshare-shrink_2048_1536/0/1684134563891?e=1693440000&amp;v=beta&amp;t=bzIVyj1HJaRSpdt4NRBHSUDGx2A7t0bU9_BK9V_IaEQ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6.8156 %</a:t>
                      </a:r>
                    </a:p>
                  </a:txBody>
                  <a:tcPr/>
                </a:tc>
                <a:extLst>
                  <a:ext uri="{0D108BD9-81ED-4DB2-BD59-A6C34878D82A}">
                    <a16:rowId xmlns:a16="http://schemas.microsoft.com/office/drawing/2014/main" val="1151799511"/>
                  </a:ext>
                </a:extLst>
              </a:tr>
            </a:tbl>
          </a:graphicData>
        </a:graphic>
      </p:graphicFrame>
      <p:sp>
        <p:nvSpPr>
          <p:cNvPr id="4" name="Text Placeholder 3">
            <a:extLst>
              <a:ext uri="{FF2B5EF4-FFF2-40B4-BE49-F238E27FC236}">
                <a16:creationId xmlns:a16="http://schemas.microsoft.com/office/drawing/2014/main" id="{F901BFB0-1307-401A-B85B-E8122F5DA95B}"/>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544085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EF2BE-0595-480E-80ED-A2D59C2BB051}"/>
              </a:ext>
            </a:extLst>
          </p:cNvPr>
          <p:cNvSpPr>
            <a:spLocks noGrp="1"/>
          </p:cNvSpPr>
          <p:nvPr>
            <p:ph type="title"/>
          </p:nvPr>
        </p:nvSpPr>
        <p:spPr/>
        <p:txBody>
          <a:bodyPr/>
          <a:lstStyle/>
          <a:p>
            <a:r>
              <a:rPr lang="en-US"/>
              <a:t>Overall Top Posts | 3 profiles - 5 of 7</a:t>
            </a:r>
          </a:p>
        </p:txBody>
      </p:sp>
      <p:graphicFrame>
        <p:nvGraphicFramePr>
          <p:cNvPr id="5" name="Table Placeholder 4">
            <a:extLst>
              <a:ext uri="{FF2B5EF4-FFF2-40B4-BE49-F238E27FC236}">
                <a16:creationId xmlns:a16="http://schemas.microsoft.com/office/drawing/2014/main" id="{C0193915-CA30-4416-ACE1-672147390532}"/>
              </a:ext>
            </a:extLst>
          </p:cNvPr>
          <p:cNvGraphicFramePr>
            <a:graphicFrameLocks noGrp="1"/>
          </p:cNvGraphicFramePr>
          <p:nvPr>
            <p:ph type="tbl" sz="quarter" idx="13"/>
            <p:extLst>
              <p:ext uri="{D42A27DB-BD31-4B8C-83A1-F6EECF244321}">
                <p14:modId xmlns:p14="http://schemas.microsoft.com/office/powerpoint/2010/main" val="492768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4897185"/>
                    </a:ext>
                  </a:extLst>
                </a:gridCol>
                <a:gridCol w="1069848">
                  <a:extLst>
                    <a:ext uri="{9D8B030D-6E8A-4147-A177-3AD203B41FA5}">
                      <a16:colId xmlns:a16="http://schemas.microsoft.com/office/drawing/2014/main" val="1399348603"/>
                    </a:ext>
                  </a:extLst>
                </a:gridCol>
                <a:gridCol w="1645920">
                  <a:extLst>
                    <a:ext uri="{9D8B030D-6E8A-4147-A177-3AD203B41FA5}">
                      <a16:colId xmlns:a16="http://schemas.microsoft.com/office/drawing/2014/main" val="3016216581"/>
                    </a:ext>
                  </a:extLst>
                </a:gridCol>
                <a:gridCol w="576072">
                  <a:extLst>
                    <a:ext uri="{9D8B030D-6E8A-4147-A177-3AD203B41FA5}">
                      <a16:colId xmlns:a16="http://schemas.microsoft.com/office/drawing/2014/main" val="2311390487"/>
                    </a:ext>
                  </a:extLst>
                </a:gridCol>
                <a:gridCol w="576072">
                  <a:extLst>
                    <a:ext uri="{9D8B030D-6E8A-4147-A177-3AD203B41FA5}">
                      <a16:colId xmlns:a16="http://schemas.microsoft.com/office/drawing/2014/main" val="3351561244"/>
                    </a:ext>
                  </a:extLst>
                </a:gridCol>
                <a:gridCol w="576072">
                  <a:extLst>
                    <a:ext uri="{9D8B030D-6E8A-4147-A177-3AD203B41FA5}">
                      <a16:colId xmlns:a16="http://schemas.microsoft.com/office/drawing/2014/main" val="824051347"/>
                    </a:ext>
                  </a:extLst>
                </a:gridCol>
                <a:gridCol w="576072">
                  <a:extLst>
                    <a:ext uri="{9D8B030D-6E8A-4147-A177-3AD203B41FA5}">
                      <a16:colId xmlns:a16="http://schemas.microsoft.com/office/drawing/2014/main" val="2555960140"/>
                    </a:ext>
                  </a:extLst>
                </a:gridCol>
                <a:gridCol w="576072">
                  <a:extLst>
                    <a:ext uri="{9D8B030D-6E8A-4147-A177-3AD203B41FA5}">
                      <a16:colId xmlns:a16="http://schemas.microsoft.com/office/drawing/2014/main" val="1442612777"/>
                    </a:ext>
                  </a:extLst>
                </a:gridCol>
                <a:gridCol w="576072">
                  <a:extLst>
                    <a:ext uri="{9D8B030D-6E8A-4147-A177-3AD203B41FA5}">
                      <a16:colId xmlns:a16="http://schemas.microsoft.com/office/drawing/2014/main" val="2772527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96092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Festo Didactic - 2023-05-15 09:09:17</a:t>
                      </a:r>
                      <a:r>
                        <a:rPr kumimoji="0" lang="en-US" sz="1000" b="0" i="0" u="none" strike="noStrike" kern="1200" cap="none" spc="0" normalizeH="0" baseline="0" noProof="0">
                          <a:ln>
                            <a:noFill/>
                          </a:ln>
                          <a:solidFill>
                            <a:prstClr val="black"/>
                          </a:solidFill>
                          <a:effectLst/>
                          <a:uLnTx/>
                          <a:uFillTx/>
                          <a:latin typeface="Calibri"/>
                          <a:ea typeface="+mn-ea"/>
                          <a:cs typeface="+mn-cs"/>
                        </a:rPr>
                        <a:t>
 Our Festo Vocational Education Training Center
Hello, here are Timo Oßwald and Daniel Schmid again!  You can see us in front of our vocational education training center in Esslingen. The "Applicants' Night" took place here last Friday. From 4 p.m. until 11 p.m., students and parents learned about technical vocational training. We were there as 'ambassadors of vocational training'!
We could be seen solving the tasks of WorldSkills Competition 2022 Special Edition at the MPS. Of course, the visitors didn't know that, so our trainers explained to them what the WorldSkills vocational championship 🏅 is and how to get there. 
The training center showed itself in the best light! In 2022 there were a few innovations: robust floor, optimized positioning of machines and 3D printers. Whether the students want to start a technical apprenticeship or the dual study program later on - both are possible at Festo. 
We are apprentices in mechatronics ⚙️, the second best in Germany, and we are going to EuroSkills Gdańsk 2023 in September! 👉 https://www.festo.com/euroskills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https://quintly-image-storage.s3.amazonaws.com/e094e774cd6731a1e465f1b3b7a1340f/7c2eaa735e833fb040c2e2f2475bf9fd.png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3.0788 %</a:t>
                      </a:r>
                    </a:p>
                  </a:txBody>
                  <a:tcPr/>
                </a:tc>
                <a:extLst>
                  <a:ext uri="{0D108BD9-81ED-4DB2-BD59-A6C34878D82A}">
                    <a16:rowId xmlns:a16="http://schemas.microsoft.com/office/drawing/2014/main" val="3286478525"/>
                  </a:ext>
                </a:extLst>
              </a:tr>
            </a:tbl>
          </a:graphicData>
        </a:graphic>
      </p:graphicFrame>
      <p:sp>
        <p:nvSpPr>
          <p:cNvPr id="4" name="Text Placeholder 3">
            <a:extLst>
              <a:ext uri="{FF2B5EF4-FFF2-40B4-BE49-F238E27FC236}">
                <a16:creationId xmlns:a16="http://schemas.microsoft.com/office/drawing/2014/main" id="{F02AC9E8-43C0-4F53-B3A2-9DA4FFD1A735}"/>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84316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03000-A93D-41DC-B24A-826978F8E9B9}"/>
              </a:ext>
            </a:extLst>
          </p:cNvPr>
          <p:cNvSpPr>
            <a:spLocks noGrp="1"/>
          </p:cNvSpPr>
          <p:nvPr>
            <p:ph type="title"/>
          </p:nvPr>
        </p:nvSpPr>
        <p:spPr/>
        <p:txBody>
          <a:bodyPr/>
          <a:lstStyle/>
          <a:p>
            <a:r>
              <a:rPr lang="en-US"/>
              <a:t>Overall Top Posts | 3 profiles - 6 of 7</a:t>
            </a:r>
          </a:p>
        </p:txBody>
      </p:sp>
      <p:graphicFrame>
        <p:nvGraphicFramePr>
          <p:cNvPr id="5" name="Table Placeholder 4">
            <a:extLst>
              <a:ext uri="{FF2B5EF4-FFF2-40B4-BE49-F238E27FC236}">
                <a16:creationId xmlns:a16="http://schemas.microsoft.com/office/drawing/2014/main" id="{B8BC848A-125A-449C-86A7-A36ADAA1FA59}"/>
              </a:ext>
            </a:extLst>
          </p:cNvPr>
          <p:cNvGraphicFramePr>
            <a:graphicFrameLocks noGrp="1"/>
          </p:cNvGraphicFramePr>
          <p:nvPr>
            <p:ph type="tbl" sz="quarter" idx="13"/>
            <p:extLst>
              <p:ext uri="{D42A27DB-BD31-4B8C-83A1-F6EECF244321}">
                <p14:modId xmlns:p14="http://schemas.microsoft.com/office/powerpoint/2010/main" val="3436009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37812939"/>
                    </a:ext>
                  </a:extLst>
                </a:gridCol>
                <a:gridCol w="1069848">
                  <a:extLst>
                    <a:ext uri="{9D8B030D-6E8A-4147-A177-3AD203B41FA5}">
                      <a16:colId xmlns:a16="http://schemas.microsoft.com/office/drawing/2014/main" val="1260588736"/>
                    </a:ext>
                  </a:extLst>
                </a:gridCol>
                <a:gridCol w="1645920">
                  <a:extLst>
                    <a:ext uri="{9D8B030D-6E8A-4147-A177-3AD203B41FA5}">
                      <a16:colId xmlns:a16="http://schemas.microsoft.com/office/drawing/2014/main" val="4051167160"/>
                    </a:ext>
                  </a:extLst>
                </a:gridCol>
                <a:gridCol w="576072">
                  <a:extLst>
                    <a:ext uri="{9D8B030D-6E8A-4147-A177-3AD203B41FA5}">
                      <a16:colId xmlns:a16="http://schemas.microsoft.com/office/drawing/2014/main" val="548693539"/>
                    </a:ext>
                  </a:extLst>
                </a:gridCol>
                <a:gridCol w="576072">
                  <a:extLst>
                    <a:ext uri="{9D8B030D-6E8A-4147-A177-3AD203B41FA5}">
                      <a16:colId xmlns:a16="http://schemas.microsoft.com/office/drawing/2014/main" val="2990993233"/>
                    </a:ext>
                  </a:extLst>
                </a:gridCol>
                <a:gridCol w="576072">
                  <a:extLst>
                    <a:ext uri="{9D8B030D-6E8A-4147-A177-3AD203B41FA5}">
                      <a16:colId xmlns:a16="http://schemas.microsoft.com/office/drawing/2014/main" val="685984253"/>
                    </a:ext>
                  </a:extLst>
                </a:gridCol>
                <a:gridCol w="576072">
                  <a:extLst>
                    <a:ext uri="{9D8B030D-6E8A-4147-A177-3AD203B41FA5}">
                      <a16:colId xmlns:a16="http://schemas.microsoft.com/office/drawing/2014/main" val="3334411271"/>
                    </a:ext>
                  </a:extLst>
                </a:gridCol>
                <a:gridCol w="576072">
                  <a:extLst>
                    <a:ext uri="{9D8B030D-6E8A-4147-A177-3AD203B41FA5}">
                      <a16:colId xmlns:a16="http://schemas.microsoft.com/office/drawing/2014/main" val="3998803881"/>
                    </a:ext>
                  </a:extLst>
                </a:gridCol>
                <a:gridCol w="576072">
                  <a:extLst>
                    <a:ext uri="{9D8B030D-6E8A-4147-A177-3AD203B41FA5}">
                      <a16:colId xmlns:a16="http://schemas.microsoft.com/office/drawing/2014/main" val="3585953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6920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Festo Didactic - 2023-06-19 10:25:12</a:t>
                      </a:r>
                      <a:r>
                        <a:rPr kumimoji="0" lang="en-US" sz="1000" b="0" i="0" u="none" strike="noStrike" kern="1200" cap="none" spc="0" normalizeH="0" baseline="0" noProof="0">
                          <a:ln>
                            <a:noFill/>
                          </a:ln>
                          <a:solidFill>
                            <a:prstClr val="black"/>
                          </a:solidFill>
                          <a:effectLst/>
                          <a:uLnTx/>
                          <a:uFillTx/>
                          <a:latin typeface="Calibri"/>
                          <a:ea typeface="+mn-ea"/>
                          <a:cs typeface="+mn-cs"/>
                        </a:rPr>
                        <a:t>
 EuroSkills Gdańsk 2023 - Skills in Mechatronics
At the European championship of professions in September, the discipline of mechatronics will once again be at the starting line. Why is it important for young people who choose a technical career? 
Because mechatronics vocational education and training combines components from mechanics, electrics, and IT. As a result, apprentices learn a wide range of elementary basic knowledge. This makes it easier to specialize for other job profiles through the skills learned, e.g. towards becoming an automotive mechanic or towards Industry 4.0.
These are the most important competencies and topics ⚙️
• Mechanics: the integration of mechanical components into systems
• Electronics: electronic circuits, digital and analog signals, power electronics and control systems 
• Computer science: programming and control of systems, programming languages, robotics, image processing and machine learning 
• Control engineering: control engineering, system dynamics, modeling, and optimization 
• Project management: management of complex tasks and resources, time management, teamwork, communication, and problem-solving skills
• Interdisciplinary thinking: thinking in an interdisciplinary way and looking at problems holistically
So, there are plenty of good reasons to choose mechatronics. At EuroSkills Gdańsk 2023, you can convince yourself!
👉 https://www.festo.com/euroskills
#Festo #FestoDidactic #Mechatronics #UnitedbySkills #EuroSkills2023 #TVET EuroSkills Gdańsk 2023 #Industry40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https://quintly-image-storage.s3.amazonaws.com/e094e774cd6731a1e465f1b3b7a1340f/d989db4242f4feede9aa01c19b9335cc.jpg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3.9289 %</a:t>
                      </a:r>
                    </a:p>
                  </a:txBody>
                  <a:tcPr/>
                </a:tc>
                <a:extLst>
                  <a:ext uri="{0D108BD9-81ED-4DB2-BD59-A6C34878D82A}">
                    <a16:rowId xmlns:a16="http://schemas.microsoft.com/office/drawing/2014/main" val="3232998967"/>
                  </a:ext>
                </a:extLst>
              </a:tr>
            </a:tbl>
          </a:graphicData>
        </a:graphic>
      </p:graphicFrame>
      <p:sp>
        <p:nvSpPr>
          <p:cNvPr id="4" name="Text Placeholder 3">
            <a:extLst>
              <a:ext uri="{FF2B5EF4-FFF2-40B4-BE49-F238E27FC236}">
                <a16:creationId xmlns:a16="http://schemas.microsoft.com/office/drawing/2014/main" id="{22F77AA9-0E6B-4F97-B20C-E7F12ABFDAC6}"/>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993841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723C-F77E-49A1-98F1-968867DC6959}"/>
              </a:ext>
            </a:extLst>
          </p:cNvPr>
          <p:cNvSpPr>
            <a:spLocks noGrp="1"/>
          </p:cNvSpPr>
          <p:nvPr>
            <p:ph type="title"/>
          </p:nvPr>
        </p:nvSpPr>
        <p:spPr/>
        <p:txBody>
          <a:bodyPr/>
          <a:lstStyle/>
          <a:p>
            <a:r>
              <a:rPr lang="en-US"/>
              <a:t>Overall Top Posts | 3 profiles - 7 of 7</a:t>
            </a:r>
          </a:p>
        </p:txBody>
      </p:sp>
      <p:graphicFrame>
        <p:nvGraphicFramePr>
          <p:cNvPr id="5" name="Table Placeholder 4">
            <a:extLst>
              <a:ext uri="{FF2B5EF4-FFF2-40B4-BE49-F238E27FC236}">
                <a16:creationId xmlns:a16="http://schemas.microsoft.com/office/drawing/2014/main" id="{468BBD47-023B-4CC3-BC1F-55D60B1CB81D}"/>
              </a:ext>
            </a:extLst>
          </p:cNvPr>
          <p:cNvGraphicFramePr>
            <a:graphicFrameLocks noGrp="1"/>
          </p:cNvGraphicFramePr>
          <p:nvPr>
            <p:ph type="tbl" sz="quarter" idx="13"/>
            <p:extLst>
              <p:ext uri="{D42A27DB-BD31-4B8C-83A1-F6EECF244321}">
                <p14:modId xmlns:p14="http://schemas.microsoft.com/office/powerpoint/2010/main" val="2753903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80229347"/>
                    </a:ext>
                  </a:extLst>
                </a:gridCol>
                <a:gridCol w="1069848">
                  <a:extLst>
                    <a:ext uri="{9D8B030D-6E8A-4147-A177-3AD203B41FA5}">
                      <a16:colId xmlns:a16="http://schemas.microsoft.com/office/drawing/2014/main" val="1709010745"/>
                    </a:ext>
                  </a:extLst>
                </a:gridCol>
                <a:gridCol w="1645920">
                  <a:extLst>
                    <a:ext uri="{9D8B030D-6E8A-4147-A177-3AD203B41FA5}">
                      <a16:colId xmlns:a16="http://schemas.microsoft.com/office/drawing/2014/main" val="3444289645"/>
                    </a:ext>
                  </a:extLst>
                </a:gridCol>
                <a:gridCol w="576072">
                  <a:extLst>
                    <a:ext uri="{9D8B030D-6E8A-4147-A177-3AD203B41FA5}">
                      <a16:colId xmlns:a16="http://schemas.microsoft.com/office/drawing/2014/main" val="333003999"/>
                    </a:ext>
                  </a:extLst>
                </a:gridCol>
                <a:gridCol w="576072">
                  <a:extLst>
                    <a:ext uri="{9D8B030D-6E8A-4147-A177-3AD203B41FA5}">
                      <a16:colId xmlns:a16="http://schemas.microsoft.com/office/drawing/2014/main" val="372317415"/>
                    </a:ext>
                  </a:extLst>
                </a:gridCol>
                <a:gridCol w="576072">
                  <a:extLst>
                    <a:ext uri="{9D8B030D-6E8A-4147-A177-3AD203B41FA5}">
                      <a16:colId xmlns:a16="http://schemas.microsoft.com/office/drawing/2014/main" val="530999893"/>
                    </a:ext>
                  </a:extLst>
                </a:gridCol>
                <a:gridCol w="576072">
                  <a:extLst>
                    <a:ext uri="{9D8B030D-6E8A-4147-A177-3AD203B41FA5}">
                      <a16:colId xmlns:a16="http://schemas.microsoft.com/office/drawing/2014/main" val="4176310639"/>
                    </a:ext>
                  </a:extLst>
                </a:gridCol>
                <a:gridCol w="576072">
                  <a:extLst>
                    <a:ext uri="{9D8B030D-6E8A-4147-A177-3AD203B41FA5}">
                      <a16:colId xmlns:a16="http://schemas.microsoft.com/office/drawing/2014/main" val="1261176193"/>
                    </a:ext>
                  </a:extLst>
                </a:gridCol>
                <a:gridCol w="576072">
                  <a:extLst>
                    <a:ext uri="{9D8B030D-6E8A-4147-A177-3AD203B41FA5}">
                      <a16:colId xmlns:a16="http://schemas.microsoft.com/office/drawing/2014/main" val="391320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1887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- 2023-07-04 10:33:57</a:t>
                      </a:r>
                      <a:r>
                        <a:rPr kumimoji="0" lang="en-US" sz="1000" b="0" i="0" u="none" strike="noStrike" kern="1200" cap="none" spc="0" normalizeH="0" baseline="0" noProof="0">
                          <a:ln>
                            <a:noFill/>
                          </a:ln>
                          <a:solidFill>
                            <a:prstClr val="black"/>
                          </a:solidFill>
                          <a:effectLst/>
                          <a:uLnTx/>
                          <a:uFillTx/>
                          <a:latin typeface="Calibri"/>
                          <a:ea typeface="+mn-ea"/>
                          <a:cs typeface="+mn-cs"/>
                        </a:rPr>
                        <a:t>
 Thank you!
We, Timo Oßwald and Daniel Schmid, want to say thanks so much. While preparing for the EuroSkills competition 🏅, we get a lot of support! 
Our trainers of the vocational education dept. at Festo, Sybille and Felix, always take extra time for us. Our families and friends are also understanding when we are preparing intensively for the European championship. And through WorldSkills Germany we even receive very helpful mental coaching.
We see the psychologists and sports coaches Dr. Kai Engbert and Dr. Tom-Nicolas Kossak 4 times in online meetings and in person at the preparation meeting. During the competition, they will always be available for us. They teach us professional methods of self-motivation, how to block out tension prior to the competition and how to deal with stressful situations 🎓 There is also an after-care program for the time after the championship, when the stress all of a sudden stops.
We are the second-best ⚙️ mechatronics apprentices in Germany, and the great support from our environment motivates us to bring home another medal from Gdańsk!
Learn more 👉 https://lnkd.in/eRyT_7nY 
#Festo #FestoDidactic #Mechatronics #UnitedbySkills #EuroSkills2023 #Apprenticeship WorldSkills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https://media.licdn.com/dms/image/D4D22AQFOC9s8JIGMbg/feedshare-shrink_2048_1536/0/1688459636210?e=1693440000&amp;v=beta&amp;t=O0CR_Rmm6K_QezcojBMlAD5V46Pg49hbOhkLGaWw8IQ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7.1460 %</a:t>
                      </a:r>
                    </a:p>
                  </a:txBody>
                  <a:tcPr/>
                </a:tc>
                <a:extLst>
                  <a:ext uri="{0D108BD9-81ED-4DB2-BD59-A6C34878D82A}">
                    <a16:rowId xmlns:a16="http://schemas.microsoft.com/office/drawing/2014/main" val="1088757726"/>
                  </a:ext>
                </a:extLst>
              </a:tr>
            </a:tbl>
          </a:graphicData>
        </a:graphic>
      </p:graphicFrame>
      <p:sp>
        <p:nvSpPr>
          <p:cNvPr id="4" name="Text Placeholder 3">
            <a:extLst>
              <a:ext uri="{FF2B5EF4-FFF2-40B4-BE49-F238E27FC236}">
                <a16:creationId xmlns:a16="http://schemas.microsoft.com/office/drawing/2014/main" id="{EE465FEF-2B57-49A7-8DA1-1B054537573D}"/>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73527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BF918-E25C-447D-B71F-415BF6C1FF1D}"/>
              </a:ext>
            </a:extLst>
          </p:cNvPr>
          <p:cNvSpPr>
            <a:spLocks noGrp="1"/>
          </p:cNvSpPr>
          <p:nvPr>
            <p:ph type="title"/>
          </p:nvPr>
        </p:nvSpPr>
        <p:spPr/>
        <p:txBody>
          <a:bodyPr/>
          <a:lstStyle/>
          <a:p>
            <a:r>
              <a:rPr lang="en-US"/>
              <a:t>Facebook Published Posts Table | 3 profiles - 1 of 6</a:t>
            </a:r>
          </a:p>
        </p:txBody>
      </p:sp>
      <p:graphicFrame>
        <p:nvGraphicFramePr>
          <p:cNvPr id="5" name="Table Placeholder 4">
            <a:extLst>
              <a:ext uri="{FF2B5EF4-FFF2-40B4-BE49-F238E27FC236}">
                <a16:creationId xmlns:a16="http://schemas.microsoft.com/office/drawing/2014/main" id="{2629C5A7-D396-49F8-818F-DB59F788791D}"/>
              </a:ext>
            </a:extLst>
          </p:cNvPr>
          <p:cNvGraphicFramePr>
            <a:graphicFrameLocks noGrp="1"/>
          </p:cNvGraphicFramePr>
          <p:nvPr>
            <p:ph type="tbl" sz="quarter" idx="13"/>
            <p:extLst>
              <p:ext uri="{D42A27DB-BD31-4B8C-83A1-F6EECF244321}">
                <p14:modId xmlns:p14="http://schemas.microsoft.com/office/powerpoint/2010/main" val="3143124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31638175"/>
                    </a:ext>
                  </a:extLst>
                </a:gridCol>
                <a:gridCol w="1399032">
                  <a:extLst>
                    <a:ext uri="{9D8B030D-6E8A-4147-A177-3AD203B41FA5}">
                      <a16:colId xmlns:a16="http://schemas.microsoft.com/office/drawing/2014/main" val="2424518456"/>
                    </a:ext>
                  </a:extLst>
                </a:gridCol>
                <a:gridCol w="1152144">
                  <a:extLst>
                    <a:ext uri="{9D8B030D-6E8A-4147-A177-3AD203B41FA5}">
                      <a16:colId xmlns:a16="http://schemas.microsoft.com/office/drawing/2014/main" val="1420335481"/>
                    </a:ext>
                  </a:extLst>
                </a:gridCol>
                <a:gridCol w="411480">
                  <a:extLst>
                    <a:ext uri="{9D8B030D-6E8A-4147-A177-3AD203B41FA5}">
                      <a16:colId xmlns:a16="http://schemas.microsoft.com/office/drawing/2014/main" val="251828128"/>
                    </a:ext>
                  </a:extLst>
                </a:gridCol>
                <a:gridCol w="411480">
                  <a:extLst>
                    <a:ext uri="{9D8B030D-6E8A-4147-A177-3AD203B41FA5}">
                      <a16:colId xmlns:a16="http://schemas.microsoft.com/office/drawing/2014/main" val="3600651113"/>
                    </a:ext>
                  </a:extLst>
                </a:gridCol>
                <a:gridCol w="411480">
                  <a:extLst>
                    <a:ext uri="{9D8B030D-6E8A-4147-A177-3AD203B41FA5}">
                      <a16:colId xmlns:a16="http://schemas.microsoft.com/office/drawing/2014/main" val="1526307763"/>
                    </a:ext>
                  </a:extLst>
                </a:gridCol>
                <a:gridCol w="411480">
                  <a:extLst>
                    <a:ext uri="{9D8B030D-6E8A-4147-A177-3AD203B41FA5}">
                      <a16:colId xmlns:a16="http://schemas.microsoft.com/office/drawing/2014/main" val="1482446208"/>
                    </a:ext>
                  </a:extLst>
                </a:gridCol>
                <a:gridCol w="411480">
                  <a:extLst>
                    <a:ext uri="{9D8B030D-6E8A-4147-A177-3AD203B41FA5}">
                      <a16:colId xmlns:a16="http://schemas.microsoft.com/office/drawing/2014/main" val="4102999656"/>
                    </a:ext>
                  </a:extLst>
                </a:gridCol>
                <a:gridCol w="411480">
                  <a:extLst>
                    <a:ext uri="{9D8B030D-6E8A-4147-A177-3AD203B41FA5}">
                      <a16:colId xmlns:a16="http://schemas.microsoft.com/office/drawing/2014/main" val="1839579538"/>
                    </a:ext>
                  </a:extLst>
                </a:gridCol>
                <a:gridCol w="411480">
                  <a:extLst>
                    <a:ext uri="{9D8B030D-6E8A-4147-A177-3AD203B41FA5}">
                      <a16:colId xmlns:a16="http://schemas.microsoft.com/office/drawing/2014/main" val="1231495542"/>
                    </a:ext>
                  </a:extLst>
                </a:gridCol>
                <a:gridCol w="411480">
                  <a:extLst>
                    <a:ext uri="{9D8B030D-6E8A-4147-A177-3AD203B41FA5}">
                      <a16:colId xmlns:a16="http://schemas.microsoft.com/office/drawing/2014/main" val="2331272630"/>
                    </a:ext>
                  </a:extLst>
                </a:gridCol>
                <a:gridCol w="411480">
                  <a:extLst>
                    <a:ext uri="{9D8B030D-6E8A-4147-A177-3AD203B41FA5}">
                      <a16:colId xmlns:a16="http://schemas.microsoft.com/office/drawing/2014/main" val="4212836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99193780"/>
                  </a:ext>
                </a:extLst>
              </a:tr>
            </a:tbl>
          </a:graphicData>
        </a:graphic>
      </p:graphicFrame>
      <p:sp>
        <p:nvSpPr>
          <p:cNvPr id="4" name="Text Placeholder 3">
            <a:extLst>
              <a:ext uri="{FF2B5EF4-FFF2-40B4-BE49-F238E27FC236}">
                <a16:creationId xmlns:a16="http://schemas.microsoft.com/office/drawing/2014/main" id="{DB2E612C-8BF7-4828-975A-333024232312}"/>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962791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51AF9-6932-4CBD-B501-1A24920EA7E5}"/>
              </a:ext>
            </a:extLst>
          </p:cNvPr>
          <p:cNvSpPr>
            <a:spLocks noGrp="1"/>
          </p:cNvSpPr>
          <p:nvPr>
            <p:ph type="title"/>
          </p:nvPr>
        </p:nvSpPr>
        <p:spPr/>
        <p:txBody>
          <a:bodyPr/>
          <a:lstStyle/>
          <a:p>
            <a:r>
              <a:rPr lang="en-US"/>
              <a:t>Facebook Published Posts Table | 3 profiles - 2 of 6</a:t>
            </a:r>
          </a:p>
        </p:txBody>
      </p:sp>
      <p:graphicFrame>
        <p:nvGraphicFramePr>
          <p:cNvPr id="5" name="Table Placeholder 4">
            <a:extLst>
              <a:ext uri="{FF2B5EF4-FFF2-40B4-BE49-F238E27FC236}">
                <a16:creationId xmlns:a16="http://schemas.microsoft.com/office/drawing/2014/main" id="{777150AC-A226-4AC9-8801-59C3FB7A743E}"/>
              </a:ext>
            </a:extLst>
          </p:cNvPr>
          <p:cNvGraphicFramePr>
            <a:graphicFrameLocks noGrp="1"/>
          </p:cNvGraphicFramePr>
          <p:nvPr>
            <p:ph type="tbl" sz="quarter" idx="13"/>
            <p:extLst>
              <p:ext uri="{D42A27DB-BD31-4B8C-83A1-F6EECF244321}">
                <p14:modId xmlns:p14="http://schemas.microsoft.com/office/powerpoint/2010/main" val="181411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44549473"/>
                    </a:ext>
                  </a:extLst>
                </a:gridCol>
                <a:gridCol w="1399032">
                  <a:extLst>
                    <a:ext uri="{9D8B030D-6E8A-4147-A177-3AD203B41FA5}">
                      <a16:colId xmlns:a16="http://schemas.microsoft.com/office/drawing/2014/main" val="949496408"/>
                    </a:ext>
                  </a:extLst>
                </a:gridCol>
                <a:gridCol w="1152144">
                  <a:extLst>
                    <a:ext uri="{9D8B030D-6E8A-4147-A177-3AD203B41FA5}">
                      <a16:colId xmlns:a16="http://schemas.microsoft.com/office/drawing/2014/main" val="2822312769"/>
                    </a:ext>
                  </a:extLst>
                </a:gridCol>
                <a:gridCol w="411480">
                  <a:extLst>
                    <a:ext uri="{9D8B030D-6E8A-4147-A177-3AD203B41FA5}">
                      <a16:colId xmlns:a16="http://schemas.microsoft.com/office/drawing/2014/main" val="3814188286"/>
                    </a:ext>
                  </a:extLst>
                </a:gridCol>
                <a:gridCol w="411480">
                  <a:extLst>
                    <a:ext uri="{9D8B030D-6E8A-4147-A177-3AD203B41FA5}">
                      <a16:colId xmlns:a16="http://schemas.microsoft.com/office/drawing/2014/main" val="4250864955"/>
                    </a:ext>
                  </a:extLst>
                </a:gridCol>
                <a:gridCol w="411480">
                  <a:extLst>
                    <a:ext uri="{9D8B030D-6E8A-4147-A177-3AD203B41FA5}">
                      <a16:colId xmlns:a16="http://schemas.microsoft.com/office/drawing/2014/main" val="1437405018"/>
                    </a:ext>
                  </a:extLst>
                </a:gridCol>
                <a:gridCol w="411480">
                  <a:extLst>
                    <a:ext uri="{9D8B030D-6E8A-4147-A177-3AD203B41FA5}">
                      <a16:colId xmlns:a16="http://schemas.microsoft.com/office/drawing/2014/main" val="349997850"/>
                    </a:ext>
                  </a:extLst>
                </a:gridCol>
                <a:gridCol w="411480">
                  <a:extLst>
                    <a:ext uri="{9D8B030D-6E8A-4147-A177-3AD203B41FA5}">
                      <a16:colId xmlns:a16="http://schemas.microsoft.com/office/drawing/2014/main" val="3738090866"/>
                    </a:ext>
                  </a:extLst>
                </a:gridCol>
                <a:gridCol w="411480">
                  <a:extLst>
                    <a:ext uri="{9D8B030D-6E8A-4147-A177-3AD203B41FA5}">
                      <a16:colId xmlns:a16="http://schemas.microsoft.com/office/drawing/2014/main" val="391651999"/>
                    </a:ext>
                  </a:extLst>
                </a:gridCol>
                <a:gridCol w="411480">
                  <a:extLst>
                    <a:ext uri="{9D8B030D-6E8A-4147-A177-3AD203B41FA5}">
                      <a16:colId xmlns:a16="http://schemas.microsoft.com/office/drawing/2014/main" val="689258597"/>
                    </a:ext>
                  </a:extLst>
                </a:gridCol>
                <a:gridCol w="411480">
                  <a:extLst>
                    <a:ext uri="{9D8B030D-6E8A-4147-A177-3AD203B41FA5}">
                      <a16:colId xmlns:a16="http://schemas.microsoft.com/office/drawing/2014/main" val="844120908"/>
                    </a:ext>
                  </a:extLst>
                </a:gridCol>
                <a:gridCol w="411480">
                  <a:extLst>
                    <a:ext uri="{9D8B030D-6E8A-4147-A177-3AD203B41FA5}">
                      <a16:colId xmlns:a16="http://schemas.microsoft.com/office/drawing/2014/main" val="3981247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59206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- 2023-07-25 12:38:32</a:t>
                      </a:r>
                      <a:r>
                        <a:rPr kumimoji="0" lang="de-DE" sz="1000" b="0" i="0" u="none" strike="noStrike" kern="1200" cap="none" spc="0" normalizeH="0" baseline="0" noProof="0">
                          <a:ln>
                            <a:noFill/>
                          </a:ln>
                          <a:solidFill>
                            <a:prstClr val="black"/>
                          </a:solidFill>
                          <a:effectLst/>
                          <a:uLnTx/>
                          <a:uFillTx/>
                          <a:latin typeface="Calibri"/>
                          <a:ea typeface="+mn-ea"/>
                          <a:cs typeface="+mn-cs"/>
                        </a:rPr>
                        <a:t>
 Team Deutschland – Vorbereitungstreffen für EuroSkills
Bei den EuroSkills werden in diesem Jahr über 600 europäische Spitzenfachkräfte in 43 beruflichen Disziplinen einen fairen Wettkampf erleben. „Die EM der Berufe bietet nicht nur eine Plattform, um die Vielfalt der Berufe zu demonstrieren. Sie stärkt auch den europäischen Zusammenhalt“, betont Hubert Romer, Offizieller Delegierter und Geschäftsführer von WorldSkills Germany. 
Die bisher größte deutsche Nationalmannschaft der Berufe 🏅 bei einer EM tritt mit 33 Spitzenfachkräften in 29 Wettkampfdisziplinen gegen die Besten Europas an.
Das Team Germany nutzte vergangene Woche sein Vorbereitungstreffen in Magdeburg, um sich intensiv auf die bevorstehende Herausforderung vorzubereiten. Workshops, Mentaltraining und Teambuilding-Aktionen standen auf dem Programm 👍 Mit dabei waren 70 Mannschaftsmitglieder, also die jungen Teilnehmer selbst sowie Ausbilder und Experten.
Die Teilnahme an der Europameisterschaft wird gefördert vom Bundesministerium für Bildung und Forschung und dem Bundesministerium für Wirtschaft und Klimaschutz. Festo ist Premium Sponsor für die Disziplin Mechatronik und bereits seit 15 Jahren Partner von WorldSkills Europe.
Hier mehr erfahren 👉 https://tinylink.net/6xMpU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https://quintly-image-storage.s3.amazonaws.com/e094e774cd6731a1e465f1b3b7a1340f/0559f811ca447b9b10b4d27dfee20ff3.jpg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7.5130 %</a:t>
                      </a:r>
                    </a:p>
                  </a:txBody>
                  <a:tcPr/>
                </a:tc>
                <a:extLst>
                  <a:ext uri="{0D108BD9-81ED-4DB2-BD59-A6C34878D82A}">
                    <a16:rowId xmlns:a16="http://schemas.microsoft.com/office/drawing/2014/main" val="1791481673"/>
                  </a:ext>
                </a:extLst>
              </a:tr>
            </a:tbl>
          </a:graphicData>
        </a:graphic>
      </p:graphicFrame>
      <p:sp>
        <p:nvSpPr>
          <p:cNvPr id="4" name="Text Placeholder 3">
            <a:extLst>
              <a:ext uri="{FF2B5EF4-FFF2-40B4-BE49-F238E27FC236}">
                <a16:creationId xmlns:a16="http://schemas.microsoft.com/office/drawing/2014/main" id="{EEF6D223-552A-451D-B75C-2EE0C9A20081}"/>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42486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906C5-43B8-4125-AE64-70E1426185A6}"/>
              </a:ext>
            </a:extLst>
          </p:cNvPr>
          <p:cNvSpPr>
            <a:spLocks noGrp="1"/>
          </p:cNvSpPr>
          <p:nvPr>
            <p:ph type="title"/>
          </p:nvPr>
        </p:nvSpPr>
        <p:spPr/>
        <p:txBody>
          <a:bodyPr/>
          <a:lstStyle/>
          <a:p>
            <a:r>
              <a:rPr lang="en-US"/>
              <a:t>Facebook Published Posts Table | 3 profiles - 3 of 6</a:t>
            </a:r>
          </a:p>
        </p:txBody>
      </p:sp>
      <p:graphicFrame>
        <p:nvGraphicFramePr>
          <p:cNvPr id="5" name="Table Placeholder 4">
            <a:extLst>
              <a:ext uri="{FF2B5EF4-FFF2-40B4-BE49-F238E27FC236}">
                <a16:creationId xmlns:a16="http://schemas.microsoft.com/office/drawing/2014/main" id="{13D87C43-7CB8-4387-A761-359C7172C36B}"/>
              </a:ext>
            </a:extLst>
          </p:cNvPr>
          <p:cNvGraphicFramePr>
            <a:graphicFrameLocks noGrp="1"/>
          </p:cNvGraphicFramePr>
          <p:nvPr>
            <p:ph type="tbl" sz="quarter" idx="13"/>
            <p:extLst>
              <p:ext uri="{D42A27DB-BD31-4B8C-83A1-F6EECF244321}">
                <p14:modId xmlns:p14="http://schemas.microsoft.com/office/powerpoint/2010/main" val="2721110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45774432"/>
                    </a:ext>
                  </a:extLst>
                </a:gridCol>
                <a:gridCol w="1399032">
                  <a:extLst>
                    <a:ext uri="{9D8B030D-6E8A-4147-A177-3AD203B41FA5}">
                      <a16:colId xmlns:a16="http://schemas.microsoft.com/office/drawing/2014/main" val="4100909266"/>
                    </a:ext>
                  </a:extLst>
                </a:gridCol>
                <a:gridCol w="1152144">
                  <a:extLst>
                    <a:ext uri="{9D8B030D-6E8A-4147-A177-3AD203B41FA5}">
                      <a16:colId xmlns:a16="http://schemas.microsoft.com/office/drawing/2014/main" val="2244288471"/>
                    </a:ext>
                  </a:extLst>
                </a:gridCol>
                <a:gridCol w="411480">
                  <a:extLst>
                    <a:ext uri="{9D8B030D-6E8A-4147-A177-3AD203B41FA5}">
                      <a16:colId xmlns:a16="http://schemas.microsoft.com/office/drawing/2014/main" val="3118205891"/>
                    </a:ext>
                  </a:extLst>
                </a:gridCol>
                <a:gridCol w="411480">
                  <a:extLst>
                    <a:ext uri="{9D8B030D-6E8A-4147-A177-3AD203B41FA5}">
                      <a16:colId xmlns:a16="http://schemas.microsoft.com/office/drawing/2014/main" val="3585757115"/>
                    </a:ext>
                  </a:extLst>
                </a:gridCol>
                <a:gridCol w="411480">
                  <a:extLst>
                    <a:ext uri="{9D8B030D-6E8A-4147-A177-3AD203B41FA5}">
                      <a16:colId xmlns:a16="http://schemas.microsoft.com/office/drawing/2014/main" val="3224405504"/>
                    </a:ext>
                  </a:extLst>
                </a:gridCol>
                <a:gridCol w="411480">
                  <a:extLst>
                    <a:ext uri="{9D8B030D-6E8A-4147-A177-3AD203B41FA5}">
                      <a16:colId xmlns:a16="http://schemas.microsoft.com/office/drawing/2014/main" val="612504602"/>
                    </a:ext>
                  </a:extLst>
                </a:gridCol>
                <a:gridCol w="411480">
                  <a:extLst>
                    <a:ext uri="{9D8B030D-6E8A-4147-A177-3AD203B41FA5}">
                      <a16:colId xmlns:a16="http://schemas.microsoft.com/office/drawing/2014/main" val="2542913649"/>
                    </a:ext>
                  </a:extLst>
                </a:gridCol>
                <a:gridCol w="411480">
                  <a:extLst>
                    <a:ext uri="{9D8B030D-6E8A-4147-A177-3AD203B41FA5}">
                      <a16:colId xmlns:a16="http://schemas.microsoft.com/office/drawing/2014/main" val="2571968868"/>
                    </a:ext>
                  </a:extLst>
                </a:gridCol>
                <a:gridCol w="411480">
                  <a:extLst>
                    <a:ext uri="{9D8B030D-6E8A-4147-A177-3AD203B41FA5}">
                      <a16:colId xmlns:a16="http://schemas.microsoft.com/office/drawing/2014/main" val="503922329"/>
                    </a:ext>
                  </a:extLst>
                </a:gridCol>
                <a:gridCol w="411480">
                  <a:extLst>
                    <a:ext uri="{9D8B030D-6E8A-4147-A177-3AD203B41FA5}">
                      <a16:colId xmlns:a16="http://schemas.microsoft.com/office/drawing/2014/main" val="2889603983"/>
                    </a:ext>
                  </a:extLst>
                </a:gridCol>
                <a:gridCol w="411480">
                  <a:extLst>
                    <a:ext uri="{9D8B030D-6E8A-4147-A177-3AD203B41FA5}">
                      <a16:colId xmlns:a16="http://schemas.microsoft.com/office/drawing/2014/main" val="11181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4599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- 2023-07-25 12:38:31</a:t>
                      </a:r>
                      <a:r>
                        <a:rPr kumimoji="0" lang="en-US" sz="1000" b="0" i="0" u="none" strike="noStrike" kern="1200" cap="none" spc="0" normalizeH="0" baseline="0" noProof="0">
                          <a:ln>
                            <a:noFill/>
                          </a:ln>
                          <a:solidFill>
                            <a:prstClr val="black"/>
                          </a:solidFill>
                          <a:effectLst/>
                          <a:uLnTx/>
                          <a:uFillTx/>
                          <a:latin typeface="Calibri"/>
                          <a:ea typeface="+mn-ea"/>
                          <a:cs typeface="+mn-cs"/>
                        </a:rPr>
                        <a:t>
 At this year's EuroSkills, over 600 top European specialists in 43 vocational skills will experience a fair competition. "The European Championship of Professions not only provides a platform to showcase the diversity of professions but also strengthens European cohesion," emphasizes Hubert Romer, Official Delegate and Managing Director of WorldSkills Germany.
The largest German national team ever to participate in a European Championship of Professions 🏅 will compete with 33 young competitors in 29 competition disciplines against Europe's best.
Last week, Team Germany held its preparation meeting in Magdeburg, Germany, to intensively prepare for the upcoming challenge. Workshops, mental training, and team-building activities were on the agenda 👍 The meeting was attended by 70 team members, including the young participants themselves, as well as trainers and experts.
The participation in the European Championship is sponsored by the Federal Ministry of Education and Research and the Federal Ministry for Economic Affairs and Climate Protection. Festo is a Premium Sponsor for the Mechatronics discipline and has been a partner of WorldSkills Europe for 15 years.
Discover more 👉 https://tinylink.net/vEjXo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https://quintly-image-storage.s3.amazonaws.com/e094e774cd6731a1e465f1b3b7a1340f/0c56f6a2bf2969abc6bb7339ba00de3f.jpg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3.1175 %</a:t>
                      </a:r>
                    </a:p>
                  </a:txBody>
                  <a:tcPr/>
                </a:tc>
                <a:extLst>
                  <a:ext uri="{0D108BD9-81ED-4DB2-BD59-A6C34878D82A}">
                    <a16:rowId xmlns:a16="http://schemas.microsoft.com/office/drawing/2014/main" val="3955638394"/>
                  </a:ext>
                </a:extLst>
              </a:tr>
            </a:tbl>
          </a:graphicData>
        </a:graphic>
      </p:graphicFrame>
      <p:sp>
        <p:nvSpPr>
          <p:cNvPr id="4" name="Text Placeholder 3">
            <a:extLst>
              <a:ext uri="{FF2B5EF4-FFF2-40B4-BE49-F238E27FC236}">
                <a16:creationId xmlns:a16="http://schemas.microsoft.com/office/drawing/2014/main" id="{FAB98E6F-C5A9-4DEF-B317-CDCECEDD60B1}"/>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496448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B14C4-3BBA-4EA2-8C61-74BAE8028A82}"/>
              </a:ext>
            </a:extLst>
          </p:cNvPr>
          <p:cNvSpPr>
            <a:spLocks noGrp="1"/>
          </p:cNvSpPr>
          <p:nvPr>
            <p:ph type="title"/>
          </p:nvPr>
        </p:nvSpPr>
        <p:spPr/>
        <p:txBody>
          <a:bodyPr/>
          <a:lstStyle/>
          <a:p>
            <a:r>
              <a:rPr lang="en-US"/>
              <a:t>Facebook Published Posts Table | 3 profiles - 4 of 6</a:t>
            </a:r>
          </a:p>
        </p:txBody>
      </p:sp>
      <p:graphicFrame>
        <p:nvGraphicFramePr>
          <p:cNvPr id="5" name="Table Placeholder 4">
            <a:extLst>
              <a:ext uri="{FF2B5EF4-FFF2-40B4-BE49-F238E27FC236}">
                <a16:creationId xmlns:a16="http://schemas.microsoft.com/office/drawing/2014/main" id="{D36265E3-76C7-4F89-BCE3-AD3814CFB54A}"/>
              </a:ext>
            </a:extLst>
          </p:cNvPr>
          <p:cNvGraphicFramePr>
            <a:graphicFrameLocks noGrp="1"/>
          </p:cNvGraphicFramePr>
          <p:nvPr>
            <p:ph type="tbl" sz="quarter" idx="13"/>
            <p:extLst>
              <p:ext uri="{D42A27DB-BD31-4B8C-83A1-F6EECF244321}">
                <p14:modId xmlns:p14="http://schemas.microsoft.com/office/powerpoint/2010/main" val="3941048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32824627"/>
                    </a:ext>
                  </a:extLst>
                </a:gridCol>
                <a:gridCol w="1399032">
                  <a:extLst>
                    <a:ext uri="{9D8B030D-6E8A-4147-A177-3AD203B41FA5}">
                      <a16:colId xmlns:a16="http://schemas.microsoft.com/office/drawing/2014/main" val="291775425"/>
                    </a:ext>
                  </a:extLst>
                </a:gridCol>
                <a:gridCol w="1152144">
                  <a:extLst>
                    <a:ext uri="{9D8B030D-6E8A-4147-A177-3AD203B41FA5}">
                      <a16:colId xmlns:a16="http://schemas.microsoft.com/office/drawing/2014/main" val="345560422"/>
                    </a:ext>
                  </a:extLst>
                </a:gridCol>
                <a:gridCol w="411480">
                  <a:extLst>
                    <a:ext uri="{9D8B030D-6E8A-4147-A177-3AD203B41FA5}">
                      <a16:colId xmlns:a16="http://schemas.microsoft.com/office/drawing/2014/main" val="175946346"/>
                    </a:ext>
                  </a:extLst>
                </a:gridCol>
                <a:gridCol w="411480">
                  <a:extLst>
                    <a:ext uri="{9D8B030D-6E8A-4147-A177-3AD203B41FA5}">
                      <a16:colId xmlns:a16="http://schemas.microsoft.com/office/drawing/2014/main" val="4261829658"/>
                    </a:ext>
                  </a:extLst>
                </a:gridCol>
                <a:gridCol w="411480">
                  <a:extLst>
                    <a:ext uri="{9D8B030D-6E8A-4147-A177-3AD203B41FA5}">
                      <a16:colId xmlns:a16="http://schemas.microsoft.com/office/drawing/2014/main" val="2483599351"/>
                    </a:ext>
                  </a:extLst>
                </a:gridCol>
                <a:gridCol w="411480">
                  <a:extLst>
                    <a:ext uri="{9D8B030D-6E8A-4147-A177-3AD203B41FA5}">
                      <a16:colId xmlns:a16="http://schemas.microsoft.com/office/drawing/2014/main" val="2294569523"/>
                    </a:ext>
                  </a:extLst>
                </a:gridCol>
                <a:gridCol w="411480">
                  <a:extLst>
                    <a:ext uri="{9D8B030D-6E8A-4147-A177-3AD203B41FA5}">
                      <a16:colId xmlns:a16="http://schemas.microsoft.com/office/drawing/2014/main" val="4198680399"/>
                    </a:ext>
                  </a:extLst>
                </a:gridCol>
                <a:gridCol w="411480">
                  <a:extLst>
                    <a:ext uri="{9D8B030D-6E8A-4147-A177-3AD203B41FA5}">
                      <a16:colId xmlns:a16="http://schemas.microsoft.com/office/drawing/2014/main" val="2079570767"/>
                    </a:ext>
                  </a:extLst>
                </a:gridCol>
                <a:gridCol w="411480">
                  <a:extLst>
                    <a:ext uri="{9D8B030D-6E8A-4147-A177-3AD203B41FA5}">
                      <a16:colId xmlns:a16="http://schemas.microsoft.com/office/drawing/2014/main" val="2821930441"/>
                    </a:ext>
                  </a:extLst>
                </a:gridCol>
                <a:gridCol w="411480">
                  <a:extLst>
                    <a:ext uri="{9D8B030D-6E8A-4147-A177-3AD203B41FA5}">
                      <a16:colId xmlns:a16="http://schemas.microsoft.com/office/drawing/2014/main" val="739894869"/>
                    </a:ext>
                  </a:extLst>
                </a:gridCol>
                <a:gridCol w="411480">
                  <a:extLst>
                    <a:ext uri="{9D8B030D-6E8A-4147-A177-3AD203B41FA5}">
                      <a16:colId xmlns:a16="http://schemas.microsoft.com/office/drawing/2014/main" val="916731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9111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- 2023-07-20 08:56:26</a:t>
                      </a:r>
                      <a:r>
                        <a:rPr kumimoji="0" lang="en-US" sz="1000" b="0" i="0" u="none" strike="noStrike" kern="1200" cap="none" spc="0" normalizeH="0" baseline="0" noProof="0">
                          <a:ln>
                            <a:noFill/>
                          </a:ln>
                          <a:solidFill>
                            <a:prstClr val="black"/>
                          </a:solidFill>
                          <a:effectLst/>
                          <a:uLnTx/>
                          <a:uFillTx/>
                          <a:latin typeface="Calibri"/>
                          <a:ea typeface="+mn-ea"/>
                          <a:cs typeface="+mn-cs"/>
                        </a:rPr>
                        <a:t>
 EuroSkills Gdańsk 2023 – addressing the shortage of skilled workers through vocational competitions 🏅
At the beginning of September, the European Championship of Professions will take place in Gdańsk, Poland. Festo is a Premium Partner of EuroSkills and sponsors the skill of mechatronics ⚙️.
For the young participants, as well as representatives from industry, education, and government, the European Championship offers a fantastic platform:
- to network and socialize,
- to showcase talent and skills, and
- to exchange ideas with experts.
Read more in the press release 👉 https://tinylink.net/vEjXo 
#Festo #FestoDidactic #Mechatronics #UnitedbySkills #EuroSkills2023 #TVET EuroSkills Gdańsk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https://quintly-image-storage.s3.amazonaws.com/e094e774cd6731a1e465f1b3b7a1340f/72689cb9329b9c70a4efdcdf24ee6008.jpg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3.6424 %</a:t>
                      </a:r>
                    </a:p>
                  </a:txBody>
                  <a:tcPr/>
                </a:tc>
                <a:extLst>
                  <a:ext uri="{0D108BD9-81ED-4DB2-BD59-A6C34878D82A}">
                    <a16:rowId xmlns:a16="http://schemas.microsoft.com/office/drawing/2014/main" val="3742925992"/>
                  </a:ext>
                </a:extLst>
              </a:tr>
            </a:tbl>
          </a:graphicData>
        </a:graphic>
      </p:graphicFrame>
      <p:sp>
        <p:nvSpPr>
          <p:cNvPr id="4" name="Text Placeholder 3">
            <a:extLst>
              <a:ext uri="{FF2B5EF4-FFF2-40B4-BE49-F238E27FC236}">
                <a16:creationId xmlns:a16="http://schemas.microsoft.com/office/drawing/2014/main" id="{93427516-C139-4A56-ADAD-ABF80FE1133B}"/>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265896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CEE95-39FA-448F-BA9F-548EB6F6ACD6}"/>
              </a:ext>
            </a:extLst>
          </p:cNvPr>
          <p:cNvSpPr>
            <a:spLocks noGrp="1"/>
          </p:cNvSpPr>
          <p:nvPr>
            <p:ph type="title"/>
          </p:nvPr>
        </p:nvSpPr>
        <p:spPr/>
        <p:txBody>
          <a:bodyPr/>
          <a:lstStyle/>
          <a:p>
            <a:r>
              <a:rPr lang="en-US"/>
              <a:t>Facebook Published Posts Table | 3 profiles - 5 of 6</a:t>
            </a:r>
          </a:p>
        </p:txBody>
      </p:sp>
      <p:graphicFrame>
        <p:nvGraphicFramePr>
          <p:cNvPr id="5" name="Table Placeholder 4">
            <a:extLst>
              <a:ext uri="{FF2B5EF4-FFF2-40B4-BE49-F238E27FC236}">
                <a16:creationId xmlns:a16="http://schemas.microsoft.com/office/drawing/2014/main" id="{4C7A7997-0A70-4427-B41E-4F8BB025D9B8}"/>
              </a:ext>
            </a:extLst>
          </p:cNvPr>
          <p:cNvGraphicFramePr>
            <a:graphicFrameLocks noGrp="1"/>
          </p:cNvGraphicFramePr>
          <p:nvPr>
            <p:ph type="tbl" sz="quarter" idx="13"/>
            <p:extLst>
              <p:ext uri="{D42A27DB-BD31-4B8C-83A1-F6EECF244321}">
                <p14:modId xmlns:p14="http://schemas.microsoft.com/office/powerpoint/2010/main" val="2444984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33356317"/>
                    </a:ext>
                  </a:extLst>
                </a:gridCol>
                <a:gridCol w="1399032">
                  <a:extLst>
                    <a:ext uri="{9D8B030D-6E8A-4147-A177-3AD203B41FA5}">
                      <a16:colId xmlns:a16="http://schemas.microsoft.com/office/drawing/2014/main" val="3446416735"/>
                    </a:ext>
                  </a:extLst>
                </a:gridCol>
                <a:gridCol w="1152144">
                  <a:extLst>
                    <a:ext uri="{9D8B030D-6E8A-4147-A177-3AD203B41FA5}">
                      <a16:colId xmlns:a16="http://schemas.microsoft.com/office/drawing/2014/main" val="1690762261"/>
                    </a:ext>
                  </a:extLst>
                </a:gridCol>
                <a:gridCol w="411480">
                  <a:extLst>
                    <a:ext uri="{9D8B030D-6E8A-4147-A177-3AD203B41FA5}">
                      <a16:colId xmlns:a16="http://schemas.microsoft.com/office/drawing/2014/main" val="2792827650"/>
                    </a:ext>
                  </a:extLst>
                </a:gridCol>
                <a:gridCol w="411480">
                  <a:extLst>
                    <a:ext uri="{9D8B030D-6E8A-4147-A177-3AD203B41FA5}">
                      <a16:colId xmlns:a16="http://schemas.microsoft.com/office/drawing/2014/main" val="2718606814"/>
                    </a:ext>
                  </a:extLst>
                </a:gridCol>
                <a:gridCol w="411480">
                  <a:extLst>
                    <a:ext uri="{9D8B030D-6E8A-4147-A177-3AD203B41FA5}">
                      <a16:colId xmlns:a16="http://schemas.microsoft.com/office/drawing/2014/main" val="4018290281"/>
                    </a:ext>
                  </a:extLst>
                </a:gridCol>
                <a:gridCol w="411480">
                  <a:extLst>
                    <a:ext uri="{9D8B030D-6E8A-4147-A177-3AD203B41FA5}">
                      <a16:colId xmlns:a16="http://schemas.microsoft.com/office/drawing/2014/main" val="696591898"/>
                    </a:ext>
                  </a:extLst>
                </a:gridCol>
                <a:gridCol w="411480">
                  <a:extLst>
                    <a:ext uri="{9D8B030D-6E8A-4147-A177-3AD203B41FA5}">
                      <a16:colId xmlns:a16="http://schemas.microsoft.com/office/drawing/2014/main" val="1762543815"/>
                    </a:ext>
                  </a:extLst>
                </a:gridCol>
                <a:gridCol w="411480">
                  <a:extLst>
                    <a:ext uri="{9D8B030D-6E8A-4147-A177-3AD203B41FA5}">
                      <a16:colId xmlns:a16="http://schemas.microsoft.com/office/drawing/2014/main" val="3026644627"/>
                    </a:ext>
                  </a:extLst>
                </a:gridCol>
                <a:gridCol w="411480">
                  <a:extLst>
                    <a:ext uri="{9D8B030D-6E8A-4147-A177-3AD203B41FA5}">
                      <a16:colId xmlns:a16="http://schemas.microsoft.com/office/drawing/2014/main" val="1985957777"/>
                    </a:ext>
                  </a:extLst>
                </a:gridCol>
                <a:gridCol w="411480">
                  <a:extLst>
                    <a:ext uri="{9D8B030D-6E8A-4147-A177-3AD203B41FA5}">
                      <a16:colId xmlns:a16="http://schemas.microsoft.com/office/drawing/2014/main" val="1901208477"/>
                    </a:ext>
                  </a:extLst>
                </a:gridCol>
                <a:gridCol w="411480">
                  <a:extLst>
                    <a:ext uri="{9D8B030D-6E8A-4147-A177-3AD203B41FA5}">
                      <a16:colId xmlns:a16="http://schemas.microsoft.com/office/drawing/2014/main" val="435894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8306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- 2023-07-20 08:56:26</a:t>
                      </a:r>
                      <a:r>
                        <a:rPr kumimoji="0" lang="de-DE" sz="1000" b="0" i="0" u="none" strike="noStrike" kern="1200" cap="none" spc="0" normalizeH="0" baseline="0" noProof="0">
                          <a:ln>
                            <a:noFill/>
                          </a:ln>
                          <a:solidFill>
                            <a:prstClr val="black"/>
                          </a:solidFill>
                          <a:effectLst/>
                          <a:uLnTx/>
                          <a:uFillTx/>
                          <a:latin typeface="Calibri"/>
                          <a:ea typeface="+mn-ea"/>
                          <a:cs typeface="+mn-cs"/>
                        </a:rPr>
                        <a:t>
 EuroSkills Gdańsk 2023 - dem Fachkräftemangel durch Berufswettbewerbe 🏅 entgegentreten
Anfang September findet die Europameisterschaft der Berufe in Danzig, Polen, statt. 
Festo ist Premium Partner von EuroSkills und sponsort die Disziplin Mechatronik ⚙️. 
Für die jungen Teilnehmer sowie für Vertreter aus Industrie, Bildungswesen und Regierung ist die Europameisterschaft vor allem eines: eine fantastische Plattform
- um zu netzwerken und Kontakte zu pflegen
- um Talent und Können zu zeigen und 
- um Ideen mit Experten auszutauschen.
Erfahren Sie mehr in der Pressemitteilung 👉 https://tinylink.net/6xMpU 
#Festo #FestoDidactic #Mechatronik #UnitedbySkills #EuroSkills2023 #Berufsausbildung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https://quintly-image-storage.s3.amazonaws.com/e094e774cd6731a1e465f1b3b7a1340f/72689cb9329b9c70a4efdcdf24ee6008.jpg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4.1176 %</a:t>
                      </a:r>
                    </a:p>
                  </a:txBody>
                  <a:tcPr/>
                </a:tc>
                <a:extLst>
                  <a:ext uri="{0D108BD9-81ED-4DB2-BD59-A6C34878D82A}">
                    <a16:rowId xmlns:a16="http://schemas.microsoft.com/office/drawing/2014/main" val="2145450453"/>
                  </a:ext>
                </a:extLst>
              </a:tr>
            </a:tbl>
          </a:graphicData>
        </a:graphic>
      </p:graphicFrame>
      <p:sp>
        <p:nvSpPr>
          <p:cNvPr id="4" name="Text Placeholder 3">
            <a:extLst>
              <a:ext uri="{FF2B5EF4-FFF2-40B4-BE49-F238E27FC236}">
                <a16:creationId xmlns:a16="http://schemas.microsoft.com/office/drawing/2014/main" id="{F99BCE7A-E325-479A-A826-476870107415}"/>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91093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B5192-82DA-4981-BA12-1F2F9684BE03}"/>
              </a:ext>
            </a:extLst>
          </p:cNvPr>
          <p:cNvSpPr>
            <a:spLocks noGrp="1"/>
          </p:cNvSpPr>
          <p:nvPr>
            <p:ph type="title"/>
          </p:nvPr>
        </p:nvSpPr>
        <p:spPr/>
        <p:txBody>
          <a:bodyPr/>
          <a:lstStyle/>
          <a:p>
            <a:r>
              <a:rPr lang="en-US"/>
              <a:t>Facebook Published Posts Table | 3 profiles - 6 of 6</a:t>
            </a:r>
          </a:p>
        </p:txBody>
      </p:sp>
      <p:graphicFrame>
        <p:nvGraphicFramePr>
          <p:cNvPr id="5" name="Table Placeholder 4">
            <a:extLst>
              <a:ext uri="{FF2B5EF4-FFF2-40B4-BE49-F238E27FC236}">
                <a16:creationId xmlns:a16="http://schemas.microsoft.com/office/drawing/2014/main" id="{44889E90-FD44-4202-A907-BC7679CCB02B}"/>
              </a:ext>
            </a:extLst>
          </p:cNvPr>
          <p:cNvGraphicFramePr>
            <a:graphicFrameLocks noGrp="1"/>
          </p:cNvGraphicFramePr>
          <p:nvPr>
            <p:ph type="tbl" sz="quarter" idx="13"/>
            <p:extLst>
              <p:ext uri="{D42A27DB-BD31-4B8C-83A1-F6EECF244321}">
                <p14:modId xmlns:p14="http://schemas.microsoft.com/office/powerpoint/2010/main" val="1599840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2432819"/>
                    </a:ext>
                  </a:extLst>
                </a:gridCol>
                <a:gridCol w="1399032">
                  <a:extLst>
                    <a:ext uri="{9D8B030D-6E8A-4147-A177-3AD203B41FA5}">
                      <a16:colId xmlns:a16="http://schemas.microsoft.com/office/drawing/2014/main" val="2405431074"/>
                    </a:ext>
                  </a:extLst>
                </a:gridCol>
                <a:gridCol w="1152144">
                  <a:extLst>
                    <a:ext uri="{9D8B030D-6E8A-4147-A177-3AD203B41FA5}">
                      <a16:colId xmlns:a16="http://schemas.microsoft.com/office/drawing/2014/main" val="1836702790"/>
                    </a:ext>
                  </a:extLst>
                </a:gridCol>
                <a:gridCol w="411480">
                  <a:extLst>
                    <a:ext uri="{9D8B030D-6E8A-4147-A177-3AD203B41FA5}">
                      <a16:colId xmlns:a16="http://schemas.microsoft.com/office/drawing/2014/main" val="1081808141"/>
                    </a:ext>
                  </a:extLst>
                </a:gridCol>
                <a:gridCol w="411480">
                  <a:extLst>
                    <a:ext uri="{9D8B030D-6E8A-4147-A177-3AD203B41FA5}">
                      <a16:colId xmlns:a16="http://schemas.microsoft.com/office/drawing/2014/main" val="1670364539"/>
                    </a:ext>
                  </a:extLst>
                </a:gridCol>
                <a:gridCol w="411480">
                  <a:extLst>
                    <a:ext uri="{9D8B030D-6E8A-4147-A177-3AD203B41FA5}">
                      <a16:colId xmlns:a16="http://schemas.microsoft.com/office/drawing/2014/main" val="3091828415"/>
                    </a:ext>
                  </a:extLst>
                </a:gridCol>
                <a:gridCol w="411480">
                  <a:extLst>
                    <a:ext uri="{9D8B030D-6E8A-4147-A177-3AD203B41FA5}">
                      <a16:colId xmlns:a16="http://schemas.microsoft.com/office/drawing/2014/main" val="2102406269"/>
                    </a:ext>
                  </a:extLst>
                </a:gridCol>
                <a:gridCol w="411480">
                  <a:extLst>
                    <a:ext uri="{9D8B030D-6E8A-4147-A177-3AD203B41FA5}">
                      <a16:colId xmlns:a16="http://schemas.microsoft.com/office/drawing/2014/main" val="1386857459"/>
                    </a:ext>
                  </a:extLst>
                </a:gridCol>
                <a:gridCol w="411480">
                  <a:extLst>
                    <a:ext uri="{9D8B030D-6E8A-4147-A177-3AD203B41FA5}">
                      <a16:colId xmlns:a16="http://schemas.microsoft.com/office/drawing/2014/main" val="1075555164"/>
                    </a:ext>
                  </a:extLst>
                </a:gridCol>
                <a:gridCol w="411480">
                  <a:extLst>
                    <a:ext uri="{9D8B030D-6E8A-4147-A177-3AD203B41FA5}">
                      <a16:colId xmlns:a16="http://schemas.microsoft.com/office/drawing/2014/main" val="2072667960"/>
                    </a:ext>
                  </a:extLst>
                </a:gridCol>
                <a:gridCol w="411480">
                  <a:extLst>
                    <a:ext uri="{9D8B030D-6E8A-4147-A177-3AD203B41FA5}">
                      <a16:colId xmlns:a16="http://schemas.microsoft.com/office/drawing/2014/main" val="671636251"/>
                    </a:ext>
                  </a:extLst>
                </a:gridCol>
                <a:gridCol w="411480">
                  <a:extLst>
                    <a:ext uri="{9D8B030D-6E8A-4147-A177-3AD203B41FA5}">
                      <a16:colId xmlns:a16="http://schemas.microsoft.com/office/drawing/2014/main" val="2426815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38986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- 2023-07-15 09:00:14</a:t>
                      </a:r>
                      <a:r>
                        <a:rPr kumimoji="0" lang="de-DE" sz="1000" b="0" i="0" u="none" strike="noStrike" kern="1200" cap="none" spc="0" normalizeH="0" baseline="0" noProof="0">
                          <a:ln>
                            <a:noFill/>
                          </a:ln>
                          <a:solidFill>
                            <a:prstClr val="black"/>
                          </a:solidFill>
                          <a:effectLst/>
                          <a:uLnTx/>
                          <a:uFillTx/>
                          <a:latin typeface="Calibri"/>
                          <a:ea typeface="+mn-ea"/>
                          <a:cs typeface="+mn-cs"/>
                        </a:rPr>
                        <a:t>
 Lasst uns heute den Tag der Jugend feiern 🥳
Bei den EuroSkills Gdańsk 2023 dreht sich alles um junge Menschen! 
Die Europameisterschaft der Berufe ist für junge Menschen aus mehreren Gründen wichtig. Zum einen bietet sie eine außergewöhnliche Plattform, um ihre Fähigkeiten in verschiedenen Berufsbereichen zu präsentieren und zu verbessern. 
Zweitens dienen die EuroSkills als Chance für neuen Karrierechancen. Durch die Teilnahme an der Veranstaltung kommen die jungen Menschen mit potenziellen Arbeitgebern, Branchenexperten und Bildungseinrichtungen in Kontakt. 
Darüber hinaus bringt EuroSkills bei den jungen Teilnehmern ein Gefühl des Stolzes und der Anerkennung hervor. Ihre harte Arbeit, ihr Engagement und ihr handwerkliches Geschick werden auf einer internationalen Bühne bestätigt, was ihr Selbstwertgefühl und ihre Motivation stärkt. 
EuroSkills Gdańsk 2023 weckt die Leidenschaft für die berufliche Ausbildung. Sie zeigen die Bedeutung von Handwerksberufen auf, räumen mit falschen Vorstellungen auf und fördern den Wert von praktischem Fachwissen. 
Kurz gesagt: die EuroSkills Gdańsk 2023 sind für junge Menschen von entscheidender Bedeutung. Sie bieten eine Plattform für die Entwicklung von Fähigkeiten, sie fördern Karrieremöglichkeiten und die berufliche Bildung. 
Festo ist Premium Sponsor für die Disziplin Mechatronik und stolz darauf, Teil der Europameisterschaft zu sein.
Seien Sie dabei und holen Sie sich Ihr kostenloses Ticket hier 👉 https://euroskills2023.org/register-now/
#Festo #FestoDidactic #Mechatronik #WaterTechnology #UnitedbySkills #EuroSkills2023 #TVET EuroSkills Gdańsk 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https://quintly-image-storage.s3.amazonaws.com/e094e774cd6731a1e465f1b3b7a1340f/5ce20484ab7de56e4665382aee3f2cbe.jpg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171122166"/>
                  </a:ext>
                </a:extLst>
              </a:tr>
            </a:tbl>
          </a:graphicData>
        </a:graphic>
      </p:graphicFrame>
      <p:sp>
        <p:nvSpPr>
          <p:cNvPr id="4" name="Text Placeholder 3">
            <a:extLst>
              <a:ext uri="{FF2B5EF4-FFF2-40B4-BE49-F238E27FC236}">
                <a16:creationId xmlns:a16="http://schemas.microsoft.com/office/drawing/2014/main" id="{ADCEDB28-8844-4701-ADDF-4B62B23AAB24}"/>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501256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232B0-6290-494D-9B24-DA58284829DE}"/>
              </a:ext>
            </a:extLst>
          </p:cNvPr>
          <p:cNvSpPr>
            <a:spLocks noGrp="1"/>
          </p:cNvSpPr>
          <p:nvPr>
            <p:ph type="title"/>
          </p:nvPr>
        </p:nvSpPr>
        <p:spPr/>
        <p:txBody>
          <a:bodyPr/>
          <a:lstStyle/>
          <a:p>
            <a:r>
              <a:rPr lang="en-US"/>
              <a:t>LinkedIn Posts Table | 3 profiles - 1 of 6</a:t>
            </a:r>
          </a:p>
        </p:txBody>
      </p:sp>
      <p:graphicFrame>
        <p:nvGraphicFramePr>
          <p:cNvPr id="5" name="Table Placeholder 4">
            <a:extLst>
              <a:ext uri="{FF2B5EF4-FFF2-40B4-BE49-F238E27FC236}">
                <a16:creationId xmlns:a16="http://schemas.microsoft.com/office/drawing/2014/main" id="{B8DE6980-B2BF-42D1-8AA5-75215F3BD7E7}"/>
              </a:ext>
            </a:extLst>
          </p:cNvPr>
          <p:cNvGraphicFramePr>
            <a:graphicFrameLocks noGrp="1"/>
          </p:cNvGraphicFramePr>
          <p:nvPr>
            <p:ph type="tbl" sz="quarter" idx="13"/>
            <p:extLst>
              <p:ext uri="{D42A27DB-BD31-4B8C-83A1-F6EECF244321}">
                <p14:modId xmlns:p14="http://schemas.microsoft.com/office/powerpoint/2010/main" val="952110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77262376"/>
                    </a:ext>
                  </a:extLst>
                </a:gridCol>
                <a:gridCol w="1645920">
                  <a:extLst>
                    <a:ext uri="{9D8B030D-6E8A-4147-A177-3AD203B41FA5}">
                      <a16:colId xmlns:a16="http://schemas.microsoft.com/office/drawing/2014/main" val="284322647"/>
                    </a:ext>
                  </a:extLst>
                </a:gridCol>
                <a:gridCol w="576072">
                  <a:extLst>
                    <a:ext uri="{9D8B030D-6E8A-4147-A177-3AD203B41FA5}">
                      <a16:colId xmlns:a16="http://schemas.microsoft.com/office/drawing/2014/main" val="1149814620"/>
                    </a:ext>
                  </a:extLst>
                </a:gridCol>
                <a:gridCol w="576072">
                  <a:extLst>
                    <a:ext uri="{9D8B030D-6E8A-4147-A177-3AD203B41FA5}">
                      <a16:colId xmlns:a16="http://schemas.microsoft.com/office/drawing/2014/main" val="671996215"/>
                    </a:ext>
                  </a:extLst>
                </a:gridCol>
                <a:gridCol w="576072">
                  <a:extLst>
                    <a:ext uri="{9D8B030D-6E8A-4147-A177-3AD203B41FA5}">
                      <a16:colId xmlns:a16="http://schemas.microsoft.com/office/drawing/2014/main" val="3672862887"/>
                    </a:ext>
                  </a:extLst>
                </a:gridCol>
                <a:gridCol w="576072">
                  <a:extLst>
                    <a:ext uri="{9D8B030D-6E8A-4147-A177-3AD203B41FA5}">
                      <a16:colId xmlns:a16="http://schemas.microsoft.com/office/drawing/2014/main" val="3244048591"/>
                    </a:ext>
                  </a:extLst>
                </a:gridCol>
                <a:gridCol w="576072">
                  <a:extLst>
                    <a:ext uri="{9D8B030D-6E8A-4147-A177-3AD203B41FA5}">
                      <a16:colId xmlns:a16="http://schemas.microsoft.com/office/drawing/2014/main" val="1331529624"/>
                    </a:ext>
                  </a:extLst>
                </a:gridCol>
                <a:gridCol w="576072">
                  <a:extLst>
                    <a:ext uri="{9D8B030D-6E8A-4147-A177-3AD203B41FA5}">
                      <a16:colId xmlns:a16="http://schemas.microsoft.com/office/drawing/2014/main" val="30438794"/>
                    </a:ext>
                  </a:extLst>
                </a:gridCol>
                <a:gridCol w="576072">
                  <a:extLst>
                    <a:ext uri="{9D8B030D-6E8A-4147-A177-3AD203B41FA5}">
                      <a16:colId xmlns:a16="http://schemas.microsoft.com/office/drawing/2014/main" val="4251802985"/>
                    </a:ext>
                  </a:extLst>
                </a:gridCol>
                <a:gridCol w="576072">
                  <a:extLst>
                    <a:ext uri="{9D8B030D-6E8A-4147-A177-3AD203B41FA5}">
                      <a16:colId xmlns:a16="http://schemas.microsoft.com/office/drawing/2014/main" val="3408707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372631460"/>
                  </a:ext>
                </a:extLst>
              </a:tr>
            </a:tbl>
          </a:graphicData>
        </a:graphic>
      </p:graphicFrame>
      <p:sp>
        <p:nvSpPr>
          <p:cNvPr id="4" name="Text Placeholder 3">
            <a:extLst>
              <a:ext uri="{FF2B5EF4-FFF2-40B4-BE49-F238E27FC236}">
                <a16:creationId xmlns:a16="http://schemas.microsoft.com/office/drawing/2014/main" id="{14AAA1C0-3E17-4E82-8CAF-918CBDEE753F}"/>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984592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CD740-2B29-4074-9CC2-EC868A8E9455}"/>
              </a:ext>
            </a:extLst>
          </p:cNvPr>
          <p:cNvSpPr>
            <a:spLocks noGrp="1"/>
          </p:cNvSpPr>
          <p:nvPr>
            <p:ph type="title"/>
          </p:nvPr>
        </p:nvSpPr>
        <p:spPr/>
        <p:txBody>
          <a:bodyPr/>
          <a:lstStyle/>
          <a:p>
            <a:r>
              <a:rPr lang="en-US"/>
              <a:t>LinkedIn Posts Table | 3 profiles - 2 of 6</a:t>
            </a:r>
          </a:p>
        </p:txBody>
      </p:sp>
      <p:graphicFrame>
        <p:nvGraphicFramePr>
          <p:cNvPr id="5" name="Table Placeholder 4">
            <a:extLst>
              <a:ext uri="{FF2B5EF4-FFF2-40B4-BE49-F238E27FC236}">
                <a16:creationId xmlns:a16="http://schemas.microsoft.com/office/drawing/2014/main" id="{8AEB030C-771A-4B24-A318-6A0EE3F62B08}"/>
              </a:ext>
            </a:extLst>
          </p:cNvPr>
          <p:cNvGraphicFramePr>
            <a:graphicFrameLocks noGrp="1"/>
          </p:cNvGraphicFramePr>
          <p:nvPr>
            <p:ph type="tbl" sz="quarter" idx="13"/>
            <p:extLst>
              <p:ext uri="{D42A27DB-BD31-4B8C-83A1-F6EECF244321}">
                <p14:modId xmlns:p14="http://schemas.microsoft.com/office/powerpoint/2010/main" val="3412071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3667338"/>
                    </a:ext>
                  </a:extLst>
                </a:gridCol>
                <a:gridCol w="1645920">
                  <a:extLst>
                    <a:ext uri="{9D8B030D-6E8A-4147-A177-3AD203B41FA5}">
                      <a16:colId xmlns:a16="http://schemas.microsoft.com/office/drawing/2014/main" val="1163017762"/>
                    </a:ext>
                  </a:extLst>
                </a:gridCol>
                <a:gridCol w="576072">
                  <a:extLst>
                    <a:ext uri="{9D8B030D-6E8A-4147-A177-3AD203B41FA5}">
                      <a16:colId xmlns:a16="http://schemas.microsoft.com/office/drawing/2014/main" val="2888464570"/>
                    </a:ext>
                  </a:extLst>
                </a:gridCol>
                <a:gridCol w="576072">
                  <a:extLst>
                    <a:ext uri="{9D8B030D-6E8A-4147-A177-3AD203B41FA5}">
                      <a16:colId xmlns:a16="http://schemas.microsoft.com/office/drawing/2014/main" val="3909054354"/>
                    </a:ext>
                  </a:extLst>
                </a:gridCol>
                <a:gridCol w="576072">
                  <a:extLst>
                    <a:ext uri="{9D8B030D-6E8A-4147-A177-3AD203B41FA5}">
                      <a16:colId xmlns:a16="http://schemas.microsoft.com/office/drawing/2014/main" val="3524889825"/>
                    </a:ext>
                  </a:extLst>
                </a:gridCol>
                <a:gridCol w="576072">
                  <a:extLst>
                    <a:ext uri="{9D8B030D-6E8A-4147-A177-3AD203B41FA5}">
                      <a16:colId xmlns:a16="http://schemas.microsoft.com/office/drawing/2014/main" val="3062858123"/>
                    </a:ext>
                  </a:extLst>
                </a:gridCol>
                <a:gridCol w="576072">
                  <a:extLst>
                    <a:ext uri="{9D8B030D-6E8A-4147-A177-3AD203B41FA5}">
                      <a16:colId xmlns:a16="http://schemas.microsoft.com/office/drawing/2014/main" val="2979095367"/>
                    </a:ext>
                  </a:extLst>
                </a:gridCol>
                <a:gridCol w="576072">
                  <a:extLst>
                    <a:ext uri="{9D8B030D-6E8A-4147-A177-3AD203B41FA5}">
                      <a16:colId xmlns:a16="http://schemas.microsoft.com/office/drawing/2014/main" val="271599910"/>
                    </a:ext>
                  </a:extLst>
                </a:gridCol>
                <a:gridCol w="576072">
                  <a:extLst>
                    <a:ext uri="{9D8B030D-6E8A-4147-A177-3AD203B41FA5}">
                      <a16:colId xmlns:a16="http://schemas.microsoft.com/office/drawing/2014/main" val="3644511354"/>
                    </a:ext>
                  </a:extLst>
                </a:gridCol>
                <a:gridCol w="576072">
                  <a:extLst>
                    <a:ext uri="{9D8B030D-6E8A-4147-A177-3AD203B41FA5}">
                      <a16:colId xmlns:a16="http://schemas.microsoft.com/office/drawing/2014/main" val="3225930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16320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- 2023-07-25 12:38:30</a:t>
                      </a:r>
                      <a:r>
                        <a:rPr kumimoji="0" lang="en-US" sz="1000" b="0" i="0" u="none" strike="noStrike" kern="1200" cap="none" spc="0" normalizeH="0" baseline="0" noProof="0">
                          <a:ln>
                            <a:noFill/>
                          </a:ln>
                          <a:solidFill>
                            <a:prstClr val="black"/>
                          </a:solidFill>
                          <a:effectLst/>
                          <a:uLnTx/>
                          <a:uFillTx/>
                          <a:latin typeface="Calibri"/>
                          <a:ea typeface="+mn-ea"/>
                          <a:cs typeface="+mn-cs"/>
                        </a:rPr>
                        <a:t>
 At this year's EuroSkills, over 600 top European specialists in 43 vocational skills will experience a fair competition. "The European Championship of Professions not only provides a platform to showcase the diversity of professions but also strengthens European cohesion," emphasizes Hubert Romer, Official Delegate and Managing Director of WorldSkills Germany.
The largest German national team ever to participate in a European Championship of Professions 🏅 will compete with 33 young competitors in 29 competition disciplines against Europe's best.
Last week, Team Germany held its preparation meeting in Magdeburg, Germany, to intensively prepare for the upcoming challenge. Workshops, mental training, and team-building activities were on the agenda 👍 The meeting was attended by 70 team members, including the young participants themselves, as well as trainers and experts.
The participation in the European Championship is sponsored by the Federal Ministry of Education and Research and the Federal Ministry for Economic Affairs and Climate Protection. Festo is a Premium Sponsor for the Mechatronics discipline and has been a partner of WorldSkills Europe for 15 years.
Discover more 👉 https://tinylink.net/vEjXo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9.478672985782 %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extLst>
                  <a:ext uri="{0D108BD9-81ED-4DB2-BD59-A6C34878D82A}">
                    <a16:rowId xmlns:a16="http://schemas.microsoft.com/office/drawing/2014/main" val="1328632340"/>
                  </a:ext>
                </a:extLst>
              </a:tr>
            </a:tbl>
          </a:graphicData>
        </a:graphic>
      </p:graphicFrame>
      <p:sp>
        <p:nvSpPr>
          <p:cNvPr id="4" name="Text Placeholder 3">
            <a:extLst>
              <a:ext uri="{FF2B5EF4-FFF2-40B4-BE49-F238E27FC236}">
                <a16:creationId xmlns:a16="http://schemas.microsoft.com/office/drawing/2014/main" id="{A36F6918-E21F-4B3F-8ED3-83DFE3A96B0D}"/>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26832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B8BE3-9F56-4270-A4F9-74E3960F1565}"/>
              </a:ext>
            </a:extLst>
          </p:cNvPr>
          <p:cNvSpPr>
            <a:spLocks noGrp="1"/>
          </p:cNvSpPr>
          <p:nvPr>
            <p:ph type="title"/>
          </p:nvPr>
        </p:nvSpPr>
        <p:spPr/>
        <p:txBody>
          <a:bodyPr/>
          <a:lstStyle/>
          <a:p>
            <a:r>
              <a:rPr lang="en-US"/>
              <a:t>LinkedIn Posts Table | 3 profiles - 3 of 6</a:t>
            </a:r>
          </a:p>
        </p:txBody>
      </p:sp>
      <p:graphicFrame>
        <p:nvGraphicFramePr>
          <p:cNvPr id="5" name="Table Placeholder 4">
            <a:extLst>
              <a:ext uri="{FF2B5EF4-FFF2-40B4-BE49-F238E27FC236}">
                <a16:creationId xmlns:a16="http://schemas.microsoft.com/office/drawing/2014/main" id="{F7A973E6-65C2-4051-8D60-4949CCC8655D}"/>
              </a:ext>
            </a:extLst>
          </p:cNvPr>
          <p:cNvGraphicFramePr>
            <a:graphicFrameLocks noGrp="1"/>
          </p:cNvGraphicFramePr>
          <p:nvPr>
            <p:ph type="tbl" sz="quarter" idx="13"/>
            <p:extLst>
              <p:ext uri="{D42A27DB-BD31-4B8C-83A1-F6EECF244321}">
                <p14:modId xmlns:p14="http://schemas.microsoft.com/office/powerpoint/2010/main" val="1174759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11345754"/>
                    </a:ext>
                  </a:extLst>
                </a:gridCol>
                <a:gridCol w="1645920">
                  <a:extLst>
                    <a:ext uri="{9D8B030D-6E8A-4147-A177-3AD203B41FA5}">
                      <a16:colId xmlns:a16="http://schemas.microsoft.com/office/drawing/2014/main" val="2868029824"/>
                    </a:ext>
                  </a:extLst>
                </a:gridCol>
                <a:gridCol w="576072">
                  <a:extLst>
                    <a:ext uri="{9D8B030D-6E8A-4147-A177-3AD203B41FA5}">
                      <a16:colId xmlns:a16="http://schemas.microsoft.com/office/drawing/2014/main" val="986620196"/>
                    </a:ext>
                  </a:extLst>
                </a:gridCol>
                <a:gridCol w="576072">
                  <a:extLst>
                    <a:ext uri="{9D8B030D-6E8A-4147-A177-3AD203B41FA5}">
                      <a16:colId xmlns:a16="http://schemas.microsoft.com/office/drawing/2014/main" val="989723194"/>
                    </a:ext>
                  </a:extLst>
                </a:gridCol>
                <a:gridCol w="576072">
                  <a:extLst>
                    <a:ext uri="{9D8B030D-6E8A-4147-A177-3AD203B41FA5}">
                      <a16:colId xmlns:a16="http://schemas.microsoft.com/office/drawing/2014/main" val="375341933"/>
                    </a:ext>
                  </a:extLst>
                </a:gridCol>
                <a:gridCol w="576072">
                  <a:extLst>
                    <a:ext uri="{9D8B030D-6E8A-4147-A177-3AD203B41FA5}">
                      <a16:colId xmlns:a16="http://schemas.microsoft.com/office/drawing/2014/main" val="1105645700"/>
                    </a:ext>
                  </a:extLst>
                </a:gridCol>
                <a:gridCol w="576072">
                  <a:extLst>
                    <a:ext uri="{9D8B030D-6E8A-4147-A177-3AD203B41FA5}">
                      <a16:colId xmlns:a16="http://schemas.microsoft.com/office/drawing/2014/main" val="3849463693"/>
                    </a:ext>
                  </a:extLst>
                </a:gridCol>
                <a:gridCol w="576072">
                  <a:extLst>
                    <a:ext uri="{9D8B030D-6E8A-4147-A177-3AD203B41FA5}">
                      <a16:colId xmlns:a16="http://schemas.microsoft.com/office/drawing/2014/main" val="78793892"/>
                    </a:ext>
                  </a:extLst>
                </a:gridCol>
                <a:gridCol w="576072">
                  <a:extLst>
                    <a:ext uri="{9D8B030D-6E8A-4147-A177-3AD203B41FA5}">
                      <a16:colId xmlns:a16="http://schemas.microsoft.com/office/drawing/2014/main" val="1360464711"/>
                    </a:ext>
                  </a:extLst>
                </a:gridCol>
                <a:gridCol w="576072">
                  <a:extLst>
                    <a:ext uri="{9D8B030D-6E8A-4147-A177-3AD203B41FA5}">
                      <a16:colId xmlns:a16="http://schemas.microsoft.com/office/drawing/2014/main" val="2661726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666903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- 2023-07-20 08:57:02</a:t>
                      </a:r>
                      <a:r>
                        <a:rPr kumimoji="0" lang="en-US" sz="1000" b="0" i="0" u="none" strike="noStrike" kern="1200" cap="none" spc="0" normalizeH="0" baseline="0" noProof="0">
                          <a:ln>
                            <a:noFill/>
                          </a:ln>
                          <a:solidFill>
                            <a:prstClr val="black"/>
                          </a:solidFill>
                          <a:effectLst/>
                          <a:uLnTx/>
                          <a:uFillTx/>
                          <a:latin typeface="Calibri"/>
                          <a:ea typeface="+mn-ea"/>
                          <a:cs typeface="+mn-cs"/>
                        </a:rPr>
                        <a:t>
 EuroSkills Gdańsk 2023 – addressing the shortage of skilled workers through vocational competitions 🏅
At the beginning of September, the European Championship of Professions will take place in Gdańsk, Poland. Festo is a Premium Partner of EuroSkills and sponsors the skill of mechatronics ⚙️.
For the young participants, as well as representatives from industry, education, and government, the European Championship offers a fantastic platform:
-	to network and socialize,
-	to showcase talent and skills, and
-	to exchange ideas with experts.
Read more in the press release 👉 https://tinylink.net/vEjXo 
#Festo #FestoDidactic #Mechatronics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6.0227272727273 %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a:t>
                      </a:r>
                    </a:p>
                  </a:txBody>
                  <a:tcPr/>
                </a:tc>
                <a:extLst>
                  <a:ext uri="{0D108BD9-81ED-4DB2-BD59-A6C34878D82A}">
                    <a16:rowId xmlns:a16="http://schemas.microsoft.com/office/drawing/2014/main" val="2552497518"/>
                  </a:ext>
                </a:extLst>
              </a:tr>
            </a:tbl>
          </a:graphicData>
        </a:graphic>
      </p:graphicFrame>
      <p:sp>
        <p:nvSpPr>
          <p:cNvPr id="4" name="Text Placeholder 3">
            <a:extLst>
              <a:ext uri="{FF2B5EF4-FFF2-40B4-BE49-F238E27FC236}">
                <a16:creationId xmlns:a16="http://schemas.microsoft.com/office/drawing/2014/main" id="{1523F346-2DBF-4FD3-9021-15405B0B3F91}"/>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282091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B0F69-A452-42F3-9D42-DDEF8C75DBC5}"/>
              </a:ext>
            </a:extLst>
          </p:cNvPr>
          <p:cNvSpPr>
            <a:spLocks noGrp="1"/>
          </p:cNvSpPr>
          <p:nvPr>
            <p:ph type="title"/>
          </p:nvPr>
        </p:nvSpPr>
        <p:spPr/>
        <p:txBody>
          <a:bodyPr/>
          <a:lstStyle/>
          <a:p>
            <a:r>
              <a:rPr lang="en-US"/>
              <a:t>LinkedIn Posts Table | 3 profiles - 4 of 6</a:t>
            </a:r>
          </a:p>
        </p:txBody>
      </p:sp>
      <p:graphicFrame>
        <p:nvGraphicFramePr>
          <p:cNvPr id="5" name="Table Placeholder 4">
            <a:extLst>
              <a:ext uri="{FF2B5EF4-FFF2-40B4-BE49-F238E27FC236}">
                <a16:creationId xmlns:a16="http://schemas.microsoft.com/office/drawing/2014/main" id="{80BF2C1F-D980-4AED-B52F-627EED868624}"/>
              </a:ext>
            </a:extLst>
          </p:cNvPr>
          <p:cNvGraphicFramePr>
            <a:graphicFrameLocks noGrp="1"/>
          </p:cNvGraphicFramePr>
          <p:nvPr>
            <p:ph type="tbl" sz="quarter" idx="13"/>
            <p:extLst>
              <p:ext uri="{D42A27DB-BD31-4B8C-83A1-F6EECF244321}">
                <p14:modId xmlns:p14="http://schemas.microsoft.com/office/powerpoint/2010/main" val="803015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40576868"/>
                    </a:ext>
                  </a:extLst>
                </a:gridCol>
                <a:gridCol w="1645920">
                  <a:extLst>
                    <a:ext uri="{9D8B030D-6E8A-4147-A177-3AD203B41FA5}">
                      <a16:colId xmlns:a16="http://schemas.microsoft.com/office/drawing/2014/main" val="1018647718"/>
                    </a:ext>
                  </a:extLst>
                </a:gridCol>
                <a:gridCol w="576072">
                  <a:extLst>
                    <a:ext uri="{9D8B030D-6E8A-4147-A177-3AD203B41FA5}">
                      <a16:colId xmlns:a16="http://schemas.microsoft.com/office/drawing/2014/main" val="1231015536"/>
                    </a:ext>
                  </a:extLst>
                </a:gridCol>
                <a:gridCol w="576072">
                  <a:extLst>
                    <a:ext uri="{9D8B030D-6E8A-4147-A177-3AD203B41FA5}">
                      <a16:colId xmlns:a16="http://schemas.microsoft.com/office/drawing/2014/main" val="4144997716"/>
                    </a:ext>
                  </a:extLst>
                </a:gridCol>
                <a:gridCol w="576072">
                  <a:extLst>
                    <a:ext uri="{9D8B030D-6E8A-4147-A177-3AD203B41FA5}">
                      <a16:colId xmlns:a16="http://schemas.microsoft.com/office/drawing/2014/main" val="3399711991"/>
                    </a:ext>
                  </a:extLst>
                </a:gridCol>
                <a:gridCol w="576072">
                  <a:extLst>
                    <a:ext uri="{9D8B030D-6E8A-4147-A177-3AD203B41FA5}">
                      <a16:colId xmlns:a16="http://schemas.microsoft.com/office/drawing/2014/main" val="2497721995"/>
                    </a:ext>
                  </a:extLst>
                </a:gridCol>
                <a:gridCol w="576072">
                  <a:extLst>
                    <a:ext uri="{9D8B030D-6E8A-4147-A177-3AD203B41FA5}">
                      <a16:colId xmlns:a16="http://schemas.microsoft.com/office/drawing/2014/main" val="2199109656"/>
                    </a:ext>
                  </a:extLst>
                </a:gridCol>
                <a:gridCol w="576072">
                  <a:extLst>
                    <a:ext uri="{9D8B030D-6E8A-4147-A177-3AD203B41FA5}">
                      <a16:colId xmlns:a16="http://schemas.microsoft.com/office/drawing/2014/main" val="2276025357"/>
                    </a:ext>
                  </a:extLst>
                </a:gridCol>
                <a:gridCol w="576072">
                  <a:extLst>
                    <a:ext uri="{9D8B030D-6E8A-4147-A177-3AD203B41FA5}">
                      <a16:colId xmlns:a16="http://schemas.microsoft.com/office/drawing/2014/main" val="4220744465"/>
                    </a:ext>
                  </a:extLst>
                </a:gridCol>
                <a:gridCol w="576072">
                  <a:extLst>
                    <a:ext uri="{9D8B030D-6E8A-4147-A177-3AD203B41FA5}">
                      <a16:colId xmlns:a16="http://schemas.microsoft.com/office/drawing/2014/main" val="66482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19693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- 2023-07-15 09:01:43</a:t>
                      </a:r>
                      <a:r>
                        <a:rPr kumimoji="0" lang="en-US" sz="1000" b="0" i="0" u="none" strike="noStrike" kern="1200" cap="none" spc="0" normalizeH="0" baseline="0" noProof="0">
                          <a:ln>
                            <a:noFill/>
                          </a:ln>
                          <a:solidFill>
                            <a:prstClr val="black"/>
                          </a:solidFill>
                          <a:effectLst/>
                          <a:uLnTx/>
                          <a:uFillTx/>
                          <a:latin typeface="Calibri"/>
                          <a:ea typeface="+mn-ea"/>
                          <a:cs typeface="+mn-cs"/>
                        </a:rPr>
                        <a:t>
 Let’s celebrate the Youth Day today 🥳
EuroSkills Gdańsk 2023, is all about young people! 
The European championship of professional skills is crucial for young people for several reasons. Firstly, it provides an exceptional platform for showcasing and honing their skills in various vocational areas. 
Secondly, EuroSkills serves as a gateway to new career opportunities. By participating in the event, young people gain exposure to potential employers, industry experts, and educational institutions. 
Moreover, EuroSkills fosters a sense of pride and recognition among young participants. It validates their hard work, dedication, and craftsmanship on an international stage, boosting their self-esteem and motivation. 
EuroSkills Gdańsk 2023 inspires passion for vocational education and training. It showcases the significance of skilled professions, debunking misconceptions and promoting the value of hands-on expertise. 
Overall, EuroSkills Gdańsk 2023 is vital for young people as it offers a platform for skill development, connects them with career opportunities, and promotes vocational education. 
Festo is Premium Sponsor of the skill Mechatronics and proud to be part of the championship.
Join the event and get your free ticket here 👉 https://lnkd.in/df84BQNN
#Festo #FestoDidactic #Mechatronics #WaterTechnology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4.0276179516686 %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extLst>
                  <a:ext uri="{0D108BD9-81ED-4DB2-BD59-A6C34878D82A}">
                    <a16:rowId xmlns:a16="http://schemas.microsoft.com/office/drawing/2014/main" val="2354322596"/>
                  </a:ext>
                </a:extLst>
              </a:tr>
            </a:tbl>
          </a:graphicData>
        </a:graphic>
      </p:graphicFrame>
      <p:sp>
        <p:nvSpPr>
          <p:cNvPr id="4" name="Text Placeholder 3">
            <a:extLst>
              <a:ext uri="{FF2B5EF4-FFF2-40B4-BE49-F238E27FC236}">
                <a16:creationId xmlns:a16="http://schemas.microsoft.com/office/drawing/2014/main" id="{757861BF-B889-45B3-8228-7D747A25147F}"/>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971316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EA63F-A170-4B4F-B988-775C1C409A7B}"/>
              </a:ext>
            </a:extLst>
          </p:cNvPr>
          <p:cNvSpPr>
            <a:spLocks noGrp="1"/>
          </p:cNvSpPr>
          <p:nvPr>
            <p:ph type="title"/>
          </p:nvPr>
        </p:nvSpPr>
        <p:spPr/>
        <p:txBody>
          <a:bodyPr/>
          <a:lstStyle/>
          <a:p>
            <a:r>
              <a:rPr lang="en-US"/>
              <a:t>LinkedIn Posts Table | 3 profiles - 5 of 6</a:t>
            </a:r>
          </a:p>
        </p:txBody>
      </p:sp>
      <p:graphicFrame>
        <p:nvGraphicFramePr>
          <p:cNvPr id="5" name="Table Placeholder 4">
            <a:extLst>
              <a:ext uri="{FF2B5EF4-FFF2-40B4-BE49-F238E27FC236}">
                <a16:creationId xmlns:a16="http://schemas.microsoft.com/office/drawing/2014/main" id="{C472C954-F11D-4A91-B71A-EBEE4EC5C017}"/>
              </a:ext>
            </a:extLst>
          </p:cNvPr>
          <p:cNvGraphicFramePr>
            <a:graphicFrameLocks noGrp="1"/>
          </p:cNvGraphicFramePr>
          <p:nvPr>
            <p:ph type="tbl" sz="quarter" idx="13"/>
            <p:extLst>
              <p:ext uri="{D42A27DB-BD31-4B8C-83A1-F6EECF244321}">
                <p14:modId xmlns:p14="http://schemas.microsoft.com/office/powerpoint/2010/main" val="1346705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3825332"/>
                    </a:ext>
                  </a:extLst>
                </a:gridCol>
                <a:gridCol w="1645920">
                  <a:extLst>
                    <a:ext uri="{9D8B030D-6E8A-4147-A177-3AD203B41FA5}">
                      <a16:colId xmlns:a16="http://schemas.microsoft.com/office/drawing/2014/main" val="3755914903"/>
                    </a:ext>
                  </a:extLst>
                </a:gridCol>
                <a:gridCol w="576072">
                  <a:extLst>
                    <a:ext uri="{9D8B030D-6E8A-4147-A177-3AD203B41FA5}">
                      <a16:colId xmlns:a16="http://schemas.microsoft.com/office/drawing/2014/main" val="1002402247"/>
                    </a:ext>
                  </a:extLst>
                </a:gridCol>
                <a:gridCol w="576072">
                  <a:extLst>
                    <a:ext uri="{9D8B030D-6E8A-4147-A177-3AD203B41FA5}">
                      <a16:colId xmlns:a16="http://schemas.microsoft.com/office/drawing/2014/main" val="1651391243"/>
                    </a:ext>
                  </a:extLst>
                </a:gridCol>
                <a:gridCol w="576072">
                  <a:extLst>
                    <a:ext uri="{9D8B030D-6E8A-4147-A177-3AD203B41FA5}">
                      <a16:colId xmlns:a16="http://schemas.microsoft.com/office/drawing/2014/main" val="2208757627"/>
                    </a:ext>
                  </a:extLst>
                </a:gridCol>
                <a:gridCol w="576072">
                  <a:extLst>
                    <a:ext uri="{9D8B030D-6E8A-4147-A177-3AD203B41FA5}">
                      <a16:colId xmlns:a16="http://schemas.microsoft.com/office/drawing/2014/main" val="439348586"/>
                    </a:ext>
                  </a:extLst>
                </a:gridCol>
                <a:gridCol w="576072">
                  <a:extLst>
                    <a:ext uri="{9D8B030D-6E8A-4147-A177-3AD203B41FA5}">
                      <a16:colId xmlns:a16="http://schemas.microsoft.com/office/drawing/2014/main" val="3650275716"/>
                    </a:ext>
                  </a:extLst>
                </a:gridCol>
                <a:gridCol w="576072">
                  <a:extLst>
                    <a:ext uri="{9D8B030D-6E8A-4147-A177-3AD203B41FA5}">
                      <a16:colId xmlns:a16="http://schemas.microsoft.com/office/drawing/2014/main" val="1500210576"/>
                    </a:ext>
                  </a:extLst>
                </a:gridCol>
                <a:gridCol w="576072">
                  <a:extLst>
                    <a:ext uri="{9D8B030D-6E8A-4147-A177-3AD203B41FA5}">
                      <a16:colId xmlns:a16="http://schemas.microsoft.com/office/drawing/2014/main" val="2532230660"/>
                    </a:ext>
                  </a:extLst>
                </a:gridCol>
                <a:gridCol w="576072">
                  <a:extLst>
                    <a:ext uri="{9D8B030D-6E8A-4147-A177-3AD203B41FA5}">
                      <a16:colId xmlns:a16="http://schemas.microsoft.com/office/drawing/2014/main" val="3732423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8898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- 2023-07-06 09:30:15</a:t>
                      </a:r>
                      <a:r>
                        <a:rPr kumimoji="0" lang="en-US" sz="1000" b="0" i="0" u="none" strike="noStrike" kern="1200" cap="none" spc="0" normalizeH="0" baseline="0" noProof="0">
                          <a:ln>
                            <a:noFill/>
                          </a:ln>
                          <a:solidFill>
                            <a:prstClr val="black"/>
                          </a:solidFill>
                          <a:effectLst/>
                          <a:uLnTx/>
                          <a:uFillTx/>
                          <a:latin typeface="Calibri"/>
                          <a:ea typeface="+mn-ea"/>
                          <a:cs typeface="+mn-cs"/>
                        </a:rPr>
                        <a:t>
 60 days until EuroSkills Gdańsk 2023 🏅 Get your ticket now!
The European championship of professions, EuroSkills Gdańsk 2023, will start on 6th September. 
Be part of it and join the event! The live competition is like a sugar coating - the young professionals show their passion and talent after a long preparation phase.  
Benefit from expert talks and learn about latest trends in technical vocational education and training in mechatronics ⚙️ 
Bring your kids or your school classes to the competition and let them get inspired at the Festo hands-on ‘try-a-skill’ area. 
On the Festo booth you will also find an exhibit on Water Technology. Festo is official sponsor of this young skill as well. Let’s discuss about sustainable education careers.
We are looking forward to seeing you at EuroSkills Gdańsk 2023! 
Get your free ticket here 👉 https://lnkd.in/df84BQNN
#Festo #FestoDidactic #Mechatronics #WaterTechnology #UnitedbySkills #EuroSkills2023 #TVET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3.5139092240117 %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a:t>
                      </a:r>
                    </a:p>
                  </a:txBody>
                  <a:tcPr/>
                </a:tc>
                <a:extLst>
                  <a:ext uri="{0D108BD9-81ED-4DB2-BD59-A6C34878D82A}">
                    <a16:rowId xmlns:a16="http://schemas.microsoft.com/office/drawing/2014/main" val="833783539"/>
                  </a:ext>
                </a:extLst>
              </a:tr>
            </a:tbl>
          </a:graphicData>
        </a:graphic>
      </p:graphicFrame>
      <p:sp>
        <p:nvSpPr>
          <p:cNvPr id="4" name="Text Placeholder 3">
            <a:extLst>
              <a:ext uri="{FF2B5EF4-FFF2-40B4-BE49-F238E27FC236}">
                <a16:creationId xmlns:a16="http://schemas.microsoft.com/office/drawing/2014/main" id="{8420DC57-03FA-4E3C-9F79-3C0207EAC763}"/>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161246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7B2FA-83CA-4078-8AEF-5DC6B2CB3D67}"/>
              </a:ext>
            </a:extLst>
          </p:cNvPr>
          <p:cNvSpPr>
            <a:spLocks noGrp="1"/>
          </p:cNvSpPr>
          <p:nvPr>
            <p:ph type="title"/>
          </p:nvPr>
        </p:nvSpPr>
        <p:spPr/>
        <p:txBody>
          <a:bodyPr/>
          <a:lstStyle/>
          <a:p>
            <a:r>
              <a:rPr lang="en-US"/>
              <a:t>LinkedIn Posts Table | 3 profiles - 6 of 6</a:t>
            </a:r>
          </a:p>
        </p:txBody>
      </p:sp>
      <p:graphicFrame>
        <p:nvGraphicFramePr>
          <p:cNvPr id="5" name="Table Placeholder 4">
            <a:extLst>
              <a:ext uri="{FF2B5EF4-FFF2-40B4-BE49-F238E27FC236}">
                <a16:creationId xmlns:a16="http://schemas.microsoft.com/office/drawing/2014/main" id="{05420901-BF91-45A2-A9D3-EEBD34C02483}"/>
              </a:ext>
            </a:extLst>
          </p:cNvPr>
          <p:cNvGraphicFramePr>
            <a:graphicFrameLocks noGrp="1"/>
          </p:cNvGraphicFramePr>
          <p:nvPr>
            <p:ph type="tbl" sz="quarter" idx="13"/>
            <p:extLst>
              <p:ext uri="{D42A27DB-BD31-4B8C-83A1-F6EECF244321}">
                <p14:modId xmlns:p14="http://schemas.microsoft.com/office/powerpoint/2010/main" val="3530041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05684684"/>
                    </a:ext>
                  </a:extLst>
                </a:gridCol>
                <a:gridCol w="1645920">
                  <a:extLst>
                    <a:ext uri="{9D8B030D-6E8A-4147-A177-3AD203B41FA5}">
                      <a16:colId xmlns:a16="http://schemas.microsoft.com/office/drawing/2014/main" val="2555585102"/>
                    </a:ext>
                  </a:extLst>
                </a:gridCol>
                <a:gridCol w="576072">
                  <a:extLst>
                    <a:ext uri="{9D8B030D-6E8A-4147-A177-3AD203B41FA5}">
                      <a16:colId xmlns:a16="http://schemas.microsoft.com/office/drawing/2014/main" val="2916742401"/>
                    </a:ext>
                  </a:extLst>
                </a:gridCol>
                <a:gridCol w="576072">
                  <a:extLst>
                    <a:ext uri="{9D8B030D-6E8A-4147-A177-3AD203B41FA5}">
                      <a16:colId xmlns:a16="http://schemas.microsoft.com/office/drawing/2014/main" val="224182254"/>
                    </a:ext>
                  </a:extLst>
                </a:gridCol>
                <a:gridCol w="576072">
                  <a:extLst>
                    <a:ext uri="{9D8B030D-6E8A-4147-A177-3AD203B41FA5}">
                      <a16:colId xmlns:a16="http://schemas.microsoft.com/office/drawing/2014/main" val="1474886468"/>
                    </a:ext>
                  </a:extLst>
                </a:gridCol>
                <a:gridCol w="576072">
                  <a:extLst>
                    <a:ext uri="{9D8B030D-6E8A-4147-A177-3AD203B41FA5}">
                      <a16:colId xmlns:a16="http://schemas.microsoft.com/office/drawing/2014/main" val="3622839506"/>
                    </a:ext>
                  </a:extLst>
                </a:gridCol>
                <a:gridCol w="576072">
                  <a:extLst>
                    <a:ext uri="{9D8B030D-6E8A-4147-A177-3AD203B41FA5}">
                      <a16:colId xmlns:a16="http://schemas.microsoft.com/office/drawing/2014/main" val="428508882"/>
                    </a:ext>
                  </a:extLst>
                </a:gridCol>
                <a:gridCol w="576072">
                  <a:extLst>
                    <a:ext uri="{9D8B030D-6E8A-4147-A177-3AD203B41FA5}">
                      <a16:colId xmlns:a16="http://schemas.microsoft.com/office/drawing/2014/main" val="4135269302"/>
                    </a:ext>
                  </a:extLst>
                </a:gridCol>
                <a:gridCol w="576072">
                  <a:extLst>
                    <a:ext uri="{9D8B030D-6E8A-4147-A177-3AD203B41FA5}">
                      <a16:colId xmlns:a16="http://schemas.microsoft.com/office/drawing/2014/main" val="3977414182"/>
                    </a:ext>
                  </a:extLst>
                </a:gridCol>
                <a:gridCol w="576072">
                  <a:extLst>
                    <a:ext uri="{9D8B030D-6E8A-4147-A177-3AD203B41FA5}">
                      <a16:colId xmlns:a16="http://schemas.microsoft.com/office/drawing/2014/main" val="2170589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37142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- 2023-07-04 10:33:57</a:t>
                      </a:r>
                      <a:r>
                        <a:rPr kumimoji="0" lang="en-US" sz="1000" b="0" i="0" u="none" strike="noStrike" kern="1200" cap="none" spc="0" normalizeH="0" baseline="0" noProof="0">
                          <a:ln>
                            <a:noFill/>
                          </a:ln>
                          <a:solidFill>
                            <a:prstClr val="black"/>
                          </a:solidFill>
                          <a:effectLst/>
                          <a:uLnTx/>
                          <a:uFillTx/>
                          <a:latin typeface="Calibri"/>
                          <a:ea typeface="+mn-ea"/>
                          <a:cs typeface="+mn-cs"/>
                        </a:rPr>
                        <a:t>
 Thank you!
We, Timo Oßwald and Daniel Schmid, want to say thanks so much. While preparing for the EuroSkills competition 🏅, we get a lot of support! 
Our trainers of the vocational education dept. at Festo, Sybille and Felix, always take extra time for us. Our families and friends are also understanding when we are preparing intensively for the European championship. And through WorldSkills Germany we even receive very helpful mental coaching.
We see the psychologists and sports coaches Dr. Kai Engbert and Dr. Tom-Nicolas Kossak 4 times in online meetings and in person at the preparation meeting. During the competition, they will always be available for us. They teach us professional methods of self-motivation, how to block out tension prior to the competition and how to deal with stressful situations 🎓 There is also an after-care program for the time after the championship, when the stress all of a sudden stops.
We are the second-best ⚙️ mechatronics apprentices in Germany, and the great support from our environment motivates us to bring home another medal from Gdańsk!
Learn more 👉 https://lnkd.in/eRyT_7nY 
#Festo #FestoDidactic #Mechatronics #UnitedbySkills #EuroSkills2023 #Apprenticeship WorldSkills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7.1460473425636 %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a:t>
                      </a:r>
                    </a:p>
                  </a:txBody>
                  <a:tcPr/>
                </a:tc>
                <a:extLst>
                  <a:ext uri="{0D108BD9-81ED-4DB2-BD59-A6C34878D82A}">
                    <a16:rowId xmlns:a16="http://schemas.microsoft.com/office/drawing/2014/main" val="1382328077"/>
                  </a:ext>
                </a:extLst>
              </a:tr>
            </a:tbl>
          </a:graphicData>
        </a:graphic>
      </p:graphicFrame>
      <p:sp>
        <p:nvSpPr>
          <p:cNvPr id="4" name="Text Placeholder 3">
            <a:extLst>
              <a:ext uri="{FF2B5EF4-FFF2-40B4-BE49-F238E27FC236}">
                <a16:creationId xmlns:a16="http://schemas.microsoft.com/office/drawing/2014/main" id="{2BBACD43-3F99-4FBD-A0CB-E3A3A9FC684A}"/>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1887649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39DF3-6DFE-4C2E-BC29-960B29BE8365}"/>
              </a:ext>
            </a:extLst>
          </p:cNvPr>
          <p:cNvSpPr>
            <a:spLocks noGrp="1"/>
          </p:cNvSpPr>
          <p:nvPr>
            <p:ph type="title"/>
          </p:nvPr>
        </p:nvSpPr>
        <p:spPr/>
        <p:txBody>
          <a:bodyPr/>
          <a:lstStyle/>
          <a:p>
            <a:r>
              <a:rPr lang="en-US"/>
              <a:t>Twitter Own Tweets Table | 3 profiles - 1 of 3</a:t>
            </a:r>
          </a:p>
        </p:txBody>
      </p:sp>
      <p:graphicFrame>
        <p:nvGraphicFramePr>
          <p:cNvPr id="5" name="Table Placeholder 4">
            <a:extLst>
              <a:ext uri="{FF2B5EF4-FFF2-40B4-BE49-F238E27FC236}">
                <a16:creationId xmlns:a16="http://schemas.microsoft.com/office/drawing/2014/main" id="{F39DD7A0-0795-4E1F-BC36-FAE9E607C40F}"/>
              </a:ext>
            </a:extLst>
          </p:cNvPr>
          <p:cNvGraphicFramePr>
            <a:graphicFrameLocks noGrp="1"/>
          </p:cNvGraphicFramePr>
          <p:nvPr>
            <p:ph type="tbl" sz="quarter" idx="13"/>
            <p:extLst>
              <p:ext uri="{D42A27DB-BD31-4B8C-83A1-F6EECF244321}">
                <p14:modId xmlns:p14="http://schemas.microsoft.com/office/powerpoint/2010/main" val="3782963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5868546"/>
                    </a:ext>
                  </a:extLst>
                </a:gridCol>
                <a:gridCol w="1399032">
                  <a:extLst>
                    <a:ext uri="{9D8B030D-6E8A-4147-A177-3AD203B41FA5}">
                      <a16:colId xmlns:a16="http://schemas.microsoft.com/office/drawing/2014/main" val="2359349839"/>
                    </a:ext>
                  </a:extLst>
                </a:gridCol>
                <a:gridCol w="1728216">
                  <a:extLst>
                    <a:ext uri="{9D8B030D-6E8A-4147-A177-3AD203B41FA5}">
                      <a16:colId xmlns:a16="http://schemas.microsoft.com/office/drawing/2014/main" val="879327674"/>
                    </a:ext>
                  </a:extLst>
                </a:gridCol>
                <a:gridCol w="576072">
                  <a:extLst>
                    <a:ext uri="{9D8B030D-6E8A-4147-A177-3AD203B41FA5}">
                      <a16:colId xmlns:a16="http://schemas.microsoft.com/office/drawing/2014/main" val="3099168416"/>
                    </a:ext>
                  </a:extLst>
                </a:gridCol>
                <a:gridCol w="576072">
                  <a:extLst>
                    <a:ext uri="{9D8B030D-6E8A-4147-A177-3AD203B41FA5}">
                      <a16:colId xmlns:a16="http://schemas.microsoft.com/office/drawing/2014/main" val="2420669162"/>
                    </a:ext>
                  </a:extLst>
                </a:gridCol>
                <a:gridCol w="576072">
                  <a:extLst>
                    <a:ext uri="{9D8B030D-6E8A-4147-A177-3AD203B41FA5}">
                      <a16:colId xmlns:a16="http://schemas.microsoft.com/office/drawing/2014/main" val="3477052898"/>
                    </a:ext>
                  </a:extLst>
                </a:gridCol>
                <a:gridCol w="576072">
                  <a:extLst>
                    <a:ext uri="{9D8B030D-6E8A-4147-A177-3AD203B41FA5}">
                      <a16:colId xmlns:a16="http://schemas.microsoft.com/office/drawing/2014/main" val="751620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2800055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- 2023-04-19 10:55:51</a:t>
                      </a:r>
                      <a:r>
                        <a:rPr kumimoji="0" lang="en-US" sz="1000" b="0" i="0" u="none" strike="noStrike" kern="1200" cap="none" spc="0" normalizeH="0" baseline="0" noProof="0">
                          <a:ln>
                            <a:noFill/>
                          </a:ln>
                          <a:solidFill>
                            <a:prstClr val="black"/>
                          </a:solidFill>
                          <a:effectLst/>
                          <a:uLnTx/>
                          <a:uFillTx/>
                          <a:latin typeface="Calibri"/>
                          <a:ea typeface="+mn-ea"/>
                          <a:cs typeface="+mn-cs"/>
                        </a:rPr>
                        <a:t>
 We join the #EuroSkills Gdańsk 2023! Hi, we are Daniel, 18, and Timo, 20, mechatronics apprentices at #Festo. We get prepared for the skills competition in Poland 🇵🇱 Cool thing! Learn more 👉 https://t.co/scDlAadKbG #FestoDidactic #UnitedbySkills @ESGdansk2023 https://t.co/0CSkaGKTfU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https://pbs.twimg.com/media/FuEJKenXoAIZ8Yu.jpg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796460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- 2023-05-31 12:56:08</a:t>
                      </a:r>
                      <a:r>
                        <a:rPr kumimoji="0" lang="en-US" sz="1000" b="0" i="0" u="none" strike="noStrike" kern="1200" cap="none" spc="0" normalizeH="0" baseline="0" noProof="0">
                          <a:ln>
                            <a:noFill/>
                          </a:ln>
                          <a:solidFill>
                            <a:prstClr val="black"/>
                          </a:solidFill>
                          <a:effectLst/>
                          <a:uLnTx/>
                          <a:uFillTx/>
                          <a:latin typeface="Calibri"/>
                          <a:ea typeface="+mn-ea"/>
                          <a:cs typeface="+mn-cs"/>
                        </a:rPr>
                        <a:t>
 Hello, this is Timo and Daniel of #Festo again! At the German Championship 🏅 in #Mechatronics, we have become the second-best mechatronics ⚙️ in Germany – back in OCT 2021! Our next step: EuroSkills2023! 👉 https://t.co/scDlAadKbG #UnitedbySkills @ESGdansk2023 https://t.co/5890gyDEq9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https://pbs.twimg.com/media/Fxc5l-wXwAEXf5x.jpg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527343432"/>
                  </a:ext>
                </a:extLst>
              </a:tr>
            </a:tbl>
          </a:graphicData>
        </a:graphic>
      </p:graphicFrame>
      <p:sp>
        <p:nvSpPr>
          <p:cNvPr id="4" name="Text Placeholder 3">
            <a:extLst>
              <a:ext uri="{FF2B5EF4-FFF2-40B4-BE49-F238E27FC236}">
                <a16:creationId xmlns:a16="http://schemas.microsoft.com/office/drawing/2014/main" id="{079CFD60-AC19-45BB-AE84-BBA293C1E02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29628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B2D51-74C9-4C83-AFBC-0D91F01BCCAF}"/>
              </a:ext>
            </a:extLst>
          </p:cNvPr>
          <p:cNvSpPr>
            <a:spLocks noGrp="1"/>
          </p:cNvSpPr>
          <p:nvPr>
            <p:ph type="title"/>
          </p:nvPr>
        </p:nvSpPr>
        <p:spPr/>
        <p:txBody>
          <a:bodyPr/>
          <a:lstStyle/>
          <a:p>
            <a:r>
              <a:rPr lang="en-US"/>
              <a:t>Twitter Own Tweets Table | 3 profiles - 2 of 3</a:t>
            </a:r>
          </a:p>
        </p:txBody>
      </p:sp>
      <p:graphicFrame>
        <p:nvGraphicFramePr>
          <p:cNvPr id="5" name="Table Placeholder 4">
            <a:extLst>
              <a:ext uri="{FF2B5EF4-FFF2-40B4-BE49-F238E27FC236}">
                <a16:creationId xmlns:a16="http://schemas.microsoft.com/office/drawing/2014/main" id="{CA638278-3B39-47D1-8793-18A2ED78A9D1}"/>
              </a:ext>
            </a:extLst>
          </p:cNvPr>
          <p:cNvGraphicFramePr>
            <a:graphicFrameLocks noGrp="1"/>
          </p:cNvGraphicFramePr>
          <p:nvPr>
            <p:ph type="tbl" sz="quarter" idx="13"/>
            <p:extLst>
              <p:ext uri="{D42A27DB-BD31-4B8C-83A1-F6EECF244321}">
                <p14:modId xmlns:p14="http://schemas.microsoft.com/office/powerpoint/2010/main" val="3693064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61445917"/>
                    </a:ext>
                  </a:extLst>
                </a:gridCol>
                <a:gridCol w="1399032">
                  <a:extLst>
                    <a:ext uri="{9D8B030D-6E8A-4147-A177-3AD203B41FA5}">
                      <a16:colId xmlns:a16="http://schemas.microsoft.com/office/drawing/2014/main" val="3533354926"/>
                    </a:ext>
                  </a:extLst>
                </a:gridCol>
                <a:gridCol w="1728216">
                  <a:extLst>
                    <a:ext uri="{9D8B030D-6E8A-4147-A177-3AD203B41FA5}">
                      <a16:colId xmlns:a16="http://schemas.microsoft.com/office/drawing/2014/main" val="368766057"/>
                    </a:ext>
                  </a:extLst>
                </a:gridCol>
                <a:gridCol w="576072">
                  <a:extLst>
                    <a:ext uri="{9D8B030D-6E8A-4147-A177-3AD203B41FA5}">
                      <a16:colId xmlns:a16="http://schemas.microsoft.com/office/drawing/2014/main" val="517970827"/>
                    </a:ext>
                  </a:extLst>
                </a:gridCol>
                <a:gridCol w="576072">
                  <a:extLst>
                    <a:ext uri="{9D8B030D-6E8A-4147-A177-3AD203B41FA5}">
                      <a16:colId xmlns:a16="http://schemas.microsoft.com/office/drawing/2014/main" val="3428765494"/>
                    </a:ext>
                  </a:extLst>
                </a:gridCol>
                <a:gridCol w="576072">
                  <a:extLst>
                    <a:ext uri="{9D8B030D-6E8A-4147-A177-3AD203B41FA5}">
                      <a16:colId xmlns:a16="http://schemas.microsoft.com/office/drawing/2014/main" val="3045325272"/>
                    </a:ext>
                  </a:extLst>
                </a:gridCol>
                <a:gridCol w="576072">
                  <a:extLst>
                    <a:ext uri="{9D8B030D-6E8A-4147-A177-3AD203B41FA5}">
                      <a16:colId xmlns:a16="http://schemas.microsoft.com/office/drawing/2014/main" val="718458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27971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- 2023-06-19 10:25:36</a:t>
                      </a:r>
                      <a:r>
                        <a:rPr kumimoji="0" lang="en-US" sz="1000" b="0" i="0" u="none" strike="noStrike" kern="1200" cap="none" spc="0" normalizeH="0" baseline="0" noProof="0">
                          <a:ln>
                            <a:noFill/>
                          </a:ln>
                          <a:solidFill>
                            <a:prstClr val="black"/>
                          </a:solidFill>
                          <a:effectLst/>
                          <a:uLnTx/>
                          <a:uFillTx/>
                          <a:latin typeface="Calibri"/>
                          <a:ea typeface="+mn-ea"/>
                          <a:cs typeface="+mn-cs"/>
                        </a:rPr>
                        <a:t>
 #EuroSkillsGdańsk2023 ⚙️Skills in mechanics, electronics, computer science, control engineering, project management, and interdisciplinary thinking are vital for #mechatronics. Convince yourself 👉 https://t.co/scDlAadKbG #UnitedbySkills @ESGdansk2023 #Festo https://t.co/kw9jg4xokc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https://pbs.twimg.com/media/Fy-NWOdXoAE80ph.jpg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05497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- 2023-07-04 10:33:39</a:t>
                      </a:r>
                      <a:r>
                        <a:rPr kumimoji="0" lang="en-US" sz="1000" b="0" i="0" u="none" strike="noStrike" kern="1200" cap="none" spc="0" normalizeH="0" baseline="0" noProof="0">
                          <a:ln>
                            <a:noFill/>
                          </a:ln>
                          <a:solidFill>
                            <a:prstClr val="black"/>
                          </a:solidFill>
                          <a:effectLst/>
                          <a:uLnTx/>
                          <a:uFillTx/>
                          <a:latin typeface="Calibri"/>
                          <a:ea typeface="+mn-ea"/>
                          <a:cs typeface="+mn-cs"/>
                        </a:rPr>
                        <a:t>
 We, Timo and Daniel, second-best #mechatronics apprentices in Germany ⚙️ say thanks. While preparing for #EuroSkills2023, we get support from our #Festo trainers, families, friends, and mental coaches. Learn more 👉 https://t.co/scDlAadKbG 
#UnitedbySkills @ESGdansk2023 https://t.co/CtdBxJj0tH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https://pbs.twimg.com/media/F0LfCB4WAAIG_oI.jpg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490565677"/>
                  </a:ext>
                </a:extLst>
              </a:tr>
            </a:tbl>
          </a:graphicData>
        </a:graphic>
      </p:graphicFrame>
      <p:sp>
        <p:nvSpPr>
          <p:cNvPr id="4" name="Text Placeholder 3">
            <a:extLst>
              <a:ext uri="{FF2B5EF4-FFF2-40B4-BE49-F238E27FC236}">
                <a16:creationId xmlns:a16="http://schemas.microsoft.com/office/drawing/2014/main" id="{9B645DA9-6756-429A-A672-2970578994A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4078097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5AAD4-D1E5-443B-8695-52BC3A9A73D6}"/>
              </a:ext>
            </a:extLst>
          </p:cNvPr>
          <p:cNvSpPr>
            <a:spLocks noGrp="1"/>
          </p:cNvSpPr>
          <p:nvPr>
            <p:ph type="title"/>
          </p:nvPr>
        </p:nvSpPr>
        <p:spPr/>
        <p:txBody>
          <a:bodyPr/>
          <a:lstStyle/>
          <a:p>
            <a:r>
              <a:rPr lang="en-US"/>
              <a:t>Twitter Own Tweets Table | 3 profiles - 3 of 3</a:t>
            </a:r>
          </a:p>
        </p:txBody>
      </p:sp>
      <p:graphicFrame>
        <p:nvGraphicFramePr>
          <p:cNvPr id="5" name="Table Placeholder 4">
            <a:extLst>
              <a:ext uri="{FF2B5EF4-FFF2-40B4-BE49-F238E27FC236}">
                <a16:creationId xmlns:a16="http://schemas.microsoft.com/office/drawing/2014/main" id="{4486A18F-8116-4735-8C8E-B0311EA81EC9}"/>
              </a:ext>
            </a:extLst>
          </p:cNvPr>
          <p:cNvGraphicFramePr>
            <a:graphicFrameLocks noGrp="1"/>
          </p:cNvGraphicFramePr>
          <p:nvPr>
            <p:ph type="tbl" sz="quarter" idx="13"/>
            <p:extLst>
              <p:ext uri="{D42A27DB-BD31-4B8C-83A1-F6EECF244321}">
                <p14:modId xmlns:p14="http://schemas.microsoft.com/office/powerpoint/2010/main" val="3911912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1139097"/>
                    </a:ext>
                  </a:extLst>
                </a:gridCol>
                <a:gridCol w="1399032">
                  <a:extLst>
                    <a:ext uri="{9D8B030D-6E8A-4147-A177-3AD203B41FA5}">
                      <a16:colId xmlns:a16="http://schemas.microsoft.com/office/drawing/2014/main" val="1261848655"/>
                    </a:ext>
                  </a:extLst>
                </a:gridCol>
                <a:gridCol w="1728216">
                  <a:extLst>
                    <a:ext uri="{9D8B030D-6E8A-4147-A177-3AD203B41FA5}">
                      <a16:colId xmlns:a16="http://schemas.microsoft.com/office/drawing/2014/main" val="4111893996"/>
                    </a:ext>
                  </a:extLst>
                </a:gridCol>
                <a:gridCol w="576072">
                  <a:extLst>
                    <a:ext uri="{9D8B030D-6E8A-4147-A177-3AD203B41FA5}">
                      <a16:colId xmlns:a16="http://schemas.microsoft.com/office/drawing/2014/main" val="2629149863"/>
                    </a:ext>
                  </a:extLst>
                </a:gridCol>
                <a:gridCol w="576072">
                  <a:extLst>
                    <a:ext uri="{9D8B030D-6E8A-4147-A177-3AD203B41FA5}">
                      <a16:colId xmlns:a16="http://schemas.microsoft.com/office/drawing/2014/main" val="3795138725"/>
                    </a:ext>
                  </a:extLst>
                </a:gridCol>
                <a:gridCol w="576072">
                  <a:extLst>
                    <a:ext uri="{9D8B030D-6E8A-4147-A177-3AD203B41FA5}">
                      <a16:colId xmlns:a16="http://schemas.microsoft.com/office/drawing/2014/main" val="680786554"/>
                    </a:ext>
                  </a:extLst>
                </a:gridCol>
                <a:gridCol w="576072">
                  <a:extLst>
                    <a:ext uri="{9D8B030D-6E8A-4147-A177-3AD203B41FA5}">
                      <a16:colId xmlns:a16="http://schemas.microsoft.com/office/drawing/2014/main" val="788967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3986904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- 2023-07-06 09:30:07</a:t>
                      </a:r>
                      <a:r>
                        <a:rPr kumimoji="0" lang="en-US" sz="1000" b="0" i="0" u="none" strike="noStrike" kern="1200" cap="none" spc="0" normalizeH="0" baseline="0" noProof="0">
                          <a:ln>
                            <a:noFill/>
                          </a:ln>
                          <a:solidFill>
                            <a:prstClr val="black"/>
                          </a:solidFill>
                          <a:effectLst/>
                          <a:uLnTx/>
                          <a:uFillTx/>
                          <a:latin typeface="Calibri"/>
                          <a:ea typeface="+mn-ea"/>
                          <a:cs typeface="+mn-cs"/>
                        </a:rPr>
                        <a:t>
 60 days to #EuroSkillsGdańsk2023 🏅 Join this amazing event and get your free ticket now 👉 https://t.co/VasYpZHCnn #Festo is looking forward to talking with you about #TVET, #Mechatronics ⚙️ and #WaterTechnology. 
#FestoDidactic #UnitedbySkills @ESGdansk2023 https://t.co/KoOPJ3waeU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https://pbs.twimg.com/media/F0VjrDzX0AAHjAz.jpg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#EuroSkills2023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093611063"/>
                  </a:ext>
                </a:extLst>
              </a:tr>
            </a:tbl>
          </a:graphicData>
        </a:graphic>
      </p:graphicFrame>
      <p:sp>
        <p:nvSpPr>
          <p:cNvPr id="4" name="Text Placeholder 3">
            <a:extLst>
              <a:ext uri="{FF2B5EF4-FFF2-40B4-BE49-F238E27FC236}">
                <a16:creationId xmlns:a16="http://schemas.microsoft.com/office/drawing/2014/main" id="{1F04A461-057E-4ECE-9B6B-9B1EE820AA49}"/>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3515170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3ACF9-02F8-4113-B3E8-C22AC49EB2C1}"/>
              </a:ext>
            </a:extLst>
          </p:cNvPr>
          <p:cNvSpPr>
            <a:spLocks noGrp="1"/>
          </p:cNvSpPr>
          <p:nvPr>
            <p:ph type="title"/>
          </p:nvPr>
        </p:nvSpPr>
        <p:spPr/>
        <p:txBody>
          <a:bodyPr/>
          <a:lstStyle/>
          <a:p>
            <a:r>
              <a:rPr lang="en-US"/>
              <a:t>Overall Overall Tag Performance | 3 profiles</a:t>
            </a:r>
          </a:p>
        </p:txBody>
      </p:sp>
      <p:graphicFrame>
        <p:nvGraphicFramePr>
          <p:cNvPr id="5" name="Table Placeholder 4">
            <a:extLst>
              <a:ext uri="{FF2B5EF4-FFF2-40B4-BE49-F238E27FC236}">
                <a16:creationId xmlns:a16="http://schemas.microsoft.com/office/drawing/2014/main" id="{6BAAD0DF-75B5-40AD-BF37-C8977B540205}"/>
              </a:ext>
            </a:extLst>
          </p:cNvPr>
          <p:cNvGraphicFramePr>
            <a:graphicFrameLocks noGrp="1"/>
          </p:cNvGraphicFramePr>
          <p:nvPr>
            <p:ph type="tbl" sz="quarter" idx="13"/>
            <p:extLst>
              <p:ext uri="{D42A27DB-BD31-4B8C-83A1-F6EECF244321}">
                <p14:modId xmlns:p14="http://schemas.microsoft.com/office/powerpoint/2010/main" val="124613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80970853"/>
                    </a:ext>
                  </a:extLst>
                </a:gridCol>
                <a:gridCol w="658368">
                  <a:extLst>
                    <a:ext uri="{9D8B030D-6E8A-4147-A177-3AD203B41FA5}">
                      <a16:colId xmlns:a16="http://schemas.microsoft.com/office/drawing/2014/main" val="2376204694"/>
                    </a:ext>
                  </a:extLst>
                </a:gridCol>
                <a:gridCol w="658368">
                  <a:extLst>
                    <a:ext uri="{9D8B030D-6E8A-4147-A177-3AD203B41FA5}">
                      <a16:colId xmlns:a16="http://schemas.microsoft.com/office/drawing/2014/main" val="3719482939"/>
                    </a:ext>
                  </a:extLst>
                </a:gridCol>
                <a:gridCol w="658368">
                  <a:extLst>
                    <a:ext uri="{9D8B030D-6E8A-4147-A177-3AD203B41FA5}">
                      <a16:colId xmlns:a16="http://schemas.microsoft.com/office/drawing/2014/main" val="2908494612"/>
                    </a:ext>
                  </a:extLst>
                </a:gridCol>
                <a:gridCol w="658368">
                  <a:extLst>
                    <a:ext uri="{9D8B030D-6E8A-4147-A177-3AD203B41FA5}">
                      <a16:colId xmlns:a16="http://schemas.microsoft.com/office/drawing/2014/main" val="4192751657"/>
                    </a:ext>
                  </a:extLst>
                </a:gridCol>
                <a:gridCol w="658368">
                  <a:extLst>
                    <a:ext uri="{9D8B030D-6E8A-4147-A177-3AD203B41FA5}">
                      <a16:colId xmlns:a16="http://schemas.microsoft.com/office/drawing/2014/main" val="722220594"/>
                    </a:ext>
                  </a:extLst>
                </a:gridCol>
                <a:gridCol w="658368">
                  <a:extLst>
                    <a:ext uri="{9D8B030D-6E8A-4147-A177-3AD203B41FA5}">
                      <a16:colId xmlns:a16="http://schemas.microsoft.com/office/drawing/2014/main" val="2591389820"/>
                    </a:ext>
                  </a:extLst>
                </a:gridCol>
                <a:gridCol w="658368">
                  <a:extLst>
                    <a:ext uri="{9D8B030D-6E8A-4147-A177-3AD203B41FA5}">
                      <a16:colId xmlns:a16="http://schemas.microsoft.com/office/drawing/2014/main" val="952124983"/>
                    </a:ext>
                  </a:extLst>
                </a:gridCol>
                <a:gridCol w="658368">
                  <a:extLst>
                    <a:ext uri="{9D8B030D-6E8A-4147-A177-3AD203B41FA5}">
                      <a16:colId xmlns:a16="http://schemas.microsoft.com/office/drawing/2014/main" val="25627604"/>
                    </a:ext>
                  </a:extLst>
                </a:gridCol>
                <a:gridCol w="658368">
                  <a:extLst>
                    <a:ext uri="{9D8B030D-6E8A-4147-A177-3AD203B41FA5}">
                      <a16:colId xmlns:a16="http://schemas.microsoft.com/office/drawing/2014/main" val="1590704540"/>
                    </a:ext>
                  </a:extLst>
                </a:gridCol>
                <a:gridCol w="658368">
                  <a:extLst>
                    <a:ext uri="{9D8B030D-6E8A-4147-A177-3AD203B41FA5}">
                      <a16:colId xmlns:a16="http://schemas.microsoft.com/office/drawing/2014/main" val="2505215636"/>
                    </a:ext>
                  </a:extLst>
                </a:gridCol>
                <a:gridCol w="658368">
                  <a:extLst>
                    <a:ext uri="{9D8B030D-6E8A-4147-A177-3AD203B41FA5}">
                      <a16:colId xmlns:a16="http://schemas.microsoft.com/office/drawing/2014/main" val="99721725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Engagement Rate</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Reach (Avg.)</a:t>
                      </a:r>
                    </a:p>
                  </a:txBody>
                  <a:tcPr/>
                </a:tc>
                <a:extLst>
                  <a:ext uri="{0D108BD9-81ED-4DB2-BD59-A6C34878D82A}">
                    <a16:rowId xmlns:a16="http://schemas.microsoft.com/office/drawing/2014/main" val="2282121901"/>
                  </a:ext>
                </a:extLst>
              </a:tr>
              <a:tr h="370840">
                <a:tc>
                  <a:txBody>
                    <a:bodyPr/>
                    <a:lstStyle/>
                    <a:p>
                      <a:r>
                        <a:rPr lang="en-US" sz="1000"/>
                        <a:t>#EuroSkills2023</a:t>
                      </a:r>
                    </a:p>
                  </a:txBody>
                  <a:tcPr/>
                </a:tc>
                <a:tc>
                  <a:txBody>
                    <a:bodyPr/>
                    <a:lstStyle/>
                    <a:p>
                      <a:r>
                        <a:rPr lang="en-US" sz="1000"/>
                        <a:t>49</a:t>
                      </a:r>
                    </a:p>
                  </a:txBody>
                  <a:tcPr/>
                </a:tc>
                <a:tc>
                  <a:txBody>
                    <a:bodyPr/>
                    <a:lstStyle/>
                    <a:p>
                      <a:r>
                        <a:rPr lang="en-US" sz="1000"/>
                        <a:t>1146</a:t>
                      </a:r>
                    </a:p>
                  </a:txBody>
                  <a:tcPr/>
                </a:tc>
                <a:tc>
                  <a:txBody>
                    <a:bodyPr/>
                    <a:lstStyle/>
                    <a:p>
                      <a:r>
                        <a:rPr lang="en-US" sz="1000"/>
                        <a:t>23.387755102041</a:t>
                      </a:r>
                    </a:p>
                  </a:txBody>
                  <a:tcPr/>
                </a:tc>
                <a:tc>
                  <a:txBody>
                    <a:bodyPr/>
                    <a:lstStyle/>
                    <a:p>
                      <a:r>
                        <a:rPr lang="en-US" sz="1000"/>
                        <a:t>31</a:t>
                      </a:r>
                    </a:p>
                  </a:txBody>
                  <a:tcPr/>
                </a:tc>
                <a:tc>
                  <a:txBody>
                    <a:bodyPr/>
                    <a:lstStyle/>
                    <a:p>
                      <a:r>
                        <a:rPr lang="en-US" sz="1000"/>
                        <a:t>0.63265306122449</a:t>
                      </a:r>
                    </a:p>
                  </a:txBody>
                  <a:tcPr/>
                </a:tc>
                <a:tc>
                  <a:txBody>
                    <a:bodyPr/>
                    <a:lstStyle/>
                    <a:p>
                      <a:r>
                        <a:rPr lang="en-US" sz="1000"/>
                        <a:t>81</a:t>
                      </a:r>
                    </a:p>
                  </a:txBody>
                  <a:tcPr/>
                </a:tc>
                <a:tc>
                  <a:txBody>
                    <a:bodyPr/>
                    <a:lstStyle/>
                    <a:p>
                      <a:r>
                        <a:rPr lang="en-US" sz="1000"/>
                        <a:t>1.6530612244898</a:t>
                      </a:r>
                    </a:p>
                  </a:txBody>
                  <a:tcPr/>
                </a:tc>
                <a:tc>
                  <a:txBody>
                    <a:bodyPr/>
                    <a:lstStyle/>
                    <a:p>
                      <a:r>
                        <a:rPr lang="en-US" sz="1000"/>
                        <a:t>4.0577123351615 %</a:t>
                      </a:r>
                    </a:p>
                  </a:txBody>
                  <a:tcPr/>
                </a:tc>
                <a:tc>
                  <a:txBody>
                    <a:bodyPr/>
                    <a:lstStyle/>
                    <a:p>
                      <a:r>
                        <a:rPr lang="en-US" sz="1000"/>
                        <a:t>49704</a:t>
                      </a:r>
                    </a:p>
                  </a:txBody>
                  <a:tcPr/>
                </a:tc>
                <a:tc>
                  <a:txBody>
                    <a:bodyPr/>
                    <a:lstStyle/>
                    <a:p>
                      <a:r>
                        <a:rPr lang="en-US" sz="1000"/>
                        <a:t>1035.5</a:t>
                      </a:r>
                    </a:p>
                  </a:txBody>
                  <a:tcPr/>
                </a:tc>
                <a:tc>
                  <a:txBody>
                    <a:bodyPr/>
                    <a:lstStyle/>
                    <a:p>
                      <a:r>
                        <a:rPr lang="en-US" sz="1000"/>
                        <a:t>719</a:t>
                      </a:r>
                    </a:p>
                  </a:txBody>
                  <a:tcPr/>
                </a:tc>
                <a:extLst>
                  <a:ext uri="{0D108BD9-81ED-4DB2-BD59-A6C34878D82A}">
                    <a16:rowId xmlns:a16="http://schemas.microsoft.com/office/drawing/2014/main" val="1987422209"/>
                  </a:ext>
                </a:extLst>
              </a:tr>
            </a:tbl>
          </a:graphicData>
        </a:graphic>
      </p:graphicFrame>
      <p:sp>
        <p:nvSpPr>
          <p:cNvPr id="4" name="Text Placeholder 3">
            <a:extLst>
              <a:ext uri="{FF2B5EF4-FFF2-40B4-BE49-F238E27FC236}">
                <a16:creationId xmlns:a16="http://schemas.microsoft.com/office/drawing/2014/main" id="{DC9C7669-5901-44C5-898F-9D19A0DFF7AC}"/>
              </a:ext>
            </a:extLst>
          </p:cNvPr>
          <p:cNvSpPr>
            <a:spLocks noGrp="1"/>
          </p:cNvSpPr>
          <p:nvPr>
            <p:ph type="body" sz="quarter" idx="14"/>
          </p:nvPr>
        </p:nvSpPr>
        <p:spPr/>
        <p:txBody>
          <a:bodyPr/>
          <a:lstStyle/>
          <a:p>
            <a:r>
              <a:rPr lang="en-US"/>
              <a:t>02/01/2023 - 08/31/2023</a:t>
            </a:r>
          </a:p>
        </p:txBody>
      </p:sp>
    </p:spTree>
    <p:extLst>
      <p:ext uri="{BB962C8B-B14F-4D97-AF65-F5344CB8AC3E}">
        <p14:creationId xmlns:p14="http://schemas.microsoft.com/office/powerpoint/2010/main" val="2077411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BBF20-7BA6-4C0B-A954-2BD5F32C275C}"/>
              </a:ext>
            </a:extLst>
          </p:cNvPr>
          <p:cNvSpPr>
            <a:spLocks noGrp="1"/>
          </p:cNvSpPr>
          <p:nvPr>
            <p:ph type="title"/>
          </p:nvPr>
        </p:nvSpPr>
        <p:spPr/>
        <p:txBody>
          <a:bodyPr/>
          <a:lstStyle/>
          <a:p>
            <a:r>
              <a:rPr lang="en-US"/>
              <a:t>Twitter Interaction Rate | 3 profiles</a:t>
            </a:r>
          </a:p>
        </p:txBody>
      </p:sp>
      <p:graphicFrame>
        <p:nvGraphicFramePr>
          <p:cNvPr id="6" name="Chart Placeholder 5">
            <a:extLst>
              <a:ext uri="{FF2B5EF4-FFF2-40B4-BE49-F238E27FC236}">
                <a16:creationId xmlns:a16="http://schemas.microsoft.com/office/drawing/2014/main" id="{7DB775F5-5856-4048-BDB2-469C4FE9D3B7}"/>
              </a:ext>
            </a:extLst>
          </p:cNvPr>
          <p:cNvGraphicFramePr>
            <a:graphicFrameLocks noGrp="1"/>
          </p:cNvGraphicFramePr>
          <p:nvPr>
            <p:ph type="chart" sz="quarter" idx="13"/>
            <p:extLst>
              <p:ext uri="{D42A27DB-BD31-4B8C-83A1-F6EECF244321}">
                <p14:modId xmlns:p14="http://schemas.microsoft.com/office/powerpoint/2010/main" val="59691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6D9FA-A719-4F14-891D-594C9709BE35}"/>
              </a:ext>
            </a:extLst>
          </p:cNvPr>
          <p:cNvSpPr>
            <a:spLocks noGrp="1"/>
          </p:cNvSpPr>
          <p:nvPr>
            <p:ph type="body" sz="quarter" idx="14"/>
          </p:nvPr>
        </p:nvSpPr>
        <p:spPr/>
        <p:txBody>
          <a:bodyPr/>
          <a:lstStyle/>
          <a:p>
            <a:r>
              <a:rPr lang="en-US"/>
              <a:t>02/01/2023 - 08/31/2023</a:t>
            </a:r>
          </a:p>
        </p:txBody>
      </p:sp>
      <p:sp>
        <p:nvSpPr>
          <p:cNvPr id="5" name="Footer Placeholder 4">
            <a:extLst>
              <a:ext uri="{FF2B5EF4-FFF2-40B4-BE49-F238E27FC236}">
                <a16:creationId xmlns:a16="http://schemas.microsoft.com/office/drawing/2014/main" id="{C6E98DEF-888D-4099-BAD3-89F577F56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0577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5190</Words>
  <Application>Microsoft Office PowerPoint</Application>
  <PresentationFormat>On-screen Show (4:3)</PresentationFormat>
  <Paragraphs>554</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Euro Skills 2023</vt:lpstr>
      <vt:lpstr>Facebook Post Tag Performance | 3 profiles</vt:lpstr>
      <vt:lpstr>LinkedIn Post Tag Performance | 3 profiles</vt:lpstr>
      <vt:lpstr>Twitter Tweet Tag Performance | 3 profiles</vt:lpstr>
      <vt:lpstr>Overall Top Posts | 3 profiles - 1 of 7</vt:lpstr>
      <vt:lpstr>Overall Top Posts | 3 profiles - 2 of 7</vt:lpstr>
      <vt:lpstr>Overall Top Posts | 3 profiles - 3 of 7</vt:lpstr>
      <vt:lpstr>Overall Top Posts | 3 profiles - 4 of 7</vt:lpstr>
      <vt:lpstr>Overall Top Posts | 3 profiles - 5 of 7</vt:lpstr>
      <vt:lpstr>Overall Top Posts | 3 profiles - 6 of 7</vt:lpstr>
      <vt:lpstr>Overall Top Posts | 3 profiles - 7 of 7</vt:lpstr>
      <vt:lpstr>Facebook Published Posts Table | 3 profiles - 1 of 6</vt:lpstr>
      <vt:lpstr>Facebook Published Posts Table | 3 profiles - 2 of 6</vt:lpstr>
      <vt:lpstr>Facebook Published Posts Table | 3 profiles - 3 of 6</vt:lpstr>
      <vt:lpstr>Facebook Published Posts Table | 3 profiles - 4 of 6</vt:lpstr>
      <vt:lpstr>Facebook Published Posts Table | 3 profiles - 5 of 6</vt:lpstr>
      <vt:lpstr>Facebook Published Posts Table | 3 profiles - 6 of 6</vt:lpstr>
      <vt:lpstr>LinkedIn Posts Table | 3 profiles - 1 of 6</vt:lpstr>
      <vt:lpstr>LinkedIn Posts Table | 3 profiles - 2 of 6</vt:lpstr>
      <vt:lpstr>LinkedIn Posts Table | 3 profiles - 3 of 6</vt:lpstr>
      <vt:lpstr>LinkedIn Posts Table | 3 profiles - 4 of 6</vt:lpstr>
      <vt:lpstr>LinkedIn Posts Table | 3 profiles - 5 of 6</vt:lpstr>
      <vt:lpstr>LinkedIn Posts Table | 3 profiles - 6 of 6</vt:lpstr>
      <vt:lpstr>Twitter Own Tweets Table | 3 profiles - 1 of 3</vt:lpstr>
      <vt:lpstr>Twitter Own Tweets Table | 3 profiles - 2 of 3</vt:lpstr>
      <vt:lpstr>Twitter Own Tweets Table | 3 profiles - 3 of 3</vt:lpstr>
      <vt:lpstr>Overall Overall Tag Performance | 3 profiles</vt:lpstr>
      <vt:lpstr>Twitter Interaction Rate | 3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 Skills 2023</dc:title>
  <dc:creator>Frederik Born</dc:creator>
  <cp:lastModifiedBy>Frederik Born</cp:lastModifiedBy>
  <cp:revision>1</cp:revision>
  <dcterms:created xsi:type="dcterms:W3CDTF">2023-07-28T08:47:21Z</dcterms:created>
  <dcterms:modified xsi:type="dcterms:W3CDTF">2023-07-28T08:48:19Z</dcterms:modified>
</cp:coreProperties>
</file>