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4" r:id="rId56"/>
    <p:sldId id="315" r:id="rId57"/>
    <p:sldId id="316" r:id="rId58"/>
    <p:sldId id="317" r:id="rId59"/>
    <p:sldId id="318" r:id="rId60"/>
    <p:sldId id="319" r:id="rId61"/>
    <p:sldId id="320" r:id="rId62"/>
    <p:sldId id="321" r:id="rId63"/>
    <p:sldId id="322" r:id="rId64"/>
    <p:sldId id="323" r:id="rId65"/>
    <p:sldId id="324" r:id="rId66"/>
  </p:sldIdLst>
  <p:sldSz cx="9144000" cy="6858000" type="screen4x3"/>
  <p:notesSz cx="6858000" cy="9144000"/>
  <p:embeddedFontLst>
    <p:embeddedFont>
      <p:font typeface="Calibri" panose="020F0502020204030204" pitchFamily="34" charset="0"/>
      <p:regular r:id="rId67"/>
      <p:bold r:id="rId68"/>
      <p:italic r:id="rId69"/>
      <p:boldItalic r:id="rId7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@FestoDidacticHQ</c:v>
                </c:pt>
              </c:strCache>
            </c:strRef>
          </c:tx>
          <c:spPr>
            <a:ln w="28575" cap="rnd">
              <a:solidFill>
                <a:schemeClr val="accent1"/>
              </a:solidFill>
              <a:round/>
            </a:ln>
            <a:effectLst/>
          </c:spPr>
          <c:marker>
            <c:symbol val="none"/>
          </c:marker>
          <c:cat>
            <c:numRef>
              <c:f>Sheet1!$A$2:$A$213</c:f>
              <c:numCache>
                <c:formatCode>m/d/yyyy</c:formatCode>
                <c:ptCount val="212"/>
                <c:pt idx="0">
                  <c:v>44958</c:v>
                </c:pt>
                <c:pt idx="1">
                  <c:v>44959</c:v>
                </c:pt>
                <c:pt idx="2">
                  <c:v>44960</c:v>
                </c:pt>
                <c:pt idx="3">
                  <c:v>44961</c:v>
                </c:pt>
                <c:pt idx="4">
                  <c:v>44962</c:v>
                </c:pt>
                <c:pt idx="5">
                  <c:v>44963</c:v>
                </c:pt>
                <c:pt idx="6">
                  <c:v>44964</c:v>
                </c:pt>
                <c:pt idx="7">
                  <c:v>44965</c:v>
                </c:pt>
                <c:pt idx="8">
                  <c:v>44966</c:v>
                </c:pt>
                <c:pt idx="9">
                  <c:v>44967</c:v>
                </c:pt>
                <c:pt idx="10">
                  <c:v>44968</c:v>
                </c:pt>
                <c:pt idx="11">
                  <c:v>44969</c:v>
                </c:pt>
                <c:pt idx="12">
                  <c:v>44970</c:v>
                </c:pt>
                <c:pt idx="13">
                  <c:v>44971</c:v>
                </c:pt>
                <c:pt idx="14">
                  <c:v>44972</c:v>
                </c:pt>
                <c:pt idx="15">
                  <c:v>44973</c:v>
                </c:pt>
                <c:pt idx="16">
                  <c:v>44974</c:v>
                </c:pt>
                <c:pt idx="17">
                  <c:v>44975</c:v>
                </c:pt>
                <c:pt idx="18">
                  <c:v>44976</c:v>
                </c:pt>
                <c:pt idx="19">
                  <c:v>44977</c:v>
                </c:pt>
                <c:pt idx="20">
                  <c:v>44978</c:v>
                </c:pt>
                <c:pt idx="21">
                  <c:v>44979</c:v>
                </c:pt>
                <c:pt idx="22">
                  <c:v>44980</c:v>
                </c:pt>
                <c:pt idx="23">
                  <c:v>44981</c:v>
                </c:pt>
                <c:pt idx="24">
                  <c:v>44982</c:v>
                </c:pt>
                <c:pt idx="25">
                  <c:v>44983</c:v>
                </c:pt>
                <c:pt idx="26">
                  <c:v>44984</c:v>
                </c:pt>
                <c:pt idx="27">
                  <c:v>44985</c:v>
                </c:pt>
                <c:pt idx="28">
                  <c:v>44986</c:v>
                </c:pt>
                <c:pt idx="29">
                  <c:v>44987</c:v>
                </c:pt>
                <c:pt idx="30">
                  <c:v>44988</c:v>
                </c:pt>
                <c:pt idx="31">
                  <c:v>44989</c:v>
                </c:pt>
                <c:pt idx="32">
                  <c:v>44990</c:v>
                </c:pt>
                <c:pt idx="33">
                  <c:v>44991</c:v>
                </c:pt>
                <c:pt idx="34">
                  <c:v>44992</c:v>
                </c:pt>
                <c:pt idx="35">
                  <c:v>44993</c:v>
                </c:pt>
                <c:pt idx="36">
                  <c:v>44994</c:v>
                </c:pt>
                <c:pt idx="37">
                  <c:v>44995</c:v>
                </c:pt>
                <c:pt idx="38">
                  <c:v>44996</c:v>
                </c:pt>
                <c:pt idx="39">
                  <c:v>44997</c:v>
                </c:pt>
                <c:pt idx="40">
                  <c:v>44998</c:v>
                </c:pt>
                <c:pt idx="41">
                  <c:v>44999</c:v>
                </c:pt>
                <c:pt idx="42">
                  <c:v>45000</c:v>
                </c:pt>
                <c:pt idx="43">
                  <c:v>45001</c:v>
                </c:pt>
                <c:pt idx="44">
                  <c:v>45002</c:v>
                </c:pt>
                <c:pt idx="45">
                  <c:v>45003</c:v>
                </c:pt>
                <c:pt idx="46">
                  <c:v>45004</c:v>
                </c:pt>
                <c:pt idx="47">
                  <c:v>45005</c:v>
                </c:pt>
                <c:pt idx="48">
                  <c:v>45006</c:v>
                </c:pt>
                <c:pt idx="49">
                  <c:v>45007</c:v>
                </c:pt>
                <c:pt idx="50">
                  <c:v>45008</c:v>
                </c:pt>
                <c:pt idx="51">
                  <c:v>45009</c:v>
                </c:pt>
                <c:pt idx="52">
                  <c:v>45010</c:v>
                </c:pt>
                <c:pt idx="53">
                  <c:v>45011</c:v>
                </c:pt>
                <c:pt idx="54">
                  <c:v>45012</c:v>
                </c:pt>
                <c:pt idx="55">
                  <c:v>45013</c:v>
                </c:pt>
                <c:pt idx="56">
                  <c:v>45014</c:v>
                </c:pt>
                <c:pt idx="57">
                  <c:v>45015</c:v>
                </c:pt>
                <c:pt idx="58">
                  <c:v>45016</c:v>
                </c:pt>
                <c:pt idx="59">
                  <c:v>45017</c:v>
                </c:pt>
                <c:pt idx="60">
                  <c:v>45018</c:v>
                </c:pt>
                <c:pt idx="61">
                  <c:v>45019</c:v>
                </c:pt>
                <c:pt idx="62">
                  <c:v>45020</c:v>
                </c:pt>
                <c:pt idx="63">
                  <c:v>45021</c:v>
                </c:pt>
                <c:pt idx="64">
                  <c:v>45022</c:v>
                </c:pt>
                <c:pt idx="65">
                  <c:v>45023</c:v>
                </c:pt>
                <c:pt idx="66">
                  <c:v>45024</c:v>
                </c:pt>
                <c:pt idx="67">
                  <c:v>45025</c:v>
                </c:pt>
                <c:pt idx="68">
                  <c:v>45026</c:v>
                </c:pt>
                <c:pt idx="69">
                  <c:v>45027</c:v>
                </c:pt>
                <c:pt idx="70">
                  <c:v>45028</c:v>
                </c:pt>
                <c:pt idx="71">
                  <c:v>45029</c:v>
                </c:pt>
                <c:pt idx="72">
                  <c:v>45030</c:v>
                </c:pt>
                <c:pt idx="73">
                  <c:v>45031</c:v>
                </c:pt>
                <c:pt idx="74">
                  <c:v>45032</c:v>
                </c:pt>
                <c:pt idx="75">
                  <c:v>45033</c:v>
                </c:pt>
                <c:pt idx="76">
                  <c:v>45034</c:v>
                </c:pt>
                <c:pt idx="77">
                  <c:v>45035</c:v>
                </c:pt>
                <c:pt idx="78">
                  <c:v>45036</c:v>
                </c:pt>
                <c:pt idx="79">
                  <c:v>45037</c:v>
                </c:pt>
                <c:pt idx="80">
                  <c:v>45038</c:v>
                </c:pt>
                <c:pt idx="81">
                  <c:v>45039</c:v>
                </c:pt>
                <c:pt idx="82">
                  <c:v>45040</c:v>
                </c:pt>
                <c:pt idx="83">
                  <c:v>45041</c:v>
                </c:pt>
                <c:pt idx="84">
                  <c:v>45042</c:v>
                </c:pt>
                <c:pt idx="85">
                  <c:v>45043</c:v>
                </c:pt>
                <c:pt idx="86">
                  <c:v>45044</c:v>
                </c:pt>
                <c:pt idx="87">
                  <c:v>45045</c:v>
                </c:pt>
                <c:pt idx="88">
                  <c:v>45046</c:v>
                </c:pt>
                <c:pt idx="89">
                  <c:v>45047</c:v>
                </c:pt>
                <c:pt idx="90">
                  <c:v>45048</c:v>
                </c:pt>
                <c:pt idx="91">
                  <c:v>45049</c:v>
                </c:pt>
                <c:pt idx="92">
                  <c:v>45050</c:v>
                </c:pt>
                <c:pt idx="93">
                  <c:v>45051</c:v>
                </c:pt>
                <c:pt idx="94">
                  <c:v>45052</c:v>
                </c:pt>
                <c:pt idx="95">
                  <c:v>45053</c:v>
                </c:pt>
                <c:pt idx="96">
                  <c:v>45054</c:v>
                </c:pt>
                <c:pt idx="97">
                  <c:v>45055</c:v>
                </c:pt>
                <c:pt idx="98">
                  <c:v>45056</c:v>
                </c:pt>
                <c:pt idx="99">
                  <c:v>45057</c:v>
                </c:pt>
                <c:pt idx="100">
                  <c:v>45058</c:v>
                </c:pt>
                <c:pt idx="101">
                  <c:v>45059</c:v>
                </c:pt>
                <c:pt idx="102">
                  <c:v>45060</c:v>
                </c:pt>
                <c:pt idx="103">
                  <c:v>45061</c:v>
                </c:pt>
                <c:pt idx="104">
                  <c:v>45062</c:v>
                </c:pt>
                <c:pt idx="105">
                  <c:v>45063</c:v>
                </c:pt>
                <c:pt idx="106">
                  <c:v>45064</c:v>
                </c:pt>
                <c:pt idx="107">
                  <c:v>45065</c:v>
                </c:pt>
                <c:pt idx="108">
                  <c:v>45066</c:v>
                </c:pt>
                <c:pt idx="109">
                  <c:v>45067</c:v>
                </c:pt>
                <c:pt idx="110">
                  <c:v>45068</c:v>
                </c:pt>
                <c:pt idx="111">
                  <c:v>45069</c:v>
                </c:pt>
                <c:pt idx="112">
                  <c:v>45070</c:v>
                </c:pt>
                <c:pt idx="113">
                  <c:v>45071</c:v>
                </c:pt>
                <c:pt idx="114">
                  <c:v>45072</c:v>
                </c:pt>
                <c:pt idx="115">
                  <c:v>45073</c:v>
                </c:pt>
                <c:pt idx="116">
                  <c:v>45074</c:v>
                </c:pt>
                <c:pt idx="117">
                  <c:v>45075</c:v>
                </c:pt>
                <c:pt idx="118">
                  <c:v>45076</c:v>
                </c:pt>
                <c:pt idx="119">
                  <c:v>45077</c:v>
                </c:pt>
                <c:pt idx="120">
                  <c:v>45078</c:v>
                </c:pt>
                <c:pt idx="121">
                  <c:v>45079</c:v>
                </c:pt>
                <c:pt idx="122">
                  <c:v>45080</c:v>
                </c:pt>
                <c:pt idx="123">
                  <c:v>45081</c:v>
                </c:pt>
                <c:pt idx="124">
                  <c:v>45082</c:v>
                </c:pt>
                <c:pt idx="125">
                  <c:v>45083</c:v>
                </c:pt>
                <c:pt idx="126">
                  <c:v>45084</c:v>
                </c:pt>
                <c:pt idx="127">
                  <c:v>45085</c:v>
                </c:pt>
                <c:pt idx="128">
                  <c:v>45086</c:v>
                </c:pt>
                <c:pt idx="129">
                  <c:v>45087</c:v>
                </c:pt>
                <c:pt idx="130">
                  <c:v>45088</c:v>
                </c:pt>
                <c:pt idx="131">
                  <c:v>45089</c:v>
                </c:pt>
                <c:pt idx="132">
                  <c:v>45090</c:v>
                </c:pt>
                <c:pt idx="133">
                  <c:v>45091</c:v>
                </c:pt>
                <c:pt idx="134">
                  <c:v>45092</c:v>
                </c:pt>
                <c:pt idx="135">
                  <c:v>45093</c:v>
                </c:pt>
                <c:pt idx="136">
                  <c:v>45094</c:v>
                </c:pt>
                <c:pt idx="137">
                  <c:v>45095</c:v>
                </c:pt>
                <c:pt idx="138">
                  <c:v>45096</c:v>
                </c:pt>
                <c:pt idx="139">
                  <c:v>45097</c:v>
                </c:pt>
                <c:pt idx="140">
                  <c:v>45098</c:v>
                </c:pt>
                <c:pt idx="141">
                  <c:v>45099</c:v>
                </c:pt>
                <c:pt idx="142">
                  <c:v>45100</c:v>
                </c:pt>
                <c:pt idx="143">
                  <c:v>45101</c:v>
                </c:pt>
                <c:pt idx="144">
                  <c:v>45102</c:v>
                </c:pt>
                <c:pt idx="145">
                  <c:v>45103</c:v>
                </c:pt>
                <c:pt idx="146">
                  <c:v>45104</c:v>
                </c:pt>
                <c:pt idx="147">
                  <c:v>45105</c:v>
                </c:pt>
                <c:pt idx="148">
                  <c:v>45106</c:v>
                </c:pt>
                <c:pt idx="149">
                  <c:v>45107</c:v>
                </c:pt>
                <c:pt idx="150">
                  <c:v>45108</c:v>
                </c:pt>
                <c:pt idx="151">
                  <c:v>45109</c:v>
                </c:pt>
                <c:pt idx="152">
                  <c:v>45110</c:v>
                </c:pt>
                <c:pt idx="153">
                  <c:v>45111</c:v>
                </c:pt>
                <c:pt idx="154">
                  <c:v>45112</c:v>
                </c:pt>
                <c:pt idx="155">
                  <c:v>45113</c:v>
                </c:pt>
                <c:pt idx="156">
                  <c:v>45114</c:v>
                </c:pt>
                <c:pt idx="157">
                  <c:v>45115</c:v>
                </c:pt>
                <c:pt idx="158">
                  <c:v>45116</c:v>
                </c:pt>
                <c:pt idx="159">
                  <c:v>45117</c:v>
                </c:pt>
                <c:pt idx="160">
                  <c:v>45118</c:v>
                </c:pt>
                <c:pt idx="161">
                  <c:v>45119</c:v>
                </c:pt>
                <c:pt idx="162">
                  <c:v>45120</c:v>
                </c:pt>
                <c:pt idx="163">
                  <c:v>45121</c:v>
                </c:pt>
                <c:pt idx="164">
                  <c:v>45122</c:v>
                </c:pt>
                <c:pt idx="165">
                  <c:v>45123</c:v>
                </c:pt>
                <c:pt idx="166">
                  <c:v>45124</c:v>
                </c:pt>
                <c:pt idx="167">
                  <c:v>45125</c:v>
                </c:pt>
                <c:pt idx="168">
                  <c:v>45126</c:v>
                </c:pt>
                <c:pt idx="169">
                  <c:v>45127</c:v>
                </c:pt>
                <c:pt idx="170">
                  <c:v>45128</c:v>
                </c:pt>
                <c:pt idx="171">
                  <c:v>45129</c:v>
                </c:pt>
                <c:pt idx="172">
                  <c:v>45130</c:v>
                </c:pt>
                <c:pt idx="173">
                  <c:v>45131</c:v>
                </c:pt>
                <c:pt idx="174">
                  <c:v>45132</c:v>
                </c:pt>
                <c:pt idx="175">
                  <c:v>45133</c:v>
                </c:pt>
                <c:pt idx="176">
                  <c:v>45134</c:v>
                </c:pt>
                <c:pt idx="177">
                  <c:v>45135</c:v>
                </c:pt>
                <c:pt idx="178">
                  <c:v>45136</c:v>
                </c:pt>
                <c:pt idx="179">
                  <c:v>45137</c:v>
                </c:pt>
                <c:pt idx="180">
                  <c:v>45138</c:v>
                </c:pt>
                <c:pt idx="181">
                  <c:v>45139</c:v>
                </c:pt>
                <c:pt idx="182">
                  <c:v>45140</c:v>
                </c:pt>
                <c:pt idx="183">
                  <c:v>45141</c:v>
                </c:pt>
                <c:pt idx="184">
                  <c:v>45142</c:v>
                </c:pt>
                <c:pt idx="185">
                  <c:v>45143</c:v>
                </c:pt>
                <c:pt idx="186">
                  <c:v>45144</c:v>
                </c:pt>
                <c:pt idx="187">
                  <c:v>45145</c:v>
                </c:pt>
                <c:pt idx="188">
                  <c:v>45146</c:v>
                </c:pt>
                <c:pt idx="189">
                  <c:v>45147</c:v>
                </c:pt>
                <c:pt idx="190">
                  <c:v>45148</c:v>
                </c:pt>
                <c:pt idx="191">
                  <c:v>45149</c:v>
                </c:pt>
                <c:pt idx="192">
                  <c:v>45150</c:v>
                </c:pt>
                <c:pt idx="193">
                  <c:v>45151</c:v>
                </c:pt>
                <c:pt idx="194">
                  <c:v>45152</c:v>
                </c:pt>
                <c:pt idx="195">
                  <c:v>45153</c:v>
                </c:pt>
                <c:pt idx="196">
                  <c:v>45154</c:v>
                </c:pt>
                <c:pt idx="197">
                  <c:v>45155</c:v>
                </c:pt>
                <c:pt idx="198">
                  <c:v>45156</c:v>
                </c:pt>
                <c:pt idx="199">
                  <c:v>45157</c:v>
                </c:pt>
                <c:pt idx="200">
                  <c:v>45158</c:v>
                </c:pt>
                <c:pt idx="201">
                  <c:v>45159</c:v>
                </c:pt>
                <c:pt idx="202">
                  <c:v>45160</c:v>
                </c:pt>
                <c:pt idx="203">
                  <c:v>45161</c:v>
                </c:pt>
                <c:pt idx="204">
                  <c:v>45162</c:v>
                </c:pt>
                <c:pt idx="205">
                  <c:v>45163</c:v>
                </c:pt>
                <c:pt idx="206">
                  <c:v>45164</c:v>
                </c:pt>
                <c:pt idx="207">
                  <c:v>45165</c:v>
                </c:pt>
                <c:pt idx="208">
                  <c:v>45166</c:v>
                </c:pt>
                <c:pt idx="209">
                  <c:v>45167</c:v>
                </c:pt>
                <c:pt idx="210">
                  <c:v>45168</c:v>
                </c:pt>
                <c:pt idx="211">
                  <c:v>45169</c:v>
                </c:pt>
              </c:numCache>
            </c:numRef>
          </c:cat>
          <c:val>
            <c:numRef>
              <c:f>Sheet1!$B$2:$B$213</c:f>
              <c:numCache>
                <c:formatCode>General</c:formatCode>
                <c:ptCount val="21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0.54495912806539504</c:v>
                </c:pt>
                <c:pt idx="165">
                  <c:v>0</c:v>
                </c:pt>
                <c:pt idx="166">
                  <c:v>0</c:v>
                </c:pt>
                <c:pt idx="167">
                  <c:v>0</c:v>
                </c:pt>
                <c:pt idx="168">
                  <c:v>0</c:v>
                </c:pt>
                <c:pt idx="169">
                  <c:v>0.815217391304348</c:v>
                </c:pt>
                <c:pt idx="170">
                  <c:v>0</c:v>
                </c:pt>
                <c:pt idx="171">
                  <c:v>0</c:v>
                </c:pt>
                <c:pt idx="172">
                  <c:v>0</c:v>
                </c:pt>
                <c:pt idx="173">
                  <c:v>0</c:v>
                </c:pt>
                <c:pt idx="174">
                  <c:v>0.54054054054054101</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numCache>
            </c:numRef>
          </c:val>
          <c:smooth val="0"/>
          <c:extLst>
            <c:ext xmlns:c16="http://schemas.microsoft.com/office/drawing/2014/chart" uri="{C3380CC4-5D6E-409C-BE32-E72D297353CC}">
              <c16:uniqueId val="{00000000-9569-4696-80FE-1A33676046B3}"/>
            </c:ext>
          </c:extLst>
        </c:ser>
        <c:dLbls>
          <c:showLegendKey val="0"/>
          <c:showVal val="0"/>
          <c:showCatName val="0"/>
          <c:showSerName val="0"/>
          <c:showPercent val="0"/>
          <c:showBubbleSize val="0"/>
        </c:dLbls>
        <c:smooth val="0"/>
        <c:axId val="571362488"/>
        <c:axId val="571361504"/>
      </c:lineChart>
      <c:dateAx>
        <c:axId val="571362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1361504"/>
        <c:crosses val="autoZero"/>
        <c:auto val="1"/>
        <c:lblOffset val="100"/>
        <c:baseTimeUnit val="days"/>
      </c:dateAx>
      <c:valAx>
        <c:axId val="571361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136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0ACC9-0B99-4514-AB52-D6119BFFAE6F}"/>
              </a:ext>
            </a:extLst>
          </p:cNvPr>
          <p:cNvSpPr>
            <a:spLocks noGrp="1"/>
          </p:cNvSpPr>
          <p:nvPr>
            <p:ph type="ctrTitle"/>
          </p:nvPr>
        </p:nvSpPr>
        <p:spPr/>
        <p:txBody>
          <a:bodyPr/>
          <a:lstStyle/>
          <a:p>
            <a:r>
              <a:rPr lang="en-US"/>
              <a:t>Euro Skills 2023</a:t>
            </a:r>
          </a:p>
        </p:txBody>
      </p:sp>
      <p:sp>
        <p:nvSpPr>
          <p:cNvPr id="3" name="Subtitle 2">
            <a:extLst>
              <a:ext uri="{FF2B5EF4-FFF2-40B4-BE49-F238E27FC236}">
                <a16:creationId xmlns:a16="http://schemas.microsoft.com/office/drawing/2014/main" id="{F7D026A0-EA08-42D8-9271-96C28551DFD6}"/>
              </a:ext>
            </a:extLst>
          </p:cNvPr>
          <p:cNvSpPr>
            <a:spLocks noGrp="1"/>
          </p:cNvSpPr>
          <p:nvPr>
            <p:ph type="subTitle" idx="1"/>
          </p:nvPr>
        </p:nvSpPr>
        <p:spPr/>
        <p:txBody>
          <a:bodyPr/>
          <a:lstStyle/>
          <a:p>
            <a:r>
              <a:rPr lang="en-US"/>
              <a:t>Festo SE &amp; Co. KG</a:t>
            </a:r>
          </a:p>
        </p:txBody>
      </p:sp>
    </p:spTree>
    <p:extLst>
      <p:ext uri="{BB962C8B-B14F-4D97-AF65-F5344CB8AC3E}">
        <p14:creationId xmlns:p14="http://schemas.microsoft.com/office/powerpoint/2010/main" val="2439811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AE49B-E5E8-478C-B826-1433CF30D4FA}"/>
              </a:ext>
            </a:extLst>
          </p:cNvPr>
          <p:cNvSpPr>
            <a:spLocks noGrp="1"/>
          </p:cNvSpPr>
          <p:nvPr>
            <p:ph type="title"/>
          </p:nvPr>
        </p:nvSpPr>
        <p:spPr/>
        <p:txBody>
          <a:bodyPr/>
          <a:lstStyle/>
          <a:p>
            <a:r>
              <a:rPr lang="en-US"/>
              <a:t>Facebook Post Tag Performance | 3 profiles</a:t>
            </a:r>
          </a:p>
        </p:txBody>
      </p:sp>
      <p:graphicFrame>
        <p:nvGraphicFramePr>
          <p:cNvPr id="5" name="Table Placeholder 4">
            <a:extLst>
              <a:ext uri="{FF2B5EF4-FFF2-40B4-BE49-F238E27FC236}">
                <a16:creationId xmlns:a16="http://schemas.microsoft.com/office/drawing/2014/main" id="{6537E62B-2C0A-48AD-8225-95C3A9FA1F64}"/>
              </a:ext>
            </a:extLst>
          </p:cNvPr>
          <p:cNvGraphicFramePr>
            <a:graphicFrameLocks noGrp="1"/>
          </p:cNvGraphicFramePr>
          <p:nvPr>
            <p:ph type="tbl" sz="quarter" idx="13"/>
            <p:extLst>
              <p:ext uri="{D42A27DB-BD31-4B8C-83A1-F6EECF244321}">
                <p14:modId xmlns:p14="http://schemas.microsoft.com/office/powerpoint/2010/main" val="3504456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1723458583"/>
                    </a:ext>
                  </a:extLst>
                </a:gridCol>
                <a:gridCol w="493776">
                  <a:extLst>
                    <a:ext uri="{9D8B030D-6E8A-4147-A177-3AD203B41FA5}">
                      <a16:colId xmlns:a16="http://schemas.microsoft.com/office/drawing/2014/main" val="1004686743"/>
                    </a:ext>
                  </a:extLst>
                </a:gridCol>
                <a:gridCol w="493776">
                  <a:extLst>
                    <a:ext uri="{9D8B030D-6E8A-4147-A177-3AD203B41FA5}">
                      <a16:colId xmlns:a16="http://schemas.microsoft.com/office/drawing/2014/main" val="726048112"/>
                    </a:ext>
                  </a:extLst>
                </a:gridCol>
                <a:gridCol w="493776">
                  <a:extLst>
                    <a:ext uri="{9D8B030D-6E8A-4147-A177-3AD203B41FA5}">
                      <a16:colId xmlns:a16="http://schemas.microsoft.com/office/drawing/2014/main" val="1982974661"/>
                    </a:ext>
                  </a:extLst>
                </a:gridCol>
                <a:gridCol w="493776">
                  <a:extLst>
                    <a:ext uri="{9D8B030D-6E8A-4147-A177-3AD203B41FA5}">
                      <a16:colId xmlns:a16="http://schemas.microsoft.com/office/drawing/2014/main" val="3390063092"/>
                    </a:ext>
                  </a:extLst>
                </a:gridCol>
                <a:gridCol w="493776">
                  <a:extLst>
                    <a:ext uri="{9D8B030D-6E8A-4147-A177-3AD203B41FA5}">
                      <a16:colId xmlns:a16="http://schemas.microsoft.com/office/drawing/2014/main" val="2723827297"/>
                    </a:ext>
                  </a:extLst>
                </a:gridCol>
                <a:gridCol w="493776">
                  <a:extLst>
                    <a:ext uri="{9D8B030D-6E8A-4147-A177-3AD203B41FA5}">
                      <a16:colId xmlns:a16="http://schemas.microsoft.com/office/drawing/2014/main" val="3157086131"/>
                    </a:ext>
                  </a:extLst>
                </a:gridCol>
                <a:gridCol w="493776">
                  <a:extLst>
                    <a:ext uri="{9D8B030D-6E8A-4147-A177-3AD203B41FA5}">
                      <a16:colId xmlns:a16="http://schemas.microsoft.com/office/drawing/2014/main" val="1492522054"/>
                    </a:ext>
                  </a:extLst>
                </a:gridCol>
                <a:gridCol w="493776">
                  <a:extLst>
                    <a:ext uri="{9D8B030D-6E8A-4147-A177-3AD203B41FA5}">
                      <a16:colId xmlns:a16="http://schemas.microsoft.com/office/drawing/2014/main" val="4279060199"/>
                    </a:ext>
                  </a:extLst>
                </a:gridCol>
                <a:gridCol w="493776">
                  <a:extLst>
                    <a:ext uri="{9D8B030D-6E8A-4147-A177-3AD203B41FA5}">
                      <a16:colId xmlns:a16="http://schemas.microsoft.com/office/drawing/2014/main" val="2417898397"/>
                    </a:ext>
                  </a:extLst>
                </a:gridCol>
                <a:gridCol w="493776">
                  <a:extLst>
                    <a:ext uri="{9D8B030D-6E8A-4147-A177-3AD203B41FA5}">
                      <a16:colId xmlns:a16="http://schemas.microsoft.com/office/drawing/2014/main" val="1400644751"/>
                    </a:ext>
                  </a:extLst>
                </a:gridCol>
                <a:gridCol w="493776">
                  <a:extLst>
                    <a:ext uri="{9D8B030D-6E8A-4147-A177-3AD203B41FA5}">
                      <a16:colId xmlns:a16="http://schemas.microsoft.com/office/drawing/2014/main" val="3495311141"/>
                    </a:ext>
                  </a:extLst>
                </a:gridCol>
                <a:gridCol w="493776">
                  <a:extLst>
                    <a:ext uri="{9D8B030D-6E8A-4147-A177-3AD203B41FA5}">
                      <a16:colId xmlns:a16="http://schemas.microsoft.com/office/drawing/2014/main" val="3717296069"/>
                    </a:ext>
                  </a:extLst>
                </a:gridCol>
                <a:gridCol w="493776">
                  <a:extLst>
                    <a:ext uri="{9D8B030D-6E8A-4147-A177-3AD203B41FA5}">
                      <a16:colId xmlns:a16="http://schemas.microsoft.com/office/drawing/2014/main" val="2344796568"/>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Likes (Total)</a:t>
                      </a:r>
                    </a:p>
                  </a:txBody>
                  <a:tcPr/>
                </a:tc>
                <a:tc>
                  <a:txBody>
                    <a:bodyPr/>
                    <a:lstStyle/>
                    <a:p>
                      <a:r>
                        <a:rPr lang="en-US" sz="1000"/>
                        <a:t>Love (Total)</a:t>
                      </a:r>
                    </a:p>
                  </a:txBody>
                  <a:tcPr/>
                </a:tc>
                <a:tc>
                  <a:txBody>
                    <a:bodyPr/>
                    <a:lstStyle/>
                    <a:p>
                      <a:r>
                        <a:rPr lang="en-US" sz="1000"/>
                        <a:t>Wow (Total)</a:t>
                      </a:r>
                    </a:p>
                  </a:txBody>
                  <a:tcPr/>
                </a:tc>
                <a:tc>
                  <a:txBody>
                    <a:bodyPr/>
                    <a:lstStyle/>
                    <a:p>
                      <a:r>
                        <a:rPr lang="en-US" sz="1000"/>
                        <a:t>Haha (Total)</a:t>
                      </a:r>
                    </a:p>
                  </a:txBody>
                  <a:tcPr/>
                </a:tc>
                <a:tc>
                  <a:txBody>
                    <a:bodyPr/>
                    <a:lstStyle/>
                    <a:p>
                      <a:r>
                        <a:rPr lang="en-US" sz="1000"/>
                        <a:t>Sad (Total)</a:t>
                      </a:r>
                    </a:p>
                  </a:txBody>
                  <a:tcPr/>
                </a:tc>
                <a:tc>
                  <a:txBody>
                    <a:bodyPr/>
                    <a:lstStyle/>
                    <a:p>
                      <a:r>
                        <a:rPr lang="en-US" sz="1000"/>
                        <a:t>Angry (Total)</a:t>
                      </a:r>
                    </a:p>
                  </a:txBody>
                  <a:tcPr/>
                </a:tc>
                <a:tc>
                  <a:txBody>
                    <a:bodyPr/>
                    <a:lstStyle/>
                    <a:p>
                      <a:r>
                        <a:rPr lang="en-US" sz="1000"/>
                        <a:t>Comments (Total)</a:t>
                      </a:r>
                    </a:p>
                  </a:txBody>
                  <a:tcPr/>
                </a:tc>
                <a:tc>
                  <a:txBody>
                    <a:bodyPr/>
                    <a:lstStyle/>
                    <a:p>
                      <a:r>
                        <a:rPr lang="en-US" sz="1000"/>
                        <a:t>Shares (Total)</a:t>
                      </a:r>
                    </a:p>
                  </a:txBody>
                  <a:tcPr/>
                </a:tc>
                <a:tc>
                  <a:txBody>
                    <a:bodyPr/>
                    <a:lstStyle/>
                    <a:p>
                      <a:r>
                        <a:rPr lang="en-US" sz="1000"/>
                        <a:t>Impressions (Total)</a:t>
                      </a:r>
                    </a:p>
                  </a:txBody>
                  <a:tcPr/>
                </a:tc>
                <a:tc>
                  <a:txBody>
                    <a:bodyPr/>
                    <a:lstStyle/>
                    <a:p>
                      <a:r>
                        <a:rPr lang="en-US" sz="1000"/>
                        <a:t>Interactions (Total)</a:t>
                      </a:r>
                    </a:p>
                  </a:txBody>
                  <a:tcPr/>
                </a:tc>
                <a:tc>
                  <a:txBody>
                    <a:bodyPr/>
                    <a:lstStyle/>
                    <a:p>
                      <a:r>
                        <a:rPr lang="en-US" sz="1000"/>
                        <a:t>Reach (Avg.)</a:t>
                      </a:r>
                    </a:p>
                  </a:txBody>
                  <a:tcPr/>
                </a:tc>
                <a:extLst>
                  <a:ext uri="{0D108BD9-81ED-4DB2-BD59-A6C34878D82A}">
                    <a16:rowId xmlns:a16="http://schemas.microsoft.com/office/drawing/2014/main" val="2340235417"/>
                  </a:ext>
                </a:extLst>
              </a:tr>
              <a:tr h="370840">
                <a:tc>
                  <a:txBody>
                    <a:bodyPr/>
                    <a:lstStyle/>
                    <a:p>
                      <a:r>
                        <a:rPr lang="en-US" sz="1000"/>
                        <a:t>#EuroSkills2023</a:t>
                      </a:r>
                    </a:p>
                  </a:txBody>
                  <a:tcPr/>
                </a:tc>
                <a:tc>
                  <a:txBody>
                    <a:bodyPr/>
                    <a:lstStyle/>
                    <a:p>
                      <a:r>
                        <a:rPr lang="en-US" sz="1000"/>
                        <a:t>32</a:t>
                      </a:r>
                    </a:p>
                  </a:txBody>
                  <a:tcPr/>
                </a:tc>
                <a:tc>
                  <a:txBody>
                    <a:bodyPr/>
                    <a:lstStyle/>
                    <a:p>
                      <a:r>
                        <a:rPr lang="en-US" sz="1000"/>
                        <a:t>378</a:t>
                      </a:r>
                    </a:p>
                  </a:txBody>
                  <a:tcPr/>
                </a:tc>
                <a:tc>
                  <a:txBody>
                    <a:bodyPr/>
                    <a:lstStyle/>
                    <a:p>
                      <a:r>
                        <a:rPr lang="en-US" sz="1000"/>
                        <a:t>366</a:t>
                      </a:r>
                    </a:p>
                  </a:txBody>
                  <a:tcPr/>
                </a:tc>
                <a:tc>
                  <a:txBody>
                    <a:bodyPr/>
                    <a:lstStyle/>
                    <a:p>
                      <a:r>
                        <a:rPr lang="en-US" sz="1000"/>
                        <a:t>10</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29</a:t>
                      </a:r>
                    </a:p>
                  </a:txBody>
                  <a:tcPr/>
                </a:tc>
                <a:tc>
                  <a:txBody>
                    <a:bodyPr/>
                    <a:lstStyle/>
                    <a:p>
                      <a:r>
                        <a:rPr lang="en-US" sz="1000"/>
                        <a:t>23791</a:t>
                      </a:r>
                    </a:p>
                  </a:txBody>
                  <a:tcPr/>
                </a:tc>
                <a:tc>
                  <a:txBody>
                    <a:bodyPr/>
                    <a:lstStyle/>
                    <a:p>
                      <a:r>
                        <a:rPr lang="en-US" sz="1000"/>
                        <a:t>410</a:t>
                      </a:r>
                    </a:p>
                  </a:txBody>
                  <a:tcPr/>
                </a:tc>
                <a:tc>
                  <a:txBody>
                    <a:bodyPr/>
                    <a:lstStyle/>
                    <a:p>
                      <a:r>
                        <a:rPr lang="en-US" sz="1000"/>
                        <a:t>719</a:t>
                      </a:r>
                    </a:p>
                  </a:txBody>
                  <a:tcPr/>
                </a:tc>
                <a:extLst>
                  <a:ext uri="{0D108BD9-81ED-4DB2-BD59-A6C34878D82A}">
                    <a16:rowId xmlns:a16="http://schemas.microsoft.com/office/drawing/2014/main" val="1664976122"/>
                  </a:ext>
                </a:extLst>
              </a:tr>
            </a:tbl>
          </a:graphicData>
        </a:graphic>
      </p:graphicFrame>
      <p:sp>
        <p:nvSpPr>
          <p:cNvPr id="4" name="Text Placeholder 3">
            <a:extLst>
              <a:ext uri="{FF2B5EF4-FFF2-40B4-BE49-F238E27FC236}">
                <a16:creationId xmlns:a16="http://schemas.microsoft.com/office/drawing/2014/main" id="{CD086981-B948-4194-84FF-28891E9795C6}"/>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3683112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79E47-098F-499A-BCA7-74D4BCC7D32D}"/>
              </a:ext>
            </a:extLst>
          </p:cNvPr>
          <p:cNvSpPr>
            <a:spLocks noGrp="1"/>
          </p:cNvSpPr>
          <p:nvPr>
            <p:ph type="title"/>
          </p:nvPr>
        </p:nvSpPr>
        <p:spPr/>
        <p:txBody>
          <a:bodyPr/>
          <a:lstStyle/>
          <a:p>
            <a:r>
              <a:rPr lang="en-US"/>
              <a:t>LinkedIn Post Tag Performance | 3 profiles</a:t>
            </a:r>
          </a:p>
        </p:txBody>
      </p:sp>
      <p:graphicFrame>
        <p:nvGraphicFramePr>
          <p:cNvPr id="5" name="Table Placeholder 4">
            <a:extLst>
              <a:ext uri="{FF2B5EF4-FFF2-40B4-BE49-F238E27FC236}">
                <a16:creationId xmlns:a16="http://schemas.microsoft.com/office/drawing/2014/main" id="{6ABECCF6-8085-401E-A320-D6AE13556473}"/>
              </a:ext>
            </a:extLst>
          </p:cNvPr>
          <p:cNvGraphicFramePr>
            <a:graphicFrameLocks noGrp="1"/>
          </p:cNvGraphicFramePr>
          <p:nvPr>
            <p:ph type="tbl" sz="quarter" idx="13"/>
            <p:extLst>
              <p:ext uri="{D42A27DB-BD31-4B8C-83A1-F6EECF244321}">
                <p14:modId xmlns:p14="http://schemas.microsoft.com/office/powerpoint/2010/main" val="1601462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417818451"/>
                    </a:ext>
                  </a:extLst>
                </a:gridCol>
                <a:gridCol w="987552">
                  <a:extLst>
                    <a:ext uri="{9D8B030D-6E8A-4147-A177-3AD203B41FA5}">
                      <a16:colId xmlns:a16="http://schemas.microsoft.com/office/drawing/2014/main" val="3741916517"/>
                    </a:ext>
                  </a:extLst>
                </a:gridCol>
                <a:gridCol w="987552">
                  <a:extLst>
                    <a:ext uri="{9D8B030D-6E8A-4147-A177-3AD203B41FA5}">
                      <a16:colId xmlns:a16="http://schemas.microsoft.com/office/drawing/2014/main" val="1911311299"/>
                    </a:ext>
                  </a:extLst>
                </a:gridCol>
                <a:gridCol w="987552">
                  <a:extLst>
                    <a:ext uri="{9D8B030D-6E8A-4147-A177-3AD203B41FA5}">
                      <a16:colId xmlns:a16="http://schemas.microsoft.com/office/drawing/2014/main" val="3147363099"/>
                    </a:ext>
                  </a:extLst>
                </a:gridCol>
                <a:gridCol w="987552">
                  <a:extLst>
                    <a:ext uri="{9D8B030D-6E8A-4147-A177-3AD203B41FA5}">
                      <a16:colId xmlns:a16="http://schemas.microsoft.com/office/drawing/2014/main" val="262964331"/>
                    </a:ext>
                  </a:extLst>
                </a:gridCol>
                <a:gridCol w="987552">
                  <a:extLst>
                    <a:ext uri="{9D8B030D-6E8A-4147-A177-3AD203B41FA5}">
                      <a16:colId xmlns:a16="http://schemas.microsoft.com/office/drawing/2014/main" val="113314987"/>
                    </a:ext>
                  </a:extLst>
                </a:gridCol>
                <a:gridCol w="987552">
                  <a:extLst>
                    <a:ext uri="{9D8B030D-6E8A-4147-A177-3AD203B41FA5}">
                      <a16:colId xmlns:a16="http://schemas.microsoft.com/office/drawing/2014/main" val="3631254325"/>
                    </a:ext>
                  </a:extLst>
                </a:gridCol>
                <a:gridCol w="987552">
                  <a:extLst>
                    <a:ext uri="{9D8B030D-6E8A-4147-A177-3AD203B41FA5}">
                      <a16:colId xmlns:a16="http://schemas.microsoft.com/office/drawing/2014/main" val="3622060968"/>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Likes (Total)</a:t>
                      </a:r>
                    </a:p>
                  </a:txBody>
                  <a:tcPr/>
                </a:tc>
                <a:tc>
                  <a:txBody>
                    <a:bodyPr/>
                    <a:lstStyle/>
                    <a:p>
                      <a:r>
                        <a:rPr lang="en-US" sz="1000"/>
                        <a:t>Comments (Total)</a:t>
                      </a:r>
                    </a:p>
                  </a:txBody>
                  <a:tcPr/>
                </a:tc>
                <a:tc>
                  <a:txBody>
                    <a:bodyPr/>
                    <a:lstStyle/>
                    <a:p>
                      <a:r>
                        <a:rPr lang="en-US" sz="1000"/>
                        <a:t>Shares (Total)</a:t>
                      </a:r>
                    </a:p>
                  </a:txBody>
                  <a:tcPr/>
                </a:tc>
                <a:tc>
                  <a:txBody>
                    <a:bodyPr/>
                    <a:lstStyle/>
                    <a:p>
                      <a:r>
                        <a:rPr lang="en-US" sz="1000"/>
                        <a:t>Clicks (Total)</a:t>
                      </a:r>
                    </a:p>
                  </a:txBody>
                  <a:tcPr/>
                </a:tc>
                <a:tc>
                  <a:txBody>
                    <a:bodyPr/>
                    <a:lstStyle/>
                    <a:p>
                      <a:r>
                        <a:rPr lang="en-US" sz="1000"/>
                        <a:t>Impressions (Total)</a:t>
                      </a:r>
                    </a:p>
                  </a:txBody>
                  <a:tcPr/>
                </a:tc>
                <a:extLst>
                  <a:ext uri="{0D108BD9-81ED-4DB2-BD59-A6C34878D82A}">
                    <a16:rowId xmlns:a16="http://schemas.microsoft.com/office/drawing/2014/main" val="2165384377"/>
                  </a:ext>
                </a:extLst>
              </a:tr>
              <a:tr h="370840">
                <a:tc>
                  <a:txBody>
                    <a:bodyPr/>
                    <a:lstStyle/>
                    <a:p>
                      <a:r>
                        <a:rPr lang="en-US" sz="1000"/>
                        <a:t>#EuroSkills2023</a:t>
                      </a:r>
                    </a:p>
                  </a:txBody>
                  <a:tcPr/>
                </a:tc>
                <a:tc>
                  <a:txBody>
                    <a:bodyPr/>
                    <a:lstStyle/>
                    <a:p>
                      <a:r>
                        <a:rPr lang="en-US" sz="1000"/>
                        <a:t>16</a:t>
                      </a:r>
                    </a:p>
                  </a:txBody>
                  <a:tcPr/>
                </a:tc>
                <a:tc>
                  <a:txBody>
                    <a:bodyPr/>
                    <a:lstStyle/>
                    <a:p>
                      <a:r>
                        <a:rPr lang="en-US" sz="1000"/>
                        <a:t>873</a:t>
                      </a:r>
                    </a:p>
                  </a:txBody>
                  <a:tcPr/>
                </a:tc>
                <a:tc>
                  <a:txBody>
                    <a:bodyPr/>
                    <a:lstStyle/>
                    <a:p>
                      <a:r>
                        <a:rPr lang="en-US" sz="1000"/>
                        <a:t>843</a:t>
                      </a:r>
                    </a:p>
                  </a:txBody>
                  <a:tcPr/>
                </a:tc>
                <a:tc>
                  <a:txBody>
                    <a:bodyPr/>
                    <a:lstStyle/>
                    <a:p>
                      <a:r>
                        <a:rPr lang="en-US" sz="1000"/>
                        <a:t>28</a:t>
                      </a:r>
                    </a:p>
                  </a:txBody>
                  <a:tcPr/>
                </a:tc>
                <a:tc>
                  <a:txBody>
                    <a:bodyPr/>
                    <a:lstStyle/>
                    <a:p>
                      <a:r>
                        <a:rPr lang="en-US" sz="1000"/>
                        <a:t>52</a:t>
                      </a:r>
                    </a:p>
                  </a:txBody>
                  <a:tcPr/>
                </a:tc>
                <a:tc>
                  <a:txBody>
                    <a:bodyPr/>
                    <a:lstStyle/>
                    <a:p>
                      <a:r>
                        <a:rPr lang="en-US" sz="1000"/>
                        <a:t>564</a:t>
                      </a:r>
                    </a:p>
                  </a:txBody>
                  <a:tcPr/>
                </a:tc>
                <a:tc>
                  <a:txBody>
                    <a:bodyPr/>
                    <a:lstStyle/>
                    <a:p>
                      <a:r>
                        <a:rPr lang="en-US" sz="1000"/>
                        <a:t>25913</a:t>
                      </a:r>
                    </a:p>
                  </a:txBody>
                  <a:tcPr/>
                </a:tc>
                <a:extLst>
                  <a:ext uri="{0D108BD9-81ED-4DB2-BD59-A6C34878D82A}">
                    <a16:rowId xmlns:a16="http://schemas.microsoft.com/office/drawing/2014/main" val="3041245122"/>
                  </a:ext>
                </a:extLst>
              </a:tr>
            </a:tbl>
          </a:graphicData>
        </a:graphic>
      </p:graphicFrame>
      <p:sp>
        <p:nvSpPr>
          <p:cNvPr id="4" name="Text Placeholder 3">
            <a:extLst>
              <a:ext uri="{FF2B5EF4-FFF2-40B4-BE49-F238E27FC236}">
                <a16:creationId xmlns:a16="http://schemas.microsoft.com/office/drawing/2014/main" id="{D3D090F7-D739-4804-AE9A-C9D6E64E8C56}"/>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216562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E9DCA-AF7E-46AD-BFFF-2E1E1ED2C32E}"/>
              </a:ext>
            </a:extLst>
          </p:cNvPr>
          <p:cNvSpPr>
            <a:spLocks noGrp="1"/>
          </p:cNvSpPr>
          <p:nvPr>
            <p:ph type="title"/>
          </p:nvPr>
        </p:nvSpPr>
        <p:spPr/>
        <p:txBody>
          <a:bodyPr/>
          <a:lstStyle/>
          <a:p>
            <a:r>
              <a:rPr lang="en-US"/>
              <a:t>Twitter Tweet Tag Performance | 3 profiles</a:t>
            </a:r>
          </a:p>
        </p:txBody>
      </p:sp>
      <p:graphicFrame>
        <p:nvGraphicFramePr>
          <p:cNvPr id="5" name="Table Placeholder 4">
            <a:extLst>
              <a:ext uri="{FF2B5EF4-FFF2-40B4-BE49-F238E27FC236}">
                <a16:creationId xmlns:a16="http://schemas.microsoft.com/office/drawing/2014/main" id="{8432875D-B415-464C-B602-33642A6DCCFD}"/>
              </a:ext>
            </a:extLst>
          </p:cNvPr>
          <p:cNvGraphicFramePr>
            <a:graphicFrameLocks noGrp="1"/>
          </p:cNvGraphicFramePr>
          <p:nvPr>
            <p:ph type="tbl" sz="quarter" idx="13"/>
            <p:extLst>
              <p:ext uri="{D42A27DB-BD31-4B8C-83A1-F6EECF244321}">
                <p14:modId xmlns:p14="http://schemas.microsoft.com/office/powerpoint/2010/main" val="2855147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46340414"/>
                    </a:ext>
                  </a:extLst>
                </a:gridCol>
                <a:gridCol w="1152144">
                  <a:extLst>
                    <a:ext uri="{9D8B030D-6E8A-4147-A177-3AD203B41FA5}">
                      <a16:colId xmlns:a16="http://schemas.microsoft.com/office/drawing/2014/main" val="1379126974"/>
                    </a:ext>
                  </a:extLst>
                </a:gridCol>
                <a:gridCol w="1152144">
                  <a:extLst>
                    <a:ext uri="{9D8B030D-6E8A-4147-A177-3AD203B41FA5}">
                      <a16:colId xmlns:a16="http://schemas.microsoft.com/office/drawing/2014/main" val="1712168061"/>
                    </a:ext>
                  </a:extLst>
                </a:gridCol>
                <a:gridCol w="1152144">
                  <a:extLst>
                    <a:ext uri="{9D8B030D-6E8A-4147-A177-3AD203B41FA5}">
                      <a16:colId xmlns:a16="http://schemas.microsoft.com/office/drawing/2014/main" val="1529974435"/>
                    </a:ext>
                  </a:extLst>
                </a:gridCol>
                <a:gridCol w="1152144">
                  <a:extLst>
                    <a:ext uri="{9D8B030D-6E8A-4147-A177-3AD203B41FA5}">
                      <a16:colId xmlns:a16="http://schemas.microsoft.com/office/drawing/2014/main" val="1328432478"/>
                    </a:ext>
                  </a:extLst>
                </a:gridCol>
                <a:gridCol w="1152144">
                  <a:extLst>
                    <a:ext uri="{9D8B030D-6E8A-4147-A177-3AD203B41FA5}">
                      <a16:colId xmlns:a16="http://schemas.microsoft.com/office/drawing/2014/main" val="1418085405"/>
                    </a:ext>
                  </a:extLst>
                </a:gridCol>
                <a:gridCol w="1152144">
                  <a:extLst>
                    <a:ext uri="{9D8B030D-6E8A-4147-A177-3AD203B41FA5}">
                      <a16:colId xmlns:a16="http://schemas.microsoft.com/office/drawing/2014/main" val="4018811323"/>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Retweets (Total)</a:t>
                      </a:r>
                    </a:p>
                  </a:txBody>
                  <a:tcPr/>
                </a:tc>
                <a:tc>
                  <a:txBody>
                    <a:bodyPr/>
                    <a:lstStyle/>
                    <a:p>
                      <a:r>
                        <a:rPr lang="en-US" sz="1000"/>
                        <a:t>Likes (Total)</a:t>
                      </a:r>
                    </a:p>
                  </a:txBody>
                  <a:tcPr/>
                </a:tc>
                <a:tc>
                  <a:txBody>
                    <a:bodyPr/>
                    <a:lstStyle/>
                    <a:p>
                      <a:r>
                        <a:rPr lang="en-US" sz="1000"/>
                        <a:t>Replies (Total)</a:t>
                      </a:r>
                    </a:p>
                  </a:txBody>
                  <a:tcPr/>
                </a:tc>
                <a:tc>
                  <a:txBody>
                    <a:bodyPr/>
                    <a:lstStyle/>
                    <a:p>
                      <a:r>
                        <a:rPr lang="en-US" sz="1000"/>
                        <a:t>Engagements (Total)</a:t>
                      </a:r>
                    </a:p>
                  </a:txBody>
                  <a:tcPr/>
                </a:tc>
                <a:tc>
                  <a:txBody>
                    <a:bodyPr/>
                    <a:lstStyle/>
                    <a:p>
                      <a:r>
                        <a:rPr lang="en-US" sz="1000"/>
                        <a:t>Impressions (Total)</a:t>
                      </a:r>
                    </a:p>
                  </a:txBody>
                  <a:tcPr/>
                </a:tc>
                <a:extLst>
                  <a:ext uri="{0D108BD9-81ED-4DB2-BD59-A6C34878D82A}">
                    <a16:rowId xmlns:a16="http://schemas.microsoft.com/office/drawing/2014/main" val="539025694"/>
                  </a:ext>
                </a:extLst>
              </a:tr>
              <a:tr h="370840">
                <a:tc>
                  <a:txBody>
                    <a:bodyPr/>
                    <a:lstStyle/>
                    <a:p>
                      <a:r>
                        <a:rPr lang="en-US" sz="1000"/>
                        <a:t>#EuroSkills2023</a:t>
                      </a:r>
                    </a:p>
                  </a:txBody>
                  <a:tcPr/>
                </a:tc>
                <a:tc>
                  <a:txBody>
                    <a:bodyPr/>
                    <a:lstStyle/>
                    <a:p>
                      <a:r>
                        <a:rPr lang="en-US" sz="1000"/>
                        <a:t>16</a:t>
                      </a:r>
                    </a:p>
                  </a:txBody>
                  <a:tcPr/>
                </a:tc>
                <a:tc>
                  <a:txBody>
                    <a:bodyPr/>
                    <a:lstStyle/>
                    <a:p>
                      <a:r>
                        <a:rPr lang="en-US" sz="1000"/>
                        <a:t>5</a:t>
                      </a:r>
                    </a:p>
                  </a:txBody>
                  <a:tcPr/>
                </a:tc>
                <a:tc>
                  <a:txBody>
                    <a:bodyPr/>
                    <a:lstStyle/>
                    <a:p>
                      <a:r>
                        <a:rPr lang="en-US" sz="1000"/>
                        <a:t>52</a:t>
                      </a:r>
                    </a:p>
                  </a:txBody>
                  <a:tcPr/>
                </a:tc>
                <a:tc>
                  <a:txBody>
                    <a:bodyPr/>
                    <a:lstStyle/>
                    <a:p>
                      <a:r>
                        <a:rPr lang="en-US" sz="1000"/>
                        <a:t>2</a:t>
                      </a:r>
                    </a:p>
                  </a:txBody>
                  <a:tcPr/>
                </a:tc>
                <a:tc>
                  <a:txBody>
                    <a:bodyPr/>
                    <a:lstStyle/>
                    <a:p>
                      <a:r>
                        <a:rPr lang="en-US" sz="1000"/>
                        <a:t>77</a:t>
                      </a:r>
                    </a:p>
                  </a:txBody>
                  <a:tcPr/>
                </a:tc>
                <a:tc>
                  <a:txBody>
                    <a:bodyPr/>
                    <a:lstStyle/>
                    <a:p>
                      <a:r>
                        <a:rPr lang="en-US" sz="1000"/>
                        <a:t>501</a:t>
                      </a:r>
                    </a:p>
                  </a:txBody>
                  <a:tcPr/>
                </a:tc>
                <a:extLst>
                  <a:ext uri="{0D108BD9-81ED-4DB2-BD59-A6C34878D82A}">
                    <a16:rowId xmlns:a16="http://schemas.microsoft.com/office/drawing/2014/main" val="1418581655"/>
                  </a:ext>
                </a:extLst>
              </a:tr>
            </a:tbl>
          </a:graphicData>
        </a:graphic>
      </p:graphicFrame>
      <p:sp>
        <p:nvSpPr>
          <p:cNvPr id="4" name="Text Placeholder 3">
            <a:extLst>
              <a:ext uri="{FF2B5EF4-FFF2-40B4-BE49-F238E27FC236}">
                <a16:creationId xmlns:a16="http://schemas.microsoft.com/office/drawing/2014/main" id="{BA14EFC2-415F-4A5D-A661-7EAD4F855AE5}"/>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4211921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842A5-1CED-46DE-B78C-2FF98FF46E89}"/>
              </a:ext>
            </a:extLst>
          </p:cNvPr>
          <p:cNvSpPr>
            <a:spLocks noGrp="1"/>
          </p:cNvSpPr>
          <p:nvPr>
            <p:ph type="title"/>
          </p:nvPr>
        </p:nvSpPr>
        <p:spPr/>
        <p:txBody>
          <a:bodyPr/>
          <a:lstStyle/>
          <a:p>
            <a:r>
              <a:rPr lang="en-US"/>
              <a:t>Overall Top Posts | 3 profiles - 1 of 7</a:t>
            </a:r>
          </a:p>
        </p:txBody>
      </p:sp>
      <p:graphicFrame>
        <p:nvGraphicFramePr>
          <p:cNvPr id="5" name="Table Placeholder 4">
            <a:extLst>
              <a:ext uri="{FF2B5EF4-FFF2-40B4-BE49-F238E27FC236}">
                <a16:creationId xmlns:a16="http://schemas.microsoft.com/office/drawing/2014/main" id="{B2D75512-27EC-4ADC-BA76-232341A870F7}"/>
              </a:ext>
            </a:extLst>
          </p:cNvPr>
          <p:cNvGraphicFramePr>
            <a:graphicFrameLocks noGrp="1"/>
          </p:cNvGraphicFramePr>
          <p:nvPr>
            <p:ph type="tbl" sz="quarter" idx="13"/>
            <p:extLst>
              <p:ext uri="{D42A27DB-BD31-4B8C-83A1-F6EECF244321}">
                <p14:modId xmlns:p14="http://schemas.microsoft.com/office/powerpoint/2010/main" val="3089344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8687461"/>
                    </a:ext>
                  </a:extLst>
                </a:gridCol>
                <a:gridCol w="1069848">
                  <a:extLst>
                    <a:ext uri="{9D8B030D-6E8A-4147-A177-3AD203B41FA5}">
                      <a16:colId xmlns:a16="http://schemas.microsoft.com/office/drawing/2014/main" val="20364658"/>
                    </a:ext>
                  </a:extLst>
                </a:gridCol>
                <a:gridCol w="1645920">
                  <a:extLst>
                    <a:ext uri="{9D8B030D-6E8A-4147-A177-3AD203B41FA5}">
                      <a16:colId xmlns:a16="http://schemas.microsoft.com/office/drawing/2014/main" val="1542153344"/>
                    </a:ext>
                  </a:extLst>
                </a:gridCol>
                <a:gridCol w="576072">
                  <a:extLst>
                    <a:ext uri="{9D8B030D-6E8A-4147-A177-3AD203B41FA5}">
                      <a16:colId xmlns:a16="http://schemas.microsoft.com/office/drawing/2014/main" val="3625778865"/>
                    </a:ext>
                  </a:extLst>
                </a:gridCol>
                <a:gridCol w="576072">
                  <a:extLst>
                    <a:ext uri="{9D8B030D-6E8A-4147-A177-3AD203B41FA5}">
                      <a16:colId xmlns:a16="http://schemas.microsoft.com/office/drawing/2014/main" val="415418899"/>
                    </a:ext>
                  </a:extLst>
                </a:gridCol>
                <a:gridCol w="576072">
                  <a:extLst>
                    <a:ext uri="{9D8B030D-6E8A-4147-A177-3AD203B41FA5}">
                      <a16:colId xmlns:a16="http://schemas.microsoft.com/office/drawing/2014/main" val="2566202840"/>
                    </a:ext>
                  </a:extLst>
                </a:gridCol>
                <a:gridCol w="576072">
                  <a:extLst>
                    <a:ext uri="{9D8B030D-6E8A-4147-A177-3AD203B41FA5}">
                      <a16:colId xmlns:a16="http://schemas.microsoft.com/office/drawing/2014/main" val="1523402415"/>
                    </a:ext>
                  </a:extLst>
                </a:gridCol>
                <a:gridCol w="576072">
                  <a:extLst>
                    <a:ext uri="{9D8B030D-6E8A-4147-A177-3AD203B41FA5}">
                      <a16:colId xmlns:a16="http://schemas.microsoft.com/office/drawing/2014/main" val="3835368982"/>
                    </a:ext>
                  </a:extLst>
                </a:gridCol>
                <a:gridCol w="576072">
                  <a:extLst>
                    <a:ext uri="{9D8B030D-6E8A-4147-A177-3AD203B41FA5}">
                      <a16:colId xmlns:a16="http://schemas.microsoft.com/office/drawing/2014/main" val="584180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235071741"/>
                  </a:ext>
                </a:extLst>
              </a:tr>
            </a:tbl>
          </a:graphicData>
        </a:graphic>
      </p:graphicFrame>
      <p:sp>
        <p:nvSpPr>
          <p:cNvPr id="4" name="Text Placeholder 3">
            <a:extLst>
              <a:ext uri="{FF2B5EF4-FFF2-40B4-BE49-F238E27FC236}">
                <a16:creationId xmlns:a16="http://schemas.microsoft.com/office/drawing/2014/main" id="{2A4D45A6-ECD9-457F-91BA-BEDE25D9C6F4}"/>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577827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A18A6-A49A-4EF8-ABB3-5EAB2B4FB69B}"/>
              </a:ext>
            </a:extLst>
          </p:cNvPr>
          <p:cNvSpPr>
            <a:spLocks noGrp="1"/>
          </p:cNvSpPr>
          <p:nvPr>
            <p:ph type="title"/>
          </p:nvPr>
        </p:nvSpPr>
        <p:spPr/>
        <p:txBody>
          <a:bodyPr/>
          <a:lstStyle/>
          <a:p>
            <a:r>
              <a:rPr lang="en-US"/>
              <a:t>Overall Top Posts | 3 profiles - 2 of 7</a:t>
            </a:r>
          </a:p>
        </p:txBody>
      </p:sp>
      <p:graphicFrame>
        <p:nvGraphicFramePr>
          <p:cNvPr id="5" name="Table Placeholder 4">
            <a:extLst>
              <a:ext uri="{FF2B5EF4-FFF2-40B4-BE49-F238E27FC236}">
                <a16:creationId xmlns:a16="http://schemas.microsoft.com/office/drawing/2014/main" id="{8FC5D629-BD8D-4EBC-9884-662BFC2C8141}"/>
              </a:ext>
            </a:extLst>
          </p:cNvPr>
          <p:cNvGraphicFramePr>
            <a:graphicFrameLocks noGrp="1"/>
          </p:cNvGraphicFramePr>
          <p:nvPr>
            <p:ph type="tbl" sz="quarter" idx="13"/>
            <p:extLst>
              <p:ext uri="{D42A27DB-BD31-4B8C-83A1-F6EECF244321}">
                <p14:modId xmlns:p14="http://schemas.microsoft.com/office/powerpoint/2010/main" val="1092645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410147867"/>
                    </a:ext>
                  </a:extLst>
                </a:gridCol>
                <a:gridCol w="1069848">
                  <a:extLst>
                    <a:ext uri="{9D8B030D-6E8A-4147-A177-3AD203B41FA5}">
                      <a16:colId xmlns:a16="http://schemas.microsoft.com/office/drawing/2014/main" val="1226080473"/>
                    </a:ext>
                  </a:extLst>
                </a:gridCol>
                <a:gridCol w="1645920">
                  <a:extLst>
                    <a:ext uri="{9D8B030D-6E8A-4147-A177-3AD203B41FA5}">
                      <a16:colId xmlns:a16="http://schemas.microsoft.com/office/drawing/2014/main" val="238327599"/>
                    </a:ext>
                  </a:extLst>
                </a:gridCol>
                <a:gridCol w="576072">
                  <a:extLst>
                    <a:ext uri="{9D8B030D-6E8A-4147-A177-3AD203B41FA5}">
                      <a16:colId xmlns:a16="http://schemas.microsoft.com/office/drawing/2014/main" val="973688387"/>
                    </a:ext>
                  </a:extLst>
                </a:gridCol>
                <a:gridCol w="576072">
                  <a:extLst>
                    <a:ext uri="{9D8B030D-6E8A-4147-A177-3AD203B41FA5}">
                      <a16:colId xmlns:a16="http://schemas.microsoft.com/office/drawing/2014/main" val="3738436853"/>
                    </a:ext>
                  </a:extLst>
                </a:gridCol>
                <a:gridCol w="576072">
                  <a:extLst>
                    <a:ext uri="{9D8B030D-6E8A-4147-A177-3AD203B41FA5}">
                      <a16:colId xmlns:a16="http://schemas.microsoft.com/office/drawing/2014/main" val="58284936"/>
                    </a:ext>
                  </a:extLst>
                </a:gridCol>
                <a:gridCol w="576072">
                  <a:extLst>
                    <a:ext uri="{9D8B030D-6E8A-4147-A177-3AD203B41FA5}">
                      <a16:colId xmlns:a16="http://schemas.microsoft.com/office/drawing/2014/main" val="4282643325"/>
                    </a:ext>
                  </a:extLst>
                </a:gridCol>
                <a:gridCol w="576072">
                  <a:extLst>
                    <a:ext uri="{9D8B030D-6E8A-4147-A177-3AD203B41FA5}">
                      <a16:colId xmlns:a16="http://schemas.microsoft.com/office/drawing/2014/main" val="3457484463"/>
                    </a:ext>
                  </a:extLst>
                </a:gridCol>
                <a:gridCol w="576072">
                  <a:extLst>
                    <a:ext uri="{9D8B030D-6E8A-4147-A177-3AD203B41FA5}">
                      <a16:colId xmlns:a16="http://schemas.microsoft.com/office/drawing/2014/main" val="2572807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726076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Festo Didactic - 2023-04-19 10:53:59</a:t>
                      </a:r>
                      <a:r>
                        <a:rPr kumimoji="0" lang="en-US" sz="1000" b="0" i="0" u="none" strike="noStrike" kern="1200" cap="none" spc="0" normalizeH="0" baseline="0" noProof="0">
                          <a:ln>
                            <a:noFill/>
                          </a:ln>
                          <a:solidFill>
                            <a:prstClr val="black"/>
                          </a:solidFill>
                          <a:effectLst/>
                          <a:uLnTx/>
                          <a:uFillTx/>
                          <a:latin typeface="Calibri"/>
                          <a:ea typeface="+mn-ea"/>
                          <a:cs typeface="+mn-cs"/>
                        </a:rPr>
                        <a:t>
 We will compete at EuroSkills Gdańsk 2023!
Hello, I am Daniel Schmid, I am from near Esslingen and will soon turn 19 years old. I am an apprentice at Festo to be a mechatronics technician ⚙️, and I am currently in my third year of vocational education and training. In 2021, I came second at the German Championships in Mechatronics with my teammate Timo Oßwald! 👍 That's why we are now having the chance to join the EuroSkills Gdańsk 2023 - cool thing. Here you can see us with our trainer from Festo, Sybille Bohland. By the way, I'm the one in the middle ☺️
Hi, I am Timo, and I am on the far right of the picture. I also come from the Esslingen area and will be 21 in May. Doing the vocational training together with Daniel is great because we get along great. We have already experienced some show competitions together: in the USA, in the Netherlands and here in Germany. Today we want to introduce ourselves. In the next few weeks, we will be telling you more about us and our preparations for the European competition in the skill 04 Mechatronics in Poland 🇵🇱 We cannot wait to go there! See you soon 
More about Festo and the EuroSkills Gdańsk 2023 🏅 September 5 - 9 👉 https://lnkd.in/eRyT_7nY
#Festo #FestoDidactic #Mechatronics #UnitedbySkills #EuroSkills2023 #TVET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https://media.licdn.com/dms/image/D4D22AQHW4qpBMMxHIw/feedshare-shrink_2048_1536/0/1681894438619?e=1693440000&amp;v=beta&amp;t=BVkMbIaFPa2vQx7gdqaTIbqkvpJV274rraQKY6Ztv1o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6.6519 %</a:t>
                      </a:r>
                    </a:p>
                  </a:txBody>
                  <a:tcPr/>
                </a:tc>
                <a:extLst>
                  <a:ext uri="{0D108BD9-81ED-4DB2-BD59-A6C34878D82A}">
                    <a16:rowId xmlns:a16="http://schemas.microsoft.com/office/drawing/2014/main" val="1897591600"/>
                  </a:ext>
                </a:extLst>
              </a:tr>
            </a:tbl>
          </a:graphicData>
        </a:graphic>
      </p:graphicFrame>
      <p:sp>
        <p:nvSpPr>
          <p:cNvPr id="4" name="Text Placeholder 3">
            <a:extLst>
              <a:ext uri="{FF2B5EF4-FFF2-40B4-BE49-F238E27FC236}">
                <a16:creationId xmlns:a16="http://schemas.microsoft.com/office/drawing/2014/main" id="{AA107A90-E55B-4BE5-8265-183260D80028}"/>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2184185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AD67D-E67D-40CE-A919-DEB855AE5DB9}"/>
              </a:ext>
            </a:extLst>
          </p:cNvPr>
          <p:cNvSpPr>
            <a:spLocks noGrp="1"/>
          </p:cNvSpPr>
          <p:nvPr>
            <p:ph type="title"/>
          </p:nvPr>
        </p:nvSpPr>
        <p:spPr/>
        <p:txBody>
          <a:bodyPr/>
          <a:lstStyle/>
          <a:p>
            <a:r>
              <a:rPr lang="en-US"/>
              <a:t>Overall Top Posts | 3 profiles - 3 of 7</a:t>
            </a:r>
          </a:p>
        </p:txBody>
      </p:sp>
      <p:graphicFrame>
        <p:nvGraphicFramePr>
          <p:cNvPr id="5" name="Table Placeholder 4">
            <a:extLst>
              <a:ext uri="{FF2B5EF4-FFF2-40B4-BE49-F238E27FC236}">
                <a16:creationId xmlns:a16="http://schemas.microsoft.com/office/drawing/2014/main" id="{6E95B332-7DDA-4275-941A-FD1BE5EBFDAF}"/>
              </a:ext>
            </a:extLst>
          </p:cNvPr>
          <p:cNvGraphicFramePr>
            <a:graphicFrameLocks noGrp="1"/>
          </p:cNvGraphicFramePr>
          <p:nvPr>
            <p:ph type="tbl" sz="quarter" idx="13"/>
            <p:extLst>
              <p:ext uri="{D42A27DB-BD31-4B8C-83A1-F6EECF244321}">
                <p14:modId xmlns:p14="http://schemas.microsoft.com/office/powerpoint/2010/main" val="3923952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886328462"/>
                    </a:ext>
                  </a:extLst>
                </a:gridCol>
                <a:gridCol w="1069848">
                  <a:extLst>
                    <a:ext uri="{9D8B030D-6E8A-4147-A177-3AD203B41FA5}">
                      <a16:colId xmlns:a16="http://schemas.microsoft.com/office/drawing/2014/main" val="1997896045"/>
                    </a:ext>
                  </a:extLst>
                </a:gridCol>
                <a:gridCol w="1645920">
                  <a:extLst>
                    <a:ext uri="{9D8B030D-6E8A-4147-A177-3AD203B41FA5}">
                      <a16:colId xmlns:a16="http://schemas.microsoft.com/office/drawing/2014/main" val="4155892790"/>
                    </a:ext>
                  </a:extLst>
                </a:gridCol>
                <a:gridCol w="576072">
                  <a:extLst>
                    <a:ext uri="{9D8B030D-6E8A-4147-A177-3AD203B41FA5}">
                      <a16:colId xmlns:a16="http://schemas.microsoft.com/office/drawing/2014/main" val="510010374"/>
                    </a:ext>
                  </a:extLst>
                </a:gridCol>
                <a:gridCol w="576072">
                  <a:extLst>
                    <a:ext uri="{9D8B030D-6E8A-4147-A177-3AD203B41FA5}">
                      <a16:colId xmlns:a16="http://schemas.microsoft.com/office/drawing/2014/main" val="2997116982"/>
                    </a:ext>
                  </a:extLst>
                </a:gridCol>
                <a:gridCol w="576072">
                  <a:extLst>
                    <a:ext uri="{9D8B030D-6E8A-4147-A177-3AD203B41FA5}">
                      <a16:colId xmlns:a16="http://schemas.microsoft.com/office/drawing/2014/main" val="325594617"/>
                    </a:ext>
                  </a:extLst>
                </a:gridCol>
                <a:gridCol w="576072">
                  <a:extLst>
                    <a:ext uri="{9D8B030D-6E8A-4147-A177-3AD203B41FA5}">
                      <a16:colId xmlns:a16="http://schemas.microsoft.com/office/drawing/2014/main" val="2020874241"/>
                    </a:ext>
                  </a:extLst>
                </a:gridCol>
                <a:gridCol w="576072">
                  <a:extLst>
                    <a:ext uri="{9D8B030D-6E8A-4147-A177-3AD203B41FA5}">
                      <a16:colId xmlns:a16="http://schemas.microsoft.com/office/drawing/2014/main" val="3652384576"/>
                    </a:ext>
                  </a:extLst>
                </a:gridCol>
                <a:gridCol w="576072">
                  <a:extLst>
                    <a:ext uri="{9D8B030D-6E8A-4147-A177-3AD203B41FA5}">
                      <a16:colId xmlns:a16="http://schemas.microsoft.com/office/drawing/2014/main" val="728980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636832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Festo Didactic - 2023-04-15 10:00:21</a:t>
                      </a:r>
                      <a:r>
                        <a:rPr kumimoji="0" lang="en-US" sz="1000" b="0" i="0" u="none" strike="noStrike" kern="1200" cap="none" spc="0" normalizeH="0" baseline="0" noProof="0">
                          <a:ln>
                            <a:noFill/>
                          </a:ln>
                          <a:solidFill>
                            <a:prstClr val="black"/>
                          </a:solidFill>
                          <a:effectLst/>
                          <a:uLnTx/>
                          <a:uFillTx/>
                          <a:latin typeface="Calibri"/>
                          <a:ea typeface="+mn-ea"/>
                          <a:cs typeface="+mn-cs"/>
                        </a:rPr>
                        <a:t>
 The skill mechatronics at the 🗓️ EuroSkills Gdańsk 2023
What is in store for the young professionals? What material do they work with and why is mechatronics so exciting?
The EuroSkills participants have to solve unfamiliar tasks while blocking out the noise of visitors. They not only work under time pressure, but also as a team - ideally well-coordinated with each other 👏 That's why they spend months preparing for the European championship of professions.
They are working on the Modular Production System, or MPS. The task will be to assemble a faultlessly running production system from the individual parts that are still packaged 👍 This includes assembly, wiring, tubing, installation of components and the final commissioning. 
The MPS is the officially used competition equipment and is provided by the Premium Sponsor Festo Didactic.
⚙️ Mechatronics is an interesting field because it is a multidisciplinary technology that combines elements of mechanics, electronics, and computer science. It involves developing mechanical systems controlled by electronic and computer-based systems to perform complex tasks.
Learn more 👉 https://www.festo.com/euroskills  
#Festo #FestoDidactic #Mechatronics #UnitedbySkills #EuroSkills2023 #TVET EuroSkills Gdańsk 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https://quintly-image-storage.s3.amazonaws.com/e094e774cd6731a1e465f1b3b7a1340f/064c273f500cb7f37b1457235de02276.png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4.1230 %</a:t>
                      </a:r>
                    </a:p>
                  </a:txBody>
                  <a:tcPr/>
                </a:tc>
                <a:extLst>
                  <a:ext uri="{0D108BD9-81ED-4DB2-BD59-A6C34878D82A}">
                    <a16:rowId xmlns:a16="http://schemas.microsoft.com/office/drawing/2014/main" val="3055233709"/>
                  </a:ext>
                </a:extLst>
              </a:tr>
            </a:tbl>
          </a:graphicData>
        </a:graphic>
      </p:graphicFrame>
      <p:sp>
        <p:nvSpPr>
          <p:cNvPr id="4" name="Text Placeholder 3">
            <a:extLst>
              <a:ext uri="{FF2B5EF4-FFF2-40B4-BE49-F238E27FC236}">
                <a16:creationId xmlns:a16="http://schemas.microsoft.com/office/drawing/2014/main" id="{5A3ABC4F-3B97-413B-8BE9-1E5041E35204}"/>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399063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AC50F-949C-4A71-898F-AEA990525D39}"/>
              </a:ext>
            </a:extLst>
          </p:cNvPr>
          <p:cNvSpPr>
            <a:spLocks noGrp="1"/>
          </p:cNvSpPr>
          <p:nvPr>
            <p:ph type="title"/>
          </p:nvPr>
        </p:nvSpPr>
        <p:spPr/>
        <p:txBody>
          <a:bodyPr/>
          <a:lstStyle/>
          <a:p>
            <a:r>
              <a:rPr lang="en-US"/>
              <a:t>Overall Top Posts | 3 profiles - 4 of 7</a:t>
            </a:r>
          </a:p>
        </p:txBody>
      </p:sp>
      <p:graphicFrame>
        <p:nvGraphicFramePr>
          <p:cNvPr id="5" name="Table Placeholder 4">
            <a:extLst>
              <a:ext uri="{FF2B5EF4-FFF2-40B4-BE49-F238E27FC236}">
                <a16:creationId xmlns:a16="http://schemas.microsoft.com/office/drawing/2014/main" id="{E10F164F-E860-40F1-80AA-6710B9F7EC4E}"/>
              </a:ext>
            </a:extLst>
          </p:cNvPr>
          <p:cNvGraphicFramePr>
            <a:graphicFrameLocks noGrp="1"/>
          </p:cNvGraphicFramePr>
          <p:nvPr>
            <p:ph type="tbl" sz="quarter" idx="13"/>
            <p:extLst>
              <p:ext uri="{D42A27DB-BD31-4B8C-83A1-F6EECF244321}">
                <p14:modId xmlns:p14="http://schemas.microsoft.com/office/powerpoint/2010/main" val="2813722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03989806"/>
                    </a:ext>
                  </a:extLst>
                </a:gridCol>
                <a:gridCol w="1069848">
                  <a:extLst>
                    <a:ext uri="{9D8B030D-6E8A-4147-A177-3AD203B41FA5}">
                      <a16:colId xmlns:a16="http://schemas.microsoft.com/office/drawing/2014/main" val="2766540159"/>
                    </a:ext>
                  </a:extLst>
                </a:gridCol>
                <a:gridCol w="1645920">
                  <a:extLst>
                    <a:ext uri="{9D8B030D-6E8A-4147-A177-3AD203B41FA5}">
                      <a16:colId xmlns:a16="http://schemas.microsoft.com/office/drawing/2014/main" val="2133730416"/>
                    </a:ext>
                  </a:extLst>
                </a:gridCol>
                <a:gridCol w="576072">
                  <a:extLst>
                    <a:ext uri="{9D8B030D-6E8A-4147-A177-3AD203B41FA5}">
                      <a16:colId xmlns:a16="http://schemas.microsoft.com/office/drawing/2014/main" val="2165865922"/>
                    </a:ext>
                  </a:extLst>
                </a:gridCol>
                <a:gridCol w="576072">
                  <a:extLst>
                    <a:ext uri="{9D8B030D-6E8A-4147-A177-3AD203B41FA5}">
                      <a16:colId xmlns:a16="http://schemas.microsoft.com/office/drawing/2014/main" val="864903735"/>
                    </a:ext>
                  </a:extLst>
                </a:gridCol>
                <a:gridCol w="576072">
                  <a:extLst>
                    <a:ext uri="{9D8B030D-6E8A-4147-A177-3AD203B41FA5}">
                      <a16:colId xmlns:a16="http://schemas.microsoft.com/office/drawing/2014/main" val="3203665708"/>
                    </a:ext>
                  </a:extLst>
                </a:gridCol>
                <a:gridCol w="576072">
                  <a:extLst>
                    <a:ext uri="{9D8B030D-6E8A-4147-A177-3AD203B41FA5}">
                      <a16:colId xmlns:a16="http://schemas.microsoft.com/office/drawing/2014/main" val="335014912"/>
                    </a:ext>
                  </a:extLst>
                </a:gridCol>
                <a:gridCol w="576072">
                  <a:extLst>
                    <a:ext uri="{9D8B030D-6E8A-4147-A177-3AD203B41FA5}">
                      <a16:colId xmlns:a16="http://schemas.microsoft.com/office/drawing/2014/main" val="3832768497"/>
                    </a:ext>
                  </a:extLst>
                </a:gridCol>
                <a:gridCol w="576072">
                  <a:extLst>
                    <a:ext uri="{9D8B030D-6E8A-4147-A177-3AD203B41FA5}">
                      <a16:colId xmlns:a16="http://schemas.microsoft.com/office/drawing/2014/main" val="4128455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937822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Festo Didactic - 2023-05-15 09:09:25</a:t>
                      </a:r>
                      <a:r>
                        <a:rPr kumimoji="0" lang="en-US" sz="1000" b="0" i="0" u="none" strike="noStrike" kern="1200" cap="none" spc="0" normalizeH="0" baseline="0" noProof="0">
                          <a:ln>
                            <a:noFill/>
                          </a:ln>
                          <a:solidFill>
                            <a:prstClr val="black"/>
                          </a:solidFill>
                          <a:effectLst/>
                          <a:uLnTx/>
                          <a:uFillTx/>
                          <a:latin typeface="Calibri"/>
                          <a:ea typeface="+mn-ea"/>
                          <a:cs typeface="+mn-cs"/>
                        </a:rPr>
                        <a:t>
 Our Festo Vocational Education Training Center
Hello, here are Timo Oßwald and Daniel Schmid again! You can see us in front of our vocational education training center in Esslingen. The "Applicants' Night" took place here last Friday. From 4 p.m. until 11 p.m., students and parents learned about technical vocational training. We were there as 'ambassadors of vocational training'!
We could be seen solving the tasks of WorldSkills Competition 2022 Special Edition at the MPS. Of course, the visitors didn't know that, so our trainers explained to them what the WorldSkills vocational championship 🏅 is and how to get there. 
The training center showed itself in the best light! In 2022 there were a few innovations: robust floor, optimized positioning of machines and 3D printers. Whether the students want to start a technical apprenticeship or the dual study program later on - both are possible at Festo. 
We are apprentices in mechatronics ⚙️, the second best in Germany, and we are going to EuroSkills Gdańsk 2023 in September! 👉 https://lnkd.in/eRyT_7nY
#Festo #FestoDidactic #Mechatronics #UnitedbySkills #EuroSkills2023 #TVET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https://media.licdn.com/dms/image/D4E22AQHJ_FUUKxQtHg/feedshare-shrink_2048_1536/0/1684134563891?e=1693440000&amp;v=beta&amp;t=bzIVyj1HJaRSpdt4NRBHSUDGx2A7t0bU9_BK9V_IaEQ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6.8156 %</a:t>
                      </a:r>
                    </a:p>
                  </a:txBody>
                  <a:tcPr/>
                </a:tc>
                <a:extLst>
                  <a:ext uri="{0D108BD9-81ED-4DB2-BD59-A6C34878D82A}">
                    <a16:rowId xmlns:a16="http://schemas.microsoft.com/office/drawing/2014/main" val="2564567683"/>
                  </a:ext>
                </a:extLst>
              </a:tr>
            </a:tbl>
          </a:graphicData>
        </a:graphic>
      </p:graphicFrame>
      <p:sp>
        <p:nvSpPr>
          <p:cNvPr id="4" name="Text Placeholder 3">
            <a:extLst>
              <a:ext uri="{FF2B5EF4-FFF2-40B4-BE49-F238E27FC236}">
                <a16:creationId xmlns:a16="http://schemas.microsoft.com/office/drawing/2014/main" id="{26E24623-CA9C-45D7-A0EA-9D7FD6A30C3D}"/>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416595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F0001-5E4B-4CC4-81CE-E33D62FE0AA2}"/>
              </a:ext>
            </a:extLst>
          </p:cNvPr>
          <p:cNvSpPr>
            <a:spLocks noGrp="1"/>
          </p:cNvSpPr>
          <p:nvPr>
            <p:ph type="title"/>
          </p:nvPr>
        </p:nvSpPr>
        <p:spPr/>
        <p:txBody>
          <a:bodyPr/>
          <a:lstStyle/>
          <a:p>
            <a:r>
              <a:rPr lang="en-US"/>
              <a:t>Overall Top Posts | 3 profiles - 5 of 7</a:t>
            </a:r>
          </a:p>
        </p:txBody>
      </p:sp>
      <p:graphicFrame>
        <p:nvGraphicFramePr>
          <p:cNvPr id="5" name="Table Placeholder 4">
            <a:extLst>
              <a:ext uri="{FF2B5EF4-FFF2-40B4-BE49-F238E27FC236}">
                <a16:creationId xmlns:a16="http://schemas.microsoft.com/office/drawing/2014/main" id="{BB4294B7-5791-432C-BAC1-9A7C9BB2FB98}"/>
              </a:ext>
            </a:extLst>
          </p:cNvPr>
          <p:cNvGraphicFramePr>
            <a:graphicFrameLocks noGrp="1"/>
          </p:cNvGraphicFramePr>
          <p:nvPr>
            <p:ph type="tbl" sz="quarter" idx="13"/>
            <p:extLst>
              <p:ext uri="{D42A27DB-BD31-4B8C-83A1-F6EECF244321}">
                <p14:modId xmlns:p14="http://schemas.microsoft.com/office/powerpoint/2010/main" val="1770392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115134882"/>
                    </a:ext>
                  </a:extLst>
                </a:gridCol>
                <a:gridCol w="1069848">
                  <a:extLst>
                    <a:ext uri="{9D8B030D-6E8A-4147-A177-3AD203B41FA5}">
                      <a16:colId xmlns:a16="http://schemas.microsoft.com/office/drawing/2014/main" val="1581904992"/>
                    </a:ext>
                  </a:extLst>
                </a:gridCol>
                <a:gridCol w="1645920">
                  <a:extLst>
                    <a:ext uri="{9D8B030D-6E8A-4147-A177-3AD203B41FA5}">
                      <a16:colId xmlns:a16="http://schemas.microsoft.com/office/drawing/2014/main" val="823725967"/>
                    </a:ext>
                  </a:extLst>
                </a:gridCol>
                <a:gridCol w="576072">
                  <a:extLst>
                    <a:ext uri="{9D8B030D-6E8A-4147-A177-3AD203B41FA5}">
                      <a16:colId xmlns:a16="http://schemas.microsoft.com/office/drawing/2014/main" val="4288018958"/>
                    </a:ext>
                  </a:extLst>
                </a:gridCol>
                <a:gridCol w="576072">
                  <a:extLst>
                    <a:ext uri="{9D8B030D-6E8A-4147-A177-3AD203B41FA5}">
                      <a16:colId xmlns:a16="http://schemas.microsoft.com/office/drawing/2014/main" val="3870562884"/>
                    </a:ext>
                  </a:extLst>
                </a:gridCol>
                <a:gridCol w="576072">
                  <a:extLst>
                    <a:ext uri="{9D8B030D-6E8A-4147-A177-3AD203B41FA5}">
                      <a16:colId xmlns:a16="http://schemas.microsoft.com/office/drawing/2014/main" val="2776031052"/>
                    </a:ext>
                  </a:extLst>
                </a:gridCol>
                <a:gridCol w="576072">
                  <a:extLst>
                    <a:ext uri="{9D8B030D-6E8A-4147-A177-3AD203B41FA5}">
                      <a16:colId xmlns:a16="http://schemas.microsoft.com/office/drawing/2014/main" val="1288554325"/>
                    </a:ext>
                  </a:extLst>
                </a:gridCol>
                <a:gridCol w="576072">
                  <a:extLst>
                    <a:ext uri="{9D8B030D-6E8A-4147-A177-3AD203B41FA5}">
                      <a16:colId xmlns:a16="http://schemas.microsoft.com/office/drawing/2014/main" val="486282749"/>
                    </a:ext>
                  </a:extLst>
                </a:gridCol>
                <a:gridCol w="576072">
                  <a:extLst>
                    <a:ext uri="{9D8B030D-6E8A-4147-A177-3AD203B41FA5}">
                      <a16:colId xmlns:a16="http://schemas.microsoft.com/office/drawing/2014/main" val="238859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038113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Festo Didactic - 2023-05-15 09:09:17</a:t>
                      </a:r>
                      <a:r>
                        <a:rPr kumimoji="0" lang="en-US" sz="1000" b="0" i="0" u="none" strike="noStrike" kern="1200" cap="none" spc="0" normalizeH="0" baseline="0" noProof="0">
                          <a:ln>
                            <a:noFill/>
                          </a:ln>
                          <a:solidFill>
                            <a:prstClr val="black"/>
                          </a:solidFill>
                          <a:effectLst/>
                          <a:uLnTx/>
                          <a:uFillTx/>
                          <a:latin typeface="Calibri"/>
                          <a:ea typeface="+mn-ea"/>
                          <a:cs typeface="+mn-cs"/>
                        </a:rPr>
                        <a:t>
 Our Festo Vocational Education Training Center
Hello, here are Timo Oßwald and Daniel Schmid again!  You can see us in front of our vocational education training center in Esslingen. The "Applicants' Night" took place here last Friday. From 4 p.m. until 11 p.m., students and parents learned about technical vocational training. We were there as 'ambassadors of vocational training'!
We could be seen solving the tasks of WorldSkills Competition 2022 Special Edition at the MPS. Of course, the visitors didn't know that, so our trainers explained to them what the WorldSkills vocational championship 🏅 is and how to get there. 
The training center showed itself in the best light! In 2022 there were a few innovations: robust floor, optimized positioning of machines and 3D printers. Whether the students want to start a technical apprenticeship or the dual study program later on - both are possible at Festo. 
We are apprentices in mechatronics ⚙️, the second best in Germany, and we are going to EuroSkills Gdańsk 2023 in September! 👉 https://www.festo.com/euroskills
#Festo #FestoDidactic #Mechatronics #UnitedbySkills #EuroSkills2023 #TVET EuroSkills Gdańsk 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https://quintly-image-storage.s3.amazonaws.com/e094e774cd6731a1e465f1b3b7a1340f/7c2eaa735e833fb040c2e2f2475bf9fd.png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3.0788 %</a:t>
                      </a:r>
                    </a:p>
                  </a:txBody>
                  <a:tcPr/>
                </a:tc>
                <a:extLst>
                  <a:ext uri="{0D108BD9-81ED-4DB2-BD59-A6C34878D82A}">
                    <a16:rowId xmlns:a16="http://schemas.microsoft.com/office/drawing/2014/main" val="2085891545"/>
                  </a:ext>
                </a:extLst>
              </a:tr>
            </a:tbl>
          </a:graphicData>
        </a:graphic>
      </p:graphicFrame>
      <p:sp>
        <p:nvSpPr>
          <p:cNvPr id="4" name="Text Placeholder 3">
            <a:extLst>
              <a:ext uri="{FF2B5EF4-FFF2-40B4-BE49-F238E27FC236}">
                <a16:creationId xmlns:a16="http://schemas.microsoft.com/office/drawing/2014/main" id="{87B6F54C-87D2-41F9-9CE5-0CC9A4647793}"/>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1920671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BA5E2-8BB0-434D-964C-DE03DF8A6C1A}"/>
              </a:ext>
            </a:extLst>
          </p:cNvPr>
          <p:cNvSpPr>
            <a:spLocks noGrp="1"/>
          </p:cNvSpPr>
          <p:nvPr>
            <p:ph type="title"/>
          </p:nvPr>
        </p:nvSpPr>
        <p:spPr/>
        <p:txBody>
          <a:bodyPr/>
          <a:lstStyle/>
          <a:p>
            <a:r>
              <a:rPr lang="en-US"/>
              <a:t>Overall Top Posts | 3 profiles - 6 of 7</a:t>
            </a:r>
          </a:p>
        </p:txBody>
      </p:sp>
      <p:graphicFrame>
        <p:nvGraphicFramePr>
          <p:cNvPr id="5" name="Table Placeholder 4">
            <a:extLst>
              <a:ext uri="{FF2B5EF4-FFF2-40B4-BE49-F238E27FC236}">
                <a16:creationId xmlns:a16="http://schemas.microsoft.com/office/drawing/2014/main" id="{E23439D3-7B36-4FC2-BE8A-2BAED7F41B8B}"/>
              </a:ext>
            </a:extLst>
          </p:cNvPr>
          <p:cNvGraphicFramePr>
            <a:graphicFrameLocks noGrp="1"/>
          </p:cNvGraphicFramePr>
          <p:nvPr>
            <p:ph type="tbl" sz="quarter" idx="13"/>
            <p:extLst>
              <p:ext uri="{D42A27DB-BD31-4B8C-83A1-F6EECF244321}">
                <p14:modId xmlns:p14="http://schemas.microsoft.com/office/powerpoint/2010/main" val="312848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266289952"/>
                    </a:ext>
                  </a:extLst>
                </a:gridCol>
                <a:gridCol w="1069848">
                  <a:extLst>
                    <a:ext uri="{9D8B030D-6E8A-4147-A177-3AD203B41FA5}">
                      <a16:colId xmlns:a16="http://schemas.microsoft.com/office/drawing/2014/main" val="1112823586"/>
                    </a:ext>
                  </a:extLst>
                </a:gridCol>
                <a:gridCol w="1645920">
                  <a:extLst>
                    <a:ext uri="{9D8B030D-6E8A-4147-A177-3AD203B41FA5}">
                      <a16:colId xmlns:a16="http://schemas.microsoft.com/office/drawing/2014/main" val="3693236449"/>
                    </a:ext>
                  </a:extLst>
                </a:gridCol>
                <a:gridCol w="576072">
                  <a:extLst>
                    <a:ext uri="{9D8B030D-6E8A-4147-A177-3AD203B41FA5}">
                      <a16:colId xmlns:a16="http://schemas.microsoft.com/office/drawing/2014/main" val="1125350108"/>
                    </a:ext>
                  </a:extLst>
                </a:gridCol>
                <a:gridCol w="576072">
                  <a:extLst>
                    <a:ext uri="{9D8B030D-6E8A-4147-A177-3AD203B41FA5}">
                      <a16:colId xmlns:a16="http://schemas.microsoft.com/office/drawing/2014/main" val="2975708465"/>
                    </a:ext>
                  </a:extLst>
                </a:gridCol>
                <a:gridCol w="576072">
                  <a:extLst>
                    <a:ext uri="{9D8B030D-6E8A-4147-A177-3AD203B41FA5}">
                      <a16:colId xmlns:a16="http://schemas.microsoft.com/office/drawing/2014/main" val="3547601703"/>
                    </a:ext>
                  </a:extLst>
                </a:gridCol>
                <a:gridCol w="576072">
                  <a:extLst>
                    <a:ext uri="{9D8B030D-6E8A-4147-A177-3AD203B41FA5}">
                      <a16:colId xmlns:a16="http://schemas.microsoft.com/office/drawing/2014/main" val="1407532283"/>
                    </a:ext>
                  </a:extLst>
                </a:gridCol>
                <a:gridCol w="576072">
                  <a:extLst>
                    <a:ext uri="{9D8B030D-6E8A-4147-A177-3AD203B41FA5}">
                      <a16:colId xmlns:a16="http://schemas.microsoft.com/office/drawing/2014/main" val="3750883268"/>
                    </a:ext>
                  </a:extLst>
                </a:gridCol>
                <a:gridCol w="576072">
                  <a:extLst>
                    <a:ext uri="{9D8B030D-6E8A-4147-A177-3AD203B41FA5}">
                      <a16:colId xmlns:a16="http://schemas.microsoft.com/office/drawing/2014/main" val="116091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213507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Festo Didactic - 2023-06-19 10:25:12</a:t>
                      </a:r>
                      <a:r>
                        <a:rPr kumimoji="0" lang="en-US" sz="1000" b="0" i="0" u="none" strike="noStrike" kern="1200" cap="none" spc="0" normalizeH="0" baseline="0" noProof="0">
                          <a:ln>
                            <a:noFill/>
                          </a:ln>
                          <a:solidFill>
                            <a:prstClr val="black"/>
                          </a:solidFill>
                          <a:effectLst/>
                          <a:uLnTx/>
                          <a:uFillTx/>
                          <a:latin typeface="Calibri"/>
                          <a:ea typeface="+mn-ea"/>
                          <a:cs typeface="+mn-cs"/>
                        </a:rPr>
                        <a:t>
 EuroSkills Gdańsk 2023 - Skills in Mechatronics
At the European championship of professions in September, the discipline of mechatronics will once again be at the starting line. Why is it important for young people who choose a technical career? 
Because mechatronics vocational education and training combines components from mechanics, electrics, and IT. As a result, apprentices learn a wide range of elementary basic knowledge. This makes it easier to specialize for other job profiles through the skills learned, e.g. towards becoming an automotive mechanic or towards Industry 4.0.
These are the most important competencies and topics ⚙️
• Mechanics: the integration of mechanical components into systems
• Electronics: electronic circuits, digital and analog signals, power electronics and control systems 
• Computer science: programming and control of systems, programming languages, robotics, image processing and machine learning 
• Control engineering: control engineering, system dynamics, modeling, and optimization 
• Project management: management of complex tasks and resources, time management, teamwork, communication, and problem-solving skills
• Interdisciplinary thinking: thinking in an interdisciplinary way and looking at problems holistically
So, there are plenty of good reasons to choose mechatronics. At EuroSkills Gdańsk 2023, you can convince yourself!
👉 https://www.festo.com/euroskills
#Festo #FestoDidactic #Mechatronics #UnitedbySkills #EuroSkills2023 #TVET EuroSkills Gdańsk 2023 #Industry40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https://quintly-image-storage.s3.amazonaws.com/e094e774cd6731a1e465f1b3b7a1340f/d989db4242f4feede9aa01c19b9335cc.jpg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3.9289 %</a:t>
                      </a:r>
                    </a:p>
                  </a:txBody>
                  <a:tcPr/>
                </a:tc>
                <a:extLst>
                  <a:ext uri="{0D108BD9-81ED-4DB2-BD59-A6C34878D82A}">
                    <a16:rowId xmlns:a16="http://schemas.microsoft.com/office/drawing/2014/main" val="4157104589"/>
                  </a:ext>
                </a:extLst>
              </a:tr>
            </a:tbl>
          </a:graphicData>
        </a:graphic>
      </p:graphicFrame>
      <p:sp>
        <p:nvSpPr>
          <p:cNvPr id="4" name="Text Placeholder 3">
            <a:extLst>
              <a:ext uri="{FF2B5EF4-FFF2-40B4-BE49-F238E27FC236}">
                <a16:creationId xmlns:a16="http://schemas.microsoft.com/office/drawing/2014/main" id="{46D9D3A3-5518-4E4B-B899-22A4F3E9EE36}"/>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1982857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B38D9-AA2B-4595-A7BD-48A9547A8776}"/>
              </a:ext>
            </a:extLst>
          </p:cNvPr>
          <p:cNvSpPr>
            <a:spLocks noGrp="1"/>
          </p:cNvSpPr>
          <p:nvPr>
            <p:ph type="title"/>
          </p:nvPr>
        </p:nvSpPr>
        <p:spPr/>
        <p:txBody>
          <a:bodyPr/>
          <a:lstStyle/>
          <a:p>
            <a:r>
              <a:rPr lang="en-US"/>
              <a:t>Overall Top Posts | 3 profiles - 7 of 7</a:t>
            </a:r>
          </a:p>
        </p:txBody>
      </p:sp>
      <p:graphicFrame>
        <p:nvGraphicFramePr>
          <p:cNvPr id="5" name="Table Placeholder 4">
            <a:extLst>
              <a:ext uri="{FF2B5EF4-FFF2-40B4-BE49-F238E27FC236}">
                <a16:creationId xmlns:a16="http://schemas.microsoft.com/office/drawing/2014/main" id="{68A6F2FB-DA99-4FE1-A3FE-BECFAB587B4B}"/>
              </a:ext>
            </a:extLst>
          </p:cNvPr>
          <p:cNvGraphicFramePr>
            <a:graphicFrameLocks noGrp="1"/>
          </p:cNvGraphicFramePr>
          <p:nvPr>
            <p:ph type="tbl" sz="quarter" idx="13"/>
            <p:extLst>
              <p:ext uri="{D42A27DB-BD31-4B8C-83A1-F6EECF244321}">
                <p14:modId xmlns:p14="http://schemas.microsoft.com/office/powerpoint/2010/main" val="2063156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679086525"/>
                    </a:ext>
                  </a:extLst>
                </a:gridCol>
                <a:gridCol w="1069848">
                  <a:extLst>
                    <a:ext uri="{9D8B030D-6E8A-4147-A177-3AD203B41FA5}">
                      <a16:colId xmlns:a16="http://schemas.microsoft.com/office/drawing/2014/main" val="3666258468"/>
                    </a:ext>
                  </a:extLst>
                </a:gridCol>
                <a:gridCol w="1645920">
                  <a:extLst>
                    <a:ext uri="{9D8B030D-6E8A-4147-A177-3AD203B41FA5}">
                      <a16:colId xmlns:a16="http://schemas.microsoft.com/office/drawing/2014/main" val="4110233498"/>
                    </a:ext>
                  </a:extLst>
                </a:gridCol>
                <a:gridCol w="576072">
                  <a:extLst>
                    <a:ext uri="{9D8B030D-6E8A-4147-A177-3AD203B41FA5}">
                      <a16:colId xmlns:a16="http://schemas.microsoft.com/office/drawing/2014/main" val="1714037730"/>
                    </a:ext>
                  </a:extLst>
                </a:gridCol>
                <a:gridCol w="576072">
                  <a:extLst>
                    <a:ext uri="{9D8B030D-6E8A-4147-A177-3AD203B41FA5}">
                      <a16:colId xmlns:a16="http://schemas.microsoft.com/office/drawing/2014/main" val="1015721577"/>
                    </a:ext>
                  </a:extLst>
                </a:gridCol>
                <a:gridCol w="576072">
                  <a:extLst>
                    <a:ext uri="{9D8B030D-6E8A-4147-A177-3AD203B41FA5}">
                      <a16:colId xmlns:a16="http://schemas.microsoft.com/office/drawing/2014/main" val="2607118459"/>
                    </a:ext>
                  </a:extLst>
                </a:gridCol>
                <a:gridCol w="576072">
                  <a:extLst>
                    <a:ext uri="{9D8B030D-6E8A-4147-A177-3AD203B41FA5}">
                      <a16:colId xmlns:a16="http://schemas.microsoft.com/office/drawing/2014/main" val="2724573958"/>
                    </a:ext>
                  </a:extLst>
                </a:gridCol>
                <a:gridCol w="576072">
                  <a:extLst>
                    <a:ext uri="{9D8B030D-6E8A-4147-A177-3AD203B41FA5}">
                      <a16:colId xmlns:a16="http://schemas.microsoft.com/office/drawing/2014/main" val="3082605184"/>
                    </a:ext>
                  </a:extLst>
                </a:gridCol>
                <a:gridCol w="576072">
                  <a:extLst>
                    <a:ext uri="{9D8B030D-6E8A-4147-A177-3AD203B41FA5}">
                      <a16:colId xmlns:a16="http://schemas.microsoft.com/office/drawing/2014/main" val="1005077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529229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Festo Didactic - 2023-07-04 10:33:57</a:t>
                      </a:r>
                      <a:r>
                        <a:rPr kumimoji="0" lang="en-US" sz="1000" b="0" i="0" u="none" strike="noStrike" kern="1200" cap="none" spc="0" normalizeH="0" baseline="0" noProof="0">
                          <a:ln>
                            <a:noFill/>
                          </a:ln>
                          <a:solidFill>
                            <a:prstClr val="black"/>
                          </a:solidFill>
                          <a:effectLst/>
                          <a:uLnTx/>
                          <a:uFillTx/>
                          <a:latin typeface="Calibri"/>
                          <a:ea typeface="+mn-ea"/>
                          <a:cs typeface="+mn-cs"/>
                        </a:rPr>
                        <a:t>
 Thank you!
We, Timo Oßwald and Daniel Schmid, want to say thanks so much. While preparing for the EuroSkills competition 🏅, we get a lot of support! 
Our trainers of the vocational education dept. at Festo, Sybille and Felix, always take extra time for us. Our families and friends are also understanding when we are preparing intensively for the European championship. And through WorldSkills Germany we even receive very helpful mental coaching.
We see the psychologists and sports coaches Dr. Kai Engbert and Dr. Tom-Nicolas Kossak 4 times in online meetings and in person at the preparation meeting. During the competition, they will always be available for us. They teach us professional methods of self-motivation, how to block out tension prior to the competition and how to deal with stressful situations 🎓 There is also an after-care program for the time after the championship, when the stress all of a sudden stops.
We are the second-best ⚙️ mechatronics apprentices in Germany, and the great support from our environment motivates us to bring home another medal from Gdańsk!
Learn more 👉 https://lnkd.in/eRyT_7nY 
#Festo #FestoDidactic #Mechatronics #UnitedbySkills #EuroSkills2023 #Apprenticeship WorldSkills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https://media.licdn.com/dms/image/D4D22AQFOC9s8JIGMbg/feedshare-shrink_2048_1536/0/1688459636210?e=1693440000&amp;v=beta&amp;t=O0CR_Rmm6K_QezcojBMlAD5V46Pg49hbOhkLGaWw8IQ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7.1460 %</a:t>
                      </a:r>
                    </a:p>
                  </a:txBody>
                  <a:tcPr/>
                </a:tc>
                <a:extLst>
                  <a:ext uri="{0D108BD9-81ED-4DB2-BD59-A6C34878D82A}">
                    <a16:rowId xmlns:a16="http://schemas.microsoft.com/office/drawing/2014/main" val="3485379416"/>
                  </a:ext>
                </a:extLst>
              </a:tr>
            </a:tbl>
          </a:graphicData>
        </a:graphic>
      </p:graphicFrame>
      <p:sp>
        <p:nvSpPr>
          <p:cNvPr id="4" name="Text Placeholder 3">
            <a:extLst>
              <a:ext uri="{FF2B5EF4-FFF2-40B4-BE49-F238E27FC236}">
                <a16:creationId xmlns:a16="http://schemas.microsoft.com/office/drawing/2014/main" id="{498F6C31-0FB3-4D00-A775-83DBFDD6F6AD}"/>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3737801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8B7C0-5F6A-4C2D-AE02-738F6CD5B27D}"/>
              </a:ext>
            </a:extLst>
          </p:cNvPr>
          <p:cNvSpPr>
            <a:spLocks noGrp="1"/>
          </p:cNvSpPr>
          <p:nvPr>
            <p:ph type="title"/>
          </p:nvPr>
        </p:nvSpPr>
        <p:spPr/>
        <p:txBody>
          <a:bodyPr/>
          <a:lstStyle/>
          <a:p>
            <a:r>
              <a:rPr lang="en-US"/>
              <a:t>Facebook Published Posts Table | 3 profiles - 1 of 26</a:t>
            </a:r>
          </a:p>
        </p:txBody>
      </p:sp>
      <p:graphicFrame>
        <p:nvGraphicFramePr>
          <p:cNvPr id="5" name="Table Placeholder 4">
            <a:extLst>
              <a:ext uri="{FF2B5EF4-FFF2-40B4-BE49-F238E27FC236}">
                <a16:creationId xmlns:a16="http://schemas.microsoft.com/office/drawing/2014/main" id="{190994C8-1779-4BB8-AEA6-FBF95082B72F}"/>
              </a:ext>
            </a:extLst>
          </p:cNvPr>
          <p:cNvGraphicFramePr>
            <a:graphicFrameLocks noGrp="1"/>
          </p:cNvGraphicFramePr>
          <p:nvPr>
            <p:ph type="tbl" sz="quarter" idx="13"/>
            <p:extLst>
              <p:ext uri="{D42A27DB-BD31-4B8C-83A1-F6EECF244321}">
                <p14:modId xmlns:p14="http://schemas.microsoft.com/office/powerpoint/2010/main" val="1445888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84819329"/>
                    </a:ext>
                  </a:extLst>
                </a:gridCol>
                <a:gridCol w="1399032">
                  <a:extLst>
                    <a:ext uri="{9D8B030D-6E8A-4147-A177-3AD203B41FA5}">
                      <a16:colId xmlns:a16="http://schemas.microsoft.com/office/drawing/2014/main" val="2616170529"/>
                    </a:ext>
                  </a:extLst>
                </a:gridCol>
                <a:gridCol w="1152144">
                  <a:extLst>
                    <a:ext uri="{9D8B030D-6E8A-4147-A177-3AD203B41FA5}">
                      <a16:colId xmlns:a16="http://schemas.microsoft.com/office/drawing/2014/main" val="2964615283"/>
                    </a:ext>
                  </a:extLst>
                </a:gridCol>
                <a:gridCol w="411480">
                  <a:extLst>
                    <a:ext uri="{9D8B030D-6E8A-4147-A177-3AD203B41FA5}">
                      <a16:colId xmlns:a16="http://schemas.microsoft.com/office/drawing/2014/main" val="4282398541"/>
                    </a:ext>
                  </a:extLst>
                </a:gridCol>
                <a:gridCol w="411480">
                  <a:extLst>
                    <a:ext uri="{9D8B030D-6E8A-4147-A177-3AD203B41FA5}">
                      <a16:colId xmlns:a16="http://schemas.microsoft.com/office/drawing/2014/main" val="3727400937"/>
                    </a:ext>
                  </a:extLst>
                </a:gridCol>
                <a:gridCol w="411480">
                  <a:extLst>
                    <a:ext uri="{9D8B030D-6E8A-4147-A177-3AD203B41FA5}">
                      <a16:colId xmlns:a16="http://schemas.microsoft.com/office/drawing/2014/main" val="164808412"/>
                    </a:ext>
                  </a:extLst>
                </a:gridCol>
                <a:gridCol w="411480">
                  <a:extLst>
                    <a:ext uri="{9D8B030D-6E8A-4147-A177-3AD203B41FA5}">
                      <a16:colId xmlns:a16="http://schemas.microsoft.com/office/drawing/2014/main" val="426612626"/>
                    </a:ext>
                  </a:extLst>
                </a:gridCol>
                <a:gridCol w="411480">
                  <a:extLst>
                    <a:ext uri="{9D8B030D-6E8A-4147-A177-3AD203B41FA5}">
                      <a16:colId xmlns:a16="http://schemas.microsoft.com/office/drawing/2014/main" val="564205802"/>
                    </a:ext>
                  </a:extLst>
                </a:gridCol>
                <a:gridCol w="411480">
                  <a:extLst>
                    <a:ext uri="{9D8B030D-6E8A-4147-A177-3AD203B41FA5}">
                      <a16:colId xmlns:a16="http://schemas.microsoft.com/office/drawing/2014/main" val="323440226"/>
                    </a:ext>
                  </a:extLst>
                </a:gridCol>
                <a:gridCol w="411480">
                  <a:extLst>
                    <a:ext uri="{9D8B030D-6E8A-4147-A177-3AD203B41FA5}">
                      <a16:colId xmlns:a16="http://schemas.microsoft.com/office/drawing/2014/main" val="3805756601"/>
                    </a:ext>
                  </a:extLst>
                </a:gridCol>
                <a:gridCol w="411480">
                  <a:extLst>
                    <a:ext uri="{9D8B030D-6E8A-4147-A177-3AD203B41FA5}">
                      <a16:colId xmlns:a16="http://schemas.microsoft.com/office/drawing/2014/main" val="2306533374"/>
                    </a:ext>
                  </a:extLst>
                </a:gridCol>
                <a:gridCol w="411480">
                  <a:extLst>
                    <a:ext uri="{9D8B030D-6E8A-4147-A177-3AD203B41FA5}">
                      <a16:colId xmlns:a16="http://schemas.microsoft.com/office/drawing/2014/main" val="4252939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175457004"/>
                  </a:ext>
                </a:extLst>
              </a:tr>
            </a:tbl>
          </a:graphicData>
        </a:graphic>
      </p:graphicFrame>
      <p:sp>
        <p:nvSpPr>
          <p:cNvPr id="4" name="Text Placeholder 3">
            <a:extLst>
              <a:ext uri="{FF2B5EF4-FFF2-40B4-BE49-F238E27FC236}">
                <a16:creationId xmlns:a16="http://schemas.microsoft.com/office/drawing/2014/main" id="{3BD7C14A-668F-4F09-B289-D34D17B16314}"/>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2566218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CE7DA-10F7-475E-B47D-0A3E88327772}"/>
              </a:ext>
            </a:extLst>
          </p:cNvPr>
          <p:cNvSpPr>
            <a:spLocks noGrp="1"/>
          </p:cNvSpPr>
          <p:nvPr>
            <p:ph type="title"/>
          </p:nvPr>
        </p:nvSpPr>
        <p:spPr/>
        <p:txBody>
          <a:bodyPr/>
          <a:lstStyle/>
          <a:p>
            <a:r>
              <a:rPr lang="en-US"/>
              <a:t>Facebook Published Posts Table | 3 profiles - 2 of 26</a:t>
            </a:r>
          </a:p>
        </p:txBody>
      </p:sp>
      <p:graphicFrame>
        <p:nvGraphicFramePr>
          <p:cNvPr id="5" name="Table Placeholder 4">
            <a:extLst>
              <a:ext uri="{FF2B5EF4-FFF2-40B4-BE49-F238E27FC236}">
                <a16:creationId xmlns:a16="http://schemas.microsoft.com/office/drawing/2014/main" id="{1AA11659-AA8C-4B57-81AD-69644FBE7A30}"/>
              </a:ext>
            </a:extLst>
          </p:cNvPr>
          <p:cNvGraphicFramePr>
            <a:graphicFrameLocks noGrp="1"/>
          </p:cNvGraphicFramePr>
          <p:nvPr>
            <p:ph type="tbl" sz="quarter" idx="13"/>
            <p:extLst>
              <p:ext uri="{D42A27DB-BD31-4B8C-83A1-F6EECF244321}">
                <p14:modId xmlns:p14="http://schemas.microsoft.com/office/powerpoint/2010/main" val="3045413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04058964"/>
                    </a:ext>
                  </a:extLst>
                </a:gridCol>
                <a:gridCol w="1399032">
                  <a:extLst>
                    <a:ext uri="{9D8B030D-6E8A-4147-A177-3AD203B41FA5}">
                      <a16:colId xmlns:a16="http://schemas.microsoft.com/office/drawing/2014/main" val="1245746494"/>
                    </a:ext>
                  </a:extLst>
                </a:gridCol>
                <a:gridCol w="1152144">
                  <a:extLst>
                    <a:ext uri="{9D8B030D-6E8A-4147-A177-3AD203B41FA5}">
                      <a16:colId xmlns:a16="http://schemas.microsoft.com/office/drawing/2014/main" val="765797392"/>
                    </a:ext>
                  </a:extLst>
                </a:gridCol>
                <a:gridCol w="411480">
                  <a:extLst>
                    <a:ext uri="{9D8B030D-6E8A-4147-A177-3AD203B41FA5}">
                      <a16:colId xmlns:a16="http://schemas.microsoft.com/office/drawing/2014/main" val="2414172236"/>
                    </a:ext>
                  </a:extLst>
                </a:gridCol>
                <a:gridCol w="411480">
                  <a:extLst>
                    <a:ext uri="{9D8B030D-6E8A-4147-A177-3AD203B41FA5}">
                      <a16:colId xmlns:a16="http://schemas.microsoft.com/office/drawing/2014/main" val="2225172341"/>
                    </a:ext>
                  </a:extLst>
                </a:gridCol>
                <a:gridCol w="411480">
                  <a:extLst>
                    <a:ext uri="{9D8B030D-6E8A-4147-A177-3AD203B41FA5}">
                      <a16:colId xmlns:a16="http://schemas.microsoft.com/office/drawing/2014/main" val="587538331"/>
                    </a:ext>
                  </a:extLst>
                </a:gridCol>
                <a:gridCol w="411480">
                  <a:extLst>
                    <a:ext uri="{9D8B030D-6E8A-4147-A177-3AD203B41FA5}">
                      <a16:colId xmlns:a16="http://schemas.microsoft.com/office/drawing/2014/main" val="1515707777"/>
                    </a:ext>
                  </a:extLst>
                </a:gridCol>
                <a:gridCol w="411480">
                  <a:extLst>
                    <a:ext uri="{9D8B030D-6E8A-4147-A177-3AD203B41FA5}">
                      <a16:colId xmlns:a16="http://schemas.microsoft.com/office/drawing/2014/main" val="2171468876"/>
                    </a:ext>
                  </a:extLst>
                </a:gridCol>
                <a:gridCol w="411480">
                  <a:extLst>
                    <a:ext uri="{9D8B030D-6E8A-4147-A177-3AD203B41FA5}">
                      <a16:colId xmlns:a16="http://schemas.microsoft.com/office/drawing/2014/main" val="3256262026"/>
                    </a:ext>
                  </a:extLst>
                </a:gridCol>
                <a:gridCol w="411480">
                  <a:extLst>
                    <a:ext uri="{9D8B030D-6E8A-4147-A177-3AD203B41FA5}">
                      <a16:colId xmlns:a16="http://schemas.microsoft.com/office/drawing/2014/main" val="992758711"/>
                    </a:ext>
                  </a:extLst>
                </a:gridCol>
                <a:gridCol w="411480">
                  <a:extLst>
                    <a:ext uri="{9D8B030D-6E8A-4147-A177-3AD203B41FA5}">
                      <a16:colId xmlns:a16="http://schemas.microsoft.com/office/drawing/2014/main" val="1375524891"/>
                    </a:ext>
                  </a:extLst>
                </a:gridCol>
                <a:gridCol w="411480">
                  <a:extLst>
                    <a:ext uri="{9D8B030D-6E8A-4147-A177-3AD203B41FA5}">
                      <a16:colId xmlns:a16="http://schemas.microsoft.com/office/drawing/2014/main" val="945364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865176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- 2023-07-25 12:38:32</a:t>
                      </a:r>
                      <a:r>
                        <a:rPr kumimoji="0" lang="de-DE" sz="1000" b="0" i="0" u="none" strike="noStrike" kern="1200" cap="none" spc="0" normalizeH="0" baseline="0" noProof="0">
                          <a:ln>
                            <a:noFill/>
                          </a:ln>
                          <a:solidFill>
                            <a:prstClr val="black"/>
                          </a:solidFill>
                          <a:effectLst/>
                          <a:uLnTx/>
                          <a:uFillTx/>
                          <a:latin typeface="Calibri"/>
                          <a:ea typeface="+mn-ea"/>
                          <a:cs typeface="+mn-cs"/>
                        </a:rPr>
                        <a:t>
 Team Deutschland – Vorbereitungstreffen für EuroSkills
Bei den EuroSkills werden in diesem Jahr über 600 europäische Spitzenfachkräfte in 43 beruflichen Disziplinen einen fairen Wettkampf erleben. „Die EM der Berufe bietet nicht nur eine Plattform, um die Vielfalt der Berufe zu demonstrieren. Sie stärkt auch den europäischen Zusammenhalt“, betont Hubert Romer, Offizieller Delegierter und Geschäftsführer von WorldSkills Germany. 
Die bisher größte deutsche Nationalmannschaft der Berufe 🏅 bei einer EM tritt mit 33 Spitzenfachkräften in 29 Wettkampfdisziplinen gegen die Besten Europas an.
Das Team Germany nutzte vergangene Woche sein Vorbereitungstreffen in Magdeburg, um sich intensiv auf die bevorstehende Herausforderung vorzubereiten. Workshops, Mentaltraining und Teambuilding-Aktionen standen auf dem Programm 👍 Mit dabei waren 70 Mannschaftsmitglieder, also die jungen Teilnehmer selbst sowie Ausbilder und Experten.
Die Teilnahme an der Europameisterschaft wird gefördert vom Bundesministerium für Bildung und Forschung und dem Bundesministerium für Wirtschaft und Klimaschutz. Festo ist Premium Sponsor für die Disziplin Mechatronik und bereits seit 15 Jahren Partner von WorldSkills Europe.
Hier mehr erfahren 👉 https://tinylink.net/6xMpU
#Festo #FestoDidactic #Mechatronik #UnitedbySkills #EuroSkills2023 #Berufsausbildung EuroSkills Gdańsk 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https://quintly-image-storage.s3.amazonaws.com/e094e774cd6731a1e465f1b3b7a1340f/0559f811ca447b9b10b4d27dfee20ff3.jpg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7.5130 %</a:t>
                      </a:r>
                    </a:p>
                  </a:txBody>
                  <a:tcPr/>
                </a:tc>
                <a:extLst>
                  <a:ext uri="{0D108BD9-81ED-4DB2-BD59-A6C34878D82A}">
                    <a16:rowId xmlns:a16="http://schemas.microsoft.com/office/drawing/2014/main" val="1376361279"/>
                  </a:ext>
                </a:extLst>
              </a:tr>
            </a:tbl>
          </a:graphicData>
        </a:graphic>
      </p:graphicFrame>
      <p:sp>
        <p:nvSpPr>
          <p:cNvPr id="4" name="Text Placeholder 3">
            <a:extLst>
              <a:ext uri="{FF2B5EF4-FFF2-40B4-BE49-F238E27FC236}">
                <a16:creationId xmlns:a16="http://schemas.microsoft.com/office/drawing/2014/main" id="{2E6ACC58-7708-459C-B74B-FA85EF572ADF}"/>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3252065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3E904-EBB4-4444-A785-CC919EE374E4}"/>
              </a:ext>
            </a:extLst>
          </p:cNvPr>
          <p:cNvSpPr>
            <a:spLocks noGrp="1"/>
          </p:cNvSpPr>
          <p:nvPr>
            <p:ph type="title"/>
          </p:nvPr>
        </p:nvSpPr>
        <p:spPr/>
        <p:txBody>
          <a:bodyPr/>
          <a:lstStyle/>
          <a:p>
            <a:r>
              <a:rPr lang="en-US"/>
              <a:t>Facebook Published Posts Table | 3 profiles - 3 of 26</a:t>
            </a:r>
          </a:p>
        </p:txBody>
      </p:sp>
      <p:graphicFrame>
        <p:nvGraphicFramePr>
          <p:cNvPr id="5" name="Table Placeholder 4">
            <a:extLst>
              <a:ext uri="{FF2B5EF4-FFF2-40B4-BE49-F238E27FC236}">
                <a16:creationId xmlns:a16="http://schemas.microsoft.com/office/drawing/2014/main" id="{A47B7805-324B-45AB-8B88-362F7818C0EE}"/>
              </a:ext>
            </a:extLst>
          </p:cNvPr>
          <p:cNvGraphicFramePr>
            <a:graphicFrameLocks noGrp="1"/>
          </p:cNvGraphicFramePr>
          <p:nvPr>
            <p:ph type="tbl" sz="quarter" idx="13"/>
            <p:extLst>
              <p:ext uri="{D42A27DB-BD31-4B8C-83A1-F6EECF244321}">
                <p14:modId xmlns:p14="http://schemas.microsoft.com/office/powerpoint/2010/main" val="3763499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26439190"/>
                    </a:ext>
                  </a:extLst>
                </a:gridCol>
                <a:gridCol w="1399032">
                  <a:extLst>
                    <a:ext uri="{9D8B030D-6E8A-4147-A177-3AD203B41FA5}">
                      <a16:colId xmlns:a16="http://schemas.microsoft.com/office/drawing/2014/main" val="918139228"/>
                    </a:ext>
                  </a:extLst>
                </a:gridCol>
                <a:gridCol w="1152144">
                  <a:extLst>
                    <a:ext uri="{9D8B030D-6E8A-4147-A177-3AD203B41FA5}">
                      <a16:colId xmlns:a16="http://schemas.microsoft.com/office/drawing/2014/main" val="3367294229"/>
                    </a:ext>
                  </a:extLst>
                </a:gridCol>
                <a:gridCol w="411480">
                  <a:extLst>
                    <a:ext uri="{9D8B030D-6E8A-4147-A177-3AD203B41FA5}">
                      <a16:colId xmlns:a16="http://schemas.microsoft.com/office/drawing/2014/main" val="3761945297"/>
                    </a:ext>
                  </a:extLst>
                </a:gridCol>
                <a:gridCol w="411480">
                  <a:extLst>
                    <a:ext uri="{9D8B030D-6E8A-4147-A177-3AD203B41FA5}">
                      <a16:colId xmlns:a16="http://schemas.microsoft.com/office/drawing/2014/main" val="2402819814"/>
                    </a:ext>
                  </a:extLst>
                </a:gridCol>
                <a:gridCol w="411480">
                  <a:extLst>
                    <a:ext uri="{9D8B030D-6E8A-4147-A177-3AD203B41FA5}">
                      <a16:colId xmlns:a16="http://schemas.microsoft.com/office/drawing/2014/main" val="245895074"/>
                    </a:ext>
                  </a:extLst>
                </a:gridCol>
                <a:gridCol w="411480">
                  <a:extLst>
                    <a:ext uri="{9D8B030D-6E8A-4147-A177-3AD203B41FA5}">
                      <a16:colId xmlns:a16="http://schemas.microsoft.com/office/drawing/2014/main" val="1409913137"/>
                    </a:ext>
                  </a:extLst>
                </a:gridCol>
                <a:gridCol w="411480">
                  <a:extLst>
                    <a:ext uri="{9D8B030D-6E8A-4147-A177-3AD203B41FA5}">
                      <a16:colId xmlns:a16="http://schemas.microsoft.com/office/drawing/2014/main" val="3660025710"/>
                    </a:ext>
                  </a:extLst>
                </a:gridCol>
                <a:gridCol w="411480">
                  <a:extLst>
                    <a:ext uri="{9D8B030D-6E8A-4147-A177-3AD203B41FA5}">
                      <a16:colId xmlns:a16="http://schemas.microsoft.com/office/drawing/2014/main" val="1824527754"/>
                    </a:ext>
                  </a:extLst>
                </a:gridCol>
                <a:gridCol w="411480">
                  <a:extLst>
                    <a:ext uri="{9D8B030D-6E8A-4147-A177-3AD203B41FA5}">
                      <a16:colId xmlns:a16="http://schemas.microsoft.com/office/drawing/2014/main" val="1141307198"/>
                    </a:ext>
                  </a:extLst>
                </a:gridCol>
                <a:gridCol w="411480">
                  <a:extLst>
                    <a:ext uri="{9D8B030D-6E8A-4147-A177-3AD203B41FA5}">
                      <a16:colId xmlns:a16="http://schemas.microsoft.com/office/drawing/2014/main" val="3183044168"/>
                    </a:ext>
                  </a:extLst>
                </a:gridCol>
                <a:gridCol w="411480">
                  <a:extLst>
                    <a:ext uri="{9D8B030D-6E8A-4147-A177-3AD203B41FA5}">
                      <a16:colId xmlns:a16="http://schemas.microsoft.com/office/drawing/2014/main" val="1164224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37512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- 2023-07-25 12:38:31</a:t>
                      </a:r>
                      <a:r>
                        <a:rPr kumimoji="0" lang="en-US" sz="1000" b="0" i="0" u="none" strike="noStrike" kern="1200" cap="none" spc="0" normalizeH="0" baseline="0" noProof="0">
                          <a:ln>
                            <a:noFill/>
                          </a:ln>
                          <a:solidFill>
                            <a:prstClr val="black"/>
                          </a:solidFill>
                          <a:effectLst/>
                          <a:uLnTx/>
                          <a:uFillTx/>
                          <a:latin typeface="Calibri"/>
                          <a:ea typeface="+mn-ea"/>
                          <a:cs typeface="+mn-cs"/>
                        </a:rPr>
                        <a:t>
 At this year's EuroSkills, over 600 top European specialists in 43 vocational skills will experience a fair competition. "The European Championship of Professions not only provides a platform to showcase the diversity of professions but also strengthens European cohesion," emphasizes Hubert Romer, Official Delegate and Managing Director of WorldSkills Germany.
The largest German national team ever to participate in a European Championship of Professions 🏅 will compete with 33 young competitors in 29 competition disciplines against Europe's best.
Last week, Team Germany held its preparation meeting in Magdeburg, Germany, to intensively prepare for the upcoming challenge. Workshops, mental training, and team-building activities were on the agenda 👍 The meeting was attended by 70 team members, including the young participants themselves, as well as trainers and experts.
The participation in the European Championship is sponsored by the Federal Ministry of Education and Research and the Federal Ministry for Economic Affairs and Climate Protection. Festo is a Premium Sponsor for the Mechatronics discipline and has been a partner of WorldSkills Europe for 15 years.
Discover more 👉 https://tinylink.net/vEjXo
#Festo #FestoDidactic #Mechatronics #UnitedbySkills #EuroSkills2023 #TVET EuroSkills Gdańsk 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https://quintly-image-storage.s3.amazonaws.com/e094e774cd6731a1e465f1b3b7a1340f/0c56f6a2bf2969abc6bb7339ba00de3f.jpg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3.1175 %</a:t>
                      </a:r>
                    </a:p>
                  </a:txBody>
                  <a:tcPr/>
                </a:tc>
                <a:extLst>
                  <a:ext uri="{0D108BD9-81ED-4DB2-BD59-A6C34878D82A}">
                    <a16:rowId xmlns:a16="http://schemas.microsoft.com/office/drawing/2014/main" val="1026377664"/>
                  </a:ext>
                </a:extLst>
              </a:tr>
            </a:tbl>
          </a:graphicData>
        </a:graphic>
      </p:graphicFrame>
      <p:sp>
        <p:nvSpPr>
          <p:cNvPr id="4" name="Text Placeholder 3">
            <a:extLst>
              <a:ext uri="{FF2B5EF4-FFF2-40B4-BE49-F238E27FC236}">
                <a16:creationId xmlns:a16="http://schemas.microsoft.com/office/drawing/2014/main" id="{D1E03173-833F-4BD5-B85E-1576523CD7FC}"/>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4131253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99558-2F54-4A49-91EE-FF6F9D5B468B}"/>
              </a:ext>
            </a:extLst>
          </p:cNvPr>
          <p:cNvSpPr>
            <a:spLocks noGrp="1"/>
          </p:cNvSpPr>
          <p:nvPr>
            <p:ph type="title"/>
          </p:nvPr>
        </p:nvSpPr>
        <p:spPr/>
        <p:txBody>
          <a:bodyPr/>
          <a:lstStyle/>
          <a:p>
            <a:r>
              <a:rPr lang="en-US"/>
              <a:t>Facebook Published Posts Table | 3 profiles - 4 of 26</a:t>
            </a:r>
          </a:p>
        </p:txBody>
      </p:sp>
      <p:graphicFrame>
        <p:nvGraphicFramePr>
          <p:cNvPr id="5" name="Table Placeholder 4">
            <a:extLst>
              <a:ext uri="{FF2B5EF4-FFF2-40B4-BE49-F238E27FC236}">
                <a16:creationId xmlns:a16="http://schemas.microsoft.com/office/drawing/2014/main" id="{D894E124-A466-4A67-9D1C-DFE835A681D6}"/>
              </a:ext>
            </a:extLst>
          </p:cNvPr>
          <p:cNvGraphicFramePr>
            <a:graphicFrameLocks noGrp="1"/>
          </p:cNvGraphicFramePr>
          <p:nvPr>
            <p:ph type="tbl" sz="quarter" idx="13"/>
            <p:extLst>
              <p:ext uri="{D42A27DB-BD31-4B8C-83A1-F6EECF244321}">
                <p14:modId xmlns:p14="http://schemas.microsoft.com/office/powerpoint/2010/main" val="2232292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95437557"/>
                    </a:ext>
                  </a:extLst>
                </a:gridCol>
                <a:gridCol w="1399032">
                  <a:extLst>
                    <a:ext uri="{9D8B030D-6E8A-4147-A177-3AD203B41FA5}">
                      <a16:colId xmlns:a16="http://schemas.microsoft.com/office/drawing/2014/main" val="2737303895"/>
                    </a:ext>
                  </a:extLst>
                </a:gridCol>
                <a:gridCol w="1152144">
                  <a:extLst>
                    <a:ext uri="{9D8B030D-6E8A-4147-A177-3AD203B41FA5}">
                      <a16:colId xmlns:a16="http://schemas.microsoft.com/office/drawing/2014/main" val="2813247128"/>
                    </a:ext>
                  </a:extLst>
                </a:gridCol>
                <a:gridCol w="411480">
                  <a:extLst>
                    <a:ext uri="{9D8B030D-6E8A-4147-A177-3AD203B41FA5}">
                      <a16:colId xmlns:a16="http://schemas.microsoft.com/office/drawing/2014/main" val="2199163995"/>
                    </a:ext>
                  </a:extLst>
                </a:gridCol>
                <a:gridCol w="411480">
                  <a:extLst>
                    <a:ext uri="{9D8B030D-6E8A-4147-A177-3AD203B41FA5}">
                      <a16:colId xmlns:a16="http://schemas.microsoft.com/office/drawing/2014/main" val="3111475283"/>
                    </a:ext>
                  </a:extLst>
                </a:gridCol>
                <a:gridCol w="411480">
                  <a:extLst>
                    <a:ext uri="{9D8B030D-6E8A-4147-A177-3AD203B41FA5}">
                      <a16:colId xmlns:a16="http://schemas.microsoft.com/office/drawing/2014/main" val="3706109652"/>
                    </a:ext>
                  </a:extLst>
                </a:gridCol>
                <a:gridCol w="411480">
                  <a:extLst>
                    <a:ext uri="{9D8B030D-6E8A-4147-A177-3AD203B41FA5}">
                      <a16:colId xmlns:a16="http://schemas.microsoft.com/office/drawing/2014/main" val="1509758360"/>
                    </a:ext>
                  </a:extLst>
                </a:gridCol>
                <a:gridCol w="411480">
                  <a:extLst>
                    <a:ext uri="{9D8B030D-6E8A-4147-A177-3AD203B41FA5}">
                      <a16:colId xmlns:a16="http://schemas.microsoft.com/office/drawing/2014/main" val="3619060721"/>
                    </a:ext>
                  </a:extLst>
                </a:gridCol>
                <a:gridCol w="411480">
                  <a:extLst>
                    <a:ext uri="{9D8B030D-6E8A-4147-A177-3AD203B41FA5}">
                      <a16:colId xmlns:a16="http://schemas.microsoft.com/office/drawing/2014/main" val="64799701"/>
                    </a:ext>
                  </a:extLst>
                </a:gridCol>
                <a:gridCol w="411480">
                  <a:extLst>
                    <a:ext uri="{9D8B030D-6E8A-4147-A177-3AD203B41FA5}">
                      <a16:colId xmlns:a16="http://schemas.microsoft.com/office/drawing/2014/main" val="1198528204"/>
                    </a:ext>
                  </a:extLst>
                </a:gridCol>
                <a:gridCol w="411480">
                  <a:extLst>
                    <a:ext uri="{9D8B030D-6E8A-4147-A177-3AD203B41FA5}">
                      <a16:colId xmlns:a16="http://schemas.microsoft.com/office/drawing/2014/main" val="2664341731"/>
                    </a:ext>
                  </a:extLst>
                </a:gridCol>
                <a:gridCol w="411480">
                  <a:extLst>
                    <a:ext uri="{9D8B030D-6E8A-4147-A177-3AD203B41FA5}">
                      <a16:colId xmlns:a16="http://schemas.microsoft.com/office/drawing/2014/main" val="2937054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416778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- 2023-07-20 08:56:26</a:t>
                      </a:r>
                      <a:r>
                        <a:rPr kumimoji="0" lang="en-US" sz="1000" b="0" i="0" u="none" strike="noStrike" kern="1200" cap="none" spc="0" normalizeH="0" baseline="0" noProof="0">
                          <a:ln>
                            <a:noFill/>
                          </a:ln>
                          <a:solidFill>
                            <a:prstClr val="black"/>
                          </a:solidFill>
                          <a:effectLst/>
                          <a:uLnTx/>
                          <a:uFillTx/>
                          <a:latin typeface="Calibri"/>
                          <a:ea typeface="+mn-ea"/>
                          <a:cs typeface="+mn-cs"/>
                        </a:rPr>
                        <a:t>
 EuroSkills Gdańsk 2023 – addressing the shortage of skilled workers through vocational competitions 🏅
At the beginning of September, the European Championship of Professions will take place in Gdańsk, Poland. Festo is a Premium Partner of EuroSkills and sponsors the skill of mechatronics ⚙️.
For the young participants, as well as representatives from industry, education, and government, the European Championship offers a fantastic platform:
- to network and socialize,
- to showcase talent and skills, and
- to exchange ideas with experts.
Read more in the press release 👉 https://tinylink.net/vEjXo 
#Festo #FestoDidactic #Mechatronics #UnitedbySkills #EuroSkills2023 #TVET EuroSkills Gdańsk 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https://quintly-image-storage.s3.amazonaws.com/e094e774cd6731a1e465f1b3b7a1340f/72689cb9329b9c70a4efdcdf24ee6008.jpg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3.6424 %</a:t>
                      </a:r>
                    </a:p>
                  </a:txBody>
                  <a:tcPr/>
                </a:tc>
                <a:extLst>
                  <a:ext uri="{0D108BD9-81ED-4DB2-BD59-A6C34878D82A}">
                    <a16:rowId xmlns:a16="http://schemas.microsoft.com/office/drawing/2014/main" val="3491212268"/>
                  </a:ext>
                </a:extLst>
              </a:tr>
            </a:tbl>
          </a:graphicData>
        </a:graphic>
      </p:graphicFrame>
      <p:sp>
        <p:nvSpPr>
          <p:cNvPr id="4" name="Text Placeholder 3">
            <a:extLst>
              <a:ext uri="{FF2B5EF4-FFF2-40B4-BE49-F238E27FC236}">
                <a16:creationId xmlns:a16="http://schemas.microsoft.com/office/drawing/2014/main" id="{FD6FC59A-4AB8-4F2D-826F-EED368B7012B}"/>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36669904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4A6FE-58FA-48E0-8580-A3241F2FCED0}"/>
              </a:ext>
            </a:extLst>
          </p:cNvPr>
          <p:cNvSpPr>
            <a:spLocks noGrp="1"/>
          </p:cNvSpPr>
          <p:nvPr>
            <p:ph type="title"/>
          </p:nvPr>
        </p:nvSpPr>
        <p:spPr/>
        <p:txBody>
          <a:bodyPr/>
          <a:lstStyle/>
          <a:p>
            <a:r>
              <a:rPr lang="en-US"/>
              <a:t>Facebook Published Posts Table | 3 profiles - 5 of 26</a:t>
            </a:r>
          </a:p>
        </p:txBody>
      </p:sp>
      <p:graphicFrame>
        <p:nvGraphicFramePr>
          <p:cNvPr id="5" name="Table Placeholder 4">
            <a:extLst>
              <a:ext uri="{FF2B5EF4-FFF2-40B4-BE49-F238E27FC236}">
                <a16:creationId xmlns:a16="http://schemas.microsoft.com/office/drawing/2014/main" id="{0871CF71-BAE6-4524-A6E5-5AD3C90F7E4A}"/>
              </a:ext>
            </a:extLst>
          </p:cNvPr>
          <p:cNvGraphicFramePr>
            <a:graphicFrameLocks noGrp="1"/>
          </p:cNvGraphicFramePr>
          <p:nvPr>
            <p:ph type="tbl" sz="quarter" idx="13"/>
            <p:extLst>
              <p:ext uri="{D42A27DB-BD31-4B8C-83A1-F6EECF244321}">
                <p14:modId xmlns:p14="http://schemas.microsoft.com/office/powerpoint/2010/main" val="2348827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14395268"/>
                    </a:ext>
                  </a:extLst>
                </a:gridCol>
                <a:gridCol w="1399032">
                  <a:extLst>
                    <a:ext uri="{9D8B030D-6E8A-4147-A177-3AD203B41FA5}">
                      <a16:colId xmlns:a16="http://schemas.microsoft.com/office/drawing/2014/main" val="134165085"/>
                    </a:ext>
                  </a:extLst>
                </a:gridCol>
                <a:gridCol w="1152144">
                  <a:extLst>
                    <a:ext uri="{9D8B030D-6E8A-4147-A177-3AD203B41FA5}">
                      <a16:colId xmlns:a16="http://schemas.microsoft.com/office/drawing/2014/main" val="2784405439"/>
                    </a:ext>
                  </a:extLst>
                </a:gridCol>
                <a:gridCol w="411480">
                  <a:extLst>
                    <a:ext uri="{9D8B030D-6E8A-4147-A177-3AD203B41FA5}">
                      <a16:colId xmlns:a16="http://schemas.microsoft.com/office/drawing/2014/main" val="3054585295"/>
                    </a:ext>
                  </a:extLst>
                </a:gridCol>
                <a:gridCol w="411480">
                  <a:extLst>
                    <a:ext uri="{9D8B030D-6E8A-4147-A177-3AD203B41FA5}">
                      <a16:colId xmlns:a16="http://schemas.microsoft.com/office/drawing/2014/main" val="2950580685"/>
                    </a:ext>
                  </a:extLst>
                </a:gridCol>
                <a:gridCol w="411480">
                  <a:extLst>
                    <a:ext uri="{9D8B030D-6E8A-4147-A177-3AD203B41FA5}">
                      <a16:colId xmlns:a16="http://schemas.microsoft.com/office/drawing/2014/main" val="1154151022"/>
                    </a:ext>
                  </a:extLst>
                </a:gridCol>
                <a:gridCol w="411480">
                  <a:extLst>
                    <a:ext uri="{9D8B030D-6E8A-4147-A177-3AD203B41FA5}">
                      <a16:colId xmlns:a16="http://schemas.microsoft.com/office/drawing/2014/main" val="1323617798"/>
                    </a:ext>
                  </a:extLst>
                </a:gridCol>
                <a:gridCol w="411480">
                  <a:extLst>
                    <a:ext uri="{9D8B030D-6E8A-4147-A177-3AD203B41FA5}">
                      <a16:colId xmlns:a16="http://schemas.microsoft.com/office/drawing/2014/main" val="526008608"/>
                    </a:ext>
                  </a:extLst>
                </a:gridCol>
                <a:gridCol w="411480">
                  <a:extLst>
                    <a:ext uri="{9D8B030D-6E8A-4147-A177-3AD203B41FA5}">
                      <a16:colId xmlns:a16="http://schemas.microsoft.com/office/drawing/2014/main" val="4256166247"/>
                    </a:ext>
                  </a:extLst>
                </a:gridCol>
                <a:gridCol w="411480">
                  <a:extLst>
                    <a:ext uri="{9D8B030D-6E8A-4147-A177-3AD203B41FA5}">
                      <a16:colId xmlns:a16="http://schemas.microsoft.com/office/drawing/2014/main" val="553970203"/>
                    </a:ext>
                  </a:extLst>
                </a:gridCol>
                <a:gridCol w="411480">
                  <a:extLst>
                    <a:ext uri="{9D8B030D-6E8A-4147-A177-3AD203B41FA5}">
                      <a16:colId xmlns:a16="http://schemas.microsoft.com/office/drawing/2014/main" val="1480225546"/>
                    </a:ext>
                  </a:extLst>
                </a:gridCol>
                <a:gridCol w="411480">
                  <a:extLst>
                    <a:ext uri="{9D8B030D-6E8A-4147-A177-3AD203B41FA5}">
                      <a16:colId xmlns:a16="http://schemas.microsoft.com/office/drawing/2014/main" val="1210645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973009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- 2023-07-20 08:56:26</a:t>
                      </a:r>
                      <a:r>
                        <a:rPr kumimoji="0" lang="de-DE" sz="1000" b="0" i="0" u="none" strike="noStrike" kern="1200" cap="none" spc="0" normalizeH="0" baseline="0" noProof="0">
                          <a:ln>
                            <a:noFill/>
                          </a:ln>
                          <a:solidFill>
                            <a:prstClr val="black"/>
                          </a:solidFill>
                          <a:effectLst/>
                          <a:uLnTx/>
                          <a:uFillTx/>
                          <a:latin typeface="Calibri"/>
                          <a:ea typeface="+mn-ea"/>
                          <a:cs typeface="+mn-cs"/>
                        </a:rPr>
                        <a:t>
 EuroSkills Gdańsk 2023 - dem Fachkräftemangel durch Berufswettbewerbe 🏅 entgegentreten
Anfang September findet die Europameisterschaft der Berufe in Danzig, Polen, statt. 
Festo ist Premium Partner von EuroSkills und sponsort die Disziplin Mechatronik ⚙️. 
Für die jungen Teilnehmer sowie für Vertreter aus Industrie, Bildungswesen und Regierung ist die Europameisterschaft vor allem eines: eine fantastische Plattform
- um zu netzwerken und Kontakte zu pflegen
- um Talent und Können zu zeigen und 
- um Ideen mit Experten auszutauschen.
Erfahren Sie mehr in der Pressemitteilung 👉 https://tinylink.net/6xMpU 
#Festo #FestoDidactic #Mechatronik #UnitedbySkills #EuroSkills2023 #Berufsausbildung EuroSkills Gdańsk 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https://quintly-image-storage.s3.amazonaws.com/e094e774cd6731a1e465f1b3b7a1340f/72689cb9329b9c70a4efdcdf24ee6008.jpg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4.1176 %</a:t>
                      </a:r>
                    </a:p>
                  </a:txBody>
                  <a:tcPr/>
                </a:tc>
                <a:extLst>
                  <a:ext uri="{0D108BD9-81ED-4DB2-BD59-A6C34878D82A}">
                    <a16:rowId xmlns:a16="http://schemas.microsoft.com/office/drawing/2014/main" val="4189411058"/>
                  </a:ext>
                </a:extLst>
              </a:tr>
            </a:tbl>
          </a:graphicData>
        </a:graphic>
      </p:graphicFrame>
      <p:sp>
        <p:nvSpPr>
          <p:cNvPr id="4" name="Text Placeholder 3">
            <a:extLst>
              <a:ext uri="{FF2B5EF4-FFF2-40B4-BE49-F238E27FC236}">
                <a16:creationId xmlns:a16="http://schemas.microsoft.com/office/drawing/2014/main" id="{A57FADEF-626F-430C-8A68-BF5186010A36}"/>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1878872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B2F4A-24CC-453F-A366-460E12A9F278}"/>
              </a:ext>
            </a:extLst>
          </p:cNvPr>
          <p:cNvSpPr>
            <a:spLocks noGrp="1"/>
          </p:cNvSpPr>
          <p:nvPr>
            <p:ph type="title"/>
          </p:nvPr>
        </p:nvSpPr>
        <p:spPr/>
        <p:txBody>
          <a:bodyPr/>
          <a:lstStyle/>
          <a:p>
            <a:r>
              <a:rPr lang="en-US"/>
              <a:t>Facebook Published Posts Table | 3 profiles - 6 of 26</a:t>
            </a:r>
          </a:p>
        </p:txBody>
      </p:sp>
      <p:graphicFrame>
        <p:nvGraphicFramePr>
          <p:cNvPr id="5" name="Table Placeholder 4">
            <a:extLst>
              <a:ext uri="{FF2B5EF4-FFF2-40B4-BE49-F238E27FC236}">
                <a16:creationId xmlns:a16="http://schemas.microsoft.com/office/drawing/2014/main" id="{257BE73D-86FE-4F10-96DB-47E8AD94745E}"/>
              </a:ext>
            </a:extLst>
          </p:cNvPr>
          <p:cNvGraphicFramePr>
            <a:graphicFrameLocks noGrp="1"/>
          </p:cNvGraphicFramePr>
          <p:nvPr>
            <p:ph type="tbl" sz="quarter" idx="13"/>
            <p:extLst>
              <p:ext uri="{D42A27DB-BD31-4B8C-83A1-F6EECF244321}">
                <p14:modId xmlns:p14="http://schemas.microsoft.com/office/powerpoint/2010/main" val="3642298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49324284"/>
                    </a:ext>
                  </a:extLst>
                </a:gridCol>
                <a:gridCol w="1399032">
                  <a:extLst>
                    <a:ext uri="{9D8B030D-6E8A-4147-A177-3AD203B41FA5}">
                      <a16:colId xmlns:a16="http://schemas.microsoft.com/office/drawing/2014/main" val="2910180337"/>
                    </a:ext>
                  </a:extLst>
                </a:gridCol>
                <a:gridCol w="1152144">
                  <a:extLst>
                    <a:ext uri="{9D8B030D-6E8A-4147-A177-3AD203B41FA5}">
                      <a16:colId xmlns:a16="http://schemas.microsoft.com/office/drawing/2014/main" val="1131069711"/>
                    </a:ext>
                  </a:extLst>
                </a:gridCol>
                <a:gridCol w="411480">
                  <a:extLst>
                    <a:ext uri="{9D8B030D-6E8A-4147-A177-3AD203B41FA5}">
                      <a16:colId xmlns:a16="http://schemas.microsoft.com/office/drawing/2014/main" val="1687421576"/>
                    </a:ext>
                  </a:extLst>
                </a:gridCol>
                <a:gridCol w="411480">
                  <a:extLst>
                    <a:ext uri="{9D8B030D-6E8A-4147-A177-3AD203B41FA5}">
                      <a16:colId xmlns:a16="http://schemas.microsoft.com/office/drawing/2014/main" val="1379950345"/>
                    </a:ext>
                  </a:extLst>
                </a:gridCol>
                <a:gridCol w="411480">
                  <a:extLst>
                    <a:ext uri="{9D8B030D-6E8A-4147-A177-3AD203B41FA5}">
                      <a16:colId xmlns:a16="http://schemas.microsoft.com/office/drawing/2014/main" val="1919882017"/>
                    </a:ext>
                  </a:extLst>
                </a:gridCol>
                <a:gridCol w="411480">
                  <a:extLst>
                    <a:ext uri="{9D8B030D-6E8A-4147-A177-3AD203B41FA5}">
                      <a16:colId xmlns:a16="http://schemas.microsoft.com/office/drawing/2014/main" val="3301290758"/>
                    </a:ext>
                  </a:extLst>
                </a:gridCol>
                <a:gridCol w="411480">
                  <a:extLst>
                    <a:ext uri="{9D8B030D-6E8A-4147-A177-3AD203B41FA5}">
                      <a16:colId xmlns:a16="http://schemas.microsoft.com/office/drawing/2014/main" val="2036844669"/>
                    </a:ext>
                  </a:extLst>
                </a:gridCol>
                <a:gridCol w="411480">
                  <a:extLst>
                    <a:ext uri="{9D8B030D-6E8A-4147-A177-3AD203B41FA5}">
                      <a16:colId xmlns:a16="http://schemas.microsoft.com/office/drawing/2014/main" val="3524776338"/>
                    </a:ext>
                  </a:extLst>
                </a:gridCol>
                <a:gridCol w="411480">
                  <a:extLst>
                    <a:ext uri="{9D8B030D-6E8A-4147-A177-3AD203B41FA5}">
                      <a16:colId xmlns:a16="http://schemas.microsoft.com/office/drawing/2014/main" val="836524576"/>
                    </a:ext>
                  </a:extLst>
                </a:gridCol>
                <a:gridCol w="411480">
                  <a:extLst>
                    <a:ext uri="{9D8B030D-6E8A-4147-A177-3AD203B41FA5}">
                      <a16:colId xmlns:a16="http://schemas.microsoft.com/office/drawing/2014/main" val="1476152317"/>
                    </a:ext>
                  </a:extLst>
                </a:gridCol>
                <a:gridCol w="411480">
                  <a:extLst>
                    <a:ext uri="{9D8B030D-6E8A-4147-A177-3AD203B41FA5}">
                      <a16:colId xmlns:a16="http://schemas.microsoft.com/office/drawing/2014/main" val="509750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283654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- 2023-07-15 09:00:14</a:t>
                      </a:r>
                      <a:r>
                        <a:rPr kumimoji="0" lang="de-DE" sz="1000" b="0" i="0" u="none" strike="noStrike" kern="1200" cap="none" spc="0" normalizeH="0" baseline="0" noProof="0">
                          <a:ln>
                            <a:noFill/>
                          </a:ln>
                          <a:solidFill>
                            <a:prstClr val="black"/>
                          </a:solidFill>
                          <a:effectLst/>
                          <a:uLnTx/>
                          <a:uFillTx/>
                          <a:latin typeface="Calibri"/>
                          <a:ea typeface="+mn-ea"/>
                          <a:cs typeface="+mn-cs"/>
                        </a:rPr>
                        <a:t>
 Lasst uns heute den Tag der Jugend feiern 🥳
Bei den EuroSkills Gdańsk 2023 dreht sich alles um junge Menschen! 
Die Europameisterschaft der Berufe ist für junge Menschen aus mehreren Gründen wichtig. Zum einen bietet sie eine außergewöhnliche Plattform, um ihre Fähigkeiten in verschiedenen Berufsbereichen zu präsentieren und zu verbessern. 
Zweitens dienen die EuroSkills als Chance für neuen Karrierechancen. Durch die Teilnahme an der Veranstaltung kommen die jungen Menschen mit potenziellen Arbeitgebern, Branchenexperten und Bildungseinrichtungen in Kontakt. 
Darüber hinaus bringt EuroSkills bei den jungen Teilnehmern ein Gefühl des Stolzes und der Anerkennung hervor. Ihre harte Arbeit, ihr Engagement und ihr handwerkliches Geschick werden auf einer internationalen Bühne bestätigt, was ihr Selbstwertgefühl und ihre Motivation stärkt. 
EuroSkills Gdańsk 2023 weckt die Leidenschaft für die berufliche Ausbildung. Sie zeigen die Bedeutung von Handwerksberufen auf, räumen mit falschen Vorstellungen auf und fördern den Wert von praktischem Fachwissen. 
Kurz gesagt: die EuroSkills Gdańsk 2023 sind für junge Menschen von entscheidender Bedeutung. Sie bieten eine Plattform für die Entwicklung von Fähigkeiten, sie fördern Karrieremöglichkeiten und die berufliche Bildung. 
Festo ist Premium Sponsor für die Disziplin Mechatronik und stolz darauf, Teil der Europameisterschaft zu sein.
Seien Sie dabei und holen Sie sich Ihr kostenloses Ticket hier 👉 https://euroskills2023.org/register-now/
#Festo #FestoDidactic #Mechatronik #WaterTechnology #UnitedbySkills #EuroSkills2023 #TVET EuroSkills Gdańsk 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https://quintly-image-storage.s3.amazonaws.com/e094e774cd6731a1e465f1b3b7a1340f/5ce20484ab7de56e4665382aee3f2cbe.jpg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623848311"/>
                  </a:ext>
                </a:extLst>
              </a:tr>
            </a:tbl>
          </a:graphicData>
        </a:graphic>
      </p:graphicFrame>
      <p:sp>
        <p:nvSpPr>
          <p:cNvPr id="4" name="Text Placeholder 3">
            <a:extLst>
              <a:ext uri="{FF2B5EF4-FFF2-40B4-BE49-F238E27FC236}">
                <a16:creationId xmlns:a16="http://schemas.microsoft.com/office/drawing/2014/main" id="{84862FBC-E5B8-4159-BA49-B565C5523424}"/>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26457491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F2ADB-CC71-4CA6-9AE4-F8A4BC9B2EFF}"/>
              </a:ext>
            </a:extLst>
          </p:cNvPr>
          <p:cNvSpPr>
            <a:spLocks noGrp="1"/>
          </p:cNvSpPr>
          <p:nvPr>
            <p:ph type="title"/>
          </p:nvPr>
        </p:nvSpPr>
        <p:spPr/>
        <p:txBody>
          <a:bodyPr/>
          <a:lstStyle/>
          <a:p>
            <a:r>
              <a:rPr lang="en-US"/>
              <a:t>Facebook Published Posts Table | 3 profiles - 7 of 26</a:t>
            </a:r>
          </a:p>
        </p:txBody>
      </p:sp>
      <p:graphicFrame>
        <p:nvGraphicFramePr>
          <p:cNvPr id="5" name="Table Placeholder 4">
            <a:extLst>
              <a:ext uri="{FF2B5EF4-FFF2-40B4-BE49-F238E27FC236}">
                <a16:creationId xmlns:a16="http://schemas.microsoft.com/office/drawing/2014/main" id="{109227DC-FB57-4D9C-9D9F-A84153649509}"/>
              </a:ext>
            </a:extLst>
          </p:cNvPr>
          <p:cNvGraphicFramePr>
            <a:graphicFrameLocks noGrp="1"/>
          </p:cNvGraphicFramePr>
          <p:nvPr>
            <p:ph type="tbl" sz="quarter" idx="13"/>
            <p:extLst>
              <p:ext uri="{D42A27DB-BD31-4B8C-83A1-F6EECF244321}">
                <p14:modId xmlns:p14="http://schemas.microsoft.com/office/powerpoint/2010/main" val="2105218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57911773"/>
                    </a:ext>
                  </a:extLst>
                </a:gridCol>
                <a:gridCol w="1399032">
                  <a:extLst>
                    <a:ext uri="{9D8B030D-6E8A-4147-A177-3AD203B41FA5}">
                      <a16:colId xmlns:a16="http://schemas.microsoft.com/office/drawing/2014/main" val="4005817007"/>
                    </a:ext>
                  </a:extLst>
                </a:gridCol>
                <a:gridCol w="1152144">
                  <a:extLst>
                    <a:ext uri="{9D8B030D-6E8A-4147-A177-3AD203B41FA5}">
                      <a16:colId xmlns:a16="http://schemas.microsoft.com/office/drawing/2014/main" val="1477931598"/>
                    </a:ext>
                  </a:extLst>
                </a:gridCol>
                <a:gridCol w="411480">
                  <a:extLst>
                    <a:ext uri="{9D8B030D-6E8A-4147-A177-3AD203B41FA5}">
                      <a16:colId xmlns:a16="http://schemas.microsoft.com/office/drawing/2014/main" val="3503176509"/>
                    </a:ext>
                  </a:extLst>
                </a:gridCol>
                <a:gridCol w="411480">
                  <a:extLst>
                    <a:ext uri="{9D8B030D-6E8A-4147-A177-3AD203B41FA5}">
                      <a16:colId xmlns:a16="http://schemas.microsoft.com/office/drawing/2014/main" val="277509097"/>
                    </a:ext>
                  </a:extLst>
                </a:gridCol>
                <a:gridCol w="411480">
                  <a:extLst>
                    <a:ext uri="{9D8B030D-6E8A-4147-A177-3AD203B41FA5}">
                      <a16:colId xmlns:a16="http://schemas.microsoft.com/office/drawing/2014/main" val="369905015"/>
                    </a:ext>
                  </a:extLst>
                </a:gridCol>
                <a:gridCol w="411480">
                  <a:extLst>
                    <a:ext uri="{9D8B030D-6E8A-4147-A177-3AD203B41FA5}">
                      <a16:colId xmlns:a16="http://schemas.microsoft.com/office/drawing/2014/main" val="2767721037"/>
                    </a:ext>
                  </a:extLst>
                </a:gridCol>
                <a:gridCol w="411480">
                  <a:extLst>
                    <a:ext uri="{9D8B030D-6E8A-4147-A177-3AD203B41FA5}">
                      <a16:colId xmlns:a16="http://schemas.microsoft.com/office/drawing/2014/main" val="399054909"/>
                    </a:ext>
                  </a:extLst>
                </a:gridCol>
                <a:gridCol w="411480">
                  <a:extLst>
                    <a:ext uri="{9D8B030D-6E8A-4147-A177-3AD203B41FA5}">
                      <a16:colId xmlns:a16="http://schemas.microsoft.com/office/drawing/2014/main" val="2364795185"/>
                    </a:ext>
                  </a:extLst>
                </a:gridCol>
                <a:gridCol w="411480">
                  <a:extLst>
                    <a:ext uri="{9D8B030D-6E8A-4147-A177-3AD203B41FA5}">
                      <a16:colId xmlns:a16="http://schemas.microsoft.com/office/drawing/2014/main" val="1851785312"/>
                    </a:ext>
                  </a:extLst>
                </a:gridCol>
                <a:gridCol w="411480">
                  <a:extLst>
                    <a:ext uri="{9D8B030D-6E8A-4147-A177-3AD203B41FA5}">
                      <a16:colId xmlns:a16="http://schemas.microsoft.com/office/drawing/2014/main" val="2835187764"/>
                    </a:ext>
                  </a:extLst>
                </a:gridCol>
                <a:gridCol w="411480">
                  <a:extLst>
                    <a:ext uri="{9D8B030D-6E8A-4147-A177-3AD203B41FA5}">
                      <a16:colId xmlns:a16="http://schemas.microsoft.com/office/drawing/2014/main" val="530591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358916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- 2023-07-15 09:00:14</a:t>
                      </a:r>
                      <a:r>
                        <a:rPr kumimoji="0" lang="en-US" sz="1000" b="0" i="0" u="none" strike="noStrike" kern="1200" cap="none" spc="0" normalizeH="0" baseline="0" noProof="0">
                          <a:ln>
                            <a:noFill/>
                          </a:ln>
                          <a:solidFill>
                            <a:prstClr val="black"/>
                          </a:solidFill>
                          <a:effectLst/>
                          <a:uLnTx/>
                          <a:uFillTx/>
                          <a:latin typeface="Calibri"/>
                          <a:ea typeface="+mn-ea"/>
                          <a:cs typeface="+mn-cs"/>
                        </a:rPr>
                        <a:t>
 Let’s celebrate the Youth Day today 🥳
EuroSkills Gdańsk 2023, is all about young people! 
The European championship of professional skills is crucial for young people for several reasons. Firstly, it provides an exceptional platform for showcasing and honing their skills in various vocational areas. 
Secondly, EuroSkills serves as a gateway to new career opportunities. By participating in the event, young people gain exposure to potential employers, industry experts, and educational institutions. 
Moreover, EuroSkills fosters a sense of pride and recognition among young participants. It validates their hard work, dedication, and craftsmanship on an international stage, boosting their self-esteem and motivation. 
EuroSkills Gdańsk 2023 inspires passion for vocational education and training. It showcases the significance of skilled professions, debunking misconceptions and promoting the value of hands-on expertise. 
Overall, EuroSkills Gdańsk 2023 is vital for young people as it offers a platform for skill development, connects them with career opportunities, and promotes vocational education. 
Festo is Premium Sponsor of the skill Mechatronics and proud to be part of the championship.
Join the event and get your free ticket here 👉 https://euroskills2023.org/register-now/
#Festo #FestoDidactic #Mechatronics #WaterTechnology #UnitedbySkills #EuroSkills2023 #TVET EuroSkills Gdańsk 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https://quintly-image-storage.s3.amazonaws.com/e094e774cd6731a1e465f1b3b7a1340f/5ce20484ab7de56e4665382aee3f2cbe.jpg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2.2026 %</a:t>
                      </a:r>
                    </a:p>
                  </a:txBody>
                  <a:tcPr/>
                </a:tc>
                <a:extLst>
                  <a:ext uri="{0D108BD9-81ED-4DB2-BD59-A6C34878D82A}">
                    <a16:rowId xmlns:a16="http://schemas.microsoft.com/office/drawing/2014/main" val="1517038346"/>
                  </a:ext>
                </a:extLst>
              </a:tr>
            </a:tbl>
          </a:graphicData>
        </a:graphic>
      </p:graphicFrame>
      <p:sp>
        <p:nvSpPr>
          <p:cNvPr id="4" name="Text Placeholder 3">
            <a:extLst>
              <a:ext uri="{FF2B5EF4-FFF2-40B4-BE49-F238E27FC236}">
                <a16:creationId xmlns:a16="http://schemas.microsoft.com/office/drawing/2014/main" id="{29B40514-20FC-4061-BAA0-59BF52A117E6}"/>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4280270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417B7-4C1D-4EEA-AA79-A5387E5F0034}"/>
              </a:ext>
            </a:extLst>
          </p:cNvPr>
          <p:cNvSpPr>
            <a:spLocks noGrp="1"/>
          </p:cNvSpPr>
          <p:nvPr>
            <p:ph type="title"/>
          </p:nvPr>
        </p:nvSpPr>
        <p:spPr/>
        <p:txBody>
          <a:bodyPr/>
          <a:lstStyle/>
          <a:p>
            <a:r>
              <a:rPr lang="en-US"/>
              <a:t>Facebook Published Posts Table | 3 profiles - 8 of 26</a:t>
            </a:r>
          </a:p>
        </p:txBody>
      </p:sp>
      <p:graphicFrame>
        <p:nvGraphicFramePr>
          <p:cNvPr id="5" name="Table Placeholder 4">
            <a:extLst>
              <a:ext uri="{FF2B5EF4-FFF2-40B4-BE49-F238E27FC236}">
                <a16:creationId xmlns:a16="http://schemas.microsoft.com/office/drawing/2014/main" id="{9C44C067-702A-4730-A776-891B703D1E6E}"/>
              </a:ext>
            </a:extLst>
          </p:cNvPr>
          <p:cNvGraphicFramePr>
            <a:graphicFrameLocks noGrp="1"/>
          </p:cNvGraphicFramePr>
          <p:nvPr>
            <p:ph type="tbl" sz="quarter" idx="13"/>
            <p:extLst>
              <p:ext uri="{D42A27DB-BD31-4B8C-83A1-F6EECF244321}">
                <p14:modId xmlns:p14="http://schemas.microsoft.com/office/powerpoint/2010/main" val="1050793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90254316"/>
                    </a:ext>
                  </a:extLst>
                </a:gridCol>
                <a:gridCol w="1399032">
                  <a:extLst>
                    <a:ext uri="{9D8B030D-6E8A-4147-A177-3AD203B41FA5}">
                      <a16:colId xmlns:a16="http://schemas.microsoft.com/office/drawing/2014/main" val="1309539206"/>
                    </a:ext>
                  </a:extLst>
                </a:gridCol>
                <a:gridCol w="1152144">
                  <a:extLst>
                    <a:ext uri="{9D8B030D-6E8A-4147-A177-3AD203B41FA5}">
                      <a16:colId xmlns:a16="http://schemas.microsoft.com/office/drawing/2014/main" val="1658004245"/>
                    </a:ext>
                  </a:extLst>
                </a:gridCol>
                <a:gridCol w="411480">
                  <a:extLst>
                    <a:ext uri="{9D8B030D-6E8A-4147-A177-3AD203B41FA5}">
                      <a16:colId xmlns:a16="http://schemas.microsoft.com/office/drawing/2014/main" val="28813547"/>
                    </a:ext>
                  </a:extLst>
                </a:gridCol>
                <a:gridCol w="411480">
                  <a:extLst>
                    <a:ext uri="{9D8B030D-6E8A-4147-A177-3AD203B41FA5}">
                      <a16:colId xmlns:a16="http://schemas.microsoft.com/office/drawing/2014/main" val="405989682"/>
                    </a:ext>
                  </a:extLst>
                </a:gridCol>
                <a:gridCol w="411480">
                  <a:extLst>
                    <a:ext uri="{9D8B030D-6E8A-4147-A177-3AD203B41FA5}">
                      <a16:colId xmlns:a16="http://schemas.microsoft.com/office/drawing/2014/main" val="545838256"/>
                    </a:ext>
                  </a:extLst>
                </a:gridCol>
                <a:gridCol w="411480">
                  <a:extLst>
                    <a:ext uri="{9D8B030D-6E8A-4147-A177-3AD203B41FA5}">
                      <a16:colId xmlns:a16="http://schemas.microsoft.com/office/drawing/2014/main" val="3691014237"/>
                    </a:ext>
                  </a:extLst>
                </a:gridCol>
                <a:gridCol w="411480">
                  <a:extLst>
                    <a:ext uri="{9D8B030D-6E8A-4147-A177-3AD203B41FA5}">
                      <a16:colId xmlns:a16="http://schemas.microsoft.com/office/drawing/2014/main" val="714177063"/>
                    </a:ext>
                  </a:extLst>
                </a:gridCol>
                <a:gridCol w="411480">
                  <a:extLst>
                    <a:ext uri="{9D8B030D-6E8A-4147-A177-3AD203B41FA5}">
                      <a16:colId xmlns:a16="http://schemas.microsoft.com/office/drawing/2014/main" val="3919802055"/>
                    </a:ext>
                  </a:extLst>
                </a:gridCol>
                <a:gridCol w="411480">
                  <a:extLst>
                    <a:ext uri="{9D8B030D-6E8A-4147-A177-3AD203B41FA5}">
                      <a16:colId xmlns:a16="http://schemas.microsoft.com/office/drawing/2014/main" val="995339265"/>
                    </a:ext>
                  </a:extLst>
                </a:gridCol>
                <a:gridCol w="411480">
                  <a:extLst>
                    <a:ext uri="{9D8B030D-6E8A-4147-A177-3AD203B41FA5}">
                      <a16:colId xmlns:a16="http://schemas.microsoft.com/office/drawing/2014/main" val="2864649883"/>
                    </a:ext>
                  </a:extLst>
                </a:gridCol>
                <a:gridCol w="411480">
                  <a:extLst>
                    <a:ext uri="{9D8B030D-6E8A-4147-A177-3AD203B41FA5}">
                      <a16:colId xmlns:a16="http://schemas.microsoft.com/office/drawing/2014/main" val="2864612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276235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- 2023-07-06 09:30:04</a:t>
                      </a:r>
                      <a:r>
                        <a:rPr kumimoji="0" lang="de-DE" sz="1000" b="0" i="0" u="none" strike="noStrike" kern="1200" cap="none" spc="0" normalizeH="0" baseline="0" noProof="0">
                          <a:ln>
                            <a:noFill/>
                          </a:ln>
                          <a:solidFill>
                            <a:prstClr val="black"/>
                          </a:solidFill>
                          <a:effectLst/>
                          <a:uLnTx/>
                          <a:uFillTx/>
                          <a:latin typeface="Calibri"/>
                          <a:ea typeface="+mn-ea"/>
                          <a:cs typeface="+mn-cs"/>
                        </a:rPr>
                        <a:t>
 Noch 60 Tage bis zu den EuroSkills Gdańsk 2023 🏅 Jetzt kostenloses Ticket holen!
Die Europameisterschaft der Berufe, EuroSkills Gdańsk 2023, startet am 6. September 2023. 
Seien Sie dabei und kommen Sie zur Veranstaltung! Der Live-Wettbewerb ist das I-Tüpfelchen der langen Vorbereitungsphase junger Fachkräfte – hier zeigen sie ihre Leidenschaft und ihr Talent.  
Nutzen Sie die Gelegenheit zum Austausch mit unseren Experten und informieren Sie sich über die neuesten Trends der technischen Berufsausbildung im Bereich Mechatronik ⚙️ 
Bringen Sie Ihre Kinder oder Schulklassen mit zum Wettbewerb. Auf der Festo-Aktionsfläche ‚try-a-skill‘ können sie Technik spielerisch ausprobieren. 
Am Festo-Stand finden Sie zusätzlich ein Exponat zum Thema Wasser- und Abwassertechnik. Auch für diese noch junge Disziplin ist Festo der offizielle Sponsor. Lassen Sie uns gemeinsam über nachhaltige Ausbildungsberufe diskutieren.
Festo freut sich, Sie bei den EuroSkills Gdańsk 2023 zu begrüßen! 
Holen Sie sich hier Ihr kostenloses Ticket 👉 https://euroskills2023.org/register-now/
#Festo #FestoDidactic #Mechatronik #WaterTechnology #UnitedbySkills #EuroSkills2023 #TVET EuroSkills Gdańsk 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https://quintly-image-storage.s3.amazonaws.com/e094e774cd6731a1e465f1b3b7a1340f/f34abc0107b9dbfcb997e5ae3da31ebe.jpg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2.2989 %</a:t>
                      </a:r>
                    </a:p>
                  </a:txBody>
                  <a:tcPr/>
                </a:tc>
                <a:extLst>
                  <a:ext uri="{0D108BD9-81ED-4DB2-BD59-A6C34878D82A}">
                    <a16:rowId xmlns:a16="http://schemas.microsoft.com/office/drawing/2014/main" val="333124817"/>
                  </a:ext>
                </a:extLst>
              </a:tr>
            </a:tbl>
          </a:graphicData>
        </a:graphic>
      </p:graphicFrame>
      <p:sp>
        <p:nvSpPr>
          <p:cNvPr id="4" name="Text Placeholder 3">
            <a:extLst>
              <a:ext uri="{FF2B5EF4-FFF2-40B4-BE49-F238E27FC236}">
                <a16:creationId xmlns:a16="http://schemas.microsoft.com/office/drawing/2014/main" id="{53334D8D-DDAB-4EEF-9838-E5E71136162E}"/>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2054163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0E74F-9291-4E96-BF3D-92467D1B880B}"/>
              </a:ext>
            </a:extLst>
          </p:cNvPr>
          <p:cNvSpPr>
            <a:spLocks noGrp="1"/>
          </p:cNvSpPr>
          <p:nvPr>
            <p:ph type="title"/>
          </p:nvPr>
        </p:nvSpPr>
        <p:spPr/>
        <p:txBody>
          <a:bodyPr/>
          <a:lstStyle/>
          <a:p>
            <a:r>
              <a:rPr lang="en-US"/>
              <a:t>Facebook Published Posts Table | 3 profiles - 9 of 26</a:t>
            </a:r>
          </a:p>
        </p:txBody>
      </p:sp>
      <p:graphicFrame>
        <p:nvGraphicFramePr>
          <p:cNvPr id="5" name="Table Placeholder 4">
            <a:extLst>
              <a:ext uri="{FF2B5EF4-FFF2-40B4-BE49-F238E27FC236}">
                <a16:creationId xmlns:a16="http://schemas.microsoft.com/office/drawing/2014/main" id="{2CC392B4-F65F-4118-8A46-736B081889E4}"/>
              </a:ext>
            </a:extLst>
          </p:cNvPr>
          <p:cNvGraphicFramePr>
            <a:graphicFrameLocks noGrp="1"/>
          </p:cNvGraphicFramePr>
          <p:nvPr>
            <p:ph type="tbl" sz="quarter" idx="13"/>
            <p:extLst>
              <p:ext uri="{D42A27DB-BD31-4B8C-83A1-F6EECF244321}">
                <p14:modId xmlns:p14="http://schemas.microsoft.com/office/powerpoint/2010/main" val="1619971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57796271"/>
                    </a:ext>
                  </a:extLst>
                </a:gridCol>
                <a:gridCol w="1399032">
                  <a:extLst>
                    <a:ext uri="{9D8B030D-6E8A-4147-A177-3AD203B41FA5}">
                      <a16:colId xmlns:a16="http://schemas.microsoft.com/office/drawing/2014/main" val="393483567"/>
                    </a:ext>
                  </a:extLst>
                </a:gridCol>
                <a:gridCol w="1152144">
                  <a:extLst>
                    <a:ext uri="{9D8B030D-6E8A-4147-A177-3AD203B41FA5}">
                      <a16:colId xmlns:a16="http://schemas.microsoft.com/office/drawing/2014/main" val="2586523859"/>
                    </a:ext>
                  </a:extLst>
                </a:gridCol>
                <a:gridCol w="411480">
                  <a:extLst>
                    <a:ext uri="{9D8B030D-6E8A-4147-A177-3AD203B41FA5}">
                      <a16:colId xmlns:a16="http://schemas.microsoft.com/office/drawing/2014/main" val="3814689758"/>
                    </a:ext>
                  </a:extLst>
                </a:gridCol>
                <a:gridCol w="411480">
                  <a:extLst>
                    <a:ext uri="{9D8B030D-6E8A-4147-A177-3AD203B41FA5}">
                      <a16:colId xmlns:a16="http://schemas.microsoft.com/office/drawing/2014/main" val="619819225"/>
                    </a:ext>
                  </a:extLst>
                </a:gridCol>
                <a:gridCol w="411480">
                  <a:extLst>
                    <a:ext uri="{9D8B030D-6E8A-4147-A177-3AD203B41FA5}">
                      <a16:colId xmlns:a16="http://schemas.microsoft.com/office/drawing/2014/main" val="617482945"/>
                    </a:ext>
                  </a:extLst>
                </a:gridCol>
                <a:gridCol w="411480">
                  <a:extLst>
                    <a:ext uri="{9D8B030D-6E8A-4147-A177-3AD203B41FA5}">
                      <a16:colId xmlns:a16="http://schemas.microsoft.com/office/drawing/2014/main" val="3051441607"/>
                    </a:ext>
                  </a:extLst>
                </a:gridCol>
                <a:gridCol w="411480">
                  <a:extLst>
                    <a:ext uri="{9D8B030D-6E8A-4147-A177-3AD203B41FA5}">
                      <a16:colId xmlns:a16="http://schemas.microsoft.com/office/drawing/2014/main" val="2562127437"/>
                    </a:ext>
                  </a:extLst>
                </a:gridCol>
                <a:gridCol w="411480">
                  <a:extLst>
                    <a:ext uri="{9D8B030D-6E8A-4147-A177-3AD203B41FA5}">
                      <a16:colId xmlns:a16="http://schemas.microsoft.com/office/drawing/2014/main" val="3055875485"/>
                    </a:ext>
                  </a:extLst>
                </a:gridCol>
                <a:gridCol w="411480">
                  <a:extLst>
                    <a:ext uri="{9D8B030D-6E8A-4147-A177-3AD203B41FA5}">
                      <a16:colId xmlns:a16="http://schemas.microsoft.com/office/drawing/2014/main" val="3551945705"/>
                    </a:ext>
                  </a:extLst>
                </a:gridCol>
                <a:gridCol w="411480">
                  <a:extLst>
                    <a:ext uri="{9D8B030D-6E8A-4147-A177-3AD203B41FA5}">
                      <a16:colId xmlns:a16="http://schemas.microsoft.com/office/drawing/2014/main" val="3988991324"/>
                    </a:ext>
                  </a:extLst>
                </a:gridCol>
                <a:gridCol w="411480">
                  <a:extLst>
                    <a:ext uri="{9D8B030D-6E8A-4147-A177-3AD203B41FA5}">
                      <a16:colId xmlns:a16="http://schemas.microsoft.com/office/drawing/2014/main" val="909114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332591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- 2023-07-06 09:30:04</a:t>
                      </a:r>
                      <a:r>
                        <a:rPr kumimoji="0" lang="en-US" sz="1000" b="0" i="0" u="none" strike="noStrike" kern="1200" cap="none" spc="0" normalizeH="0" baseline="0" noProof="0">
                          <a:ln>
                            <a:noFill/>
                          </a:ln>
                          <a:solidFill>
                            <a:prstClr val="black"/>
                          </a:solidFill>
                          <a:effectLst/>
                          <a:uLnTx/>
                          <a:uFillTx/>
                          <a:latin typeface="Calibri"/>
                          <a:ea typeface="+mn-ea"/>
                          <a:cs typeface="+mn-cs"/>
                        </a:rPr>
                        <a:t>
 60 days until EuroSkills Gdańsk 2023 🏅 Get your ticket now!
The European championship of professions, EuroSkills Gdańsk 2023, will start on 6th September. 
Be part of it and join the event! The live competition is like a sugar coating - the young professionals show their passion and talent after a long preparation phase.  
Benefit from expert talks and learn about latest trends in technical vocational education and training in mechatronics ⚙️ 
Bring your kids or your school classes to the competition and let them get inspired at the Festo hands-on ‘try-a-skill’ area. 
On the Festo booth you will also find an exhibit on Water Technology. Festo is official sponsor of this young skill as well. Let’s discuss about sustainable education careers.
We are looking forward to seeing you at EuroSkills Gdańsk 2023! 
Get your free ticket here 👉 https://euroskills2023.org/register-now/
#Festo #FestoDidactic #Mechatronics #WaterTechnology #UnitedbySkills #EuroSkills2023 #TVET EuroSkills Gdańsk 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https://quintly-image-storage.s3.amazonaws.com/e094e774cd6731a1e465f1b3b7a1340f/f34abc0107b9dbfcb997e5ae3da31ebe.jpg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2.3614 %</a:t>
                      </a:r>
                    </a:p>
                  </a:txBody>
                  <a:tcPr/>
                </a:tc>
                <a:extLst>
                  <a:ext uri="{0D108BD9-81ED-4DB2-BD59-A6C34878D82A}">
                    <a16:rowId xmlns:a16="http://schemas.microsoft.com/office/drawing/2014/main" val="927530698"/>
                  </a:ext>
                </a:extLst>
              </a:tr>
            </a:tbl>
          </a:graphicData>
        </a:graphic>
      </p:graphicFrame>
      <p:sp>
        <p:nvSpPr>
          <p:cNvPr id="4" name="Text Placeholder 3">
            <a:extLst>
              <a:ext uri="{FF2B5EF4-FFF2-40B4-BE49-F238E27FC236}">
                <a16:creationId xmlns:a16="http://schemas.microsoft.com/office/drawing/2014/main" id="{63AAE83A-9779-4BD4-BDD5-9ADCD0A410BB}"/>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3645151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7122D-DF70-4143-9D27-3D047A889861}"/>
              </a:ext>
            </a:extLst>
          </p:cNvPr>
          <p:cNvSpPr>
            <a:spLocks noGrp="1"/>
          </p:cNvSpPr>
          <p:nvPr>
            <p:ph type="title"/>
          </p:nvPr>
        </p:nvSpPr>
        <p:spPr/>
        <p:txBody>
          <a:bodyPr/>
          <a:lstStyle/>
          <a:p>
            <a:r>
              <a:rPr lang="en-US"/>
              <a:t>Facebook Published Posts Table | 3 profiles - 10 of 26</a:t>
            </a:r>
          </a:p>
        </p:txBody>
      </p:sp>
      <p:graphicFrame>
        <p:nvGraphicFramePr>
          <p:cNvPr id="5" name="Table Placeholder 4">
            <a:extLst>
              <a:ext uri="{FF2B5EF4-FFF2-40B4-BE49-F238E27FC236}">
                <a16:creationId xmlns:a16="http://schemas.microsoft.com/office/drawing/2014/main" id="{8F8B0BC6-FED2-48D4-8579-F3C16ADE040A}"/>
              </a:ext>
            </a:extLst>
          </p:cNvPr>
          <p:cNvGraphicFramePr>
            <a:graphicFrameLocks noGrp="1"/>
          </p:cNvGraphicFramePr>
          <p:nvPr>
            <p:ph type="tbl" sz="quarter" idx="13"/>
            <p:extLst>
              <p:ext uri="{D42A27DB-BD31-4B8C-83A1-F6EECF244321}">
                <p14:modId xmlns:p14="http://schemas.microsoft.com/office/powerpoint/2010/main" val="2897302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4235237"/>
                    </a:ext>
                  </a:extLst>
                </a:gridCol>
                <a:gridCol w="1399032">
                  <a:extLst>
                    <a:ext uri="{9D8B030D-6E8A-4147-A177-3AD203B41FA5}">
                      <a16:colId xmlns:a16="http://schemas.microsoft.com/office/drawing/2014/main" val="3154863491"/>
                    </a:ext>
                  </a:extLst>
                </a:gridCol>
                <a:gridCol w="1152144">
                  <a:extLst>
                    <a:ext uri="{9D8B030D-6E8A-4147-A177-3AD203B41FA5}">
                      <a16:colId xmlns:a16="http://schemas.microsoft.com/office/drawing/2014/main" val="371859920"/>
                    </a:ext>
                  </a:extLst>
                </a:gridCol>
                <a:gridCol w="411480">
                  <a:extLst>
                    <a:ext uri="{9D8B030D-6E8A-4147-A177-3AD203B41FA5}">
                      <a16:colId xmlns:a16="http://schemas.microsoft.com/office/drawing/2014/main" val="2172823222"/>
                    </a:ext>
                  </a:extLst>
                </a:gridCol>
                <a:gridCol w="411480">
                  <a:extLst>
                    <a:ext uri="{9D8B030D-6E8A-4147-A177-3AD203B41FA5}">
                      <a16:colId xmlns:a16="http://schemas.microsoft.com/office/drawing/2014/main" val="3553937419"/>
                    </a:ext>
                  </a:extLst>
                </a:gridCol>
                <a:gridCol w="411480">
                  <a:extLst>
                    <a:ext uri="{9D8B030D-6E8A-4147-A177-3AD203B41FA5}">
                      <a16:colId xmlns:a16="http://schemas.microsoft.com/office/drawing/2014/main" val="4175506067"/>
                    </a:ext>
                  </a:extLst>
                </a:gridCol>
                <a:gridCol w="411480">
                  <a:extLst>
                    <a:ext uri="{9D8B030D-6E8A-4147-A177-3AD203B41FA5}">
                      <a16:colId xmlns:a16="http://schemas.microsoft.com/office/drawing/2014/main" val="2696775735"/>
                    </a:ext>
                  </a:extLst>
                </a:gridCol>
                <a:gridCol w="411480">
                  <a:extLst>
                    <a:ext uri="{9D8B030D-6E8A-4147-A177-3AD203B41FA5}">
                      <a16:colId xmlns:a16="http://schemas.microsoft.com/office/drawing/2014/main" val="576563042"/>
                    </a:ext>
                  </a:extLst>
                </a:gridCol>
                <a:gridCol w="411480">
                  <a:extLst>
                    <a:ext uri="{9D8B030D-6E8A-4147-A177-3AD203B41FA5}">
                      <a16:colId xmlns:a16="http://schemas.microsoft.com/office/drawing/2014/main" val="2634626459"/>
                    </a:ext>
                  </a:extLst>
                </a:gridCol>
                <a:gridCol w="411480">
                  <a:extLst>
                    <a:ext uri="{9D8B030D-6E8A-4147-A177-3AD203B41FA5}">
                      <a16:colId xmlns:a16="http://schemas.microsoft.com/office/drawing/2014/main" val="1911075643"/>
                    </a:ext>
                  </a:extLst>
                </a:gridCol>
                <a:gridCol w="411480">
                  <a:extLst>
                    <a:ext uri="{9D8B030D-6E8A-4147-A177-3AD203B41FA5}">
                      <a16:colId xmlns:a16="http://schemas.microsoft.com/office/drawing/2014/main" val="1576153385"/>
                    </a:ext>
                  </a:extLst>
                </a:gridCol>
                <a:gridCol w="411480">
                  <a:extLst>
                    <a:ext uri="{9D8B030D-6E8A-4147-A177-3AD203B41FA5}">
                      <a16:colId xmlns:a16="http://schemas.microsoft.com/office/drawing/2014/main" val="2157408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852264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- 2023-07-04 10:33:36</a:t>
                      </a:r>
                      <a:r>
                        <a:rPr kumimoji="0" lang="en-US" sz="1000" b="0" i="0" u="none" strike="noStrike" kern="1200" cap="none" spc="0" normalizeH="0" baseline="0" noProof="0">
                          <a:ln>
                            <a:noFill/>
                          </a:ln>
                          <a:solidFill>
                            <a:prstClr val="black"/>
                          </a:solidFill>
                          <a:effectLst/>
                          <a:uLnTx/>
                          <a:uFillTx/>
                          <a:latin typeface="Calibri"/>
                          <a:ea typeface="+mn-ea"/>
                          <a:cs typeface="+mn-cs"/>
                        </a:rPr>
                        <a:t>
 Thank you!
We, Timo and Daniel, want to say thanks so much. While preparing for the EuroSkills competition 🏅, we get a lot of support! 
Our trainers of the vocational education dept. at Festo, Sybille and Felix, always take extra time for us. Our families and friends are also understanding when we are preparing intensively for the European championship. And through WorldSkills Germany we even receive very helpful mental coaching.
We see the psychologists and sports coaches Dr. Kai Engbert and Dr. Tom-Nicolas Kossak 4 times in online meetings and in person at the preparation meeting. During the competition, they will always be available for us. They teach us professional methods of self-motivation, how to block out tension prior to the competition and how to deal with stressful situations 🎓 There is also an after-care program for the time after the championship, when the stress all of a sudden stops.
We are the second-best ⚙️ mechatronics apprentices in Germany, and the great support from our environment motivates us to bring home another medal from Gdańsk!
Learn more 👉 https://www.festo.com/euroskills 
#Festo #FestoDidactic #Mechatronics #UnitedbySkills #EuroSkills2023 #Apprenticeship EuroSkills Gdańsk 2023 WorldSkills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https://quintly-image-storage.s3.amazonaws.com/e094e774cd6731a1e465f1b3b7a1340f/0e0f07592effcad022b48f0298e76c8d.jpg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3.0347 %</a:t>
                      </a:r>
                    </a:p>
                  </a:txBody>
                  <a:tcPr/>
                </a:tc>
                <a:extLst>
                  <a:ext uri="{0D108BD9-81ED-4DB2-BD59-A6C34878D82A}">
                    <a16:rowId xmlns:a16="http://schemas.microsoft.com/office/drawing/2014/main" val="1596774319"/>
                  </a:ext>
                </a:extLst>
              </a:tr>
            </a:tbl>
          </a:graphicData>
        </a:graphic>
      </p:graphicFrame>
      <p:sp>
        <p:nvSpPr>
          <p:cNvPr id="4" name="Text Placeholder 3">
            <a:extLst>
              <a:ext uri="{FF2B5EF4-FFF2-40B4-BE49-F238E27FC236}">
                <a16:creationId xmlns:a16="http://schemas.microsoft.com/office/drawing/2014/main" id="{7E6FE8C2-5FC5-41CB-9312-8F38B5D33EF1}"/>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4151685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6E511-503D-4739-9CDC-275A19C04117}"/>
              </a:ext>
            </a:extLst>
          </p:cNvPr>
          <p:cNvSpPr>
            <a:spLocks noGrp="1"/>
          </p:cNvSpPr>
          <p:nvPr>
            <p:ph type="title"/>
          </p:nvPr>
        </p:nvSpPr>
        <p:spPr/>
        <p:txBody>
          <a:bodyPr/>
          <a:lstStyle/>
          <a:p>
            <a:r>
              <a:rPr lang="en-US"/>
              <a:t>Facebook Published Posts Table | 3 profiles - 11 of 26</a:t>
            </a:r>
          </a:p>
        </p:txBody>
      </p:sp>
      <p:graphicFrame>
        <p:nvGraphicFramePr>
          <p:cNvPr id="5" name="Table Placeholder 4">
            <a:extLst>
              <a:ext uri="{FF2B5EF4-FFF2-40B4-BE49-F238E27FC236}">
                <a16:creationId xmlns:a16="http://schemas.microsoft.com/office/drawing/2014/main" id="{3E4F4C1F-D8DF-4767-8CB7-52D3B7614A6C}"/>
              </a:ext>
            </a:extLst>
          </p:cNvPr>
          <p:cNvGraphicFramePr>
            <a:graphicFrameLocks noGrp="1"/>
          </p:cNvGraphicFramePr>
          <p:nvPr>
            <p:ph type="tbl" sz="quarter" idx="13"/>
            <p:extLst>
              <p:ext uri="{D42A27DB-BD31-4B8C-83A1-F6EECF244321}">
                <p14:modId xmlns:p14="http://schemas.microsoft.com/office/powerpoint/2010/main" val="134735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90260018"/>
                    </a:ext>
                  </a:extLst>
                </a:gridCol>
                <a:gridCol w="1399032">
                  <a:extLst>
                    <a:ext uri="{9D8B030D-6E8A-4147-A177-3AD203B41FA5}">
                      <a16:colId xmlns:a16="http://schemas.microsoft.com/office/drawing/2014/main" val="3626018762"/>
                    </a:ext>
                  </a:extLst>
                </a:gridCol>
                <a:gridCol w="1152144">
                  <a:extLst>
                    <a:ext uri="{9D8B030D-6E8A-4147-A177-3AD203B41FA5}">
                      <a16:colId xmlns:a16="http://schemas.microsoft.com/office/drawing/2014/main" val="1279951527"/>
                    </a:ext>
                  </a:extLst>
                </a:gridCol>
                <a:gridCol w="411480">
                  <a:extLst>
                    <a:ext uri="{9D8B030D-6E8A-4147-A177-3AD203B41FA5}">
                      <a16:colId xmlns:a16="http://schemas.microsoft.com/office/drawing/2014/main" val="1921850160"/>
                    </a:ext>
                  </a:extLst>
                </a:gridCol>
                <a:gridCol w="411480">
                  <a:extLst>
                    <a:ext uri="{9D8B030D-6E8A-4147-A177-3AD203B41FA5}">
                      <a16:colId xmlns:a16="http://schemas.microsoft.com/office/drawing/2014/main" val="2661686182"/>
                    </a:ext>
                  </a:extLst>
                </a:gridCol>
                <a:gridCol w="411480">
                  <a:extLst>
                    <a:ext uri="{9D8B030D-6E8A-4147-A177-3AD203B41FA5}">
                      <a16:colId xmlns:a16="http://schemas.microsoft.com/office/drawing/2014/main" val="2767036920"/>
                    </a:ext>
                  </a:extLst>
                </a:gridCol>
                <a:gridCol w="411480">
                  <a:extLst>
                    <a:ext uri="{9D8B030D-6E8A-4147-A177-3AD203B41FA5}">
                      <a16:colId xmlns:a16="http://schemas.microsoft.com/office/drawing/2014/main" val="2261229983"/>
                    </a:ext>
                  </a:extLst>
                </a:gridCol>
                <a:gridCol w="411480">
                  <a:extLst>
                    <a:ext uri="{9D8B030D-6E8A-4147-A177-3AD203B41FA5}">
                      <a16:colId xmlns:a16="http://schemas.microsoft.com/office/drawing/2014/main" val="3807373566"/>
                    </a:ext>
                  </a:extLst>
                </a:gridCol>
                <a:gridCol w="411480">
                  <a:extLst>
                    <a:ext uri="{9D8B030D-6E8A-4147-A177-3AD203B41FA5}">
                      <a16:colId xmlns:a16="http://schemas.microsoft.com/office/drawing/2014/main" val="3269115195"/>
                    </a:ext>
                  </a:extLst>
                </a:gridCol>
                <a:gridCol w="411480">
                  <a:extLst>
                    <a:ext uri="{9D8B030D-6E8A-4147-A177-3AD203B41FA5}">
                      <a16:colId xmlns:a16="http://schemas.microsoft.com/office/drawing/2014/main" val="1734217660"/>
                    </a:ext>
                  </a:extLst>
                </a:gridCol>
                <a:gridCol w="411480">
                  <a:extLst>
                    <a:ext uri="{9D8B030D-6E8A-4147-A177-3AD203B41FA5}">
                      <a16:colId xmlns:a16="http://schemas.microsoft.com/office/drawing/2014/main" val="2173715619"/>
                    </a:ext>
                  </a:extLst>
                </a:gridCol>
                <a:gridCol w="411480">
                  <a:extLst>
                    <a:ext uri="{9D8B030D-6E8A-4147-A177-3AD203B41FA5}">
                      <a16:colId xmlns:a16="http://schemas.microsoft.com/office/drawing/2014/main" val="956592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056874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- 2023-07-04 10:33:33</a:t>
                      </a:r>
                      <a:r>
                        <a:rPr kumimoji="0" lang="de-DE" sz="1000" b="0" i="0" u="none" strike="noStrike" kern="1200" cap="none" spc="0" normalizeH="0" baseline="0" noProof="0">
                          <a:ln>
                            <a:noFill/>
                          </a:ln>
                          <a:solidFill>
                            <a:prstClr val="black"/>
                          </a:solidFill>
                          <a:effectLst/>
                          <a:uLnTx/>
                          <a:uFillTx/>
                          <a:latin typeface="Calibri"/>
                          <a:ea typeface="+mn-ea"/>
                          <a:cs typeface="+mn-cs"/>
                        </a:rPr>
                        <a:t>
 Danke!
Wir, Timo und Daniel, wollten einmal danke sagen. In der Vorbereitung auf den EuroSkills-Wettbewerb 🏅 bekommen wir richtig viel Unterstützung! 
Unsere Trainer in der Berufsausbildung bei Festo, Sybille und Felix, nehmen sich immer extra viel Zeit für uns. Auch unsere Familien und Freunde haben Verständnis, wenn wir uns gerade intensiv auf die Europameisterschaft vorbereiten. Und über WorldSkills Germany erhalten wir sogar ein sehr hilfreiches mental coaching.
Die Psychologen und Sportcoaches Dr. Kai Engbert und Dr. Tom-Nicolas Kossak sehen wir 4-mal in Online-Meetings und persönlich beim Vorbereitungstreffen. Im Wettbewerb sind sie dann als Ansprechpartner für uns da. Von ihnen lernen wir professionelle Methoden zur Selbstmotivation, wie man vor dem Wettbewerb die Aufregung ausblendet und wie man mit stressigen Situationen umgeht 🎓 Es gibt auch ein after-care-Programm für die Zeit nach der Meisterschaft, wenn die Anspannung plötzlich nachlässt.
Wir sind die zweitbesten ⚙️ Mechatronik-Azubis Deutschlands, und die mega Unterstützung aus unserem Umfeld motiviert uns, eine weitere Medaille aus Danzig mit nach Hause zu bringen!
Erfahren Sie mehr 👉 https://www.festo.com/euroskills 
#Festo #FestoDidactic #Mechatronik #UnitedbySkills #EuroSkills2023 #Berufsausbildung EuroSkills Gdańsk 2023 WorldSkills Germany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https://quintly-image-storage.s3.amazonaws.com/e094e774cd6731a1e465f1b3b7a1340f/0e0f07592effcad022b48f0298e76c8d.jpg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6.3063 %</a:t>
                      </a:r>
                    </a:p>
                  </a:txBody>
                  <a:tcPr/>
                </a:tc>
                <a:extLst>
                  <a:ext uri="{0D108BD9-81ED-4DB2-BD59-A6C34878D82A}">
                    <a16:rowId xmlns:a16="http://schemas.microsoft.com/office/drawing/2014/main" val="4147978239"/>
                  </a:ext>
                </a:extLst>
              </a:tr>
            </a:tbl>
          </a:graphicData>
        </a:graphic>
      </p:graphicFrame>
      <p:sp>
        <p:nvSpPr>
          <p:cNvPr id="4" name="Text Placeholder 3">
            <a:extLst>
              <a:ext uri="{FF2B5EF4-FFF2-40B4-BE49-F238E27FC236}">
                <a16:creationId xmlns:a16="http://schemas.microsoft.com/office/drawing/2014/main" id="{4C216373-83CD-40B1-B2EA-027418A5906C}"/>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15475072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F2480-603F-4DFD-9378-FD36469FC73D}"/>
              </a:ext>
            </a:extLst>
          </p:cNvPr>
          <p:cNvSpPr>
            <a:spLocks noGrp="1"/>
          </p:cNvSpPr>
          <p:nvPr>
            <p:ph type="title"/>
          </p:nvPr>
        </p:nvSpPr>
        <p:spPr/>
        <p:txBody>
          <a:bodyPr/>
          <a:lstStyle/>
          <a:p>
            <a:r>
              <a:rPr lang="en-US"/>
              <a:t>Facebook Published Posts Table | 3 profiles - 12 of 26</a:t>
            </a:r>
          </a:p>
        </p:txBody>
      </p:sp>
      <p:graphicFrame>
        <p:nvGraphicFramePr>
          <p:cNvPr id="5" name="Table Placeholder 4">
            <a:extLst>
              <a:ext uri="{FF2B5EF4-FFF2-40B4-BE49-F238E27FC236}">
                <a16:creationId xmlns:a16="http://schemas.microsoft.com/office/drawing/2014/main" id="{11531EE0-C43F-4166-8B37-41857A0746EF}"/>
              </a:ext>
            </a:extLst>
          </p:cNvPr>
          <p:cNvGraphicFramePr>
            <a:graphicFrameLocks noGrp="1"/>
          </p:cNvGraphicFramePr>
          <p:nvPr>
            <p:ph type="tbl" sz="quarter" idx="13"/>
            <p:extLst>
              <p:ext uri="{D42A27DB-BD31-4B8C-83A1-F6EECF244321}">
                <p14:modId xmlns:p14="http://schemas.microsoft.com/office/powerpoint/2010/main" val="3090063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8974046"/>
                    </a:ext>
                  </a:extLst>
                </a:gridCol>
                <a:gridCol w="1399032">
                  <a:extLst>
                    <a:ext uri="{9D8B030D-6E8A-4147-A177-3AD203B41FA5}">
                      <a16:colId xmlns:a16="http://schemas.microsoft.com/office/drawing/2014/main" val="605345717"/>
                    </a:ext>
                  </a:extLst>
                </a:gridCol>
                <a:gridCol w="1152144">
                  <a:extLst>
                    <a:ext uri="{9D8B030D-6E8A-4147-A177-3AD203B41FA5}">
                      <a16:colId xmlns:a16="http://schemas.microsoft.com/office/drawing/2014/main" val="935648878"/>
                    </a:ext>
                  </a:extLst>
                </a:gridCol>
                <a:gridCol w="411480">
                  <a:extLst>
                    <a:ext uri="{9D8B030D-6E8A-4147-A177-3AD203B41FA5}">
                      <a16:colId xmlns:a16="http://schemas.microsoft.com/office/drawing/2014/main" val="1732630212"/>
                    </a:ext>
                  </a:extLst>
                </a:gridCol>
                <a:gridCol w="411480">
                  <a:extLst>
                    <a:ext uri="{9D8B030D-6E8A-4147-A177-3AD203B41FA5}">
                      <a16:colId xmlns:a16="http://schemas.microsoft.com/office/drawing/2014/main" val="2306021600"/>
                    </a:ext>
                  </a:extLst>
                </a:gridCol>
                <a:gridCol w="411480">
                  <a:extLst>
                    <a:ext uri="{9D8B030D-6E8A-4147-A177-3AD203B41FA5}">
                      <a16:colId xmlns:a16="http://schemas.microsoft.com/office/drawing/2014/main" val="1748361831"/>
                    </a:ext>
                  </a:extLst>
                </a:gridCol>
                <a:gridCol w="411480">
                  <a:extLst>
                    <a:ext uri="{9D8B030D-6E8A-4147-A177-3AD203B41FA5}">
                      <a16:colId xmlns:a16="http://schemas.microsoft.com/office/drawing/2014/main" val="3179054708"/>
                    </a:ext>
                  </a:extLst>
                </a:gridCol>
                <a:gridCol w="411480">
                  <a:extLst>
                    <a:ext uri="{9D8B030D-6E8A-4147-A177-3AD203B41FA5}">
                      <a16:colId xmlns:a16="http://schemas.microsoft.com/office/drawing/2014/main" val="1672453182"/>
                    </a:ext>
                  </a:extLst>
                </a:gridCol>
                <a:gridCol w="411480">
                  <a:extLst>
                    <a:ext uri="{9D8B030D-6E8A-4147-A177-3AD203B41FA5}">
                      <a16:colId xmlns:a16="http://schemas.microsoft.com/office/drawing/2014/main" val="319129989"/>
                    </a:ext>
                  </a:extLst>
                </a:gridCol>
                <a:gridCol w="411480">
                  <a:extLst>
                    <a:ext uri="{9D8B030D-6E8A-4147-A177-3AD203B41FA5}">
                      <a16:colId xmlns:a16="http://schemas.microsoft.com/office/drawing/2014/main" val="2658633841"/>
                    </a:ext>
                  </a:extLst>
                </a:gridCol>
                <a:gridCol w="411480">
                  <a:extLst>
                    <a:ext uri="{9D8B030D-6E8A-4147-A177-3AD203B41FA5}">
                      <a16:colId xmlns:a16="http://schemas.microsoft.com/office/drawing/2014/main" val="854032455"/>
                    </a:ext>
                  </a:extLst>
                </a:gridCol>
                <a:gridCol w="411480">
                  <a:extLst>
                    <a:ext uri="{9D8B030D-6E8A-4147-A177-3AD203B41FA5}">
                      <a16:colId xmlns:a16="http://schemas.microsoft.com/office/drawing/2014/main" val="160415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403718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- 2023-06-19 10:25:12</a:t>
                      </a:r>
                      <a:r>
                        <a:rPr kumimoji="0" lang="en-US" sz="1000" b="0" i="0" u="none" strike="noStrike" kern="1200" cap="none" spc="0" normalizeH="0" baseline="0" noProof="0">
                          <a:ln>
                            <a:noFill/>
                          </a:ln>
                          <a:solidFill>
                            <a:prstClr val="black"/>
                          </a:solidFill>
                          <a:effectLst/>
                          <a:uLnTx/>
                          <a:uFillTx/>
                          <a:latin typeface="Calibri"/>
                          <a:ea typeface="+mn-ea"/>
                          <a:cs typeface="+mn-cs"/>
                        </a:rPr>
                        <a:t>
 EuroSkills Gdańsk 2023 - Skills in Mechatronics
At the European championship of professions in September, the discipline of mechatronics will once again be at the starting line. Why is it important for young people who choose a technical career? 
Because mechatronics vocational education and training combines components from mechanics, electrics, and IT. As a result, apprentices learn a wide range of elementary basic knowledge. This makes it easier to specialize for other job profiles through the skills learned, e.g. towards becoming an automotive mechanic or towards Industry 4.0.
These are the most important competencies and topics ⚙️
• Mechanics: the integration of mechanical components into systems
• Electronics: electronic circuits, digital and analog signals, power electronics and control systems 
• Computer science: programming and control of systems, programming languages, robotics, image processing and machine learning 
• Control engineering: control engineering, system dynamics, modeling, and optimization 
• Project management: management of complex tasks and resources, time management, teamwork, communication, and problem-solving skills
• Interdisciplinary thinking: thinking in an interdisciplinary way and looking at problems holistically
So, there are plenty of good reasons to choose mechatronics. At EuroSkills Gdańsk 2023, you can convince yourself!
👉 https://www.festo.com/euroskills
#Festo #FestoDidactic #Mechatronics #UnitedbySkills #EuroSkills2023 #TVET EuroSkills Gdańsk 2023 #Industry40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https://quintly-image-storage.s3.amazonaws.com/e094e774cd6731a1e465f1b3b7a1340f/d989db4242f4feede9aa01c19b9335cc.jpg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3.9289 %</a:t>
                      </a:r>
                    </a:p>
                  </a:txBody>
                  <a:tcPr/>
                </a:tc>
                <a:extLst>
                  <a:ext uri="{0D108BD9-81ED-4DB2-BD59-A6C34878D82A}">
                    <a16:rowId xmlns:a16="http://schemas.microsoft.com/office/drawing/2014/main" val="2648907670"/>
                  </a:ext>
                </a:extLst>
              </a:tr>
            </a:tbl>
          </a:graphicData>
        </a:graphic>
      </p:graphicFrame>
      <p:sp>
        <p:nvSpPr>
          <p:cNvPr id="4" name="Text Placeholder 3">
            <a:extLst>
              <a:ext uri="{FF2B5EF4-FFF2-40B4-BE49-F238E27FC236}">
                <a16:creationId xmlns:a16="http://schemas.microsoft.com/office/drawing/2014/main" id="{17B8872B-7A5F-47D0-81A8-A35CF9F91AF2}"/>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28594869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70E26-CA41-4148-9F58-0EEEE92321BE}"/>
              </a:ext>
            </a:extLst>
          </p:cNvPr>
          <p:cNvSpPr>
            <a:spLocks noGrp="1"/>
          </p:cNvSpPr>
          <p:nvPr>
            <p:ph type="title"/>
          </p:nvPr>
        </p:nvSpPr>
        <p:spPr/>
        <p:txBody>
          <a:bodyPr/>
          <a:lstStyle/>
          <a:p>
            <a:r>
              <a:rPr lang="en-US"/>
              <a:t>Facebook Published Posts Table | 3 profiles - 13 of 26</a:t>
            </a:r>
          </a:p>
        </p:txBody>
      </p:sp>
      <p:graphicFrame>
        <p:nvGraphicFramePr>
          <p:cNvPr id="5" name="Table Placeholder 4">
            <a:extLst>
              <a:ext uri="{FF2B5EF4-FFF2-40B4-BE49-F238E27FC236}">
                <a16:creationId xmlns:a16="http://schemas.microsoft.com/office/drawing/2014/main" id="{533F9C0B-84DD-475C-945C-EBBBDA05FEDE}"/>
              </a:ext>
            </a:extLst>
          </p:cNvPr>
          <p:cNvGraphicFramePr>
            <a:graphicFrameLocks noGrp="1"/>
          </p:cNvGraphicFramePr>
          <p:nvPr>
            <p:ph type="tbl" sz="quarter" idx="13"/>
            <p:extLst>
              <p:ext uri="{D42A27DB-BD31-4B8C-83A1-F6EECF244321}">
                <p14:modId xmlns:p14="http://schemas.microsoft.com/office/powerpoint/2010/main" val="4108111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63652464"/>
                    </a:ext>
                  </a:extLst>
                </a:gridCol>
                <a:gridCol w="1399032">
                  <a:extLst>
                    <a:ext uri="{9D8B030D-6E8A-4147-A177-3AD203B41FA5}">
                      <a16:colId xmlns:a16="http://schemas.microsoft.com/office/drawing/2014/main" val="3335034130"/>
                    </a:ext>
                  </a:extLst>
                </a:gridCol>
                <a:gridCol w="1152144">
                  <a:extLst>
                    <a:ext uri="{9D8B030D-6E8A-4147-A177-3AD203B41FA5}">
                      <a16:colId xmlns:a16="http://schemas.microsoft.com/office/drawing/2014/main" val="3128078146"/>
                    </a:ext>
                  </a:extLst>
                </a:gridCol>
                <a:gridCol w="411480">
                  <a:extLst>
                    <a:ext uri="{9D8B030D-6E8A-4147-A177-3AD203B41FA5}">
                      <a16:colId xmlns:a16="http://schemas.microsoft.com/office/drawing/2014/main" val="1339186943"/>
                    </a:ext>
                  </a:extLst>
                </a:gridCol>
                <a:gridCol w="411480">
                  <a:extLst>
                    <a:ext uri="{9D8B030D-6E8A-4147-A177-3AD203B41FA5}">
                      <a16:colId xmlns:a16="http://schemas.microsoft.com/office/drawing/2014/main" val="2042858074"/>
                    </a:ext>
                  </a:extLst>
                </a:gridCol>
                <a:gridCol w="411480">
                  <a:extLst>
                    <a:ext uri="{9D8B030D-6E8A-4147-A177-3AD203B41FA5}">
                      <a16:colId xmlns:a16="http://schemas.microsoft.com/office/drawing/2014/main" val="4067132782"/>
                    </a:ext>
                  </a:extLst>
                </a:gridCol>
                <a:gridCol w="411480">
                  <a:extLst>
                    <a:ext uri="{9D8B030D-6E8A-4147-A177-3AD203B41FA5}">
                      <a16:colId xmlns:a16="http://schemas.microsoft.com/office/drawing/2014/main" val="1636395740"/>
                    </a:ext>
                  </a:extLst>
                </a:gridCol>
                <a:gridCol w="411480">
                  <a:extLst>
                    <a:ext uri="{9D8B030D-6E8A-4147-A177-3AD203B41FA5}">
                      <a16:colId xmlns:a16="http://schemas.microsoft.com/office/drawing/2014/main" val="528288196"/>
                    </a:ext>
                  </a:extLst>
                </a:gridCol>
                <a:gridCol w="411480">
                  <a:extLst>
                    <a:ext uri="{9D8B030D-6E8A-4147-A177-3AD203B41FA5}">
                      <a16:colId xmlns:a16="http://schemas.microsoft.com/office/drawing/2014/main" val="3432834447"/>
                    </a:ext>
                  </a:extLst>
                </a:gridCol>
                <a:gridCol w="411480">
                  <a:extLst>
                    <a:ext uri="{9D8B030D-6E8A-4147-A177-3AD203B41FA5}">
                      <a16:colId xmlns:a16="http://schemas.microsoft.com/office/drawing/2014/main" val="2735249693"/>
                    </a:ext>
                  </a:extLst>
                </a:gridCol>
                <a:gridCol w="411480">
                  <a:extLst>
                    <a:ext uri="{9D8B030D-6E8A-4147-A177-3AD203B41FA5}">
                      <a16:colId xmlns:a16="http://schemas.microsoft.com/office/drawing/2014/main" val="1555071311"/>
                    </a:ext>
                  </a:extLst>
                </a:gridCol>
                <a:gridCol w="411480">
                  <a:extLst>
                    <a:ext uri="{9D8B030D-6E8A-4147-A177-3AD203B41FA5}">
                      <a16:colId xmlns:a16="http://schemas.microsoft.com/office/drawing/2014/main" val="1097324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166184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- 2023-06-19 10:25:12</a:t>
                      </a:r>
                      <a:r>
                        <a:rPr kumimoji="0" lang="de-DE" sz="1000" b="0" i="0" u="none" strike="noStrike" kern="1200" cap="none" spc="0" normalizeH="0" baseline="0" noProof="0">
                          <a:ln>
                            <a:noFill/>
                          </a:ln>
                          <a:solidFill>
                            <a:prstClr val="black"/>
                          </a:solidFill>
                          <a:effectLst/>
                          <a:uLnTx/>
                          <a:uFillTx/>
                          <a:latin typeface="Calibri"/>
                          <a:ea typeface="+mn-ea"/>
                          <a:cs typeface="+mn-cs"/>
                        </a:rPr>
                        <a:t>
 EuroSkills Gdańsk 2023 - Kompetenzen in der Mechatronik
Bei der EM der Berufe im September ist die Disziplin Mechatronik wieder am Start. Warum ist sie wichtig für junge Menschen, die sich für einen technische Karriere entscheiden? 
Weil in der Mechatronikausbildung Komponenten aus der Mechanik, Elektrik und der IT kombiniert werden. Somit lernen Azubis eine breite Palette an elementarem Basiswissen. Dadurch wird eine Spezialisierung für andere Jobprofile durch die erlernten Kompetenzen einfacher, z.B. hin zum KFZ-Mechaniker oder in Richtung Industrie 4.0
Dies sind die wichtigsten Kompetenzen und Themenbereiche ⚙️
• Mechanik: die Integration von mechanischen Komponenten in Systeme
• Elektronik: elektronische Schaltungen, digitale und analoge Signale, Leistungselektronik und Steuerungssysteme 
• Informatik: Programmierung und Steuerung von Systemen, Programmiersprachen, Robotik, Bildverarbeitung und maschinelles Lernen 
• Steuerungs- und Regelungstechnik: Regelungstechnik, Systemdynamik, Modellbildung und Optimierung 
• Projektmanagement: Management von komplexen Aufgaben und Ressourcen, Zeitmanagement, Teamarbeit, Kommunikation und Problemlösungsfähigkeiten
• Interdisziplinäres Denken: interdisziplinär denken und Probleme ganzheitlich betrachten
Es gibt also jede Menge guter Gründe, sich für die Mechatronik zu entscheiden. Auf den EuroSkills Gdańsk 2023 können Sie sich selbst davon überzeugen!
👉 https://www.festo.com/euroskills
#Festo #FestoDidactic #Mechatronik #UnitedbySkills #EuroSkills2023 #Berufsausbildung EuroSkills Gdańsk 2023 #Industrie40</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https://quintly-image-storage.s3.amazonaws.com/e094e774cd6731a1e465f1b3b7a1340f/d989db4242f4feede9aa01c19b9335cc.jpg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3.0000 %</a:t>
                      </a:r>
                    </a:p>
                  </a:txBody>
                  <a:tcPr/>
                </a:tc>
                <a:extLst>
                  <a:ext uri="{0D108BD9-81ED-4DB2-BD59-A6C34878D82A}">
                    <a16:rowId xmlns:a16="http://schemas.microsoft.com/office/drawing/2014/main" val="1480007812"/>
                  </a:ext>
                </a:extLst>
              </a:tr>
            </a:tbl>
          </a:graphicData>
        </a:graphic>
      </p:graphicFrame>
      <p:sp>
        <p:nvSpPr>
          <p:cNvPr id="4" name="Text Placeholder 3">
            <a:extLst>
              <a:ext uri="{FF2B5EF4-FFF2-40B4-BE49-F238E27FC236}">
                <a16:creationId xmlns:a16="http://schemas.microsoft.com/office/drawing/2014/main" id="{6DDF24A4-6B78-483A-9664-E91791451545}"/>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16337410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7B772-6177-4609-BF2D-E98540C04865}"/>
              </a:ext>
            </a:extLst>
          </p:cNvPr>
          <p:cNvSpPr>
            <a:spLocks noGrp="1"/>
          </p:cNvSpPr>
          <p:nvPr>
            <p:ph type="title"/>
          </p:nvPr>
        </p:nvSpPr>
        <p:spPr/>
        <p:txBody>
          <a:bodyPr/>
          <a:lstStyle/>
          <a:p>
            <a:r>
              <a:rPr lang="en-US"/>
              <a:t>Facebook Published Posts Table | 3 profiles - 14 of 26</a:t>
            </a:r>
          </a:p>
        </p:txBody>
      </p:sp>
      <p:graphicFrame>
        <p:nvGraphicFramePr>
          <p:cNvPr id="5" name="Table Placeholder 4">
            <a:extLst>
              <a:ext uri="{FF2B5EF4-FFF2-40B4-BE49-F238E27FC236}">
                <a16:creationId xmlns:a16="http://schemas.microsoft.com/office/drawing/2014/main" id="{375A0B23-9F97-44AC-8C35-589EFE395240}"/>
              </a:ext>
            </a:extLst>
          </p:cNvPr>
          <p:cNvGraphicFramePr>
            <a:graphicFrameLocks noGrp="1"/>
          </p:cNvGraphicFramePr>
          <p:nvPr>
            <p:ph type="tbl" sz="quarter" idx="13"/>
            <p:extLst>
              <p:ext uri="{D42A27DB-BD31-4B8C-83A1-F6EECF244321}">
                <p14:modId xmlns:p14="http://schemas.microsoft.com/office/powerpoint/2010/main" val="653369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91506931"/>
                    </a:ext>
                  </a:extLst>
                </a:gridCol>
                <a:gridCol w="1399032">
                  <a:extLst>
                    <a:ext uri="{9D8B030D-6E8A-4147-A177-3AD203B41FA5}">
                      <a16:colId xmlns:a16="http://schemas.microsoft.com/office/drawing/2014/main" val="2023382726"/>
                    </a:ext>
                  </a:extLst>
                </a:gridCol>
                <a:gridCol w="1152144">
                  <a:extLst>
                    <a:ext uri="{9D8B030D-6E8A-4147-A177-3AD203B41FA5}">
                      <a16:colId xmlns:a16="http://schemas.microsoft.com/office/drawing/2014/main" val="296475078"/>
                    </a:ext>
                  </a:extLst>
                </a:gridCol>
                <a:gridCol w="411480">
                  <a:extLst>
                    <a:ext uri="{9D8B030D-6E8A-4147-A177-3AD203B41FA5}">
                      <a16:colId xmlns:a16="http://schemas.microsoft.com/office/drawing/2014/main" val="1358733914"/>
                    </a:ext>
                  </a:extLst>
                </a:gridCol>
                <a:gridCol w="411480">
                  <a:extLst>
                    <a:ext uri="{9D8B030D-6E8A-4147-A177-3AD203B41FA5}">
                      <a16:colId xmlns:a16="http://schemas.microsoft.com/office/drawing/2014/main" val="4142249532"/>
                    </a:ext>
                  </a:extLst>
                </a:gridCol>
                <a:gridCol w="411480">
                  <a:extLst>
                    <a:ext uri="{9D8B030D-6E8A-4147-A177-3AD203B41FA5}">
                      <a16:colId xmlns:a16="http://schemas.microsoft.com/office/drawing/2014/main" val="1825658046"/>
                    </a:ext>
                  </a:extLst>
                </a:gridCol>
                <a:gridCol w="411480">
                  <a:extLst>
                    <a:ext uri="{9D8B030D-6E8A-4147-A177-3AD203B41FA5}">
                      <a16:colId xmlns:a16="http://schemas.microsoft.com/office/drawing/2014/main" val="1231193199"/>
                    </a:ext>
                  </a:extLst>
                </a:gridCol>
                <a:gridCol w="411480">
                  <a:extLst>
                    <a:ext uri="{9D8B030D-6E8A-4147-A177-3AD203B41FA5}">
                      <a16:colId xmlns:a16="http://schemas.microsoft.com/office/drawing/2014/main" val="1728067286"/>
                    </a:ext>
                  </a:extLst>
                </a:gridCol>
                <a:gridCol w="411480">
                  <a:extLst>
                    <a:ext uri="{9D8B030D-6E8A-4147-A177-3AD203B41FA5}">
                      <a16:colId xmlns:a16="http://schemas.microsoft.com/office/drawing/2014/main" val="3559203334"/>
                    </a:ext>
                  </a:extLst>
                </a:gridCol>
                <a:gridCol w="411480">
                  <a:extLst>
                    <a:ext uri="{9D8B030D-6E8A-4147-A177-3AD203B41FA5}">
                      <a16:colId xmlns:a16="http://schemas.microsoft.com/office/drawing/2014/main" val="3158402069"/>
                    </a:ext>
                  </a:extLst>
                </a:gridCol>
                <a:gridCol w="411480">
                  <a:extLst>
                    <a:ext uri="{9D8B030D-6E8A-4147-A177-3AD203B41FA5}">
                      <a16:colId xmlns:a16="http://schemas.microsoft.com/office/drawing/2014/main" val="2560813407"/>
                    </a:ext>
                  </a:extLst>
                </a:gridCol>
                <a:gridCol w="411480">
                  <a:extLst>
                    <a:ext uri="{9D8B030D-6E8A-4147-A177-3AD203B41FA5}">
                      <a16:colId xmlns:a16="http://schemas.microsoft.com/office/drawing/2014/main" val="547015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239466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- 2023-06-12 09:22:41</a:t>
                      </a:r>
                      <a:r>
                        <a:rPr kumimoji="0" lang="en-US" sz="1000" b="0" i="0" u="none" strike="noStrike" kern="1200" cap="none" spc="0" normalizeH="0" baseline="0" noProof="0">
                          <a:ln>
                            <a:noFill/>
                          </a:ln>
                          <a:solidFill>
                            <a:prstClr val="black"/>
                          </a:solidFill>
                          <a:effectLst/>
                          <a:uLnTx/>
                          <a:uFillTx/>
                          <a:latin typeface="Calibri"/>
                          <a:ea typeface="+mn-ea"/>
                          <a:cs typeface="+mn-cs"/>
                        </a:rPr>
                        <a:t>
 “Witaj EuroSkills Gdańsk 2023” 
Hello, Timo Osswald and Daniel Schmid speaking! As you can see, we are trying our hardest to be fit for the European championship. Of course, out of respect for the host country, we also want to learn a few words of Polish. However, we didn't expect it to be so difficult ... well, everyone starts at some point.
Technical education is more our cup of tea. We follow a sophisticated training plan. Felix Alt, our trainer, prepares the tasks for us. He knows his stuff - after all, he was world champion in mechatronics at the WorldSkills Kazan 2019 competition in Russia, together with Jan Kintzi! For us, it's then practice, practice, practice. 
But WorldSkills and EuroSkills also prepare us competitors well for the competitions. We do fairness tests and learn the code of conduct, get information about the structure of the WorldSkills organization, are taught about the different roles such as the Chief Expert, and learn all the essentials about the international standards of WorldSkills.
So, you see: we have a lot to learn – we are never bored! It is less than three months left until the competitions... we give everything, because we are the second-best mechatronics apprentices in Germany ⚙️ and we want to win at EuroSkills Gdańsk 2023 in September! 
👉 https://www.festo.com/euroskills
#Festo #FestoDidactic #Mechatronics #UnitedbySkills #EuroSkills2023 #TVET EuroSkills Gdańsk 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https://quintly-image-storage.s3.amazonaws.com/e094e774cd6731a1e465f1b3b7a1340f/f39db84901c129db3452c1db6ac44d49.jpg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1.1022 %</a:t>
                      </a:r>
                    </a:p>
                  </a:txBody>
                  <a:tcPr/>
                </a:tc>
                <a:extLst>
                  <a:ext uri="{0D108BD9-81ED-4DB2-BD59-A6C34878D82A}">
                    <a16:rowId xmlns:a16="http://schemas.microsoft.com/office/drawing/2014/main" val="1206396231"/>
                  </a:ext>
                </a:extLst>
              </a:tr>
            </a:tbl>
          </a:graphicData>
        </a:graphic>
      </p:graphicFrame>
      <p:sp>
        <p:nvSpPr>
          <p:cNvPr id="4" name="Text Placeholder 3">
            <a:extLst>
              <a:ext uri="{FF2B5EF4-FFF2-40B4-BE49-F238E27FC236}">
                <a16:creationId xmlns:a16="http://schemas.microsoft.com/office/drawing/2014/main" id="{944BF089-CEFA-4C6C-9FE2-4D98B2EA2EC4}"/>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40866062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0C1F2-2F4A-414E-8D51-191E5365AB2A}"/>
              </a:ext>
            </a:extLst>
          </p:cNvPr>
          <p:cNvSpPr>
            <a:spLocks noGrp="1"/>
          </p:cNvSpPr>
          <p:nvPr>
            <p:ph type="title"/>
          </p:nvPr>
        </p:nvSpPr>
        <p:spPr/>
        <p:txBody>
          <a:bodyPr/>
          <a:lstStyle/>
          <a:p>
            <a:r>
              <a:rPr lang="en-US"/>
              <a:t>Facebook Published Posts Table | 3 profiles - 15 of 26</a:t>
            </a:r>
          </a:p>
        </p:txBody>
      </p:sp>
      <p:graphicFrame>
        <p:nvGraphicFramePr>
          <p:cNvPr id="5" name="Table Placeholder 4">
            <a:extLst>
              <a:ext uri="{FF2B5EF4-FFF2-40B4-BE49-F238E27FC236}">
                <a16:creationId xmlns:a16="http://schemas.microsoft.com/office/drawing/2014/main" id="{EB22E013-B6BE-4909-9CA8-97042BECCA39}"/>
              </a:ext>
            </a:extLst>
          </p:cNvPr>
          <p:cNvGraphicFramePr>
            <a:graphicFrameLocks noGrp="1"/>
          </p:cNvGraphicFramePr>
          <p:nvPr>
            <p:ph type="tbl" sz="quarter" idx="13"/>
            <p:extLst>
              <p:ext uri="{D42A27DB-BD31-4B8C-83A1-F6EECF244321}">
                <p14:modId xmlns:p14="http://schemas.microsoft.com/office/powerpoint/2010/main" val="2232025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45678595"/>
                    </a:ext>
                  </a:extLst>
                </a:gridCol>
                <a:gridCol w="1399032">
                  <a:extLst>
                    <a:ext uri="{9D8B030D-6E8A-4147-A177-3AD203B41FA5}">
                      <a16:colId xmlns:a16="http://schemas.microsoft.com/office/drawing/2014/main" val="1437469318"/>
                    </a:ext>
                  </a:extLst>
                </a:gridCol>
                <a:gridCol w="1152144">
                  <a:extLst>
                    <a:ext uri="{9D8B030D-6E8A-4147-A177-3AD203B41FA5}">
                      <a16:colId xmlns:a16="http://schemas.microsoft.com/office/drawing/2014/main" val="1742113736"/>
                    </a:ext>
                  </a:extLst>
                </a:gridCol>
                <a:gridCol w="411480">
                  <a:extLst>
                    <a:ext uri="{9D8B030D-6E8A-4147-A177-3AD203B41FA5}">
                      <a16:colId xmlns:a16="http://schemas.microsoft.com/office/drawing/2014/main" val="1758078545"/>
                    </a:ext>
                  </a:extLst>
                </a:gridCol>
                <a:gridCol w="411480">
                  <a:extLst>
                    <a:ext uri="{9D8B030D-6E8A-4147-A177-3AD203B41FA5}">
                      <a16:colId xmlns:a16="http://schemas.microsoft.com/office/drawing/2014/main" val="806030540"/>
                    </a:ext>
                  </a:extLst>
                </a:gridCol>
                <a:gridCol w="411480">
                  <a:extLst>
                    <a:ext uri="{9D8B030D-6E8A-4147-A177-3AD203B41FA5}">
                      <a16:colId xmlns:a16="http://schemas.microsoft.com/office/drawing/2014/main" val="1946928702"/>
                    </a:ext>
                  </a:extLst>
                </a:gridCol>
                <a:gridCol w="411480">
                  <a:extLst>
                    <a:ext uri="{9D8B030D-6E8A-4147-A177-3AD203B41FA5}">
                      <a16:colId xmlns:a16="http://schemas.microsoft.com/office/drawing/2014/main" val="2437036397"/>
                    </a:ext>
                  </a:extLst>
                </a:gridCol>
                <a:gridCol w="411480">
                  <a:extLst>
                    <a:ext uri="{9D8B030D-6E8A-4147-A177-3AD203B41FA5}">
                      <a16:colId xmlns:a16="http://schemas.microsoft.com/office/drawing/2014/main" val="2151535419"/>
                    </a:ext>
                  </a:extLst>
                </a:gridCol>
                <a:gridCol w="411480">
                  <a:extLst>
                    <a:ext uri="{9D8B030D-6E8A-4147-A177-3AD203B41FA5}">
                      <a16:colId xmlns:a16="http://schemas.microsoft.com/office/drawing/2014/main" val="3397613403"/>
                    </a:ext>
                  </a:extLst>
                </a:gridCol>
                <a:gridCol w="411480">
                  <a:extLst>
                    <a:ext uri="{9D8B030D-6E8A-4147-A177-3AD203B41FA5}">
                      <a16:colId xmlns:a16="http://schemas.microsoft.com/office/drawing/2014/main" val="318691154"/>
                    </a:ext>
                  </a:extLst>
                </a:gridCol>
                <a:gridCol w="411480">
                  <a:extLst>
                    <a:ext uri="{9D8B030D-6E8A-4147-A177-3AD203B41FA5}">
                      <a16:colId xmlns:a16="http://schemas.microsoft.com/office/drawing/2014/main" val="1201837234"/>
                    </a:ext>
                  </a:extLst>
                </a:gridCol>
                <a:gridCol w="411480">
                  <a:extLst>
                    <a:ext uri="{9D8B030D-6E8A-4147-A177-3AD203B41FA5}">
                      <a16:colId xmlns:a16="http://schemas.microsoft.com/office/drawing/2014/main" val="803253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263173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- 2023-06-12 09:22:40</a:t>
                      </a:r>
                      <a:r>
                        <a:rPr kumimoji="0" lang="de-DE" sz="1000" b="0" i="0" u="none" strike="noStrike" kern="1200" cap="none" spc="0" normalizeH="0" baseline="0" noProof="0">
                          <a:ln>
                            <a:noFill/>
                          </a:ln>
                          <a:solidFill>
                            <a:prstClr val="black"/>
                          </a:solidFill>
                          <a:effectLst/>
                          <a:uLnTx/>
                          <a:uFillTx/>
                          <a:latin typeface="Calibri"/>
                          <a:ea typeface="+mn-ea"/>
                          <a:cs typeface="+mn-cs"/>
                        </a:rPr>
                        <a:t>
 „Witaj EuroSkills Gdańsk 2023„
Hallo, hier sind wieder Timo und Daniel! Wie ihr seht, strengen wir uns voll an, um für die Berufswettbewerbe fit zu sein. Natürlich wollen wir aus Respekt vor dem Austragungsland auch ein paar Worte Polnisch lernen. Allerdings hatten wir uns das nicht so schwer vorgestellt … naja, jeder fängt mal an.
Unsere eigentliche Stärke liegt wohl doch im Technischen. Wir haben einen durchdachten Trainingsplan. Felix Alt, unser Ausbilder, erstellt für uns die Aufgaben in Mechatronik. Er kennt sich aus, schließlich war er bei den WorldSkills Kasan 2019 in Russland zusammen mit Jan Kintzi Weltmeister in Mechatronik! Für uns heißt es dann üben, üben und nochmals üben. 
Aber auch WorldSkills und EuroSkills bereiten uns Teilnehmer gut auf die Wettbewerbe vor. Wir machen Fairnesstests und lernen den Verhaltenskodex, bekommen Informationen über den Aufbau der WorldSkills Organisation, werden über die verschiedenen Rollen wie zum Beispiel den Chief Expert unterrichtet, und erfahren alles Wesentliche über die internationalen Standards von WorldSkills.
Ihr seht also: wir haben jede Menge zu lernen – uns wird nicht langweilig! Es sind keine drei Monate mehr bis zu den Wettbewerben… wir geben alles, denn wir sind die zweitbesten Mechatronik-Azubis Deutschlands ⚙️ und wir wollen im September bei den EuroSkills Gdańsk 2023 gewinnen! 
👉 https://www.festo.com/euroskills
#Festo #FestoDidactic #Mechatronik #UnitedbySkills #EuroSkills2023 #Berufsausbildung EuroSkills Gdańsk 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https://quintly-image-storage.s3.amazonaws.com/e094e774cd6731a1e465f1b3b7a1340f/f39db84901c129db3452c1db6ac44d49.jpg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0.7353 %</a:t>
                      </a:r>
                    </a:p>
                  </a:txBody>
                  <a:tcPr/>
                </a:tc>
                <a:extLst>
                  <a:ext uri="{0D108BD9-81ED-4DB2-BD59-A6C34878D82A}">
                    <a16:rowId xmlns:a16="http://schemas.microsoft.com/office/drawing/2014/main" val="3579192878"/>
                  </a:ext>
                </a:extLst>
              </a:tr>
            </a:tbl>
          </a:graphicData>
        </a:graphic>
      </p:graphicFrame>
      <p:sp>
        <p:nvSpPr>
          <p:cNvPr id="4" name="Text Placeholder 3">
            <a:extLst>
              <a:ext uri="{FF2B5EF4-FFF2-40B4-BE49-F238E27FC236}">
                <a16:creationId xmlns:a16="http://schemas.microsoft.com/office/drawing/2014/main" id="{6E224096-E5FF-46A9-8C72-B3A1500B7ED1}"/>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3243818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A9517-08CB-48F4-A527-6E920EC5738A}"/>
              </a:ext>
            </a:extLst>
          </p:cNvPr>
          <p:cNvSpPr>
            <a:spLocks noGrp="1"/>
          </p:cNvSpPr>
          <p:nvPr>
            <p:ph type="title"/>
          </p:nvPr>
        </p:nvSpPr>
        <p:spPr/>
        <p:txBody>
          <a:bodyPr/>
          <a:lstStyle/>
          <a:p>
            <a:r>
              <a:rPr lang="en-US"/>
              <a:t>Facebook Published Posts Table | 3 profiles - 16 of 26</a:t>
            </a:r>
          </a:p>
        </p:txBody>
      </p:sp>
      <p:graphicFrame>
        <p:nvGraphicFramePr>
          <p:cNvPr id="5" name="Table Placeholder 4">
            <a:extLst>
              <a:ext uri="{FF2B5EF4-FFF2-40B4-BE49-F238E27FC236}">
                <a16:creationId xmlns:a16="http://schemas.microsoft.com/office/drawing/2014/main" id="{0C44338E-22B6-41F1-B378-EE51D871914A}"/>
              </a:ext>
            </a:extLst>
          </p:cNvPr>
          <p:cNvGraphicFramePr>
            <a:graphicFrameLocks noGrp="1"/>
          </p:cNvGraphicFramePr>
          <p:nvPr>
            <p:ph type="tbl" sz="quarter" idx="13"/>
            <p:extLst>
              <p:ext uri="{D42A27DB-BD31-4B8C-83A1-F6EECF244321}">
                <p14:modId xmlns:p14="http://schemas.microsoft.com/office/powerpoint/2010/main" val="140967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73833003"/>
                    </a:ext>
                  </a:extLst>
                </a:gridCol>
                <a:gridCol w="1399032">
                  <a:extLst>
                    <a:ext uri="{9D8B030D-6E8A-4147-A177-3AD203B41FA5}">
                      <a16:colId xmlns:a16="http://schemas.microsoft.com/office/drawing/2014/main" val="248127925"/>
                    </a:ext>
                  </a:extLst>
                </a:gridCol>
                <a:gridCol w="1152144">
                  <a:extLst>
                    <a:ext uri="{9D8B030D-6E8A-4147-A177-3AD203B41FA5}">
                      <a16:colId xmlns:a16="http://schemas.microsoft.com/office/drawing/2014/main" val="2059403972"/>
                    </a:ext>
                  </a:extLst>
                </a:gridCol>
                <a:gridCol w="411480">
                  <a:extLst>
                    <a:ext uri="{9D8B030D-6E8A-4147-A177-3AD203B41FA5}">
                      <a16:colId xmlns:a16="http://schemas.microsoft.com/office/drawing/2014/main" val="1294787798"/>
                    </a:ext>
                  </a:extLst>
                </a:gridCol>
                <a:gridCol w="411480">
                  <a:extLst>
                    <a:ext uri="{9D8B030D-6E8A-4147-A177-3AD203B41FA5}">
                      <a16:colId xmlns:a16="http://schemas.microsoft.com/office/drawing/2014/main" val="1656906614"/>
                    </a:ext>
                  </a:extLst>
                </a:gridCol>
                <a:gridCol w="411480">
                  <a:extLst>
                    <a:ext uri="{9D8B030D-6E8A-4147-A177-3AD203B41FA5}">
                      <a16:colId xmlns:a16="http://schemas.microsoft.com/office/drawing/2014/main" val="2898996738"/>
                    </a:ext>
                  </a:extLst>
                </a:gridCol>
                <a:gridCol w="411480">
                  <a:extLst>
                    <a:ext uri="{9D8B030D-6E8A-4147-A177-3AD203B41FA5}">
                      <a16:colId xmlns:a16="http://schemas.microsoft.com/office/drawing/2014/main" val="3551058852"/>
                    </a:ext>
                  </a:extLst>
                </a:gridCol>
                <a:gridCol w="411480">
                  <a:extLst>
                    <a:ext uri="{9D8B030D-6E8A-4147-A177-3AD203B41FA5}">
                      <a16:colId xmlns:a16="http://schemas.microsoft.com/office/drawing/2014/main" val="798343126"/>
                    </a:ext>
                  </a:extLst>
                </a:gridCol>
                <a:gridCol w="411480">
                  <a:extLst>
                    <a:ext uri="{9D8B030D-6E8A-4147-A177-3AD203B41FA5}">
                      <a16:colId xmlns:a16="http://schemas.microsoft.com/office/drawing/2014/main" val="1111731748"/>
                    </a:ext>
                  </a:extLst>
                </a:gridCol>
                <a:gridCol w="411480">
                  <a:extLst>
                    <a:ext uri="{9D8B030D-6E8A-4147-A177-3AD203B41FA5}">
                      <a16:colId xmlns:a16="http://schemas.microsoft.com/office/drawing/2014/main" val="190526500"/>
                    </a:ext>
                  </a:extLst>
                </a:gridCol>
                <a:gridCol w="411480">
                  <a:extLst>
                    <a:ext uri="{9D8B030D-6E8A-4147-A177-3AD203B41FA5}">
                      <a16:colId xmlns:a16="http://schemas.microsoft.com/office/drawing/2014/main" val="2147104267"/>
                    </a:ext>
                  </a:extLst>
                </a:gridCol>
                <a:gridCol w="411480">
                  <a:extLst>
                    <a:ext uri="{9D8B030D-6E8A-4147-A177-3AD203B41FA5}">
                      <a16:colId xmlns:a16="http://schemas.microsoft.com/office/drawing/2014/main" val="252612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916083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- 2023-06-06 09:17:36</a:t>
                      </a:r>
                      <a:r>
                        <a:rPr kumimoji="0" lang="en-US" sz="1000" b="0" i="0" u="none" strike="noStrike" kern="1200" cap="none" spc="0" normalizeH="0" baseline="0" noProof="0">
                          <a:ln>
                            <a:noFill/>
                          </a:ln>
                          <a:solidFill>
                            <a:prstClr val="black"/>
                          </a:solidFill>
                          <a:effectLst/>
                          <a:uLnTx/>
                          <a:uFillTx/>
                          <a:latin typeface="Calibri"/>
                          <a:ea typeface="+mn-ea"/>
                          <a:cs typeface="+mn-cs"/>
                        </a:rPr>
                        <a:t>
 90 days until EuroSkills Gdańsk 2023 🏅!
In 3 months’ time, the European vocational championship EuroSkills 2023 will start in Gdańsk, Poland. Young professionals from 32 countries will fight for medals in 43 disciplines.
Festo is sponsoring skill 04 Mechatronics ⚙️ Our learning solution Modular Production System (MPS) is official competition equipment and meets the high-quality standards of EuroSkills since years. This is why Festo has been awarded Premium Sponsor.
Festo is already looking forward to EuroSkills Gdańsk 2023! Come and join this stunning event!
Learn more 👉 https://www.festo.com/euroskills
#Festo #FestoDidactic #Mechatronics #UnitedbySkills #EuroSkills2023 #TVET EuroSkills Gdańsk 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https://quintly-image-storage.s3.amazonaws.com/e094e774cd6731a1e465f1b3b7a1340f/9f28e0898d996141ecc02512c838b88f.jpg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2.3114 %</a:t>
                      </a:r>
                    </a:p>
                  </a:txBody>
                  <a:tcPr/>
                </a:tc>
                <a:extLst>
                  <a:ext uri="{0D108BD9-81ED-4DB2-BD59-A6C34878D82A}">
                    <a16:rowId xmlns:a16="http://schemas.microsoft.com/office/drawing/2014/main" val="1272265459"/>
                  </a:ext>
                </a:extLst>
              </a:tr>
            </a:tbl>
          </a:graphicData>
        </a:graphic>
      </p:graphicFrame>
      <p:sp>
        <p:nvSpPr>
          <p:cNvPr id="4" name="Text Placeholder 3">
            <a:extLst>
              <a:ext uri="{FF2B5EF4-FFF2-40B4-BE49-F238E27FC236}">
                <a16:creationId xmlns:a16="http://schemas.microsoft.com/office/drawing/2014/main" id="{CA8DA159-66FA-4830-B985-FCE74DBD3E28}"/>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9310566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3330E-7DC1-49A1-99C2-994A7F115118}"/>
              </a:ext>
            </a:extLst>
          </p:cNvPr>
          <p:cNvSpPr>
            <a:spLocks noGrp="1"/>
          </p:cNvSpPr>
          <p:nvPr>
            <p:ph type="title"/>
          </p:nvPr>
        </p:nvSpPr>
        <p:spPr/>
        <p:txBody>
          <a:bodyPr/>
          <a:lstStyle/>
          <a:p>
            <a:r>
              <a:rPr lang="en-US"/>
              <a:t>Facebook Published Posts Table | 3 profiles - 17 of 26</a:t>
            </a:r>
          </a:p>
        </p:txBody>
      </p:sp>
      <p:graphicFrame>
        <p:nvGraphicFramePr>
          <p:cNvPr id="5" name="Table Placeholder 4">
            <a:extLst>
              <a:ext uri="{FF2B5EF4-FFF2-40B4-BE49-F238E27FC236}">
                <a16:creationId xmlns:a16="http://schemas.microsoft.com/office/drawing/2014/main" id="{DFCB0CF5-CBF9-4C10-AEC5-78C665FF680A}"/>
              </a:ext>
            </a:extLst>
          </p:cNvPr>
          <p:cNvGraphicFramePr>
            <a:graphicFrameLocks noGrp="1"/>
          </p:cNvGraphicFramePr>
          <p:nvPr>
            <p:ph type="tbl" sz="quarter" idx="13"/>
            <p:extLst>
              <p:ext uri="{D42A27DB-BD31-4B8C-83A1-F6EECF244321}">
                <p14:modId xmlns:p14="http://schemas.microsoft.com/office/powerpoint/2010/main" val="1486885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51871879"/>
                    </a:ext>
                  </a:extLst>
                </a:gridCol>
                <a:gridCol w="1399032">
                  <a:extLst>
                    <a:ext uri="{9D8B030D-6E8A-4147-A177-3AD203B41FA5}">
                      <a16:colId xmlns:a16="http://schemas.microsoft.com/office/drawing/2014/main" val="3005266400"/>
                    </a:ext>
                  </a:extLst>
                </a:gridCol>
                <a:gridCol w="1152144">
                  <a:extLst>
                    <a:ext uri="{9D8B030D-6E8A-4147-A177-3AD203B41FA5}">
                      <a16:colId xmlns:a16="http://schemas.microsoft.com/office/drawing/2014/main" val="1856195899"/>
                    </a:ext>
                  </a:extLst>
                </a:gridCol>
                <a:gridCol w="411480">
                  <a:extLst>
                    <a:ext uri="{9D8B030D-6E8A-4147-A177-3AD203B41FA5}">
                      <a16:colId xmlns:a16="http://schemas.microsoft.com/office/drawing/2014/main" val="2446941525"/>
                    </a:ext>
                  </a:extLst>
                </a:gridCol>
                <a:gridCol w="411480">
                  <a:extLst>
                    <a:ext uri="{9D8B030D-6E8A-4147-A177-3AD203B41FA5}">
                      <a16:colId xmlns:a16="http://schemas.microsoft.com/office/drawing/2014/main" val="3681471665"/>
                    </a:ext>
                  </a:extLst>
                </a:gridCol>
                <a:gridCol w="411480">
                  <a:extLst>
                    <a:ext uri="{9D8B030D-6E8A-4147-A177-3AD203B41FA5}">
                      <a16:colId xmlns:a16="http://schemas.microsoft.com/office/drawing/2014/main" val="3894909654"/>
                    </a:ext>
                  </a:extLst>
                </a:gridCol>
                <a:gridCol w="411480">
                  <a:extLst>
                    <a:ext uri="{9D8B030D-6E8A-4147-A177-3AD203B41FA5}">
                      <a16:colId xmlns:a16="http://schemas.microsoft.com/office/drawing/2014/main" val="1082050877"/>
                    </a:ext>
                  </a:extLst>
                </a:gridCol>
                <a:gridCol w="411480">
                  <a:extLst>
                    <a:ext uri="{9D8B030D-6E8A-4147-A177-3AD203B41FA5}">
                      <a16:colId xmlns:a16="http://schemas.microsoft.com/office/drawing/2014/main" val="2023384237"/>
                    </a:ext>
                  </a:extLst>
                </a:gridCol>
                <a:gridCol w="411480">
                  <a:extLst>
                    <a:ext uri="{9D8B030D-6E8A-4147-A177-3AD203B41FA5}">
                      <a16:colId xmlns:a16="http://schemas.microsoft.com/office/drawing/2014/main" val="3402365165"/>
                    </a:ext>
                  </a:extLst>
                </a:gridCol>
                <a:gridCol w="411480">
                  <a:extLst>
                    <a:ext uri="{9D8B030D-6E8A-4147-A177-3AD203B41FA5}">
                      <a16:colId xmlns:a16="http://schemas.microsoft.com/office/drawing/2014/main" val="4055573377"/>
                    </a:ext>
                  </a:extLst>
                </a:gridCol>
                <a:gridCol w="411480">
                  <a:extLst>
                    <a:ext uri="{9D8B030D-6E8A-4147-A177-3AD203B41FA5}">
                      <a16:colId xmlns:a16="http://schemas.microsoft.com/office/drawing/2014/main" val="977321047"/>
                    </a:ext>
                  </a:extLst>
                </a:gridCol>
                <a:gridCol w="411480">
                  <a:extLst>
                    <a:ext uri="{9D8B030D-6E8A-4147-A177-3AD203B41FA5}">
                      <a16:colId xmlns:a16="http://schemas.microsoft.com/office/drawing/2014/main" val="2006390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157101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- 2023-06-06 09:17:36</a:t>
                      </a:r>
                      <a:r>
                        <a:rPr kumimoji="0" lang="de-DE" sz="1000" b="0" i="0" u="none" strike="noStrike" kern="1200" cap="none" spc="0" normalizeH="0" baseline="0" noProof="0">
                          <a:ln>
                            <a:noFill/>
                          </a:ln>
                          <a:solidFill>
                            <a:prstClr val="black"/>
                          </a:solidFill>
                          <a:effectLst/>
                          <a:uLnTx/>
                          <a:uFillTx/>
                          <a:latin typeface="Calibri"/>
                          <a:ea typeface="+mn-ea"/>
                          <a:cs typeface="+mn-cs"/>
                        </a:rPr>
                        <a:t>
 Noch 90 Tage bis zu den EuroSkills Gdańsk 2023 🏅!
In 3 Monaten starten die europäischen Berufsmeisterschaften EuroSkills 2023 in Danzig, Polen. Junge Fachkräfte aus 32 Ländern kämpfen in 43 Disziplinen um die begehrten Medaillen. 
Festo sponsort den Skill 04 Mechatronik ⚙️ Unser Lernsystem Modulares Produktionssystem (MPS) ist offizielles Equipment für den Mechatronik-Wettbewerb und entspricht den hohen Qualitätsanforderungen von EuroSkills bereits seit Jahren. Daher wurde Festo als Premium Sponsor ausgezeichnet.
Festo freut sich schon auf die EuroSkills 2023! Werden Sie Teil dieses hochemotionalen Wettbewerbs!
Hier erfahren Sie mehr 👉 https://www.festo.com/euroskills
#Festo #FestoDidactic #Mechatronik #UnitedbySkills #EuroSkills2023 #Berufsausbildung EuroSkills Gdańsk 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https://quintly-image-storage.s3.amazonaws.com/e094e774cd6731a1e465f1b3b7a1340f/9f28e0898d996141ecc02512c838b88f.jpg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2.9703 %</a:t>
                      </a:r>
                    </a:p>
                  </a:txBody>
                  <a:tcPr/>
                </a:tc>
                <a:extLst>
                  <a:ext uri="{0D108BD9-81ED-4DB2-BD59-A6C34878D82A}">
                    <a16:rowId xmlns:a16="http://schemas.microsoft.com/office/drawing/2014/main" val="2921638267"/>
                  </a:ext>
                </a:extLst>
              </a:tr>
            </a:tbl>
          </a:graphicData>
        </a:graphic>
      </p:graphicFrame>
      <p:sp>
        <p:nvSpPr>
          <p:cNvPr id="4" name="Text Placeholder 3">
            <a:extLst>
              <a:ext uri="{FF2B5EF4-FFF2-40B4-BE49-F238E27FC236}">
                <a16:creationId xmlns:a16="http://schemas.microsoft.com/office/drawing/2014/main" id="{C3ED6F22-5B2F-4338-9598-937211FC6BB2}"/>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23946249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3B0C3-152E-4AC1-BB93-EB6C5D9A3B97}"/>
              </a:ext>
            </a:extLst>
          </p:cNvPr>
          <p:cNvSpPr>
            <a:spLocks noGrp="1"/>
          </p:cNvSpPr>
          <p:nvPr>
            <p:ph type="title"/>
          </p:nvPr>
        </p:nvSpPr>
        <p:spPr/>
        <p:txBody>
          <a:bodyPr/>
          <a:lstStyle/>
          <a:p>
            <a:r>
              <a:rPr lang="en-US"/>
              <a:t>Facebook Published Posts Table | 3 profiles - 18 of 26</a:t>
            </a:r>
          </a:p>
        </p:txBody>
      </p:sp>
      <p:graphicFrame>
        <p:nvGraphicFramePr>
          <p:cNvPr id="5" name="Table Placeholder 4">
            <a:extLst>
              <a:ext uri="{FF2B5EF4-FFF2-40B4-BE49-F238E27FC236}">
                <a16:creationId xmlns:a16="http://schemas.microsoft.com/office/drawing/2014/main" id="{DE0006AB-E389-48FC-925B-888E26003560}"/>
              </a:ext>
            </a:extLst>
          </p:cNvPr>
          <p:cNvGraphicFramePr>
            <a:graphicFrameLocks noGrp="1"/>
          </p:cNvGraphicFramePr>
          <p:nvPr>
            <p:ph type="tbl" sz="quarter" idx="13"/>
            <p:extLst>
              <p:ext uri="{D42A27DB-BD31-4B8C-83A1-F6EECF244321}">
                <p14:modId xmlns:p14="http://schemas.microsoft.com/office/powerpoint/2010/main" val="1380589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85711837"/>
                    </a:ext>
                  </a:extLst>
                </a:gridCol>
                <a:gridCol w="1399032">
                  <a:extLst>
                    <a:ext uri="{9D8B030D-6E8A-4147-A177-3AD203B41FA5}">
                      <a16:colId xmlns:a16="http://schemas.microsoft.com/office/drawing/2014/main" val="4056974403"/>
                    </a:ext>
                  </a:extLst>
                </a:gridCol>
                <a:gridCol w="1152144">
                  <a:extLst>
                    <a:ext uri="{9D8B030D-6E8A-4147-A177-3AD203B41FA5}">
                      <a16:colId xmlns:a16="http://schemas.microsoft.com/office/drawing/2014/main" val="699614843"/>
                    </a:ext>
                  </a:extLst>
                </a:gridCol>
                <a:gridCol w="411480">
                  <a:extLst>
                    <a:ext uri="{9D8B030D-6E8A-4147-A177-3AD203B41FA5}">
                      <a16:colId xmlns:a16="http://schemas.microsoft.com/office/drawing/2014/main" val="1021560137"/>
                    </a:ext>
                  </a:extLst>
                </a:gridCol>
                <a:gridCol w="411480">
                  <a:extLst>
                    <a:ext uri="{9D8B030D-6E8A-4147-A177-3AD203B41FA5}">
                      <a16:colId xmlns:a16="http://schemas.microsoft.com/office/drawing/2014/main" val="333003460"/>
                    </a:ext>
                  </a:extLst>
                </a:gridCol>
                <a:gridCol w="411480">
                  <a:extLst>
                    <a:ext uri="{9D8B030D-6E8A-4147-A177-3AD203B41FA5}">
                      <a16:colId xmlns:a16="http://schemas.microsoft.com/office/drawing/2014/main" val="889284628"/>
                    </a:ext>
                  </a:extLst>
                </a:gridCol>
                <a:gridCol w="411480">
                  <a:extLst>
                    <a:ext uri="{9D8B030D-6E8A-4147-A177-3AD203B41FA5}">
                      <a16:colId xmlns:a16="http://schemas.microsoft.com/office/drawing/2014/main" val="4269641601"/>
                    </a:ext>
                  </a:extLst>
                </a:gridCol>
                <a:gridCol w="411480">
                  <a:extLst>
                    <a:ext uri="{9D8B030D-6E8A-4147-A177-3AD203B41FA5}">
                      <a16:colId xmlns:a16="http://schemas.microsoft.com/office/drawing/2014/main" val="3720833969"/>
                    </a:ext>
                  </a:extLst>
                </a:gridCol>
                <a:gridCol w="411480">
                  <a:extLst>
                    <a:ext uri="{9D8B030D-6E8A-4147-A177-3AD203B41FA5}">
                      <a16:colId xmlns:a16="http://schemas.microsoft.com/office/drawing/2014/main" val="2016254212"/>
                    </a:ext>
                  </a:extLst>
                </a:gridCol>
                <a:gridCol w="411480">
                  <a:extLst>
                    <a:ext uri="{9D8B030D-6E8A-4147-A177-3AD203B41FA5}">
                      <a16:colId xmlns:a16="http://schemas.microsoft.com/office/drawing/2014/main" val="1472955753"/>
                    </a:ext>
                  </a:extLst>
                </a:gridCol>
                <a:gridCol w="411480">
                  <a:extLst>
                    <a:ext uri="{9D8B030D-6E8A-4147-A177-3AD203B41FA5}">
                      <a16:colId xmlns:a16="http://schemas.microsoft.com/office/drawing/2014/main" val="1886209974"/>
                    </a:ext>
                  </a:extLst>
                </a:gridCol>
                <a:gridCol w="411480">
                  <a:extLst>
                    <a:ext uri="{9D8B030D-6E8A-4147-A177-3AD203B41FA5}">
                      <a16:colId xmlns:a16="http://schemas.microsoft.com/office/drawing/2014/main" val="247441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617726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- 2023-05-31 12:56:08</a:t>
                      </a:r>
                      <a:r>
                        <a:rPr kumimoji="0" lang="en-US" sz="1000" b="0" i="0" u="none" strike="noStrike" kern="1200" cap="none" spc="0" normalizeH="0" baseline="0" noProof="0">
                          <a:ln>
                            <a:noFill/>
                          </a:ln>
                          <a:solidFill>
                            <a:prstClr val="black"/>
                          </a:solidFill>
                          <a:effectLst/>
                          <a:uLnTx/>
                          <a:uFillTx/>
                          <a:latin typeface="Calibri"/>
                          <a:ea typeface="+mn-ea"/>
                          <a:cs typeface="+mn-cs"/>
                        </a:rPr>
                        <a:t>
 Second place at the German Championship in Mechatronics 2021
Hello, this is Timo and Daniel again! As we prepare for EuroSkills Gdańsk 2023, we often think back to the beginning. At the German Championship 🏅 in Mechatronics, we made the second place - that was over a year and a half ago: October 2021!
Back then, we were still in our first year of apprenticeship and had no experience with competitions. We competed against the other mechatronics teams at the Festo Learning Center Saar. Many visitors stood behind the barrier and watched us - you really had to concentrate on the tasks! 
Yes, and parallel to the German Championship in Mechatronics, the competition in Industry 4.0 also took place. Festo invited some important guests: local politicians, journalists, partners, representatives of technical education and more. On the image, you can see us standing proudly on the second podium with the glass trophy and the winner's certificate 😁 
This is our story, this is how Festo apprentices have become the second-best mechatronics ⚙️ in Germany, and in September we will be going to EuroSkills Gdańsk 2023! 👉 https://www.festo.com/euroskills
#Festo #FestoDidactic #Mechatronics #UnitedbySkills #EuroSkills2023 #TVET EuroSkills Gdańsk 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https://quintly-image-storage.s3.amazonaws.com/e094e774cd6731a1e465f1b3b7a1340f/ecefe4c9562009eff8354330d5b72492.jpg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3.0526 %</a:t>
                      </a:r>
                    </a:p>
                  </a:txBody>
                  <a:tcPr/>
                </a:tc>
                <a:extLst>
                  <a:ext uri="{0D108BD9-81ED-4DB2-BD59-A6C34878D82A}">
                    <a16:rowId xmlns:a16="http://schemas.microsoft.com/office/drawing/2014/main" val="371518268"/>
                  </a:ext>
                </a:extLst>
              </a:tr>
            </a:tbl>
          </a:graphicData>
        </a:graphic>
      </p:graphicFrame>
      <p:sp>
        <p:nvSpPr>
          <p:cNvPr id="4" name="Text Placeholder 3">
            <a:extLst>
              <a:ext uri="{FF2B5EF4-FFF2-40B4-BE49-F238E27FC236}">
                <a16:creationId xmlns:a16="http://schemas.microsoft.com/office/drawing/2014/main" id="{BE9A697B-84AC-4125-9823-5D1B4A67BBCD}"/>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32337892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E1AED-26E8-42A3-AB91-1C623000AF77}"/>
              </a:ext>
            </a:extLst>
          </p:cNvPr>
          <p:cNvSpPr>
            <a:spLocks noGrp="1"/>
          </p:cNvSpPr>
          <p:nvPr>
            <p:ph type="title"/>
          </p:nvPr>
        </p:nvSpPr>
        <p:spPr/>
        <p:txBody>
          <a:bodyPr/>
          <a:lstStyle/>
          <a:p>
            <a:r>
              <a:rPr lang="en-US"/>
              <a:t>Facebook Published Posts Table | 3 profiles - 19 of 26</a:t>
            </a:r>
          </a:p>
        </p:txBody>
      </p:sp>
      <p:graphicFrame>
        <p:nvGraphicFramePr>
          <p:cNvPr id="5" name="Table Placeholder 4">
            <a:extLst>
              <a:ext uri="{FF2B5EF4-FFF2-40B4-BE49-F238E27FC236}">
                <a16:creationId xmlns:a16="http://schemas.microsoft.com/office/drawing/2014/main" id="{073F27CB-3E26-4EFA-9149-133A9349379C}"/>
              </a:ext>
            </a:extLst>
          </p:cNvPr>
          <p:cNvGraphicFramePr>
            <a:graphicFrameLocks noGrp="1"/>
          </p:cNvGraphicFramePr>
          <p:nvPr>
            <p:ph type="tbl" sz="quarter" idx="13"/>
            <p:extLst>
              <p:ext uri="{D42A27DB-BD31-4B8C-83A1-F6EECF244321}">
                <p14:modId xmlns:p14="http://schemas.microsoft.com/office/powerpoint/2010/main" val="673555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26805586"/>
                    </a:ext>
                  </a:extLst>
                </a:gridCol>
                <a:gridCol w="1399032">
                  <a:extLst>
                    <a:ext uri="{9D8B030D-6E8A-4147-A177-3AD203B41FA5}">
                      <a16:colId xmlns:a16="http://schemas.microsoft.com/office/drawing/2014/main" val="2154397809"/>
                    </a:ext>
                  </a:extLst>
                </a:gridCol>
                <a:gridCol w="1152144">
                  <a:extLst>
                    <a:ext uri="{9D8B030D-6E8A-4147-A177-3AD203B41FA5}">
                      <a16:colId xmlns:a16="http://schemas.microsoft.com/office/drawing/2014/main" val="2573411265"/>
                    </a:ext>
                  </a:extLst>
                </a:gridCol>
                <a:gridCol w="411480">
                  <a:extLst>
                    <a:ext uri="{9D8B030D-6E8A-4147-A177-3AD203B41FA5}">
                      <a16:colId xmlns:a16="http://schemas.microsoft.com/office/drawing/2014/main" val="4130552627"/>
                    </a:ext>
                  </a:extLst>
                </a:gridCol>
                <a:gridCol w="411480">
                  <a:extLst>
                    <a:ext uri="{9D8B030D-6E8A-4147-A177-3AD203B41FA5}">
                      <a16:colId xmlns:a16="http://schemas.microsoft.com/office/drawing/2014/main" val="924600652"/>
                    </a:ext>
                  </a:extLst>
                </a:gridCol>
                <a:gridCol w="411480">
                  <a:extLst>
                    <a:ext uri="{9D8B030D-6E8A-4147-A177-3AD203B41FA5}">
                      <a16:colId xmlns:a16="http://schemas.microsoft.com/office/drawing/2014/main" val="2267084423"/>
                    </a:ext>
                  </a:extLst>
                </a:gridCol>
                <a:gridCol w="411480">
                  <a:extLst>
                    <a:ext uri="{9D8B030D-6E8A-4147-A177-3AD203B41FA5}">
                      <a16:colId xmlns:a16="http://schemas.microsoft.com/office/drawing/2014/main" val="2903670802"/>
                    </a:ext>
                  </a:extLst>
                </a:gridCol>
                <a:gridCol w="411480">
                  <a:extLst>
                    <a:ext uri="{9D8B030D-6E8A-4147-A177-3AD203B41FA5}">
                      <a16:colId xmlns:a16="http://schemas.microsoft.com/office/drawing/2014/main" val="3850371768"/>
                    </a:ext>
                  </a:extLst>
                </a:gridCol>
                <a:gridCol w="411480">
                  <a:extLst>
                    <a:ext uri="{9D8B030D-6E8A-4147-A177-3AD203B41FA5}">
                      <a16:colId xmlns:a16="http://schemas.microsoft.com/office/drawing/2014/main" val="843805560"/>
                    </a:ext>
                  </a:extLst>
                </a:gridCol>
                <a:gridCol w="411480">
                  <a:extLst>
                    <a:ext uri="{9D8B030D-6E8A-4147-A177-3AD203B41FA5}">
                      <a16:colId xmlns:a16="http://schemas.microsoft.com/office/drawing/2014/main" val="2337222144"/>
                    </a:ext>
                  </a:extLst>
                </a:gridCol>
                <a:gridCol w="411480">
                  <a:extLst>
                    <a:ext uri="{9D8B030D-6E8A-4147-A177-3AD203B41FA5}">
                      <a16:colId xmlns:a16="http://schemas.microsoft.com/office/drawing/2014/main" val="512633450"/>
                    </a:ext>
                  </a:extLst>
                </a:gridCol>
                <a:gridCol w="411480">
                  <a:extLst>
                    <a:ext uri="{9D8B030D-6E8A-4147-A177-3AD203B41FA5}">
                      <a16:colId xmlns:a16="http://schemas.microsoft.com/office/drawing/2014/main" val="2610580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015472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- 2023-05-31 12:56:08</a:t>
                      </a:r>
                      <a:r>
                        <a:rPr kumimoji="0" lang="de-DE" sz="1000" b="0" i="0" u="none" strike="noStrike" kern="1200" cap="none" spc="0" normalizeH="0" baseline="0" noProof="0">
                          <a:ln>
                            <a:noFill/>
                          </a:ln>
                          <a:solidFill>
                            <a:prstClr val="black"/>
                          </a:solidFill>
                          <a:effectLst/>
                          <a:uLnTx/>
                          <a:uFillTx/>
                          <a:latin typeface="Calibri"/>
                          <a:ea typeface="+mn-ea"/>
                          <a:cs typeface="+mn-cs"/>
                        </a:rPr>
                        <a:t>
 Zweiter Platz bei der Deutschen Meisterschaft in Mechatronik 2021
Hallo, hier sind wieder Timo und Daniel! Bei den Vorbereitungen auf die EuroSkills Gdańsk 2023 denken wir oft an den Anfang zurück. Bei der Deutschen Meisterschaft 🏅 in Mechatronik haben wir den zweiten Platz abgeräumt – das ist schon über eineinhalb Jahre her: Oktober 2021!
Damals waren wir noch im ersten Lehrjahr und hatten keine Erfahrung mit Wettbewerben. Wir sind im Festo Lernzentrum Saar gegen die anderen Mechatronik-Teams angetreten. Viele Besucher standen hinter der Absperrung und haben uns zugesehen – da musste man sich schon sehr auf die Aufgaben konzentrieren! 
Ja, und parallel zur Deutschen Meisterschaft in Mechatronik fand auch der Wettbewerb in Industrie 4.0 statt. Deshalb hatte Festo einige wichtige Gäste eingeladen: lokale Politiker, Journalisten, Partner, Vertreter der Berufsausbildung und so weiter. Auf dem Foto seht ihr uns stolz mit dem Glaspokal und der Siegerurkunde auf dem zweiten Treppchen stehen 😁
So sind wir Azubis von Festo die zweitbesten Mechatroniker ⚙️ Deutschlands geworden, und im September fahren wir zu den EuroSkills Gdańsk 2023! 👉 https://www.festo.com/euroskills
#Festo #FestoDidactic #Mechatronik #UnitedbySkills #EuroSkills2023 #Berufsausbildung EuroSkills Gdańsk 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https://quintly-image-storage.s3.amazonaws.com/e094e774cd6731a1e465f1b3b7a1340f/ecefe4c9562009eff8354330d5b72492.jpg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7.5758 %</a:t>
                      </a:r>
                    </a:p>
                  </a:txBody>
                  <a:tcPr/>
                </a:tc>
                <a:extLst>
                  <a:ext uri="{0D108BD9-81ED-4DB2-BD59-A6C34878D82A}">
                    <a16:rowId xmlns:a16="http://schemas.microsoft.com/office/drawing/2014/main" val="1543172621"/>
                  </a:ext>
                </a:extLst>
              </a:tr>
            </a:tbl>
          </a:graphicData>
        </a:graphic>
      </p:graphicFrame>
      <p:sp>
        <p:nvSpPr>
          <p:cNvPr id="4" name="Text Placeholder 3">
            <a:extLst>
              <a:ext uri="{FF2B5EF4-FFF2-40B4-BE49-F238E27FC236}">
                <a16:creationId xmlns:a16="http://schemas.microsoft.com/office/drawing/2014/main" id="{7B03B4F9-9EF9-4659-B510-4B5A7D59F334}"/>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4949692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E57A6-EC97-41DC-B007-4FACF2649091}"/>
              </a:ext>
            </a:extLst>
          </p:cNvPr>
          <p:cNvSpPr>
            <a:spLocks noGrp="1"/>
          </p:cNvSpPr>
          <p:nvPr>
            <p:ph type="title"/>
          </p:nvPr>
        </p:nvSpPr>
        <p:spPr/>
        <p:txBody>
          <a:bodyPr/>
          <a:lstStyle/>
          <a:p>
            <a:r>
              <a:rPr lang="en-US"/>
              <a:t>Facebook Published Posts Table | 3 profiles - 20 of 26</a:t>
            </a:r>
          </a:p>
        </p:txBody>
      </p:sp>
      <p:graphicFrame>
        <p:nvGraphicFramePr>
          <p:cNvPr id="5" name="Table Placeholder 4">
            <a:extLst>
              <a:ext uri="{FF2B5EF4-FFF2-40B4-BE49-F238E27FC236}">
                <a16:creationId xmlns:a16="http://schemas.microsoft.com/office/drawing/2014/main" id="{C8419384-6017-45F7-83CF-4F1978648E3F}"/>
              </a:ext>
            </a:extLst>
          </p:cNvPr>
          <p:cNvGraphicFramePr>
            <a:graphicFrameLocks noGrp="1"/>
          </p:cNvGraphicFramePr>
          <p:nvPr>
            <p:ph type="tbl" sz="quarter" idx="13"/>
            <p:extLst>
              <p:ext uri="{D42A27DB-BD31-4B8C-83A1-F6EECF244321}">
                <p14:modId xmlns:p14="http://schemas.microsoft.com/office/powerpoint/2010/main" val="1091108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63748738"/>
                    </a:ext>
                  </a:extLst>
                </a:gridCol>
                <a:gridCol w="1399032">
                  <a:extLst>
                    <a:ext uri="{9D8B030D-6E8A-4147-A177-3AD203B41FA5}">
                      <a16:colId xmlns:a16="http://schemas.microsoft.com/office/drawing/2014/main" val="2944030674"/>
                    </a:ext>
                  </a:extLst>
                </a:gridCol>
                <a:gridCol w="1152144">
                  <a:extLst>
                    <a:ext uri="{9D8B030D-6E8A-4147-A177-3AD203B41FA5}">
                      <a16:colId xmlns:a16="http://schemas.microsoft.com/office/drawing/2014/main" val="1866722024"/>
                    </a:ext>
                  </a:extLst>
                </a:gridCol>
                <a:gridCol w="411480">
                  <a:extLst>
                    <a:ext uri="{9D8B030D-6E8A-4147-A177-3AD203B41FA5}">
                      <a16:colId xmlns:a16="http://schemas.microsoft.com/office/drawing/2014/main" val="2540527191"/>
                    </a:ext>
                  </a:extLst>
                </a:gridCol>
                <a:gridCol w="411480">
                  <a:extLst>
                    <a:ext uri="{9D8B030D-6E8A-4147-A177-3AD203B41FA5}">
                      <a16:colId xmlns:a16="http://schemas.microsoft.com/office/drawing/2014/main" val="855775324"/>
                    </a:ext>
                  </a:extLst>
                </a:gridCol>
                <a:gridCol w="411480">
                  <a:extLst>
                    <a:ext uri="{9D8B030D-6E8A-4147-A177-3AD203B41FA5}">
                      <a16:colId xmlns:a16="http://schemas.microsoft.com/office/drawing/2014/main" val="1662010400"/>
                    </a:ext>
                  </a:extLst>
                </a:gridCol>
                <a:gridCol w="411480">
                  <a:extLst>
                    <a:ext uri="{9D8B030D-6E8A-4147-A177-3AD203B41FA5}">
                      <a16:colId xmlns:a16="http://schemas.microsoft.com/office/drawing/2014/main" val="1730064118"/>
                    </a:ext>
                  </a:extLst>
                </a:gridCol>
                <a:gridCol w="411480">
                  <a:extLst>
                    <a:ext uri="{9D8B030D-6E8A-4147-A177-3AD203B41FA5}">
                      <a16:colId xmlns:a16="http://schemas.microsoft.com/office/drawing/2014/main" val="1675991216"/>
                    </a:ext>
                  </a:extLst>
                </a:gridCol>
                <a:gridCol w="411480">
                  <a:extLst>
                    <a:ext uri="{9D8B030D-6E8A-4147-A177-3AD203B41FA5}">
                      <a16:colId xmlns:a16="http://schemas.microsoft.com/office/drawing/2014/main" val="3961363243"/>
                    </a:ext>
                  </a:extLst>
                </a:gridCol>
                <a:gridCol w="411480">
                  <a:extLst>
                    <a:ext uri="{9D8B030D-6E8A-4147-A177-3AD203B41FA5}">
                      <a16:colId xmlns:a16="http://schemas.microsoft.com/office/drawing/2014/main" val="2176551555"/>
                    </a:ext>
                  </a:extLst>
                </a:gridCol>
                <a:gridCol w="411480">
                  <a:extLst>
                    <a:ext uri="{9D8B030D-6E8A-4147-A177-3AD203B41FA5}">
                      <a16:colId xmlns:a16="http://schemas.microsoft.com/office/drawing/2014/main" val="228268104"/>
                    </a:ext>
                  </a:extLst>
                </a:gridCol>
                <a:gridCol w="411480">
                  <a:extLst>
                    <a:ext uri="{9D8B030D-6E8A-4147-A177-3AD203B41FA5}">
                      <a16:colId xmlns:a16="http://schemas.microsoft.com/office/drawing/2014/main" val="3385760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047677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- 2023-05-15 09:09:17</a:t>
                      </a:r>
                      <a:r>
                        <a:rPr kumimoji="0" lang="en-US" sz="1000" b="0" i="0" u="none" strike="noStrike" kern="1200" cap="none" spc="0" normalizeH="0" baseline="0" noProof="0">
                          <a:ln>
                            <a:noFill/>
                          </a:ln>
                          <a:solidFill>
                            <a:prstClr val="black"/>
                          </a:solidFill>
                          <a:effectLst/>
                          <a:uLnTx/>
                          <a:uFillTx/>
                          <a:latin typeface="Calibri"/>
                          <a:ea typeface="+mn-ea"/>
                          <a:cs typeface="+mn-cs"/>
                        </a:rPr>
                        <a:t>
 Our Festo Vocational Education Training Center
Hello, here are Timo Oßwald and Daniel Schmid again!  You can see us in front of our vocational education training center in Esslingen. The "Applicants' Night" took place here last Friday. From 4 p.m. until 11 p.m., students and parents learned about technical vocational training. We were there as 'ambassadors of vocational training'!
We could be seen solving the tasks of WorldSkills Competition 2022 Special Edition at the MPS. Of course, the visitors didn't know that, so our trainers explained to them what the WorldSkills vocational championship 🏅 is and how to get there. 
The training center showed itself in the best light! In 2022 there were a few innovations: robust floor, optimized positioning of machines and 3D printers. Whether the students want to start a technical apprenticeship or the dual study program later on - both are possible at Festo. 
We are apprentices in mechatronics ⚙️, the second best in Germany, and we are going to EuroSkills Gdańsk 2023 in September! 👉 https://www.festo.com/euroskills
#Festo #FestoDidactic #Mechatronics #UnitedbySkills #EuroSkills2023 #TVET EuroSkills Gdańsk 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https://quintly-image-storage.s3.amazonaws.com/e094e774cd6731a1e465f1b3b7a1340f/7c2eaa735e833fb040c2e2f2475bf9fd.png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3.0788 %</a:t>
                      </a:r>
                    </a:p>
                  </a:txBody>
                  <a:tcPr/>
                </a:tc>
                <a:extLst>
                  <a:ext uri="{0D108BD9-81ED-4DB2-BD59-A6C34878D82A}">
                    <a16:rowId xmlns:a16="http://schemas.microsoft.com/office/drawing/2014/main" val="1162090117"/>
                  </a:ext>
                </a:extLst>
              </a:tr>
            </a:tbl>
          </a:graphicData>
        </a:graphic>
      </p:graphicFrame>
      <p:sp>
        <p:nvSpPr>
          <p:cNvPr id="4" name="Text Placeholder 3">
            <a:extLst>
              <a:ext uri="{FF2B5EF4-FFF2-40B4-BE49-F238E27FC236}">
                <a16:creationId xmlns:a16="http://schemas.microsoft.com/office/drawing/2014/main" id="{B3125721-B088-4AB8-959B-9E42D0867099}"/>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36788618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072B6-AEA9-409D-8B67-CFEF29BCCA00}"/>
              </a:ext>
            </a:extLst>
          </p:cNvPr>
          <p:cNvSpPr>
            <a:spLocks noGrp="1"/>
          </p:cNvSpPr>
          <p:nvPr>
            <p:ph type="title"/>
          </p:nvPr>
        </p:nvSpPr>
        <p:spPr/>
        <p:txBody>
          <a:bodyPr/>
          <a:lstStyle/>
          <a:p>
            <a:r>
              <a:rPr lang="en-US"/>
              <a:t>Facebook Published Posts Table | 3 profiles - 21 of 26</a:t>
            </a:r>
          </a:p>
        </p:txBody>
      </p:sp>
      <p:graphicFrame>
        <p:nvGraphicFramePr>
          <p:cNvPr id="5" name="Table Placeholder 4">
            <a:extLst>
              <a:ext uri="{FF2B5EF4-FFF2-40B4-BE49-F238E27FC236}">
                <a16:creationId xmlns:a16="http://schemas.microsoft.com/office/drawing/2014/main" id="{6FC4259A-787C-4E83-A6B5-730B502121A8}"/>
              </a:ext>
            </a:extLst>
          </p:cNvPr>
          <p:cNvGraphicFramePr>
            <a:graphicFrameLocks noGrp="1"/>
          </p:cNvGraphicFramePr>
          <p:nvPr>
            <p:ph type="tbl" sz="quarter" idx="13"/>
            <p:extLst>
              <p:ext uri="{D42A27DB-BD31-4B8C-83A1-F6EECF244321}">
                <p14:modId xmlns:p14="http://schemas.microsoft.com/office/powerpoint/2010/main" val="2401364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73310622"/>
                    </a:ext>
                  </a:extLst>
                </a:gridCol>
                <a:gridCol w="1399032">
                  <a:extLst>
                    <a:ext uri="{9D8B030D-6E8A-4147-A177-3AD203B41FA5}">
                      <a16:colId xmlns:a16="http://schemas.microsoft.com/office/drawing/2014/main" val="2908543497"/>
                    </a:ext>
                  </a:extLst>
                </a:gridCol>
                <a:gridCol w="1152144">
                  <a:extLst>
                    <a:ext uri="{9D8B030D-6E8A-4147-A177-3AD203B41FA5}">
                      <a16:colId xmlns:a16="http://schemas.microsoft.com/office/drawing/2014/main" val="519949044"/>
                    </a:ext>
                  </a:extLst>
                </a:gridCol>
                <a:gridCol w="411480">
                  <a:extLst>
                    <a:ext uri="{9D8B030D-6E8A-4147-A177-3AD203B41FA5}">
                      <a16:colId xmlns:a16="http://schemas.microsoft.com/office/drawing/2014/main" val="2336362942"/>
                    </a:ext>
                  </a:extLst>
                </a:gridCol>
                <a:gridCol w="411480">
                  <a:extLst>
                    <a:ext uri="{9D8B030D-6E8A-4147-A177-3AD203B41FA5}">
                      <a16:colId xmlns:a16="http://schemas.microsoft.com/office/drawing/2014/main" val="1255073048"/>
                    </a:ext>
                  </a:extLst>
                </a:gridCol>
                <a:gridCol w="411480">
                  <a:extLst>
                    <a:ext uri="{9D8B030D-6E8A-4147-A177-3AD203B41FA5}">
                      <a16:colId xmlns:a16="http://schemas.microsoft.com/office/drawing/2014/main" val="3319567074"/>
                    </a:ext>
                  </a:extLst>
                </a:gridCol>
                <a:gridCol w="411480">
                  <a:extLst>
                    <a:ext uri="{9D8B030D-6E8A-4147-A177-3AD203B41FA5}">
                      <a16:colId xmlns:a16="http://schemas.microsoft.com/office/drawing/2014/main" val="3240086972"/>
                    </a:ext>
                  </a:extLst>
                </a:gridCol>
                <a:gridCol w="411480">
                  <a:extLst>
                    <a:ext uri="{9D8B030D-6E8A-4147-A177-3AD203B41FA5}">
                      <a16:colId xmlns:a16="http://schemas.microsoft.com/office/drawing/2014/main" val="2294656675"/>
                    </a:ext>
                  </a:extLst>
                </a:gridCol>
                <a:gridCol w="411480">
                  <a:extLst>
                    <a:ext uri="{9D8B030D-6E8A-4147-A177-3AD203B41FA5}">
                      <a16:colId xmlns:a16="http://schemas.microsoft.com/office/drawing/2014/main" val="1692851762"/>
                    </a:ext>
                  </a:extLst>
                </a:gridCol>
                <a:gridCol w="411480">
                  <a:extLst>
                    <a:ext uri="{9D8B030D-6E8A-4147-A177-3AD203B41FA5}">
                      <a16:colId xmlns:a16="http://schemas.microsoft.com/office/drawing/2014/main" val="953185873"/>
                    </a:ext>
                  </a:extLst>
                </a:gridCol>
                <a:gridCol w="411480">
                  <a:extLst>
                    <a:ext uri="{9D8B030D-6E8A-4147-A177-3AD203B41FA5}">
                      <a16:colId xmlns:a16="http://schemas.microsoft.com/office/drawing/2014/main" val="4008464864"/>
                    </a:ext>
                  </a:extLst>
                </a:gridCol>
                <a:gridCol w="411480">
                  <a:extLst>
                    <a:ext uri="{9D8B030D-6E8A-4147-A177-3AD203B41FA5}">
                      <a16:colId xmlns:a16="http://schemas.microsoft.com/office/drawing/2014/main" val="428920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73138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- 2023-05-15 09:09:17</a:t>
                      </a:r>
                      <a:r>
                        <a:rPr kumimoji="0" lang="de-DE" sz="1000" b="0" i="0" u="none" strike="noStrike" kern="1200" cap="none" spc="0" normalizeH="0" baseline="0" noProof="0">
                          <a:ln>
                            <a:noFill/>
                          </a:ln>
                          <a:solidFill>
                            <a:prstClr val="black"/>
                          </a:solidFill>
                          <a:effectLst/>
                          <a:uLnTx/>
                          <a:uFillTx/>
                          <a:latin typeface="Calibri"/>
                          <a:ea typeface="+mn-ea"/>
                          <a:cs typeface="+mn-cs"/>
                        </a:rPr>
                        <a:t>
 Unser Festo Ausbildungszentrum
Hallo, hier sind wieder Timo und Daniel!  Ihr seht uns vor unserem Ausbildungszentrum in Esslingen. Hier fand am vergangenen Freitag die „Nacht der Bewerber“ statt. Von 16 h bis nachts um 23 h haben sich Schüler und Eltern über die Ausbildung informiert. Wir waren als ‚Botschafter der Berufsausbildung‘ mit dabei!
Uns konnte man zusehen, wie wir an der MPS die Aufgaben von WorldSkills Competition 2022 Special Edition gelöst haben. Das kannten die Besucher natürlich nicht, deswegen erklärten ihnen unsere Ausbilder, was die WorldSkills Berufswettbewerbe 🏅 sind und wie man dahin kommt. 
Das Ausbildungszentrum hat sich im besten Licht gezeigt! In 2022 gab es ein paar Neuerungen: robuster Boden, optimierte Positionierung der Maschinen und 3D Drucker. Ob die Schüler später mal eine technische Ausbildung oder das Duale Studium anfangen wollen - bei Festo geht beides. 
Wir sind Azubis in der Mechatronik ⚙️, die zweitbesten Deutschlands, und wir fahren im September zu den EuroSkills Gdańsk 2023! 👉 https://www.festo.com/euroskills
#Festo #FestoDidactic #Mechatronik #UnitedbySkills #EuroSkills2023 #Berufsausbildung EuroSkills Gdańsk 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https://quintly-image-storage.s3.amazonaws.com/e094e774cd6731a1e465f1b3b7a1340f/7c2eaa735e833fb040c2e2f2475bf9fd.png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5.6338 %</a:t>
                      </a:r>
                    </a:p>
                  </a:txBody>
                  <a:tcPr/>
                </a:tc>
                <a:extLst>
                  <a:ext uri="{0D108BD9-81ED-4DB2-BD59-A6C34878D82A}">
                    <a16:rowId xmlns:a16="http://schemas.microsoft.com/office/drawing/2014/main" val="851010466"/>
                  </a:ext>
                </a:extLst>
              </a:tr>
            </a:tbl>
          </a:graphicData>
        </a:graphic>
      </p:graphicFrame>
      <p:sp>
        <p:nvSpPr>
          <p:cNvPr id="4" name="Text Placeholder 3">
            <a:extLst>
              <a:ext uri="{FF2B5EF4-FFF2-40B4-BE49-F238E27FC236}">
                <a16:creationId xmlns:a16="http://schemas.microsoft.com/office/drawing/2014/main" id="{FE263641-15FB-43EC-A451-A161D6FAF6CF}"/>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32522096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2CB3A-2D54-4A0E-AA07-33C10A323427}"/>
              </a:ext>
            </a:extLst>
          </p:cNvPr>
          <p:cNvSpPr>
            <a:spLocks noGrp="1"/>
          </p:cNvSpPr>
          <p:nvPr>
            <p:ph type="title"/>
          </p:nvPr>
        </p:nvSpPr>
        <p:spPr/>
        <p:txBody>
          <a:bodyPr/>
          <a:lstStyle/>
          <a:p>
            <a:r>
              <a:rPr lang="en-US"/>
              <a:t>Facebook Published Posts Table | 3 profiles - 22 of 26</a:t>
            </a:r>
          </a:p>
        </p:txBody>
      </p:sp>
      <p:graphicFrame>
        <p:nvGraphicFramePr>
          <p:cNvPr id="5" name="Table Placeholder 4">
            <a:extLst>
              <a:ext uri="{FF2B5EF4-FFF2-40B4-BE49-F238E27FC236}">
                <a16:creationId xmlns:a16="http://schemas.microsoft.com/office/drawing/2014/main" id="{36D82B98-9829-47F7-B243-824D6AE972F5}"/>
              </a:ext>
            </a:extLst>
          </p:cNvPr>
          <p:cNvGraphicFramePr>
            <a:graphicFrameLocks noGrp="1"/>
          </p:cNvGraphicFramePr>
          <p:nvPr>
            <p:ph type="tbl" sz="quarter" idx="13"/>
            <p:extLst>
              <p:ext uri="{D42A27DB-BD31-4B8C-83A1-F6EECF244321}">
                <p14:modId xmlns:p14="http://schemas.microsoft.com/office/powerpoint/2010/main" val="4254740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43030285"/>
                    </a:ext>
                  </a:extLst>
                </a:gridCol>
                <a:gridCol w="1399032">
                  <a:extLst>
                    <a:ext uri="{9D8B030D-6E8A-4147-A177-3AD203B41FA5}">
                      <a16:colId xmlns:a16="http://schemas.microsoft.com/office/drawing/2014/main" val="3770552021"/>
                    </a:ext>
                  </a:extLst>
                </a:gridCol>
                <a:gridCol w="1152144">
                  <a:extLst>
                    <a:ext uri="{9D8B030D-6E8A-4147-A177-3AD203B41FA5}">
                      <a16:colId xmlns:a16="http://schemas.microsoft.com/office/drawing/2014/main" val="4226123119"/>
                    </a:ext>
                  </a:extLst>
                </a:gridCol>
                <a:gridCol w="411480">
                  <a:extLst>
                    <a:ext uri="{9D8B030D-6E8A-4147-A177-3AD203B41FA5}">
                      <a16:colId xmlns:a16="http://schemas.microsoft.com/office/drawing/2014/main" val="1175203623"/>
                    </a:ext>
                  </a:extLst>
                </a:gridCol>
                <a:gridCol w="411480">
                  <a:extLst>
                    <a:ext uri="{9D8B030D-6E8A-4147-A177-3AD203B41FA5}">
                      <a16:colId xmlns:a16="http://schemas.microsoft.com/office/drawing/2014/main" val="617927187"/>
                    </a:ext>
                  </a:extLst>
                </a:gridCol>
                <a:gridCol w="411480">
                  <a:extLst>
                    <a:ext uri="{9D8B030D-6E8A-4147-A177-3AD203B41FA5}">
                      <a16:colId xmlns:a16="http://schemas.microsoft.com/office/drawing/2014/main" val="3038623046"/>
                    </a:ext>
                  </a:extLst>
                </a:gridCol>
                <a:gridCol w="411480">
                  <a:extLst>
                    <a:ext uri="{9D8B030D-6E8A-4147-A177-3AD203B41FA5}">
                      <a16:colId xmlns:a16="http://schemas.microsoft.com/office/drawing/2014/main" val="616615254"/>
                    </a:ext>
                  </a:extLst>
                </a:gridCol>
                <a:gridCol w="411480">
                  <a:extLst>
                    <a:ext uri="{9D8B030D-6E8A-4147-A177-3AD203B41FA5}">
                      <a16:colId xmlns:a16="http://schemas.microsoft.com/office/drawing/2014/main" val="72798549"/>
                    </a:ext>
                  </a:extLst>
                </a:gridCol>
                <a:gridCol w="411480">
                  <a:extLst>
                    <a:ext uri="{9D8B030D-6E8A-4147-A177-3AD203B41FA5}">
                      <a16:colId xmlns:a16="http://schemas.microsoft.com/office/drawing/2014/main" val="2459531562"/>
                    </a:ext>
                  </a:extLst>
                </a:gridCol>
                <a:gridCol w="411480">
                  <a:extLst>
                    <a:ext uri="{9D8B030D-6E8A-4147-A177-3AD203B41FA5}">
                      <a16:colId xmlns:a16="http://schemas.microsoft.com/office/drawing/2014/main" val="2326692927"/>
                    </a:ext>
                  </a:extLst>
                </a:gridCol>
                <a:gridCol w="411480">
                  <a:extLst>
                    <a:ext uri="{9D8B030D-6E8A-4147-A177-3AD203B41FA5}">
                      <a16:colId xmlns:a16="http://schemas.microsoft.com/office/drawing/2014/main" val="2252794869"/>
                    </a:ext>
                  </a:extLst>
                </a:gridCol>
                <a:gridCol w="411480">
                  <a:extLst>
                    <a:ext uri="{9D8B030D-6E8A-4147-A177-3AD203B41FA5}">
                      <a16:colId xmlns:a16="http://schemas.microsoft.com/office/drawing/2014/main" val="1936958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506840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- 2023-05-08 12:38:10</a:t>
                      </a:r>
                      <a:r>
                        <a:rPr kumimoji="0" lang="de-DE" sz="1000" b="0" i="0" u="none" strike="noStrike" kern="1200" cap="none" spc="0" normalizeH="0" baseline="0" noProof="0">
                          <a:ln>
                            <a:noFill/>
                          </a:ln>
                          <a:solidFill>
                            <a:prstClr val="black"/>
                          </a:solidFill>
                          <a:effectLst/>
                          <a:uLnTx/>
                          <a:uFillTx/>
                          <a:latin typeface="Calibri"/>
                          <a:ea typeface="+mn-ea"/>
                          <a:cs typeface="+mn-cs"/>
                        </a:rPr>
                        <a:t>
 120 Tage bis zu den EuroSkills Gdańsk 2023 🏅!
Die Uhr tickt und in knapp 4 Monaten starten die europäischen Berufsmeisterschaften EuroSkills 2023 in Danzig, Polen. Junge Fachkräfte aus 32 Ländern geben in 43 Disziplinen alles, um die Besten in ihrem Beruf in Europa zu werden. 
Festo sponsort den Skill 04 Mechatronik ⚙️ Die Aufgabe besteht darin, ein automatisiertes Produktionssystem aufzubauen, in Betrieb zu nehmen und einen fehlerfreien Produktionsablauf zu garantieren.
Wir können die Welt verändern – so lautet der Slogan des Wettbewerbes. Und mit Bildung fängt alles an! Festo freut sich schon auf die EuroSkills 2023!
👉 https://www.festo.com/euroskills
#Festo #FestoDidactic #Mechatronik #UnitedbySkills #EuroSkills2023 #Berufsausbildung EuroSkills Gdańsk 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https://quintly-image-storage.s3.amazonaws.com/e094e774cd6731a1e465f1b3b7a1340f/320cccf754d96fd817dc06de497d5264.jpg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4.5113 %</a:t>
                      </a:r>
                    </a:p>
                  </a:txBody>
                  <a:tcPr/>
                </a:tc>
                <a:extLst>
                  <a:ext uri="{0D108BD9-81ED-4DB2-BD59-A6C34878D82A}">
                    <a16:rowId xmlns:a16="http://schemas.microsoft.com/office/drawing/2014/main" val="688330855"/>
                  </a:ext>
                </a:extLst>
              </a:tr>
            </a:tbl>
          </a:graphicData>
        </a:graphic>
      </p:graphicFrame>
      <p:sp>
        <p:nvSpPr>
          <p:cNvPr id="4" name="Text Placeholder 3">
            <a:extLst>
              <a:ext uri="{FF2B5EF4-FFF2-40B4-BE49-F238E27FC236}">
                <a16:creationId xmlns:a16="http://schemas.microsoft.com/office/drawing/2014/main" id="{D7C74926-40AB-4EFC-8C65-BFE27B91C36A}"/>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24686445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44E62-E373-4785-A380-ECFBF0D20768}"/>
              </a:ext>
            </a:extLst>
          </p:cNvPr>
          <p:cNvSpPr>
            <a:spLocks noGrp="1"/>
          </p:cNvSpPr>
          <p:nvPr>
            <p:ph type="title"/>
          </p:nvPr>
        </p:nvSpPr>
        <p:spPr/>
        <p:txBody>
          <a:bodyPr/>
          <a:lstStyle/>
          <a:p>
            <a:r>
              <a:rPr lang="en-US"/>
              <a:t>Facebook Published Posts Table | 3 profiles - 23 of 26</a:t>
            </a:r>
          </a:p>
        </p:txBody>
      </p:sp>
      <p:graphicFrame>
        <p:nvGraphicFramePr>
          <p:cNvPr id="5" name="Table Placeholder 4">
            <a:extLst>
              <a:ext uri="{FF2B5EF4-FFF2-40B4-BE49-F238E27FC236}">
                <a16:creationId xmlns:a16="http://schemas.microsoft.com/office/drawing/2014/main" id="{F26E3699-66C3-4EB5-8A3B-13523F28C255}"/>
              </a:ext>
            </a:extLst>
          </p:cNvPr>
          <p:cNvGraphicFramePr>
            <a:graphicFrameLocks noGrp="1"/>
          </p:cNvGraphicFramePr>
          <p:nvPr>
            <p:ph type="tbl" sz="quarter" idx="13"/>
            <p:extLst>
              <p:ext uri="{D42A27DB-BD31-4B8C-83A1-F6EECF244321}">
                <p14:modId xmlns:p14="http://schemas.microsoft.com/office/powerpoint/2010/main" val="498712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52535856"/>
                    </a:ext>
                  </a:extLst>
                </a:gridCol>
                <a:gridCol w="1399032">
                  <a:extLst>
                    <a:ext uri="{9D8B030D-6E8A-4147-A177-3AD203B41FA5}">
                      <a16:colId xmlns:a16="http://schemas.microsoft.com/office/drawing/2014/main" val="524663700"/>
                    </a:ext>
                  </a:extLst>
                </a:gridCol>
                <a:gridCol w="1152144">
                  <a:extLst>
                    <a:ext uri="{9D8B030D-6E8A-4147-A177-3AD203B41FA5}">
                      <a16:colId xmlns:a16="http://schemas.microsoft.com/office/drawing/2014/main" val="1772246016"/>
                    </a:ext>
                  </a:extLst>
                </a:gridCol>
                <a:gridCol w="411480">
                  <a:extLst>
                    <a:ext uri="{9D8B030D-6E8A-4147-A177-3AD203B41FA5}">
                      <a16:colId xmlns:a16="http://schemas.microsoft.com/office/drawing/2014/main" val="1227306978"/>
                    </a:ext>
                  </a:extLst>
                </a:gridCol>
                <a:gridCol w="411480">
                  <a:extLst>
                    <a:ext uri="{9D8B030D-6E8A-4147-A177-3AD203B41FA5}">
                      <a16:colId xmlns:a16="http://schemas.microsoft.com/office/drawing/2014/main" val="1052176005"/>
                    </a:ext>
                  </a:extLst>
                </a:gridCol>
                <a:gridCol w="411480">
                  <a:extLst>
                    <a:ext uri="{9D8B030D-6E8A-4147-A177-3AD203B41FA5}">
                      <a16:colId xmlns:a16="http://schemas.microsoft.com/office/drawing/2014/main" val="1915620944"/>
                    </a:ext>
                  </a:extLst>
                </a:gridCol>
                <a:gridCol w="411480">
                  <a:extLst>
                    <a:ext uri="{9D8B030D-6E8A-4147-A177-3AD203B41FA5}">
                      <a16:colId xmlns:a16="http://schemas.microsoft.com/office/drawing/2014/main" val="3171339755"/>
                    </a:ext>
                  </a:extLst>
                </a:gridCol>
                <a:gridCol w="411480">
                  <a:extLst>
                    <a:ext uri="{9D8B030D-6E8A-4147-A177-3AD203B41FA5}">
                      <a16:colId xmlns:a16="http://schemas.microsoft.com/office/drawing/2014/main" val="1998477520"/>
                    </a:ext>
                  </a:extLst>
                </a:gridCol>
                <a:gridCol w="411480">
                  <a:extLst>
                    <a:ext uri="{9D8B030D-6E8A-4147-A177-3AD203B41FA5}">
                      <a16:colId xmlns:a16="http://schemas.microsoft.com/office/drawing/2014/main" val="1754856836"/>
                    </a:ext>
                  </a:extLst>
                </a:gridCol>
                <a:gridCol w="411480">
                  <a:extLst>
                    <a:ext uri="{9D8B030D-6E8A-4147-A177-3AD203B41FA5}">
                      <a16:colId xmlns:a16="http://schemas.microsoft.com/office/drawing/2014/main" val="2320926607"/>
                    </a:ext>
                  </a:extLst>
                </a:gridCol>
                <a:gridCol w="411480">
                  <a:extLst>
                    <a:ext uri="{9D8B030D-6E8A-4147-A177-3AD203B41FA5}">
                      <a16:colId xmlns:a16="http://schemas.microsoft.com/office/drawing/2014/main" val="2565125411"/>
                    </a:ext>
                  </a:extLst>
                </a:gridCol>
                <a:gridCol w="411480">
                  <a:extLst>
                    <a:ext uri="{9D8B030D-6E8A-4147-A177-3AD203B41FA5}">
                      <a16:colId xmlns:a16="http://schemas.microsoft.com/office/drawing/2014/main" val="83547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135616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- 2023-05-08 12:38:07</a:t>
                      </a:r>
                      <a:r>
                        <a:rPr kumimoji="0" lang="en-US" sz="1000" b="0" i="0" u="none" strike="noStrike" kern="1200" cap="none" spc="0" normalizeH="0" baseline="0" noProof="0">
                          <a:ln>
                            <a:noFill/>
                          </a:ln>
                          <a:solidFill>
                            <a:prstClr val="black"/>
                          </a:solidFill>
                          <a:effectLst/>
                          <a:uLnTx/>
                          <a:uFillTx/>
                          <a:latin typeface="Calibri"/>
                          <a:ea typeface="+mn-ea"/>
                          <a:cs typeface="+mn-cs"/>
                        </a:rPr>
                        <a:t>
 120 days until EuroSkills Gdańsk 2023 🏅!
The clock is ticking and in less than 4 months the European championship EuroSkills 2023 will start in Gdańsk, Poland. Young professionals from 32 countries will give their all in 43 disciplines to become the best in their profession in Europe. 
Festo is sponsoring skill 04 Mechatronics ⚙️ The task is to set up an automated production system, put it into operation and guarantee a fault-free production process.
We can change the world - that is the slogan of the competition. And it all starts with education! Festo is already looking forward to EuroSkills Gdańsk 2023!
👉 https://www.festo.com/euroskills
#Festo #FestoDidactic #Mechatronics #UnitedbySkills #EuroSkills2023 #TVET EuroSkills Gdańsk 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https://quintly-image-storage.s3.amazonaws.com/e094e774cd6731a1e465f1b3b7a1340f/320cccf754d96fd817dc06de497d5264.jpg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1.1841 %</a:t>
                      </a:r>
                    </a:p>
                  </a:txBody>
                  <a:tcPr/>
                </a:tc>
                <a:extLst>
                  <a:ext uri="{0D108BD9-81ED-4DB2-BD59-A6C34878D82A}">
                    <a16:rowId xmlns:a16="http://schemas.microsoft.com/office/drawing/2014/main" val="1791251150"/>
                  </a:ext>
                </a:extLst>
              </a:tr>
            </a:tbl>
          </a:graphicData>
        </a:graphic>
      </p:graphicFrame>
      <p:sp>
        <p:nvSpPr>
          <p:cNvPr id="4" name="Text Placeholder 3">
            <a:extLst>
              <a:ext uri="{FF2B5EF4-FFF2-40B4-BE49-F238E27FC236}">
                <a16:creationId xmlns:a16="http://schemas.microsoft.com/office/drawing/2014/main" id="{C7AE11B6-967F-475A-9940-3CD4AF342DAF}"/>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40893705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58363-6072-4ED3-A54D-88131EBC0138}"/>
              </a:ext>
            </a:extLst>
          </p:cNvPr>
          <p:cNvSpPr>
            <a:spLocks noGrp="1"/>
          </p:cNvSpPr>
          <p:nvPr>
            <p:ph type="title"/>
          </p:nvPr>
        </p:nvSpPr>
        <p:spPr/>
        <p:txBody>
          <a:bodyPr/>
          <a:lstStyle/>
          <a:p>
            <a:r>
              <a:rPr lang="en-US"/>
              <a:t>Facebook Published Posts Table | 3 profiles - 24 of 26</a:t>
            </a:r>
          </a:p>
        </p:txBody>
      </p:sp>
      <p:graphicFrame>
        <p:nvGraphicFramePr>
          <p:cNvPr id="5" name="Table Placeholder 4">
            <a:extLst>
              <a:ext uri="{FF2B5EF4-FFF2-40B4-BE49-F238E27FC236}">
                <a16:creationId xmlns:a16="http://schemas.microsoft.com/office/drawing/2014/main" id="{213B19CC-74F8-4075-82EA-2979CDFD8032}"/>
              </a:ext>
            </a:extLst>
          </p:cNvPr>
          <p:cNvGraphicFramePr>
            <a:graphicFrameLocks noGrp="1"/>
          </p:cNvGraphicFramePr>
          <p:nvPr>
            <p:ph type="tbl" sz="quarter" idx="13"/>
            <p:extLst>
              <p:ext uri="{D42A27DB-BD31-4B8C-83A1-F6EECF244321}">
                <p14:modId xmlns:p14="http://schemas.microsoft.com/office/powerpoint/2010/main" val="2057738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81744991"/>
                    </a:ext>
                  </a:extLst>
                </a:gridCol>
                <a:gridCol w="1399032">
                  <a:extLst>
                    <a:ext uri="{9D8B030D-6E8A-4147-A177-3AD203B41FA5}">
                      <a16:colId xmlns:a16="http://schemas.microsoft.com/office/drawing/2014/main" val="2921480575"/>
                    </a:ext>
                  </a:extLst>
                </a:gridCol>
                <a:gridCol w="1152144">
                  <a:extLst>
                    <a:ext uri="{9D8B030D-6E8A-4147-A177-3AD203B41FA5}">
                      <a16:colId xmlns:a16="http://schemas.microsoft.com/office/drawing/2014/main" val="723161150"/>
                    </a:ext>
                  </a:extLst>
                </a:gridCol>
                <a:gridCol w="411480">
                  <a:extLst>
                    <a:ext uri="{9D8B030D-6E8A-4147-A177-3AD203B41FA5}">
                      <a16:colId xmlns:a16="http://schemas.microsoft.com/office/drawing/2014/main" val="324837065"/>
                    </a:ext>
                  </a:extLst>
                </a:gridCol>
                <a:gridCol w="411480">
                  <a:extLst>
                    <a:ext uri="{9D8B030D-6E8A-4147-A177-3AD203B41FA5}">
                      <a16:colId xmlns:a16="http://schemas.microsoft.com/office/drawing/2014/main" val="1244426639"/>
                    </a:ext>
                  </a:extLst>
                </a:gridCol>
                <a:gridCol w="411480">
                  <a:extLst>
                    <a:ext uri="{9D8B030D-6E8A-4147-A177-3AD203B41FA5}">
                      <a16:colId xmlns:a16="http://schemas.microsoft.com/office/drawing/2014/main" val="1756298667"/>
                    </a:ext>
                  </a:extLst>
                </a:gridCol>
                <a:gridCol w="411480">
                  <a:extLst>
                    <a:ext uri="{9D8B030D-6E8A-4147-A177-3AD203B41FA5}">
                      <a16:colId xmlns:a16="http://schemas.microsoft.com/office/drawing/2014/main" val="2530623348"/>
                    </a:ext>
                  </a:extLst>
                </a:gridCol>
                <a:gridCol w="411480">
                  <a:extLst>
                    <a:ext uri="{9D8B030D-6E8A-4147-A177-3AD203B41FA5}">
                      <a16:colId xmlns:a16="http://schemas.microsoft.com/office/drawing/2014/main" val="3421222582"/>
                    </a:ext>
                  </a:extLst>
                </a:gridCol>
                <a:gridCol w="411480">
                  <a:extLst>
                    <a:ext uri="{9D8B030D-6E8A-4147-A177-3AD203B41FA5}">
                      <a16:colId xmlns:a16="http://schemas.microsoft.com/office/drawing/2014/main" val="3607854026"/>
                    </a:ext>
                  </a:extLst>
                </a:gridCol>
                <a:gridCol w="411480">
                  <a:extLst>
                    <a:ext uri="{9D8B030D-6E8A-4147-A177-3AD203B41FA5}">
                      <a16:colId xmlns:a16="http://schemas.microsoft.com/office/drawing/2014/main" val="1016986118"/>
                    </a:ext>
                  </a:extLst>
                </a:gridCol>
                <a:gridCol w="411480">
                  <a:extLst>
                    <a:ext uri="{9D8B030D-6E8A-4147-A177-3AD203B41FA5}">
                      <a16:colId xmlns:a16="http://schemas.microsoft.com/office/drawing/2014/main" val="2784003516"/>
                    </a:ext>
                  </a:extLst>
                </a:gridCol>
                <a:gridCol w="411480">
                  <a:extLst>
                    <a:ext uri="{9D8B030D-6E8A-4147-A177-3AD203B41FA5}">
                      <a16:colId xmlns:a16="http://schemas.microsoft.com/office/drawing/2014/main" val="2961243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98786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- 2023-04-27 13:20:55</a:t>
                      </a:r>
                      <a:r>
                        <a:rPr kumimoji="0" lang="en-US" sz="1000" b="0" i="0" u="none" strike="noStrike" kern="1200" cap="none" spc="0" normalizeH="0" baseline="0" noProof="0">
                          <a:ln>
                            <a:noFill/>
                          </a:ln>
                          <a:solidFill>
                            <a:prstClr val="black"/>
                          </a:solidFill>
                          <a:effectLst/>
                          <a:uLnTx/>
                          <a:uFillTx/>
                          <a:latin typeface="Calibri"/>
                          <a:ea typeface="+mn-ea"/>
                          <a:cs typeface="+mn-cs"/>
                        </a:rPr>
                        <a:t>
 WorldSkills Europe and Festo - 15 years of partnership 🤝
We are proud to cooperate with our partner WorldSkills Europe to promote TVET already for 15 years. This bond makes it easier to reach our common goals: set the ground for the career of young people in technical education.
Here are just a few benefits of our partnership:
- Bridging the Skills Gap: together we can help bridging the gap between the skills that employers need and the skills that young people possess.
- Enhancing Workforce Readiness: we can help ensuring that learners are prepared to enter the workforce with the necessary skills and knowledge.
- Promoting Innovation: as partner in industry, we can bring fresh perspectives, ideas, and the latest technologies to the table.
- Building Networks: together we can help building networks of professionals across different industries and countries.
- Improving Curriculum: Partnerships can help ensuring that training programs are up-to-date and relevant.
At EuroSkills Gdańsk 2023, Festo is Premium Sponsor for the skill 04 Mechatronics ⚙️ and provides the official competition equipment Modular Production System MPS.
Learn more about our partnership 👉 https://www.festo.com/euroskills
#Festo #FestoDidactic #Mechatronics #UnitedbySkills #EuroSkills2023 #TVET EuroSkills Gdańsk 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https://quintly-image-storage.s3.amazonaws.com/e094e774cd6731a1e465f1b3b7a1340f/b6fe72ff9e5bb4e678b4c2bd23554aa8.jpg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2.9369 %</a:t>
                      </a:r>
                    </a:p>
                  </a:txBody>
                  <a:tcPr/>
                </a:tc>
                <a:extLst>
                  <a:ext uri="{0D108BD9-81ED-4DB2-BD59-A6C34878D82A}">
                    <a16:rowId xmlns:a16="http://schemas.microsoft.com/office/drawing/2014/main" val="3797479608"/>
                  </a:ext>
                </a:extLst>
              </a:tr>
            </a:tbl>
          </a:graphicData>
        </a:graphic>
      </p:graphicFrame>
      <p:sp>
        <p:nvSpPr>
          <p:cNvPr id="4" name="Text Placeholder 3">
            <a:extLst>
              <a:ext uri="{FF2B5EF4-FFF2-40B4-BE49-F238E27FC236}">
                <a16:creationId xmlns:a16="http://schemas.microsoft.com/office/drawing/2014/main" id="{237E93FC-9E17-4D6D-9B3B-F61F19A60ADA}"/>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27146607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426EE-C971-4EBD-A822-4F16BDB6389C}"/>
              </a:ext>
            </a:extLst>
          </p:cNvPr>
          <p:cNvSpPr>
            <a:spLocks noGrp="1"/>
          </p:cNvSpPr>
          <p:nvPr>
            <p:ph type="title"/>
          </p:nvPr>
        </p:nvSpPr>
        <p:spPr/>
        <p:txBody>
          <a:bodyPr/>
          <a:lstStyle/>
          <a:p>
            <a:r>
              <a:rPr lang="en-US"/>
              <a:t>Facebook Published Posts Table | 3 profiles - 25 of 26</a:t>
            </a:r>
          </a:p>
        </p:txBody>
      </p:sp>
      <p:graphicFrame>
        <p:nvGraphicFramePr>
          <p:cNvPr id="5" name="Table Placeholder 4">
            <a:extLst>
              <a:ext uri="{FF2B5EF4-FFF2-40B4-BE49-F238E27FC236}">
                <a16:creationId xmlns:a16="http://schemas.microsoft.com/office/drawing/2014/main" id="{121B11FF-1359-414A-8E0F-B770B321E6F8}"/>
              </a:ext>
            </a:extLst>
          </p:cNvPr>
          <p:cNvGraphicFramePr>
            <a:graphicFrameLocks noGrp="1"/>
          </p:cNvGraphicFramePr>
          <p:nvPr>
            <p:ph type="tbl" sz="quarter" idx="13"/>
            <p:extLst>
              <p:ext uri="{D42A27DB-BD31-4B8C-83A1-F6EECF244321}">
                <p14:modId xmlns:p14="http://schemas.microsoft.com/office/powerpoint/2010/main" val="2648990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53594167"/>
                    </a:ext>
                  </a:extLst>
                </a:gridCol>
                <a:gridCol w="1399032">
                  <a:extLst>
                    <a:ext uri="{9D8B030D-6E8A-4147-A177-3AD203B41FA5}">
                      <a16:colId xmlns:a16="http://schemas.microsoft.com/office/drawing/2014/main" val="370265439"/>
                    </a:ext>
                  </a:extLst>
                </a:gridCol>
                <a:gridCol w="1152144">
                  <a:extLst>
                    <a:ext uri="{9D8B030D-6E8A-4147-A177-3AD203B41FA5}">
                      <a16:colId xmlns:a16="http://schemas.microsoft.com/office/drawing/2014/main" val="2047787924"/>
                    </a:ext>
                  </a:extLst>
                </a:gridCol>
                <a:gridCol w="411480">
                  <a:extLst>
                    <a:ext uri="{9D8B030D-6E8A-4147-A177-3AD203B41FA5}">
                      <a16:colId xmlns:a16="http://schemas.microsoft.com/office/drawing/2014/main" val="75957238"/>
                    </a:ext>
                  </a:extLst>
                </a:gridCol>
                <a:gridCol w="411480">
                  <a:extLst>
                    <a:ext uri="{9D8B030D-6E8A-4147-A177-3AD203B41FA5}">
                      <a16:colId xmlns:a16="http://schemas.microsoft.com/office/drawing/2014/main" val="3337309504"/>
                    </a:ext>
                  </a:extLst>
                </a:gridCol>
                <a:gridCol w="411480">
                  <a:extLst>
                    <a:ext uri="{9D8B030D-6E8A-4147-A177-3AD203B41FA5}">
                      <a16:colId xmlns:a16="http://schemas.microsoft.com/office/drawing/2014/main" val="4134325836"/>
                    </a:ext>
                  </a:extLst>
                </a:gridCol>
                <a:gridCol w="411480">
                  <a:extLst>
                    <a:ext uri="{9D8B030D-6E8A-4147-A177-3AD203B41FA5}">
                      <a16:colId xmlns:a16="http://schemas.microsoft.com/office/drawing/2014/main" val="120479883"/>
                    </a:ext>
                  </a:extLst>
                </a:gridCol>
                <a:gridCol w="411480">
                  <a:extLst>
                    <a:ext uri="{9D8B030D-6E8A-4147-A177-3AD203B41FA5}">
                      <a16:colId xmlns:a16="http://schemas.microsoft.com/office/drawing/2014/main" val="47099193"/>
                    </a:ext>
                  </a:extLst>
                </a:gridCol>
                <a:gridCol w="411480">
                  <a:extLst>
                    <a:ext uri="{9D8B030D-6E8A-4147-A177-3AD203B41FA5}">
                      <a16:colId xmlns:a16="http://schemas.microsoft.com/office/drawing/2014/main" val="2268195338"/>
                    </a:ext>
                  </a:extLst>
                </a:gridCol>
                <a:gridCol w="411480">
                  <a:extLst>
                    <a:ext uri="{9D8B030D-6E8A-4147-A177-3AD203B41FA5}">
                      <a16:colId xmlns:a16="http://schemas.microsoft.com/office/drawing/2014/main" val="1156113522"/>
                    </a:ext>
                  </a:extLst>
                </a:gridCol>
                <a:gridCol w="411480">
                  <a:extLst>
                    <a:ext uri="{9D8B030D-6E8A-4147-A177-3AD203B41FA5}">
                      <a16:colId xmlns:a16="http://schemas.microsoft.com/office/drawing/2014/main" val="205209687"/>
                    </a:ext>
                  </a:extLst>
                </a:gridCol>
                <a:gridCol w="411480">
                  <a:extLst>
                    <a:ext uri="{9D8B030D-6E8A-4147-A177-3AD203B41FA5}">
                      <a16:colId xmlns:a16="http://schemas.microsoft.com/office/drawing/2014/main" val="4155053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513814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- 2023-04-27 13:20:10</a:t>
                      </a:r>
                      <a:r>
                        <a:rPr kumimoji="0" lang="de-DE" sz="1000" b="0" i="0" u="none" strike="noStrike" kern="1200" cap="none" spc="0" normalizeH="0" baseline="0" noProof="0">
                          <a:ln>
                            <a:noFill/>
                          </a:ln>
                          <a:solidFill>
                            <a:prstClr val="black"/>
                          </a:solidFill>
                          <a:effectLst/>
                          <a:uLnTx/>
                          <a:uFillTx/>
                          <a:latin typeface="Calibri"/>
                          <a:ea typeface="+mn-ea"/>
                          <a:cs typeface="+mn-cs"/>
                        </a:rPr>
                        <a:t>
 WorldSkills Europe und Festo - 15 Jahre Partnerschaft 🤝
Wir sind stolz darauf, bereits seit 15 Jahren mit unserem Partner WorldSkills Europe zusammenzuarbeiten, um die Berufsausbildung zu fördern. Diese Verbindung macht es einfacher, unsere gemeinsamen Ziele zu erreichen: den Grundstein für die Karriere junger Menschen in der technischen Ausbildung zu legen.
Hier sind nur einige Vorteile unserer Partnerschaft:
-  Schließen der Qualifikationslücke: Gemeinsam können wir dazu beitragen, die Lücke zwischen den von den Arbeitgebern benötigten Fähigkeiten und den Fähigkeiten junger Menschen zu schließen.
-  Verbesserung der Beschäftigungsfähigkeit: Wir können dazu beitragen, dass die Lernenden mit den erforderlichen Fähigkeiten und Kenntnissen auf den Eintritt in die Arbeitswelt vorbereitet werden.
-  Förderung von Innovationen: Als Partner aus der Industrie können wir neue Perspektiven, Ideen und die neuesten Technologien einbringen.
-  Aufbau von Netzwerken: Gemeinsam können wir den Aufbau von Netzwerken von Fachleuten aus verschiedenen Branchen und Ländern unterstützen.
-  Verbesserung der Lehrpläne: Partnerschaften tragen dazu bei, dass die Ausbildungsprogramme aktuell und relevant sind.
Bei den EuroSkills Gdańsk 2023 ist Festo Premium Sponsor für die Disziplin 04 Mechatronik ⚙️ und stellt die offizielle Wettbewerbsausrüstung Modular Production System (MPS) zur Verfügung.
Erfahren Sie mehr über unsere Partnerschaft 👉 https://www.festo.com/euroskills
#Festo #FestoDidactic #Mechatronik #UnitedbySkills #EuroSkills2023 #Berufsausbildung EuroSkills Gdańsk 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https://quintly-image-storage.s3.amazonaws.com/e094e774cd6731a1e465f1b3b7a1340f/b6fe72ff9e5bb4e678b4c2bd23554aa8.jpg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1.7699 %</a:t>
                      </a:r>
                    </a:p>
                  </a:txBody>
                  <a:tcPr/>
                </a:tc>
                <a:extLst>
                  <a:ext uri="{0D108BD9-81ED-4DB2-BD59-A6C34878D82A}">
                    <a16:rowId xmlns:a16="http://schemas.microsoft.com/office/drawing/2014/main" val="3824633575"/>
                  </a:ext>
                </a:extLst>
              </a:tr>
            </a:tbl>
          </a:graphicData>
        </a:graphic>
      </p:graphicFrame>
      <p:sp>
        <p:nvSpPr>
          <p:cNvPr id="4" name="Text Placeholder 3">
            <a:extLst>
              <a:ext uri="{FF2B5EF4-FFF2-40B4-BE49-F238E27FC236}">
                <a16:creationId xmlns:a16="http://schemas.microsoft.com/office/drawing/2014/main" id="{7BD08F42-45CE-4C56-976E-82C10FAA9BF7}"/>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24505203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E7A34-A627-4CF3-BF01-5CB1DACF1E6F}"/>
              </a:ext>
            </a:extLst>
          </p:cNvPr>
          <p:cNvSpPr>
            <a:spLocks noGrp="1"/>
          </p:cNvSpPr>
          <p:nvPr>
            <p:ph type="title"/>
          </p:nvPr>
        </p:nvSpPr>
        <p:spPr/>
        <p:txBody>
          <a:bodyPr/>
          <a:lstStyle/>
          <a:p>
            <a:r>
              <a:rPr lang="en-US"/>
              <a:t>Facebook Published Posts Table | 3 profiles - 26 of 26</a:t>
            </a:r>
          </a:p>
        </p:txBody>
      </p:sp>
      <p:graphicFrame>
        <p:nvGraphicFramePr>
          <p:cNvPr id="5" name="Table Placeholder 4">
            <a:extLst>
              <a:ext uri="{FF2B5EF4-FFF2-40B4-BE49-F238E27FC236}">
                <a16:creationId xmlns:a16="http://schemas.microsoft.com/office/drawing/2014/main" id="{316976D1-3CA4-4841-A5F8-437B7F0B33C2}"/>
              </a:ext>
            </a:extLst>
          </p:cNvPr>
          <p:cNvGraphicFramePr>
            <a:graphicFrameLocks noGrp="1"/>
          </p:cNvGraphicFramePr>
          <p:nvPr>
            <p:ph type="tbl" sz="quarter" idx="13"/>
            <p:extLst>
              <p:ext uri="{D42A27DB-BD31-4B8C-83A1-F6EECF244321}">
                <p14:modId xmlns:p14="http://schemas.microsoft.com/office/powerpoint/2010/main" val="96345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87210895"/>
                    </a:ext>
                  </a:extLst>
                </a:gridCol>
                <a:gridCol w="1399032">
                  <a:extLst>
                    <a:ext uri="{9D8B030D-6E8A-4147-A177-3AD203B41FA5}">
                      <a16:colId xmlns:a16="http://schemas.microsoft.com/office/drawing/2014/main" val="1307226742"/>
                    </a:ext>
                  </a:extLst>
                </a:gridCol>
                <a:gridCol w="1152144">
                  <a:extLst>
                    <a:ext uri="{9D8B030D-6E8A-4147-A177-3AD203B41FA5}">
                      <a16:colId xmlns:a16="http://schemas.microsoft.com/office/drawing/2014/main" val="588439330"/>
                    </a:ext>
                  </a:extLst>
                </a:gridCol>
                <a:gridCol w="411480">
                  <a:extLst>
                    <a:ext uri="{9D8B030D-6E8A-4147-A177-3AD203B41FA5}">
                      <a16:colId xmlns:a16="http://schemas.microsoft.com/office/drawing/2014/main" val="2996079828"/>
                    </a:ext>
                  </a:extLst>
                </a:gridCol>
                <a:gridCol w="411480">
                  <a:extLst>
                    <a:ext uri="{9D8B030D-6E8A-4147-A177-3AD203B41FA5}">
                      <a16:colId xmlns:a16="http://schemas.microsoft.com/office/drawing/2014/main" val="2139441178"/>
                    </a:ext>
                  </a:extLst>
                </a:gridCol>
                <a:gridCol w="411480">
                  <a:extLst>
                    <a:ext uri="{9D8B030D-6E8A-4147-A177-3AD203B41FA5}">
                      <a16:colId xmlns:a16="http://schemas.microsoft.com/office/drawing/2014/main" val="2988944500"/>
                    </a:ext>
                  </a:extLst>
                </a:gridCol>
                <a:gridCol w="411480">
                  <a:extLst>
                    <a:ext uri="{9D8B030D-6E8A-4147-A177-3AD203B41FA5}">
                      <a16:colId xmlns:a16="http://schemas.microsoft.com/office/drawing/2014/main" val="1972258844"/>
                    </a:ext>
                  </a:extLst>
                </a:gridCol>
                <a:gridCol w="411480">
                  <a:extLst>
                    <a:ext uri="{9D8B030D-6E8A-4147-A177-3AD203B41FA5}">
                      <a16:colId xmlns:a16="http://schemas.microsoft.com/office/drawing/2014/main" val="2225986184"/>
                    </a:ext>
                  </a:extLst>
                </a:gridCol>
                <a:gridCol w="411480">
                  <a:extLst>
                    <a:ext uri="{9D8B030D-6E8A-4147-A177-3AD203B41FA5}">
                      <a16:colId xmlns:a16="http://schemas.microsoft.com/office/drawing/2014/main" val="3505468977"/>
                    </a:ext>
                  </a:extLst>
                </a:gridCol>
                <a:gridCol w="411480">
                  <a:extLst>
                    <a:ext uri="{9D8B030D-6E8A-4147-A177-3AD203B41FA5}">
                      <a16:colId xmlns:a16="http://schemas.microsoft.com/office/drawing/2014/main" val="4133251377"/>
                    </a:ext>
                  </a:extLst>
                </a:gridCol>
                <a:gridCol w="411480">
                  <a:extLst>
                    <a:ext uri="{9D8B030D-6E8A-4147-A177-3AD203B41FA5}">
                      <a16:colId xmlns:a16="http://schemas.microsoft.com/office/drawing/2014/main" val="4058192265"/>
                    </a:ext>
                  </a:extLst>
                </a:gridCol>
                <a:gridCol w="411480">
                  <a:extLst>
                    <a:ext uri="{9D8B030D-6E8A-4147-A177-3AD203B41FA5}">
                      <a16:colId xmlns:a16="http://schemas.microsoft.com/office/drawing/2014/main" val="613789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84360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- 2023-04-19 10:53:07</a:t>
                      </a:r>
                      <a:r>
                        <a:rPr kumimoji="0" lang="de-DE" sz="1000" b="0" i="0" u="none" strike="noStrike" kern="1200" cap="none" spc="0" normalizeH="0" baseline="0" noProof="0">
                          <a:ln>
                            <a:noFill/>
                          </a:ln>
                          <a:solidFill>
                            <a:prstClr val="black"/>
                          </a:solidFill>
                          <a:effectLst/>
                          <a:uLnTx/>
                          <a:uFillTx/>
                          <a:latin typeface="Calibri"/>
                          <a:ea typeface="+mn-ea"/>
                          <a:cs typeface="+mn-cs"/>
                        </a:rPr>
                        <a:t>
 Wir treten bei EuroSkills Gdańsk 2023 an!
Hallo, ich bin Daniel Schmid, komme aus der Nähe von Esslingen und werde demnächst 19 Jahre alt. Bei Festo mache ich eine Ausbildung zum Mechatroniker ⚙️, aktuell bin ich im dritten Lehrjahr. In 2021 habe ich mit meinem Teamkollegen Timo Oßwald bei den Deutschen Meisterschaften in Mechatronik den zweiten Platz abgeräumt! 👍 Deshalb haben wir jetzt die Chance, uns auf die EuroSkills Gdańsk 2023 vorbereiten – coole Sache. Hier seht ihr uns mit unserer Ausbilderin von Festo, Sybille Bohland. Ich bin übrigens der in der Mitte ☺️
Hi, ich bin Timo und ganz rechts im Bild. Ich komme auch aus dem Großraum Esslingen und werde im Mai 21 Jahre alt. Zusammen mit Daniel die Ausbildung zu machen, ist klasse, denn wir verstehen uns super. Wir haben schon einige Show-Wettbewerbe gemeinsam erlebt: in den USA, in den Niederlanden und auch hier in Deutschland. Heute wollen wir uns vorstellen. In den nächsten Wochen erzählen wir euch dann mehr von uns und unserer Vorbereitung auf den Europa-Wettbewerb in der Disziplin 04 Mechatronik in Polen 🇵🇱 Darauf freuen wir uns schon! Bis bald 
Mehr über Festo und die EuroSkills Gdańsk 2023 🏅 5. – 9. September 👉 https://www.festo.com/euroskills
#Festo #FestoDidactic #Mechatronik #UnitedbySkills #EuroSkills2023 #Berufsausbildung EuroSkills Gdańsk 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https://quintly-image-storage.s3.amazonaws.com/e094e774cd6731a1e465f1b3b7a1340f/7269e456cc04d75dc4c8b6b7bbe09d8e.png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4.5455 %</a:t>
                      </a:r>
                    </a:p>
                  </a:txBody>
                  <a:tcPr/>
                </a:tc>
                <a:extLst>
                  <a:ext uri="{0D108BD9-81ED-4DB2-BD59-A6C34878D82A}">
                    <a16:rowId xmlns:a16="http://schemas.microsoft.com/office/drawing/2014/main" val="940809763"/>
                  </a:ext>
                </a:extLst>
              </a:tr>
            </a:tbl>
          </a:graphicData>
        </a:graphic>
      </p:graphicFrame>
      <p:sp>
        <p:nvSpPr>
          <p:cNvPr id="4" name="Text Placeholder 3">
            <a:extLst>
              <a:ext uri="{FF2B5EF4-FFF2-40B4-BE49-F238E27FC236}">
                <a16:creationId xmlns:a16="http://schemas.microsoft.com/office/drawing/2014/main" id="{572C2F0F-0619-4DA4-940C-25BB87DD09DA}"/>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22190421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EE5B2-B4AB-48D0-B38B-34F692B3C6B2}"/>
              </a:ext>
            </a:extLst>
          </p:cNvPr>
          <p:cNvSpPr>
            <a:spLocks noGrp="1"/>
          </p:cNvSpPr>
          <p:nvPr>
            <p:ph type="title"/>
          </p:nvPr>
        </p:nvSpPr>
        <p:spPr/>
        <p:txBody>
          <a:bodyPr/>
          <a:lstStyle/>
          <a:p>
            <a:r>
              <a:rPr lang="en-US"/>
              <a:t>LinkedIn Posts Table | 3 profiles - 1 of 17</a:t>
            </a:r>
          </a:p>
        </p:txBody>
      </p:sp>
      <p:graphicFrame>
        <p:nvGraphicFramePr>
          <p:cNvPr id="5" name="Table Placeholder 4">
            <a:extLst>
              <a:ext uri="{FF2B5EF4-FFF2-40B4-BE49-F238E27FC236}">
                <a16:creationId xmlns:a16="http://schemas.microsoft.com/office/drawing/2014/main" id="{AED2A23C-190A-4145-9B12-C79FA4862522}"/>
              </a:ext>
            </a:extLst>
          </p:cNvPr>
          <p:cNvGraphicFramePr>
            <a:graphicFrameLocks noGrp="1"/>
          </p:cNvGraphicFramePr>
          <p:nvPr>
            <p:ph type="tbl" sz="quarter" idx="13"/>
            <p:extLst>
              <p:ext uri="{D42A27DB-BD31-4B8C-83A1-F6EECF244321}">
                <p14:modId xmlns:p14="http://schemas.microsoft.com/office/powerpoint/2010/main" val="1068670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3730324"/>
                    </a:ext>
                  </a:extLst>
                </a:gridCol>
                <a:gridCol w="1645920">
                  <a:extLst>
                    <a:ext uri="{9D8B030D-6E8A-4147-A177-3AD203B41FA5}">
                      <a16:colId xmlns:a16="http://schemas.microsoft.com/office/drawing/2014/main" val="463006263"/>
                    </a:ext>
                  </a:extLst>
                </a:gridCol>
                <a:gridCol w="576072">
                  <a:extLst>
                    <a:ext uri="{9D8B030D-6E8A-4147-A177-3AD203B41FA5}">
                      <a16:colId xmlns:a16="http://schemas.microsoft.com/office/drawing/2014/main" val="3104493467"/>
                    </a:ext>
                  </a:extLst>
                </a:gridCol>
                <a:gridCol w="576072">
                  <a:extLst>
                    <a:ext uri="{9D8B030D-6E8A-4147-A177-3AD203B41FA5}">
                      <a16:colId xmlns:a16="http://schemas.microsoft.com/office/drawing/2014/main" val="3724222521"/>
                    </a:ext>
                  </a:extLst>
                </a:gridCol>
                <a:gridCol w="576072">
                  <a:extLst>
                    <a:ext uri="{9D8B030D-6E8A-4147-A177-3AD203B41FA5}">
                      <a16:colId xmlns:a16="http://schemas.microsoft.com/office/drawing/2014/main" val="3546935441"/>
                    </a:ext>
                  </a:extLst>
                </a:gridCol>
                <a:gridCol w="576072">
                  <a:extLst>
                    <a:ext uri="{9D8B030D-6E8A-4147-A177-3AD203B41FA5}">
                      <a16:colId xmlns:a16="http://schemas.microsoft.com/office/drawing/2014/main" val="2472197433"/>
                    </a:ext>
                  </a:extLst>
                </a:gridCol>
                <a:gridCol w="576072">
                  <a:extLst>
                    <a:ext uri="{9D8B030D-6E8A-4147-A177-3AD203B41FA5}">
                      <a16:colId xmlns:a16="http://schemas.microsoft.com/office/drawing/2014/main" val="4122521607"/>
                    </a:ext>
                  </a:extLst>
                </a:gridCol>
                <a:gridCol w="576072">
                  <a:extLst>
                    <a:ext uri="{9D8B030D-6E8A-4147-A177-3AD203B41FA5}">
                      <a16:colId xmlns:a16="http://schemas.microsoft.com/office/drawing/2014/main" val="3972233140"/>
                    </a:ext>
                  </a:extLst>
                </a:gridCol>
                <a:gridCol w="576072">
                  <a:extLst>
                    <a:ext uri="{9D8B030D-6E8A-4147-A177-3AD203B41FA5}">
                      <a16:colId xmlns:a16="http://schemas.microsoft.com/office/drawing/2014/main" val="593294415"/>
                    </a:ext>
                  </a:extLst>
                </a:gridCol>
                <a:gridCol w="576072">
                  <a:extLst>
                    <a:ext uri="{9D8B030D-6E8A-4147-A177-3AD203B41FA5}">
                      <a16:colId xmlns:a16="http://schemas.microsoft.com/office/drawing/2014/main" val="631561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631747894"/>
                  </a:ext>
                </a:extLst>
              </a:tr>
            </a:tbl>
          </a:graphicData>
        </a:graphic>
      </p:graphicFrame>
      <p:sp>
        <p:nvSpPr>
          <p:cNvPr id="4" name="Text Placeholder 3">
            <a:extLst>
              <a:ext uri="{FF2B5EF4-FFF2-40B4-BE49-F238E27FC236}">
                <a16:creationId xmlns:a16="http://schemas.microsoft.com/office/drawing/2014/main" id="{66FF2E47-6198-4E5C-8DBF-23F15725A46B}"/>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41086124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B83F9-0706-4882-A550-BE283D79005B}"/>
              </a:ext>
            </a:extLst>
          </p:cNvPr>
          <p:cNvSpPr>
            <a:spLocks noGrp="1"/>
          </p:cNvSpPr>
          <p:nvPr>
            <p:ph type="title"/>
          </p:nvPr>
        </p:nvSpPr>
        <p:spPr/>
        <p:txBody>
          <a:bodyPr/>
          <a:lstStyle/>
          <a:p>
            <a:r>
              <a:rPr lang="en-US"/>
              <a:t>LinkedIn Posts Table | 3 profiles - 2 of 17</a:t>
            </a:r>
          </a:p>
        </p:txBody>
      </p:sp>
      <p:graphicFrame>
        <p:nvGraphicFramePr>
          <p:cNvPr id="5" name="Table Placeholder 4">
            <a:extLst>
              <a:ext uri="{FF2B5EF4-FFF2-40B4-BE49-F238E27FC236}">
                <a16:creationId xmlns:a16="http://schemas.microsoft.com/office/drawing/2014/main" id="{67327310-7409-471E-BC1A-E1214C49E217}"/>
              </a:ext>
            </a:extLst>
          </p:cNvPr>
          <p:cNvGraphicFramePr>
            <a:graphicFrameLocks noGrp="1"/>
          </p:cNvGraphicFramePr>
          <p:nvPr>
            <p:ph type="tbl" sz="quarter" idx="13"/>
            <p:extLst>
              <p:ext uri="{D42A27DB-BD31-4B8C-83A1-F6EECF244321}">
                <p14:modId xmlns:p14="http://schemas.microsoft.com/office/powerpoint/2010/main" val="3955912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01551406"/>
                    </a:ext>
                  </a:extLst>
                </a:gridCol>
                <a:gridCol w="1645920">
                  <a:extLst>
                    <a:ext uri="{9D8B030D-6E8A-4147-A177-3AD203B41FA5}">
                      <a16:colId xmlns:a16="http://schemas.microsoft.com/office/drawing/2014/main" val="4107086942"/>
                    </a:ext>
                  </a:extLst>
                </a:gridCol>
                <a:gridCol w="576072">
                  <a:extLst>
                    <a:ext uri="{9D8B030D-6E8A-4147-A177-3AD203B41FA5}">
                      <a16:colId xmlns:a16="http://schemas.microsoft.com/office/drawing/2014/main" val="1855483785"/>
                    </a:ext>
                  </a:extLst>
                </a:gridCol>
                <a:gridCol w="576072">
                  <a:extLst>
                    <a:ext uri="{9D8B030D-6E8A-4147-A177-3AD203B41FA5}">
                      <a16:colId xmlns:a16="http://schemas.microsoft.com/office/drawing/2014/main" val="1758889234"/>
                    </a:ext>
                  </a:extLst>
                </a:gridCol>
                <a:gridCol w="576072">
                  <a:extLst>
                    <a:ext uri="{9D8B030D-6E8A-4147-A177-3AD203B41FA5}">
                      <a16:colId xmlns:a16="http://schemas.microsoft.com/office/drawing/2014/main" val="4177848558"/>
                    </a:ext>
                  </a:extLst>
                </a:gridCol>
                <a:gridCol w="576072">
                  <a:extLst>
                    <a:ext uri="{9D8B030D-6E8A-4147-A177-3AD203B41FA5}">
                      <a16:colId xmlns:a16="http://schemas.microsoft.com/office/drawing/2014/main" val="3240232853"/>
                    </a:ext>
                  </a:extLst>
                </a:gridCol>
                <a:gridCol w="576072">
                  <a:extLst>
                    <a:ext uri="{9D8B030D-6E8A-4147-A177-3AD203B41FA5}">
                      <a16:colId xmlns:a16="http://schemas.microsoft.com/office/drawing/2014/main" val="1197440768"/>
                    </a:ext>
                  </a:extLst>
                </a:gridCol>
                <a:gridCol w="576072">
                  <a:extLst>
                    <a:ext uri="{9D8B030D-6E8A-4147-A177-3AD203B41FA5}">
                      <a16:colId xmlns:a16="http://schemas.microsoft.com/office/drawing/2014/main" val="2495263154"/>
                    </a:ext>
                  </a:extLst>
                </a:gridCol>
                <a:gridCol w="576072">
                  <a:extLst>
                    <a:ext uri="{9D8B030D-6E8A-4147-A177-3AD203B41FA5}">
                      <a16:colId xmlns:a16="http://schemas.microsoft.com/office/drawing/2014/main" val="57093326"/>
                    </a:ext>
                  </a:extLst>
                </a:gridCol>
                <a:gridCol w="576072">
                  <a:extLst>
                    <a:ext uri="{9D8B030D-6E8A-4147-A177-3AD203B41FA5}">
                      <a16:colId xmlns:a16="http://schemas.microsoft.com/office/drawing/2014/main" val="2505733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371508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- 2023-07-25 12:38:30</a:t>
                      </a:r>
                      <a:r>
                        <a:rPr kumimoji="0" lang="en-US" sz="1000" b="0" i="0" u="none" strike="noStrike" kern="1200" cap="none" spc="0" normalizeH="0" baseline="0" noProof="0">
                          <a:ln>
                            <a:noFill/>
                          </a:ln>
                          <a:solidFill>
                            <a:prstClr val="black"/>
                          </a:solidFill>
                          <a:effectLst/>
                          <a:uLnTx/>
                          <a:uFillTx/>
                          <a:latin typeface="Calibri"/>
                          <a:ea typeface="+mn-ea"/>
                          <a:cs typeface="+mn-cs"/>
                        </a:rPr>
                        <a:t>
 At this year's EuroSkills, over 600 top European specialists in 43 vocational skills will experience a fair competition. "The European Championship of Professions not only provides a platform to showcase the diversity of professions but also strengthens European cohesion," emphasizes Hubert Romer, Official Delegate and Managing Director of WorldSkills Germany.
The largest German national team ever to participate in a European Championship of Professions 🏅 will compete with 33 young competitors in 29 competition disciplines against Europe's best.
Last week, Team Germany held its preparation meeting in Magdeburg, Germany, to intensively prepare for the upcoming challenge. Workshops, mental training, and team-building activities were on the agenda 👍 The meeting was attended by 70 team members, including the young participants themselves, as well as trainers and experts.
The participation in the European Championship is sponsored by the Federal Ministry of Education and Research and the Federal Ministry for Economic Affairs and Climate Protection. Festo is a Premium Sponsor for the Mechatronics discipline and has been a partner of WorldSkills Europe for 15 years.
Discover more 👉 https://tinylink.net/vEjXo
#Festo #FestoDidactic #Mechatronics #UnitedbySkills #EuroSkills2023 #TVET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9.478672985782 %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1055</a:t>
                      </a:r>
                    </a:p>
                  </a:txBody>
                  <a:tcPr/>
                </a:tc>
                <a:extLst>
                  <a:ext uri="{0D108BD9-81ED-4DB2-BD59-A6C34878D82A}">
                    <a16:rowId xmlns:a16="http://schemas.microsoft.com/office/drawing/2014/main" val="208151635"/>
                  </a:ext>
                </a:extLst>
              </a:tr>
            </a:tbl>
          </a:graphicData>
        </a:graphic>
      </p:graphicFrame>
      <p:sp>
        <p:nvSpPr>
          <p:cNvPr id="4" name="Text Placeholder 3">
            <a:extLst>
              <a:ext uri="{FF2B5EF4-FFF2-40B4-BE49-F238E27FC236}">
                <a16:creationId xmlns:a16="http://schemas.microsoft.com/office/drawing/2014/main" id="{97F36518-38AA-4C16-9359-27CC1847B828}"/>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35667105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0D10D-1779-45BA-A01C-4214AB5EA98A}"/>
              </a:ext>
            </a:extLst>
          </p:cNvPr>
          <p:cNvSpPr>
            <a:spLocks noGrp="1"/>
          </p:cNvSpPr>
          <p:nvPr>
            <p:ph type="title"/>
          </p:nvPr>
        </p:nvSpPr>
        <p:spPr/>
        <p:txBody>
          <a:bodyPr/>
          <a:lstStyle/>
          <a:p>
            <a:r>
              <a:rPr lang="en-US"/>
              <a:t>LinkedIn Posts Table | 3 profiles - 3 of 17</a:t>
            </a:r>
          </a:p>
        </p:txBody>
      </p:sp>
      <p:graphicFrame>
        <p:nvGraphicFramePr>
          <p:cNvPr id="5" name="Table Placeholder 4">
            <a:extLst>
              <a:ext uri="{FF2B5EF4-FFF2-40B4-BE49-F238E27FC236}">
                <a16:creationId xmlns:a16="http://schemas.microsoft.com/office/drawing/2014/main" id="{E7E5BF2D-3917-4D08-BE7F-A139F99FE3F2}"/>
              </a:ext>
            </a:extLst>
          </p:cNvPr>
          <p:cNvGraphicFramePr>
            <a:graphicFrameLocks noGrp="1"/>
          </p:cNvGraphicFramePr>
          <p:nvPr>
            <p:ph type="tbl" sz="quarter" idx="13"/>
            <p:extLst>
              <p:ext uri="{D42A27DB-BD31-4B8C-83A1-F6EECF244321}">
                <p14:modId xmlns:p14="http://schemas.microsoft.com/office/powerpoint/2010/main" val="1386121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64694584"/>
                    </a:ext>
                  </a:extLst>
                </a:gridCol>
                <a:gridCol w="1645920">
                  <a:extLst>
                    <a:ext uri="{9D8B030D-6E8A-4147-A177-3AD203B41FA5}">
                      <a16:colId xmlns:a16="http://schemas.microsoft.com/office/drawing/2014/main" val="405138287"/>
                    </a:ext>
                  </a:extLst>
                </a:gridCol>
                <a:gridCol w="576072">
                  <a:extLst>
                    <a:ext uri="{9D8B030D-6E8A-4147-A177-3AD203B41FA5}">
                      <a16:colId xmlns:a16="http://schemas.microsoft.com/office/drawing/2014/main" val="95444464"/>
                    </a:ext>
                  </a:extLst>
                </a:gridCol>
                <a:gridCol w="576072">
                  <a:extLst>
                    <a:ext uri="{9D8B030D-6E8A-4147-A177-3AD203B41FA5}">
                      <a16:colId xmlns:a16="http://schemas.microsoft.com/office/drawing/2014/main" val="2890889604"/>
                    </a:ext>
                  </a:extLst>
                </a:gridCol>
                <a:gridCol w="576072">
                  <a:extLst>
                    <a:ext uri="{9D8B030D-6E8A-4147-A177-3AD203B41FA5}">
                      <a16:colId xmlns:a16="http://schemas.microsoft.com/office/drawing/2014/main" val="2843989686"/>
                    </a:ext>
                  </a:extLst>
                </a:gridCol>
                <a:gridCol w="576072">
                  <a:extLst>
                    <a:ext uri="{9D8B030D-6E8A-4147-A177-3AD203B41FA5}">
                      <a16:colId xmlns:a16="http://schemas.microsoft.com/office/drawing/2014/main" val="232045761"/>
                    </a:ext>
                  </a:extLst>
                </a:gridCol>
                <a:gridCol w="576072">
                  <a:extLst>
                    <a:ext uri="{9D8B030D-6E8A-4147-A177-3AD203B41FA5}">
                      <a16:colId xmlns:a16="http://schemas.microsoft.com/office/drawing/2014/main" val="2782779091"/>
                    </a:ext>
                  </a:extLst>
                </a:gridCol>
                <a:gridCol w="576072">
                  <a:extLst>
                    <a:ext uri="{9D8B030D-6E8A-4147-A177-3AD203B41FA5}">
                      <a16:colId xmlns:a16="http://schemas.microsoft.com/office/drawing/2014/main" val="1527416313"/>
                    </a:ext>
                  </a:extLst>
                </a:gridCol>
                <a:gridCol w="576072">
                  <a:extLst>
                    <a:ext uri="{9D8B030D-6E8A-4147-A177-3AD203B41FA5}">
                      <a16:colId xmlns:a16="http://schemas.microsoft.com/office/drawing/2014/main" val="3130085372"/>
                    </a:ext>
                  </a:extLst>
                </a:gridCol>
                <a:gridCol w="576072">
                  <a:extLst>
                    <a:ext uri="{9D8B030D-6E8A-4147-A177-3AD203B41FA5}">
                      <a16:colId xmlns:a16="http://schemas.microsoft.com/office/drawing/2014/main" val="3809858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155247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- 2023-07-20 08:57:02</a:t>
                      </a:r>
                      <a:r>
                        <a:rPr kumimoji="0" lang="en-US" sz="1000" b="0" i="0" u="none" strike="noStrike" kern="1200" cap="none" spc="0" normalizeH="0" baseline="0" noProof="0">
                          <a:ln>
                            <a:noFill/>
                          </a:ln>
                          <a:solidFill>
                            <a:prstClr val="black"/>
                          </a:solidFill>
                          <a:effectLst/>
                          <a:uLnTx/>
                          <a:uFillTx/>
                          <a:latin typeface="Calibri"/>
                          <a:ea typeface="+mn-ea"/>
                          <a:cs typeface="+mn-cs"/>
                        </a:rPr>
                        <a:t>
 EuroSkills Gdańsk 2023 – addressing the shortage of skilled workers through vocational competitions 🏅
At the beginning of September, the European Championship of Professions will take place in Gdańsk, Poland. Festo is a Premium Partner of EuroSkills and sponsors the skill of mechatronics ⚙️.
For the young participants, as well as representatives from industry, education, and government, the European Championship offers a fantastic platform:
-	to network and socialize,
-	to showcase talent and skills, and
-	to exchange ideas with experts.
Read more in the press release 👉 https://tinylink.net/vEjXo 
#Festo #FestoDidactic #Mechatronics #UnitedbySkills #EuroSkills2023 #TVET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6.0227272727273 %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880</a:t>
                      </a:r>
                    </a:p>
                  </a:txBody>
                  <a:tcPr/>
                </a:tc>
                <a:extLst>
                  <a:ext uri="{0D108BD9-81ED-4DB2-BD59-A6C34878D82A}">
                    <a16:rowId xmlns:a16="http://schemas.microsoft.com/office/drawing/2014/main" val="2554497389"/>
                  </a:ext>
                </a:extLst>
              </a:tr>
            </a:tbl>
          </a:graphicData>
        </a:graphic>
      </p:graphicFrame>
      <p:sp>
        <p:nvSpPr>
          <p:cNvPr id="4" name="Text Placeholder 3">
            <a:extLst>
              <a:ext uri="{FF2B5EF4-FFF2-40B4-BE49-F238E27FC236}">
                <a16:creationId xmlns:a16="http://schemas.microsoft.com/office/drawing/2014/main" id="{8A8585A2-9743-4EA2-AB62-A1DD5372772B}"/>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42836497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66B6F-C65D-47DD-A41E-A7ED7697669F}"/>
              </a:ext>
            </a:extLst>
          </p:cNvPr>
          <p:cNvSpPr>
            <a:spLocks noGrp="1"/>
          </p:cNvSpPr>
          <p:nvPr>
            <p:ph type="title"/>
          </p:nvPr>
        </p:nvSpPr>
        <p:spPr/>
        <p:txBody>
          <a:bodyPr/>
          <a:lstStyle/>
          <a:p>
            <a:r>
              <a:rPr lang="en-US"/>
              <a:t>LinkedIn Posts Table | 3 profiles - 4 of 17</a:t>
            </a:r>
          </a:p>
        </p:txBody>
      </p:sp>
      <p:graphicFrame>
        <p:nvGraphicFramePr>
          <p:cNvPr id="5" name="Table Placeholder 4">
            <a:extLst>
              <a:ext uri="{FF2B5EF4-FFF2-40B4-BE49-F238E27FC236}">
                <a16:creationId xmlns:a16="http://schemas.microsoft.com/office/drawing/2014/main" id="{AA50A8B5-1C12-4007-8AFD-75B132D69687}"/>
              </a:ext>
            </a:extLst>
          </p:cNvPr>
          <p:cNvGraphicFramePr>
            <a:graphicFrameLocks noGrp="1"/>
          </p:cNvGraphicFramePr>
          <p:nvPr>
            <p:ph type="tbl" sz="quarter" idx="13"/>
            <p:extLst>
              <p:ext uri="{D42A27DB-BD31-4B8C-83A1-F6EECF244321}">
                <p14:modId xmlns:p14="http://schemas.microsoft.com/office/powerpoint/2010/main" val="2645559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73239878"/>
                    </a:ext>
                  </a:extLst>
                </a:gridCol>
                <a:gridCol w="1645920">
                  <a:extLst>
                    <a:ext uri="{9D8B030D-6E8A-4147-A177-3AD203B41FA5}">
                      <a16:colId xmlns:a16="http://schemas.microsoft.com/office/drawing/2014/main" val="1550031151"/>
                    </a:ext>
                  </a:extLst>
                </a:gridCol>
                <a:gridCol w="576072">
                  <a:extLst>
                    <a:ext uri="{9D8B030D-6E8A-4147-A177-3AD203B41FA5}">
                      <a16:colId xmlns:a16="http://schemas.microsoft.com/office/drawing/2014/main" val="2046284248"/>
                    </a:ext>
                  </a:extLst>
                </a:gridCol>
                <a:gridCol w="576072">
                  <a:extLst>
                    <a:ext uri="{9D8B030D-6E8A-4147-A177-3AD203B41FA5}">
                      <a16:colId xmlns:a16="http://schemas.microsoft.com/office/drawing/2014/main" val="1125657014"/>
                    </a:ext>
                  </a:extLst>
                </a:gridCol>
                <a:gridCol w="576072">
                  <a:extLst>
                    <a:ext uri="{9D8B030D-6E8A-4147-A177-3AD203B41FA5}">
                      <a16:colId xmlns:a16="http://schemas.microsoft.com/office/drawing/2014/main" val="1410273067"/>
                    </a:ext>
                  </a:extLst>
                </a:gridCol>
                <a:gridCol w="576072">
                  <a:extLst>
                    <a:ext uri="{9D8B030D-6E8A-4147-A177-3AD203B41FA5}">
                      <a16:colId xmlns:a16="http://schemas.microsoft.com/office/drawing/2014/main" val="1047060452"/>
                    </a:ext>
                  </a:extLst>
                </a:gridCol>
                <a:gridCol w="576072">
                  <a:extLst>
                    <a:ext uri="{9D8B030D-6E8A-4147-A177-3AD203B41FA5}">
                      <a16:colId xmlns:a16="http://schemas.microsoft.com/office/drawing/2014/main" val="2833427077"/>
                    </a:ext>
                  </a:extLst>
                </a:gridCol>
                <a:gridCol w="576072">
                  <a:extLst>
                    <a:ext uri="{9D8B030D-6E8A-4147-A177-3AD203B41FA5}">
                      <a16:colId xmlns:a16="http://schemas.microsoft.com/office/drawing/2014/main" val="3644678066"/>
                    </a:ext>
                  </a:extLst>
                </a:gridCol>
                <a:gridCol w="576072">
                  <a:extLst>
                    <a:ext uri="{9D8B030D-6E8A-4147-A177-3AD203B41FA5}">
                      <a16:colId xmlns:a16="http://schemas.microsoft.com/office/drawing/2014/main" val="2015742044"/>
                    </a:ext>
                  </a:extLst>
                </a:gridCol>
                <a:gridCol w="576072">
                  <a:extLst>
                    <a:ext uri="{9D8B030D-6E8A-4147-A177-3AD203B41FA5}">
                      <a16:colId xmlns:a16="http://schemas.microsoft.com/office/drawing/2014/main" val="368543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002569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- 2023-07-15 09:01:43</a:t>
                      </a:r>
                      <a:r>
                        <a:rPr kumimoji="0" lang="en-US" sz="1000" b="0" i="0" u="none" strike="noStrike" kern="1200" cap="none" spc="0" normalizeH="0" baseline="0" noProof="0">
                          <a:ln>
                            <a:noFill/>
                          </a:ln>
                          <a:solidFill>
                            <a:prstClr val="black"/>
                          </a:solidFill>
                          <a:effectLst/>
                          <a:uLnTx/>
                          <a:uFillTx/>
                          <a:latin typeface="Calibri"/>
                          <a:ea typeface="+mn-ea"/>
                          <a:cs typeface="+mn-cs"/>
                        </a:rPr>
                        <a:t>
 Let’s celebrate the Youth Day today 🥳
EuroSkills Gdańsk 2023, is all about young people! 
The European championship of professional skills is crucial for young people for several reasons. Firstly, it provides an exceptional platform for showcasing and honing their skills in various vocational areas. 
Secondly, EuroSkills serves as a gateway to new career opportunities. By participating in the event, young people gain exposure to potential employers, industry experts, and educational institutions. 
Moreover, EuroSkills fosters a sense of pride and recognition among young participants. It validates their hard work, dedication, and craftsmanship on an international stage, boosting their self-esteem and motivation. 
EuroSkills Gdańsk 2023 inspires passion for vocational education and training. It showcases the significance of skilled professions, debunking misconceptions and promoting the value of hands-on expertise. 
Overall, EuroSkills Gdańsk 2023 is vital for young people as it offers a platform for skill development, connects them with career opportunities, and promotes vocational education. 
Festo is Premium Sponsor of the skill Mechatronics and proud to be part of the championship.
Join the event and get your free ticket here 👉 https://lnkd.in/df84BQNN
#Festo #FestoDidactic #Mechatronics #WaterTechnology #UnitedbySkills #EuroSkills2023 #TVET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4.0276179516686 %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a:t>
                      </a:r>
                    </a:p>
                  </a:txBody>
                  <a:tcPr/>
                </a:tc>
                <a:extLst>
                  <a:ext uri="{0D108BD9-81ED-4DB2-BD59-A6C34878D82A}">
                    <a16:rowId xmlns:a16="http://schemas.microsoft.com/office/drawing/2014/main" val="3955035939"/>
                  </a:ext>
                </a:extLst>
              </a:tr>
            </a:tbl>
          </a:graphicData>
        </a:graphic>
      </p:graphicFrame>
      <p:sp>
        <p:nvSpPr>
          <p:cNvPr id="4" name="Text Placeholder 3">
            <a:extLst>
              <a:ext uri="{FF2B5EF4-FFF2-40B4-BE49-F238E27FC236}">
                <a16:creationId xmlns:a16="http://schemas.microsoft.com/office/drawing/2014/main" id="{E1645A4F-1857-4E61-A060-5C138F13F6CC}"/>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32109279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0A756-0545-40A5-BBC8-67D9A4666D95}"/>
              </a:ext>
            </a:extLst>
          </p:cNvPr>
          <p:cNvSpPr>
            <a:spLocks noGrp="1"/>
          </p:cNvSpPr>
          <p:nvPr>
            <p:ph type="title"/>
          </p:nvPr>
        </p:nvSpPr>
        <p:spPr/>
        <p:txBody>
          <a:bodyPr/>
          <a:lstStyle/>
          <a:p>
            <a:r>
              <a:rPr lang="en-US"/>
              <a:t>LinkedIn Posts Table | 3 profiles - 5 of 17</a:t>
            </a:r>
          </a:p>
        </p:txBody>
      </p:sp>
      <p:graphicFrame>
        <p:nvGraphicFramePr>
          <p:cNvPr id="5" name="Table Placeholder 4">
            <a:extLst>
              <a:ext uri="{FF2B5EF4-FFF2-40B4-BE49-F238E27FC236}">
                <a16:creationId xmlns:a16="http://schemas.microsoft.com/office/drawing/2014/main" id="{71B1603F-903E-417E-B3FC-D6AE46A1F69C}"/>
              </a:ext>
            </a:extLst>
          </p:cNvPr>
          <p:cNvGraphicFramePr>
            <a:graphicFrameLocks noGrp="1"/>
          </p:cNvGraphicFramePr>
          <p:nvPr>
            <p:ph type="tbl" sz="quarter" idx="13"/>
            <p:extLst>
              <p:ext uri="{D42A27DB-BD31-4B8C-83A1-F6EECF244321}">
                <p14:modId xmlns:p14="http://schemas.microsoft.com/office/powerpoint/2010/main" val="278938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45790575"/>
                    </a:ext>
                  </a:extLst>
                </a:gridCol>
                <a:gridCol w="1645920">
                  <a:extLst>
                    <a:ext uri="{9D8B030D-6E8A-4147-A177-3AD203B41FA5}">
                      <a16:colId xmlns:a16="http://schemas.microsoft.com/office/drawing/2014/main" val="283714279"/>
                    </a:ext>
                  </a:extLst>
                </a:gridCol>
                <a:gridCol w="576072">
                  <a:extLst>
                    <a:ext uri="{9D8B030D-6E8A-4147-A177-3AD203B41FA5}">
                      <a16:colId xmlns:a16="http://schemas.microsoft.com/office/drawing/2014/main" val="1251768053"/>
                    </a:ext>
                  </a:extLst>
                </a:gridCol>
                <a:gridCol w="576072">
                  <a:extLst>
                    <a:ext uri="{9D8B030D-6E8A-4147-A177-3AD203B41FA5}">
                      <a16:colId xmlns:a16="http://schemas.microsoft.com/office/drawing/2014/main" val="4012456591"/>
                    </a:ext>
                  </a:extLst>
                </a:gridCol>
                <a:gridCol w="576072">
                  <a:extLst>
                    <a:ext uri="{9D8B030D-6E8A-4147-A177-3AD203B41FA5}">
                      <a16:colId xmlns:a16="http://schemas.microsoft.com/office/drawing/2014/main" val="2425634122"/>
                    </a:ext>
                  </a:extLst>
                </a:gridCol>
                <a:gridCol w="576072">
                  <a:extLst>
                    <a:ext uri="{9D8B030D-6E8A-4147-A177-3AD203B41FA5}">
                      <a16:colId xmlns:a16="http://schemas.microsoft.com/office/drawing/2014/main" val="199949089"/>
                    </a:ext>
                  </a:extLst>
                </a:gridCol>
                <a:gridCol w="576072">
                  <a:extLst>
                    <a:ext uri="{9D8B030D-6E8A-4147-A177-3AD203B41FA5}">
                      <a16:colId xmlns:a16="http://schemas.microsoft.com/office/drawing/2014/main" val="348391252"/>
                    </a:ext>
                  </a:extLst>
                </a:gridCol>
                <a:gridCol w="576072">
                  <a:extLst>
                    <a:ext uri="{9D8B030D-6E8A-4147-A177-3AD203B41FA5}">
                      <a16:colId xmlns:a16="http://schemas.microsoft.com/office/drawing/2014/main" val="1635607042"/>
                    </a:ext>
                  </a:extLst>
                </a:gridCol>
                <a:gridCol w="576072">
                  <a:extLst>
                    <a:ext uri="{9D8B030D-6E8A-4147-A177-3AD203B41FA5}">
                      <a16:colId xmlns:a16="http://schemas.microsoft.com/office/drawing/2014/main" val="1139412174"/>
                    </a:ext>
                  </a:extLst>
                </a:gridCol>
                <a:gridCol w="576072">
                  <a:extLst>
                    <a:ext uri="{9D8B030D-6E8A-4147-A177-3AD203B41FA5}">
                      <a16:colId xmlns:a16="http://schemas.microsoft.com/office/drawing/2014/main" val="3329587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447283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- 2023-07-06 09:30:15</a:t>
                      </a:r>
                      <a:r>
                        <a:rPr kumimoji="0" lang="en-US" sz="1000" b="0" i="0" u="none" strike="noStrike" kern="1200" cap="none" spc="0" normalizeH="0" baseline="0" noProof="0">
                          <a:ln>
                            <a:noFill/>
                          </a:ln>
                          <a:solidFill>
                            <a:prstClr val="black"/>
                          </a:solidFill>
                          <a:effectLst/>
                          <a:uLnTx/>
                          <a:uFillTx/>
                          <a:latin typeface="Calibri"/>
                          <a:ea typeface="+mn-ea"/>
                          <a:cs typeface="+mn-cs"/>
                        </a:rPr>
                        <a:t>
 60 days until EuroSkills Gdańsk 2023 🏅 Get your ticket now!
The European championship of professions, EuroSkills Gdańsk 2023, will start on 6th September. 
Be part of it and join the event! The live competition is like a sugar coating - the young professionals show their passion and talent after a long preparation phase.  
Benefit from expert talks and learn about latest trends in technical vocational education and training in mechatronics ⚙️ 
Bring your kids or your school classes to the competition and let them get inspired at the Festo hands-on ‘try-a-skill’ area. 
On the Festo booth you will also find an exhibit on Water Technology. Festo is official sponsor of this young skill as well. Let’s discuss about sustainable education careers.
We are looking forward to seeing you at EuroSkills Gdańsk 2023! 
Get your free ticket here 👉 https://lnkd.in/df84BQNN
#Festo #FestoDidactic #Mechatronics #WaterTechnology #UnitedbySkills #EuroSkills2023 #TVET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3.5139092240117 %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683</a:t>
                      </a:r>
                    </a:p>
                  </a:txBody>
                  <a:tcPr/>
                </a:tc>
                <a:extLst>
                  <a:ext uri="{0D108BD9-81ED-4DB2-BD59-A6C34878D82A}">
                    <a16:rowId xmlns:a16="http://schemas.microsoft.com/office/drawing/2014/main" val="2113182285"/>
                  </a:ext>
                </a:extLst>
              </a:tr>
            </a:tbl>
          </a:graphicData>
        </a:graphic>
      </p:graphicFrame>
      <p:sp>
        <p:nvSpPr>
          <p:cNvPr id="4" name="Text Placeholder 3">
            <a:extLst>
              <a:ext uri="{FF2B5EF4-FFF2-40B4-BE49-F238E27FC236}">
                <a16:creationId xmlns:a16="http://schemas.microsoft.com/office/drawing/2014/main" id="{9EA9BFE4-6074-48AC-8BB9-F8ADA2FD018A}"/>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13141815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86660-2214-4BC3-8E27-314D310D5F99}"/>
              </a:ext>
            </a:extLst>
          </p:cNvPr>
          <p:cNvSpPr>
            <a:spLocks noGrp="1"/>
          </p:cNvSpPr>
          <p:nvPr>
            <p:ph type="title"/>
          </p:nvPr>
        </p:nvSpPr>
        <p:spPr/>
        <p:txBody>
          <a:bodyPr/>
          <a:lstStyle/>
          <a:p>
            <a:r>
              <a:rPr lang="en-US"/>
              <a:t>LinkedIn Posts Table | 3 profiles - 6 of 17</a:t>
            </a:r>
          </a:p>
        </p:txBody>
      </p:sp>
      <p:graphicFrame>
        <p:nvGraphicFramePr>
          <p:cNvPr id="5" name="Table Placeholder 4">
            <a:extLst>
              <a:ext uri="{FF2B5EF4-FFF2-40B4-BE49-F238E27FC236}">
                <a16:creationId xmlns:a16="http://schemas.microsoft.com/office/drawing/2014/main" id="{E21A2CE8-ADB0-489A-B18B-C868A6DA252C}"/>
              </a:ext>
            </a:extLst>
          </p:cNvPr>
          <p:cNvGraphicFramePr>
            <a:graphicFrameLocks noGrp="1"/>
          </p:cNvGraphicFramePr>
          <p:nvPr>
            <p:ph type="tbl" sz="quarter" idx="13"/>
            <p:extLst>
              <p:ext uri="{D42A27DB-BD31-4B8C-83A1-F6EECF244321}">
                <p14:modId xmlns:p14="http://schemas.microsoft.com/office/powerpoint/2010/main" val="3934358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95654077"/>
                    </a:ext>
                  </a:extLst>
                </a:gridCol>
                <a:gridCol w="1645920">
                  <a:extLst>
                    <a:ext uri="{9D8B030D-6E8A-4147-A177-3AD203B41FA5}">
                      <a16:colId xmlns:a16="http://schemas.microsoft.com/office/drawing/2014/main" val="407114023"/>
                    </a:ext>
                  </a:extLst>
                </a:gridCol>
                <a:gridCol w="576072">
                  <a:extLst>
                    <a:ext uri="{9D8B030D-6E8A-4147-A177-3AD203B41FA5}">
                      <a16:colId xmlns:a16="http://schemas.microsoft.com/office/drawing/2014/main" val="1944412319"/>
                    </a:ext>
                  </a:extLst>
                </a:gridCol>
                <a:gridCol w="576072">
                  <a:extLst>
                    <a:ext uri="{9D8B030D-6E8A-4147-A177-3AD203B41FA5}">
                      <a16:colId xmlns:a16="http://schemas.microsoft.com/office/drawing/2014/main" val="3689354397"/>
                    </a:ext>
                  </a:extLst>
                </a:gridCol>
                <a:gridCol w="576072">
                  <a:extLst>
                    <a:ext uri="{9D8B030D-6E8A-4147-A177-3AD203B41FA5}">
                      <a16:colId xmlns:a16="http://schemas.microsoft.com/office/drawing/2014/main" val="3378078392"/>
                    </a:ext>
                  </a:extLst>
                </a:gridCol>
                <a:gridCol w="576072">
                  <a:extLst>
                    <a:ext uri="{9D8B030D-6E8A-4147-A177-3AD203B41FA5}">
                      <a16:colId xmlns:a16="http://schemas.microsoft.com/office/drawing/2014/main" val="3687616392"/>
                    </a:ext>
                  </a:extLst>
                </a:gridCol>
                <a:gridCol w="576072">
                  <a:extLst>
                    <a:ext uri="{9D8B030D-6E8A-4147-A177-3AD203B41FA5}">
                      <a16:colId xmlns:a16="http://schemas.microsoft.com/office/drawing/2014/main" val="288293394"/>
                    </a:ext>
                  </a:extLst>
                </a:gridCol>
                <a:gridCol w="576072">
                  <a:extLst>
                    <a:ext uri="{9D8B030D-6E8A-4147-A177-3AD203B41FA5}">
                      <a16:colId xmlns:a16="http://schemas.microsoft.com/office/drawing/2014/main" val="1303039799"/>
                    </a:ext>
                  </a:extLst>
                </a:gridCol>
                <a:gridCol w="576072">
                  <a:extLst>
                    <a:ext uri="{9D8B030D-6E8A-4147-A177-3AD203B41FA5}">
                      <a16:colId xmlns:a16="http://schemas.microsoft.com/office/drawing/2014/main" val="2686950613"/>
                    </a:ext>
                  </a:extLst>
                </a:gridCol>
                <a:gridCol w="576072">
                  <a:extLst>
                    <a:ext uri="{9D8B030D-6E8A-4147-A177-3AD203B41FA5}">
                      <a16:colId xmlns:a16="http://schemas.microsoft.com/office/drawing/2014/main" val="1406840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265705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- 2023-07-04 10:33:57</a:t>
                      </a:r>
                      <a:r>
                        <a:rPr kumimoji="0" lang="en-US" sz="1000" b="0" i="0" u="none" strike="noStrike" kern="1200" cap="none" spc="0" normalizeH="0" baseline="0" noProof="0">
                          <a:ln>
                            <a:noFill/>
                          </a:ln>
                          <a:solidFill>
                            <a:prstClr val="black"/>
                          </a:solidFill>
                          <a:effectLst/>
                          <a:uLnTx/>
                          <a:uFillTx/>
                          <a:latin typeface="Calibri"/>
                          <a:ea typeface="+mn-ea"/>
                          <a:cs typeface="+mn-cs"/>
                        </a:rPr>
                        <a:t>
 Thank you!
We, Timo Oßwald and Daniel Schmid, want to say thanks so much. While preparing for the EuroSkills competition 🏅, we get a lot of support! 
Our trainers of the vocational education dept. at Festo, Sybille and Felix, always take extra time for us. Our families and friends are also understanding when we are preparing intensively for the European championship. And through WorldSkills Germany we even receive very helpful mental coaching.
We see the psychologists and sports coaches Dr. Kai Engbert and Dr. Tom-Nicolas Kossak 4 times in online meetings and in person at the preparation meeting. During the competition, they will always be available for us. They teach us professional methods of self-motivation, how to block out tension prior to the competition and how to deal with stressful situations 🎓 There is also an after-care program for the time after the championship, when the stress all of a sudden stops.
We are the second-best ⚙️ mechatronics apprentices in Germany, and the great support from our environment motivates us to bring home another medal from Gdańsk!
Learn more 👉 https://lnkd.in/eRyT_7nY 
#Festo #FestoDidactic #Mechatronics #UnitedbySkills #EuroSkills2023 #Apprenticeship WorldSkills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7.1460473425636 %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2239</a:t>
                      </a:r>
                    </a:p>
                  </a:txBody>
                  <a:tcPr/>
                </a:tc>
                <a:extLst>
                  <a:ext uri="{0D108BD9-81ED-4DB2-BD59-A6C34878D82A}">
                    <a16:rowId xmlns:a16="http://schemas.microsoft.com/office/drawing/2014/main" val="1220101595"/>
                  </a:ext>
                </a:extLst>
              </a:tr>
            </a:tbl>
          </a:graphicData>
        </a:graphic>
      </p:graphicFrame>
      <p:sp>
        <p:nvSpPr>
          <p:cNvPr id="4" name="Text Placeholder 3">
            <a:extLst>
              <a:ext uri="{FF2B5EF4-FFF2-40B4-BE49-F238E27FC236}">
                <a16:creationId xmlns:a16="http://schemas.microsoft.com/office/drawing/2014/main" id="{72655DA0-44A2-448E-B4D0-FBE76F1C62DE}"/>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1700398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17E45-E090-43CC-8574-6110F0DC5C53}"/>
              </a:ext>
            </a:extLst>
          </p:cNvPr>
          <p:cNvSpPr>
            <a:spLocks noGrp="1"/>
          </p:cNvSpPr>
          <p:nvPr>
            <p:ph type="title"/>
          </p:nvPr>
        </p:nvSpPr>
        <p:spPr/>
        <p:txBody>
          <a:bodyPr/>
          <a:lstStyle/>
          <a:p>
            <a:r>
              <a:rPr lang="en-US"/>
              <a:t>LinkedIn Posts Table | 3 profiles - 7 of 17</a:t>
            </a:r>
          </a:p>
        </p:txBody>
      </p:sp>
      <p:graphicFrame>
        <p:nvGraphicFramePr>
          <p:cNvPr id="5" name="Table Placeholder 4">
            <a:extLst>
              <a:ext uri="{FF2B5EF4-FFF2-40B4-BE49-F238E27FC236}">
                <a16:creationId xmlns:a16="http://schemas.microsoft.com/office/drawing/2014/main" id="{2F18189B-A4C8-4483-8B01-5EEAEE2FC84B}"/>
              </a:ext>
            </a:extLst>
          </p:cNvPr>
          <p:cNvGraphicFramePr>
            <a:graphicFrameLocks noGrp="1"/>
          </p:cNvGraphicFramePr>
          <p:nvPr>
            <p:ph type="tbl" sz="quarter" idx="13"/>
            <p:extLst>
              <p:ext uri="{D42A27DB-BD31-4B8C-83A1-F6EECF244321}">
                <p14:modId xmlns:p14="http://schemas.microsoft.com/office/powerpoint/2010/main" val="498830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47709821"/>
                    </a:ext>
                  </a:extLst>
                </a:gridCol>
                <a:gridCol w="1645920">
                  <a:extLst>
                    <a:ext uri="{9D8B030D-6E8A-4147-A177-3AD203B41FA5}">
                      <a16:colId xmlns:a16="http://schemas.microsoft.com/office/drawing/2014/main" val="1649190258"/>
                    </a:ext>
                  </a:extLst>
                </a:gridCol>
                <a:gridCol w="576072">
                  <a:extLst>
                    <a:ext uri="{9D8B030D-6E8A-4147-A177-3AD203B41FA5}">
                      <a16:colId xmlns:a16="http://schemas.microsoft.com/office/drawing/2014/main" val="4038802148"/>
                    </a:ext>
                  </a:extLst>
                </a:gridCol>
                <a:gridCol w="576072">
                  <a:extLst>
                    <a:ext uri="{9D8B030D-6E8A-4147-A177-3AD203B41FA5}">
                      <a16:colId xmlns:a16="http://schemas.microsoft.com/office/drawing/2014/main" val="2053011715"/>
                    </a:ext>
                  </a:extLst>
                </a:gridCol>
                <a:gridCol w="576072">
                  <a:extLst>
                    <a:ext uri="{9D8B030D-6E8A-4147-A177-3AD203B41FA5}">
                      <a16:colId xmlns:a16="http://schemas.microsoft.com/office/drawing/2014/main" val="422557417"/>
                    </a:ext>
                  </a:extLst>
                </a:gridCol>
                <a:gridCol w="576072">
                  <a:extLst>
                    <a:ext uri="{9D8B030D-6E8A-4147-A177-3AD203B41FA5}">
                      <a16:colId xmlns:a16="http://schemas.microsoft.com/office/drawing/2014/main" val="2474418566"/>
                    </a:ext>
                  </a:extLst>
                </a:gridCol>
                <a:gridCol w="576072">
                  <a:extLst>
                    <a:ext uri="{9D8B030D-6E8A-4147-A177-3AD203B41FA5}">
                      <a16:colId xmlns:a16="http://schemas.microsoft.com/office/drawing/2014/main" val="3578579727"/>
                    </a:ext>
                  </a:extLst>
                </a:gridCol>
                <a:gridCol w="576072">
                  <a:extLst>
                    <a:ext uri="{9D8B030D-6E8A-4147-A177-3AD203B41FA5}">
                      <a16:colId xmlns:a16="http://schemas.microsoft.com/office/drawing/2014/main" val="250094474"/>
                    </a:ext>
                  </a:extLst>
                </a:gridCol>
                <a:gridCol w="576072">
                  <a:extLst>
                    <a:ext uri="{9D8B030D-6E8A-4147-A177-3AD203B41FA5}">
                      <a16:colId xmlns:a16="http://schemas.microsoft.com/office/drawing/2014/main" val="1542423765"/>
                    </a:ext>
                  </a:extLst>
                </a:gridCol>
                <a:gridCol w="576072">
                  <a:extLst>
                    <a:ext uri="{9D8B030D-6E8A-4147-A177-3AD203B41FA5}">
                      <a16:colId xmlns:a16="http://schemas.microsoft.com/office/drawing/2014/main" val="2201331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44331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- 2023-06-19 10:25:42</a:t>
                      </a:r>
                      <a:r>
                        <a:rPr kumimoji="0" lang="en-US" sz="1000" b="0" i="0" u="none" strike="noStrike" kern="1200" cap="none" spc="0" normalizeH="0" baseline="0" noProof="0">
                          <a:ln>
                            <a:noFill/>
                          </a:ln>
                          <a:solidFill>
                            <a:prstClr val="black"/>
                          </a:solidFill>
                          <a:effectLst/>
                          <a:uLnTx/>
                          <a:uFillTx/>
                          <a:latin typeface="Calibri"/>
                          <a:ea typeface="+mn-ea"/>
                          <a:cs typeface="+mn-cs"/>
                        </a:rPr>
                        <a:t>
 EuroSkills Gdańsk 2023 - Skills in Mechatronics
At the European championship of professions in September, the discipline of mechatronics will once again be at the starting line. Why is it important for young people who choose a technical career? 
Because mechatronics vocational education and training combines components from mechanics, electrics, and IT. As a result, apprentices learn a wide range of elementary basic knowledge. This makes it easier to specialize for other job profiles through the skills learned, e.g. towards becoming an automotive mechanic or towards Industry 4.0.
These are the most important competencies and topics ⚙️
•	Mechanics: the integration of mechanical components into systems
•	Electronics: electronic circuits, digital and analog signals, power electronics and control systems 
•	Computer science: programming and control of systems, programming languages, robotics, image processing and machine learning 
•	Control engineering: control engineering, system dynamics, modeling, and optimization 
•	Project management: management of complex tasks and resources, time management, teamwork, communication, and problem-solving skills
•	Interdisciplinary thinking: thinking in an interdisciplinary way and looking at problems holistically
So, there are plenty of good reasons to choose mechatronics. At EuroSkills Gdańsk 2023, you can convince yourself!
👉 https://lnkd.in/eRyT_7nY
#Festo #FestoDidactic #Mechatronics #UnitedbySkills #EuroSkills2023 #TVET #Industry40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4.5035268583831 %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1843</a:t>
                      </a:r>
                    </a:p>
                  </a:txBody>
                  <a:tcPr/>
                </a:tc>
                <a:extLst>
                  <a:ext uri="{0D108BD9-81ED-4DB2-BD59-A6C34878D82A}">
                    <a16:rowId xmlns:a16="http://schemas.microsoft.com/office/drawing/2014/main" val="3372823976"/>
                  </a:ext>
                </a:extLst>
              </a:tr>
            </a:tbl>
          </a:graphicData>
        </a:graphic>
      </p:graphicFrame>
      <p:sp>
        <p:nvSpPr>
          <p:cNvPr id="4" name="Text Placeholder 3">
            <a:extLst>
              <a:ext uri="{FF2B5EF4-FFF2-40B4-BE49-F238E27FC236}">
                <a16:creationId xmlns:a16="http://schemas.microsoft.com/office/drawing/2014/main" id="{5498F564-7F3A-4747-AA25-F43D58FA4BD3}"/>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24155585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72D61-5D5F-469C-93CA-D12664F5DB6D}"/>
              </a:ext>
            </a:extLst>
          </p:cNvPr>
          <p:cNvSpPr>
            <a:spLocks noGrp="1"/>
          </p:cNvSpPr>
          <p:nvPr>
            <p:ph type="title"/>
          </p:nvPr>
        </p:nvSpPr>
        <p:spPr/>
        <p:txBody>
          <a:bodyPr/>
          <a:lstStyle/>
          <a:p>
            <a:r>
              <a:rPr lang="en-US"/>
              <a:t>LinkedIn Posts Table | 3 profiles - 8 of 17</a:t>
            </a:r>
          </a:p>
        </p:txBody>
      </p:sp>
      <p:graphicFrame>
        <p:nvGraphicFramePr>
          <p:cNvPr id="5" name="Table Placeholder 4">
            <a:extLst>
              <a:ext uri="{FF2B5EF4-FFF2-40B4-BE49-F238E27FC236}">
                <a16:creationId xmlns:a16="http://schemas.microsoft.com/office/drawing/2014/main" id="{256E58CB-71D0-45A2-89FF-9860A7E646A3}"/>
              </a:ext>
            </a:extLst>
          </p:cNvPr>
          <p:cNvGraphicFramePr>
            <a:graphicFrameLocks noGrp="1"/>
          </p:cNvGraphicFramePr>
          <p:nvPr>
            <p:ph type="tbl" sz="quarter" idx="13"/>
            <p:extLst>
              <p:ext uri="{D42A27DB-BD31-4B8C-83A1-F6EECF244321}">
                <p14:modId xmlns:p14="http://schemas.microsoft.com/office/powerpoint/2010/main" val="855405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4601866"/>
                    </a:ext>
                  </a:extLst>
                </a:gridCol>
                <a:gridCol w="1645920">
                  <a:extLst>
                    <a:ext uri="{9D8B030D-6E8A-4147-A177-3AD203B41FA5}">
                      <a16:colId xmlns:a16="http://schemas.microsoft.com/office/drawing/2014/main" val="3168686886"/>
                    </a:ext>
                  </a:extLst>
                </a:gridCol>
                <a:gridCol w="576072">
                  <a:extLst>
                    <a:ext uri="{9D8B030D-6E8A-4147-A177-3AD203B41FA5}">
                      <a16:colId xmlns:a16="http://schemas.microsoft.com/office/drawing/2014/main" val="3688929553"/>
                    </a:ext>
                  </a:extLst>
                </a:gridCol>
                <a:gridCol w="576072">
                  <a:extLst>
                    <a:ext uri="{9D8B030D-6E8A-4147-A177-3AD203B41FA5}">
                      <a16:colId xmlns:a16="http://schemas.microsoft.com/office/drawing/2014/main" val="2315157063"/>
                    </a:ext>
                  </a:extLst>
                </a:gridCol>
                <a:gridCol w="576072">
                  <a:extLst>
                    <a:ext uri="{9D8B030D-6E8A-4147-A177-3AD203B41FA5}">
                      <a16:colId xmlns:a16="http://schemas.microsoft.com/office/drawing/2014/main" val="1470585319"/>
                    </a:ext>
                  </a:extLst>
                </a:gridCol>
                <a:gridCol w="576072">
                  <a:extLst>
                    <a:ext uri="{9D8B030D-6E8A-4147-A177-3AD203B41FA5}">
                      <a16:colId xmlns:a16="http://schemas.microsoft.com/office/drawing/2014/main" val="3648184126"/>
                    </a:ext>
                  </a:extLst>
                </a:gridCol>
                <a:gridCol w="576072">
                  <a:extLst>
                    <a:ext uri="{9D8B030D-6E8A-4147-A177-3AD203B41FA5}">
                      <a16:colId xmlns:a16="http://schemas.microsoft.com/office/drawing/2014/main" val="2985464690"/>
                    </a:ext>
                  </a:extLst>
                </a:gridCol>
                <a:gridCol w="576072">
                  <a:extLst>
                    <a:ext uri="{9D8B030D-6E8A-4147-A177-3AD203B41FA5}">
                      <a16:colId xmlns:a16="http://schemas.microsoft.com/office/drawing/2014/main" val="2924746731"/>
                    </a:ext>
                  </a:extLst>
                </a:gridCol>
                <a:gridCol w="576072">
                  <a:extLst>
                    <a:ext uri="{9D8B030D-6E8A-4147-A177-3AD203B41FA5}">
                      <a16:colId xmlns:a16="http://schemas.microsoft.com/office/drawing/2014/main" val="3494969263"/>
                    </a:ext>
                  </a:extLst>
                </a:gridCol>
                <a:gridCol w="576072">
                  <a:extLst>
                    <a:ext uri="{9D8B030D-6E8A-4147-A177-3AD203B41FA5}">
                      <a16:colId xmlns:a16="http://schemas.microsoft.com/office/drawing/2014/main" val="1317184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368055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- 2023-06-12 09:22:54</a:t>
                      </a:r>
                      <a:r>
                        <a:rPr kumimoji="0" lang="en-US" sz="1000" b="0" i="0" u="none" strike="noStrike" kern="1200" cap="none" spc="0" normalizeH="0" baseline="0" noProof="0">
                          <a:ln>
                            <a:noFill/>
                          </a:ln>
                          <a:solidFill>
                            <a:prstClr val="black"/>
                          </a:solidFill>
                          <a:effectLst/>
                          <a:uLnTx/>
                          <a:uFillTx/>
                          <a:latin typeface="Calibri"/>
                          <a:ea typeface="+mn-ea"/>
                          <a:cs typeface="+mn-cs"/>
                        </a:rPr>
                        <a:t>
 “Witaj EuroSkills Gdańsk 2023” 
Hello, Timo Oßwald and Daniel Schmid speaking! As you can see, we are trying our hardest to be fit for the European championship. Of course, out of respect for the host country, we also want to learn a few words of Polish. However, we didn't expect it to be so difficult ... well, everyone starts at some point.
Technical education is more our cup of tea. We follow a sophisticated training plan. Felix Alt, our trainer, prepares the tasks for us. He knows his stuff - after all, he was world champion in mechatronics at the WorldSkills Kazan 2019 competition in Russia, together with Jan Kintzi! For us, it's then practice, practice, practice. 
But WorldSkills and EuroSkills also prepare us competitors well for the competitions. We do fairness tests and learn the code of conduct, get information about the structure of the WorldSkills organization, are taught about the different roles such as the Chief Expert, and learn all the essentials about the international standards of WorldSkills.
So, you see: we have a lot to learn – we are never bored! It is less than three months left until the competitions... we give everything, because we are the second-best mechatronics apprentices in Germany ⚙️ and we want to win at EuroSkills Gdańsk 2023 in September! 
👉 https://lnkd.in/eRyT_7nY
#Festo #FestoDidactic #Mechatronics #UnitedbySkills #EuroSkills2023 #TVET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5.239898989899 %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1584</a:t>
                      </a:r>
                    </a:p>
                  </a:txBody>
                  <a:tcPr/>
                </a:tc>
                <a:extLst>
                  <a:ext uri="{0D108BD9-81ED-4DB2-BD59-A6C34878D82A}">
                    <a16:rowId xmlns:a16="http://schemas.microsoft.com/office/drawing/2014/main" val="798531270"/>
                  </a:ext>
                </a:extLst>
              </a:tr>
            </a:tbl>
          </a:graphicData>
        </a:graphic>
      </p:graphicFrame>
      <p:sp>
        <p:nvSpPr>
          <p:cNvPr id="4" name="Text Placeholder 3">
            <a:extLst>
              <a:ext uri="{FF2B5EF4-FFF2-40B4-BE49-F238E27FC236}">
                <a16:creationId xmlns:a16="http://schemas.microsoft.com/office/drawing/2014/main" id="{1D18979B-449C-4999-85BE-B8B1819FBA00}"/>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12587994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72758-AD1A-4E90-8B97-A9332769CF52}"/>
              </a:ext>
            </a:extLst>
          </p:cNvPr>
          <p:cNvSpPr>
            <a:spLocks noGrp="1"/>
          </p:cNvSpPr>
          <p:nvPr>
            <p:ph type="title"/>
          </p:nvPr>
        </p:nvSpPr>
        <p:spPr/>
        <p:txBody>
          <a:bodyPr/>
          <a:lstStyle/>
          <a:p>
            <a:r>
              <a:rPr lang="en-US"/>
              <a:t>LinkedIn Posts Table | 3 profiles - 9 of 17</a:t>
            </a:r>
          </a:p>
        </p:txBody>
      </p:sp>
      <p:graphicFrame>
        <p:nvGraphicFramePr>
          <p:cNvPr id="5" name="Table Placeholder 4">
            <a:extLst>
              <a:ext uri="{FF2B5EF4-FFF2-40B4-BE49-F238E27FC236}">
                <a16:creationId xmlns:a16="http://schemas.microsoft.com/office/drawing/2014/main" id="{AA17ABDC-AEB1-4E96-B18B-6311A485710D}"/>
              </a:ext>
            </a:extLst>
          </p:cNvPr>
          <p:cNvGraphicFramePr>
            <a:graphicFrameLocks noGrp="1"/>
          </p:cNvGraphicFramePr>
          <p:nvPr>
            <p:ph type="tbl" sz="quarter" idx="13"/>
            <p:extLst>
              <p:ext uri="{D42A27DB-BD31-4B8C-83A1-F6EECF244321}">
                <p14:modId xmlns:p14="http://schemas.microsoft.com/office/powerpoint/2010/main" val="3960642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68502819"/>
                    </a:ext>
                  </a:extLst>
                </a:gridCol>
                <a:gridCol w="1645920">
                  <a:extLst>
                    <a:ext uri="{9D8B030D-6E8A-4147-A177-3AD203B41FA5}">
                      <a16:colId xmlns:a16="http://schemas.microsoft.com/office/drawing/2014/main" val="3384010628"/>
                    </a:ext>
                  </a:extLst>
                </a:gridCol>
                <a:gridCol w="576072">
                  <a:extLst>
                    <a:ext uri="{9D8B030D-6E8A-4147-A177-3AD203B41FA5}">
                      <a16:colId xmlns:a16="http://schemas.microsoft.com/office/drawing/2014/main" val="2824330856"/>
                    </a:ext>
                  </a:extLst>
                </a:gridCol>
                <a:gridCol w="576072">
                  <a:extLst>
                    <a:ext uri="{9D8B030D-6E8A-4147-A177-3AD203B41FA5}">
                      <a16:colId xmlns:a16="http://schemas.microsoft.com/office/drawing/2014/main" val="3211872240"/>
                    </a:ext>
                  </a:extLst>
                </a:gridCol>
                <a:gridCol w="576072">
                  <a:extLst>
                    <a:ext uri="{9D8B030D-6E8A-4147-A177-3AD203B41FA5}">
                      <a16:colId xmlns:a16="http://schemas.microsoft.com/office/drawing/2014/main" val="2603827635"/>
                    </a:ext>
                  </a:extLst>
                </a:gridCol>
                <a:gridCol w="576072">
                  <a:extLst>
                    <a:ext uri="{9D8B030D-6E8A-4147-A177-3AD203B41FA5}">
                      <a16:colId xmlns:a16="http://schemas.microsoft.com/office/drawing/2014/main" val="3526173096"/>
                    </a:ext>
                  </a:extLst>
                </a:gridCol>
                <a:gridCol w="576072">
                  <a:extLst>
                    <a:ext uri="{9D8B030D-6E8A-4147-A177-3AD203B41FA5}">
                      <a16:colId xmlns:a16="http://schemas.microsoft.com/office/drawing/2014/main" val="4195623144"/>
                    </a:ext>
                  </a:extLst>
                </a:gridCol>
                <a:gridCol w="576072">
                  <a:extLst>
                    <a:ext uri="{9D8B030D-6E8A-4147-A177-3AD203B41FA5}">
                      <a16:colId xmlns:a16="http://schemas.microsoft.com/office/drawing/2014/main" val="207868330"/>
                    </a:ext>
                  </a:extLst>
                </a:gridCol>
                <a:gridCol w="576072">
                  <a:extLst>
                    <a:ext uri="{9D8B030D-6E8A-4147-A177-3AD203B41FA5}">
                      <a16:colId xmlns:a16="http://schemas.microsoft.com/office/drawing/2014/main" val="1995645513"/>
                    </a:ext>
                  </a:extLst>
                </a:gridCol>
                <a:gridCol w="576072">
                  <a:extLst>
                    <a:ext uri="{9D8B030D-6E8A-4147-A177-3AD203B41FA5}">
                      <a16:colId xmlns:a16="http://schemas.microsoft.com/office/drawing/2014/main" val="2896664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400704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- 2023-06-06 09:17:46</a:t>
                      </a:r>
                      <a:r>
                        <a:rPr kumimoji="0" lang="en-US" sz="1000" b="0" i="0" u="none" strike="noStrike" kern="1200" cap="none" spc="0" normalizeH="0" baseline="0" noProof="0">
                          <a:ln>
                            <a:noFill/>
                          </a:ln>
                          <a:solidFill>
                            <a:prstClr val="black"/>
                          </a:solidFill>
                          <a:effectLst/>
                          <a:uLnTx/>
                          <a:uFillTx/>
                          <a:latin typeface="Calibri"/>
                          <a:ea typeface="+mn-ea"/>
                          <a:cs typeface="+mn-cs"/>
                        </a:rPr>
                        <a:t>
 90 days until EuroSkills Gdańsk 2023 🏅!
In 3 months’ time, the European vocational championship EuroSkills 2023 will start in Gdańsk, Poland. Young professionals from 32 countries will fight for medals in 43 disciplines.
Festo is sponsoring skill 04 Mechatronics ⚙️ Our learning solution Modular Production System (MPS) is official competition equipment and meets the high-quality standards of EuroSkills since years. This is why Festo has been awarded Premium Sponsor.
Festo is already looking forward to EuroSkills Gdańsk 2023! Come and join this stunning event!
Learn more 👉 https://lnkd.in/eRyT_7nY
#Festo #FestoDidactic #EuroSkills #Mechatronics #UnitedbySkills #EuroSkills2023 #TVET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2.3622047244094 %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762</a:t>
                      </a:r>
                    </a:p>
                  </a:txBody>
                  <a:tcPr/>
                </a:tc>
                <a:extLst>
                  <a:ext uri="{0D108BD9-81ED-4DB2-BD59-A6C34878D82A}">
                    <a16:rowId xmlns:a16="http://schemas.microsoft.com/office/drawing/2014/main" val="663848427"/>
                  </a:ext>
                </a:extLst>
              </a:tr>
            </a:tbl>
          </a:graphicData>
        </a:graphic>
      </p:graphicFrame>
      <p:sp>
        <p:nvSpPr>
          <p:cNvPr id="4" name="Text Placeholder 3">
            <a:extLst>
              <a:ext uri="{FF2B5EF4-FFF2-40B4-BE49-F238E27FC236}">
                <a16:creationId xmlns:a16="http://schemas.microsoft.com/office/drawing/2014/main" id="{3BA6E766-9AA4-4EDE-872C-FD3C0695F097}"/>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9393784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CB2C8-56B7-4343-B482-240995CCBECE}"/>
              </a:ext>
            </a:extLst>
          </p:cNvPr>
          <p:cNvSpPr>
            <a:spLocks noGrp="1"/>
          </p:cNvSpPr>
          <p:nvPr>
            <p:ph type="title"/>
          </p:nvPr>
        </p:nvSpPr>
        <p:spPr/>
        <p:txBody>
          <a:bodyPr/>
          <a:lstStyle/>
          <a:p>
            <a:r>
              <a:rPr lang="en-US"/>
              <a:t>LinkedIn Posts Table | 3 profiles - 10 of 17</a:t>
            </a:r>
          </a:p>
        </p:txBody>
      </p:sp>
      <p:graphicFrame>
        <p:nvGraphicFramePr>
          <p:cNvPr id="5" name="Table Placeholder 4">
            <a:extLst>
              <a:ext uri="{FF2B5EF4-FFF2-40B4-BE49-F238E27FC236}">
                <a16:creationId xmlns:a16="http://schemas.microsoft.com/office/drawing/2014/main" id="{4C17540C-27B0-465A-9DDC-2BCF26F14D90}"/>
              </a:ext>
            </a:extLst>
          </p:cNvPr>
          <p:cNvGraphicFramePr>
            <a:graphicFrameLocks noGrp="1"/>
          </p:cNvGraphicFramePr>
          <p:nvPr>
            <p:ph type="tbl" sz="quarter" idx="13"/>
            <p:extLst>
              <p:ext uri="{D42A27DB-BD31-4B8C-83A1-F6EECF244321}">
                <p14:modId xmlns:p14="http://schemas.microsoft.com/office/powerpoint/2010/main" val="1809284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33290374"/>
                    </a:ext>
                  </a:extLst>
                </a:gridCol>
                <a:gridCol w="1645920">
                  <a:extLst>
                    <a:ext uri="{9D8B030D-6E8A-4147-A177-3AD203B41FA5}">
                      <a16:colId xmlns:a16="http://schemas.microsoft.com/office/drawing/2014/main" val="3301818708"/>
                    </a:ext>
                  </a:extLst>
                </a:gridCol>
                <a:gridCol w="576072">
                  <a:extLst>
                    <a:ext uri="{9D8B030D-6E8A-4147-A177-3AD203B41FA5}">
                      <a16:colId xmlns:a16="http://schemas.microsoft.com/office/drawing/2014/main" val="1493732463"/>
                    </a:ext>
                  </a:extLst>
                </a:gridCol>
                <a:gridCol w="576072">
                  <a:extLst>
                    <a:ext uri="{9D8B030D-6E8A-4147-A177-3AD203B41FA5}">
                      <a16:colId xmlns:a16="http://schemas.microsoft.com/office/drawing/2014/main" val="1107912637"/>
                    </a:ext>
                  </a:extLst>
                </a:gridCol>
                <a:gridCol w="576072">
                  <a:extLst>
                    <a:ext uri="{9D8B030D-6E8A-4147-A177-3AD203B41FA5}">
                      <a16:colId xmlns:a16="http://schemas.microsoft.com/office/drawing/2014/main" val="90639869"/>
                    </a:ext>
                  </a:extLst>
                </a:gridCol>
                <a:gridCol w="576072">
                  <a:extLst>
                    <a:ext uri="{9D8B030D-6E8A-4147-A177-3AD203B41FA5}">
                      <a16:colId xmlns:a16="http://schemas.microsoft.com/office/drawing/2014/main" val="315923581"/>
                    </a:ext>
                  </a:extLst>
                </a:gridCol>
                <a:gridCol w="576072">
                  <a:extLst>
                    <a:ext uri="{9D8B030D-6E8A-4147-A177-3AD203B41FA5}">
                      <a16:colId xmlns:a16="http://schemas.microsoft.com/office/drawing/2014/main" val="3146553252"/>
                    </a:ext>
                  </a:extLst>
                </a:gridCol>
                <a:gridCol w="576072">
                  <a:extLst>
                    <a:ext uri="{9D8B030D-6E8A-4147-A177-3AD203B41FA5}">
                      <a16:colId xmlns:a16="http://schemas.microsoft.com/office/drawing/2014/main" val="2445944120"/>
                    </a:ext>
                  </a:extLst>
                </a:gridCol>
                <a:gridCol w="576072">
                  <a:extLst>
                    <a:ext uri="{9D8B030D-6E8A-4147-A177-3AD203B41FA5}">
                      <a16:colId xmlns:a16="http://schemas.microsoft.com/office/drawing/2014/main" val="3632608446"/>
                    </a:ext>
                  </a:extLst>
                </a:gridCol>
                <a:gridCol w="576072">
                  <a:extLst>
                    <a:ext uri="{9D8B030D-6E8A-4147-A177-3AD203B41FA5}">
                      <a16:colId xmlns:a16="http://schemas.microsoft.com/office/drawing/2014/main" val="2097059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685314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- 2023-05-31 12:56:09</a:t>
                      </a:r>
                      <a:r>
                        <a:rPr kumimoji="0" lang="en-US" sz="1000" b="0" i="0" u="none" strike="noStrike" kern="1200" cap="none" spc="0" normalizeH="0" baseline="0" noProof="0">
                          <a:ln>
                            <a:noFill/>
                          </a:ln>
                          <a:solidFill>
                            <a:prstClr val="black"/>
                          </a:solidFill>
                          <a:effectLst/>
                          <a:uLnTx/>
                          <a:uFillTx/>
                          <a:latin typeface="Calibri"/>
                          <a:ea typeface="+mn-ea"/>
                          <a:cs typeface="+mn-cs"/>
                        </a:rPr>
                        <a:t>
 Second place at the German Championship in Mechatronics 2021
Hello, this is Timo Oßwald and Daniel Schmid again! As we prepare for EuroSkills Gdańsk 2023, we often think back to the beginning. At the German Championship 🏅 in Mechatronics, we made the second place - that was over a year and a half ago: October 2021!
Back then, we were still in our first year of apprenticeship and had no experience with competitions. We competed against the other mechatronics teams at the Festo Learning Center Saar. Many visitors stood behind the barrier and watched us - you really had to concentrate on the tasks! 
Yes, and parallel to the German Championship in Mechatronics, the competition in Industry 4.0 also took place. Festo invited some important guests: local politicians, journalists, partners, representatives of technical education and more. On the image, you can see us standing proudly on the second podium with the glass trophy and the winner's certificate 😁 
This is our story, this is how Festo apprentices have become the second-best mechatronics ⚙️ in Germany, and in September we will be going to EuroSkills Gdańsk 2023! 👉 https://lnkd.in/eRyT_7nY
#Festo #FestoDidactic #Mechatronics #UnitedbySkills #EuroSkills2023 #TVET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6.9904675442578 %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2203</a:t>
                      </a:r>
                    </a:p>
                  </a:txBody>
                  <a:tcPr/>
                </a:tc>
                <a:extLst>
                  <a:ext uri="{0D108BD9-81ED-4DB2-BD59-A6C34878D82A}">
                    <a16:rowId xmlns:a16="http://schemas.microsoft.com/office/drawing/2014/main" val="1243342748"/>
                  </a:ext>
                </a:extLst>
              </a:tr>
            </a:tbl>
          </a:graphicData>
        </a:graphic>
      </p:graphicFrame>
      <p:sp>
        <p:nvSpPr>
          <p:cNvPr id="4" name="Text Placeholder 3">
            <a:extLst>
              <a:ext uri="{FF2B5EF4-FFF2-40B4-BE49-F238E27FC236}">
                <a16:creationId xmlns:a16="http://schemas.microsoft.com/office/drawing/2014/main" id="{EECD7463-0216-46B2-ABB8-AF6850813319}"/>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40896174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0FF0B-D5AA-4D4D-AD7F-17EDE5D2452F}"/>
              </a:ext>
            </a:extLst>
          </p:cNvPr>
          <p:cNvSpPr>
            <a:spLocks noGrp="1"/>
          </p:cNvSpPr>
          <p:nvPr>
            <p:ph type="title"/>
          </p:nvPr>
        </p:nvSpPr>
        <p:spPr/>
        <p:txBody>
          <a:bodyPr/>
          <a:lstStyle/>
          <a:p>
            <a:r>
              <a:rPr lang="en-US"/>
              <a:t>LinkedIn Posts Table | 3 profiles - 11 of 17</a:t>
            </a:r>
          </a:p>
        </p:txBody>
      </p:sp>
      <p:graphicFrame>
        <p:nvGraphicFramePr>
          <p:cNvPr id="5" name="Table Placeholder 4">
            <a:extLst>
              <a:ext uri="{FF2B5EF4-FFF2-40B4-BE49-F238E27FC236}">
                <a16:creationId xmlns:a16="http://schemas.microsoft.com/office/drawing/2014/main" id="{EC2733B7-435C-4992-A3CB-5AE6A5FC9779}"/>
              </a:ext>
            </a:extLst>
          </p:cNvPr>
          <p:cNvGraphicFramePr>
            <a:graphicFrameLocks noGrp="1"/>
          </p:cNvGraphicFramePr>
          <p:nvPr>
            <p:ph type="tbl" sz="quarter" idx="13"/>
            <p:extLst>
              <p:ext uri="{D42A27DB-BD31-4B8C-83A1-F6EECF244321}">
                <p14:modId xmlns:p14="http://schemas.microsoft.com/office/powerpoint/2010/main" val="555790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51880215"/>
                    </a:ext>
                  </a:extLst>
                </a:gridCol>
                <a:gridCol w="1645920">
                  <a:extLst>
                    <a:ext uri="{9D8B030D-6E8A-4147-A177-3AD203B41FA5}">
                      <a16:colId xmlns:a16="http://schemas.microsoft.com/office/drawing/2014/main" val="3556347633"/>
                    </a:ext>
                  </a:extLst>
                </a:gridCol>
                <a:gridCol w="576072">
                  <a:extLst>
                    <a:ext uri="{9D8B030D-6E8A-4147-A177-3AD203B41FA5}">
                      <a16:colId xmlns:a16="http://schemas.microsoft.com/office/drawing/2014/main" val="2906949674"/>
                    </a:ext>
                  </a:extLst>
                </a:gridCol>
                <a:gridCol w="576072">
                  <a:extLst>
                    <a:ext uri="{9D8B030D-6E8A-4147-A177-3AD203B41FA5}">
                      <a16:colId xmlns:a16="http://schemas.microsoft.com/office/drawing/2014/main" val="1627850725"/>
                    </a:ext>
                  </a:extLst>
                </a:gridCol>
                <a:gridCol w="576072">
                  <a:extLst>
                    <a:ext uri="{9D8B030D-6E8A-4147-A177-3AD203B41FA5}">
                      <a16:colId xmlns:a16="http://schemas.microsoft.com/office/drawing/2014/main" val="99076712"/>
                    </a:ext>
                  </a:extLst>
                </a:gridCol>
                <a:gridCol w="576072">
                  <a:extLst>
                    <a:ext uri="{9D8B030D-6E8A-4147-A177-3AD203B41FA5}">
                      <a16:colId xmlns:a16="http://schemas.microsoft.com/office/drawing/2014/main" val="4113366927"/>
                    </a:ext>
                  </a:extLst>
                </a:gridCol>
                <a:gridCol w="576072">
                  <a:extLst>
                    <a:ext uri="{9D8B030D-6E8A-4147-A177-3AD203B41FA5}">
                      <a16:colId xmlns:a16="http://schemas.microsoft.com/office/drawing/2014/main" val="189409122"/>
                    </a:ext>
                  </a:extLst>
                </a:gridCol>
                <a:gridCol w="576072">
                  <a:extLst>
                    <a:ext uri="{9D8B030D-6E8A-4147-A177-3AD203B41FA5}">
                      <a16:colId xmlns:a16="http://schemas.microsoft.com/office/drawing/2014/main" val="4171046298"/>
                    </a:ext>
                  </a:extLst>
                </a:gridCol>
                <a:gridCol w="576072">
                  <a:extLst>
                    <a:ext uri="{9D8B030D-6E8A-4147-A177-3AD203B41FA5}">
                      <a16:colId xmlns:a16="http://schemas.microsoft.com/office/drawing/2014/main" val="1674502698"/>
                    </a:ext>
                  </a:extLst>
                </a:gridCol>
                <a:gridCol w="576072">
                  <a:extLst>
                    <a:ext uri="{9D8B030D-6E8A-4147-A177-3AD203B41FA5}">
                      <a16:colId xmlns:a16="http://schemas.microsoft.com/office/drawing/2014/main" val="2536094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620692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- 2023-05-15 09:09:25</a:t>
                      </a:r>
                      <a:r>
                        <a:rPr kumimoji="0" lang="en-US" sz="1000" b="0" i="0" u="none" strike="noStrike" kern="1200" cap="none" spc="0" normalizeH="0" baseline="0" noProof="0">
                          <a:ln>
                            <a:noFill/>
                          </a:ln>
                          <a:solidFill>
                            <a:prstClr val="black"/>
                          </a:solidFill>
                          <a:effectLst/>
                          <a:uLnTx/>
                          <a:uFillTx/>
                          <a:latin typeface="Calibri"/>
                          <a:ea typeface="+mn-ea"/>
                          <a:cs typeface="+mn-cs"/>
                        </a:rPr>
                        <a:t>
 Our Festo Vocational Education Training Center
Hello, here are Timo Oßwald and Daniel Schmid again! You can see us in front of our vocational education training center in Esslingen. The "Applicants' Night" took place here last Friday. From 4 p.m. until 11 p.m., students and parents learned about technical vocational training. We were there as 'ambassadors of vocational training'!
We could be seen solving the tasks of WorldSkills Competition 2022 Special Edition at the MPS. Of course, the visitors didn't know that, so our trainers explained to them what the WorldSkills vocational championship 🏅 is and how to get there. 
The training center showed itself in the best light! In 2022 there were a few innovations: robust floor, optimized positioning of machines and 3D printers. Whether the students want to start a technical apprenticeship or the dual study program later on - both are possible at Festo. 
We are apprentices in mechatronics ⚙️, the second best in Germany, and we are going to EuroSkills Gdańsk 2023 in September! 👉 https://lnkd.in/eRyT_7nY
#Festo #FestoDidactic #Mechatronics #UnitedbySkills #EuroSkills2023 #TVET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6.8156001514578 %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2641</a:t>
                      </a:r>
                    </a:p>
                  </a:txBody>
                  <a:tcPr/>
                </a:tc>
                <a:extLst>
                  <a:ext uri="{0D108BD9-81ED-4DB2-BD59-A6C34878D82A}">
                    <a16:rowId xmlns:a16="http://schemas.microsoft.com/office/drawing/2014/main" val="286495705"/>
                  </a:ext>
                </a:extLst>
              </a:tr>
            </a:tbl>
          </a:graphicData>
        </a:graphic>
      </p:graphicFrame>
      <p:sp>
        <p:nvSpPr>
          <p:cNvPr id="4" name="Text Placeholder 3">
            <a:extLst>
              <a:ext uri="{FF2B5EF4-FFF2-40B4-BE49-F238E27FC236}">
                <a16:creationId xmlns:a16="http://schemas.microsoft.com/office/drawing/2014/main" id="{AA5B698A-89AC-44B2-8A10-050B51C18C56}"/>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14931942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B8371-472B-4A1B-8574-29D5A2D374B0}"/>
              </a:ext>
            </a:extLst>
          </p:cNvPr>
          <p:cNvSpPr>
            <a:spLocks noGrp="1"/>
          </p:cNvSpPr>
          <p:nvPr>
            <p:ph type="title"/>
          </p:nvPr>
        </p:nvSpPr>
        <p:spPr/>
        <p:txBody>
          <a:bodyPr/>
          <a:lstStyle/>
          <a:p>
            <a:r>
              <a:rPr lang="en-US"/>
              <a:t>LinkedIn Posts Table | 3 profiles - 12 of 17</a:t>
            </a:r>
          </a:p>
        </p:txBody>
      </p:sp>
      <p:graphicFrame>
        <p:nvGraphicFramePr>
          <p:cNvPr id="5" name="Table Placeholder 4">
            <a:extLst>
              <a:ext uri="{FF2B5EF4-FFF2-40B4-BE49-F238E27FC236}">
                <a16:creationId xmlns:a16="http://schemas.microsoft.com/office/drawing/2014/main" id="{C76AAFB2-6003-4003-8722-27F0B764B1D3}"/>
              </a:ext>
            </a:extLst>
          </p:cNvPr>
          <p:cNvGraphicFramePr>
            <a:graphicFrameLocks noGrp="1"/>
          </p:cNvGraphicFramePr>
          <p:nvPr>
            <p:ph type="tbl" sz="quarter" idx="13"/>
            <p:extLst>
              <p:ext uri="{D42A27DB-BD31-4B8C-83A1-F6EECF244321}">
                <p14:modId xmlns:p14="http://schemas.microsoft.com/office/powerpoint/2010/main" val="774752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85914950"/>
                    </a:ext>
                  </a:extLst>
                </a:gridCol>
                <a:gridCol w="1645920">
                  <a:extLst>
                    <a:ext uri="{9D8B030D-6E8A-4147-A177-3AD203B41FA5}">
                      <a16:colId xmlns:a16="http://schemas.microsoft.com/office/drawing/2014/main" val="2399846768"/>
                    </a:ext>
                  </a:extLst>
                </a:gridCol>
                <a:gridCol w="576072">
                  <a:extLst>
                    <a:ext uri="{9D8B030D-6E8A-4147-A177-3AD203B41FA5}">
                      <a16:colId xmlns:a16="http://schemas.microsoft.com/office/drawing/2014/main" val="338898124"/>
                    </a:ext>
                  </a:extLst>
                </a:gridCol>
                <a:gridCol w="576072">
                  <a:extLst>
                    <a:ext uri="{9D8B030D-6E8A-4147-A177-3AD203B41FA5}">
                      <a16:colId xmlns:a16="http://schemas.microsoft.com/office/drawing/2014/main" val="15774277"/>
                    </a:ext>
                  </a:extLst>
                </a:gridCol>
                <a:gridCol w="576072">
                  <a:extLst>
                    <a:ext uri="{9D8B030D-6E8A-4147-A177-3AD203B41FA5}">
                      <a16:colId xmlns:a16="http://schemas.microsoft.com/office/drawing/2014/main" val="1122473216"/>
                    </a:ext>
                  </a:extLst>
                </a:gridCol>
                <a:gridCol w="576072">
                  <a:extLst>
                    <a:ext uri="{9D8B030D-6E8A-4147-A177-3AD203B41FA5}">
                      <a16:colId xmlns:a16="http://schemas.microsoft.com/office/drawing/2014/main" val="787693386"/>
                    </a:ext>
                  </a:extLst>
                </a:gridCol>
                <a:gridCol w="576072">
                  <a:extLst>
                    <a:ext uri="{9D8B030D-6E8A-4147-A177-3AD203B41FA5}">
                      <a16:colId xmlns:a16="http://schemas.microsoft.com/office/drawing/2014/main" val="3381211293"/>
                    </a:ext>
                  </a:extLst>
                </a:gridCol>
                <a:gridCol w="576072">
                  <a:extLst>
                    <a:ext uri="{9D8B030D-6E8A-4147-A177-3AD203B41FA5}">
                      <a16:colId xmlns:a16="http://schemas.microsoft.com/office/drawing/2014/main" val="2781485155"/>
                    </a:ext>
                  </a:extLst>
                </a:gridCol>
                <a:gridCol w="576072">
                  <a:extLst>
                    <a:ext uri="{9D8B030D-6E8A-4147-A177-3AD203B41FA5}">
                      <a16:colId xmlns:a16="http://schemas.microsoft.com/office/drawing/2014/main" val="92687574"/>
                    </a:ext>
                  </a:extLst>
                </a:gridCol>
                <a:gridCol w="576072">
                  <a:extLst>
                    <a:ext uri="{9D8B030D-6E8A-4147-A177-3AD203B41FA5}">
                      <a16:colId xmlns:a16="http://schemas.microsoft.com/office/drawing/2014/main" val="2915825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656783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- 2023-05-08 12:38:03</a:t>
                      </a:r>
                      <a:r>
                        <a:rPr kumimoji="0" lang="en-US" sz="1000" b="0" i="0" u="none" strike="noStrike" kern="1200" cap="none" spc="0" normalizeH="0" baseline="0" noProof="0">
                          <a:ln>
                            <a:noFill/>
                          </a:ln>
                          <a:solidFill>
                            <a:prstClr val="black"/>
                          </a:solidFill>
                          <a:effectLst/>
                          <a:uLnTx/>
                          <a:uFillTx/>
                          <a:latin typeface="Calibri"/>
                          <a:ea typeface="+mn-ea"/>
                          <a:cs typeface="+mn-cs"/>
                        </a:rPr>
                        <a:t>
 120 days until EuroSkills Gdańsk 2023 🏅!
The clock is ticking and in less than 4 months the European championship EuroSkills 2023 will start in Gdańsk, Poland. Young professionals from 32 countries will give their all in 43 disciplines to become the best in their profession in Europe. 
Festo is sponsoring skill 04 Mechatronics ⚙️ The task is to set up an automated production system, put it into operation and guarantee a fault-free production process.
We can change the world - that is the slogan of the competition. And it all starts with education! Festo is already looking forward to EuroSkills Gdańsk 2023!
👉 https://lnkd.in/eRyT_7nY
#Festo #FestoDidactic #Mechatronics #UnitedbySkills #EuroSkills2023 #TVET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3.5525321239607 %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1323</a:t>
                      </a:r>
                    </a:p>
                  </a:txBody>
                  <a:tcPr/>
                </a:tc>
                <a:extLst>
                  <a:ext uri="{0D108BD9-81ED-4DB2-BD59-A6C34878D82A}">
                    <a16:rowId xmlns:a16="http://schemas.microsoft.com/office/drawing/2014/main" val="3126708425"/>
                  </a:ext>
                </a:extLst>
              </a:tr>
            </a:tbl>
          </a:graphicData>
        </a:graphic>
      </p:graphicFrame>
      <p:sp>
        <p:nvSpPr>
          <p:cNvPr id="4" name="Text Placeholder 3">
            <a:extLst>
              <a:ext uri="{FF2B5EF4-FFF2-40B4-BE49-F238E27FC236}">
                <a16:creationId xmlns:a16="http://schemas.microsoft.com/office/drawing/2014/main" id="{30F722D3-1DFA-459F-818F-BD024B5A33DC}"/>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11118850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4A4C3-1C65-4FF1-8C15-A3B9A0347379}"/>
              </a:ext>
            </a:extLst>
          </p:cNvPr>
          <p:cNvSpPr>
            <a:spLocks noGrp="1"/>
          </p:cNvSpPr>
          <p:nvPr>
            <p:ph type="title"/>
          </p:nvPr>
        </p:nvSpPr>
        <p:spPr/>
        <p:txBody>
          <a:bodyPr/>
          <a:lstStyle/>
          <a:p>
            <a:r>
              <a:rPr lang="en-US"/>
              <a:t>LinkedIn Posts Table | 3 profiles - 13 of 17</a:t>
            </a:r>
          </a:p>
        </p:txBody>
      </p:sp>
      <p:graphicFrame>
        <p:nvGraphicFramePr>
          <p:cNvPr id="5" name="Table Placeholder 4">
            <a:extLst>
              <a:ext uri="{FF2B5EF4-FFF2-40B4-BE49-F238E27FC236}">
                <a16:creationId xmlns:a16="http://schemas.microsoft.com/office/drawing/2014/main" id="{6D160ACC-4587-4AF8-BEA8-B486AFA9D0D2}"/>
              </a:ext>
            </a:extLst>
          </p:cNvPr>
          <p:cNvGraphicFramePr>
            <a:graphicFrameLocks noGrp="1"/>
          </p:cNvGraphicFramePr>
          <p:nvPr>
            <p:ph type="tbl" sz="quarter" idx="13"/>
            <p:extLst>
              <p:ext uri="{D42A27DB-BD31-4B8C-83A1-F6EECF244321}">
                <p14:modId xmlns:p14="http://schemas.microsoft.com/office/powerpoint/2010/main" val="2585605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45957348"/>
                    </a:ext>
                  </a:extLst>
                </a:gridCol>
                <a:gridCol w="1645920">
                  <a:extLst>
                    <a:ext uri="{9D8B030D-6E8A-4147-A177-3AD203B41FA5}">
                      <a16:colId xmlns:a16="http://schemas.microsoft.com/office/drawing/2014/main" val="3236012408"/>
                    </a:ext>
                  </a:extLst>
                </a:gridCol>
                <a:gridCol w="576072">
                  <a:extLst>
                    <a:ext uri="{9D8B030D-6E8A-4147-A177-3AD203B41FA5}">
                      <a16:colId xmlns:a16="http://schemas.microsoft.com/office/drawing/2014/main" val="794213739"/>
                    </a:ext>
                  </a:extLst>
                </a:gridCol>
                <a:gridCol w="576072">
                  <a:extLst>
                    <a:ext uri="{9D8B030D-6E8A-4147-A177-3AD203B41FA5}">
                      <a16:colId xmlns:a16="http://schemas.microsoft.com/office/drawing/2014/main" val="1680167999"/>
                    </a:ext>
                  </a:extLst>
                </a:gridCol>
                <a:gridCol w="576072">
                  <a:extLst>
                    <a:ext uri="{9D8B030D-6E8A-4147-A177-3AD203B41FA5}">
                      <a16:colId xmlns:a16="http://schemas.microsoft.com/office/drawing/2014/main" val="1497504053"/>
                    </a:ext>
                  </a:extLst>
                </a:gridCol>
                <a:gridCol w="576072">
                  <a:extLst>
                    <a:ext uri="{9D8B030D-6E8A-4147-A177-3AD203B41FA5}">
                      <a16:colId xmlns:a16="http://schemas.microsoft.com/office/drawing/2014/main" val="620775986"/>
                    </a:ext>
                  </a:extLst>
                </a:gridCol>
                <a:gridCol w="576072">
                  <a:extLst>
                    <a:ext uri="{9D8B030D-6E8A-4147-A177-3AD203B41FA5}">
                      <a16:colId xmlns:a16="http://schemas.microsoft.com/office/drawing/2014/main" val="2465226936"/>
                    </a:ext>
                  </a:extLst>
                </a:gridCol>
                <a:gridCol w="576072">
                  <a:extLst>
                    <a:ext uri="{9D8B030D-6E8A-4147-A177-3AD203B41FA5}">
                      <a16:colId xmlns:a16="http://schemas.microsoft.com/office/drawing/2014/main" val="3893146577"/>
                    </a:ext>
                  </a:extLst>
                </a:gridCol>
                <a:gridCol w="576072">
                  <a:extLst>
                    <a:ext uri="{9D8B030D-6E8A-4147-A177-3AD203B41FA5}">
                      <a16:colId xmlns:a16="http://schemas.microsoft.com/office/drawing/2014/main" val="696604979"/>
                    </a:ext>
                  </a:extLst>
                </a:gridCol>
                <a:gridCol w="576072">
                  <a:extLst>
                    <a:ext uri="{9D8B030D-6E8A-4147-A177-3AD203B41FA5}">
                      <a16:colId xmlns:a16="http://schemas.microsoft.com/office/drawing/2014/main" val="3131662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964186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- 2023-04-27 13:20:32</a:t>
                      </a:r>
                      <a:r>
                        <a:rPr kumimoji="0" lang="en-US" sz="1000" b="0" i="0" u="none" strike="noStrike" kern="1200" cap="none" spc="0" normalizeH="0" baseline="0" noProof="0">
                          <a:ln>
                            <a:noFill/>
                          </a:ln>
                          <a:solidFill>
                            <a:prstClr val="black"/>
                          </a:solidFill>
                          <a:effectLst/>
                          <a:uLnTx/>
                          <a:uFillTx/>
                          <a:latin typeface="Calibri"/>
                          <a:ea typeface="+mn-ea"/>
                          <a:cs typeface="+mn-cs"/>
                        </a:rPr>
                        <a:t>
 WorldSkills Europe and Festo - 15 years of partnership 🤝
We are proud to cooperate with our partner WorldSkills Europe to promote TVET already for 15 years. This bond makes it easier to reach our common goals: set the ground for the career of young people in technical education.
Here are just a few benefits of our partnership:
-	Bridging the Skills Gap: together we can help bridging the gap between the skills that employers need and the skills that young people possess.
-	Enhancing Workforce Readiness: we can help ensuring that learners are prepared to enter the workforce with the necessary skills and knowledge.
-	Promoting Innovation: as partner in industry, we can bring fresh perspectives, ideas, and the latest technologies to the table.
-	Building Networks: together we can help building networks of professionals across different industries and countries.
-	Improving Curriculum: Partnerships can help ensuring that training programs are up-to-date and relevant.
At EuroSkills Gdańsk 2023, Festo is Premium Sponsor for the skill 04 Mechatronics ⚙️ and provides the official competition equipment Modular Production System MPS.
Learn more about our partnership 👉 https://lnkd.in/eRyT_7nY
#Festo #FestoDidactic #Mechatronics #UnitedbySkills #EuroSkills2023 #TVET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5.1923968474733 %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2157</a:t>
                      </a:r>
                    </a:p>
                  </a:txBody>
                  <a:tcPr/>
                </a:tc>
                <a:extLst>
                  <a:ext uri="{0D108BD9-81ED-4DB2-BD59-A6C34878D82A}">
                    <a16:rowId xmlns:a16="http://schemas.microsoft.com/office/drawing/2014/main" val="468578452"/>
                  </a:ext>
                </a:extLst>
              </a:tr>
            </a:tbl>
          </a:graphicData>
        </a:graphic>
      </p:graphicFrame>
      <p:sp>
        <p:nvSpPr>
          <p:cNvPr id="4" name="Text Placeholder 3">
            <a:extLst>
              <a:ext uri="{FF2B5EF4-FFF2-40B4-BE49-F238E27FC236}">
                <a16:creationId xmlns:a16="http://schemas.microsoft.com/office/drawing/2014/main" id="{7F823E6F-0D53-4CBB-A1CB-E4C4412D445E}"/>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5058387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D290B-3783-40AC-865F-C249240B0479}"/>
              </a:ext>
            </a:extLst>
          </p:cNvPr>
          <p:cNvSpPr>
            <a:spLocks noGrp="1"/>
          </p:cNvSpPr>
          <p:nvPr>
            <p:ph type="title"/>
          </p:nvPr>
        </p:nvSpPr>
        <p:spPr/>
        <p:txBody>
          <a:bodyPr/>
          <a:lstStyle/>
          <a:p>
            <a:r>
              <a:rPr lang="en-US"/>
              <a:t>LinkedIn Posts Table | 3 profiles - 14 of 17</a:t>
            </a:r>
          </a:p>
        </p:txBody>
      </p:sp>
      <p:graphicFrame>
        <p:nvGraphicFramePr>
          <p:cNvPr id="5" name="Table Placeholder 4">
            <a:extLst>
              <a:ext uri="{FF2B5EF4-FFF2-40B4-BE49-F238E27FC236}">
                <a16:creationId xmlns:a16="http://schemas.microsoft.com/office/drawing/2014/main" id="{6D0CE794-4607-4A01-86B4-869E56C8128B}"/>
              </a:ext>
            </a:extLst>
          </p:cNvPr>
          <p:cNvGraphicFramePr>
            <a:graphicFrameLocks noGrp="1"/>
          </p:cNvGraphicFramePr>
          <p:nvPr>
            <p:ph type="tbl" sz="quarter" idx="13"/>
            <p:extLst>
              <p:ext uri="{D42A27DB-BD31-4B8C-83A1-F6EECF244321}">
                <p14:modId xmlns:p14="http://schemas.microsoft.com/office/powerpoint/2010/main" val="1587646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02644075"/>
                    </a:ext>
                  </a:extLst>
                </a:gridCol>
                <a:gridCol w="1645920">
                  <a:extLst>
                    <a:ext uri="{9D8B030D-6E8A-4147-A177-3AD203B41FA5}">
                      <a16:colId xmlns:a16="http://schemas.microsoft.com/office/drawing/2014/main" val="1389319792"/>
                    </a:ext>
                  </a:extLst>
                </a:gridCol>
                <a:gridCol w="576072">
                  <a:extLst>
                    <a:ext uri="{9D8B030D-6E8A-4147-A177-3AD203B41FA5}">
                      <a16:colId xmlns:a16="http://schemas.microsoft.com/office/drawing/2014/main" val="405310273"/>
                    </a:ext>
                  </a:extLst>
                </a:gridCol>
                <a:gridCol w="576072">
                  <a:extLst>
                    <a:ext uri="{9D8B030D-6E8A-4147-A177-3AD203B41FA5}">
                      <a16:colId xmlns:a16="http://schemas.microsoft.com/office/drawing/2014/main" val="4160510128"/>
                    </a:ext>
                  </a:extLst>
                </a:gridCol>
                <a:gridCol w="576072">
                  <a:extLst>
                    <a:ext uri="{9D8B030D-6E8A-4147-A177-3AD203B41FA5}">
                      <a16:colId xmlns:a16="http://schemas.microsoft.com/office/drawing/2014/main" val="1917951179"/>
                    </a:ext>
                  </a:extLst>
                </a:gridCol>
                <a:gridCol w="576072">
                  <a:extLst>
                    <a:ext uri="{9D8B030D-6E8A-4147-A177-3AD203B41FA5}">
                      <a16:colId xmlns:a16="http://schemas.microsoft.com/office/drawing/2014/main" val="3076645780"/>
                    </a:ext>
                  </a:extLst>
                </a:gridCol>
                <a:gridCol w="576072">
                  <a:extLst>
                    <a:ext uri="{9D8B030D-6E8A-4147-A177-3AD203B41FA5}">
                      <a16:colId xmlns:a16="http://schemas.microsoft.com/office/drawing/2014/main" val="3097623556"/>
                    </a:ext>
                  </a:extLst>
                </a:gridCol>
                <a:gridCol w="576072">
                  <a:extLst>
                    <a:ext uri="{9D8B030D-6E8A-4147-A177-3AD203B41FA5}">
                      <a16:colId xmlns:a16="http://schemas.microsoft.com/office/drawing/2014/main" val="3772127827"/>
                    </a:ext>
                  </a:extLst>
                </a:gridCol>
                <a:gridCol w="576072">
                  <a:extLst>
                    <a:ext uri="{9D8B030D-6E8A-4147-A177-3AD203B41FA5}">
                      <a16:colId xmlns:a16="http://schemas.microsoft.com/office/drawing/2014/main" val="2126724562"/>
                    </a:ext>
                  </a:extLst>
                </a:gridCol>
                <a:gridCol w="576072">
                  <a:extLst>
                    <a:ext uri="{9D8B030D-6E8A-4147-A177-3AD203B41FA5}">
                      <a16:colId xmlns:a16="http://schemas.microsoft.com/office/drawing/2014/main" val="3929371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359828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- 2023-04-19 10:53:59</a:t>
                      </a:r>
                      <a:r>
                        <a:rPr kumimoji="0" lang="en-US" sz="1000" b="0" i="0" u="none" strike="noStrike" kern="1200" cap="none" spc="0" normalizeH="0" baseline="0" noProof="0">
                          <a:ln>
                            <a:noFill/>
                          </a:ln>
                          <a:solidFill>
                            <a:prstClr val="black"/>
                          </a:solidFill>
                          <a:effectLst/>
                          <a:uLnTx/>
                          <a:uFillTx/>
                          <a:latin typeface="Calibri"/>
                          <a:ea typeface="+mn-ea"/>
                          <a:cs typeface="+mn-cs"/>
                        </a:rPr>
                        <a:t>
 We will compete at EuroSkills Gdańsk 2023!
Hello, I am Daniel Schmid, I am from near Esslingen and will soon turn 19 years old. I am an apprentice at Festo to be a mechatronics technician ⚙️, and I am currently in my third year of vocational education and training. In 2021, I came second at the German Championships in Mechatronics with my teammate Timo Oßwald! 👍 That's why we are now having the chance to join the EuroSkills Gdańsk 2023 - cool thing. Here you can see us with our trainer from Festo, Sybille Bohland. By the way, I'm the one in the middle ☺️
Hi, I am Timo, and I am on the far right of the picture. I also come from the Esslingen area and will be 21 in May. Doing the vocational training together with Daniel is great because we get along great. We have already experienced some show competitions together: in the USA, in the Netherlands and here in Germany. Today we want to introduce ourselves. In the next few weeks, we will be telling you more about us and our preparations for the European competition in the skill 04 Mechatronics in Poland 🇵🇱 We cannot wait to go there! See you soon 
More about Festo and the EuroSkills Gdańsk 2023 🏅 September 5 - 9 👉 https://lnkd.in/eRyT_7nY
#Festo #FestoDidactic #Mechatronics #UnitedbySkills #EuroSkills2023 #TVET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6.6518847006652 %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3157</a:t>
                      </a:r>
                    </a:p>
                  </a:txBody>
                  <a:tcPr/>
                </a:tc>
                <a:extLst>
                  <a:ext uri="{0D108BD9-81ED-4DB2-BD59-A6C34878D82A}">
                    <a16:rowId xmlns:a16="http://schemas.microsoft.com/office/drawing/2014/main" val="727799264"/>
                  </a:ext>
                </a:extLst>
              </a:tr>
            </a:tbl>
          </a:graphicData>
        </a:graphic>
      </p:graphicFrame>
      <p:sp>
        <p:nvSpPr>
          <p:cNvPr id="4" name="Text Placeholder 3">
            <a:extLst>
              <a:ext uri="{FF2B5EF4-FFF2-40B4-BE49-F238E27FC236}">
                <a16:creationId xmlns:a16="http://schemas.microsoft.com/office/drawing/2014/main" id="{ABFB50BB-BDE3-4B09-8DC5-5385D8D8B804}"/>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32318183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1FB23-60D6-423D-999C-5859CBFE3DE3}"/>
              </a:ext>
            </a:extLst>
          </p:cNvPr>
          <p:cNvSpPr>
            <a:spLocks noGrp="1"/>
          </p:cNvSpPr>
          <p:nvPr>
            <p:ph type="title"/>
          </p:nvPr>
        </p:nvSpPr>
        <p:spPr/>
        <p:txBody>
          <a:bodyPr/>
          <a:lstStyle/>
          <a:p>
            <a:r>
              <a:rPr lang="en-US"/>
              <a:t>LinkedIn Posts Table | 3 profiles - 15 of 17</a:t>
            </a:r>
          </a:p>
        </p:txBody>
      </p:sp>
      <p:graphicFrame>
        <p:nvGraphicFramePr>
          <p:cNvPr id="5" name="Table Placeholder 4">
            <a:extLst>
              <a:ext uri="{FF2B5EF4-FFF2-40B4-BE49-F238E27FC236}">
                <a16:creationId xmlns:a16="http://schemas.microsoft.com/office/drawing/2014/main" id="{502481DD-CC8B-4286-8343-5C0B4C2946B1}"/>
              </a:ext>
            </a:extLst>
          </p:cNvPr>
          <p:cNvGraphicFramePr>
            <a:graphicFrameLocks noGrp="1"/>
          </p:cNvGraphicFramePr>
          <p:nvPr>
            <p:ph type="tbl" sz="quarter" idx="13"/>
            <p:extLst>
              <p:ext uri="{D42A27DB-BD31-4B8C-83A1-F6EECF244321}">
                <p14:modId xmlns:p14="http://schemas.microsoft.com/office/powerpoint/2010/main" val="1178582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35419267"/>
                    </a:ext>
                  </a:extLst>
                </a:gridCol>
                <a:gridCol w="1645920">
                  <a:extLst>
                    <a:ext uri="{9D8B030D-6E8A-4147-A177-3AD203B41FA5}">
                      <a16:colId xmlns:a16="http://schemas.microsoft.com/office/drawing/2014/main" val="1411279151"/>
                    </a:ext>
                  </a:extLst>
                </a:gridCol>
                <a:gridCol w="576072">
                  <a:extLst>
                    <a:ext uri="{9D8B030D-6E8A-4147-A177-3AD203B41FA5}">
                      <a16:colId xmlns:a16="http://schemas.microsoft.com/office/drawing/2014/main" val="4035922063"/>
                    </a:ext>
                  </a:extLst>
                </a:gridCol>
                <a:gridCol w="576072">
                  <a:extLst>
                    <a:ext uri="{9D8B030D-6E8A-4147-A177-3AD203B41FA5}">
                      <a16:colId xmlns:a16="http://schemas.microsoft.com/office/drawing/2014/main" val="4217690396"/>
                    </a:ext>
                  </a:extLst>
                </a:gridCol>
                <a:gridCol w="576072">
                  <a:extLst>
                    <a:ext uri="{9D8B030D-6E8A-4147-A177-3AD203B41FA5}">
                      <a16:colId xmlns:a16="http://schemas.microsoft.com/office/drawing/2014/main" val="444039093"/>
                    </a:ext>
                  </a:extLst>
                </a:gridCol>
                <a:gridCol w="576072">
                  <a:extLst>
                    <a:ext uri="{9D8B030D-6E8A-4147-A177-3AD203B41FA5}">
                      <a16:colId xmlns:a16="http://schemas.microsoft.com/office/drawing/2014/main" val="1452927643"/>
                    </a:ext>
                  </a:extLst>
                </a:gridCol>
                <a:gridCol w="576072">
                  <a:extLst>
                    <a:ext uri="{9D8B030D-6E8A-4147-A177-3AD203B41FA5}">
                      <a16:colId xmlns:a16="http://schemas.microsoft.com/office/drawing/2014/main" val="3198389101"/>
                    </a:ext>
                  </a:extLst>
                </a:gridCol>
                <a:gridCol w="576072">
                  <a:extLst>
                    <a:ext uri="{9D8B030D-6E8A-4147-A177-3AD203B41FA5}">
                      <a16:colId xmlns:a16="http://schemas.microsoft.com/office/drawing/2014/main" val="3662301774"/>
                    </a:ext>
                  </a:extLst>
                </a:gridCol>
                <a:gridCol w="576072">
                  <a:extLst>
                    <a:ext uri="{9D8B030D-6E8A-4147-A177-3AD203B41FA5}">
                      <a16:colId xmlns:a16="http://schemas.microsoft.com/office/drawing/2014/main" val="240312946"/>
                    </a:ext>
                  </a:extLst>
                </a:gridCol>
                <a:gridCol w="576072">
                  <a:extLst>
                    <a:ext uri="{9D8B030D-6E8A-4147-A177-3AD203B41FA5}">
                      <a16:colId xmlns:a16="http://schemas.microsoft.com/office/drawing/2014/main" val="1549877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223573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- 2023-04-15 10:00:24</a:t>
                      </a:r>
                      <a:r>
                        <a:rPr kumimoji="0" lang="en-US" sz="1000" b="0" i="0" u="none" strike="noStrike" kern="1200" cap="none" spc="0" normalizeH="0" baseline="0" noProof="0">
                          <a:ln>
                            <a:noFill/>
                          </a:ln>
                          <a:solidFill>
                            <a:prstClr val="black"/>
                          </a:solidFill>
                          <a:effectLst/>
                          <a:uLnTx/>
                          <a:uFillTx/>
                          <a:latin typeface="Calibri"/>
                          <a:ea typeface="+mn-ea"/>
                          <a:cs typeface="+mn-cs"/>
                        </a:rPr>
                        <a:t>
 The skill mechatronics at the 🗓️ EuroSkills Gdańsk 2023
What is in store for the young professionals? What material do they work with and why is mechatronics so exciting?
The EuroSkills participants have to solve unfamiliar tasks while blocking out the noise of visitors. They not only work under time pressure, but also as a team - ideally well-coordinated with each other 👏 That's why they spend months preparing for the European championship of professions.
They are working on the Modular Production System, or MPS. The task will be to assemble a faultlessly running production system from the individual parts that are still packaged 👍 This includes assembly, wiring, tubing, installation of components and the final commissioning. 
The MPS is the officially used competition equipment and is provided by the Premium Sponsor Festo Didactic.
⚙️ Mechatronics is an interesting field because it is a multidisciplinary technology that combines elements of mechanics, electronics, and computer science. It involves developing mechanical systems controlled by electronic and computer-based systems to perform complex tasks.
Learn more 👉 https://lnkd.in/eRyT_7nY  
#Festo #FestoDidactic #Mechatronics #UnitedbySkills #EuroSkills2023 #TVET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3.9709443099274 %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2065</a:t>
                      </a:r>
                    </a:p>
                  </a:txBody>
                  <a:tcPr/>
                </a:tc>
                <a:extLst>
                  <a:ext uri="{0D108BD9-81ED-4DB2-BD59-A6C34878D82A}">
                    <a16:rowId xmlns:a16="http://schemas.microsoft.com/office/drawing/2014/main" val="1510615284"/>
                  </a:ext>
                </a:extLst>
              </a:tr>
            </a:tbl>
          </a:graphicData>
        </a:graphic>
      </p:graphicFrame>
      <p:sp>
        <p:nvSpPr>
          <p:cNvPr id="4" name="Text Placeholder 3">
            <a:extLst>
              <a:ext uri="{FF2B5EF4-FFF2-40B4-BE49-F238E27FC236}">
                <a16:creationId xmlns:a16="http://schemas.microsoft.com/office/drawing/2014/main" id="{33BC4B47-A765-46FA-B6A9-38485DD5F93B}"/>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26437754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4DAC5-BC66-4066-B75E-E7CEE237FBEB}"/>
              </a:ext>
            </a:extLst>
          </p:cNvPr>
          <p:cNvSpPr>
            <a:spLocks noGrp="1"/>
          </p:cNvSpPr>
          <p:nvPr>
            <p:ph type="title"/>
          </p:nvPr>
        </p:nvSpPr>
        <p:spPr/>
        <p:txBody>
          <a:bodyPr/>
          <a:lstStyle/>
          <a:p>
            <a:r>
              <a:rPr lang="en-US"/>
              <a:t>LinkedIn Posts Table | 3 profiles - 16 of 17</a:t>
            </a:r>
          </a:p>
        </p:txBody>
      </p:sp>
      <p:graphicFrame>
        <p:nvGraphicFramePr>
          <p:cNvPr id="5" name="Table Placeholder 4">
            <a:extLst>
              <a:ext uri="{FF2B5EF4-FFF2-40B4-BE49-F238E27FC236}">
                <a16:creationId xmlns:a16="http://schemas.microsoft.com/office/drawing/2014/main" id="{4B130F5F-9979-4AD0-8C43-8F11B234D178}"/>
              </a:ext>
            </a:extLst>
          </p:cNvPr>
          <p:cNvGraphicFramePr>
            <a:graphicFrameLocks noGrp="1"/>
          </p:cNvGraphicFramePr>
          <p:nvPr>
            <p:ph type="tbl" sz="quarter" idx="13"/>
            <p:extLst>
              <p:ext uri="{D42A27DB-BD31-4B8C-83A1-F6EECF244321}">
                <p14:modId xmlns:p14="http://schemas.microsoft.com/office/powerpoint/2010/main" val="1046046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34429354"/>
                    </a:ext>
                  </a:extLst>
                </a:gridCol>
                <a:gridCol w="1645920">
                  <a:extLst>
                    <a:ext uri="{9D8B030D-6E8A-4147-A177-3AD203B41FA5}">
                      <a16:colId xmlns:a16="http://schemas.microsoft.com/office/drawing/2014/main" val="1645042370"/>
                    </a:ext>
                  </a:extLst>
                </a:gridCol>
                <a:gridCol w="576072">
                  <a:extLst>
                    <a:ext uri="{9D8B030D-6E8A-4147-A177-3AD203B41FA5}">
                      <a16:colId xmlns:a16="http://schemas.microsoft.com/office/drawing/2014/main" val="954023948"/>
                    </a:ext>
                  </a:extLst>
                </a:gridCol>
                <a:gridCol w="576072">
                  <a:extLst>
                    <a:ext uri="{9D8B030D-6E8A-4147-A177-3AD203B41FA5}">
                      <a16:colId xmlns:a16="http://schemas.microsoft.com/office/drawing/2014/main" val="3230705041"/>
                    </a:ext>
                  </a:extLst>
                </a:gridCol>
                <a:gridCol w="576072">
                  <a:extLst>
                    <a:ext uri="{9D8B030D-6E8A-4147-A177-3AD203B41FA5}">
                      <a16:colId xmlns:a16="http://schemas.microsoft.com/office/drawing/2014/main" val="226387328"/>
                    </a:ext>
                  </a:extLst>
                </a:gridCol>
                <a:gridCol w="576072">
                  <a:extLst>
                    <a:ext uri="{9D8B030D-6E8A-4147-A177-3AD203B41FA5}">
                      <a16:colId xmlns:a16="http://schemas.microsoft.com/office/drawing/2014/main" val="692540744"/>
                    </a:ext>
                  </a:extLst>
                </a:gridCol>
                <a:gridCol w="576072">
                  <a:extLst>
                    <a:ext uri="{9D8B030D-6E8A-4147-A177-3AD203B41FA5}">
                      <a16:colId xmlns:a16="http://schemas.microsoft.com/office/drawing/2014/main" val="2670475798"/>
                    </a:ext>
                  </a:extLst>
                </a:gridCol>
                <a:gridCol w="576072">
                  <a:extLst>
                    <a:ext uri="{9D8B030D-6E8A-4147-A177-3AD203B41FA5}">
                      <a16:colId xmlns:a16="http://schemas.microsoft.com/office/drawing/2014/main" val="4209013651"/>
                    </a:ext>
                  </a:extLst>
                </a:gridCol>
                <a:gridCol w="576072">
                  <a:extLst>
                    <a:ext uri="{9D8B030D-6E8A-4147-A177-3AD203B41FA5}">
                      <a16:colId xmlns:a16="http://schemas.microsoft.com/office/drawing/2014/main" val="3453752469"/>
                    </a:ext>
                  </a:extLst>
                </a:gridCol>
                <a:gridCol w="576072">
                  <a:extLst>
                    <a:ext uri="{9D8B030D-6E8A-4147-A177-3AD203B41FA5}">
                      <a16:colId xmlns:a16="http://schemas.microsoft.com/office/drawing/2014/main" val="564299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358370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- 2023-04-05 09:00:26</a:t>
                      </a:r>
                      <a:r>
                        <a:rPr kumimoji="0" lang="en-US" sz="1000" b="0" i="0" u="none" strike="noStrike" kern="1200" cap="none" spc="0" normalizeH="0" baseline="0" noProof="0">
                          <a:ln>
                            <a:noFill/>
                          </a:ln>
                          <a:solidFill>
                            <a:prstClr val="black"/>
                          </a:solidFill>
                          <a:effectLst/>
                          <a:uLnTx/>
                          <a:uFillTx/>
                          <a:latin typeface="Calibri"/>
                          <a:ea typeface="+mn-ea"/>
                          <a:cs typeface="+mn-cs"/>
                        </a:rPr>
                        <a:t>
 The countdown is on!
The 8th edition of the European championship of young professionals is scheduled for 🗓️ 5 to 9 September 2023 in the stunning city of Gdańsk in Poland.
Festo has been awarded Premium Sponsor for the skill 04 Mechatronics ⚙️ Festo Didactic proudly provides the Modular Production System (MPS) as official competition equipment. 
Learn more 👉 https://lnkd.in/eWzvHPKn
#Festo #FestoDidactic #Mechatronics #UnitedbySkills #EuroSkills2023 #TVET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3.7852112676056 %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a:t>
                      </a:r>
                    </a:p>
                  </a:txBody>
                  <a:tcPr/>
                </a:tc>
                <a:extLst>
                  <a:ext uri="{0D108BD9-81ED-4DB2-BD59-A6C34878D82A}">
                    <a16:rowId xmlns:a16="http://schemas.microsoft.com/office/drawing/2014/main" val="743583597"/>
                  </a:ext>
                </a:extLst>
              </a:tr>
            </a:tbl>
          </a:graphicData>
        </a:graphic>
      </p:graphicFrame>
      <p:sp>
        <p:nvSpPr>
          <p:cNvPr id="4" name="Text Placeholder 3">
            <a:extLst>
              <a:ext uri="{FF2B5EF4-FFF2-40B4-BE49-F238E27FC236}">
                <a16:creationId xmlns:a16="http://schemas.microsoft.com/office/drawing/2014/main" id="{88D3FF7E-DB0F-4870-B570-A6749EF41D62}"/>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29468943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0ABF5-63CF-4B2E-ACEC-6D6CDCB5A27E}"/>
              </a:ext>
            </a:extLst>
          </p:cNvPr>
          <p:cNvSpPr>
            <a:spLocks noGrp="1"/>
          </p:cNvSpPr>
          <p:nvPr>
            <p:ph type="title"/>
          </p:nvPr>
        </p:nvSpPr>
        <p:spPr/>
        <p:txBody>
          <a:bodyPr/>
          <a:lstStyle/>
          <a:p>
            <a:r>
              <a:rPr lang="en-US"/>
              <a:t>LinkedIn Posts Table | 3 profiles - 17 of 17</a:t>
            </a:r>
          </a:p>
        </p:txBody>
      </p:sp>
      <p:graphicFrame>
        <p:nvGraphicFramePr>
          <p:cNvPr id="5" name="Table Placeholder 4">
            <a:extLst>
              <a:ext uri="{FF2B5EF4-FFF2-40B4-BE49-F238E27FC236}">
                <a16:creationId xmlns:a16="http://schemas.microsoft.com/office/drawing/2014/main" id="{5602E1CA-04E2-40ED-A2F7-45917305F199}"/>
              </a:ext>
            </a:extLst>
          </p:cNvPr>
          <p:cNvGraphicFramePr>
            <a:graphicFrameLocks noGrp="1"/>
          </p:cNvGraphicFramePr>
          <p:nvPr>
            <p:ph type="tbl" sz="quarter" idx="13"/>
            <p:extLst>
              <p:ext uri="{D42A27DB-BD31-4B8C-83A1-F6EECF244321}">
                <p14:modId xmlns:p14="http://schemas.microsoft.com/office/powerpoint/2010/main" val="329213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82083860"/>
                    </a:ext>
                  </a:extLst>
                </a:gridCol>
                <a:gridCol w="1645920">
                  <a:extLst>
                    <a:ext uri="{9D8B030D-6E8A-4147-A177-3AD203B41FA5}">
                      <a16:colId xmlns:a16="http://schemas.microsoft.com/office/drawing/2014/main" val="1523446127"/>
                    </a:ext>
                  </a:extLst>
                </a:gridCol>
                <a:gridCol w="576072">
                  <a:extLst>
                    <a:ext uri="{9D8B030D-6E8A-4147-A177-3AD203B41FA5}">
                      <a16:colId xmlns:a16="http://schemas.microsoft.com/office/drawing/2014/main" val="2122387150"/>
                    </a:ext>
                  </a:extLst>
                </a:gridCol>
                <a:gridCol w="576072">
                  <a:extLst>
                    <a:ext uri="{9D8B030D-6E8A-4147-A177-3AD203B41FA5}">
                      <a16:colId xmlns:a16="http://schemas.microsoft.com/office/drawing/2014/main" val="2171082427"/>
                    </a:ext>
                  </a:extLst>
                </a:gridCol>
                <a:gridCol w="576072">
                  <a:extLst>
                    <a:ext uri="{9D8B030D-6E8A-4147-A177-3AD203B41FA5}">
                      <a16:colId xmlns:a16="http://schemas.microsoft.com/office/drawing/2014/main" val="839729207"/>
                    </a:ext>
                  </a:extLst>
                </a:gridCol>
                <a:gridCol w="576072">
                  <a:extLst>
                    <a:ext uri="{9D8B030D-6E8A-4147-A177-3AD203B41FA5}">
                      <a16:colId xmlns:a16="http://schemas.microsoft.com/office/drawing/2014/main" val="2412170604"/>
                    </a:ext>
                  </a:extLst>
                </a:gridCol>
                <a:gridCol w="576072">
                  <a:extLst>
                    <a:ext uri="{9D8B030D-6E8A-4147-A177-3AD203B41FA5}">
                      <a16:colId xmlns:a16="http://schemas.microsoft.com/office/drawing/2014/main" val="2422912989"/>
                    </a:ext>
                  </a:extLst>
                </a:gridCol>
                <a:gridCol w="576072">
                  <a:extLst>
                    <a:ext uri="{9D8B030D-6E8A-4147-A177-3AD203B41FA5}">
                      <a16:colId xmlns:a16="http://schemas.microsoft.com/office/drawing/2014/main" val="4007391996"/>
                    </a:ext>
                  </a:extLst>
                </a:gridCol>
                <a:gridCol w="576072">
                  <a:extLst>
                    <a:ext uri="{9D8B030D-6E8A-4147-A177-3AD203B41FA5}">
                      <a16:colId xmlns:a16="http://schemas.microsoft.com/office/drawing/2014/main" val="2168561303"/>
                    </a:ext>
                  </a:extLst>
                </a:gridCol>
                <a:gridCol w="576072">
                  <a:extLst>
                    <a:ext uri="{9D8B030D-6E8A-4147-A177-3AD203B41FA5}">
                      <a16:colId xmlns:a16="http://schemas.microsoft.com/office/drawing/2014/main" val="1631852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474925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- 2023-03-28 12:56:34</a:t>
                      </a:r>
                      <a:r>
                        <a:rPr kumimoji="0" lang="en-US" sz="1000" b="0" i="0" u="none" strike="noStrike" kern="1200" cap="none" spc="0" normalizeH="0" baseline="0" noProof="0">
                          <a:ln>
                            <a:noFill/>
                          </a:ln>
                          <a:solidFill>
                            <a:prstClr val="black"/>
                          </a:solidFill>
                          <a:effectLst/>
                          <a:uLnTx/>
                          <a:uFillTx/>
                          <a:latin typeface="Calibri"/>
                          <a:ea typeface="+mn-ea"/>
                          <a:cs typeface="+mn-cs"/>
                        </a:rPr>
                        <a:t>
 Skills The Finals 2023, NL, with German mechatronics winners
Two German apprentices from Festo participated as a guest team at the Dutch Skills The Finals 2023 on March 23 and 24 in Amsterdam. Timo Oßwald and Daniel Schmid won second place at the German championships in ⚙️ mechatronics last year. Now they are in preparation for their participation at EuroSkills Gdańsk 2023 in Poland. The event in the Netherlands was a super learning unit for this. They gained valuable experience: they had to speak and understand English as the competition language, work under time pressure, solve unknown tasks and ignore audience noise.
King Willem-Alexander also visited the vocational championship. He thus motivated the Dutch competitors and sent a clear signal in favor of vocational education and training. WorldSkills aims to inspire young people to choose vocational technical education and craftsmanship. Vocational championships 🏅 are very exciting events and a means of combating the shortage of skilled workers.
Festo Didactic is providing the official competition equipment for the skill Mechatronics: the learning system MPS (Modular Production System). EuroSkills has even awarded Festo a Premium Sponsor for it. King Willem-Alexander showed himself to be tech-savvy and had the tasks on the MPS system explained to him.
Learn more about European vocational championships 👉 https://bit.ly/3LQMYUb
#Festo #FestoDidactic #Mechatronics #UnitedbySkills #EuroSkills2023 #TVET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8.4346504559271 %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1316</a:t>
                      </a:r>
                    </a:p>
                  </a:txBody>
                  <a:tcPr/>
                </a:tc>
                <a:extLst>
                  <a:ext uri="{0D108BD9-81ED-4DB2-BD59-A6C34878D82A}">
                    <a16:rowId xmlns:a16="http://schemas.microsoft.com/office/drawing/2014/main" val="1537024821"/>
                  </a:ext>
                </a:extLst>
              </a:tr>
            </a:tbl>
          </a:graphicData>
        </a:graphic>
      </p:graphicFrame>
      <p:sp>
        <p:nvSpPr>
          <p:cNvPr id="4" name="Text Placeholder 3">
            <a:extLst>
              <a:ext uri="{FF2B5EF4-FFF2-40B4-BE49-F238E27FC236}">
                <a16:creationId xmlns:a16="http://schemas.microsoft.com/office/drawing/2014/main" id="{EC278125-90D9-438F-9591-8995DDD856F0}"/>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32668232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EE51B-2AE7-47BD-B799-90FBF9CA79D5}"/>
              </a:ext>
            </a:extLst>
          </p:cNvPr>
          <p:cNvSpPr>
            <a:spLocks noGrp="1"/>
          </p:cNvSpPr>
          <p:nvPr>
            <p:ph type="title"/>
          </p:nvPr>
        </p:nvSpPr>
        <p:spPr/>
        <p:txBody>
          <a:bodyPr/>
          <a:lstStyle/>
          <a:p>
            <a:r>
              <a:rPr lang="en-US"/>
              <a:t>Twitter Own Tweets Table | 3 profiles - 1 of 9</a:t>
            </a:r>
          </a:p>
        </p:txBody>
      </p:sp>
      <p:graphicFrame>
        <p:nvGraphicFramePr>
          <p:cNvPr id="5" name="Table Placeholder 4">
            <a:extLst>
              <a:ext uri="{FF2B5EF4-FFF2-40B4-BE49-F238E27FC236}">
                <a16:creationId xmlns:a16="http://schemas.microsoft.com/office/drawing/2014/main" id="{58A4E284-03E2-4975-9979-F442876A4B84}"/>
              </a:ext>
            </a:extLst>
          </p:cNvPr>
          <p:cNvGraphicFramePr>
            <a:graphicFrameLocks noGrp="1"/>
          </p:cNvGraphicFramePr>
          <p:nvPr>
            <p:ph type="tbl" sz="quarter" idx="13"/>
            <p:extLst>
              <p:ext uri="{D42A27DB-BD31-4B8C-83A1-F6EECF244321}">
                <p14:modId xmlns:p14="http://schemas.microsoft.com/office/powerpoint/2010/main" val="1957127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81457236"/>
                    </a:ext>
                  </a:extLst>
                </a:gridCol>
                <a:gridCol w="1399032">
                  <a:extLst>
                    <a:ext uri="{9D8B030D-6E8A-4147-A177-3AD203B41FA5}">
                      <a16:colId xmlns:a16="http://schemas.microsoft.com/office/drawing/2014/main" val="1908681283"/>
                    </a:ext>
                  </a:extLst>
                </a:gridCol>
                <a:gridCol w="1728216">
                  <a:extLst>
                    <a:ext uri="{9D8B030D-6E8A-4147-A177-3AD203B41FA5}">
                      <a16:colId xmlns:a16="http://schemas.microsoft.com/office/drawing/2014/main" val="132596851"/>
                    </a:ext>
                  </a:extLst>
                </a:gridCol>
                <a:gridCol w="576072">
                  <a:extLst>
                    <a:ext uri="{9D8B030D-6E8A-4147-A177-3AD203B41FA5}">
                      <a16:colId xmlns:a16="http://schemas.microsoft.com/office/drawing/2014/main" val="2938412459"/>
                    </a:ext>
                  </a:extLst>
                </a:gridCol>
                <a:gridCol w="576072">
                  <a:extLst>
                    <a:ext uri="{9D8B030D-6E8A-4147-A177-3AD203B41FA5}">
                      <a16:colId xmlns:a16="http://schemas.microsoft.com/office/drawing/2014/main" val="4273200542"/>
                    </a:ext>
                  </a:extLst>
                </a:gridCol>
                <a:gridCol w="576072">
                  <a:extLst>
                    <a:ext uri="{9D8B030D-6E8A-4147-A177-3AD203B41FA5}">
                      <a16:colId xmlns:a16="http://schemas.microsoft.com/office/drawing/2014/main" val="1666292828"/>
                    </a:ext>
                  </a:extLst>
                </a:gridCol>
                <a:gridCol w="576072">
                  <a:extLst>
                    <a:ext uri="{9D8B030D-6E8A-4147-A177-3AD203B41FA5}">
                      <a16:colId xmlns:a16="http://schemas.microsoft.com/office/drawing/2014/main" val="2818168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1763259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- 2023-04-19 10:55:51</a:t>
                      </a:r>
                      <a:r>
                        <a:rPr kumimoji="0" lang="en-US" sz="1000" b="0" i="0" u="none" strike="noStrike" kern="1200" cap="none" spc="0" normalizeH="0" baseline="0" noProof="0">
                          <a:ln>
                            <a:noFill/>
                          </a:ln>
                          <a:solidFill>
                            <a:prstClr val="black"/>
                          </a:solidFill>
                          <a:effectLst/>
                          <a:uLnTx/>
                          <a:uFillTx/>
                          <a:latin typeface="Calibri"/>
                          <a:ea typeface="+mn-ea"/>
                          <a:cs typeface="+mn-cs"/>
                        </a:rPr>
                        <a:t>
 We join the #EuroSkills Gdańsk 2023! Hi, we are Daniel, 18, and Timo, 20, mechatronics apprentices at #Festo. We get prepared for the skills competition in Poland 🇵🇱 Cool thing! Learn more 👉 https://t.co/scDlAadKbG #FestoDidactic #UnitedbySkills @ESGdansk2023 https://t.co/0CSkaGKTfU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https://pbs.twimg.com/media/FuEJKenXoAIZ8Yu.jpg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435802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- 2023-05-31 12:56:08</a:t>
                      </a:r>
                      <a:r>
                        <a:rPr kumimoji="0" lang="en-US" sz="1000" b="0" i="0" u="none" strike="noStrike" kern="1200" cap="none" spc="0" normalizeH="0" baseline="0" noProof="0">
                          <a:ln>
                            <a:noFill/>
                          </a:ln>
                          <a:solidFill>
                            <a:prstClr val="black"/>
                          </a:solidFill>
                          <a:effectLst/>
                          <a:uLnTx/>
                          <a:uFillTx/>
                          <a:latin typeface="Calibri"/>
                          <a:ea typeface="+mn-ea"/>
                          <a:cs typeface="+mn-cs"/>
                        </a:rPr>
                        <a:t>
 Hello, this is Timo and Daniel of #Festo again! At the German Championship 🏅 in #Mechatronics, we have become the second-best mechatronics ⚙️ in Germany – back in OCT 2021! Our next step: EuroSkills2023! 👉 https://t.co/scDlAadKbG #UnitedbySkills @ESGdansk2023 https://t.co/5890gyDEq9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https://pbs.twimg.com/media/Fxc5l-wXwAEXf5x.jpg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040592696"/>
                  </a:ext>
                </a:extLst>
              </a:tr>
            </a:tbl>
          </a:graphicData>
        </a:graphic>
      </p:graphicFrame>
      <p:sp>
        <p:nvSpPr>
          <p:cNvPr id="4" name="Text Placeholder 3">
            <a:extLst>
              <a:ext uri="{FF2B5EF4-FFF2-40B4-BE49-F238E27FC236}">
                <a16:creationId xmlns:a16="http://schemas.microsoft.com/office/drawing/2014/main" id="{5C328005-3FD8-4EA3-8135-19F4875E94F1}"/>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4616500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DD39A-4655-4961-B0FB-438C822E8C6A}"/>
              </a:ext>
            </a:extLst>
          </p:cNvPr>
          <p:cNvSpPr>
            <a:spLocks noGrp="1"/>
          </p:cNvSpPr>
          <p:nvPr>
            <p:ph type="title"/>
          </p:nvPr>
        </p:nvSpPr>
        <p:spPr/>
        <p:txBody>
          <a:bodyPr/>
          <a:lstStyle/>
          <a:p>
            <a:r>
              <a:rPr lang="en-US"/>
              <a:t>Twitter Own Tweets Table | 3 profiles - 2 of 9</a:t>
            </a:r>
          </a:p>
        </p:txBody>
      </p:sp>
      <p:graphicFrame>
        <p:nvGraphicFramePr>
          <p:cNvPr id="5" name="Table Placeholder 4">
            <a:extLst>
              <a:ext uri="{FF2B5EF4-FFF2-40B4-BE49-F238E27FC236}">
                <a16:creationId xmlns:a16="http://schemas.microsoft.com/office/drawing/2014/main" id="{6C321229-45A3-4FCD-8F3B-F568C671D59C}"/>
              </a:ext>
            </a:extLst>
          </p:cNvPr>
          <p:cNvGraphicFramePr>
            <a:graphicFrameLocks noGrp="1"/>
          </p:cNvGraphicFramePr>
          <p:nvPr>
            <p:ph type="tbl" sz="quarter" idx="13"/>
            <p:extLst>
              <p:ext uri="{D42A27DB-BD31-4B8C-83A1-F6EECF244321}">
                <p14:modId xmlns:p14="http://schemas.microsoft.com/office/powerpoint/2010/main" val="3103170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26616965"/>
                    </a:ext>
                  </a:extLst>
                </a:gridCol>
                <a:gridCol w="1399032">
                  <a:extLst>
                    <a:ext uri="{9D8B030D-6E8A-4147-A177-3AD203B41FA5}">
                      <a16:colId xmlns:a16="http://schemas.microsoft.com/office/drawing/2014/main" val="1625668257"/>
                    </a:ext>
                  </a:extLst>
                </a:gridCol>
                <a:gridCol w="1728216">
                  <a:extLst>
                    <a:ext uri="{9D8B030D-6E8A-4147-A177-3AD203B41FA5}">
                      <a16:colId xmlns:a16="http://schemas.microsoft.com/office/drawing/2014/main" val="2269719484"/>
                    </a:ext>
                  </a:extLst>
                </a:gridCol>
                <a:gridCol w="576072">
                  <a:extLst>
                    <a:ext uri="{9D8B030D-6E8A-4147-A177-3AD203B41FA5}">
                      <a16:colId xmlns:a16="http://schemas.microsoft.com/office/drawing/2014/main" val="3900358866"/>
                    </a:ext>
                  </a:extLst>
                </a:gridCol>
                <a:gridCol w="576072">
                  <a:extLst>
                    <a:ext uri="{9D8B030D-6E8A-4147-A177-3AD203B41FA5}">
                      <a16:colId xmlns:a16="http://schemas.microsoft.com/office/drawing/2014/main" val="3487692685"/>
                    </a:ext>
                  </a:extLst>
                </a:gridCol>
                <a:gridCol w="576072">
                  <a:extLst>
                    <a:ext uri="{9D8B030D-6E8A-4147-A177-3AD203B41FA5}">
                      <a16:colId xmlns:a16="http://schemas.microsoft.com/office/drawing/2014/main" val="235971506"/>
                    </a:ext>
                  </a:extLst>
                </a:gridCol>
                <a:gridCol w="576072">
                  <a:extLst>
                    <a:ext uri="{9D8B030D-6E8A-4147-A177-3AD203B41FA5}">
                      <a16:colId xmlns:a16="http://schemas.microsoft.com/office/drawing/2014/main" val="4255244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4019582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- 2023-06-19 10:25:36</a:t>
                      </a:r>
                      <a:r>
                        <a:rPr kumimoji="0" lang="en-US" sz="1000" b="0" i="0" u="none" strike="noStrike" kern="1200" cap="none" spc="0" normalizeH="0" baseline="0" noProof="0">
                          <a:ln>
                            <a:noFill/>
                          </a:ln>
                          <a:solidFill>
                            <a:prstClr val="black"/>
                          </a:solidFill>
                          <a:effectLst/>
                          <a:uLnTx/>
                          <a:uFillTx/>
                          <a:latin typeface="Calibri"/>
                          <a:ea typeface="+mn-ea"/>
                          <a:cs typeface="+mn-cs"/>
                        </a:rPr>
                        <a:t>
 #EuroSkillsGdańsk2023 ⚙️Skills in mechanics, electronics, computer science, control engineering, project management, and interdisciplinary thinking are vital for #mechatronics. Convince yourself 👉 https://t.co/scDlAadKbG #UnitedbySkills @ESGdansk2023 #Festo https://t.co/kw9jg4xokc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https://pbs.twimg.com/media/Fy-NWOdXoAE80ph.jpg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610188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- 2023-07-04 10:33:39</a:t>
                      </a:r>
                      <a:r>
                        <a:rPr kumimoji="0" lang="en-US" sz="1000" b="0" i="0" u="none" strike="noStrike" kern="1200" cap="none" spc="0" normalizeH="0" baseline="0" noProof="0">
                          <a:ln>
                            <a:noFill/>
                          </a:ln>
                          <a:solidFill>
                            <a:prstClr val="black"/>
                          </a:solidFill>
                          <a:effectLst/>
                          <a:uLnTx/>
                          <a:uFillTx/>
                          <a:latin typeface="Calibri"/>
                          <a:ea typeface="+mn-ea"/>
                          <a:cs typeface="+mn-cs"/>
                        </a:rPr>
                        <a:t>
 We, Timo and Daniel, second-best #mechatronics apprentices in Germany ⚙️ say thanks. While preparing for #EuroSkills2023, we get support from our #Festo trainers, families, friends, and mental coaches. Learn more 👉 https://t.co/scDlAadKbG 
#UnitedbySkills @ESGdansk2023 https://t.co/CtdBxJj0tH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https://pbs.twimg.com/media/F0LfCB4WAAIG_oI.jpg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408735720"/>
                  </a:ext>
                </a:extLst>
              </a:tr>
            </a:tbl>
          </a:graphicData>
        </a:graphic>
      </p:graphicFrame>
      <p:sp>
        <p:nvSpPr>
          <p:cNvPr id="4" name="Text Placeholder 3">
            <a:extLst>
              <a:ext uri="{FF2B5EF4-FFF2-40B4-BE49-F238E27FC236}">
                <a16:creationId xmlns:a16="http://schemas.microsoft.com/office/drawing/2014/main" id="{D1919F5A-1FB4-4441-8DE9-8A452E77A3E1}"/>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13616987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A903B-3B11-467D-AD52-488D7D6A7206}"/>
              </a:ext>
            </a:extLst>
          </p:cNvPr>
          <p:cNvSpPr>
            <a:spLocks noGrp="1"/>
          </p:cNvSpPr>
          <p:nvPr>
            <p:ph type="title"/>
          </p:nvPr>
        </p:nvSpPr>
        <p:spPr/>
        <p:txBody>
          <a:bodyPr/>
          <a:lstStyle/>
          <a:p>
            <a:r>
              <a:rPr lang="en-US"/>
              <a:t>Twitter Own Tweets Table | 3 profiles - 3 of 9</a:t>
            </a:r>
          </a:p>
        </p:txBody>
      </p:sp>
      <p:graphicFrame>
        <p:nvGraphicFramePr>
          <p:cNvPr id="5" name="Table Placeholder 4">
            <a:extLst>
              <a:ext uri="{FF2B5EF4-FFF2-40B4-BE49-F238E27FC236}">
                <a16:creationId xmlns:a16="http://schemas.microsoft.com/office/drawing/2014/main" id="{C865E68D-4FE9-4E82-9165-44A34A2393DA}"/>
              </a:ext>
            </a:extLst>
          </p:cNvPr>
          <p:cNvGraphicFramePr>
            <a:graphicFrameLocks noGrp="1"/>
          </p:cNvGraphicFramePr>
          <p:nvPr>
            <p:ph type="tbl" sz="quarter" idx="13"/>
            <p:extLst>
              <p:ext uri="{D42A27DB-BD31-4B8C-83A1-F6EECF244321}">
                <p14:modId xmlns:p14="http://schemas.microsoft.com/office/powerpoint/2010/main" val="3318861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22613976"/>
                    </a:ext>
                  </a:extLst>
                </a:gridCol>
                <a:gridCol w="1399032">
                  <a:extLst>
                    <a:ext uri="{9D8B030D-6E8A-4147-A177-3AD203B41FA5}">
                      <a16:colId xmlns:a16="http://schemas.microsoft.com/office/drawing/2014/main" val="2600761256"/>
                    </a:ext>
                  </a:extLst>
                </a:gridCol>
                <a:gridCol w="1728216">
                  <a:extLst>
                    <a:ext uri="{9D8B030D-6E8A-4147-A177-3AD203B41FA5}">
                      <a16:colId xmlns:a16="http://schemas.microsoft.com/office/drawing/2014/main" val="48057347"/>
                    </a:ext>
                  </a:extLst>
                </a:gridCol>
                <a:gridCol w="576072">
                  <a:extLst>
                    <a:ext uri="{9D8B030D-6E8A-4147-A177-3AD203B41FA5}">
                      <a16:colId xmlns:a16="http://schemas.microsoft.com/office/drawing/2014/main" val="3015084632"/>
                    </a:ext>
                  </a:extLst>
                </a:gridCol>
                <a:gridCol w="576072">
                  <a:extLst>
                    <a:ext uri="{9D8B030D-6E8A-4147-A177-3AD203B41FA5}">
                      <a16:colId xmlns:a16="http://schemas.microsoft.com/office/drawing/2014/main" val="2269808408"/>
                    </a:ext>
                  </a:extLst>
                </a:gridCol>
                <a:gridCol w="576072">
                  <a:extLst>
                    <a:ext uri="{9D8B030D-6E8A-4147-A177-3AD203B41FA5}">
                      <a16:colId xmlns:a16="http://schemas.microsoft.com/office/drawing/2014/main" val="1376476551"/>
                    </a:ext>
                  </a:extLst>
                </a:gridCol>
                <a:gridCol w="576072">
                  <a:extLst>
                    <a:ext uri="{9D8B030D-6E8A-4147-A177-3AD203B41FA5}">
                      <a16:colId xmlns:a16="http://schemas.microsoft.com/office/drawing/2014/main" val="4076311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3988746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- 2023-07-06 09:30:07</a:t>
                      </a:r>
                      <a:r>
                        <a:rPr kumimoji="0" lang="en-US" sz="1000" b="0" i="0" u="none" strike="noStrike" kern="1200" cap="none" spc="0" normalizeH="0" baseline="0" noProof="0">
                          <a:ln>
                            <a:noFill/>
                          </a:ln>
                          <a:solidFill>
                            <a:prstClr val="black"/>
                          </a:solidFill>
                          <a:effectLst/>
                          <a:uLnTx/>
                          <a:uFillTx/>
                          <a:latin typeface="Calibri"/>
                          <a:ea typeface="+mn-ea"/>
                          <a:cs typeface="+mn-cs"/>
                        </a:rPr>
                        <a:t>
 60 days to #EuroSkillsGdańsk2023 🏅 Join this amazing event and get your free ticket now 👉 https://t.co/VasYpZHCnn #Festo is looking forward to talking with you about #TVET, #Mechatronics ⚙️ and #WaterTechnology. 
#FestoDidactic #UnitedbySkills @ESGdansk2023 https://t.co/KoOPJ3waeU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https://pbs.twimg.com/media/F0VjrDzX0AAHjAz.jpg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1054665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- 2023-03-28 12:56:30</a:t>
                      </a:r>
                      <a:r>
                        <a:rPr kumimoji="0" lang="en-US" sz="1000" b="0" i="0" u="none" strike="noStrike" kern="1200" cap="none" spc="0" normalizeH="0" baseline="0" noProof="0">
                          <a:ln>
                            <a:noFill/>
                          </a:ln>
                          <a:solidFill>
                            <a:prstClr val="black"/>
                          </a:solidFill>
                          <a:effectLst/>
                          <a:uLnTx/>
                          <a:uFillTx/>
                          <a:latin typeface="Calibri"/>
                          <a:ea typeface="+mn-ea"/>
                          <a:cs typeface="+mn-cs"/>
                        </a:rPr>
                        <a:t>
 German Festo apprentices joined the Dutch Skills The Finals 2023 as guests on March 23-24. King Willem-Alexander had the tasks on the ⚙️ MPS system explained to him. More about EuroSkills 👉 https://t.co/6zaygSyr6P #Festo #FestoDidactic #Mechatronics #UnitedbySkills @ESGdansk2023 https://t.co/9HHeawrVvu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https://pbs.twimg.com/media/FsTT7SCX0AEB0nZ.jpg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472824039"/>
                  </a:ext>
                </a:extLst>
              </a:tr>
            </a:tbl>
          </a:graphicData>
        </a:graphic>
      </p:graphicFrame>
      <p:sp>
        <p:nvSpPr>
          <p:cNvPr id="4" name="Text Placeholder 3">
            <a:extLst>
              <a:ext uri="{FF2B5EF4-FFF2-40B4-BE49-F238E27FC236}">
                <a16:creationId xmlns:a16="http://schemas.microsoft.com/office/drawing/2014/main" id="{3EACF62D-B5E8-4559-BE77-77F60D815EF6}"/>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7936518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137A1-1BB4-4042-B399-064EB76C2FD7}"/>
              </a:ext>
            </a:extLst>
          </p:cNvPr>
          <p:cNvSpPr>
            <a:spLocks noGrp="1"/>
          </p:cNvSpPr>
          <p:nvPr>
            <p:ph type="title"/>
          </p:nvPr>
        </p:nvSpPr>
        <p:spPr/>
        <p:txBody>
          <a:bodyPr/>
          <a:lstStyle/>
          <a:p>
            <a:r>
              <a:rPr lang="en-US"/>
              <a:t>Twitter Own Tweets Table | 3 profiles - 4 of 9</a:t>
            </a:r>
          </a:p>
        </p:txBody>
      </p:sp>
      <p:graphicFrame>
        <p:nvGraphicFramePr>
          <p:cNvPr id="5" name="Table Placeholder 4">
            <a:extLst>
              <a:ext uri="{FF2B5EF4-FFF2-40B4-BE49-F238E27FC236}">
                <a16:creationId xmlns:a16="http://schemas.microsoft.com/office/drawing/2014/main" id="{D8164A73-EB19-4D7B-80DB-D72FE1FAF39D}"/>
              </a:ext>
            </a:extLst>
          </p:cNvPr>
          <p:cNvGraphicFramePr>
            <a:graphicFrameLocks noGrp="1"/>
          </p:cNvGraphicFramePr>
          <p:nvPr>
            <p:ph type="tbl" sz="quarter" idx="13"/>
            <p:extLst>
              <p:ext uri="{D42A27DB-BD31-4B8C-83A1-F6EECF244321}">
                <p14:modId xmlns:p14="http://schemas.microsoft.com/office/powerpoint/2010/main" val="585750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29192672"/>
                    </a:ext>
                  </a:extLst>
                </a:gridCol>
                <a:gridCol w="1399032">
                  <a:extLst>
                    <a:ext uri="{9D8B030D-6E8A-4147-A177-3AD203B41FA5}">
                      <a16:colId xmlns:a16="http://schemas.microsoft.com/office/drawing/2014/main" val="2384939353"/>
                    </a:ext>
                  </a:extLst>
                </a:gridCol>
                <a:gridCol w="1728216">
                  <a:extLst>
                    <a:ext uri="{9D8B030D-6E8A-4147-A177-3AD203B41FA5}">
                      <a16:colId xmlns:a16="http://schemas.microsoft.com/office/drawing/2014/main" val="3548999461"/>
                    </a:ext>
                  </a:extLst>
                </a:gridCol>
                <a:gridCol w="576072">
                  <a:extLst>
                    <a:ext uri="{9D8B030D-6E8A-4147-A177-3AD203B41FA5}">
                      <a16:colId xmlns:a16="http://schemas.microsoft.com/office/drawing/2014/main" val="177746524"/>
                    </a:ext>
                  </a:extLst>
                </a:gridCol>
                <a:gridCol w="576072">
                  <a:extLst>
                    <a:ext uri="{9D8B030D-6E8A-4147-A177-3AD203B41FA5}">
                      <a16:colId xmlns:a16="http://schemas.microsoft.com/office/drawing/2014/main" val="1080442512"/>
                    </a:ext>
                  </a:extLst>
                </a:gridCol>
                <a:gridCol w="576072">
                  <a:extLst>
                    <a:ext uri="{9D8B030D-6E8A-4147-A177-3AD203B41FA5}">
                      <a16:colId xmlns:a16="http://schemas.microsoft.com/office/drawing/2014/main" val="2571540997"/>
                    </a:ext>
                  </a:extLst>
                </a:gridCol>
                <a:gridCol w="576072">
                  <a:extLst>
                    <a:ext uri="{9D8B030D-6E8A-4147-A177-3AD203B41FA5}">
                      <a16:colId xmlns:a16="http://schemas.microsoft.com/office/drawing/2014/main" val="2155516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3469785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- 2023-04-27 13:20:32</a:t>
                      </a:r>
                      <a:r>
                        <a:rPr kumimoji="0" lang="en-US" sz="1000" b="0" i="0" u="none" strike="noStrike" kern="1200" cap="none" spc="0" normalizeH="0" baseline="0" noProof="0">
                          <a:ln>
                            <a:noFill/>
                          </a:ln>
                          <a:solidFill>
                            <a:prstClr val="black"/>
                          </a:solidFill>
                          <a:effectLst/>
                          <a:uLnTx/>
                          <a:uFillTx/>
                          <a:latin typeface="Calibri"/>
                          <a:ea typeface="+mn-ea"/>
                          <a:cs typeface="+mn-cs"/>
                        </a:rPr>
                        <a:t>
 WorldSkills Europe and #Festo - 15 years of partnership! 🤝 We are proud to cooperate with our partner to promote #TVET ⚙️ already for 15 years. Learn more 👉 https://t.co/scDlAadKbG #FestoDidactic #Mechatronics #EuroSkills2023 @ESGdansk2023 https://t.co/SwthexOXyn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https://pbs.twimg.com/media/Fut5HzgWAAITOWZ.jpg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1250164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- 2023-04-05 09:07:11</a:t>
                      </a:r>
                      <a:r>
                        <a:rPr kumimoji="0" lang="en-US" sz="1000" b="0" i="0" u="none" strike="noStrike" kern="1200" cap="none" spc="0" normalizeH="0" baseline="0" noProof="0">
                          <a:ln>
                            <a:noFill/>
                          </a:ln>
                          <a:solidFill>
                            <a:prstClr val="black"/>
                          </a:solidFill>
                          <a:effectLst/>
                          <a:uLnTx/>
                          <a:uFillTx/>
                          <a:latin typeface="Calibri"/>
                          <a:ea typeface="+mn-ea"/>
                          <a:cs typeface="+mn-cs"/>
                        </a:rPr>
                        <a:t>
 The countdown is on! The 8th European championship of young professionals is approaching. 
#Festo as Premium Sponsor of the skill ⚙️ #Mechatronics is looking forward. Learn more 👉 https://t.co/yVDs6hy8DJ #FestoDidactic #UnitedbySkills @ESGdansk2023 https://t.co/VaTfwlYWoD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https://pbs.twimg.com/media/Fs7iapqWAAAiIKd.jpg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770721329"/>
                  </a:ext>
                </a:extLst>
              </a:tr>
            </a:tbl>
          </a:graphicData>
        </a:graphic>
      </p:graphicFrame>
      <p:sp>
        <p:nvSpPr>
          <p:cNvPr id="4" name="Text Placeholder 3">
            <a:extLst>
              <a:ext uri="{FF2B5EF4-FFF2-40B4-BE49-F238E27FC236}">
                <a16:creationId xmlns:a16="http://schemas.microsoft.com/office/drawing/2014/main" id="{AFEBA146-9AEC-42D1-BE13-15F41E63AB16}"/>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17407796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86D66-6059-436E-9CC3-12021C5DD88F}"/>
              </a:ext>
            </a:extLst>
          </p:cNvPr>
          <p:cNvSpPr>
            <a:spLocks noGrp="1"/>
          </p:cNvSpPr>
          <p:nvPr>
            <p:ph type="title"/>
          </p:nvPr>
        </p:nvSpPr>
        <p:spPr/>
        <p:txBody>
          <a:bodyPr/>
          <a:lstStyle/>
          <a:p>
            <a:r>
              <a:rPr lang="en-US"/>
              <a:t>Twitter Own Tweets Table | 3 profiles - 5 of 9</a:t>
            </a:r>
          </a:p>
        </p:txBody>
      </p:sp>
      <p:graphicFrame>
        <p:nvGraphicFramePr>
          <p:cNvPr id="5" name="Table Placeholder 4">
            <a:extLst>
              <a:ext uri="{FF2B5EF4-FFF2-40B4-BE49-F238E27FC236}">
                <a16:creationId xmlns:a16="http://schemas.microsoft.com/office/drawing/2014/main" id="{AD96C140-47EE-4DED-A77A-927C73FCEB1E}"/>
              </a:ext>
            </a:extLst>
          </p:cNvPr>
          <p:cNvGraphicFramePr>
            <a:graphicFrameLocks noGrp="1"/>
          </p:cNvGraphicFramePr>
          <p:nvPr>
            <p:ph type="tbl" sz="quarter" idx="13"/>
            <p:extLst>
              <p:ext uri="{D42A27DB-BD31-4B8C-83A1-F6EECF244321}">
                <p14:modId xmlns:p14="http://schemas.microsoft.com/office/powerpoint/2010/main" val="3058983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99168434"/>
                    </a:ext>
                  </a:extLst>
                </a:gridCol>
                <a:gridCol w="1399032">
                  <a:extLst>
                    <a:ext uri="{9D8B030D-6E8A-4147-A177-3AD203B41FA5}">
                      <a16:colId xmlns:a16="http://schemas.microsoft.com/office/drawing/2014/main" val="2163543727"/>
                    </a:ext>
                  </a:extLst>
                </a:gridCol>
                <a:gridCol w="1728216">
                  <a:extLst>
                    <a:ext uri="{9D8B030D-6E8A-4147-A177-3AD203B41FA5}">
                      <a16:colId xmlns:a16="http://schemas.microsoft.com/office/drawing/2014/main" val="896948760"/>
                    </a:ext>
                  </a:extLst>
                </a:gridCol>
                <a:gridCol w="576072">
                  <a:extLst>
                    <a:ext uri="{9D8B030D-6E8A-4147-A177-3AD203B41FA5}">
                      <a16:colId xmlns:a16="http://schemas.microsoft.com/office/drawing/2014/main" val="787883972"/>
                    </a:ext>
                  </a:extLst>
                </a:gridCol>
                <a:gridCol w="576072">
                  <a:extLst>
                    <a:ext uri="{9D8B030D-6E8A-4147-A177-3AD203B41FA5}">
                      <a16:colId xmlns:a16="http://schemas.microsoft.com/office/drawing/2014/main" val="4192388743"/>
                    </a:ext>
                  </a:extLst>
                </a:gridCol>
                <a:gridCol w="576072">
                  <a:extLst>
                    <a:ext uri="{9D8B030D-6E8A-4147-A177-3AD203B41FA5}">
                      <a16:colId xmlns:a16="http://schemas.microsoft.com/office/drawing/2014/main" val="2883039341"/>
                    </a:ext>
                  </a:extLst>
                </a:gridCol>
                <a:gridCol w="576072">
                  <a:extLst>
                    <a:ext uri="{9D8B030D-6E8A-4147-A177-3AD203B41FA5}">
                      <a16:colId xmlns:a16="http://schemas.microsoft.com/office/drawing/2014/main" val="304168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3380959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- 2023-04-17 15:10:20</a:t>
                      </a:r>
                      <a:r>
                        <a:rPr kumimoji="0" lang="en-US" sz="1000" b="0" i="0" u="none" strike="noStrike" kern="1200" cap="none" spc="0" normalizeH="0" baseline="0" noProof="0">
                          <a:ln>
                            <a:noFill/>
                          </a:ln>
                          <a:solidFill>
                            <a:prstClr val="black"/>
                          </a:solidFill>
                          <a:effectLst/>
                          <a:uLnTx/>
                          <a:uFillTx/>
                          <a:latin typeface="Calibri"/>
                          <a:ea typeface="+mn-ea"/>
                          <a:cs typeface="+mn-cs"/>
                        </a:rPr>
                        <a:t>
 🗓️ EuroSkills Gdańsk 2023 ⚙️ Mechatronics is an exciting multidisciplinary technology and competencies of the workforce are highly demanded. #FestoDidactic is Premium Sponsor for the equipment. Learn more 👉 https://t.co/scDlAadKbG  #UnitedbySkills @ESGdansk2023 https://t.co/k8zgXtt29P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https://pbs.twimg.com/media/Ft6yT79WcAsTBH-.jpg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952109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- 2023-05-08 12:38:01</a:t>
                      </a:r>
                      <a:r>
                        <a:rPr kumimoji="0" lang="en-US" sz="1000" b="0" i="0" u="none" strike="noStrike" kern="1200" cap="none" spc="0" normalizeH="0" baseline="0" noProof="0">
                          <a:ln>
                            <a:noFill/>
                          </a:ln>
                          <a:solidFill>
                            <a:prstClr val="black"/>
                          </a:solidFill>
                          <a:effectLst/>
                          <a:uLnTx/>
                          <a:uFillTx/>
                          <a:latin typeface="Calibri"/>
                          <a:ea typeface="+mn-ea"/>
                          <a:cs typeface="+mn-cs"/>
                        </a:rPr>
                        <a:t>
 120 days until #EuroSkillsGdańsk2023 🏅! It all starts with education! We can change the world - that is the competition slogan. #Festo is sponsor of the skill #Mechatronics ⚙️ Learn more 👉 https://t.co/scDlAadKbG #FestoDidactic #UnitedbySkills #TVET @ESGdansk2023 https://t.co/WMkI9u50X3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https://pbs.twimg.com/media/FvmY4d4X0AAMjPM.jpg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358980829"/>
                  </a:ext>
                </a:extLst>
              </a:tr>
            </a:tbl>
          </a:graphicData>
        </a:graphic>
      </p:graphicFrame>
      <p:sp>
        <p:nvSpPr>
          <p:cNvPr id="4" name="Text Placeholder 3">
            <a:extLst>
              <a:ext uri="{FF2B5EF4-FFF2-40B4-BE49-F238E27FC236}">
                <a16:creationId xmlns:a16="http://schemas.microsoft.com/office/drawing/2014/main" id="{5EEC8C4F-213C-4658-A14E-EEEB331F084C}"/>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26801834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7B500-1A2B-4767-846E-BEC340453D73}"/>
              </a:ext>
            </a:extLst>
          </p:cNvPr>
          <p:cNvSpPr>
            <a:spLocks noGrp="1"/>
          </p:cNvSpPr>
          <p:nvPr>
            <p:ph type="title"/>
          </p:nvPr>
        </p:nvSpPr>
        <p:spPr/>
        <p:txBody>
          <a:bodyPr/>
          <a:lstStyle/>
          <a:p>
            <a:r>
              <a:rPr lang="en-US"/>
              <a:t>Twitter Own Tweets Table | 3 profiles - 6 of 9</a:t>
            </a:r>
          </a:p>
        </p:txBody>
      </p:sp>
      <p:graphicFrame>
        <p:nvGraphicFramePr>
          <p:cNvPr id="5" name="Table Placeholder 4">
            <a:extLst>
              <a:ext uri="{FF2B5EF4-FFF2-40B4-BE49-F238E27FC236}">
                <a16:creationId xmlns:a16="http://schemas.microsoft.com/office/drawing/2014/main" id="{0D585E0F-2A29-43EC-9470-001AB4A7DC70}"/>
              </a:ext>
            </a:extLst>
          </p:cNvPr>
          <p:cNvGraphicFramePr>
            <a:graphicFrameLocks noGrp="1"/>
          </p:cNvGraphicFramePr>
          <p:nvPr>
            <p:ph type="tbl" sz="quarter" idx="13"/>
            <p:extLst>
              <p:ext uri="{D42A27DB-BD31-4B8C-83A1-F6EECF244321}">
                <p14:modId xmlns:p14="http://schemas.microsoft.com/office/powerpoint/2010/main" val="429255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36460616"/>
                    </a:ext>
                  </a:extLst>
                </a:gridCol>
                <a:gridCol w="1399032">
                  <a:extLst>
                    <a:ext uri="{9D8B030D-6E8A-4147-A177-3AD203B41FA5}">
                      <a16:colId xmlns:a16="http://schemas.microsoft.com/office/drawing/2014/main" val="3447852119"/>
                    </a:ext>
                  </a:extLst>
                </a:gridCol>
                <a:gridCol w="1728216">
                  <a:extLst>
                    <a:ext uri="{9D8B030D-6E8A-4147-A177-3AD203B41FA5}">
                      <a16:colId xmlns:a16="http://schemas.microsoft.com/office/drawing/2014/main" val="3781216836"/>
                    </a:ext>
                  </a:extLst>
                </a:gridCol>
                <a:gridCol w="576072">
                  <a:extLst>
                    <a:ext uri="{9D8B030D-6E8A-4147-A177-3AD203B41FA5}">
                      <a16:colId xmlns:a16="http://schemas.microsoft.com/office/drawing/2014/main" val="3707031048"/>
                    </a:ext>
                  </a:extLst>
                </a:gridCol>
                <a:gridCol w="576072">
                  <a:extLst>
                    <a:ext uri="{9D8B030D-6E8A-4147-A177-3AD203B41FA5}">
                      <a16:colId xmlns:a16="http://schemas.microsoft.com/office/drawing/2014/main" val="1469716457"/>
                    </a:ext>
                  </a:extLst>
                </a:gridCol>
                <a:gridCol w="576072">
                  <a:extLst>
                    <a:ext uri="{9D8B030D-6E8A-4147-A177-3AD203B41FA5}">
                      <a16:colId xmlns:a16="http://schemas.microsoft.com/office/drawing/2014/main" val="1069245511"/>
                    </a:ext>
                  </a:extLst>
                </a:gridCol>
                <a:gridCol w="576072">
                  <a:extLst>
                    <a:ext uri="{9D8B030D-6E8A-4147-A177-3AD203B41FA5}">
                      <a16:colId xmlns:a16="http://schemas.microsoft.com/office/drawing/2014/main" val="591366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92292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- 2023-06-12 09:22:52</a:t>
                      </a:r>
                      <a:r>
                        <a:rPr kumimoji="0" lang="en-US" sz="1000" b="0" i="0" u="none" strike="noStrike" kern="1200" cap="none" spc="0" normalizeH="0" baseline="0" noProof="0">
                          <a:ln>
                            <a:noFill/>
                          </a:ln>
                          <a:solidFill>
                            <a:prstClr val="black"/>
                          </a:solidFill>
                          <a:effectLst/>
                          <a:uLnTx/>
                          <a:uFillTx/>
                          <a:latin typeface="Calibri"/>
                          <a:ea typeface="+mn-ea"/>
                          <a:cs typeface="+mn-cs"/>
                        </a:rPr>
                        <a:t>
 “Witaj EuroSkills Gdańsk 2023” Hi, Timo and Daniel speaking! We want to learn a few words of Polish to be prepared, but technical education is more our cup of tea. Our next step: #EuroSkills2023! 👉 https://t.co/scDlAadKbG #UnitedbySkills @ESGdansk2023 #Festo https://t.co/X1CuF7p8eU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https://pbs.twimg.com/media/FyZ73BNX0AETdv7.jpg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289419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- 2023-07-15 09:04:00</a:t>
                      </a:r>
                      <a:r>
                        <a:rPr kumimoji="0" lang="en-US" sz="1000" b="0" i="0" u="none" strike="noStrike" kern="1200" cap="none" spc="0" normalizeH="0" baseline="0" noProof="0">
                          <a:ln>
                            <a:noFill/>
                          </a:ln>
                          <a:solidFill>
                            <a:prstClr val="black"/>
                          </a:solidFill>
                          <a:effectLst/>
                          <a:uLnTx/>
                          <a:uFillTx/>
                          <a:latin typeface="Calibri"/>
                          <a:ea typeface="+mn-ea"/>
                          <a:cs typeface="+mn-cs"/>
                        </a:rPr>
                        <a:t>
 Let’s celebrate the Youth Day 🥳 EuroSkills Gdańsk 2023, is all about young people! It offers a platform for skill development and connects them with career opportunities. Get your free ticket 👉 https://t.co/tt429Hau24 #TVET #UnitedbySkills @ESGdansk2023 https://t.co/WBKHCsqnhz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632362183"/>
                  </a:ext>
                </a:extLst>
              </a:tr>
            </a:tbl>
          </a:graphicData>
        </a:graphic>
      </p:graphicFrame>
      <p:sp>
        <p:nvSpPr>
          <p:cNvPr id="4" name="Text Placeholder 3">
            <a:extLst>
              <a:ext uri="{FF2B5EF4-FFF2-40B4-BE49-F238E27FC236}">
                <a16:creationId xmlns:a16="http://schemas.microsoft.com/office/drawing/2014/main" id="{32AE15A7-8EB9-430E-A3A5-EE0BAFD50426}"/>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1096287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49075-7FE9-4F10-85FA-1DE07EFE3341}"/>
              </a:ext>
            </a:extLst>
          </p:cNvPr>
          <p:cNvSpPr>
            <a:spLocks noGrp="1"/>
          </p:cNvSpPr>
          <p:nvPr>
            <p:ph type="title"/>
          </p:nvPr>
        </p:nvSpPr>
        <p:spPr/>
        <p:txBody>
          <a:bodyPr/>
          <a:lstStyle/>
          <a:p>
            <a:r>
              <a:rPr lang="en-US"/>
              <a:t>Twitter Own Tweets Table | 3 profiles - 7 of 9</a:t>
            </a:r>
          </a:p>
        </p:txBody>
      </p:sp>
      <p:graphicFrame>
        <p:nvGraphicFramePr>
          <p:cNvPr id="5" name="Table Placeholder 4">
            <a:extLst>
              <a:ext uri="{FF2B5EF4-FFF2-40B4-BE49-F238E27FC236}">
                <a16:creationId xmlns:a16="http://schemas.microsoft.com/office/drawing/2014/main" id="{80A0E9A9-42A6-45C0-A816-388E9BAEF42A}"/>
              </a:ext>
            </a:extLst>
          </p:cNvPr>
          <p:cNvGraphicFramePr>
            <a:graphicFrameLocks noGrp="1"/>
          </p:cNvGraphicFramePr>
          <p:nvPr>
            <p:ph type="tbl" sz="quarter" idx="13"/>
            <p:extLst>
              <p:ext uri="{D42A27DB-BD31-4B8C-83A1-F6EECF244321}">
                <p14:modId xmlns:p14="http://schemas.microsoft.com/office/powerpoint/2010/main" val="1340728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5305138"/>
                    </a:ext>
                  </a:extLst>
                </a:gridCol>
                <a:gridCol w="1399032">
                  <a:extLst>
                    <a:ext uri="{9D8B030D-6E8A-4147-A177-3AD203B41FA5}">
                      <a16:colId xmlns:a16="http://schemas.microsoft.com/office/drawing/2014/main" val="3623375817"/>
                    </a:ext>
                  </a:extLst>
                </a:gridCol>
                <a:gridCol w="1728216">
                  <a:extLst>
                    <a:ext uri="{9D8B030D-6E8A-4147-A177-3AD203B41FA5}">
                      <a16:colId xmlns:a16="http://schemas.microsoft.com/office/drawing/2014/main" val="3324822338"/>
                    </a:ext>
                  </a:extLst>
                </a:gridCol>
                <a:gridCol w="576072">
                  <a:extLst>
                    <a:ext uri="{9D8B030D-6E8A-4147-A177-3AD203B41FA5}">
                      <a16:colId xmlns:a16="http://schemas.microsoft.com/office/drawing/2014/main" val="1162836341"/>
                    </a:ext>
                  </a:extLst>
                </a:gridCol>
                <a:gridCol w="576072">
                  <a:extLst>
                    <a:ext uri="{9D8B030D-6E8A-4147-A177-3AD203B41FA5}">
                      <a16:colId xmlns:a16="http://schemas.microsoft.com/office/drawing/2014/main" val="1096168458"/>
                    </a:ext>
                  </a:extLst>
                </a:gridCol>
                <a:gridCol w="576072">
                  <a:extLst>
                    <a:ext uri="{9D8B030D-6E8A-4147-A177-3AD203B41FA5}">
                      <a16:colId xmlns:a16="http://schemas.microsoft.com/office/drawing/2014/main" val="1779900736"/>
                    </a:ext>
                  </a:extLst>
                </a:gridCol>
                <a:gridCol w="576072">
                  <a:extLst>
                    <a:ext uri="{9D8B030D-6E8A-4147-A177-3AD203B41FA5}">
                      <a16:colId xmlns:a16="http://schemas.microsoft.com/office/drawing/2014/main" val="2170294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3655599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- 2023-07-20 08:57:00</a:t>
                      </a:r>
                      <a:r>
                        <a:rPr kumimoji="0" lang="en-US" sz="1000" b="0" i="0" u="none" strike="noStrike" kern="1200" cap="none" spc="0" normalizeH="0" baseline="0" noProof="0">
                          <a:ln>
                            <a:noFill/>
                          </a:ln>
                          <a:solidFill>
                            <a:prstClr val="black"/>
                          </a:solidFill>
                          <a:effectLst/>
                          <a:uLnTx/>
                          <a:uFillTx/>
                          <a:latin typeface="Calibri"/>
                          <a:ea typeface="+mn-ea"/>
                          <a:cs typeface="+mn-cs"/>
                        </a:rPr>
                        <a:t>
 #EuroSkillsGdańsk2023 – addressing the shortage of skilled workers through vocational competitions! 🏅 #Festo as a Premium Partner of EuroSkills sponsors skill 04 #mechatronics. See the press release 👉 https://t.co/bh97vHAvnk #FestoDidactic #UnitedbySkills #TVET @ESGdansk2023 https://t.co/pLrBFzMdEi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https://pbs.twimg.com/media/F1diWrYXgAIBotk.jpg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092439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- 2023-05-15 09:09:11</a:t>
                      </a:r>
                      <a:r>
                        <a:rPr kumimoji="0" lang="en-US" sz="1000" b="0" i="0" u="none" strike="noStrike" kern="1200" cap="none" spc="0" normalizeH="0" baseline="0" noProof="0">
                          <a:ln>
                            <a:noFill/>
                          </a:ln>
                          <a:solidFill>
                            <a:prstClr val="black"/>
                          </a:solidFill>
                          <a:effectLst/>
                          <a:uLnTx/>
                          <a:uFillTx/>
                          <a:latin typeface="Calibri"/>
                          <a:ea typeface="+mn-ea"/>
                          <a:cs typeface="+mn-cs"/>
                        </a:rPr>
                        <a:t>
 #Festo Vocational Education. Hi, Timo and Daniel speaking! We were 'ambassadors of vocational training' at the "Applicants' Night" last FRI, an info event for students and parents. Our next step: #EuroSkills2023! 👉 https://t.co/scDlAadKbG #UnitedbySkills @ESGdansk2023 https://t.co/fzY97faBtr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https://pbs.twimg.com/media/FwJsNVgWcAA7l73.jpg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613969680"/>
                  </a:ext>
                </a:extLst>
              </a:tr>
            </a:tbl>
          </a:graphicData>
        </a:graphic>
      </p:graphicFrame>
      <p:sp>
        <p:nvSpPr>
          <p:cNvPr id="4" name="Text Placeholder 3">
            <a:extLst>
              <a:ext uri="{FF2B5EF4-FFF2-40B4-BE49-F238E27FC236}">
                <a16:creationId xmlns:a16="http://schemas.microsoft.com/office/drawing/2014/main" id="{1311F798-0B4F-4CC1-A455-41FB827ED841}"/>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7283350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DA3AE-B7B3-402B-A887-E695DB3A1362}"/>
              </a:ext>
            </a:extLst>
          </p:cNvPr>
          <p:cNvSpPr>
            <a:spLocks noGrp="1"/>
          </p:cNvSpPr>
          <p:nvPr>
            <p:ph type="title"/>
          </p:nvPr>
        </p:nvSpPr>
        <p:spPr/>
        <p:txBody>
          <a:bodyPr/>
          <a:lstStyle/>
          <a:p>
            <a:r>
              <a:rPr lang="en-US"/>
              <a:t>Twitter Own Tweets Table | 3 profiles - 8 of 9</a:t>
            </a:r>
          </a:p>
        </p:txBody>
      </p:sp>
      <p:graphicFrame>
        <p:nvGraphicFramePr>
          <p:cNvPr id="5" name="Table Placeholder 4">
            <a:extLst>
              <a:ext uri="{FF2B5EF4-FFF2-40B4-BE49-F238E27FC236}">
                <a16:creationId xmlns:a16="http://schemas.microsoft.com/office/drawing/2014/main" id="{7367B7C5-45A4-4111-A127-41245CF1164A}"/>
              </a:ext>
            </a:extLst>
          </p:cNvPr>
          <p:cNvGraphicFramePr>
            <a:graphicFrameLocks noGrp="1"/>
          </p:cNvGraphicFramePr>
          <p:nvPr>
            <p:ph type="tbl" sz="quarter" idx="13"/>
            <p:extLst>
              <p:ext uri="{D42A27DB-BD31-4B8C-83A1-F6EECF244321}">
                <p14:modId xmlns:p14="http://schemas.microsoft.com/office/powerpoint/2010/main" val="3147453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46518626"/>
                    </a:ext>
                  </a:extLst>
                </a:gridCol>
                <a:gridCol w="1399032">
                  <a:extLst>
                    <a:ext uri="{9D8B030D-6E8A-4147-A177-3AD203B41FA5}">
                      <a16:colId xmlns:a16="http://schemas.microsoft.com/office/drawing/2014/main" val="2822200676"/>
                    </a:ext>
                  </a:extLst>
                </a:gridCol>
                <a:gridCol w="1728216">
                  <a:extLst>
                    <a:ext uri="{9D8B030D-6E8A-4147-A177-3AD203B41FA5}">
                      <a16:colId xmlns:a16="http://schemas.microsoft.com/office/drawing/2014/main" val="880406235"/>
                    </a:ext>
                  </a:extLst>
                </a:gridCol>
                <a:gridCol w="576072">
                  <a:extLst>
                    <a:ext uri="{9D8B030D-6E8A-4147-A177-3AD203B41FA5}">
                      <a16:colId xmlns:a16="http://schemas.microsoft.com/office/drawing/2014/main" val="2447130536"/>
                    </a:ext>
                  </a:extLst>
                </a:gridCol>
                <a:gridCol w="576072">
                  <a:extLst>
                    <a:ext uri="{9D8B030D-6E8A-4147-A177-3AD203B41FA5}">
                      <a16:colId xmlns:a16="http://schemas.microsoft.com/office/drawing/2014/main" val="3464936856"/>
                    </a:ext>
                  </a:extLst>
                </a:gridCol>
                <a:gridCol w="576072">
                  <a:extLst>
                    <a:ext uri="{9D8B030D-6E8A-4147-A177-3AD203B41FA5}">
                      <a16:colId xmlns:a16="http://schemas.microsoft.com/office/drawing/2014/main" val="484287873"/>
                    </a:ext>
                  </a:extLst>
                </a:gridCol>
                <a:gridCol w="576072">
                  <a:extLst>
                    <a:ext uri="{9D8B030D-6E8A-4147-A177-3AD203B41FA5}">
                      <a16:colId xmlns:a16="http://schemas.microsoft.com/office/drawing/2014/main" val="1568594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1091303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- 2023-06-06 09:17:46</a:t>
                      </a:r>
                      <a:r>
                        <a:rPr kumimoji="0" lang="en-US" sz="1000" b="0" i="0" u="none" strike="noStrike" kern="1200" cap="none" spc="0" normalizeH="0" baseline="0" noProof="0">
                          <a:ln>
                            <a:noFill/>
                          </a:ln>
                          <a:solidFill>
                            <a:prstClr val="black"/>
                          </a:solidFill>
                          <a:effectLst/>
                          <a:uLnTx/>
                          <a:uFillTx/>
                          <a:latin typeface="Calibri"/>
                          <a:ea typeface="+mn-ea"/>
                          <a:cs typeface="+mn-cs"/>
                        </a:rPr>
                        <a:t>
 90 days until #EuroSkillsGdańsk2023 🏅! #Festo is Premium Sponsor of the skill #Mechatronics ⚙️ Come and join this stunning event! Learn more 👉 https://t.co/scDlAadKbG #FestoDidactic #UnitedbySkills #TVET @ESGdansk2023 https://t.co/lWZcBghlRW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https://pbs.twimg.com/media/Fx7BJ5MWIAALYi4.jpg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4108914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- 2023-07-25 12:38:32</a:t>
                      </a:r>
                      <a:r>
                        <a:rPr kumimoji="0" lang="en-US" sz="1000" b="0" i="0" u="none" strike="noStrike" kern="1200" cap="none" spc="0" normalizeH="0" baseline="0" noProof="0">
                          <a:ln>
                            <a:noFill/>
                          </a:ln>
                          <a:solidFill>
                            <a:prstClr val="black"/>
                          </a:solidFill>
                          <a:effectLst/>
                          <a:uLnTx/>
                          <a:uFillTx/>
                          <a:latin typeface="Calibri"/>
                          <a:ea typeface="+mn-ea"/>
                          <a:cs typeface="+mn-cs"/>
                        </a:rPr>
                        <a:t>
 Last week, Team Germany held its preparation meeting in Magdeburg, Germany, to prepare for the upcoming #EuroSkills2023 🏅 Workshops, mental training, and team-building activities were on the agenda 👍 Discover more 👉 https://t.co/bh97vHAvnk #Festo #TVET @ESGdansk2023 https://t.co/l15GK1ntm8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https://pbs.twimg.com/media/F14E_iVWIAA5HEf.jpg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662482911"/>
                  </a:ext>
                </a:extLst>
              </a:tr>
            </a:tbl>
          </a:graphicData>
        </a:graphic>
      </p:graphicFrame>
      <p:sp>
        <p:nvSpPr>
          <p:cNvPr id="4" name="Text Placeholder 3">
            <a:extLst>
              <a:ext uri="{FF2B5EF4-FFF2-40B4-BE49-F238E27FC236}">
                <a16:creationId xmlns:a16="http://schemas.microsoft.com/office/drawing/2014/main" id="{15BBA21F-F0EE-43A1-B334-A9A591B47295}"/>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35204629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6923B-775F-4E00-A218-AEEE9299FCAE}"/>
              </a:ext>
            </a:extLst>
          </p:cNvPr>
          <p:cNvSpPr>
            <a:spLocks noGrp="1"/>
          </p:cNvSpPr>
          <p:nvPr>
            <p:ph type="title"/>
          </p:nvPr>
        </p:nvSpPr>
        <p:spPr/>
        <p:txBody>
          <a:bodyPr/>
          <a:lstStyle/>
          <a:p>
            <a:r>
              <a:rPr lang="en-US"/>
              <a:t>Twitter Own Tweets Table | 3 profiles - 9 of 9</a:t>
            </a:r>
          </a:p>
        </p:txBody>
      </p:sp>
      <p:graphicFrame>
        <p:nvGraphicFramePr>
          <p:cNvPr id="5" name="Table Placeholder 4">
            <a:extLst>
              <a:ext uri="{FF2B5EF4-FFF2-40B4-BE49-F238E27FC236}">
                <a16:creationId xmlns:a16="http://schemas.microsoft.com/office/drawing/2014/main" id="{F0E02A66-65DF-4194-AF4D-EBC2F7C567FA}"/>
              </a:ext>
            </a:extLst>
          </p:cNvPr>
          <p:cNvGraphicFramePr>
            <a:graphicFrameLocks noGrp="1"/>
          </p:cNvGraphicFramePr>
          <p:nvPr>
            <p:ph type="tbl" sz="quarter" idx="13"/>
            <p:extLst>
              <p:ext uri="{D42A27DB-BD31-4B8C-83A1-F6EECF244321}">
                <p14:modId xmlns:p14="http://schemas.microsoft.com/office/powerpoint/2010/main" val="2571893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53764700"/>
                    </a:ext>
                  </a:extLst>
                </a:gridCol>
                <a:gridCol w="1399032">
                  <a:extLst>
                    <a:ext uri="{9D8B030D-6E8A-4147-A177-3AD203B41FA5}">
                      <a16:colId xmlns:a16="http://schemas.microsoft.com/office/drawing/2014/main" val="2798416482"/>
                    </a:ext>
                  </a:extLst>
                </a:gridCol>
                <a:gridCol w="1728216">
                  <a:extLst>
                    <a:ext uri="{9D8B030D-6E8A-4147-A177-3AD203B41FA5}">
                      <a16:colId xmlns:a16="http://schemas.microsoft.com/office/drawing/2014/main" val="1729973288"/>
                    </a:ext>
                  </a:extLst>
                </a:gridCol>
                <a:gridCol w="576072">
                  <a:extLst>
                    <a:ext uri="{9D8B030D-6E8A-4147-A177-3AD203B41FA5}">
                      <a16:colId xmlns:a16="http://schemas.microsoft.com/office/drawing/2014/main" val="452901394"/>
                    </a:ext>
                  </a:extLst>
                </a:gridCol>
                <a:gridCol w="576072">
                  <a:extLst>
                    <a:ext uri="{9D8B030D-6E8A-4147-A177-3AD203B41FA5}">
                      <a16:colId xmlns:a16="http://schemas.microsoft.com/office/drawing/2014/main" val="1729756117"/>
                    </a:ext>
                  </a:extLst>
                </a:gridCol>
                <a:gridCol w="576072">
                  <a:extLst>
                    <a:ext uri="{9D8B030D-6E8A-4147-A177-3AD203B41FA5}">
                      <a16:colId xmlns:a16="http://schemas.microsoft.com/office/drawing/2014/main" val="4113325509"/>
                    </a:ext>
                  </a:extLst>
                </a:gridCol>
                <a:gridCol w="576072">
                  <a:extLst>
                    <a:ext uri="{9D8B030D-6E8A-4147-A177-3AD203B41FA5}">
                      <a16:colId xmlns:a16="http://schemas.microsoft.com/office/drawing/2014/main" val="1864107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851618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- 2023-07-15 08:00:00</a:t>
                      </a:r>
                      <a:r>
                        <a:rPr kumimoji="0" lang="en-US" sz="1000" b="0" i="0" u="none" strike="noStrike" kern="1200" cap="none" spc="0" normalizeH="0" baseline="0" noProof="0">
                          <a:ln>
                            <a:noFill/>
                          </a:ln>
                          <a:solidFill>
                            <a:prstClr val="black"/>
                          </a:solidFill>
                          <a:effectLst/>
                          <a:uLnTx/>
                          <a:uFillTx/>
                          <a:latin typeface="Calibri"/>
                          <a:ea typeface="+mn-ea"/>
                          <a:cs typeface="+mn-cs"/>
                        </a:rPr>
                        <a:t>
 https://t.co/8Huio5YAy1
Let’s celebrate the Youth Day 🥳 EuroSkills Gdańsk 2023, is all about young people! It offers a platform for skill development and connects them with career opportunities. Get your free ticket 👉 https://t.co/VasYpZHCnn #TVET #UnitedbySkills @ESGdansk2023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884056445"/>
                  </a:ext>
                </a:extLst>
              </a:tr>
            </a:tbl>
          </a:graphicData>
        </a:graphic>
      </p:graphicFrame>
      <p:sp>
        <p:nvSpPr>
          <p:cNvPr id="4" name="Text Placeholder 3">
            <a:extLst>
              <a:ext uri="{FF2B5EF4-FFF2-40B4-BE49-F238E27FC236}">
                <a16:creationId xmlns:a16="http://schemas.microsoft.com/office/drawing/2014/main" id="{CAB68984-65DF-4E2E-8518-7DBF6560D0DF}"/>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8713479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257E3-CD7C-4443-BB3A-C3C0FC3F2A11}"/>
              </a:ext>
            </a:extLst>
          </p:cNvPr>
          <p:cNvSpPr>
            <a:spLocks noGrp="1"/>
          </p:cNvSpPr>
          <p:nvPr>
            <p:ph type="title"/>
          </p:nvPr>
        </p:nvSpPr>
        <p:spPr/>
        <p:txBody>
          <a:bodyPr/>
          <a:lstStyle/>
          <a:p>
            <a:r>
              <a:rPr lang="en-US"/>
              <a:t>Overall Overall Tag Performance | 3 profiles</a:t>
            </a:r>
          </a:p>
        </p:txBody>
      </p:sp>
      <p:graphicFrame>
        <p:nvGraphicFramePr>
          <p:cNvPr id="5" name="Table Placeholder 4">
            <a:extLst>
              <a:ext uri="{FF2B5EF4-FFF2-40B4-BE49-F238E27FC236}">
                <a16:creationId xmlns:a16="http://schemas.microsoft.com/office/drawing/2014/main" id="{8B62F456-8AD6-4E19-9E4A-2885113673E4}"/>
              </a:ext>
            </a:extLst>
          </p:cNvPr>
          <p:cNvGraphicFramePr>
            <a:graphicFrameLocks noGrp="1"/>
          </p:cNvGraphicFramePr>
          <p:nvPr>
            <p:ph type="tbl" sz="quarter" idx="13"/>
            <p:extLst>
              <p:ext uri="{D42A27DB-BD31-4B8C-83A1-F6EECF244321}">
                <p14:modId xmlns:p14="http://schemas.microsoft.com/office/powerpoint/2010/main" val="3016796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626475043"/>
                    </a:ext>
                  </a:extLst>
                </a:gridCol>
                <a:gridCol w="658368">
                  <a:extLst>
                    <a:ext uri="{9D8B030D-6E8A-4147-A177-3AD203B41FA5}">
                      <a16:colId xmlns:a16="http://schemas.microsoft.com/office/drawing/2014/main" val="3366593339"/>
                    </a:ext>
                  </a:extLst>
                </a:gridCol>
                <a:gridCol w="658368">
                  <a:extLst>
                    <a:ext uri="{9D8B030D-6E8A-4147-A177-3AD203B41FA5}">
                      <a16:colId xmlns:a16="http://schemas.microsoft.com/office/drawing/2014/main" val="2231843340"/>
                    </a:ext>
                  </a:extLst>
                </a:gridCol>
                <a:gridCol w="658368">
                  <a:extLst>
                    <a:ext uri="{9D8B030D-6E8A-4147-A177-3AD203B41FA5}">
                      <a16:colId xmlns:a16="http://schemas.microsoft.com/office/drawing/2014/main" val="669800144"/>
                    </a:ext>
                  </a:extLst>
                </a:gridCol>
                <a:gridCol w="658368">
                  <a:extLst>
                    <a:ext uri="{9D8B030D-6E8A-4147-A177-3AD203B41FA5}">
                      <a16:colId xmlns:a16="http://schemas.microsoft.com/office/drawing/2014/main" val="2280491326"/>
                    </a:ext>
                  </a:extLst>
                </a:gridCol>
                <a:gridCol w="658368">
                  <a:extLst>
                    <a:ext uri="{9D8B030D-6E8A-4147-A177-3AD203B41FA5}">
                      <a16:colId xmlns:a16="http://schemas.microsoft.com/office/drawing/2014/main" val="348414876"/>
                    </a:ext>
                  </a:extLst>
                </a:gridCol>
                <a:gridCol w="658368">
                  <a:extLst>
                    <a:ext uri="{9D8B030D-6E8A-4147-A177-3AD203B41FA5}">
                      <a16:colId xmlns:a16="http://schemas.microsoft.com/office/drawing/2014/main" val="2271147558"/>
                    </a:ext>
                  </a:extLst>
                </a:gridCol>
                <a:gridCol w="658368">
                  <a:extLst>
                    <a:ext uri="{9D8B030D-6E8A-4147-A177-3AD203B41FA5}">
                      <a16:colId xmlns:a16="http://schemas.microsoft.com/office/drawing/2014/main" val="2053276408"/>
                    </a:ext>
                  </a:extLst>
                </a:gridCol>
                <a:gridCol w="658368">
                  <a:extLst>
                    <a:ext uri="{9D8B030D-6E8A-4147-A177-3AD203B41FA5}">
                      <a16:colId xmlns:a16="http://schemas.microsoft.com/office/drawing/2014/main" val="1061961005"/>
                    </a:ext>
                  </a:extLst>
                </a:gridCol>
                <a:gridCol w="658368">
                  <a:extLst>
                    <a:ext uri="{9D8B030D-6E8A-4147-A177-3AD203B41FA5}">
                      <a16:colId xmlns:a16="http://schemas.microsoft.com/office/drawing/2014/main" val="4142219985"/>
                    </a:ext>
                  </a:extLst>
                </a:gridCol>
                <a:gridCol w="658368">
                  <a:extLst>
                    <a:ext uri="{9D8B030D-6E8A-4147-A177-3AD203B41FA5}">
                      <a16:colId xmlns:a16="http://schemas.microsoft.com/office/drawing/2014/main" val="4161672560"/>
                    </a:ext>
                  </a:extLst>
                </a:gridCol>
                <a:gridCol w="658368">
                  <a:extLst>
                    <a:ext uri="{9D8B030D-6E8A-4147-A177-3AD203B41FA5}">
                      <a16:colId xmlns:a16="http://schemas.microsoft.com/office/drawing/2014/main" val="3399094107"/>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a:t>
                      </a:r>
                    </a:p>
                  </a:txBody>
                  <a:tcPr/>
                </a:tc>
                <a:tc>
                  <a:txBody>
                    <a:bodyPr/>
                    <a:lstStyle/>
                    <a:p>
                      <a:r>
                        <a:rPr lang="en-US" sz="1000"/>
                        <a:t>Likes (Avg.)</a:t>
                      </a:r>
                    </a:p>
                  </a:txBody>
                  <a:tcPr/>
                </a:tc>
                <a:tc>
                  <a:txBody>
                    <a:bodyPr/>
                    <a:lstStyle/>
                    <a:p>
                      <a:r>
                        <a:rPr lang="en-US" sz="1000"/>
                        <a:t>Comments (Total)</a:t>
                      </a:r>
                    </a:p>
                  </a:txBody>
                  <a:tcPr/>
                </a:tc>
                <a:tc>
                  <a:txBody>
                    <a:bodyPr/>
                    <a:lstStyle/>
                    <a:p>
                      <a:r>
                        <a:rPr lang="en-US" sz="1000"/>
                        <a:t>Comments (Avg.)</a:t>
                      </a:r>
                    </a:p>
                  </a:txBody>
                  <a:tcPr/>
                </a:tc>
                <a:tc>
                  <a:txBody>
                    <a:bodyPr/>
                    <a:lstStyle/>
                    <a:p>
                      <a:r>
                        <a:rPr lang="en-US" sz="1000"/>
                        <a:t>Shares (Total)</a:t>
                      </a:r>
                    </a:p>
                  </a:txBody>
                  <a:tcPr/>
                </a:tc>
                <a:tc>
                  <a:txBody>
                    <a:bodyPr/>
                    <a:lstStyle/>
                    <a:p>
                      <a:r>
                        <a:rPr lang="en-US" sz="1000"/>
                        <a:t>Shares (Avg.)</a:t>
                      </a:r>
                    </a:p>
                  </a:txBody>
                  <a:tcPr/>
                </a:tc>
                <a:tc>
                  <a:txBody>
                    <a:bodyPr/>
                    <a:lstStyle/>
                    <a:p>
                      <a:r>
                        <a:rPr lang="en-US" sz="1000"/>
                        <a:t>Engagement Rate</a:t>
                      </a:r>
                    </a:p>
                  </a:txBody>
                  <a:tcPr/>
                </a:tc>
                <a:tc>
                  <a:txBody>
                    <a:bodyPr/>
                    <a:lstStyle/>
                    <a:p>
                      <a:r>
                        <a:rPr lang="en-US" sz="1000"/>
                        <a:t>Impressions (Total)</a:t>
                      </a:r>
                    </a:p>
                  </a:txBody>
                  <a:tcPr/>
                </a:tc>
                <a:tc>
                  <a:txBody>
                    <a:bodyPr/>
                    <a:lstStyle/>
                    <a:p>
                      <a:r>
                        <a:rPr lang="en-US" sz="1000"/>
                        <a:t>Impressions (Avg.)</a:t>
                      </a:r>
                    </a:p>
                  </a:txBody>
                  <a:tcPr/>
                </a:tc>
                <a:tc>
                  <a:txBody>
                    <a:bodyPr/>
                    <a:lstStyle/>
                    <a:p>
                      <a:r>
                        <a:rPr lang="en-US" sz="1000"/>
                        <a:t>Reach (Avg.)</a:t>
                      </a:r>
                    </a:p>
                  </a:txBody>
                  <a:tcPr/>
                </a:tc>
                <a:extLst>
                  <a:ext uri="{0D108BD9-81ED-4DB2-BD59-A6C34878D82A}">
                    <a16:rowId xmlns:a16="http://schemas.microsoft.com/office/drawing/2014/main" val="1808044523"/>
                  </a:ext>
                </a:extLst>
              </a:tr>
              <a:tr h="370840">
                <a:tc>
                  <a:txBody>
                    <a:bodyPr/>
                    <a:lstStyle/>
                    <a:p>
                      <a:r>
                        <a:rPr lang="en-US" sz="1000"/>
                        <a:t>#EuroSkills2023</a:t>
                      </a:r>
                    </a:p>
                  </a:txBody>
                  <a:tcPr/>
                </a:tc>
                <a:tc>
                  <a:txBody>
                    <a:bodyPr/>
                    <a:lstStyle/>
                    <a:p>
                      <a:r>
                        <a:rPr lang="en-US" sz="1000"/>
                        <a:t>49</a:t>
                      </a:r>
                    </a:p>
                  </a:txBody>
                  <a:tcPr/>
                </a:tc>
                <a:tc>
                  <a:txBody>
                    <a:bodyPr/>
                    <a:lstStyle/>
                    <a:p>
                      <a:r>
                        <a:rPr lang="en-US" sz="1000"/>
                        <a:t>1146</a:t>
                      </a:r>
                    </a:p>
                  </a:txBody>
                  <a:tcPr/>
                </a:tc>
                <a:tc>
                  <a:txBody>
                    <a:bodyPr/>
                    <a:lstStyle/>
                    <a:p>
                      <a:r>
                        <a:rPr lang="en-US" sz="1000"/>
                        <a:t>23.387755102041</a:t>
                      </a:r>
                    </a:p>
                  </a:txBody>
                  <a:tcPr/>
                </a:tc>
                <a:tc>
                  <a:txBody>
                    <a:bodyPr/>
                    <a:lstStyle/>
                    <a:p>
                      <a:r>
                        <a:rPr lang="en-US" sz="1000"/>
                        <a:t>31</a:t>
                      </a:r>
                    </a:p>
                  </a:txBody>
                  <a:tcPr/>
                </a:tc>
                <a:tc>
                  <a:txBody>
                    <a:bodyPr/>
                    <a:lstStyle/>
                    <a:p>
                      <a:r>
                        <a:rPr lang="en-US" sz="1000"/>
                        <a:t>0.63265306122449</a:t>
                      </a:r>
                    </a:p>
                  </a:txBody>
                  <a:tcPr/>
                </a:tc>
                <a:tc>
                  <a:txBody>
                    <a:bodyPr/>
                    <a:lstStyle/>
                    <a:p>
                      <a:r>
                        <a:rPr lang="en-US" sz="1000"/>
                        <a:t>81</a:t>
                      </a:r>
                    </a:p>
                  </a:txBody>
                  <a:tcPr/>
                </a:tc>
                <a:tc>
                  <a:txBody>
                    <a:bodyPr/>
                    <a:lstStyle/>
                    <a:p>
                      <a:r>
                        <a:rPr lang="en-US" sz="1000"/>
                        <a:t>1.6530612244898</a:t>
                      </a:r>
                    </a:p>
                  </a:txBody>
                  <a:tcPr/>
                </a:tc>
                <a:tc>
                  <a:txBody>
                    <a:bodyPr/>
                    <a:lstStyle/>
                    <a:p>
                      <a:r>
                        <a:rPr lang="en-US" sz="1000"/>
                        <a:t>4.0577123351615 %</a:t>
                      </a:r>
                    </a:p>
                  </a:txBody>
                  <a:tcPr/>
                </a:tc>
                <a:tc>
                  <a:txBody>
                    <a:bodyPr/>
                    <a:lstStyle/>
                    <a:p>
                      <a:r>
                        <a:rPr lang="en-US" sz="1000"/>
                        <a:t>49704</a:t>
                      </a:r>
                    </a:p>
                  </a:txBody>
                  <a:tcPr/>
                </a:tc>
                <a:tc>
                  <a:txBody>
                    <a:bodyPr/>
                    <a:lstStyle/>
                    <a:p>
                      <a:r>
                        <a:rPr lang="en-US" sz="1000"/>
                        <a:t>1035.5</a:t>
                      </a:r>
                    </a:p>
                  </a:txBody>
                  <a:tcPr/>
                </a:tc>
                <a:tc>
                  <a:txBody>
                    <a:bodyPr/>
                    <a:lstStyle/>
                    <a:p>
                      <a:r>
                        <a:rPr lang="en-US" sz="1000"/>
                        <a:t>719</a:t>
                      </a:r>
                    </a:p>
                  </a:txBody>
                  <a:tcPr/>
                </a:tc>
                <a:extLst>
                  <a:ext uri="{0D108BD9-81ED-4DB2-BD59-A6C34878D82A}">
                    <a16:rowId xmlns:a16="http://schemas.microsoft.com/office/drawing/2014/main" val="3549402335"/>
                  </a:ext>
                </a:extLst>
              </a:tr>
            </a:tbl>
          </a:graphicData>
        </a:graphic>
      </p:graphicFrame>
      <p:sp>
        <p:nvSpPr>
          <p:cNvPr id="4" name="Text Placeholder 3">
            <a:extLst>
              <a:ext uri="{FF2B5EF4-FFF2-40B4-BE49-F238E27FC236}">
                <a16:creationId xmlns:a16="http://schemas.microsoft.com/office/drawing/2014/main" id="{54A28BDA-F0B6-4F26-AB3A-3AA23D04B7CF}"/>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24866062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682A2-0CAE-4981-A58C-0ABC5340B5C5}"/>
              </a:ext>
            </a:extLst>
          </p:cNvPr>
          <p:cNvSpPr>
            <a:spLocks noGrp="1"/>
          </p:cNvSpPr>
          <p:nvPr>
            <p:ph type="title"/>
          </p:nvPr>
        </p:nvSpPr>
        <p:spPr/>
        <p:txBody>
          <a:bodyPr/>
          <a:lstStyle/>
          <a:p>
            <a:r>
              <a:rPr lang="en-US"/>
              <a:t>Twitter Interaction Rate | 3 profiles</a:t>
            </a:r>
          </a:p>
        </p:txBody>
      </p:sp>
      <p:graphicFrame>
        <p:nvGraphicFramePr>
          <p:cNvPr id="6" name="Chart Placeholder 5">
            <a:extLst>
              <a:ext uri="{FF2B5EF4-FFF2-40B4-BE49-F238E27FC236}">
                <a16:creationId xmlns:a16="http://schemas.microsoft.com/office/drawing/2014/main" id="{E3BA23DA-673F-42FE-8807-D1C9570F548B}"/>
              </a:ext>
            </a:extLst>
          </p:cNvPr>
          <p:cNvGraphicFramePr>
            <a:graphicFrameLocks noGrp="1"/>
          </p:cNvGraphicFramePr>
          <p:nvPr>
            <p:ph type="chart" sz="quarter" idx="13"/>
            <p:extLst>
              <p:ext uri="{D42A27DB-BD31-4B8C-83A1-F6EECF244321}">
                <p14:modId xmlns:p14="http://schemas.microsoft.com/office/powerpoint/2010/main" val="7568691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2EFFD4-E4FA-4D65-8AEE-2E09EC03B6A1}"/>
              </a:ext>
            </a:extLst>
          </p:cNvPr>
          <p:cNvSpPr>
            <a:spLocks noGrp="1"/>
          </p:cNvSpPr>
          <p:nvPr>
            <p:ph type="body" sz="quarter" idx="14"/>
          </p:nvPr>
        </p:nvSpPr>
        <p:spPr/>
        <p:txBody>
          <a:bodyPr/>
          <a:lstStyle/>
          <a:p>
            <a:r>
              <a:rPr lang="en-US"/>
              <a:t>02/01/2023 - 08/31/2023</a:t>
            </a:r>
          </a:p>
        </p:txBody>
      </p:sp>
      <p:sp>
        <p:nvSpPr>
          <p:cNvPr id="5" name="Footer Placeholder 4">
            <a:extLst>
              <a:ext uri="{FF2B5EF4-FFF2-40B4-BE49-F238E27FC236}">
                <a16:creationId xmlns:a16="http://schemas.microsoft.com/office/drawing/2014/main" id="{95E2CECD-91A0-4C2B-A560-0B556C7F27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73135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14859</Words>
  <Application>Microsoft Office PowerPoint</Application>
  <PresentationFormat>On-screen Show (4:3)</PresentationFormat>
  <Paragraphs>1454</Paragraphs>
  <Slides>65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65</vt:i4>
      </vt:variant>
    </vt:vector>
  </HeadingPairs>
  <TitlesOfParts>
    <vt:vector size="68" baseType="lpstr">
      <vt:lpstr>Calibri</vt:lpstr>
      <vt:lpstr>Arial</vt:lpstr>
      <vt:lpstr>quintly_template</vt:lpstr>
      <vt:lpstr>Euro Skills 2023</vt:lpstr>
      <vt:lpstr>Facebook Post Tag Performance | 3 profiles</vt:lpstr>
      <vt:lpstr>LinkedIn Post Tag Performance | 3 profiles</vt:lpstr>
      <vt:lpstr>Twitter Tweet Tag Performance | 3 profiles</vt:lpstr>
      <vt:lpstr>Overall Top Posts | 3 profiles - 1 of 7</vt:lpstr>
      <vt:lpstr>Overall Top Posts | 3 profiles - 2 of 7</vt:lpstr>
      <vt:lpstr>Overall Top Posts | 3 profiles - 3 of 7</vt:lpstr>
      <vt:lpstr>Overall Top Posts | 3 profiles - 4 of 7</vt:lpstr>
      <vt:lpstr>Overall Top Posts | 3 profiles - 5 of 7</vt:lpstr>
      <vt:lpstr>Overall Top Posts | 3 profiles - 6 of 7</vt:lpstr>
      <vt:lpstr>Overall Top Posts | 3 profiles - 7 of 7</vt:lpstr>
      <vt:lpstr>Facebook Published Posts Table | 3 profiles - 1 of 26</vt:lpstr>
      <vt:lpstr>Facebook Published Posts Table | 3 profiles - 2 of 26</vt:lpstr>
      <vt:lpstr>Facebook Published Posts Table | 3 profiles - 3 of 26</vt:lpstr>
      <vt:lpstr>Facebook Published Posts Table | 3 profiles - 4 of 26</vt:lpstr>
      <vt:lpstr>Facebook Published Posts Table | 3 profiles - 5 of 26</vt:lpstr>
      <vt:lpstr>Facebook Published Posts Table | 3 profiles - 6 of 26</vt:lpstr>
      <vt:lpstr>Facebook Published Posts Table | 3 profiles - 7 of 26</vt:lpstr>
      <vt:lpstr>Facebook Published Posts Table | 3 profiles - 8 of 26</vt:lpstr>
      <vt:lpstr>Facebook Published Posts Table | 3 profiles - 9 of 26</vt:lpstr>
      <vt:lpstr>Facebook Published Posts Table | 3 profiles - 10 of 26</vt:lpstr>
      <vt:lpstr>Facebook Published Posts Table | 3 profiles - 11 of 26</vt:lpstr>
      <vt:lpstr>Facebook Published Posts Table | 3 profiles - 12 of 26</vt:lpstr>
      <vt:lpstr>Facebook Published Posts Table | 3 profiles - 13 of 26</vt:lpstr>
      <vt:lpstr>Facebook Published Posts Table | 3 profiles - 14 of 26</vt:lpstr>
      <vt:lpstr>Facebook Published Posts Table | 3 profiles - 15 of 26</vt:lpstr>
      <vt:lpstr>Facebook Published Posts Table | 3 profiles - 16 of 26</vt:lpstr>
      <vt:lpstr>Facebook Published Posts Table | 3 profiles - 17 of 26</vt:lpstr>
      <vt:lpstr>Facebook Published Posts Table | 3 profiles - 18 of 26</vt:lpstr>
      <vt:lpstr>Facebook Published Posts Table | 3 profiles - 19 of 26</vt:lpstr>
      <vt:lpstr>Facebook Published Posts Table | 3 profiles - 20 of 26</vt:lpstr>
      <vt:lpstr>Facebook Published Posts Table | 3 profiles - 21 of 26</vt:lpstr>
      <vt:lpstr>Facebook Published Posts Table | 3 profiles - 22 of 26</vt:lpstr>
      <vt:lpstr>Facebook Published Posts Table | 3 profiles - 23 of 26</vt:lpstr>
      <vt:lpstr>Facebook Published Posts Table | 3 profiles - 24 of 26</vt:lpstr>
      <vt:lpstr>Facebook Published Posts Table | 3 profiles - 25 of 26</vt:lpstr>
      <vt:lpstr>Facebook Published Posts Table | 3 profiles - 26 of 26</vt:lpstr>
      <vt:lpstr>LinkedIn Posts Table | 3 profiles - 1 of 17</vt:lpstr>
      <vt:lpstr>LinkedIn Posts Table | 3 profiles - 2 of 17</vt:lpstr>
      <vt:lpstr>LinkedIn Posts Table | 3 profiles - 3 of 17</vt:lpstr>
      <vt:lpstr>LinkedIn Posts Table | 3 profiles - 4 of 17</vt:lpstr>
      <vt:lpstr>LinkedIn Posts Table | 3 profiles - 5 of 17</vt:lpstr>
      <vt:lpstr>LinkedIn Posts Table | 3 profiles - 6 of 17</vt:lpstr>
      <vt:lpstr>LinkedIn Posts Table | 3 profiles - 7 of 17</vt:lpstr>
      <vt:lpstr>LinkedIn Posts Table | 3 profiles - 8 of 17</vt:lpstr>
      <vt:lpstr>LinkedIn Posts Table | 3 profiles - 9 of 17</vt:lpstr>
      <vt:lpstr>LinkedIn Posts Table | 3 profiles - 10 of 17</vt:lpstr>
      <vt:lpstr>LinkedIn Posts Table | 3 profiles - 11 of 17</vt:lpstr>
      <vt:lpstr>LinkedIn Posts Table | 3 profiles - 12 of 17</vt:lpstr>
      <vt:lpstr>LinkedIn Posts Table | 3 profiles - 13 of 17</vt:lpstr>
      <vt:lpstr>LinkedIn Posts Table | 3 profiles - 14 of 17</vt:lpstr>
      <vt:lpstr>LinkedIn Posts Table | 3 profiles - 15 of 17</vt:lpstr>
      <vt:lpstr>LinkedIn Posts Table | 3 profiles - 16 of 17</vt:lpstr>
      <vt:lpstr>LinkedIn Posts Table | 3 profiles - 17 of 17</vt:lpstr>
      <vt:lpstr>Twitter Own Tweets Table | 3 profiles - 1 of 9</vt:lpstr>
      <vt:lpstr>Twitter Own Tweets Table | 3 profiles - 2 of 9</vt:lpstr>
      <vt:lpstr>Twitter Own Tweets Table | 3 profiles - 3 of 9</vt:lpstr>
      <vt:lpstr>Twitter Own Tweets Table | 3 profiles - 4 of 9</vt:lpstr>
      <vt:lpstr>Twitter Own Tweets Table | 3 profiles - 5 of 9</vt:lpstr>
      <vt:lpstr>Twitter Own Tweets Table | 3 profiles - 6 of 9</vt:lpstr>
      <vt:lpstr>Twitter Own Tweets Table | 3 profiles - 7 of 9</vt:lpstr>
      <vt:lpstr>Twitter Own Tweets Table | 3 profiles - 8 of 9</vt:lpstr>
      <vt:lpstr>Twitter Own Tweets Table | 3 profiles - 9 of 9</vt:lpstr>
      <vt:lpstr>Overall Overall Tag Performance | 3 profiles</vt:lpstr>
      <vt:lpstr>Twitter Interaction Rate | 3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 Skills 2023</dc:title>
  <dc:creator>Frederik Born</dc:creator>
  <cp:lastModifiedBy>Frederik Born</cp:lastModifiedBy>
  <cp:revision>1</cp:revision>
  <dcterms:created xsi:type="dcterms:W3CDTF">2023-07-28T08:43:29Z</dcterms:created>
  <dcterms:modified xsi:type="dcterms:W3CDTF">2023-07-28T08:46:59Z</dcterms:modified>
</cp:coreProperties>
</file>