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74F9A-109D-4497-A103-2AE194F4EA35}"/>
              </a:ext>
            </a:extLst>
          </p:cNvPr>
          <p:cNvSpPr>
            <a:spLocks noGrp="1"/>
          </p:cNvSpPr>
          <p:nvPr>
            <p:ph type="ctrTitle"/>
          </p:nvPr>
        </p:nvSpPr>
        <p:spPr/>
        <p:txBody>
          <a:bodyPr/>
          <a:lstStyle/>
          <a:p>
            <a:r>
              <a:rPr lang="en-US"/>
              <a:t>TP660 Digitalization in Hydraulics </a:t>
            </a:r>
          </a:p>
        </p:txBody>
      </p:sp>
      <p:sp>
        <p:nvSpPr>
          <p:cNvPr id="3" name="Subtitle 2">
            <a:extLst>
              <a:ext uri="{FF2B5EF4-FFF2-40B4-BE49-F238E27FC236}">
                <a16:creationId xmlns:a16="http://schemas.microsoft.com/office/drawing/2014/main" id="{7AFAF402-A5A6-46A0-A9B7-8454D442D171}"/>
              </a:ext>
            </a:extLst>
          </p:cNvPr>
          <p:cNvSpPr>
            <a:spLocks noGrp="1"/>
          </p:cNvSpPr>
          <p:nvPr>
            <p:ph type="subTitle" idx="1"/>
          </p:nvPr>
        </p:nvSpPr>
        <p:spPr/>
        <p:txBody>
          <a:bodyPr/>
          <a:lstStyle/>
          <a:p>
            <a:r>
              <a:rPr lang="en-US"/>
              <a:t>Festo SE &amp; Co. KG</a:t>
            </a:r>
          </a:p>
        </p:txBody>
      </p:sp>
    </p:spTree>
    <p:extLst>
      <p:ext uri="{BB962C8B-B14F-4D97-AF65-F5344CB8AC3E}">
        <p14:creationId xmlns:p14="http://schemas.microsoft.com/office/powerpoint/2010/main" val="3573296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97793-33C5-49C9-9C1A-D78C1CB78A02}"/>
              </a:ext>
            </a:extLst>
          </p:cNvPr>
          <p:cNvSpPr>
            <a:spLocks noGrp="1"/>
          </p:cNvSpPr>
          <p:nvPr>
            <p:ph type="title"/>
          </p:nvPr>
        </p:nvSpPr>
        <p:spPr/>
        <p:txBody>
          <a:bodyPr/>
          <a:lstStyle/>
          <a:p>
            <a:r>
              <a:rPr lang="en-US"/>
              <a:t>Facebook Post Tag Performance | 3 profiles</a:t>
            </a:r>
          </a:p>
        </p:txBody>
      </p:sp>
      <p:graphicFrame>
        <p:nvGraphicFramePr>
          <p:cNvPr id="5" name="Table Placeholder 4">
            <a:extLst>
              <a:ext uri="{FF2B5EF4-FFF2-40B4-BE49-F238E27FC236}">
                <a16:creationId xmlns:a16="http://schemas.microsoft.com/office/drawing/2014/main" id="{DC313E6B-399B-4128-897C-004AE5D7EBED}"/>
              </a:ext>
            </a:extLst>
          </p:cNvPr>
          <p:cNvGraphicFramePr>
            <a:graphicFrameLocks noGrp="1"/>
          </p:cNvGraphicFramePr>
          <p:nvPr>
            <p:ph type="tbl" sz="quarter" idx="13"/>
            <p:extLst>
              <p:ext uri="{D42A27DB-BD31-4B8C-83A1-F6EECF244321}">
                <p14:modId xmlns:p14="http://schemas.microsoft.com/office/powerpoint/2010/main" val="317655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96336327"/>
                    </a:ext>
                  </a:extLst>
                </a:gridCol>
                <a:gridCol w="905256">
                  <a:extLst>
                    <a:ext uri="{9D8B030D-6E8A-4147-A177-3AD203B41FA5}">
                      <a16:colId xmlns:a16="http://schemas.microsoft.com/office/drawing/2014/main" val="1106919353"/>
                    </a:ext>
                  </a:extLst>
                </a:gridCol>
                <a:gridCol w="905256">
                  <a:extLst>
                    <a:ext uri="{9D8B030D-6E8A-4147-A177-3AD203B41FA5}">
                      <a16:colId xmlns:a16="http://schemas.microsoft.com/office/drawing/2014/main" val="1226350724"/>
                    </a:ext>
                  </a:extLst>
                </a:gridCol>
                <a:gridCol w="905256">
                  <a:extLst>
                    <a:ext uri="{9D8B030D-6E8A-4147-A177-3AD203B41FA5}">
                      <a16:colId xmlns:a16="http://schemas.microsoft.com/office/drawing/2014/main" val="1859195173"/>
                    </a:ext>
                  </a:extLst>
                </a:gridCol>
                <a:gridCol w="905256">
                  <a:extLst>
                    <a:ext uri="{9D8B030D-6E8A-4147-A177-3AD203B41FA5}">
                      <a16:colId xmlns:a16="http://schemas.microsoft.com/office/drawing/2014/main" val="3552004841"/>
                    </a:ext>
                  </a:extLst>
                </a:gridCol>
                <a:gridCol w="905256">
                  <a:extLst>
                    <a:ext uri="{9D8B030D-6E8A-4147-A177-3AD203B41FA5}">
                      <a16:colId xmlns:a16="http://schemas.microsoft.com/office/drawing/2014/main" val="1820215985"/>
                    </a:ext>
                  </a:extLst>
                </a:gridCol>
                <a:gridCol w="905256">
                  <a:extLst>
                    <a:ext uri="{9D8B030D-6E8A-4147-A177-3AD203B41FA5}">
                      <a16:colId xmlns:a16="http://schemas.microsoft.com/office/drawing/2014/main" val="1694066874"/>
                    </a:ext>
                  </a:extLst>
                </a:gridCol>
                <a:gridCol w="905256">
                  <a:extLst>
                    <a:ext uri="{9D8B030D-6E8A-4147-A177-3AD203B41FA5}">
                      <a16:colId xmlns:a16="http://schemas.microsoft.com/office/drawing/2014/main" val="4121500028"/>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extLst>
                  <a:ext uri="{0D108BD9-81ED-4DB2-BD59-A6C34878D82A}">
                    <a16:rowId xmlns:a16="http://schemas.microsoft.com/office/drawing/2014/main" val="1900145860"/>
                  </a:ext>
                </a:extLst>
              </a:tr>
              <a:tr h="370840">
                <a:tc>
                  <a:txBody>
                    <a:bodyPr/>
                    <a:lstStyle/>
                    <a:p>
                      <a:r>
                        <a:rPr lang="en-US" sz="1000"/>
                        <a:t>#TVET</a:t>
                      </a:r>
                    </a:p>
                  </a:txBody>
                  <a:tcPr/>
                </a:tc>
                <a:tc>
                  <a:txBody>
                    <a:bodyPr/>
                    <a:lstStyle/>
                    <a:p>
                      <a:r>
                        <a:rPr lang="en-US" sz="1000"/>
                        <a:t>12</a:t>
                      </a:r>
                    </a:p>
                  </a:txBody>
                  <a:tcPr/>
                </a:tc>
                <a:tc>
                  <a:txBody>
                    <a:bodyPr/>
                    <a:lstStyle/>
                    <a:p>
                      <a:r>
                        <a:rPr lang="en-US" sz="1000"/>
                        <a:t>124</a:t>
                      </a:r>
                    </a:p>
                  </a:txBody>
                  <a:tcPr/>
                </a:tc>
                <a:tc>
                  <a:txBody>
                    <a:bodyPr/>
                    <a:lstStyle/>
                    <a:p>
                      <a:r>
                        <a:rPr lang="en-US" sz="1000"/>
                        <a:t>119</a:t>
                      </a:r>
                    </a:p>
                  </a:txBody>
                  <a:tcPr/>
                </a:tc>
                <a:tc>
                  <a:txBody>
                    <a:bodyPr/>
                    <a:lstStyle/>
                    <a:p>
                      <a:r>
                        <a:rPr lang="en-US" sz="1000"/>
                        <a:t>1</a:t>
                      </a:r>
                    </a:p>
                  </a:txBody>
                  <a:tcPr/>
                </a:tc>
                <a:tc>
                  <a:txBody>
                    <a:bodyPr/>
                    <a:lstStyle/>
                    <a:p>
                      <a:r>
                        <a:rPr lang="en-US" sz="1000"/>
                        <a:t>14</a:t>
                      </a:r>
                    </a:p>
                  </a:txBody>
                  <a:tcPr/>
                </a:tc>
                <a:tc>
                  <a:txBody>
                    <a:bodyPr/>
                    <a:lstStyle/>
                    <a:p>
                      <a:r>
                        <a:rPr lang="en-US" sz="1000"/>
                        <a:t>8449</a:t>
                      </a:r>
                    </a:p>
                  </a:txBody>
                  <a:tcPr/>
                </a:tc>
                <a:tc>
                  <a:txBody>
                    <a:bodyPr/>
                    <a:lstStyle/>
                    <a:p>
                      <a:r>
                        <a:rPr lang="en-US" sz="1000"/>
                        <a:t>139</a:t>
                      </a:r>
                    </a:p>
                  </a:txBody>
                  <a:tcPr/>
                </a:tc>
                <a:extLst>
                  <a:ext uri="{0D108BD9-81ED-4DB2-BD59-A6C34878D82A}">
                    <a16:rowId xmlns:a16="http://schemas.microsoft.com/office/drawing/2014/main" val="201135987"/>
                  </a:ext>
                </a:extLst>
              </a:tr>
            </a:tbl>
          </a:graphicData>
        </a:graphic>
      </p:graphicFrame>
      <p:sp>
        <p:nvSpPr>
          <p:cNvPr id="4" name="Text Placeholder 3">
            <a:extLst>
              <a:ext uri="{FF2B5EF4-FFF2-40B4-BE49-F238E27FC236}">
                <a16:creationId xmlns:a16="http://schemas.microsoft.com/office/drawing/2014/main" id="{9EDC07E5-41CF-4EB8-80F8-F7EF5CB4C47E}"/>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288934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9E88-7F2C-4145-B625-2B01EEB8B155}"/>
              </a:ext>
            </a:extLst>
          </p:cNvPr>
          <p:cNvSpPr>
            <a:spLocks noGrp="1"/>
          </p:cNvSpPr>
          <p:nvPr>
            <p:ph type="title"/>
          </p:nvPr>
        </p:nvSpPr>
        <p:spPr/>
        <p:txBody>
          <a:bodyPr/>
          <a:lstStyle/>
          <a:p>
            <a:r>
              <a:rPr lang="en-US"/>
              <a:t>LinkedIn Post Tag Performance | 3 profiles</a:t>
            </a:r>
          </a:p>
        </p:txBody>
      </p:sp>
      <p:graphicFrame>
        <p:nvGraphicFramePr>
          <p:cNvPr id="5" name="Table Placeholder 4">
            <a:extLst>
              <a:ext uri="{FF2B5EF4-FFF2-40B4-BE49-F238E27FC236}">
                <a16:creationId xmlns:a16="http://schemas.microsoft.com/office/drawing/2014/main" id="{AF0C0244-3948-4963-A0C4-590642150D1B}"/>
              </a:ext>
            </a:extLst>
          </p:cNvPr>
          <p:cNvGraphicFramePr>
            <a:graphicFrameLocks noGrp="1"/>
          </p:cNvGraphicFramePr>
          <p:nvPr>
            <p:ph type="tbl" sz="quarter" idx="13"/>
            <p:extLst>
              <p:ext uri="{D42A27DB-BD31-4B8C-83A1-F6EECF244321}">
                <p14:modId xmlns:p14="http://schemas.microsoft.com/office/powerpoint/2010/main" val="2124727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31038546"/>
                    </a:ext>
                  </a:extLst>
                </a:gridCol>
                <a:gridCol w="1152144">
                  <a:extLst>
                    <a:ext uri="{9D8B030D-6E8A-4147-A177-3AD203B41FA5}">
                      <a16:colId xmlns:a16="http://schemas.microsoft.com/office/drawing/2014/main" val="3240002804"/>
                    </a:ext>
                  </a:extLst>
                </a:gridCol>
                <a:gridCol w="1152144">
                  <a:extLst>
                    <a:ext uri="{9D8B030D-6E8A-4147-A177-3AD203B41FA5}">
                      <a16:colId xmlns:a16="http://schemas.microsoft.com/office/drawing/2014/main" val="870557720"/>
                    </a:ext>
                  </a:extLst>
                </a:gridCol>
                <a:gridCol w="1152144">
                  <a:extLst>
                    <a:ext uri="{9D8B030D-6E8A-4147-A177-3AD203B41FA5}">
                      <a16:colId xmlns:a16="http://schemas.microsoft.com/office/drawing/2014/main" val="1484521925"/>
                    </a:ext>
                  </a:extLst>
                </a:gridCol>
                <a:gridCol w="1152144">
                  <a:extLst>
                    <a:ext uri="{9D8B030D-6E8A-4147-A177-3AD203B41FA5}">
                      <a16:colId xmlns:a16="http://schemas.microsoft.com/office/drawing/2014/main" val="4224667467"/>
                    </a:ext>
                  </a:extLst>
                </a:gridCol>
                <a:gridCol w="1152144">
                  <a:extLst>
                    <a:ext uri="{9D8B030D-6E8A-4147-A177-3AD203B41FA5}">
                      <a16:colId xmlns:a16="http://schemas.microsoft.com/office/drawing/2014/main" val="1228334899"/>
                    </a:ext>
                  </a:extLst>
                </a:gridCol>
                <a:gridCol w="1152144">
                  <a:extLst>
                    <a:ext uri="{9D8B030D-6E8A-4147-A177-3AD203B41FA5}">
                      <a16:colId xmlns:a16="http://schemas.microsoft.com/office/drawing/2014/main" val="2480190008"/>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Clicks (Total)</a:t>
                      </a:r>
                    </a:p>
                  </a:txBody>
                  <a:tcPr/>
                </a:tc>
                <a:tc>
                  <a:txBody>
                    <a:bodyPr/>
                    <a:lstStyle/>
                    <a:p>
                      <a:r>
                        <a:rPr lang="en-US" sz="1000"/>
                        <a:t>Impressions (Total)</a:t>
                      </a:r>
                    </a:p>
                  </a:txBody>
                  <a:tcPr/>
                </a:tc>
                <a:extLst>
                  <a:ext uri="{0D108BD9-81ED-4DB2-BD59-A6C34878D82A}">
                    <a16:rowId xmlns:a16="http://schemas.microsoft.com/office/drawing/2014/main" val="3249302004"/>
                  </a:ext>
                </a:extLst>
              </a:tr>
              <a:tr h="370840">
                <a:tc>
                  <a:txBody>
                    <a:bodyPr/>
                    <a:lstStyle/>
                    <a:p>
                      <a:r>
                        <a:rPr lang="en-US" sz="1000"/>
                        <a:t>#TVET</a:t>
                      </a:r>
                    </a:p>
                  </a:txBody>
                  <a:tcPr/>
                </a:tc>
                <a:tc>
                  <a:txBody>
                    <a:bodyPr/>
                    <a:lstStyle/>
                    <a:p>
                      <a:r>
                        <a:rPr lang="en-US" sz="1000"/>
                        <a:t>6</a:t>
                      </a:r>
                    </a:p>
                  </a:txBody>
                  <a:tcPr/>
                </a:tc>
                <a:tc>
                  <a:txBody>
                    <a:bodyPr/>
                    <a:lstStyle/>
                    <a:p>
                      <a:r>
                        <a:rPr lang="en-US" sz="1000"/>
                        <a:t>422</a:t>
                      </a:r>
                    </a:p>
                  </a:txBody>
                  <a:tcPr/>
                </a:tc>
                <a:tc>
                  <a:txBody>
                    <a:bodyPr/>
                    <a:lstStyle/>
                    <a:p>
                      <a:r>
                        <a:rPr lang="en-US" sz="1000"/>
                        <a:t>1</a:t>
                      </a:r>
                    </a:p>
                  </a:txBody>
                  <a:tcPr/>
                </a:tc>
                <a:tc>
                  <a:txBody>
                    <a:bodyPr/>
                    <a:lstStyle/>
                    <a:p>
                      <a:r>
                        <a:rPr lang="en-US" sz="1000"/>
                        <a:t>39</a:t>
                      </a:r>
                    </a:p>
                  </a:txBody>
                  <a:tcPr/>
                </a:tc>
                <a:tc>
                  <a:txBody>
                    <a:bodyPr/>
                    <a:lstStyle/>
                    <a:p>
                      <a:r>
                        <a:rPr lang="en-US" sz="1000"/>
                        <a:t>181</a:t>
                      </a:r>
                    </a:p>
                  </a:txBody>
                  <a:tcPr/>
                </a:tc>
                <a:tc>
                  <a:txBody>
                    <a:bodyPr/>
                    <a:lstStyle/>
                    <a:p>
                      <a:r>
                        <a:rPr lang="en-US" sz="1000"/>
                        <a:t>15088</a:t>
                      </a:r>
                    </a:p>
                  </a:txBody>
                  <a:tcPr/>
                </a:tc>
                <a:extLst>
                  <a:ext uri="{0D108BD9-81ED-4DB2-BD59-A6C34878D82A}">
                    <a16:rowId xmlns:a16="http://schemas.microsoft.com/office/drawing/2014/main" val="1626441488"/>
                  </a:ext>
                </a:extLst>
              </a:tr>
            </a:tbl>
          </a:graphicData>
        </a:graphic>
      </p:graphicFrame>
      <p:sp>
        <p:nvSpPr>
          <p:cNvPr id="4" name="Text Placeholder 3">
            <a:extLst>
              <a:ext uri="{FF2B5EF4-FFF2-40B4-BE49-F238E27FC236}">
                <a16:creationId xmlns:a16="http://schemas.microsoft.com/office/drawing/2014/main" id="{C0A3AFBF-E4FB-4F3D-BA74-45B28D4242F8}"/>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452947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D5178-F09F-43DC-A674-81E64E058DB8}"/>
              </a:ext>
            </a:extLst>
          </p:cNvPr>
          <p:cNvSpPr>
            <a:spLocks noGrp="1"/>
          </p:cNvSpPr>
          <p:nvPr>
            <p:ph type="title"/>
          </p:nvPr>
        </p:nvSpPr>
        <p:spPr/>
        <p:txBody>
          <a:bodyPr/>
          <a:lstStyle/>
          <a:p>
            <a:r>
              <a:rPr lang="en-US"/>
              <a:t>Twitter Tweet Tag Performance | 3 profiles</a:t>
            </a:r>
          </a:p>
        </p:txBody>
      </p:sp>
      <p:graphicFrame>
        <p:nvGraphicFramePr>
          <p:cNvPr id="5" name="Table Placeholder 4">
            <a:extLst>
              <a:ext uri="{FF2B5EF4-FFF2-40B4-BE49-F238E27FC236}">
                <a16:creationId xmlns:a16="http://schemas.microsoft.com/office/drawing/2014/main" id="{1C4DE21C-BDAE-482A-A882-37A9111A5666}"/>
              </a:ext>
            </a:extLst>
          </p:cNvPr>
          <p:cNvGraphicFramePr>
            <a:graphicFrameLocks noGrp="1"/>
          </p:cNvGraphicFramePr>
          <p:nvPr>
            <p:ph type="tbl" sz="quarter" idx="13"/>
            <p:extLst>
              <p:ext uri="{D42A27DB-BD31-4B8C-83A1-F6EECF244321}">
                <p14:modId xmlns:p14="http://schemas.microsoft.com/office/powerpoint/2010/main" val="246738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79900406"/>
                    </a:ext>
                  </a:extLst>
                </a:gridCol>
                <a:gridCol w="1316736">
                  <a:extLst>
                    <a:ext uri="{9D8B030D-6E8A-4147-A177-3AD203B41FA5}">
                      <a16:colId xmlns:a16="http://schemas.microsoft.com/office/drawing/2014/main" val="3609060967"/>
                    </a:ext>
                  </a:extLst>
                </a:gridCol>
                <a:gridCol w="1316736">
                  <a:extLst>
                    <a:ext uri="{9D8B030D-6E8A-4147-A177-3AD203B41FA5}">
                      <a16:colId xmlns:a16="http://schemas.microsoft.com/office/drawing/2014/main" val="340511802"/>
                    </a:ext>
                  </a:extLst>
                </a:gridCol>
                <a:gridCol w="1316736">
                  <a:extLst>
                    <a:ext uri="{9D8B030D-6E8A-4147-A177-3AD203B41FA5}">
                      <a16:colId xmlns:a16="http://schemas.microsoft.com/office/drawing/2014/main" val="2399127400"/>
                    </a:ext>
                  </a:extLst>
                </a:gridCol>
                <a:gridCol w="1316736">
                  <a:extLst>
                    <a:ext uri="{9D8B030D-6E8A-4147-A177-3AD203B41FA5}">
                      <a16:colId xmlns:a16="http://schemas.microsoft.com/office/drawing/2014/main" val="2314167002"/>
                    </a:ext>
                  </a:extLst>
                </a:gridCol>
                <a:gridCol w="1316736">
                  <a:extLst>
                    <a:ext uri="{9D8B030D-6E8A-4147-A177-3AD203B41FA5}">
                      <a16:colId xmlns:a16="http://schemas.microsoft.com/office/drawing/2014/main" val="350795179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Retweets (Total)</a:t>
                      </a:r>
                    </a:p>
                  </a:txBody>
                  <a:tcPr/>
                </a:tc>
                <a:tc>
                  <a:txBody>
                    <a:bodyPr/>
                    <a:lstStyle/>
                    <a:p>
                      <a:r>
                        <a:rPr lang="en-US" sz="1000"/>
                        <a:t>Likes (Total)</a:t>
                      </a:r>
                    </a:p>
                  </a:txBody>
                  <a:tcPr/>
                </a:tc>
                <a:tc>
                  <a:txBody>
                    <a:bodyPr/>
                    <a:lstStyle/>
                    <a:p>
                      <a:r>
                        <a:rPr lang="en-US" sz="1000"/>
                        <a:t>Engagements (Total)</a:t>
                      </a:r>
                    </a:p>
                  </a:txBody>
                  <a:tcPr/>
                </a:tc>
                <a:tc>
                  <a:txBody>
                    <a:bodyPr/>
                    <a:lstStyle/>
                    <a:p>
                      <a:r>
                        <a:rPr lang="en-US" sz="1000"/>
                        <a:t>Impressions (Total)</a:t>
                      </a:r>
                    </a:p>
                  </a:txBody>
                  <a:tcPr/>
                </a:tc>
                <a:extLst>
                  <a:ext uri="{0D108BD9-81ED-4DB2-BD59-A6C34878D82A}">
                    <a16:rowId xmlns:a16="http://schemas.microsoft.com/office/drawing/2014/main" val="1624750202"/>
                  </a:ext>
                </a:extLst>
              </a:tr>
              <a:tr h="370840">
                <a:tc>
                  <a:txBody>
                    <a:bodyPr/>
                    <a:lstStyle/>
                    <a:p>
                      <a:r>
                        <a:rPr lang="en-US" sz="1000"/>
                        <a:t>#TVET</a:t>
                      </a:r>
                    </a:p>
                  </a:txBody>
                  <a:tcPr/>
                </a:tc>
                <a:tc>
                  <a:txBody>
                    <a:bodyPr/>
                    <a:lstStyle/>
                    <a:p>
                      <a:r>
                        <a:rPr lang="en-US" sz="1000"/>
                        <a:t>6</a:t>
                      </a:r>
                    </a:p>
                  </a:txBody>
                  <a:tcPr/>
                </a:tc>
                <a:tc>
                  <a:txBody>
                    <a:bodyPr/>
                    <a:lstStyle/>
                    <a:p>
                      <a:r>
                        <a:rPr lang="en-US" sz="1000"/>
                        <a:t>2</a:t>
                      </a:r>
                    </a:p>
                  </a:txBody>
                  <a:tcPr/>
                </a:tc>
                <a:tc>
                  <a:txBody>
                    <a:bodyPr/>
                    <a:lstStyle/>
                    <a:p>
                      <a:r>
                        <a:rPr lang="en-US" sz="1000"/>
                        <a:t>9</a:t>
                      </a:r>
                    </a:p>
                  </a:txBody>
                  <a:tcPr/>
                </a:tc>
                <a:tc>
                  <a:txBody>
                    <a:bodyPr/>
                    <a:lstStyle/>
                    <a:p>
                      <a:r>
                        <a:rPr lang="en-US" sz="1000"/>
                        <a:t>28</a:t>
                      </a:r>
                    </a:p>
                  </a:txBody>
                  <a:tcPr/>
                </a:tc>
                <a:tc>
                  <a:txBody>
                    <a:bodyPr/>
                    <a:lstStyle/>
                    <a:p>
                      <a:r>
                        <a:rPr lang="en-US" sz="1000"/>
                        <a:t>203</a:t>
                      </a:r>
                    </a:p>
                  </a:txBody>
                  <a:tcPr/>
                </a:tc>
                <a:extLst>
                  <a:ext uri="{0D108BD9-81ED-4DB2-BD59-A6C34878D82A}">
                    <a16:rowId xmlns:a16="http://schemas.microsoft.com/office/drawing/2014/main" val="1259509030"/>
                  </a:ext>
                </a:extLst>
              </a:tr>
            </a:tbl>
          </a:graphicData>
        </a:graphic>
      </p:graphicFrame>
      <p:sp>
        <p:nvSpPr>
          <p:cNvPr id="4" name="Text Placeholder 3">
            <a:extLst>
              <a:ext uri="{FF2B5EF4-FFF2-40B4-BE49-F238E27FC236}">
                <a16:creationId xmlns:a16="http://schemas.microsoft.com/office/drawing/2014/main" id="{F9F144A0-D66C-4455-8B63-EAFC032E887C}"/>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448008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2D35C-F8D5-49F9-8834-23B49802D96B}"/>
              </a:ext>
            </a:extLst>
          </p:cNvPr>
          <p:cNvSpPr>
            <a:spLocks noGrp="1"/>
          </p:cNvSpPr>
          <p:nvPr>
            <p:ph type="title"/>
          </p:nvPr>
        </p:nvSpPr>
        <p:spPr/>
        <p:txBody>
          <a:bodyPr/>
          <a:lstStyle/>
          <a:p>
            <a:r>
              <a:rPr lang="en-US"/>
              <a:t>Overall Top Posts | 3 profiles - 1 of 6</a:t>
            </a:r>
          </a:p>
        </p:txBody>
      </p:sp>
      <p:graphicFrame>
        <p:nvGraphicFramePr>
          <p:cNvPr id="5" name="Table Placeholder 4">
            <a:extLst>
              <a:ext uri="{FF2B5EF4-FFF2-40B4-BE49-F238E27FC236}">
                <a16:creationId xmlns:a16="http://schemas.microsoft.com/office/drawing/2014/main" id="{C2E15F5C-D5B4-478A-8E5E-90826D0710E4}"/>
              </a:ext>
            </a:extLst>
          </p:cNvPr>
          <p:cNvGraphicFramePr>
            <a:graphicFrameLocks noGrp="1"/>
          </p:cNvGraphicFramePr>
          <p:nvPr>
            <p:ph type="tbl" sz="quarter" idx="13"/>
            <p:extLst>
              <p:ext uri="{D42A27DB-BD31-4B8C-83A1-F6EECF244321}">
                <p14:modId xmlns:p14="http://schemas.microsoft.com/office/powerpoint/2010/main" val="2208820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70451452"/>
                    </a:ext>
                  </a:extLst>
                </a:gridCol>
                <a:gridCol w="1069848">
                  <a:extLst>
                    <a:ext uri="{9D8B030D-6E8A-4147-A177-3AD203B41FA5}">
                      <a16:colId xmlns:a16="http://schemas.microsoft.com/office/drawing/2014/main" val="1143664542"/>
                    </a:ext>
                  </a:extLst>
                </a:gridCol>
                <a:gridCol w="1645920">
                  <a:extLst>
                    <a:ext uri="{9D8B030D-6E8A-4147-A177-3AD203B41FA5}">
                      <a16:colId xmlns:a16="http://schemas.microsoft.com/office/drawing/2014/main" val="3996922372"/>
                    </a:ext>
                  </a:extLst>
                </a:gridCol>
                <a:gridCol w="576072">
                  <a:extLst>
                    <a:ext uri="{9D8B030D-6E8A-4147-A177-3AD203B41FA5}">
                      <a16:colId xmlns:a16="http://schemas.microsoft.com/office/drawing/2014/main" val="421706610"/>
                    </a:ext>
                  </a:extLst>
                </a:gridCol>
                <a:gridCol w="576072">
                  <a:extLst>
                    <a:ext uri="{9D8B030D-6E8A-4147-A177-3AD203B41FA5}">
                      <a16:colId xmlns:a16="http://schemas.microsoft.com/office/drawing/2014/main" val="4137609608"/>
                    </a:ext>
                  </a:extLst>
                </a:gridCol>
                <a:gridCol w="576072">
                  <a:extLst>
                    <a:ext uri="{9D8B030D-6E8A-4147-A177-3AD203B41FA5}">
                      <a16:colId xmlns:a16="http://schemas.microsoft.com/office/drawing/2014/main" val="46182465"/>
                    </a:ext>
                  </a:extLst>
                </a:gridCol>
                <a:gridCol w="576072">
                  <a:extLst>
                    <a:ext uri="{9D8B030D-6E8A-4147-A177-3AD203B41FA5}">
                      <a16:colId xmlns:a16="http://schemas.microsoft.com/office/drawing/2014/main" val="722654655"/>
                    </a:ext>
                  </a:extLst>
                </a:gridCol>
                <a:gridCol w="576072">
                  <a:extLst>
                    <a:ext uri="{9D8B030D-6E8A-4147-A177-3AD203B41FA5}">
                      <a16:colId xmlns:a16="http://schemas.microsoft.com/office/drawing/2014/main" val="3603989599"/>
                    </a:ext>
                  </a:extLst>
                </a:gridCol>
                <a:gridCol w="576072">
                  <a:extLst>
                    <a:ext uri="{9D8B030D-6E8A-4147-A177-3AD203B41FA5}">
                      <a16:colId xmlns:a16="http://schemas.microsoft.com/office/drawing/2014/main" val="3421386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31455106"/>
                  </a:ext>
                </a:extLst>
              </a:tr>
            </a:tbl>
          </a:graphicData>
        </a:graphic>
      </p:graphicFrame>
      <p:sp>
        <p:nvSpPr>
          <p:cNvPr id="4" name="Text Placeholder 3">
            <a:extLst>
              <a:ext uri="{FF2B5EF4-FFF2-40B4-BE49-F238E27FC236}">
                <a16:creationId xmlns:a16="http://schemas.microsoft.com/office/drawing/2014/main" id="{22DE7A77-FFF3-406B-ADCE-369E43D4A03C}"/>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4291675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25147-167A-49C0-9AED-04BCFD25AD2F}"/>
              </a:ext>
            </a:extLst>
          </p:cNvPr>
          <p:cNvSpPr>
            <a:spLocks noGrp="1"/>
          </p:cNvSpPr>
          <p:nvPr>
            <p:ph type="title"/>
          </p:nvPr>
        </p:nvSpPr>
        <p:spPr/>
        <p:txBody>
          <a:bodyPr/>
          <a:lstStyle/>
          <a:p>
            <a:r>
              <a:rPr lang="en-US"/>
              <a:t>Overall Top Posts | 3 profiles - 2 of 6</a:t>
            </a:r>
          </a:p>
        </p:txBody>
      </p:sp>
      <p:graphicFrame>
        <p:nvGraphicFramePr>
          <p:cNvPr id="5" name="Table Placeholder 4">
            <a:extLst>
              <a:ext uri="{FF2B5EF4-FFF2-40B4-BE49-F238E27FC236}">
                <a16:creationId xmlns:a16="http://schemas.microsoft.com/office/drawing/2014/main" id="{1DBCB664-6FE3-42E6-B09C-128E83ACD553}"/>
              </a:ext>
            </a:extLst>
          </p:cNvPr>
          <p:cNvGraphicFramePr>
            <a:graphicFrameLocks noGrp="1"/>
          </p:cNvGraphicFramePr>
          <p:nvPr>
            <p:ph type="tbl" sz="quarter" idx="13"/>
            <p:extLst>
              <p:ext uri="{D42A27DB-BD31-4B8C-83A1-F6EECF244321}">
                <p14:modId xmlns:p14="http://schemas.microsoft.com/office/powerpoint/2010/main" val="390383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94985154"/>
                    </a:ext>
                  </a:extLst>
                </a:gridCol>
                <a:gridCol w="1069848">
                  <a:extLst>
                    <a:ext uri="{9D8B030D-6E8A-4147-A177-3AD203B41FA5}">
                      <a16:colId xmlns:a16="http://schemas.microsoft.com/office/drawing/2014/main" val="3128973540"/>
                    </a:ext>
                  </a:extLst>
                </a:gridCol>
                <a:gridCol w="1645920">
                  <a:extLst>
                    <a:ext uri="{9D8B030D-6E8A-4147-A177-3AD203B41FA5}">
                      <a16:colId xmlns:a16="http://schemas.microsoft.com/office/drawing/2014/main" val="1774908804"/>
                    </a:ext>
                  </a:extLst>
                </a:gridCol>
                <a:gridCol w="576072">
                  <a:extLst>
                    <a:ext uri="{9D8B030D-6E8A-4147-A177-3AD203B41FA5}">
                      <a16:colId xmlns:a16="http://schemas.microsoft.com/office/drawing/2014/main" val="27092373"/>
                    </a:ext>
                  </a:extLst>
                </a:gridCol>
                <a:gridCol w="576072">
                  <a:extLst>
                    <a:ext uri="{9D8B030D-6E8A-4147-A177-3AD203B41FA5}">
                      <a16:colId xmlns:a16="http://schemas.microsoft.com/office/drawing/2014/main" val="3345578525"/>
                    </a:ext>
                  </a:extLst>
                </a:gridCol>
                <a:gridCol w="576072">
                  <a:extLst>
                    <a:ext uri="{9D8B030D-6E8A-4147-A177-3AD203B41FA5}">
                      <a16:colId xmlns:a16="http://schemas.microsoft.com/office/drawing/2014/main" val="382718043"/>
                    </a:ext>
                  </a:extLst>
                </a:gridCol>
                <a:gridCol w="576072">
                  <a:extLst>
                    <a:ext uri="{9D8B030D-6E8A-4147-A177-3AD203B41FA5}">
                      <a16:colId xmlns:a16="http://schemas.microsoft.com/office/drawing/2014/main" val="2047808061"/>
                    </a:ext>
                  </a:extLst>
                </a:gridCol>
                <a:gridCol w="576072">
                  <a:extLst>
                    <a:ext uri="{9D8B030D-6E8A-4147-A177-3AD203B41FA5}">
                      <a16:colId xmlns:a16="http://schemas.microsoft.com/office/drawing/2014/main" val="2325322555"/>
                    </a:ext>
                  </a:extLst>
                </a:gridCol>
                <a:gridCol w="576072">
                  <a:extLst>
                    <a:ext uri="{9D8B030D-6E8A-4147-A177-3AD203B41FA5}">
                      <a16:colId xmlns:a16="http://schemas.microsoft.com/office/drawing/2014/main" val="2963936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62518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- 2023-06-09 12:07:55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1/6: What components does the training package include?
Would you like to learn or teach how digitalization in hydraulics works? ⚙️ It's easy with the new TP 660 training package.
For your digital work you use these components
•	 Raspberry Pi as a server with the pre-installed TP 660 software
•	 Faulty components for simulating defects and troubleshooting
•	 Router for online access to production via smartphone.
If you do not have your own controller, you can order the Siemens S7-1200 controller with pre-installed TP 660 TIA program right away.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https://media.licdn.com/dms/image/D4E10AQGfouDliRQHRg/image-shrink_1280/0/1686305274576?e=1690873200&amp;v=beta&amp;t=E0KoiP6vZ5fenenhigJzt1Ggx3alChqfbVCbTvHJd5s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5.0381 %</a:t>
                      </a:r>
                    </a:p>
                  </a:txBody>
                  <a:tcPr/>
                </a:tc>
                <a:extLst>
                  <a:ext uri="{0D108BD9-81ED-4DB2-BD59-A6C34878D82A}">
                    <a16:rowId xmlns:a16="http://schemas.microsoft.com/office/drawing/2014/main" val="4250004322"/>
                  </a:ext>
                </a:extLst>
              </a:tr>
            </a:tbl>
          </a:graphicData>
        </a:graphic>
      </p:graphicFrame>
      <p:sp>
        <p:nvSpPr>
          <p:cNvPr id="4" name="Text Placeholder 3">
            <a:extLst>
              <a:ext uri="{FF2B5EF4-FFF2-40B4-BE49-F238E27FC236}">
                <a16:creationId xmlns:a16="http://schemas.microsoft.com/office/drawing/2014/main" id="{F19B1B8F-D788-4CC9-849C-54AFC8755C50}"/>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669359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D56F7-03EB-4425-BBD9-D7447B7D370E}"/>
              </a:ext>
            </a:extLst>
          </p:cNvPr>
          <p:cNvSpPr>
            <a:spLocks noGrp="1"/>
          </p:cNvSpPr>
          <p:nvPr>
            <p:ph type="title"/>
          </p:nvPr>
        </p:nvSpPr>
        <p:spPr/>
        <p:txBody>
          <a:bodyPr/>
          <a:lstStyle/>
          <a:p>
            <a:r>
              <a:rPr lang="en-US"/>
              <a:t>Overall Top Posts | 3 profiles - 3 of 6</a:t>
            </a:r>
          </a:p>
        </p:txBody>
      </p:sp>
      <p:graphicFrame>
        <p:nvGraphicFramePr>
          <p:cNvPr id="5" name="Table Placeholder 4">
            <a:extLst>
              <a:ext uri="{FF2B5EF4-FFF2-40B4-BE49-F238E27FC236}">
                <a16:creationId xmlns:a16="http://schemas.microsoft.com/office/drawing/2014/main" id="{786F2BB0-FCB4-4C3D-B0F4-148BD464E96C}"/>
              </a:ext>
            </a:extLst>
          </p:cNvPr>
          <p:cNvGraphicFramePr>
            <a:graphicFrameLocks noGrp="1"/>
          </p:cNvGraphicFramePr>
          <p:nvPr>
            <p:ph type="tbl" sz="quarter" idx="13"/>
            <p:extLst>
              <p:ext uri="{D42A27DB-BD31-4B8C-83A1-F6EECF244321}">
                <p14:modId xmlns:p14="http://schemas.microsoft.com/office/powerpoint/2010/main" val="977146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28765912"/>
                    </a:ext>
                  </a:extLst>
                </a:gridCol>
                <a:gridCol w="1069848">
                  <a:extLst>
                    <a:ext uri="{9D8B030D-6E8A-4147-A177-3AD203B41FA5}">
                      <a16:colId xmlns:a16="http://schemas.microsoft.com/office/drawing/2014/main" val="2027668613"/>
                    </a:ext>
                  </a:extLst>
                </a:gridCol>
                <a:gridCol w="1645920">
                  <a:extLst>
                    <a:ext uri="{9D8B030D-6E8A-4147-A177-3AD203B41FA5}">
                      <a16:colId xmlns:a16="http://schemas.microsoft.com/office/drawing/2014/main" val="2741783844"/>
                    </a:ext>
                  </a:extLst>
                </a:gridCol>
                <a:gridCol w="576072">
                  <a:extLst>
                    <a:ext uri="{9D8B030D-6E8A-4147-A177-3AD203B41FA5}">
                      <a16:colId xmlns:a16="http://schemas.microsoft.com/office/drawing/2014/main" val="141701947"/>
                    </a:ext>
                  </a:extLst>
                </a:gridCol>
                <a:gridCol w="576072">
                  <a:extLst>
                    <a:ext uri="{9D8B030D-6E8A-4147-A177-3AD203B41FA5}">
                      <a16:colId xmlns:a16="http://schemas.microsoft.com/office/drawing/2014/main" val="3384469838"/>
                    </a:ext>
                  </a:extLst>
                </a:gridCol>
                <a:gridCol w="576072">
                  <a:extLst>
                    <a:ext uri="{9D8B030D-6E8A-4147-A177-3AD203B41FA5}">
                      <a16:colId xmlns:a16="http://schemas.microsoft.com/office/drawing/2014/main" val="3475367559"/>
                    </a:ext>
                  </a:extLst>
                </a:gridCol>
                <a:gridCol w="576072">
                  <a:extLst>
                    <a:ext uri="{9D8B030D-6E8A-4147-A177-3AD203B41FA5}">
                      <a16:colId xmlns:a16="http://schemas.microsoft.com/office/drawing/2014/main" val="1917085837"/>
                    </a:ext>
                  </a:extLst>
                </a:gridCol>
                <a:gridCol w="576072">
                  <a:extLst>
                    <a:ext uri="{9D8B030D-6E8A-4147-A177-3AD203B41FA5}">
                      <a16:colId xmlns:a16="http://schemas.microsoft.com/office/drawing/2014/main" val="2483323485"/>
                    </a:ext>
                  </a:extLst>
                </a:gridCol>
                <a:gridCol w="576072">
                  <a:extLst>
                    <a:ext uri="{9D8B030D-6E8A-4147-A177-3AD203B41FA5}">
                      <a16:colId xmlns:a16="http://schemas.microsoft.com/office/drawing/2014/main" val="1810360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19227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- 2023-06-22 12:24:45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5/6: Digitalization in hydraulics - what are the benefits? 👍
Higher efficiency
Understanding digital maintenance on the shop floor is critical to achieving optimal results. The benefit of modern PLC controls is increased machine efficiency. 
Optimization and safety
In addition, by collecting and analyzing data, learners can optimize the system, avoid breakdowns and improve operational safety.
Part of the curriculum
Digital controls are often an established part of the curriculum at educational institutions. This makes the TP 660 an indispensable training package.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https://media.licdn.com/dms/image/D4E10AQFg8Vrw_tPJWA/image-shrink_1280/0/1687429484388?e=1690873200&amp;v=beta&amp;t=iG3HBAoETj30nGGFXlySczF5JRhPabiYjbLlKKwyMwc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4.7605 %</a:t>
                      </a:r>
                    </a:p>
                  </a:txBody>
                  <a:tcPr/>
                </a:tc>
                <a:extLst>
                  <a:ext uri="{0D108BD9-81ED-4DB2-BD59-A6C34878D82A}">
                    <a16:rowId xmlns:a16="http://schemas.microsoft.com/office/drawing/2014/main" val="514493021"/>
                  </a:ext>
                </a:extLst>
              </a:tr>
            </a:tbl>
          </a:graphicData>
        </a:graphic>
      </p:graphicFrame>
      <p:sp>
        <p:nvSpPr>
          <p:cNvPr id="4" name="Text Placeholder 3">
            <a:extLst>
              <a:ext uri="{FF2B5EF4-FFF2-40B4-BE49-F238E27FC236}">
                <a16:creationId xmlns:a16="http://schemas.microsoft.com/office/drawing/2014/main" id="{9174D381-5BDD-4BAA-A0E0-CD174A97ED50}"/>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393718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C38BB-63D2-422F-980C-6A3212E931E4}"/>
              </a:ext>
            </a:extLst>
          </p:cNvPr>
          <p:cNvSpPr>
            <a:spLocks noGrp="1"/>
          </p:cNvSpPr>
          <p:nvPr>
            <p:ph type="title"/>
          </p:nvPr>
        </p:nvSpPr>
        <p:spPr/>
        <p:txBody>
          <a:bodyPr/>
          <a:lstStyle/>
          <a:p>
            <a:r>
              <a:rPr lang="en-US"/>
              <a:t>Overall Top Posts | 3 profiles - 4 of 6</a:t>
            </a:r>
          </a:p>
        </p:txBody>
      </p:sp>
      <p:graphicFrame>
        <p:nvGraphicFramePr>
          <p:cNvPr id="5" name="Table Placeholder 4">
            <a:extLst>
              <a:ext uri="{FF2B5EF4-FFF2-40B4-BE49-F238E27FC236}">
                <a16:creationId xmlns:a16="http://schemas.microsoft.com/office/drawing/2014/main" id="{A91770AF-0AF7-4D4D-B96D-404D2425C058}"/>
              </a:ext>
            </a:extLst>
          </p:cNvPr>
          <p:cNvGraphicFramePr>
            <a:graphicFrameLocks noGrp="1"/>
          </p:cNvGraphicFramePr>
          <p:nvPr>
            <p:ph type="tbl" sz="quarter" idx="13"/>
            <p:extLst>
              <p:ext uri="{D42A27DB-BD31-4B8C-83A1-F6EECF244321}">
                <p14:modId xmlns:p14="http://schemas.microsoft.com/office/powerpoint/2010/main" val="1551757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96882678"/>
                    </a:ext>
                  </a:extLst>
                </a:gridCol>
                <a:gridCol w="1069848">
                  <a:extLst>
                    <a:ext uri="{9D8B030D-6E8A-4147-A177-3AD203B41FA5}">
                      <a16:colId xmlns:a16="http://schemas.microsoft.com/office/drawing/2014/main" val="2042243838"/>
                    </a:ext>
                  </a:extLst>
                </a:gridCol>
                <a:gridCol w="1645920">
                  <a:extLst>
                    <a:ext uri="{9D8B030D-6E8A-4147-A177-3AD203B41FA5}">
                      <a16:colId xmlns:a16="http://schemas.microsoft.com/office/drawing/2014/main" val="273203160"/>
                    </a:ext>
                  </a:extLst>
                </a:gridCol>
                <a:gridCol w="576072">
                  <a:extLst>
                    <a:ext uri="{9D8B030D-6E8A-4147-A177-3AD203B41FA5}">
                      <a16:colId xmlns:a16="http://schemas.microsoft.com/office/drawing/2014/main" val="145319034"/>
                    </a:ext>
                  </a:extLst>
                </a:gridCol>
                <a:gridCol w="576072">
                  <a:extLst>
                    <a:ext uri="{9D8B030D-6E8A-4147-A177-3AD203B41FA5}">
                      <a16:colId xmlns:a16="http://schemas.microsoft.com/office/drawing/2014/main" val="699684953"/>
                    </a:ext>
                  </a:extLst>
                </a:gridCol>
                <a:gridCol w="576072">
                  <a:extLst>
                    <a:ext uri="{9D8B030D-6E8A-4147-A177-3AD203B41FA5}">
                      <a16:colId xmlns:a16="http://schemas.microsoft.com/office/drawing/2014/main" val="3988325190"/>
                    </a:ext>
                  </a:extLst>
                </a:gridCol>
                <a:gridCol w="576072">
                  <a:extLst>
                    <a:ext uri="{9D8B030D-6E8A-4147-A177-3AD203B41FA5}">
                      <a16:colId xmlns:a16="http://schemas.microsoft.com/office/drawing/2014/main" val="2812862812"/>
                    </a:ext>
                  </a:extLst>
                </a:gridCol>
                <a:gridCol w="576072">
                  <a:extLst>
                    <a:ext uri="{9D8B030D-6E8A-4147-A177-3AD203B41FA5}">
                      <a16:colId xmlns:a16="http://schemas.microsoft.com/office/drawing/2014/main" val="3843666952"/>
                    </a:ext>
                  </a:extLst>
                </a:gridCol>
                <a:gridCol w="576072">
                  <a:extLst>
                    <a:ext uri="{9D8B030D-6E8A-4147-A177-3AD203B41FA5}">
                      <a16:colId xmlns:a16="http://schemas.microsoft.com/office/drawing/2014/main" val="3576803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9832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Festo Didactic - 2023-06-09 12:07:43</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1/6: What components does the training package include?
Would you like to learn or teach how digitalization in hydraulics works? ⚙️ It's easy with the new TP 660 training package.
For your digital work you use these components
•  Raspberry Pi as a server with the pre-installed TP 660 software
•  Faulty components for simulating defects and troubleshooting
•  Router for online access to production via smartphone.
If you do not have your own controller, you can order the Siemens S7-1200 controller with pre-installed TP 660 TIA program right away.
Get to know TP 660 better and check it out now 👉 https://tinyurl.com/5bxu9zcd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https://quintly-image-storage.s3.amazonaws.com/e094e774cd6731a1e465f1b3b7a1340f/b5eea9042585e3a0cdeb58df8ee12d46.jpg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4.6019 %</a:t>
                      </a:r>
                    </a:p>
                  </a:txBody>
                  <a:tcPr/>
                </a:tc>
                <a:extLst>
                  <a:ext uri="{0D108BD9-81ED-4DB2-BD59-A6C34878D82A}">
                    <a16:rowId xmlns:a16="http://schemas.microsoft.com/office/drawing/2014/main" val="2960505472"/>
                  </a:ext>
                </a:extLst>
              </a:tr>
            </a:tbl>
          </a:graphicData>
        </a:graphic>
      </p:graphicFrame>
      <p:sp>
        <p:nvSpPr>
          <p:cNvPr id="4" name="Text Placeholder 3">
            <a:extLst>
              <a:ext uri="{FF2B5EF4-FFF2-40B4-BE49-F238E27FC236}">
                <a16:creationId xmlns:a16="http://schemas.microsoft.com/office/drawing/2014/main" id="{D12914FA-7534-4829-A999-613B550EFC34}"/>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931959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BCA01-42B0-41AE-AE24-43B5C69693ED}"/>
              </a:ext>
            </a:extLst>
          </p:cNvPr>
          <p:cNvSpPr>
            <a:spLocks noGrp="1"/>
          </p:cNvSpPr>
          <p:nvPr>
            <p:ph type="title"/>
          </p:nvPr>
        </p:nvSpPr>
        <p:spPr/>
        <p:txBody>
          <a:bodyPr/>
          <a:lstStyle/>
          <a:p>
            <a:r>
              <a:rPr lang="en-US"/>
              <a:t>Overall Top Posts | 3 profiles - 5 of 6</a:t>
            </a:r>
          </a:p>
        </p:txBody>
      </p:sp>
      <p:graphicFrame>
        <p:nvGraphicFramePr>
          <p:cNvPr id="5" name="Table Placeholder 4">
            <a:extLst>
              <a:ext uri="{FF2B5EF4-FFF2-40B4-BE49-F238E27FC236}">
                <a16:creationId xmlns:a16="http://schemas.microsoft.com/office/drawing/2014/main" id="{964ADC46-E2FC-4B69-B229-9FCD8986FA0B}"/>
              </a:ext>
            </a:extLst>
          </p:cNvPr>
          <p:cNvGraphicFramePr>
            <a:graphicFrameLocks noGrp="1"/>
          </p:cNvGraphicFramePr>
          <p:nvPr>
            <p:ph type="tbl" sz="quarter" idx="13"/>
            <p:extLst>
              <p:ext uri="{D42A27DB-BD31-4B8C-83A1-F6EECF244321}">
                <p14:modId xmlns:p14="http://schemas.microsoft.com/office/powerpoint/2010/main" val="2084182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60228641"/>
                    </a:ext>
                  </a:extLst>
                </a:gridCol>
                <a:gridCol w="1069848">
                  <a:extLst>
                    <a:ext uri="{9D8B030D-6E8A-4147-A177-3AD203B41FA5}">
                      <a16:colId xmlns:a16="http://schemas.microsoft.com/office/drawing/2014/main" val="824832456"/>
                    </a:ext>
                  </a:extLst>
                </a:gridCol>
                <a:gridCol w="1645920">
                  <a:extLst>
                    <a:ext uri="{9D8B030D-6E8A-4147-A177-3AD203B41FA5}">
                      <a16:colId xmlns:a16="http://schemas.microsoft.com/office/drawing/2014/main" val="930977643"/>
                    </a:ext>
                  </a:extLst>
                </a:gridCol>
                <a:gridCol w="576072">
                  <a:extLst>
                    <a:ext uri="{9D8B030D-6E8A-4147-A177-3AD203B41FA5}">
                      <a16:colId xmlns:a16="http://schemas.microsoft.com/office/drawing/2014/main" val="1244141522"/>
                    </a:ext>
                  </a:extLst>
                </a:gridCol>
                <a:gridCol w="576072">
                  <a:extLst>
                    <a:ext uri="{9D8B030D-6E8A-4147-A177-3AD203B41FA5}">
                      <a16:colId xmlns:a16="http://schemas.microsoft.com/office/drawing/2014/main" val="1904511760"/>
                    </a:ext>
                  </a:extLst>
                </a:gridCol>
                <a:gridCol w="576072">
                  <a:extLst>
                    <a:ext uri="{9D8B030D-6E8A-4147-A177-3AD203B41FA5}">
                      <a16:colId xmlns:a16="http://schemas.microsoft.com/office/drawing/2014/main" val="1567025202"/>
                    </a:ext>
                  </a:extLst>
                </a:gridCol>
                <a:gridCol w="576072">
                  <a:extLst>
                    <a:ext uri="{9D8B030D-6E8A-4147-A177-3AD203B41FA5}">
                      <a16:colId xmlns:a16="http://schemas.microsoft.com/office/drawing/2014/main" val="377249483"/>
                    </a:ext>
                  </a:extLst>
                </a:gridCol>
                <a:gridCol w="576072">
                  <a:extLst>
                    <a:ext uri="{9D8B030D-6E8A-4147-A177-3AD203B41FA5}">
                      <a16:colId xmlns:a16="http://schemas.microsoft.com/office/drawing/2014/main" val="1862915297"/>
                    </a:ext>
                  </a:extLst>
                </a:gridCol>
                <a:gridCol w="576072">
                  <a:extLst>
                    <a:ext uri="{9D8B030D-6E8A-4147-A177-3AD203B41FA5}">
                      <a16:colId xmlns:a16="http://schemas.microsoft.com/office/drawing/2014/main" val="1197318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77738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- 2023-06-13 13:31:51</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2/6: What does the learning path to digitalization in hydraulics look like? 🎓
Keep pace with industrial transformation
The world of work is being shaped by ever new technologies. Young people learn these in vocational school or in the training company. Professionals improve their skills on-the-job.
Making use of digitalization
Digitalizing hydraulic systems using PLC controls offers a number of benefits, such as flexibility and efficiency.
Build up competencies
The learning path starts with manual control and continues to electrohydraulic and digital control.
TP 660 Digitalization in Hydraulics is the logic 3rd step after the two upstream training packages
1.	Training package 501 Basics of hydraulics and
2.	Training package 601 Basics of electrohydraulics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https://media.licdn.com/dms/image/D4E10AQFZ3fPmv1vs7g/image-shrink_1280/0/1686655910690?e=1690873200&amp;v=beta&amp;t=9ikjqrHKCWBEzuBfZ6nzU7pDQBgh99dtc7LtfA5y4OI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4.4612 %</a:t>
                      </a:r>
                    </a:p>
                  </a:txBody>
                  <a:tcPr/>
                </a:tc>
                <a:extLst>
                  <a:ext uri="{0D108BD9-81ED-4DB2-BD59-A6C34878D82A}">
                    <a16:rowId xmlns:a16="http://schemas.microsoft.com/office/drawing/2014/main" val="118696216"/>
                  </a:ext>
                </a:extLst>
              </a:tr>
            </a:tbl>
          </a:graphicData>
        </a:graphic>
      </p:graphicFrame>
      <p:sp>
        <p:nvSpPr>
          <p:cNvPr id="4" name="Text Placeholder 3">
            <a:extLst>
              <a:ext uri="{FF2B5EF4-FFF2-40B4-BE49-F238E27FC236}">
                <a16:creationId xmlns:a16="http://schemas.microsoft.com/office/drawing/2014/main" id="{F4F6E862-EB6F-407C-A7D1-FDD2489ECF7B}"/>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115117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4DADE-B5BD-4730-B2F3-488BF2AA7B72}"/>
              </a:ext>
            </a:extLst>
          </p:cNvPr>
          <p:cNvSpPr>
            <a:spLocks noGrp="1"/>
          </p:cNvSpPr>
          <p:nvPr>
            <p:ph type="title"/>
          </p:nvPr>
        </p:nvSpPr>
        <p:spPr/>
        <p:txBody>
          <a:bodyPr/>
          <a:lstStyle/>
          <a:p>
            <a:r>
              <a:rPr lang="en-US"/>
              <a:t>Overall Top Posts | 3 profiles - 6 of 6</a:t>
            </a:r>
          </a:p>
        </p:txBody>
      </p:sp>
      <p:graphicFrame>
        <p:nvGraphicFramePr>
          <p:cNvPr id="5" name="Table Placeholder 4">
            <a:extLst>
              <a:ext uri="{FF2B5EF4-FFF2-40B4-BE49-F238E27FC236}">
                <a16:creationId xmlns:a16="http://schemas.microsoft.com/office/drawing/2014/main" id="{2951FD5A-58C8-43B2-80D1-B82F06A442BB}"/>
              </a:ext>
            </a:extLst>
          </p:cNvPr>
          <p:cNvGraphicFramePr>
            <a:graphicFrameLocks noGrp="1"/>
          </p:cNvGraphicFramePr>
          <p:nvPr>
            <p:ph type="tbl" sz="quarter" idx="13"/>
            <p:extLst>
              <p:ext uri="{D42A27DB-BD31-4B8C-83A1-F6EECF244321}">
                <p14:modId xmlns:p14="http://schemas.microsoft.com/office/powerpoint/2010/main" val="340991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29465243"/>
                    </a:ext>
                  </a:extLst>
                </a:gridCol>
                <a:gridCol w="1069848">
                  <a:extLst>
                    <a:ext uri="{9D8B030D-6E8A-4147-A177-3AD203B41FA5}">
                      <a16:colId xmlns:a16="http://schemas.microsoft.com/office/drawing/2014/main" val="2553658088"/>
                    </a:ext>
                  </a:extLst>
                </a:gridCol>
                <a:gridCol w="1645920">
                  <a:extLst>
                    <a:ext uri="{9D8B030D-6E8A-4147-A177-3AD203B41FA5}">
                      <a16:colId xmlns:a16="http://schemas.microsoft.com/office/drawing/2014/main" val="3044775357"/>
                    </a:ext>
                  </a:extLst>
                </a:gridCol>
                <a:gridCol w="576072">
                  <a:extLst>
                    <a:ext uri="{9D8B030D-6E8A-4147-A177-3AD203B41FA5}">
                      <a16:colId xmlns:a16="http://schemas.microsoft.com/office/drawing/2014/main" val="2978896912"/>
                    </a:ext>
                  </a:extLst>
                </a:gridCol>
                <a:gridCol w="576072">
                  <a:extLst>
                    <a:ext uri="{9D8B030D-6E8A-4147-A177-3AD203B41FA5}">
                      <a16:colId xmlns:a16="http://schemas.microsoft.com/office/drawing/2014/main" val="1845154938"/>
                    </a:ext>
                  </a:extLst>
                </a:gridCol>
                <a:gridCol w="576072">
                  <a:extLst>
                    <a:ext uri="{9D8B030D-6E8A-4147-A177-3AD203B41FA5}">
                      <a16:colId xmlns:a16="http://schemas.microsoft.com/office/drawing/2014/main" val="603624889"/>
                    </a:ext>
                  </a:extLst>
                </a:gridCol>
                <a:gridCol w="576072">
                  <a:extLst>
                    <a:ext uri="{9D8B030D-6E8A-4147-A177-3AD203B41FA5}">
                      <a16:colId xmlns:a16="http://schemas.microsoft.com/office/drawing/2014/main" val="4252237085"/>
                    </a:ext>
                  </a:extLst>
                </a:gridCol>
                <a:gridCol w="576072">
                  <a:extLst>
                    <a:ext uri="{9D8B030D-6E8A-4147-A177-3AD203B41FA5}">
                      <a16:colId xmlns:a16="http://schemas.microsoft.com/office/drawing/2014/main" val="2942628300"/>
                    </a:ext>
                  </a:extLst>
                </a:gridCol>
                <a:gridCol w="576072">
                  <a:extLst>
                    <a:ext uri="{9D8B030D-6E8A-4147-A177-3AD203B41FA5}">
                      <a16:colId xmlns:a16="http://schemas.microsoft.com/office/drawing/2014/main" val="2926055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31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- 2023-06-16 12:12:30</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3/6: Digitalization in hydraulics - what skills do learners build up?
In TP 660, learners take on a role, that of a maintenance technician ⚙️ Through this role play, necessary skills for working in the industry are built up.
The most important ones are
•	Supporting maintenance through digitalization
•	Analyzing digital data from a machine to improve performance
•	Knowledge to collect and analyze digital data
•	Analyzing digital data for condition monitoring
•	Connecting technical knowledge with production reality
•	Measuring the OEE (overall equipment effectiveness) of the machine
•	Improving the performance and efficiency of a machine
Expertise is a crucial factor for successful employability.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https://media.licdn.com/dms/image/D4E10AQFbMhYoElE4NA/image-shrink_1280/0/1686910349724?e=1690873200&amp;v=beta&amp;t=81iIdnCIkk1S2IWJDx3t-ASwR1RPZl2LjgRHt1PxaZQ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3.4296 %</a:t>
                      </a:r>
                    </a:p>
                  </a:txBody>
                  <a:tcPr/>
                </a:tc>
                <a:extLst>
                  <a:ext uri="{0D108BD9-81ED-4DB2-BD59-A6C34878D82A}">
                    <a16:rowId xmlns:a16="http://schemas.microsoft.com/office/drawing/2014/main" val="473912791"/>
                  </a:ext>
                </a:extLst>
              </a:tr>
            </a:tbl>
          </a:graphicData>
        </a:graphic>
      </p:graphicFrame>
      <p:sp>
        <p:nvSpPr>
          <p:cNvPr id="4" name="Text Placeholder 3">
            <a:extLst>
              <a:ext uri="{FF2B5EF4-FFF2-40B4-BE49-F238E27FC236}">
                <a16:creationId xmlns:a16="http://schemas.microsoft.com/office/drawing/2014/main" id="{C096789B-EB19-42D7-B6A7-619D3DAB64CC}"/>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4123950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1653F-FE5B-4442-AE07-2BAD2AD3E9A0}"/>
              </a:ext>
            </a:extLst>
          </p:cNvPr>
          <p:cNvSpPr>
            <a:spLocks noGrp="1"/>
          </p:cNvSpPr>
          <p:nvPr>
            <p:ph type="title"/>
          </p:nvPr>
        </p:nvSpPr>
        <p:spPr/>
        <p:txBody>
          <a:bodyPr/>
          <a:lstStyle/>
          <a:p>
            <a:r>
              <a:rPr lang="en-US"/>
              <a:t>Facebook Published Posts Table | 3 profiles - 1 of 13</a:t>
            </a:r>
          </a:p>
        </p:txBody>
      </p:sp>
      <p:graphicFrame>
        <p:nvGraphicFramePr>
          <p:cNvPr id="5" name="Table Placeholder 4">
            <a:extLst>
              <a:ext uri="{FF2B5EF4-FFF2-40B4-BE49-F238E27FC236}">
                <a16:creationId xmlns:a16="http://schemas.microsoft.com/office/drawing/2014/main" id="{57E5E6AA-D93A-49E4-96DD-5DD0EBADC6CF}"/>
              </a:ext>
            </a:extLst>
          </p:cNvPr>
          <p:cNvGraphicFramePr>
            <a:graphicFrameLocks noGrp="1"/>
          </p:cNvGraphicFramePr>
          <p:nvPr>
            <p:ph type="tbl" sz="quarter" idx="13"/>
            <p:extLst>
              <p:ext uri="{D42A27DB-BD31-4B8C-83A1-F6EECF244321}">
                <p14:modId xmlns:p14="http://schemas.microsoft.com/office/powerpoint/2010/main" val="629761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05435686"/>
                    </a:ext>
                  </a:extLst>
                </a:gridCol>
                <a:gridCol w="1399032">
                  <a:extLst>
                    <a:ext uri="{9D8B030D-6E8A-4147-A177-3AD203B41FA5}">
                      <a16:colId xmlns:a16="http://schemas.microsoft.com/office/drawing/2014/main" val="4207127810"/>
                    </a:ext>
                  </a:extLst>
                </a:gridCol>
                <a:gridCol w="1152144">
                  <a:extLst>
                    <a:ext uri="{9D8B030D-6E8A-4147-A177-3AD203B41FA5}">
                      <a16:colId xmlns:a16="http://schemas.microsoft.com/office/drawing/2014/main" val="3720711084"/>
                    </a:ext>
                  </a:extLst>
                </a:gridCol>
                <a:gridCol w="411480">
                  <a:extLst>
                    <a:ext uri="{9D8B030D-6E8A-4147-A177-3AD203B41FA5}">
                      <a16:colId xmlns:a16="http://schemas.microsoft.com/office/drawing/2014/main" val="395640985"/>
                    </a:ext>
                  </a:extLst>
                </a:gridCol>
                <a:gridCol w="411480">
                  <a:extLst>
                    <a:ext uri="{9D8B030D-6E8A-4147-A177-3AD203B41FA5}">
                      <a16:colId xmlns:a16="http://schemas.microsoft.com/office/drawing/2014/main" val="2874673509"/>
                    </a:ext>
                  </a:extLst>
                </a:gridCol>
                <a:gridCol w="411480">
                  <a:extLst>
                    <a:ext uri="{9D8B030D-6E8A-4147-A177-3AD203B41FA5}">
                      <a16:colId xmlns:a16="http://schemas.microsoft.com/office/drawing/2014/main" val="1858313993"/>
                    </a:ext>
                  </a:extLst>
                </a:gridCol>
                <a:gridCol w="411480">
                  <a:extLst>
                    <a:ext uri="{9D8B030D-6E8A-4147-A177-3AD203B41FA5}">
                      <a16:colId xmlns:a16="http://schemas.microsoft.com/office/drawing/2014/main" val="1083503772"/>
                    </a:ext>
                  </a:extLst>
                </a:gridCol>
                <a:gridCol w="411480">
                  <a:extLst>
                    <a:ext uri="{9D8B030D-6E8A-4147-A177-3AD203B41FA5}">
                      <a16:colId xmlns:a16="http://schemas.microsoft.com/office/drawing/2014/main" val="1574253842"/>
                    </a:ext>
                  </a:extLst>
                </a:gridCol>
                <a:gridCol w="411480">
                  <a:extLst>
                    <a:ext uri="{9D8B030D-6E8A-4147-A177-3AD203B41FA5}">
                      <a16:colId xmlns:a16="http://schemas.microsoft.com/office/drawing/2014/main" val="4208493649"/>
                    </a:ext>
                  </a:extLst>
                </a:gridCol>
                <a:gridCol w="411480">
                  <a:extLst>
                    <a:ext uri="{9D8B030D-6E8A-4147-A177-3AD203B41FA5}">
                      <a16:colId xmlns:a16="http://schemas.microsoft.com/office/drawing/2014/main" val="4274356665"/>
                    </a:ext>
                  </a:extLst>
                </a:gridCol>
                <a:gridCol w="411480">
                  <a:extLst>
                    <a:ext uri="{9D8B030D-6E8A-4147-A177-3AD203B41FA5}">
                      <a16:colId xmlns:a16="http://schemas.microsoft.com/office/drawing/2014/main" val="631700009"/>
                    </a:ext>
                  </a:extLst>
                </a:gridCol>
                <a:gridCol w="411480">
                  <a:extLst>
                    <a:ext uri="{9D8B030D-6E8A-4147-A177-3AD203B41FA5}">
                      <a16:colId xmlns:a16="http://schemas.microsoft.com/office/drawing/2014/main" val="340540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27903632"/>
                  </a:ext>
                </a:extLst>
              </a:tr>
            </a:tbl>
          </a:graphicData>
        </a:graphic>
      </p:graphicFrame>
      <p:sp>
        <p:nvSpPr>
          <p:cNvPr id="4" name="Text Placeholder 3">
            <a:extLst>
              <a:ext uri="{FF2B5EF4-FFF2-40B4-BE49-F238E27FC236}">
                <a16:creationId xmlns:a16="http://schemas.microsoft.com/office/drawing/2014/main" id="{A0A56B6B-621D-4006-A88A-57839EF13CBA}"/>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741282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32B7C-D786-4DCE-9580-75FEACF25712}"/>
              </a:ext>
            </a:extLst>
          </p:cNvPr>
          <p:cNvSpPr>
            <a:spLocks noGrp="1"/>
          </p:cNvSpPr>
          <p:nvPr>
            <p:ph type="title"/>
          </p:nvPr>
        </p:nvSpPr>
        <p:spPr/>
        <p:txBody>
          <a:bodyPr/>
          <a:lstStyle/>
          <a:p>
            <a:r>
              <a:rPr lang="en-US"/>
              <a:t>Facebook Published Posts Table | 3 profiles - 2 of 13</a:t>
            </a:r>
          </a:p>
        </p:txBody>
      </p:sp>
      <p:graphicFrame>
        <p:nvGraphicFramePr>
          <p:cNvPr id="5" name="Table Placeholder 4">
            <a:extLst>
              <a:ext uri="{FF2B5EF4-FFF2-40B4-BE49-F238E27FC236}">
                <a16:creationId xmlns:a16="http://schemas.microsoft.com/office/drawing/2014/main" id="{FE6E7EDD-16DE-4ADB-BFD3-A990B6547EA2}"/>
              </a:ext>
            </a:extLst>
          </p:cNvPr>
          <p:cNvGraphicFramePr>
            <a:graphicFrameLocks noGrp="1"/>
          </p:cNvGraphicFramePr>
          <p:nvPr>
            <p:ph type="tbl" sz="quarter" idx="13"/>
            <p:extLst>
              <p:ext uri="{D42A27DB-BD31-4B8C-83A1-F6EECF244321}">
                <p14:modId xmlns:p14="http://schemas.microsoft.com/office/powerpoint/2010/main" val="300802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39154773"/>
                    </a:ext>
                  </a:extLst>
                </a:gridCol>
                <a:gridCol w="1399032">
                  <a:extLst>
                    <a:ext uri="{9D8B030D-6E8A-4147-A177-3AD203B41FA5}">
                      <a16:colId xmlns:a16="http://schemas.microsoft.com/office/drawing/2014/main" val="1113558941"/>
                    </a:ext>
                  </a:extLst>
                </a:gridCol>
                <a:gridCol w="1152144">
                  <a:extLst>
                    <a:ext uri="{9D8B030D-6E8A-4147-A177-3AD203B41FA5}">
                      <a16:colId xmlns:a16="http://schemas.microsoft.com/office/drawing/2014/main" val="163585162"/>
                    </a:ext>
                  </a:extLst>
                </a:gridCol>
                <a:gridCol w="411480">
                  <a:extLst>
                    <a:ext uri="{9D8B030D-6E8A-4147-A177-3AD203B41FA5}">
                      <a16:colId xmlns:a16="http://schemas.microsoft.com/office/drawing/2014/main" val="1514193290"/>
                    </a:ext>
                  </a:extLst>
                </a:gridCol>
                <a:gridCol w="411480">
                  <a:extLst>
                    <a:ext uri="{9D8B030D-6E8A-4147-A177-3AD203B41FA5}">
                      <a16:colId xmlns:a16="http://schemas.microsoft.com/office/drawing/2014/main" val="1658366577"/>
                    </a:ext>
                  </a:extLst>
                </a:gridCol>
                <a:gridCol w="411480">
                  <a:extLst>
                    <a:ext uri="{9D8B030D-6E8A-4147-A177-3AD203B41FA5}">
                      <a16:colId xmlns:a16="http://schemas.microsoft.com/office/drawing/2014/main" val="3978367336"/>
                    </a:ext>
                  </a:extLst>
                </a:gridCol>
                <a:gridCol w="411480">
                  <a:extLst>
                    <a:ext uri="{9D8B030D-6E8A-4147-A177-3AD203B41FA5}">
                      <a16:colId xmlns:a16="http://schemas.microsoft.com/office/drawing/2014/main" val="3312333599"/>
                    </a:ext>
                  </a:extLst>
                </a:gridCol>
                <a:gridCol w="411480">
                  <a:extLst>
                    <a:ext uri="{9D8B030D-6E8A-4147-A177-3AD203B41FA5}">
                      <a16:colId xmlns:a16="http://schemas.microsoft.com/office/drawing/2014/main" val="1899060061"/>
                    </a:ext>
                  </a:extLst>
                </a:gridCol>
                <a:gridCol w="411480">
                  <a:extLst>
                    <a:ext uri="{9D8B030D-6E8A-4147-A177-3AD203B41FA5}">
                      <a16:colId xmlns:a16="http://schemas.microsoft.com/office/drawing/2014/main" val="3204359696"/>
                    </a:ext>
                  </a:extLst>
                </a:gridCol>
                <a:gridCol w="411480">
                  <a:extLst>
                    <a:ext uri="{9D8B030D-6E8A-4147-A177-3AD203B41FA5}">
                      <a16:colId xmlns:a16="http://schemas.microsoft.com/office/drawing/2014/main" val="1414362966"/>
                    </a:ext>
                  </a:extLst>
                </a:gridCol>
                <a:gridCol w="411480">
                  <a:extLst>
                    <a:ext uri="{9D8B030D-6E8A-4147-A177-3AD203B41FA5}">
                      <a16:colId xmlns:a16="http://schemas.microsoft.com/office/drawing/2014/main" val="1684495267"/>
                    </a:ext>
                  </a:extLst>
                </a:gridCol>
                <a:gridCol w="411480">
                  <a:extLst>
                    <a:ext uri="{9D8B030D-6E8A-4147-A177-3AD203B41FA5}">
                      <a16:colId xmlns:a16="http://schemas.microsoft.com/office/drawing/2014/main" val="1337174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9853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- 2023-06-27 10:00:15</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in der Hydraulik I Neues Trainingspaket TP 660
Post 6/6: Digitalisierung in der Hydraulik – welche Industriesegmente profitieren? ⚙️
Beschäftigungsfähigkeit in vielen Industriesegmenten
Hydraulik findet in vielen verschiedenen Industriesegmenten Anwendung. Die mit dem TP 660 erlernten Kompetenzen in der Hydraulik sind daher ein entscheidender Vorteil für die Beschäftigungsfähigkeit von heutigen und zukünftigen Fachkräften.
Hydraulik wird vor allem in diesen wichtigen Industriesegmenten angewandt 🏁
• Automobilindustrie
• Schwerindustrie
• Wasser- und Abwassertechnik
• Landwirtschaft
• Luft- und Raumfahrttechnik
• Bergbauindustrie
• Öl- und Gasindustrie
Lernen Sie TP 660 mit einem Klick besser kennen 👉 https://tinyurl.com/mr3pm84a
#Festo #FestoDidactic #Hydraulik #Digitalisierung #Berufsausbildung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https://quintly-image-storage.s3.amazonaws.com/e094e774cd6731a1e465f1b3b7a1340f/6345f64e7001898f9ee4f3737b6fe720.jpg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1.5385 %</a:t>
                      </a:r>
                    </a:p>
                  </a:txBody>
                  <a:tcPr/>
                </a:tc>
                <a:extLst>
                  <a:ext uri="{0D108BD9-81ED-4DB2-BD59-A6C34878D82A}">
                    <a16:rowId xmlns:a16="http://schemas.microsoft.com/office/drawing/2014/main" val="1140077495"/>
                  </a:ext>
                </a:extLst>
              </a:tr>
            </a:tbl>
          </a:graphicData>
        </a:graphic>
      </p:graphicFrame>
      <p:sp>
        <p:nvSpPr>
          <p:cNvPr id="4" name="Text Placeholder 3">
            <a:extLst>
              <a:ext uri="{FF2B5EF4-FFF2-40B4-BE49-F238E27FC236}">
                <a16:creationId xmlns:a16="http://schemas.microsoft.com/office/drawing/2014/main" id="{A9CB19B5-621E-4081-968D-226BDBE7503F}"/>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450794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B334F-2840-4CD2-BE36-D4B9F65FFC39}"/>
              </a:ext>
            </a:extLst>
          </p:cNvPr>
          <p:cNvSpPr>
            <a:spLocks noGrp="1"/>
          </p:cNvSpPr>
          <p:nvPr>
            <p:ph type="title"/>
          </p:nvPr>
        </p:nvSpPr>
        <p:spPr/>
        <p:txBody>
          <a:bodyPr/>
          <a:lstStyle/>
          <a:p>
            <a:r>
              <a:rPr lang="en-US"/>
              <a:t>Facebook Published Posts Table | 3 profiles - 3 of 13</a:t>
            </a:r>
          </a:p>
        </p:txBody>
      </p:sp>
      <p:graphicFrame>
        <p:nvGraphicFramePr>
          <p:cNvPr id="5" name="Table Placeholder 4">
            <a:extLst>
              <a:ext uri="{FF2B5EF4-FFF2-40B4-BE49-F238E27FC236}">
                <a16:creationId xmlns:a16="http://schemas.microsoft.com/office/drawing/2014/main" id="{17F301DB-9807-4926-ADC1-B3457E39B891}"/>
              </a:ext>
            </a:extLst>
          </p:cNvPr>
          <p:cNvGraphicFramePr>
            <a:graphicFrameLocks noGrp="1"/>
          </p:cNvGraphicFramePr>
          <p:nvPr>
            <p:ph type="tbl" sz="quarter" idx="13"/>
            <p:extLst>
              <p:ext uri="{D42A27DB-BD31-4B8C-83A1-F6EECF244321}">
                <p14:modId xmlns:p14="http://schemas.microsoft.com/office/powerpoint/2010/main" val="3234876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41572492"/>
                    </a:ext>
                  </a:extLst>
                </a:gridCol>
                <a:gridCol w="1399032">
                  <a:extLst>
                    <a:ext uri="{9D8B030D-6E8A-4147-A177-3AD203B41FA5}">
                      <a16:colId xmlns:a16="http://schemas.microsoft.com/office/drawing/2014/main" val="1082122881"/>
                    </a:ext>
                  </a:extLst>
                </a:gridCol>
                <a:gridCol w="1152144">
                  <a:extLst>
                    <a:ext uri="{9D8B030D-6E8A-4147-A177-3AD203B41FA5}">
                      <a16:colId xmlns:a16="http://schemas.microsoft.com/office/drawing/2014/main" val="3729897745"/>
                    </a:ext>
                  </a:extLst>
                </a:gridCol>
                <a:gridCol w="411480">
                  <a:extLst>
                    <a:ext uri="{9D8B030D-6E8A-4147-A177-3AD203B41FA5}">
                      <a16:colId xmlns:a16="http://schemas.microsoft.com/office/drawing/2014/main" val="3342520245"/>
                    </a:ext>
                  </a:extLst>
                </a:gridCol>
                <a:gridCol w="411480">
                  <a:extLst>
                    <a:ext uri="{9D8B030D-6E8A-4147-A177-3AD203B41FA5}">
                      <a16:colId xmlns:a16="http://schemas.microsoft.com/office/drawing/2014/main" val="234636636"/>
                    </a:ext>
                  </a:extLst>
                </a:gridCol>
                <a:gridCol w="411480">
                  <a:extLst>
                    <a:ext uri="{9D8B030D-6E8A-4147-A177-3AD203B41FA5}">
                      <a16:colId xmlns:a16="http://schemas.microsoft.com/office/drawing/2014/main" val="884725646"/>
                    </a:ext>
                  </a:extLst>
                </a:gridCol>
                <a:gridCol w="411480">
                  <a:extLst>
                    <a:ext uri="{9D8B030D-6E8A-4147-A177-3AD203B41FA5}">
                      <a16:colId xmlns:a16="http://schemas.microsoft.com/office/drawing/2014/main" val="103185930"/>
                    </a:ext>
                  </a:extLst>
                </a:gridCol>
                <a:gridCol w="411480">
                  <a:extLst>
                    <a:ext uri="{9D8B030D-6E8A-4147-A177-3AD203B41FA5}">
                      <a16:colId xmlns:a16="http://schemas.microsoft.com/office/drawing/2014/main" val="2650513176"/>
                    </a:ext>
                  </a:extLst>
                </a:gridCol>
                <a:gridCol w="411480">
                  <a:extLst>
                    <a:ext uri="{9D8B030D-6E8A-4147-A177-3AD203B41FA5}">
                      <a16:colId xmlns:a16="http://schemas.microsoft.com/office/drawing/2014/main" val="1884661523"/>
                    </a:ext>
                  </a:extLst>
                </a:gridCol>
                <a:gridCol w="411480">
                  <a:extLst>
                    <a:ext uri="{9D8B030D-6E8A-4147-A177-3AD203B41FA5}">
                      <a16:colId xmlns:a16="http://schemas.microsoft.com/office/drawing/2014/main" val="2209919952"/>
                    </a:ext>
                  </a:extLst>
                </a:gridCol>
                <a:gridCol w="411480">
                  <a:extLst>
                    <a:ext uri="{9D8B030D-6E8A-4147-A177-3AD203B41FA5}">
                      <a16:colId xmlns:a16="http://schemas.microsoft.com/office/drawing/2014/main" val="3376978810"/>
                    </a:ext>
                  </a:extLst>
                </a:gridCol>
                <a:gridCol w="411480">
                  <a:extLst>
                    <a:ext uri="{9D8B030D-6E8A-4147-A177-3AD203B41FA5}">
                      <a16:colId xmlns:a16="http://schemas.microsoft.com/office/drawing/2014/main" val="2887465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183342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- 2023-06-27 10:00:15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6/6: Digitalization in hydraulics - which industry segments benefit? ⚙️
Employability in many industry segments
Hydraulics is used in many different industry segments. The skills in hydraulics learned with TP 660 are therefore a big advantage for the employability of current and future qualified workers.
Hydraulics is primarily applied in these important industry segments 🏁
• Automotive industry
• Heavy industry
• Water and wastewater engineering
• Agriculture
• Aerospace industry
• Mining industry
• Oil and gas industry
Get to know TP 660 better and check it out now 👉 https://tinyurl.com/5bxu9zcd
#Festo #FestoDidactic #Hydraulics #Digitalization #TVET #technicaleducation #industry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https://quintly-image-storage.s3.amazonaws.com/e094e774cd6731a1e465f1b3b7a1340f/6345f64e7001898f9ee4f3737b6fe720.jpg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1.7436 %</a:t>
                      </a:r>
                    </a:p>
                  </a:txBody>
                  <a:tcPr/>
                </a:tc>
                <a:extLst>
                  <a:ext uri="{0D108BD9-81ED-4DB2-BD59-A6C34878D82A}">
                    <a16:rowId xmlns:a16="http://schemas.microsoft.com/office/drawing/2014/main" val="28998521"/>
                  </a:ext>
                </a:extLst>
              </a:tr>
            </a:tbl>
          </a:graphicData>
        </a:graphic>
      </p:graphicFrame>
      <p:sp>
        <p:nvSpPr>
          <p:cNvPr id="4" name="Text Placeholder 3">
            <a:extLst>
              <a:ext uri="{FF2B5EF4-FFF2-40B4-BE49-F238E27FC236}">
                <a16:creationId xmlns:a16="http://schemas.microsoft.com/office/drawing/2014/main" id="{AB244A30-DA02-428D-8BDE-E935D18B9746}"/>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020866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8067F-CDC1-4BC5-ADD8-B74FB981A25C}"/>
              </a:ext>
            </a:extLst>
          </p:cNvPr>
          <p:cNvSpPr>
            <a:spLocks noGrp="1"/>
          </p:cNvSpPr>
          <p:nvPr>
            <p:ph type="title"/>
          </p:nvPr>
        </p:nvSpPr>
        <p:spPr/>
        <p:txBody>
          <a:bodyPr/>
          <a:lstStyle/>
          <a:p>
            <a:r>
              <a:rPr lang="en-US"/>
              <a:t>Facebook Published Posts Table | 3 profiles - 4 of 13</a:t>
            </a:r>
          </a:p>
        </p:txBody>
      </p:sp>
      <p:graphicFrame>
        <p:nvGraphicFramePr>
          <p:cNvPr id="5" name="Table Placeholder 4">
            <a:extLst>
              <a:ext uri="{FF2B5EF4-FFF2-40B4-BE49-F238E27FC236}">
                <a16:creationId xmlns:a16="http://schemas.microsoft.com/office/drawing/2014/main" id="{B0F7CC30-6B49-4400-AA4E-0B5ADE8354A5}"/>
              </a:ext>
            </a:extLst>
          </p:cNvPr>
          <p:cNvGraphicFramePr>
            <a:graphicFrameLocks noGrp="1"/>
          </p:cNvGraphicFramePr>
          <p:nvPr>
            <p:ph type="tbl" sz="quarter" idx="13"/>
            <p:extLst>
              <p:ext uri="{D42A27DB-BD31-4B8C-83A1-F6EECF244321}">
                <p14:modId xmlns:p14="http://schemas.microsoft.com/office/powerpoint/2010/main" val="3295077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92471758"/>
                    </a:ext>
                  </a:extLst>
                </a:gridCol>
                <a:gridCol w="1399032">
                  <a:extLst>
                    <a:ext uri="{9D8B030D-6E8A-4147-A177-3AD203B41FA5}">
                      <a16:colId xmlns:a16="http://schemas.microsoft.com/office/drawing/2014/main" val="194841870"/>
                    </a:ext>
                  </a:extLst>
                </a:gridCol>
                <a:gridCol w="1152144">
                  <a:extLst>
                    <a:ext uri="{9D8B030D-6E8A-4147-A177-3AD203B41FA5}">
                      <a16:colId xmlns:a16="http://schemas.microsoft.com/office/drawing/2014/main" val="2092000473"/>
                    </a:ext>
                  </a:extLst>
                </a:gridCol>
                <a:gridCol w="411480">
                  <a:extLst>
                    <a:ext uri="{9D8B030D-6E8A-4147-A177-3AD203B41FA5}">
                      <a16:colId xmlns:a16="http://schemas.microsoft.com/office/drawing/2014/main" val="1602265132"/>
                    </a:ext>
                  </a:extLst>
                </a:gridCol>
                <a:gridCol w="411480">
                  <a:extLst>
                    <a:ext uri="{9D8B030D-6E8A-4147-A177-3AD203B41FA5}">
                      <a16:colId xmlns:a16="http://schemas.microsoft.com/office/drawing/2014/main" val="1759049535"/>
                    </a:ext>
                  </a:extLst>
                </a:gridCol>
                <a:gridCol w="411480">
                  <a:extLst>
                    <a:ext uri="{9D8B030D-6E8A-4147-A177-3AD203B41FA5}">
                      <a16:colId xmlns:a16="http://schemas.microsoft.com/office/drawing/2014/main" val="3664457671"/>
                    </a:ext>
                  </a:extLst>
                </a:gridCol>
                <a:gridCol w="411480">
                  <a:extLst>
                    <a:ext uri="{9D8B030D-6E8A-4147-A177-3AD203B41FA5}">
                      <a16:colId xmlns:a16="http://schemas.microsoft.com/office/drawing/2014/main" val="4080047820"/>
                    </a:ext>
                  </a:extLst>
                </a:gridCol>
                <a:gridCol w="411480">
                  <a:extLst>
                    <a:ext uri="{9D8B030D-6E8A-4147-A177-3AD203B41FA5}">
                      <a16:colId xmlns:a16="http://schemas.microsoft.com/office/drawing/2014/main" val="985409893"/>
                    </a:ext>
                  </a:extLst>
                </a:gridCol>
                <a:gridCol w="411480">
                  <a:extLst>
                    <a:ext uri="{9D8B030D-6E8A-4147-A177-3AD203B41FA5}">
                      <a16:colId xmlns:a16="http://schemas.microsoft.com/office/drawing/2014/main" val="640185674"/>
                    </a:ext>
                  </a:extLst>
                </a:gridCol>
                <a:gridCol w="411480">
                  <a:extLst>
                    <a:ext uri="{9D8B030D-6E8A-4147-A177-3AD203B41FA5}">
                      <a16:colId xmlns:a16="http://schemas.microsoft.com/office/drawing/2014/main" val="1130203155"/>
                    </a:ext>
                  </a:extLst>
                </a:gridCol>
                <a:gridCol w="411480">
                  <a:extLst>
                    <a:ext uri="{9D8B030D-6E8A-4147-A177-3AD203B41FA5}">
                      <a16:colId xmlns:a16="http://schemas.microsoft.com/office/drawing/2014/main" val="718797617"/>
                    </a:ext>
                  </a:extLst>
                </a:gridCol>
                <a:gridCol w="411480">
                  <a:extLst>
                    <a:ext uri="{9D8B030D-6E8A-4147-A177-3AD203B41FA5}">
                      <a16:colId xmlns:a16="http://schemas.microsoft.com/office/drawing/2014/main" val="754351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8710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- 2023-06-22 12:25:00</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5/6: Digitalization in hydraulics - what are the benefits? 👍
Higher efficiency
Understanding digital maintenance on the shop floor is critical to achieving optimal results. The benefit of modern PLC controls is increased machine efficiency. 
Optimization and safety
In addition, by collecting and analyzing data, learners can optimize the system, avoid breakdowns and improve operational safety.
Part of the curriculum
Digital controls are often an established part of the curriculum at educational institutions. This makes the TP 660 an indispensable training package.
Get to know TP 660 better and check it out now 👉 https://tinyurl.com/5bxu9zcd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https://quintly-image-storage.s3.amazonaws.com/e094e774cd6731a1e465f1b3b7a1340f/c6bea570c2b97b02b8651dd48092f1e4.jpg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2.7661 %</a:t>
                      </a:r>
                    </a:p>
                  </a:txBody>
                  <a:tcPr/>
                </a:tc>
                <a:extLst>
                  <a:ext uri="{0D108BD9-81ED-4DB2-BD59-A6C34878D82A}">
                    <a16:rowId xmlns:a16="http://schemas.microsoft.com/office/drawing/2014/main" val="3610667862"/>
                  </a:ext>
                </a:extLst>
              </a:tr>
            </a:tbl>
          </a:graphicData>
        </a:graphic>
      </p:graphicFrame>
      <p:sp>
        <p:nvSpPr>
          <p:cNvPr id="4" name="Text Placeholder 3">
            <a:extLst>
              <a:ext uri="{FF2B5EF4-FFF2-40B4-BE49-F238E27FC236}">
                <a16:creationId xmlns:a16="http://schemas.microsoft.com/office/drawing/2014/main" id="{6783095B-278E-452E-ADBE-1DC0EDAE98F5}"/>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64217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619DC-0E83-4352-BE69-8EF801BC2F42}"/>
              </a:ext>
            </a:extLst>
          </p:cNvPr>
          <p:cNvSpPr>
            <a:spLocks noGrp="1"/>
          </p:cNvSpPr>
          <p:nvPr>
            <p:ph type="title"/>
          </p:nvPr>
        </p:nvSpPr>
        <p:spPr/>
        <p:txBody>
          <a:bodyPr/>
          <a:lstStyle/>
          <a:p>
            <a:r>
              <a:rPr lang="en-US"/>
              <a:t>Facebook Published Posts Table | 3 profiles - 5 of 13</a:t>
            </a:r>
          </a:p>
        </p:txBody>
      </p:sp>
      <p:graphicFrame>
        <p:nvGraphicFramePr>
          <p:cNvPr id="5" name="Table Placeholder 4">
            <a:extLst>
              <a:ext uri="{FF2B5EF4-FFF2-40B4-BE49-F238E27FC236}">
                <a16:creationId xmlns:a16="http://schemas.microsoft.com/office/drawing/2014/main" id="{8A9B62FB-CF10-492F-8FBC-E79B40D2AA65}"/>
              </a:ext>
            </a:extLst>
          </p:cNvPr>
          <p:cNvGraphicFramePr>
            <a:graphicFrameLocks noGrp="1"/>
          </p:cNvGraphicFramePr>
          <p:nvPr>
            <p:ph type="tbl" sz="quarter" idx="13"/>
            <p:extLst>
              <p:ext uri="{D42A27DB-BD31-4B8C-83A1-F6EECF244321}">
                <p14:modId xmlns:p14="http://schemas.microsoft.com/office/powerpoint/2010/main" val="794761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6563981"/>
                    </a:ext>
                  </a:extLst>
                </a:gridCol>
                <a:gridCol w="1399032">
                  <a:extLst>
                    <a:ext uri="{9D8B030D-6E8A-4147-A177-3AD203B41FA5}">
                      <a16:colId xmlns:a16="http://schemas.microsoft.com/office/drawing/2014/main" val="3454298927"/>
                    </a:ext>
                  </a:extLst>
                </a:gridCol>
                <a:gridCol w="1152144">
                  <a:extLst>
                    <a:ext uri="{9D8B030D-6E8A-4147-A177-3AD203B41FA5}">
                      <a16:colId xmlns:a16="http://schemas.microsoft.com/office/drawing/2014/main" val="685914553"/>
                    </a:ext>
                  </a:extLst>
                </a:gridCol>
                <a:gridCol w="411480">
                  <a:extLst>
                    <a:ext uri="{9D8B030D-6E8A-4147-A177-3AD203B41FA5}">
                      <a16:colId xmlns:a16="http://schemas.microsoft.com/office/drawing/2014/main" val="1548941420"/>
                    </a:ext>
                  </a:extLst>
                </a:gridCol>
                <a:gridCol w="411480">
                  <a:extLst>
                    <a:ext uri="{9D8B030D-6E8A-4147-A177-3AD203B41FA5}">
                      <a16:colId xmlns:a16="http://schemas.microsoft.com/office/drawing/2014/main" val="2422235643"/>
                    </a:ext>
                  </a:extLst>
                </a:gridCol>
                <a:gridCol w="411480">
                  <a:extLst>
                    <a:ext uri="{9D8B030D-6E8A-4147-A177-3AD203B41FA5}">
                      <a16:colId xmlns:a16="http://schemas.microsoft.com/office/drawing/2014/main" val="1169232975"/>
                    </a:ext>
                  </a:extLst>
                </a:gridCol>
                <a:gridCol w="411480">
                  <a:extLst>
                    <a:ext uri="{9D8B030D-6E8A-4147-A177-3AD203B41FA5}">
                      <a16:colId xmlns:a16="http://schemas.microsoft.com/office/drawing/2014/main" val="3663697904"/>
                    </a:ext>
                  </a:extLst>
                </a:gridCol>
                <a:gridCol w="411480">
                  <a:extLst>
                    <a:ext uri="{9D8B030D-6E8A-4147-A177-3AD203B41FA5}">
                      <a16:colId xmlns:a16="http://schemas.microsoft.com/office/drawing/2014/main" val="2270599092"/>
                    </a:ext>
                  </a:extLst>
                </a:gridCol>
                <a:gridCol w="411480">
                  <a:extLst>
                    <a:ext uri="{9D8B030D-6E8A-4147-A177-3AD203B41FA5}">
                      <a16:colId xmlns:a16="http://schemas.microsoft.com/office/drawing/2014/main" val="2411602515"/>
                    </a:ext>
                  </a:extLst>
                </a:gridCol>
                <a:gridCol w="411480">
                  <a:extLst>
                    <a:ext uri="{9D8B030D-6E8A-4147-A177-3AD203B41FA5}">
                      <a16:colId xmlns:a16="http://schemas.microsoft.com/office/drawing/2014/main" val="2153135047"/>
                    </a:ext>
                  </a:extLst>
                </a:gridCol>
                <a:gridCol w="411480">
                  <a:extLst>
                    <a:ext uri="{9D8B030D-6E8A-4147-A177-3AD203B41FA5}">
                      <a16:colId xmlns:a16="http://schemas.microsoft.com/office/drawing/2014/main" val="1650322016"/>
                    </a:ext>
                  </a:extLst>
                </a:gridCol>
                <a:gridCol w="411480">
                  <a:extLst>
                    <a:ext uri="{9D8B030D-6E8A-4147-A177-3AD203B41FA5}">
                      <a16:colId xmlns:a16="http://schemas.microsoft.com/office/drawing/2014/main" val="2816852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871271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- 2023-06-22 12:25:00</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in der Hydraulik I Neues Trainingspaket TP 660
Post 5/6: Digitalisierung in der Hydraulik – was sind die Vorteile? 👍
Höhere Effizienz
Das Verständnis der digitalen Instandhaltung in der Fertigung ist entscheidend für die Erzielung optimaler Ergebnisse Der Vorteil moderner SPS-Steuerungen besteht in der Effizienzsteigerung der Maschine. 
Optimierung und Sicherheit
Außerdem können die Lernenden durch die Erfassung und Analyse von Daten das System optimieren, Ausfälle vermeiden und die Betriebssicherheit verbessern.
Teil des Lehrplans
Häufig sind digitale Steuerungen ein etablierter Bestandteil im Lehrplan von Ausbildungseinrichtungen. Das macht das TP 660 zu einem unverzichtbaren Trainingspaket.
Lernen Sie TP 660 mit einem Klick besser kennen 👉 https://tinyurl.com/mr3pm84a
#Festo #FestoDidactic #Hydraulik #Digitalisierung #Berufsausbildung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https://quintly-image-storage.s3.amazonaws.com/e094e774cd6731a1e465f1b3b7a1340f/c6bea570c2b97b02b8651dd48092f1e4.jpg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708290837"/>
                  </a:ext>
                </a:extLst>
              </a:tr>
            </a:tbl>
          </a:graphicData>
        </a:graphic>
      </p:graphicFrame>
      <p:sp>
        <p:nvSpPr>
          <p:cNvPr id="4" name="Text Placeholder 3">
            <a:extLst>
              <a:ext uri="{FF2B5EF4-FFF2-40B4-BE49-F238E27FC236}">
                <a16:creationId xmlns:a16="http://schemas.microsoft.com/office/drawing/2014/main" id="{D03BCA5B-3F8E-4E30-B320-4B8AC1F2337D}"/>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593101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00A24-6068-4742-BD77-953C8FFE5BCF}"/>
              </a:ext>
            </a:extLst>
          </p:cNvPr>
          <p:cNvSpPr>
            <a:spLocks noGrp="1"/>
          </p:cNvSpPr>
          <p:nvPr>
            <p:ph type="title"/>
          </p:nvPr>
        </p:nvSpPr>
        <p:spPr/>
        <p:txBody>
          <a:bodyPr/>
          <a:lstStyle/>
          <a:p>
            <a:r>
              <a:rPr lang="en-US"/>
              <a:t>Facebook Published Posts Table | 3 profiles - 6 of 13</a:t>
            </a:r>
          </a:p>
        </p:txBody>
      </p:sp>
      <p:graphicFrame>
        <p:nvGraphicFramePr>
          <p:cNvPr id="5" name="Table Placeholder 4">
            <a:extLst>
              <a:ext uri="{FF2B5EF4-FFF2-40B4-BE49-F238E27FC236}">
                <a16:creationId xmlns:a16="http://schemas.microsoft.com/office/drawing/2014/main" id="{844F9263-5F12-41DC-9337-77C1927C8726}"/>
              </a:ext>
            </a:extLst>
          </p:cNvPr>
          <p:cNvGraphicFramePr>
            <a:graphicFrameLocks noGrp="1"/>
          </p:cNvGraphicFramePr>
          <p:nvPr>
            <p:ph type="tbl" sz="quarter" idx="13"/>
            <p:extLst>
              <p:ext uri="{D42A27DB-BD31-4B8C-83A1-F6EECF244321}">
                <p14:modId xmlns:p14="http://schemas.microsoft.com/office/powerpoint/2010/main" val="4104343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18657708"/>
                    </a:ext>
                  </a:extLst>
                </a:gridCol>
                <a:gridCol w="1399032">
                  <a:extLst>
                    <a:ext uri="{9D8B030D-6E8A-4147-A177-3AD203B41FA5}">
                      <a16:colId xmlns:a16="http://schemas.microsoft.com/office/drawing/2014/main" val="407629867"/>
                    </a:ext>
                  </a:extLst>
                </a:gridCol>
                <a:gridCol w="1152144">
                  <a:extLst>
                    <a:ext uri="{9D8B030D-6E8A-4147-A177-3AD203B41FA5}">
                      <a16:colId xmlns:a16="http://schemas.microsoft.com/office/drawing/2014/main" val="228265789"/>
                    </a:ext>
                  </a:extLst>
                </a:gridCol>
                <a:gridCol w="411480">
                  <a:extLst>
                    <a:ext uri="{9D8B030D-6E8A-4147-A177-3AD203B41FA5}">
                      <a16:colId xmlns:a16="http://schemas.microsoft.com/office/drawing/2014/main" val="529175258"/>
                    </a:ext>
                  </a:extLst>
                </a:gridCol>
                <a:gridCol w="411480">
                  <a:extLst>
                    <a:ext uri="{9D8B030D-6E8A-4147-A177-3AD203B41FA5}">
                      <a16:colId xmlns:a16="http://schemas.microsoft.com/office/drawing/2014/main" val="2376484584"/>
                    </a:ext>
                  </a:extLst>
                </a:gridCol>
                <a:gridCol w="411480">
                  <a:extLst>
                    <a:ext uri="{9D8B030D-6E8A-4147-A177-3AD203B41FA5}">
                      <a16:colId xmlns:a16="http://schemas.microsoft.com/office/drawing/2014/main" val="2651788872"/>
                    </a:ext>
                  </a:extLst>
                </a:gridCol>
                <a:gridCol w="411480">
                  <a:extLst>
                    <a:ext uri="{9D8B030D-6E8A-4147-A177-3AD203B41FA5}">
                      <a16:colId xmlns:a16="http://schemas.microsoft.com/office/drawing/2014/main" val="699925562"/>
                    </a:ext>
                  </a:extLst>
                </a:gridCol>
                <a:gridCol w="411480">
                  <a:extLst>
                    <a:ext uri="{9D8B030D-6E8A-4147-A177-3AD203B41FA5}">
                      <a16:colId xmlns:a16="http://schemas.microsoft.com/office/drawing/2014/main" val="1065317577"/>
                    </a:ext>
                  </a:extLst>
                </a:gridCol>
                <a:gridCol w="411480">
                  <a:extLst>
                    <a:ext uri="{9D8B030D-6E8A-4147-A177-3AD203B41FA5}">
                      <a16:colId xmlns:a16="http://schemas.microsoft.com/office/drawing/2014/main" val="109710745"/>
                    </a:ext>
                  </a:extLst>
                </a:gridCol>
                <a:gridCol w="411480">
                  <a:extLst>
                    <a:ext uri="{9D8B030D-6E8A-4147-A177-3AD203B41FA5}">
                      <a16:colId xmlns:a16="http://schemas.microsoft.com/office/drawing/2014/main" val="2297592658"/>
                    </a:ext>
                  </a:extLst>
                </a:gridCol>
                <a:gridCol w="411480">
                  <a:extLst>
                    <a:ext uri="{9D8B030D-6E8A-4147-A177-3AD203B41FA5}">
                      <a16:colId xmlns:a16="http://schemas.microsoft.com/office/drawing/2014/main" val="2390663628"/>
                    </a:ext>
                  </a:extLst>
                </a:gridCol>
                <a:gridCol w="411480">
                  <a:extLst>
                    <a:ext uri="{9D8B030D-6E8A-4147-A177-3AD203B41FA5}">
                      <a16:colId xmlns:a16="http://schemas.microsoft.com/office/drawing/2014/main" val="1594633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4655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- 2023-06-20 12:47:49</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4/6: Digitalization in hydraulics - Digital learning with Festo LX 💻
Festo LX
Digital learning has become an integral part of education and training. Festo LX is our digital learning portal for trainers and learners, allowing you to design individual learning experiences.
Blended learning
Combine your practical experience gained by the TP 660 ⚙️ with theoretical knowledge from our Festo LX digital learning portal. Here you will find lots of information and courses on digitalization and various other applications in hydraulics. 
Specific course
A course on the TP 660 lasting several hours is available for you in 4 languages. Learn independent of location and time on your tablet or laptop – just as flexible as you are.
Get to know TP 660 better and create your own account in Festo LX now 👉 https://tinyurl.com/5bxu9zcd
#Festo #FestoDidactic #Hydraulics #Digitalization #TVET #technicaleducation #FestoLX #digitallearning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https://quintly-image-storage.s3.amazonaws.com/e094e774cd6731a1e465f1b3b7a1340f/3c786712c2c72c99b953d51656407119.jpg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1.2694 %</a:t>
                      </a:r>
                    </a:p>
                  </a:txBody>
                  <a:tcPr/>
                </a:tc>
                <a:extLst>
                  <a:ext uri="{0D108BD9-81ED-4DB2-BD59-A6C34878D82A}">
                    <a16:rowId xmlns:a16="http://schemas.microsoft.com/office/drawing/2014/main" val="2593031755"/>
                  </a:ext>
                </a:extLst>
              </a:tr>
            </a:tbl>
          </a:graphicData>
        </a:graphic>
      </p:graphicFrame>
      <p:sp>
        <p:nvSpPr>
          <p:cNvPr id="4" name="Text Placeholder 3">
            <a:extLst>
              <a:ext uri="{FF2B5EF4-FFF2-40B4-BE49-F238E27FC236}">
                <a16:creationId xmlns:a16="http://schemas.microsoft.com/office/drawing/2014/main" id="{48BBA00C-E933-433D-BC42-48F3184EBCBE}"/>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311426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D0B77-0306-44BE-87C4-1E909AE7CB9F}"/>
              </a:ext>
            </a:extLst>
          </p:cNvPr>
          <p:cNvSpPr>
            <a:spLocks noGrp="1"/>
          </p:cNvSpPr>
          <p:nvPr>
            <p:ph type="title"/>
          </p:nvPr>
        </p:nvSpPr>
        <p:spPr/>
        <p:txBody>
          <a:bodyPr/>
          <a:lstStyle/>
          <a:p>
            <a:r>
              <a:rPr lang="en-US"/>
              <a:t>Facebook Published Posts Table | 3 profiles - 7 of 13</a:t>
            </a:r>
          </a:p>
        </p:txBody>
      </p:sp>
      <p:graphicFrame>
        <p:nvGraphicFramePr>
          <p:cNvPr id="5" name="Table Placeholder 4">
            <a:extLst>
              <a:ext uri="{FF2B5EF4-FFF2-40B4-BE49-F238E27FC236}">
                <a16:creationId xmlns:a16="http://schemas.microsoft.com/office/drawing/2014/main" id="{192EE1B5-1E2A-4964-AAF9-3638646281A6}"/>
              </a:ext>
            </a:extLst>
          </p:cNvPr>
          <p:cNvGraphicFramePr>
            <a:graphicFrameLocks noGrp="1"/>
          </p:cNvGraphicFramePr>
          <p:nvPr>
            <p:ph type="tbl" sz="quarter" idx="13"/>
            <p:extLst>
              <p:ext uri="{D42A27DB-BD31-4B8C-83A1-F6EECF244321}">
                <p14:modId xmlns:p14="http://schemas.microsoft.com/office/powerpoint/2010/main" val="109035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39084227"/>
                    </a:ext>
                  </a:extLst>
                </a:gridCol>
                <a:gridCol w="1399032">
                  <a:extLst>
                    <a:ext uri="{9D8B030D-6E8A-4147-A177-3AD203B41FA5}">
                      <a16:colId xmlns:a16="http://schemas.microsoft.com/office/drawing/2014/main" val="379306279"/>
                    </a:ext>
                  </a:extLst>
                </a:gridCol>
                <a:gridCol w="1152144">
                  <a:extLst>
                    <a:ext uri="{9D8B030D-6E8A-4147-A177-3AD203B41FA5}">
                      <a16:colId xmlns:a16="http://schemas.microsoft.com/office/drawing/2014/main" val="1938002836"/>
                    </a:ext>
                  </a:extLst>
                </a:gridCol>
                <a:gridCol w="411480">
                  <a:extLst>
                    <a:ext uri="{9D8B030D-6E8A-4147-A177-3AD203B41FA5}">
                      <a16:colId xmlns:a16="http://schemas.microsoft.com/office/drawing/2014/main" val="2083235155"/>
                    </a:ext>
                  </a:extLst>
                </a:gridCol>
                <a:gridCol w="411480">
                  <a:extLst>
                    <a:ext uri="{9D8B030D-6E8A-4147-A177-3AD203B41FA5}">
                      <a16:colId xmlns:a16="http://schemas.microsoft.com/office/drawing/2014/main" val="4013068484"/>
                    </a:ext>
                  </a:extLst>
                </a:gridCol>
                <a:gridCol w="411480">
                  <a:extLst>
                    <a:ext uri="{9D8B030D-6E8A-4147-A177-3AD203B41FA5}">
                      <a16:colId xmlns:a16="http://schemas.microsoft.com/office/drawing/2014/main" val="1543865492"/>
                    </a:ext>
                  </a:extLst>
                </a:gridCol>
                <a:gridCol w="411480">
                  <a:extLst>
                    <a:ext uri="{9D8B030D-6E8A-4147-A177-3AD203B41FA5}">
                      <a16:colId xmlns:a16="http://schemas.microsoft.com/office/drawing/2014/main" val="3345494895"/>
                    </a:ext>
                  </a:extLst>
                </a:gridCol>
                <a:gridCol w="411480">
                  <a:extLst>
                    <a:ext uri="{9D8B030D-6E8A-4147-A177-3AD203B41FA5}">
                      <a16:colId xmlns:a16="http://schemas.microsoft.com/office/drawing/2014/main" val="1574358625"/>
                    </a:ext>
                  </a:extLst>
                </a:gridCol>
                <a:gridCol w="411480">
                  <a:extLst>
                    <a:ext uri="{9D8B030D-6E8A-4147-A177-3AD203B41FA5}">
                      <a16:colId xmlns:a16="http://schemas.microsoft.com/office/drawing/2014/main" val="2167715130"/>
                    </a:ext>
                  </a:extLst>
                </a:gridCol>
                <a:gridCol w="411480">
                  <a:extLst>
                    <a:ext uri="{9D8B030D-6E8A-4147-A177-3AD203B41FA5}">
                      <a16:colId xmlns:a16="http://schemas.microsoft.com/office/drawing/2014/main" val="2056587773"/>
                    </a:ext>
                  </a:extLst>
                </a:gridCol>
                <a:gridCol w="411480">
                  <a:extLst>
                    <a:ext uri="{9D8B030D-6E8A-4147-A177-3AD203B41FA5}">
                      <a16:colId xmlns:a16="http://schemas.microsoft.com/office/drawing/2014/main" val="1401607571"/>
                    </a:ext>
                  </a:extLst>
                </a:gridCol>
                <a:gridCol w="411480">
                  <a:extLst>
                    <a:ext uri="{9D8B030D-6E8A-4147-A177-3AD203B41FA5}">
                      <a16:colId xmlns:a16="http://schemas.microsoft.com/office/drawing/2014/main" val="3082211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2039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- 2023-06-20 12:47:16</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in der Hydraulik I Neues Trainingspaket TP 660
Post 4/6: Digitalisierung in der Hydraulik – Digitales Lernen mit Festo LX 💻
Festo LX
Digitales Lernen ist ein fester Bestandteil der Aus- und Weiterbildung geworden. Festo LX ist unser digitales Lernportal für Lehrende und Lernende, mit dem Sie individuelle Lernerlebnisse gestalten können.
Kombiniertes Lernen
Ergänzen Sie Ihre praktischen Erfahrungen mit dem TP 660 ⚙️ durch theoretisches Wissen auf unserem digitalen Lernportal Festo LX. Hier finden Sie viele Informationen und Kurse zur Digitalisierung und verschiedenen anderen Anwendungen in der Hydraulik. 
Kurs zum TP 660
Ein mehrstündiger Kurs zum TP 660 steht Ihnen in 4 Sprachen zur Verfügung. Lernen Sie orts- und zeitunabhängig am Tablet oder auf dem Laptop – so flexibel wie Sie es sind.
Lernen Sie TP 660 mit einem Klick besser kennen und erstellen Sie sich jetzt Ihren Account in Festo LX 👉 https://tinyurl.com/mr3pm84a
#Festo #FestoDidactic #Hydraulik #Digitalisierung #Berufsausbildung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https://quintly-image-storage.s3.amazonaws.com/e094e774cd6731a1e465f1b3b7a1340f/3c786712c2c72c99b953d51656407119.jpg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1.1111 %</a:t>
                      </a:r>
                    </a:p>
                  </a:txBody>
                  <a:tcPr/>
                </a:tc>
                <a:extLst>
                  <a:ext uri="{0D108BD9-81ED-4DB2-BD59-A6C34878D82A}">
                    <a16:rowId xmlns:a16="http://schemas.microsoft.com/office/drawing/2014/main" val="3199706408"/>
                  </a:ext>
                </a:extLst>
              </a:tr>
            </a:tbl>
          </a:graphicData>
        </a:graphic>
      </p:graphicFrame>
      <p:sp>
        <p:nvSpPr>
          <p:cNvPr id="4" name="Text Placeholder 3">
            <a:extLst>
              <a:ext uri="{FF2B5EF4-FFF2-40B4-BE49-F238E27FC236}">
                <a16:creationId xmlns:a16="http://schemas.microsoft.com/office/drawing/2014/main" id="{17A6A4BD-91F9-4AD8-868D-1415865F4337}"/>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326143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9361E-E345-4B41-B1C4-E612ACAE9866}"/>
              </a:ext>
            </a:extLst>
          </p:cNvPr>
          <p:cNvSpPr>
            <a:spLocks noGrp="1"/>
          </p:cNvSpPr>
          <p:nvPr>
            <p:ph type="title"/>
          </p:nvPr>
        </p:nvSpPr>
        <p:spPr/>
        <p:txBody>
          <a:bodyPr/>
          <a:lstStyle/>
          <a:p>
            <a:r>
              <a:rPr lang="en-US"/>
              <a:t>Facebook Published Posts Table | 3 profiles - 8 of 13</a:t>
            </a:r>
          </a:p>
        </p:txBody>
      </p:sp>
      <p:graphicFrame>
        <p:nvGraphicFramePr>
          <p:cNvPr id="5" name="Table Placeholder 4">
            <a:extLst>
              <a:ext uri="{FF2B5EF4-FFF2-40B4-BE49-F238E27FC236}">
                <a16:creationId xmlns:a16="http://schemas.microsoft.com/office/drawing/2014/main" id="{AF972004-7C39-4DB7-ADF9-3FBE14FFBE83}"/>
              </a:ext>
            </a:extLst>
          </p:cNvPr>
          <p:cNvGraphicFramePr>
            <a:graphicFrameLocks noGrp="1"/>
          </p:cNvGraphicFramePr>
          <p:nvPr>
            <p:ph type="tbl" sz="quarter" idx="13"/>
            <p:extLst>
              <p:ext uri="{D42A27DB-BD31-4B8C-83A1-F6EECF244321}">
                <p14:modId xmlns:p14="http://schemas.microsoft.com/office/powerpoint/2010/main" val="183536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66374935"/>
                    </a:ext>
                  </a:extLst>
                </a:gridCol>
                <a:gridCol w="1399032">
                  <a:extLst>
                    <a:ext uri="{9D8B030D-6E8A-4147-A177-3AD203B41FA5}">
                      <a16:colId xmlns:a16="http://schemas.microsoft.com/office/drawing/2014/main" val="3754900663"/>
                    </a:ext>
                  </a:extLst>
                </a:gridCol>
                <a:gridCol w="1152144">
                  <a:extLst>
                    <a:ext uri="{9D8B030D-6E8A-4147-A177-3AD203B41FA5}">
                      <a16:colId xmlns:a16="http://schemas.microsoft.com/office/drawing/2014/main" val="3676916689"/>
                    </a:ext>
                  </a:extLst>
                </a:gridCol>
                <a:gridCol w="411480">
                  <a:extLst>
                    <a:ext uri="{9D8B030D-6E8A-4147-A177-3AD203B41FA5}">
                      <a16:colId xmlns:a16="http://schemas.microsoft.com/office/drawing/2014/main" val="567021699"/>
                    </a:ext>
                  </a:extLst>
                </a:gridCol>
                <a:gridCol w="411480">
                  <a:extLst>
                    <a:ext uri="{9D8B030D-6E8A-4147-A177-3AD203B41FA5}">
                      <a16:colId xmlns:a16="http://schemas.microsoft.com/office/drawing/2014/main" val="98484024"/>
                    </a:ext>
                  </a:extLst>
                </a:gridCol>
                <a:gridCol w="411480">
                  <a:extLst>
                    <a:ext uri="{9D8B030D-6E8A-4147-A177-3AD203B41FA5}">
                      <a16:colId xmlns:a16="http://schemas.microsoft.com/office/drawing/2014/main" val="1735439687"/>
                    </a:ext>
                  </a:extLst>
                </a:gridCol>
                <a:gridCol w="411480">
                  <a:extLst>
                    <a:ext uri="{9D8B030D-6E8A-4147-A177-3AD203B41FA5}">
                      <a16:colId xmlns:a16="http://schemas.microsoft.com/office/drawing/2014/main" val="4278072931"/>
                    </a:ext>
                  </a:extLst>
                </a:gridCol>
                <a:gridCol w="411480">
                  <a:extLst>
                    <a:ext uri="{9D8B030D-6E8A-4147-A177-3AD203B41FA5}">
                      <a16:colId xmlns:a16="http://schemas.microsoft.com/office/drawing/2014/main" val="396111961"/>
                    </a:ext>
                  </a:extLst>
                </a:gridCol>
                <a:gridCol w="411480">
                  <a:extLst>
                    <a:ext uri="{9D8B030D-6E8A-4147-A177-3AD203B41FA5}">
                      <a16:colId xmlns:a16="http://schemas.microsoft.com/office/drawing/2014/main" val="2900309882"/>
                    </a:ext>
                  </a:extLst>
                </a:gridCol>
                <a:gridCol w="411480">
                  <a:extLst>
                    <a:ext uri="{9D8B030D-6E8A-4147-A177-3AD203B41FA5}">
                      <a16:colId xmlns:a16="http://schemas.microsoft.com/office/drawing/2014/main" val="3357229873"/>
                    </a:ext>
                  </a:extLst>
                </a:gridCol>
                <a:gridCol w="411480">
                  <a:extLst>
                    <a:ext uri="{9D8B030D-6E8A-4147-A177-3AD203B41FA5}">
                      <a16:colId xmlns:a16="http://schemas.microsoft.com/office/drawing/2014/main" val="1534879208"/>
                    </a:ext>
                  </a:extLst>
                </a:gridCol>
                <a:gridCol w="411480">
                  <a:extLst>
                    <a:ext uri="{9D8B030D-6E8A-4147-A177-3AD203B41FA5}">
                      <a16:colId xmlns:a16="http://schemas.microsoft.com/office/drawing/2014/main" val="3984209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8346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- 2023-06-16 12:12:12</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3/6: Digitalization in hydraulics - what skills do learners build up?
In TP 660, learners take on a role, that of a maintenance technician ⚙️ Through this role play, necessary skills for working in the industry are built up.
The most important ones are
• Supporting maintenance through digitalization
• Analyzing digital data from a machine to improve performance
• Knowledge to collect and analyze digital data
• Analyzing digital data for condition monitoring
• Connecting technical knowledge with production reality
• Measuring the OEE (overall equipment effectiveness) of the machine
• Improving the performance and efficiency of a machine
Expertise is a crucial factor for successful employability.
Get to know TP 660 better and check it out now 👉  https://tinyurl.com/5bxu9zcd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https://quintly-image-storage.s3.amazonaws.com/e094e774cd6731a1e465f1b3b7a1340f/d4d9db49e7665830916e4ec694e2155d.jpg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1.8648 %</a:t>
                      </a:r>
                    </a:p>
                  </a:txBody>
                  <a:tcPr/>
                </a:tc>
                <a:extLst>
                  <a:ext uri="{0D108BD9-81ED-4DB2-BD59-A6C34878D82A}">
                    <a16:rowId xmlns:a16="http://schemas.microsoft.com/office/drawing/2014/main" val="896197831"/>
                  </a:ext>
                </a:extLst>
              </a:tr>
            </a:tbl>
          </a:graphicData>
        </a:graphic>
      </p:graphicFrame>
      <p:sp>
        <p:nvSpPr>
          <p:cNvPr id="4" name="Text Placeholder 3">
            <a:extLst>
              <a:ext uri="{FF2B5EF4-FFF2-40B4-BE49-F238E27FC236}">
                <a16:creationId xmlns:a16="http://schemas.microsoft.com/office/drawing/2014/main" id="{CB27A4CC-152F-4B76-89DA-1FD8AAE3BBF2}"/>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074787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62EE5-99B9-4F2F-BA70-5392AADEA82C}"/>
              </a:ext>
            </a:extLst>
          </p:cNvPr>
          <p:cNvSpPr>
            <a:spLocks noGrp="1"/>
          </p:cNvSpPr>
          <p:nvPr>
            <p:ph type="title"/>
          </p:nvPr>
        </p:nvSpPr>
        <p:spPr/>
        <p:txBody>
          <a:bodyPr/>
          <a:lstStyle/>
          <a:p>
            <a:r>
              <a:rPr lang="en-US"/>
              <a:t>Facebook Published Posts Table | 3 profiles - 9 of 13</a:t>
            </a:r>
          </a:p>
        </p:txBody>
      </p:sp>
      <p:graphicFrame>
        <p:nvGraphicFramePr>
          <p:cNvPr id="5" name="Table Placeholder 4">
            <a:extLst>
              <a:ext uri="{FF2B5EF4-FFF2-40B4-BE49-F238E27FC236}">
                <a16:creationId xmlns:a16="http://schemas.microsoft.com/office/drawing/2014/main" id="{F5BFC0CA-39F8-4E7B-8175-195B64631663}"/>
              </a:ext>
            </a:extLst>
          </p:cNvPr>
          <p:cNvGraphicFramePr>
            <a:graphicFrameLocks noGrp="1"/>
          </p:cNvGraphicFramePr>
          <p:nvPr>
            <p:ph type="tbl" sz="quarter" idx="13"/>
            <p:extLst>
              <p:ext uri="{D42A27DB-BD31-4B8C-83A1-F6EECF244321}">
                <p14:modId xmlns:p14="http://schemas.microsoft.com/office/powerpoint/2010/main" val="264598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31336530"/>
                    </a:ext>
                  </a:extLst>
                </a:gridCol>
                <a:gridCol w="1399032">
                  <a:extLst>
                    <a:ext uri="{9D8B030D-6E8A-4147-A177-3AD203B41FA5}">
                      <a16:colId xmlns:a16="http://schemas.microsoft.com/office/drawing/2014/main" val="1032558462"/>
                    </a:ext>
                  </a:extLst>
                </a:gridCol>
                <a:gridCol w="1152144">
                  <a:extLst>
                    <a:ext uri="{9D8B030D-6E8A-4147-A177-3AD203B41FA5}">
                      <a16:colId xmlns:a16="http://schemas.microsoft.com/office/drawing/2014/main" val="477184335"/>
                    </a:ext>
                  </a:extLst>
                </a:gridCol>
                <a:gridCol w="411480">
                  <a:extLst>
                    <a:ext uri="{9D8B030D-6E8A-4147-A177-3AD203B41FA5}">
                      <a16:colId xmlns:a16="http://schemas.microsoft.com/office/drawing/2014/main" val="1203679441"/>
                    </a:ext>
                  </a:extLst>
                </a:gridCol>
                <a:gridCol w="411480">
                  <a:extLst>
                    <a:ext uri="{9D8B030D-6E8A-4147-A177-3AD203B41FA5}">
                      <a16:colId xmlns:a16="http://schemas.microsoft.com/office/drawing/2014/main" val="2279036485"/>
                    </a:ext>
                  </a:extLst>
                </a:gridCol>
                <a:gridCol w="411480">
                  <a:extLst>
                    <a:ext uri="{9D8B030D-6E8A-4147-A177-3AD203B41FA5}">
                      <a16:colId xmlns:a16="http://schemas.microsoft.com/office/drawing/2014/main" val="3144013152"/>
                    </a:ext>
                  </a:extLst>
                </a:gridCol>
                <a:gridCol w="411480">
                  <a:extLst>
                    <a:ext uri="{9D8B030D-6E8A-4147-A177-3AD203B41FA5}">
                      <a16:colId xmlns:a16="http://schemas.microsoft.com/office/drawing/2014/main" val="2364977786"/>
                    </a:ext>
                  </a:extLst>
                </a:gridCol>
                <a:gridCol w="411480">
                  <a:extLst>
                    <a:ext uri="{9D8B030D-6E8A-4147-A177-3AD203B41FA5}">
                      <a16:colId xmlns:a16="http://schemas.microsoft.com/office/drawing/2014/main" val="1193433050"/>
                    </a:ext>
                  </a:extLst>
                </a:gridCol>
                <a:gridCol w="411480">
                  <a:extLst>
                    <a:ext uri="{9D8B030D-6E8A-4147-A177-3AD203B41FA5}">
                      <a16:colId xmlns:a16="http://schemas.microsoft.com/office/drawing/2014/main" val="3816165459"/>
                    </a:ext>
                  </a:extLst>
                </a:gridCol>
                <a:gridCol w="411480">
                  <a:extLst>
                    <a:ext uri="{9D8B030D-6E8A-4147-A177-3AD203B41FA5}">
                      <a16:colId xmlns:a16="http://schemas.microsoft.com/office/drawing/2014/main" val="314877527"/>
                    </a:ext>
                  </a:extLst>
                </a:gridCol>
                <a:gridCol w="411480">
                  <a:extLst>
                    <a:ext uri="{9D8B030D-6E8A-4147-A177-3AD203B41FA5}">
                      <a16:colId xmlns:a16="http://schemas.microsoft.com/office/drawing/2014/main" val="1015642549"/>
                    </a:ext>
                  </a:extLst>
                </a:gridCol>
                <a:gridCol w="411480">
                  <a:extLst>
                    <a:ext uri="{9D8B030D-6E8A-4147-A177-3AD203B41FA5}">
                      <a16:colId xmlns:a16="http://schemas.microsoft.com/office/drawing/2014/main" val="2853323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6309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- 2023-06-16 12:12:12</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in der Hydraulik I Neues Trainingspaket TP 660
Post 3/6: Digitalisierung in der Hydraulik – welche Kompetenzen baut der Lernende auf?
Beim TP 660 übernimmt der Lernende eine Rolle, nämlich die des Wartungstechnikers ⚙️ Durch dieses Rollenspiel werden notwendige Kompetenzen für die Arbeit in der Industrie aufgebaut.
Die wichtigsten sind
• Unterstützung der Wartung durch die Digitalisierung
• Analyse von digitalen Daten einer Maschine zur Leistungssteigerung
• Wissen zur Erfassung und Auswertung von digitalen Daten
• Analyse der digitalen Daten für die Zustandsüberwachung
• Verbinden von technischem Wissen mit der Produktionsrealität
• Messung der OEE (Gesamtanlageneffektivität) der Maschine
• Verbesserung der Leistung und Effizienz einer Maschine
Fachwissen ist ein entscheidender Faktor für die erfolgreiche Beschäftigungsfähigkeit.
Lernen Sie TP 660 mit einem Klick besser kennen 👉 https://tinyurl.com/mr3pm84a
#Festo #FestoDidactic#Hydraulik #Digitalisierung #Berufsausbildung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https://quintly-image-storage.s3.amazonaws.com/e094e774cd6731a1e465f1b3b7a1340f/d4d9db49e7665830916e4ec694e2155d.jpg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0.8929 %</a:t>
                      </a:r>
                    </a:p>
                  </a:txBody>
                  <a:tcPr/>
                </a:tc>
                <a:extLst>
                  <a:ext uri="{0D108BD9-81ED-4DB2-BD59-A6C34878D82A}">
                    <a16:rowId xmlns:a16="http://schemas.microsoft.com/office/drawing/2014/main" val="4156218147"/>
                  </a:ext>
                </a:extLst>
              </a:tr>
            </a:tbl>
          </a:graphicData>
        </a:graphic>
      </p:graphicFrame>
      <p:sp>
        <p:nvSpPr>
          <p:cNvPr id="4" name="Text Placeholder 3">
            <a:extLst>
              <a:ext uri="{FF2B5EF4-FFF2-40B4-BE49-F238E27FC236}">
                <a16:creationId xmlns:a16="http://schemas.microsoft.com/office/drawing/2014/main" id="{3D484051-0485-447F-A779-55C83D7BF052}"/>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790687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338F8-5FB9-4861-AC5C-7D191CBF6321}"/>
              </a:ext>
            </a:extLst>
          </p:cNvPr>
          <p:cNvSpPr>
            <a:spLocks noGrp="1"/>
          </p:cNvSpPr>
          <p:nvPr>
            <p:ph type="title"/>
          </p:nvPr>
        </p:nvSpPr>
        <p:spPr/>
        <p:txBody>
          <a:bodyPr/>
          <a:lstStyle/>
          <a:p>
            <a:r>
              <a:rPr lang="en-US"/>
              <a:t>Facebook Published Posts Table | 3 profiles - 10 of 13</a:t>
            </a:r>
          </a:p>
        </p:txBody>
      </p:sp>
      <p:graphicFrame>
        <p:nvGraphicFramePr>
          <p:cNvPr id="5" name="Table Placeholder 4">
            <a:extLst>
              <a:ext uri="{FF2B5EF4-FFF2-40B4-BE49-F238E27FC236}">
                <a16:creationId xmlns:a16="http://schemas.microsoft.com/office/drawing/2014/main" id="{C3E313A1-93F9-4B71-A2D6-47C78AA15D8F}"/>
              </a:ext>
            </a:extLst>
          </p:cNvPr>
          <p:cNvGraphicFramePr>
            <a:graphicFrameLocks noGrp="1"/>
          </p:cNvGraphicFramePr>
          <p:nvPr>
            <p:ph type="tbl" sz="quarter" idx="13"/>
            <p:extLst>
              <p:ext uri="{D42A27DB-BD31-4B8C-83A1-F6EECF244321}">
                <p14:modId xmlns:p14="http://schemas.microsoft.com/office/powerpoint/2010/main" val="3536921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64028260"/>
                    </a:ext>
                  </a:extLst>
                </a:gridCol>
                <a:gridCol w="1399032">
                  <a:extLst>
                    <a:ext uri="{9D8B030D-6E8A-4147-A177-3AD203B41FA5}">
                      <a16:colId xmlns:a16="http://schemas.microsoft.com/office/drawing/2014/main" val="937190217"/>
                    </a:ext>
                  </a:extLst>
                </a:gridCol>
                <a:gridCol w="1152144">
                  <a:extLst>
                    <a:ext uri="{9D8B030D-6E8A-4147-A177-3AD203B41FA5}">
                      <a16:colId xmlns:a16="http://schemas.microsoft.com/office/drawing/2014/main" val="2248250387"/>
                    </a:ext>
                  </a:extLst>
                </a:gridCol>
                <a:gridCol w="411480">
                  <a:extLst>
                    <a:ext uri="{9D8B030D-6E8A-4147-A177-3AD203B41FA5}">
                      <a16:colId xmlns:a16="http://schemas.microsoft.com/office/drawing/2014/main" val="3283500863"/>
                    </a:ext>
                  </a:extLst>
                </a:gridCol>
                <a:gridCol w="411480">
                  <a:extLst>
                    <a:ext uri="{9D8B030D-6E8A-4147-A177-3AD203B41FA5}">
                      <a16:colId xmlns:a16="http://schemas.microsoft.com/office/drawing/2014/main" val="2731264060"/>
                    </a:ext>
                  </a:extLst>
                </a:gridCol>
                <a:gridCol w="411480">
                  <a:extLst>
                    <a:ext uri="{9D8B030D-6E8A-4147-A177-3AD203B41FA5}">
                      <a16:colId xmlns:a16="http://schemas.microsoft.com/office/drawing/2014/main" val="1252472670"/>
                    </a:ext>
                  </a:extLst>
                </a:gridCol>
                <a:gridCol w="411480">
                  <a:extLst>
                    <a:ext uri="{9D8B030D-6E8A-4147-A177-3AD203B41FA5}">
                      <a16:colId xmlns:a16="http://schemas.microsoft.com/office/drawing/2014/main" val="3695284670"/>
                    </a:ext>
                  </a:extLst>
                </a:gridCol>
                <a:gridCol w="411480">
                  <a:extLst>
                    <a:ext uri="{9D8B030D-6E8A-4147-A177-3AD203B41FA5}">
                      <a16:colId xmlns:a16="http://schemas.microsoft.com/office/drawing/2014/main" val="502739841"/>
                    </a:ext>
                  </a:extLst>
                </a:gridCol>
                <a:gridCol w="411480">
                  <a:extLst>
                    <a:ext uri="{9D8B030D-6E8A-4147-A177-3AD203B41FA5}">
                      <a16:colId xmlns:a16="http://schemas.microsoft.com/office/drawing/2014/main" val="2191314955"/>
                    </a:ext>
                  </a:extLst>
                </a:gridCol>
                <a:gridCol w="411480">
                  <a:extLst>
                    <a:ext uri="{9D8B030D-6E8A-4147-A177-3AD203B41FA5}">
                      <a16:colId xmlns:a16="http://schemas.microsoft.com/office/drawing/2014/main" val="1220540056"/>
                    </a:ext>
                  </a:extLst>
                </a:gridCol>
                <a:gridCol w="411480">
                  <a:extLst>
                    <a:ext uri="{9D8B030D-6E8A-4147-A177-3AD203B41FA5}">
                      <a16:colId xmlns:a16="http://schemas.microsoft.com/office/drawing/2014/main" val="3640745927"/>
                    </a:ext>
                  </a:extLst>
                </a:gridCol>
                <a:gridCol w="411480">
                  <a:extLst>
                    <a:ext uri="{9D8B030D-6E8A-4147-A177-3AD203B41FA5}">
                      <a16:colId xmlns:a16="http://schemas.microsoft.com/office/drawing/2014/main" val="421421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5364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- 2023-06-13 13:31:53</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2/6: What does the learning path to digitalization in hydraulics look like? 🎓
Keep pace with industrial transformation
The world of work is being shaped by ever new technologies. Young people learn these in vocational school or in the training company. Professionals improve their skills on-the-job.
Making use of digitalization
Digitalizing hydraulic systems using PLC controls offers a number of benefits, such as flexibility and efficiency.
Build up competencies
The learning path starts with manual control and continues to electrohydraulic and digital control.
TP 660 Digitalization in Hydraulics is the logic 3rd step after the two upstream training packages
1. Training package 501 Basics of hydraulics and
2. Training package 601 Basics of electrohydraulics
Get to know TP 660 better and check it out now 👉 https://tinyurl.com/5bxu9zcd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https://quintly-image-storage.s3.amazonaws.com/e094e774cd6731a1e465f1b3b7a1340f/cfa23e8fe4d959a088e2eb90cc5c0075.jpg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1.3004 %</a:t>
                      </a:r>
                    </a:p>
                  </a:txBody>
                  <a:tcPr/>
                </a:tc>
                <a:extLst>
                  <a:ext uri="{0D108BD9-81ED-4DB2-BD59-A6C34878D82A}">
                    <a16:rowId xmlns:a16="http://schemas.microsoft.com/office/drawing/2014/main" val="562794041"/>
                  </a:ext>
                </a:extLst>
              </a:tr>
            </a:tbl>
          </a:graphicData>
        </a:graphic>
      </p:graphicFrame>
      <p:sp>
        <p:nvSpPr>
          <p:cNvPr id="4" name="Text Placeholder 3">
            <a:extLst>
              <a:ext uri="{FF2B5EF4-FFF2-40B4-BE49-F238E27FC236}">
                <a16:creationId xmlns:a16="http://schemas.microsoft.com/office/drawing/2014/main" id="{9F3BB7E4-65C6-4C86-B4E8-5DF4FC77CC35}"/>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15162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E0A45-6473-4A00-A079-45BD1F81A9FF}"/>
              </a:ext>
            </a:extLst>
          </p:cNvPr>
          <p:cNvSpPr>
            <a:spLocks noGrp="1"/>
          </p:cNvSpPr>
          <p:nvPr>
            <p:ph type="title"/>
          </p:nvPr>
        </p:nvSpPr>
        <p:spPr/>
        <p:txBody>
          <a:bodyPr/>
          <a:lstStyle/>
          <a:p>
            <a:r>
              <a:rPr lang="en-US"/>
              <a:t>Facebook Published Posts Table | 3 profiles - 11 of 13</a:t>
            </a:r>
          </a:p>
        </p:txBody>
      </p:sp>
      <p:graphicFrame>
        <p:nvGraphicFramePr>
          <p:cNvPr id="5" name="Table Placeholder 4">
            <a:extLst>
              <a:ext uri="{FF2B5EF4-FFF2-40B4-BE49-F238E27FC236}">
                <a16:creationId xmlns:a16="http://schemas.microsoft.com/office/drawing/2014/main" id="{7059E783-5D06-4F23-AECD-B65DE44AF400}"/>
              </a:ext>
            </a:extLst>
          </p:cNvPr>
          <p:cNvGraphicFramePr>
            <a:graphicFrameLocks noGrp="1"/>
          </p:cNvGraphicFramePr>
          <p:nvPr>
            <p:ph type="tbl" sz="quarter" idx="13"/>
            <p:extLst>
              <p:ext uri="{D42A27DB-BD31-4B8C-83A1-F6EECF244321}">
                <p14:modId xmlns:p14="http://schemas.microsoft.com/office/powerpoint/2010/main" val="3234139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8345"/>
                    </a:ext>
                  </a:extLst>
                </a:gridCol>
                <a:gridCol w="1399032">
                  <a:extLst>
                    <a:ext uri="{9D8B030D-6E8A-4147-A177-3AD203B41FA5}">
                      <a16:colId xmlns:a16="http://schemas.microsoft.com/office/drawing/2014/main" val="4228547612"/>
                    </a:ext>
                  </a:extLst>
                </a:gridCol>
                <a:gridCol w="1152144">
                  <a:extLst>
                    <a:ext uri="{9D8B030D-6E8A-4147-A177-3AD203B41FA5}">
                      <a16:colId xmlns:a16="http://schemas.microsoft.com/office/drawing/2014/main" val="824813676"/>
                    </a:ext>
                  </a:extLst>
                </a:gridCol>
                <a:gridCol w="411480">
                  <a:extLst>
                    <a:ext uri="{9D8B030D-6E8A-4147-A177-3AD203B41FA5}">
                      <a16:colId xmlns:a16="http://schemas.microsoft.com/office/drawing/2014/main" val="3663223084"/>
                    </a:ext>
                  </a:extLst>
                </a:gridCol>
                <a:gridCol w="411480">
                  <a:extLst>
                    <a:ext uri="{9D8B030D-6E8A-4147-A177-3AD203B41FA5}">
                      <a16:colId xmlns:a16="http://schemas.microsoft.com/office/drawing/2014/main" val="1538509094"/>
                    </a:ext>
                  </a:extLst>
                </a:gridCol>
                <a:gridCol w="411480">
                  <a:extLst>
                    <a:ext uri="{9D8B030D-6E8A-4147-A177-3AD203B41FA5}">
                      <a16:colId xmlns:a16="http://schemas.microsoft.com/office/drawing/2014/main" val="597582300"/>
                    </a:ext>
                  </a:extLst>
                </a:gridCol>
                <a:gridCol w="411480">
                  <a:extLst>
                    <a:ext uri="{9D8B030D-6E8A-4147-A177-3AD203B41FA5}">
                      <a16:colId xmlns:a16="http://schemas.microsoft.com/office/drawing/2014/main" val="669166521"/>
                    </a:ext>
                  </a:extLst>
                </a:gridCol>
                <a:gridCol w="411480">
                  <a:extLst>
                    <a:ext uri="{9D8B030D-6E8A-4147-A177-3AD203B41FA5}">
                      <a16:colId xmlns:a16="http://schemas.microsoft.com/office/drawing/2014/main" val="1490479467"/>
                    </a:ext>
                  </a:extLst>
                </a:gridCol>
                <a:gridCol w="411480">
                  <a:extLst>
                    <a:ext uri="{9D8B030D-6E8A-4147-A177-3AD203B41FA5}">
                      <a16:colId xmlns:a16="http://schemas.microsoft.com/office/drawing/2014/main" val="1756965295"/>
                    </a:ext>
                  </a:extLst>
                </a:gridCol>
                <a:gridCol w="411480">
                  <a:extLst>
                    <a:ext uri="{9D8B030D-6E8A-4147-A177-3AD203B41FA5}">
                      <a16:colId xmlns:a16="http://schemas.microsoft.com/office/drawing/2014/main" val="781873960"/>
                    </a:ext>
                  </a:extLst>
                </a:gridCol>
                <a:gridCol w="411480">
                  <a:extLst>
                    <a:ext uri="{9D8B030D-6E8A-4147-A177-3AD203B41FA5}">
                      <a16:colId xmlns:a16="http://schemas.microsoft.com/office/drawing/2014/main" val="2392335113"/>
                    </a:ext>
                  </a:extLst>
                </a:gridCol>
                <a:gridCol w="411480">
                  <a:extLst>
                    <a:ext uri="{9D8B030D-6E8A-4147-A177-3AD203B41FA5}">
                      <a16:colId xmlns:a16="http://schemas.microsoft.com/office/drawing/2014/main" val="1621820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7340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- 2023-06-13 13:31:53</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in der Hydraulik I Neues Trainingspaket TP 660
Post 2/6: Wie sieht der Lernpfad zur Digitalisierung in der Hydraulik aus? 🎓
Industrielle Transformation mitgehen
Die Arbeitswelt wird geprägt von immer neuen Technologien. Junge Menschen erlernen diese in der Berufsschule oder im Ausbildungsbetrieb. Berufstätige verbessern ihre Fähigkeiten on-the-job.
Digitalisierung nutzen
Die Digitalisierung von Hydrauliksystemen durch die Verwendung von SPS-Steuerungen bietet eine Reihe von Vorteilen, wie beispielsweise Flexibilität und Effizienz.
Kompetenzen aufbauen
Der Lernpfad beginnt bei der manuellen Steuerung und führt über die elektrohydraulische bis hin zur digitalen Steuerung.
TP 660 ist der logische 3. Schritt nach den beiden vorgeschalteten Trainingspaketen
1. Trainingspaket 501 Grundlagen der Hydraulik und
2. Trainingspaket 601 Grundlagen der Elektrohydraulik
Lernen Sie TP 660 mit einem Klick besser kennen 👉 https://tinyurl.com/mr3pm84a
#Festo #FestoDidactic #Hydraulik #Digitalisierung #Berufsausbildung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https://quintly-image-storage.s3.amazonaws.com/e094e774cd6731a1e465f1b3b7a1340f/cfa23e8fe4d959a088e2eb90cc5c0075.jpg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3.1250 %</a:t>
                      </a:r>
                    </a:p>
                  </a:txBody>
                  <a:tcPr/>
                </a:tc>
                <a:extLst>
                  <a:ext uri="{0D108BD9-81ED-4DB2-BD59-A6C34878D82A}">
                    <a16:rowId xmlns:a16="http://schemas.microsoft.com/office/drawing/2014/main" val="1295367180"/>
                  </a:ext>
                </a:extLst>
              </a:tr>
            </a:tbl>
          </a:graphicData>
        </a:graphic>
      </p:graphicFrame>
      <p:sp>
        <p:nvSpPr>
          <p:cNvPr id="4" name="Text Placeholder 3">
            <a:extLst>
              <a:ext uri="{FF2B5EF4-FFF2-40B4-BE49-F238E27FC236}">
                <a16:creationId xmlns:a16="http://schemas.microsoft.com/office/drawing/2014/main" id="{9E4DFC17-602C-4E2E-A93F-96057BB54CFB}"/>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386196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3328-DE15-4BA1-B388-A6A600A5F105}"/>
              </a:ext>
            </a:extLst>
          </p:cNvPr>
          <p:cNvSpPr>
            <a:spLocks noGrp="1"/>
          </p:cNvSpPr>
          <p:nvPr>
            <p:ph type="title"/>
          </p:nvPr>
        </p:nvSpPr>
        <p:spPr/>
        <p:txBody>
          <a:bodyPr/>
          <a:lstStyle/>
          <a:p>
            <a:r>
              <a:rPr lang="en-US"/>
              <a:t>Facebook Published Posts Table | 3 profiles - 12 of 13</a:t>
            </a:r>
          </a:p>
        </p:txBody>
      </p:sp>
      <p:graphicFrame>
        <p:nvGraphicFramePr>
          <p:cNvPr id="5" name="Table Placeholder 4">
            <a:extLst>
              <a:ext uri="{FF2B5EF4-FFF2-40B4-BE49-F238E27FC236}">
                <a16:creationId xmlns:a16="http://schemas.microsoft.com/office/drawing/2014/main" id="{BDE3C86A-7D09-429E-9245-D8B90E198D1C}"/>
              </a:ext>
            </a:extLst>
          </p:cNvPr>
          <p:cNvGraphicFramePr>
            <a:graphicFrameLocks noGrp="1"/>
          </p:cNvGraphicFramePr>
          <p:nvPr>
            <p:ph type="tbl" sz="quarter" idx="13"/>
            <p:extLst>
              <p:ext uri="{D42A27DB-BD31-4B8C-83A1-F6EECF244321}">
                <p14:modId xmlns:p14="http://schemas.microsoft.com/office/powerpoint/2010/main" val="3251374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87263151"/>
                    </a:ext>
                  </a:extLst>
                </a:gridCol>
                <a:gridCol w="1399032">
                  <a:extLst>
                    <a:ext uri="{9D8B030D-6E8A-4147-A177-3AD203B41FA5}">
                      <a16:colId xmlns:a16="http://schemas.microsoft.com/office/drawing/2014/main" val="2410906785"/>
                    </a:ext>
                  </a:extLst>
                </a:gridCol>
                <a:gridCol w="1152144">
                  <a:extLst>
                    <a:ext uri="{9D8B030D-6E8A-4147-A177-3AD203B41FA5}">
                      <a16:colId xmlns:a16="http://schemas.microsoft.com/office/drawing/2014/main" val="1829857870"/>
                    </a:ext>
                  </a:extLst>
                </a:gridCol>
                <a:gridCol w="411480">
                  <a:extLst>
                    <a:ext uri="{9D8B030D-6E8A-4147-A177-3AD203B41FA5}">
                      <a16:colId xmlns:a16="http://schemas.microsoft.com/office/drawing/2014/main" val="3473511853"/>
                    </a:ext>
                  </a:extLst>
                </a:gridCol>
                <a:gridCol w="411480">
                  <a:extLst>
                    <a:ext uri="{9D8B030D-6E8A-4147-A177-3AD203B41FA5}">
                      <a16:colId xmlns:a16="http://schemas.microsoft.com/office/drawing/2014/main" val="2868438472"/>
                    </a:ext>
                  </a:extLst>
                </a:gridCol>
                <a:gridCol w="411480">
                  <a:extLst>
                    <a:ext uri="{9D8B030D-6E8A-4147-A177-3AD203B41FA5}">
                      <a16:colId xmlns:a16="http://schemas.microsoft.com/office/drawing/2014/main" val="2054202973"/>
                    </a:ext>
                  </a:extLst>
                </a:gridCol>
                <a:gridCol w="411480">
                  <a:extLst>
                    <a:ext uri="{9D8B030D-6E8A-4147-A177-3AD203B41FA5}">
                      <a16:colId xmlns:a16="http://schemas.microsoft.com/office/drawing/2014/main" val="447996376"/>
                    </a:ext>
                  </a:extLst>
                </a:gridCol>
                <a:gridCol w="411480">
                  <a:extLst>
                    <a:ext uri="{9D8B030D-6E8A-4147-A177-3AD203B41FA5}">
                      <a16:colId xmlns:a16="http://schemas.microsoft.com/office/drawing/2014/main" val="3397576565"/>
                    </a:ext>
                  </a:extLst>
                </a:gridCol>
                <a:gridCol w="411480">
                  <a:extLst>
                    <a:ext uri="{9D8B030D-6E8A-4147-A177-3AD203B41FA5}">
                      <a16:colId xmlns:a16="http://schemas.microsoft.com/office/drawing/2014/main" val="4158523983"/>
                    </a:ext>
                  </a:extLst>
                </a:gridCol>
                <a:gridCol w="411480">
                  <a:extLst>
                    <a:ext uri="{9D8B030D-6E8A-4147-A177-3AD203B41FA5}">
                      <a16:colId xmlns:a16="http://schemas.microsoft.com/office/drawing/2014/main" val="2522890110"/>
                    </a:ext>
                  </a:extLst>
                </a:gridCol>
                <a:gridCol w="411480">
                  <a:extLst>
                    <a:ext uri="{9D8B030D-6E8A-4147-A177-3AD203B41FA5}">
                      <a16:colId xmlns:a16="http://schemas.microsoft.com/office/drawing/2014/main" val="3039091721"/>
                    </a:ext>
                  </a:extLst>
                </a:gridCol>
                <a:gridCol w="411480">
                  <a:extLst>
                    <a:ext uri="{9D8B030D-6E8A-4147-A177-3AD203B41FA5}">
                      <a16:colId xmlns:a16="http://schemas.microsoft.com/office/drawing/2014/main" val="1366425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566347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- 2023-06-09 12:07:43</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in der Hydraulik I Neues Trainingspaket TP 660
Post 1/6: Welche Komponenten beinhaltet das Trainingspaket?
Sie möchten lernen oder lehren, wie die Digitalisierung in der Hydraulik funktioniert? ⚙️ Mit dem neuen Trainingspaket TP 660 geht das ganz einfach. 
Für die digitale Arbeit nutzen Sie diese Komponenten
• Raspberry Pi als Server mit der vorinstallierten Software TP 660
• Fehlerhafte Komponenten zur Simulation von Defekten und Fehlersuche 
• Router für den Online-Zugang zur Produktion per Smartphone
Falls Sie keine eigene Steuerung besitzen, können Sie die Siemens S7-1200 Steuerung mit vorinstalliertem TP 660 TIA-Programm gleich mitbestellen.
Lernen Sie TP 660 mit einem Klick besser kennen 👉 https://tinyurl.com/mr3pm84a
#Festo #FestoDidactic #Hydraulik #Digitalisierung #Berufsausbildung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https://quintly-image-storage.s3.amazonaws.com/e094e774cd6731a1e465f1b3b7a1340f/b5eea9042585e3a0cdeb58df8ee12d46.jpg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0.7692 %</a:t>
                      </a:r>
                    </a:p>
                  </a:txBody>
                  <a:tcPr/>
                </a:tc>
                <a:extLst>
                  <a:ext uri="{0D108BD9-81ED-4DB2-BD59-A6C34878D82A}">
                    <a16:rowId xmlns:a16="http://schemas.microsoft.com/office/drawing/2014/main" val="937619470"/>
                  </a:ext>
                </a:extLst>
              </a:tr>
            </a:tbl>
          </a:graphicData>
        </a:graphic>
      </p:graphicFrame>
      <p:sp>
        <p:nvSpPr>
          <p:cNvPr id="4" name="Text Placeholder 3">
            <a:extLst>
              <a:ext uri="{FF2B5EF4-FFF2-40B4-BE49-F238E27FC236}">
                <a16:creationId xmlns:a16="http://schemas.microsoft.com/office/drawing/2014/main" id="{03F8280D-9268-4FD1-ADFA-9A4955C2677E}"/>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613618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C3825-C4E1-4DAF-8460-93BB24BF181C}"/>
              </a:ext>
            </a:extLst>
          </p:cNvPr>
          <p:cNvSpPr>
            <a:spLocks noGrp="1"/>
          </p:cNvSpPr>
          <p:nvPr>
            <p:ph type="title"/>
          </p:nvPr>
        </p:nvSpPr>
        <p:spPr/>
        <p:txBody>
          <a:bodyPr/>
          <a:lstStyle/>
          <a:p>
            <a:r>
              <a:rPr lang="en-US"/>
              <a:t>Facebook Published Posts Table | 3 profiles - 13 of 13</a:t>
            </a:r>
          </a:p>
        </p:txBody>
      </p:sp>
      <p:graphicFrame>
        <p:nvGraphicFramePr>
          <p:cNvPr id="5" name="Table Placeholder 4">
            <a:extLst>
              <a:ext uri="{FF2B5EF4-FFF2-40B4-BE49-F238E27FC236}">
                <a16:creationId xmlns:a16="http://schemas.microsoft.com/office/drawing/2014/main" id="{E0DFBE25-1F44-4F5B-A15E-A27D1C002522}"/>
              </a:ext>
            </a:extLst>
          </p:cNvPr>
          <p:cNvGraphicFramePr>
            <a:graphicFrameLocks noGrp="1"/>
          </p:cNvGraphicFramePr>
          <p:nvPr>
            <p:ph type="tbl" sz="quarter" idx="13"/>
            <p:extLst>
              <p:ext uri="{D42A27DB-BD31-4B8C-83A1-F6EECF244321}">
                <p14:modId xmlns:p14="http://schemas.microsoft.com/office/powerpoint/2010/main" val="3700882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58684281"/>
                    </a:ext>
                  </a:extLst>
                </a:gridCol>
                <a:gridCol w="1399032">
                  <a:extLst>
                    <a:ext uri="{9D8B030D-6E8A-4147-A177-3AD203B41FA5}">
                      <a16:colId xmlns:a16="http://schemas.microsoft.com/office/drawing/2014/main" val="2455605867"/>
                    </a:ext>
                  </a:extLst>
                </a:gridCol>
                <a:gridCol w="1152144">
                  <a:extLst>
                    <a:ext uri="{9D8B030D-6E8A-4147-A177-3AD203B41FA5}">
                      <a16:colId xmlns:a16="http://schemas.microsoft.com/office/drawing/2014/main" val="3847917913"/>
                    </a:ext>
                  </a:extLst>
                </a:gridCol>
                <a:gridCol w="411480">
                  <a:extLst>
                    <a:ext uri="{9D8B030D-6E8A-4147-A177-3AD203B41FA5}">
                      <a16:colId xmlns:a16="http://schemas.microsoft.com/office/drawing/2014/main" val="521314884"/>
                    </a:ext>
                  </a:extLst>
                </a:gridCol>
                <a:gridCol w="411480">
                  <a:extLst>
                    <a:ext uri="{9D8B030D-6E8A-4147-A177-3AD203B41FA5}">
                      <a16:colId xmlns:a16="http://schemas.microsoft.com/office/drawing/2014/main" val="3767035431"/>
                    </a:ext>
                  </a:extLst>
                </a:gridCol>
                <a:gridCol w="411480">
                  <a:extLst>
                    <a:ext uri="{9D8B030D-6E8A-4147-A177-3AD203B41FA5}">
                      <a16:colId xmlns:a16="http://schemas.microsoft.com/office/drawing/2014/main" val="3208183290"/>
                    </a:ext>
                  </a:extLst>
                </a:gridCol>
                <a:gridCol w="411480">
                  <a:extLst>
                    <a:ext uri="{9D8B030D-6E8A-4147-A177-3AD203B41FA5}">
                      <a16:colId xmlns:a16="http://schemas.microsoft.com/office/drawing/2014/main" val="3580603376"/>
                    </a:ext>
                  </a:extLst>
                </a:gridCol>
                <a:gridCol w="411480">
                  <a:extLst>
                    <a:ext uri="{9D8B030D-6E8A-4147-A177-3AD203B41FA5}">
                      <a16:colId xmlns:a16="http://schemas.microsoft.com/office/drawing/2014/main" val="2682078409"/>
                    </a:ext>
                  </a:extLst>
                </a:gridCol>
                <a:gridCol w="411480">
                  <a:extLst>
                    <a:ext uri="{9D8B030D-6E8A-4147-A177-3AD203B41FA5}">
                      <a16:colId xmlns:a16="http://schemas.microsoft.com/office/drawing/2014/main" val="3192444324"/>
                    </a:ext>
                  </a:extLst>
                </a:gridCol>
                <a:gridCol w="411480">
                  <a:extLst>
                    <a:ext uri="{9D8B030D-6E8A-4147-A177-3AD203B41FA5}">
                      <a16:colId xmlns:a16="http://schemas.microsoft.com/office/drawing/2014/main" val="2275585205"/>
                    </a:ext>
                  </a:extLst>
                </a:gridCol>
                <a:gridCol w="411480">
                  <a:extLst>
                    <a:ext uri="{9D8B030D-6E8A-4147-A177-3AD203B41FA5}">
                      <a16:colId xmlns:a16="http://schemas.microsoft.com/office/drawing/2014/main" val="929446982"/>
                    </a:ext>
                  </a:extLst>
                </a:gridCol>
                <a:gridCol w="411480">
                  <a:extLst>
                    <a:ext uri="{9D8B030D-6E8A-4147-A177-3AD203B41FA5}">
                      <a16:colId xmlns:a16="http://schemas.microsoft.com/office/drawing/2014/main" val="1227227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05064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- 2023-06-09 12:07:43</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1/6: What components does the training package include?
Would you like to learn or teach how digitalization in hydraulics works? ⚙️ It's easy with the new TP 660 training package.
For your digital work you use these components
•  Raspberry Pi as a server with the pre-installed TP 660 software
•  Faulty components for simulating defects and troubleshooting
•  Router for online access to production via smartphone.
If you do not have your own controller, you can order the Siemens S7-1200 controller with pre-installed TP 660 TIA program right away.
Get to know TP 660 better and check it out now 👉 https://tinyurl.com/5bxu9zcd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https://quintly-image-storage.s3.amazonaws.com/e094e774cd6731a1e465f1b3b7a1340f/b5eea9042585e3a0cdeb58df8ee12d46.jpg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4.6019 %</a:t>
                      </a:r>
                    </a:p>
                  </a:txBody>
                  <a:tcPr/>
                </a:tc>
                <a:extLst>
                  <a:ext uri="{0D108BD9-81ED-4DB2-BD59-A6C34878D82A}">
                    <a16:rowId xmlns:a16="http://schemas.microsoft.com/office/drawing/2014/main" val="1668458489"/>
                  </a:ext>
                </a:extLst>
              </a:tr>
            </a:tbl>
          </a:graphicData>
        </a:graphic>
      </p:graphicFrame>
      <p:sp>
        <p:nvSpPr>
          <p:cNvPr id="4" name="Text Placeholder 3">
            <a:extLst>
              <a:ext uri="{FF2B5EF4-FFF2-40B4-BE49-F238E27FC236}">
                <a16:creationId xmlns:a16="http://schemas.microsoft.com/office/drawing/2014/main" id="{6F4B0FDB-7C02-49FE-86B3-D4151DC748A4}"/>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664174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86CC5-66BD-4496-BF8C-45D48BEA1526}"/>
              </a:ext>
            </a:extLst>
          </p:cNvPr>
          <p:cNvSpPr>
            <a:spLocks noGrp="1"/>
          </p:cNvSpPr>
          <p:nvPr>
            <p:ph type="title"/>
          </p:nvPr>
        </p:nvSpPr>
        <p:spPr/>
        <p:txBody>
          <a:bodyPr/>
          <a:lstStyle/>
          <a:p>
            <a:r>
              <a:rPr lang="en-US"/>
              <a:t>LinkedIn Posts Table | 3 profiles - 1 of 7</a:t>
            </a:r>
          </a:p>
        </p:txBody>
      </p:sp>
      <p:graphicFrame>
        <p:nvGraphicFramePr>
          <p:cNvPr id="5" name="Table Placeholder 4">
            <a:extLst>
              <a:ext uri="{FF2B5EF4-FFF2-40B4-BE49-F238E27FC236}">
                <a16:creationId xmlns:a16="http://schemas.microsoft.com/office/drawing/2014/main" id="{804673F2-533D-4F07-B312-D3538605C438}"/>
              </a:ext>
            </a:extLst>
          </p:cNvPr>
          <p:cNvGraphicFramePr>
            <a:graphicFrameLocks noGrp="1"/>
          </p:cNvGraphicFramePr>
          <p:nvPr>
            <p:ph type="tbl" sz="quarter" idx="13"/>
            <p:extLst>
              <p:ext uri="{D42A27DB-BD31-4B8C-83A1-F6EECF244321}">
                <p14:modId xmlns:p14="http://schemas.microsoft.com/office/powerpoint/2010/main" val="1968847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55009896"/>
                    </a:ext>
                  </a:extLst>
                </a:gridCol>
                <a:gridCol w="1810512">
                  <a:extLst>
                    <a:ext uri="{9D8B030D-6E8A-4147-A177-3AD203B41FA5}">
                      <a16:colId xmlns:a16="http://schemas.microsoft.com/office/drawing/2014/main" val="2604873013"/>
                    </a:ext>
                  </a:extLst>
                </a:gridCol>
                <a:gridCol w="576072">
                  <a:extLst>
                    <a:ext uri="{9D8B030D-6E8A-4147-A177-3AD203B41FA5}">
                      <a16:colId xmlns:a16="http://schemas.microsoft.com/office/drawing/2014/main" val="2749088876"/>
                    </a:ext>
                  </a:extLst>
                </a:gridCol>
                <a:gridCol w="576072">
                  <a:extLst>
                    <a:ext uri="{9D8B030D-6E8A-4147-A177-3AD203B41FA5}">
                      <a16:colId xmlns:a16="http://schemas.microsoft.com/office/drawing/2014/main" val="3115152891"/>
                    </a:ext>
                  </a:extLst>
                </a:gridCol>
                <a:gridCol w="576072">
                  <a:extLst>
                    <a:ext uri="{9D8B030D-6E8A-4147-A177-3AD203B41FA5}">
                      <a16:colId xmlns:a16="http://schemas.microsoft.com/office/drawing/2014/main" val="3836012378"/>
                    </a:ext>
                  </a:extLst>
                </a:gridCol>
                <a:gridCol w="576072">
                  <a:extLst>
                    <a:ext uri="{9D8B030D-6E8A-4147-A177-3AD203B41FA5}">
                      <a16:colId xmlns:a16="http://schemas.microsoft.com/office/drawing/2014/main" val="3597005946"/>
                    </a:ext>
                  </a:extLst>
                </a:gridCol>
                <a:gridCol w="576072">
                  <a:extLst>
                    <a:ext uri="{9D8B030D-6E8A-4147-A177-3AD203B41FA5}">
                      <a16:colId xmlns:a16="http://schemas.microsoft.com/office/drawing/2014/main" val="1396444370"/>
                    </a:ext>
                  </a:extLst>
                </a:gridCol>
                <a:gridCol w="576072">
                  <a:extLst>
                    <a:ext uri="{9D8B030D-6E8A-4147-A177-3AD203B41FA5}">
                      <a16:colId xmlns:a16="http://schemas.microsoft.com/office/drawing/2014/main" val="121422911"/>
                    </a:ext>
                  </a:extLst>
                </a:gridCol>
                <a:gridCol w="576072">
                  <a:extLst>
                    <a:ext uri="{9D8B030D-6E8A-4147-A177-3AD203B41FA5}">
                      <a16:colId xmlns:a16="http://schemas.microsoft.com/office/drawing/2014/main" val="1181037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91899206"/>
                  </a:ext>
                </a:extLst>
              </a:tr>
            </a:tbl>
          </a:graphicData>
        </a:graphic>
      </p:graphicFrame>
      <p:sp>
        <p:nvSpPr>
          <p:cNvPr id="4" name="Text Placeholder 3">
            <a:extLst>
              <a:ext uri="{FF2B5EF4-FFF2-40B4-BE49-F238E27FC236}">
                <a16:creationId xmlns:a16="http://schemas.microsoft.com/office/drawing/2014/main" id="{41A63A6F-F28D-441F-8BA7-032A734F7C25}"/>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751947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9F937-C65F-4DB4-B8A4-C1FE31C9B7FA}"/>
              </a:ext>
            </a:extLst>
          </p:cNvPr>
          <p:cNvSpPr>
            <a:spLocks noGrp="1"/>
          </p:cNvSpPr>
          <p:nvPr>
            <p:ph type="title"/>
          </p:nvPr>
        </p:nvSpPr>
        <p:spPr/>
        <p:txBody>
          <a:bodyPr/>
          <a:lstStyle/>
          <a:p>
            <a:r>
              <a:rPr lang="en-US"/>
              <a:t>LinkedIn Posts Table | 3 profiles - 2 of 7</a:t>
            </a:r>
          </a:p>
        </p:txBody>
      </p:sp>
      <p:graphicFrame>
        <p:nvGraphicFramePr>
          <p:cNvPr id="5" name="Table Placeholder 4">
            <a:extLst>
              <a:ext uri="{FF2B5EF4-FFF2-40B4-BE49-F238E27FC236}">
                <a16:creationId xmlns:a16="http://schemas.microsoft.com/office/drawing/2014/main" id="{5227767C-CCA0-4A63-A282-9BC605D453A8}"/>
              </a:ext>
            </a:extLst>
          </p:cNvPr>
          <p:cNvGraphicFramePr>
            <a:graphicFrameLocks noGrp="1"/>
          </p:cNvGraphicFramePr>
          <p:nvPr>
            <p:ph type="tbl" sz="quarter" idx="13"/>
            <p:extLst>
              <p:ext uri="{D42A27DB-BD31-4B8C-83A1-F6EECF244321}">
                <p14:modId xmlns:p14="http://schemas.microsoft.com/office/powerpoint/2010/main" val="4255401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1933388"/>
                    </a:ext>
                  </a:extLst>
                </a:gridCol>
                <a:gridCol w="1810512">
                  <a:extLst>
                    <a:ext uri="{9D8B030D-6E8A-4147-A177-3AD203B41FA5}">
                      <a16:colId xmlns:a16="http://schemas.microsoft.com/office/drawing/2014/main" val="2934483418"/>
                    </a:ext>
                  </a:extLst>
                </a:gridCol>
                <a:gridCol w="576072">
                  <a:extLst>
                    <a:ext uri="{9D8B030D-6E8A-4147-A177-3AD203B41FA5}">
                      <a16:colId xmlns:a16="http://schemas.microsoft.com/office/drawing/2014/main" val="2219379787"/>
                    </a:ext>
                  </a:extLst>
                </a:gridCol>
                <a:gridCol w="576072">
                  <a:extLst>
                    <a:ext uri="{9D8B030D-6E8A-4147-A177-3AD203B41FA5}">
                      <a16:colId xmlns:a16="http://schemas.microsoft.com/office/drawing/2014/main" val="1742637058"/>
                    </a:ext>
                  </a:extLst>
                </a:gridCol>
                <a:gridCol w="576072">
                  <a:extLst>
                    <a:ext uri="{9D8B030D-6E8A-4147-A177-3AD203B41FA5}">
                      <a16:colId xmlns:a16="http://schemas.microsoft.com/office/drawing/2014/main" val="4169588818"/>
                    </a:ext>
                  </a:extLst>
                </a:gridCol>
                <a:gridCol w="576072">
                  <a:extLst>
                    <a:ext uri="{9D8B030D-6E8A-4147-A177-3AD203B41FA5}">
                      <a16:colId xmlns:a16="http://schemas.microsoft.com/office/drawing/2014/main" val="776467572"/>
                    </a:ext>
                  </a:extLst>
                </a:gridCol>
                <a:gridCol w="576072">
                  <a:extLst>
                    <a:ext uri="{9D8B030D-6E8A-4147-A177-3AD203B41FA5}">
                      <a16:colId xmlns:a16="http://schemas.microsoft.com/office/drawing/2014/main" val="3104067797"/>
                    </a:ext>
                  </a:extLst>
                </a:gridCol>
                <a:gridCol w="576072">
                  <a:extLst>
                    <a:ext uri="{9D8B030D-6E8A-4147-A177-3AD203B41FA5}">
                      <a16:colId xmlns:a16="http://schemas.microsoft.com/office/drawing/2014/main" val="2499837004"/>
                    </a:ext>
                  </a:extLst>
                </a:gridCol>
                <a:gridCol w="576072">
                  <a:extLst>
                    <a:ext uri="{9D8B030D-6E8A-4147-A177-3AD203B41FA5}">
                      <a16:colId xmlns:a16="http://schemas.microsoft.com/office/drawing/2014/main" val="1392067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68209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- 2023-06-27 10:00:38</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6/6: Digitalization in hydraulics - which industry segments benefit? ⚙️
Employability in many industry segments
Hydraulics is used in many different industry segments. The skills in hydraulics learned with TP 660 are therefore a big advantage for the employability of current and future qualified workers.
Hydraulics is primarily applied in these important industry segments 🏁
•	Automotive industry
•	Heavy industry
•	Water and wastewater engineering
•	Agriculture
•	Aerospace industry
•	Mining industry
•	Oil and gas industry
Get to know TP 660 better and check it out now 👉 https://www.festo.com/net/en-gb_gb/SupportPortal/Files/750341/Training%20Package%20660_DSI_EN_web_RGB.pdf
#Festo #FestoDidactic #Hydraulics #Digitalization #TVET #technicaleducation #industry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3.9533705017739 %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1973</a:t>
                      </a:r>
                    </a:p>
                  </a:txBody>
                  <a:tcPr/>
                </a:tc>
                <a:extLst>
                  <a:ext uri="{0D108BD9-81ED-4DB2-BD59-A6C34878D82A}">
                    <a16:rowId xmlns:a16="http://schemas.microsoft.com/office/drawing/2014/main" val="395581020"/>
                  </a:ext>
                </a:extLst>
              </a:tr>
            </a:tbl>
          </a:graphicData>
        </a:graphic>
      </p:graphicFrame>
      <p:sp>
        <p:nvSpPr>
          <p:cNvPr id="4" name="Text Placeholder 3">
            <a:extLst>
              <a:ext uri="{FF2B5EF4-FFF2-40B4-BE49-F238E27FC236}">
                <a16:creationId xmlns:a16="http://schemas.microsoft.com/office/drawing/2014/main" id="{C8E45A5D-B723-461A-9042-A202E67FD9D4}"/>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624224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61508-5333-4D8A-B16F-3EEB9E3D679D}"/>
              </a:ext>
            </a:extLst>
          </p:cNvPr>
          <p:cNvSpPr>
            <a:spLocks noGrp="1"/>
          </p:cNvSpPr>
          <p:nvPr>
            <p:ph type="title"/>
          </p:nvPr>
        </p:nvSpPr>
        <p:spPr/>
        <p:txBody>
          <a:bodyPr/>
          <a:lstStyle/>
          <a:p>
            <a:r>
              <a:rPr lang="en-US"/>
              <a:t>LinkedIn Posts Table | 3 profiles - 3 of 7</a:t>
            </a:r>
          </a:p>
        </p:txBody>
      </p:sp>
      <p:graphicFrame>
        <p:nvGraphicFramePr>
          <p:cNvPr id="5" name="Table Placeholder 4">
            <a:extLst>
              <a:ext uri="{FF2B5EF4-FFF2-40B4-BE49-F238E27FC236}">
                <a16:creationId xmlns:a16="http://schemas.microsoft.com/office/drawing/2014/main" id="{272750BF-1C79-4915-ABA1-C23AC1AA4CB9}"/>
              </a:ext>
            </a:extLst>
          </p:cNvPr>
          <p:cNvGraphicFramePr>
            <a:graphicFrameLocks noGrp="1"/>
          </p:cNvGraphicFramePr>
          <p:nvPr>
            <p:ph type="tbl" sz="quarter" idx="13"/>
            <p:extLst>
              <p:ext uri="{D42A27DB-BD31-4B8C-83A1-F6EECF244321}">
                <p14:modId xmlns:p14="http://schemas.microsoft.com/office/powerpoint/2010/main" val="2112849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69754984"/>
                    </a:ext>
                  </a:extLst>
                </a:gridCol>
                <a:gridCol w="1810512">
                  <a:extLst>
                    <a:ext uri="{9D8B030D-6E8A-4147-A177-3AD203B41FA5}">
                      <a16:colId xmlns:a16="http://schemas.microsoft.com/office/drawing/2014/main" val="3031917425"/>
                    </a:ext>
                  </a:extLst>
                </a:gridCol>
                <a:gridCol w="576072">
                  <a:extLst>
                    <a:ext uri="{9D8B030D-6E8A-4147-A177-3AD203B41FA5}">
                      <a16:colId xmlns:a16="http://schemas.microsoft.com/office/drawing/2014/main" val="1514652712"/>
                    </a:ext>
                  </a:extLst>
                </a:gridCol>
                <a:gridCol w="576072">
                  <a:extLst>
                    <a:ext uri="{9D8B030D-6E8A-4147-A177-3AD203B41FA5}">
                      <a16:colId xmlns:a16="http://schemas.microsoft.com/office/drawing/2014/main" val="1019297398"/>
                    </a:ext>
                  </a:extLst>
                </a:gridCol>
                <a:gridCol w="576072">
                  <a:extLst>
                    <a:ext uri="{9D8B030D-6E8A-4147-A177-3AD203B41FA5}">
                      <a16:colId xmlns:a16="http://schemas.microsoft.com/office/drawing/2014/main" val="4037846654"/>
                    </a:ext>
                  </a:extLst>
                </a:gridCol>
                <a:gridCol w="576072">
                  <a:extLst>
                    <a:ext uri="{9D8B030D-6E8A-4147-A177-3AD203B41FA5}">
                      <a16:colId xmlns:a16="http://schemas.microsoft.com/office/drawing/2014/main" val="1483128751"/>
                    </a:ext>
                  </a:extLst>
                </a:gridCol>
                <a:gridCol w="576072">
                  <a:extLst>
                    <a:ext uri="{9D8B030D-6E8A-4147-A177-3AD203B41FA5}">
                      <a16:colId xmlns:a16="http://schemas.microsoft.com/office/drawing/2014/main" val="3838808809"/>
                    </a:ext>
                  </a:extLst>
                </a:gridCol>
                <a:gridCol w="576072">
                  <a:extLst>
                    <a:ext uri="{9D8B030D-6E8A-4147-A177-3AD203B41FA5}">
                      <a16:colId xmlns:a16="http://schemas.microsoft.com/office/drawing/2014/main" val="2736704832"/>
                    </a:ext>
                  </a:extLst>
                </a:gridCol>
                <a:gridCol w="576072">
                  <a:extLst>
                    <a:ext uri="{9D8B030D-6E8A-4147-A177-3AD203B41FA5}">
                      <a16:colId xmlns:a16="http://schemas.microsoft.com/office/drawing/2014/main" val="401853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44494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- 2023-06-22 12:24:45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5/6: Digitalization in hydraulics - what are the benefits? 👍
Higher efficiency
Understanding digital maintenance on the shop floor is critical to achieving optimal results. The benefit of modern PLC controls is increased machine efficiency. 
Optimization and safety
In addition, by collecting and analyzing data, learners can optimize the system, avoid breakdowns and improve operational safety.
Part of the curriculum
Digital controls are often an established part of the curriculum at educational institutions. This makes the TP 660 an indispensable training package.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4.7604700210907 %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3319</a:t>
                      </a:r>
                    </a:p>
                  </a:txBody>
                  <a:tcPr/>
                </a:tc>
                <a:extLst>
                  <a:ext uri="{0D108BD9-81ED-4DB2-BD59-A6C34878D82A}">
                    <a16:rowId xmlns:a16="http://schemas.microsoft.com/office/drawing/2014/main" val="2193482028"/>
                  </a:ext>
                </a:extLst>
              </a:tr>
            </a:tbl>
          </a:graphicData>
        </a:graphic>
      </p:graphicFrame>
      <p:sp>
        <p:nvSpPr>
          <p:cNvPr id="4" name="Text Placeholder 3">
            <a:extLst>
              <a:ext uri="{FF2B5EF4-FFF2-40B4-BE49-F238E27FC236}">
                <a16:creationId xmlns:a16="http://schemas.microsoft.com/office/drawing/2014/main" id="{4B22C03C-50FA-4393-B6E2-4F1E425CD126}"/>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4207936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6AD08-0B50-4184-9A39-0EA00AACD819}"/>
              </a:ext>
            </a:extLst>
          </p:cNvPr>
          <p:cNvSpPr>
            <a:spLocks noGrp="1"/>
          </p:cNvSpPr>
          <p:nvPr>
            <p:ph type="title"/>
          </p:nvPr>
        </p:nvSpPr>
        <p:spPr/>
        <p:txBody>
          <a:bodyPr/>
          <a:lstStyle/>
          <a:p>
            <a:r>
              <a:rPr lang="en-US"/>
              <a:t>LinkedIn Posts Table | 3 profiles - 4 of 7</a:t>
            </a:r>
          </a:p>
        </p:txBody>
      </p:sp>
      <p:graphicFrame>
        <p:nvGraphicFramePr>
          <p:cNvPr id="5" name="Table Placeholder 4">
            <a:extLst>
              <a:ext uri="{FF2B5EF4-FFF2-40B4-BE49-F238E27FC236}">
                <a16:creationId xmlns:a16="http://schemas.microsoft.com/office/drawing/2014/main" id="{99BCBDFA-FADF-44AF-8D20-DD378221E80E}"/>
              </a:ext>
            </a:extLst>
          </p:cNvPr>
          <p:cNvGraphicFramePr>
            <a:graphicFrameLocks noGrp="1"/>
          </p:cNvGraphicFramePr>
          <p:nvPr>
            <p:ph type="tbl" sz="quarter" idx="13"/>
            <p:extLst>
              <p:ext uri="{D42A27DB-BD31-4B8C-83A1-F6EECF244321}">
                <p14:modId xmlns:p14="http://schemas.microsoft.com/office/powerpoint/2010/main" val="370687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44850184"/>
                    </a:ext>
                  </a:extLst>
                </a:gridCol>
                <a:gridCol w="1810512">
                  <a:extLst>
                    <a:ext uri="{9D8B030D-6E8A-4147-A177-3AD203B41FA5}">
                      <a16:colId xmlns:a16="http://schemas.microsoft.com/office/drawing/2014/main" val="77039757"/>
                    </a:ext>
                  </a:extLst>
                </a:gridCol>
                <a:gridCol w="576072">
                  <a:extLst>
                    <a:ext uri="{9D8B030D-6E8A-4147-A177-3AD203B41FA5}">
                      <a16:colId xmlns:a16="http://schemas.microsoft.com/office/drawing/2014/main" val="2064810636"/>
                    </a:ext>
                  </a:extLst>
                </a:gridCol>
                <a:gridCol w="576072">
                  <a:extLst>
                    <a:ext uri="{9D8B030D-6E8A-4147-A177-3AD203B41FA5}">
                      <a16:colId xmlns:a16="http://schemas.microsoft.com/office/drawing/2014/main" val="2054002975"/>
                    </a:ext>
                  </a:extLst>
                </a:gridCol>
                <a:gridCol w="576072">
                  <a:extLst>
                    <a:ext uri="{9D8B030D-6E8A-4147-A177-3AD203B41FA5}">
                      <a16:colId xmlns:a16="http://schemas.microsoft.com/office/drawing/2014/main" val="1625800663"/>
                    </a:ext>
                  </a:extLst>
                </a:gridCol>
                <a:gridCol w="576072">
                  <a:extLst>
                    <a:ext uri="{9D8B030D-6E8A-4147-A177-3AD203B41FA5}">
                      <a16:colId xmlns:a16="http://schemas.microsoft.com/office/drawing/2014/main" val="4073936911"/>
                    </a:ext>
                  </a:extLst>
                </a:gridCol>
                <a:gridCol w="576072">
                  <a:extLst>
                    <a:ext uri="{9D8B030D-6E8A-4147-A177-3AD203B41FA5}">
                      <a16:colId xmlns:a16="http://schemas.microsoft.com/office/drawing/2014/main" val="3202634940"/>
                    </a:ext>
                  </a:extLst>
                </a:gridCol>
                <a:gridCol w="576072">
                  <a:extLst>
                    <a:ext uri="{9D8B030D-6E8A-4147-A177-3AD203B41FA5}">
                      <a16:colId xmlns:a16="http://schemas.microsoft.com/office/drawing/2014/main" val="2657787868"/>
                    </a:ext>
                  </a:extLst>
                </a:gridCol>
                <a:gridCol w="576072">
                  <a:extLst>
                    <a:ext uri="{9D8B030D-6E8A-4147-A177-3AD203B41FA5}">
                      <a16:colId xmlns:a16="http://schemas.microsoft.com/office/drawing/2014/main" val="2671478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52003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- 2023-06-20 12:48:44</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4/6: Digitalization in hydraulics - Digital learning with Festo LX 💻
Festo LX
Digital learning has become an integral part of education and training. Festo LX is our digital learning portal for trainers and learners, allowing you to design individual learning experiences.
Blended learning
Combine your practical experience gained by the TP 660 ⚙️ with theoretical knowledge from our Festo LX digital learning portal. Here you will find lots of information and courses on digitalization and various other applications in hydraulics. 
Specific course
A course on the TP 660 lasting several hours is available for you in 4 languages. Learn independent of location and time on your tablet or laptop – just as flexible as you are.
Get to know TP 660 better and create your own account in Festo LX now 👉 https://www.festo.com/net/en-gb_gb/SupportPortal/Files/750341/Training%20Package%20660_DSI_EN_web_RGB.pdf
#Festo #FestoDidactic #Hydraulics #Digitalization #TVET #technicaleducation #FestoLX #digitallearning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3.8796516231196 %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a:t>
                      </a:r>
                    </a:p>
                  </a:txBody>
                  <a:tcPr/>
                </a:tc>
                <a:extLst>
                  <a:ext uri="{0D108BD9-81ED-4DB2-BD59-A6C34878D82A}">
                    <a16:rowId xmlns:a16="http://schemas.microsoft.com/office/drawing/2014/main" val="2321133341"/>
                  </a:ext>
                </a:extLst>
              </a:tr>
            </a:tbl>
          </a:graphicData>
        </a:graphic>
      </p:graphicFrame>
      <p:sp>
        <p:nvSpPr>
          <p:cNvPr id="4" name="Text Placeholder 3">
            <a:extLst>
              <a:ext uri="{FF2B5EF4-FFF2-40B4-BE49-F238E27FC236}">
                <a16:creationId xmlns:a16="http://schemas.microsoft.com/office/drawing/2014/main" id="{C3B8E982-60FE-473C-A4DE-5A53D958BA6A}"/>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540515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A8C43-2EFD-4A95-8A0C-BD40633E1F32}"/>
              </a:ext>
            </a:extLst>
          </p:cNvPr>
          <p:cNvSpPr>
            <a:spLocks noGrp="1"/>
          </p:cNvSpPr>
          <p:nvPr>
            <p:ph type="title"/>
          </p:nvPr>
        </p:nvSpPr>
        <p:spPr/>
        <p:txBody>
          <a:bodyPr/>
          <a:lstStyle/>
          <a:p>
            <a:r>
              <a:rPr lang="en-US"/>
              <a:t>LinkedIn Posts Table | 3 profiles - 5 of 7</a:t>
            </a:r>
          </a:p>
        </p:txBody>
      </p:sp>
      <p:graphicFrame>
        <p:nvGraphicFramePr>
          <p:cNvPr id="5" name="Table Placeholder 4">
            <a:extLst>
              <a:ext uri="{FF2B5EF4-FFF2-40B4-BE49-F238E27FC236}">
                <a16:creationId xmlns:a16="http://schemas.microsoft.com/office/drawing/2014/main" id="{025FC40F-42DF-4CC2-B0F3-05E87185F3A4}"/>
              </a:ext>
            </a:extLst>
          </p:cNvPr>
          <p:cNvGraphicFramePr>
            <a:graphicFrameLocks noGrp="1"/>
          </p:cNvGraphicFramePr>
          <p:nvPr>
            <p:ph type="tbl" sz="quarter" idx="13"/>
            <p:extLst>
              <p:ext uri="{D42A27DB-BD31-4B8C-83A1-F6EECF244321}">
                <p14:modId xmlns:p14="http://schemas.microsoft.com/office/powerpoint/2010/main" val="3092314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63325678"/>
                    </a:ext>
                  </a:extLst>
                </a:gridCol>
                <a:gridCol w="1810512">
                  <a:extLst>
                    <a:ext uri="{9D8B030D-6E8A-4147-A177-3AD203B41FA5}">
                      <a16:colId xmlns:a16="http://schemas.microsoft.com/office/drawing/2014/main" val="1876373903"/>
                    </a:ext>
                  </a:extLst>
                </a:gridCol>
                <a:gridCol w="576072">
                  <a:extLst>
                    <a:ext uri="{9D8B030D-6E8A-4147-A177-3AD203B41FA5}">
                      <a16:colId xmlns:a16="http://schemas.microsoft.com/office/drawing/2014/main" val="3312288964"/>
                    </a:ext>
                  </a:extLst>
                </a:gridCol>
                <a:gridCol w="576072">
                  <a:extLst>
                    <a:ext uri="{9D8B030D-6E8A-4147-A177-3AD203B41FA5}">
                      <a16:colId xmlns:a16="http://schemas.microsoft.com/office/drawing/2014/main" val="2638220882"/>
                    </a:ext>
                  </a:extLst>
                </a:gridCol>
                <a:gridCol w="576072">
                  <a:extLst>
                    <a:ext uri="{9D8B030D-6E8A-4147-A177-3AD203B41FA5}">
                      <a16:colId xmlns:a16="http://schemas.microsoft.com/office/drawing/2014/main" val="1918186720"/>
                    </a:ext>
                  </a:extLst>
                </a:gridCol>
                <a:gridCol w="576072">
                  <a:extLst>
                    <a:ext uri="{9D8B030D-6E8A-4147-A177-3AD203B41FA5}">
                      <a16:colId xmlns:a16="http://schemas.microsoft.com/office/drawing/2014/main" val="567890710"/>
                    </a:ext>
                  </a:extLst>
                </a:gridCol>
                <a:gridCol w="576072">
                  <a:extLst>
                    <a:ext uri="{9D8B030D-6E8A-4147-A177-3AD203B41FA5}">
                      <a16:colId xmlns:a16="http://schemas.microsoft.com/office/drawing/2014/main" val="450175254"/>
                    </a:ext>
                  </a:extLst>
                </a:gridCol>
                <a:gridCol w="576072">
                  <a:extLst>
                    <a:ext uri="{9D8B030D-6E8A-4147-A177-3AD203B41FA5}">
                      <a16:colId xmlns:a16="http://schemas.microsoft.com/office/drawing/2014/main" val="3516048800"/>
                    </a:ext>
                  </a:extLst>
                </a:gridCol>
                <a:gridCol w="576072">
                  <a:extLst>
                    <a:ext uri="{9D8B030D-6E8A-4147-A177-3AD203B41FA5}">
                      <a16:colId xmlns:a16="http://schemas.microsoft.com/office/drawing/2014/main" val="362275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87048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- 2023-06-16 12:12:30</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3/6: Digitalization in hydraulics - what skills do learners build up?
In TP 660, learners take on a role, that of a maintenance technician ⚙️ Through this role play, necessary skills for working in the industry are built up.
The most important ones are
•	Supporting maintenance through digitalization
•	Analyzing digital data from a machine to improve performance
•	Knowledge to collect and analyze digital data
•	Analyzing digital data for condition monitoring
•	Connecting technical knowledge with production reality
•	Measuring the OEE (overall equipment effectiveness) of the machine
•	Improving the performance and efficiency of a machine
Expertise is a crucial factor for successful employability.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3.4296028880866 %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a:t>
                      </a:r>
                    </a:p>
                  </a:txBody>
                  <a:tcPr/>
                </a:tc>
                <a:extLst>
                  <a:ext uri="{0D108BD9-81ED-4DB2-BD59-A6C34878D82A}">
                    <a16:rowId xmlns:a16="http://schemas.microsoft.com/office/drawing/2014/main" val="2057756407"/>
                  </a:ext>
                </a:extLst>
              </a:tr>
            </a:tbl>
          </a:graphicData>
        </a:graphic>
      </p:graphicFrame>
      <p:sp>
        <p:nvSpPr>
          <p:cNvPr id="4" name="Text Placeholder 3">
            <a:extLst>
              <a:ext uri="{FF2B5EF4-FFF2-40B4-BE49-F238E27FC236}">
                <a16:creationId xmlns:a16="http://schemas.microsoft.com/office/drawing/2014/main" id="{7DDEE76A-42E2-485B-9495-CC5E50E9E883}"/>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051555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8BF8A-7015-40D0-A375-210A3C168953}"/>
              </a:ext>
            </a:extLst>
          </p:cNvPr>
          <p:cNvSpPr>
            <a:spLocks noGrp="1"/>
          </p:cNvSpPr>
          <p:nvPr>
            <p:ph type="title"/>
          </p:nvPr>
        </p:nvSpPr>
        <p:spPr/>
        <p:txBody>
          <a:bodyPr/>
          <a:lstStyle/>
          <a:p>
            <a:r>
              <a:rPr lang="en-US"/>
              <a:t>LinkedIn Posts Table | 3 profiles - 6 of 7</a:t>
            </a:r>
          </a:p>
        </p:txBody>
      </p:sp>
      <p:graphicFrame>
        <p:nvGraphicFramePr>
          <p:cNvPr id="5" name="Table Placeholder 4">
            <a:extLst>
              <a:ext uri="{FF2B5EF4-FFF2-40B4-BE49-F238E27FC236}">
                <a16:creationId xmlns:a16="http://schemas.microsoft.com/office/drawing/2014/main" id="{0031189A-8422-4CD2-9093-DFDE35DBFF62}"/>
              </a:ext>
            </a:extLst>
          </p:cNvPr>
          <p:cNvGraphicFramePr>
            <a:graphicFrameLocks noGrp="1"/>
          </p:cNvGraphicFramePr>
          <p:nvPr>
            <p:ph type="tbl" sz="quarter" idx="13"/>
            <p:extLst>
              <p:ext uri="{D42A27DB-BD31-4B8C-83A1-F6EECF244321}">
                <p14:modId xmlns:p14="http://schemas.microsoft.com/office/powerpoint/2010/main" val="842465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57478369"/>
                    </a:ext>
                  </a:extLst>
                </a:gridCol>
                <a:gridCol w="1810512">
                  <a:extLst>
                    <a:ext uri="{9D8B030D-6E8A-4147-A177-3AD203B41FA5}">
                      <a16:colId xmlns:a16="http://schemas.microsoft.com/office/drawing/2014/main" val="304234826"/>
                    </a:ext>
                  </a:extLst>
                </a:gridCol>
                <a:gridCol w="576072">
                  <a:extLst>
                    <a:ext uri="{9D8B030D-6E8A-4147-A177-3AD203B41FA5}">
                      <a16:colId xmlns:a16="http://schemas.microsoft.com/office/drawing/2014/main" val="1179294566"/>
                    </a:ext>
                  </a:extLst>
                </a:gridCol>
                <a:gridCol w="576072">
                  <a:extLst>
                    <a:ext uri="{9D8B030D-6E8A-4147-A177-3AD203B41FA5}">
                      <a16:colId xmlns:a16="http://schemas.microsoft.com/office/drawing/2014/main" val="1518160534"/>
                    </a:ext>
                  </a:extLst>
                </a:gridCol>
                <a:gridCol w="576072">
                  <a:extLst>
                    <a:ext uri="{9D8B030D-6E8A-4147-A177-3AD203B41FA5}">
                      <a16:colId xmlns:a16="http://schemas.microsoft.com/office/drawing/2014/main" val="931639681"/>
                    </a:ext>
                  </a:extLst>
                </a:gridCol>
                <a:gridCol w="576072">
                  <a:extLst>
                    <a:ext uri="{9D8B030D-6E8A-4147-A177-3AD203B41FA5}">
                      <a16:colId xmlns:a16="http://schemas.microsoft.com/office/drawing/2014/main" val="1570997156"/>
                    </a:ext>
                  </a:extLst>
                </a:gridCol>
                <a:gridCol w="576072">
                  <a:extLst>
                    <a:ext uri="{9D8B030D-6E8A-4147-A177-3AD203B41FA5}">
                      <a16:colId xmlns:a16="http://schemas.microsoft.com/office/drawing/2014/main" val="1241378748"/>
                    </a:ext>
                  </a:extLst>
                </a:gridCol>
                <a:gridCol w="576072">
                  <a:extLst>
                    <a:ext uri="{9D8B030D-6E8A-4147-A177-3AD203B41FA5}">
                      <a16:colId xmlns:a16="http://schemas.microsoft.com/office/drawing/2014/main" val="606437311"/>
                    </a:ext>
                  </a:extLst>
                </a:gridCol>
                <a:gridCol w="576072">
                  <a:extLst>
                    <a:ext uri="{9D8B030D-6E8A-4147-A177-3AD203B41FA5}">
                      <a16:colId xmlns:a16="http://schemas.microsoft.com/office/drawing/2014/main" val="1354677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3686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- 2023-06-13 13:31:51</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2/6: What does the learning path to digitalization in hydraulics look like? 🎓
Keep pace with industrial transformation
The world of work is being shaped by ever new technologies. Young people learn these in vocational school or in the training company. Professionals improve their skills on-the-job.
Making use of digitalization
Digitalizing hydraulic systems using PLC controls offers a number of benefits, such as flexibility and efficiency.
Build up competencies
The learning path starts with manual control and continues to electrohydraulic and digital control.
TP 660 Digitalization in Hydraulics is the logic 3rd step after the two upstream training packages
1.	Training package 501 Basics of hydraulics and
2.	Training package 601 Basics of electrohydraulics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4.461247637051 %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a:t>
                      </a:r>
                    </a:p>
                  </a:txBody>
                  <a:tcPr/>
                </a:tc>
                <a:extLst>
                  <a:ext uri="{0D108BD9-81ED-4DB2-BD59-A6C34878D82A}">
                    <a16:rowId xmlns:a16="http://schemas.microsoft.com/office/drawing/2014/main" val="961891383"/>
                  </a:ext>
                </a:extLst>
              </a:tr>
            </a:tbl>
          </a:graphicData>
        </a:graphic>
      </p:graphicFrame>
      <p:sp>
        <p:nvSpPr>
          <p:cNvPr id="4" name="Text Placeholder 3">
            <a:extLst>
              <a:ext uri="{FF2B5EF4-FFF2-40B4-BE49-F238E27FC236}">
                <a16:creationId xmlns:a16="http://schemas.microsoft.com/office/drawing/2014/main" id="{52A87A5E-1F67-41BE-A894-FDC4DD3CBB68}"/>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454041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50955-F240-4332-9771-72E6A3AD8715}"/>
              </a:ext>
            </a:extLst>
          </p:cNvPr>
          <p:cNvSpPr>
            <a:spLocks noGrp="1"/>
          </p:cNvSpPr>
          <p:nvPr>
            <p:ph type="title"/>
          </p:nvPr>
        </p:nvSpPr>
        <p:spPr/>
        <p:txBody>
          <a:bodyPr/>
          <a:lstStyle/>
          <a:p>
            <a:r>
              <a:rPr lang="en-US"/>
              <a:t>LinkedIn Posts Table | 3 profiles - 7 of 7</a:t>
            </a:r>
          </a:p>
        </p:txBody>
      </p:sp>
      <p:graphicFrame>
        <p:nvGraphicFramePr>
          <p:cNvPr id="5" name="Table Placeholder 4">
            <a:extLst>
              <a:ext uri="{FF2B5EF4-FFF2-40B4-BE49-F238E27FC236}">
                <a16:creationId xmlns:a16="http://schemas.microsoft.com/office/drawing/2014/main" id="{382073DD-6BDA-465C-9027-E1054000FB0D}"/>
              </a:ext>
            </a:extLst>
          </p:cNvPr>
          <p:cNvGraphicFramePr>
            <a:graphicFrameLocks noGrp="1"/>
          </p:cNvGraphicFramePr>
          <p:nvPr>
            <p:ph type="tbl" sz="quarter" idx="13"/>
            <p:extLst>
              <p:ext uri="{D42A27DB-BD31-4B8C-83A1-F6EECF244321}">
                <p14:modId xmlns:p14="http://schemas.microsoft.com/office/powerpoint/2010/main" val="3126470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949424"/>
                    </a:ext>
                  </a:extLst>
                </a:gridCol>
                <a:gridCol w="1810512">
                  <a:extLst>
                    <a:ext uri="{9D8B030D-6E8A-4147-A177-3AD203B41FA5}">
                      <a16:colId xmlns:a16="http://schemas.microsoft.com/office/drawing/2014/main" val="4047650543"/>
                    </a:ext>
                  </a:extLst>
                </a:gridCol>
                <a:gridCol w="576072">
                  <a:extLst>
                    <a:ext uri="{9D8B030D-6E8A-4147-A177-3AD203B41FA5}">
                      <a16:colId xmlns:a16="http://schemas.microsoft.com/office/drawing/2014/main" val="2906860099"/>
                    </a:ext>
                  </a:extLst>
                </a:gridCol>
                <a:gridCol w="576072">
                  <a:extLst>
                    <a:ext uri="{9D8B030D-6E8A-4147-A177-3AD203B41FA5}">
                      <a16:colId xmlns:a16="http://schemas.microsoft.com/office/drawing/2014/main" val="2116067697"/>
                    </a:ext>
                  </a:extLst>
                </a:gridCol>
                <a:gridCol w="576072">
                  <a:extLst>
                    <a:ext uri="{9D8B030D-6E8A-4147-A177-3AD203B41FA5}">
                      <a16:colId xmlns:a16="http://schemas.microsoft.com/office/drawing/2014/main" val="3270284087"/>
                    </a:ext>
                  </a:extLst>
                </a:gridCol>
                <a:gridCol w="576072">
                  <a:extLst>
                    <a:ext uri="{9D8B030D-6E8A-4147-A177-3AD203B41FA5}">
                      <a16:colId xmlns:a16="http://schemas.microsoft.com/office/drawing/2014/main" val="2145930379"/>
                    </a:ext>
                  </a:extLst>
                </a:gridCol>
                <a:gridCol w="576072">
                  <a:extLst>
                    <a:ext uri="{9D8B030D-6E8A-4147-A177-3AD203B41FA5}">
                      <a16:colId xmlns:a16="http://schemas.microsoft.com/office/drawing/2014/main" val="3197337364"/>
                    </a:ext>
                  </a:extLst>
                </a:gridCol>
                <a:gridCol w="576072">
                  <a:extLst>
                    <a:ext uri="{9D8B030D-6E8A-4147-A177-3AD203B41FA5}">
                      <a16:colId xmlns:a16="http://schemas.microsoft.com/office/drawing/2014/main" val="2106636882"/>
                    </a:ext>
                  </a:extLst>
                </a:gridCol>
                <a:gridCol w="576072">
                  <a:extLst>
                    <a:ext uri="{9D8B030D-6E8A-4147-A177-3AD203B41FA5}">
                      <a16:colId xmlns:a16="http://schemas.microsoft.com/office/drawing/2014/main" val="1835837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838852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- 2023-06-09 12:07:55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1/6: What components does the training package include?
Would you like to learn or teach how digitalization in hydraulics works? ⚙️ It's easy with the new TP 660 training package.
For your digital work you use these components
•	 Raspberry Pi as a server with the pre-installed TP 660 software
•	 Faulty components for simulating defects and troubleshooting
•	 Router for online access to production via smartphone.
If you do not have your own controller, you can order the Siemens S7-1200 controller with pre-installed TP 660 TIA program right away.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5.0381263616558 %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3672</a:t>
                      </a:r>
                    </a:p>
                  </a:txBody>
                  <a:tcPr/>
                </a:tc>
                <a:extLst>
                  <a:ext uri="{0D108BD9-81ED-4DB2-BD59-A6C34878D82A}">
                    <a16:rowId xmlns:a16="http://schemas.microsoft.com/office/drawing/2014/main" val="104054840"/>
                  </a:ext>
                </a:extLst>
              </a:tr>
            </a:tbl>
          </a:graphicData>
        </a:graphic>
      </p:graphicFrame>
      <p:sp>
        <p:nvSpPr>
          <p:cNvPr id="4" name="Text Placeholder 3">
            <a:extLst>
              <a:ext uri="{FF2B5EF4-FFF2-40B4-BE49-F238E27FC236}">
                <a16:creationId xmlns:a16="http://schemas.microsoft.com/office/drawing/2014/main" id="{40A148EA-25DC-4A49-8A5B-19F14962A14A}"/>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989953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A3C81-5529-4E7E-813C-8159B00D7A6C}"/>
              </a:ext>
            </a:extLst>
          </p:cNvPr>
          <p:cNvSpPr>
            <a:spLocks noGrp="1"/>
          </p:cNvSpPr>
          <p:nvPr>
            <p:ph type="title"/>
          </p:nvPr>
        </p:nvSpPr>
        <p:spPr/>
        <p:txBody>
          <a:bodyPr/>
          <a:lstStyle/>
          <a:p>
            <a:r>
              <a:rPr lang="en-US"/>
              <a:t>Twitter Own Tweets Table | 3 profiles - 1 of 2</a:t>
            </a:r>
          </a:p>
        </p:txBody>
      </p:sp>
      <p:graphicFrame>
        <p:nvGraphicFramePr>
          <p:cNvPr id="5" name="Table Placeholder 4">
            <a:extLst>
              <a:ext uri="{FF2B5EF4-FFF2-40B4-BE49-F238E27FC236}">
                <a16:creationId xmlns:a16="http://schemas.microsoft.com/office/drawing/2014/main" id="{2962D7C9-F47E-42F8-B2D1-08765A0D6E94}"/>
              </a:ext>
            </a:extLst>
          </p:cNvPr>
          <p:cNvGraphicFramePr>
            <a:graphicFrameLocks noGrp="1"/>
          </p:cNvGraphicFramePr>
          <p:nvPr>
            <p:ph type="tbl" sz="quarter" idx="13"/>
            <p:extLst>
              <p:ext uri="{D42A27DB-BD31-4B8C-83A1-F6EECF244321}">
                <p14:modId xmlns:p14="http://schemas.microsoft.com/office/powerpoint/2010/main" val="2370318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30685525"/>
                    </a:ext>
                  </a:extLst>
                </a:gridCol>
                <a:gridCol w="1563624">
                  <a:extLst>
                    <a:ext uri="{9D8B030D-6E8A-4147-A177-3AD203B41FA5}">
                      <a16:colId xmlns:a16="http://schemas.microsoft.com/office/drawing/2014/main" val="1600495940"/>
                    </a:ext>
                  </a:extLst>
                </a:gridCol>
                <a:gridCol w="1892808">
                  <a:extLst>
                    <a:ext uri="{9D8B030D-6E8A-4147-A177-3AD203B41FA5}">
                      <a16:colId xmlns:a16="http://schemas.microsoft.com/office/drawing/2014/main" val="3676007260"/>
                    </a:ext>
                  </a:extLst>
                </a:gridCol>
                <a:gridCol w="658368">
                  <a:extLst>
                    <a:ext uri="{9D8B030D-6E8A-4147-A177-3AD203B41FA5}">
                      <a16:colId xmlns:a16="http://schemas.microsoft.com/office/drawing/2014/main" val="3109063707"/>
                    </a:ext>
                  </a:extLst>
                </a:gridCol>
                <a:gridCol w="658368">
                  <a:extLst>
                    <a:ext uri="{9D8B030D-6E8A-4147-A177-3AD203B41FA5}">
                      <a16:colId xmlns:a16="http://schemas.microsoft.com/office/drawing/2014/main" val="4154027151"/>
                    </a:ext>
                  </a:extLst>
                </a:gridCol>
                <a:gridCol w="658368">
                  <a:extLst>
                    <a:ext uri="{9D8B030D-6E8A-4147-A177-3AD203B41FA5}">
                      <a16:colId xmlns:a16="http://schemas.microsoft.com/office/drawing/2014/main" val="3628753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75070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- 2023-06-13 13:31:51</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 Post 2/6: What does the learning path to digitalization in hydraulics look like? Build up competencies! Get to know TP 660 better and check it out now 👉 https://t.co/gEXGVf4MYC #Festo #FestoDidactic #TVET https://t.co/MfPZKEpeBO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https://pbs.twimg.com/media/Fyf-bzBWcAMIj2m.jpg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72932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- 2023-06-22 12:24:45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5/6: Digitalization in hydraulics - 👍 what are the benefits? Get to know TP 660 better and check it out now 👉 https://t.co/gEXGVf4MYC
#Festo #FestoDidactic #TVET https://t.co/Sl4GcXxjQ6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https://pbs.twimg.com/media/FzOFYy0WcAAnnyA.jpg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599217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- 2023-06-16 12:12:35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 Post 3/6: Digitalization in hydraulics - what skills do learners build up? Get to know TP 660 better and check it out now 👉 https://t.co/gEXGVf4MYC
#Festo #FestoDidactic #TVET https://t.co/VbaNoF0Q7I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https://pbs.twimg.com/media/FyvJEKmWcAA-f4y.jpg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774478459"/>
                  </a:ext>
                </a:extLst>
              </a:tr>
            </a:tbl>
          </a:graphicData>
        </a:graphic>
      </p:graphicFrame>
      <p:sp>
        <p:nvSpPr>
          <p:cNvPr id="4" name="Text Placeholder 3">
            <a:extLst>
              <a:ext uri="{FF2B5EF4-FFF2-40B4-BE49-F238E27FC236}">
                <a16:creationId xmlns:a16="http://schemas.microsoft.com/office/drawing/2014/main" id="{8F81C607-AEC3-4483-A5FA-E2D34EF933F7}"/>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521192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85E64-ACDF-49C5-BB34-A1469B52EF1F}"/>
              </a:ext>
            </a:extLst>
          </p:cNvPr>
          <p:cNvSpPr>
            <a:spLocks noGrp="1"/>
          </p:cNvSpPr>
          <p:nvPr>
            <p:ph type="title"/>
          </p:nvPr>
        </p:nvSpPr>
        <p:spPr/>
        <p:txBody>
          <a:bodyPr/>
          <a:lstStyle/>
          <a:p>
            <a:r>
              <a:rPr lang="en-US"/>
              <a:t>Twitter Own Tweets Table | 3 profiles - 2 of 2</a:t>
            </a:r>
          </a:p>
        </p:txBody>
      </p:sp>
      <p:graphicFrame>
        <p:nvGraphicFramePr>
          <p:cNvPr id="5" name="Table Placeholder 4">
            <a:extLst>
              <a:ext uri="{FF2B5EF4-FFF2-40B4-BE49-F238E27FC236}">
                <a16:creationId xmlns:a16="http://schemas.microsoft.com/office/drawing/2014/main" id="{F1D2A527-A8E3-4679-BE73-2AE90D797A4B}"/>
              </a:ext>
            </a:extLst>
          </p:cNvPr>
          <p:cNvGraphicFramePr>
            <a:graphicFrameLocks noGrp="1"/>
          </p:cNvGraphicFramePr>
          <p:nvPr>
            <p:ph type="tbl" sz="quarter" idx="13"/>
            <p:extLst>
              <p:ext uri="{D42A27DB-BD31-4B8C-83A1-F6EECF244321}">
                <p14:modId xmlns:p14="http://schemas.microsoft.com/office/powerpoint/2010/main" val="1765863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02253624"/>
                    </a:ext>
                  </a:extLst>
                </a:gridCol>
                <a:gridCol w="1563624">
                  <a:extLst>
                    <a:ext uri="{9D8B030D-6E8A-4147-A177-3AD203B41FA5}">
                      <a16:colId xmlns:a16="http://schemas.microsoft.com/office/drawing/2014/main" val="2313670415"/>
                    </a:ext>
                  </a:extLst>
                </a:gridCol>
                <a:gridCol w="1892808">
                  <a:extLst>
                    <a:ext uri="{9D8B030D-6E8A-4147-A177-3AD203B41FA5}">
                      <a16:colId xmlns:a16="http://schemas.microsoft.com/office/drawing/2014/main" val="991088209"/>
                    </a:ext>
                  </a:extLst>
                </a:gridCol>
                <a:gridCol w="658368">
                  <a:extLst>
                    <a:ext uri="{9D8B030D-6E8A-4147-A177-3AD203B41FA5}">
                      <a16:colId xmlns:a16="http://schemas.microsoft.com/office/drawing/2014/main" val="1600402065"/>
                    </a:ext>
                  </a:extLst>
                </a:gridCol>
                <a:gridCol w="658368">
                  <a:extLst>
                    <a:ext uri="{9D8B030D-6E8A-4147-A177-3AD203B41FA5}">
                      <a16:colId xmlns:a16="http://schemas.microsoft.com/office/drawing/2014/main" val="2899431943"/>
                    </a:ext>
                  </a:extLst>
                </a:gridCol>
                <a:gridCol w="658368">
                  <a:extLst>
                    <a:ext uri="{9D8B030D-6E8A-4147-A177-3AD203B41FA5}">
                      <a16:colId xmlns:a16="http://schemas.microsoft.com/office/drawing/2014/main" val="3815509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493635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- 2023-06-09 12:19:45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 Post 1/6: What components does the training package include? Get to know TP 660 better and check it out now 👉 https://t.co/HXg91yR9Sx 
#Festo #FestoDidactic #TVET https://t.co/D3eHVxzsAa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https://pbs.twimg.com/media/FyLHiFFXgAIXBo7.jpg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57858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- 2023-06-20 12:48:41</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 Post 4/6: Digitalization in hydraulics - 💻 Digital learning with Festo LX. Get to know TP 660 better and create your own account in Festo LX now 👉  https://t.co/gEXGVf4MYC #Festo #FestoDidactic #TVET https://t.co/EfMZLXPedJ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https://pbs.twimg.com/media/FzD3rziWwAACa_1.jpg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90745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- 2023-06-27 10:00:18</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 Post 6/6: Digitalization in hydraulics - which industry segments benefit? Get to know TP 660 better and check it out now 👉 https://t.co/gEXGVf5kOa 
#Festo #FestoDidactic #TVET https://t.co/q4mM025BjO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https://pbs.twimg.com/media/FznURn9XwAAa2-8.jpg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144159430"/>
                  </a:ext>
                </a:extLst>
              </a:tr>
            </a:tbl>
          </a:graphicData>
        </a:graphic>
      </p:graphicFrame>
      <p:sp>
        <p:nvSpPr>
          <p:cNvPr id="4" name="Text Placeholder 3">
            <a:extLst>
              <a:ext uri="{FF2B5EF4-FFF2-40B4-BE49-F238E27FC236}">
                <a16:creationId xmlns:a16="http://schemas.microsoft.com/office/drawing/2014/main" id="{5677AC8E-3A02-47C4-8473-4362C4D3F2C9}"/>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201618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A4E87-8FE1-40A2-AE1A-7C100C72AC1C}"/>
              </a:ext>
            </a:extLst>
          </p:cNvPr>
          <p:cNvSpPr>
            <a:spLocks noGrp="1"/>
          </p:cNvSpPr>
          <p:nvPr>
            <p:ph type="title"/>
          </p:nvPr>
        </p:nvSpPr>
        <p:spPr/>
        <p:txBody>
          <a:bodyPr/>
          <a:lstStyle/>
          <a:p>
            <a:r>
              <a:rPr lang="en-US"/>
              <a:t>Overall Overall Tag Performance | 3 profiles</a:t>
            </a:r>
          </a:p>
        </p:txBody>
      </p:sp>
      <p:graphicFrame>
        <p:nvGraphicFramePr>
          <p:cNvPr id="5" name="Table Placeholder 4">
            <a:extLst>
              <a:ext uri="{FF2B5EF4-FFF2-40B4-BE49-F238E27FC236}">
                <a16:creationId xmlns:a16="http://schemas.microsoft.com/office/drawing/2014/main" id="{4AD5387E-2A5B-465D-9069-7648E80BB650}"/>
              </a:ext>
            </a:extLst>
          </p:cNvPr>
          <p:cNvGraphicFramePr>
            <a:graphicFrameLocks noGrp="1"/>
          </p:cNvGraphicFramePr>
          <p:nvPr>
            <p:ph type="tbl" sz="quarter" idx="13"/>
            <p:extLst>
              <p:ext uri="{D42A27DB-BD31-4B8C-83A1-F6EECF244321}">
                <p14:modId xmlns:p14="http://schemas.microsoft.com/office/powerpoint/2010/main" val="1559645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2530558"/>
                    </a:ext>
                  </a:extLst>
                </a:gridCol>
                <a:gridCol w="658368">
                  <a:extLst>
                    <a:ext uri="{9D8B030D-6E8A-4147-A177-3AD203B41FA5}">
                      <a16:colId xmlns:a16="http://schemas.microsoft.com/office/drawing/2014/main" val="508950098"/>
                    </a:ext>
                  </a:extLst>
                </a:gridCol>
                <a:gridCol w="658368">
                  <a:extLst>
                    <a:ext uri="{9D8B030D-6E8A-4147-A177-3AD203B41FA5}">
                      <a16:colId xmlns:a16="http://schemas.microsoft.com/office/drawing/2014/main" val="3978511142"/>
                    </a:ext>
                  </a:extLst>
                </a:gridCol>
                <a:gridCol w="658368">
                  <a:extLst>
                    <a:ext uri="{9D8B030D-6E8A-4147-A177-3AD203B41FA5}">
                      <a16:colId xmlns:a16="http://schemas.microsoft.com/office/drawing/2014/main" val="509337257"/>
                    </a:ext>
                  </a:extLst>
                </a:gridCol>
                <a:gridCol w="658368">
                  <a:extLst>
                    <a:ext uri="{9D8B030D-6E8A-4147-A177-3AD203B41FA5}">
                      <a16:colId xmlns:a16="http://schemas.microsoft.com/office/drawing/2014/main" val="2220742322"/>
                    </a:ext>
                  </a:extLst>
                </a:gridCol>
                <a:gridCol w="658368">
                  <a:extLst>
                    <a:ext uri="{9D8B030D-6E8A-4147-A177-3AD203B41FA5}">
                      <a16:colId xmlns:a16="http://schemas.microsoft.com/office/drawing/2014/main" val="1603241361"/>
                    </a:ext>
                  </a:extLst>
                </a:gridCol>
                <a:gridCol w="658368">
                  <a:extLst>
                    <a:ext uri="{9D8B030D-6E8A-4147-A177-3AD203B41FA5}">
                      <a16:colId xmlns:a16="http://schemas.microsoft.com/office/drawing/2014/main" val="3564478545"/>
                    </a:ext>
                  </a:extLst>
                </a:gridCol>
                <a:gridCol w="658368">
                  <a:extLst>
                    <a:ext uri="{9D8B030D-6E8A-4147-A177-3AD203B41FA5}">
                      <a16:colId xmlns:a16="http://schemas.microsoft.com/office/drawing/2014/main" val="2782523354"/>
                    </a:ext>
                  </a:extLst>
                </a:gridCol>
                <a:gridCol w="658368">
                  <a:extLst>
                    <a:ext uri="{9D8B030D-6E8A-4147-A177-3AD203B41FA5}">
                      <a16:colId xmlns:a16="http://schemas.microsoft.com/office/drawing/2014/main" val="3193640056"/>
                    </a:ext>
                  </a:extLst>
                </a:gridCol>
                <a:gridCol w="658368">
                  <a:extLst>
                    <a:ext uri="{9D8B030D-6E8A-4147-A177-3AD203B41FA5}">
                      <a16:colId xmlns:a16="http://schemas.microsoft.com/office/drawing/2014/main" val="3282105563"/>
                    </a:ext>
                  </a:extLst>
                </a:gridCol>
                <a:gridCol w="658368">
                  <a:extLst>
                    <a:ext uri="{9D8B030D-6E8A-4147-A177-3AD203B41FA5}">
                      <a16:colId xmlns:a16="http://schemas.microsoft.com/office/drawing/2014/main" val="3259692095"/>
                    </a:ext>
                  </a:extLst>
                </a:gridCol>
                <a:gridCol w="658368">
                  <a:extLst>
                    <a:ext uri="{9D8B030D-6E8A-4147-A177-3AD203B41FA5}">
                      <a16:colId xmlns:a16="http://schemas.microsoft.com/office/drawing/2014/main" val="159547932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Engagement Rate</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Reach (Avg.)</a:t>
                      </a:r>
                    </a:p>
                  </a:txBody>
                  <a:tcPr/>
                </a:tc>
                <a:extLst>
                  <a:ext uri="{0D108BD9-81ED-4DB2-BD59-A6C34878D82A}">
                    <a16:rowId xmlns:a16="http://schemas.microsoft.com/office/drawing/2014/main" val="2983026578"/>
                  </a:ext>
                </a:extLst>
              </a:tr>
              <a:tr h="370840">
                <a:tc>
                  <a:txBody>
                    <a:bodyPr/>
                    <a:lstStyle/>
                    <a:p>
                      <a:r>
                        <a:rPr lang="en-US" sz="1000"/>
                        <a:t>#TVET</a:t>
                      </a:r>
                    </a:p>
                  </a:txBody>
                  <a:tcPr/>
                </a:tc>
                <a:tc>
                  <a:txBody>
                    <a:bodyPr/>
                    <a:lstStyle/>
                    <a:p>
                      <a:r>
                        <a:rPr lang="en-US" sz="1000"/>
                        <a:t>19</a:t>
                      </a:r>
                    </a:p>
                  </a:txBody>
                  <a:tcPr/>
                </a:tc>
                <a:tc>
                  <a:txBody>
                    <a:bodyPr/>
                    <a:lstStyle/>
                    <a:p>
                      <a:r>
                        <a:rPr lang="en-US" sz="1000"/>
                        <a:t>497</a:t>
                      </a:r>
                    </a:p>
                  </a:txBody>
                  <a:tcPr/>
                </a:tc>
                <a:tc>
                  <a:txBody>
                    <a:bodyPr/>
                    <a:lstStyle/>
                    <a:p>
                      <a:r>
                        <a:rPr lang="en-US" sz="1000"/>
                        <a:t>26.157894736842</a:t>
                      </a:r>
                    </a:p>
                  </a:txBody>
                  <a:tcPr/>
                </a:tc>
                <a:tc>
                  <a:txBody>
                    <a:bodyPr/>
                    <a:lstStyle/>
                    <a:p>
                      <a:r>
                        <a:rPr lang="en-US" sz="1000"/>
                        <a:t>2</a:t>
                      </a:r>
                    </a:p>
                  </a:txBody>
                  <a:tcPr/>
                </a:tc>
                <a:tc>
                  <a:txBody>
                    <a:bodyPr/>
                    <a:lstStyle/>
                    <a:p>
                      <a:r>
                        <a:rPr lang="en-US" sz="1000"/>
                        <a:t>0.10526315789474</a:t>
                      </a:r>
                    </a:p>
                  </a:txBody>
                  <a:tcPr/>
                </a:tc>
                <a:tc>
                  <a:txBody>
                    <a:bodyPr/>
                    <a:lstStyle/>
                    <a:p>
                      <a:r>
                        <a:rPr lang="en-US" sz="1000"/>
                        <a:t>53</a:t>
                      </a:r>
                    </a:p>
                  </a:txBody>
                  <a:tcPr/>
                </a:tc>
                <a:tc>
                  <a:txBody>
                    <a:bodyPr/>
                    <a:lstStyle/>
                    <a:p>
                      <a:r>
                        <a:rPr lang="en-US" sz="1000"/>
                        <a:t>2.7894736842105</a:t>
                      </a:r>
                    </a:p>
                  </a:txBody>
                  <a:tcPr/>
                </a:tc>
                <a:tc>
                  <a:txBody>
                    <a:bodyPr/>
                    <a:lstStyle/>
                    <a:p>
                      <a:r>
                        <a:rPr lang="en-US" sz="1000"/>
                        <a:t>2.6893522059379 %</a:t>
                      </a:r>
                    </a:p>
                  </a:txBody>
                  <a:tcPr/>
                </a:tc>
                <a:tc>
                  <a:txBody>
                    <a:bodyPr/>
                    <a:lstStyle/>
                    <a:p>
                      <a:r>
                        <a:rPr lang="en-US" sz="1000"/>
                        <a:t>23537</a:t>
                      </a:r>
                    </a:p>
                  </a:txBody>
                  <a:tcPr/>
                </a:tc>
                <a:tc>
                  <a:txBody>
                    <a:bodyPr/>
                    <a:lstStyle/>
                    <a:p>
                      <a:r>
                        <a:rPr lang="en-US" sz="1000"/>
                        <a:t>1307.6111111111</a:t>
                      </a:r>
                    </a:p>
                  </a:txBody>
                  <a:tcPr/>
                </a:tc>
                <a:tc>
                  <a:txBody>
                    <a:bodyPr/>
                    <a:lstStyle/>
                    <a:p>
                      <a:r>
                        <a:rPr lang="en-US" sz="1000"/>
                        <a:t>665.33333333333</a:t>
                      </a:r>
                    </a:p>
                  </a:txBody>
                  <a:tcPr/>
                </a:tc>
                <a:extLst>
                  <a:ext uri="{0D108BD9-81ED-4DB2-BD59-A6C34878D82A}">
                    <a16:rowId xmlns:a16="http://schemas.microsoft.com/office/drawing/2014/main" val="412249858"/>
                  </a:ext>
                </a:extLst>
              </a:tr>
            </a:tbl>
          </a:graphicData>
        </a:graphic>
      </p:graphicFrame>
      <p:sp>
        <p:nvSpPr>
          <p:cNvPr id="4" name="Text Placeholder 3">
            <a:extLst>
              <a:ext uri="{FF2B5EF4-FFF2-40B4-BE49-F238E27FC236}">
                <a16:creationId xmlns:a16="http://schemas.microsoft.com/office/drawing/2014/main" id="{CCC1A993-C1CD-4217-8A93-E07FDFB1A748}"/>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709125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6234</Words>
  <Application>Microsoft Office PowerPoint</Application>
  <PresentationFormat>On-screen Show (4:3)</PresentationFormat>
  <Paragraphs>696</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TP660 Digitalization in Hydraulics </vt:lpstr>
      <vt:lpstr>Facebook Post Tag Performance | 3 profiles</vt:lpstr>
      <vt:lpstr>LinkedIn Post Tag Performance | 3 profiles</vt:lpstr>
      <vt:lpstr>Twitter Tweet Tag Performance | 3 profiles</vt:lpstr>
      <vt:lpstr>Overall Top Posts | 3 profiles - 1 of 6</vt:lpstr>
      <vt:lpstr>Overall Top Posts | 3 profiles - 2 of 6</vt:lpstr>
      <vt:lpstr>Overall Top Posts | 3 profiles - 3 of 6</vt:lpstr>
      <vt:lpstr>Overall Top Posts | 3 profiles - 4 of 6</vt:lpstr>
      <vt:lpstr>Overall Top Posts | 3 profiles - 5 of 6</vt:lpstr>
      <vt:lpstr>Overall Top Posts | 3 profiles - 6 of 6</vt:lpstr>
      <vt:lpstr>Facebook Published Posts Table | 3 profiles - 1 of 13</vt:lpstr>
      <vt:lpstr>Facebook Published Posts Table | 3 profiles - 2 of 13</vt:lpstr>
      <vt:lpstr>Facebook Published Posts Table | 3 profiles - 3 of 13</vt:lpstr>
      <vt:lpstr>Facebook Published Posts Table | 3 profiles - 4 of 13</vt:lpstr>
      <vt:lpstr>Facebook Published Posts Table | 3 profiles - 5 of 13</vt:lpstr>
      <vt:lpstr>Facebook Published Posts Table | 3 profiles - 6 of 13</vt:lpstr>
      <vt:lpstr>Facebook Published Posts Table | 3 profiles - 7 of 13</vt:lpstr>
      <vt:lpstr>Facebook Published Posts Table | 3 profiles - 8 of 13</vt:lpstr>
      <vt:lpstr>Facebook Published Posts Table | 3 profiles - 9 of 13</vt:lpstr>
      <vt:lpstr>Facebook Published Posts Table | 3 profiles - 10 of 13</vt:lpstr>
      <vt:lpstr>Facebook Published Posts Table | 3 profiles - 11 of 13</vt:lpstr>
      <vt:lpstr>Facebook Published Posts Table | 3 profiles - 12 of 13</vt:lpstr>
      <vt:lpstr>Facebook Published Posts Table | 3 profiles - 13 of 13</vt:lpstr>
      <vt:lpstr>LinkedIn Posts Table | 3 profiles - 1 of 7</vt:lpstr>
      <vt:lpstr>LinkedIn Posts Table | 3 profiles - 2 of 7</vt:lpstr>
      <vt:lpstr>LinkedIn Posts Table | 3 profiles - 3 of 7</vt:lpstr>
      <vt:lpstr>LinkedIn Posts Table | 3 profiles - 4 of 7</vt:lpstr>
      <vt:lpstr>LinkedIn Posts Table | 3 profiles - 5 of 7</vt:lpstr>
      <vt:lpstr>LinkedIn Posts Table | 3 profiles - 6 of 7</vt:lpstr>
      <vt:lpstr>LinkedIn Posts Table | 3 profiles - 7 of 7</vt:lpstr>
      <vt:lpstr>Twitter Own Tweets Table | 3 profiles - 1 of 2</vt:lpstr>
      <vt:lpstr>Twitter Own Tweets Table | 3 profiles - 2 of 2</vt:lpstr>
      <vt:lpstr>Overall Overall Tag Performance | 3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TP660 Digitalization in Hydraulics </dc:title>
  <dc:creator>Frederik Born</dc:creator>
  <cp:lastModifiedBy>Frederik Born</cp:lastModifiedBy>
  <cp:revision>1</cp:revision>
  <dcterms:created xsi:type="dcterms:W3CDTF">2023-07-25T06:21:20Z</dcterms:created>
  <dcterms:modified xsi:type="dcterms:W3CDTF">2023-07-25T06:22:25Z</dcterms:modified>
</cp:coreProperties>
</file>