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6" r:id="rId19"/>
    <p:sldId id="277" r:id="rId20"/>
    <p:sldId id="278" r:id="rId21"/>
    <p:sldId id="279" r:id="rId22"/>
    <p:sldId id="281" r:id="rId23"/>
    <p:sldId id="282" r:id="rId24"/>
    <p:sldId id="284" r:id="rId25"/>
    <p:sldId id="285" r:id="rId26"/>
    <p:sldId id="286" r:id="rId27"/>
    <p:sldId id="287" r:id="rId28"/>
    <p:sldId id="288" r:id="rId29"/>
    <p:sldId id="290" r:id="rId30"/>
    <p:sldId id="291" r:id="rId31"/>
    <p:sldId id="292" r:id="rId32"/>
    <p:sldId id="293" r:id="rId33"/>
    <p:sldId id="294" r:id="rId34"/>
    <p:sldId id="295" r:id="rId35"/>
    <p:sldId id="296"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527B5-BCF6-4B88-8D0A-161D2324C742}"/>
              </a:ext>
            </a:extLst>
          </p:cNvPr>
          <p:cNvSpPr>
            <a:spLocks noGrp="1"/>
          </p:cNvSpPr>
          <p:nvPr>
            <p:ph type="ctrTitle"/>
          </p:nvPr>
        </p:nvSpPr>
        <p:spPr/>
        <p:txBody>
          <a:bodyPr/>
          <a:lstStyle/>
          <a:p>
            <a:r>
              <a:rPr lang="en-US"/>
              <a:t>Automatica 2023</a:t>
            </a:r>
          </a:p>
        </p:txBody>
      </p:sp>
      <p:sp>
        <p:nvSpPr>
          <p:cNvPr id="3" name="Subtitle 2">
            <a:extLst>
              <a:ext uri="{FF2B5EF4-FFF2-40B4-BE49-F238E27FC236}">
                <a16:creationId xmlns:a16="http://schemas.microsoft.com/office/drawing/2014/main" id="{7ABE04C4-B1A8-4CF6-BABB-AD8C7FC26311}"/>
              </a:ext>
            </a:extLst>
          </p:cNvPr>
          <p:cNvSpPr>
            <a:spLocks noGrp="1"/>
          </p:cNvSpPr>
          <p:nvPr>
            <p:ph type="subTitle" idx="1"/>
          </p:nvPr>
        </p:nvSpPr>
        <p:spPr/>
        <p:txBody>
          <a:bodyPr/>
          <a:lstStyle/>
          <a:p>
            <a:r>
              <a:rPr lang="en-US"/>
              <a:t>Festo SE &amp; Co. KG</a:t>
            </a:r>
          </a:p>
        </p:txBody>
      </p:sp>
    </p:spTree>
    <p:extLst>
      <p:ext uri="{BB962C8B-B14F-4D97-AF65-F5344CB8AC3E}">
        <p14:creationId xmlns:p14="http://schemas.microsoft.com/office/powerpoint/2010/main" val="1500809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0A3C1-4DAC-41BC-9D02-D9924C58EBE3}"/>
              </a:ext>
            </a:extLst>
          </p:cNvPr>
          <p:cNvSpPr>
            <a:spLocks noGrp="1"/>
          </p:cNvSpPr>
          <p:nvPr>
            <p:ph type="title"/>
          </p:nvPr>
        </p:nvSpPr>
        <p:spPr/>
        <p:txBody>
          <a:bodyPr/>
          <a:lstStyle/>
          <a:p>
            <a:r>
              <a:rPr lang="en-US"/>
              <a:t>Overall Overall Tag Performance | 4 profiles</a:t>
            </a:r>
          </a:p>
        </p:txBody>
      </p:sp>
      <p:graphicFrame>
        <p:nvGraphicFramePr>
          <p:cNvPr id="5" name="Table Placeholder 4">
            <a:extLst>
              <a:ext uri="{FF2B5EF4-FFF2-40B4-BE49-F238E27FC236}">
                <a16:creationId xmlns:a16="http://schemas.microsoft.com/office/drawing/2014/main" id="{F70B5696-3DE3-450C-A4B9-F78EABFC8937}"/>
              </a:ext>
            </a:extLst>
          </p:cNvPr>
          <p:cNvGraphicFramePr>
            <a:graphicFrameLocks noGrp="1"/>
          </p:cNvGraphicFramePr>
          <p:nvPr>
            <p:ph type="tbl" sz="quarter" idx="13"/>
            <p:extLst>
              <p:ext uri="{D42A27DB-BD31-4B8C-83A1-F6EECF244321}">
                <p14:modId xmlns:p14="http://schemas.microsoft.com/office/powerpoint/2010/main" val="3149333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07605345"/>
                    </a:ext>
                  </a:extLst>
                </a:gridCol>
                <a:gridCol w="1316736">
                  <a:extLst>
                    <a:ext uri="{9D8B030D-6E8A-4147-A177-3AD203B41FA5}">
                      <a16:colId xmlns:a16="http://schemas.microsoft.com/office/drawing/2014/main" val="3255742064"/>
                    </a:ext>
                  </a:extLst>
                </a:gridCol>
                <a:gridCol w="1316736">
                  <a:extLst>
                    <a:ext uri="{9D8B030D-6E8A-4147-A177-3AD203B41FA5}">
                      <a16:colId xmlns:a16="http://schemas.microsoft.com/office/drawing/2014/main" val="3298287536"/>
                    </a:ext>
                  </a:extLst>
                </a:gridCol>
                <a:gridCol w="1316736">
                  <a:extLst>
                    <a:ext uri="{9D8B030D-6E8A-4147-A177-3AD203B41FA5}">
                      <a16:colId xmlns:a16="http://schemas.microsoft.com/office/drawing/2014/main" val="2962022996"/>
                    </a:ext>
                  </a:extLst>
                </a:gridCol>
                <a:gridCol w="1316736">
                  <a:extLst>
                    <a:ext uri="{9D8B030D-6E8A-4147-A177-3AD203B41FA5}">
                      <a16:colId xmlns:a16="http://schemas.microsoft.com/office/drawing/2014/main" val="43138258"/>
                    </a:ext>
                  </a:extLst>
                </a:gridCol>
                <a:gridCol w="1316736">
                  <a:extLst>
                    <a:ext uri="{9D8B030D-6E8A-4147-A177-3AD203B41FA5}">
                      <a16:colId xmlns:a16="http://schemas.microsoft.com/office/drawing/2014/main" val="479606310"/>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Shares (Total)</a:t>
                      </a:r>
                    </a:p>
                  </a:txBody>
                  <a:tcPr/>
                </a:tc>
                <a:tc>
                  <a:txBody>
                    <a:bodyPr/>
                    <a:lstStyle/>
                    <a:p>
                      <a:r>
                        <a:rPr lang="en-US" sz="1000"/>
                        <a:t>Engagement Rate</a:t>
                      </a:r>
                    </a:p>
                  </a:txBody>
                  <a:tcPr/>
                </a:tc>
                <a:tc>
                  <a:txBody>
                    <a:bodyPr/>
                    <a:lstStyle/>
                    <a:p>
                      <a:r>
                        <a:rPr lang="en-US" sz="1000"/>
                        <a:t>Impressions (Total)</a:t>
                      </a:r>
                    </a:p>
                  </a:txBody>
                  <a:tcPr/>
                </a:tc>
                <a:extLst>
                  <a:ext uri="{0D108BD9-81ED-4DB2-BD59-A6C34878D82A}">
                    <a16:rowId xmlns:a16="http://schemas.microsoft.com/office/drawing/2014/main" val="3739889934"/>
                  </a:ext>
                </a:extLst>
              </a:tr>
              <a:tr h="370840">
                <a:tc>
                  <a:txBody>
                    <a:bodyPr/>
                    <a:lstStyle/>
                    <a:p>
                      <a:r>
                        <a:rPr lang="en-US" sz="1000"/>
                        <a:t>#automatica23</a:t>
                      </a:r>
                    </a:p>
                  </a:txBody>
                  <a:tcPr/>
                </a:tc>
                <a:tc>
                  <a:txBody>
                    <a:bodyPr/>
                    <a:lstStyle/>
                    <a:p>
                      <a:r>
                        <a:rPr lang="en-US" sz="1000"/>
                        <a:t>13</a:t>
                      </a:r>
                    </a:p>
                  </a:txBody>
                  <a:tcPr/>
                </a:tc>
                <a:tc>
                  <a:txBody>
                    <a:bodyPr/>
                    <a:lstStyle/>
                    <a:p>
                      <a:r>
                        <a:rPr lang="en-US" sz="1000"/>
                        <a:t>5851</a:t>
                      </a:r>
                    </a:p>
                  </a:txBody>
                  <a:tcPr/>
                </a:tc>
                <a:tc>
                  <a:txBody>
                    <a:bodyPr/>
                    <a:lstStyle/>
                    <a:p>
                      <a:r>
                        <a:rPr lang="en-US" sz="1000"/>
                        <a:t>302</a:t>
                      </a:r>
                    </a:p>
                  </a:txBody>
                  <a:tcPr/>
                </a:tc>
                <a:tc>
                  <a:txBody>
                    <a:bodyPr/>
                    <a:lstStyle/>
                    <a:p>
                      <a:r>
                        <a:rPr lang="en-US" sz="1000"/>
                        <a:t>6.6662014468516 %</a:t>
                      </a:r>
                    </a:p>
                  </a:txBody>
                  <a:tcPr/>
                </a:tc>
                <a:tc>
                  <a:txBody>
                    <a:bodyPr/>
                    <a:lstStyle/>
                    <a:p>
                      <a:r>
                        <a:rPr lang="en-US" sz="1000"/>
                        <a:t>333959</a:t>
                      </a:r>
                    </a:p>
                  </a:txBody>
                  <a:tcPr/>
                </a:tc>
                <a:extLst>
                  <a:ext uri="{0D108BD9-81ED-4DB2-BD59-A6C34878D82A}">
                    <a16:rowId xmlns:a16="http://schemas.microsoft.com/office/drawing/2014/main" val="1581168822"/>
                  </a:ext>
                </a:extLst>
              </a:tr>
            </a:tbl>
          </a:graphicData>
        </a:graphic>
      </p:graphicFrame>
      <p:sp>
        <p:nvSpPr>
          <p:cNvPr id="4" name="Text Placeholder 3">
            <a:extLst>
              <a:ext uri="{FF2B5EF4-FFF2-40B4-BE49-F238E27FC236}">
                <a16:creationId xmlns:a16="http://schemas.microsoft.com/office/drawing/2014/main" id="{8FB7F1CA-ED55-4E75-9AC8-D6941CFF356F}"/>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128388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486C6-7DFE-4E89-9838-4131886814F2}"/>
              </a:ext>
            </a:extLst>
          </p:cNvPr>
          <p:cNvSpPr>
            <a:spLocks noGrp="1"/>
          </p:cNvSpPr>
          <p:nvPr>
            <p:ph type="title"/>
          </p:nvPr>
        </p:nvSpPr>
        <p:spPr/>
        <p:txBody>
          <a:bodyPr/>
          <a:lstStyle/>
          <a:p>
            <a:r>
              <a:rPr lang="en-US"/>
              <a:t>Overall Tag Performance | 4 profiles</a:t>
            </a:r>
          </a:p>
        </p:txBody>
      </p:sp>
      <p:graphicFrame>
        <p:nvGraphicFramePr>
          <p:cNvPr id="5" name="Table Placeholder 4">
            <a:extLst>
              <a:ext uri="{FF2B5EF4-FFF2-40B4-BE49-F238E27FC236}">
                <a16:creationId xmlns:a16="http://schemas.microsoft.com/office/drawing/2014/main" id="{F4845ED4-1FEC-4EF8-83C5-2629DE716DBC}"/>
              </a:ext>
            </a:extLst>
          </p:cNvPr>
          <p:cNvGraphicFramePr>
            <a:graphicFrameLocks noGrp="1"/>
          </p:cNvGraphicFramePr>
          <p:nvPr>
            <p:ph type="tbl" sz="quarter" idx="13"/>
            <p:extLst>
              <p:ext uri="{D42A27DB-BD31-4B8C-83A1-F6EECF244321}">
                <p14:modId xmlns:p14="http://schemas.microsoft.com/office/powerpoint/2010/main" val="1095192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840115875"/>
                    </a:ext>
                  </a:extLst>
                </a:gridCol>
                <a:gridCol w="1316736">
                  <a:extLst>
                    <a:ext uri="{9D8B030D-6E8A-4147-A177-3AD203B41FA5}">
                      <a16:colId xmlns:a16="http://schemas.microsoft.com/office/drawing/2014/main" val="3494928400"/>
                    </a:ext>
                  </a:extLst>
                </a:gridCol>
                <a:gridCol w="1316736">
                  <a:extLst>
                    <a:ext uri="{9D8B030D-6E8A-4147-A177-3AD203B41FA5}">
                      <a16:colId xmlns:a16="http://schemas.microsoft.com/office/drawing/2014/main" val="1206122879"/>
                    </a:ext>
                  </a:extLst>
                </a:gridCol>
                <a:gridCol w="1316736">
                  <a:extLst>
                    <a:ext uri="{9D8B030D-6E8A-4147-A177-3AD203B41FA5}">
                      <a16:colId xmlns:a16="http://schemas.microsoft.com/office/drawing/2014/main" val="1134114285"/>
                    </a:ext>
                  </a:extLst>
                </a:gridCol>
                <a:gridCol w="1316736">
                  <a:extLst>
                    <a:ext uri="{9D8B030D-6E8A-4147-A177-3AD203B41FA5}">
                      <a16:colId xmlns:a16="http://schemas.microsoft.com/office/drawing/2014/main" val="4013573112"/>
                    </a:ext>
                  </a:extLst>
                </a:gridCol>
                <a:gridCol w="1316736">
                  <a:extLst>
                    <a:ext uri="{9D8B030D-6E8A-4147-A177-3AD203B41FA5}">
                      <a16:colId xmlns:a16="http://schemas.microsoft.com/office/drawing/2014/main" val="2622368424"/>
                    </a:ext>
                  </a:extLst>
                </a:gridCol>
              </a:tblGrid>
              <a:tr h="370840">
                <a:tc>
                  <a:txBody>
                    <a:bodyPr/>
                    <a:lstStyle/>
                    <a:p>
                      <a:r>
                        <a:rPr lang="en-US" sz="1000"/>
                        <a:t>Network</a:t>
                      </a:r>
                    </a:p>
                  </a:txBody>
                  <a:tcPr/>
                </a:tc>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extLst>
                  <a:ext uri="{0D108BD9-81ED-4DB2-BD59-A6C34878D82A}">
                    <a16:rowId xmlns:a16="http://schemas.microsoft.com/office/drawing/2014/main" val="1903609639"/>
                  </a:ext>
                </a:extLst>
              </a:tr>
              <a:tr h="370840">
                <a:tc>
                  <a:txBody>
                    <a:bodyPr/>
                    <a:lstStyle/>
                    <a:p>
                      <a:r>
                        <a:rPr lang="en-US" sz="1000"/>
                        <a:t>Facebook</a:t>
                      </a:r>
                    </a:p>
                  </a:txBody>
                  <a:tcPr/>
                </a:tc>
                <a:tc>
                  <a:txBody>
                    <a:bodyPr/>
                    <a:lstStyle/>
                    <a:p>
                      <a:r>
                        <a:rPr lang="en-US" sz="1000"/>
                        <a:t>#automatica23</a:t>
                      </a:r>
                    </a:p>
                  </a:txBody>
                  <a:tcPr/>
                </a:tc>
                <a:tc>
                  <a:txBody>
                    <a:bodyPr/>
                    <a:lstStyle/>
                    <a:p>
                      <a:r>
                        <a:rPr lang="en-US" sz="1000"/>
                        <a:t>4</a:t>
                      </a:r>
                    </a:p>
                  </a:txBody>
                  <a:tcPr/>
                </a:tc>
                <a:tc>
                  <a:txBody>
                    <a:bodyPr/>
                    <a:lstStyle/>
                    <a:p>
                      <a:r>
                        <a:rPr lang="en-US" sz="1000"/>
                        <a:t>288</a:t>
                      </a:r>
                    </a:p>
                  </a:txBody>
                  <a:tcPr/>
                </a:tc>
                <a:tc>
                  <a:txBody>
                    <a:bodyPr/>
                    <a:lstStyle/>
                    <a:p>
                      <a:r>
                        <a:rPr lang="en-US" sz="1000"/>
                        <a:t>7</a:t>
                      </a:r>
                    </a:p>
                  </a:txBody>
                  <a:tcPr/>
                </a:tc>
                <a:tc>
                  <a:txBody>
                    <a:bodyPr/>
                    <a:lstStyle/>
                    <a:p>
                      <a:r>
                        <a:rPr lang="en-US" sz="1000"/>
                        <a:t>42</a:t>
                      </a:r>
                    </a:p>
                  </a:txBody>
                  <a:tcPr/>
                </a:tc>
                <a:extLst>
                  <a:ext uri="{0D108BD9-81ED-4DB2-BD59-A6C34878D82A}">
                    <a16:rowId xmlns:a16="http://schemas.microsoft.com/office/drawing/2014/main" val="3476054341"/>
                  </a:ext>
                </a:extLst>
              </a:tr>
              <a:tr h="370840">
                <a:tc>
                  <a:txBody>
                    <a:bodyPr/>
                    <a:lstStyle/>
                    <a:p>
                      <a:r>
                        <a:rPr lang="en-US" sz="1000"/>
                        <a:t>Instagram Feed</a:t>
                      </a:r>
                    </a:p>
                  </a:txBody>
                  <a:tcPr/>
                </a:tc>
                <a:tc>
                  <a:txBody>
                    <a:bodyPr/>
                    <a:lstStyle/>
                    <a:p>
                      <a:r>
                        <a:rPr lang="en-US" sz="1000"/>
                        <a:t>#automatica23</a:t>
                      </a:r>
                    </a:p>
                  </a:txBody>
                  <a:tcPr/>
                </a:tc>
                <a:tc>
                  <a:txBody>
                    <a:bodyPr/>
                    <a:lstStyle/>
                    <a:p>
                      <a:r>
                        <a:rPr lang="en-US" sz="1000"/>
                        <a:t>4</a:t>
                      </a:r>
                    </a:p>
                  </a:txBody>
                  <a:tcPr/>
                </a:tc>
                <a:tc>
                  <a:txBody>
                    <a:bodyPr/>
                    <a:lstStyle/>
                    <a:p>
                      <a:r>
                        <a:rPr lang="en-US" sz="1000"/>
                        <a:t>1537</a:t>
                      </a:r>
                    </a:p>
                  </a:txBody>
                  <a:tcPr/>
                </a:tc>
                <a:tc>
                  <a:txBody>
                    <a:bodyPr/>
                    <a:lstStyle/>
                    <a:p>
                      <a:r>
                        <a:rPr lang="en-US" sz="1000"/>
                        <a:t>6</a:t>
                      </a:r>
                    </a:p>
                  </a:txBody>
                  <a:tcPr/>
                </a:tc>
                <a:tc>
                  <a:txBody>
                    <a:bodyPr/>
                    <a:lstStyle/>
                    <a:p>
                      <a:r>
                        <a:rPr lang="en-US" sz="1000"/>
                        <a:t>n/a</a:t>
                      </a:r>
                    </a:p>
                  </a:txBody>
                  <a:tcPr/>
                </a:tc>
                <a:extLst>
                  <a:ext uri="{0D108BD9-81ED-4DB2-BD59-A6C34878D82A}">
                    <a16:rowId xmlns:a16="http://schemas.microsoft.com/office/drawing/2014/main" val="4035358870"/>
                  </a:ext>
                </a:extLst>
              </a:tr>
              <a:tr h="370840">
                <a:tc>
                  <a:txBody>
                    <a:bodyPr/>
                    <a:lstStyle/>
                    <a:p>
                      <a:r>
                        <a:rPr lang="en-US" sz="1000"/>
                        <a:t>Twitter Own Tweets</a:t>
                      </a:r>
                    </a:p>
                  </a:txBody>
                  <a:tcPr/>
                </a:tc>
                <a:tc>
                  <a:txBody>
                    <a:bodyPr/>
                    <a:lstStyle/>
                    <a:p>
                      <a:r>
                        <a:rPr lang="en-US" sz="1000"/>
                        <a:t>#automatica23</a:t>
                      </a:r>
                    </a:p>
                  </a:txBody>
                  <a:tcPr/>
                </a:tc>
                <a:tc>
                  <a:txBody>
                    <a:bodyPr/>
                    <a:lstStyle/>
                    <a:p>
                      <a:r>
                        <a:rPr lang="en-US" sz="1000"/>
                        <a:t>4</a:t>
                      </a:r>
                    </a:p>
                  </a:txBody>
                  <a:tcPr/>
                </a:tc>
                <a:tc>
                  <a:txBody>
                    <a:bodyPr/>
                    <a:lstStyle/>
                    <a:p>
                      <a:r>
                        <a:rPr lang="en-US" sz="1000"/>
                        <a:t>70</a:t>
                      </a:r>
                    </a:p>
                  </a:txBody>
                  <a:tcPr/>
                </a:tc>
                <a:tc>
                  <a:txBody>
                    <a:bodyPr/>
                    <a:lstStyle/>
                    <a:p>
                      <a:r>
                        <a:rPr lang="en-US" sz="1000"/>
                        <a:t>0</a:t>
                      </a:r>
                    </a:p>
                  </a:txBody>
                  <a:tcPr/>
                </a:tc>
                <a:tc>
                  <a:txBody>
                    <a:bodyPr/>
                    <a:lstStyle/>
                    <a:p>
                      <a:r>
                        <a:rPr lang="en-US" sz="1000"/>
                        <a:t>13</a:t>
                      </a:r>
                    </a:p>
                  </a:txBody>
                  <a:tcPr/>
                </a:tc>
                <a:extLst>
                  <a:ext uri="{0D108BD9-81ED-4DB2-BD59-A6C34878D82A}">
                    <a16:rowId xmlns:a16="http://schemas.microsoft.com/office/drawing/2014/main" val="842261010"/>
                  </a:ext>
                </a:extLst>
              </a:tr>
            </a:tbl>
          </a:graphicData>
        </a:graphic>
      </p:graphicFrame>
      <p:sp>
        <p:nvSpPr>
          <p:cNvPr id="4" name="Text Placeholder 3">
            <a:extLst>
              <a:ext uri="{FF2B5EF4-FFF2-40B4-BE49-F238E27FC236}">
                <a16:creationId xmlns:a16="http://schemas.microsoft.com/office/drawing/2014/main" id="{4CC0FF51-FE3A-46F2-B26A-3C2E581CF177}"/>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2829555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C1E55-ED03-4500-968B-5C997570552C}"/>
              </a:ext>
            </a:extLst>
          </p:cNvPr>
          <p:cNvSpPr>
            <a:spLocks noGrp="1"/>
          </p:cNvSpPr>
          <p:nvPr>
            <p:ph type="title"/>
          </p:nvPr>
        </p:nvSpPr>
        <p:spPr/>
        <p:txBody>
          <a:bodyPr/>
          <a:lstStyle/>
          <a:p>
            <a:r>
              <a:rPr lang="en-US"/>
              <a:t>Facebook Post Tag Performance | 4 profiles</a:t>
            </a:r>
          </a:p>
        </p:txBody>
      </p:sp>
      <p:graphicFrame>
        <p:nvGraphicFramePr>
          <p:cNvPr id="5" name="Table Placeholder 4">
            <a:extLst>
              <a:ext uri="{FF2B5EF4-FFF2-40B4-BE49-F238E27FC236}">
                <a16:creationId xmlns:a16="http://schemas.microsoft.com/office/drawing/2014/main" id="{93582E41-279F-4F96-BD1A-EF01C58BDB18}"/>
              </a:ext>
            </a:extLst>
          </p:cNvPr>
          <p:cNvGraphicFramePr>
            <a:graphicFrameLocks noGrp="1"/>
          </p:cNvGraphicFramePr>
          <p:nvPr>
            <p:ph type="tbl" sz="quarter" idx="13"/>
            <p:extLst>
              <p:ext uri="{D42A27DB-BD31-4B8C-83A1-F6EECF244321}">
                <p14:modId xmlns:p14="http://schemas.microsoft.com/office/powerpoint/2010/main" val="1054245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2428472"/>
                    </a:ext>
                  </a:extLst>
                </a:gridCol>
                <a:gridCol w="905256">
                  <a:extLst>
                    <a:ext uri="{9D8B030D-6E8A-4147-A177-3AD203B41FA5}">
                      <a16:colId xmlns:a16="http://schemas.microsoft.com/office/drawing/2014/main" val="3978012005"/>
                    </a:ext>
                  </a:extLst>
                </a:gridCol>
                <a:gridCol w="905256">
                  <a:extLst>
                    <a:ext uri="{9D8B030D-6E8A-4147-A177-3AD203B41FA5}">
                      <a16:colId xmlns:a16="http://schemas.microsoft.com/office/drawing/2014/main" val="3061770529"/>
                    </a:ext>
                  </a:extLst>
                </a:gridCol>
                <a:gridCol w="905256">
                  <a:extLst>
                    <a:ext uri="{9D8B030D-6E8A-4147-A177-3AD203B41FA5}">
                      <a16:colId xmlns:a16="http://schemas.microsoft.com/office/drawing/2014/main" val="3103412574"/>
                    </a:ext>
                  </a:extLst>
                </a:gridCol>
                <a:gridCol w="905256">
                  <a:extLst>
                    <a:ext uri="{9D8B030D-6E8A-4147-A177-3AD203B41FA5}">
                      <a16:colId xmlns:a16="http://schemas.microsoft.com/office/drawing/2014/main" val="1789730886"/>
                    </a:ext>
                  </a:extLst>
                </a:gridCol>
                <a:gridCol w="905256">
                  <a:extLst>
                    <a:ext uri="{9D8B030D-6E8A-4147-A177-3AD203B41FA5}">
                      <a16:colId xmlns:a16="http://schemas.microsoft.com/office/drawing/2014/main" val="3741991959"/>
                    </a:ext>
                  </a:extLst>
                </a:gridCol>
                <a:gridCol w="905256">
                  <a:extLst>
                    <a:ext uri="{9D8B030D-6E8A-4147-A177-3AD203B41FA5}">
                      <a16:colId xmlns:a16="http://schemas.microsoft.com/office/drawing/2014/main" val="215503199"/>
                    </a:ext>
                  </a:extLst>
                </a:gridCol>
                <a:gridCol w="905256">
                  <a:extLst>
                    <a:ext uri="{9D8B030D-6E8A-4147-A177-3AD203B41FA5}">
                      <a16:colId xmlns:a16="http://schemas.microsoft.com/office/drawing/2014/main" val="400554552"/>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Impressions (Total)</a:t>
                      </a:r>
                    </a:p>
                  </a:txBody>
                  <a:tcPr/>
                </a:tc>
                <a:tc>
                  <a:txBody>
                    <a:bodyPr/>
                    <a:lstStyle/>
                    <a:p>
                      <a:r>
                        <a:rPr lang="en-US" sz="1000"/>
                        <a:t>Interactions (Total)</a:t>
                      </a:r>
                    </a:p>
                  </a:txBody>
                  <a:tcPr/>
                </a:tc>
                <a:extLst>
                  <a:ext uri="{0D108BD9-81ED-4DB2-BD59-A6C34878D82A}">
                    <a16:rowId xmlns:a16="http://schemas.microsoft.com/office/drawing/2014/main" val="3389120308"/>
                  </a:ext>
                </a:extLst>
              </a:tr>
              <a:tr h="370840">
                <a:tc>
                  <a:txBody>
                    <a:bodyPr/>
                    <a:lstStyle/>
                    <a:p>
                      <a:r>
                        <a:rPr lang="en-US" sz="1000"/>
                        <a:t>#automatica23</a:t>
                      </a:r>
                    </a:p>
                  </a:txBody>
                  <a:tcPr/>
                </a:tc>
                <a:tc>
                  <a:txBody>
                    <a:bodyPr/>
                    <a:lstStyle/>
                    <a:p>
                      <a:r>
                        <a:rPr lang="en-US" sz="1000"/>
                        <a:t>4</a:t>
                      </a:r>
                    </a:p>
                  </a:txBody>
                  <a:tcPr/>
                </a:tc>
                <a:tc>
                  <a:txBody>
                    <a:bodyPr/>
                    <a:lstStyle/>
                    <a:p>
                      <a:r>
                        <a:rPr lang="en-US" sz="1000"/>
                        <a:t>386</a:t>
                      </a:r>
                    </a:p>
                  </a:txBody>
                  <a:tcPr/>
                </a:tc>
                <a:tc>
                  <a:txBody>
                    <a:bodyPr/>
                    <a:lstStyle/>
                    <a:p>
                      <a:r>
                        <a:rPr lang="en-US" sz="1000"/>
                        <a:t>366</a:t>
                      </a:r>
                    </a:p>
                  </a:txBody>
                  <a:tcPr/>
                </a:tc>
                <a:tc>
                  <a:txBody>
                    <a:bodyPr/>
                    <a:lstStyle/>
                    <a:p>
                      <a:r>
                        <a:rPr lang="en-US" sz="1000"/>
                        <a:t>7</a:t>
                      </a:r>
                    </a:p>
                  </a:txBody>
                  <a:tcPr/>
                </a:tc>
                <a:tc>
                  <a:txBody>
                    <a:bodyPr/>
                    <a:lstStyle/>
                    <a:p>
                      <a:r>
                        <a:rPr lang="en-US" sz="1000"/>
                        <a:t>42</a:t>
                      </a:r>
                    </a:p>
                  </a:txBody>
                  <a:tcPr/>
                </a:tc>
                <a:tc>
                  <a:txBody>
                    <a:bodyPr/>
                    <a:lstStyle/>
                    <a:p>
                      <a:r>
                        <a:rPr lang="en-US" sz="1000"/>
                        <a:t>13510</a:t>
                      </a:r>
                    </a:p>
                  </a:txBody>
                  <a:tcPr/>
                </a:tc>
                <a:tc>
                  <a:txBody>
                    <a:bodyPr/>
                    <a:lstStyle/>
                    <a:p>
                      <a:r>
                        <a:rPr lang="en-US" sz="1000"/>
                        <a:t>435</a:t>
                      </a:r>
                    </a:p>
                  </a:txBody>
                  <a:tcPr/>
                </a:tc>
                <a:extLst>
                  <a:ext uri="{0D108BD9-81ED-4DB2-BD59-A6C34878D82A}">
                    <a16:rowId xmlns:a16="http://schemas.microsoft.com/office/drawing/2014/main" val="2839557107"/>
                  </a:ext>
                </a:extLst>
              </a:tr>
            </a:tbl>
          </a:graphicData>
        </a:graphic>
      </p:graphicFrame>
      <p:sp>
        <p:nvSpPr>
          <p:cNvPr id="4" name="Text Placeholder 3">
            <a:extLst>
              <a:ext uri="{FF2B5EF4-FFF2-40B4-BE49-F238E27FC236}">
                <a16:creationId xmlns:a16="http://schemas.microsoft.com/office/drawing/2014/main" id="{D8366F1B-E372-4D9E-A27A-156AFD5F8AC2}"/>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1042732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1785F-F5A7-4DD7-B8D0-23C1843B6407}"/>
              </a:ext>
            </a:extLst>
          </p:cNvPr>
          <p:cNvSpPr>
            <a:spLocks noGrp="1"/>
          </p:cNvSpPr>
          <p:nvPr>
            <p:ph type="title"/>
          </p:nvPr>
        </p:nvSpPr>
        <p:spPr/>
        <p:txBody>
          <a:bodyPr/>
          <a:lstStyle/>
          <a:p>
            <a:r>
              <a:rPr lang="en-US"/>
              <a:t>LinkedIn Post Tag Performance | 4 profiles</a:t>
            </a:r>
          </a:p>
        </p:txBody>
      </p:sp>
      <p:graphicFrame>
        <p:nvGraphicFramePr>
          <p:cNvPr id="5" name="Table Placeholder 4">
            <a:extLst>
              <a:ext uri="{FF2B5EF4-FFF2-40B4-BE49-F238E27FC236}">
                <a16:creationId xmlns:a16="http://schemas.microsoft.com/office/drawing/2014/main" id="{C4ED0E0A-7728-4AB0-BCEE-000AA8AFACED}"/>
              </a:ext>
            </a:extLst>
          </p:cNvPr>
          <p:cNvGraphicFramePr>
            <a:graphicFrameLocks noGrp="1"/>
          </p:cNvGraphicFramePr>
          <p:nvPr>
            <p:ph type="tbl" sz="quarter" idx="13"/>
            <p:extLst>
              <p:ext uri="{D42A27DB-BD31-4B8C-83A1-F6EECF244321}">
                <p14:modId xmlns:p14="http://schemas.microsoft.com/office/powerpoint/2010/main" val="4210678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44547485"/>
                    </a:ext>
                  </a:extLst>
                </a:gridCol>
                <a:gridCol w="1152144">
                  <a:extLst>
                    <a:ext uri="{9D8B030D-6E8A-4147-A177-3AD203B41FA5}">
                      <a16:colId xmlns:a16="http://schemas.microsoft.com/office/drawing/2014/main" val="236056340"/>
                    </a:ext>
                  </a:extLst>
                </a:gridCol>
                <a:gridCol w="1152144">
                  <a:extLst>
                    <a:ext uri="{9D8B030D-6E8A-4147-A177-3AD203B41FA5}">
                      <a16:colId xmlns:a16="http://schemas.microsoft.com/office/drawing/2014/main" val="1890777573"/>
                    </a:ext>
                  </a:extLst>
                </a:gridCol>
                <a:gridCol w="1152144">
                  <a:extLst>
                    <a:ext uri="{9D8B030D-6E8A-4147-A177-3AD203B41FA5}">
                      <a16:colId xmlns:a16="http://schemas.microsoft.com/office/drawing/2014/main" val="51853405"/>
                    </a:ext>
                  </a:extLst>
                </a:gridCol>
                <a:gridCol w="1152144">
                  <a:extLst>
                    <a:ext uri="{9D8B030D-6E8A-4147-A177-3AD203B41FA5}">
                      <a16:colId xmlns:a16="http://schemas.microsoft.com/office/drawing/2014/main" val="4235861267"/>
                    </a:ext>
                  </a:extLst>
                </a:gridCol>
                <a:gridCol w="1152144">
                  <a:extLst>
                    <a:ext uri="{9D8B030D-6E8A-4147-A177-3AD203B41FA5}">
                      <a16:colId xmlns:a16="http://schemas.microsoft.com/office/drawing/2014/main" val="1786178756"/>
                    </a:ext>
                  </a:extLst>
                </a:gridCol>
                <a:gridCol w="1152144">
                  <a:extLst>
                    <a:ext uri="{9D8B030D-6E8A-4147-A177-3AD203B41FA5}">
                      <a16:colId xmlns:a16="http://schemas.microsoft.com/office/drawing/2014/main" val="3952800154"/>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Clicks (Total)</a:t>
                      </a:r>
                    </a:p>
                  </a:txBody>
                  <a:tcPr/>
                </a:tc>
                <a:tc>
                  <a:txBody>
                    <a:bodyPr/>
                    <a:lstStyle/>
                    <a:p>
                      <a:r>
                        <a:rPr lang="en-US" sz="1000"/>
                        <a:t>Impressions (Total)</a:t>
                      </a:r>
                    </a:p>
                  </a:txBody>
                  <a:tcPr/>
                </a:tc>
                <a:extLst>
                  <a:ext uri="{0D108BD9-81ED-4DB2-BD59-A6C34878D82A}">
                    <a16:rowId xmlns:a16="http://schemas.microsoft.com/office/drawing/2014/main" val="608658233"/>
                  </a:ext>
                </a:extLst>
              </a:tr>
              <a:tr h="370840">
                <a:tc>
                  <a:txBody>
                    <a:bodyPr/>
                    <a:lstStyle/>
                    <a:p>
                      <a:r>
                        <a:rPr lang="en-US" sz="1000"/>
                        <a:t>#automatica23</a:t>
                      </a:r>
                    </a:p>
                  </a:txBody>
                  <a:tcPr/>
                </a:tc>
                <a:tc>
                  <a:txBody>
                    <a:bodyPr/>
                    <a:lstStyle/>
                    <a:p>
                      <a:r>
                        <a:rPr lang="en-US" sz="1000"/>
                        <a:t>4</a:t>
                      </a:r>
                    </a:p>
                  </a:txBody>
                  <a:tcPr/>
                </a:tc>
                <a:tc>
                  <a:txBody>
                    <a:bodyPr/>
                    <a:lstStyle/>
                    <a:p>
                      <a:r>
                        <a:rPr lang="en-US" sz="1000"/>
                        <a:t>4012</a:t>
                      </a:r>
                    </a:p>
                  </a:txBody>
                  <a:tcPr/>
                </a:tc>
                <a:tc>
                  <a:txBody>
                    <a:bodyPr/>
                    <a:lstStyle/>
                    <a:p>
                      <a:r>
                        <a:rPr lang="en-US" sz="1000"/>
                        <a:t>28</a:t>
                      </a:r>
                    </a:p>
                  </a:txBody>
                  <a:tcPr/>
                </a:tc>
                <a:tc>
                  <a:txBody>
                    <a:bodyPr/>
                    <a:lstStyle/>
                    <a:p>
                      <a:r>
                        <a:rPr lang="en-US" sz="1000"/>
                        <a:t>259</a:t>
                      </a:r>
                    </a:p>
                  </a:txBody>
                  <a:tcPr/>
                </a:tc>
                <a:tc>
                  <a:txBody>
                    <a:bodyPr/>
                    <a:lstStyle/>
                    <a:p>
                      <a:r>
                        <a:rPr lang="en-US" sz="1000"/>
                        <a:t>4641</a:t>
                      </a:r>
                    </a:p>
                  </a:txBody>
                  <a:tcPr/>
                </a:tc>
                <a:tc>
                  <a:txBody>
                    <a:bodyPr/>
                    <a:lstStyle/>
                    <a:p>
                      <a:r>
                        <a:rPr lang="en-US" sz="1000"/>
                        <a:t>289979</a:t>
                      </a:r>
                    </a:p>
                  </a:txBody>
                  <a:tcPr/>
                </a:tc>
                <a:extLst>
                  <a:ext uri="{0D108BD9-81ED-4DB2-BD59-A6C34878D82A}">
                    <a16:rowId xmlns:a16="http://schemas.microsoft.com/office/drawing/2014/main" val="4092989357"/>
                  </a:ext>
                </a:extLst>
              </a:tr>
            </a:tbl>
          </a:graphicData>
        </a:graphic>
      </p:graphicFrame>
      <p:sp>
        <p:nvSpPr>
          <p:cNvPr id="4" name="Text Placeholder 3">
            <a:extLst>
              <a:ext uri="{FF2B5EF4-FFF2-40B4-BE49-F238E27FC236}">
                <a16:creationId xmlns:a16="http://schemas.microsoft.com/office/drawing/2014/main" id="{434721F9-F185-4006-9B82-F8FD2731742B}"/>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2444637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B7C7E-ABBC-4CE1-AC49-F4042889C3F7}"/>
              </a:ext>
            </a:extLst>
          </p:cNvPr>
          <p:cNvSpPr>
            <a:spLocks noGrp="1"/>
          </p:cNvSpPr>
          <p:nvPr>
            <p:ph type="title"/>
          </p:nvPr>
        </p:nvSpPr>
        <p:spPr/>
        <p:txBody>
          <a:bodyPr/>
          <a:lstStyle/>
          <a:p>
            <a:r>
              <a:rPr lang="en-US"/>
              <a:t>Twitter Tweet Tag Performance | 4 profiles</a:t>
            </a:r>
          </a:p>
        </p:txBody>
      </p:sp>
      <p:graphicFrame>
        <p:nvGraphicFramePr>
          <p:cNvPr id="5" name="Table Placeholder 4">
            <a:extLst>
              <a:ext uri="{FF2B5EF4-FFF2-40B4-BE49-F238E27FC236}">
                <a16:creationId xmlns:a16="http://schemas.microsoft.com/office/drawing/2014/main" id="{393BE1A8-9925-4739-A427-3BF42A56A3FB}"/>
              </a:ext>
            </a:extLst>
          </p:cNvPr>
          <p:cNvGraphicFramePr>
            <a:graphicFrameLocks noGrp="1"/>
          </p:cNvGraphicFramePr>
          <p:nvPr>
            <p:ph type="tbl" sz="quarter" idx="13"/>
            <p:extLst>
              <p:ext uri="{D42A27DB-BD31-4B8C-83A1-F6EECF244321}">
                <p14:modId xmlns:p14="http://schemas.microsoft.com/office/powerpoint/2010/main" val="2407744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97099963"/>
                    </a:ext>
                  </a:extLst>
                </a:gridCol>
                <a:gridCol w="1152144">
                  <a:extLst>
                    <a:ext uri="{9D8B030D-6E8A-4147-A177-3AD203B41FA5}">
                      <a16:colId xmlns:a16="http://schemas.microsoft.com/office/drawing/2014/main" val="1604603833"/>
                    </a:ext>
                  </a:extLst>
                </a:gridCol>
                <a:gridCol w="1152144">
                  <a:extLst>
                    <a:ext uri="{9D8B030D-6E8A-4147-A177-3AD203B41FA5}">
                      <a16:colId xmlns:a16="http://schemas.microsoft.com/office/drawing/2014/main" val="130936385"/>
                    </a:ext>
                  </a:extLst>
                </a:gridCol>
                <a:gridCol w="1152144">
                  <a:extLst>
                    <a:ext uri="{9D8B030D-6E8A-4147-A177-3AD203B41FA5}">
                      <a16:colId xmlns:a16="http://schemas.microsoft.com/office/drawing/2014/main" val="885635027"/>
                    </a:ext>
                  </a:extLst>
                </a:gridCol>
                <a:gridCol w="1152144">
                  <a:extLst>
                    <a:ext uri="{9D8B030D-6E8A-4147-A177-3AD203B41FA5}">
                      <a16:colId xmlns:a16="http://schemas.microsoft.com/office/drawing/2014/main" val="2576013875"/>
                    </a:ext>
                  </a:extLst>
                </a:gridCol>
                <a:gridCol w="1152144">
                  <a:extLst>
                    <a:ext uri="{9D8B030D-6E8A-4147-A177-3AD203B41FA5}">
                      <a16:colId xmlns:a16="http://schemas.microsoft.com/office/drawing/2014/main" val="2452657166"/>
                    </a:ext>
                  </a:extLst>
                </a:gridCol>
                <a:gridCol w="1152144">
                  <a:extLst>
                    <a:ext uri="{9D8B030D-6E8A-4147-A177-3AD203B41FA5}">
                      <a16:colId xmlns:a16="http://schemas.microsoft.com/office/drawing/2014/main" val="3427233717"/>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Retweets (Total)</a:t>
                      </a:r>
                    </a:p>
                  </a:txBody>
                  <a:tcPr/>
                </a:tc>
                <a:tc>
                  <a:txBody>
                    <a:bodyPr/>
                    <a:lstStyle/>
                    <a:p>
                      <a:r>
                        <a:rPr lang="en-US" sz="1000"/>
                        <a:t>Likes (Total)</a:t>
                      </a:r>
                    </a:p>
                  </a:txBody>
                  <a:tcPr/>
                </a:tc>
                <a:tc>
                  <a:txBody>
                    <a:bodyPr/>
                    <a:lstStyle/>
                    <a:p>
                      <a:r>
                        <a:rPr lang="en-US" sz="1000"/>
                        <a:t>Engagements (Total)</a:t>
                      </a:r>
                    </a:p>
                  </a:txBody>
                  <a:tcPr/>
                </a:tc>
                <a:tc>
                  <a:txBody>
                    <a:bodyPr/>
                    <a:lstStyle/>
                    <a:p>
                      <a:r>
                        <a:rPr lang="en-US" sz="1000"/>
                        <a:t>Impressions (Total)</a:t>
                      </a:r>
                    </a:p>
                  </a:txBody>
                  <a:tcPr/>
                </a:tc>
                <a:tc>
                  <a:txBody>
                    <a:bodyPr/>
                    <a:lstStyle/>
                    <a:p>
                      <a:r>
                        <a:rPr lang="en-US" sz="1000"/>
                        <a:t>Video Views (Total)</a:t>
                      </a:r>
                    </a:p>
                  </a:txBody>
                  <a:tcPr/>
                </a:tc>
                <a:extLst>
                  <a:ext uri="{0D108BD9-81ED-4DB2-BD59-A6C34878D82A}">
                    <a16:rowId xmlns:a16="http://schemas.microsoft.com/office/drawing/2014/main" val="1763917005"/>
                  </a:ext>
                </a:extLst>
              </a:tr>
              <a:tr h="370840">
                <a:tc>
                  <a:txBody>
                    <a:bodyPr/>
                    <a:lstStyle/>
                    <a:p>
                      <a:r>
                        <a:rPr lang="en-US" sz="1000"/>
                        <a:t>#automatica23</a:t>
                      </a:r>
                    </a:p>
                  </a:txBody>
                  <a:tcPr/>
                </a:tc>
                <a:tc>
                  <a:txBody>
                    <a:bodyPr/>
                    <a:lstStyle/>
                    <a:p>
                      <a:r>
                        <a:rPr lang="en-US" sz="1000"/>
                        <a:t>4</a:t>
                      </a:r>
                    </a:p>
                  </a:txBody>
                  <a:tcPr/>
                </a:tc>
                <a:tc>
                  <a:txBody>
                    <a:bodyPr/>
                    <a:lstStyle/>
                    <a:p>
                      <a:r>
                        <a:rPr lang="en-US" sz="1000"/>
                        <a:t>13</a:t>
                      </a:r>
                    </a:p>
                  </a:txBody>
                  <a:tcPr/>
                </a:tc>
                <a:tc>
                  <a:txBody>
                    <a:bodyPr/>
                    <a:lstStyle/>
                    <a:p>
                      <a:r>
                        <a:rPr lang="en-US" sz="1000"/>
                        <a:t>70</a:t>
                      </a:r>
                    </a:p>
                  </a:txBody>
                  <a:tcPr/>
                </a:tc>
                <a:tc>
                  <a:txBody>
                    <a:bodyPr/>
                    <a:lstStyle/>
                    <a:p>
                      <a:r>
                        <a:rPr lang="en-US" sz="1000"/>
                        <a:t>698</a:t>
                      </a:r>
                    </a:p>
                  </a:txBody>
                  <a:tcPr/>
                </a:tc>
                <a:tc>
                  <a:txBody>
                    <a:bodyPr/>
                    <a:lstStyle/>
                    <a:p>
                      <a:r>
                        <a:rPr lang="en-US" sz="1000"/>
                        <a:t>3254</a:t>
                      </a:r>
                    </a:p>
                  </a:txBody>
                  <a:tcPr/>
                </a:tc>
                <a:tc>
                  <a:txBody>
                    <a:bodyPr/>
                    <a:lstStyle/>
                    <a:p>
                      <a:r>
                        <a:rPr lang="en-US" sz="1000"/>
                        <a:t>982</a:t>
                      </a:r>
                    </a:p>
                  </a:txBody>
                  <a:tcPr/>
                </a:tc>
                <a:extLst>
                  <a:ext uri="{0D108BD9-81ED-4DB2-BD59-A6C34878D82A}">
                    <a16:rowId xmlns:a16="http://schemas.microsoft.com/office/drawing/2014/main" val="797400668"/>
                  </a:ext>
                </a:extLst>
              </a:tr>
            </a:tbl>
          </a:graphicData>
        </a:graphic>
      </p:graphicFrame>
      <p:sp>
        <p:nvSpPr>
          <p:cNvPr id="4" name="Text Placeholder 3">
            <a:extLst>
              <a:ext uri="{FF2B5EF4-FFF2-40B4-BE49-F238E27FC236}">
                <a16:creationId xmlns:a16="http://schemas.microsoft.com/office/drawing/2014/main" id="{1FE3331F-F8F3-45B2-A31C-3C5D6C3ECFAD}"/>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3650012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23C43-7745-49A9-B40A-D708A1AD948A}"/>
              </a:ext>
            </a:extLst>
          </p:cNvPr>
          <p:cNvSpPr>
            <a:spLocks noGrp="1"/>
          </p:cNvSpPr>
          <p:nvPr>
            <p:ph type="title"/>
          </p:nvPr>
        </p:nvSpPr>
        <p:spPr/>
        <p:txBody>
          <a:bodyPr/>
          <a:lstStyle/>
          <a:p>
            <a:r>
              <a:rPr lang="nn-NO"/>
              <a:t>Instagram Post Tag Performance | 4 profiles</a:t>
            </a:r>
            <a:endParaRPr lang="en-US"/>
          </a:p>
        </p:txBody>
      </p:sp>
      <p:graphicFrame>
        <p:nvGraphicFramePr>
          <p:cNvPr id="5" name="Table Placeholder 4">
            <a:extLst>
              <a:ext uri="{FF2B5EF4-FFF2-40B4-BE49-F238E27FC236}">
                <a16:creationId xmlns:a16="http://schemas.microsoft.com/office/drawing/2014/main" id="{12B95CC5-9C15-4A7B-914A-EED39AA7A0EC}"/>
              </a:ext>
            </a:extLst>
          </p:cNvPr>
          <p:cNvGraphicFramePr>
            <a:graphicFrameLocks noGrp="1"/>
          </p:cNvGraphicFramePr>
          <p:nvPr>
            <p:ph type="tbl" sz="quarter" idx="13"/>
            <p:extLst>
              <p:ext uri="{D42A27DB-BD31-4B8C-83A1-F6EECF244321}">
                <p14:modId xmlns:p14="http://schemas.microsoft.com/office/powerpoint/2010/main" val="1991370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91974290"/>
                    </a:ext>
                  </a:extLst>
                </a:gridCol>
                <a:gridCol w="1152144">
                  <a:extLst>
                    <a:ext uri="{9D8B030D-6E8A-4147-A177-3AD203B41FA5}">
                      <a16:colId xmlns:a16="http://schemas.microsoft.com/office/drawing/2014/main" val="2337625546"/>
                    </a:ext>
                  </a:extLst>
                </a:gridCol>
                <a:gridCol w="1152144">
                  <a:extLst>
                    <a:ext uri="{9D8B030D-6E8A-4147-A177-3AD203B41FA5}">
                      <a16:colId xmlns:a16="http://schemas.microsoft.com/office/drawing/2014/main" val="1134487233"/>
                    </a:ext>
                  </a:extLst>
                </a:gridCol>
                <a:gridCol w="1152144">
                  <a:extLst>
                    <a:ext uri="{9D8B030D-6E8A-4147-A177-3AD203B41FA5}">
                      <a16:colId xmlns:a16="http://schemas.microsoft.com/office/drawing/2014/main" val="2419475715"/>
                    </a:ext>
                  </a:extLst>
                </a:gridCol>
                <a:gridCol w="1152144">
                  <a:extLst>
                    <a:ext uri="{9D8B030D-6E8A-4147-A177-3AD203B41FA5}">
                      <a16:colId xmlns:a16="http://schemas.microsoft.com/office/drawing/2014/main" val="1794841377"/>
                    </a:ext>
                  </a:extLst>
                </a:gridCol>
                <a:gridCol w="1152144">
                  <a:extLst>
                    <a:ext uri="{9D8B030D-6E8A-4147-A177-3AD203B41FA5}">
                      <a16:colId xmlns:a16="http://schemas.microsoft.com/office/drawing/2014/main" val="1610084486"/>
                    </a:ext>
                  </a:extLst>
                </a:gridCol>
                <a:gridCol w="1152144">
                  <a:extLst>
                    <a:ext uri="{9D8B030D-6E8A-4147-A177-3AD203B41FA5}">
                      <a16:colId xmlns:a16="http://schemas.microsoft.com/office/drawing/2014/main" val="4120254139"/>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Comments (Total Organic)</a:t>
                      </a:r>
                    </a:p>
                  </a:txBody>
                  <a:tcPr/>
                </a:tc>
                <a:tc>
                  <a:txBody>
                    <a:bodyPr/>
                    <a:lstStyle/>
                    <a:p>
                      <a:r>
                        <a:rPr lang="en-US" sz="1000"/>
                        <a:t>Impressions (Total Organic)</a:t>
                      </a:r>
                    </a:p>
                  </a:txBody>
                  <a:tcPr/>
                </a:tc>
                <a:tc>
                  <a:txBody>
                    <a:bodyPr/>
                    <a:lstStyle/>
                    <a:p>
                      <a:r>
                        <a:rPr lang="en-US" sz="1000"/>
                        <a:t>Engagements (Total Organic)</a:t>
                      </a:r>
                    </a:p>
                  </a:txBody>
                  <a:tcPr/>
                </a:tc>
                <a:tc>
                  <a:txBody>
                    <a:bodyPr/>
                    <a:lstStyle/>
                    <a:p>
                      <a:r>
                        <a:rPr lang="en-US" sz="1000"/>
                        <a:t>Video Views (Total Organic)</a:t>
                      </a:r>
                    </a:p>
                  </a:txBody>
                  <a:tcPr/>
                </a:tc>
                <a:extLst>
                  <a:ext uri="{0D108BD9-81ED-4DB2-BD59-A6C34878D82A}">
                    <a16:rowId xmlns:a16="http://schemas.microsoft.com/office/drawing/2014/main" val="1820736398"/>
                  </a:ext>
                </a:extLst>
              </a:tr>
              <a:tr h="370840">
                <a:tc>
                  <a:txBody>
                    <a:bodyPr/>
                    <a:lstStyle/>
                    <a:p>
                      <a:r>
                        <a:rPr lang="en-US" sz="1000"/>
                        <a:t>#automatica23</a:t>
                      </a:r>
                    </a:p>
                  </a:txBody>
                  <a:tcPr/>
                </a:tc>
                <a:tc>
                  <a:txBody>
                    <a:bodyPr/>
                    <a:lstStyle/>
                    <a:p>
                      <a:r>
                        <a:rPr lang="en-US" sz="1000"/>
                        <a:t>4</a:t>
                      </a:r>
                    </a:p>
                  </a:txBody>
                  <a:tcPr/>
                </a:tc>
                <a:tc>
                  <a:txBody>
                    <a:bodyPr/>
                    <a:lstStyle/>
                    <a:p>
                      <a:r>
                        <a:rPr lang="en-US" sz="1000"/>
                        <a:t>1537</a:t>
                      </a:r>
                    </a:p>
                  </a:txBody>
                  <a:tcPr/>
                </a:tc>
                <a:tc>
                  <a:txBody>
                    <a:bodyPr/>
                    <a:lstStyle/>
                    <a:p>
                      <a:r>
                        <a:rPr lang="en-US" sz="1000"/>
                        <a:t>6</a:t>
                      </a:r>
                    </a:p>
                  </a:txBody>
                  <a:tcPr/>
                </a:tc>
                <a:tc>
                  <a:txBody>
                    <a:bodyPr/>
                    <a:lstStyle/>
                    <a:p>
                      <a:r>
                        <a:rPr lang="en-US" sz="1000"/>
                        <a:t>29797</a:t>
                      </a:r>
                    </a:p>
                  </a:txBody>
                  <a:tcPr/>
                </a:tc>
                <a:tc>
                  <a:txBody>
                    <a:bodyPr/>
                    <a:lstStyle/>
                    <a:p>
                      <a:r>
                        <a:rPr lang="en-US" sz="1000"/>
                        <a:t>1636</a:t>
                      </a:r>
                    </a:p>
                  </a:txBody>
                  <a:tcPr/>
                </a:tc>
                <a:tc>
                  <a:txBody>
                    <a:bodyPr/>
                    <a:lstStyle/>
                    <a:p>
                      <a:r>
                        <a:rPr lang="en-US" sz="1000"/>
                        <a:t>10252</a:t>
                      </a:r>
                    </a:p>
                  </a:txBody>
                  <a:tcPr/>
                </a:tc>
                <a:extLst>
                  <a:ext uri="{0D108BD9-81ED-4DB2-BD59-A6C34878D82A}">
                    <a16:rowId xmlns:a16="http://schemas.microsoft.com/office/drawing/2014/main" val="349744037"/>
                  </a:ext>
                </a:extLst>
              </a:tr>
            </a:tbl>
          </a:graphicData>
        </a:graphic>
      </p:graphicFrame>
      <p:sp>
        <p:nvSpPr>
          <p:cNvPr id="4" name="Text Placeholder 3">
            <a:extLst>
              <a:ext uri="{FF2B5EF4-FFF2-40B4-BE49-F238E27FC236}">
                <a16:creationId xmlns:a16="http://schemas.microsoft.com/office/drawing/2014/main" id="{93ECC29A-F12D-445C-8237-17ABEEC21B25}"/>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3672495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D15D4-BFDB-4385-A3E4-4D4E2C249DAE}"/>
              </a:ext>
            </a:extLst>
          </p:cNvPr>
          <p:cNvSpPr>
            <a:spLocks noGrp="1"/>
          </p:cNvSpPr>
          <p:nvPr>
            <p:ph type="title"/>
          </p:nvPr>
        </p:nvSpPr>
        <p:spPr/>
        <p:txBody>
          <a:bodyPr/>
          <a:lstStyle/>
          <a:p>
            <a:r>
              <a:rPr lang="en-US"/>
              <a:t>Overall Top Posts | 4 profiles - 1 of 6</a:t>
            </a:r>
          </a:p>
        </p:txBody>
      </p:sp>
      <p:graphicFrame>
        <p:nvGraphicFramePr>
          <p:cNvPr id="5" name="Table Placeholder 4">
            <a:extLst>
              <a:ext uri="{FF2B5EF4-FFF2-40B4-BE49-F238E27FC236}">
                <a16:creationId xmlns:a16="http://schemas.microsoft.com/office/drawing/2014/main" id="{293C85C8-5B7D-482C-81B0-E4C5CADADED4}"/>
              </a:ext>
            </a:extLst>
          </p:cNvPr>
          <p:cNvGraphicFramePr>
            <a:graphicFrameLocks noGrp="1"/>
          </p:cNvGraphicFramePr>
          <p:nvPr>
            <p:ph type="tbl" sz="quarter" idx="13"/>
            <p:extLst>
              <p:ext uri="{D42A27DB-BD31-4B8C-83A1-F6EECF244321}">
                <p14:modId xmlns:p14="http://schemas.microsoft.com/office/powerpoint/2010/main" val="275933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85010563"/>
                    </a:ext>
                  </a:extLst>
                </a:gridCol>
                <a:gridCol w="1069848">
                  <a:extLst>
                    <a:ext uri="{9D8B030D-6E8A-4147-A177-3AD203B41FA5}">
                      <a16:colId xmlns:a16="http://schemas.microsoft.com/office/drawing/2014/main" val="1119309595"/>
                    </a:ext>
                  </a:extLst>
                </a:gridCol>
                <a:gridCol w="1645920">
                  <a:extLst>
                    <a:ext uri="{9D8B030D-6E8A-4147-A177-3AD203B41FA5}">
                      <a16:colId xmlns:a16="http://schemas.microsoft.com/office/drawing/2014/main" val="4258523405"/>
                    </a:ext>
                  </a:extLst>
                </a:gridCol>
                <a:gridCol w="576072">
                  <a:extLst>
                    <a:ext uri="{9D8B030D-6E8A-4147-A177-3AD203B41FA5}">
                      <a16:colId xmlns:a16="http://schemas.microsoft.com/office/drawing/2014/main" val="1039883469"/>
                    </a:ext>
                  </a:extLst>
                </a:gridCol>
                <a:gridCol w="576072">
                  <a:extLst>
                    <a:ext uri="{9D8B030D-6E8A-4147-A177-3AD203B41FA5}">
                      <a16:colId xmlns:a16="http://schemas.microsoft.com/office/drawing/2014/main" val="631380159"/>
                    </a:ext>
                  </a:extLst>
                </a:gridCol>
                <a:gridCol w="576072">
                  <a:extLst>
                    <a:ext uri="{9D8B030D-6E8A-4147-A177-3AD203B41FA5}">
                      <a16:colId xmlns:a16="http://schemas.microsoft.com/office/drawing/2014/main" val="1721885192"/>
                    </a:ext>
                  </a:extLst>
                </a:gridCol>
                <a:gridCol w="576072">
                  <a:extLst>
                    <a:ext uri="{9D8B030D-6E8A-4147-A177-3AD203B41FA5}">
                      <a16:colId xmlns:a16="http://schemas.microsoft.com/office/drawing/2014/main" val="1077192407"/>
                    </a:ext>
                  </a:extLst>
                </a:gridCol>
                <a:gridCol w="576072">
                  <a:extLst>
                    <a:ext uri="{9D8B030D-6E8A-4147-A177-3AD203B41FA5}">
                      <a16:colId xmlns:a16="http://schemas.microsoft.com/office/drawing/2014/main" val="802334069"/>
                    </a:ext>
                  </a:extLst>
                </a:gridCol>
                <a:gridCol w="576072">
                  <a:extLst>
                    <a:ext uri="{9D8B030D-6E8A-4147-A177-3AD203B41FA5}">
                      <a16:colId xmlns:a16="http://schemas.microsoft.com/office/drawing/2014/main" val="1005561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299864382"/>
                  </a:ext>
                </a:extLst>
              </a:tr>
            </a:tbl>
          </a:graphicData>
        </a:graphic>
      </p:graphicFrame>
      <p:sp>
        <p:nvSpPr>
          <p:cNvPr id="4" name="Text Placeholder 3">
            <a:extLst>
              <a:ext uri="{FF2B5EF4-FFF2-40B4-BE49-F238E27FC236}">
                <a16:creationId xmlns:a16="http://schemas.microsoft.com/office/drawing/2014/main" id="{1E0C83F5-CECA-4938-866E-239382369F81}"/>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1554290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A210B-2F95-4442-8546-761B60F2769B}"/>
              </a:ext>
            </a:extLst>
          </p:cNvPr>
          <p:cNvSpPr>
            <a:spLocks noGrp="1"/>
          </p:cNvSpPr>
          <p:nvPr>
            <p:ph type="title"/>
          </p:nvPr>
        </p:nvSpPr>
        <p:spPr/>
        <p:txBody>
          <a:bodyPr/>
          <a:lstStyle/>
          <a:p>
            <a:r>
              <a:rPr lang="en-US"/>
              <a:t>Overall Top Posts | 4 profiles - 2 of 6</a:t>
            </a:r>
          </a:p>
        </p:txBody>
      </p:sp>
      <p:graphicFrame>
        <p:nvGraphicFramePr>
          <p:cNvPr id="5" name="Table Placeholder 4">
            <a:extLst>
              <a:ext uri="{FF2B5EF4-FFF2-40B4-BE49-F238E27FC236}">
                <a16:creationId xmlns:a16="http://schemas.microsoft.com/office/drawing/2014/main" id="{E324BA6D-59ED-4A40-B96C-13F50880AF32}"/>
              </a:ext>
            </a:extLst>
          </p:cNvPr>
          <p:cNvGraphicFramePr>
            <a:graphicFrameLocks noGrp="1"/>
          </p:cNvGraphicFramePr>
          <p:nvPr>
            <p:ph type="tbl" sz="quarter" idx="13"/>
            <p:extLst>
              <p:ext uri="{D42A27DB-BD31-4B8C-83A1-F6EECF244321}">
                <p14:modId xmlns:p14="http://schemas.microsoft.com/office/powerpoint/2010/main" val="618215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85340204"/>
                    </a:ext>
                  </a:extLst>
                </a:gridCol>
                <a:gridCol w="1069848">
                  <a:extLst>
                    <a:ext uri="{9D8B030D-6E8A-4147-A177-3AD203B41FA5}">
                      <a16:colId xmlns:a16="http://schemas.microsoft.com/office/drawing/2014/main" val="3274295836"/>
                    </a:ext>
                  </a:extLst>
                </a:gridCol>
                <a:gridCol w="1645920">
                  <a:extLst>
                    <a:ext uri="{9D8B030D-6E8A-4147-A177-3AD203B41FA5}">
                      <a16:colId xmlns:a16="http://schemas.microsoft.com/office/drawing/2014/main" val="1850592764"/>
                    </a:ext>
                  </a:extLst>
                </a:gridCol>
                <a:gridCol w="576072">
                  <a:extLst>
                    <a:ext uri="{9D8B030D-6E8A-4147-A177-3AD203B41FA5}">
                      <a16:colId xmlns:a16="http://schemas.microsoft.com/office/drawing/2014/main" val="3045692511"/>
                    </a:ext>
                  </a:extLst>
                </a:gridCol>
                <a:gridCol w="576072">
                  <a:extLst>
                    <a:ext uri="{9D8B030D-6E8A-4147-A177-3AD203B41FA5}">
                      <a16:colId xmlns:a16="http://schemas.microsoft.com/office/drawing/2014/main" val="562647542"/>
                    </a:ext>
                  </a:extLst>
                </a:gridCol>
                <a:gridCol w="576072">
                  <a:extLst>
                    <a:ext uri="{9D8B030D-6E8A-4147-A177-3AD203B41FA5}">
                      <a16:colId xmlns:a16="http://schemas.microsoft.com/office/drawing/2014/main" val="3413177933"/>
                    </a:ext>
                  </a:extLst>
                </a:gridCol>
                <a:gridCol w="576072">
                  <a:extLst>
                    <a:ext uri="{9D8B030D-6E8A-4147-A177-3AD203B41FA5}">
                      <a16:colId xmlns:a16="http://schemas.microsoft.com/office/drawing/2014/main" val="1931597847"/>
                    </a:ext>
                  </a:extLst>
                </a:gridCol>
                <a:gridCol w="576072">
                  <a:extLst>
                    <a:ext uri="{9D8B030D-6E8A-4147-A177-3AD203B41FA5}">
                      <a16:colId xmlns:a16="http://schemas.microsoft.com/office/drawing/2014/main" val="1212446399"/>
                    </a:ext>
                  </a:extLst>
                </a:gridCol>
                <a:gridCol w="576072">
                  <a:extLst>
                    <a:ext uri="{9D8B030D-6E8A-4147-A177-3AD203B41FA5}">
                      <a16:colId xmlns:a16="http://schemas.microsoft.com/office/drawing/2014/main" val="1409298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18175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- 2023-06-28 13:01:53</a:t>
                      </a:r>
                      <a:r>
                        <a:rPr kumimoji="0" lang="en-US" sz="1000" b="0" i="0" u="none" strike="noStrike" kern="1200" cap="none" spc="0" normalizeH="0" baseline="0" noProof="0">
                          <a:ln>
                            <a:noFill/>
                          </a:ln>
                          <a:solidFill>
                            <a:prstClr val="black"/>
                          </a:solidFill>
                          <a:effectLst/>
                          <a:uLnTx/>
                          <a:uFillTx/>
                          <a:latin typeface="Calibri"/>
                          <a:ea typeface="+mn-ea"/>
                          <a:cs typeface="+mn-cs"/>
                        </a:rPr>
                        <a:t>
 Exciting News! Introducing the World's First Pneumatic Cobot @automatica.🤖
Are you ready to witness the future of robotics? Festo, the pioneer in forward-thinking robotics, is breaking barriers once again with their latest innovation. We proudly present to you the world's first pneumatic #cobot, setting new standards in technology and operability. 
Imagine an industrial robot that is not only cutting-edge but also remarkably user-friendly. Say goodbye to safety fences and complicated setups. With this groundbreaking development, Festo is ushering in a whole new era of human-robot collaboration. 💪🏼🤝
This pneumatic cobot revolutionizes the way humans and robots work together. Its innovative design and advanced pneumatic technology enable seamless and safe interactions between humans and machines. Whether it's assisting with complex tasks, enhancing productivity, or improving efficiency, this cobot is a game-changer. 
📆 Experience our cobots up close at the automatica in Munich until June 30. 
#festo #automatica #innovation #robotics #revolution
🎥 Rüdiger J. Vogel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2.7727 %</a:t>
                      </a:r>
                    </a:p>
                  </a:txBody>
                  <a:tcPr/>
                </a:tc>
                <a:extLst>
                  <a:ext uri="{0D108BD9-81ED-4DB2-BD59-A6C34878D82A}">
                    <a16:rowId xmlns:a16="http://schemas.microsoft.com/office/drawing/2014/main" val="1226207699"/>
                  </a:ext>
                </a:extLst>
              </a:tr>
            </a:tbl>
          </a:graphicData>
        </a:graphic>
      </p:graphicFrame>
      <p:sp>
        <p:nvSpPr>
          <p:cNvPr id="4" name="Text Placeholder 3">
            <a:extLst>
              <a:ext uri="{FF2B5EF4-FFF2-40B4-BE49-F238E27FC236}">
                <a16:creationId xmlns:a16="http://schemas.microsoft.com/office/drawing/2014/main" id="{46BAACCA-14DC-4A35-AFD5-50BFFB1E3083}"/>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4277295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B51D4-2741-4DB6-A94C-066867822937}"/>
              </a:ext>
            </a:extLst>
          </p:cNvPr>
          <p:cNvSpPr>
            <a:spLocks noGrp="1"/>
          </p:cNvSpPr>
          <p:nvPr>
            <p:ph type="title"/>
          </p:nvPr>
        </p:nvSpPr>
        <p:spPr/>
        <p:txBody>
          <a:bodyPr/>
          <a:lstStyle/>
          <a:p>
            <a:r>
              <a:rPr lang="en-US"/>
              <a:t>Overall Top Posts | 4 profiles - 3 of 6</a:t>
            </a:r>
          </a:p>
        </p:txBody>
      </p:sp>
      <p:graphicFrame>
        <p:nvGraphicFramePr>
          <p:cNvPr id="5" name="Table Placeholder 4">
            <a:extLst>
              <a:ext uri="{FF2B5EF4-FFF2-40B4-BE49-F238E27FC236}">
                <a16:creationId xmlns:a16="http://schemas.microsoft.com/office/drawing/2014/main" id="{BF386030-8EEF-495B-A634-541E1A861CBC}"/>
              </a:ext>
            </a:extLst>
          </p:cNvPr>
          <p:cNvGraphicFramePr>
            <a:graphicFrameLocks noGrp="1"/>
          </p:cNvGraphicFramePr>
          <p:nvPr>
            <p:ph type="tbl" sz="quarter" idx="13"/>
            <p:extLst>
              <p:ext uri="{D42A27DB-BD31-4B8C-83A1-F6EECF244321}">
                <p14:modId xmlns:p14="http://schemas.microsoft.com/office/powerpoint/2010/main" val="1481488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11533223"/>
                    </a:ext>
                  </a:extLst>
                </a:gridCol>
                <a:gridCol w="1069848">
                  <a:extLst>
                    <a:ext uri="{9D8B030D-6E8A-4147-A177-3AD203B41FA5}">
                      <a16:colId xmlns:a16="http://schemas.microsoft.com/office/drawing/2014/main" val="806554005"/>
                    </a:ext>
                  </a:extLst>
                </a:gridCol>
                <a:gridCol w="1645920">
                  <a:extLst>
                    <a:ext uri="{9D8B030D-6E8A-4147-A177-3AD203B41FA5}">
                      <a16:colId xmlns:a16="http://schemas.microsoft.com/office/drawing/2014/main" val="3409182706"/>
                    </a:ext>
                  </a:extLst>
                </a:gridCol>
                <a:gridCol w="576072">
                  <a:extLst>
                    <a:ext uri="{9D8B030D-6E8A-4147-A177-3AD203B41FA5}">
                      <a16:colId xmlns:a16="http://schemas.microsoft.com/office/drawing/2014/main" val="444461003"/>
                    </a:ext>
                  </a:extLst>
                </a:gridCol>
                <a:gridCol w="576072">
                  <a:extLst>
                    <a:ext uri="{9D8B030D-6E8A-4147-A177-3AD203B41FA5}">
                      <a16:colId xmlns:a16="http://schemas.microsoft.com/office/drawing/2014/main" val="1325206547"/>
                    </a:ext>
                  </a:extLst>
                </a:gridCol>
                <a:gridCol w="576072">
                  <a:extLst>
                    <a:ext uri="{9D8B030D-6E8A-4147-A177-3AD203B41FA5}">
                      <a16:colId xmlns:a16="http://schemas.microsoft.com/office/drawing/2014/main" val="2352634702"/>
                    </a:ext>
                  </a:extLst>
                </a:gridCol>
                <a:gridCol w="576072">
                  <a:extLst>
                    <a:ext uri="{9D8B030D-6E8A-4147-A177-3AD203B41FA5}">
                      <a16:colId xmlns:a16="http://schemas.microsoft.com/office/drawing/2014/main" val="19102141"/>
                    </a:ext>
                  </a:extLst>
                </a:gridCol>
                <a:gridCol w="576072">
                  <a:extLst>
                    <a:ext uri="{9D8B030D-6E8A-4147-A177-3AD203B41FA5}">
                      <a16:colId xmlns:a16="http://schemas.microsoft.com/office/drawing/2014/main" val="1252272403"/>
                    </a:ext>
                  </a:extLst>
                </a:gridCol>
                <a:gridCol w="576072">
                  <a:extLst>
                    <a:ext uri="{9D8B030D-6E8A-4147-A177-3AD203B41FA5}">
                      <a16:colId xmlns:a16="http://schemas.microsoft.com/office/drawing/2014/main" val="519938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036383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- 2023-06-29 10:02:15</a:t>
                      </a:r>
                      <a:r>
                        <a:rPr kumimoji="0" lang="en-US" sz="1000" b="0" i="0" u="none" strike="noStrike" kern="1200" cap="none" spc="0" normalizeH="0" baseline="0" noProof="0">
                          <a:ln>
                            <a:noFill/>
                          </a:ln>
                          <a:solidFill>
                            <a:prstClr val="black"/>
                          </a:solidFill>
                          <a:effectLst/>
                          <a:uLnTx/>
                          <a:uFillTx/>
                          <a:latin typeface="Calibri"/>
                          <a:ea typeface="+mn-ea"/>
                          <a:cs typeface="+mn-cs"/>
                        </a:rPr>
                        <a:t>
 Visit us in Munich at automatica and experience the entire value chain of the lithium-ion battery, from the production of the individual battery cells to their final recycling. ♻️
In #battery production, high throughput and repeatability are just as important as cost-effective solutions. This applies to many different process steps, from conveying, feeding and controlling aggressive media to precise parts handling and force-controlled press applications.🔋 
Wherever you produce and recycle your batteries - Festo will be there.👐
#festo #battery #innovation #trend #sustainibility
🎥 Rüdiger J. Vogel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1.8211 %</a:t>
                      </a:r>
                    </a:p>
                  </a:txBody>
                  <a:tcPr/>
                </a:tc>
                <a:extLst>
                  <a:ext uri="{0D108BD9-81ED-4DB2-BD59-A6C34878D82A}">
                    <a16:rowId xmlns:a16="http://schemas.microsoft.com/office/drawing/2014/main" val="3044018663"/>
                  </a:ext>
                </a:extLst>
              </a:tr>
            </a:tbl>
          </a:graphicData>
        </a:graphic>
      </p:graphicFrame>
      <p:sp>
        <p:nvSpPr>
          <p:cNvPr id="4" name="Text Placeholder 3">
            <a:extLst>
              <a:ext uri="{FF2B5EF4-FFF2-40B4-BE49-F238E27FC236}">
                <a16:creationId xmlns:a16="http://schemas.microsoft.com/office/drawing/2014/main" id="{6C65D9BB-4616-47F4-9991-D516148DE63E}"/>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2073073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03A53-350B-4D34-B2A4-CCCCB8585877}"/>
              </a:ext>
            </a:extLst>
          </p:cNvPr>
          <p:cNvSpPr>
            <a:spLocks noGrp="1"/>
          </p:cNvSpPr>
          <p:nvPr>
            <p:ph type="title"/>
          </p:nvPr>
        </p:nvSpPr>
        <p:spPr/>
        <p:txBody>
          <a:bodyPr/>
          <a:lstStyle/>
          <a:p>
            <a:r>
              <a:rPr lang="en-US"/>
              <a:t>Overall Top Posts | 4 profiles - 4 of 6</a:t>
            </a:r>
          </a:p>
        </p:txBody>
      </p:sp>
      <p:graphicFrame>
        <p:nvGraphicFramePr>
          <p:cNvPr id="5" name="Table Placeholder 4">
            <a:extLst>
              <a:ext uri="{FF2B5EF4-FFF2-40B4-BE49-F238E27FC236}">
                <a16:creationId xmlns:a16="http://schemas.microsoft.com/office/drawing/2014/main" id="{CF81A6DC-3751-47AA-9874-9F56F6987E12}"/>
              </a:ext>
            </a:extLst>
          </p:cNvPr>
          <p:cNvGraphicFramePr>
            <a:graphicFrameLocks noGrp="1"/>
          </p:cNvGraphicFramePr>
          <p:nvPr>
            <p:ph type="tbl" sz="quarter" idx="13"/>
            <p:extLst>
              <p:ext uri="{D42A27DB-BD31-4B8C-83A1-F6EECF244321}">
                <p14:modId xmlns:p14="http://schemas.microsoft.com/office/powerpoint/2010/main" val="4095389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04672070"/>
                    </a:ext>
                  </a:extLst>
                </a:gridCol>
                <a:gridCol w="1069848">
                  <a:extLst>
                    <a:ext uri="{9D8B030D-6E8A-4147-A177-3AD203B41FA5}">
                      <a16:colId xmlns:a16="http://schemas.microsoft.com/office/drawing/2014/main" val="2805918793"/>
                    </a:ext>
                  </a:extLst>
                </a:gridCol>
                <a:gridCol w="1645920">
                  <a:extLst>
                    <a:ext uri="{9D8B030D-6E8A-4147-A177-3AD203B41FA5}">
                      <a16:colId xmlns:a16="http://schemas.microsoft.com/office/drawing/2014/main" val="415672550"/>
                    </a:ext>
                  </a:extLst>
                </a:gridCol>
                <a:gridCol w="576072">
                  <a:extLst>
                    <a:ext uri="{9D8B030D-6E8A-4147-A177-3AD203B41FA5}">
                      <a16:colId xmlns:a16="http://schemas.microsoft.com/office/drawing/2014/main" val="139716824"/>
                    </a:ext>
                  </a:extLst>
                </a:gridCol>
                <a:gridCol w="576072">
                  <a:extLst>
                    <a:ext uri="{9D8B030D-6E8A-4147-A177-3AD203B41FA5}">
                      <a16:colId xmlns:a16="http://schemas.microsoft.com/office/drawing/2014/main" val="1675318064"/>
                    </a:ext>
                  </a:extLst>
                </a:gridCol>
                <a:gridCol w="576072">
                  <a:extLst>
                    <a:ext uri="{9D8B030D-6E8A-4147-A177-3AD203B41FA5}">
                      <a16:colId xmlns:a16="http://schemas.microsoft.com/office/drawing/2014/main" val="4019619472"/>
                    </a:ext>
                  </a:extLst>
                </a:gridCol>
                <a:gridCol w="576072">
                  <a:extLst>
                    <a:ext uri="{9D8B030D-6E8A-4147-A177-3AD203B41FA5}">
                      <a16:colId xmlns:a16="http://schemas.microsoft.com/office/drawing/2014/main" val="2290857843"/>
                    </a:ext>
                  </a:extLst>
                </a:gridCol>
                <a:gridCol w="576072">
                  <a:extLst>
                    <a:ext uri="{9D8B030D-6E8A-4147-A177-3AD203B41FA5}">
                      <a16:colId xmlns:a16="http://schemas.microsoft.com/office/drawing/2014/main" val="2902766773"/>
                    </a:ext>
                  </a:extLst>
                </a:gridCol>
                <a:gridCol w="576072">
                  <a:extLst>
                    <a:ext uri="{9D8B030D-6E8A-4147-A177-3AD203B41FA5}">
                      <a16:colId xmlns:a16="http://schemas.microsoft.com/office/drawing/2014/main" val="1547598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101462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- 2023-06-27 10:02:44</a:t>
                      </a:r>
                      <a:r>
                        <a:rPr kumimoji="0" lang="en-US" sz="1000" b="0" i="0" u="none" strike="noStrike" kern="1200" cap="none" spc="0" normalizeH="0" baseline="0" noProof="0">
                          <a:ln>
                            <a:noFill/>
                          </a:ln>
                          <a:solidFill>
                            <a:prstClr val="black"/>
                          </a:solidFill>
                          <a:effectLst/>
                          <a:uLnTx/>
                          <a:uFillTx/>
                          <a:latin typeface="Calibri"/>
                          <a:ea typeface="+mn-ea"/>
                          <a:cs typeface="+mn-cs"/>
                        </a:rPr>
                        <a:t>
 We are Ready! Visit us at automatica in Munich.👋
📍 Hall A6 is where the action is! Get ready to immerse yourself in the world of intelligent automation, digitization and AI, e-mobility, and robotics. 
📅 Save the date and make sure to visit us at automatica in Munich. It's an event you don't want to miss! See you there! 
#festo #batteryhandling #robotic #exhibition 
📷 Rüdiger J. Vogel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https://media.licdn.com/dms/image/D4E10AQFmAtto0fitmA/image-shrink_800/0/1687852964277?e=1689145200&amp;v=beta&amp;t=CZuf6Ki3ZqN_s1zIe9iCi-DlIzfwomJ1yMLA2iqAnBw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5.6700 %</a:t>
                      </a:r>
                    </a:p>
                  </a:txBody>
                  <a:tcPr/>
                </a:tc>
                <a:extLst>
                  <a:ext uri="{0D108BD9-81ED-4DB2-BD59-A6C34878D82A}">
                    <a16:rowId xmlns:a16="http://schemas.microsoft.com/office/drawing/2014/main" val="1178757630"/>
                  </a:ext>
                </a:extLst>
              </a:tr>
            </a:tbl>
          </a:graphicData>
        </a:graphic>
      </p:graphicFrame>
      <p:sp>
        <p:nvSpPr>
          <p:cNvPr id="4" name="Text Placeholder 3">
            <a:extLst>
              <a:ext uri="{FF2B5EF4-FFF2-40B4-BE49-F238E27FC236}">
                <a16:creationId xmlns:a16="http://schemas.microsoft.com/office/drawing/2014/main" id="{E7BB196C-EDBF-4CED-8A6E-C5CD3016E5C9}"/>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940208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80AD7-EF74-4FAF-BD63-23541F1396E0}"/>
              </a:ext>
            </a:extLst>
          </p:cNvPr>
          <p:cNvSpPr>
            <a:spLocks noGrp="1"/>
          </p:cNvSpPr>
          <p:nvPr>
            <p:ph type="title"/>
          </p:nvPr>
        </p:nvSpPr>
        <p:spPr/>
        <p:txBody>
          <a:bodyPr/>
          <a:lstStyle/>
          <a:p>
            <a:r>
              <a:rPr lang="en-US"/>
              <a:t>Overall Top Posts | 4 profiles - 5 of 6</a:t>
            </a:r>
          </a:p>
        </p:txBody>
      </p:sp>
      <p:graphicFrame>
        <p:nvGraphicFramePr>
          <p:cNvPr id="5" name="Table Placeholder 4">
            <a:extLst>
              <a:ext uri="{FF2B5EF4-FFF2-40B4-BE49-F238E27FC236}">
                <a16:creationId xmlns:a16="http://schemas.microsoft.com/office/drawing/2014/main" id="{1831D272-DC89-4079-B3D1-CD754241388D}"/>
              </a:ext>
            </a:extLst>
          </p:cNvPr>
          <p:cNvGraphicFramePr>
            <a:graphicFrameLocks noGrp="1"/>
          </p:cNvGraphicFramePr>
          <p:nvPr>
            <p:ph type="tbl" sz="quarter" idx="13"/>
            <p:extLst>
              <p:ext uri="{D42A27DB-BD31-4B8C-83A1-F6EECF244321}">
                <p14:modId xmlns:p14="http://schemas.microsoft.com/office/powerpoint/2010/main" val="2428696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5949834"/>
                    </a:ext>
                  </a:extLst>
                </a:gridCol>
                <a:gridCol w="1069848">
                  <a:extLst>
                    <a:ext uri="{9D8B030D-6E8A-4147-A177-3AD203B41FA5}">
                      <a16:colId xmlns:a16="http://schemas.microsoft.com/office/drawing/2014/main" val="3601271436"/>
                    </a:ext>
                  </a:extLst>
                </a:gridCol>
                <a:gridCol w="1645920">
                  <a:extLst>
                    <a:ext uri="{9D8B030D-6E8A-4147-A177-3AD203B41FA5}">
                      <a16:colId xmlns:a16="http://schemas.microsoft.com/office/drawing/2014/main" val="180999088"/>
                    </a:ext>
                  </a:extLst>
                </a:gridCol>
                <a:gridCol w="576072">
                  <a:extLst>
                    <a:ext uri="{9D8B030D-6E8A-4147-A177-3AD203B41FA5}">
                      <a16:colId xmlns:a16="http://schemas.microsoft.com/office/drawing/2014/main" val="2697370257"/>
                    </a:ext>
                  </a:extLst>
                </a:gridCol>
                <a:gridCol w="576072">
                  <a:extLst>
                    <a:ext uri="{9D8B030D-6E8A-4147-A177-3AD203B41FA5}">
                      <a16:colId xmlns:a16="http://schemas.microsoft.com/office/drawing/2014/main" val="207874121"/>
                    </a:ext>
                  </a:extLst>
                </a:gridCol>
                <a:gridCol w="576072">
                  <a:extLst>
                    <a:ext uri="{9D8B030D-6E8A-4147-A177-3AD203B41FA5}">
                      <a16:colId xmlns:a16="http://schemas.microsoft.com/office/drawing/2014/main" val="3205844268"/>
                    </a:ext>
                  </a:extLst>
                </a:gridCol>
                <a:gridCol w="576072">
                  <a:extLst>
                    <a:ext uri="{9D8B030D-6E8A-4147-A177-3AD203B41FA5}">
                      <a16:colId xmlns:a16="http://schemas.microsoft.com/office/drawing/2014/main" val="361514133"/>
                    </a:ext>
                  </a:extLst>
                </a:gridCol>
                <a:gridCol w="576072">
                  <a:extLst>
                    <a:ext uri="{9D8B030D-6E8A-4147-A177-3AD203B41FA5}">
                      <a16:colId xmlns:a16="http://schemas.microsoft.com/office/drawing/2014/main" val="3806340319"/>
                    </a:ext>
                  </a:extLst>
                </a:gridCol>
                <a:gridCol w="576072">
                  <a:extLst>
                    <a:ext uri="{9D8B030D-6E8A-4147-A177-3AD203B41FA5}">
                      <a16:colId xmlns:a16="http://schemas.microsoft.com/office/drawing/2014/main" val="3608297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15984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- 2023-06-30 16:02:31</a:t>
                      </a:r>
                      <a:r>
                        <a:rPr kumimoji="0" lang="en-US" sz="1000" b="0" i="0" u="none" strike="noStrike" kern="1200" cap="none" spc="0" normalizeH="0" baseline="0" noProof="0">
                          <a:ln>
                            <a:noFill/>
                          </a:ln>
                          <a:solidFill>
                            <a:prstClr val="black"/>
                          </a:solidFill>
                          <a:effectLst/>
                          <a:uLnTx/>
                          <a:uFillTx/>
                          <a:latin typeface="Calibri"/>
                          <a:ea typeface="+mn-ea"/>
                          <a:cs typeface="+mn-cs"/>
                        </a:rPr>
                        <a:t>
 automatica 2023 - What a blast!😍
One week full of innovations, inspiring conversation and also a lot of fun! Thanks to all who visited our Festo stand!
We already look forward to #automatica25!💙
#festo #battery #robotics #exhibition #teamspirit 
🎥 Rüdiger J. Vogel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2.8157 %</a:t>
                      </a:r>
                    </a:p>
                  </a:txBody>
                  <a:tcPr/>
                </a:tc>
                <a:extLst>
                  <a:ext uri="{0D108BD9-81ED-4DB2-BD59-A6C34878D82A}">
                    <a16:rowId xmlns:a16="http://schemas.microsoft.com/office/drawing/2014/main" val="2533853702"/>
                  </a:ext>
                </a:extLst>
              </a:tr>
            </a:tbl>
          </a:graphicData>
        </a:graphic>
      </p:graphicFrame>
      <p:sp>
        <p:nvSpPr>
          <p:cNvPr id="4" name="Text Placeholder 3">
            <a:extLst>
              <a:ext uri="{FF2B5EF4-FFF2-40B4-BE49-F238E27FC236}">
                <a16:creationId xmlns:a16="http://schemas.microsoft.com/office/drawing/2014/main" id="{BE663F68-D596-403A-92A3-02D22B0F0E50}"/>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2031122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C3DE5-B078-42E2-81F7-A980D57EF4D3}"/>
              </a:ext>
            </a:extLst>
          </p:cNvPr>
          <p:cNvSpPr>
            <a:spLocks noGrp="1"/>
          </p:cNvSpPr>
          <p:nvPr>
            <p:ph type="title"/>
          </p:nvPr>
        </p:nvSpPr>
        <p:spPr/>
        <p:txBody>
          <a:bodyPr/>
          <a:lstStyle/>
          <a:p>
            <a:r>
              <a:rPr lang="en-US"/>
              <a:t>Overall Top Posts | 4 profiles - 6 of 6</a:t>
            </a:r>
          </a:p>
        </p:txBody>
      </p:sp>
      <p:graphicFrame>
        <p:nvGraphicFramePr>
          <p:cNvPr id="5" name="Table Placeholder 4">
            <a:extLst>
              <a:ext uri="{FF2B5EF4-FFF2-40B4-BE49-F238E27FC236}">
                <a16:creationId xmlns:a16="http://schemas.microsoft.com/office/drawing/2014/main" id="{8B198F7D-3196-45B3-9A91-DA7C84D4D81C}"/>
              </a:ext>
            </a:extLst>
          </p:cNvPr>
          <p:cNvGraphicFramePr>
            <a:graphicFrameLocks noGrp="1"/>
          </p:cNvGraphicFramePr>
          <p:nvPr>
            <p:ph type="tbl" sz="quarter" idx="13"/>
            <p:extLst>
              <p:ext uri="{D42A27DB-BD31-4B8C-83A1-F6EECF244321}">
                <p14:modId xmlns:p14="http://schemas.microsoft.com/office/powerpoint/2010/main" val="1311043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53982940"/>
                    </a:ext>
                  </a:extLst>
                </a:gridCol>
                <a:gridCol w="1069848">
                  <a:extLst>
                    <a:ext uri="{9D8B030D-6E8A-4147-A177-3AD203B41FA5}">
                      <a16:colId xmlns:a16="http://schemas.microsoft.com/office/drawing/2014/main" val="2575228905"/>
                    </a:ext>
                  </a:extLst>
                </a:gridCol>
                <a:gridCol w="1645920">
                  <a:extLst>
                    <a:ext uri="{9D8B030D-6E8A-4147-A177-3AD203B41FA5}">
                      <a16:colId xmlns:a16="http://schemas.microsoft.com/office/drawing/2014/main" val="3748145110"/>
                    </a:ext>
                  </a:extLst>
                </a:gridCol>
                <a:gridCol w="576072">
                  <a:extLst>
                    <a:ext uri="{9D8B030D-6E8A-4147-A177-3AD203B41FA5}">
                      <a16:colId xmlns:a16="http://schemas.microsoft.com/office/drawing/2014/main" val="940506448"/>
                    </a:ext>
                  </a:extLst>
                </a:gridCol>
                <a:gridCol w="576072">
                  <a:extLst>
                    <a:ext uri="{9D8B030D-6E8A-4147-A177-3AD203B41FA5}">
                      <a16:colId xmlns:a16="http://schemas.microsoft.com/office/drawing/2014/main" val="2453982683"/>
                    </a:ext>
                  </a:extLst>
                </a:gridCol>
                <a:gridCol w="576072">
                  <a:extLst>
                    <a:ext uri="{9D8B030D-6E8A-4147-A177-3AD203B41FA5}">
                      <a16:colId xmlns:a16="http://schemas.microsoft.com/office/drawing/2014/main" val="1626515499"/>
                    </a:ext>
                  </a:extLst>
                </a:gridCol>
                <a:gridCol w="576072">
                  <a:extLst>
                    <a:ext uri="{9D8B030D-6E8A-4147-A177-3AD203B41FA5}">
                      <a16:colId xmlns:a16="http://schemas.microsoft.com/office/drawing/2014/main" val="3333437643"/>
                    </a:ext>
                  </a:extLst>
                </a:gridCol>
                <a:gridCol w="576072">
                  <a:extLst>
                    <a:ext uri="{9D8B030D-6E8A-4147-A177-3AD203B41FA5}">
                      <a16:colId xmlns:a16="http://schemas.microsoft.com/office/drawing/2014/main" val="1130042341"/>
                    </a:ext>
                  </a:extLst>
                </a:gridCol>
                <a:gridCol w="576072">
                  <a:extLst>
                    <a:ext uri="{9D8B030D-6E8A-4147-A177-3AD203B41FA5}">
                      <a16:colId xmlns:a16="http://schemas.microsoft.com/office/drawing/2014/main" val="2510525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35145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festo_global - 2023-06-28 13:06:36</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Future Forward Robotics - the Festo industrial robot that is revolutionizing the way we think about technology and operability.🤖
Imagine an industrial #robot that's not only easy to operate but also eliminates the need for a safety fence, all while being attractively priced. 
Well, guess what? This new era in robotics is now drawing near, ushering in a whole new era of human-robot collaboration.🌟
Welcome to the dawn of a groundbreaking age in robotics! With Festo's world's first pneumatic robot, we're taking giant leaps forward in redefining what's possible.💪
📆 Experience our cobots up close @automatica.official in Munich until June 30. 
__________
#festo_global #automatica23 #innovation #robotics #revolution
🎥 @ruejay_o_graphy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https://quintly-image-storage.s3.amazonaws.com/e56c93f0af638b061b2daf0c21bff637/e5b986aefe4e8166f09b695f94835eb6.jpg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5.2900 %</a:t>
                      </a:r>
                    </a:p>
                  </a:txBody>
                  <a:tcPr/>
                </a:tc>
                <a:extLst>
                  <a:ext uri="{0D108BD9-81ED-4DB2-BD59-A6C34878D82A}">
                    <a16:rowId xmlns:a16="http://schemas.microsoft.com/office/drawing/2014/main" val="4057619753"/>
                  </a:ext>
                </a:extLst>
              </a:tr>
            </a:tbl>
          </a:graphicData>
        </a:graphic>
      </p:graphicFrame>
      <p:sp>
        <p:nvSpPr>
          <p:cNvPr id="4" name="Text Placeholder 3">
            <a:extLst>
              <a:ext uri="{FF2B5EF4-FFF2-40B4-BE49-F238E27FC236}">
                <a16:creationId xmlns:a16="http://schemas.microsoft.com/office/drawing/2014/main" id="{0A43B2A4-E917-48BC-A1D9-575D0779CC63}"/>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1654078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80F3B-327D-4C51-B109-56CA3AAFE46E}"/>
              </a:ext>
            </a:extLst>
          </p:cNvPr>
          <p:cNvSpPr>
            <a:spLocks noGrp="1"/>
          </p:cNvSpPr>
          <p:nvPr>
            <p:ph type="title"/>
          </p:nvPr>
        </p:nvSpPr>
        <p:spPr/>
        <p:txBody>
          <a:bodyPr/>
          <a:lstStyle/>
          <a:p>
            <a:r>
              <a:rPr lang="en-US"/>
              <a:t>Facebook Own Posts Table | 4 profiles - 1 of 4</a:t>
            </a:r>
          </a:p>
        </p:txBody>
      </p:sp>
      <p:graphicFrame>
        <p:nvGraphicFramePr>
          <p:cNvPr id="5" name="Table Placeholder 4">
            <a:extLst>
              <a:ext uri="{FF2B5EF4-FFF2-40B4-BE49-F238E27FC236}">
                <a16:creationId xmlns:a16="http://schemas.microsoft.com/office/drawing/2014/main" id="{4D989AF2-35BF-4D5B-86D3-F291709374FA}"/>
              </a:ext>
            </a:extLst>
          </p:cNvPr>
          <p:cNvGraphicFramePr>
            <a:graphicFrameLocks noGrp="1"/>
          </p:cNvGraphicFramePr>
          <p:nvPr>
            <p:ph type="tbl" sz="quarter" idx="13"/>
            <p:extLst>
              <p:ext uri="{D42A27DB-BD31-4B8C-83A1-F6EECF244321}">
                <p14:modId xmlns:p14="http://schemas.microsoft.com/office/powerpoint/2010/main" val="2836365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711466857"/>
                    </a:ext>
                  </a:extLst>
                </a:gridCol>
                <a:gridCol w="2057400">
                  <a:extLst>
                    <a:ext uri="{9D8B030D-6E8A-4147-A177-3AD203B41FA5}">
                      <a16:colId xmlns:a16="http://schemas.microsoft.com/office/drawing/2014/main" val="420740323"/>
                    </a:ext>
                  </a:extLst>
                </a:gridCol>
                <a:gridCol w="740664">
                  <a:extLst>
                    <a:ext uri="{9D8B030D-6E8A-4147-A177-3AD203B41FA5}">
                      <a16:colId xmlns:a16="http://schemas.microsoft.com/office/drawing/2014/main" val="1400790631"/>
                    </a:ext>
                  </a:extLst>
                </a:gridCol>
                <a:gridCol w="740664">
                  <a:extLst>
                    <a:ext uri="{9D8B030D-6E8A-4147-A177-3AD203B41FA5}">
                      <a16:colId xmlns:a16="http://schemas.microsoft.com/office/drawing/2014/main" val="1722560697"/>
                    </a:ext>
                  </a:extLst>
                </a:gridCol>
                <a:gridCol w="740664">
                  <a:extLst>
                    <a:ext uri="{9D8B030D-6E8A-4147-A177-3AD203B41FA5}">
                      <a16:colId xmlns:a16="http://schemas.microsoft.com/office/drawing/2014/main" val="2764464287"/>
                    </a:ext>
                  </a:extLst>
                </a:gridCol>
                <a:gridCol w="740664">
                  <a:extLst>
                    <a:ext uri="{9D8B030D-6E8A-4147-A177-3AD203B41FA5}">
                      <a16:colId xmlns:a16="http://schemas.microsoft.com/office/drawing/2014/main" val="2545672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647560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- 2023-06-27 10:02:16</a:t>
                      </a:r>
                      <a:r>
                        <a:rPr kumimoji="0" lang="en-US" sz="1000" b="0" i="0" u="none" strike="noStrike" kern="1200" cap="none" spc="0" normalizeH="0" baseline="0" noProof="0">
                          <a:ln>
                            <a:noFill/>
                          </a:ln>
                          <a:solidFill>
                            <a:prstClr val="black"/>
                          </a:solidFill>
                          <a:effectLst/>
                          <a:uLnTx/>
                          <a:uFillTx/>
                          <a:latin typeface="Calibri"/>
                          <a:ea typeface="+mn-ea"/>
                          <a:cs typeface="+mn-cs"/>
                        </a:rPr>
                        <a:t>
 We are Ready! Visit us at #automatica23 in Munich.👋
📍 Hall A6 is where the action is! Get ready to immerse yourself in the world of intelligent automation, digitization and AI, e-mobility, and robotics. 
📅 Save the date and make sure to visit us at automatica in Munich. It's an event you don't want to miss! See you there! 
#festo #batteryhandling #robotic #exhibition 
📷 Rüdiger J. Vogel - photography &amp; motion pictures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https://quintly-image-storage.s3.amazonaws.com/77f11400fb68ac719a791e9493f04b6e/e3634ed56ebc248ae69bf33dfb2c3612.jpg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56370492"/>
                  </a:ext>
                </a:extLst>
              </a:tr>
            </a:tbl>
          </a:graphicData>
        </a:graphic>
      </p:graphicFrame>
      <p:sp>
        <p:nvSpPr>
          <p:cNvPr id="4" name="Text Placeholder 3">
            <a:extLst>
              <a:ext uri="{FF2B5EF4-FFF2-40B4-BE49-F238E27FC236}">
                <a16:creationId xmlns:a16="http://schemas.microsoft.com/office/drawing/2014/main" id="{E68A553B-7162-4BEE-A164-BCD9CE3EA62D}"/>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76680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CC871-8CED-47F8-8A44-FD095A70BF4E}"/>
              </a:ext>
            </a:extLst>
          </p:cNvPr>
          <p:cNvSpPr>
            <a:spLocks noGrp="1"/>
          </p:cNvSpPr>
          <p:nvPr>
            <p:ph type="title"/>
          </p:nvPr>
        </p:nvSpPr>
        <p:spPr/>
        <p:txBody>
          <a:bodyPr/>
          <a:lstStyle/>
          <a:p>
            <a:r>
              <a:rPr lang="en-US"/>
              <a:t>Facebook Own Posts Table | 4 profiles - 2 of 4</a:t>
            </a:r>
          </a:p>
        </p:txBody>
      </p:sp>
      <p:graphicFrame>
        <p:nvGraphicFramePr>
          <p:cNvPr id="5" name="Table Placeholder 4">
            <a:extLst>
              <a:ext uri="{FF2B5EF4-FFF2-40B4-BE49-F238E27FC236}">
                <a16:creationId xmlns:a16="http://schemas.microsoft.com/office/drawing/2014/main" id="{7041F0F5-5AA8-45BC-844D-6C2349A03DC2}"/>
              </a:ext>
            </a:extLst>
          </p:cNvPr>
          <p:cNvGraphicFramePr>
            <a:graphicFrameLocks noGrp="1"/>
          </p:cNvGraphicFramePr>
          <p:nvPr>
            <p:ph type="tbl" sz="quarter" idx="13"/>
            <p:extLst>
              <p:ext uri="{D42A27DB-BD31-4B8C-83A1-F6EECF244321}">
                <p14:modId xmlns:p14="http://schemas.microsoft.com/office/powerpoint/2010/main" val="4240491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1958622651"/>
                    </a:ext>
                  </a:extLst>
                </a:gridCol>
                <a:gridCol w="2057400">
                  <a:extLst>
                    <a:ext uri="{9D8B030D-6E8A-4147-A177-3AD203B41FA5}">
                      <a16:colId xmlns:a16="http://schemas.microsoft.com/office/drawing/2014/main" val="2894387591"/>
                    </a:ext>
                  </a:extLst>
                </a:gridCol>
                <a:gridCol w="740664">
                  <a:extLst>
                    <a:ext uri="{9D8B030D-6E8A-4147-A177-3AD203B41FA5}">
                      <a16:colId xmlns:a16="http://schemas.microsoft.com/office/drawing/2014/main" val="153920212"/>
                    </a:ext>
                  </a:extLst>
                </a:gridCol>
                <a:gridCol w="740664">
                  <a:extLst>
                    <a:ext uri="{9D8B030D-6E8A-4147-A177-3AD203B41FA5}">
                      <a16:colId xmlns:a16="http://schemas.microsoft.com/office/drawing/2014/main" val="2220129718"/>
                    </a:ext>
                  </a:extLst>
                </a:gridCol>
                <a:gridCol w="740664">
                  <a:extLst>
                    <a:ext uri="{9D8B030D-6E8A-4147-A177-3AD203B41FA5}">
                      <a16:colId xmlns:a16="http://schemas.microsoft.com/office/drawing/2014/main" val="591602719"/>
                    </a:ext>
                  </a:extLst>
                </a:gridCol>
                <a:gridCol w="740664">
                  <a:extLst>
                    <a:ext uri="{9D8B030D-6E8A-4147-A177-3AD203B41FA5}">
                      <a16:colId xmlns:a16="http://schemas.microsoft.com/office/drawing/2014/main" val="3389043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129360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- 2023-06-29 10:00:49</a:t>
                      </a:r>
                      <a:r>
                        <a:rPr kumimoji="0" lang="en-US" sz="1000" b="0" i="0" u="none" strike="noStrike" kern="1200" cap="none" spc="0" normalizeH="0" baseline="0" noProof="0">
                          <a:ln>
                            <a:noFill/>
                          </a:ln>
                          <a:solidFill>
                            <a:prstClr val="black"/>
                          </a:solidFill>
                          <a:effectLst/>
                          <a:uLnTx/>
                          <a:uFillTx/>
                          <a:latin typeface="Calibri"/>
                          <a:ea typeface="+mn-ea"/>
                          <a:cs typeface="+mn-cs"/>
                        </a:rPr>
                        <a:t>
 Visit us in Munich at #automatica23 and experience the entire value chain of the lithium-ion battery, from the production of the individual battery cells to their final recycling. ♻️
In #battery production, high throughput and repeatability are just as important as cost-effective solutions. This applies to many different process steps, from conveying, feeding and controlling aggressive media to precise parts handling and force-controlled press applications.🔋 
Wherever you produce and recycle your batteries - Festo will be there.👐
#festo #battery #innovation #trend #sustainibility
🎥 Rüdiger J. Vogel - photography &amp; motion pictures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https://quintly-image-storage.s3.amazonaws.com/77f11400fb68ac719a791e9493f04b6e/3a399b43af2bf0caa2fa8eddb7e44187.jpg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284174498"/>
                  </a:ext>
                </a:extLst>
              </a:tr>
            </a:tbl>
          </a:graphicData>
        </a:graphic>
      </p:graphicFrame>
      <p:sp>
        <p:nvSpPr>
          <p:cNvPr id="4" name="Text Placeholder 3">
            <a:extLst>
              <a:ext uri="{FF2B5EF4-FFF2-40B4-BE49-F238E27FC236}">
                <a16:creationId xmlns:a16="http://schemas.microsoft.com/office/drawing/2014/main" id="{0A71E7DC-73BD-47BC-9A34-EBBD4538AE4C}"/>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1993009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074A-D6E1-4314-8CB6-18C58EBC4EAB}"/>
              </a:ext>
            </a:extLst>
          </p:cNvPr>
          <p:cNvSpPr>
            <a:spLocks noGrp="1"/>
          </p:cNvSpPr>
          <p:nvPr>
            <p:ph type="title"/>
          </p:nvPr>
        </p:nvSpPr>
        <p:spPr/>
        <p:txBody>
          <a:bodyPr/>
          <a:lstStyle/>
          <a:p>
            <a:r>
              <a:rPr lang="en-US"/>
              <a:t>Facebook Own Posts Table | 4 profiles - 3 of 4</a:t>
            </a:r>
          </a:p>
        </p:txBody>
      </p:sp>
      <p:graphicFrame>
        <p:nvGraphicFramePr>
          <p:cNvPr id="5" name="Table Placeholder 4">
            <a:extLst>
              <a:ext uri="{FF2B5EF4-FFF2-40B4-BE49-F238E27FC236}">
                <a16:creationId xmlns:a16="http://schemas.microsoft.com/office/drawing/2014/main" id="{080A5384-CCC2-40DD-837F-E3AB27C98821}"/>
              </a:ext>
            </a:extLst>
          </p:cNvPr>
          <p:cNvGraphicFramePr>
            <a:graphicFrameLocks noGrp="1"/>
          </p:cNvGraphicFramePr>
          <p:nvPr>
            <p:ph type="tbl" sz="quarter" idx="13"/>
            <p:extLst>
              <p:ext uri="{D42A27DB-BD31-4B8C-83A1-F6EECF244321}">
                <p14:modId xmlns:p14="http://schemas.microsoft.com/office/powerpoint/2010/main" val="3176814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1968804958"/>
                    </a:ext>
                  </a:extLst>
                </a:gridCol>
                <a:gridCol w="2057400">
                  <a:extLst>
                    <a:ext uri="{9D8B030D-6E8A-4147-A177-3AD203B41FA5}">
                      <a16:colId xmlns:a16="http://schemas.microsoft.com/office/drawing/2014/main" val="3875446808"/>
                    </a:ext>
                  </a:extLst>
                </a:gridCol>
                <a:gridCol w="740664">
                  <a:extLst>
                    <a:ext uri="{9D8B030D-6E8A-4147-A177-3AD203B41FA5}">
                      <a16:colId xmlns:a16="http://schemas.microsoft.com/office/drawing/2014/main" val="261744914"/>
                    </a:ext>
                  </a:extLst>
                </a:gridCol>
                <a:gridCol w="740664">
                  <a:extLst>
                    <a:ext uri="{9D8B030D-6E8A-4147-A177-3AD203B41FA5}">
                      <a16:colId xmlns:a16="http://schemas.microsoft.com/office/drawing/2014/main" val="607400924"/>
                    </a:ext>
                  </a:extLst>
                </a:gridCol>
                <a:gridCol w="740664">
                  <a:extLst>
                    <a:ext uri="{9D8B030D-6E8A-4147-A177-3AD203B41FA5}">
                      <a16:colId xmlns:a16="http://schemas.microsoft.com/office/drawing/2014/main" val="3530012695"/>
                    </a:ext>
                  </a:extLst>
                </a:gridCol>
                <a:gridCol w="740664">
                  <a:extLst>
                    <a:ext uri="{9D8B030D-6E8A-4147-A177-3AD203B41FA5}">
                      <a16:colId xmlns:a16="http://schemas.microsoft.com/office/drawing/2014/main" val="18264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3905090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- 2023-06-28 13:00:47</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Future Forward Robotics - the Festo industrial robot that is revolutionizing the way we think about technology and operability.🤖
Imagine an industrial robot that's not only easy to operate but also eliminates the need for a safety fence, all while being attractively priced. 
Well, guess what? This new era in robotics is now drawing near, ushering in a whole new era of human-robot collaboration.🌟
Welcome to the dawn of a groundbreaking age in robotics! With Festo's world's first pneumatic robot, we're taking giant leaps forward in redefining what's possible.💪
📆 Experience our cobots up close at the automatica in Munich until June 30.
#festo #automatica23 #innovation #robotics #revolution
🎥: Rüdiger J. Vogel - photography &amp; motion pictures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https://quintly-image-storage.s3.amazonaws.com/77f11400fb68ac719a791e9493f04b6e/fb618a49a372741fd199bbb5399f5f16.jpg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2379699151"/>
                  </a:ext>
                </a:extLst>
              </a:tr>
            </a:tbl>
          </a:graphicData>
        </a:graphic>
      </p:graphicFrame>
      <p:sp>
        <p:nvSpPr>
          <p:cNvPr id="4" name="Text Placeholder 3">
            <a:extLst>
              <a:ext uri="{FF2B5EF4-FFF2-40B4-BE49-F238E27FC236}">
                <a16:creationId xmlns:a16="http://schemas.microsoft.com/office/drawing/2014/main" id="{C9CE9006-0BEE-480E-A23D-4D28171BA914}"/>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4026640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D1743-653E-4034-AA02-E5DC0999E733}"/>
              </a:ext>
            </a:extLst>
          </p:cNvPr>
          <p:cNvSpPr>
            <a:spLocks noGrp="1"/>
          </p:cNvSpPr>
          <p:nvPr>
            <p:ph type="title"/>
          </p:nvPr>
        </p:nvSpPr>
        <p:spPr/>
        <p:txBody>
          <a:bodyPr/>
          <a:lstStyle/>
          <a:p>
            <a:r>
              <a:rPr lang="en-US"/>
              <a:t>Facebook Own Posts Table | 4 profiles - 4 of 4</a:t>
            </a:r>
          </a:p>
        </p:txBody>
      </p:sp>
      <p:graphicFrame>
        <p:nvGraphicFramePr>
          <p:cNvPr id="5" name="Table Placeholder 4">
            <a:extLst>
              <a:ext uri="{FF2B5EF4-FFF2-40B4-BE49-F238E27FC236}">
                <a16:creationId xmlns:a16="http://schemas.microsoft.com/office/drawing/2014/main" id="{09645659-A396-4A4E-BC4E-47FD8D84C016}"/>
              </a:ext>
            </a:extLst>
          </p:cNvPr>
          <p:cNvGraphicFramePr>
            <a:graphicFrameLocks noGrp="1"/>
          </p:cNvGraphicFramePr>
          <p:nvPr>
            <p:ph type="tbl" sz="quarter" idx="13"/>
            <p:extLst>
              <p:ext uri="{D42A27DB-BD31-4B8C-83A1-F6EECF244321}">
                <p14:modId xmlns:p14="http://schemas.microsoft.com/office/powerpoint/2010/main" val="2516219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4033618981"/>
                    </a:ext>
                  </a:extLst>
                </a:gridCol>
                <a:gridCol w="2057400">
                  <a:extLst>
                    <a:ext uri="{9D8B030D-6E8A-4147-A177-3AD203B41FA5}">
                      <a16:colId xmlns:a16="http://schemas.microsoft.com/office/drawing/2014/main" val="1082739926"/>
                    </a:ext>
                  </a:extLst>
                </a:gridCol>
                <a:gridCol w="740664">
                  <a:extLst>
                    <a:ext uri="{9D8B030D-6E8A-4147-A177-3AD203B41FA5}">
                      <a16:colId xmlns:a16="http://schemas.microsoft.com/office/drawing/2014/main" val="2321802943"/>
                    </a:ext>
                  </a:extLst>
                </a:gridCol>
                <a:gridCol w="740664">
                  <a:extLst>
                    <a:ext uri="{9D8B030D-6E8A-4147-A177-3AD203B41FA5}">
                      <a16:colId xmlns:a16="http://schemas.microsoft.com/office/drawing/2014/main" val="2816349895"/>
                    </a:ext>
                  </a:extLst>
                </a:gridCol>
                <a:gridCol w="740664">
                  <a:extLst>
                    <a:ext uri="{9D8B030D-6E8A-4147-A177-3AD203B41FA5}">
                      <a16:colId xmlns:a16="http://schemas.microsoft.com/office/drawing/2014/main" val="459617671"/>
                    </a:ext>
                  </a:extLst>
                </a:gridCol>
                <a:gridCol w="740664">
                  <a:extLst>
                    <a:ext uri="{9D8B030D-6E8A-4147-A177-3AD203B41FA5}">
                      <a16:colId xmlns:a16="http://schemas.microsoft.com/office/drawing/2014/main" val="3968594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386101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- 2023-06-30 16:00:49</a:t>
                      </a:r>
                      <a:r>
                        <a:rPr kumimoji="0" lang="en-US" sz="1000" b="0" i="0" u="none" strike="noStrike" kern="1200" cap="none" spc="0" normalizeH="0" baseline="0" noProof="0">
                          <a:ln>
                            <a:noFill/>
                          </a:ln>
                          <a:solidFill>
                            <a:prstClr val="black"/>
                          </a:solidFill>
                          <a:effectLst/>
                          <a:uLnTx/>
                          <a:uFillTx/>
                          <a:latin typeface="Calibri"/>
                          <a:ea typeface="+mn-ea"/>
                          <a:cs typeface="+mn-cs"/>
                        </a:rPr>
                        <a:t>
 #automatica23 – What a blast!😍
One week full of innovations, inspiring conversation and also a lot of fun! Thanks to all who visited our Festo stand!
We already look forward to #automatica25!💙
#festo #battery #robotics #exhibition #teamspirit
🎥 Rüdiger J. Vogel - photography &amp; motion pictures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https://quintly-image-storage.s3.amazonaws.com/77f11400fb68ac719a791e9493f04b6e/fb9680c208f80033ed40aa8b47f5308e.jpg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370855600"/>
                  </a:ext>
                </a:extLst>
              </a:tr>
            </a:tbl>
          </a:graphicData>
        </a:graphic>
      </p:graphicFrame>
      <p:sp>
        <p:nvSpPr>
          <p:cNvPr id="4" name="Text Placeholder 3">
            <a:extLst>
              <a:ext uri="{FF2B5EF4-FFF2-40B4-BE49-F238E27FC236}">
                <a16:creationId xmlns:a16="http://schemas.microsoft.com/office/drawing/2014/main" id="{C3C9FCFD-580D-42E7-BEA1-7A945898ED0E}"/>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1002336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9DC82-B655-4CE9-8CE4-D1A8E590B478}"/>
              </a:ext>
            </a:extLst>
          </p:cNvPr>
          <p:cNvSpPr>
            <a:spLocks noGrp="1"/>
          </p:cNvSpPr>
          <p:nvPr>
            <p:ph type="title"/>
          </p:nvPr>
        </p:nvSpPr>
        <p:spPr/>
        <p:txBody>
          <a:bodyPr/>
          <a:lstStyle/>
          <a:p>
            <a:r>
              <a:rPr lang="en-US"/>
              <a:t>LinkedIn Posts Table | 4 profiles - 1 of 4</a:t>
            </a:r>
          </a:p>
        </p:txBody>
      </p:sp>
      <p:graphicFrame>
        <p:nvGraphicFramePr>
          <p:cNvPr id="5" name="Table Placeholder 4">
            <a:extLst>
              <a:ext uri="{FF2B5EF4-FFF2-40B4-BE49-F238E27FC236}">
                <a16:creationId xmlns:a16="http://schemas.microsoft.com/office/drawing/2014/main" id="{26660864-3535-44B0-B87B-5A9AB962F766}"/>
              </a:ext>
            </a:extLst>
          </p:cNvPr>
          <p:cNvGraphicFramePr>
            <a:graphicFrameLocks noGrp="1"/>
          </p:cNvGraphicFramePr>
          <p:nvPr>
            <p:ph type="tbl" sz="quarter" idx="13"/>
            <p:extLst>
              <p:ext uri="{D42A27DB-BD31-4B8C-83A1-F6EECF244321}">
                <p14:modId xmlns:p14="http://schemas.microsoft.com/office/powerpoint/2010/main" val="1138752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66927389"/>
                    </a:ext>
                  </a:extLst>
                </a:gridCol>
                <a:gridCol w="1645920">
                  <a:extLst>
                    <a:ext uri="{9D8B030D-6E8A-4147-A177-3AD203B41FA5}">
                      <a16:colId xmlns:a16="http://schemas.microsoft.com/office/drawing/2014/main" val="2134886172"/>
                    </a:ext>
                  </a:extLst>
                </a:gridCol>
                <a:gridCol w="576072">
                  <a:extLst>
                    <a:ext uri="{9D8B030D-6E8A-4147-A177-3AD203B41FA5}">
                      <a16:colId xmlns:a16="http://schemas.microsoft.com/office/drawing/2014/main" val="4023300800"/>
                    </a:ext>
                  </a:extLst>
                </a:gridCol>
                <a:gridCol w="576072">
                  <a:extLst>
                    <a:ext uri="{9D8B030D-6E8A-4147-A177-3AD203B41FA5}">
                      <a16:colId xmlns:a16="http://schemas.microsoft.com/office/drawing/2014/main" val="1662209043"/>
                    </a:ext>
                  </a:extLst>
                </a:gridCol>
                <a:gridCol w="576072">
                  <a:extLst>
                    <a:ext uri="{9D8B030D-6E8A-4147-A177-3AD203B41FA5}">
                      <a16:colId xmlns:a16="http://schemas.microsoft.com/office/drawing/2014/main" val="1609922274"/>
                    </a:ext>
                  </a:extLst>
                </a:gridCol>
                <a:gridCol w="576072">
                  <a:extLst>
                    <a:ext uri="{9D8B030D-6E8A-4147-A177-3AD203B41FA5}">
                      <a16:colId xmlns:a16="http://schemas.microsoft.com/office/drawing/2014/main" val="2625502969"/>
                    </a:ext>
                  </a:extLst>
                </a:gridCol>
                <a:gridCol w="576072">
                  <a:extLst>
                    <a:ext uri="{9D8B030D-6E8A-4147-A177-3AD203B41FA5}">
                      <a16:colId xmlns:a16="http://schemas.microsoft.com/office/drawing/2014/main" val="2366311410"/>
                    </a:ext>
                  </a:extLst>
                </a:gridCol>
                <a:gridCol w="576072">
                  <a:extLst>
                    <a:ext uri="{9D8B030D-6E8A-4147-A177-3AD203B41FA5}">
                      <a16:colId xmlns:a16="http://schemas.microsoft.com/office/drawing/2014/main" val="3488140779"/>
                    </a:ext>
                  </a:extLst>
                </a:gridCol>
                <a:gridCol w="576072">
                  <a:extLst>
                    <a:ext uri="{9D8B030D-6E8A-4147-A177-3AD203B41FA5}">
                      <a16:colId xmlns:a16="http://schemas.microsoft.com/office/drawing/2014/main" val="3615840229"/>
                    </a:ext>
                  </a:extLst>
                </a:gridCol>
                <a:gridCol w="576072">
                  <a:extLst>
                    <a:ext uri="{9D8B030D-6E8A-4147-A177-3AD203B41FA5}">
                      <a16:colId xmlns:a16="http://schemas.microsoft.com/office/drawing/2014/main" val="1411249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61767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- 2023-06-30 16:02:31</a:t>
                      </a:r>
                      <a:r>
                        <a:rPr kumimoji="0" lang="en-US" sz="1000" b="0" i="0" u="none" strike="noStrike" kern="1200" cap="none" spc="0" normalizeH="0" baseline="0" noProof="0">
                          <a:ln>
                            <a:noFill/>
                          </a:ln>
                          <a:solidFill>
                            <a:prstClr val="black"/>
                          </a:solidFill>
                          <a:effectLst/>
                          <a:uLnTx/>
                          <a:uFillTx/>
                          <a:latin typeface="Calibri"/>
                          <a:ea typeface="+mn-ea"/>
                          <a:cs typeface="+mn-cs"/>
                        </a:rPr>
                        <a:t>
 automatica 2023 - What a blast!😍
One week full of innovations, inspiring conversation and also a lot of fun! Thanks to all who visited our Festo stand!
We already look forward to #automatica25!💙
#festo #battery #robotics #exhibition #teamspirit 
🎥 Rüdiger J. Vogel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2.8156511859111 %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7988</a:t>
                      </a:r>
                    </a:p>
                  </a:txBody>
                  <a:tcPr/>
                </a:tc>
                <a:extLst>
                  <a:ext uri="{0D108BD9-81ED-4DB2-BD59-A6C34878D82A}">
                    <a16:rowId xmlns:a16="http://schemas.microsoft.com/office/drawing/2014/main" val="895384894"/>
                  </a:ext>
                </a:extLst>
              </a:tr>
            </a:tbl>
          </a:graphicData>
        </a:graphic>
      </p:graphicFrame>
      <p:sp>
        <p:nvSpPr>
          <p:cNvPr id="4" name="Text Placeholder 3">
            <a:extLst>
              <a:ext uri="{FF2B5EF4-FFF2-40B4-BE49-F238E27FC236}">
                <a16:creationId xmlns:a16="http://schemas.microsoft.com/office/drawing/2014/main" id="{758492AF-C0D6-4FE6-AEC7-A18B05D25212}"/>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1413623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7792D-4B2B-4A16-A7E3-2711393ADCEB}"/>
              </a:ext>
            </a:extLst>
          </p:cNvPr>
          <p:cNvSpPr>
            <a:spLocks noGrp="1"/>
          </p:cNvSpPr>
          <p:nvPr>
            <p:ph type="title"/>
          </p:nvPr>
        </p:nvSpPr>
        <p:spPr/>
        <p:txBody>
          <a:bodyPr/>
          <a:lstStyle/>
          <a:p>
            <a:r>
              <a:rPr lang="en-US"/>
              <a:t>LinkedIn Posts Table | 4 profiles - 2 of 4</a:t>
            </a:r>
          </a:p>
        </p:txBody>
      </p:sp>
      <p:graphicFrame>
        <p:nvGraphicFramePr>
          <p:cNvPr id="5" name="Table Placeholder 4">
            <a:extLst>
              <a:ext uri="{FF2B5EF4-FFF2-40B4-BE49-F238E27FC236}">
                <a16:creationId xmlns:a16="http://schemas.microsoft.com/office/drawing/2014/main" id="{36656506-0707-4A22-8FFA-73FA1F14089B}"/>
              </a:ext>
            </a:extLst>
          </p:cNvPr>
          <p:cNvGraphicFramePr>
            <a:graphicFrameLocks noGrp="1"/>
          </p:cNvGraphicFramePr>
          <p:nvPr>
            <p:ph type="tbl" sz="quarter" idx="13"/>
            <p:extLst>
              <p:ext uri="{D42A27DB-BD31-4B8C-83A1-F6EECF244321}">
                <p14:modId xmlns:p14="http://schemas.microsoft.com/office/powerpoint/2010/main" val="3317444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49973347"/>
                    </a:ext>
                  </a:extLst>
                </a:gridCol>
                <a:gridCol w="1645920">
                  <a:extLst>
                    <a:ext uri="{9D8B030D-6E8A-4147-A177-3AD203B41FA5}">
                      <a16:colId xmlns:a16="http://schemas.microsoft.com/office/drawing/2014/main" val="2800855075"/>
                    </a:ext>
                  </a:extLst>
                </a:gridCol>
                <a:gridCol w="576072">
                  <a:extLst>
                    <a:ext uri="{9D8B030D-6E8A-4147-A177-3AD203B41FA5}">
                      <a16:colId xmlns:a16="http://schemas.microsoft.com/office/drawing/2014/main" val="1496631088"/>
                    </a:ext>
                  </a:extLst>
                </a:gridCol>
                <a:gridCol w="576072">
                  <a:extLst>
                    <a:ext uri="{9D8B030D-6E8A-4147-A177-3AD203B41FA5}">
                      <a16:colId xmlns:a16="http://schemas.microsoft.com/office/drawing/2014/main" val="3225367443"/>
                    </a:ext>
                  </a:extLst>
                </a:gridCol>
                <a:gridCol w="576072">
                  <a:extLst>
                    <a:ext uri="{9D8B030D-6E8A-4147-A177-3AD203B41FA5}">
                      <a16:colId xmlns:a16="http://schemas.microsoft.com/office/drawing/2014/main" val="2484908123"/>
                    </a:ext>
                  </a:extLst>
                </a:gridCol>
                <a:gridCol w="576072">
                  <a:extLst>
                    <a:ext uri="{9D8B030D-6E8A-4147-A177-3AD203B41FA5}">
                      <a16:colId xmlns:a16="http://schemas.microsoft.com/office/drawing/2014/main" val="878453243"/>
                    </a:ext>
                  </a:extLst>
                </a:gridCol>
                <a:gridCol w="576072">
                  <a:extLst>
                    <a:ext uri="{9D8B030D-6E8A-4147-A177-3AD203B41FA5}">
                      <a16:colId xmlns:a16="http://schemas.microsoft.com/office/drawing/2014/main" val="3230429415"/>
                    </a:ext>
                  </a:extLst>
                </a:gridCol>
                <a:gridCol w="576072">
                  <a:extLst>
                    <a:ext uri="{9D8B030D-6E8A-4147-A177-3AD203B41FA5}">
                      <a16:colId xmlns:a16="http://schemas.microsoft.com/office/drawing/2014/main" val="1552241116"/>
                    </a:ext>
                  </a:extLst>
                </a:gridCol>
                <a:gridCol w="576072">
                  <a:extLst>
                    <a:ext uri="{9D8B030D-6E8A-4147-A177-3AD203B41FA5}">
                      <a16:colId xmlns:a16="http://schemas.microsoft.com/office/drawing/2014/main" val="2682353713"/>
                    </a:ext>
                  </a:extLst>
                </a:gridCol>
                <a:gridCol w="576072">
                  <a:extLst>
                    <a:ext uri="{9D8B030D-6E8A-4147-A177-3AD203B41FA5}">
                      <a16:colId xmlns:a16="http://schemas.microsoft.com/office/drawing/2014/main" val="3320038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21578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- 2023-06-29 10:02:15</a:t>
                      </a:r>
                      <a:r>
                        <a:rPr kumimoji="0" lang="en-US" sz="1000" b="0" i="0" u="none" strike="noStrike" kern="1200" cap="none" spc="0" normalizeH="0" baseline="0" noProof="0">
                          <a:ln>
                            <a:noFill/>
                          </a:ln>
                          <a:solidFill>
                            <a:prstClr val="black"/>
                          </a:solidFill>
                          <a:effectLst/>
                          <a:uLnTx/>
                          <a:uFillTx/>
                          <a:latin typeface="Calibri"/>
                          <a:ea typeface="+mn-ea"/>
                          <a:cs typeface="+mn-cs"/>
                        </a:rPr>
                        <a:t>
 Visit us in Munich at automatica and experience the entire value chain of the lithium-ion battery, from the production of the individual battery cells to their final recycling. ♻️
In #battery production, high throughput and repeatability are just as important as cost-effective solutions. This applies to many different process steps, from conveying, feeding and controlling aggressive media to precise parts handling and force-controlled press applications.🔋 
Wherever you produce and recycle your batteries - Festo will be there.👐
#festo #battery #innovation #trend #sustainibility
🎥 Rüdiger J. Vogel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1.8210530808519 %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29093</a:t>
                      </a:r>
                    </a:p>
                  </a:txBody>
                  <a:tcPr/>
                </a:tc>
                <a:extLst>
                  <a:ext uri="{0D108BD9-81ED-4DB2-BD59-A6C34878D82A}">
                    <a16:rowId xmlns:a16="http://schemas.microsoft.com/office/drawing/2014/main" val="4287697810"/>
                  </a:ext>
                </a:extLst>
              </a:tr>
            </a:tbl>
          </a:graphicData>
        </a:graphic>
      </p:graphicFrame>
      <p:sp>
        <p:nvSpPr>
          <p:cNvPr id="4" name="Text Placeholder 3">
            <a:extLst>
              <a:ext uri="{FF2B5EF4-FFF2-40B4-BE49-F238E27FC236}">
                <a16:creationId xmlns:a16="http://schemas.microsoft.com/office/drawing/2014/main" id="{78BBB0B7-7B43-412F-8F8B-4952429DB33C}"/>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2566222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11C83-98D1-4A63-A546-826B64BC0769}"/>
              </a:ext>
            </a:extLst>
          </p:cNvPr>
          <p:cNvSpPr>
            <a:spLocks noGrp="1"/>
          </p:cNvSpPr>
          <p:nvPr>
            <p:ph type="title"/>
          </p:nvPr>
        </p:nvSpPr>
        <p:spPr/>
        <p:txBody>
          <a:bodyPr/>
          <a:lstStyle/>
          <a:p>
            <a:r>
              <a:rPr lang="en-US"/>
              <a:t>LinkedIn Posts Table | 4 profiles - 3 of 4</a:t>
            </a:r>
          </a:p>
        </p:txBody>
      </p:sp>
      <p:graphicFrame>
        <p:nvGraphicFramePr>
          <p:cNvPr id="5" name="Table Placeholder 4">
            <a:extLst>
              <a:ext uri="{FF2B5EF4-FFF2-40B4-BE49-F238E27FC236}">
                <a16:creationId xmlns:a16="http://schemas.microsoft.com/office/drawing/2014/main" id="{7D92AB86-6EE9-468C-88C3-82FB621556D7}"/>
              </a:ext>
            </a:extLst>
          </p:cNvPr>
          <p:cNvGraphicFramePr>
            <a:graphicFrameLocks noGrp="1"/>
          </p:cNvGraphicFramePr>
          <p:nvPr>
            <p:ph type="tbl" sz="quarter" idx="13"/>
            <p:extLst>
              <p:ext uri="{D42A27DB-BD31-4B8C-83A1-F6EECF244321}">
                <p14:modId xmlns:p14="http://schemas.microsoft.com/office/powerpoint/2010/main" val="3618370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72302757"/>
                    </a:ext>
                  </a:extLst>
                </a:gridCol>
                <a:gridCol w="1645920">
                  <a:extLst>
                    <a:ext uri="{9D8B030D-6E8A-4147-A177-3AD203B41FA5}">
                      <a16:colId xmlns:a16="http://schemas.microsoft.com/office/drawing/2014/main" val="4228233956"/>
                    </a:ext>
                  </a:extLst>
                </a:gridCol>
                <a:gridCol w="576072">
                  <a:extLst>
                    <a:ext uri="{9D8B030D-6E8A-4147-A177-3AD203B41FA5}">
                      <a16:colId xmlns:a16="http://schemas.microsoft.com/office/drawing/2014/main" val="2156418200"/>
                    </a:ext>
                  </a:extLst>
                </a:gridCol>
                <a:gridCol w="576072">
                  <a:extLst>
                    <a:ext uri="{9D8B030D-6E8A-4147-A177-3AD203B41FA5}">
                      <a16:colId xmlns:a16="http://schemas.microsoft.com/office/drawing/2014/main" val="1288024304"/>
                    </a:ext>
                  </a:extLst>
                </a:gridCol>
                <a:gridCol w="576072">
                  <a:extLst>
                    <a:ext uri="{9D8B030D-6E8A-4147-A177-3AD203B41FA5}">
                      <a16:colId xmlns:a16="http://schemas.microsoft.com/office/drawing/2014/main" val="3584134036"/>
                    </a:ext>
                  </a:extLst>
                </a:gridCol>
                <a:gridCol w="576072">
                  <a:extLst>
                    <a:ext uri="{9D8B030D-6E8A-4147-A177-3AD203B41FA5}">
                      <a16:colId xmlns:a16="http://schemas.microsoft.com/office/drawing/2014/main" val="535217949"/>
                    </a:ext>
                  </a:extLst>
                </a:gridCol>
                <a:gridCol w="576072">
                  <a:extLst>
                    <a:ext uri="{9D8B030D-6E8A-4147-A177-3AD203B41FA5}">
                      <a16:colId xmlns:a16="http://schemas.microsoft.com/office/drawing/2014/main" val="841901552"/>
                    </a:ext>
                  </a:extLst>
                </a:gridCol>
                <a:gridCol w="576072">
                  <a:extLst>
                    <a:ext uri="{9D8B030D-6E8A-4147-A177-3AD203B41FA5}">
                      <a16:colId xmlns:a16="http://schemas.microsoft.com/office/drawing/2014/main" val="4017288588"/>
                    </a:ext>
                  </a:extLst>
                </a:gridCol>
                <a:gridCol w="576072">
                  <a:extLst>
                    <a:ext uri="{9D8B030D-6E8A-4147-A177-3AD203B41FA5}">
                      <a16:colId xmlns:a16="http://schemas.microsoft.com/office/drawing/2014/main" val="3594522914"/>
                    </a:ext>
                  </a:extLst>
                </a:gridCol>
                <a:gridCol w="576072">
                  <a:extLst>
                    <a:ext uri="{9D8B030D-6E8A-4147-A177-3AD203B41FA5}">
                      <a16:colId xmlns:a16="http://schemas.microsoft.com/office/drawing/2014/main" val="3719786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1345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- 2023-06-28 13:01:53</a:t>
                      </a:r>
                      <a:r>
                        <a:rPr kumimoji="0" lang="en-US" sz="1000" b="0" i="0" u="none" strike="noStrike" kern="1200" cap="none" spc="0" normalizeH="0" baseline="0" noProof="0">
                          <a:ln>
                            <a:noFill/>
                          </a:ln>
                          <a:solidFill>
                            <a:prstClr val="black"/>
                          </a:solidFill>
                          <a:effectLst/>
                          <a:uLnTx/>
                          <a:uFillTx/>
                          <a:latin typeface="Calibri"/>
                          <a:ea typeface="+mn-ea"/>
                          <a:cs typeface="+mn-cs"/>
                        </a:rPr>
                        <a:t>
 Exciting News! Introducing the World's First Pneumatic Cobot @automatica.🤖
Are you ready to witness the future of robotics? Festo, the pioneer in forward-thinking robotics, is breaking barriers once again with their latest innovation. We proudly present to you the world's first pneumatic #cobot, setting new standards in technology and operability. 
Imagine an industrial robot that is not only cutting-edge but also remarkably user-friendly. Say goodbye to safety fences and complicated setups. With this groundbreaking development, Festo is ushering in a whole new era of human-robot collaboration. 💪🏼🤝
This pneumatic cobot revolutionizes the way humans and robots work together. Its innovative design and advanced pneumatic technology enable seamless and safe interactions between humans and machines. Whether it's assisting with complex tasks, enhancing productivity, or improving efficiency, this cobot is a game-changer. 
📆 Experience our cobots up close at the automatica in Munich until June 30. 
#festo #automatica #innovation #robotics #revolution
🎥 Rüdiger J. Vogel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2.7727143987974 %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64125</a:t>
                      </a:r>
                    </a:p>
                  </a:txBody>
                  <a:tcPr/>
                </a:tc>
                <a:extLst>
                  <a:ext uri="{0D108BD9-81ED-4DB2-BD59-A6C34878D82A}">
                    <a16:rowId xmlns:a16="http://schemas.microsoft.com/office/drawing/2014/main" val="3051124629"/>
                  </a:ext>
                </a:extLst>
              </a:tr>
            </a:tbl>
          </a:graphicData>
        </a:graphic>
      </p:graphicFrame>
      <p:sp>
        <p:nvSpPr>
          <p:cNvPr id="4" name="Text Placeholder 3">
            <a:extLst>
              <a:ext uri="{FF2B5EF4-FFF2-40B4-BE49-F238E27FC236}">
                <a16:creationId xmlns:a16="http://schemas.microsoft.com/office/drawing/2014/main" id="{67999633-F33C-475F-86BD-F119BF3E98BE}"/>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563947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93E8A-3D59-4492-A3ED-89610F04FBAA}"/>
              </a:ext>
            </a:extLst>
          </p:cNvPr>
          <p:cNvSpPr>
            <a:spLocks noGrp="1"/>
          </p:cNvSpPr>
          <p:nvPr>
            <p:ph type="title"/>
          </p:nvPr>
        </p:nvSpPr>
        <p:spPr/>
        <p:txBody>
          <a:bodyPr/>
          <a:lstStyle/>
          <a:p>
            <a:r>
              <a:rPr lang="en-US"/>
              <a:t>LinkedIn Posts Table | 4 profiles - 4 of 4</a:t>
            </a:r>
          </a:p>
        </p:txBody>
      </p:sp>
      <p:graphicFrame>
        <p:nvGraphicFramePr>
          <p:cNvPr id="5" name="Table Placeholder 4">
            <a:extLst>
              <a:ext uri="{FF2B5EF4-FFF2-40B4-BE49-F238E27FC236}">
                <a16:creationId xmlns:a16="http://schemas.microsoft.com/office/drawing/2014/main" id="{4F5550BF-2527-44C8-8E6F-999F2966135B}"/>
              </a:ext>
            </a:extLst>
          </p:cNvPr>
          <p:cNvGraphicFramePr>
            <a:graphicFrameLocks noGrp="1"/>
          </p:cNvGraphicFramePr>
          <p:nvPr>
            <p:ph type="tbl" sz="quarter" idx="13"/>
            <p:extLst>
              <p:ext uri="{D42A27DB-BD31-4B8C-83A1-F6EECF244321}">
                <p14:modId xmlns:p14="http://schemas.microsoft.com/office/powerpoint/2010/main" val="2812854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8710228"/>
                    </a:ext>
                  </a:extLst>
                </a:gridCol>
                <a:gridCol w="1645920">
                  <a:extLst>
                    <a:ext uri="{9D8B030D-6E8A-4147-A177-3AD203B41FA5}">
                      <a16:colId xmlns:a16="http://schemas.microsoft.com/office/drawing/2014/main" val="2429826423"/>
                    </a:ext>
                  </a:extLst>
                </a:gridCol>
                <a:gridCol w="576072">
                  <a:extLst>
                    <a:ext uri="{9D8B030D-6E8A-4147-A177-3AD203B41FA5}">
                      <a16:colId xmlns:a16="http://schemas.microsoft.com/office/drawing/2014/main" val="1138886764"/>
                    </a:ext>
                  </a:extLst>
                </a:gridCol>
                <a:gridCol w="576072">
                  <a:extLst>
                    <a:ext uri="{9D8B030D-6E8A-4147-A177-3AD203B41FA5}">
                      <a16:colId xmlns:a16="http://schemas.microsoft.com/office/drawing/2014/main" val="3176506838"/>
                    </a:ext>
                  </a:extLst>
                </a:gridCol>
                <a:gridCol w="576072">
                  <a:extLst>
                    <a:ext uri="{9D8B030D-6E8A-4147-A177-3AD203B41FA5}">
                      <a16:colId xmlns:a16="http://schemas.microsoft.com/office/drawing/2014/main" val="1278546659"/>
                    </a:ext>
                  </a:extLst>
                </a:gridCol>
                <a:gridCol w="576072">
                  <a:extLst>
                    <a:ext uri="{9D8B030D-6E8A-4147-A177-3AD203B41FA5}">
                      <a16:colId xmlns:a16="http://schemas.microsoft.com/office/drawing/2014/main" val="2016130515"/>
                    </a:ext>
                  </a:extLst>
                </a:gridCol>
                <a:gridCol w="576072">
                  <a:extLst>
                    <a:ext uri="{9D8B030D-6E8A-4147-A177-3AD203B41FA5}">
                      <a16:colId xmlns:a16="http://schemas.microsoft.com/office/drawing/2014/main" val="3631638331"/>
                    </a:ext>
                  </a:extLst>
                </a:gridCol>
                <a:gridCol w="576072">
                  <a:extLst>
                    <a:ext uri="{9D8B030D-6E8A-4147-A177-3AD203B41FA5}">
                      <a16:colId xmlns:a16="http://schemas.microsoft.com/office/drawing/2014/main" val="3669084491"/>
                    </a:ext>
                  </a:extLst>
                </a:gridCol>
                <a:gridCol w="576072">
                  <a:extLst>
                    <a:ext uri="{9D8B030D-6E8A-4147-A177-3AD203B41FA5}">
                      <a16:colId xmlns:a16="http://schemas.microsoft.com/office/drawing/2014/main" val="428908135"/>
                    </a:ext>
                  </a:extLst>
                </a:gridCol>
                <a:gridCol w="576072">
                  <a:extLst>
                    <a:ext uri="{9D8B030D-6E8A-4147-A177-3AD203B41FA5}">
                      <a16:colId xmlns:a16="http://schemas.microsoft.com/office/drawing/2014/main" val="2163426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46271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- 2023-06-27 10:02:44</a:t>
                      </a:r>
                      <a:r>
                        <a:rPr kumimoji="0" lang="en-US" sz="1000" b="0" i="0" u="none" strike="noStrike" kern="1200" cap="none" spc="0" normalizeH="0" baseline="0" noProof="0">
                          <a:ln>
                            <a:noFill/>
                          </a:ln>
                          <a:solidFill>
                            <a:prstClr val="black"/>
                          </a:solidFill>
                          <a:effectLst/>
                          <a:uLnTx/>
                          <a:uFillTx/>
                          <a:latin typeface="Calibri"/>
                          <a:ea typeface="+mn-ea"/>
                          <a:cs typeface="+mn-cs"/>
                        </a:rPr>
                        <a:t>
 We are Ready! Visit us at automatica in Munich.👋
📍 Hall A6 is where the action is! Get ready to immerse yourself in the world of intelligent automation, digitization and AI, e-mobility, and robotics. 
📅 Save the date and make sure to visit us at automatica in Munich. It's an event you don't want to miss! See you there! 
#festo #batteryhandling #robotic #exhibition 
📷 Rüdiger J. Vogel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5.6700169060137 %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37565416"/>
                  </a:ext>
                </a:extLst>
              </a:tr>
            </a:tbl>
          </a:graphicData>
        </a:graphic>
      </p:graphicFrame>
      <p:sp>
        <p:nvSpPr>
          <p:cNvPr id="4" name="Text Placeholder 3">
            <a:extLst>
              <a:ext uri="{FF2B5EF4-FFF2-40B4-BE49-F238E27FC236}">
                <a16:creationId xmlns:a16="http://schemas.microsoft.com/office/drawing/2014/main" id="{19C6D3E1-3AA5-4AC4-A72C-1781281899C9}"/>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1483874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B514-ACD0-486E-A6C4-F850F5C8CD59}"/>
              </a:ext>
            </a:extLst>
          </p:cNvPr>
          <p:cNvSpPr>
            <a:spLocks noGrp="1"/>
          </p:cNvSpPr>
          <p:nvPr>
            <p:ph type="title"/>
          </p:nvPr>
        </p:nvSpPr>
        <p:spPr/>
        <p:txBody>
          <a:bodyPr/>
          <a:lstStyle/>
          <a:p>
            <a:r>
              <a:rPr lang="en-US"/>
              <a:t>Twitter Own Tweets Table | 4 profiles - 1 of 2</a:t>
            </a:r>
          </a:p>
        </p:txBody>
      </p:sp>
      <p:graphicFrame>
        <p:nvGraphicFramePr>
          <p:cNvPr id="5" name="Table Placeholder 4">
            <a:extLst>
              <a:ext uri="{FF2B5EF4-FFF2-40B4-BE49-F238E27FC236}">
                <a16:creationId xmlns:a16="http://schemas.microsoft.com/office/drawing/2014/main" id="{67A073E6-9E69-48EC-8710-734B3B5F8684}"/>
              </a:ext>
            </a:extLst>
          </p:cNvPr>
          <p:cNvGraphicFramePr>
            <a:graphicFrameLocks noGrp="1"/>
          </p:cNvGraphicFramePr>
          <p:nvPr>
            <p:ph type="tbl" sz="quarter" idx="13"/>
            <p:extLst>
              <p:ext uri="{D42A27DB-BD31-4B8C-83A1-F6EECF244321}">
                <p14:modId xmlns:p14="http://schemas.microsoft.com/office/powerpoint/2010/main" val="1051475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68554431"/>
                    </a:ext>
                  </a:extLst>
                </a:gridCol>
                <a:gridCol w="1563624">
                  <a:extLst>
                    <a:ext uri="{9D8B030D-6E8A-4147-A177-3AD203B41FA5}">
                      <a16:colId xmlns:a16="http://schemas.microsoft.com/office/drawing/2014/main" val="2207168732"/>
                    </a:ext>
                  </a:extLst>
                </a:gridCol>
                <a:gridCol w="1892808">
                  <a:extLst>
                    <a:ext uri="{9D8B030D-6E8A-4147-A177-3AD203B41FA5}">
                      <a16:colId xmlns:a16="http://schemas.microsoft.com/office/drawing/2014/main" val="1253370296"/>
                    </a:ext>
                  </a:extLst>
                </a:gridCol>
                <a:gridCol w="658368">
                  <a:extLst>
                    <a:ext uri="{9D8B030D-6E8A-4147-A177-3AD203B41FA5}">
                      <a16:colId xmlns:a16="http://schemas.microsoft.com/office/drawing/2014/main" val="3132583818"/>
                    </a:ext>
                  </a:extLst>
                </a:gridCol>
                <a:gridCol w="658368">
                  <a:extLst>
                    <a:ext uri="{9D8B030D-6E8A-4147-A177-3AD203B41FA5}">
                      <a16:colId xmlns:a16="http://schemas.microsoft.com/office/drawing/2014/main" val="535709420"/>
                    </a:ext>
                  </a:extLst>
                </a:gridCol>
                <a:gridCol w="658368">
                  <a:extLst>
                    <a:ext uri="{9D8B030D-6E8A-4147-A177-3AD203B41FA5}">
                      <a16:colId xmlns:a16="http://schemas.microsoft.com/office/drawing/2014/main" val="1255785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3573175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- 2023-06-28 13:00:40</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the future of robotics @automaticafair: the world's first pneumatic cobot by Festo!🤖 Say goodbye to complicated operation and safety fences - this industrial robot sets new standards in technology and operability. Get ready for a new era of human-robot collaboration. https://t.co/FR7Z7gn6Tm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https://pbs.twimg.com/amplify_video_thumb/1674009804333875200/img/gNryhyln-XCjRvKw.jpg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180641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- 2023-06-29 10:00:46</a:t>
                      </a:r>
                      <a:r>
                        <a:rPr kumimoji="0" lang="en-US" sz="1000" b="0" i="0" u="none" strike="noStrike" kern="1200" cap="none" spc="0" normalizeH="0" baseline="0" noProof="0">
                          <a:ln>
                            <a:noFill/>
                          </a:ln>
                          <a:solidFill>
                            <a:prstClr val="black"/>
                          </a:solidFill>
                          <a:effectLst/>
                          <a:uLnTx/>
                          <a:uFillTx/>
                          <a:latin typeface="Calibri"/>
                          <a:ea typeface="+mn-ea"/>
                          <a:cs typeface="+mn-cs"/>
                        </a:rPr>
                        <a:t>
 Visit us in Munich at #automatica23 and experience the entire value chain of the lithium-ion battery, from the production of the individual battery cells to their final recycling. ♻️ Wherever you produce and recycle your batteries - Festo will be there.👐 https://t.co/uTKsCZvtOt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https://pbs.twimg.com/amplify_video_thumb/1674326906223697920/img/A6qNTMM7JMNMfNga.jpg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extLst>
                  <a:ext uri="{0D108BD9-81ED-4DB2-BD59-A6C34878D82A}">
                    <a16:rowId xmlns:a16="http://schemas.microsoft.com/office/drawing/2014/main" val="1762636970"/>
                  </a:ext>
                </a:extLst>
              </a:tr>
            </a:tbl>
          </a:graphicData>
        </a:graphic>
      </p:graphicFrame>
      <p:sp>
        <p:nvSpPr>
          <p:cNvPr id="4" name="Text Placeholder 3">
            <a:extLst>
              <a:ext uri="{FF2B5EF4-FFF2-40B4-BE49-F238E27FC236}">
                <a16:creationId xmlns:a16="http://schemas.microsoft.com/office/drawing/2014/main" id="{B9840BB9-2A85-44F4-B043-3FF3B677D1BE}"/>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2049368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9CA0D-A859-47D8-91F8-CA327F0D3E22}"/>
              </a:ext>
            </a:extLst>
          </p:cNvPr>
          <p:cNvSpPr>
            <a:spLocks noGrp="1"/>
          </p:cNvSpPr>
          <p:nvPr>
            <p:ph type="title"/>
          </p:nvPr>
        </p:nvSpPr>
        <p:spPr/>
        <p:txBody>
          <a:bodyPr/>
          <a:lstStyle/>
          <a:p>
            <a:r>
              <a:rPr lang="en-US"/>
              <a:t>Twitter Own Tweets Table | 4 profiles - 2 of 2</a:t>
            </a:r>
          </a:p>
        </p:txBody>
      </p:sp>
      <p:graphicFrame>
        <p:nvGraphicFramePr>
          <p:cNvPr id="5" name="Table Placeholder 4">
            <a:extLst>
              <a:ext uri="{FF2B5EF4-FFF2-40B4-BE49-F238E27FC236}">
                <a16:creationId xmlns:a16="http://schemas.microsoft.com/office/drawing/2014/main" id="{02F0A25F-AA6C-4303-B5B7-893B04EDC77E}"/>
              </a:ext>
            </a:extLst>
          </p:cNvPr>
          <p:cNvGraphicFramePr>
            <a:graphicFrameLocks noGrp="1"/>
          </p:cNvGraphicFramePr>
          <p:nvPr>
            <p:ph type="tbl" sz="quarter" idx="13"/>
            <p:extLst>
              <p:ext uri="{D42A27DB-BD31-4B8C-83A1-F6EECF244321}">
                <p14:modId xmlns:p14="http://schemas.microsoft.com/office/powerpoint/2010/main" val="3283744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60131043"/>
                    </a:ext>
                  </a:extLst>
                </a:gridCol>
                <a:gridCol w="1563624">
                  <a:extLst>
                    <a:ext uri="{9D8B030D-6E8A-4147-A177-3AD203B41FA5}">
                      <a16:colId xmlns:a16="http://schemas.microsoft.com/office/drawing/2014/main" val="1953831322"/>
                    </a:ext>
                  </a:extLst>
                </a:gridCol>
                <a:gridCol w="1892808">
                  <a:extLst>
                    <a:ext uri="{9D8B030D-6E8A-4147-A177-3AD203B41FA5}">
                      <a16:colId xmlns:a16="http://schemas.microsoft.com/office/drawing/2014/main" val="180601250"/>
                    </a:ext>
                  </a:extLst>
                </a:gridCol>
                <a:gridCol w="658368">
                  <a:extLst>
                    <a:ext uri="{9D8B030D-6E8A-4147-A177-3AD203B41FA5}">
                      <a16:colId xmlns:a16="http://schemas.microsoft.com/office/drawing/2014/main" val="2521538730"/>
                    </a:ext>
                  </a:extLst>
                </a:gridCol>
                <a:gridCol w="658368">
                  <a:extLst>
                    <a:ext uri="{9D8B030D-6E8A-4147-A177-3AD203B41FA5}">
                      <a16:colId xmlns:a16="http://schemas.microsoft.com/office/drawing/2014/main" val="1947856336"/>
                    </a:ext>
                  </a:extLst>
                </a:gridCol>
                <a:gridCol w="658368">
                  <a:extLst>
                    <a:ext uri="{9D8B030D-6E8A-4147-A177-3AD203B41FA5}">
                      <a16:colId xmlns:a16="http://schemas.microsoft.com/office/drawing/2014/main" val="1496509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232849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- 2023-06-27 10:02:26</a:t>
                      </a:r>
                      <a:r>
                        <a:rPr kumimoji="0" lang="en-US" sz="1000" b="0" i="0" u="none" strike="noStrike" kern="1200" cap="none" spc="0" normalizeH="0" baseline="0" noProof="0">
                          <a:ln>
                            <a:noFill/>
                          </a:ln>
                          <a:solidFill>
                            <a:prstClr val="black"/>
                          </a:solidFill>
                          <a:effectLst/>
                          <a:uLnTx/>
                          <a:uFillTx/>
                          <a:latin typeface="Calibri"/>
                          <a:ea typeface="+mn-ea"/>
                          <a:cs typeface="+mn-cs"/>
                        </a:rPr>
                        <a:t>
 We are Ready! Visit us at #automatica23 in Munich.👋 
📍 Hall A6 is where the action is! Get ready to immerse yourself in the world of intelligent automation, digitization and AI, e-mobility, and robotics. 
#festo #batteryhandling #robotic #exhibition #automatica23 https://t.co/H2UJsvkCnF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https://pbs.twimg.com/media/FznUwl_WcAAUXqT.jpg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extLst>
                  <a:ext uri="{0D108BD9-81ED-4DB2-BD59-A6C34878D82A}">
                    <a16:rowId xmlns:a16="http://schemas.microsoft.com/office/drawing/2014/main" val="91374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- 2023-06-30 16:00:51</a:t>
                      </a:r>
                      <a:r>
                        <a:rPr kumimoji="0" lang="en-US" sz="1000" b="0" i="0" u="none" strike="noStrike" kern="1200" cap="none" spc="0" normalizeH="0" baseline="0" noProof="0">
                          <a:ln>
                            <a:noFill/>
                          </a:ln>
                          <a:solidFill>
                            <a:prstClr val="black"/>
                          </a:solidFill>
                          <a:effectLst/>
                          <a:uLnTx/>
                          <a:uFillTx/>
                          <a:latin typeface="Calibri"/>
                          <a:ea typeface="+mn-ea"/>
                          <a:cs typeface="+mn-cs"/>
                        </a:rPr>
                        <a:t>
 #automatica23 – What a blast!😍
One week full of innovations, inspiring conversation and also a lot of fun! Thanks to all who visited our Festo stand!
We already look forward to #automatica25!💙
#festo #battery #robotics #exhibition #teamspirit https://t.co/uejxxPj5Nl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https://pbs.twimg.com/amplify_video_thumb/1674779889772400640/img/o7U2ZF8aiek8CCTM.jpg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781390999"/>
                  </a:ext>
                </a:extLst>
              </a:tr>
            </a:tbl>
          </a:graphicData>
        </a:graphic>
      </p:graphicFrame>
      <p:sp>
        <p:nvSpPr>
          <p:cNvPr id="4" name="Text Placeholder 3">
            <a:extLst>
              <a:ext uri="{FF2B5EF4-FFF2-40B4-BE49-F238E27FC236}">
                <a16:creationId xmlns:a16="http://schemas.microsoft.com/office/drawing/2014/main" id="{BAECF91D-0438-4EBD-983E-D2768C0E3B4A}"/>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4007206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79916-AAEC-4DE0-B425-0394C3D516FD}"/>
              </a:ext>
            </a:extLst>
          </p:cNvPr>
          <p:cNvSpPr>
            <a:spLocks noGrp="1"/>
          </p:cNvSpPr>
          <p:nvPr>
            <p:ph type="title"/>
          </p:nvPr>
        </p:nvSpPr>
        <p:spPr/>
        <p:txBody>
          <a:bodyPr/>
          <a:lstStyle/>
          <a:p>
            <a:r>
              <a:rPr lang="en-US"/>
              <a:t>Instagram Posts Table | 4 profiles - 1 of 5</a:t>
            </a:r>
          </a:p>
        </p:txBody>
      </p:sp>
      <p:graphicFrame>
        <p:nvGraphicFramePr>
          <p:cNvPr id="5" name="Table Placeholder 4">
            <a:extLst>
              <a:ext uri="{FF2B5EF4-FFF2-40B4-BE49-F238E27FC236}">
                <a16:creationId xmlns:a16="http://schemas.microsoft.com/office/drawing/2014/main" id="{8571BB83-1A7C-454E-B5D6-862E107DE731}"/>
              </a:ext>
            </a:extLst>
          </p:cNvPr>
          <p:cNvGraphicFramePr>
            <a:graphicFrameLocks noGrp="1"/>
          </p:cNvGraphicFramePr>
          <p:nvPr>
            <p:ph type="tbl" sz="quarter" idx="13"/>
            <p:extLst>
              <p:ext uri="{D42A27DB-BD31-4B8C-83A1-F6EECF244321}">
                <p14:modId xmlns:p14="http://schemas.microsoft.com/office/powerpoint/2010/main" val="702342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10583732"/>
                    </a:ext>
                  </a:extLst>
                </a:gridCol>
                <a:gridCol w="2633472">
                  <a:extLst>
                    <a:ext uri="{9D8B030D-6E8A-4147-A177-3AD203B41FA5}">
                      <a16:colId xmlns:a16="http://schemas.microsoft.com/office/drawing/2014/main" val="1940443017"/>
                    </a:ext>
                  </a:extLst>
                </a:gridCol>
                <a:gridCol w="905256">
                  <a:extLst>
                    <a:ext uri="{9D8B030D-6E8A-4147-A177-3AD203B41FA5}">
                      <a16:colId xmlns:a16="http://schemas.microsoft.com/office/drawing/2014/main" val="1792755011"/>
                    </a:ext>
                  </a:extLst>
                </a:gridCol>
                <a:gridCol w="905256">
                  <a:extLst>
                    <a:ext uri="{9D8B030D-6E8A-4147-A177-3AD203B41FA5}">
                      <a16:colId xmlns:a16="http://schemas.microsoft.com/office/drawing/2014/main" val="3208625457"/>
                    </a:ext>
                  </a:extLst>
                </a:gridCol>
                <a:gridCol w="905256">
                  <a:extLst>
                    <a:ext uri="{9D8B030D-6E8A-4147-A177-3AD203B41FA5}">
                      <a16:colId xmlns:a16="http://schemas.microsoft.com/office/drawing/2014/main" val="2101625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extLst>
                  <a:ext uri="{0D108BD9-81ED-4DB2-BD59-A6C34878D82A}">
                    <a16:rowId xmlns:a16="http://schemas.microsoft.com/office/drawing/2014/main" val="2959937391"/>
                  </a:ext>
                </a:extLst>
              </a:tr>
            </a:tbl>
          </a:graphicData>
        </a:graphic>
      </p:graphicFrame>
      <p:sp>
        <p:nvSpPr>
          <p:cNvPr id="4" name="Text Placeholder 3">
            <a:extLst>
              <a:ext uri="{FF2B5EF4-FFF2-40B4-BE49-F238E27FC236}">
                <a16:creationId xmlns:a16="http://schemas.microsoft.com/office/drawing/2014/main" id="{864488D4-23A9-4044-A78D-373937298AE9}"/>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875746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B26C1-D0B1-4B65-92B9-133189284D05}"/>
              </a:ext>
            </a:extLst>
          </p:cNvPr>
          <p:cNvSpPr>
            <a:spLocks noGrp="1"/>
          </p:cNvSpPr>
          <p:nvPr>
            <p:ph type="title"/>
          </p:nvPr>
        </p:nvSpPr>
        <p:spPr/>
        <p:txBody>
          <a:bodyPr/>
          <a:lstStyle/>
          <a:p>
            <a:r>
              <a:rPr lang="en-US"/>
              <a:t>Instagram Posts Table | 4 profiles - 2 of 5</a:t>
            </a:r>
          </a:p>
        </p:txBody>
      </p:sp>
      <p:graphicFrame>
        <p:nvGraphicFramePr>
          <p:cNvPr id="5" name="Table Placeholder 4">
            <a:extLst>
              <a:ext uri="{FF2B5EF4-FFF2-40B4-BE49-F238E27FC236}">
                <a16:creationId xmlns:a16="http://schemas.microsoft.com/office/drawing/2014/main" id="{71340617-6B03-4CED-B5A3-672E5F3B5C5C}"/>
              </a:ext>
            </a:extLst>
          </p:cNvPr>
          <p:cNvGraphicFramePr>
            <a:graphicFrameLocks noGrp="1"/>
          </p:cNvGraphicFramePr>
          <p:nvPr>
            <p:ph type="tbl" sz="quarter" idx="13"/>
            <p:extLst>
              <p:ext uri="{D42A27DB-BD31-4B8C-83A1-F6EECF244321}">
                <p14:modId xmlns:p14="http://schemas.microsoft.com/office/powerpoint/2010/main" val="1615434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97913837"/>
                    </a:ext>
                  </a:extLst>
                </a:gridCol>
                <a:gridCol w="2633472">
                  <a:extLst>
                    <a:ext uri="{9D8B030D-6E8A-4147-A177-3AD203B41FA5}">
                      <a16:colId xmlns:a16="http://schemas.microsoft.com/office/drawing/2014/main" val="410324075"/>
                    </a:ext>
                  </a:extLst>
                </a:gridCol>
                <a:gridCol w="905256">
                  <a:extLst>
                    <a:ext uri="{9D8B030D-6E8A-4147-A177-3AD203B41FA5}">
                      <a16:colId xmlns:a16="http://schemas.microsoft.com/office/drawing/2014/main" val="2524044815"/>
                    </a:ext>
                  </a:extLst>
                </a:gridCol>
                <a:gridCol w="905256">
                  <a:extLst>
                    <a:ext uri="{9D8B030D-6E8A-4147-A177-3AD203B41FA5}">
                      <a16:colId xmlns:a16="http://schemas.microsoft.com/office/drawing/2014/main" val="1381410815"/>
                    </a:ext>
                  </a:extLst>
                </a:gridCol>
                <a:gridCol w="905256">
                  <a:extLst>
                    <a:ext uri="{9D8B030D-6E8A-4147-A177-3AD203B41FA5}">
                      <a16:colId xmlns:a16="http://schemas.microsoft.com/office/drawing/2014/main" val="317998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extLst>
                  <a:ext uri="{0D108BD9-81ED-4DB2-BD59-A6C34878D82A}">
                    <a16:rowId xmlns:a16="http://schemas.microsoft.com/office/drawing/2014/main" val="3698324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- 2023-06-28 13:06:36</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Future Forward Robotics - the Festo industrial robot that is revolutionizing the way we think about technology and operability.🤖
Imagine an industrial #robot that's not only easy to operate but also eliminates the need for a safety fence, all while being attractively priced. 
Well, guess what? This new era in robotics is now drawing near, ushering in a whole new era of human-robot collaboration.🌟
Welcome to the dawn of a groundbreaking age in robotics! With Festo's world's first pneumatic robot, we're taking giant leaps forward in redefining what's possible.💪
📆 Experience our cobots up close automatica.official in Munich until June 30. 
__________
#festo_global #automatica23 #innovation #robotics #revolution
🎥 ruejay_o_graphy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extLst>
                  <a:ext uri="{0D108BD9-81ED-4DB2-BD59-A6C34878D82A}">
                    <a16:rowId xmlns:a16="http://schemas.microsoft.com/office/drawing/2014/main" val="782186101"/>
                  </a:ext>
                </a:extLst>
              </a:tr>
            </a:tbl>
          </a:graphicData>
        </a:graphic>
      </p:graphicFrame>
      <p:sp>
        <p:nvSpPr>
          <p:cNvPr id="4" name="Text Placeholder 3">
            <a:extLst>
              <a:ext uri="{FF2B5EF4-FFF2-40B4-BE49-F238E27FC236}">
                <a16:creationId xmlns:a16="http://schemas.microsoft.com/office/drawing/2014/main" id="{E0CAC4D7-7EAC-4A09-9C91-E459656D0103}"/>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7094780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295F3-505F-4F84-AB54-BC9E8ACC3500}"/>
              </a:ext>
            </a:extLst>
          </p:cNvPr>
          <p:cNvSpPr>
            <a:spLocks noGrp="1"/>
          </p:cNvSpPr>
          <p:nvPr>
            <p:ph type="title"/>
          </p:nvPr>
        </p:nvSpPr>
        <p:spPr/>
        <p:txBody>
          <a:bodyPr/>
          <a:lstStyle/>
          <a:p>
            <a:r>
              <a:rPr lang="en-US"/>
              <a:t>Instagram Posts Table | 4 profiles - 3 of 5</a:t>
            </a:r>
          </a:p>
        </p:txBody>
      </p:sp>
      <p:graphicFrame>
        <p:nvGraphicFramePr>
          <p:cNvPr id="5" name="Table Placeholder 4">
            <a:extLst>
              <a:ext uri="{FF2B5EF4-FFF2-40B4-BE49-F238E27FC236}">
                <a16:creationId xmlns:a16="http://schemas.microsoft.com/office/drawing/2014/main" id="{6B83A815-8C7E-4EE5-9997-9BDDBAFA411D}"/>
              </a:ext>
            </a:extLst>
          </p:cNvPr>
          <p:cNvGraphicFramePr>
            <a:graphicFrameLocks noGrp="1"/>
          </p:cNvGraphicFramePr>
          <p:nvPr>
            <p:ph type="tbl" sz="quarter" idx="13"/>
            <p:extLst>
              <p:ext uri="{D42A27DB-BD31-4B8C-83A1-F6EECF244321}">
                <p14:modId xmlns:p14="http://schemas.microsoft.com/office/powerpoint/2010/main" val="1028137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101231687"/>
                    </a:ext>
                  </a:extLst>
                </a:gridCol>
                <a:gridCol w="2633472">
                  <a:extLst>
                    <a:ext uri="{9D8B030D-6E8A-4147-A177-3AD203B41FA5}">
                      <a16:colId xmlns:a16="http://schemas.microsoft.com/office/drawing/2014/main" val="1682545950"/>
                    </a:ext>
                  </a:extLst>
                </a:gridCol>
                <a:gridCol w="905256">
                  <a:extLst>
                    <a:ext uri="{9D8B030D-6E8A-4147-A177-3AD203B41FA5}">
                      <a16:colId xmlns:a16="http://schemas.microsoft.com/office/drawing/2014/main" val="1941258957"/>
                    </a:ext>
                  </a:extLst>
                </a:gridCol>
                <a:gridCol w="905256">
                  <a:extLst>
                    <a:ext uri="{9D8B030D-6E8A-4147-A177-3AD203B41FA5}">
                      <a16:colId xmlns:a16="http://schemas.microsoft.com/office/drawing/2014/main" val="2452320810"/>
                    </a:ext>
                  </a:extLst>
                </a:gridCol>
                <a:gridCol w="905256">
                  <a:extLst>
                    <a:ext uri="{9D8B030D-6E8A-4147-A177-3AD203B41FA5}">
                      <a16:colId xmlns:a16="http://schemas.microsoft.com/office/drawing/2014/main" val="3945532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extLst>
                  <a:ext uri="{0D108BD9-81ED-4DB2-BD59-A6C34878D82A}">
                    <a16:rowId xmlns:a16="http://schemas.microsoft.com/office/drawing/2014/main" val="18800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- 2023-06-29 10:02:26</a:t>
                      </a:r>
                      <a:r>
                        <a:rPr kumimoji="0" lang="en-US" sz="1000" b="0" i="0" u="none" strike="noStrike" kern="1200" cap="none" spc="0" normalizeH="0" baseline="0" noProof="0">
                          <a:ln>
                            <a:noFill/>
                          </a:ln>
                          <a:solidFill>
                            <a:prstClr val="black"/>
                          </a:solidFill>
                          <a:effectLst/>
                          <a:uLnTx/>
                          <a:uFillTx/>
                          <a:latin typeface="Calibri"/>
                          <a:ea typeface="+mn-ea"/>
                          <a:cs typeface="+mn-cs"/>
                        </a:rPr>
                        <a:t>
 Visit us in Munich automatica.official and experience the entire value chain of the lithium-ion battery, from the production of the individual battery cells to their final recycling. ♻️
In #battery production, high throughput and repeatability are just as important as cost-effective solutions. This applies to many different process steps, from conveying, feeding and controlling aggressive media to precise parts handling and force-controlled press applications.🔋 
Wherever you produce and recycle your batteries - Festo will be there.👐
———————-
#festo_globall #festo #battery #innovation #trend #sustainibility
🎥 ruejay_o_graphy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extLst>
                  <a:ext uri="{0D108BD9-81ED-4DB2-BD59-A6C34878D82A}">
                    <a16:rowId xmlns:a16="http://schemas.microsoft.com/office/drawing/2014/main" val="305507009"/>
                  </a:ext>
                </a:extLst>
              </a:tr>
            </a:tbl>
          </a:graphicData>
        </a:graphic>
      </p:graphicFrame>
      <p:sp>
        <p:nvSpPr>
          <p:cNvPr id="4" name="Text Placeholder 3">
            <a:extLst>
              <a:ext uri="{FF2B5EF4-FFF2-40B4-BE49-F238E27FC236}">
                <a16:creationId xmlns:a16="http://schemas.microsoft.com/office/drawing/2014/main" id="{35A1B742-A04D-4F65-9D88-86166B1671E1}"/>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3751915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DF32A-11AA-4151-BCB4-E8D561C46C0A}"/>
              </a:ext>
            </a:extLst>
          </p:cNvPr>
          <p:cNvSpPr>
            <a:spLocks noGrp="1"/>
          </p:cNvSpPr>
          <p:nvPr>
            <p:ph type="title"/>
          </p:nvPr>
        </p:nvSpPr>
        <p:spPr/>
        <p:txBody>
          <a:bodyPr/>
          <a:lstStyle/>
          <a:p>
            <a:r>
              <a:rPr lang="en-US"/>
              <a:t>Instagram Posts Table | 4 profiles - 4 of 5</a:t>
            </a:r>
          </a:p>
        </p:txBody>
      </p:sp>
      <p:graphicFrame>
        <p:nvGraphicFramePr>
          <p:cNvPr id="5" name="Table Placeholder 4">
            <a:extLst>
              <a:ext uri="{FF2B5EF4-FFF2-40B4-BE49-F238E27FC236}">
                <a16:creationId xmlns:a16="http://schemas.microsoft.com/office/drawing/2014/main" id="{3804A5D4-1CD4-4260-84E7-5F6F6BA53FFC}"/>
              </a:ext>
            </a:extLst>
          </p:cNvPr>
          <p:cNvGraphicFramePr>
            <a:graphicFrameLocks noGrp="1"/>
          </p:cNvGraphicFramePr>
          <p:nvPr>
            <p:ph type="tbl" sz="quarter" idx="13"/>
            <p:extLst>
              <p:ext uri="{D42A27DB-BD31-4B8C-83A1-F6EECF244321}">
                <p14:modId xmlns:p14="http://schemas.microsoft.com/office/powerpoint/2010/main" val="349636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658607168"/>
                    </a:ext>
                  </a:extLst>
                </a:gridCol>
                <a:gridCol w="2633472">
                  <a:extLst>
                    <a:ext uri="{9D8B030D-6E8A-4147-A177-3AD203B41FA5}">
                      <a16:colId xmlns:a16="http://schemas.microsoft.com/office/drawing/2014/main" val="2821227245"/>
                    </a:ext>
                  </a:extLst>
                </a:gridCol>
                <a:gridCol w="905256">
                  <a:extLst>
                    <a:ext uri="{9D8B030D-6E8A-4147-A177-3AD203B41FA5}">
                      <a16:colId xmlns:a16="http://schemas.microsoft.com/office/drawing/2014/main" val="3083551965"/>
                    </a:ext>
                  </a:extLst>
                </a:gridCol>
                <a:gridCol w="905256">
                  <a:extLst>
                    <a:ext uri="{9D8B030D-6E8A-4147-A177-3AD203B41FA5}">
                      <a16:colId xmlns:a16="http://schemas.microsoft.com/office/drawing/2014/main" val="3807417126"/>
                    </a:ext>
                  </a:extLst>
                </a:gridCol>
                <a:gridCol w="905256">
                  <a:extLst>
                    <a:ext uri="{9D8B030D-6E8A-4147-A177-3AD203B41FA5}">
                      <a16:colId xmlns:a16="http://schemas.microsoft.com/office/drawing/2014/main" val="1743631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extLst>
                  <a:ext uri="{0D108BD9-81ED-4DB2-BD59-A6C34878D82A}">
                    <a16:rowId xmlns:a16="http://schemas.microsoft.com/office/drawing/2014/main" val="402660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- 2023-06-27 10:02:40</a:t>
                      </a:r>
                      <a:r>
                        <a:rPr kumimoji="0" lang="en-US" sz="1000" b="0" i="0" u="none" strike="noStrike" kern="1200" cap="none" spc="0" normalizeH="0" baseline="0" noProof="0">
                          <a:ln>
                            <a:noFill/>
                          </a:ln>
                          <a:solidFill>
                            <a:prstClr val="black"/>
                          </a:solidFill>
                          <a:effectLst/>
                          <a:uLnTx/>
                          <a:uFillTx/>
                          <a:latin typeface="Calibri"/>
                          <a:ea typeface="+mn-ea"/>
                          <a:cs typeface="+mn-cs"/>
                        </a:rPr>
                        <a:t>
 We are Ready! Visit us at automatica.official in Munich.👋 
📍 Hall A6 is where the action is! Get ready to immerse yourself in the world of intelligent automation, digitization and AI, e-mobility, and robotics. 
📅 Save the date and make sure to visit us at automatica in Munich. It's an event you don't want to miss! See you there! 
#festo_global #festo #batteryhandling #robotic #exhibition #automatica23 
📷 ruejay_o_graphy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extLst>
                  <a:ext uri="{0D108BD9-81ED-4DB2-BD59-A6C34878D82A}">
                    <a16:rowId xmlns:a16="http://schemas.microsoft.com/office/drawing/2014/main" val="981136615"/>
                  </a:ext>
                </a:extLst>
              </a:tr>
            </a:tbl>
          </a:graphicData>
        </a:graphic>
      </p:graphicFrame>
      <p:sp>
        <p:nvSpPr>
          <p:cNvPr id="4" name="Text Placeholder 3">
            <a:extLst>
              <a:ext uri="{FF2B5EF4-FFF2-40B4-BE49-F238E27FC236}">
                <a16:creationId xmlns:a16="http://schemas.microsoft.com/office/drawing/2014/main" id="{189756A1-A62D-4245-8212-BF028277C297}"/>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1189351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347F1-E249-4718-8769-75E4C30AF054}"/>
              </a:ext>
            </a:extLst>
          </p:cNvPr>
          <p:cNvSpPr>
            <a:spLocks noGrp="1"/>
          </p:cNvSpPr>
          <p:nvPr>
            <p:ph type="title"/>
          </p:nvPr>
        </p:nvSpPr>
        <p:spPr/>
        <p:txBody>
          <a:bodyPr/>
          <a:lstStyle/>
          <a:p>
            <a:r>
              <a:rPr lang="en-US"/>
              <a:t>Instagram Posts Table | 4 profiles - 5 of 5</a:t>
            </a:r>
          </a:p>
        </p:txBody>
      </p:sp>
      <p:graphicFrame>
        <p:nvGraphicFramePr>
          <p:cNvPr id="5" name="Table Placeholder 4">
            <a:extLst>
              <a:ext uri="{FF2B5EF4-FFF2-40B4-BE49-F238E27FC236}">
                <a16:creationId xmlns:a16="http://schemas.microsoft.com/office/drawing/2014/main" id="{8EFEAC1F-D9E3-4264-986B-57178B938EFC}"/>
              </a:ext>
            </a:extLst>
          </p:cNvPr>
          <p:cNvGraphicFramePr>
            <a:graphicFrameLocks noGrp="1"/>
          </p:cNvGraphicFramePr>
          <p:nvPr>
            <p:ph type="tbl" sz="quarter" idx="13"/>
            <p:extLst>
              <p:ext uri="{D42A27DB-BD31-4B8C-83A1-F6EECF244321}">
                <p14:modId xmlns:p14="http://schemas.microsoft.com/office/powerpoint/2010/main" val="363269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6280045"/>
                    </a:ext>
                  </a:extLst>
                </a:gridCol>
                <a:gridCol w="2633472">
                  <a:extLst>
                    <a:ext uri="{9D8B030D-6E8A-4147-A177-3AD203B41FA5}">
                      <a16:colId xmlns:a16="http://schemas.microsoft.com/office/drawing/2014/main" val="3879104881"/>
                    </a:ext>
                  </a:extLst>
                </a:gridCol>
                <a:gridCol w="905256">
                  <a:extLst>
                    <a:ext uri="{9D8B030D-6E8A-4147-A177-3AD203B41FA5}">
                      <a16:colId xmlns:a16="http://schemas.microsoft.com/office/drawing/2014/main" val="1541150890"/>
                    </a:ext>
                  </a:extLst>
                </a:gridCol>
                <a:gridCol w="905256">
                  <a:extLst>
                    <a:ext uri="{9D8B030D-6E8A-4147-A177-3AD203B41FA5}">
                      <a16:colId xmlns:a16="http://schemas.microsoft.com/office/drawing/2014/main" val="1210569187"/>
                    </a:ext>
                  </a:extLst>
                </a:gridCol>
                <a:gridCol w="905256">
                  <a:extLst>
                    <a:ext uri="{9D8B030D-6E8A-4147-A177-3AD203B41FA5}">
                      <a16:colId xmlns:a16="http://schemas.microsoft.com/office/drawing/2014/main" val="4075676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extLst>
                  <a:ext uri="{0D108BD9-81ED-4DB2-BD59-A6C34878D82A}">
                    <a16:rowId xmlns:a16="http://schemas.microsoft.com/office/drawing/2014/main" val="70754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- 2023-06-30 16:04:27</a:t>
                      </a:r>
                      <a:r>
                        <a:rPr kumimoji="0" lang="en-US" sz="1000" b="0" i="0" u="none" strike="noStrike" kern="1200" cap="none" spc="0" normalizeH="0" baseline="0" noProof="0">
                          <a:ln>
                            <a:noFill/>
                          </a:ln>
                          <a:solidFill>
                            <a:prstClr val="black"/>
                          </a:solidFill>
                          <a:effectLst/>
                          <a:uLnTx/>
                          <a:uFillTx/>
                          <a:latin typeface="Calibri"/>
                          <a:ea typeface="+mn-ea"/>
                          <a:cs typeface="+mn-cs"/>
                        </a:rPr>
                        <a:t>
 automatica.official – What a blast!😍
One week full of innovations, inspiring conversation and also a lot of fun! Thanks to all who visited our Festo stand!
We already look forward to #automatica25!💙
#festo_global #festo #battery #robotics #exhibition #teamspirit
🎥 ruejay_o_graphy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extLst>
                  <a:ext uri="{0D108BD9-81ED-4DB2-BD59-A6C34878D82A}">
                    <a16:rowId xmlns:a16="http://schemas.microsoft.com/office/drawing/2014/main" val="2721178173"/>
                  </a:ext>
                </a:extLst>
              </a:tr>
            </a:tbl>
          </a:graphicData>
        </a:graphic>
      </p:graphicFrame>
      <p:sp>
        <p:nvSpPr>
          <p:cNvPr id="4" name="Text Placeholder 3">
            <a:extLst>
              <a:ext uri="{FF2B5EF4-FFF2-40B4-BE49-F238E27FC236}">
                <a16:creationId xmlns:a16="http://schemas.microsoft.com/office/drawing/2014/main" id="{79E01311-696B-4CBB-969D-91095B10737C}"/>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547345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5E6AB-4D1D-4B93-9223-C401E6FF972A}"/>
              </a:ext>
            </a:extLst>
          </p:cNvPr>
          <p:cNvSpPr>
            <a:spLocks noGrp="1"/>
          </p:cNvSpPr>
          <p:nvPr>
            <p:ph type="title"/>
          </p:nvPr>
        </p:nvSpPr>
        <p:spPr/>
        <p:txBody>
          <a:bodyPr/>
          <a:lstStyle/>
          <a:p>
            <a:r>
              <a:rPr lang="en-US"/>
              <a:t>Instagram Stories Table  | 4 profiles - 1 of 7</a:t>
            </a:r>
          </a:p>
        </p:txBody>
      </p:sp>
      <p:graphicFrame>
        <p:nvGraphicFramePr>
          <p:cNvPr id="5" name="Table Placeholder 4">
            <a:extLst>
              <a:ext uri="{FF2B5EF4-FFF2-40B4-BE49-F238E27FC236}">
                <a16:creationId xmlns:a16="http://schemas.microsoft.com/office/drawing/2014/main" id="{5898C9C2-CF4E-4B32-B73B-3AC9170D0981}"/>
              </a:ext>
            </a:extLst>
          </p:cNvPr>
          <p:cNvGraphicFramePr>
            <a:graphicFrameLocks noGrp="1"/>
          </p:cNvGraphicFramePr>
          <p:nvPr>
            <p:ph type="tbl" sz="quarter" idx="13"/>
            <p:extLst>
              <p:ext uri="{D42A27DB-BD31-4B8C-83A1-F6EECF244321}">
                <p14:modId xmlns:p14="http://schemas.microsoft.com/office/powerpoint/2010/main" val="3217229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07250739"/>
                    </a:ext>
                  </a:extLst>
                </a:gridCol>
                <a:gridCol w="1069848">
                  <a:extLst>
                    <a:ext uri="{9D8B030D-6E8A-4147-A177-3AD203B41FA5}">
                      <a16:colId xmlns:a16="http://schemas.microsoft.com/office/drawing/2014/main" val="2351399888"/>
                    </a:ext>
                  </a:extLst>
                </a:gridCol>
                <a:gridCol w="1563624">
                  <a:extLst>
                    <a:ext uri="{9D8B030D-6E8A-4147-A177-3AD203B41FA5}">
                      <a16:colId xmlns:a16="http://schemas.microsoft.com/office/drawing/2014/main" val="1796755009"/>
                    </a:ext>
                  </a:extLst>
                </a:gridCol>
                <a:gridCol w="493776">
                  <a:extLst>
                    <a:ext uri="{9D8B030D-6E8A-4147-A177-3AD203B41FA5}">
                      <a16:colId xmlns:a16="http://schemas.microsoft.com/office/drawing/2014/main" val="1861524483"/>
                    </a:ext>
                  </a:extLst>
                </a:gridCol>
                <a:gridCol w="493776">
                  <a:extLst>
                    <a:ext uri="{9D8B030D-6E8A-4147-A177-3AD203B41FA5}">
                      <a16:colId xmlns:a16="http://schemas.microsoft.com/office/drawing/2014/main" val="1355012651"/>
                    </a:ext>
                  </a:extLst>
                </a:gridCol>
                <a:gridCol w="493776">
                  <a:extLst>
                    <a:ext uri="{9D8B030D-6E8A-4147-A177-3AD203B41FA5}">
                      <a16:colId xmlns:a16="http://schemas.microsoft.com/office/drawing/2014/main" val="4196089236"/>
                    </a:ext>
                  </a:extLst>
                </a:gridCol>
                <a:gridCol w="493776">
                  <a:extLst>
                    <a:ext uri="{9D8B030D-6E8A-4147-A177-3AD203B41FA5}">
                      <a16:colId xmlns:a16="http://schemas.microsoft.com/office/drawing/2014/main" val="743827535"/>
                    </a:ext>
                  </a:extLst>
                </a:gridCol>
                <a:gridCol w="493776">
                  <a:extLst>
                    <a:ext uri="{9D8B030D-6E8A-4147-A177-3AD203B41FA5}">
                      <a16:colId xmlns:a16="http://schemas.microsoft.com/office/drawing/2014/main" val="1649624709"/>
                    </a:ext>
                  </a:extLst>
                </a:gridCol>
                <a:gridCol w="493776">
                  <a:extLst>
                    <a:ext uri="{9D8B030D-6E8A-4147-A177-3AD203B41FA5}">
                      <a16:colId xmlns:a16="http://schemas.microsoft.com/office/drawing/2014/main" val="1748036571"/>
                    </a:ext>
                  </a:extLst>
                </a:gridCol>
                <a:gridCol w="493776">
                  <a:extLst>
                    <a:ext uri="{9D8B030D-6E8A-4147-A177-3AD203B41FA5}">
                      <a16:colId xmlns:a16="http://schemas.microsoft.com/office/drawing/2014/main" val="2071107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296299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- 2023-06-30 16:11:07</a:t>
                      </a:r>
                      <a:r>
                        <a:rPr kumimoji="0" lang="en-US" sz="1000" b="0" i="0" u="none" strike="noStrike" kern="1200" cap="none" spc="0" normalizeH="0" baseline="0" noProof="0">
                          <a:ln>
                            <a:noFill/>
                          </a:ln>
                          <a:solidFill>
                            <a:prstClr val="black"/>
                          </a:solidFill>
                          <a:effectLst/>
                          <a:uLnTx/>
                          <a:uFillTx/>
                          <a:latin typeface="Calibri"/>
                          <a:ea typeface="+mn-ea"/>
                          <a:cs typeface="+mn-cs"/>
                        </a:rPr>
                        <a:t>
 IT WAS A BLAST - THANK YOU ALL💙😍 @AUTOMATICA.OFFICIAL 🎥 @RUEJAY_O_GRAPHY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https://quintly-image-storage.s3.amazonaws.com/e56c93f0af638b061b2daf0c21bff637/783bc19f2bf41650957f144badeed6d5.jpg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0.7503 %</a:t>
                      </a:r>
                    </a:p>
                  </a:txBody>
                  <a:tcPr/>
                </a:tc>
                <a:extLst>
                  <a:ext uri="{0D108BD9-81ED-4DB2-BD59-A6C34878D82A}">
                    <a16:rowId xmlns:a16="http://schemas.microsoft.com/office/drawing/2014/main" val="219026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festo_global - 2023-06-29 13:29:18</a:t>
                      </a:r>
                      <a:r>
                        <a:rPr kumimoji="0" lang="it-IT" sz="1000" b="0" i="0" u="none" strike="noStrike" kern="1200" cap="none" spc="0" normalizeH="0" baseline="0" noProof="0">
                          <a:ln>
                            <a:noFill/>
                          </a:ln>
                          <a:solidFill>
                            <a:prstClr val="black"/>
                          </a:solidFill>
                          <a:effectLst/>
                          <a:uLnTx/>
                          <a:uFillTx/>
                          <a:latin typeface="Calibri"/>
                          <a:ea typeface="+mn-ea"/>
                          <a:cs typeface="+mn-cs"/>
                        </a:rPr>
                        <a:t>
 📷: @ruejay_o_graphy  @automatica.official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https://quintly-image-storage.s3.amazonaws.com/e56c93f0af638b061b2daf0c21bff637/7491500e200d4b132fe3c268e26d53ca.jpg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0.8757 %</a:t>
                      </a:r>
                    </a:p>
                  </a:txBody>
                  <a:tcPr/>
                </a:tc>
                <a:extLst>
                  <a:ext uri="{0D108BD9-81ED-4DB2-BD59-A6C34878D82A}">
                    <a16:rowId xmlns:a16="http://schemas.microsoft.com/office/drawing/2014/main" val="1849620638"/>
                  </a:ext>
                </a:extLst>
              </a:tr>
            </a:tbl>
          </a:graphicData>
        </a:graphic>
      </p:graphicFrame>
      <p:sp>
        <p:nvSpPr>
          <p:cNvPr id="4" name="Text Placeholder 3">
            <a:extLst>
              <a:ext uri="{FF2B5EF4-FFF2-40B4-BE49-F238E27FC236}">
                <a16:creationId xmlns:a16="http://schemas.microsoft.com/office/drawing/2014/main" id="{6722306C-DF72-4589-8999-A9625E1B80D7}"/>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2886457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B3D88-C3F6-4AC2-A347-56F05087376E}"/>
              </a:ext>
            </a:extLst>
          </p:cNvPr>
          <p:cNvSpPr>
            <a:spLocks noGrp="1"/>
          </p:cNvSpPr>
          <p:nvPr>
            <p:ph type="title"/>
          </p:nvPr>
        </p:nvSpPr>
        <p:spPr/>
        <p:txBody>
          <a:bodyPr/>
          <a:lstStyle/>
          <a:p>
            <a:r>
              <a:rPr lang="en-US"/>
              <a:t>Instagram Stories Table  | 4 profiles - 2 of 7</a:t>
            </a:r>
          </a:p>
        </p:txBody>
      </p:sp>
      <p:graphicFrame>
        <p:nvGraphicFramePr>
          <p:cNvPr id="5" name="Table Placeholder 4">
            <a:extLst>
              <a:ext uri="{FF2B5EF4-FFF2-40B4-BE49-F238E27FC236}">
                <a16:creationId xmlns:a16="http://schemas.microsoft.com/office/drawing/2014/main" id="{A5DCAED1-D430-4848-9200-750D4A667E72}"/>
              </a:ext>
            </a:extLst>
          </p:cNvPr>
          <p:cNvGraphicFramePr>
            <a:graphicFrameLocks noGrp="1"/>
          </p:cNvGraphicFramePr>
          <p:nvPr>
            <p:ph type="tbl" sz="quarter" idx="13"/>
            <p:extLst>
              <p:ext uri="{D42A27DB-BD31-4B8C-83A1-F6EECF244321}">
                <p14:modId xmlns:p14="http://schemas.microsoft.com/office/powerpoint/2010/main" val="61417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07718128"/>
                    </a:ext>
                  </a:extLst>
                </a:gridCol>
                <a:gridCol w="1069848">
                  <a:extLst>
                    <a:ext uri="{9D8B030D-6E8A-4147-A177-3AD203B41FA5}">
                      <a16:colId xmlns:a16="http://schemas.microsoft.com/office/drawing/2014/main" val="1357347653"/>
                    </a:ext>
                  </a:extLst>
                </a:gridCol>
                <a:gridCol w="1563624">
                  <a:extLst>
                    <a:ext uri="{9D8B030D-6E8A-4147-A177-3AD203B41FA5}">
                      <a16:colId xmlns:a16="http://schemas.microsoft.com/office/drawing/2014/main" val="2614931260"/>
                    </a:ext>
                  </a:extLst>
                </a:gridCol>
                <a:gridCol w="493776">
                  <a:extLst>
                    <a:ext uri="{9D8B030D-6E8A-4147-A177-3AD203B41FA5}">
                      <a16:colId xmlns:a16="http://schemas.microsoft.com/office/drawing/2014/main" val="714626473"/>
                    </a:ext>
                  </a:extLst>
                </a:gridCol>
                <a:gridCol w="493776">
                  <a:extLst>
                    <a:ext uri="{9D8B030D-6E8A-4147-A177-3AD203B41FA5}">
                      <a16:colId xmlns:a16="http://schemas.microsoft.com/office/drawing/2014/main" val="2293733304"/>
                    </a:ext>
                  </a:extLst>
                </a:gridCol>
                <a:gridCol w="493776">
                  <a:extLst>
                    <a:ext uri="{9D8B030D-6E8A-4147-A177-3AD203B41FA5}">
                      <a16:colId xmlns:a16="http://schemas.microsoft.com/office/drawing/2014/main" val="132992912"/>
                    </a:ext>
                  </a:extLst>
                </a:gridCol>
                <a:gridCol w="493776">
                  <a:extLst>
                    <a:ext uri="{9D8B030D-6E8A-4147-A177-3AD203B41FA5}">
                      <a16:colId xmlns:a16="http://schemas.microsoft.com/office/drawing/2014/main" val="2822228151"/>
                    </a:ext>
                  </a:extLst>
                </a:gridCol>
                <a:gridCol w="493776">
                  <a:extLst>
                    <a:ext uri="{9D8B030D-6E8A-4147-A177-3AD203B41FA5}">
                      <a16:colId xmlns:a16="http://schemas.microsoft.com/office/drawing/2014/main" val="1853934917"/>
                    </a:ext>
                  </a:extLst>
                </a:gridCol>
                <a:gridCol w="493776">
                  <a:extLst>
                    <a:ext uri="{9D8B030D-6E8A-4147-A177-3AD203B41FA5}">
                      <a16:colId xmlns:a16="http://schemas.microsoft.com/office/drawing/2014/main" val="2918443288"/>
                    </a:ext>
                  </a:extLst>
                </a:gridCol>
                <a:gridCol w="493776">
                  <a:extLst>
                    <a:ext uri="{9D8B030D-6E8A-4147-A177-3AD203B41FA5}">
                      <a16:colId xmlns:a16="http://schemas.microsoft.com/office/drawing/2014/main" val="4210003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184977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festo_global - 2023-06-29 13:28:39</a:t>
                      </a:r>
                      <a:r>
                        <a:rPr kumimoji="0" lang="it-IT" sz="1000" b="0" i="0" u="none" strike="noStrike" kern="1200" cap="none" spc="0" normalizeH="0" baseline="0" noProof="0">
                          <a:ln>
                            <a:noFill/>
                          </a:ln>
                          <a:solidFill>
                            <a:prstClr val="black"/>
                          </a:solidFill>
                          <a:effectLst/>
                          <a:uLnTx/>
                          <a:uFillTx/>
                          <a:latin typeface="Calibri"/>
                          <a:ea typeface="+mn-ea"/>
                          <a:cs typeface="+mn-cs"/>
                        </a:rPr>
                        <a:t>
 📷: @ruejay_o_graphy  @automatica.official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https://quintly-image-storage.s3.amazonaws.com/e56c93f0af638b061b2daf0c21bff637/f330c03a901c9bb67f2e4661011b3d14.jpg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0.9426 %</a:t>
                      </a:r>
                    </a:p>
                  </a:txBody>
                  <a:tcPr/>
                </a:tc>
                <a:extLst>
                  <a:ext uri="{0D108BD9-81ED-4DB2-BD59-A6C34878D82A}">
                    <a16:rowId xmlns:a16="http://schemas.microsoft.com/office/drawing/2014/main" val="201031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- 2023-06-29 13:27:36</a:t>
                      </a:r>
                      <a:r>
                        <a:rPr kumimoji="0" lang="en-US" sz="1000" b="0" i="0" u="none" strike="noStrike" kern="1200" cap="none" spc="0" normalizeH="0" baseline="0" noProof="0">
                          <a:ln>
                            <a:noFill/>
                          </a:ln>
                          <a:solidFill>
                            <a:prstClr val="black"/>
                          </a:solidFill>
                          <a:effectLst/>
                          <a:uLnTx/>
                          <a:uFillTx/>
                          <a:latin typeface="Calibri"/>
                          <a:ea typeface="+mn-ea"/>
                          <a:cs typeface="+mn-cs"/>
                        </a:rPr>
                        <a:t>
 @AUTOMATICA.OFFICIAL IS IN FULL SWING🤝🏽💙 DAY 3 📷: @ruejay_o_graphy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https://quintly-image-storage.s3.amazonaws.com/e56c93f0af638b061b2daf0c21bff637/43ed94ce05fe7e500e9c62e4da666908.jpg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0.9103 %</a:t>
                      </a:r>
                    </a:p>
                  </a:txBody>
                  <a:tcPr/>
                </a:tc>
                <a:extLst>
                  <a:ext uri="{0D108BD9-81ED-4DB2-BD59-A6C34878D82A}">
                    <a16:rowId xmlns:a16="http://schemas.microsoft.com/office/drawing/2014/main" val="4104113851"/>
                  </a:ext>
                </a:extLst>
              </a:tr>
            </a:tbl>
          </a:graphicData>
        </a:graphic>
      </p:graphicFrame>
      <p:sp>
        <p:nvSpPr>
          <p:cNvPr id="4" name="Text Placeholder 3">
            <a:extLst>
              <a:ext uri="{FF2B5EF4-FFF2-40B4-BE49-F238E27FC236}">
                <a16:creationId xmlns:a16="http://schemas.microsoft.com/office/drawing/2014/main" id="{91242AC5-6082-427C-A1B8-A628682D885E}"/>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2783669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B659A-3E49-4ED4-89C5-6BA2E9279D13}"/>
              </a:ext>
            </a:extLst>
          </p:cNvPr>
          <p:cNvSpPr>
            <a:spLocks noGrp="1"/>
          </p:cNvSpPr>
          <p:nvPr>
            <p:ph type="title"/>
          </p:nvPr>
        </p:nvSpPr>
        <p:spPr/>
        <p:txBody>
          <a:bodyPr/>
          <a:lstStyle/>
          <a:p>
            <a:r>
              <a:rPr lang="en-US"/>
              <a:t>Instagram Stories Table  | 4 profiles - 3 of 7</a:t>
            </a:r>
          </a:p>
        </p:txBody>
      </p:sp>
      <p:graphicFrame>
        <p:nvGraphicFramePr>
          <p:cNvPr id="5" name="Table Placeholder 4">
            <a:extLst>
              <a:ext uri="{FF2B5EF4-FFF2-40B4-BE49-F238E27FC236}">
                <a16:creationId xmlns:a16="http://schemas.microsoft.com/office/drawing/2014/main" id="{793DC65C-BED9-412F-A6DF-251DE65F3673}"/>
              </a:ext>
            </a:extLst>
          </p:cNvPr>
          <p:cNvGraphicFramePr>
            <a:graphicFrameLocks noGrp="1"/>
          </p:cNvGraphicFramePr>
          <p:nvPr>
            <p:ph type="tbl" sz="quarter" idx="13"/>
            <p:extLst>
              <p:ext uri="{D42A27DB-BD31-4B8C-83A1-F6EECF244321}">
                <p14:modId xmlns:p14="http://schemas.microsoft.com/office/powerpoint/2010/main" val="2726717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77477302"/>
                    </a:ext>
                  </a:extLst>
                </a:gridCol>
                <a:gridCol w="1069848">
                  <a:extLst>
                    <a:ext uri="{9D8B030D-6E8A-4147-A177-3AD203B41FA5}">
                      <a16:colId xmlns:a16="http://schemas.microsoft.com/office/drawing/2014/main" val="940576487"/>
                    </a:ext>
                  </a:extLst>
                </a:gridCol>
                <a:gridCol w="1563624">
                  <a:extLst>
                    <a:ext uri="{9D8B030D-6E8A-4147-A177-3AD203B41FA5}">
                      <a16:colId xmlns:a16="http://schemas.microsoft.com/office/drawing/2014/main" val="3681299930"/>
                    </a:ext>
                  </a:extLst>
                </a:gridCol>
                <a:gridCol w="493776">
                  <a:extLst>
                    <a:ext uri="{9D8B030D-6E8A-4147-A177-3AD203B41FA5}">
                      <a16:colId xmlns:a16="http://schemas.microsoft.com/office/drawing/2014/main" val="1892998789"/>
                    </a:ext>
                  </a:extLst>
                </a:gridCol>
                <a:gridCol w="493776">
                  <a:extLst>
                    <a:ext uri="{9D8B030D-6E8A-4147-A177-3AD203B41FA5}">
                      <a16:colId xmlns:a16="http://schemas.microsoft.com/office/drawing/2014/main" val="2041162637"/>
                    </a:ext>
                  </a:extLst>
                </a:gridCol>
                <a:gridCol w="493776">
                  <a:extLst>
                    <a:ext uri="{9D8B030D-6E8A-4147-A177-3AD203B41FA5}">
                      <a16:colId xmlns:a16="http://schemas.microsoft.com/office/drawing/2014/main" val="2165356114"/>
                    </a:ext>
                  </a:extLst>
                </a:gridCol>
                <a:gridCol w="493776">
                  <a:extLst>
                    <a:ext uri="{9D8B030D-6E8A-4147-A177-3AD203B41FA5}">
                      <a16:colId xmlns:a16="http://schemas.microsoft.com/office/drawing/2014/main" val="2841384130"/>
                    </a:ext>
                  </a:extLst>
                </a:gridCol>
                <a:gridCol w="493776">
                  <a:extLst>
                    <a:ext uri="{9D8B030D-6E8A-4147-A177-3AD203B41FA5}">
                      <a16:colId xmlns:a16="http://schemas.microsoft.com/office/drawing/2014/main" val="1040426189"/>
                    </a:ext>
                  </a:extLst>
                </a:gridCol>
                <a:gridCol w="493776">
                  <a:extLst>
                    <a:ext uri="{9D8B030D-6E8A-4147-A177-3AD203B41FA5}">
                      <a16:colId xmlns:a16="http://schemas.microsoft.com/office/drawing/2014/main" val="2335306613"/>
                    </a:ext>
                  </a:extLst>
                </a:gridCol>
                <a:gridCol w="493776">
                  <a:extLst>
                    <a:ext uri="{9D8B030D-6E8A-4147-A177-3AD203B41FA5}">
                      <a16:colId xmlns:a16="http://schemas.microsoft.com/office/drawing/2014/main" val="2608831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68785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festo_global - 2023-06-29 10:07:53</a:t>
                      </a:r>
                      <a:r>
                        <a:rPr kumimoji="0" lang="it-IT" sz="1000" b="0" i="0" u="none" strike="noStrike" kern="1200" cap="none" spc="0" normalizeH="0" baseline="0" noProof="0">
                          <a:ln>
                            <a:noFill/>
                          </a:ln>
                          <a:solidFill>
                            <a:prstClr val="black"/>
                          </a:solidFill>
                          <a:effectLst/>
                          <a:uLnTx/>
                          <a:uFillTx/>
                          <a:latin typeface="Calibri"/>
                          <a:ea typeface="+mn-ea"/>
                          <a:cs typeface="+mn-cs"/>
                        </a:rPr>
                        <a:t>
 ♻️♻️♻️ @automatica.official 🎥: @ruejay_o_graphy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https://quintly-image-storage.s3.amazonaws.com/e56c93f0af638b061b2daf0c21bff637/2bffea17f1b8b9a4bc432c37c4c37fff.jpg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0.8153 %</a:t>
                      </a:r>
                    </a:p>
                  </a:txBody>
                  <a:tcPr/>
                </a:tc>
                <a:extLst>
                  <a:ext uri="{0D108BD9-81ED-4DB2-BD59-A6C34878D82A}">
                    <a16:rowId xmlns:a16="http://schemas.microsoft.com/office/drawing/2014/main" val="2526043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festo_global - 2023-06-28 23:03:29</a:t>
                      </a:r>
                      <a:r>
                        <a:rPr kumimoji="0" lang="it-IT" sz="1000" b="0" i="0" u="none" strike="noStrike" kern="1200" cap="none" spc="0" normalizeH="0" baseline="0" noProof="0">
                          <a:ln>
                            <a:noFill/>
                          </a:ln>
                          <a:solidFill>
                            <a:prstClr val="black"/>
                          </a:solidFill>
                          <a:effectLst/>
                          <a:uLnTx/>
                          <a:uFillTx/>
                          <a:latin typeface="Calibri"/>
                          <a:ea typeface="+mn-ea"/>
                          <a:cs typeface="+mn-cs"/>
                        </a:rPr>
                        <a:t>
 🦾🦾🦾 @automatica.official 🎥: @ruejay_o_graphy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https://quintly-image-storage.s3.amazonaws.com/e56c93f0af638b061b2daf0c21bff637/b9f933ecbcdacf08ab5406dd02fe4868.jpg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0.7479 %</a:t>
                      </a:r>
                    </a:p>
                  </a:txBody>
                  <a:tcPr/>
                </a:tc>
                <a:extLst>
                  <a:ext uri="{0D108BD9-81ED-4DB2-BD59-A6C34878D82A}">
                    <a16:rowId xmlns:a16="http://schemas.microsoft.com/office/drawing/2014/main" val="1798038289"/>
                  </a:ext>
                </a:extLst>
              </a:tr>
            </a:tbl>
          </a:graphicData>
        </a:graphic>
      </p:graphicFrame>
      <p:sp>
        <p:nvSpPr>
          <p:cNvPr id="4" name="Text Placeholder 3">
            <a:extLst>
              <a:ext uri="{FF2B5EF4-FFF2-40B4-BE49-F238E27FC236}">
                <a16:creationId xmlns:a16="http://schemas.microsoft.com/office/drawing/2014/main" id="{073C43CE-218F-457C-A098-4F82034671CA}"/>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543527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D97F9-C43E-4338-B20C-0A14AECEABFA}"/>
              </a:ext>
            </a:extLst>
          </p:cNvPr>
          <p:cNvSpPr>
            <a:spLocks noGrp="1"/>
          </p:cNvSpPr>
          <p:nvPr>
            <p:ph type="title"/>
          </p:nvPr>
        </p:nvSpPr>
        <p:spPr/>
        <p:txBody>
          <a:bodyPr/>
          <a:lstStyle/>
          <a:p>
            <a:r>
              <a:rPr lang="en-US"/>
              <a:t>Instagram Stories Table  | 4 profiles - 4 of 7</a:t>
            </a:r>
          </a:p>
        </p:txBody>
      </p:sp>
      <p:graphicFrame>
        <p:nvGraphicFramePr>
          <p:cNvPr id="5" name="Table Placeholder 4">
            <a:extLst>
              <a:ext uri="{FF2B5EF4-FFF2-40B4-BE49-F238E27FC236}">
                <a16:creationId xmlns:a16="http://schemas.microsoft.com/office/drawing/2014/main" id="{7CA79057-5F50-4742-8753-7035B357A9A3}"/>
              </a:ext>
            </a:extLst>
          </p:cNvPr>
          <p:cNvGraphicFramePr>
            <a:graphicFrameLocks noGrp="1"/>
          </p:cNvGraphicFramePr>
          <p:nvPr>
            <p:ph type="tbl" sz="quarter" idx="13"/>
            <p:extLst>
              <p:ext uri="{D42A27DB-BD31-4B8C-83A1-F6EECF244321}">
                <p14:modId xmlns:p14="http://schemas.microsoft.com/office/powerpoint/2010/main" val="1901998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11118931"/>
                    </a:ext>
                  </a:extLst>
                </a:gridCol>
                <a:gridCol w="1069848">
                  <a:extLst>
                    <a:ext uri="{9D8B030D-6E8A-4147-A177-3AD203B41FA5}">
                      <a16:colId xmlns:a16="http://schemas.microsoft.com/office/drawing/2014/main" val="1586946011"/>
                    </a:ext>
                  </a:extLst>
                </a:gridCol>
                <a:gridCol w="1563624">
                  <a:extLst>
                    <a:ext uri="{9D8B030D-6E8A-4147-A177-3AD203B41FA5}">
                      <a16:colId xmlns:a16="http://schemas.microsoft.com/office/drawing/2014/main" val="841214744"/>
                    </a:ext>
                  </a:extLst>
                </a:gridCol>
                <a:gridCol w="493776">
                  <a:extLst>
                    <a:ext uri="{9D8B030D-6E8A-4147-A177-3AD203B41FA5}">
                      <a16:colId xmlns:a16="http://schemas.microsoft.com/office/drawing/2014/main" val="2302107049"/>
                    </a:ext>
                  </a:extLst>
                </a:gridCol>
                <a:gridCol w="493776">
                  <a:extLst>
                    <a:ext uri="{9D8B030D-6E8A-4147-A177-3AD203B41FA5}">
                      <a16:colId xmlns:a16="http://schemas.microsoft.com/office/drawing/2014/main" val="770635455"/>
                    </a:ext>
                  </a:extLst>
                </a:gridCol>
                <a:gridCol w="493776">
                  <a:extLst>
                    <a:ext uri="{9D8B030D-6E8A-4147-A177-3AD203B41FA5}">
                      <a16:colId xmlns:a16="http://schemas.microsoft.com/office/drawing/2014/main" val="1028026948"/>
                    </a:ext>
                  </a:extLst>
                </a:gridCol>
                <a:gridCol w="493776">
                  <a:extLst>
                    <a:ext uri="{9D8B030D-6E8A-4147-A177-3AD203B41FA5}">
                      <a16:colId xmlns:a16="http://schemas.microsoft.com/office/drawing/2014/main" val="3161076309"/>
                    </a:ext>
                  </a:extLst>
                </a:gridCol>
                <a:gridCol w="493776">
                  <a:extLst>
                    <a:ext uri="{9D8B030D-6E8A-4147-A177-3AD203B41FA5}">
                      <a16:colId xmlns:a16="http://schemas.microsoft.com/office/drawing/2014/main" val="1159055751"/>
                    </a:ext>
                  </a:extLst>
                </a:gridCol>
                <a:gridCol w="493776">
                  <a:extLst>
                    <a:ext uri="{9D8B030D-6E8A-4147-A177-3AD203B41FA5}">
                      <a16:colId xmlns:a16="http://schemas.microsoft.com/office/drawing/2014/main" val="100159527"/>
                    </a:ext>
                  </a:extLst>
                </a:gridCol>
                <a:gridCol w="493776">
                  <a:extLst>
                    <a:ext uri="{9D8B030D-6E8A-4147-A177-3AD203B41FA5}">
                      <a16:colId xmlns:a16="http://schemas.microsoft.com/office/drawing/2014/main" val="2165334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72834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festo_global - 2023-06-28 11:45:34</a:t>
                      </a:r>
                      <a:r>
                        <a:rPr kumimoji="0" lang="it-IT" sz="1000" b="0" i="0" u="none" strike="noStrike" kern="1200" cap="none" spc="0" normalizeH="0" baseline="0" noProof="0">
                          <a:ln>
                            <a:noFill/>
                          </a:ln>
                          <a:solidFill>
                            <a:prstClr val="black"/>
                          </a:solidFill>
                          <a:effectLst/>
                          <a:uLnTx/>
                          <a:uFillTx/>
                          <a:latin typeface="Calibri"/>
                          <a:ea typeface="+mn-ea"/>
                          <a:cs typeface="+mn-cs"/>
                        </a:rPr>
                        <a:t>
 @automatica.official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https://quintly-image-storage.s3.amazonaws.com/e56c93f0af638b061b2daf0c21bff637/051ff6a095874a3cbd2cd4723d14e081.jpg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0.8986 %</a:t>
                      </a:r>
                    </a:p>
                  </a:txBody>
                  <a:tcPr/>
                </a:tc>
                <a:extLst>
                  <a:ext uri="{0D108BD9-81ED-4DB2-BD59-A6C34878D82A}">
                    <a16:rowId xmlns:a16="http://schemas.microsoft.com/office/drawing/2014/main" val="4108427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festo_global - 2023-06-28 11:45:16</a:t>
                      </a:r>
                      <a:r>
                        <a:rPr kumimoji="0" lang="it-IT" sz="1000" b="0" i="0" u="none" strike="noStrike" kern="1200" cap="none" spc="0" normalizeH="0" baseline="0" noProof="0">
                          <a:ln>
                            <a:noFill/>
                          </a:ln>
                          <a:solidFill>
                            <a:prstClr val="black"/>
                          </a:solidFill>
                          <a:effectLst/>
                          <a:uLnTx/>
                          <a:uFillTx/>
                          <a:latin typeface="Calibri"/>
                          <a:ea typeface="+mn-ea"/>
                          <a:cs typeface="+mn-cs"/>
                        </a:rPr>
                        <a:t>
 @automatica.official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https://quintly-image-storage.s3.amazonaws.com/e56c93f0af638b061b2daf0c21bff637/562ceb63bea1a7cb56d30dc3ea547408.jpg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0.9595 %</a:t>
                      </a:r>
                    </a:p>
                  </a:txBody>
                  <a:tcPr/>
                </a:tc>
                <a:extLst>
                  <a:ext uri="{0D108BD9-81ED-4DB2-BD59-A6C34878D82A}">
                    <a16:rowId xmlns:a16="http://schemas.microsoft.com/office/drawing/2014/main" val="2721494888"/>
                  </a:ext>
                </a:extLst>
              </a:tr>
            </a:tbl>
          </a:graphicData>
        </a:graphic>
      </p:graphicFrame>
      <p:sp>
        <p:nvSpPr>
          <p:cNvPr id="4" name="Text Placeholder 3">
            <a:extLst>
              <a:ext uri="{FF2B5EF4-FFF2-40B4-BE49-F238E27FC236}">
                <a16:creationId xmlns:a16="http://schemas.microsoft.com/office/drawing/2014/main" id="{D1AD71CF-3A92-4ADE-A254-D2AF92F4C441}"/>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22023792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0168E-C265-4A4D-94D7-4E23C6B19EFE}"/>
              </a:ext>
            </a:extLst>
          </p:cNvPr>
          <p:cNvSpPr>
            <a:spLocks noGrp="1"/>
          </p:cNvSpPr>
          <p:nvPr>
            <p:ph type="title"/>
          </p:nvPr>
        </p:nvSpPr>
        <p:spPr/>
        <p:txBody>
          <a:bodyPr/>
          <a:lstStyle/>
          <a:p>
            <a:r>
              <a:rPr lang="en-US"/>
              <a:t>Instagram Stories Table  | 4 profiles - 5 of 7</a:t>
            </a:r>
          </a:p>
        </p:txBody>
      </p:sp>
      <p:graphicFrame>
        <p:nvGraphicFramePr>
          <p:cNvPr id="5" name="Table Placeholder 4">
            <a:extLst>
              <a:ext uri="{FF2B5EF4-FFF2-40B4-BE49-F238E27FC236}">
                <a16:creationId xmlns:a16="http://schemas.microsoft.com/office/drawing/2014/main" id="{B87CB5E3-307E-4D5A-9166-7B4D399DAB46}"/>
              </a:ext>
            </a:extLst>
          </p:cNvPr>
          <p:cNvGraphicFramePr>
            <a:graphicFrameLocks noGrp="1"/>
          </p:cNvGraphicFramePr>
          <p:nvPr>
            <p:ph type="tbl" sz="quarter" idx="13"/>
            <p:extLst>
              <p:ext uri="{D42A27DB-BD31-4B8C-83A1-F6EECF244321}">
                <p14:modId xmlns:p14="http://schemas.microsoft.com/office/powerpoint/2010/main" val="622052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842678"/>
                    </a:ext>
                  </a:extLst>
                </a:gridCol>
                <a:gridCol w="1069848">
                  <a:extLst>
                    <a:ext uri="{9D8B030D-6E8A-4147-A177-3AD203B41FA5}">
                      <a16:colId xmlns:a16="http://schemas.microsoft.com/office/drawing/2014/main" val="1485448658"/>
                    </a:ext>
                  </a:extLst>
                </a:gridCol>
                <a:gridCol w="1563624">
                  <a:extLst>
                    <a:ext uri="{9D8B030D-6E8A-4147-A177-3AD203B41FA5}">
                      <a16:colId xmlns:a16="http://schemas.microsoft.com/office/drawing/2014/main" val="2769372474"/>
                    </a:ext>
                  </a:extLst>
                </a:gridCol>
                <a:gridCol w="493776">
                  <a:extLst>
                    <a:ext uri="{9D8B030D-6E8A-4147-A177-3AD203B41FA5}">
                      <a16:colId xmlns:a16="http://schemas.microsoft.com/office/drawing/2014/main" val="3505081441"/>
                    </a:ext>
                  </a:extLst>
                </a:gridCol>
                <a:gridCol w="493776">
                  <a:extLst>
                    <a:ext uri="{9D8B030D-6E8A-4147-A177-3AD203B41FA5}">
                      <a16:colId xmlns:a16="http://schemas.microsoft.com/office/drawing/2014/main" val="3797676833"/>
                    </a:ext>
                  </a:extLst>
                </a:gridCol>
                <a:gridCol w="493776">
                  <a:extLst>
                    <a:ext uri="{9D8B030D-6E8A-4147-A177-3AD203B41FA5}">
                      <a16:colId xmlns:a16="http://schemas.microsoft.com/office/drawing/2014/main" val="3911252310"/>
                    </a:ext>
                  </a:extLst>
                </a:gridCol>
                <a:gridCol w="493776">
                  <a:extLst>
                    <a:ext uri="{9D8B030D-6E8A-4147-A177-3AD203B41FA5}">
                      <a16:colId xmlns:a16="http://schemas.microsoft.com/office/drawing/2014/main" val="2988042497"/>
                    </a:ext>
                  </a:extLst>
                </a:gridCol>
                <a:gridCol w="493776">
                  <a:extLst>
                    <a:ext uri="{9D8B030D-6E8A-4147-A177-3AD203B41FA5}">
                      <a16:colId xmlns:a16="http://schemas.microsoft.com/office/drawing/2014/main" val="2231321841"/>
                    </a:ext>
                  </a:extLst>
                </a:gridCol>
                <a:gridCol w="493776">
                  <a:extLst>
                    <a:ext uri="{9D8B030D-6E8A-4147-A177-3AD203B41FA5}">
                      <a16:colId xmlns:a16="http://schemas.microsoft.com/office/drawing/2014/main" val="1783307676"/>
                    </a:ext>
                  </a:extLst>
                </a:gridCol>
                <a:gridCol w="493776">
                  <a:extLst>
                    <a:ext uri="{9D8B030D-6E8A-4147-A177-3AD203B41FA5}">
                      <a16:colId xmlns:a16="http://schemas.microsoft.com/office/drawing/2014/main" val="1212017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25189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festo_global - 2023-06-28 11:44:57</a:t>
                      </a:r>
                      <a:r>
                        <a:rPr kumimoji="0" lang="it-IT" sz="1000" b="0" i="0" u="none" strike="noStrike" kern="1200" cap="none" spc="0" normalizeH="0" baseline="0" noProof="0">
                          <a:ln>
                            <a:noFill/>
                          </a:ln>
                          <a:solidFill>
                            <a:prstClr val="black"/>
                          </a:solidFill>
                          <a:effectLst/>
                          <a:uLnTx/>
                          <a:uFillTx/>
                          <a:latin typeface="Calibri"/>
                          <a:ea typeface="+mn-ea"/>
                          <a:cs typeface="+mn-cs"/>
                        </a:rPr>
                        <a:t>
 @automatica.official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https://quintly-image-storage.s3.amazonaws.com/e56c93f0af638b061b2daf0c21bff637/c021dac224ec3cc493f1fb11c1e2499b.jpg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0.9697 %</a:t>
                      </a:r>
                    </a:p>
                  </a:txBody>
                  <a:tcPr/>
                </a:tc>
                <a:extLst>
                  <a:ext uri="{0D108BD9-81ED-4DB2-BD59-A6C34878D82A}">
                    <a16:rowId xmlns:a16="http://schemas.microsoft.com/office/drawing/2014/main" val="384990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festo_global - 2023-06-28 11:44:38</a:t>
                      </a:r>
                      <a:r>
                        <a:rPr kumimoji="0" lang="it-IT" sz="1000" b="0" i="0" u="none" strike="noStrike" kern="1200" cap="none" spc="0" normalizeH="0" baseline="0" noProof="0">
                          <a:ln>
                            <a:noFill/>
                          </a:ln>
                          <a:solidFill>
                            <a:prstClr val="black"/>
                          </a:solidFill>
                          <a:effectLst/>
                          <a:uLnTx/>
                          <a:uFillTx/>
                          <a:latin typeface="Calibri"/>
                          <a:ea typeface="+mn-ea"/>
                          <a:cs typeface="+mn-cs"/>
                        </a:rPr>
                        <a:t>
 @automatica.official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https://quintly-image-storage.s3.amazonaws.com/e56c93f0af638b061b2daf0c21bff637/3fed1c978b437e83acb2468be31baf38.jpg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0.9236 %</a:t>
                      </a:r>
                    </a:p>
                  </a:txBody>
                  <a:tcPr/>
                </a:tc>
                <a:extLst>
                  <a:ext uri="{0D108BD9-81ED-4DB2-BD59-A6C34878D82A}">
                    <a16:rowId xmlns:a16="http://schemas.microsoft.com/office/drawing/2014/main" val="1320095559"/>
                  </a:ext>
                </a:extLst>
              </a:tr>
            </a:tbl>
          </a:graphicData>
        </a:graphic>
      </p:graphicFrame>
      <p:sp>
        <p:nvSpPr>
          <p:cNvPr id="4" name="Text Placeholder 3">
            <a:extLst>
              <a:ext uri="{FF2B5EF4-FFF2-40B4-BE49-F238E27FC236}">
                <a16:creationId xmlns:a16="http://schemas.microsoft.com/office/drawing/2014/main" id="{615294DC-7980-4561-86A8-DB7E6AA2986C}"/>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3478144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53FD6-E652-45C4-9B85-77B3045A066E}"/>
              </a:ext>
            </a:extLst>
          </p:cNvPr>
          <p:cNvSpPr>
            <a:spLocks noGrp="1"/>
          </p:cNvSpPr>
          <p:nvPr>
            <p:ph type="title"/>
          </p:nvPr>
        </p:nvSpPr>
        <p:spPr/>
        <p:txBody>
          <a:bodyPr/>
          <a:lstStyle/>
          <a:p>
            <a:r>
              <a:rPr lang="en-US"/>
              <a:t>Instagram Stories Table  | 4 profiles - 6 of 7</a:t>
            </a:r>
          </a:p>
        </p:txBody>
      </p:sp>
      <p:graphicFrame>
        <p:nvGraphicFramePr>
          <p:cNvPr id="5" name="Table Placeholder 4">
            <a:extLst>
              <a:ext uri="{FF2B5EF4-FFF2-40B4-BE49-F238E27FC236}">
                <a16:creationId xmlns:a16="http://schemas.microsoft.com/office/drawing/2014/main" id="{9BCA40EC-E8BE-4285-AEF7-E96F88DE0D6D}"/>
              </a:ext>
            </a:extLst>
          </p:cNvPr>
          <p:cNvGraphicFramePr>
            <a:graphicFrameLocks noGrp="1"/>
          </p:cNvGraphicFramePr>
          <p:nvPr>
            <p:ph type="tbl" sz="quarter" idx="13"/>
            <p:extLst>
              <p:ext uri="{D42A27DB-BD31-4B8C-83A1-F6EECF244321}">
                <p14:modId xmlns:p14="http://schemas.microsoft.com/office/powerpoint/2010/main" val="3072161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18035848"/>
                    </a:ext>
                  </a:extLst>
                </a:gridCol>
                <a:gridCol w="1069848">
                  <a:extLst>
                    <a:ext uri="{9D8B030D-6E8A-4147-A177-3AD203B41FA5}">
                      <a16:colId xmlns:a16="http://schemas.microsoft.com/office/drawing/2014/main" val="1181014669"/>
                    </a:ext>
                  </a:extLst>
                </a:gridCol>
                <a:gridCol w="1563624">
                  <a:extLst>
                    <a:ext uri="{9D8B030D-6E8A-4147-A177-3AD203B41FA5}">
                      <a16:colId xmlns:a16="http://schemas.microsoft.com/office/drawing/2014/main" val="101179943"/>
                    </a:ext>
                  </a:extLst>
                </a:gridCol>
                <a:gridCol w="493776">
                  <a:extLst>
                    <a:ext uri="{9D8B030D-6E8A-4147-A177-3AD203B41FA5}">
                      <a16:colId xmlns:a16="http://schemas.microsoft.com/office/drawing/2014/main" val="3209572764"/>
                    </a:ext>
                  </a:extLst>
                </a:gridCol>
                <a:gridCol w="493776">
                  <a:extLst>
                    <a:ext uri="{9D8B030D-6E8A-4147-A177-3AD203B41FA5}">
                      <a16:colId xmlns:a16="http://schemas.microsoft.com/office/drawing/2014/main" val="4293058578"/>
                    </a:ext>
                  </a:extLst>
                </a:gridCol>
                <a:gridCol w="493776">
                  <a:extLst>
                    <a:ext uri="{9D8B030D-6E8A-4147-A177-3AD203B41FA5}">
                      <a16:colId xmlns:a16="http://schemas.microsoft.com/office/drawing/2014/main" val="1933524065"/>
                    </a:ext>
                  </a:extLst>
                </a:gridCol>
                <a:gridCol w="493776">
                  <a:extLst>
                    <a:ext uri="{9D8B030D-6E8A-4147-A177-3AD203B41FA5}">
                      <a16:colId xmlns:a16="http://schemas.microsoft.com/office/drawing/2014/main" val="1484295306"/>
                    </a:ext>
                  </a:extLst>
                </a:gridCol>
                <a:gridCol w="493776">
                  <a:extLst>
                    <a:ext uri="{9D8B030D-6E8A-4147-A177-3AD203B41FA5}">
                      <a16:colId xmlns:a16="http://schemas.microsoft.com/office/drawing/2014/main" val="2135793380"/>
                    </a:ext>
                  </a:extLst>
                </a:gridCol>
                <a:gridCol w="493776">
                  <a:extLst>
                    <a:ext uri="{9D8B030D-6E8A-4147-A177-3AD203B41FA5}">
                      <a16:colId xmlns:a16="http://schemas.microsoft.com/office/drawing/2014/main" val="2279685274"/>
                    </a:ext>
                  </a:extLst>
                </a:gridCol>
                <a:gridCol w="493776">
                  <a:extLst>
                    <a:ext uri="{9D8B030D-6E8A-4147-A177-3AD203B41FA5}">
                      <a16:colId xmlns:a16="http://schemas.microsoft.com/office/drawing/2014/main" val="1148783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173510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festo_global - 2023-06-28 11:44:01</a:t>
                      </a:r>
                      <a:r>
                        <a:rPr kumimoji="0" lang="it-IT" sz="1000" b="0" i="0" u="none" strike="noStrike" kern="1200" cap="none" spc="0" normalizeH="0" baseline="0" noProof="0">
                          <a:ln>
                            <a:noFill/>
                          </a:ln>
                          <a:solidFill>
                            <a:prstClr val="black"/>
                          </a:solidFill>
                          <a:effectLst/>
                          <a:uLnTx/>
                          <a:uFillTx/>
                          <a:latin typeface="Calibri"/>
                          <a:ea typeface="+mn-ea"/>
                          <a:cs typeface="+mn-cs"/>
                        </a:rPr>
                        <a:t>
 @automatica.official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https://quintly-image-storage.s3.amazonaws.com/e56c93f0af638b061b2daf0c21bff637/7c4ee27a1c84c208ddd7655969ff87b1.jpg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0.7630 %</a:t>
                      </a:r>
                    </a:p>
                  </a:txBody>
                  <a:tcPr/>
                </a:tc>
                <a:extLst>
                  <a:ext uri="{0D108BD9-81ED-4DB2-BD59-A6C34878D82A}">
                    <a16:rowId xmlns:a16="http://schemas.microsoft.com/office/drawing/2014/main" val="897602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festo_global - 2023-06-27 15:08:16</a:t>
                      </a:r>
                      <a:r>
                        <a:rPr kumimoji="0" lang="it-IT" sz="1000" b="0" i="0" u="none" strike="noStrike" kern="1200" cap="none" spc="0" normalizeH="0" baseline="0" noProof="0">
                          <a:ln>
                            <a:noFill/>
                          </a:ln>
                          <a:solidFill>
                            <a:prstClr val="black"/>
                          </a:solidFill>
                          <a:effectLst/>
                          <a:uLnTx/>
                          <a:uFillTx/>
                          <a:latin typeface="Calibri"/>
                          <a:ea typeface="+mn-ea"/>
                          <a:cs typeface="+mn-cs"/>
                        </a:rPr>
                        <a:t>
 @automatica.official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https://quintly-image-storage.s3.amazonaws.com/e56c93f0af638b061b2daf0c21bff637/ed08962b4a809d72d121f31bf4afd257.jpg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4039948227"/>
                  </a:ext>
                </a:extLst>
              </a:tr>
            </a:tbl>
          </a:graphicData>
        </a:graphic>
      </p:graphicFrame>
      <p:sp>
        <p:nvSpPr>
          <p:cNvPr id="4" name="Text Placeholder 3">
            <a:extLst>
              <a:ext uri="{FF2B5EF4-FFF2-40B4-BE49-F238E27FC236}">
                <a16:creationId xmlns:a16="http://schemas.microsoft.com/office/drawing/2014/main" id="{01E24AB1-6571-41FB-86C7-F1A9CFC090DF}"/>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24935030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1C714-1FE6-420F-8941-0ABA343B38C6}"/>
              </a:ext>
            </a:extLst>
          </p:cNvPr>
          <p:cNvSpPr>
            <a:spLocks noGrp="1"/>
          </p:cNvSpPr>
          <p:nvPr>
            <p:ph type="title"/>
          </p:nvPr>
        </p:nvSpPr>
        <p:spPr/>
        <p:txBody>
          <a:bodyPr/>
          <a:lstStyle/>
          <a:p>
            <a:r>
              <a:rPr lang="en-US"/>
              <a:t>Instagram Stories Table  | 4 profiles - 7 of 7</a:t>
            </a:r>
          </a:p>
        </p:txBody>
      </p:sp>
      <p:graphicFrame>
        <p:nvGraphicFramePr>
          <p:cNvPr id="5" name="Table Placeholder 4">
            <a:extLst>
              <a:ext uri="{FF2B5EF4-FFF2-40B4-BE49-F238E27FC236}">
                <a16:creationId xmlns:a16="http://schemas.microsoft.com/office/drawing/2014/main" id="{1F377224-EEF6-4590-A623-AB5A70EFED1B}"/>
              </a:ext>
            </a:extLst>
          </p:cNvPr>
          <p:cNvGraphicFramePr>
            <a:graphicFrameLocks noGrp="1"/>
          </p:cNvGraphicFramePr>
          <p:nvPr>
            <p:ph type="tbl" sz="quarter" idx="13"/>
            <p:extLst>
              <p:ext uri="{D42A27DB-BD31-4B8C-83A1-F6EECF244321}">
                <p14:modId xmlns:p14="http://schemas.microsoft.com/office/powerpoint/2010/main" val="3776679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09446633"/>
                    </a:ext>
                  </a:extLst>
                </a:gridCol>
                <a:gridCol w="1069848">
                  <a:extLst>
                    <a:ext uri="{9D8B030D-6E8A-4147-A177-3AD203B41FA5}">
                      <a16:colId xmlns:a16="http://schemas.microsoft.com/office/drawing/2014/main" val="3863891860"/>
                    </a:ext>
                  </a:extLst>
                </a:gridCol>
                <a:gridCol w="1563624">
                  <a:extLst>
                    <a:ext uri="{9D8B030D-6E8A-4147-A177-3AD203B41FA5}">
                      <a16:colId xmlns:a16="http://schemas.microsoft.com/office/drawing/2014/main" val="2296890760"/>
                    </a:ext>
                  </a:extLst>
                </a:gridCol>
                <a:gridCol w="493776">
                  <a:extLst>
                    <a:ext uri="{9D8B030D-6E8A-4147-A177-3AD203B41FA5}">
                      <a16:colId xmlns:a16="http://schemas.microsoft.com/office/drawing/2014/main" val="909993819"/>
                    </a:ext>
                  </a:extLst>
                </a:gridCol>
                <a:gridCol w="493776">
                  <a:extLst>
                    <a:ext uri="{9D8B030D-6E8A-4147-A177-3AD203B41FA5}">
                      <a16:colId xmlns:a16="http://schemas.microsoft.com/office/drawing/2014/main" val="4206368092"/>
                    </a:ext>
                  </a:extLst>
                </a:gridCol>
                <a:gridCol w="493776">
                  <a:extLst>
                    <a:ext uri="{9D8B030D-6E8A-4147-A177-3AD203B41FA5}">
                      <a16:colId xmlns:a16="http://schemas.microsoft.com/office/drawing/2014/main" val="595234145"/>
                    </a:ext>
                  </a:extLst>
                </a:gridCol>
                <a:gridCol w="493776">
                  <a:extLst>
                    <a:ext uri="{9D8B030D-6E8A-4147-A177-3AD203B41FA5}">
                      <a16:colId xmlns:a16="http://schemas.microsoft.com/office/drawing/2014/main" val="1622662481"/>
                    </a:ext>
                  </a:extLst>
                </a:gridCol>
                <a:gridCol w="493776">
                  <a:extLst>
                    <a:ext uri="{9D8B030D-6E8A-4147-A177-3AD203B41FA5}">
                      <a16:colId xmlns:a16="http://schemas.microsoft.com/office/drawing/2014/main" val="3061977592"/>
                    </a:ext>
                  </a:extLst>
                </a:gridCol>
                <a:gridCol w="493776">
                  <a:extLst>
                    <a:ext uri="{9D8B030D-6E8A-4147-A177-3AD203B41FA5}">
                      <a16:colId xmlns:a16="http://schemas.microsoft.com/office/drawing/2014/main" val="3855526157"/>
                    </a:ext>
                  </a:extLst>
                </a:gridCol>
                <a:gridCol w="493776">
                  <a:extLst>
                    <a:ext uri="{9D8B030D-6E8A-4147-A177-3AD203B41FA5}">
                      <a16:colId xmlns:a16="http://schemas.microsoft.com/office/drawing/2014/main" val="224364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68887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- 2023-06-27 15:06:59</a:t>
                      </a:r>
                      <a:r>
                        <a:rPr kumimoji="0" lang="en-US" sz="1000" b="0" i="0" u="none" strike="noStrike" kern="1200" cap="none" spc="0" normalizeH="0" baseline="0" noProof="0">
                          <a:ln>
                            <a:noFill/>
                          </a:ln>
                          <a:solidFill>
                            <a:prstClr val="black"/>
                          </a:solidFill>
                          <a:effectLst/>
                          <a:uLnTx/>
                          <a:uFillTx/>
                          <a:latin typeface="Calibri"/>
                          <a:ea typeface="+mn-ea"/>
                          <a:cs typeface="+mn-cs"/>
                        </a:rPr>
                        <a:t>
 SOME IMPRESSIONS FROM DAY 1 @automatica.official😍💙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https://quintly-image-storage.s3.amazonaws.com/e56c93f0af638b061b2daf0c21bff637/2051e57d1366ae1e5ef7e6376f55a134.jpg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0.8765 %</a:t>
                      </a:r>
                    </a:p>
                  </a:txBody>
                  <a:tcPr/>
                </a:tc>
                <a:extLst>
                  <a:ext uri="{0D108BD9-81ED-4DB2-BD59-A6C34878D82A}">
                    <a16:rowId xmlns:a16="http://schemas.microsoft.com/office/drawing/2014/main" val="3957943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festo_global - 2023-06-27 10:39:35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https://quintly-image-storage.s3.amazonaws.com/e56c93f0af638b061b2daf0c21bff637/dc4e691c8a277190141e0c8886c94c84.jpg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#automatica23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0.7686 %</a:t>
                      </a:r>
                    </a:p>
                  </a:txBody>
                  <a:tcPr/>
                </a:tc>
                <a:extLst>
                  <a:ext uri="{0D108BD9-81ED-4DB2-BD59-A6C34878D82A}">
                    <a16:rowId xmlns:a16="http://schemas.microsoft.com/office/drawing/2014/main" val="626545084"/>
                  </a:ext>
                </a:extLst>
              </a:tr>
            </a:tbl>
          </a:graphicData>
        </a:graphic>
      </p:graphicFrame>
      <p:sp>
        <p:nvSpPr>
          <p:cNvPr id="4" name="Text Placeholder 3">
            <a:extLst>
              <a:ext uri="{FF2B5EF4-FFF2-40B4-BE49-F238E27FC236}">
                <a16:creationId xmlns:a16="http://schemas.microsoft.com/office/drawing/2014/main" id="{47DEA04A-CFD7-4788-AA60-8EB08CBB0C88}"/>
              </a:ext>
            </a:extLst>
          </p:cNvPr>
          <p:cNvSpPr>
            <a:spLocks noGrp="1"/>
          </p:cNvSpPr>
          <p:nvPr>
            <p:ph type="body" sz="quarter" idx="14"/>
          </p:nvPr>
        </p:nvSpPr>
        <p:spPr/>
        <p:txBody>
          <a:bodyPr/>
          <a:lstStyle/>
          <a:p>
            <a:r>
              <a:rPr lang="en-US"/>
              <a:t>06/27/2023 - 06/30/2023</a:t>
            </a:r>
          </a:p>
        </p:txBody>
      </p:sp>
    </p:spTree>
    <p:extLst>
      <p:ext uri="{BB962C8B-B14F-4D97-AF65-F5344CB8AC3E}">
        <p14:creationId xmlns:p14="http://schemas.microsoft.com/office/powerpoint/2010/main" val="27659978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4231</Words>
  <Application>Microsoft Office PowerPoint</Application>
  <PresentationFormat>On-screen Show (4:3)</PresentationFormat>
  <Paragraphs>682</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Automatica 2023</vt:lpstr>
      <vt:lpstr>Overall Overall Tag Performance | 4 profiles</vt:lpstr>
      <vt:lpstr>Overall Tag Performance | 4 profiles</vt:lpstr>
      <vt:lpstr>Facebook Post Tag Performance | 4 profiles</vt:lpstr>
      <vt:lpstr>LinkedIn Post Tag Performance | 4 profiles</vt:lpstr>
      <vt:lpstr>Twitter Tweet Tag Performance | 4 profiles</vt:lpstr>
      <vt:lpstr>Instagram Post Tag Performance | 4 profiles</vt:lpstr>
      <vt:lpstr>Overall Top Posts | 4 profiles - 1 of 6</vt:lpstr>
      <vt:lpstr>Overall Top Posts | 4 profiles - 2 of 6</vt:lpstr>
      <vt:lpstr>Overall Top Posts | 4 profiles - 3 of 6</vt:lpstr>
      <vt:lpstr>Overall Top Posts | 4 profiles - 4 of 6</vt:lpstr>
      <vt:lpstr>Overall Top Posts | 4 profiles - 5 of 6</vt:lpstr>
      <vt:lpstr>Overall Top Posts | 4 profiles - 6 of 6</vt:lpstr>
      <vt:lpstr>Facebook Own Posts Table | 4 profiles - 1 of 4</vt:lpstr>
      <vt:lpstr>Facebook Own Posts Table | 4 profiles - 2 of 4</vt:lpstr>
      <vt:lpstr>Facebook Own Posts Table | 4 profiles - 3 of 4</vt:lpstr>
      <vt:lpstr>Facebook Own Posts Table | 4 profiles - 4 of 4</vt:lpstr>
      <vt:lpstr>LinkedIn Posts Table | 4 profiles - 1 of 4</vt:lpstr>
      <vt:lpstr>LinkedIn Posts Table | 4 profiles - 2 of 4</vt:lpstr>
      <vt:lpstr>LinkedIn Posts Table | 4 profiles - 3 of 4</vt:lpstr>
      <vt:lpstr>LinkedIn Posts Table | 4 profiles - 4 of 4</vt:lpstr>
      <vt:lpstr>Twitter Own Tweets Table | 4 profiles - 1 of 2</vt:lpstr>
      <vt:lpstr>Twitter Own Tweets Table | 4 profiles - 2 of 2</vt:lpstr>
      <vt:lpstr>Instagram Posts Table | 4 profiles - 1 of 5</vt:lpstr>
      <vt:lpstr>Instagram Posts Table | 4 profiles - 2 of 5</vt:lpstr>
      <vt:lpstr>Instagram Posts Table | 4 profiles - 3 of 5</vt:lpstr>
      <vt:lpstr>Instagram Posts Table | 4 profiles - 4 of 5</vt:lpstr>
      <vt:lpstr>Instagram Posts Table | 4 profiles - 5 of 5</vt:lpstr>
      <vt:lpstr>Instagram Stories Table  | 4 profiles - 1 of 7</vt:lpstr>
      <vt:lpstr>Instagram Stories Table  | 4 profiles - 2 of 7</vt:lpstr>
      <vt:lpstr>Instagram Stories Table  | 4 profiles - 3 of 7</vt:lpstr>
      <vt:lpstr>Instagram Stories Table  | 4 profiles - 4 of 7</vt:lpstr>
      <vt:lpstr>Instagram Stories Table  | 4 profiles - 5 of 7</vt:lpstr>
      <vt:lpstr>Instagram Stories Table  | 4 profiles - 6 of 7</vt:lpstr>
      <vt:lpstr>Instagram Stories Table  | 4 profiles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Automatica 2023</dc:title>
  <dc:creator>Frederik Born</dc:creator>
  <cp:lastModifiedBy>Frederik Born</cp:lastModifiedBy>
  <cp:revision>1</cp:revision>
  <dcterms:created xsi:type="dcterms:W3CDTF">2023-07-05T07:32:09Z</dcterms:created>
  <dcterms:modified xsi:type="dcterms:W3CDTF">2023-07-05T07:33:04Z</dcterms:modified>
</cp:coreProperties>
</file>