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8" r:id="rId12"/>
    <p:sldId id="269" r:id="rId13"/>
    <p:sldId id="270" r:id="rId14"/>
    <p:sldId id="272" r:id="rId15"/>
    <p:sldId id="273" r:id="rId16"/>
    <p:sldId id="274" r:id="rId17"/>
    <p:sldId id="276" r:id="rId18"/>
    <p:sldId id="277" r:id="rId19"/>
    <p:sldId id="278" r:id="rId20"/>
    <p:sldId id="279" r:id="rId21"/>
    <p:sldId id="280" r:id="rId22"/>
    <p:sldId id="281" r:id="rId23"/>
    <p:sldId id="282" r:id="rId24"/>
    <p:sldId id="283" r:id="rId25"/>
    <p:sldId id="284" r:id="rId26"/>
    <p:sldId id="285"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Festo</c:v>
                </c:pt>
              </c:strCache>
            </c:strRef>
          </c:tx>
          <c:spPr>
            <a:ln w="28575" cap="rnd">
              <a:solidFill>
                <a:schemeClr val="accent1"/>
              </a:solidFill>
              <a:round/>
            </a:ln>
            <a:effectLst/>
          </c:spPr>
          <c:marker>
            <c:symbol val="none"/>
          </c:marker>
          <c:cat>
            <c:numRef>
              <c:f>Sheet1!$A$2:$A$51</c:f>
              <c:numCache>
                <c:formatCode>m/d/yyyy</c:formatCode>
                <c:ptCount val="50"/>
                <c:pt idx="0">
                  <c:v>44998</c:v>
                </c:pt>
                <c:pt idx="1">
                  <c:v>44999</c:v>
                </c:pt>
                <c:pt idx="2">
                  <c:v>45000</c:v>
                </c:pt>
                <c:pt idx="3">
                  <c:v>45001</c:v>
                </c:pt>
                <c:pt idx="4">
                  <c:v>45002</c:v>
                </c:pt>
                <c:pt idx="5">
                  <c:v>45003</c:v>
                </c:pt>
                <c:pt idx="6">
                  <c:v>45004</c:v>
                </c:pt>
                <c:pt idx="7">
                  <c:v>45005</c:v>
                </c:pt>
                <c:pt idx="8">
                  <c:v>45006</c:v>
                </c:pt>
                <c:pt idx="9">
                  <c:v>45007</c:v>
                </c:pt>
                <c:pt idx="10">
                  <c:v>45008</c:v>
                </c:pt>
                <c:pt idx="11">
                  <c:v>45009</c:v>
                </c:pt>
                <c:pt idx="12">
                  <c:v>45010</c:v>
                </c:pt>
                <c:pt idx="13">
                  <c:v>45011</c:v>
                </c:pt>
                <c:pt idx="14">
                  <c:v>45012</c:v>
                </c:pt>
                <c:pt idx="15">
                  <c:v>45013</c:v>
                </c:pt>
                <c:pt idx="16">
                  <c:v>45014</c:v>
                </c:pt>
                <c:pt idx="17">
                  <c:v>45015</c:v>
                </c:pt>
                <c:pt idx="18">
                  <c:v>45016</c:v>
                </c:pt>
                <c:pt idx="19">
                  <c:v>45017</c:v>
                </c:pt>
                <c:pt idx="20">
                  <c:v>45018</c:v>
                </c:pt>
                <c:pt idx="21">
                  <c:v>45019</c:v>
                </c:pt>
                <c:pt idx="22">
                  <c:v>45020</c:v>
                </c:pt>
                <c:pt idx="23">
                  <c:v>45021</c:v>
                </c:pt>
                <c:pt idx="24">
                  <c:v>45022</c:v>
                </c:pt>
                <c:pt idx="25">
                  <c:v>45023</c:v>
                </c:pt>
                <c:pt idx="26">
                  <c:v>45024</c:v>
                </c:pt>
                <c:pt idx="27">
                  <c:v>45025</c:v>
                </c:pt>
                <c:pt idx="28">
                  <c:v>45026</c:v>
                </c:pt>
                <c:pt idx="29">
                  <c:v>45027</c:v>
                </c:pt>
                <c:pt idx="30">
                  <c:v>45028</c:v>
                </c:pt>
                <c:pt idx="31">
                  <c:v>45029</c:v>
                </c:pt>
                <c:pt idx="32">
                  <c:v>45030</c:v>
                </c:pt>
                <c:pt idx="33">
                  <c:v>45031</c:v>
                </c:pt>
                <c:pt idx="34">
                  <c:v>45032</c:v>
                </c:pt>
                <c:pt idx="35">
                  <c:v>45033</c:v>
                </c:pt>
                <c:pt idx="36">
                  <c:v>45034</c:v>
                </c:pt>
                <c:pt idx="37">
                  <c:v>45035</c:v>
                </c:pt>
                <c:pt idx="38">
                  <c:v>45036</c:v>
                </c:pt>
                <c:pt idx="39">
                  <c:v>45037</c:v>
                </c:pt>
                <c:pt idx="40">
                  <c:v>45038</c:v>
                </c:pt>
                <c:pt idx="41">
                  <c:v>45039</c:v>
                </c:pt>
                <c:pt idx="42">
                  <c:v>45040</c:v>
                </c:pt>
                <c:pt idx="43">
                  <c:v>45041</c:v>
                </c:pt>
                <c:pt idx="44">
                  <c:v>45042</c:v>
                </c:pt>
                <c:pt idx="45">
                  <c:v>45043</c:v>
                </c:pt>
                <c:pt idx="46">
                  <c:v>45044</c:v>
                </c:pt>
                <c:pt idx="47">
                  <c:v>45045</c:v>
                </c:pt>
                <c:pt idx="48">
                  <c:v>45046</c:v>
                </c:pt>
                <c:pt idx="49">
                  <c:v>45047</c:v>
                </c:pt>
              </c:numCache>
            </c:numRef>
          </c:cat>
          <c:val>
            <c:numRef>
              <c:f>Sheet1!$B$2:$B$51</c:f>
              <c:numCache>
                <c:formatCode>General</c:formatCode>
                <c:ptCount val="50"/>
                <c:pt idx="0">
                  <c:v>1784</c:v>
                </c:pt>
                <c:pt idx="1">
                  <c:v>950</c:v>
                </c:pt>
                <c:pt idx="2">
                  <c:v>2231</c:v>
                </c:pt>
                <c:pt idx="3">
                  <c:v>2753</c:v>
                </c:pt>
                <c:pt idx="4">
                  <c:v>1746</c:v>
                </c:pt>
                <c:pt idx="5">
                  <c:v>1895</c:v>
                </c:pt>
                <c:pt idx="6">
                  <c:v>1034</c:v>
                </c:pt>
                <c:pt idx="7">
                  <c:v>516</c:v>
                </c:pt>
                <c:pt idx="8">
                  <c:v>2190</c:v>
                </c:pt>
                <c:pt idx="9">
                  <c:v>9342</c:v>
                </c:pt>
                <c:pt idx="10">
                  <c:v>5365</c:v>
                </c:pt>
                <c:pt idx="11">
                  <c:v>4032</c:v>
                </c:pt>
                <c:pt idx="12">
                  <c:v>1799</c:v>
                </c:pt>
                <c:pt idx="13">
                  <c:v>1234</c:v>
                </c:pt>
                <c:pt idx="14">
                  <c:v>675</c:v>
                </c:pt>
                <c:pt idx="15">
                  <c:v>5263</c:v>
                </c:pt>
                <c:pt idx="16">
                  <c:v>2921</c:v>
                </c:pt>
                <c:pt idx="17">
                  <c:v>2147</c:v>
                </c:pt>
                <c:pt idx="18">
                  <c:v>1349</c:v>
                </c:pt>
                <c:pt idx="19">
                  <c:v>607</c:v>
                </c:pt>
                <c:pt idx="20">
                  <c:v>403</c:v>
                </c:pt>
                <c:pt idx="21">
                  <c:v>931</c:v>
                </c:pt>
                <c:pt idx="22">
                  <c:v>3770</c:v>
                </c:pt>
                <c:pt idx="23">
                  <c:v>1547</c:v>
                </c:pt>
                <c:pt idx="24">
                  <c:v>1374</c:v>
                </c:pt>
                <c:pt idx="25">
                  <c:v>5614</c:v>
                </c:pt>
                <c:pt idx="26">
                  <c:v>1948</c:v>
                </c:pt>
                <c:pt idx="27">
                  <c:v>1044</c:v>
                </c:pt>
                <c:pt idx="28">
                  <c:v>825</c:v>
                </c:pt>
                <c:pt idx="29">
                  <c:v>3648</c:v>
                </c:pt>
                <c:pt idx="30">
                  <c:v>4227</c:v>
                </c:pt>
                <c:pt idx="31">
                  <c:v>881</c:v>
                </c:pt>
                <c:pt idx="32">
                  <c:v>849</c:v>
                </c:pt>
                <c:pt idx="33">
                  <c:v>700</c:v>
                </c:pt>
                <c:pt idx="34">
                  <c:v>1129</c:v>
                </c:pt>
                <c:pt idx="35">
                  <c:v>6910</c:v>
                </c:pt>
                <c:pt idx="36">
                  <c:v>5470</c:v>
                </c:pt>
                <c:pt idx="37">
                  <c:v>2954</c:v>
                </c:pt>
                <c:pt idx="38">
                  <c:v>3601</c:v>
                </c:pt>
                <c:pt idx="39">
                  <c:v>2298</c:v>
                </c:pt>
                <c:pt idx="40">
                  <c:v>1742</c:v>
                </c:pt>
                <c:pt idx="41">
                  <c:v>3309</c:v>
                </c:pt>
                <c:pt idx="42">
                  <c:v>1343</c:v>
                </c:pt>
                <c:pt idx="43">
                  <c:v>2904</c:v>
                </c:pt>
                <c:pt idx="44">
                  <c:v>1140</c:v>
                </c:pt>
                <c:pt idx="45">
                  <c:v>2988</c:v>
                </c:pt>
                <c:pt idx="46">
                  <c:v>1046</c:v>
                </c:pt>
                <c:pt idx="47">
                  <c:v>495</c:v>
                </c:pt>
                <c:pt idx="48">
                  <c:v>559</c:v>
                </c:pt>
                <c:pt idx="49">
                  <c:v>194</c:v>
                </c:pt>
              </c:numCache>
            </c:numRef>
          </c:val>
          <c:smooth val="0"/>
          <c:extLst>
            <c:ext xmlns:c16="http://schemas.microsoft.com/office/drawing/2014/chart" uri="{C3380CC4-5D6E-409C-BE32-E72D297353CC}">
              <c16:uniqueId val="{00000000-DAF4-4A17-8322-90FB1C5174BD}"/>
            </c:ext>
          </c:extLst>
        </c:ser>
        <c:dLbls>
          <c:showLegendKey val="0"/>
          <c:showVal val="0"/>
          <c:showCatName val="0"/>
          <c:showSerName val="0"/>
          <c:showPercent val="0"/>
          <c:showBubbleSize val="0"/>
        </c:dLbls>
        <c:smooth val="0"/>
        <c:axId val="473787184"/>
        <c:axId val="473785872"/>
      </c:lineChart>
      <c:dateAx>
        <c:axId val="473787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785872"/>
        <c:crosses val="autoZero"/>
        <c:auto val="1"/>
        <c:lblOffset val="100"/>
        <c:baseTimeUnit val="days"/>
      </c:dateAx>
      <c:valAx>
        <c:axId val="47378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78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festo_global</c:v>
                </c:pt>
              </c:strCache>
            </c:strRef>
          </c:tx>
          <c:spPr>
            <a:ln w="28575" cap="rnd">
              <a:solidFill>
                <a:schemeClr val="accent1"/>
              </a:solidFill>
              <a:round/>
            </a:ln>
            <a:effectLst/>
          </c:spPr>
          <c:marker>
            <c:symbol val="none"/>
          </c:marker>
          <c:cat>
            <c:numRef>
              <c:f>Sheet1!$A$2:$A$10</c:f>
              <c:numCache>
                <c:formatCode>m/d/yyyy</c:formatCode>
                <c:ptCount val="9"/>
                <c:pt idx="0">
                  <c:v>45026</c:v>
                </c:pt>
                <c:pt idx="1">
                  <c:v>45027</c:v>
                </c:pt>
                <c:pt idx="2">
                  <c:v>45028</c:v>
                </c:pt>
                <c:pt idx="3">
                  <c:v>45029</c:v>
                </c:pt>
                <c:pt idx="4">
                  <c:v>45030</c:v>
                </c:pt>
                <c:pt idx="5">
                  <c:v>45031</c:v>
                </c:pt>
                <c:pt idx="6">
                  <c:v>45032</c:v>
                </c:pt>
                <c:pt idx="7">
                  <c:v>45033</c:v>
                </c:pt>
                <c:pt idx="8">
                  <c:v>45034</c:v>
                </c:pt>
              </c:numCache>
            </c:numRef>
          </c:cat>
          <c:val>
            <c:numRef>
              <c:f>Sheet1!$B$2:$B$10</c:f>
              <c:numCache>
                <c:formatCode>General</c:formatCode>
                <c:ptCount val="9"/>
                <c:pt idx="0">
                  <c:v>0</c:v>
                </c:pt>
                <c:pt idx="1">
                  <c:v>0.33510000000000001</c:v>
                </c:pt>
                <c:pt idx="2">
                  <c:v>0.45710000000000001</c:v>
                </c:pt>
                <c:pt idx="3">
                  <c:v>0.2767</c:v>
                </c:pt>
                <c:pt idx="4">
                  <c:v>0.35670000000000002</c:v>
                </c:pt>
                <c:pt idx="5">
                  <c:v>0</c:v>
                </c:pt>
                <c:pt idx="6">
                  <c:v>0</c:v>
                </c:pt>
                <c:pt idx="7">
                  <c:v>1.9056999999999999</c:v>
                </c:pt>
                <c:pt idx="8">
                  <c:v>1.194</c:v>
                </c:pt>
              </c:numCache>
            </c:numRef>
          </c:val>
          <c:smooth val="0"/>
          <c:extLst>
            <c:ext xmlns:c16="http://schemas.microsoft.com/office/drawing/2014/chart" uri="{C3380CC4-5D6E-409C-BE32-E72D297353CC}">
              <c16:uniqueId val="{00000000-F361-4635-BCDE-00320C22427A}"/>
            </c:ext>
          </c:extLst>
        </c:ser>
        <c:dLbls>
          <c:showLegendKey val="0"/>
          <c:showVal val="0"/>
          <c:showCatName val="0"/>
          <c:showSerName val="0"/>
          <c:showPercent val="0"/>
          <c:showBubbleSize val="0"/>
        </c:dLbls>
        <c:smooth val="0"/>
        <c:axId val="473796040"/>
        <c:axId val="473799320"/>
      </c:lineChart>
      <c:dateAx>
        <c:axId val="47379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799320"/>
        <c:crosses val="autoZero"/>
        <c:auto val="1"/>
        <c:lblOffset val="100"/>
        <c:baseTimeUnit val="days"/>
      </c:dateAx>
      <c:valAx>
        <c:axId val="47379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79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@festo_global</c:v>
                </c:pt>
              </c:strCache>
            </c:strRef>
          </c:tx>
          <c:spPr>
            <a:ln w="28575" cap="rnd">
              <a:solidFill>
                <a:schemeClr val="accent1"/>
              </a:solidFill>
              <a:round/>
            </a:ln>
            <a:effectLst/>
          </c:spPr>
          <c:marker>
            <c:symbol val="none"/>
          </c:marker>
          <c:cat>
            <c:numRef>
              <c:f>Sheet1!$A$2:$A$10</c:f>
              <c:numCache>
                <c:formatCode>m/d/yyyy</c:formatCode>
                <c:ptCount val="9"/>
                <c:pt idx="0">
                  <c:v>45026</c:v>
                </c:pt>
                <c:pt idx="1">
                  <c:v>45027</c:v>
                </c:pt>
                <c:pt idx="2">
                  <c:v>45028</c:v>
                </c:pt>
                <c:pt idx="3">
                  <c:v>45029</c:v>
                </c:pt>
                <c:pt idx="4">
                  <c:v>45030</c:v>
                </c:pt>
                <c:pt idx="5">
                  <c:v>45031</c:v>
                </c:pt>
                <c:pt idx="6">
                  <c:v>45032</c:v>
                </c:pt>
                <c:pt idx="7">
                  <c:v>45033</c:v>
                </c:pt>
                <c:pt idx="8">
                  <c:v>45034</c:v>
                </c:pt>
              </c:numCache>
            </c:numRef>
          </c:cat>
          <c:val>
            <c:numRef>
              <c:f>Sheet1!$B$2:$B$10</c:f>
              <c:numCache>
                <c:formatCode>General</c:formatCode>
                <c:ptCount val="9"/>
                <c:pt idx="0">
                  <c:v>0</c:v>
                </c:pt>
                <c:pt idx="1">
                  <c:v>0.102197240674502</c:v>
                </c:pt>
                <c:pt idx="2">
                  <c:v>9.4904365600817595E-2</c:v>
                </c:pt>
                <c:pt idx="3">
                  <c:v>5.1113545089448702E-2</c:v>
                </c:pt>
                <c:pt idx="4">
                  <c:v>0.11685655857435</c:v>
                </c:pt>
                <c:pt idx="5">
                  <c:v>0</c:v>
                </c:pt>
                <c:pt idx="6">
                  <c:v>0</c:v>
                </c:pt>
                <c:pt idx="7">
                  <c:v>0.12897259940623901</c:v>
                </c:pt>
                <c:pt idx="8">
                  <c:v>0.16056050211647899</c:v>
                </c:pt>
              </c:numCache>
            </c:numRef>
          </c:val>
          <c:smooth val="0"/>
          <c:extLst>
            <c:ext xmlns:c16="http://schemas.microsoft.com/office/drawing/2014/chart" uri="{C3380CC4-5D6E-409C-BE32-E72D297353CC}">
              <c16:uniqueId val="{00000000-C534-49D5-B638-1025C5DB4A2F}"/>
            </c:ext>
          </c:extLst>
        </c:ser>
        <c:dLbls>
          <c:showLegendKey val="0"/>
          <c:showVal val="0"/>
          <c:showCatName val="0"/>
          <c:showSerName val="0"/>
          <c:showPercent val="0"/>
          <c:showBubbleSize val="0"/>
        </c:dLbls>
        <c:smooth val="0"/>
        <c:axId val="473797024"/>
        <c:axId val="473795056"/>
      </c:lineChart>
      <c:dateAx>
        <c:axId val="473797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795056"/>
        <c:crosses val="autoZero"/>
        <c:auto val="1"/>
        <c:lblOffset val="100"/>
        <c:baseTimeUnit val="days"/>
      </c:dateAx>
      <c:valAx>
        <c:axId val="47379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79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festo_global</c:v>
                </c:pt>
              </c:strCache>
            </c:strRef>
          </c:tx>
          <c:spPr>
            <a:ln w="28575" cap="rnd">
              <a:solidFill>
                <a:schemeClr val="accent1"/>
              </a:solidFill>
              <a:round/>
            </a:ln>
            <a:effectLst/>
          </c:spPr>
          <c:marker>
            <c:symbol val="none"/>
          </c:marker>
          <c:cat>
            <c:numRef>
              <c:f>Sheet1!$A$2:$A$51</c:f>
              <c:numCache>
                <c:formatCode>m/d/yyyy</c:formatCode>
                <c:ptCount val="50"/>
                <c:pt idx="0">
                  <c:v>44998</c:v>
                </c:pt>
                <c:pt idx="1">
                  <c:v>44999</c:v>
                </c:pt>
                <c:pt idx="2">
                  <c:v>45000</c:v>
                </c:pt>
                <c:pt idx="3">
                  <c:v>45001</c:v>
                </c:pt>
                <c:pt idx="4">
                  <c:v>45002</c:v>
                </c:pt>
                <c:pt idx="5">
                  <c:v>45003</c:v>
                </c:pt>
                <c:pt idx="6">
                  <c:v>45004</c:v>
                </c:pt>
                <c:pt idx="7">
                  <c:v>45005</c:v>
                </c:pt>
                <c:pt idx="8">
                  <c:v>45006</c:v>
                </c:pt>
                <c:pt idx="9">
                  <c:v>45007</c:v>
                </c:pt>
                <c:pt idx="10">
                  <c:v>45008</c:v>
                </c:pt>
                <c:pt idx="11">
                  <c:v>45009</c:v>
                </c:pt>
                <c:pt idx="12">
                  <c:v>45010</c:v>
                </c:pt>
                <c:pt idx="13">
                  <c:v>45011</c:v>
                </c:pt>
                <c:pt idx="14">
                  <c:v>45012</c:v>
                </c:pt>
                <c:pt idx="15">
                  <c:v>45013</c:v>
                </c:pt>
                <c:pt idx="16">
                  <c:v>45014</c:v>
                </c:pt>
                <c:pt idx="17">
                  <c:v>45015</c:v>
                </c:pt>
                <c:pt idx="18">
                  <c:v>45016</c:v>
                </c:pt>
                <c:pt idx="19">
                  <c:v>45017</c:v>
                </c:pt>
                <c:pt idx="20">
                  <c:v>45018</c:v>
                </c:pt>
                <c:pt idx="21">
                  <c:v>45019</c:v>
                </c:pt>
                <c:pt idx="22">
                  <c:v>45020</c:v>
                </c:pt>
                <c:pt idx="23">
                  <c:v>45021</c:v>
                </c:pt>
                <c:pt idx="24">
                  <c:v>45022</c:v>
                </c:pt>
                <c:pt idx="25">
                  <c:v>45023</c:v>
                </c:pt>
                <c:pt idx="26">
                  <c:v>45024</c:v>
                </c:pt>
                <c:pt idx="27">
                  <c:v>45025</c:v>
                </c:pt>
                <c:pt idx="28">
                  <c:v>45026</c:v>
                </c:pt>
                <c:pt idx="29">
                  <c:v>45027</c:v>
                </c:pt>
                <c:pt idx="30">
                  <c:v>45028</c:v>
                </c:pt>
                <c:pt idx="31">
                  <c:v>45029</c:v>
                </c:pt>
                <c:pt idx="32">
                  <c:v>45030</c:v>
                </c:pt>
                <c:pt idx="33">
                  <c:v>45031</c:v>
                </c:pt>
                <c:pt idx="34">
                  <c:v>45032</c:v>
                </c:pt>
                <c:pt idx="35">
                  <c:v>45033</c:v>
                </c:pt>
                <c:pt idx="36">
                  <c:v>45034</c:v>
                </c:pt>
                <c:pt idx="37">
                  <c:v>45035</c:v>
                </c:pt>
                <c:pt idx="38">
                  <c:v>45036</c:v>
                </c:pt>
                <c:pt idx="39">
                  <c:v>45037</c:v>
                </c:pt>
                <c:pt idx="40">
                  <c:v>45038</c:v>
                </c:pt>
                <c:pt idx="41">
                  <c:v>45039</c:v>
                </c:pt>
                <c:pt idx="42">
                  <c:v>45040</c:v>
                </c:pt>
                <c:pt idx="43">
                  <c:v>45041</c:v>
                </c:pt>
                <c:pt idx="44">
                  <c:v>45042</c:v>
                </c:pt>
                <c:pt idx="45">
                  <c:v>45043</c:v>
                </c:pt>
                <c:pt idx="46">
                  <c:v>45044</c:v>
                </c:pt>
                <c:pt idx="47">
                  <c:v>45045</c:v>
                </c:pt>
                <c:pt idx="48">
                  <c:v>45046</c:v>
                </c:pt>
                <c:pt idx="49">
                  <c:v>45047</c:v>
                </c:pt>
              </c:numCache>
            </c:numRef>
          </c:cat>
          <c:val>
            <c:numRef>
              <c:f>Sheet1!$B$2:$B$51</c:f>
              <c:numCache>
                <c:formatCode>General</c:formatCode>
                <c:ptCount val="50"/>
                <c:pt idx="0">
                  <c:v>5584</c:v>
                </c:pt>
                <c:pt idx="1">
                  <c:v>5589</c:v>
                </c:pt>
                <c:pt idx="2">
                  <c:v>4704</c:v>
                </c:pt>
                <c:pt idx="3">
                  <c:v>5978</c:v>
                </c:pt>
                <c:pt idx="4">
                  <c:v>2549</c:v>
                </c:pt>
                <c:pt idx="5">
                  <c:v>1083</c:v>
                </c:pt>
                <c:pt idx="6">
                  <c:v>782</c:v>
                </c:pt>
                <c:pt idx="7">
                  <c:v>1031</c:v>
                </c:pt>
                <c:pt idx="8">
                  <c:v>2213</c:v>
                </c:pt>
                <c:pt idx="9">
                  <c:v>3461</c:v>
                </c:pt>
                <c:pt idx="10">
                  <c:v>2366</c:v>
                </c:pt>
                <c:pt idx="11">
                  <c:v>2411</c:v>
                </c:pt>
                <c:pt idx="12">
                  <c:v>867</c:v>
                </c:pt>
                <c:pt idx="13">
                  <c:v>533</c:v>
                </c:pt>
                <c:pt idx="14">
                  <c:v>6951</c:v>
                </c:pt>
                <c:pt idx="15">
                  <c:v>1796</c:v>
                </c:pt>
                <c:pt idx="16">
                  <c:v>3329</c:v>
                </c:pt>
                <c:pt idx="17">
                  <c:v>2460</c:v>
                </c:pt>
                <c:pt idx="18">
                  <c:v>2335</c:v>
                </c:pt>
                <c:pt idx="19">
                  <c:v>883</c:v>
                </c:pt>
                <c:pt idx="20">
                  <c:v>734</c:v>
                </c:pt>
                <c:pt idx="21">
                  <c:v>2155</c:v>
                </c:pt>
                <c:pt idx="22">
                  <c:v>668</c:v>
                </c:pt>
                <c:pt idx="23">
                  <c:v>2181</c:v>
                </c:pt>
                <c:pt idx="24">
                  <c:v>2395</c:v>
                </c:pt>
                <c:pt idx="25">
                  <c:v>6737</c:v>
                </c:pt>
                <c:pt idx="26">
                  <c:v>2190</c:v>
                </c:pt>
                <c:pt idx="27">
                  <c:v>1290</c:v>
                </c:pt>
                <c:pt idx="28">
                  <c:v>328</c:v>
                </c:pt>
                <c:pt idx="29">
                  <c:v>2389</c:v>
                </c:pt>
                <c:pt idx="30">
                  <c:v>3455</c:v>
                </c:pt>
                <c:pt idx="31">
                  <c:v>2225</c:v>
                </c:pt>
                <c:pt idx="32">
                  <c:v>46120</c:v>
                </c:pt>
                <c:pt idx="33">
                  <c:v>679505</c:v>
                </c:pt>
                <c:pt idx="34">
                  <c:v>696324</c:v>
                </c:pt>
                <c:pt idx="35">
                  <c:v>10449</c:v>
                </c:pt>
                <c:pt idx="36">
                  <c:v>8639</c:v>
                </c:pt>
                <c:pt idx="37">
                  <c:v>6557</c:v>
                </c:pt>
                <c:pt idx="38">
                  <c:v>6090</c:v>
                </c:pt>
                <c:pt idx="39">
                  <c:v>4046</c:v>
                </c:pt>
                <c:pt idx="40">
                  <c:v>2350</c:v>
                </c:pt>
                <c:pt idx="41">
                  <c:v>940</c:v>
                </c:pt>
                <c:pt idx="42">
                  <c:v>366</c:v>
                </c:pt>
                <c:pt idx="43">
                  <c:v>246516</c:v>
                </c:pt>
                <c:pt idx="44">
                  <c:v>275895</c:v>
                </c:pt>
                <c:pt idx="45">
                  <c:v>233224</c:v>
                </c:pt>
                <c:pt idx="46">
                  <c:v>220973</c:v>
                </c:pt>
                <c:pt idx="47">
                  <c:v>256455</c:v>
                </c:pt>
                <c:pt idx="48">
                  <c:v>289380</c:v>
                </c:pt>
                <c:pt idx="49">
                  <c:v>123424</c:v>
                </c:pt>
              </c:numCache>
            </c:numRef>
          </c:val>
          <c:smooth val="0"/>
          <c:extLst>
            <c:ext xmlns:c16="http://schemas.microsoft.com/office/drawing/2014/chart" uri="{C3380CC4-5D6E-409C-BE32-E72D297353CC}">
              <c16:uniqueId val="{00000000-DA07-48F5-A523-E479792A9E1D}"/>
            </c:ext>
          </c:extLst>
        </c:ser>
        <c:dLbls>
          <c:showLegendKey val="0"/>
          <c:showVal val="0"/>
          <c:showCatName val="0"/>
          <c:showSerName val="0"/>
          <c:showPercent val="0"/>
          <c:showBubbleSize val="0"/>
        </c:dLbls>
        <c:smooth val="0"/>
        <c:axId val="473791120"/>
        <c:axId val="473791776"/>
      </c:lineChart>
      <c:dateAx>
        <c:axId val="473791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791776"/>
        <c:crosses val="autoZero"/>
        <c:auto val="1"/>
        <c:lblOffset val="100"/>
        <c:baseTimeUnit val="days"/>
      </c:dateAx>
      <c:valAx>
        <c:axId val="47379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79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festo_global</c:v>
                </c:pt>
              </c:strCache>
            </c:strRef>
          </c:tx>
          <c:spPr>
            <a:ln w="28575" cap="rnd">
              <a:solidFill>
                <a:schemeClr val="accent1"/>
              </a:solidFill>
              <a:round/>
            </a:ln>
            <a:effectLst/>
          </c:spPr>
          <c:marker>
            <c:symbol val="none"/>
          </c:marker>
          <c:cat>
            <c:numRef>
              <c:f>Sheet1!$A$2:$A$51</c:f>
              <c:numCache>
                <c:formatCode>m/d/yyyy</c:formatCode>
                <c:ptCount val="50"/>
                <c:pt idx="0">
                  <c:v>44998</c:v>
                </c:pt>
                <c:pt idx="1">
                  <c:v>44999</c:v>
                </c:pt>
                <c:pt idx="2">
                  <c:v>45000</c:v>
                </c:pt>
                <c:pt idx="3">
                  <c:v>45001</c:v>
                </c:pt>
                <c:pt idx="4">
                  <c:v>45002</c:v>
                </c:pt>
                <c:pt idx="5">
                  <c:v>45003</c:v>
                </c:pt>
                <c:pt idx="6">
                  <c:v>45004</c:v>
                </c:pt>
                <c:pt idx="7">
                  <c:v>45005</c:v>
                </c:pt>
                <c:pt idx="8">
                  <c:v>45006</c:v>
                </c:pt>
                <c:pt idx="9">
                  <c:v>45007</c:v>
                </c:pt>
                <c:pt idx="10">
                  <c:v>45008</c:v>
                </c:pt>
                <c:pt idx="11">
                  <c:v>45009</c:v>
                </c:pt>
                <c:pt idx="12">
                  <c:v>45010</c:v>
                </c:pt>
                <c:pt idx="13">
                  <c:v>45011</c:v>
                </c:pt>
                <c:pt idx="14">
                  <c:v>45012</c:v>
                </c:pt>
                <c:pt idx="15">
                  <c:v>45013</c:v>
                </c:pt>
                <c:pt idx="16">
                  <c:v>45014</c:v>
                </c:pt>
                <c:pt idx="17">
                  <c:v>45015</c:v>
                </c:pt>
                <c:pt idx="18">
                  <c:v>45016</c:v>
                </c:pt>
                <c:pt idx="19">
                  <c:v>45017</c:v>
                </c:pt>
                <c:pt idx="20">
                  <c:v>45018</c:v>
                </c:pt>
                <c:pt idx="21">
                  <c:v>45019</c:v>
                </c:pt>
                <c:pt idx="22">
                  <c:v>45020</c:v>
                </c:pt>
                <c:pt idx="23">
                  <c:v>45021</c:v>
                </c:pt>
                <c:pt idx="24">
                  <c:v>45022</c:v>
                </c:pt>
                <c:pt idx="25">
                  <c:v>45023</c:v>
                </c:pt>
                <c:pt idx="26">
                  <c:v>45024</c:v>
                </c:pt>
                <c:pt idx="27">
                  <c:v>45025</c:v>
                </c:pt>
                <c:pt idx="28">
                  <c:v>45026</c:v>
                </c:pt>
                <c:pt idx="29">
                  <c:v>45027</c:v>
                </c:pt>
                <c:pt idx="30">
                  <c:v>45028</c:v>
                </c:pt>
                <c:pt idx="31">
                  <c:v>45029</c:v>
                </c:pt>
                <c:pt idx="32">
                  <c:v>45030</c:v>
                </c:pt>
                <c:pt idx="33">
                  <c:v>45031</c:v>
                </c:pt>
                <c:pt idx="34">
                  <c:v>45032</c:v>
                </c:pt>
                <c:pt idx="35">
                  <c:v>45033</c:v>
                </c:pt>
                <c:pt idx="36">
                  <c:v>45034</c:v>
                </c:pt>
                <c:pt idx="37">
                  <c:v>45035</c:v>
                </c:pt>
                <c:pt idx="38">
                  <c:v>45036</c:v>
                </c:pt>
                <c:pt idx="39">
                  <c:v>45037</c:v>
                </c:pt>
                <c:pt idx="40">
                  <c:v>45038</c:v>
                </c:pt>
                <c:pt idx="41">
                  <c:v>45039</c:v>
                </c:pt>
                <c:pt idx="42">
                  <c:v>45040</c:v>
                </c:pt>
                <c:pt idx="43">
                  <c:v>45041</c:v>
                </c:pt>
                <c:pt idx="44">
                  <c:v>45042</c:v>
                </c:pt>
                <c:pt idx="45">
                  <c:v>45043</c:v>
                </c:pt>
                <c:pt idx="46">
                  <c:v>45044</c:v>
                </c:pt>
                <c:pt idx="47">
                  <c:v>45045</c:v>
                </c:pt>
                <c:pt idx="48">
                  <c:v>45046</c:v>
                </c:pt>
                <c:pt idx="49">
                  <c:v>45047</c:v>
                </c:pt>
              </c:numCache>
            </c:numRef>
          </c:cat>
          <c:val>
            <c:numRef>
              <c:f>Sheet1!$B$2:$B$51</c:f>
              <c:numCache>
                <c:formatCode>General</c:formatCode>
                <c:ptCount val="50"/>
                <c:pt idx="0">
                  <c:v>8723</c:v>
                </c:pt>
                <c:pt idx="1">
                  <c:v>9758</c:v>
                </c:pt>
                <c:pt idx="2">
                  <c:v>6563</c:v>
                </c:pt>
                <c:pt idx="3">
                  <c:v>7947</c:v>
                </c:pt>
                <c:pt idx="4">
                  <c:v>4141</c:v>
                </c:pt>
                <c:pt idx="5">
                  <c:v>1510</c:v>
                </c:pt>
                <c:pt idx="6">
                  <c:v>1071</c:v>
                </c:pt>
                <c:pt idx="7">
                  <c:v>1391</c:v>
                </c:pt>
                <c:pt idx="8">
                  <c:v>3875</c:v>
                </c:pt>
                <c:pt idx="9">
                  <c:v>6031</c:v>
                </c:pt>
                <c:pt idx="10">
                  <c:v>3591</c:v>
                </c:pt>
                <c:pt idx="11">
                  <c:v>3945</c:v>
                </c:pt>
                <c:pt idx="12">
                  <c:v>1544</c:v>
                </c:pt>
                <c:pt idx="13">
                  <c:v>915</c:v>
                </c:pt>
                <c:pt idx="14">
                  <c:v>8012</c:v>
                </c:pt>
                <c:pt idx="15">
                  <c:v>2141</c:v>
                </c:pt>
                <c:pt idx="16">
                  <c:v>5198</c:v>
                </c:pt>
                <c:pt idx="17">
                  <c:v>6201</c:v>
                </c:pt>
                <c:pt idx="18">
                  <c:v>6516</c:v>
                </c:pt>
                <c:pt idx="19">
                  <c:v>2175</c:v>
                </c:pt>
                <c:pt idx="20">
                  <c:v>1756</c:v>
                </c:pt>
                <c:pt idx="21">
                  <c:v>2740</c:v>
                </c:pt>
                <c:pt idx="22">
                  <c:v>1265</c:v>
                </c:pt>
                <c:pt idx="23">
                  <c:v>3037</c:v>
                </c:pt>
                <c:pt idx="24">
                  <c:v>4091</c:v>
                </c:pt>
                <c:pt idx="25">
                  <c:v>8634</c:v>
                </c:pt>
                <c:pt idx="26">
                  <c:v>2829</c:v>
                </c:pt>
                <c:pt idx="27">
                  <c:v>1643</c:v>
                </c:pt>
                <c:pt idx="28">
                  <c:v>498</c:v>
                </c:pt>
                <c:pt idx="29">
                  <c:v>4525</c:v>
                </c:pt>
                <c:pt idx="30">
                  <c:v>6228</c:v>
                </c:pt>
                <c:pt idx="31">
                  <c:v>3323</c:v>
                </c:pt>
                <c:pt idx="32">
                  <c:v>52095</c:v>
                </c:pt>
                <c:pt idx="33">
                  <c:v>763986</c:v>
                </c:pt>
                <c:pt idx="34">
                  <c:v>730217</c:v>
                </c:pt>
                <c:pt idx="35">
                  <c:v>24013</c:v>
                </c:pt>
                <c:pt idx="36">
                  <c:v>23907</c:v>
                </c:pt>
                <c:pt idx="37">
                  <c:v>27162</c:v>
                </c:pt>
                <c:pt idx="38">
                  <c:v>21438</c:v>
                </c:pt>
                <c:pt idx="39">
                  <c:v>13642</c:v>
                </c:pt>
                <c:pt idx="40">
                  <c:v>7359</c:v>
                </c:pt>
                <c:pt idx="41">
                  <c:v>1918</c:v>
                </c:pt>
                <c:pt idx="42">
                  <c:v>748</c:v>
                </c:pt>
                <c:pt idx="43">
                  <c:v>246887</c:v>
                </c:pt>
                <c:pt idx="44">
                  <c:v>287556</c:v>
                </c:pt>
                <c:pt idx="45">
                  <c:v>242495</c:v>
                </c:pt>
                <c:pt idx="46">
                  <c:v>220973</c:v>
                </c:pt>
                <c:pt idx="47">
                  <c:v>256455</c:v>
                </c:pt>
                <c:pt idx="48">
                  <c:v>289380</c:v>
                </c:pt>
                <c:pt idx="49">
                  <c:v>123587</c:v>
                </c:pt>
              </c:numCache>
            </c:numRef>
          </c:val>
          <c:smooth val="0"/>
          <c:extLst>
            <c:ext xmlns:c16="http://schemas.microsoft.com/office/drawing/2014/chart" uri="{C3380CC4-5D6E-409C-BE32-E72D297353CC}">
              <c16:uniqueId val="{00000000-D0EC-4F49-BFF3-C130E65E4DFD}"/>
            </c:ext>
          </c:extLst>
        </c:ser>
        <c:dLbls>
          <c:showLegendKey val="0"/>
          <c:showVal val="0"/>
          <c:showCatName val="0"/>
          <c:showSerName val="0"/>
          <c:showPercent val="0"/>
          <c:showBubbleSize val="0"/>
        </c:dLbls>
        <c:smooth val="0"/>
        <c:axId val="473810472"/>
        <c:axId val="473801616"/>
      </c:lineChart>
      <c:dateAx>
        <c:axId val="473810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801616"/>
        <c:crosses val="autoZero"/>
        <c:auto val="1"/>
        <c:lblOffset val="100"/>
        <c:baseTimeUnit val="days"/>
      </c:dateAx>
      <c:valAx>
        <c:axId val="47380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81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Festo</c:v>
                </c:pt>
              </c:strCache>
            </c:strRef>
          </c:tx>
          <c:spPr>
            <a:ln w="28575" cap="rnd">
              <a:solidFill>
                <a:schemeClr val="accent1"/>
              </a:solidFill>
              <a:round/>
            </a:ln>
            <a:effectLst/>
          </c:spPr>
          <c:marker>
            <c:symbol val="none"/>
          </c:marker>
          <c:cat>
            <c:numRef>
              <c:f>Sheet1!$A$2:$A$51</c:f>
              <c:numCache>
                <c:formatCode>m/d/yyyy</c:formatCode>
                <c:ptCount val="50"/>
                <c:pt idx="0">
                  <c:v>44998</c:v>
                </c:pt>
                <c:pt idx="1">
                  <c:v>44999</c:v>
                </c:pt>
                <c:pt idx="2">
                  <c:v>45000</c:v>
                </c:pt>
                <c:pt idx="3">
                  <c:v>45001</c:v>
                </c:pt>
                <c:pt idx="4">
                  <c:v>45002</c:v>
                </c:pt>
                <c:pt idx="5">
                  <c:v>45003</c:v>
                </c:pt>
                <c:pt idx="6">
                  <c:v>45004</c:v>
                </c:pt>
                <c:pt idx="7">
                  <c:v>45005</c:v>
                </c:pt>
                <c:pt idx="8">
                  <c:v>45006</c:v>
                </c:pt>
                <c:pt idx="9">
                  <c:v>45007</c:v>
                </c:pt>
                <c:pt idx="10">
                  <c:v>45008</c:v>
                </c:pt>
                <c:pt idx="11">
                  <c:v>45009</c:v>
                </c:pt>
                <c:pt idx="12">
                  <c:v>45010</c:v>
                </c:pt>
                <c:pt idx="13">
                  <c:v>45011</c:v>
                </c:pt>
                <c:pt idx="14">
                  <c:v>45012</c:v>
                </c:pt>
                <c:pt idx="15">
                  <c:v>45013</c:v>
                </c:pt>
                <c:pt idx="16">
                  <c:v>45014</c:v>
                </c:pt>
                <c:pt idx="17">
                  <c:v>45015</c:v>
                </c:pt>
                <c:pt idx="18">
                  <c:v>45016</c:v>
                </c:pt>
                <c:pt idx="19">
                  <c:v>45017</c:v>
                </c:pt>
                <c:pt idx="20">
                  <c:v>45018</c:v>
                </c:pt>
                <c:pt idx="21">
                  <c:v>45019</c:v>
                </c:pt>
                <c:pt idx="22">
                  <c:v>45020</c:v>
                </c:pt>
                <c:pt idx="23">
                  <c:v>45021</c:v>
                </c:pt>
                <c:pt idx="24">
                  <c:v>45022</c:v>
                </c:pt>
                <c:pt idx="25">
                  <c:v>45023</c:v>
                </c:pt>
                <c:pt idx="26">
                  <c:v>45024</c:v>
                </c:pt>
                <c:pt idx="27">
                  <c:v>45025</c:v>
                </c:pt>
                <c:pt idx="28">
                  <c:v>45026</c:v>
                </c:pt>
                <c:pt idx="29">
                  <c:v>45027</c:v>
                </c:pt>
                <c:pt idx="30">
                  <c:v>45028</c:v>
                </c:pt>
                <c:pt idx="31">
                  <c:v>45029</c:v>
                </c:pt>
                <c:pt idx="32">
                  <c:v>45030</c:v>
                </c:pt>
                <c:pt idx="33">
                  <c:v>45031</c:v>
                </c:pt>
                <c:pt idx="34">
                  <c:v>45032</c:v>
                </c:pt>
                <c:pt idx="35">
                  <c:v>45033</c:v>
                </c:pt>
                <c:pt idx="36">
                  <c:v>45034</c:v>
                </c:pt>
                <c:pt idx="37">
                  <c:v>45035</c:v>
                </c:pt>
                <c:pt idx="38">
                  <c:v>45036</c:v>
                </c:pt>
                <c:pt idx="39">
                  <c:v>45037</c:v>
                </c:pt>
                <c:pt idx="40">
                  <c:v>45038</c:v>
                </c:pt>
                <c:pt idx="41">
                  <c:v>45039</c:v>
                </c:pt>
                <c:pt idx="42">
                  <c:v>45040</c:v>
                </c:pt>
                <c:pt idx="43">
                  <c:v>45041</c:v>
                </c:pt>
                <c:pt idx="44">
                  <c:v>45042</c:v>
                </c:pt>
                <c:pt idx="45">
                  <c:v>45043</c:v>
                </c:pt>
                <c:pt idx="46">
                  <c:v>45044</c:v>
                </c:pt>
                <c:pt idx="47">
                  <c:v>45045</c:v>
                </c:pt>
                <c:pt idx="48">
                  <c:v>45046</c:v>
                </c:pt>
                <c:pt idx="49">
                  <c:v>45047</c:v>
                </c:pt>
              </c:numCache>
            </c:numRef>
          </c:cat>
          <c:val>
            <c:numRef>
              <c:f>Sheet1!$B$2:$B$51</c:f>
              <c:numCache>
                <c:formatCode>General</c:formatCode>
                <c:ptCount val="50"/>
                <c:pt idx="0">
                  <c:v>10504</c:v>
                </c:pt>
                <c:pt idx="1">
                  <c:v>21728</c:v>
                </c:pt>
                <c:pt idx="2">
                  <c:v>20627</c:v>
                </c:pt>
                <c:pt idx="3">
                  <c:v>27271</c:v>
                </c:pt>
                <c:pt idx="4">
                  <c:v>5803</c:v>
                </c:pt>
                <c:pt idx="5">
                  <c:v>9967</c:v>
                </c:pt>
                <c:pt idx="6">
                  <c:v>0</c:v>
                </c:pt>
                <c:pt idx="7">
                  <c:v>9789</c:v>
                </c:pt>
                <c:pt idx="8">
                  <c:v>18763</c:v>
                </c:pt>
                <c:pt idx="9">
                  <c:v>49504</c:v>
                </c:pt>
                <c:pt idx="10">
                  <c:v>13717</c:v>
                </c:pt>
                <c:pt idx="11">
                  <c:v>8384</c:v>
                </c:pt>
                <c:pt idx="12">
                  <c:v>0</c:v>
                </c:pt>
                <c:pt idx="13">
                  <c:v>0</c:v>
                </c:pt>
                <c:pt idx="14">
                  <c:v>32559</c:v>
                </c:pt>
                <c:pt idx="15">
                  <c:v>28343</c:v>
                </c:pt>
                <c:pt idx="16">
                  <c:v>19933</c:v>
                </c:pt>
                <c:pt idx="17">
                  <c:v>20063</c:v>
                </c:pt>
                <c:pt idx="18">
                  <c:v>0</c:v>
                </c:pt>
                <c:pt idx="19">
                  <c:v>0</c:v>
                </c:pt>
                <c:pt idx="20">
                  <c:v>0</c:v>
                </c:pt>
                <c:pt idx="21">
                  <c:v>25291</c:v>
                </c:pt>
                <c:pt idx="22">
                  <c:v>12621</c:v>
                </c:pt>
                <c:pt idx="23">
                  <c:v>40676</c:v>
                </c:pt>
                <c:pt idx="24">
                  <c:v>13451</c:v>
                </c:pt>
                <c:pt idx="25">
                  <c:v>63099</c:v>
                </c:pt>
                <c:pt idx="26">
                  <c:v>0</c:v>
                </c:pt>
                <c:pt idx="27">
                  <c:v>275</c:v>
                </c:pt>
                <c:pt idx="28">
                  <c:v>0</c:v>
                </c:pt>
                <c:pt idx="29">
                  <c:v>23012</c:v>
                </c:pt>
                <c:pt idx="30">
                  <c:v>22098</c:v>
                </c:pt>
                <c:pt idx="31">
                  <c:v>10510</c:v>
                </c:pt>
                <c:pt idx="32">
                  <c:v>13014</c:v>
                </c:pt>
                <c:pt idx="33">
                  <c:v>20033</c:v>
                </c:pt>
                <c:pt idx="34">
                  <c:v>0</c:v>
                </c:pt>
                <c:pt idx="35">
                  <c:v>136965</c:v>
                </c:pt>
                <c:pt idx="36">
                  <c:v>68021</c:v>
                </c:pt>
                <c:pt idx="37">
                  <c:v>73383</c:v>
                </c:pt>
                <c:pt idx="38">
                  <c:v>33668</c:v>
                </c:pt>
                <c:pt idx="39">
                  <c:v>21039</c:v>
                </c:pt>
                <c:pt idx="40">
                  <c:v>60695</c:v>
                </c:pt>
                <c:pt idx="41">
                  <c:v>10290</c:v>
                </c:pt>
                <c:pt idx="42">
                  <c:v>1374</c:v>
                </c:pt>
                <c:pt idx="43">
                  <c:v>8936</c:v>
                </c:pt>
                <c:pt idx="44">
                  <c:v>611</c:v>
                </c:pt>
                <c:pt idx="45">
                  <c:v>23883</c:v>
                </c:pt>
                <c:pt idx="46">
                  <c:v>60</c:v>
                </c:pt>
                <c:pt idx="47">
                  <c:v>0</c:v>
                </c:pt>
                <c:pt idx="48">
                  <c:v>0</c:v>
                </c:pt>
                <c:pt idx="49">
                  <c:v>94</c:v>
                </c:pt>
              </c:numCache>
            </c:numRef>
          </c:val>
          <c:smooth val="0"/>
          <c:extLst>
            <c:ext xmlns:c16="http://schemas.microsoft.com/office/drawing/2014/chart" uri="{C3380CC4-5D6E-409C-BE32-E72D297353CC}">
              <c16:uniqueId val="{00000000-2E54-4B19-AD1A-209A6E18CD7E}"/>
            </c:ext>
          </c:extLst>
        </c:ser>
        <c:dLbls>
          <c:showLegendKey val="0"/>
          <c:showVal val="0"/>
          <c:showCatName val="0"/>
          <c:showSerName val="0"/>
          <c:showPercent val="0"/>
          <c:showBubbleSize val="0"/>
        </c:dLbls>
        <c:smooth val="0"/>
        <c:axId val="473809816"/>
        <c:axId val="473801288"/>
      </c:lineChart>
      <c:dateAx>
        <c:axId val="473809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801288"/>
        <c:crosses val="autoZero"/>
        <c:auto val="1"/>
        <c:lblOffset val="100"/>
        <c:baseTimeUnit val="days"/>
      </c:dateAx>
      <c:valAx>
        <c:axId val="47380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80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B2161-39D3-4D1E-9687-F36168C16F3C}"/>
              </a:ext>
            </a:extLst>
          </p:cNvPr>
          <p:cNvSpPr>
            <a:spLocks noGrp="1"/>
          </p:cNvSpPr>
          <p:nvPr>
            <p:ph type="ctrTitle"/>
          </p:nvPr>
        </p:nvSpPr>
        <p:spPr/>
        <p:txBody>
          <a:bodyPr/>
          <a:lstStyle/>
          <a:p>
            <a:r>
              <a:rPr lang="en-US"/>
              <a:t>Hannover Messe 2023</a:t>
            </a:r>
          </a:p>
        </p:txBody>
      </p:sp>
      <p:sp>
        <p:nvSpPr>
          <p:cNvPr id="3" name="Subtitle 2">
            <a:extLst>
              <a:ext uri="{FF2B5EF4-FFF2-40B4-BE49-F238E27FC236}">
                <a16:creationId xmlns:a16="http://schemas.microsoft.com/office/drawing/2014/main" id="{270A1EC9-4F9F-4219-BE1D-8E70BC6EDF91}"/>
              </a:ext>
            </a:extLst>
          </p:cNvPr>
          <p:cNvSpPr>
            <a:spLocks noGrp="1"/>
          </p:cNvSpPr>
          <p:nvPr>
            <p:ph type="subTitle" idx="1"/>
          </p:nvPr>
        </p:nvSpPr>
        <p:spPr/>
        <p:txBody>
          <a:bodyPr/>
          <a:lstStyle/>
          <a:p>
            <a:r>
              <a:rPr lang="en-US"/>
              <a:t>Festo SE &amp; Co. KG</a:t>
            </a:r>
          </a:p>
        </p:txBody>
      </p:sp>
    </p:spTree>
    <p:extLst>
      <p:ext uri="{BB962C8B-B14F-4D97-AF65-F5344CB8AC3E}">
        <p14:creationId xmlns:p14="http://schemas.microsoft.com/office/powerpoint/2010/main" val="4265239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A69BC-F48B-4CE7-8719-3CE1FB11252A}"/>
              </a:ext>
            </a:extLst>
          </p:cNvPr>
          <p:cNvSpPr>
            <a:spLocks noGrp="1"/>
          </p:cNvSpPr>
          <p:nvPr>
            <p:ph type="title"/>
          </p:nvPr>
        </p:nvSpPr>
        <p:spPr/>
        <p:txBody>
          <a:bodyPr/>
          <a:lstStyle/>
          <a:p>
            <a:r>
              <a:rPr lang="en-US"/>
              <a:t>Overall Overall Tag Performance | All profiles</a:t>
            </a:r>
          </a:p>
        </p:txBody>
      </p:sp>
      <p:graphicFrame>
        <p:nvGraphicFramePr>
          <p:cNvPr id="5" name="Table Placeholder 4">
            <a:extLst>
              <a:ext uri="{FF2B5EF4-FFF2-40B4-BE49-F238E27FC236}">
                <a16:creationId xmlns:a16="http://schemas.microsoft.com/office/drawing/2014/main" id="{6BD43A93-3A64-42D7-AE03-AD52583E5ED8}"/>
              </a:ext>
            </a:extLst>
          </p:cNvPr>
          <p:cNvGraphicFramePr>
            <a:graphicFrameLocks noGrp="1"/>
          </p:cNvGraphicFramePr>
          <p:nvPr>
            <p:ph type="tbl" sz="quarter" idx="13"/>
            <p:extLst>
              <p:ext uri="{D42A27DB-BD31-4B8C-83A1-F6EECF244321}">
                <p14:modId xmlns:p14="http://schemas.microsoft.com/office/powerpoint/2010/main" val="258830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35639174"/>
                    </a:ext>
                  </a:extLst>
                </a:gridCol>
                <a:gridCol w="658368">
                  <a:extLst>
                    <a:ext uri="{9D8B030D-6E8A-4147-A177-3AD203B41FA5}">
                      <a16:colId xmlns:a16="http://schemas.microsoft.com/office/drawing/2014/main" val="3074857841"/>
                    </a:ext>
                  </a:extLst>
                </a:gridCol>
                <a:gridCol w="658368">
                  <a:extLst>
                    <a:ext uri="{9D8B030D-6E8A-4147-A177-3AD203B41FA5}">
                      <a16:colId xmlns:a16="http://schemas.microsoft.com/office/drawing/2014/main" val="870804190"/>
                    </a:ext>
                  </a:extLst>
                </a:gridCol>
                <a:gridCol w="658368">
                  <a:extLst>
                    <a:ext uri="{9D8B030D-6E8A-4147-A177-3AD203B41FA5}">
                      <a16:colId xmlns:a16="http://schemas.microsoft.com/office/drawing/2014/main" val="1228538356"/>
                    </a:ext>
                  </a:extLst>
                </a:gridCol>
                <a:gridCol w="658368">
                  <a:extLst>
                    <a:ext uri="{9D8B030D-6E8A-4147-A177-3AD203B41FA5}">
                      <a16:colId xmlns:a16="http://schemas.microsoft.com/office/drawing/2014/main" val="1756548021"/>
                    </a:ext>
                  </a:extLst>
                </a:gridCol>
                <a:gridCol w="658368">
                  <a:extLst>
                    <a:ext uri="{9D8B030D-6E8A-4147-A177-3AD203B41FA5}">
                      <a16:colId xmlns:a16="http://schemas.microsoft.com/office/drawing/2014/main" val="3839556295"/>
                    </a:ext>
                  </a:extLst>
                </a:gridCol>
                <a:gridCol w="658368">
                  <a:extLst>
                    <a:ext uri="{9D8B030D-6E8A-4147-A177-3AD203B41FA5}">
                      <a16:colId xmlns:a16="http://schemas.microsoft.com/office/drawing/2014/main" val="3973810749"/>
                    </a:ext>
                  </a:extLst>
                </a:gridCol>
                <a:gridCol w="658368">
                  <a:extLst>
                    <a:ext uri="{9D8B030D-6E8A-4147-A177-3AD203B41FA5}">
                      <a16:colId xmlns:a16="http://schemas.microsoft.com/office/drawing/2014/main" val="653203403"/>
                    </a:ext>
                  </a:extLst>
                </a:gridCol>
                <a:gridCol w="658368">
                  <a:extLst>
                    <a:ext uri="{9D8B030D-6E8A-4147-A177-3AD203B41FA5}">
                      <a16:colId xmlns:a16="http://schemas.microsoft.com/office/drawing/2014/main" val="1559462596"/>
                    </a:ext>
                  </a:extLst>
                </a:gridCol>
                <a:gridCol w="658368">
                  <a:extLst>
                    <a:ext uri="{9D8B030D-6E8A-4147-A177-3AD203B41FA5}">
                      <a16:colId xmlns:a16="http://schemas.microsoft.com/office/drawing/2014/main" val="2057404662"/>
                    </a:ext>
                  </a:extLst>
                </a:gridCol>
                <a:gridCol w="658368">
                  <a:extLst>
                    <a:ext uri="{9D8B030D-6E8A-4147-A177-3AD203B41FA5}">
                      <a16:colId xmlns:a16="http://schemas.microsoft.com/office/drawing/2014/main" val="2451281823"/>
                    </a:ext>
                  </a:extLst>
                </a:gridCol>
                <a:gridCol w="658368">
                  <a:extLst>
                    <a:ext uri="{9D8B030D-6E8A-4147-A177-3AD203B41FA5}">
                      <a16:colId xmlns:a16="http://schemas.microsoft.com/office/drawing/2014/main" val="2043780644"/>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Engagement Rate</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Reach (Avg.)</a:t>
                      </a:r>
                    </a:p>
                  </a:txBody>
                  <a:tcPr/>
                </a:tc>
                <a:extLst>
                  <a:ext uri="{0D108BD9-81ED-4DB2-BD59-A6C34878D82A}">
                    <a16:rowId xmlns:a16="http://schemas.microsoft.com/office/drawing/2014/main" val="1556924960"/>
                  </a:ext>
                </a:extLst>
              </a:tr>
              <a:tr h="370840">
                <a:tc>
                  <a:txBody>
                    <a:bodyPr/>
                    <a:lstStyle/>
                    <a:p>
                      <a:r>
                        <a:rPr lang="en-US" sz="1000"/>
                        <a:t>#HM23</a:t>
                      </a:r>
                    </a:p>
                  </a:txBody>
                  <a:tcPr/>
                </a:tc>
                <a:tc>
                  <a:txBody>
                    <a:bodyPr/>
                    <a:lstStyle/>
                    <a:p>
                      <a:r>
                        <a:rPr lang="en-US" sz="1000"/>
                        <a:t>53</a:t>
                      </a:r>
                    </a:p>
                  </a:txBody>
                  <a:tcPr/>
                </a:tc>
                <a:tc>
                  <a:txBody>
                    <a:bodyPr/>
                    <a:lstStyle/>
                    <a:p>
                      <a:r>
                        <a:rPr lang="en-US" sz="1000"/>
                        <a:t>9776</a:t>
                      </a:r>
                    </a:p>
                  </a:txBody>
                  <a:tcPr/>
                </a:tc>
                <a:tc>
                  <a:txBody>
                    <a:bodyPr/>
                    <a:lstStyle/>
                    <a:p>
                      <a:r>
                        <a:rPr lang="en-US" sz="1000"/>
                        <a:t>184.45283018868</a:t>
                      </a:r>
                    </a:p>
                  </a:txBody>
                  <a:tcPr/>
                </a:tc>
                <a:tc>
                  <a:txBody>
                    <a:bodyPr/>
                    <a:lstStyle/>
                    <a:p>
                      <a:r>
                        <a:rPr lang="en-US" sz="1000"/>
                        <a:t>96</a:t>
                      </a:r>
                    </a:p>
                  </a:txBody>
                  <a:tcPr/>
                </a:tc>
                <a:tc>
                  <a:txBody>
                    <a:bodyPr/>
                    <a:lstStyle/>
                    <a:p>
                      <a:r>
                        <a:rPr lang="en-US" sz="1000"/>
                        <a:t>1.811320754717</a:t>
                      </a:r>
                    </a:p>
                  </a:txBody>
                  <a:tcPr/>
                </a:tc>
                <a:tc>
                  <a:txBody>
                    <a:bodyPr/>
                    <a:lstStyle/>
                    <a:p>
                      <a:r>
                        <a:rPr lang="en-US" sz="1000"/>
                        <a:t>439</a:t>
                      </a:r>
                    </a:p>
                  </a:txBody>
                  <a:tcPr/>
                </a:tc>
                <a:tc>
                  <a:txBody>
                    <a:bodyPr/>
                    <a:lstStyle/>
                    <a:p>
                      <a:r>
                        <a:rPr lang="en-US" sz="1000"/>
                        <a:t>12.542857142857</a:t>
                      </a:r>
                    </a:p>
                  </a:txBody>
                  <a:tcPr/>
                </a:tc>
                <a:tc>
                  <a:txBody>
                    <a:bodyPr/>
                    <a:lstStyle/>
                    <a:p>
                      <a:r>
                        <a:rPr lang="en-US" sz="1000"/>
                        <a:t>4.4430080036123 %</a:t>
                      </a:r>
                    </a:p>
                  </a:txBody>
                  <a:tcPr/>
                </a:tc>
                <a:tc>
                  <a:txBody>
                    <a:bodyPr/>
                    <a:lstStyle/>
                    <a:p>
                      <a:r>
                        <a:rPr lang="en-US" sz="1000"/>
                        <a:t>2131335</a:t>
                      </a:r>
                    </a:p>
                  </a:txBody>
                  <a:tcPr/>
                </a:tc>
                <a:tc>
                  <a:txBody>
                    <a:bodyPr/>
                    <a:lstStyle/>
                    <a:p>
                      <a:r>
                        <a:rPr lang="en-US" sz="1000"/>
                        <a:t>46333.369565217</a:t>
                      </a:r>
                    </a:p>
                  </a:txBody>
                  <a:tcPr/>
                </a:tc>
                <a:tc>
                  <a:txBody>
                    <a:bodyPr/>
                    <a:lstStyle/>
                    <a:p>
                      <a:r>
                        <a:rPr lang="en-US" sz="1000"/>
                        <a:t>50826.294117647</a:t>
                      </a:r>
                    </a:p>
                  </a:txBody>
                  <a:tcPr/>
                </a:tc>
                <a:extLst>
                  <a:ext uri="{0D108BD9-81ED-4DB2-BD59-A6C34878D82A}">
                    <a16:rowId xmlns:a16="http://schemas.microsoft.com/office/drawing/2014/main" val="3629983782"/>
                  </a:ext>
                </a:extLst>
              </a:tr>
            </a:tbl>
          </a:graphicData>
        </a:graphic>
      </p:graphicFrame>
      <p:sp>
        <p:nvSpPr>
          <p:cNvPr id="4" name="Text Placeholder 3">
            <a:extLst>
              <a:ext uri="{FF2B5EF4-FFF2-40B4-BE49-F238E27FC236}">
                <a16:creationId xmlns:a16="http://schemas.microsoft.com/office/drawing/2014/main" id="{DC070134-DA31-4083-9064-6CB5ECB86AC0}"/>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1993247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0AC3-3C66-42A0-91A1-82A44957A843}"/>
              </a:ext>
            </a:extLst>
          </p:cNvPr>
          <p:cNvSpPr>
            <a:spLocks noGrp="1"/>
          </p:cNvSpPr>
          <p:nvPr>
            <p:ph type="title"/>
          </p:nvPr>
        </p:nvSpPr>
        <p:spPr/>
        <p:txBody>
          <a:bodyPr/>
          <a:lstStyle/>
          <a:p>
            <a:r>
              <a:rPr lang="en-US"/>
              <a:t>Overall Tag Performance | All profiles</a:t>
            </a:r>
          </a:p>
        </p:txBody>
      </p:sp>
      <p:graphicFrame>
        <p:nvGraphicFramePr>
          <p:cNvPr id="5" name="Table Placeholder 4">
            <a:extLst>
              <a:ext uri="{FF2B5EF4-FFF2-40B4-BE49-F238E27FC236}">
                <a16:creationId xmlns:a16="http://schemas.microsoft.com/office/drawing/2014/main" id="{B44D8AFF-9E15-469E-B90A-B99F71B8B1CE}"/>
              </a:ext>
            </a:extLst>
          </p:cNvPr>
          <p:cNvGraphicFramePr>
            <a:graphicFrameLocks noGrp="1"/>
          </p:cNvGraphicFramePr>
          <p:nvPr>
            <p:ph type="tbl" sz="quarter" idx="13"/>
            <p:extLst>
              <p:ext uri="{D42A27DB-BD31-4B8C-83A1-F6EECF244321}">
                <p14:modId xmlns:p14="http://schemas.microsoft.com/office/powerpoint/2010/main" val="3065783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35256177"/>
                    </a:ext>
                  </a:extLst>
                </a:gridCol>
                <a:gridCol w="822960">
                  <a:extLst>
                    <a:ext uri="{9D8B030D-6E8A-4147-A177-3AD203B41FA5}">
                      <a16:colId xmlns:a16="http://schemas.microsoft.com/office/drawing/2014/main" val="3424089064"/>
                    </a:ext>
                  </a:extLst>
                </a:gridCol>
                <a:gridCol w="822960">
                  <a:extLst>
                    <a:ext uri="{9D8B030D-6E8A-4147-A177-3AD203B41FA5}">
                      <a16:colId xmlns:a16="http://schemas.microsoft.com/office/drawing/2014/main" val="3786642743"/>
                    </a:ext>
                  </a:extLst>
                </a:gridCol>
                <a:gridCol w="822960">
                  <a:extLst>
                    <a:ext uri="{9D8B030D-6E8A-4147-A177-3AD203B41FA5}">
                      <a16:colId xmlns:a16="http://schemas.microsoft.com/office/drawing/2014/main" val="3695249657"/>
                    </a:ext>
                  </a:extLst>
                </a:gridCol>
                <a:gridCol w="822960">
                  <a:extLst>
                    <a:ext uri="{9D8B030D-6E8A-4147-A177-3AD203B41FA5}">
                      <a16:colId xmlns:a16="http://schemas.microsoft.com/office/drawing/2014/main" val="1636115597"/>
                    </a:ext>
                  </a:extLst>
                </a:gridCol>
                <a:gridCol w="822960">
                  <a:extLst>
                    <a:ext uri="{9D8B030D-6E8A-4147-A177-3AD203B41FA5}">
                      <a16:colId xmlns:a16="http://schemas.microsoft.com/office/drawing/2014/main" val="414155003"/>
                    </a:ext>
                  </a:extLst>
                </a:gridCol>
                <a:gridCol w="822960">
                  <a:extLst>
                    <a:ext uri="{9D8B030D-6E8A-4147-A177-3AD203B41FA5}">
                      <a16:colId xmlns:a16="http://schemas.microsoft.com/office/drawing/2014/main" val="3704038789"/>
                    </a:ext>
                  </a:extLst>
                </a:gridCol>
                <a:gridCol w="822960">
                  <a:extLst>
                    <a:ext uri="{9D8B030D-6E8A-4147-A177-3AD203B41FA5}">
                      <a16:colId xmlns:a16="http://schemas.microsoft.com/office/drawing/2014/main" val="75214776"/>
                    </a:ext>
                  </a:extLst>
                </a:gridCol>
                <a:gridCol w="822960">
                  <a:extLst>
                    <a:ext uri="{9D8B030D-6E8A-4147-A177-3AD203B41FA5}">
                      <a16:colId xmlns:a16="http://schemas.microsoft.com/office/drawing/2014/main" val="2224261706"/>
                    </a:ext>
                  </a:extLst>
                </a:gridCol>
                <a:gridCol w="822960">
                  <a:extLst>
                    <a:ext uri="{9D8B030D-6E8A-4147-A177-3AD203B41FA5}">
                      <a16:colId xmlns:a16="http://schemas.microsoft.com/office/drawing/2014/main" val="2722210311"/>
                    </a:ext>
                  </a:extLst>
                </a:gridCol>
              </a:tblGrid>
              <a:tr h="370840">
                <a:tc>
                  <a:txBody>
                    <a:bodyPr/>
                    <a:lstStyle/>
                    <a:p>
                      <a:r>
                        <a:rPr lang="en-US" sz="1000"/>
                        <a:t>Network</a:t>
                      </a:r>
                    </a:p>
                  </a:txBody>
                  <a:tcPr/>
                </a:tc>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Interaction Rate</a:t>
                      </a:r>
                    </a:p>
                  </a:txBody>
                  <a:tcPr/>
                </a:tc>
                <a:extLst>
                  <a:ext uri="{0D108BD9-81ED-4DB2-BD59-A6C34878D82A}">
                    <a16:rowId xmlns:a16="http://schemas.microsoft.com/office/drawing/2014/main" val="3792394632"/>
                  </a:ext>
                </a:extLst>
              </a:tr>
              <a:tr h="370840">
                <a:tc>
                  <a:txBody>
                    <a:bodyPr/>
                    <a:lstStyle/>
                    <a:p>
                      <a:r>
                        <a:rPr lang="en-US" sz="1000"/>
                        <a:t>Facebook</a:t>
                      </a:r>
                    </a:p>
                  </a:txBody>
                  <a:tcPr/>
                </a:tc>
                <a:tc>
                  <a:txBody>
                    <a:bodyPr/>
                    <a:lstStyle/>
                    <a:p>
                      <a:r>
                        <a:rPr lang="en-US" sz="1000"/>
                        <a:t>#HM23</a:t>
                      </a:r>
                    </a:p>
                  </a:txBody>
                  <a:tcPr/>
                </a:tc>
                <a:tc>
                  <a:txBody>
                    <a:bodyPr/>
                    <a:lstStyle/>
                    <a:p>
                      <a:r>
                        <a:rPr lang="en-US" sz="1000"/>
                        <a:t>16</a:t>
                      </a:r>
                    </a:p>
                  </a:txBody>
                  <a:tcPr/>
                </a:tc>
                <a:tc>
                  <a:txBody>
                    <a:bodyPr/>
                    <a:lstStyle/>
                    <a:p>
                      <a:r>
                        <a:rPr lang="en-US" sz="1000"/>
                        <a:t>686</a:t>
                      </a:r>
                    </a:p>
                  </a:txBody>
                  <a:tcPr/>
                </a:tc>
                <a:tc>
                  <a:txBody>
                    <a:bodyPr/>
                    <a:lstStyle/>
                    <a:p>
                      <a:r>
                        <a:rPr lang="en-US" sz="1000"/>
                        <a:t>42.875</a:t>
                      </a:r>
                    </a:p>
                  </a:txBody>
                  <a:tcPr/>
                </a:tc>
                <a:tc>
                  <a:txBody>
                    <a:bodyPr/>
                    <a:lstStyle/>
                    <a:p>
                      <a:r>
                        <a:rPr lang="en-US" sz="1000"/>
                        <a:t>8</a:t>
                      </a:r>
                    </a:p>
                  </a:txBody>
                  <a:tcPr/>
                </a:tc>
                <a:tc>
                  <a:txBody>
                    <a:bodyPr/>
                    <a:lstStyle/>
                    <a:p>
                      <a:r>
                        <a:rPr lang="en-US" sz="1000"/>
                        <a:t>0.5</a:t>
                      </a:r>
                    </a:p>
                  </a:txBody>
                  <a:tcPr/>
                </a:tc>
                <a:tc>
                  <a:txBody>
                    <a:bodyPr/>
                    <a:lstStyle/>
                    <a:p>
                      <a:r>
                        <a:rPr lang="en-US" sz="1000"/>
                        <a:t>102</a:t>
                      </a:r>
                    </a:p>
                  </a:txBody>
                  <a:tcPr/>
                </a:tc>
                <a:tc>
                  <a:txBody>
                    <a:bodyPr/>
                    <a:lstStyle/>
                    <a:p>
                      <a:r>
                        <a:rPr lang="en-US" sz="1000"/>
                        <a:t>6.375</a:t>
                      </a:r>
                    </a:p>
                  </a:txBody>
                  <a:tcPr/>
                </a:tc>
                <a:tc>
                  <a:txBody>
                    <a:bodyPr/>
                    <a:lstStyle/>
                    <a:p>
                      <a:r>
                        <a:rPr lang="en-US" sz="1000"/>
                        <a:t>0.1437 %</a:t>
                      </a:r>
                    </a:p>
                  </a:txBody>
                  <a:tcPr/>
                </a:tc>
                <a:extLst>
                  <a:ext uri="{0D108BD9-81ED-4DB2-BD59-A6C34878D82A}">
                    <a16:rowId xmlns:a16="http://schemas.microsoft.com/office/drawing/2014/main" val="1777492188"/>
                  </a:ext>
                </a:extLst>
              </a:tr>
              <a:tr h="370840">
                <a:tc>
                  <a:txBody>
                    <a:bodyPr/>
                    <a:lstStyle/>
                    <a:p>
                      <a:r>
                        <a:rPr lang="en-US" sz="1000"/>
                        <a:t>Instagram Feed</a:t>
                      </a:r>
                    </a:p>
                  </a:txBody>
                  <a:tcPr/>
                </a:tc>
                <a:tc>
                  <a:txBody>
                    <a:bodyPr/>
                    <a:lstStyle/>
                    <a:p>
                      <a:r>
                        <a:rPr lang="en-US" sz="1000"/>
                        <a:t>#HM23</a:t>
                      </a:r>
                    </a:p>
                  </a:txBody>
                  <a:tcPr/>
                </a:tc>
                <a:tc>
                  <a:txBody>
                    <a:bodyPr/>
                    <a:lstStyle/>
                    <a:p>
                      <a:r>
                        <a:rPr lang="en-US" sz="1000"/>
                        <a:t>18</a:t>
                      </a:r>
                    </a:p>
                  </a:txBody>
                  <a:tcPr/>
                </a:tc>
                <a:tc>
                  <a:txBody>
                    <a:bodyPr/>
                    <a:lstStyle/>
                    <a:p>
                      <a:r>
                        <a:rPr lang="en-US" sz="1000"/>
                        <a:t>3630</a:t>
                      </a:r>
                    </a:p>
                  </a:txBody>
                  <a:tcPr/>
                </a:tc>
                <a:tc>
                  <a:txBody>
                    <a:bodyPr/>
                    <a:lstStyle/>
                    <a:p>
                      <a:r>
                        <a:rPr lang="en-US" sz="1000"/>
                        <a:t>201.66666666667</a:t>
                      </a:r>
                    </a:p>
                  </a:txBody>
                  <a:tcPr/>
                </a:tc>
                <a:tc>
                  <a:txBody>
                    <a:bodyPr/>
                    <a:lstStyle/>
                    <a:p>
                      <a:r>
                        <a:rPr lang="en-US" sz="1000"/>
                        <a:t>31</a:t>
                      </a:r>
                    </a:p>
                  </a:txBody>
                  <a:tcPr/>
                </a:tc>
                <a:tc>
                  <a:txBody>
                    <a:bodyPr/>
                    <a:lstStyle/>
                    <a:p>
                      <a:r>
                        <a:rPr lang="en-US" sz="1000"/>
                        <a:t>1.7222222222222</a:t>
                      </a:r>
                    </a:p>
                  </a:txBody>
                  <a:tcPr/>
                </a:tc>
                <a:tc>
                  <a:txBody>
                    <a:bodyPr/>
                    <a:lstStyle/>
                    <a:p>
                      <a:r>
                        <a:rPr lang="en-US" sz="1000"/>
                        <a:t>n/a</a:t>
                      </a:r>
                    </a:p>
                  </a:txBody>
                  <a:tcPr/>
                </a:tc>
                <a:tc>
                  <a:txBody>
                    <a:bodyPr/>
                    <a:lstStyle/>
                    <a:p>
                      <a:r>
                        <a:rPr lang="en-US" sz="1000"/>
                        <a:t>n/a</a:t>
                      </a:r>
                    </a:p>
                  </a:txBody>
                  <a:tcPr/>
                </a:tc>
                <a:tc>
                  <a:txBody>
                    <a:bodyPr/>
                    <a:lstStyle/>
                    <a:p>
                      <a:r>
                        <a:rPr lang="en-US" sz="1000"/>
                        <a:t>0.7395 %</a:t>
                      </a:r>
                    </a:p>
                  </a:txBody>
                  <a:tcPr/>
                </a:tc>
                <a:extLst>
                  <a:ext uri="{0D108BD9-81ED-4DB2-BD59-A6C34878D82A}">
                    <a16:rowId xmlns:a16="http://schemas.microsoft.com/office/drawing/2014/main" val="3050754080"/>
                  </a:ext>
                </a:extLst>
              </a:tr>
              <a:tr h="370840">
                <a:tc>
                  <a:txBody>
                    <a:bodyPr/>
                    <a:lstStyle/>
                    <a:p>
                      <a:r>
                        <a:rPr lang="en-US" sz="1000"/>
                        <a:t>Twitter Own Tweets</a:t>
                      </a:r>
                    </a:p>
                  </a:txBody>
                  <a:tcPr/>
                </a:tc>
                <a:tc>
                  <a:txBody>
                    <a:bodyPr/>
                    <a:lstStyle/>
                    <a:p>
                      <a:r>
                        <a:rPr lang="en-US" sz="1000"/>
                        <a:t>#HM23</a:t>
                      </a:r>
                    </a:p>
                  </a:txBody>
                  <a:tcPr/>
                </a:tc>
                <a:tc>
                  <a:txBody>
                    <a:bodyPr/>
                    <a:lstStyle/>
                    <a:p>
                      <a:r>
                        <a:rPr lang="en-US" sz="1000"/>
                        <a:t>15</a:t>
                      </a:r>
                    </a:p>
                  </a:txBody>
                  <a:tcPr/>
                </a:tc>
                <a:tc>
                  <a:txBody>
                    <a:bodyPr/>
                    <a:lstStyle/>
                    <a:p>
                      <a:r>
                        <a:rPr lang="en-US" sz="1000"/>
                        <a:t>199</a:t>
                      </a:r>
                    </a:p>
                  </a:txBody>
                  <a:tcPr/>
                </a:tc>
                <a:tc>
                  <a:txBody>
                    <a:bodyPr/>
                    <a:lstStyle/>
                    <a:p>
                      <a:r>
                        <a:rPr lang="en-US" sz="1000"/>
                        <a:t>13.266666666667</a:t>
                      </a:r>
                    </a:p>
                  </a:txBody>
                  <a:tcPr/>
                </a:tc>
                <a:tc>
                  <a:txBody>
                    <a:bodyPr/>
                    <a:lstStyle/>
                    <a:p>
                      <a:r>
                        <a:rPr lang="en-US" sz="1000"/>
                        <a:t>0</a:t>
                      </a:r>
                    </a:p>
                  </a:txBody>
                  <a:tcPr/>
                </a:tc>
                <a:tc>
                  <a:txBody>
                    <a:bodyPr/>
                    <a:lstStyle/>
                    <a:p>
                      <a:r>
                        <a:rPr lang="en-US" sz="1000"/>
                        <a:t>0</a:t>
                      </a:r>
                    </a:p>
                  </a:txBody>
                  <a:tcPr/>
                </a:tc>
                <a:tc>
                  <a:txBody>
                    <a:bodyPr/>
                    <a:lstStyle/>
                    <a:p>
                      <a:r>
                        <a:rPr lang="en-US" sz="1000"/>
                        <a:t>27</a:t>
                      </a:r>
                    </a:p>
                  </a:txBody>
                  <a:tcPr/>
                </a:tc>
                <a:tc>
                  <a:txBody>
                    <a:bodyPr/>
                    <a:lstStyle/>
                    <a:p>
                      <a:r>
                        <a:rPr lang="en-US" sz="1000"/>
                        <a:t>1.8</a:t>
                      </a:r>
                    </a:p>
                  </a:txBody>
                  <a:tcPr/>
                </a:tc>
                <a:tc>
                  <a:txBody>
                    <a:bodyPr/>
                    <a:lstStyle/>
                    <a:p>
                      <a:r>
                        <a:rPr lang="en-US" sz="1000"/>
                        <a:t>0.1100 %</a:t>
                      </a:r>
                    </a:p>
                  </a:txBody>
                  <a:tcPr/>
                </a:tc>
                <a:extLst>
                  <a:ext uri="{0D108BD9-81ED-4DB2-BD59-A6C34878D82A}">
                    <a16:rowId xmlns:a16="http://schemas.microsoft.com/office/drawing/2014/main" val="3262269467"/>
                  </a:ext>
                </a:extLst>
              </a:tr>
            </a:tbl>
          </a:graphicData>
        </a:graphic>
      </p:graphicFrame>
      <p:sp>
        <p:nvSpPr>
          <p:cNvPr id="4" name="Text Placeholder 3">
            <a:extLst>
              <a:ext uri="{FF2B5EF4-FFF2-40B4-BE49-F238E27FC236}">
                <a16:creationId xmlns:a16="http://schemas.microsoft.com/office/drawing/2014/main" id="{577E5052-8E3F-4B84-8CDE-6E66FD517E8D}"/>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1670535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2A2B2-5796-471D-B0DD-AB5860EEC349}"/>
              </a:ext>
            </a:extLst>
          </p:cNvPr>
          <p:cNvSpPr>
            <a:spLocks noGrp="1"/>
          </p:cNvSpPr>
          <p:nvPr>
            <p:ph type="title"/>
          </p:nvPr>
        </p:nvSpPr>
        <p:spPr/>
        <p:txBody>
          <a:bodyPr/>
          <a:lstStyle/>
          <a:p>
            <a:r>
              <a:rPr lang="en-US"/>
              <a:t>Facebook Post Tag Performance | All profiles</a:t>
            </a:r>
          </a:p>
        </p:txBody>
      </p:sp>
      <p:graphicFrame>
        <p:nvGraphicFramePr>
          <p:cNvPr id="5" name="Table Placeholder 4">
            <a:extLst>
              <a:ext uri="{FF2B5EF4-FFF2-40B4-BE49-F238E27FC236}">
                <a16:creationId xmlns:a16="http://schemas.microsoft.com/office/drawing/2014/main" id="{0BCAA5A2-2131-495A-80AF-D100E770EEC3}"/>
              </a:ext>
            </a:extLst>
          </p:cNvPr>
          <p:cNvGraphicFramePr>
            <a:graphicFrameLocks noGrp="1"/>
          </p:cNvGraphicFramePr>
          <p:nvPr>
            <p:ph type="tbl" sz="quarter" idx="13"/>
            <p:extLst>
              <p:ext uri="{D42A27DB-BD31-4B8C-83A1-F6EECF244321}">
                <p14:modId xmlns:p14="http://schemas.microsoft.com/office/powerpoint/2010/main" val="1569282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72563862"/>
                    </a:ext>
                  </a:extLst>
                </a:gridCol>
                <a:gridCol w="493776">
                  <a:extLst>
                    <a:ext uri="{9D8B030D-6E8A-4147-A177-3AD203B41FA5}">
                      <a16:colId xmlns:a16="http://schemas.microsoft.com/office/drawing/2014/main" val="3780075570"/>
                    </a:ext>
                  </a:extLst>
                </a:gridCol>
                <a:gridCol w="493776">
                  <a:extLst>
                    <a:ext uri="{9D8B030D-6E8A-4147-A177-3AD203B41FA5}">
                      <a16:colId xmlns:a16="http://schemas.microsoft.com/office/drawing/2014/main" val="3151340237"/>
                    </a:ext>
                  </a:extLst>
                </a:gridCol>
                <a:gridCol w="493776">
                  <a:extLst>
                    <a:ext uri="{9D8B030D-6E8A-4147-A177-3AD203B41FA5}">
                      <a16:colId xmlns:a16="http://schemas.microsoft.com/office/drawing/2014/main" val="228150365"/>
                    </a:ext>
                  </a:extLst>
                </a:gridCol>
                <a:gridCol w="493776">
                  <a:extLst>
                    <a:ext uri="{9D8B030D-6E8A-4147-A177-3AD203B41FA5}">
                      <a16:colId xmlns:a16="http://schemas.microsoft.com/office/drawing/2014/main" val="846447194"/>
                    </a:ext>
                  </a:extLst>
                </a:gridCol>
                <a:gridCol w="493776">
                  <a:extLst>
                    <a:ext uri="{9D8B030D-6E8A-4147-A177-3AD203B41FA5}">
                      <a16:colId xmlns:a16="http://schemas.microsoft.com/office/drawing/2014/main" val="1280310720"/>
                    </a:ext>
                  </a:extLst>
                </a:gridCol>
                <a:gridCol w="493776">
                  <a:extLst>
                    <a:ext uri="{9D8B030D-6E8A-4147-A177-3AD203B41FA5}">
                      <a16:colId xmlns:a16="http://schemas.microsoft.com/office/drawing/2014/main" val="3733666795"/>
                    </a:ext>
                  </a:extLst>
                </a:gridCol>
                <a:gridCol w="493776">
                  <a:extLst>
                    <a:ext uri="{9D8B030D-6E8A-4147-A177-3AD203B41FA5}">
                      <a16:colId xmlns:a16="http://schemas.microsoft.com/office/drawing/2014/main" val="2661930322"/>
                    </a:ext>
                  </a:extLst>
                </a:gridCol>
                <a:gridCol w="493776">
                  <a:extLst>
                    <a:ext uri="{9D8B030D-6E8A-4147-A177-3AD203B41FA5}">
                      <a16:colId xmlns:a16="http://schemas.microsoft.com/office/drawing/2014/main" val="2154334712"/>
                    </a:ext>
                  </a:extLst>
                </a:gridCol>
                <a:gridCol w="493776">
                  <a:extLst>
                    <a:ext uri="{9D8B030D-6E8A-4147-A177-3AD203B41FA5}">
                      <a16:colId xmlns:a16="http://schemas.microsoft.com/office/drawing/2014/main" val="4133761941"/>
                    </a:ext>
                  </a:extLst>
                </a:gridCol>
                <a:gridCol w="493776">
                  <a:extLst>
                    <a:ext uri="{9D8B030D-6E8A-4147-A177-3AD203B41FA5}">
                      <a16:colId xmlns:a16="http://schemas.microsoft.com/office/drawing/2014/main" val="1111646334"/>
                    </a:ext>
                  </a:extLst>
                </a:gridCol>
                <a:gridCol w="493776">
                  <a:extLst>
                    <a:ext uri="{9D8B030D-6E8A-4147-A177-3AD203B41FA5}">
                      <a16:colId xmlns:a16="http://schemas.microsoft.com/office/drawing/2014/main" val="2366995956"/>
                    </a:ext>
                  </a:extLst>
                </a:gridCol>
                <a:gridCol w="493776">
                  <a:extLst>
                    <a:ext uri="{9D8B030D-6E8A-4147-A177-3AD203B41FA5}">
                      <a16:colId xmlns:a16="http://schemas.microsoft.com/office/drawing/2014/main" val="1634861604"/>
                    </a:ext>
                  </a:extLst>
                </a:gridCol>
                <a:gridCol w="493776">
                  <a:extLst>
                    <a:ext uri="{9D8B030D-6E8A-4147-A177-3AD203B41FA5}">
                      <a16:colId xmlns:a16="http://schemas.microsoft.com/office/drawing/2014/main" val="3742382097"/>
                    </a:ext>
                  </a:extLst>
                </a:gridCol>
                <a:gridCol w="493776">
                  <a:extLst>
                    <a:ext uri="{9D8B030D-6E8A-4147-A177-3AD203B41FA5}">
                      <a16:colId xmlns:a16="http://schemas.microsoft.com/office/drawing/2014/main" val="2640564637"/>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tc>
                  <a:txBody>
                    <a:bodyPr/>
                    <a:lstStyle/>
                    <a:p>
                      <a:r>
                        <a:rPr lang="en-US" sz="1000"/>
                        <a:t>Interactions (Avg.)</a:t>
                      </a:r>
                    </a:p>
                  </a:txBody>
                  <a:tcPr/>
                </a:tc>
                <a:tc>
                  <a:txBody>
                    <a:bodyPr/>
                    <a:lstStyle/>
                    <a:p>
                      <a:r>
                        <a:rPr lang="en-US" sz="1000"/>
                        <a:t>Reach (Avg.)</a:t>
                      </a:r>
                    </a:p>
                  </a:txBody>
                  <a:tcPr/>
                </a:tc>
                <a:tc>
                  <a:txBody>
                    <a:bodyPr/>
                    <a:lstStyle/>
                    <a:p>
                      <a:r>
                        <a:rPr lang="en-US" sz="1000"/>
                        <a:t>Unpaid Reach (Avg.)</a:t>
                      </a:r>
                    </a:p>
                  </a:txBody>
                  <a:tcPr/>
                </a:tc>
                <a:tc>
                  <a:txBody>
                    <a:bodyPr/>
                    <a:lstStyle/>
                    <a:p>
                      <a:r>
                        <a:rPr lang="en-US" sz="1000"/>
                        <a:t>Paid Reach (Avg.)</a:t>
                      </a:r>
                    </a:p>
                  </a:txBody>
                  <a:tcPr/>
                </a:tc>
                <a:tc>
                  <a:txBody>
                    <a:bodyPr/>
                    <a:lstStyle/>
                    <a:p>
                      <a:r>
                        <a:rPr lang="en-US" sz="1000"/>
                        <a:t>Engaged Users (Avg.)</a:t>
                      </a:r>
                    </a:p>
                  </a:txBody>
                  <a:tcPr/>
                </a:tc>
                <a:tc>
                  <a:txBody>
                    <a:bodyPr/>
                    <a:lstStyle/>
                    <a:p>
                      <a:r>
                        <a:rPr lang="en-US" sz="1000"/>
                        <a:t>I-Rate (Avg.)</a:t>
                      </a:r>
                    </a:p>
                  </a:txBody>
                  <a:tcPr/>
                </a:tc>
                <a:tc>
                  <a:txBody>
                    <a:bodyPr/>
                    <a:lstStyle/>
                    <a:p>
                      <a:r>
                        <a:rPr lang="en-US" sz="1000"/>
                        <a:t>E-Rate (Avg.)</a:t>
                      </a:r>
                    </a:p>
                  </a:txBody>
                  <a:tcPr/>
                </a:tc>
                <a:extLst>
                  <a:ext uri="{0D108BD9-81ED-4DB2-BD59-A6C34878D82A}">
                    <a16:rowId xmlns:a16="http://schemas.microsoft.com/office/drawing/2014/main" val="2946328194"/>
                  </a:ext>
                </a:extLst>
              </a:tr>
              <a:tr h="370840">
                <a:tc>
                  <a:txBody>
                    <a:bodyPr/>
                    <a:lstStyle/>
                    <a:p>
                      <a:r>
                        <a:rPr lang="en-US" sz="1000"/>
                        <a:t>#HM23</a:t>
                      </a:r>
                    </a:p>
                  </a:txBody>
                  <a:tcPr/>
                </a:tc>
                <a:tc>
                  <a:txBody>
                    <a:bodyPr/>
                    <a:lstStyle/>
                    <a:p>
                      <a:r>
                        <a:rPr lang="en-US" sz="1000"/>
                        <a:t>16</a:t>
                      </a:r>
                    </a:p>
                  </a:txBody>
                  <a:tcPr/>
                </a:tc>
                <a:tc>
                  <a:txBody>
                    <a:bodyPr/>
                    <a:lstStyle/>
                    <a:p>
                      <a:r>
                        <a:rPr lang="en-US" sz="1000"/>
                        <a:t>859</a:t>
                      </a:r>
                    </a:p>
                  </a:txBody>
                  <a:tcPr/>
                </a:tc>
                <a:tc>
                  <a:txBody>
                    <a:bodyPr/>
                    <a:lstStyle/>
                    <a:p>
                      <a:r>
                        <a:rPr lang="en-US" sz="1000"/>
                        <a:t>824</a:t>
                      </a:r>
                    </a:p>
                  </a:txBody>
                  <a:tcPr/>
                </a:tc>
                <a:tc>
                  <a:txBody>
                    <a:bodyPr/>
                    <a:lstStyle/>
                    <a:p>
                      <a:r>
                        <a:rPr lang="en-US" sz="1000"/>
                        <a:t>8</a:t>
                      </a:r>
                    </a:p>
                  </a:txBody>
                  <a:tcPr/>
                </a:tc>
                <a:tc>
                  <a:txBody>
                    <a:bodyPr/>
                    <a:lstStyle/>
                    <a:p>
                      <a:r>
                        <a:rPr lang="en-US" sz="1000"/>
                        <a:t>102</a:t>
                      </a:r>
                    </a:p>
                  </a:txBody>
                  <a:tcPr/>
                </a:tc>
                <a:tc>
                  <a:txBody>
                    <a:bodyPr/>
                    <a:lstStyle/>
                    <a:p>
                      <a:r>
                        <a:rPr lang="en-US" sz="1000"/>
                        <a:t>1652791</a:t>
                      </a:r>
                    </a:p>
                  </a:txBody>
                  <a:tcPr/>
                </a:tc>
                <a:tc>
                  <a:txBody>
                    <a:bodyPr/>
                    <a:lstStyle/>
                    <a:p>
                      <a:r>
                        <a:rPr lang="en-US" sz="1000"/>
                        <a:t>969</a:t>
                      </a:r>
                    </a:p>
                  </a:txBody>
                  <a:tcPr/>
                </a:tc>
                <a:tc>
                  <a:txBody>
                    <a:bodyPr/>
                    <a:lstStyle/>
                    <a:p>
                      <a:r>
                        <a:rPr lang="en-US" sz="1000"/>
                        <a:t>60.5625</a:t>
                      </a:r>
                    </a:p>
                  </a:txBody>
                  <a:tcPr/>
                </a:tc>
                <a:tc>
                  <a:txBody>
                    <a:bodyPr/>
                    <a:lstStyle/>
                    <a:p>
                      <a:r>
                        <a:rPr lang="en-US" sz="1000"/>
                        <a:t>103231.1875</a:t>
                      </a:r>
                    </a:p>
                  </a:txBody>
                  <a:tcPr/>
                </a:tc>
                <a:tc>
                  <a:txBody>
                    <a:bodyPr/>
                    <a:lstStyle/>
                    <a:p>
                      <a:r>
                        <a:rPr lang="en-US" sz="1000"/>
                        <a:t>2334.1875</a:t>
                      </a:r>
                    </a:p>
                  </a:txBody>
                  <a:tcPr/>
                </a:tc>
                <a:tc>
                  <a:txBody>
                    <a:bodyPr/>
                    <a:lstStyle/>
                    <a:p>
                      <a:r>
                        <a:rPr lang="en-US" sz="1000"/>
                        <a:t>100892.1875</a:t>
                      </a:r>
                    </a:p>
                  </a:txBody>
                  <a:tcPr/>
                </a:tc>
                <a:tc>
                  <a:txBody>
                    <a:bodyPr/>
                    <a:lstStyle/>
                    <a:p>
                      <a:r>
                        <a:rPr lang="en-US" sz="1000"/>
                        <a:t>223.4375</a:t>
                      </a:r>
                    </a:p>
                  </a:txBody>
                  <a:tcPr/>
                </a:tc>
                <a:tc>
                  <a:txBody>
                    <a:bodyPr/>
                    <a:lstStyle/>
                    <a:p>
                      <a:r>
                        <a:rPr lang="en-US" sz="1000"/>
                        <a:t>0.1691 %</a:t>
                      </a:r>
                    </a:p>
                  </a:txBody>
                  <a:tcPr/>
                </a:tc>
                <a:tc>
                  <a:txBody>
                    <a:bodyPr/>
                    <a:lstStyle/>
                    <a:p>
                      <a:r>
                        <a:rPr lang="en-US" sz="1000"/>
                        <a:t>6.3574 %</a:t>
                      </a:r>
                    </a:p>
                  </a:txBody>
                  <a:tcPr/>
                </a:tc>
                <a:extLst>
                  <a:ext uri="{0D108BD9-81ED-4DB2-BD59-A6C34878D82A}">
                    <a16:rowId xmlns:a16="http://schemas.microsoft.com/office/drawing/2014/main" val="3222210050"/>
                  </a:ext>
                </a:extLst>
              </a:tr>
            </a:tbl>
          </a:graphicData>
        </a:graphic>
      </p:graphicFrame>
      <p:sp>
        <p:nvSpPr>
          <p:cNvPr id="4" name="Text Placeholder 3">
            <a:extLst>
              <a:ext uri="{FF2B5EF4-FFF2-40B4-BE49-F238E27FC236}">
                <a16:creationId xmlns:a16="http://schemas.microsoft.com/office/drawing/2014/main" id="{7972A399-E3F5-4E08-A0BF-1DCBF323A86D}"/>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1830156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56A82-F598-4ED3-A59C-2B02849DDF2C}"/>
              </a:ext>
            </a:extLst>
          </p:cNvPr>
          <p:cNvSpPr>
            <a:spLocks noGrp="1"/>
          </p:cNvSpPr>
          <p:nvPr>
            <p:ph type="title"/>
          </p:nvPr>
        </p:nvSpPr>
        <p:spPr/>
        <p:txBody>
          <a:bodyPr/>
          <a:lstStyle/>
          <a:p>
            <a:r>
              <a:rPr lang="en-US"/>
              <a:t>LinkedIn Post Tag Performance | All profiles</a:t>
            </a:r>
          </a:p>
        </p:txBody>
      </p:sp>
      <p:graphicFrame>
        <p:nvGraphicFramePr>
          <p:cNvPr id="5" name="Table Placeholder 4">
            <a:extLst>
              <a:ext uri="{FF2B5EF4-FFF2-40B4-BE49-F238E27FC236}">
                <a16:creationId xmlns:a16="http://schemas.microsoft.com/office/drawing/2014/main" id="{5C2A30D1-AF9B-4851-96F2-26B5FF43616D}"/>
              </a:ext>
            </a:extLst>
          </p:cNvPr>
          <p:cNvGraphicFramePr>
            <a:graphicFrameLocks noGrp="1"/>
          </p:cNvGraphicFramePr>
          <p:nvPr>
            <p:ph type="tbl" sz="quarter" idx="13"/>
            <p:extLst>
              <p:ext uri="{D42A27DB-BD31-4B8C-83A1-F6EECF244321}">
                <p14:modId xmlns:p14="http://schemas.microsoft.com/office/powerpoint/2010/main" val="2547197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876866775"/>
                    </a:ext>
                  </a:extLst>
                </a:gridCol>
                <a:gridCol w="493776">
                  <a:extLst>
                    <a:ext uri="{9D8B030D-6E8A-4147-A177-3AD203B41FA5}">
                      <a16:colId xmlns:a16="http://schemas.microsoft.com/office/drawing/2014/main" val="2493885138"/>
                    </a:ext>
                  </a:extLst>
                </a:gridCol>
                <a:gridCol w="493776">
                  <a:extLst>
                    <a:ext uri="{9D8B030D-6E8A-4147-A177-3AD203B41FA5}">
                      <a16:colId xmlns:a16="http://schemas.microsoft.com/office/drawing/2014/main" val="1801483129"/>
                    </a:ext>
                  </a:extLst>
                </a:gridCol>
                <a:gridCol w="493776">
                  <a:extLst>
                    <a:ext uri="{9D8B030D-6E8A-4147-A177-3AD203B41FA5}">
                      <a16:colId xmlns:a16="http://schemas.microsoft.com/office/drawing/2014/main" val="980534873"/>
                    </a:ext>
                  </a:extLst>
                </a:gridCol>
                <a:gridCol w="493776">
                  <a:extLst>
                    <a:ext uri="{9D8B030D-6E8A-4147-A177-3AD203B41FA5}">
                      <a16:colId xmlns:a16="http://schemas.microsoft.com/office/drawing/2014/main" val="3826144123"/>
                    </a:ext>
                  </a:extLst>
                </a:gridCol>
                <a:gridCol w="493776">
                  <a:extLst>
                    <a:ext uri="{9D8B030D-6E8A-4147-A177-3AD203B41FA5}">
                      <a16:colId xmlns:a16="http://schemas.microsoft.com/office/drawing/2014/main" val="1908245745"/>
                    </a:ext>
                  </a:extLst>
                </a:gridCol>
                <a:gridCol w="493776">
                  <a:extLst>
                    <a:ext uri="{9D8B030D-6E8A-4147-A177-3AD203B41FA5}">
                      <a16:colId xmlns:a16="http://schemas.microsoft.com/office/drawing/2014/main" val="4145130479"/>
                    </a:ext>
                  </a:extLst>
                </a:gridCol>
                <a:gridCol w="493776">
                  <a:extLst>
                    <a:ext uri="{9D8B030D-6E8A-4147-A177-3AD203B41FA5}">
                      <a16:colId xmlns:a16="http://schemas.microsoft.com/office/drawing/2014/main" val="414127150"/>
                    </a:ext>
                  </a:extLst>
                </a:gridCol>
                <a:gridCol w="493776">
                  <a:extLst>
                    <a:ext uri="{9D8B030D-6E8A-4147-A177-3AD203B41FA5}">
                      <a16:colId xmlns:a16="http://schemas.microsoft.com/office/drawing/2014/main" val="3923976423"/>
                    </a:ext>
                  </a:extLst>
                </a:gridCol>
                <a:gridCol w="493776">
                  <a:extLst>
                    <a:ext uri="{9D8B030D-6E8A-4147-A177-3AD203B41FA5}">
                      <a16:colId xmlns:a16="http://schemas.microsoft.com/office/drawing/2014/main" val="1233574256"/>
                    </a:ext>
                  </a:extLst>
                </a:gridCol>
                <a:gridCol w="493776">
                  <a:extLst>
                    <a:ext uri="{9D8B030D-6E8A-4147-A177-3AD203B41FA5}">
                      <a16:colId xmlns:a16="http://schemas.microsoft.com/office/drawing/2014/main" val="2104252423"/>
                    </a:ext>
                  </a:extLst>
                </a:gridCol>
                <a:gridCol w="493776">
                  <a:extLst>
                    <a:ext uri="{9D8B030D-6E8A-4147-A177-3AD203B41FA5}">
                      <a16:colId xmlns:a16="http://schemas.microsoft.com/office/drawing/2014/main" val="4162708153"/>
                    </a:ext>
                  </a:extLst>
                </a:gridCol>
                <a:gridCol w="493776">
                  <a:extLst>
                    <a:ext uri="{9D8B030D-6E8A-4147-A177-3AD203B41FA5}">
                      <a16:colId xmlns:a16="http://schemas.microsoft.com/office/drawing/2014/main" val="4126673508"/>
                    </a:ext>
                  </a:extLst>
                </a:gridCol>
                <a:gridCol w="493776">
                  <a:extLst>
                    <a:ext uri="{9D8B030D-6E8A-4147-A177-3AD203B41FA5}">
                      <a16:colId xmlns:a16="http://schemas.microsoft.com/office/drawing/2014/main" val="2496973314"/>
                    </a:ext>
                  </a:extLst>
                </a:gridCol>
                <a:gridCol w="493776">
                  <a:extLst>
                    <a:ext uri="{9D8B030D-6E8A-4147-A177-3AD203B41FA5}">
                      <a16:colId xmlns:a16="http://schemas.microsoft.com/office/drawing/2014/main" val="2304875641"/>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Reactions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Clicks (Total)</a:t>
                      </a:r>
                    </a:p>
                  </a:txBody>
                  <a:tcPr/>
                </a:tc>
                <a:tc>
                  <a:txBody>
                    <a:bodyPr/>
                    <a:lstStyle/>
                    <a:p>
                      <a:r>
                        <a:rPr lang="en-US" sz="1000"/>
                        <a:t>Clicks (Avg.)</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E-Rate (Avg.)</a:t>
                      </a:r>
                    </a:p>
                  </a:txBody>
                  <a:tcPr/>
                </a:tc>
                <a:tc>
                  <a:txBody>
                    <a:bodyPr/>
                    <a:lstStyle/>
                    <a:p>
                      <a:r>
                        <a:rPr lang="en-US" sz="1000"/>
                        <a:t>Video Views (Total)</a:t>
                      </a:r>
                    </a:p>
                  </a:txBody>
                  <a:tcPr/>
                </a:tc>
                <a:tc>
                  <a:txBody>
                    <a:bodyPr/>
                    <a:lstStyle/>
                    <a:p>
                      <a:r>
                        <a:rPr lang="en-US" sz="1000"/>
                        <a:t>Video Views (Avg.)</a:t>
                      </a:r>
                    </a:p>
                  </a:txBody>
                  <a:tcPr/>
                </a:tc>
                <a:extLst>
                  <a:ext uri="{0D108BD9-81ED-4DB2-BD59-A6C34878D82A}">
                    <a16:rowId xmlns:a16="http://schemas.microsoft.com/office/drawing/2014/main" val="3938406026"/>
                  </a:ext>
                </a:extLst>
              </a:tr>
              <a:tr h="370840">
                <a:tc>
                  <a:txBody>
                    <a:bodyPr/>
                    <a:lstStyle/>
                    <a:p>
                      <a:r>
                        <a:rPr lang="en-US" sz="1000"/>
                        <a:t>#HM23</a:t>
                      </a:r>
                    </a:p>
                  </a:txBody>
                  <a:tcPr/>
                </a:tc>
                <a:tc>
                  <a:txBody>
                    <a:bodyPr/>
                    <a:lstStyle/>
                    <a:p>
                      <a:r>
                        <a:rPr lang="en-US" sz="1000"/>
                        <a:t>18</a:t>
                      </a:r>
                    </a:p>
                  </a:txBody>
                  <a:tcPr/>
                </a:tc>
                <a:tc>
                  <a:txBody>
                    <a:bodyPr/>
                    <a:lstStyle/>
                    <a:p>
                      <a:r>
                        <a:rPr lang="en-US" sz="1000"/>
                        <a:t>5452</a:t>
                      </a:r>
                    </a:p>
                  </a:txBody>
                  <a:tcPr/>
                </a:tc>
                <a:tc>
                  <a:txBody>
                    <a:bodyPr/>
                    <a:lstStyle/>
                    <a:p>
                      <a:r>
                        <a:rPr lang="en-US" sz="1000"/>
                        <a:t>302.88888888889</a:t>
                      </a:r>
                    </a:p>
                  </a:txBody>
                  <a:tcPr/>
                </a:tc>
                <a:tc>
                  <a:txBody>
                    <a:bodyPr/>
                    <a:lstStyle/>
                    <a:p>
                      <a:r>
                        <a:rPr lang="en-US" sz="1000"/>
                        <a:t>57</a:t>
                      </a:r>
                    </a:p>
                  </a:txBody>
                  <a:tcPr/>
                </a:tc>
                <a:tc>
                  <a:txBody>
                    <a:bodyPr/>
                    <a:lstStyle/>
                    <a:p>
                      <a:r>
                        <a:rPr lang="en-US" sz="1000"/>
                        <a:t>3.1666666666667</a:t>
                      </a:r>
                    </a:p>
                  </a:txBody>
                  <a:tcPr/>
                </a:tc>
                <a:tc>
                  <a:txBody>
                    <a:bodyPr/>
                    <a:lstStyle/>
                    <a:p>
                      <a:r>
                        <a:rPr lang="en-US" sz="1000"/>
                        <a:t>334</a:t>
                      </a:r>
                    </a:p>
                  </a:txBody>
                  <a:tcPr/>
                </a:tc>
                <a:tc>
                  <a:txBody>
                    <a:bodyPr/>
                    <a:lstStyle/>
                    <a:p>
                      <a:r>
                        <a:rPr lang="en-US" sz="1000"/>
                        <a:t>18.555555555556</a:t>
                      </a:r>
                    </a:p>
                  </a:txBody>
                  <a:tcPr/>
                </a:tc>
                <a:tc>
                  <a:txBody>
                    <a:bodyPr/>
                    <a:lstStyle/>
                    <a:p>
                      <a:r>
                        <a:rPr lang="en-US" sz="1000"/>
                        <a:t>10023</a:t>
                      </a:r>
                    </a:p>
                  </a:txBody>
                  <a:tcPr/>
                </a:tc>
                <a:tc>
                  <a:txBody>
                    <a:bodyPr/>
                    <a:lstStyle/>
                    <a:p>
                      <a:r>
                        <a:rPr lang="en-US" sz="1000"/>
                        <a:t>556.83333333333</a:t>
                      </a:r>
                    </a:p>
                  </a:txBody>
                  <a:tcPr/>
                </a:tc>
                <a:tc>
                  <a:txBody>
                    <a:bodyPr/>
                    <a:lstStyle/>
                    <a:p>
                      <a:r>
                        <a:rPr lang="en-US" sz="1000"/>
                        <a:t>439127</a:t>
                      </a:r>
                    </a:p>
                  </a:txBody>
                  <a:tcPr/>
                </a:tc>
                <a:tc>
                  <a:txBody>
                    <a:bodyPr/>
                    <a:lstStyle/>
                    <a:p>
                      <a:r>
                        <a:rPr lang="en-US" sz="1000"/>
                        <a:t>24395.944444444</a:t>
                      </a:r>
                    </a:p>
                  </a:txBody>
                  <a:tcPr/>
                </a:tc>
                <a:tc>
                  <a:txBody>
                    <a:bodyPr/>
                    <a:lstStyle/>
                    <a:p>
                      <a:r>
                        <a:rPr lang="en-US" sz="1000"/>
                        <a:t>3.2773904260876 %</a:t>
                      </a:r>
                    </a:p>
                  </a:txBody>
                  <a:tcPr/>
                </a:tc>
                <a:tc>
                  <a:txBody>
                    <a:bodyPr/>
                    <a:lstStyle/>
                    <a:p>
                      <a:r>
                        <a:rPr lang="en-US" sz="1000"/>
                        <a:t>189705</a:t>
                      </a:r>
                    </a:p>
                  </a:txBody>
                  <a:tcPr/>
                </a:tc>
                <a:tc>
                  <a:txBody>
                    <a:bodyPr/>
                    <a:lstStyle/>
                    <a:p>
                      <a:r>
                        <a:rPr lang="en-US" sz="1000"/>
                        <a:t>15808.75</a:t>
                      </a:r>
                    </a:p>
                  </a:txBody>
                  <a:tcPr/>
                </a:tc>
                <a:extLst>
                  <a:ext uri="{0D108BD9-81ED-4DB2-BD59-A6C34878D82A}">
                    <a16:rowId xmlns:a16="http://schemas.microsoft.com/office/drawing/2014/main" val="2491329832"/>
                  </a:ext>
                </a:extLst>
              </a:tr>
            </a:tbl>
          </a:graphicData>
        </a:graphic>
      </p:graphicFrame>
      <p:sp>
        <p:nvSpPr>
          <p:cNvPr id="4" name="Text Placeholder 3">
            <a:extLst>
              <a:ext uri="{FF2B5EF4-FFF2-40B4-BE49-F238E27FC236}">
                <a16:creationId xmlns:a16="http://schemas.microsoft.com/office/drawing/2014/main" id="{6ECF2B66-1DD8-499A-9791-BA0F3956C6E6}"/>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1537234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FAED5-2CE7-4C14-94F7-14D7DEA46A7F}"/>
              </a:ext>
            </a:extLst>
          </p:cNvPr>
          <p:cNvSpPr>
            <a:spLocks noGrp="1"/>
          </p:cNvSpPr>
          <p:nvPr>
            <p:ph type="title"/>
          </p:nvPr>
        </p:nvSpPr>
        <p:spPr/>
        <p:txBody>
          <a:bodyPr/>
          <a:lstStyle/>
          <a:p>
            <a:r>
              <a:rPr lang="en-US"/>
              <a:t>Twitter Tweet Tag Performance | All profiles</a:t>
            </a:r>
          </a:p>
        </p:txBody>
      </p:sp>
      <p:graphicFrame>
        <p:nvGraphicFramePr>
          <p:cNvPr id="5" name="Table Placeholder 4">
            <a:extLst>
              <a:ext uri="{FF2B5EF4-FFF2-40B4-BE49-F238E27FC236}">
                <a16:creationId xmlns:a16="http://schemas.microsoft.com/office/drawing/2014/main" id="{36FA0155-5CE3-460F-ADDE-EDE8BC5216E4}"/>
              </a:ext>
            </a:extLst>
          </p:cNvPr>
          <p:cNvGraphicFramePr>
            <a:graphicFrameLocks noGrp="1"/>
          </p:cNvGraphicFramePr>
          <p:nvPr>
            <p:ph type="tbl" sz="quarter" idx="13"/>
            <p:extLst>
              <p:ext uri="{D42A27DB-BD31-4B8C-83A1-F6EECF244321}">
                <p14:modId xmlns:p14="http://schemas.microsoft.com/office/powerpoint/2010/main" val="1573014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147131604"/>
                    </a:ext>
                  </a:extLst>
                </a:gridCol>
                <a:gridCol w="329184">
                  <a:extLst>
                    <a:ext uri="{9D8B030D-6E8A-4147-A177-3AD203B41FA5}">
                      <a16:colId xmlns:a16="http://schemas.microsoft.com/office/drawing/2014/main" val="3995460800"/>
                    </a:ext>
                  </a:extLst>
                </a:gridCol>
                <a:gridCol w="329184">
                  <a:extLst>
                    <a:ext uri="{9D8B030D-6E8A-4147-A177-3AD203B41FA5}">
                      <a16:colId xmlns:a16="http://schemas.microsoft.com/office/drawing/2014/main" val="3790958684"/>
                    </a:ext>
                  </a:extLst>
                </a:gridCol>
                <a:gridCol w="329184">
                  <a:extLst>
                    <a:ext uri="{9D8B030D-6E8A-4147-A177-3AD203B41FA5}">
                      <a16:colId xmlns:a16="http://schemas.microsoft.com/office/drawing/2014/main" val="787077446"/>
                    </a:ext>
                  </a:extLst>
                </a:gridCol>
                <a:gridCol w="329184">
                  <a:extLst>
                    <a:ext uri="{9D8B030D-6E8A-4147-A177-3AD203B41FA5}">
                      <a16:colId xmlns:a16="http://schemas.microsoft.com/office/drawing/2014/main" val="632533020"/>
                    </a:ext>
                  </a:extLst>
                </a:gridCol>
                <a:gridCol w="329184">
                  <a:extLst>
                    <a:ext uri="{9D8B030D-6E8A-4147-A177-3AD203B41FA5}">
                      <a16:colId xmlns:a16="http://schemas.microsoft.com/office/drawing/2014/main" val="2353699279"/>
                    </a:ext>
                  </a:extLst>
                </a:gridCol>
                <a:gridCol w="329184">
                  <a:extLst>
                    <a:ext uri="{9D8B030D-6E8A-4147-A177-3AD203B41FA5}">
                      <a16:colId xmlns:a16="http://schemas.microsoft.com/office/drawing/2014/main" val="1054719398"/>
                    </a:ext>
                  </a:extLst>
                </a:gridCol>
                <a:gridCol w="329184">
                  <a:extLst>
                    <a:ext uri="{9D8B030D-6E8A-4147-A177-3AD203B41FA5}">
                      <a16:colId xmlns:a16="http://schemas.microsoft.com/office/drawing/2014/main" val="1242106027"/>
                    </a:ext>
                  </a:extLst>
                </a:gridCol>
                <a:gridCol w="329184">
                  <a:extLst>
                    <a:ext uri="{9D8B030D-6E8A-4147-A177-3AD203B41FA5}">
                      <a16:colId xmlns:a16="http://schemas.microsoft.com/office/drawing/2014/main" val="3783321450"/>
                    </a:ext>
                  </a:extLst>
                </a:gridCol>
                <a:gridCol w="329184">
                  <a:extLst>
                    <a:ext uri="{9D8B030D-6E8A-4147-A177-3AD203B41FA5}">
                      <a16:colId xmlns:a16="http://schemas.microsoft.com/office/drawing/2014/main" val="2905023067"/>
                    </a:ext>
                  </a:extLst>
                </a:gridCol>
                <a:gridCol w="329184">
                  <a:extLst>
                    <a:ext uri="{9D8B030D-6E8A-4147-A177-3AD203B41FA5}">
                      <a16:colId xmlns:a16="http://schemas.microsoft.com/office/drawing/2014/main" val="3587189604"/>
                    </a:ext>
                  </a:extLst>
                </a:gridCol>
                <a:gridCol w="329184">
                  <a:extLst>
                    <a:ext uri="{9D8B030D-6E8A-4147-A177-3AD203B41FA5}">
                      <a16:colId xmlns:a16="http://schemas.microsoft.com/office/drawing/2014/main" val="2785850226"/>
                    </a:ext>
                  </a:extLst>
                </a:gridCol>
                <a:gridCol w="329184">
                  <a:extLst>
                    <a:ext uri="{9D8B030D-6E8A-4147-A177-3AD203B41FA5}">
                      <a16:colId xmlns:a16="http://schemas.microsoft.com/office/drawing/2014/main" val="3917048398"/>
                    </a:ext>
                  </a:extLst>
                </a:gridCol>
                <a:gridCol w="329184">
                  <a:extLst>
                    <a:ext uri="{9D8B030D-6E8A-4147-A177-3AD203B41FA5}">
                      <a16:colId xmlns:a16="http://schemas.microsoft.com/office/drawing/2014/main" val="3919178527"/>
                    </a:ext>
                  </a:extLst>
                </a:gridCol>
                <a:gridCol w="329184">
                  <a:extLst>
                    <a:ext uri="{9D8B030D-6E8A-4147-A177-3AD203B41FA5}">
                      <a16:colId xmlns:a16="http://schemas.microsoft.com/office/drawing/2014/main" val="2323006777"/>
                    </a:ext>
                  </a:extLst>
                </a:gridCol>
                <a:gridCol w="329184">
                  <a:extLst>
                    <a:ext uri="{9D8B030D-6E8A-4147-A177-3AD203B41FA5}">
                      <a16:colId xmlns:a16="http://schemas.microsoft.com/office/drawing/2014/main" val="3364900204"/>
                    </a:ext>
                  </a:extLst>
                </a:gridCol>
                <a:gridCol w="329184">
                  <a:extLst>
                    <a:ext uri="{9D8B030D-6E8A-4147-A177-3AD203B41FA5}">
                      <a16:colId xmlns:a16="http://schemas.microsoft.com/office/drawing/2014/main" val="1460853791"/>
                    </a:ext>
                  </a:extLst>
                </a:gridCol>
                <a:gridCol w="329184">
                  <a:extLst>
                    <a:ext uri="{9D8B030D-6E8A-4147-A177-3AD203B41FA5}">
                      <a16:colId xmlns:a16="http://schemas.microsoft.com/office/drawing/2014/main" val="1177772144"/>
                    </a:ext>
                  </a:extLst>
                </a:gridCol>
                <a:gridCol w="329184">
                  <a:extLst>
                    <a:ext uri="{9D8B030D-6E8A-4147-A177-3AD203B41FA5}">
                      <a16:colId xmlns:a16="http://schemas.microsoft.com/office/drawing/2014/main" val="3149543540"/>
                    </a:ext>
                  </a:extLst>
                </a:gridCol>
                <a:gridCol w="329184">
                  <a:extLst>
                    <a:ext uri="{9D8B030D-6E8A-4147-A177-3AD203B41FA5}">
                      <a16:colId xmlns:a16="http://schemas.microsoft.com/office/drawing/2014/main" val="1579326977"/>
                    </a:ext>
                  </a:extLst>
                </a:gridCol>
                <a:gridCol w="329184">
                  <a:extLst>
                    <a:ext uri="{9D8B030D-6E8A-4147-A177-3AD203B41FA5}">
                      <a16:colId xmlns:a16="http://schemas.microsoft.com/office/drawing/2014/main" val="3654590557"/>
                    </a:ext>
                  </a:extLst>
                </a:gridCol>
                <a:gridCol w="329184">
                  <a:extLst>
                    <a:ext uri="{9D8B030D-6E8A-4147-A177-3AD203B41FA5}">
                      <a16:colId xmlns:a16="http://schemas.microsoft.com/office/drawing/2014/main" val="3787583509"/>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Retweets (Total)</a:t>
                      </a:r>
                    </a:p>
                  </a:txBody>
                  <a:tcPr/>
                </a:tc>
                <a:tc>
                  <a:txBody>
                    <a:bodyPr/>
                    <a:lstStyle/>
                    <a:p>
                      <a:r>
                        <a:rPr lang="en-US" sz="1000"/>
                        <a:t>Retweets (Avg.)</a:t>
                      </a:r>
                    </a:p>
                  </a:txBody>
                  <a:tcPr/>
                </a:tc>
                <a:tc>
                  <a:txBody>
                    <a:bodyPr/>
                    <a:lstStyle/>
                    <a:p>
                      <a:r>
                        <a:rPr lang="en-US" sz="1000"/>
                        <a:t>Likes (Total)</a:t>
                      </a:r>
                    </a:p>
                  </a:txBody>
                  <a:tcPr/>
                </a:tc>
                <a:tc>
                  <a:txBody>
                    <a:bodyPr/>
                    <a:lstStyle/>
                    <a:p>
                      <a:r>
                        <a:rPr lang="en-US" sz="1000"/>
                        <a:t>Likes (Avg.)</a:t>
                      </a:r>
                    </a:p>
                  </a:txBody>
                  <a:tcPr/>
                </a:tc>
                <a:tc>
                  <a:txBody>
                    <a:bodyPr/>
                    <a:lstStyle/>
                    <a:p>
                      <a:r>
                        <a:rPr lang="en-US" sz="1000"/>
                        <a:t>Replies (Total)</a:t>
                      </a:r>
                    </a:p>
                  </a:txBody>
                  <a:tcPr/>
                </a:tc>
                <a:tc>
                  <a:txBody>
                    <a:bodyPr/>
                    <a:lstStyle/>
                    <a:p>
                      <a:r>
                        <a:rPr lang="en-US" sz="1000"/>
                        <a:t>Replies (Avg.)</a:t>
                      </a:r>
                    </a:p>
                  </a:txBody>
                  <a:tcPr/>
                </a:tc>
                <a:tc>
                  <a:txBody>
                    <a:bodyPr/>
                    <a:lstStyle/>
                    <a:p>
                      <a:r>
                        <a:rPr lang="en-US" sz="1000"/>
                        <a:t>Quotes (Total)</a:t>
                      </a:r>
                    </a:p>
                  </a:txBody>
                  <a:tcPr/>
                </a:tc>
                <a:tc>
                  <a:txBody>
                    <a:bodyPr/>
                    <a:lstStyle/>
                    <a:p>
                      <a:r>
                        <a:rPr lang="en-US" sz="1000"/>
                        <a:t>Quotes (Avg.)</a:t>
                      </a:r>
                    </a:p>
                  </a:txBody>
                  <a:tcPr/>
                </a:tc>
                <a:tc>
                  <a:txBody>
                    <a:bodyPr/>
                    <a:lstStyle/>
                    <a:p>
                      <a:r>
                        <a:rPr lang="en-US" sz="1000"/>
                        <a:t>I-Rate</a:t>
                      </a:r>
                    </a:p>
                  </a:txBody>
                  <a:tcPr/>
                </a:tc>
                <a:tc>
                  <a:txBody>
                    <a:bodyPr/>
                    <a:lstStyle/>
                    <a:p>
                      <a:r>
                        <a:rPr lang="en-US" sz="1000"/>
                        <a:t>Engagements (Total)</a:t>
                      </a:r>
                    </a:p>
                  </a:txBody>
                  <a:tcPr/>
                </a:tc>
                <a:tc>
                  <a:txBody>
                    <a:bodyPr/>
                    <a:lstStyle/>
                    <a:p>
                      <a:r>
                        <a:rPr lang="en-US" sz="1000"/>
                        <a:t>Engagements (Avg.)</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E-Rate (Avg.)</a:t>
                      </a:r>
                    </a:p>
                  </a:txBody>
                  <a:tcPr/>
                </a:tc>
                <a:tc>
                  <a:txBody>
                    <a:bodyPr/>
                    <a:lstStyle/>
                    <a:p>
                      <a:r>
                        <a:rPr lang="en-US" sz="1000"/>
                        <a:t>Video Views (Total)</a:t>
                      </a:r>
                    </a:p>
                  </a:txBody>
                  <a:tcPr/>
                </a:tc>
                <a:tc>
                  <a:txBody>
                    <a:bodyPr/>
                    <a:lstStyle/>
                    <a:p>
                      <a:r>
                        <a:rPr lang="en-US" sz="1000"/>
                        <a:t>Video Views (Avg.)</a:t>
                      </a:r>
                    </a:p>
                  </a:txBody>
                  <a:tcPr/>
                </a:tc>
                <a:tc>
                  <a:txBody>
                    <a:bodyPr/>
                    <a:lstStyle/>
                    <a:p>
                      <a:r>
                        <a:rPr lang="en-US" sz="1000"/>
                        <a:t>Link Clicks (Total)</a:t>
                      </a:r>
                    </a:p>
                  </a:txBody>
                  <a:tcPr/>
                </a:tc>
                <a:tc>
                  <a:txBody>
                    <a:bodyPr/>
                    <a:lstStyle/>
                    <a:p>
                      <a:r>
                        <a:rPr lang="en-US" sz="1000"/>
                        <a:t>Link Clicks (Avg.)</a:t>
                      </a:r>
                    </a:p>
                  </a:txBody>
                  <a:tcPr/>
                </a:tc>
                <a:tc>
                  <a:txBody>
                    <a:bodyPr/>
                    <a:lstStyle/>
                    <a:p>
                      <a:r>
                        <a:rPr lang="en-US" sz="1000"/>
                        <a:t>Profile Clicks (Total)</a:t>
                      </a:r>
                    </a:p>
                  </a:txBody>
                  <a:tcPr/>
                </a:tc>
                <a:tc>
                  <a:txBody>
                    <a:bodyPr/>
                    <a:lstStyle/>
                    <a:p>
                      <a:r>
                        <a:rPr lang="en-US" sz="1000"/>
                        <a:t>Profile Clicks (Avg.)</a:t>
                      </a:r>
                    </a:p>
                  </a:txBody>
                  <a:tcPr/>
                </a:tc>
                <a:extLst>
                  <a:ext uri="{0D108BD9-81ED-4DB2-BD59-A6C34878D82A}">
                    <a16:rowId xmlns:a16="http://schemas.microsoft.com/office/drawing/2014/main" val="2072882743"/>
                  </a:ext>
                </a:extLst>
              </a:tr>
              <a:tr h="370840">
                <a:tc>
                  <a:txBody>
                    <a:bodyPr/>
                    <a:lstStyle/>
                    <a:p>
                      <a:r>
                        <a:rPr lang="en-US" sz="1000"/>
                        <a:t>#HM23</a:t>
                      </a:r>
                    </a:p>
                  </a:txBody>
                  <a:tcPr/>
                </a:tc>
                <a:tc>
                  <a:txBody>
                    <a:bodyPr/>
                    <a:lstStyle/>
                    <a:p>
                      <a:r>
                        <a:rPr lang="en-US" sz="1000"/>
                        <a:t>15</a:t>
                      </a:r>
                    </a:p>
                  </a:txBody>
                  <a:tcPr/>
                </a:tc>
                <a:tc>
                  <a:txBody>
                    <a:bodyPr/>
                    <a:lstStyle/>
                    <a:p>
                      <a:r>
                        <a:rPr lang="en-US" sz="1000"/>
                        <a:t>27</a:t>
                      </a:r>
                    </a:p>
                  </a:txBody>
                  <a:tcPr/>
                </a:tc>
                <a:tc>
                  <a:txBody>
                    <a:bodyPr/>
                    <a:lstStyle/>
                    <a:p>
                      <a:r>
                        <a:rPr lang="en-US" sz="1000"/>
                        <a:t>1.8</a:t>
                      </a:r>
                    </a:p>
                  </a:txBody>
                  <a:tcPr/>
                </a:tc>
                <a:tc>
                  <a:txBody>
                    <a:bodyPr/>
                    <a:lstStyle/>
                    <a:p>
                      <a:r>
                        <a:rPr lang="en-US" sz="1000"/>
                        <a:t>199</a:t>
                      </a:r>
                    </a:p>
                  </a:txBody>
                  <a:tcPr/>
                </a:tc>
                <a:tc>
                  <a:txBody>
                    <a:bodyPr/>
                    <a:lstStyle/>
                    <a:p>
                      <a:r>
                        <a:rPr lang="en-US" sz="1000"/>
                        <a:t>13.266666666667</a:t>
                      </a:r>
                    </a:p>
                  </a:txBody>
                  <a:tcPr/>
                </a:tc>
                <a:tc>
                  <a:txBody>
                    <a:bodyPr/>
                    <a:lstStyle/>
                    <a:p>
                      <a:r>
                        <a:rPr lang="en-US" sz="1000"/>
                        <a:t>1</a:t>
                      </a:r>
                    </a:p>
                  </a:txBody>
                  <a:tcPr/>
                </a:tc>
                <a:tc>
                  <a:txBody>
                    <a:bodyPr/>
                    <a:lstStyle/>
                    <a:p>
                      <a:r>
                        <a:rPr lang="en-US" sz="1000"/>
                        <a:t>0.066666666666667</a:t>
                      </a:r>
                    </a:p>
                  </a:txBody>
                  <a:tcPr/>
                </a:tc>
                <a:tc>
                  <a:txBody>
                    <a:bodyPr/>
                    <a:lstStyle/>
                    <a:p>
                      <a:r>
                        <a:rPr lang="en-US" sz="1000"/>
                        <a:t>8</a:t>
                      </a:r>
                    </a:p>
                  </a:txBody>
                  <a:tcPr/>
                </a:tc>
                <a:tc>
                  <a:txBody>
                    <a:bodyPr/>
                    <a:lstStyle/>
                    <a:p>
                      <a:r>
                        <a:rPr lang="en-US" sz="1000"/>
                        <a:t>0.53333333333333</a:t>
                      </a:r>
                    </a:p>
                  </a:txBody>
                  <a:tcPr/>
                </a:tc>
                <a:tc>
                  <a:txBody>
                    <a:bodyPr/>
                    <a:lstStyle/>
                    <a:p>
                      <a:r>
                        <a:rPr lang="en-US" sz="1000"/>
                        <a:t>1.6561 %</a:t>
                      </a:r>
                    </a:p>
                  </a:txBody>
                  <a:tcPr/>
                </a:tc>
                <a:tc>
                  <a:txBody>
                    <a:bodyPr/>
                    <a:lstStyle/>
                    <a:p>
                      <a:r>
                        <a:rPr lang="en-US" sz="1000"/>
                        <a:t>997</a:t>
                      </a:r>
                    </a:p>
                  </a:txBody>
                  <a:tcPr/>
                </a:tc>
                <a:tc>
                  <a:txBody>
                    <a:bodyPr/>
                    <a:lstStyle/>
                    <a:p>
                      <a:r>
                        <a:rPr lang="en-US" sz="1000"/>
                        <a:t>66.466666666667</a:t>
                      </a:r>
                    </a:p>
                  </a:txBody>
                  <a:tcPr/>
                </a:tc>
                <a:tc>
                  <a:txBody>
                    <a:bodyPr/>
                    <a:lstStyle/>
                    <a:p>
                      <a:r>
                        <a:rPr lang="en-US" sz="1000"/>
                        <a:t>18154</a:t>
                      </a:r>
                    </a:p>
                  </a:txBody>
                  <a:tcPr/>
                </a:tc>
                <a:tc>
                  <a:txBody>
                    <a:bodyPr/>
                    <a:lstStyle/>
                    <a:p>
                      <a:r>
                        <a:rPr lang="en-US" sz="1000"/>
                        <a:t>1210.2666666667</a:t>
                      </a:r>
                    </a:p>
                  </a:txBody>
                  <a:tcPr/>
                </a:tc>
                <a:tc>
                  <a:txBody>
                    <a:bodyPr/>
                    <a:lstStyle/>
                    <a:p>
                      <a:r>
                        <a:rPr lang="en-US" sz="1000"/>
                        <a:t>5.4919 %</a:t>
                      </a:r>
                    </a:p>
                  </a:txBody>
                  <a:tcPr/>
                </a:tc>
                <a:tc>
                  <a:txBody>
                    <a:bodyPr/>
                    <a:lstStyle/>
                    <a:p>
                      <a:r>
                        <a:rPr lang="en-US" sz="1000"/>
                        <a:t>4133</a:t>
                      </a:r>
                    </a:p>
                  </a:txBody>
                  <a:tcPr/>
                </a:tc>
                <a:tc>
                  <a:txBody>
                    <a:bodyPr/>
                    <a:lstStyle/>
                    <a:p>
                      <a:r>
                        <a:rPr lang="en-US" sz="1000"/>
                        <a:t>344.41666666667</a:t>
                      </a:r>
                    </a:p>
                  </a:txBody>
                  <a:tcPr/>
                </a:tc>
                <a:tc>
                  <a:txBody>
                    <a:bodyPr/>
                    <a:lstStyle/>
                    <a:p>
                      <a:r>
                        <a:rPr lang="en-US" sz="1000"/>
                        <a:t>11</a:t>
                      </a:r>
                    </a:p>
                  </a:txBody>
                  <a:tcPr/>
                </a:tc>
                <a:tc>
                  <a:txBody>
                    <a:bodyPr/>
                    <a:lstStyle/>
                    <a:p>
                      <a:r>
                        <a:rPr lang="en-US" sz="1000"/>
                        <a:t>1.375</a:t>
                      </a:r>
                    </a:p>
                  </a:txBody>
                  <a:tcPr/>
                </a:tc>
                <a:tc>
                  <a:txBody>
                    <a:bodyPr/>
                    <a:lstStyle/>
                    <a:p>
                      <a:r>
                        <a:rPr lang="en-US" sz="1000"/>
                        <a:t>60</a:t>
                      </a:r>
                    </a:p>
                  </a:txBody>
                  <a:tcPr/>
                </a:tc>
                <a:tc>
                  <a:txBody>
                    <a:bodyPr/>
                    <a:lstStyle/>
                    <a:p>
                      <a:r>
                        <a:rPr lang="en-US" sz="1000"/>
                        <a:t>4</a:t>
                      </a:r>
                    </a:p>
                  </a:txBody>
                  <a:tcPr/>
                </a:tc>
                <a:extLst>
                  <a:ext uri="{0D108BD9-81ED-4DB2-BD59-A6C34878D82A}">
                    <a16:rowId xmlns:a16="http://schemas.microsoft.com/office/drawing/2014/main" val="2002848691"/>
                  </a:ext>
                </a:extLst>
              </a:tr>
            </a:tbl>
          </a:graphicData>
        </a:graphic>
      </p:graphicFrame>
      <p:sp>
        <p:nvSpPr>
          <p:cNvPr id="4" name="Text Placeholder 3">
            <a:extLst>
              <a:ext uri="{FF2B5EF4-FFF2-40B4-BE49-F238E27FC236}">
                <a16:creationId xmlns:a16="http://schemas.microsoft.com/office/drawing/2014/main" id="{F4ECF138-B4EB-4C1F-87BC-DBCC595C83B6}"/>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2800579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8395F-BE19-42AD-8C0F-DE47944290EF}"/>
              </a:ext>
            </a:extLst>
          </p:cNvPr>
          <p:cNvSpPr>
            <a:spLocks noGrp="1"/>
          </p:cNvSpPr>
          <p:nvPr>
            <p:ph type="title"/>
          </p:nvPr>
        </p:nvSpPr>
        <p:spPr/>
        <p:txBody>
          <a:bodyPr/>
          <a:lstStyle/>
          <a:p>
            <a:r>
              <a:rPr lang="en-US"/>
              <a:t>Instagram Post Tag Performance | All profiles</a:t>
            </a:r>
          </a:p>
        </p:txBody>
      </p:sp>
      <p:graphicFrame>
        <p:nvGraphicFramePr>
          <p:cNvPr id="5" name="Table Placeholder 4">
            <a:extLst>
              <a:ext uri="{FF2B5EF4-FFF2-40B4-BE49-F238E27FC236}">
                <a16:creationId xmlns:a16="http://schemas.microsoft.com/office/drawing/2014/main" id="{747FC792-0B17-4B43-9310-C83B75C5992E}"/>
              </a:ext>
            </a:extLst>
          </p:cNvPr>
          <p:cNvGraphicFramePr>
            <a:graphicFrameLocks noGrp="1"/>
          </p:cNvGraphicFramePr>
          <p:nvPr>
            <p:ph type="tbl" sz="quarter" idx="13"/>
            <p:extLst>
              <p:ext uri="{D42A27DB-BD31-4B8C-83A1-F6EECF244321}">
                <p14:modId xmlns:p14="http://schemas.microsoft.com/office/powerpoint/2010/main" val="4272218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317837736"/>
                    </a:ext>
                  </a:extLst>
                </a:gridCol>
                <a:gridCol w="493776">
                  <a:extLst>
                    <a:ext uri="{9D8B030D-6E8A-4147-A177-3AD203B41FA5}">
                      <a16:colId xmlns:a16="http://schemas.microsoft.com/office/drawing/2014/main" val="3099453778"/>
                    </a:ext>
                  </a:extLst>
                </a:gridCol>
                <a:gridCol w="493776">
                  <a:extLst>
                    <a:ext uri="{9D8B030D-6E8A-4147-A177-3AD203B41FA5}">
                      <a16:colId xmlns:a16="http://schemas.microsoft.com/office/drawing/2014/main" val="778009930"/>
                    </a:ext>
                  </a:extLst>
                </a:gridCol>
                <a:gridCol w="493776">
                  <a:extLst>
                    <a:ext uri="{9D8B030D-6E8A-4147-A177-3AD203B41FA5}">
                      <a16:colId xmlns:a16="http://schemas.microsoft.com/office/drawing/2014/main" val="305808147"/>
                    </a:ext>
                  </a:extLst>
                </a:gridCol>
                <a:gridCol w="493776">
                  <a:extLst>
                    <a:ext uri="{9D8B030D-6E8A-4147-A177-3AD203B41FA5}">
                      <a16:colId xmlns:a16="http://schemas.microsoft.com/office/drawing/2014/main" val="1811913387"/>
                    </a:ext>
                  </a:extLst>
                </a:gridCol>
                <a:gridCol w="493776">
                  <a:extLst>
                    <a:ext uri="{9D8B030D-6E8A-4147-A177-3AD203B41FA5}">
                      <a16:colId xmlns:a16="http://schemas.microsoft.com/office/drawing/2014/main" val="3603975172"/>
                    </a:ext>
                  </a:extLst>
                </a:gridCol>
                <a:gridCol w="493776">
                  <a:extLst>
                    <a:ext uri="{9D8B030D-6E8A-4147-A177-3AD203B41FA5}">
                      <a16:colId xmlns:a16="http://schemas.microsoft.com/office/drawing/2014/main" val="2674897519"/>
                    </a:ext>
                  </a:extLst>
                </a:gridCol>
                <a:gridCol w="493776">
                  <a:extLst>
                    <a:ext uri="{9D8B030D-6E8A-4147-A177-3AD203B41FA5}">
                      <a16:colId xmlns:a16="http://schemas.microsoft.com/office/drawing/2014/main" val="1362478398"/>
                    </a:ext>
                  </a:extLst>
                </a:gridCol>
                <a:gridCol w="493776">
                  <a:extLst>
                    <a:ext uri="{9D8B030D-6E8A-4147-A177-3AD203B41FA5}">
                      <a16:colId xmlns:a16="http://schemas.microsoft.com/office/drawing/2014/main" val="1402692955"/>
                    </a:ext>
                  </a:extLst>
                </a:gridCol>
                <a:gridCol w="493776">
                  <a:extLst>
                    <a:ext uri="{9D8B030D-6E8A-4147-A177-3AD203B41FA5}">
                      <a16:colId xmlns:a16="http://schemas.microsoft.com/office/drawing/2014/main" val="2538664631"/>
                    </a:ext>
                  </a:extLst>
                </a:gridCol>
                <a:gridCol w="493776">
                  <a:extLst>
                    <a:ext uri="{9D8B030D-6E8A-4147-A177-3AD203B41FA5}">
                      <a16:colId xmlns:a16="http://schemas.microsoft.com/office/drawing/2014/main" val="4124656497"/>
                    </a:ext>
                  </a:extLst>
                </a:gridCol>
                <a:gridCol w="493776">
                  <a:extLst>
                    <a:ext uri="{9D8B030D-6E8A-4147-A177-3AD203B41FA5}">
                      <a16:colId xmlns:a16="http://schemas.microsoft.com/office/drawing/2014/main" val="3403618415"/>
                    </a:ext>
                  </a:extLst>
                </a:gridCol>
                <a:gridCol w="493776">
                  <a:extLst>
                    <a:ext uri="{9D8B030D-6E8A-4147-A177-3AD203B41FA5}">
                      <a16:colId xmlns:a16="http://schemas.microsoft.com/office/drawing/2014/main" val="2873224361"/>
                    </a:ext>
                  </a:extLst>
                </a:gridCol>
                <a:gridCol w="493776">
                  <a:extLst>
                    <a:ext uri="{9D8B030D-6E8A-4147-A177-3AD203B41FA5}">
                      <a16:colId xmlns:a16="http://schemas.microsoft.com/office/drawing/2014/main" val="1876264936"/>
                    </a:ext>
                  </a:extLst>
                </a:gridCol>
                <a:gridCol w="493776">
                  <a:extLst>
                    <a:ext uri="{9D8B030D-6E8A-4147-A177-3AD203B41FA5}">
                      <a16:colId xmlns:a16="http://schemas.microsoft.com/office/drawing/2014/main" val="1436249813"/>
                    </a:ext>
                  </a:extLst>
                </a:gridCol>
                <a:gridCol w="493776">
                  <a:extLst>
                    <a:ext uri="{9D8B030D-6E8A-4147-A177-3AD203B41FA5}">
                      <a16:colId xmlns:a16="http://schemas.microsoft.com/office/drawing/2014/main" val="178538555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tc>
                  <a:txBody>
                    <a:bodyPr/>
                    <a:lstStyle/>
                    <a:p>
                      <a:r>
                        <a:rPr lang="en-US" sz="1000"/>
                        <a:t>Saved (Total Organic)</a:t>
                      </a:r>
                    </a:p>
                  </a:txBody>
                  <a:tcPr/>
                </a:tc>
                <a:tc>
                  <a:txBody>
                    <a:bodyPr/>
                    <a:lstStyle/>
                    <a:p>
                      <a:r>
                        <a:rPr lang="en-US" sz="1000"/>
                        <a:t>Saved (Avg. Organic)</a:t>
                      </a:r>
                    </a:p>
                  </a:txBody>
                  <a:tcPr/>
                </a:tc>
                <a:tc>
                  <a:txBody>
                    <a:bodyPr/>
                    <a:lstStyle/>
                    <a:p>
                      <a:r>
                        <a:rPr lang="en-US" sz="1000"/>
                        <a:t>Impressions (Total Organic)</a:t>
                      </a:r>
                    </a:p>
                  </a:txBody>
                  <a:tcPr/>
                </a:tc>
                <a:tc>
                  <a:txBody>
                    <a:bodyPr/>
                    <a:lstStyle/>
                    <a:p>
                      <a:r>
                        <a:rPr lang="en-US" sz="1000"/>
                        <a:t>Impressions (Avg. Organic)</a:t>
                      </a:r>
                    </a:p>
                  </a:txBody>
                  <a:tcPr/>
                </a:tc>
                <a:tc>
                  <a:txBody>
                    <a:bodyPr/>
                    <a:lstStyle/>
                    <a:p>
                      <a:r>
                        <a:rPr lang="en-US" sz="1000"/>
                        <a:t>Engagements (Total Organic)</a:t>
                      </a:r>
                    </a:p>
                  </a:txBody>
                  <a:tcPr/>
                </a:tc>
                <a:tc>
                  <a:txBody>
                    <a:bodyPr/>
                    <a:lstStyle/>
                    <a:p>
                      <a:r>
                        <a:rPr lang="en-US" sz="1000"/>
                        <a:t>Engagements (Avg. Organic)</a:t>
                      </a:r>
                    </a:p>
                  </a:txBody>
                  <a:tcPr/>
                </a:tc>
                <a:tc>
                  <a:txBody>
                    <a:bodyPr/>
                    <a:lstStyle/>
                    <a:p>
                      <a:r>
                        <a:rPr lang="en-US" sz="1000"/>
                        <a:t>Video Views (Total Organic)</a:t>
                      </a:r>
                    </a:p>
                  </a:txBody>
                  <a:tcPr/>
                </a:tc>
                <a:tc>
                  <a:txBody>
                    <a:bodyPr/>
                    <a:lstStyle/>
                    <a:p>
                      <a:r>
                        <a:rPr lang="en-US" sz="1000"/>
                        <a:t>Video Views (Avg. Organic)</a:t>
                      </a:r>
                    </a:p>
                  </a:txBody>
                  <a:tcPr/>
                </a:tc>
                <a:tc>
                  <a:txBody>
                    <a:bodyPr/>
                    <a:lstStyle/>
                    <a:p>
                      <a:r>
                        <a:rPr lang="en-US" sz="1000"/>
                        <a:t>Reach (Avg. Organic)</a:t>
                      </a:r>
                    </a:p>
                  </a:txBody>
                  <a:tcPr/>
                </a:tc>
                <a:tc>
                  <a:txBody>
                    <a:bodyPr/>
                    <a:lstStyle/>
                    <a:p>
                      <a:r>
                        <a:rPr lang="en-US" sz="1000"/>
                        <a:t>E-Rate (Avg. Organic)</a:t>
                      </a:r>
                    </a:p>
                  </a:txBody>
                  <a:tcPr/>
                </a:tc>
                <a:extLst>
                  <a:ext uri="{0D108BD9-81ED-4DB2-BD59-A6C34878D82A}">
                    <a16:rowId xmlns:a16="http://schemas.microsoft.com/office/drawing/2014/main" val="392135114"/>
                  </a:ext>
                </a:extLst>
              </a:tr>
              <a:tr h="370840">
                <a:tc>
                  <a:txBody>
                    <a:bodyPr/>
                    <a:lstStyle/>
                    <a:p>
                      <a:r>
                        <a:rPr lang="en-US" sz="1000"/>
                        <a:t>#HM23</a:t>
                      </a:r>
                    </a:p>
                  </a:txBody>
                  <a:tcPr/>
                </a:tc>
                <a:tc>
                  <a:txBody>
                    <a:bodyPr/>
                    <a:lstStyle/>
                    <a:p>
                      <a:r>
                        <a:rPr lang="en-US" sz="1000"/>
                        <a:t>18</a:t>
                      </a:r>
                    </a:p>
                  </a:txBody>
                  <a:tcPr/>
                </a:tc>
                <a:tc>
                  <a:txBody>
                    <a:bodyPr/>
                    <a:lstStyle/>
                    <a:p>
                      <a:r>
                        <a:rPr lang="en-US" sz="1000"/>
                        <a:t>3630</a:t>
                      </a:r>
                    </a:p>
                  </a:txBody>
                  <a:tcPr/>
                </a:tc>
                <a:tc>
                  <a:txBody>
                    <a:bodyPr/>
                    <a:lstStyle/>
                    <a:p>
                      <a:r>
                        <a:rPr lang="en-US" sz="1000"/>
                        <a:t>201</a:t>
                      </a:r>
                    </a:p>
                  </a:txBody>
                  <a:tcPr/>
                </a:tc>
                <a:tc>
                  <a:txBody>
                    <a:bodyPr/>
                    <a:lstStyle/>
                    <a:p>
                      <a:r>
                        <a:rPr lang="en-US" sz="1000"/>
                        <a:t>31</a:t>
                      </a:r>
                    </a:p>
                  </a:txBody>
                  <a:tcPr/>
                </a:tc>
                <a:tc>
                  <a:txBody>
                    <a:bodyPr/>
                    <a:lstStyle/>
                    <a:p>
                      <a:r>
                        <a:rPr lang="en-US" sz="1000"/>
                        <a:t>1</a:t>
                      </a:r>
                    </a:p>
                  </a:txBody>
                  <a:tcPr/>
                </a:tc>
                <a:tc>
                  <a:txBody>
                    <a:bodyPr/>
                    <a:lstStyle/>
                    <a:p>
                      <a:r>
                        <a:rPr lang="en-US" sz="1000"/>
                        <a:t>107</a:t>
                      </a:r>
                    </a:p>
                  </a:txBody>
                  <a:tcPr/>
                </a:tc>
                <a:tc>
                  <a:txBody>
                    <a:bodyPr/>
                    <a:lstStyle/>
                    <a:p>
                      <a:r>
                        <a:rPr lang="en-US" sz="1000"/>
                        <a:t>5</a:t>
                      </a:r>
                    </a:p>
                  </a:txBody>
                  <a:tcPr/>
                </a:tc>
                <a:tc>
                  <a:txBody>
                    <a:bodyPr/>
                    <a:lstStyle/>
                    <a:p>
                      <a:r>
                        <a:rPr lang="en-US" sz="1000"/>
                        <a:t>81499</a:t>
                      </a:r>
                    </a:p>
                  </a:txBody>
                  <a:tcPr/>
                </a:tc>
                <a:tc>
                  <a:txBody>
                    <a:bodyPr/>
                    <a:lstStyle/>
                    <a:p>
                      <a:r>
                        <a:rPr lang="en-US" sz="1000"/>
                        <a:t>4527</a:t>
                      </a:r>
                    </a:p>
                  </a:txBody>
                  <a:tcPr/>
                </a:tc>
                <a:tc>
                  <a:txBody>
                    <a:bodyPr/>
                    <a:lstStyle/>
                    <a:p>
                      <a:r>
                        <a:rPr lang="en-US" sz="1000"/>
                        <a:t>3822</a:t>
                      </a:r>
                    </a:p>
                  </a:txBody>
                  <a:tcPr/>
                </a:tc>
                <a:tc>
                  <a:txBody>
                    <a:bodyPr/>
                    <a:lstStyle/>
                    <a:p>
                      <a:r>
                        <a:rPr lang="en-US" sz="1000"/>
                        <a:t>212</a:t>
                      </a:r>
                    </a:p>
                  </a:txBody>
                  <a:tcPr/>
                </a:tc>
                <a:tc>
                  <a:txBody>
                    <a:bodyPr/>
                    <a:lstStyle/>
                    <a:p>
                      <a:r>
                        <a:rPr lang="en-US" sz="1000"/>
                        <a:t>57885</a:t>
                      </a:r>
                    </a:p>
                  </a:txBody>
                  <a:tcPr/>
                </a:tc>
                <a:tc>
                  <a:txBody>
                    <a:bodyPr/>
                    <a:lstStyle/>
                    <a:p>
                      <a:r>
                        <a:rPr lang="en-US" sz="1000"/>
                        <a:t>3215</a:t>
                      </a:r>
                    </a:p>
                  </a:txBody>
                  <a:tcPr/>
                </a:tc>
                <a:tc>
                  <a:txBody>
                    <a:bodyPr/>
                    <a:lstStyle/>
                    <a:p>
                      <a:r>
                        <a:rPr lang="en-US" sz="1000"/>
                        <a:t>4244</a:t>
                      </a:r>
                    </a:p>
                  </a:txBody>
                  <a:tcPr/>
                </a:tc>
                <a:tc>
                  <a:txBody>
                    <a:bodyPr/>
                    <a:lstStyle/>
                    <a:p>
                      <a:r>
                        <a:rPr lang="en-US" sz="1000"/>
                        <a:t>4.6896280935962 %</a:t>
                      </a:r>
                    </a:p>
                  </a:txBody>
                  <a:tcPr/>
                </a:tc>
                <a:extLst>
                  <a:ext uri="{0D108BD9-81ED-4DB2-BD59-A6C34878D82A}">
                    <a16:rowId xmlns:a16="http://schemas.microsoft.com/office/drawing/2014/main" val="2575012167"/>
                  </a:ext>
                </a:extLst>
              </a:tr>
            </a:tbl>
          </a:graphicData>
        </a:graphic>
      </p:graphicFrame>
      <p:sp>
        <p:nvSpPr>
          <p:cNvPr id="4" name="Text Placeholder 3">
            <a:extLst>
              <a:ext uri="{FF2B5EF4-FFF2-40B4-BE49-F238E27FC236}">
                <a16:creationId xmlns:a16="http://schemas.microsoft.com/office/drawing/2014/main" id="{A59BD795-A899-40FC-93AB-D1470A23D2F3}"/>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277747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960B8-710E-4293-B911-2F18663862D0}"/>
              </a:ext>
            </a:extLst>
          </p:cNvPr>
          <p:cNvSpPr>
            <a:spLocks noGrp="1"/>
          </p:cNvSpPr>
          <p:nvPr>
            <p:ph type="title"/>
          </p:nvPr>
        </p:nvSpPr>
        <p:spPr/>
        <p:txBody>
          <a:bodyPr/>
          <a:lstStyle/>
          <a:p>
            <a:r>
              <a:rPr lang="en-US"/>
              <a:t>Overall All Posts Table | All profiles - 1 of 3</a:t>
            </a:r>
          </a:p>
        </p:txBody>
      </p:sp>
      <p:graphicFrame>
        <p:nvGraphicFramePr>
          <p:cNvPr id="5" name="Table Placeholder 4">
            <a:extLst>
              <a:ext uri="{FF2B5EF4-FFF2-40B4-BE49-F238E27FC236}">
                <a16:creationId xmlns:a16="http://schemas.microsoft.com/office/drawing/2014/main" id="{4CBF3886-85A6-42DA-B037-DF64A55D1D70}"/>
              </a:ext>
            </a:extLst>
          </p:cNvPr>
          <p:cNvGraphicFramePr>
            <a:graphicFrameLocks noGrp="1"/>
          </p:cNvGraphicFramePr>
          <p:nvPr>
            <p:ph type="tbl" sz="quarter" idx="13"/>
            <p:extLst>
              <p:ext uri="{D42A27DB-BD31-4B8C-83A1-F6EECF244321}">
                <p14:modId xmlns:p14="http://schemas.microsoft.com/office/powerpoint/2010/main" val="3429818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34764799"/>
                    </a:ext>
                  </a:extLst>
                </a:gridCol>
                <a:gridCol w="1069848">
                  <a:extLst>
                    <a:ext uri="{9D8B030D-6E8A-4147-A177-3AD203B41FA5}">
                      <a16:colId xmlns:a16="http://schemas.microsoft.com/office/drawing/2014/main" val="2440713707"/>
                    </a:ext>
                  </a:extLst>
                </a:gridCol>
                <a:gridCol w="1645920">
                  <a:extLst>
                    <a:ext uri="{9D8B030D-6E8A-4147-A177-3AD203B41FA5}">
                      <a16:colId xmlns:a16="http://schemas.microsoft.com/office/drawing/2014/main" val="2518909452"/>
                    </a:ext>
                  </a:extLst>
                </a:gridCol>
                <a:gridCol w="576072">
                  <a:extLst>
                    <a:ext uri="{9D8B030D-6E8A-4147-A177-3AD203B41FA5}">
                      <a16:colId xmlns:a16="http://schemas.microsoft.com/office/drawing/2014/main" val="4003140037"/>
                    </a:ext>
                  </a:extLst>
                </a:gridCol>
                <a:gridCol w="576072">
                  <a:extLst>
                    <a:ext uri="{9D8B030D-6E8A-4147-A177-3AD203B41FA5}">
                      <a16:colId xmlns:a16="http://schemas.microsoft.com/office/drawing/2014/main" val="1934941933"/>
                    </a:ext>
                  </a:extLst>
                </a:gridCol>
                <a:gridCol w="576072">
                  <a:extLst>
                    <a:ext uri="{9D8B030D-6E8A-4147-A177-3AD203B41FA5}">
                      <a16:colId xmlns:a16="http://schemas.microsoft.com/office/drawing/2014/main" val="2072137503"/>
                    </a:ext>
                  </a:extLst>
                </a:gridCol>
                <a:gridCol w="576072">
                  <a:extLst>
                    <a:ext uri="{9D8B030D-6E8A-4147-A177-3AD203B41FA5}">
                      <a16:colId xmlns:a16="http://schemas.microsoft.com/office/drawing/2014/main" val="475174319"/>
                    </a:ext>
                  </a:extLst>
                </a:gridCol>
                <a:gridCol w="576072">
                  <a:extLst>
                    <a:ext uri="{9D8B030D-6E8A-4147-A177-3AD203B41FA5}">
                      <a16:colId xmlns:a16="http://schemas.microsoft.com/office/drawing/2014/main" val="2268757253"/>
                    </a:ext>
                  </a:extLst>
                </a:gridCol>
                <a:gridCol w="576072">
                  <a:extLst>
                    <a:ext uri="{9D8B030D-6E8A-4147-A177-3AD203B41FA5}">
                      <a16:colId xmlns:a16="http://schemas.microsoft.com/office/drawing/2014/main" val="604240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8724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Festo - 2023-04-21 18:19:47</a:t>
                      </a:r>
                      <a:r>
                        <a:rPr kumimoji="0" lang="en-US" sz="1000" b="0" i="0" u="none" strike="noStrike" kern="1200" cap="none" spc="0" normalizeH="0" baseline="0" noProof="0">
                          <a:ln>
                            <a:noFill/>
                          </a:ln>
                          <a:solidFill>
                            <a:prstClr val="black"/>
                          </a:solidFill>
                          <a:effectLst/>
                          <a:uLnTx/>
                          <a:uFillTx/>
                          <a:latin typeface="Calibri"/>
                          <a:ea typeface="+mn-ea"/>
                          <a:cs typeface="+mn-cs"/>
                        </a:rPr>
                        <a:t>
 #HM23 – What a blast! 🎉
One week full of innovations, inspiring conversations and also a lot of fun! Thanks to all who visited our Festo stand! 💙
We already look forward to #HM24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https://quintly-image-storage.s3.amazonaws.com/aa6bca2962cd50382c9f265395a5e190/5acea58869429843fba431a2d51ed7c4.jpg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1616257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0.0398 %</a:t>
                      </a:r>
                    </a:p>
                  </a:txBody>
                  <a:tcPr/>
                </a:tc>
                <a:extLst>
                  <a:ext uri="{0D108BD9-81ED-4DB2-BD59-A6C34878D82A}">
                    <a16:rowId xmlns:a16="http://schemas.microsoft.com/office/drawing/2014/main" val="366387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- 2023-04-17 10:24:54</a:t>
                      </a:r>
                      <a:r>
                        <a:rPr kumimoji="0" lang="en-US" sz="1000" b="0" i="0" u="none" strike="noStrike" kern="1200" cap="none" spc="0" normalizeH="0" baseline="0" noProof="0">
                          <a:ln>
                            <a:noFill/>
                          </a:ln>
                          <a:solidFill>
                            <a:prstClr val="black"/>
                          </a:solidFill>
                          <a:effectLst/>
                          <a:uLnTx/>
                          <a:uFillTx/>
                          <a:latin typeface="Calibri"/>
                          <a:ea typeface="+mn-ea"/>
                          <a:cs typeface="+mn-cs"/>
                        </a:rPr>
                        <a:t>
 Let‘s rock #HM23 🚀 
Discover our main topics at HANNOVER MESSE: Industrial Transformation, Assist people at work, Ecological Innovations, Improve Health and Lifelong learning. 
Our team is more than ready to welcome you at our stand in hall 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2.6672 %</a:t>
                      </a:r>
                    </a:p>
                  </a:txBody>
                  <a:tcPr/>
                </a:tc>
                <a:extLst>
                  <a:ext uri="{0D108BD9-81ED-4DB2-BD59-A6C34878D82A}">
                    <a16:rowId xmlns:a16="http://schemas.microsoft.com/office/drawing/2014/main" val="3869136299"/>
                  </a:ext>
                </a:extLst>
              </a:tr>
            </a:tbl>
          </a:graphicData>
        </a:graphic>
      </p:graphicFrame>
      <p:sp>
        <p:nvSpPr>
          <p:cNvPr id="4" name="Text Placeholder 3">
            <a:extLst>
              <a:ext uri="{FF2B5EF4-FFF2-40B4-BE49-F238E27FC236}">
                <a16:creationId xmlns:a16="http://schemas.microsoft.com/office/drawing/2014/main" id="{F56FA855-0B0D-48C2-886E-5D57C13B555D}"/>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2416902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B2CD4-17B0-4B22-A12E-E7AB3EB67AAF}"/>
              </a:ext>
            </a:extLst>
          </p:cNvPr>
          <p:cNvSpPr>
            <a:spLocks noGrp="1"/>
          </p:cNvSpPr>
          <p:nvPr>
            <p:ph type="title"/>
          </p:nvPr>
        </p:nvSpPr>
        <p:spPr/>
        <p:txBody>
          <a:bodyPr/>
          <a:lstStyle/>
          <a:p>
            <a:r>
              <a:rPr lang="en-US"/>
              <a:t>Overall All Posts Table | All profiles - 2 of 3</a:t>
            </a:r>
          </a:p>
        </p:txBody>
      </p:sp>
      <p:graphicFrame>
        <p:nvGraphicFramePr>
          <p:cNvPr id="5" name="Table Placeholder 4">
            <a:extLst>
              <a:ext uri="{FF2B5EF4-FFF2-40B4-BE49-F238E27FC236}">
                <a16:creationId xmlns:a16="http://schemas.microsoft.com/office/drawing/2014/main" id="{1BA104F5-A56C-4F83-A8F9-2428FEF6315B}"/>
              </a:ext>
            </a:extLst>
          </p:cNvPr>
          <p:cNvGraphicFramePr>
            <a:graphicFrameLocks noGrp="1"/>
          </p:cNvGraphicFramePr>
          <p:nvPr>
            <p:ph type="tbl" sz="quarter" idx="13"/>
            <p:extLst>
              <p:ext uri="{D42A27DB-BD31-4B8C-83A1-F6EECF244321}">
                <p14:modId xmlns:p14="http://schemas.microsoft.com/office/powerpoint/2010/main" val="1421395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68474522"/>
                    </a:ext>
                  </a:extLst>
                </a:gridCol>
                <a:gridCol w="1069848">
                  <a:extLst>
                    <a:ext uri="{9D8B030D-6E8A-4147-A177-3AD203B41FA5}">
                      <a16:colId xmlns:a16="http://schemas.microsoft.com/office/drawing/2014/main" val="4098678874"/>
                    </a:ext>
                  </a:extLst>
                </a:gridCol>
                <a:gridCol w="1645920">
                  <a:extLst>
                    <a:ext uri="{9D8B030D-6E8A-4147-A177-3AD203B41FA5}">
                      <a16:colId xmlns:a16="http://schemas.microsoft.com/office/drawing/2014/main" val="3552354575"/>
                    </a:ext>
                  </a:extLst>
                </a:gridCol>
                <a:gridCol w="576072">
                  <a:extLst>
                    <a:ext uri="{9D8B030D-6E8A-4147-A177-3AD203B41FA5}">
                      <a16:colId xmlns:a16="http://schemas.microsoft.com/office/drawing/2014/main" val="1307576509"/>
                    </a:ext>
                  </a:extLst>
                </a:gridCol>
                <a:gridCol w="576072">
                  <a:extLst>
                    <a:ext uri="{9D8B030D-6E8A-4147-A177-3AD203B41FA5}">
                      <a16:colId xmlns:a16="http://schemas.microsoft.com/office/drawing/2014/main" val="2836791090"/>
                    </a:ext>
                  </a:extLst>
                </a:gridCol>
                <a:gridCol w="576072">
                  <a:extLst>
                    <a:ext uri="{9D8B030D-6E8A-4147-A177-3AD203B41FA5}">
                      <a16:colId xmlns:a16="http://schemas.microsoft.com/office/drawing/2014/main" val="3097728439"/>
                    </a:ext>
                  </a:extLst>
                </a:gridCol>
                <a:gridCol w="576072">
                  <a:extLst>
                    <a:ext uri="{9D8B030D-6E8A-4147-A177-3AD203B41FA5}">
                      <a16:colId xmlns:a16="http://schemas.microsoft.com/office/drawing/2014/main" val="3136100687"/>
                    </a:ext>
                  </a:extLst>
                </a:gridCol>
                <a:gridCol w="576072">
                  <a:extLst>
                    <a:ext uri="{9D8B030D-6E8A-4147-A177-3AD203B41FA5}">
                      <a16:colId xmlns:a16="http://schemas.microsoft.com/office/drawing/2014/main" val="912652537"/>
                    </a:ext>
                  </a:extLst>
                </a:gridCol>
                <a:gridCol w="576072">
                  <a:extLst>
                    <a:ext uri="{9D8B030D-6E8A-4147-A177-3AD203B41FA5}">
                      <a16:colId xmlns:a16="http://schemas.microsoft.com/office/drawing/2014/main" val="4235634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669559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- 2023-04-19 14:52:25</a:t>
                      </a:r>
                      <a:r>
                        <a:rPr kumimoji="0" lang="en-US" sz="1000" b="0" i="0" u="none" strike="noStrike" kern="1200" cap="none" spc="0" normalizeH="0" baseline="0" noProof="0">
                          <a:ln>
                            <a:noFill/>
                          </a:ln>
                          <a:solidFill>
                            <a:prstClr val="black"/>
                          </a:solidFill>
                          <a:effectLst/>
                          <a:uLnTx/>
                          <a:uFillTx/>
                          <a:latin typeface="Calibri"/>
                          <a:ea typeface="+mn-ea"/>
                          <a:cs typeface="+mn-cs"/>
                        </a:rPr>
                        <a:t>
 Day 3 at the HANNOVER MESSE is in full swing🤩
One of our highlights is the #BionicCellFactory - cultivation of biomass on an industrial scale. Find out more at our booth in Hall 7.
#festo #hm23 #exhibition #highlight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2.6789 %</a:t>
                      </a:r>
                    </a:p>
                  </a:txBody>
                  <a:tcPr/>
                </a:tc>
                <a:extLst>
                  <a:ext uri="{0D108BD9-81ED-4DB2-BD59-A6C34878D82A}">
                    <a16:rowId xmlns:a16="http://schemas.microsoft.com/office/drawing/2014/main" val="185566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- 2023-04-18 09:26:07</a:t>
                      </a:r>
                      <a:r>
                        <a:rPr kumimoji="0" lang="en-US" sz="1000" b="0" i="0" u="none" strike="noStrike" kern="1200" cap="none" spc="0" normalizeH="0" baseline="0" noProof="0">
                          <a:ln>
                            <a:noFill/>
                          </a:ln>
                          <a:solidFill>
                            <a:prstClr val="black"/>
                          </a:solidFill>
                          <a:effectLst/>
                          <a:uLnTx/>
                          <a:uFillTx/>
                          <a:latin typeface="Calibri"/>
                          <a:ea typeface="+mn-ea"/>
                          <a:cs typeface="+mn-cs"/>
                        </a:rPr>
                        <a:t>
 Our #team is dressed up and super excited for Day 2 at #HM23 🤩
Visit us in hall 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2.9117 %</a:t>
                      </a:r>
                    </a:p>
                  </a:txBody>
                  <a:tcPr/>
                </a:tc>
                <a:extLst>
                  <a:ext uri="{0D108BD9-81ED-4DB2-BD59-A6C34878D82A}">
                    <a16:rowId xmlns:a16="http://schemas.microsoft.com/office/drawing/2014/main" val="3333370387"/>
                  </a:ext>
                </a:extLst>
              </a:tr>
            </a:tbl>
          </a:graphicData>
        </a:graphic>
      </p:graphicFrame>
      <p:sp>
        <p:nvSpPr>
          <p:cNvPr id="4" name="Text Placeholder 3">
            <a:extLst>
              <a:ext uri="{FF2B5EF4-FFF2-40B4-BE49-F238E27FC236}">
                <a16:creationId xmlns:a16="http://schemas.microsoft.com/office/drawing/2014/main" id="{C60DBF9C-D273-4899-8813-21920CC327B7}"/>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985490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F9732-C609-47A6-B92D-125398533BA9}"/>
              </a:ext>
            </a:extLst>
          </p:cNvPr>
          <p:cNvSpPr>
            <a:spLocks noGrp="1"/>
          </p:cNvSpPr>
          <p:nvPr>
            <p:ph type="title"/>
          </p:nvPr>
        </p:nvSpPr>
        <p:spPr/>
        <p:txBody>
          <a:bodyPr/>
          <a:lstStyle/>
          <a:p>
            <a:r>
              <a:rPr lang="en-US"/>
              <a:t>Overall All Posts Table | All profiles - 3 of 3</a:t>
            </a:r>
          </a:p>
        </p:txBody>
      </p:sp>
      <p:graphicFrame>
        <p:nvGraphicFramePr>
          <p:cNvPr id="5" name="Table Placeholder 4">
            <a:extLst>
              <a:ext uri="{FF2B5EF4-FFF2-40B4-BE49-F238E27FC236}">
                <a16:creationId xmlns:a16="http://schemas.microsoft.com/office/drawing/2014/main" id="{6330D7E8-D969-41DF-8D93-5F39CD4704D4}"/>
              </a:ext>
            </a:extLst>
          </p:cNvPr>
          <p:cNvGraphicFramePr>
            <a:graphicFrameLocks noGrp="1"/>
          </p:cNvGraphicFramePr>
          <p:nvPr>
            <p:ph type="tbl" sz="quarter" idx="13"/>
            <p:extLst>
              <p:ext uri="{D42A27DB-BD31-4B8C-83A1-F6EECF244321}">
                <p14:modId xmlns:p14="http://schemas.microsoft.com/office/powerpoint/2010/main" val="2613646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61178347"/>
                    </a:ext>
                  </a:extLst>
                </a:gridCol>
                <a:gridCol w="1069848">
                  <a:extLst>
                    <a:ext uri="{9D8B030D-6E8A-4147-A177-3AD203B41FA5}">
                      <a16:colId xmlns:a16="http://schemas.microsoft.com/office/drawing/2014/main" val="2715443424"/>
                    </a:ext>
                  </a:extLst>
                </a:gridCol>
                <a:gridCol w="1645920">
                  <a:extLst>
                    <a:ext uri="{9D8B030D-6E8A-4147-A177-3AD203B41FA5}">
                      <a16:colId xmlns:a16="http://schemas.microsoft.com/office/drawing/2014/main" val="2875185922"/>
                    </a:ext>
                  </a:extLst>
                </a:gridCol>
                <a:gridCol w="576072">
                  <a:extLst>
                    <a:ext uri="{9D8B030D-6E8A-4147-A177-3AD203B41FA5}">
                      <a16:colId xmlns:a16="http://schemas.microsoft.com/office/drawing/2014/main" val="3722609237"/>
                    </a:ext>
                  </a:extLst>
                </a:gridCol>
                <a:gridCol w="576072">
                  <a:extLst>
                    <a:ext uri="{9D8B030D-6E8A-4147-A177-3AD203B41FA5}">
                      <a16:colId xmlns:a16="http://schemas.microsoft.com/office/drawing/2014/main" val="4090491854"/>
                    </a:ext>
                  </a:extLst>
                </a:gridCol>
                <a:gridCol w="576072">
                  <a:extLst>
                    <a:ext uri="{9D8B030D-6E8A-4147-A177-3AD203B41FA5}">
                      <a16:colId xmlns:a16="http://schemas.microsoft.com/office/drawing/2014/main" val="943893235"/>
                    </a:ext>
                  </a:extLst>
                </a:gridCol>
                <a:gridCol w="576072">
                  <a:extLst>
                    <a:ext uri="{9D8B030D-6E8A-4147-A177-3AD203B41FA5}">
                      <a16:colId xmlns:a16="http://schemas.microsoft.com/office/drawing/2014/main" val="2033967406"/>
                    </a:ext>
                  </a:extLst>
                </a:gridCol>
                <a:gridCol w="576072">
                  <a:extLst>
                    <a:ext uri="{9D8B030D-6E8A-4147-A177-3AD203B41FA5}">
                      <a16:colId xmlns:a16="http://schemas.microsoft.com/office/drawing/2014/main" val="343221982"/>
                    </a:ext>
                  </a:extLst>
                </a:gridCol>
                <a:gridCol w="576072">
                  <a:extLst>
                    <a:ext uri="{9D8B030D-6E8A-4147-A177-3AD203B41FA5}">
                      <a16:colId xmlns:a16="http://schemas.microsoft.com/office/drawing/2014/main" val="1507425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9343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- 2023-04-17 16:17:14</a:t>
                      </a:r>
                      <a:r>
                        <a:rPr kumimoji="0" lang="en-US" sz="1000" b="0" i="0" u="none" strike="noStrike" kern="1200" cap="none" spc="0" normalizeH="0" baseline="0" noProof="0">
                          <a:ln>
                            <a:noFill/>
                          </a:ln>
                          <a:solidFill>
                            <a:prstClr val="black"/>
                          </a:solidFill>
                          <a:effectLst/>
                          <a:uLnTx/>
                          <a:uFillTx/>
                          <a:latin typeface="Calibri"/>
                          <a:ea typeface="+mn-ea"/>
                          <a:cs typeface="+mn-cs"/>
                        </a:rPr>
                        <a:t>
 👋 In the morning we welcomed German Chancellor Olaf Scholz during his tour at HANNOVER MESSE focused on the trade fair's leading theme: #IndustrialTransformation.
He took a look at Festo's #BionicCellFactory. The model factory demonstrates the optimized cultivation of algae. The biomass obtained serves as a new raw material base. In addition, CO2 is actively bound to a high degree in the process.
📍 Join us in hall 7 and discover more 🤩
#festo #hannovermesse #hm23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10.0226 %</a:t>
                      </a:r>
                    </a:p>
                  </a:txBody>
                  <a:tcPr/>
                </a:tc>
                <a:extLst>
                  <a:ext uri="{0D108BD9-81ED-4DB2-BD59-A6C34878D82A}">
                    <a16:rowId xmlns:a16="http://schemas.microsoft.com/office/drawing/2014/main" val="1057630858"/>
                  </a:ext>
                </a:extLst>
              </a:tr>
            </a:tbl>
          </a:graphicData>
        </a:graphic>
      </p:graphicFrame>
      <p:sp>
        <p:nvSpPr>
          <p:cNvPr id="4" name="Text Placeholder 3">
            <a:extLst>
              <a:ext uri="{FF2B5EF4-FFF2-40B4-BE49-F238E27FC236}">
                <a16:creationId xmlns:a16="http://schemas.microsoft.com/office/drawing/2014/main" id="{2822E30A-3B1E-4477-84A9-CCC7FBF72478}"/>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1059602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AF2C2-7BC3-4FC0-859B-F4BB580C080F}"/>
              </a:ext>
            </a:extLst>
          </p:cNvPr>
          <p:cNvSpPr>
            <a:spLocks noGrp="1"/>
          </p:cNvSpPr>
          <p:nvPr>
            <p:ph type="title"/>
          </p:nvPr>
        </p:nvSpPr>
        <p:spPr/>
        <p:txBody>
          <a:bodyPr/>
          <a:lstStyle/>
          <a:p>
            <a:r>
              <a:rPr lang="en-US"/>
              <a:t>Facebook Own Posts Table | All profiles - 1 of 3</a:t>
            </a:r>
          </a:p>
        </p:txBody>
      </p:sp>
      <p:graphicFrame>
        <p:nvGraphicFramePr>
          <p:cNvPr id="5" name="Table Placeholder 4">
            <a:extLst>
              <a:ext uri="{FF2B5EF4-FFF2-40B4-BE49-F238E27FC236}">
                <a16:creationId xmlns:a16="http://schemas.microsoft.com/office/drawing/2014/main" id="{108FB8BB-6A8B-45BF-ABFF-9F8132550D5E}"/>
              </a:ext>
            </a:extLst>
          </p:cNvPr>
          <p:cNvGraphicFramePr>
            <a:graphicFrameLocks noGrp="1"/>
          </p:cNvGraphicFramePr>
          <p:nvPr>
            <p:ph type="tbl" sz="quarter" idx="13"/>
            <p:extLst>
              <p:ext uri="{D42A27DB-BD31-4B8C-83A1-F6EECF244321}">
                <p14:modId xmlns:p14="http://schemas.microsoft.com/office/powerpoint/2010/main" val="880400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24430464"/>
                    </a:ext>
                  </a:extLst>
                </a:gridCol>
                <a:gridCol w="1481328">
                  <a:extLst>
                    <a:ext uri="{9D8B030D-6E8A-4147-A177-3AD203B41FA5}">
                      <a16:colId xmlns:a16="http://schemas.microsoft.com/office/drawing/2014/main" val="1490908568"/>
                    </a:ext>
                  </a:extLst>
                </a:gridCol>
                <a:gridCol w="493776">
                  <a:extLst>
                    <a:ext uri="{9D8B030D-6E8A-4147-A177-3AD203B41FA5}">
                      <a16:colId xmlns:a16="http://schemas.microsoft.com/office/drawing/2014/main" val="2128147829"/>
                    </a:ext>
                  </a:extLst>
                </a:gridCol>
                <a:gridCol w="493776">
                  <a:extLst>
                    <a:ext uri="{9D8B030D-6E8A-4147-A177-3AD203B41FA5}">
                      <a16:colId xmlns:a16="http://schemas.microsoft.com/office/drawing/2014/main" val="3704347905"/>
                    </a:ext>
                  </a:extLst>
                </a:gridCol>
                <a:gridCol w="493776">
                  <a:extLst>
                    <a:ext uri="{9D8B030D-6E8A-4147-A177-3AD203B41FA5}">
                      <a16:colId xmlns:a16="http://schemas.microsoft.com/office/drawing/2014/main" val="1339177668"/>
                    </a:ext>
                  </a:extLst>
                </a:gridCol>
                <a:gridCol w="493776">
                  <a:extLst>
                    <a:ext uri="{9D8B030D-6E8A-4147-A177-3AD203B41FA5}">
                      <a16:colId xmlns:a16="http://schemas.microsoft.com/office/drawing/2014/main" val="2607925592"/>
                    </a:ext>
                  </a:extLst>
                </a:gridCol>
                <a:gridCol w="493776">
                  <a:extLst>
                    <a:ext uri="{9D8B030D-6E8A-4147-A177-3AD203B41FA5}">
                      <a16:colId xmlns:a16="http://schemas.microsoft.com/office/drawing/2014/main" val="4263074485"/>
                    </a:ext>
                  </a:extLst>
                </a:gridCol>
                <a:gridCol w="493776">
                  <a:extLst>
                    <a:ext uri="{9D8B030D-6E8A-4147-A177-3AD203B41FA5}">
                      <a16:colId xmlns:a16="http://schemas.microsoft.com/office/drawing/2014/main" val="1198639535"/>
                    </a:ext>
                  </a:extLst>
                </a:gridCol>
                <a:gridCol w="493776">
                  <a:extLst>
                    <a:ext uri="{9D8B030D-6E8A-4147-A177-3AD203B41FA5}">
                      <a16:colId xmlns:a16="http://schemas.microsoft.com/office/drawing/2014/main" val="3048496062"/>
                    </a:ext>
                  </a:extLst>
                </a:gridCol>
                <a:gridCol w="493776">
                  <a:extLst>
                    <a:ext uri="{9D8B030D-6E8A-4147-A177-3AD203B41FA5}">
                      <a16:colId xmlns:a16="http://schemas.microsoft.com/office/drawing/2014/main" val="3457953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23395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- 2023-04-17 16:18:36</a:t>
                      </a:r>
                      <a:r>
                        <a:rPr kumimoji="0" lang="en-US" sz="1000" b="0" i="0" u="none" strike="noStrike" kern="1200" cap="none" spc="0" normalizeH="0" baseline="0" noProof="0">
                          <a:ln>
                            <a:noFill/>
                          </a:ln>
                          <a:solidFill>
                            <a:prstClr val="black"/>
                          </a:solidFill>
                          <a:effectLst/>
                          <a:uLnTx/>
                          <a:uFillTx/>
                          <a:latin typeface="Calibri"/>
                          <a:ea typeface="+mn-ea"/>
                          <a:cs typeface="+mn-cs"/>
                        </a:rPr>
                        <a:t>
 👋 In the morning we welcomed German Chancellor Olaf Scholz during his tour at HANNOVER MESSE focused on the trade fair's leading theme: #IndustrialTransformation.
He took a look at Festo's #BionicCellFactory. The model factory demonstrates the optimized cultivation of algae. The biomass obtained serves as a new raw material base. In addition, CO2 is actively bound to a high degree in the process.
📍 Join us in hall 7 and discover more 🤩
#festo #hannovermesse #hm23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15389830"/>
                  </a:ext>
                </a:extLst>
              </a:tr>
            </a:tbl>
          </a:graphicData>
        </a:graphic>
      </p:graphicFrame>
      <p:sp>
        <p:nvSpPr>
          <p:cNvPr id="4" name="Text Placeholder 3">
            <a:extLst>
              <a:ext uri="{FF2B5EF4-FFF2-40B4-BE49-F238E27FC236}">
                <a16:creationId xmlns:a16="http://schemas.microsoft.com/office/drawing/2014/main" id="{A4026ADD-07ED-405F-93AC-1869BD9D1422}"/>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2892844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1C64A-95BA-4758-AA87-CDDBA9546ABF}"/>
              </a:ext>
            </a:extLst>
          </p:cNvPr>
          <p:cNvSpPr>
            <a:spLocks noGrp="1"/>
          </p:cNvSpPr>
          <p:nvPr>
            <p:ph type="title"/>
          </p:nvPr>
        </p:nvSpPr>
        <p:spPr/>
        <p:txBody>
          <a:bodyPr/>
          <a:lstStyle/>
          <a:p>
            <a:r>
              <a:rPr lang="en-US"/>
              <a:t>Facebook Own Posts Table | All profiles - 2 of 3</a:t>
            </a:r>
          </a:p>
        </p:txBody>
      </p:sp>
      <p:graphicFrame>
        <p:nvGraphicFramePr>
          <p:cNvPr id="5" name="Table Placeholder 4">
            <a:extLst>
              <a:ext uri="{FF2B5EF4-FFF2-40B4-BE49-F238E27FC236}">
                <a16:creationId xmlns:a16="http://schemas.microsoft.com/office/drawing/2014/main" id="{96436F35-C48D-4C78-8557-B96440D343D4}"/>
              </a:ext>
            </a:extLst>
          </p:cNvPr>
          <p:cNvGraphicFramePr>
            <a:graphicFrameLocks noGrp="1"/>
          </p:cNvGraphicFramePr>
          <p:nvPr>
            <p:ph type="tbl" sz="quarter" idx="13"/>
            <p:extLst>
              <p:ext uri="{D42A27DB-BD31-4B8C-83A1-F6EECF244321}">
                <p14:modId xmlns:p14="http://schemas.microsoft.com/office/powerpoint/2010/main" val="3841515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85109514"/>
                    </a:ext>
                  </a:extLst>
                </a:gridCol>
                <a:gridCol w="1481328">
                  <a:extLst>
                    <a:ext uri="{9D8B030D-6E8A-4147-A177-3AD203B41FA5}">
                      <a16:colId xmlns:a16="http://schemas.microsoft.com/office/drawing/2014/main" val="2204990707"/>
                    </a:ext>
                  </a:extLst>
                </a:gridCol>
                <a:gridCol w="493776">
                  <a:extLst>
                    <a:ext uri="{9D8B030D-6E8A-4147-A177-3AD203B41FA5}">
                      <a16:colId xmlns:a16="http://schemas.microsoft.com/office/drawing/2014/main" val="1003819115"/>
                    </a:ext>
                  </a:extLst>
                </a:gridCol>
                <a:gridCol w="493776">
                  <a:extLst>
                    <a:ext uri="{9D8B030D-6E8A-4147-A177-3AD203B41FA5}">
                      <a16:colId xmlns:a16="http://schemas.microsoft.com/office/drawing/2014/main" val="3829730215"/>
                    </a:ext>
                  </a:extLst>
                </a:gridCol>
                <a:gridCol w="493776">
                  <a:extLst>
                    <a:ext uri="{9D8B030D-6E8A-4147-A177-3AD203B41FA5}">
                      <a16:colId xmlns:a16="http://schemas.microsoft.com/office/drawing/2014/main" val="2772970535"/>
                    </a:ext>
                  </a:extLst>
                </a:gridCol>
                <a:gridCol w="493776">
                  <a:extLst>
                    <a:ext uri="{9D8B030D-6E8A-4147-A177-3AD203B41FA5}">
                      <a16:colId xmlns:a16="http://schemas.microsoft.com/office/drawing/2014/main" val="1771494610"/>
                    </a:ext>
                  </a:extLst>
                </a:gridCol>
                <a:gridCol w="493776">
                  <a:extLst>
                    <a:ext uri="{9D8B030D-6E8A-4147-A177-3AD203B41FA5}">
                      <a16:colId xmlns:a16="http://schemas.microsoft.com/office/drawing/2014/main" val="167118870"/>
                    </a:ext>
                  </a:extLst>
                </a:gridCol>
                <a:gridCol w="493776">
                  <a:extLst>
                    <a:ext uri="{9D8B030D-6E8A-4147-A177-3AD203B41FA5}">
                      <a16:colId xmlns:a16="http://schemas.microsoft.com/office/drawing/2014/main" val="462877077"/>
                    </a:ext>
                  </a:extLst>
                </a:gridCol>
                <a:gridCol w="493776">
                  <a:extLst>
                    <a:ext uri="{9D8B030D-6E8A-4147-A177-3AD203B41FA5}">
                      <a16:colId xmlns:a16="http://schemas.microsoft.com/office/drawing/2014/main" val="3556685"/>
                    </a:ext>
                  </a:extLst>
                </a:gridCol>
                <a:gridCol w="493776">
                  <a:extLst>
                    <a:ext uri="{9D8B030D-6E8A-4147-A177-3AD203B41FA5}">
                      <a16:colId xmlns:a16="http://schemas.microsoft.com/office/drawing/2014/main" val="1379450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08356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- 2023-04-17 13:30:05</a:t>
                      </a:r>
                      <a:r>
                        <a:rPr kumimoji="0" lang="en-US" sz="1000" b="0" i="0" u="none" strike="noStrike" kern="1200" cap="none" spc="0" normalizeH="0" baseline="0" noProof="0">
                          <a:ln>
                            <a:noFill/>
                          </a:ln>
                          <a:solidFill>
                            <a:prstClr val="black"/>
                          </a:solidFill>
                          <a:effectLst/>
                          <a:uLnTx/>
                          <a:uFillTx/>
                          <a:latin typeface="Calibri"/>
                          <a:ea typeface="+mn-ea"/>
                          <a:cs typeface="+mn-cs"/>
                        </a:rPr>
                        <a:t>
 At today‘s press conference it was all about how innovative automation is - it‘s the enabler for #industrialtransformation. We also achieved a double-digit growth of €3.81 billion in 2022. Read more in our press kit: bit.ly/3mCb2ji #HM23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2396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- 2023-04-19 19:35:09</a:t>
                      </a:r>
                      <a:r>
                        <a:rPr kumimoji="0" lang="en-US" sz="1000" b="0" i="0" u="none" strike="noStrike" kern="1200" cap="none" spc="0" normalizeH="0" baseline="0" noProof="0">
                          <a:ln>
                            <a:noFill/>
                          </a:ln>
                          <a:solidFill>
                            <a:prstClr val="black"/>
                          </a:solidFill>
                          <a:effectLst/>
                          <a:uLnTx/>
                          <a:uFillTx/>
                          <a:latin typeface="Calibri"/>
                          <a:ea typeface="+mn-ea"/>
                          <a:cs typeface="+mn-cs"/>
                        </a:rPr>
                        <a:t>
 Day 3 at HANNOVER MESSE in 90 seconds - we are ready for the final days🤩🎥
#festo_global #festo #hm23 #teamspirit #exhibition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2055595"/>
                  </a:ext>
                </a:extLst>
              </a:tr>
            </a:tbl>
          </a:graphicData>
        </a:graphic>
      </p:graphicFrame>
      <p:sp>
        <p:nvSpPr>
          <p:cNvPr id="4" name="Text Placeholder 3">
            <a:extLst>
              <a:ext uri="{FF2B5EF4-FFF2-40B4-BE49-F238E27FC236}">
                <a16:creationId xmlns:a16="http://schemas.microsoft.com/office/drawing/2014/main" id="{6B91E540-9BDE-400E-B86E-C6A6F198FFFF}"/>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917386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3B57D-ECBD-4673-A2BC-A3B992EF65BA}"/>
              </a:ext>
            </a:extLst>
          </p:cNvPr>
          <p:cNvSpPr>
            <a:spLocks noGrp="1"/>
          </p:cNvSpPr>
          <p:nvPr>
            <p:ph type="title"/>
          </p:nvPr>
        </p:nvSpPr>
        <p:spPr/>
        <p:txBody>
          <a:bodyPr/>
          <a:lstStyle/>
          <a:p>
            <a:r>
              <a:rPr lang="en-US"/>
              <a:t>Facebook Own Posts Table | All profiles - 3 of 3</a:t>
            </a:r>
          </a:p>
        </p:txBody>
      </p:sp>
      <p:graphicFrame>
        <p:nvGraphicFramePr>
          <p:cNvPr id="5" name="Table Placeholder 4">
            <a:extLst>
              <a:ext uri="{FF2B5EF4-FFF2-40B4-BE49-F238E27FC236}">
                <a16:creationId xmlns:a16="http://schemas.microsoft.com/office/drawing/2014/main" id="{359FABA6-39F3-47A4-AEAB-44090493887A}"/>
              </a:ext>
            </a:extLst>
          </p:cNvPr>
          <p:cNvGraphicFramePr>
            <a:graphicFrameLocks noGrp="1"/>
          </p:cNvGraphicFramePr>
          <p:nvPr>
            <p:ph type="tbl" sz="quarter" idx="13"/>
            <p:extLst>
              <p:ext uri="{D42A27DB-BD31-4B8C-83A1-F6EECF244321}">
                <p14:modId xmlns:p14="http://schemas.microsoft.com/office/powerpoint/2010/main" val="3386367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7961268"/>
                    </a:ext>
                  </a:extLst>
                </a:gridCol>
                <a:gridCol w="1481328">
                  <a:extLst>
                    <a:ext uri="{9D8B030D-6E8A-4147-A177-3AD203B41FA5}">
                      <a16:colId xmlns:a16="http://schemas.microsoft.com/office/drawing/2014/main" val="2367518877"/>
                    </a:ext>
                  </a:extLst>
                </a:gridCol>
                <a:gridCol w="493776">
                  <a:extLst>
                    <a:ext uri="{9D8B030D-6E8A-4147-A177-3AD203B41FA5}">
                      <a16:colId xmlns:a16="http://schemas.microsoft.com/office/drawing/2014/main" val="3324378200"/>
                    </a:ext>
                  </a:extLst>
                </a:gridCol>
                <a:gridCol w="493776">
                  <a:extLst>
                    <a:ext uri="{9D8B030D-6E8A-4147-A177-3AD203B41FA5}">
                      <a16:colId xmlns:a16="http://schemas.microsoft.com/office/drawing/2014/main" val="1218102419"/>
                    </a:ext>
                  </a:extLst>
                </a:gridCol>
                <a:gridCol w="493776">
                  <a:extLst>
                    <a:ext uri="{9D8B030D-6E8A-4147-A177-3AD203B41FA5}">
                      <a16:colId xmlns:a16="http://schemas.microsoft.com/office/drawing/2014/main" val="2750359810"/>
                    </a:ext>
                  </a:extLst>
                </a:gridCol>
                <a:gridCol w="493776">
                  <a:extLst>
                    <a:ext uri="{9D8B030D-6E8A-4147-A177-3AD203B41FA5}">
                      <a16:colId xmlns:a16="http://schemas.microsoft.com/office/drawing/2014/main" val="2252289368"/>
                    </a:ext>
                  </a:extLst>
                </a:gridCol>
                <a:gridCol w="493776">
                  <a:extLst>
                    <a:ext uri="{9D8B030D-6E8A-4147-A177-3AD203B41FA5}">
                      <a16:colId xmlns:a16="http://schemas.microsoft.com/office/drawing/2014/main" val="3531488074"/>
                    </a:ext>
                  </a:extLst>
                </a:gridCol>
                <a:gridCol w="493776">
                  <a:extLst>
                    <a:ext uri="{9D8B030D-6E8A-4147-A177-3AD203B41FA5}">
                      <a16:colId xmlns:a16="http://schemas.microsoft.com/office/drawing/2014/main" val="643555152"/>
                    </a:ext>
                  </a:extLst>
                </a:gridCol>
                <a:gridCol w="493776">
                  <a:extLst>
                    <a:ext uri="{9D8B030D-6E8A-4147-A177-3AD203B41FA5}">
                      <a16:colId xmlns:a16="http://schemas.microsoft.com/office/drawing/2014/main" val="3684280468"/>
                    </a:ext>
                  </a:extLst>
                </a:gridCol>
                <a:gridCol w="493776">
                  <a:extLst>
                    <a:ext uri="{9D8B030D-6E8A-4147-A177-3AD203B41FA5}">
                      <a16:colId xmlns:a16="http://schemas.microsoft.com/office/drawing/2014/main" val="2294723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561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- 2023-04-18 15:45:11</a:t>
                      </a:r>
                      <a:r>
                        <a:rPr kumimoji="0" lang="en-US" sz="1000" b="0" i="0" u="none" strike="noStrike" kern="1200" cap="none" spc="0" normalizeH="0" baseline="0" noProof="0">
                          <a:ln>
                            <a:noFill/>
                          </a:ln>
                          <a:solidFill>
                            <a:prstClr val="black"/>
                          </a:solidFill>
                          <a:effectLst/>
                          <a:uLnTx/>
                          <a:uFillTx/>
                          <a:latin typeface="Calibri"/>
                          <a:ea typeface="+mn-ea"/>
                          <a:cs typeface="+mn-cs"/>
                        </a:rPr>
                        <a:t>
 Meet our HR colleagues at our Festo booth at the Hannover Messe #HM23. 💙
We are looking forward to inspiring conversations and successful days!  #festo_global #FestoBlueWorld #HannoverMesse2023 #ProgressInMotion #AutomationTechnology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75282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- 2023-04-20 19:10:07</a:t>
                      </a:r>
                      <a:r>
                        <a:rPr kumimoji="0" lang="en-US" sz="1000" b="0" i="0" u="none" strike="noStrike" kern="1200" cap="none" spc="0" normalizeH="0" baseline="0" noProof="0">
                          <a:ln>
                            <a:noFill/>
                          </a:ln>
                          <a:solidFill>
                            <a:prstClr val="black"/>
                          </a:solidFill>
                          <a:effectLst/>
                          <a:uLnTx/>
                          <a:uFillTx/>
                          <a:latin typeface="Calibri"/>
                          <a:ea typeface="+mn-ea"/>
                          <a:cs typeface="+mn-cs"/>
                        </a:rPr>
                        <a:t>
 Another Highlight for us at #HM23: During his tour at HANNOVER MESSE, Minister President of Baden-Württemberg Winfried Kretschmann visited our stand to get inspired by our latest innovations and solutions. Use the last chance to visit Festo in hall 7 until tomorrow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50642425"/>
                  </a:ext>
                </a:extLst>
              </a:tr>
            </a:tbl>
          </a:graphicData>
        </a:graphic>
      </p:graphicFrame>
      <p:sp>
        <p:nvSpPr>
          <p:cNvPr id="4" name="Text Placeholder 3">
            <a:extLst>
              <a:ext uri="{FF2B5EF4-FFF2-40B4-BE49-F238E27FC236}">
                <a16:creationId xmlns:a16="http://schemas.microsoft.com/office/drawing/2014/main" id="{E2D5D1FD-1365-4017-964E-4D4E1FD3EEE8}"/>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1569801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B88FE-D677-43FF-B046-6E5E4126C0DE}"/>
              </a:ext>
            </a:extLst>
          </p:cNvPr>
          <p:cNvSpPr>
            <a:spLocks noGrp="1"/>
          </p:cNvSpPr>
          <p:nvPr>
            <p:ph type="title"/>
          </p:nvPr>
        </p:nvSpPr>
        <p:spPr/>
        <p:txBody>
          <a:bodyPr/>
          <a:lstStyle/>
          <a:p>
            <a:r>
              <a:rPr lang="en-US"/>
              <a:t>Twitter Own Tweets Table | All profiles - 1 of 3</a:t>
            </a:r>
          </a:p>
        </p:txBody>
      </p:sp>
      <p:graphicFrame>
        <p:nvGraphicFramePr>
          <p:cNvPr id="5" name="Table Placeholder 4">
            <a:extLst>
              <a:ext uri="{FF2B5EF4-FFF2-40B4-BE49-F238E27FC236}">
                <a16:creationId xmlns:a16="http://schemas.microsoft.com/office/drawing/2014/main" id="{FCA501E0-F631-41E0-BD77-909FD2DE4E9B}"/>
              </a:ext>
            </a:extLst>
          </p:cNvPr>
          <p:cNvGraphicFramePr>
            <a:graphicFrameLocks noGrp="1"/>
          </p:cNvGraphicFramePr>
          <p:nvPr>
            <p:ph type="tbl" sz="quarter" idx="13"/>
            <p:extLst>
              <p:ext uri="{D42A27DB-BD31-4B8C-83A1-F6EECF244321}">
                <p14:modId xmlns:p14="http://schemas.microsoft.com/office/powerpoint/2010/main" val="2978192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62760592"/>
                    </a:ext>
                  </a:extLst>
                </a:gridCol>
                <a:gridCol w="1316736">
                  <a:extLst>
                    <a:ext uri="{9D8B030D-6E8A-4147-A177-3AD203B41FA5}">
                      <a16:colId xmlns:a16="http://schemas.microsoft.com/office/drawing/2014/main" val="1675423352"/>
                    </a:ext>
                  </a:extLst>
                </a:gridCol>
                <a:gridCol w="1563624">
                  <a:extLst>
                    <a:ext uri="{9D8B030D-6E8A-4147-A177-3AD203B41FA5}">
                      <a16:colId xmlns:a16="http://schemas.microsoft.com/office/drawing/2014/main" val="3194105816"/>
                    </a:ext>
                  </a:extLst>
                </a:gridCol>
                <a:gridCol w="576072">
                  <a:extLst>
                    <a:ext uri="{9D8B030D-6E8A-4147-A177-3AD203B41FA5}">
                      <a16:colId xmlns:a16="http://schemas.microsoft.com/office/drawing/2014/main" val="842553685"/>
                    </a:ext>
                  </a:extLst>
                </a:gridCol>
                <a:gridCol w="576072">
                  <a:extLst>
                    <a:ext uri="{9D8B030D-6E8A-4147-A177-3AD203B41FA5}">
                      <a16:colId xmlns:a16="http://schemas.microsoft.com/office/drawing/2014/main" val="1423531240"/>
                    </a:ext>
                  </a:extLst>
                </a:gridCol>
                <a:gridCol w="576072">
                  <a:extLst>
                    <a:ext uri="{9D8B030D-6E8A-4147-A177-3AD203B41FA5}">
                      <a16:colId xmlns:a16="http://schemas.microsoft.com/office/drawing/2014/main" val="291344871"/>
                    </a:ext>
                  </a:extLst>
                </a:gridCol>
                <a:gridCol w="576072">
                  <a:extLst>
                    <a:ext uri="{9D8B030D-6E8A-4147-A177-3AD203B41FA5}">
                      <a16:colId xmlns:a16="http://schemas.microsoft.com/office/drawing/2014/main" val="3409864788"/>
                    </a:ext>
                  </a:extLst>
                </a:gridCol>
                <a:gridCol w="576072">
                  <a:extLst>
                    <a:ext uri="{9D8B030D-6E8A-4147-A177-3AD203B41FA5}">
                      <a16:colId xmlns:a16="http://schemas.microsoft.com/office/drawing/2014/main" val="139532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11880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- 2023-04-17 10:28:25</a:t>
                      </a:r>
                      <a:r>
                        <a:rPr kumimoji="0" lang="en-US" sz="1000" b="0" i="0" u="none" strike="noStrike" kern="1200" cap="none" spc="0" normalizeH="0" baseline="0" noProof="0">
                          <a:ln>
                            <a:noFill/>
                          </a:ln>
                          <a:solidFill>
                            <a:prstClr val="black"/>
                          </a:solidFill>
                          <a:effectLst/>
                          <a:uLnTx/>
                          <a:uFillTx/>
                          <a:latin typeface="Calibri"/>
                          <a:ea typeface="+mn-ea"/>
                          <a:cs typeface="+mn-cs"/>
                        </a:rPr>
                        <a:t>
 Let‘s rock #HM23 🚀 
Discover our main topics at @hannover_messe: Industrial Transformation, Assist people at work, Ecological Innovations, Improve Health and Lifelong learning. 
Our team is more than ready to welcome you at our stand in hall 7! 🤩 https://t.co/Vg7byuuSnU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https://pbs.twimg.com/ext_tw_video_thumb/1647879660095651842/pu/img/RiYnIU15LqRKDgyc.jpg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0.1898 %</a:t>
                      </a:r>
                    </a:p>
                  </a:txBody>
                  <a:tcPr/>
                </a:tc>
                <a:extLst>
                  <a:ext uri="{0D108BD9-81ED-4DB2-BD59-A6C34878D82A}">
                    <a16:rowId xmlns:a16="http://schemas.microsoft.com/office/drawing/2014/main" val="3031932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- 2023-04-19 15:05:46</a:t>
                      </a:r>
                      <a:r>
                        <a:rPr kumimoji="0" lang="en-US" sz="1000" b="0" i="0" u="none" strike="noStrike" kern="1200" cap="none" spc="0" normalizeH="0" baseline="0" noProof="0">
                          <a:ln>
                            <a:noFill/>
                          </a:ln>
                          <a:solidFill>
                            <a:prstClr val="black"/>
                          </a:solidFill>
                          <a:effectLst/>
                          <a:uLnTx/>
                          <a:uFillTx/>
                          <a:latin typeface="Calibri"/>
                          <a:ea typeface="+mn-ea"/>
                          <a:cs typeface="+mn-cs"/>
                        </a:rPr>
                        <a:t>
 Day 3 at the @hannover_messe  is in full swing🤩 
One of our highlights is the #BionicCellFactory - cultivation of biomass on an industrial scale. Find out more at our booth in Hall 7.  
#festo #hm23 #exhibition #highlight https://t.co/vCy6IIKz4S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https://pbs.twimg.com/ext_tw_video_thumb/1648673796348321793/pu/img/o_OysLDKIcPzRaBd.jpg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0.1897 %</a:t>
                      </a:r>
                    </a:p>
                  </a:txBody>
                  <a:tcPr/>
                </a:tc>
                <a:extLst>
                  <a:ext uri="{0D108BD9-81ED-4DB2-BD59-A6C34878D82A}">
                    <a16:rowId xmlns:a16="http://schemas.microsoft.com/office/drawing/2014/main" val="3900602741"/>
                  </a:ext>
                </a:extLst>
              </a:tr>
            </a:tbl>
          </a:graphicData>
        </a:graphic>
      </p:graphicFrame>
      <p:sp>
        <p:nvSpPr>
          <p:cNvPr id="4" name="Text Placeholder 3">
            <a:extLst>
              <a:ext uri="{FF2B5EF4-FFF2-40B4-BE49-F238E27FC236}">
                <a16:creationId xmlns:a16="http://schemas.microsoft.com/office/drawing/2014/main" id="{525BA099-0C23-405A-9712-C51B31B2AA70}"/>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625518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AE7D5-7D5B-4354-8C79-EC65588C3E0D}"/>
              </a:ext>
            </a:extLst>
          </p:cNvPr>
          <p:cNvSpPr>
            <a:spLocks noGrp="1"/>
          </p:cNvSpPr>
          <p:nvPr>
            <p:ph type="title"/>
          </p:nvPr>
        </p:nvSpPr>
        <p:spPr/>
        <p:txBody>
          <a:bodyPr/>
          <a:lstStyle/>
          <a:p>
            <a:r>
              <a:rPr lang="en-US"/>
              <a:t>Twitter Own Tweets Table | All profiles - 2 of 3</a:t>
            </a:r>
          </a:p>
        </p:txBody>
      </p:sp>
      <p:graphicFrame>
        <p:nvGraphicFramePr>
          <p:cNvPr id="5" name="Table Placeholder 4">
            <a:extLst>
              <a:ext uri="{FF2B5EF4-FFF2-40B4-BE49-F238E27FC236}">
                <a16:creationId xmlns:a16="http://schemas.microsoft.com/office/drawing/2014/main" id="{CF31029D-C9F2-47C9-B6A0-DE54CA4F0971}"/>
              </a:ext>
            </a:extLst>
          </p:cNvPr>
          <p:cNvGraphicFramePr>
            <a:graphicFrameLocks noGrp="1"/>
          </p:cNvGraphicFramePr>
          <p:nvPr>
            <p:ph type="tbl" sz="quarter" idx="13"/>
            <p:extLst>
              <p:ext uri="{D42A27DB-BD31-4B8C-83A1-F6EECF244321}">
                <p14:modId xmlns:p14="http://schemas.microsoft.com/office/powerpoint/2010/main" val="2802000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52749829"/>
                    </a:ext>
                  </a:extLst>
                </a:gridCol>
                <a:gridCol w="1316736">
                  <a:extLst>
                    <a:ext uri="{9D8B030D-6E8A-4147-A177-3AD203B41FA5}">
                      <a16:colId xmlns:a16="http://schemas.microsoft.com/office/drawing/2014/main" val="566361491"/>
                    </a:ext>
                  </a:extLst>
                </a:gridCol>
                <a:gridCol w="1563624">
                  <a:extLst>
                    <a:ext uri="{9D8B030D-6E8A-4147-A177-3AD203B41FA5}">
                      <a16:colId xmlns:a16="http://schemas.microsoft.com/office/drawing/2014/main" val="3442196071"/>
                    </a:ext>
                  </a:extLst>
                </a:gridCol>
                <a:gridCol w="576072">
                  <a:extLst>
                    <a:ext uri="{9D8B030D-6E8A-4147-A177-3AD203B41FA5}">
                      <a16:colId xmlns:a16="http://schemas.microsoft.com/office/drawing/2014/main" val="849597524"/>
                    </a:ext>
                  </a:extLst>
                </a:gridCol>
                <a:gridCol w="576072">
                  <a:extLst>
                    <a:ext uri="{9D8B030D-6E8A-4147-A177-3AD203B41FA5}">
                      <a16:colId xmlns:a16="http://schemas.microsoft.com/office/drawing/2014/main" val="3445022807"/>
                    </a:ext>
                  </a:extLst>
                </a:gridCol>
                <a:gridCol w="576072">
                  <a:extLst>
                    <a:ext uri="{9D8B030D-6E8A-4147-A177-3AD203B41FA5}">
                      <a16:colId xmlns:a16="http://schemas.microsoft.com/office/drawing/2014/main" val="1492225052"/>
                    </a:ext>
                  </a:extLst>
                </a:gridCol>
                <a:gridCol w="576072">
                  <a:extLst>
                    <a:ext uri="{9D8B030D-6E8A-4147-A177-3AD203B41FA5}">
                      <a16:colId xmlns:a16="http://schemas.microsoft.com/office/drawing/2014/main" val="3778313718"/>
                    </a:ext>
                  </a:extLst>
                </a:gridCol>
                <a:gridCol w="576072">
                  <a:extLst>
                    <a:ext uri="{9D8B030D-6E8A-4147-A177-3AD203B41FA5}">
                      <a16:colId xmlns:a16="http://schemas.microsoft.com/office/drawing/2014/main" val="1785886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32152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- 2023-04-17 16:20:52</a:t>
                      </a:r>
                      <a:r>
                        <a:rPr kumimoji="0" lang="en-US" sz="1000" b="0" i="0" u="none" strike="noStrike" kern="1200" cap="none" spc="0" normalizeH="0" baseline="0" noProof="0">
                          <a:ln>
                            <a:noFill/>
                          </a:ln>
                          <a:solidFill>
                            <a:prstClr val="black"/>
                          </a:solidFill>
                          <a:effectLst/>
                          <a:uLnTx/>
                          <a:uFillTx/>
                          <a:latin typeface="Calibri"/>
                          <a:ea typeface="+mn-ea"/>
                          <a:cs typeface="+mn-cs"/>
                        </a:rPr>
                        <a:t>
 👋 In the morning we welcomed German Chancellor @Bundeskanzler Olaf Scholz during his tour at @hannover_messe focused on the trade fair's leading theme: #IndustrialTransformation, where he took a look at Festo's #BionicCellFactory. #HM23 https://t.co/3ax3xW08X3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https://pbs.twimg.com/media/Ft7Cfx0WYAASKWm.jpg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0.1679 %</a:t>
                      </a:r>
                    </a:p>
                  </a:txBody>
                  <a:tcPr/>
                </a:tc>
                <a:extLst>
                  <a:ext uri="{0D108BD9-81ED-4DB2-BD59-A6C34878D82A}">
                    <a16:rowId xmlns:a16="http://schemas.microsoft.com/office/drawing/2014/main" val="69857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- 2023-04-18 09:25:26</a:t>
                      </a:r>
                      <a:r>
                        <a:rPr kumimoji="0" lang="en-US" sz="1000" b="0" i="0" u="none" strike="noStrike" kern="1200" cap="none" spc="0" normalizeH="0" baseline="0" noProof="0">
                          <a:ln>
                            <a:noFill/>
                          </a:ln>
                          <a:solidFill>
                            <a:prstClr val="black"/>
                          </a:solidFill>
                          <a:effectLst/>
                          <a:uLnTx/>
                          <a:uFillTx/>
                          <a:latin typeface="Calibri"/>
                          <a:ea typeface="+mn-ea"/>
                          <a:cs typeface="+mn-cs"/>
                        </a:rPr>
                        <a:t>
 Our #team is dressed up and super excited for Day 2 at #HM23 🤩
Visit us in hall 7! 💙 https://t.co/G49STgn9ke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https://pbs.twimg.com/ext_tw_video_thumb/1648226173292359680/pu/img/fcsSiMylAJLyd9GV.jpg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0.1605 %</a:t>
                      </a:r>
                    </a:p>
                  </a:txBody>
                  <a:tcPr/>
                </a:tc>
                <a:extLst>
                  <a:ext uri="{0D108BD9-81ED-4DB2-BD59-A6C34878D82A}">
                    <a16:rowId xmlns:a16="http://schemas.microsoft.com/office/drawing/2014/main" val="4108174566"/>
                  </a:ext>
                </a:extLst>
              </a:tr>
            </a:tbl>
          </a:graphicData>
        </a:graphic>
      </p:graphicFrame>
      <p:sp>
        <p:nvSpPr>
          <p:cNvPr id="4" name="Text Placeholder 3">
            <a:extLst>
              <a:ext uri="{FF2B5EF4-FFF2-40B4-BE49-F238E27FC236}">
                <a16:creationId xmlns:a16="http://schemas.microsoft.com/office/drawing/2014/main" id="{0469CE79-1A76-47AC-BA9C-2F351364DD3E}"/>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488522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5F9C8-70B4-4330-96F8-143FC9EA674C}"/>
              </a:ext>
            </a:extLst>
          </p:cNvPr>
          <p:cNvSpPr>
            <a:spLocks noGrp="1"/>
          </p:cNvSpPr>
          <p:nvPr>
            <p:ph type="title"/>
          </p:nvPr>
        </p:nvSpPr>
        <p:spPr/>
        <p:txBody>
          <a:bodyPr/>
          <a:lstStyle/>
          <a:p>
            <a:r>
              <a:rPr lang="en-US"/>
              <a:t>Twitter Own Tweets Table | All profiles - 3 of 3</a:t>
            </a:r>
          </a:p>
        </p:txBody>
      </p:sp>
      <p:graphicFrame>
        <p:nvGraphicFramePr>
          <p:cNvPr id="5" name="Table Placeholder 4">
            <a:extLst>
              <a:ext uri="{FF2B5EF4-FFF2-40B4-BE49-F238E27FC236}">
                <a16:creationId xmlns:a16="http://schemas.microsoft.com/office/drawing/2014/main" id="{806F823D-32FE-49A6-A865-0410616461D9}"/>
              </a:ext>
            </a:extLst>
          </p:cNvPr>
          <p:cNvGraphicFramePr>
            <a:graphicFrameLocks noGrp="1"/>
          </p:cNvGraphicFramePr>
          <p:nvPr>
            <p:ph type="tbl" sz="quarter" idx="13"/>
            <p:extLst>
              <p:ext uri="{D42A27DB-BD31-4B8C-83A1-F6EECF244321}">
                <p14:modId xmlns:p14="http://schemas.microsoft.com/office/powerpoint/2010/main" val="2970081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21529811"/>
                    </a:ext>
                  </a:extLst>
                </a:gridCol>
                <a:gridCol w="1316736">
                  <a:extLst>
                    <a:ext uri="{9D8B030D-6E8A-4147-A177-3AD203B41FA5}">
                      <a16:colId xmlns:a16="http://schemas.microsoft.com/office/drawing/2014/main" val="2895694727"/>
                    </a:ext>
                  </a:extLst>
                </a:gridCol>
                <a:gridCol w="1563624">
                  <a:extLst>
                    <a:ext uri="{9D8B030D-6E8A-4147-A177-3AD203B41FA5}">
                      <a16:colId xmlns:a16="http://schemas.microsoft.com/office/drawing/2014/main" val="2473704169"/>
                    </a:ext>
                  </a:extLst>
                </a:gridCol>
                <a:gridCol w="576072">
                  <a:extLst>
                    <a:ext uri="{9D8B030D-6E8A-4147-A177-3AD203B41FA5}">
                      <a16:colId xmlns:a16="http://schemas.microsoft.com/office/drawing/2014/main" val="960025621"/>
                    </a:ext>
                  </a:extLst>
                </a:gridCol>
                <a:gridCol w="576072">
                  <a:extLst>
                    <a:ext uri="{9D8B030D-6E8A-4147-A177-3AD203B41FA5}">
                      <a16:colId xmlns:a16="http://schemas.microsoft.com/office/drawing/2014/main" val="872977674"/>
                    </a:ext>
                  </a:extLst>
                </a:gridCol>
                <a:gridCol w="576072">
                  <a:extLst>
                    <a:ext uri="{9D8B030D-6E8A-4147-A177-3AD203B41FA5}">
                      <a16:colId xmlns:a16="http://schemas.microsoft.com/office/drawing/2014/main" val="524618812"/>
                    </a:ext>
                  </a:extLst>
                </a:gridCol>
                <a:gridCol w="576072">
                  <a:extLst>
                    <a:ext uri="{9D8B030D-6E8A-4147-A177-3AD203B41FA5}">
                      <a16:colId xmlns:a16="http://schemas.microsoft.com/office/drawing/2014/main" val="336871812"/>
                    </a:ext>
                  </a:extLst>
                </a:gridCol>
                <a:gridCol w="576072">
                  <a:extLst>
                    <a:ext uri="{9D8B030D-6E8A-4147-A177-3AD203B41FA5}">
                      <a16:colId xmlns:a16="http://schemas.microsoft.com/office/drawing/2014/main" val="777736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15292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- 2023-04-20 19:10:06</a:t>
                      </a:r>
                      <a:r>
                        <a:rPr kumimoji="0" lang="en-US" sz="1000" b="0" i="0" u="none" strike="noStrike" kern="1200" cap="none" spc="0" normalizeH="0" baseline="0" noProof="0">
                          <a:ln>
                            <a:noFill/>
                          </a:ln>
                          <a:solidFill>
                            <a:prstClr val="black"/>
                          </a:solidFill>
                          <a:effectLst/>
                          <a:uLnTx/>
                          <a:uFillTx/>
                          <a:latin typeface="Calibri"/>
                          <a:ea typeface="+mn-ea"/>
                          <a:cs typeface="+mn-cs"/>
                        </a:rPr>
                        <a:t>
 Another Highlight for us at #HM23: During his tour at @hannover_messe, Minister President of Baden-Württemberg Winfried #Kretschmann visited our stand to get inspired by our latest innovations &amp;amp; solutions. Use the last chance to visit us in hall 7 until tomorrow 💙 @RegierungBW https://t.co/tYP4z2qH2i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https://pbs.twimg.com/media/FuLGAK2XwAsuW23.jpg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0.1313 %</a:t>
                      </a:r>
                    </a:p>
                  </a:txBody>
                  <a:tcPr/>
                </a:tc>
                <a:extLst>
                  <a:ext uri="{0D108BD9-81ED-4DB2-BD59-A6C34878D82A}">
                    <a16:rowId xmlns:a16="http://schemas.microsoft.com/office/drawing/2014/main" val="416358859"/>
                  </a:ext>
                </a:extLst>
              </a:tr>
            </a:tbl>
          </a:graphicData>
        </a:graphic>
      </p:graphicFrame>
      <p:sp>
        <p:nvSpPr>
          <p:cNvPr id="4" name="Text Placeholder 3">
            <a:extLst>
              <a:ext uri="{FF2B5EF4-FFF2-40B4-BE49-F238E27FC236}">
                <a16:creationId xmlns:a16="http://schemas.microsoft.com/office/drawing/2014/main" id="{DCD415FF-D4B3-422C-BD77-ACB3F6588C5E}"/>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1852010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E47B5-755F-4398-BBC9-F63E9CEFB623}"/>
              </a:ext>
            </a:extLst>
          </p:cNvPr>
          <p:cNvSpPr>
            <a:spLocks noGrp="1"/>
          </p:cNvSpPr>
          <p:nvPr>
            <p:ph type="title"/>
          </p:nvPr>
        </p:nvSpPr>
        <p:spPr/>
        <p:txBody>
          <a:bodyPr/>
          <a:lstStyle/>
          <a:p>
            <a:r>
              <a:rPr lang="en-US"/>
              <a:t>Instagram Posts Table | All profiles - 1 of 4</a:t>
            </a:r>
          </a:p>
        </p:txBody>
      </p:sp>
      <p:graphicFrame>
        <p:nvGraphicFramePr>
          <p:cNvPr id="5" name="Table Placeholder 4">
            <a:extLst>
              <a:ext uri="{FF2B5EF4-FFF2-40B4-BE49-F238E27FC236}">
                <a16:creationId xmlns:a16="http://schemas.microsoft.com/office/drawing/2014/main" id="{B285BEFD-EC82-4C45-96E7-F4918D60EFA4}"/>
              </a:ext>
            </a:extLst>
          </p:cNvPr>
          <p:cNvGraphicFramePr>
            <a:graphicFrameLocks noGrp="1"/>
          </p:cNvGraphicFramePr>
          <p:nvPr>
            <p:ph type="tbl" sz="quarter" idx="13"/>
            <p:extLst>
              <p:ext uri="{D42A27DB-BD31-4B8C-83A1-F6EECF244321}">
                <p14:modId xmlns:p14="http://schemas.microsoft.com/office/powerpoint/2010/main" val="163778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48401673"/>
                    </a:ext>
                  </a:extLst>
                </a:gridCol>
                <a:gridCol w="2139696">
                  <a:extLst>
                    <a:ext uri="{9D8B030D-6E8A-4147-A177-3AD203B41FA5}">
                      <a16:colId xmlns:a16="http://schemas.microsoft.com/office/drawing/2014/main" val="3718367377"/>
                    </a:ext>
                  </a:extLst>
                </a:gridCol>
                <a:gridCol w="740664">
                  <a:extLst>
                    <a:ext uri="{9D8B030D-6E8A-4147-A177-3AD203B41FA5}">
                      <a16:colId xmlns:a16="http://schemas.microsoft.com/office/drawing/2014/main" val="3447929537"/>
                    </a:ext>
                  </a:extLst>
                </a:gridCol>
                <a:gridCol w="740664">
                  <a:extLst>
                    <a:ext uri="{9D8B030D-6E8A-4147-A177-3AD203B41FA5}">
                      <a16:colId xmlns:a16="http://schemas.microsoft.com/office/drawing/2014/main" val="1983774765"/>
                    </a:ext>
                  </a:extLst>
                </a:gridCol>
                <a:gridCol w="740664">
                  <a:extLst>
                    <a:ext uri="{9D8B030D-6E8A-4147-A177-3AD203B41FA5}">
                      <a16:colId xmlns:a16="http://schemas.microsoft.com/office/drawing/2014/main" val="358644769"/>
                    </a:ext>
                  </a:extLst>
                </a:gridCol>
                <a:gridCol w="740664">
                  <a:extLst>
                    <a:ext uri="{9D8B030D-6E8A-4147-A177-3AD203B41FA5}">
                      <a16:colId xmlns:a16="http://schemas.microsoft.com/office/drawing/2014/main" val="1318029050"/>
                    </a:ext>
                  </a:extLst>
                </a:gridCol>
                <a:gridCol w="740664">
                  <a:extLst>
                    <a:ext uri="{9D8B030D-6E8A-4147-A177-3AD203B41FA5}">
                      <a16:colId xmlns:a16="http://schemas.microsoft.com/office/drawing/2014/main" val="1756131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1934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- 2023-04-17 18:33:56</a:t>
                      </a:r>
                      <a:r>
                        <a:rPr kumimoji="0" lang="en-US" sz="1000" b="0" i="0" u="none" strike="noStrike" kern="1200" cap="none" spc="0" normalizeH="0" baseline="0" noProof="0">
                          <a:ln>
                            <a:noFill/>
                          </a:ln>
                          <a:solidFill>
                            <a:prstClr val="black"/>
                          </a:solidFill>
                          <a:effectLst/>
                          <a:uLnTx/>
                          <a:uFillTx/>
                          <a:latin typeface="Calibri"/>
                          <a:ea typeface="+mn-ea"/>
                          <a:cs typeface="+mn-cs"/>
                        </a:rPr>
                        <a:t>
 One of our most impressive highlights on Day 1️⃣ at hannover_messe 🥳 
See you tomorrow 👋
#festo #festo_global #hm23 #hannovermesse thdvideo bundeskanzler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27583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- 2023-04-18 09:18:56</a:t>
                      </a:r>
                      <a:r>
                        <a:rPr kumimoji="0" lang="en-US" sz="1000" b="0" i="0" u="none" strike="noStrike" kern="1200" cap="none" spc="0" normalizeH="0" baseline="0" noProof="0">
                          <a:ln>
                            <a:noFill/>
                          </a:ln>
                          <a:solidFill>
                            <a:prstClr val="black"/>
                          </a:solidFill>
                          <a:effectLst/>
                          <a:uLnTx/>
                          <a:uFillTx/>
                          <a:latin typeface="Calibri"/>
                          <a:ea typeface="+mn-ea"/>
                          <a:cs typeface="+mn-cs"/>
                        </a:rPr>
                        <a:t>
 We are dressed up and ready for Day 2️⃣ at #HM23 🤩
#festo #festo_global #hannovermesse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09983198"/>
                  </a:ext>
                </a:extLst>
              </a:tr>
            </a:tbl>
          </a:graphicData>
        </a:graphic>
      </p:graphicFrame>
      <p:sp>
        <p:nvSpPr>
          <p:cNvPr id="4" name="Text Placeholder 3">
            <a:extLst>
              <a:ext uri="{FF2B5EF4-FFF2-40B4-BE49-F238E27FC236}">
                <a16:creationId xmlns:a16="http://schemas.microsoft.com/office/drawing/2014/main" id="{B15C5279-3C73-4FD8-93C8-A0501BFF47E1}"/>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3293567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9AD0D-BB11-4001-9653-BFF84B7EF088}"/>
              </a:ext>
            </a:extLst>
          </p:cNvPr>
          <p:cNvSpPr>
            <a:spLocks noGrp="1"/>
          </p:cNvSpPr>
          <p:nvPr>
            <p:ph type="title"/>
          </p:nvPr>
        </p:nvSpPr>
        <p:spPr/>
        <p:txBody>
          <a:bodyPr/>
          <a:lstStyle/>
          <a:p>
            <a:r>
              <a:rPr lang="en-US"/>
              <a:t>Instagram Posts Table | All profiles - 2 of 4</a:t>
            </a:r>
          </a:p>
        </p:txBody>
      </p:sp>
      <p:graphicFrame>
        <p:nvGraphicFramePr>
          <p:cNvPr id="5" name="Table Placeholder 4">
            <a:extLst>
              <a:ext uri="{FF2B5EF4-FFF2-40B4-BE49-F238E27FC236}">
                <a16:creationId xmlns:a16="http://schemas.microsoft.com/office/drawing/2014/main" id="{583D16B5-749C-4D3C-88D1-FEA13D9E56CB}"/>
              </a:ext>
            </a:extLst>
          </p:cNvPr>
          <p:cNvGraphicFramePr>
            <a:graphicFrameLocks noGrp="1"/>
          </p:cNvGraphicFramePr>
          <p:nvPr>
            <p:ph type="tbl" sz="quarter" idx="13"/>
            <p:extLst>
              <p:ext uri="{D42A27DB-BD31-4B8C-83A1-F6EECF244321}">
                <p14:modId xmlns:p14="http://schemas.microsoft.com/office/powerpoint/2010/main" val="9396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32064041"/>
                    </a:ext>
                  </a:extLst>
                </a:gridCol>
                <a:gridCol w="2139696">
                  <a:extLst>
                    <a:ext uri="{9D8B030D-6E8A-4147-A177-3AD203B41FA5}">
                      <a16:colId xmlns:a16="http://schemas.microsoft.com/office/drawing/2014/main" val="480185476"/>
                    </a:ext>
                  </a:extLst>
                </a:gridCol>
                <a:gridCol w="740664">
                  <a:extLst>
                    <a:ext uri="{9D8B030D-6E8A-4147-A177-3AD203B41FA5}">
                      <a16:colId xmlns:a16="http://schemas.microsoft.com/office/drawing/2014/main" val="1653716541"/>
                    </a:ext>
                  </a:extLst>
                </a:gridCol>
                <a:gridCol w="740664">
                  <a:extLst>
                    <a:ext uri="{9D8B030D-6E8A-4147-A177-3AD203B41FA5}">
                      <a16:colId xmlns:a16="http://schemas.microsoft.com/office/drawing/2014/main" val="2368807983"/>
                    </a:ext>
                  </a:extLst>
                </a:gridCol>
                <a:gridCol w="740664">
                  <a:extLst>
                    <a:ext uri="{9D8B030D-6E8A-4147-A177-3AD203B41FA5}">
                      <a16:colId xmlns:a16="http://schemas.microsoft.com/office/drawing/2014/main" val="1513648632"/>
                    </a:ext>
                  </a:extLst>
                </a:gridCol>
                <a:gridCol w="740664">
                  <a:extLst>
                    <a:ext uri="{9D8B030D-6E8A-4147-A177-3AD203B41FA5}">
                      <a16:colId xmlns:a16="http://schemas.microsoft.com/office/drawing/2014/main" val="2721747512"/>
                    </a:ext>
                  </a:extLst>
                </a:gridCol>
                <a:gridCol w="740664">
                  <a:extLst>
                    <a:ext uri="{9D8B030D-6E8A-4147-A177-3AD203B41FA5}">
                      <a16:colId xmlns:a16="http://schemas.microsoft.com/office/drawing/2014/main" val="2552208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63621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- 2023-04-19 15:08:43</a:t>
                      </a:r>
                      <a:r>
                        <a:rPr kumimoji="0" lang="en-US" sz="1000" b="0" i="0" u="none" strike="noStrike" kern="1200" cap="none" spc="0" normalizeH="0" baseline="0" noProof="0">
                          <a:ln>
                            <a:noFill/>
                          </a:ln>
                          <a:solidFill>
                            <a:prstClr val="black"/>
                          </a:solidFill>
                          <a:effectLst/>
                          <a:uLnTx/>
                          <a:uFillTx/>
                          <a:latin typeface="Calibri"/>
                          <a:ea typeface="+mn-ea"/>
                          <a:cs typeface="+mn-cs"/>
                        </a:rPr>
                        <a:t>
 Day 3️⃣ at the hannover_messe is in full swing🤩.
One of our highlights is the #BionicCellFactory - cultivation of biomass on an industrial scale. Find out more at our Booth in Hall 7.
#festo #hm23 #exhibition #highlight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18257655"/>
                  </a:ext>
                </a:extLst>
              </a:tr>
            </a:tbl>
          </a:graphicData>
        </a:graphic>
      </p:graphicFrame>
      <p:sp>
        <p:nvSpPr>
          <p:cNvPr id="4" name="Text Placeholder 3">
            <a:extLst>
              <a:ext uri="{FF2B5EF4-FFF2-40B4-BE49-F238E27FC236}">
                <a16:creationId xmlns:a16="http://schemas.microsoft.com/office/drawing/2014/main" id="{9A910B3A-C50B-446E-830F-EA1FF73A7F34}"/>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2771605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B1FFD-8224-41F3-8A0E-0BD1ABE3B07C}"/>
              </a:ext>
            </a:extLst>
          </p:cNvPr>
          <p:cNvSpPr>
            <a:spLocks noGrp="1"/>
          </p:cNvSpPr>
          <p:nvPr>
            <p:ph type="title"/>
          </p:nvPr>
        </p:nvSpPr>
        <p:spPr/>
        <p:txBody>
          <a:bodyPr/>
          <a:lstStyle/>
          <a:p>
            <a:r>
              <a:rPr lang="en-US"/>
              <a:t>Instagram Posts Table | All profiles - 3 of 4</a:t>
            </a:r>
          </a:p>
        </p:txBody>
      </p:sp>
      <p:graphicFrame>
        <p:nvGraphicFramePr>
          <p:cNvPr id="5" name="Table Placeholder 4">
            <a:extLst>
              <a:ext uri="{FF2B5EF4-FFF2-40B4-BE49-F238E27FC236}">
                <a16:creationId xmlns:a16="http://schemas.microsoft.com/office/drawing/2014/main" id="{4E72CE18-4F87-4561-8C03-FE47284C7242}"/>
              </a:ext>
            </a:extLst>
          </p:cNvPr>
          <p:cNvGraphicFramePr>
            <a:graphicFrameLocks noGrp="1"/>
          </p:cNvGraphicFramePr>
          <p:nvPr>
            <p:ph type="tbl" sz="quarter" idx="13"/>
            <p:extLst>
              <p:ext uri="{D42A27DB-BD31-4B8C-83A1-F6EECF244321}">
                <p14:modId xmlns:p14="http://schemas.microsoft.com/office/powerpoint/2010/main" val="3411994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52468780"/>
                    </a:ext>
                  </a:extLst>
                </a:gridCol>
                <a:gridCol w="2139696">
                  <a:extLst>
                    <a:ext uri="{9D8B030D-6E8A-4147-A177-3AD203B41FA5}">
                      <a16:colId xmlns:a16="http://schemas.microsoft.com/office/drawing/2014/main" val="2337207132"/>
                    </a:ext>
                  </a:extLst>
                </a:gridCol>
                <a:gridCol w="740664">
                  <a:extLst>
                    <a:ext uri="{9D8B030D-6E8A-4147-A177-3AD203B41FA5}">
                      <a16:colId xmlns:a16="http://schemas.microsoft.com/office/drawing/2014/main" val="3196269021"/>
                    </a:ext>
                  </a:extLst>
                </a:gridCol>
                <a:gridCol w="740664">
                  <a:extLst>
                    <a:ext uri="{9D8B030D-6E8A-4147-A177-3AD203B41FA5}">
                      <a16:colId xmlns:a16="http://schemas.microsoft.com/office/drawing/2014/main" val="878372443"/>
                    </a:ext>
                  </a:extLst>
                </a:gridCol>
                <a:gridCol w="740664">
                  <a:extLst>
                    <a:ext uri="{9D8B030D-6E8A-4147-A177-3AD203B41FA5}">
                      <a16:colId xmlns:a16="http://schemas.microsoft.com/office/drawing/2014/main" val="3484069458"/>
                    </a:ext>
                  </a:extLst>
                </a:gridCol>
                <a:gridCol w="740664">
                  <a:extLst>
                    <a:ext uri="{9D8B030D-6E8A-4147-A177-3AD203B41FA5}">
                      <a16:colId xmlns:a16="http://schemas.microsoft.com/office/drawing/2014/main" val="3163819209"/>
                    </a:ext>
                  </a:extLst>
                </a:gridCol>
                <a:gridCol w="740664">
                  <a:extLst>
                    <a:ext uri="{9D8B030D-6E8A-4147-A177-3AD203B41FA5}">
                      <a16:colId xmlns:a16="http://schemas.microsoft.com/office/drawing/2014/main" val="207426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2140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- 2023-04-20 19:10:39</a:t>
                      </a:r>
                      <a:r>
                        <a:rPr kumimoji="0" lang="en-US" sz="1000" b="0" i="0" u="none" strike="noStrike" kern="1200" cap="none" spc="0" normalizeH="0" baseline="0" noProof="0">
                          <a:ln>
                            <a:noFill/>
                          </a:ln>
                          <a:solidFill>
                            <a:prstClr val="black"/>
                          </a:solidFill>
                          <a:effectLst/>
                          <a:uLnTx/>
                          <a:uFillTx/>
                          <a:latin typeface="Calibri"/>
                          <a:ea typeface="+mn-ea"/>
                          <a:cs typeface="+mn-cs"/>
                        </a:rPr>
                        <a:t>
 Another Highlight for us at #HM23: During his tour at hannover_messe, Minister President of Baden-Württemberg Winfried Kretschmann visited our stand to get inspired by our latest innovations and solutions. Use the last chance to visit Festo in hall 7 until tomorrow 💙
_____________________________________
Ein weiteres Highlight für uns auf der #HM23: Der baden-württembergische Ministerpräsident Winfried Kretschmann besuchte während seines Rundgangs auf der Hannover Messe unseren Stand und ließ sich von unseren neuesten Innovationen und Lösungen inspirieren. Komm noch bis morgen bei Festo in Halle 7 vorbei 💙
#festo #festo_global #hannovermesse #hannovermesse2023 regierung_bw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126781631"/>
                  </a:ext>
                </a:extLst>
              </a:tr>
            </a:tbl>
          </a:graphicData>
        </a:graphic>
      </p:graphicFrame>
      <p:sp>
        <p:nvSpPr>
          <p:cNvPr id="4" name="Text Placeholder 3">
            <a:extLst>
              <a:ext uri="{FF2B5EF4-FFF2-40B4-BE49-F238E27FC236}">
                <a16:creationId xmlns:a16="http://schemas.microsoft.com/office/drawing/2014/main" id="{F5C6438E-0410-41E0-8B25-41306A692469}"/>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2121266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40526-6910-49F6-BACA-3F7ACB5CC9B5}"/>
              </a:ext>
            </a:extLst>
          </p:cNvPr>
          <p:cNvSpPr>
            <a:spLocks noGrp="1"/>
          </p:cNvSpPr>
          <p:nvPr>
            <p:ph type="title"/>
          </p:nvPr>
        </p:nvSpPr>
        <p:spPr/>
        <p:txBody>
          <a:bodyPr/>
          <a:lstStyle/>
          <a:p>
            <a:r>
              <a:rPr lang="en-US"/>
              <a:t>Instagram Posts Table | All profiles - 4 of 4</a:t>
            </a:r>
          </a:p>
        </p:txBody>
      </p:sp>
      <p:graphicFrame>
        <p:nvGraphicFramePr>
          <p:cNvPr id="5" name="Table Placeholder 4">
            <a:extLst>
              <a:ext uri="{FF2B5EF4-FFF2-40B4-BE49-F238E27FC236}">
                <a16:creationId xmlns:a16="http://schemas.microsoft.com/office/drawing/2014/main" id="{024361CE-D991-4FB9-B3B7-210BEB4D528E}"/>
              </a:ext>
            </a:extLst>
          </p:cNvPr>
          <p:cNvGraphicFramePr>
            <a:graphicFrameLocks noGrp="1"/>
          </p:cNvGraphicFramePr>
          <p:nvPr>
            <p:ph type="tbl" sz="quarter" idx="13"/>
            <p:extLst>
              <p:ext uri="{D42A27DB-BD31-4B8C-83A1-F6EECF244321}">
                <p14:modId xmlns:p14="http://schemas.microsoft.com/office/powerpoint/2010/main" val="2198648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76615269"/>
                    </a:ext>
                  </a:extLst>
                </a:gridCol>
                <a:gridCol w="2139696">
                  <a:extLst>
                    <a:ext uri="{9D8B030D-6E8A-4147-A177-3AD203B41FA5}">
                      <a16:colId xmlns:a16="http://schemas.microsoft.com/office/drawing/2014/main" val="3515913194"/>
                    </a:ext>
                  </a:extLst>
                </a:gridCol>
                <a:gridCol w="740664">
                  <a:extLst>
                    <a:ext uri="{9D8B030D-6E8A-4147-A177-3AD203B41FA5}">
                      <a16:colId xmlns:a16="http://schemas.microsoft.com/office/drawing/2014/main" val="503848027"/>
                    </a:ext>
                  </a:extLst>
                </a:gridCol>
                <a:gridCol w="740664">
                  <a:extLst>
                    <a:ext uri="{9D8B030D-6E8A-4147-A177-3AD203B41FA5}">
                      <a16:colId xmlns:a16="http://schemas.microsoft.com/office/drawing/2014/main" val="40988924"/>
                    </a:ext>
                  </a:extLst>
                </a:gridCol>
                <a:gridCol w="740664">
                  <a:extLst>
                    <a:ext uri="{9D8B030D-6E8A-4147-A177-3AD203B41FA5}">
                      <a16:colId xmlns:a16="http://schemas.microsoft.com/office/drawing/2014/main" val="2181168689"/>
                    </a:ext>
                  </a:extLst>
                </a:gridCol>
                <a:gridCol w="740664">
                  <a:extLst>
                    <a:ext uri="{9D8B030D-6E8A-4147-A177-3AD203B41FA5}">
                      <a16:colId xmlns:a16="http://schemas.microsoft.com/office/drawing/2014/main" val="1224814132"/>
                    </a:ext>
                  </a:extLst>
                </a:gridCol>
                <a:gridCol w="740664">
                  <a:extLst>
                    <a:ext uri="{9D8B030D-6E8A-4147-A177-3AD203B41FA5}">
                      <a16:colId xmlns:a16="http://schemas.microsoft.com/office/drawing/2014/main" val="3182407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77370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festo_global - 2023-04-17 09:57:50</a:t>
                      </a:r>
                      <a:r>
                        <a:rPr kumimoji="0" lang="en-US" sz="1000" b="0" i="0" u="none" strike="noStrike" kern="1200" cap="none" spc="0" normalizeH="0" baseline="0" noProof="0">
                          <a:ln>
                            <a:noFill/>
                          </a:ln>
                          <a:solidFill>
                            <a:prstClr val="black"/>
                          </a:solidFill>
                          <a:effectLst/>
                          <a:uLnTx/>
                          <a:uFillTx/>
                          <a:latin typeface="Calibri"/>
                          <a:ea typeface="+mn-ea"/>
                          <a:cs typeface="+mn-cs"/>
                        </a:rPr>
                        <a:t>
 👋 We welcomed German Chancellor Olaf Scholz during his tour at hannover_messe focused on the trade fair's leading theme: #IndustrialTransformation.
The bundeskanzler took a look at Festo's #BionicCellFactory. The model factory demonstrates the optimized cultivation of algae. The biomass obtained serves as a new raw material base. In addition, CO2 is actively bound to a high degree in the process.
📍 Join us in hall 7 and discover more 🤩
#festo #festo_global #hannovermesse #hm23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079027149"/>
                  </a:ext>
                </a:extLst>
              </a:tr>
            </a:tbl>
          </a:graphicData>
        </a:graphic>
      </p:graphicFrame>
      <p:sp>
        <p:nvSpPr>
          <p:cNvPr id="4" name="Text Placeholder 3">
            <a:extLst>
              <a:ext uri="{FF2B5EF4-FFF2-40B4-BE49-F238E27FC236}">
                <a16:creationId xmlns:a16="http://schemas.microsoft.com/office/drawing/2014/main" id="{E3C7DF81-9AF2-40A8-BFA2-18A3734767B8}"/>
              </a:ext>
            </a:extLst>
          </p:cNvPr>
          <p:cNvSpPr>
            <a:spLocks noGrp="1"/>
          </p:cNvSpPr>
          <p:nvPr>
            <p:ph type="body" sz="quarter" idx="14"/>
          </p:nvPr>
        </p:nvSpPr>
        <p:spPr/>
        <p:txBody>
          <a:bodyPr/>
          <a:lstStyle/>
          <a:p>
            <a:r>
              <a:rPr lang="en-US"/>
              <a:t>03/13/2023 - 05/01/2023</a:t>
            </a:r>
          </a:p>
        </p:txBody>
      </p:sp>
    </p:spTree>
    <p:extLst>
      <p:ext uri="{BB962C8B-B14F-4D97-AF65-F5344CB8AC3E}">
        <p14:creationId xmlns:p14="http://schemas.microsoft.com/office/powerpoint/2010/main" val="1635588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BFFBD-E606-4993-9E78-D822BA748754}"/>
              </a:ext>
            </a:extLst>
          </p:cNvPr>
          <p:cNvSpPr>
            <a:spLocks noGrp="1"/>
          </p:cNvSpPr>
          <p:nvPr>
            <p:ph type="title"/>
          </p:nvPr>
        </p:nvSpPr>
        <p:spPr/>
        <p:txBody>
          <a:bodyPr/>
          <a:lstStyle/>
          <a:p>
            <a:r>
              <a:rPr lang="en-US"/>
              <a:t>Facebook Reach | All profiles</a:t>
            </a:r>
          </a:p>
        </p:txBody>
      </p:sp>
      <p:graphicFrame>
        <p:nvGraphicFramePr>
          <p:cNvPr id="6" name="Chart Placeholder 5">
            <a:extLst>
              <a:ext uri="{FF2B5EF4-FFF2-40B4-BE49-F238E27FC236}">
                <a16:creationId xmlns:a16="http://schemas.microsoft.com/office/drawing/2014/main" id="{4C1A1B9F-3107-4B51-A8D2-A8A0DC88CB31}"/>
              </a:ext>
            </a:extLst>
          </p:cNvPr>
          <p:cNvGraphicFramePr>
            <a:graphicFrameLocks noGrp="1"/>
          </p:cNvGraphicFramePr>
          <p:nvPr>
            <p:ph type="chart" sz="quarter" idx="13"/>
            <p:extLst>
              <p:ext uri="{D42A27DB-BD31-4B8C-83A1-F6EECF244321}">
                <p14:modId xmlns:p14="http://schemas.microsoft.com/office/powerpoint/2010/main" val="3228722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4D26FF-FCEB-4216-8857-EC479D90022B}"/>
              </a:ext>
            </a:extLst>
          </p:cNvPr>
          <p:cNvSpPr>
            <a:spLocks noGrp="1"/>
          </p:cNvSpPr>
          <p:nvPr>
            <p:ph type="body" sz="quarter" idx="14"/>
          </p:nvPr>
        </p:nvSpPr>
        <p:spPr/>
        <p:txBody>
          <a:bodyPr/>
          <a:lstStyle/>
          <a:p>
            <a:r>
              <a:rPr lang="en-US"/>
              <a:t>03/13/2023 - 05/01/2023</a:t>
            </a:r>
          </a:p>
        </p:txBody>
      </p:sp>
      <p:sp>
        <p:nvSpPr>
          <p:cNvPr id="5" name="Footer Placeholder 4">
            <a:extLst>
              <a:ext uri="{FF2B5EF4-FFF2-40B4-BE49-F238E27FC236}">
                <a16:creationId xmlns:a16="http://schemas.microsoft.com/office/drawing/2014/main" id="{D08602FD-4397-4BC4-9BDE-3597D3DC53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0170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79EBC-F6D8-41E3-9283-2307F73A6948}"/>
              </a:ext>
            </a:extLst>
          </p:cNvPr>
          <p:cNvSpPr>
            <a:spLocks noGrp="1"/>
          </p:cNvSpPr>
          <p:nvPr>
            <p:ph type="title"/>
          </p:nvPr>
        </p:nvSpPr>
        <p:spPr/>
        <p:txBody>
          <a:bodyPr/>
          <a:lstStyle/>
          <a:p>
            <a:r>
              <a:rPr lang="en-US"/>
              <a:t>Instagram Interaction Rate | All profiles</a:t>
            </a:r>
          </a:p>
        </p:txBody>
      </p:sp>
      <p:graphicFrame>
        <p:nvGraphicFramePr>
          <p:cNvPr id="6" name="Chart Placeholder 5">
            <a:extLst>
              <a:ext uri="{FF2B5EF4-FFF2-40B4-BE49-F238E27FC236}">
                <a16:creationId xmlns:a16="http://schemas.microsoft.com/office/drawing/2014/main" id="{646A8F53-1A81-4631-9C78-4C18A4E58227}"/>
              </a:ext>
            </a:extLst>
          </p:cNvPr>
          <p:cNvGraphicFramePr>
            <a:graphicFrameLocks noGrp="1"/>
          </p:cNvGraphicFramePr>
          <p:nvPr>
            <p:ph type="chart" sz="quarter" idx="13"/>
            <p:extLst>
              <p:ext uri="{D42A27DB-BD31-4B8C-83A1-F6EECF244321}">
                <p14:modId xmlns:p14="http://schemas.microsoft.com/office/powerpoint/2010/main" val="3863152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FB51B0-E569-4F3E-BB07-494A5CE673C1}"/>
              </a:ext>
            </a:extLst>
          </p:cNvPr>
          <p:cNvSpPr>
            <a:spLocks noGrp="1"/>
          </p:cNvSpPr>
          <p:nvPr>
            <p:ph type="body" sz="quarter" idx="14"/>
          </p:nvPr>
        </p:nvSpPr>
        <p:spPr/>
        <p:txBody>
          <a:bodyPr/>
          <a:lstStyle/>
          <a:p>
            <a:r>
              <a:rPr lang="en-US"/>
              <a:t>04/10/2023 - 04/18/2023</a:t>
            </a:r>
          </a:p>
        </p:txBody>
      </p:sp>
      <p:sp>
        <p:nvSpPr>
          <p:cNvPr id="5" name="Footer Placeholder 4">
            <a:extLst>
              <a:ext uri="{FF2B5EF4-FFF2-40B4-BE49-F238E27FC236}">
                <a16:creationId xmlns:a16="http://schemas.microsoft.com/office/drawing/2014/main" id="{CCE2BFD6-3F2C-44B4-92F1-D6709670DC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3614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D3EDC-665C-44D9-90FF-53A724368C9C}"/>
              </a:ext>
            </a:extLst>
          </p:cNvPr>
          <p:cNvSpPr>
            <a:spLocks noGrp="1"/>
          </p:cNvSpPr>
          <p:nvPr>
            <p:ph type="title"/>
          </p:nvPr>
        </p:nvSpPr>
        <p:spPr/>
        <p:txBody>
          <a:bodyPr/>
          <a:lstStyle/>
          <a:p>
            <a:r>
              <a:rPr lang="en-US"/>
              <a:t>Twitter Interaction Rate | All profiles</a:t>
            </a:r>
          </a:p>
        </p:txBody>
      </p:sp>
      <p:graphicFrame>
        <p:nvGraphicFramePr>
          <p:cNvPr id="6" name="Chart Placeholder 5">
            <a:extLst>
              <a:ext uri="{FF2B5EF4-FFF2-40B4-BE49-F238E27FC236}">
                <a16:creationId xmlns:a16="http://schemas.microsoft.com/office/drawing/2014/main" id="{93FDBC2E-6B41-4FDD-AFBE-16EA4E306FE7}"/>
              </a:ext>
            </a:extLst>
          </p:cNvPr>
          <p:cNvGraphicFramePr>
            <a:graphicFrameLocks noGrp="1"/>
          </p:cNvGraphicFramePr>
          <p:nvPr>
            <p:ph type="chart" sz="quarter" idx="13"/>
            <p:extLst>
              <p:ext uri="{D42A27DB-BD31-4B8C-83A1-F6EECF244321}">
                <p14:modId xmlns:p14="http://schemas.microsoft.com/office/powerpoint/2010/main" val="3010009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0FB08C-77EB-44E0-AFA6-F026AA72E906}"/>
              </a:ext>
            </a:extLst>
          </p:cNvPr>
          <p:cNvSpPr>
            <a:spLocks noGrp="1"/>
          </p:cNvSpPr>
          <p:nvPr>
            <p:ph type="body" sz="quarter" idx="14"/>
          </p:nvPr>
        </p:nvSpPr>
        <p:spPr/>
        <p:txBody>
          <a:bodyPr/>
          <a:lstStyle/>
          <a:p>
            <a:r>
              <a:rPr lang="en-US"/>
              <a:t>04/10/2023 - 04/18/2023</a:t>
            </a:r>
          </a:p>
        </p:txBody>
      </p:sp>
      <p:sp>
        <p:nvSpPr>
          <p:cNvPr id="5" name="Footer Placeholder 4">
            <a:extLst>
              <a:ext uri="{FF2B5EF4-FFF2-40B4-BE49-F238E27FC236}">
                <a16:creationId xmlns:a16="http://schemas.microsoft.com/office/drawing/2014/main" id="{5FB1DE31-FAE6-4012-BCD2-45332C859F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8916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DE274-BCEF-4B61-97FB-0EAC0E2A026C}"/>
              </a:ext>
            </a:extLst>
          </p:cNvPr>
          <p:cNvSpPr>
            <a:spLocks noGrp="1"/>
          </p:cNvSpPr>
          <p:nvPr>
            <p:ph type="title"/>
          </p:nvPr>
        </p:nvSpPr>
        <p:spPr/>
        <p:txBody>
          <a:bodyPr/>
          <a:lstStyle/>
          <a:p>
            <a:r>
              <a:rPr lang="en-US"/>
              <a:t>Instagram Reach | All profiles</a:t>
            </a:r>
          </a:p>
        </p:txBody>
      </p:sp>
      <p:graphicFrame>
        <p:nvGraphicFramePr>
          <p:cNvPr id="6" name="Chart Placeholder 5">
            <a:extLst>
              <a:ext uri="{FF2B5EF4-FFF2-40B4-BE49-F238E27FC236}">
                <a16:creationId xmlns:a16="http://schemas.microsoft.com/office/drawing/2014/main" id="{6EC68098-B9D5-415C-A9B2-EDA62FA6BA33}"/>
              </a:ext>
            </a:extLst>
          </p:cNvPr>
          <p:cNvGraphicFramePr>
            <a:graphicFrameLocks noGrp="1"/>
          </p:cNvGraphicFramePr>
          <p:nvPr>
            <p:ph type="chart" sz="quarter" idx="13"/>
            <p:extLst>
              <p:ext uri="{D42A27DB-BD31-4B8C-83A1-F6EECF244321}">
                <p14:modId xmlns:p14="http://schemas.microsoft.com/office/powerpoint/2010/main" val="4052168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BD284A-801B-4148-8CE6-5DA160075E93}"/>
              </a:ext>
            </a:extLst>
          </p:cNvPr>
          <p:cNvSpPr>
            <a:spLocks noGrp="1"/>
          </p:cNvSpPr>
          <p:nvPr>
            <p:ph type="body" sz="quarter" idx="14"/>
          </p:nvPr>
        </p:nvSpPr>
        <p:spPr/>
        <p:txBody>
          <a:bodyPr/>
          <a:lstStyle/>
          <a:p>
            <a:r>
              <a:rPr lang="en-US"/>
              <a:t>03/13/2023 - 05/01/2023</a:t>
            </a:r>
          </a:p>
        </p:txBody>
      </p:sp>
      <p:sp>
        <p:nvSpPr>
          <p:cNvPr id="5" name="Footer Placeholder 4">
            <a:extLst>
              <a:ext uri="{FF2B5EF4-FFF2-40B4-BE49-F238E27FC236}">
                <a16:creationId xmlns:a16="http://schemas.microsoft.com/office/drawing/2014/main" id="{0C91D927-4C0C-4BA7-BED9-3E0F9CEF5F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7914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B2BDE-45AA-4605-BC40-B86A22E1F3DE}"/>
              </a:ext>
            </a:extLst>
          </p:cNvPr>
          <p:cNvSpPr>
            <a:spLocks noGrp="1"/>
          </p:cNvSpPr>
          <p:nvPr>
            <p:ph type="title"/>
          </p:nvPr>
        </p:nvSpPr>
        <p:spPr/>
        <p:txBody>
          <a:bodyPr/>
          <a:lstStyle/>
          <a:p>
            <a:r>
              <a:rPr lang="en-US"/>
              <a:t>Instagram Impressions  | All profiles</a:t>
            </a:r>
          </a:p>
        </p:txBody>
      </p:sp>
      <p:graphicFrame>
        <p:nvGraphicFramePr>
          <p:cNvPr id="6" name="Chart Placeholder 5">
            <a:extLst>
              <a:ext uri="{FF2B5EF4-FFF2-40B4-BE49-F238E27FC236}">
                <a16:creationId xmlns:a16="http://schemas.microsoft.com/office/drawing/2014/main" id="{02488EDA-CB9C-4202-8A04-2993FE43DFA1}"/>
              </a:ext>
            </a:extLst>
          </p:cNvPr>
          <p:cNvGraphicFramePr>
            <a:graphicFrameLocks noGrp="1"/>
          </p:cNvGraphicFramePr>
          <p:nvPr>
            <p:ph type="chart" sz="quarter" idx="13"/>
            <p:extLst>
              <p:ext uri="{D42A27DB-BD31-4B8C-83A1-F6EECF244321}">
                <p14:modId xmlns:p14="http://schemas.microsoft.com/office/powerpoint/2010/main" val="1352873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45576E-E534-4490-A281-27ADB79C7027}"/>
              </a:ext>
            </a:extLst>
          </p:cNvPr>
          <p:cNvSpPr>
            <a:spLocks noGrp="1"/>
          </p:cNvSpPr>
          <p:nvPr>
            <p:ph type="body" sz="quarter" idx="14"/>
          </p:nvPr>
        </p:nvSpPr>
        <p:spPr/>
        <p:txBody>
          <a:bodyPr/>
          <a:lstStyle/>
          <a:p>
            <a:r>
              <a:rPr lang="en-US"/>
              <a:t>03/13/2023 - 05/01/2023</a:t>
            </a:r>
          </a:p>
        </p:txBody>
      </p:sp>
      <p:sp>
        <p:nvSpPr>
          <p:cNvPr id="5" name="Footer Placeholder 4">
            <a:extLst>
              <a:ext uri="{FF2B5EF4-FFF2-40B4-BE49-F238E27FC236}">
                <a16:creationId xmlns:a16="http://schemas.microsoft.com/office/drawing/2014/main" id="{654B45E4-90EB-4008-B314-B37B9C2A3D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0674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2A1E5-B5F1-40F0-A579-0855CBC7D42B}"/>
              </a:ext>
            </a:extLst>
          </p:cNvPr>
          <p:cNvSpPr>
            <a:spLocks noGrp="1"/>
          </p:cNvSpPr>
          <p:nvPr>
            <p:ph type="title"/>
          </p:nvPr>
        </p:nvSpPr>
        <p:spPr/>
        <p:txBody>
          <a:bodyPr/>
          <a:lstStyle/>
          <a:p>
            <a:r>
              <a:rPr lang="en-US"/>
              <a:t>LinkedIn Impressions over Time | All profiles</a:t>
            </a:r>
          </a:p>
        </p:txBody>
      </p:sp>
      <p:graphicFrame>
        <p:nvGraphicFramePr>
          <p:cNvPr id="6" name="Chart Placeholder 5">
            <a:extLst>
              <a:ext uri="{FF2B5EF4-FFF2-40B4-BE49-F238E27FC236}">
                <a16:creationId xmlns:a16="http://schemas.microsoft.com/office/drawing/2014/main" id="{9BB94EB5-2003-4924-AF21-836F2DFBF038}"/>
              </a:ext>
            </a:extLst>
          </p:cNvPr>
          <p:cNvGraphicFramePr>
            <a:graphicFrameLocks noGrp="1"/>
          </p:cNvGraphicFramePr>
          <p:nvPr>
            <p:ph type="chart" sz="quarter" idx="13"/>
            <p:extLst>
              <p:ext uri="{D42A27DB-BD31-4B8C-83A1-F6EECF244321}">
                <p14:modId xmlns:p14="http://schemas.microsoft.com/office/powerpoint/2010/main" val="1424944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E3F8EA-004D-4EA3-B37E-7E58548B0D8B}"/>
              </a:ext>
            </a:extLst>
          </p:cNvPr>
          <p:cNvSpPr>
            <a:spLocks noGrp="1"/>
          </p:cNvSpPr>
          <p:nvPr>
            <p:ph type="body" sz="quarter" idx="14"/>
          </p:nvPr>
        </p:nvSpPr>
        <p:spPr/>
        <p:txBody>
          <a:bodyPr/>
          <a:lstStyle/>
          <a:p>
            <a:r>
              <a:rPr lang="en-US"/>
              <a:t>03/13/2023 - 05/01/2023</a:t>
            </a:r>
          </a:p>
        </p:txBody>
      </p:sp>
      <p:sp>
        <p:nvSpPr>
          <p:cNvPr id="5" name="Footer Placeholder 4">
            <a:extLst>
              <a:ext uri="{FF2B5EF4-FFF2-40B4-BE49-F238E27FC236}">
                <a16:creationId xmlns:a16="http://schemas.microsoft.com/office/drawing/2014/main" id="{4281C34D-1263-48B2-B329-9375279A1F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384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2543</Words>
  <Application>Microsoft Office PowerPoint</Application>
  <PresentationFormat>On-screen Show (4:3)</PresentationFormat>
  <Paragraphs>537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Hannover Messe 2023</vt:lpstr>
      <vt:lpstr>Overall Overall Tag Performance | All profiles</vt:lpstr>
      <vt:lpstr>Overall Tag Performance | All profiles</vt:lpstr>
      <vt:lpstr>Facebook Post Tag Performance | All profiles</vt:lpstr>
      <vt:lpstr>LinkedIn Post Tag Performance | All profiles</vt:lpstr>
      <vt:lpstr>Twitter Tweet Tag Performance | All profiles</vt:lpstr>
      <vt:lpstr>Instagram Post Tag Performance | All profiles</vt:lpstr>
      <vt:lpstr>Overall All Posts Table | All profiles - 1 of 3</vt:lpstr>
      <vt:lpstr>Overall All Posts Table | All profiles - 2 of 3</vt:lpstr>
      <vt:lpstr>Overall All Posts Table | All profiles - 3 of 3</vt:lpstr>
      <vt:lpstr>Facebook Own Posts Table | All profiles - 1 of 3</vt:lpstr>
      <vt:lpstr>Facebook Own Posts Table | All profiles - 2 of 3</vt:lpstr>
      <vt:lpstr>Facebook Own Posts Table | All profiles - 3 of 3</vt:lpstr>
      <vt:lpstr>Twitter Own Tweets Table | All profiles - 1 of 3</vt:lpstr>
      <vt:lpstr>Twitter Own Tweets Table | All profiles - 2 of 3</vt:lpstr>
      <vt:lpstr>Twitter Own Tweets Table | All profiles - 3 of 3</vt:lpstr>
      <vt:lpstr>Instagram Posts Table | All profiles - 1 of 4</vt:lpstr>
      <vt:lpstr>Instagram Posts Table | All profiles - 2 of 4</vt:lpstr>
      <vt:lpstr>Instagram Posts Table | All profiles - 3 of 4</vt:lpstr>
      <vt:lpstr>Instagram Posts Table | All profiles - 4 of 4</vt:lpstr>
      <vt:lpstr>Facebook Reach | All profiles</vt:lpstr>
      <vt:lpstr>Instagram Interaction Rate | All profiles</vt:lpstr>
      <vt:lpstr>Twitter Interaction Rate | All profiles</vt:lpstr>
      <vt:lpstr>Instagram Reach | All profiles</vt:lpstr>
      <vt:lpstr>Instagram Impressions  | All profiles</vt:lpstr>
      <vt:lpstr>LinkedIn Impressions over Time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Hannover Messe 2023</dc:title>
  <dc:creator>Frederik Born</dc:creator>
  <cp:lastModifiedBy>Frederik Born</cp:lastModifiedBy>
  <cp:revision>1</cp:revision>
  <dcterms:created xsi:type="dcterms:W3CDTF">2023-05-01T19:48:37Z</dcterms:created>
  <dcterms:modified xsi:type="dcterms:W3CDTF">2023-05-01T19:49:15Z</dcterms:modified>
</cp:coreProperties>
</file>