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9" r:id="rId51"/>
    <p:sldId id="310" r:id="rId52"/>
    <p:sldId id="311" r:id="rId53"/>
    <p:sldId id="312" r:id="rId54"/>
    <p:sldId id="313" r:id="rId55"/>
    <p:sldId id="314" r:id="rId56"/>
    <p:sldId id="315" r:id="rId57"/>
    <p:sldId id="316" r:id="rId58"/>
    <p:sldId id="317" r:id="rId59"/>
    <p:sldId id="318"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 @DimParisFr</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252755</c:v>
                </c:pt>
                <c:pt idx="1">
                  <c:v>252696</c:v>
                </c:pt>
                <c:pt idx="2">
                  <c:v>252729</c:v>
                </c:pt>
                <c:pt idx="3">
                  <c:v>252884</c:v>
                </c:pt>
                <c:pt idx="4">
                  <c:v>252889</c:v>
                </c:pt>
                <c:pt idx="5">
                  <c:v>252903</c:v>
                </c:pt>
                <c:pt idx="6">
                  <c:v>253014</c:v>
                </c:pt>
                <c:pt idx="7">
                  <c:v>253034</c:v>
                </c:pt>
                <c:pt idx="8">
                  <c:v>253170</c:v>
                </c:pt>
                <c:pt idx="9">
                  <c:v>253155</c:v>
                </c:pt>
                <c:pt idx="10">
                  <c:v>253101</c:v>
                </c:pt>
                <c:pt idx="11">
                  <c:v>253098</c:v>
                </c:pt>
                <c:pt idx="12">
                  <c:v>251037</c:v>
                </c:pt>
                <c:pt idx="13">
                  <c:v>251726</c:v>
                </c:pt>
                <c:pt idx="14">
                  <c:v>251506</c:v>
                </c:pt>
                <c:pt idx="15">
                  <c:v>252751</c:v>
                </c:pt>
                <c:pt idx="16">
                  <c:v>251666</c:v>
                </c:pt>
                <c:pt idx="17">
                  <c:v>252024</c:v>
                </c:pt>
                <c:pt idx="18">
                  <c:v>251091</c:v>
                </c:pt>
                <c:pt idx="19">
                  <c:v>250856</c:v>
                </c:pt>
                <c:pt idx="20">
                  <c:v>251295</c:v>
                </c:pt>
                <c:pt idx="21">
                  <c:v>251002</c:v>
                </c:pt>
                <c:pt idx="22">
                  <c:v>251583</c:v>
                </c:pt>
                <c:pt idx="23">
                  <c:v>251464</c:v>
                </c:pt>
                <c:pt idx="24">
                  <c:v>252770</c:v>
                </c:pt>
                <c:pt idx="25">
                  <c:v>253092</c:v>
                </c:pt>
                <c:pt idx="26">
                  <c:v>252514</c:v>
                </c:pt>
                <c:pt idx="27">
                  <c:v>252699</c:v>
                </c:pt>
                <c:pt idx="28">
                  <c:v>253153</c:v>
                </c:pt>
                <c:pt idx="29">
                  <c:v>253084</c:v>
                </c:pt>
                <c:pt idx="30">
                  <c:v>253402</c:v>
                </c:pt>
              </c:numCache>
            </c:numRef>
          </c:val>
          <c:smooth val="0"/>
          <c:extLst>
            <c:ext xmlns:c16="http://schemas.microsoft.com/office/drawing/2014/chart" uri="{C3380CC4-5D6E-409C-BE32-E72D297353CC}">
              <c16:uniqueId val="{00000000-8B8F-4204-9DDD-EA27B3DAB976}"/>
            </c:ext>
          </c:extLst>
        </c:ser>
        <c:dLbls>
          <c:showLegendKey val="0"/>
          <c:showVal val="0"/>
          <c:showCatName val="0"/>
          <c:showSerName val="0"/>
          <c:showPercent val="0"/>
          <c:showBubbleSize val="0"/>
        </c:dLbls>
        <c:smooth val="0"/>
        <c:axId val="372834824"/>
        <c:axId val="367988256"/>
      </c:lineChart>
      <c:dateAx>
        <c:axId val="37283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88256"/>
        <c:crosses val="autoZero"/>
        <c:auto val="1"/>
        <c:lblOffset val="100"/>
        <c:baseTimeUnit val="days"/>
      </c:dateAx>
      <c:valAx>
        <c:axId val="36798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83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 @DimParisFr</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493</c:v>
                </c:pt>
                <c:pt idx="1">
                  <c:v>1280</c:v>
                </c:pt>
                <c:pt idx="2">
                  <c:v>1428</c:v>
                </c:pt>
                <c:pt idx="3">
                  <c:v>1404</c:v>
                </c:pt>
                <c:pt idx="4">
                  <c:v>1280</c:v>
                </c:pt>
                <c:pt idx="5">
                  <c:v>1446</c:v>
                </c:pt>
                <c:pt idx="6">
                  <c:v>1503</c:v>
                </c:pt>
                <c:pt idx="7">
                  <c:v>1528</c:v>
                </c:pt>
                <c:pt idx="8">
                  <c:v>1507</c:v>
                </c:pt>
                <c:pt idx="9">
                  <c:v>1485</c:v>
                </c:pt>
                <c:pt idx="10">
                  <c:v>1277</c:v>
                </c:pt>
                <c:pt idx="11">
                  <c:v>1115</c:v>
                </c:pt>
                <c:pt idx="12">
                  <c:v>1209</c:v>
                </c:pt>
                <c:pt idx="13">
                  <c:v>1245</c:v>
                </c:pt>
                <c:pt idx="14">
                  <c:v>1799</c:v>
                </c:pt>
                <c:pt idx="15">
                  <c:v>964</c:v>
                </c:pt>
                <c:pt idx="16">
                  <c:v>291</c:v>
                </c:pt>
                <c:pt idx="17">
                  <c:v>464</c:v>
                </c:pt>
                <c:pt idx="18">
                  <c:v>460</c:v>
                </c:pt>
                <c:pt idx="19">
                  <c:v>512</c:v>
                </c:pt>
                <c:pt idx="20">
                  <c:v>484</c:v>
                </c:pt>
                <c:pt idx="21">
                  <c:v>577</c:v>
                </c:pt>
                <c:pt idx="22">
                  <c:v>483</c:v>
                </c:pt>
                <c:pt idx="23">
                  <c:v>398</c:v>
                </c:pt>
                <c:pt idx="24">
                  <c:v>383</c:v>
                </c:pt>
                <c:pt idx="25">
                  <c:v>419</c:v>
                </c:pt>
                <c:pt idx="26">
                  <c:v>324</c:v>
                </c:pt>
                <c:pt idx="28">
                  <c:v>513</c:v>
                </c:pt>
                <c:pt idx="29">
                  <c:v>377</c:v>
                </c:pt>
                <c:pt idx="30">
                  <c:v>363</c:v>
                </c:pt>
              </c:numCache>
            </c:numRef>
          </c:val>
          <c:smooth val="0"/>
          <c:extLst>
            <c:ext xmlns:c16="http://schemas.microsoft.com/office/drawing/2014/chart" uri="{C3380CC4-5D6E-409C-BE32-E72D297353CC}">
              <c16:uniqueId val="{00000000-8F51-41C8-9A28-6336964BF956}"/>
            </c:ext>
          </c:extLst>
        </c:ser>
        <c:dLbls>
          <c:showLegendKey val="0"/>
          <c:showVal val="0"/>
          <c:showCatName val="0"/>
          <c:showSerName val="0"/>
          <c:showPercent val="0"/>
          <c:showBubbleSize val="0"/>
        </c:dLbls>
        <c:smooth val="0"/>
        <c:axId val="54332080"/>
        <c:axId val="324586568"/>
      </c:lineChart>
      <c:dateAx>
        <c:axId val="5433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86568"/>
        <c:crosses val="autoZero"/>
        <c:auto val="1"/>
        <c:lblOffset val="100"/>
        <c:baseTimeUnit val="days"/>
      </c:dateAx>
      <c:valAx>
        <c:axId val="32458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3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 @DimParisFr</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0</c:v>
                </c:pt>
                <c:pt idx="1">
                  <c:v>8.3094272430507508E-3</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5.5509737994036698E-3</c:v>
                </c:pt>
                <c:pt idx="17">
                  <c:v>0</c:v>
                </c:pt>
                <c:pt idx="18">
                  <c:v>0</c:v>
                </c:pt>
                <c:pt idx="19">
                  <c:v>0</c:v>
                </c:pt>
                <c:pt idx="20">
                  <c:v>0</c:v>
                </c:pt>
                <c:pt idx="21">
                  <c:v>0</c:v>
                </c:pt>
                <c:pt idx="22">
                  <c:v>0</c:v>
                </c:pt>
                <c:pt idx="23">
                  <c:v>0</c:v>
                </c:pt>
                <c:pt idx="24">
                  <c:v>0</c:v>
                </c:pt>
                <c:pt idx="25">
                  <c:v>5.1397416686764404E-3</c:v>
                </c:pt>
                <c:pt idx="26">
                  <c:v>0</c:v>
                </c:pt>
                <c:pt idx="27">
                  <c:v>0</c:v>
                </c:pt>
                <c:pt idx="28">
                  <c:v>0</c:v>
                </c:pt>
                <c:pt idx="29">
                  <c:v>0</c:v>
                </c:pt>
                <c:pt idx="30">
                  <c:v>4.7385317659323304E-3</c:v>
                </c:pt>
              </c:numCache>
            </c:numRef>
          </c:val>
          <c:smooth val="0"/>
          <c:extLst>
            <c:ext xmlns:c16="http://schemas.microsoft.com/office/drawing/2014/chart" uri="{C3380CC4-5D6E-409C-BE32-E72D297353CC}">
              <c16:uniqueId val="{00000000-A0B1-4F0B-857B-1EA1ACB1F39B}"/>
            </c:ext>
          </c:extLst>
        </c:ser>
        <c:dLbls>
          <c:showLegendKey val="0"/>
          <c:showVal val="0"/>
          <c:showCatName val="0"/>
          <c:showSerName val="0"/>
          <c:showPercent val="0"/>
          <c:showBubbleSize val="0"/>
        </c:dLbls>
        <c:smooth val="0"/>
        <c:axId val="52200632"/>
        <c:axId val="52199320"/>
      </c:lineChart>
      <c:dateAx>
        <c:axId val="5220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99320"/>
        <c:crosses val="autoZero"/>
        <c:auto val="1"/>
        <c:lblOffset val="100"/>
        <c:baseTimeUnit val="days"/>
      </c:dateAx>
      <c:valAx>
        <c:axId val="5219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Total Reach</c:v>
                </c:pt>
                <c:pt idx="1">
                  <c:v>Watched 3 sec or more</c:v>
                </c:pt>
                <c:pt idx="2">
                  <c:v>Watched 10 sec or more</c:v>
                </c:pt>
                <c:pt idx="3">
                  <c:v>Watched 30 sec or more</c:v>
                </c:pt>
              </c:strCache>
            </c:strRef>
          </c:cat>
          <c:val>
            <c:numRef>
              <c:f>Sheet1!$A$2:$D$2</c:f>
              <c:numCache>
                <c:formatCode>General</c:formatCode>
                <c:ptCount val="4"/>
              </c:numCache>
            </c:numRef>
          </c:val>
          <c:extLst>
            <c:ext xmlns:c16="http://schemas.microsoft.com/office/drawing/2014/chart" uri="{C3380CC4-5D6E-409C-BE32-E72D297353CC}">
              <c16:uniqueId val="{00000000-21D8-424C-8A69-2BC66442669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69994</c:v>
                </c:pt>
                <c:pt idx="1">
                  <c:v>69993</c:v>
                </c:pt>
                <c:pt idx="2">
                  <c:v>69989</c:v>
                </c:pt>
                <c:pt idx="3">
                  <c:v>69985</c:v>
                </c:pt>
                <c:pt idx="4">
                  <c:v>69984</c:v>
                </c:pt>
                <c:pt idx="5">
                  <c:v>69982</c:v>
                </c:pt>
                <c:pt idx="6">
                  <c:v>69962</c:v>
                </c:pt>
                <c:pt idx="7">
                  <c:v>69938</c:v>
                </c:pt>
                <c:pt idx="8">
                  <c:v>69921</c:v>
                </c:pt>
                <c:pt idx="9">
                  <c:v>69889</c:v>
                </c:pt>
                <c:pt idx="10">
                  <c:v>69891</c:v>
                </c:pt>
                <c:pt idx="11">
                  <c:v>69904</c:v>
                </c:pt>
                <c:pt idx="12">
                  <c:v>70816</c:v>
                </c:pt>
                <c:pt idx="13">
                  <c:v>71595</c:v>
                </c:pt>
                <c:pt idx="14">
                  <c:v>71593</c:v>
                </c:pt>
                <c:pt idx="15">
                  <c:v>71613</c:v>
                </c:pt>
                <c:pt idx="16">
                  <c:v>71603</c:v>
                </c:pt>
                <c:pt idx="17">
                  <c:v>71583</c:v>
                </c:pt>
                <c:pt idx="18">
                  <c:v>71557</c:v>
                </c:pt>
                <c:pt idx="19">
                  <c:v>71523</c:v>
                </c:pt>
                <c:pt idx="20">
                  <c:v>71489</c:v>
                </c:pt>
                <c:pt idx="21">
                  <c:v>71440</c:v>
                </c:pt>
                <c:pt idx="22">
                  <c:v>71404</c:v>
                </c:pt>
                <c:pt idx="23">
                  <c:v>71405</c:v>
                </c:pt>
                <c:pt idx="24">
                  <c:v>71374</c:v>
                </c:pt>
                <c:pt idx="25">
                  <c:v>71346</c:v>
                </c:pt>
                <c:pt idx="26">
                  <c:v>71310</c:v>
                </c:pt>
                <c:pt idx="27">
                  <c:v>71281</c:v>
                </c:pt>
                <c:pt idx="28">
                  <c:v>71249</c:v>
                </c:pt>
                <c:pt idx="29">
                  <c:v>71240</c:v>
                </c:pt>
                <c:pt idx="30">
                  <c:v>71228</c:v>
                </c:pt>
              </c:numCache>
            </c:numRef>
          </c:val>
          <c:smooth val="0"/>
          <c:extLst>
            <c:ext xmlns:c16="http://schemas.microsoft.com/office/drawing/2014/chart" uri="{C3380CC4-5D6E-409C-BE32-E72D297353CC}">
              <c16:uniqueId val="{00000000-B104-47E5-B84E-2AACB7B2998C}"/>
            </c:ext>
          </c:extLst>
        </c:ser>
        <c:dLbls>
          <c:showLegendKey val="0"/>
          <c:showVal val="0"/>
          <c:showCatName val="0"/>
          <c:showSerName val="0"/>
          <c:showPercent val="0"/>
          <c:showBubbleSize val="0"/>
        </c:dLbls>
        <c:smooth val="0"/>
        <c:axId val="463790880"/>
        <c:axId val="463791208"/>
      </c:lineChart>
      <c:dateAx>
        <c:axId val="46379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791208"/>
        <c:crosses val="autoZero"/>
        <c:auto val="1"/>
        <c:lblOffset val="100"/>
        <c:baseTimeUnit val="days"/>
      </c:dateAx>
      <c:valAx>
        <c:axId val="46379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79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0</c:v>
                </c:pt>
                <c:pt idx="1">
                  <c:v>0.13569999999999999</c:v>
                </c:pt>
                <c:pt idx="2">
                  <c:v>0.15429999999999999</c:v>
                </c:pt>
                <c:pt idx="3">
                  <c:v>0.13289999999999999</c:v>
                </c:pt>
                <c:pt idx="4">
                  <c:v>0.32290000000000002</c:v>
                </c:pt>
                <c:pt idx="5">
                  <c:v>0.12</c:v>
                </c:pt>
                <c:pt idx="6">
                  <c:v>0.1208</c:v>
                </c:pt>
                <c:pt idx="7">
                  <c:v>0.1144</c:v>
                </c:pt>
                <c:pt idx="8">
                  <c:v>0.25169999999999998</c:v>
                </c:pt>
                <c:pt idx="9">
                  <c:v>0</c:v>
                </c:pt>
                <c:pt idx="10">
                  <c:v>0</c:v>
                </c:pt>
                <c:pt idx="11">
                  <c:v>0</c:v>
                </c:pt>
                <c:pt idx="12">
                  <c:v>0.1464</c:v>
                </c:pt>
                <c:pt idx="13">
                  <c:v>0</c:v>
                </c:pt>
                <c:pt idx="14">
                  <c:v>0.1145</c:v>
                </c:pt>
                <c:pt idx="15">
                  <c:v>1.4E-3</c:v>
                </c:pt>
                <c:pt idx="16">
                  <c:v>0</c:v>
                </c:pt>
                <c:pt idx="17">
                  <c:v>0</c:v>
                </c:pt>
                <c:pt idx="18">
                  <c:v>0.18160000000000001</c:v>
                </c:pt>
                <c:pt idx="19">
                  <c:v>0.1552</c:v>
                </c:pt>
                <c:pt idx="20">
                  <c:v>0.1371</c:v>
                </c:pt>
                <c:pt idx="21">
                  <c:v>9.0999999999999998E-2</c:v>
                </c:pt>
                <c:pt idx="22">
                  <c:v>0</c:v>
                </c:pt>
                <c:pt idx="23">
                  <c:v>1.4E-3</c:v>
                </c:pt>
                <c:pt idx="24">
                  <c:v>0.1583</c:v>
                </c:pt>
                <c:pt idx="25">
                  <c:v>0</c:v>
                </c:pt>
                <c:pt idx="26">
                  <c:v>0.27900000000000003</c:v>
                </c:pt>
                <c:pt idx="27">
                  <c:v>6.3100000000000003E-2</c:v>
                </c:pt>
                <c:pt idx="28">
                  <c:v>0.11509999999999999</c:v>
                </c:pt>
                <c:pt idx="29">
                  <c:v>0</c:v>
                </c:pt>
                <c:pt idx="30">
                  <c:v>0.30320000000000003</c:v>
                </c:pt>
              </c:numCache>
            </c:numRef>
          </c:val>
          <c:smooth val="0"/>
          <c:extLst>
            <c:ext xmlns:c16="http://schemas.microsoft.com/office/drawing/2014/chart" uri="{C3380CC4-5D6E-409C-BE32-E72D297353CC}">
              <c16:uniqueId val="{00000000-FADA-4B8E-B5F0-B99884523A5B}"/>
            </c:ext>
          </c:extLst>
        </c:ser>
        <c:dLbls>
          <c:showLegendKey val="0"/>
          <c:showVal val="0"/>
          <c:showCatName val="0"/>
          <c:showSerName val="0"/>
          <c:showPercent val="0"/>
          <c:showBubbleSize val="0"/>
        </c:dLbls>
        <c:smooth val="0"/>
        <c:axId val="18936712"/>
        <c:axId val="324251864"/>
      </c:lineChart>
      <c:dateAx>
        <c:axId val="1893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51864"/>
        <c:crosses val="autoZero"/>
        <c:auto val="1"/>
        <c:lblOffset val="100"/>
        <c:baseTimeUnit val="days"/>
      </c:dateAx>
      <c:valAx>
        <c:axId val="32425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3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0</c:v>
                </c:pt>
                <c:pt idx="1">
                  <c:v>95</c:v>
                </c:pt>
                <c:pt idx="2">
                  <c:v>108</c:v>
                </c:pt>
                <c:pt idx="3">
                  <c:v>93</c:v>
                </c:pt>
                <c:pt idx="4">
                  <c:v>226</c:v>
                </c:pt>
                <c:pt idx="5">
                  <c:v>84</c:v>
                </c:pt>
                <c:pt idx="6">
                  <c:v>84</c:v>
                </c:pt>
                <c:pt idx="7">
                  <c:v>80</c:v>
                </c:pt>
                <c:pt idx="8">
                  <c:v>176</c:v>
                </c:pt>
                <c:pt idx="9">
                  <c:v>0</c:v>
                </c:pt>
                <c:pt idx="10">
                  <c:v>0</c:v>
                </c:pt>
                <c:pt idx="11">
                  <c:v>0</c:v>
                </c:pt>
                <c:pt idx="12">
                  <c:v>103</c:v>
                </c:pt>
                <c:pt idx="13">
                  <c:v>0</c:v>
                </c:pt>
                <c:pt idx="14">
                  <c:v>82</c:v>
                </c:pt>
                <c:pt idx="15">
                  <c:v>1</c:v>
                </c:pt>
                <c:pt idx="16">
                  <c:v>0</c:v>
                </c:pt>
                <c:pt idx="17">
                  <c:v>0</c:v>
                </c:pt>
                <c:pt idx="18">
                  <c:v>130</c:v>
                </c:pt>
                <c:pt idx="19">
                  <c:v>111</c:v>
                </c:pt>
                <c:pt idx="20">
                  <c:v>98</c:v>
                </c:pt>
                <c:pt idx="21">
                  <c:v>65</c:v>
                </c:pt>
                <c:pt idx="22">
                  <c:v>0</c:v>
                </c:pt>
                <c:pt idx="23">
                  <c:v>1</c:v>
                </c:pt>
                <c:pt idx="24">
                  <c:v>113</c:v>
                </c:pt>
                <c:pt idx="25">
                  <c:v>0</c:v>
                </c:pt>
                <c:pt idx="26">
                  <c:v>199</c:v>
                </c:pt>
                <c:pt idx="27">
                  <c:v>45</c:v>
                </c:pt>
                <c:pt idx="28">
                  <c:v>82</c:v>
                </c:pt>
                <c:pt idx="29">
                  <c:v>0</c:v>
                </c:pt>
                <c:pt idx="30">
                  <c:v>216</c:v>
                </c:pt>
              </c:numCache>
            </c:numRef>
          </c:val>
          <c:smooth val="0"/>
          <c:extLst>
            <c:ext xmlns:c16="http://schemas.microsoft.com/office/drawing/2014/chart" uri="{C3380CC4-5D6E-409C-BE32-E72D297353CC}">
              <c16:uniqueId val="{00000000-C3EB-49F8-8094-001A7A26322E}"/>
            </c:ext>
          </c:extLst>
        </c:ser>
        <c:dLbls>
          <c:showLegendKey val="0"/>
          <c:showVal val="0"/>
          <c:showCatName val="0"/>
          <c:showSerName val="0"/>
          <c:showPercent val="0"/>
          <c:showBubbleSize val="0"/>
        </c:dLbls>
        <c:smooth val="0"/>
        <c:axId val="459018928"/>
        <c:axId val="459019256"/>
      </c:lineChart>
      <c:dateAx>
        <c:axId val="45901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19256"/>
        <c:crosses val="autoZero"/>
        <c:auto val="1"/>
        <c:lblOffset val="100"/>
        <c:baseTimeUnit val="days"/>
      </c:dateAx>
      <c:valAx>
        <c:axId val="45901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1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dim</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0.15800146287130101</c:v>
                </c:pt>
                <c:pt idx="1">
                  <c:v>0.100816468088016</c:v>
                </c:pt>
                <c:pt idx="2">
                  <c:v>0.16344704416519701</c:v>
                </c:pt>
              </c:numCache>
            </c:numRef>
          </c:val>
          <c:extLst>
            <c:ext xmlns:c16="http://schemas.microsoft.com/office/drawing/2014/chart" uri="{C3380CC4-5D6E-409C-BE32-E72D297353CC}">
              <c16:uniqueId val="{00000000-E319-4DE1-A2C9-BBDEC0256002}"/>
            </c:ext>
          </c:extLst>
        </c:ser>
        <c:dLbls>
          <c:showLegendKey val="0"/>
          <c:showVal val="0"/>
          <c:showCatName val="0"/>
          <c:showSerName val="0"/>
          <c:showPercent val="0"/>
          <c:showBubbleSize val="0"/>
        </c:dLbls>
        <c:gapWidth val="219"/>
        <c:overlap val="-27"/>
        <c:axId val="509174336"/>
        <c:axId val="509176632"/>
      </c:barChart>
      <c:catAx>
        <c:axId val="50917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76632"/>
        <c:crosses val="autoZero"/>
        <c:auto val="1"/>
        <c:lblAlgn val="ctr"/>
        <c:lblOffset val="100"/>
        <c:noMultiLvlLbl val="0"/>
      </c:catAx>
      <c:valAx>
        <c:axId val="50917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7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dim</c:v>
                </c:pt>
              </c:strCache>
            </c:strRef>
          </c:cat>
          <c:val>
            <c:numRef>
              <c:f>Sheet1!$B$2</c:f>
              <c:numCache>
                <c:formatCode>General</c:formatCode>
                <c:ptCount val="1"/>
                <c:pt idx="0">
                  <c:v>2277</c:v>
                </c:pt>
              </c:numCache>
            </c:numRef>
          </c:val>
          <c:extLst>
            <c:ext xmlns:c16="http://schemas.microsoft.com/office/drawing/2014/chart" uri="{C3380CC4-5D6E-409C-BE32-E72D297353CC}">
              <c16:uniqueId val="{00000000-6FE1-415D-AAF8-2203B0997836}"/>
            </c:ext>
          </c:extLst>
        </c:ser>
        <c:dLbls>
          <c:showLegendKey val="0"/>
          <c:showVal val="0"/>
          <c:showCatName val="0"/>
          <c:showSerName val="0"/>
          <c:showPercent val="0"/>
          <c:showBubbleSize val="0"/>
        </c:dLbls>
        <c:gapWidth val="219"/>
        <c:overlap val="-27"/>
        <c:axId val="509188768"/>
        <c:axId val="509190080"/>
      </c:barChart>
      <c:catAx>
        <c:axId val="50918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90080"/>
        <c:crosses val="autoZero"/>
        <c:auto val="1"/>
        <c:lblAlgn val="ctr"/>
        <c:lblOffset val="100"/>
        <c:noMultiLvlLbl val="0"/>
      </c:catAx>
      <c:valAx>
        <c:axId val="50919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8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 Engagement</c:v>
                </c:pt>
              </c:strCache>
            </c:strRef>
          </c:tx>
          <c:spPr>
            <a:solidFill>
              <a:schemeClr val="accent1"/>
            </a:solidFill>
            <a:ln>
              <a:noFill/>
            </a:ln>
            <a:effectLst/>
          </c:spPr>
          <c:invertIfNegative val="0"/>
          <c:cat>
            <c:strRef>
              <c:f>Sheet1!$A$2:$A$5</c:f>
              <c:strCache>
                <c:ptCount val="4"/>
                <c:pt idx="0">
                  <c:v>♬ original sound - dim_paris - Dim Paris</c:v>
                </c:pt>
                <c:pt idx="1">
                  <c:v>♬ So Low - Shiloh Dynasty &amp; LofiCentral</c:v>
                </c:pt>
                <c:pt idx="2">
                  <c:v>♬ Hey It's Me - Official Sound Studio</c:v>
                </c:pt>
                <c:pt idx="3">
                  <c:v>♬ original sound - tatemcrae - tate mcrae</c:v>
                </c:pt>
              </c:strCache>
            </c:strRef>
          </c:cat>
          <c:val>
            <c:numRef>
              <c:f>Sheet1!$B$2:$B$5</c:f>
              <c:numCache>
                <c:formatCode>General</c:formatCode>
                <c:ptCount val="4"/>
                <c:pt idx="0">
                  <c:v>88</c:v>
                </c:pt>
                <c:pt idx="1">
                  <c:v>24</c:v>
                </c:pt>
                <c:pt idx="2">
                  <c:v>7</c:v>
                </c:pt>
                <c:pt idx="3">
                  <c:v>7</c:v>
                </c:pt>
              </c:numCache>
            </c:numRef>
          </c:val>
          <c:extLst>
            <c:ext xmlns:c16="http://schemas.microsoft.com/office/drawing/2014/chart" uri="{C3380CC4-5D6E-409C-BE32-E72D297353CC}">
              <c16:uniqueId val="{00000000-C236-4F74-99AE-F2093029E8C8}"/>
            </c:ext>
          </c:extLst>
        </c:ser>
        <c:dLbls>
          <c:showLegendKey val="0"/>
          <c:showVal val="0"/>
          <c:showCatName val="0"/>
          <c:showSerName val="0"/>
          <c:showPercent val="0"/>
          <c:showBubbleSize val="0"/>
        </c:dLbls>
        <c:gapWidth val="219"/>
        <c:overlap val="-27"/>
        <c:axId val="509183192"/>
        <c:axId val="509183848"/>
      </c:barChart>
      <c:catAx>
        <c:axId val="50918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83848"/>
        <c:crosses val="autoZero"/>
        <c:auto val="1"/>
        <c:lblAlgn val="ctr"/>
        <c:lblOffset val="100"/>
        <c:noMultiLvlLbl val="0"/>
      </c:catAx>
      <c:valAx>
        <c:axId val="50918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8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@dim_paris</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numCache>
            </c:numRef>
          </c:val>
          <c:smooth val="0"/>
          <c:extLst>
            <c:ext xmlns:c16="http://schemas.microsoft.com/office/drawing/2014/chart" uri="{C3380CC4-5D6E-409C-BE32-E72D297353CC}">
              <c16:uniqueId val="{00000000-4B6F-4250-BB08-9F918AD0BC14}"/>
            </c:ext>
          </c:extLst>
        </c:ser>
        <c:dLbls>
          <c:showLegendKey val="0"/>
          <c:showVal val="0"/>
          <c:showCatName val="0"/>
          <c:showSerName val="0"/>
          <c:showPercent val="0"/>
          <c:showBubbleSize val="0"/>
        </c:dLbls>
        <c:smooth val="0"/>
        <c:axId val="509163512"/>
        <c:axId val="509165808"/>
      </c:lineChart>
      <c:dateAx>
        <c:axId val="50916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65808"/>
        <c:crosses val="autoZero"/>
        <c:auto val="1"/>
        <c:lblOffset val="100"/>
        <c:baseTimeUnit val="days"/>
      </c:dateAx>
      <c:valAx>
        <c:axId val="50916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16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@dim_paris</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0</c:v>
                </c:pt>
                <c:pt idx="1">
                  <c:v>0</c:v>
                </c:pt>
                <c:pt idx="2">
                  <c:v>970</c:v>
                </c:pt>
                <c:pt idx="3">
                  <c:v>0</c:v>
                </c:pt>
                <c:pt idx="4">
                  <c:v>0</c:v>
                </c:pt>
                <c:pt idx="5">
                  <c:v>0</c:v>
                </c:pt>
                <c:pt idx="6">
                  <c:v>0</c:v>
                </c:pt>
                <c:pt idx="7">
                  <c:v>0</c:v>
                </c:pt>
                <c:pt idx="8">
                  <c:v>3826</c:v>
                </c:pt>
                <c:pt idx="9">
                  <c:v>0</c:v>
                </c:pt>
                <c:pt idx="10">
                  <c:v>0</c:v>
                </c:pt>
                <c:pt idx="11">
                  <c:v>0</c:v>
                </c:pt>
                <c:pt idx="12">
                  <c:v>0</c:v>
                </c:pt>
                <c:pt idx="13">
                  <c:v>0</c:v>
                </c:pt>
                <c:pt idx="14">
                  <c:v>0</c:v>
                </c:pt>
                <c:pt idx="15">
                  <c:v>511</c:v>
                </c:pt>
                <c:pt idx="16">
                  <c:v>0</c:v>
                </c:pt>
                <c:pt idx="17">
                  <c:v>0</c:v>
                </c:pt>
                <c:pt idx="18">
                  <c:v>0</c:v>
                </c:pt>
                <c:pt idx="19">
                  <c:v>0</c:v>
                </c:pt>
                <c:pt idx="20">
                  <c:v>0</c:v>
                </c:pt>
                <c:pt idx="21">
                  <c:v>507</c:v>
                </c:pt>
                <c:pt idx="22">
                  <c:v>0</c:v>
                </c:pt>
                <c:pt idx="23">
                  <c:v>0</c:v>
                </c:pt>
                <c:pt idx="24">
                  <c:v>0</c:v>
                </c:pt>
                <c:pt idx="25">
                  <c:v>407</c:v>
                </c:pt>
                <c:pt idx="26">
                  <c:v>0</c:v>
                </c:pt>
                <c:pt idx="27">
                  <c:v>0</c:v>
                </c:pt>
                <c:pt idx="28">
                  <c:v>672</c:v>
                </c:pt>
                <c:pt idx="29">
                  <c:v>0</c:v>
                </c:pt>
                <c:pt idx="30">
                  <c:v>426</c:v>
                </c:pt>
              </c:numCache>
            </c:numRef>
          </c:val>
          <c:smooth val="0"/>
          <c:extLst>
            <c:ext xmlns:c16="http://schemas.microsoft.com/office/drawing/2014/chart" uri="{C3380CC4-5D6E-409C-BE32-E72D297353CC}">
              <c16:uniqueId val="{00000000-BE54-4E42-A46B-CB9903975B3A}"/>
            </c:ext>
          </c:extLst>
        </c:ser>
        <c:dLbls>
          <c:showLegendKey val="0"/>
          <c:showVal val="0"/>
          <c:showCatName val="0"/>
          <c:showSerName val="0"/>
          <c:showPercent val="0"/>
          <c:showBubbleSize val="0"/>
        </c:dLbls>
        <c:smooth val="0"/>
        <c:axId val="379117712"/>
        <c:axId val="379116072"/>
      </c:lineChart>
      <c:dateAx>
        <c:axId val="37911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16072"/>
        <c:crosses val="autoZero"/>
        <c:auto val="1"/>
        <c:lblOffset val="100"/>
        <c:baseTimeUnit val="days"/>
      </c:dateAx>
      <c:valAx>
        <c:axId val="37911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1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@dim_paris</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0">
                  <c:v>0</c:v>
                </c:pt>
                <c:pt idx="1">
                  <c:v>0</c:v>
                </c:pt>
                <c:pt idx="2">
                  <c:v>39</c:v>
                </c:pt>
                <c:pt idx="3">
                  <c:v>0</c:v>
                </c:pt>
                <c:pt idx="4">
                  <c:v>0</c:v>
                </c:pt>
                <c:pt idx="5">
                  <c:v>0</c:v>
                </c:pt>
                <c:pt idx="6">
                  <c:v>0</c:v>
                </c:pt>
                <c:pt idx="7">
                  <c:v>0</c:v>
                </c:pt>
                <c:pt idx="8">
                  <c:v>214</c:v>
                </c:pt>
                <c:pt idx="9">
                  <c:v>0</c:v>
                </c:pt>
                <c:pt idx="10">
                  <c:v>0</c:v>
                </c:pt>
                <c:pt idx="11">
                  <c:v>0</c:v>
                </c:pt>
                <c:pt idx="12">
                  <c:v>0</c:v>
                </c:pt>
                <c:pt idx="13">
                  <c:v>0</c:v>
                </c:pt>
                <c:pt idx="14">
                  <c:v>0</c:v>
                </c:pt>
                <c:pt idx="15">
                  <c:v>25</c:v>
                </c:pt>
                <c:pt idx="16">
                  <c:v>0</c:v>
                </c:pt>
                <c:pt idx="17">
                  <c:v>0</c:v>
                </c:pt>
                <c:pt idx="18">
                  <c:v>0</c:v>
                </c:pt>
                <c:pt idx="19">
                  <c:v>0</c:v>
                </c:pt>
                <c:pt idx="20">
                  <c:v>0</c:v>
                </c:pt>
                <c:pt idx="21">
                  <c:v>24</c:v>
                </c:pt>
                <c:pt idx="22">
                  <c:v>0</c:v>
                </c:pt>
                <c:pt idx="23">
                  <c:v>0</c:v>
                </c:pt>
                <c:pt idx="24">
                  <c:v>0</c:v>
                </c:pt>
                <c:pt idx="25">
                  <c:v>7</c:v>
                </c:pt>
                <c:pt idx="26">
                  <c:v>0</c:v>
                </c:pt>
                <c:pt idx="27">
                  <c:v>0</c:v>
                </c:pt>
                <c:pt idx="28">
                  <c:v>74</c:v>
                </c:pt>
                <c:pt idx="29">
                  <c:v>0</c:v>
                </c:pt>
                <c:pt idx="30">
                  <c:v>7</c:v>
                </c:pt>
              </c:numCache>
            </c:numRef>
          </c:val>
          <c:smooth val="0"/>
          <c:extLst>
            <c:ext xmlns:c16="http://schemas.microsoft.com/office/drawing/2014/chart" uri="{C3380CC4-5D6E-409C-BE32-E72D297353CC}">
              <c16:uniqueId val="{00000000-830A-425F-A5EA-62D3822F451F}"/>
            </c:ext>
          </c:extLst>
        </c:ser>
        <c:dLbls>
          <c:showLegendKey val="0"/>
          <c:showVal val="0"/>
          <c:showCatName val="0"/>
          <c:showSerName val="0"/>
          <c:showPercent val="0"/>
          <c:showBubbleSize val="0"/>
        </c:dLbls>
        <c:smooth val="0"/>
        <c:axId val="451683656"/>
        <c:axId val="451680376"/>
      </c:lineChart>
      <c:dateAx>
        <c:axId val="45168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80376"/>
        <c:crosses val="autoZero"/>
        <c:auto val="1"/>
        <c:lblOffset val="100"/>
        <c:baseTimeUnit val="days"/>
      </c:dateAx>
      <c:valAx>
        <c:axId val="45168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8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@dim_paris</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2">
                  <c:v>39</c:v>
                </c:pt>
                <c:pt idx="8">
                  <c:v>214</c:v>
                </c:pt>
                <c:pt idx="15">
                  <c:v>25</c:v>
                </c:pt>
                <c:pt idx="21">
                  <c:v>24</c:v>
                </c:pt>
                <c:pt idx="25">
                  <c:v>7</c:v>
                </c:pt>
                <c:pt idx="28">
                  <c:v>74</c:v>
                </c:pt>
                <c:pt idx="30">
                  <c:v>7</c:v>
                </c:pt>
              </c:numCache>
            </c:numRef>
          </c:val>
          <c:smooth val="0"/>
          <c:extLst>
            <c:ext xmlns:c16="http://schemas.microsoft.com/office/drawing/2014/chart" uri="{C3380CC4-5D6E-409C-BE32-E72D297353CC}">
              <c16:uniqueId val="{00000000-4E44-4F6A-AFE1-28A7DA672A80}"/>
            </c:ext>
          </c:extLst>
        </c:ser>
        <c:dLbls>
          <c:showLegendKey val="0"/>
          <c:showVal val="0"/>
          <c:showCatName val="0"/>
          <c:showSerName val="0"/>
          <c:showPercent val="0"/>
          <c:showBubbleSize val="0"/>
        </c:dLbls>
        <c:smooth val="0"/>
        <c:axId val="520816000"/>
        <c:axId val="520815016"/>
      </c:lineChart>
      <c:dateAx>
        <c:axId val="52081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815016"/>
        <c:crosses val="autoZero"/>
        <c:auto val="1"/>
        <c:lblOffset val="100"/>
        <c:baseTimeUnit val="days"/>
      </c:dateAx>
      <c:valAx>
        <c:axId val="52081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81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 Views</c:v>
                </c:pt>
              </c:strCache>
            </c:strRef>
          </c:tx>
          <c:spPr>
            <a:solidFill>
              <a:schemeClr val="accent1"/>
            </a:solidFill>
            <a:ln>
              <a:noFill/>
            </a:ln>
            <a:effectLst/>
          </c:spPr>
          <c:invertIfNegative val="0"/>
          <c:cat>
            <c:strRef>
              <c:f>Sheet1!$A$2:$A$23</c:f>
              <c:strCache>
                <c:ptCount val="22"/>
                <c:pt idx="0">
                  <c:v>#DimCollection</c:v>
                </c:pt>
                <c:pt idx="1">
                  <c:v>#boxer</c:v>
                </c:pt>
                <c:pt idx="2">
                  <c:v>#morningroutine</c:v>
                </c:pt>
                <c:pt idx="3">
                  <c:v>#underwear</c:v>
                </c:pt>
                <c:pt idx="4">
                  <c:v>#DIM</c:v>
                </c:pt>
                <c:pt idx="5">
                  <c:v>#Recyclage</c:v>
                </c:pt>
                <c:pt idx="6">
                  <c:v>#TerraCycle</c:v>
                </c:pt>
                <c:pt idx="7">
                  <c:v>#collants</c:v>
                </c:pt>
                <c:pt idx="8">
                  <c:v>#tights</c:v>
                </c:pt>
                <c:pt idx="9">
                  <c:v>#octobrerose🎀</c:v>
                </c:pt>
                <c:pt idx="10">
                  <c:v>#tousconcernes</c:v>
                </c:pt>
                <c:pt idx="11">
                  <c:v>#Paris</c:v>
                </c:pt>
                <c:pt idx="12">
                  <c:v>#fallfashion</c:v>
                </c:pt>
                <c:pt idx="13">
                  <c:v>#ootd</c:v>
                </c:pt>
                <c:pt idx="14">
                  <c:v>#outfit</c:v>
                </c:pt>
                <c:pt idx="15">
                  <c:v>#DimParis</c:v>
                </c:pt>
                <c:pt idx="16">
                  <c:v>#Lingerie</c:v>
                </c:pt>
                <c:pt idx="17">
                  <c:v>#Tarot</c:v>
                </c:pt>
                <c:pt idx="18">
                  <c:v>#cosy</c:v>
                </c:pt>
                <c:pt idx="19">
                  <c:v>#fall</c:v>
                </c:pt>
                <c:pt idx="20">
                  <c:v>#moodboard</c:v>
                </c:pt>
                <c:pt idx="21">
                  <c:v>#pinterest</c:v>
                </c:pt>
              </c:strCache>
            </c:strRef>
          </c:cat>
          <c:val>
            <c:numRef>
              <c:f>Sheet1!$B$2:$B$23</c:f>
              <c:numCache>
                <c:formatCode>General</c:formatCode>
                <c:ptCount val="22"/>
                <c:pt idx="0">
                  <c:v>3826</c:v>
                </c:pt>
                <c:pt idx="1">
                  <c:v>3826</c:v>
                </c:pt>
                <c:pt idx="2">
                  <c:v>3826</c:v>
                </c:pt>
                <c:pt idx="3">
                  <c:v>3826</c:v>
                </c:pt>
                <c:pt idx="4">
                  <c:v>970</c:v>
                </c:pt>
                <c:pt idx="5">
                  <c:v>970</c:v>
                </c:pt>
                <c:pt idx="6">
                  <c:v>970</c:v>
                </c:pt>
                <c:pt idx="7">
                  <c:v>970</c:v>
                </c:pt>
                <c:pt idx="8">
                  <c:v>970</c:v>
                </c:pt>
                <c:pt idx="9">
                  <c:v>672</c:v>
                </c:pt>
                <c:pt idx="10">
                  <c:v>672</c:v>
                </c:pt>
                <c:pt idx="11">
                  <c:v>511</c:v>
                </c:pt>
                <c:pt idx="12">
                  <c:v>509</c:v>
                </c:pt>
                <c:pt idx="13">
                  <c:v>509</c:v>
                </c:pt>
                <c:pt idx="14">
                  <c:v>507</c:v>
                </c:pt>
                <c:pt idx="15">
                  <c:v>503</c:v>
                </c:pt>
                <c:pt idx="16">
                  <c:v>426</c:v>
                </c:pt>
                <c:pt idx="17">
                  <c:v>426</c:v>
                </c:pt>
                <c:pt idx="18">
                  <c:v>407</c:v>
                </c:pt>
                <c:pt idx="19">
                  <c:v>407</c:v>
                </c:pt>
                <c:pt idx="20">
                  <c:v>407</c:v>
                </c:pt>
                <c:pt idx="21">
                  <c:v>407</c:v>
                </c:pt>
              </c:numCache>
            </c:numRef>
          </c:val>
          <c:extLst>
            <c:ext xmlns:c16="http://schemas.microsoft.com/office/drawing/2014/chart" uri="{C3380CC4-5D6E-409C-BE32-E72D297353CC}">
              <c16:uniqueId val="{00000000-B151-49C0-B4E0-617B3861AE7D}"/>
            </c:ext>
          </c:extLst>
        </c:ser>
        <c:dLbls>
          <c:showLegendKey val="0"/>
          <c:showVal val="0"/>
          <c:showCatName val="0"/>
          <c:showSerName val="0"/>
          <c:showPercent val="0"/>
          <c:showBubbleSize val="0"/>
        </c:dLbls>
        <c:gapWidth val="219"/>
        <c:overlap val="-27"/>
        <c:axId val="520812720"/>
        <c:axId val="520809112"/>
      </c:barChart>
      <c:catAx>
        <c:axId val="52081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809112"/>
        <c:crosses val="autoZero"/>
        <c:auto val="1"/>
        <c:lblAlgn val="ctr"/>
        <c:lblOffset val="100"/>
        <c:noMultiLvlLbl val="0"/>
      </c:catAx>
      <c:valAx>
        <c:axId val="52080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81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@dim_paris</c:v>
                </c:pt>
              </c:strCache>
            </c:strRef>
          </c:tx>
          <c:spPr>
            <a:ln w="28575" cap="rnd">
              <a:solidFill>
                <a:schemeClr val="accent1"/>
              </a:solidFill>
              <a:round/>
            </a:ln>
            <a:effectLst/>
          </c:spPr>
          <c:marker>
            <c:symbol val="none"/>
          </c:marker>
          <c:cat>
            <c:numRef>
              <c:f>Sheet1!$A$2:$A$32</c:f>
              <c:numCache>
                <c:formatCode>m/d/yyyy</c:formatCode>
                <c:ptCount val="31"/>
                <c:pt idx="0">
                  <c:v>45200</c:v>
                </c:pt>
                <c:pt idx="1">
                  <c:v>45201</c:v>
                </c:pt>
                <c:pt idx="2">
                  <c:v>45202</c:v>
                </c:pt>
                <c:pt idx="3">
                  <c:v>45203</c:v>
                </c:pt>
                <c:pt idx="4">
                  <c:v>45204</c:v>
                </c:pt>
                <c:pt idx="5">
                  <c:v>45205</c:v>
                </c:pt>
                <c:pt idx="6">
                  <c:v>45206</c:v>
                </c:pt>
                <c:pt idx="7">
                  <c:v>45207</c:v>
                </c:pt>
                <c:pt idx="8">
                  <c:v>45208</c:v>
                </c:pt>
                <c:pt idx="9">
                  <c:v>45209</c:v>
                </c:pt>
                <c:pt idx="10">
                  <c:v>45210</c:v>
                </c:pt>
                <c:pt idx="11">
                  <c:v>45211</c:v>
                </c:pt>
                <c:pt idx="12">
                  <c:v>45212</c:v>
                </c:pt>
                <c:pt idx="13">
                  <c:v>45213</c:v>
                </c:pt>
                <c:pt idx="14">
                  <c:v>45214</c:v>
                </c:pt>
                <c:pt idx="15">
                  <c:v>45215</c:v>
                </c:pt>
                <c:pt idx="16">
                  <c:v>45216</c:v>
                </c:pt>
                <c:pt idx="17">
                  <c:v>45217</c:v>
                </c:pt>
                <c:pt idx="18">
                  <c:v>45218</c:v>
                </c:pt>
                <c:pt idx="19">
                  <c:v>45219</c:v>
                </c:pt>
                <c:pt idx="20">
                  <c:v>45220</c:v>
                </c:pt>
                <c:pt idx="21">
                  <c:v>45221</c:v>
                </c:pt>
                <c:pt idx="22">
                  <c:v>45222</c:v>
                </c:pt>
                <c:pt idx="23">
                  <c:v>45223</c:v>
                </c:pt>
                <c:pt idx="24">
                  <c:v>45224</c:v>
                </c:pt>
                <c:pt idx="25">
                  <c:v>45225</c:v>
                </c:pt>
                <c:pt idx="26">
                  <c:v>45226</c:v>
                </c:pt>
                <c:pt idx="27">
                  <c:v>45227</c:v>
                </c:pt>
                <c:pt idx="28">
                  <c:v>45228</c:v>
                </c:pt>
                <c:pt idx="29">
                  <c:v>45229</c:v>
                </c:pt>
                <c:pt idx="30">
                  <c:v>45230</c:v>
                </c:pt>
              </c:numCache>
            </c:numRef>
          </c:cat>
          <c:val>
            <c:numRef>
              <c:f>Sheet1!$B$2:$B$32</c:f>
              <c:numCache>
                <c:formatCode>General</c:formatCode>
                <c:ptCount val="31"/>
                <c:pt idx="2">
                  <c:v>970</c:v>
                </c:pt>
                <c:pt idx="8">
                  <c:v>3826</c:v>
                </c:pt>
                <c:pt idx="15">
                  <c:v>511</c:v>
                </c:pt>
                <c:pt idx="21">
                  <c:v>507</c:v>
                </c:pt>
                <c:pt idx="25">
                  <c:v>407</c:v>
                </c:pt>
                <c:pt idx="28">
                  <c:v>672</c:v>
                </c:pt>
                <c:pt idx="30">
                  <c:v>426</c:v>
                </c:pt>
              </c:numCache>
            </c:numRef>
          </c:val>
          <c:smooth val="0"/>
          <c:extLst>
            <c:ext xmlns:c16="http://schemas.microsoft.com/office/drawing/2014/chart" uri="{C3380CC4-5D6E-409C-BE32-E72D297353CC}">
              <c16:uniqueId val="{00000000-41FB-4702-9735-CEC796FBBFB5}"/>
            </c:ext>
          </c:extLst>
        </c:ser>
        <c:dLbls>
          <c:showLegendKey val="0"/>
          <c:showVal val="0"/>
          <c:showCatName val="0"/>
          <c:showSerName val="0"/>
          <c:showPercent val="0"/>
          <c:showBubbleSize val="0"/>
        </c:dLbls>
        <c:smooth val="0"/>
        <c:axId val="451702680"/>
        <c:axId val="451711864"/>
      </c:lineChart>
      <c:dateAx>
        <c:axId val="45170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11864"/>
        <c:crosses val="autoZero"/>
        <c:auto val="1"/>
        <c:lblOffset val="100"/>
        <c:baseTimeUnit val="days"/>
      </c:dateAx>
      <c:valAx>
        <c:axId val="45171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0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2EE33-CC7E-4CA2-ABD7-4E8C7CA607E4}"/>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D4C9867-493E-458C-8738-BFAEB3E92ECD}"/>
              </a:ext>
            </a:extLst>
          </p:cNvPr>
          <p:cNvSpPr>
            <a:spLocks noGrp="1"/>
          </p:cNvSpPr>
          <p:nvPr>
            <p:ph type="subTitle" idx="1"/>
          </p:nvPr>
        </p:nvSpPr>
        <p:spPr/>
        <p:txBody>
          <a:bodyPr/>
          <a:lstStyle/>
          <a:p>
            <a:r>
              <a:rPr lang="en-US"/>
              <a:t>DBI</a:t>
            </a:r>
          </a:p>
        </p:txBody>
      </p:sp>
    </p:spTree>
    <p:extLst>
      <p:ext uri="{BB962C8B-B14F-4D97-AF65-F5344CB8AC3E}">
        <p14:creationId xmlns:p14="http://schemas.microsoft.com/office/powerpoint/2010/main" val="246291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8567-6C68-48A3-9645-719885A95E50}"/>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23738121-B381-4BA2-A0AF-E070456E9DA1}"/>
              </a:ext>
            </a:extLst>
          </p:cNvPr>
          <p:cNvGraphicFramePr>
            <a:graphicFrameLocks noGrp="1"/>
          </p:cNvGraphicFramePr>
          <p:nvPr>
            <p:ph type="tbl" sz="quarter" idx="13"/>
            <p:extLst>
              <p:ext uri="{D42A27DB-BD31-4B8C-83A1-F6EECF244321}">
                <p14:modId xmlns:p14="http://schemas.microsoft.com/office/powerpoint/2010/main" val="1265623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676579874"/>
                    </a:ext>
                  </a:extLst>
                </a:gridCol>
                <a:gridCol w="740665">
                  <a:extLst>
                    <a:ext uri="{9D8B030D-6E8A-4147-A177-3AD203B41FA5}">
                      <a16:colId xmlns:a16="http://schemas.microsoft.com/office/drawing/2014/main" val="433728127"/>
                    </a:ext>
                  </a:extLst>
                </a:gridCol>
                <a:gridCol w="411480">
                  <a:extLst>
                    <a:ext uri="{9D8B030D-6E8A-4147-A177-3AD203B41FA5}">
                      <a16:colId xmlns:a16="http://schemas.microsoft.com/office/drawing/2014/main" val="1951271782"/>
                    </a:ext>
                  </a:extLst>
                </a:gridCol>
                <a:gridCol w="740665">
                  <a:extLst>
                    <a:ext uri="{9D8B030D-6E8A-4147-A177-3AD203B41FA5}">
                      <a16:colId xmlns:a16="http://schemas.microsoft.com/office/drawing/2014/main" val="3429033278"/>
                    </a:ext>
                  </a:extLst>
                </a:gridCol>
                <a:gridCol w="411480">
                  <a:extLst>
                    <a:ext uri="{9D8B030D-6E8A-4147-A177-3AD203B41FA5}">
                      <a16:colId xmlns:a16="http://schemas.microsoft.com/office/drawing/2014/main" val="1195225179"/>
                    </a:ext>
                  </a:extLst>
                </a:gridCol>
                <a:gridCol w="411480">
                  <a:extLst>
                    <a:ext uri="{9D8B030D-6E8A-4147-A177-3AD203B41FA5}">
                      <a16:colId xmlns:a16="http://schemas.microsoft.com/office/drawing/2014/main" val="3766819564"/>
                    </a:ext>
                  </a:extLst>
                </a:gridCol>
                <a:gridCol w="411480">
                  <a:extLst>
                    <a:ext uri="{9D8B030D-6E8A-4147-A177-3AD203B41FA5}">
                      <a16:colId xmlns:a16="http://schemas.microsoft.com/office/drawing/2014/main" val="2164126325"/>
                    </a:ext>
                  </a:extLst>
                </a:gridCol>
                <a:gridCol w="411480">
                  <a:extLst>
                    <a:ext uri="{9D8B030D-6E8A-4147-A177-3AD203B41FA5}">
                      <a16:colId xmlns:a16="http://schemas.microsoft.com/office/drawing/2014/main" val="1042625184"/>
                    </a:ext>
                  </a:extLst>
                </a:gridCol>
                <a:gridCol w="411480">
                  <a:extLst>
                    <a:ext uri="{9D8B030D-6E8A-4147-A177-3AD203B41FA5}">
                      <a16:colId xmlns:a16="http://schemas.microsoft.com/office/drawing/2014/main" val="3394950775"/>
                    </a:ext>
                  </a:extLst>
                </a:gridCol>
                <a:gridCol w="411480">
                  <a:extLst>
                    <a:ext uri="{9D8B030D-6E8A-4147-A177-3AD203B41FA5}">
                      <a16:colId xmlns:a16="http://schemas.microsoft.com/office/drawing/2014/main" val="193623623"/>
                    </a:ext>
                  </a:extLst>
                </a:gridCol>
                <a:gridCol w="411480">
                  <a:extLst>
                    <a:ext uri="{9D8B030D-6E8A-4147-A177-3AD203B41FA5}">
                      <a16:colId xmlns:a16="http://schemas.microsoft.com/office/drawing/2014/main" val="143372014"/>
                    </a:ext>
                  </a:extLst>
                </a:gridCol>
                <a:gridCol w="411480">
                  <a:extLst>
                    <a:ext uri="{9D8B030D-6E8A-4147-A177-3AD203B41FA5}">
                      <a16:colId xmlns:a16="http://schemas.microsoft.com/office/drawing/2014/main" val="3817875249"/>
                    </a:ext>
                  </a:extLst>
                </a:gridCol>
                <a:gridCol w="411480">
                  <a:extLst>
                    <a:ext uri="{9D8B030D-6E8A-4147-A177-3AD203B41FA5}">
                      <a16:colId xmlns:a16="http://schemas.microsoft.com/office/drawing/2014/main" val="4137918843"/>
                    </a:ext>
                  </a:extLst>
                </a:gridCol>
                <a:gridCol w="411480">
                  <a:extLst>
                    <a:ext uri="{9D8B030D-6E8A-4147-A177-3AD203B41FA5}">
                      <a16:colId xmlns:a16="http://schemas.microsoft.com/office/drawing/2014/main" val="24246003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62196608"/>
                  </a:ext>
                </a:extLst>
              </a:tr>
              <a:tr h="370840">
                <a:tc>
                  <a:txBody>
                    <a:bodyPr/>
                    <a:lstStyle/>
                    <a:p>
                      <a:r>
                        <a:rPr lang="en-US" sz="1000"/>
                        <a:t>Dim @DimParisFr</a:t>
                      </a:r>
                    </a:p>
                  </a:txBody>
                  <a:tcPr/>
                </a:tc>
                <a:tc>
                  <a:txBody>
                    <a:bodyPr/>
                    <a:lstStyle/>
                    <a:p>
                      <a:r>
                        <a:rPr lang="en-US" sz="1000"/>
                        <a:t>253402</a:t>
                      </a:r>
                    </a:p>
                  </a:txBody>
                  <a:tcPr/>
                </a:tc>
                <a:tc>
                  <a:txBody>
                    <a:bodyPr/>
                    <a:lstStyle/>
                    <a:p>
                      <a:r>
                        <a:rPr lang="en-US" sz="1000"/>
                        <a:t>653</a:t>
                      </a:r>
                    </a:p>
                  </a:txBody>
                  <a:tcPr/>
                </a:tc>
                <a:tc>
                  <a:txBody>
                    <a:bodyPr/>
                    <a:lstStyle/>
                    <a:p>
                      <a:r>
                        <a:rPr lang="en-US" sz="1000"/>
                        <a:t>133706</a:t>
                      </a:r>
                    </a:p>
                  </a:txBody>
                  <a:tcPr/>
                </a:tc>
                <a:tc>
                  <a:txBody>
                    <a:bodyPr/>
                    <a:lstStyle/>
                    <a:p>
                      <a:r>
                        <a:rPr lang="en-US" sz="1000"/>
                        <a:t>-5</a:t>
                      </a:r>
                    </a:p>
                  </a:txBody>
                  <a:tcPr/>
                </a:tc>
                <a:tc>
                  <a:txBody>
                    <a:bodyPr/>
                    <a:lstStyle/>
                    <a:p>
                      <a:r>
                        <a:rPr lang="en-US" sz="1000"/>
                        <a:t>4</a:t>
                      </a:r>
                    </a:p>
                  </a:txBody>
                  <a:tcPr/>
                </a:tc>
                <a:tc>
                  <a:txBody>
                    <a:bodyPr/>
                    <a:lstStyle/>
                    <a:p>
                      <a:r>
                        <a:rPr lang="en-US" sz="1000"/>
                        <a:t>52</a:t>
                      </a:r>
                    </a:p>
                  </a:txBody>
                  <a:tcPr/>
                </a:tc>
                <a:tc>
                  <a:txBody>
                    <a:bodyPr/>
                    <a:lstStyle/>
                    <a:p>
                      <a:r>
                        <a:rPr lang="en-US" sz="1000"/>
                        <a:t>0</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0.0059 %</a:t>
                      </a:r>
                    </a:p>
                  </a:txBody>
                  <a:tcPr/>
                </a:tc>
                <a:tc>
                  <a:txBody>
                    <a:bodyPr/>
                    <a:lstStyle/>
                    <a:p>
                      <a:r>
                        <a:rPr lang="en-US" sz="1000"/>
                        <a:t>0.0 %</a:t>
                      </a:r>
                    </a:p>
                  </a:txBody>
                  <a:tcPr/>
                </a:tc>
                <a:extLst>
                  <a:ext uri="{0D108BD9-81ED-4DB2-BD59-A6C34878D82A}">
                    <a16:rowId xmlns:a16="http://schemas.microsoft.com/office/drawing/2014/main" val="2093437792"/>
                  </a:ext>
                </a:extLst>
              </a:tr>
            </a:tbl>
          </a:graphicData>
        </a:graphic>
      </p:graphicFrame>
      <p:sp>
        <p:nvSpPr>
          <p:cNvPr id="4" name="Text Placeholder 3">
            <a:extLst>
              <a:ext uri="{FF2B5EF4-FFF2-40B4-BE49-F238E27FC236}">
                <a16:creationId xmlns:a16="http://schemas.microsoft.com/office/drawing/2014/main" id="{6A0DBC41-450A-4ABA-A478-B5E0098AD52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79532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87E00-9E90-4643-A40D-47C93100A19E}"/>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C54DF4F6-AC33-499A-9EDE-E4E6DD3D2476}"/>
              </a:ext>
            </a:extLst>
          </p:cNvPr>
          <p:cNvGraphicFramePr>
            <a:graphicFrameLocks noGrp="1"/>
          </p:cNvGraphicFramePr>
          <p:nvPr>
            <p:ph type="chart" sz="quarter" idx="13"/>
            <p:extLst>
              <p:ext uri="{D42A27DB-BD31-4B8C-83A1-F6EECF244321}">
                <p14:modId xmlns:p14="http://schemas.microsoft.com/office/powerpoint/2010/main" val="2656385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03443-CC39-41FB-A907-0B3E5CA69BBA}"/>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6B6650B7-3D66-4F54-B9BB-7D63A3822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3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423-1467-4C83-A19C-78F850A54446}"/>
              </a:ext>
            </a:extLst>
          </p:cNvPr>
          <p:cNvSpPr>
            <a:spLocks noGrp="1"/>
          </p:cNvSpPr>
          <p:nvPr>
            <p:ph type="title"/>
          </p:nvPr>
        </p:nvSpPr>
        <p:spPr/>
        <p:txBody>
          <a:bodyPr/>
          <a:lstStyle/>
          <a:p>
            <a:r>
              <a:rPr lang="en-US"/>
              <a:t>Facebook Engaged Users | All profiles</a:t>
            </a:r>
          </a:p>
        </p:txBody>
      </p:sp>
      <p:graphicFrame>
        <p:nvGraphicFramePr>
          <p:cNvPr id="6" name="Chart Placeholder 5">
            <a:extLst>
              <a:ext uri="{FF2B5EF4-FFF2-40B4-BE49-F238E27FC236}">
                <a16:creationId xmlns:a16="http://schemas.microsoft.com/office/drawing/2014/main" id="{62113FAB-BA98-4589-8078-62465CF29B09}"/>
              </a:ext>
            </a:extLst>
          </p:cNvPr>
          <p:cNvGraphicFramePr>
            <a:graphicFrameLocks noGrp="1"/>
          </p:cNvGraphicFramePr>
          <p:nvPr>
            <p:ph type="chart" sz="quarter" idx="13"/>
            <p:extLst>
              <p:ext uri="{D42A27DB-BD31-4B8C-83A1-F6EECF244321}">
                <p14:modId xmlns:p14="http://schemas.microsoft.com/office/powerpoint/2010/main" val="959780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0D9ED-CB9C-4059-B9F8-437DD85A071E}"/>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1004ACD4-2808-4AAE-BB5D-EA4EA168B8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6122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16B3A-B1FB-4C65-93FF-1D7EE48FD53E}"/>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B777E903-C74E-4ACD-8136-6D27C638F5F0}"/>
              </a:ext>
            </a:extLst>
          </p:cNvPr>
          <p:cNvGraphicFramePr>
            <a:graphicFrameLocks noGrp="1"/>
          </p:cNvGraphicFramePr>
          <p:nvPr>
            <p:ph type="chart" sz="quarter" idx="13"/>
            <p:extLst>
              <p:ext uri="{D42A27DB-BD31-4B8C-83A1-F6EECF244321}">
                <p14:modId xmlns:p14="http://schemas.microsoft.com/office/powerpoint/2010/main" val="1528306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526358-48FB-4308-BC5B-83C2EDC3767B}"/>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E8952D58-BCCD-4EE4-863F-A30E9CC3DF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8687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C8B05-3507-40EB-A129-C92315D75805}"/>
              </a:ext>
            </a:extLst>
          </p:cNvPr>
          <p:cNvSpPr>
            <a:spLocks noGrp="1"/>
          </p:cNvSpPr>
          <p:nvPr>
            <p:ph type="title"/>
          </p:nvPr>
        </p:nvSpPr>
        <p:spPr/>
        <p:txBody>
          <a:bodyPr/>
          <a:lstStyle/>
          <a:p>
            <a:r>
              <a:rPr lang="en-US"/>
              <a:t>Facebook Video Funnel | All profiles</a:t>
            </a:r>
          </a:p>
        </p:txBody>
      </p:sp>
      <p:graphicFrame>
        <p:nvGraphicFramePr>
          <p:cNvPr id="6" name="Chart Placeholder 5">
            <a:extLst>
              <a:ext uri="{FF2B5EF4-FFF2-40B4-BE49-F238E27FC236}">
                <a16:creationId xmlns:a16="http://schemas.microsoft.com/office/drawing/2014/main" id="{08C44343-FE06-43AF-AB52-1C62679423C8}"/>
              </a:ext>
            </a:extLst>
          </p:cNvPr>
          <p:cNvGraphicFramePr>
            <a:graphicFrameLocks noGrp="1"/>
          </p:cNvGraphicFramePr>
          <p:nvPr>
            <p:ph type="chart" sz="quarter" idx="13"/>
            <p:extLst>
              <p:ext uri="{D42A27DB-BD31-4B8C-83A1-F6EECF244321}">
                <p14:modId xmlns:p14="http://schemas.microsoft.com/office/powerpoint/2010/main" val="111416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FFCB44-9CF0-4D54-8075-8B0FA88A9F15}"/>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662E86A9-8334-421C-9BD0-B1942A744B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9221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BA1FC-8185-48F4-BB64-8830A1236E34}"/>
              </a:ext>
            </a:extLst>
          </p:cNvPr>
          <p:cNvSpPr>
            <a:spLocks noGrp="1"/>
          </p:cNvSpPr>
          <p:nvPr>
            <p:ph type="title"/>
          </p:nvPr>
        </p:nvSpPr>
        <p:spPr/>
        <p:txBody>
          <a:bodyPr/>
          <a:lstStyle/>
          <a:p>
            <a:r>
              <a:rPr lang="en-US"/>
              <a:t>Facebook Own Posts Table | All profiles - 1 of 4</a:t>
            </a:r>
          </a:p>
        </p:txBody>
      </p:sp>
      <p:graphicFrame>
        <p:nvGraphicFramePr>
          <p:cNvPr id="5" name="Table Placeholder 4">
            <a:extLst>
              <a:ext uri="{FF2B5EF4-FFF2-40B4-BE49-F238E27FC236}">
                <a16:creationId xmlns:a16="http://schemas.microsoft.com/office/drawing/2014/main" id="{5D53E12B-5D5F-4C46-ACCA-C0F9ECE160C4}"/>
              </a:ext>
            </a:extLst>
          </p:cNvPr>
          <p:cNvGraphicFramePr>
            <a:graphicFrameLocks noGrp="1"/>
          </p:cNvGraphicFramePr>
          <p:nvPr>
            <p:ph type="tbl" sz="quarter" idx="13"/>
            <p:extLst>
              <p:ext uri="{D42A27DB-BD31-4B8C-83A1-F6EECF244321}">
                <p14:modId xmlns:p14="http://schemas.microsoft.com/office/powerpoint/2010/main" val="143649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27363732"/>
                    </a:ext>
                  </a:extLst>
                </a:gridCol>
                <a:gridCol w="1316735">
                  <a:extLst>
                    <a:ext uri="{9D8B030D-6E8A-4147-A177-3AD203B41FA5}">
                      <a16:colId xmlns:a16="http://schemas.microsoft.com/office/drawing/2014/main" val="2910016577"/>
                    </a:ext>
                  </a:extLst>
                </a:gridCol>
                <a:gridCol w="905256">
                  <a:extLst>
                    <a:ext uri="{9D8B030D-6E8A-4147-A177-3AD203B41FA5}">
                      <a16:colId xmlns:a16="http://schemas.microsoft.com/office/drawing/2014/main" val="3294789084"/>
                    </a:ext>
                  </a:extLst>
                </a:gridCol>
                <a:gridCol w="411480">
                  <a:extLst>
                    <a:ext uri="{9D8B030D-6E8A-4147-A177-3AD203B41FA5}">
                      <a16:colId xmlns:a16="http://schemas.microsoft.com/office/drawing/2014/main" val="101777544"/>
                    </a:ext>
                  </a:extLst>
                </a:gridCol>
                <a:gridCol w="411480">
                  <a:extLst>
                    <a:ext uri="{9D8B030D-6E8A-4147-A177-3AD203B41FA5}">
                      <a16:colId xmlns:a16="http://schemas.microsoft.com/office/drawing/2014/main" val="2031705240"/>
                    </a:ext>
                  </a:extLst>
                </a:gridCol>
                <a:gridCol w="411480">
                  <a:extLst>
                    <a:ext uri="{9D8B030D-6E8A-4147-A177-3AD203B41FA5}">
                      <a16:colId xmlns:a16="http://schemas.microsoft.com/office/drawing/2014/main" val="23420566"/>
                    </a:ext>
                  </a:extLst>
                </a:gridCol>
                <a:gridCol w="411480">
                  <a:extLst>
                    <a:ext uri="{9D8B030D-6E8A-4147-A177-3AD203B41FA5}">
                      <a16:colId xmlns:a16="http://schemas.microsoft.com/office/drawing/2014/main" val="2278923558"/>
                    </a:ext>
                  </a:extLst>
                </a:gridCol>
                <a:gridCol w="411480">
                  <a:extLst>
                    <a:ext uri="{9D8B030D-6E8A-4147-A177-3AD203B41FA5}">
                      <a16:colId xmlns:a16="http://schemas.microsoft.com/office/drawing/2014/main" val="1498673895"/>
                    </a:ext>
                  </a:extLst>
                </a:gridCol>
                <a:gridCol w="411480">
                  <a:extLst>
                    <a:ext uri="{9D8B030D-6E8A-4147-A177-3AD203B41FA5}">
                      <a16:colId xmlns:a16="http://schemas.microsoft.com/office/drawing/2014/main" val="1349637738"/>
                    </a:ext>
                  </a:extLst>
                </a:gridCol>
                <a:gridCol w="411480">
                  <a:extLst>
                    <a:ext uri="{9D8B030D-6E8A-4147-A177-3AD203B41FA5}">
                      <a16:colId xmlns:a16="http://schemas.microsoft.com/office/drawing/2014/main" val="778328002"/>
                    </a:ext>
                  </a:extLst>
                </a:gridCol>
                <a:gridCol w="411480">
                  <a:extLst>
                    <a:ext uri="{9D8B030D-6E8A-4147-A177-3AD203B41FA5}">
                      <a16:colId xmlns:a16="http://schemas.microsoft.com/office/drawing/2014/main" val="53783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2469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@DimParisFr - 2023-10-31 18:00:28</a:t>
                      </a:r>
                      <a:r>
                        <a:rPr kumimoji="0" lang="fr-FR" sz="1000" b="0" i="0" u="none" strike="noStrike" kern="1200" cap="none" spc="0" normalizeH="0" baseline="0" noProof="0">
                          <a:ln>
                            <a:noFill/>
                          </a:ln>
                          <a:solidFill>
                            <a:prstClr val="black"/>
                          </a:solidFill>
                          <a:effectLst/>
                          <a:uLnTx/>
                          <a:uFillTx/>
                          <a:latin typeface="Calibri"/>
                          <a:ea typeface="+mn-ea"/>
                          <a:cs typeface="+mn-cs"/>
                        </a:rPr>
                        <a:t>
 HAPPY HALLOWEEN ! 🎃
Donnez-nous votre déguisement préféré en commentaire !
#DimGame #Halloween #Deguisement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https://quintly-image-storage.s3.amazonaws.com/e47609b810ae492e1ea1671a0b009945/214241c3dd75a313eb0912bb8f0365a5.jpg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11/16/2023 10:19:17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08541878"/>
                  </a:ext>
                </a:extLst>
              </a:tr>
            </a:tbl>
          </a:graphicData>
        </a:graphic>
      </p:graphicFrame>
      <p:sp>
        <p:nvSpPr>
          <p:cNvPr id="4" name="Text Placeholder 3">
            <a:extLst>
              <a:ext uri="{FF2B5EF4-FFF2-40B4-BE49-F238E27FC236}">
                <a16:creationId xmlns:a16="http://schemas.microsoft.com/office/drawing/2014/main" id="{22D18911-5E42-4796-8256-1CA5486CA57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78253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87D2-7F32-4532-A739-EE04765A5648}"/>
              </a:ext>
            </a:extLst>
          </p:cNvPr>
          <p:cNvSpPr>
            <a:spLocks noGrp="1"/>
          </p:cNvSpPr>
          <p:nvPr>
            <p:ph type="title"/>
          </p:nvPr>
        </p:nvSpPr>
        <p:spPr/>
        <p:txBody>
          <a:bodyPr/>
          <a:lstStyle/>
          <a:p>
            <a:r>
              <a:rPr lang="en-US"/>
              <a:t>Facebook Own Posts Table | All profiles - 2 of 4</a:t>
            </a:r>
          </a:p>
        </p:txBody>
      </p:sp>
      <p:graphicFrame>
        <p:nvGraphicFramePr>
          <p:cNvPr id="5" name="Table Placeholder 4">
            <a:extLst>
              <a:ext uri="{FF2B5EF4-FFF2-40B4-BE49-F238E27FC236}">
                <a16:creationId xmlns:a16="http://schemas.microsoft.com/office/drawing/2014/main" id="{DEC344E2-A2F4-4EDD-AFF2-39019045993A}"/>
              </a:ext>
            </a:extLst>
          </p:cNvPr>
          <p:cNvGraphicFramePr>
            <a:graphicFrameLocks noGrp="1"/>
          </p:cNvGraphicFramePr>
          <p:nvPr>
            <p:ph type="tbl" sz="quarter" idx="13"/>
            <p:extLst>
              <p:ext uri="{D42A27DB-BD31-4B8C-83A1-F6EECF244321}">
                <p14:modId xmlns:p14="http://schemas.microsoft.com/office/powerpoint/2010/main" val="228490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21807078"/>
                    </a:ext>
                  </a:extLst>
                </a:gridCol>
                <a:gridCol w="1316735">
                  <a:extLst>
                    <a:ext uri="{9D8B030D-6E8A-4147-A177-3AD203B41FA5}">
                      <a16:colId xmlns:a16="http://schemas.microsoft.com/office/drawing/2014/main" val="3564618832"/>
                    </a:ext>
                  </a:extLst>
                </a:gridCol>
                <a:gridCol w="905256">
                  <a:extLst>
                    <a:ext uri="{9D8B030D-6E8A-4147-A177-3AD203B41FA5}">
                      <a16:colId xmlns:a16="http://schemas.microsoft.com/office/drawing/2014/main" val="1780723141"/>
                    </a:ext>
                  </a:extLst>
                </a:gridCol>
                <a:gridCol w="411480">
                  <a:extLst>
                    <a:ext uri="{9D8B030D-6E8A-4147-A177-3AD203B41FA5}">
                      <a16:colId xmlns:a16="http://schemas.microsoft.com/office/drawing/2014/main" val="2077657178"/>
                    </a:ext>
                  </a:extLst>
                </a:gridCol>
                <a:gridCol w="411480">
                  <a:extLst>
                    <a:ext uri="{9D8B030D-6E8A-4147-A177-3AD203B41FA5}">
                      <a16:colId xmlns:a16="http://schemas.microsoft.com/office/drawing/2014/main" val="1261394357"/>
                    </a:ext>
                  </a:extLst>
                </a:gridCol>
                <a:gridCol w="411480">
                  <a:extLst>
                    <a:ext uri="{9D8B030D-6E8A-4147-A177-3AD203B41FA5}">
                      <a16:colId xmlns:a16="http://schemas.microsoft.com/office/drawing/2014/main" val="2978121290"/>
                    </a:ext>
                  </a:extLst>
                </a:gridCol>
                <a:gridCol w="411480">
                  <a:extLst>
                    <a:ext uri="{9D8B030D-6E8A-4147-A177-3AD203B41FA5}">
                      <a16:colId xmlns:a16="http://schemas.microsoft.com/office/drawing/2014/main" val="373542432"/>
                    </a:ext>
                  </a:extLst>
                </a:gridCol>
                <a:gridCol w="411480">
                  <a:extLst>
                    <a:ext uri="{9D8B030D-6E8A-4147-A177-3AD203B41FA5}">
                      <a16:colId xmlns:a16="http://schemas.microsoft.com/office/drawing/2014/main" val="1534933924"/>
                    </a:ext>
                  </a:extLst>
                </a:gridCol>
                <a:gridCol w="411480">
                  <a:extLst>
                    <a:ext uri="{9D8B030D-6E8A-4147-A177-3AD203B41FA5}">
                      <a16:colId xmlns:a16="http://schemas.microsoft.com/office/drawing/2014/main" val="3267493341"/>
                    </a:ext>
                  </a:extLst>
                </a:gridCol>
                <a:gridCol w="411480">
                  <a:extLst>
                    <a:ext uri="{9D8B030D-6E8A-4147-A177-3AD203B41FA5}">
                      <a16:colId xmlns:a16="http://schemas.microsoft.com/office/drawing/2014/main" val="223477589"/>
                    </a:ext>
                  </a:extLst>
                </a:gridCol>
                <a:gridCol w="411480">
                  <a:extLst>
                    <a:ext uri="{9D8B030D-6E8A-4147-A177-3AD203B41FA5}">
                      <a16:colId xmlns:a16="http://schemas.microsoft.com/office/drawing/2014/main" val="9707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1135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@DimParisFr - 2023-10-26 18:00:17</a:t>
                      </a:r>
                      <a:r>
                        <a:rPr kumimoji="0" lang="fr-FR" sz="1000" b="0" i="0" u="none" strike="noStrike" kern="1200" cap="none" spc="0" normalizeH="0" baseline="0" noProof="0">
                          <a:ln>
                            <a:noFill/>
                          </a:ln>
                          <a:solidFill>
                            <a:prstClr val="black"/>
                          </a:solidFill>
                          <a:effectLst/>
                          <a:uLnTx/>
                          <a:uFillTx/>
                          <a:latin typeface="Calibri"/>
                          <a:ea typeface="+mn-ea"/>
                          <a:cs typeface="+mn-cs"/>
                        </a:rPr>
                        <a:t>
 #OctobreRose 🌸
Notre soutien-gorge post-opératoire, développé pour les femmes ayant subi une opération du sein, allie confort, praticité, et féminité. 
Ses bonnets composés de poches bilatérales permettent d'y glisser facilement une prothèse mammaire en cas de besoin. 
Découvrez-le en boutique DIM et sur : bit.ly/SGDIM
#OctobreRose2023 #TousConcernes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https://quintly-image-storage.s3.amazonaws.com/e47609b810ae492e1ea1671a0b009945/dfaf36feae30ae7d80b4bdfdeef74dec.jpg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11/16/2023 10:19:17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07500306"/>
                  </a:ext>
                </a:extLst>
              </a:tr>
            </a:tbl>
          </a:graphicData>
        </a:graphic>
      </p:graphicFrame>
      <p:sp>
        <p:nvSpPr>
          <p:cNvPr id="4" name="Text Placeholder 3">
            <a:extLst>
              <a:ext uri="{FF2B5EF4-FFF2-40B4-BE49-F238E27FC236}">
                <a16:creationId xmlns:a16="http://schemas.microsoft.com/office/drawing/2014/main" id="{53FA4144-898D-433E-ACB9-FB65759A20D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789108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5E5C8-23B5-43E5-BA33-9DD41217DD47}"/>
              </a:ext>
            </a:extLst>
          </p:cNvPr>
          <p:cNvSpPr>
            <a:spLocks noGrp="1"/>
          </p:cNvSpPr>
          <p:nvPr>
            <p:ph type="title"/>
          </p:nvPr>
        </p:nvSpPr>
        <p:spPr/>
        <p:txBody>
          <a:bodyPr/>
          <a:lstStyle/>
          <a:p>
            <a:r>
              <a:rPr lang="en-US"/>
              <a:t>Facebook Own Posts Table | All profiles - 3 of 4</a:t>
            </a:r>
          </a:p>
        </p:txBody>
      </p:sp>
      <p:graphicFrame>
        <p:nvGraphicFramePr>
          <p:cNvPr id="5" name="Table Placeholder 4">
            <a:extLst>
              <a:ext uri="{FF2B5EF4-FFF2-40B4-BE49-F238E27FC236}">
                <a16:creationId xmlns:a16="http://schemas.microsoft.com/office/drawing/2014/main" id="{FE0D99A2-C5CA-4629-AFF0-7A5775934F6D}"/>
              </a:ext>
            </a:extLst>
          </p:cNvPr>
          <p:cNvGraphicFramePr>
            <a:graphicFrameLocks noGrp="1"/>
          </p:cNvGraphicFramePr>
          <p:nvPr>
            <p:ph type="tbl" sz="quarter" idx="13"/>
            <p:extLst>
              <p:ext uri="{D42A27DB-BD31-4B8C-83A1-F6EECF244321}">
                <p14:modId xmlns:p14="http://schemas.microsoft.com/office/powerpoint/2010/main" val="52696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58009580"/>
                    </a:ext>
                  </a:extLst>
                </a:gridCol>
                <a:gridCol w="1316735">
                  <a:extLst>
                    <a:ext uri="{9D8B030D-6E8A-4147-A177-3AD203B41FA5}">
                      <a16:colId xmlns:a16="http://schemas.microsoft.com/office/drawing/2014/main" val="1837235354"/>
                    </a:ext>
                  </a:extLst>
                </a:gridCol>
                <a:gridCol w="905256">
                  <a:extLst>
                    <a:ext uri="{9D8B030D-6E8A-4147-A177-3AD203B41FA5}">
                      <a16:colId xmlns:a16="http://schemas.microsoft.com/office/drawing/2014/main" val="456881639"/>
                    </a:ext>
                  </a:extLst>
                </a:gridCol>
                <a:gridCol w="411480">
                  <a:extLst>
                    <a:ext uri="{9D8B030D-6E8A-4147-A177-3AD203B41FA5}">
                      <a16:colId xmlns:a16="http://schemas.microsoft.com/office/drawing/2014/main" val="3185564974"/>
                    </a:ext>
                  </a:extLst>
                </a:gridCol>
                <a:gridCol w="411480">
                  <a:extLst>
                    <a:ext uri="{9D8B030D-6E8A-4147-A177-3AD203B41FA5}">
                      <a16:colId xmlns:a16="http://schemas.microsoft.com/office/drawing/2014/main" val="2144239542"/>
                    </a:ext>
                  </a:extLst>
                </a:gridCol>
                <a:gridCol w="411480">
                  <a:extLst>
                    <a:ext uri="{9D8B030D-6E8A-4147-A177-3AD203B41FA5}">
                      <a16:colId xmlns:a16="http://schemas.microsoft.com/office/drawing/2014/main" val="17377646"/>
                    </a:ext>
                  </a:extLst>
                </a:gridCol>
                <a:gridCol w="411480">
                  <a:extLst>
                    <a:ext uri="{9D8B030D-6E8A-4147-A177-3AD203B41FA5}">
                      <a16:colId xmlns:a16="http://schemas.microsoft.com/office/drawing/2014/main" val="4170222519"/>
                    </a:ext>
                  </a:extLst>
                </a:gridCol>
                <a:gridCol w="411480">
                  <a:extLst>
                    <a:ext uri="{9D8B030D-6E8A-4147-A177-3AD203B41FA5}">
                      <a16:colId xmlns:a16="http://schemas.microsoft.com/office/drawing/2014/main" val="3547346908"/>
                    </a:ext>
                  </a:extLst>
                </a:gridCol>
                <a:gridCol w="411480">
                  <a:extLst>
                    <a:ext uri="{9D8B030D-6E8A-4147-A177-3AD203B41FA5}">
                      <a16:colId xmlns:a16="http://schemas.microsoft.com/office/drawing/2014/main" val="798460667"/>
                    </a:ext>
                  </a:extLst>
                </a:gridCol>
                <a:gridCol w="411480">
                  <a:extLst>
                    <a:ext uri="{9D8B030D-6E8A-4147-A177-3AD203B41FA5}">
                      <a16:colId xmlns:a16="http://schemas.microsoft.com/office/drawing/2014/main" val="3896991231"/>
                    </a:ext>
                  </a:extLst>
                </a:gridCol>
                <a:gridCol w="411480">
                  <a:extLst>
                    <a:ext uri="{9D8B030D-6E8A-4147-A177-3AD203B41FA5}">
                      <a16:colId xmlns:a16="http://schemas.microsoft.com/office/drawing/2014/main" val="2849705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3895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@DimParisFr - 2023-10-17 18:00:40</a:t>
                      </a:r>
                      <a:r>
                        <a:rPr kumimoji="0" lang="fr-FR" sz="1000" b="0" i="0" u="none" strike="noStrike" kern="1200" cap="none" spc="0" normalizeH="0" baseline="0" noProof="0">
                          <a:ln>
                            <a:noFill/>
                          </a:ln>
                          <a:solidFill>
                            <a:prstClr val="black"/>
                          </a:solidFill>
                          <a:effectLst/>
                          <a:uLnTx/>
                          <a:uFillTx/>
                          <a:latin typeface="Calibri"/>
                          <a:ea typeface="+mn-ea"/>
                          <a:cs typeface="+mn-cs"/>
                        </a:rPr>
                        <a:t>
 FULL MOON 💙🥐
On aime :
- La légèreté de son tulle
- Sa forme foulard qui souligne le décolleté 
- Son coloris vibrant et ses pois contrastés 
👉 A découvrir en boutique DIM et sur bit.ly/FullMoonDIM
#DimParis #Lingerie #FullMoon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https://quintly-image-storage.s3.amazonaws.com/e47609b810ae492e1ea1671a0b009945/da4127467a8fcd2725e348fe405f568c.jpg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11/16/2023 10:19:17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78797628"/>
                  </a:ext>
                </a:extLst>
              </a:tr>
            </a:tbl>
          </a:graphicData>
        </a:graphic>
      </p:graphicFrame>
      <p:sp>
        <p:nvSpPr>
          <p:cNvPr id="4" name="Text Placeholder 3">
            <a:extLst>
              <a:ext uri="{FF2B5EF4-FFF2-40B4-BE49-F238E27FC236}">
                <a16:creationId xmlns:a16="http://schemas.microsoft.com/office/drawing/2014/main" id="{9A7BD15B-2CD7-4E60-9539-01FCAB628E5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242827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67B46-9AED-4D3E-8909-DB7DBFDAAE67}"/>
              </a:ext>
            </a:extLst>
          </p:cNvPr>
          <p:cNvSpPr>
            <a:spLocks noGrp="1"/>
          </p:cNvSpPr>
          <p:nvPr>
            <p:ph type="title"/>
          </p:nvPr>
        </p:nvSpPr>
        <p:spPr/>
        <p:txBody>
          <a:bodyPr/>
          <a:lstStyle/>
          <a:p>
            <a:r>
              <a:rPr lang="en-US"/>
              <a:t>Facebook Own Posts Table | All profiles - 4 of 4</a:t>
            </a:r>
          </a:p>
        </p:txBody>
      </p:sp>
      <p:graphicFrame>
        <p:nvGraphicFramePr>
          <p:cNvPr id="5" name="Table Placeholder 4">
            <a:extLst>
              <a:ext uri="{FF2B5EF4-FFF2-40B4-BE49-F238E27FC236}">
                <a16:creationId xmlns:a16="http://schemas.microsoft.com/office/drawing/2014/main" id="{C7C53720-AE38-4E14-A7AC-5CB6BEE08214}"/>
              </a:ext>
            </a:extLst>
          </p:cNvPr>
          <p:cNvGraphicFramePr>
            <a:graphicFrameLocks noGrp="1"/>
          </p:cNvGraphicFramePr>
          <p:nvPr>
            <p:ph type="tbl" sz="quarter" idx="13"/>
            <p:extLst>
              <p:ext uri="{D42A27DB-BD31-4B8C-83A1-F6EECF244321}">
                <p14:modId xmlns:p14="http://schemas.microsoft.com/office/powerpoint/2010/main" val="57294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81682308"/>
                    </a:ext>
                  </a:extLst>
                </a:gridCol>
                <a:gridCol w="1316735">
                  <a:extLst>
                    <a:ext uri="{9D8B030D-6E8A-4147-A177-3AD203B41FA5}">
                      <a16:colId xmlns:a16="http://schemas.microsoft.com/office/drawing/2014/main" val="111514930"/>
                    </a:ext>
                  </a:extLst>
                </a:gridCol>
                <a:gridCol w="905256">
                  <a:extLst>
                    <a:ext uri="{9D8B030D-6E8A-4147-A177-3AD203B41FA5}">
                      <a16:colId xmlns:a16="http://schemas.microsoft.com/office/drawing/2014/main" val="4140511732"/>
                    </a:ext>
                  </a:extLst>
                </a:gridCol>
                <a:gridCol w="411480">
                  <a:extLst>
                    <a:ext uri="{9D8B030D-6E8A-4147-A177-3AD203B41FA5}">
                      <a16:colId xmlns:a16="http://schemas.microsoft.com/office/drawing/2014/main" val="3421513000"/>
                    </a:ext>
                  </a:extLst>
                </a:gridCol>
                <a:gridCol w="411480">
                  <a:extLst>
                    <a:ext uri="{9D8B030D-6E8A-4147-A177-3AD203B41FA5}">
                      <a16:colId xmlns:a16="http://schemas.microsoft.com/office/drawing/2014/main" val="3496344825"/>
                    </a:ext>
                  </a:extLst>
                </a:gridCol>
                <a:gridCol w="411480">
                  <a:extLst>
                    <a:ext uri="{9D8B030D-6E8A-4147-A177-3AD203B41FA5}">
                      <a16:colId xmlns:a16="http://schemas.microsoft.com/office/drawing/2014/main" val="3928028548"/>
                    </a:ext>
                  </a:extLst>
                </a:gridCol>
                <a:gridCol w="411480">
                  <a:extLst>
                    <a:ext uri="{9D8B030D-6E8A-4147-A177-3AD203B41FA5}">
                      <a16:colId xmlns:a16="http://schemas.microsoft.com/office/drawing/2014/main" val="929812201"/>
                    </a:ext>
                  </a:extLst>
                </a:gridCol>
                <a:gridCol w="411480">
                  <a:extLst>
                    <a:ext uri="{9D8B030D-6E8A-4147-A177-3AD203B41FA5}">
                      <a16:colId xmlns:a16="http://schemas.microsoft.com/office/drawing/2014/main" val="3457100784"/>
                    </a:ext>
                  </a:extLst>
                </a:gridCol>
                <a:gridCol w="411480">
                  <a:extLst>
                    <a:ext uri="{9D8B030D-6E8A-4147-A177-3AD203B41FA5}">
                      <a16:colId xmlns:a16="http://schemas.microsoft.com/office/drawing/2014/main" val="1693543107"/>
                    </a:ext>
                  </a:extLst>
                </a:gridCol>
                <a:gridCol w="411480">
                  <a:extLst>
                    <a:ext uri="{9D8B030D-6E8A-4147-A177-3AD203B41FA5}">
                      <a16:colId xmlns:a16="http://schemas.microsoft.com/office/drawing/2014/main" val="2677296511"/>
                    </a:ext>
                  </a:extLst>
                </a:gridCol>
                <a:gridCol w="411480">
                  <a:extLst>
                    <a:ext uri="{9D8B030D-6E8A-4147-A177-3AD203B41FA5}">
                      <a16:colId xmlns:a16="http://schemas.microsoft.com/office/drawing/2014/main" val="21279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3817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@DimParisFr - 2023-10-02 17:45:03</a:t>
                      </a:r>
                      <a:r>
                        <a:rPr kumimoji="0" lang="fr-FR" sz="1000" b="0" i="0" u="none" strike="noStrike" kern="1200" cap="none" spc="0" normalizeH="0" baseline="0" noProof="0">
                          <a:ln>
                            <a:noFill/>
                          </a:ln>
                          <a:solidFill>
                            <a:prstClr val="black"/>
                          </a:solidFill>
                          <a:effectLst/>
                          <a:uLnTx/>
                          <a:uFillTx/>
                          <a:latin typeface="Calibri"/>
                          <a:ea typeface="+mn-ea"/>
                          <a:cs typeface="+mn-cs"/>
                        </a:rPr>
                        <a:t>
 #OctobreRose 🌸
DIM s'engage aux côtés de l'Association Ruban Rose qui lutte depuis 20 ans contre les cancers du sein.
👉 Pour chaque achat incluant un soutien-gorge en boutique DIM ou sur www.dim.fr/post-octobre-rose.html, 1€ est reversé à l'Association Ruban Rose.
#DimSengage #OctobreRose2023 #RubanRose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https://quintly-image-storage.s3.amazonaws.com/e47609b810ae492e1ea1671a0b009945/d56c7fe8644174f5365d2931cb658aec.jpg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11/16/2023 10:19:17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46470022"/>
                  </a:ext>
                </a:extLst>
              </a:tr>
            </a:tbl>
          </a:graphicData>
        </a:graphic>
      </p:graphicFrame>
      <p:sp>
        <p:nvSpPr>
          <p:cNvPr id="4" name="Text Placeholder 3">
            <a:extLst>
              <a:ext uri="{FF2B5EF4-FFF2-40B4-BE49-F238E27FC236}">
                <a16:creationId xmlns:a16="http://schemas.microsoft.com/office/drawing/2014/main" id="{D31F53DC-60E7-412C-8CA2-4525145DE20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742440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7C379-CC62-44C8-B91C-A07FEE9D1A13}"/>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18012916-D45D-4E4E-A848-771DE23D51DD}"/>
              </a:ext>
            </a:extLst>
          </p:cNvPr>
          <p:cNvGraphicFramePr>
            <a:graphicFrameLocks noGrp="1"/>
          </p:cNvGraphicFramePr>
          <p:nvPr>
            <p:ph type="tbl" sz="quarter" idx="13"/>
            <p:extLst>
              <p:ext uri="{D42A27DB-BD31-4B8C-83A1-F6EECF244321}">
                <p14:modId xmlns:p14="http://schemas.microsoft.com/office/powerpoint/2010/main" val="360876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05451700"/>
                    </a:ext>
                  </a:extLst>
                </a:gridCol>
                <a:gridCol w="576072">
                  <a:extLst>
                    <a:ext uri="{9D8B030D-6E8A-4147-A177-3AD203B41FA5}">
                      <a16:colId xmlns:a16="http://schemas.microsoft.com/office/drawing/2014/main" val="533334473"/>
                    </a:ext>
                  </a:extLst>
                </a:gridCol>
                <a:gridCol w="576072">
                  <a:extLst>
                    <a:ext uri="{9D8B030D-6E8A-4147-A177-3AD203B41FA5}">
                      <a16:colId xmlns:a16="http://schemas.microsoft.com/office/drawing/2014/main" val="2956263871"/>
                    </a:ext>
                  </a:extLst>
                </a:gridCol>
                <a:gridCol w="576072">
                  <a:extLst>
                    <a:ext uri="{9D8B030D-6E8A-4147-A177-3AD203B41FA5}">
                      <a16:colId xmlns:a16="http://schemas.microsoft.com/office/drawing/2014/main" val="846161586"/>
                    </a:ext>
                  </a:extLst>
                </a:gridCol>
                <a:gridCol w="576072">
                  <a:extLst>
                    <a:ext uri="{9D8B030D-6E8A-4147-A177-3AD203B41FA5}">
                      <a16:colId xmlns:a16="http://schemas.microsoft.com/office/drawing/2014/main" val="1086773965"/>
                    </a:ext>
                  </a:extLst>
                </a:gridCol>
                <a:gridCol w="576072">
                  <a:extLst>
                    <a:ext uri="{9D8B030D-6E8A-4147-A177-3AD203B41FA5}">
                      <a16:colId xmlns:a16="http://schemas.microsoft.com/office/drawing/2014/main" val="1806923393"/>
                    </a:ext>
                  </a:extLst>
                </a:gridCol>
                <a:gridCol w="576072">
                  <a:extLst>
                    <a:ext uri="{9D8B030D-6E8A-4147-A177-3AD203B41FA5}">
                      <a16:colId xmlns:a16="http://schemas.microsoft.com/office/drawing/2014/main" val="2298998804"/>
                    </a:ext>
                  </a:extLst>
                </a:gridCol>
                <a:gridCol w="576072">
                  <a:extLst>
                    <a:ext uri="{9D8B030D-6E8A-4147-A177-3AD203B41FA5}">
                      <a16:colId xmlns:a16="http://schemas.microsoft.com/office/drawing/2014/main" val="3516042241"/>
                    </a:ext>
                  </a:extLst>
                </a:gridCol>
                <a:gridCol w="576072">
                  <a:extLst>
                    <a:ext uri="{9D8B030D-6E8A-4147-A177-3AD203B41FA5}">
                      <a16:colId xmlns:a16="http://schemas.microsoft.com/office/drawing/2014/main" val="2056454917"/>
                    </a:ext>
                  </a:extLst>
                </a:gridCol>
                <a:gridCol w="576072">
                  <a:extLst>
                    <a:ext uri="{9D8B030D-6E8A-4147-A177-3AD203B41FA5}">
                      <a16:colId xmlns:a16="http://schemas.microsoft.com/office/drawing/2014/main" val="502932255"/>
                    </a:ext>
                  </a:extLst>
                </a:gridCol>
                <a:gridCol w="576072">
                  <a:extLst>
                    <a:ext uri="{9D8B030D-6E8A-4147-A177-3AD203B41FA5}">
                      <a16:colId xmlns:a16="http://schemas.microsoft.com/office/drawing/2014/main" val="7509880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34663057"/>
                  </a:ext>
                </a:extLst>
              </a:tr>
              <a:tr h="370840">
                <a:tc>
                  <a:txBody>
                    <a:bodyPr/>
                    <a:lstStyle/>
                    <a:p>
                      <a:r>
                        <a:rPr lang="en-US" sz="1000"/>
                        <a:t>dim</a:t>
                      </a:r>
                    </a:p>
                  </a:txBody>
                  <a:tcPr/>
                </a:tc>
                <a:tc>
                  <a:txBody>
                    <a:bodyPr/>
                    <a:lstStyle/>
                    <a:p>
                      <a:r>
                        <a:rPr lang="en-US" sz="1000"/>
                        <a:t>71228</a:t>
                      </a:r>
                    </a:p>
                  </a:txBody>
                  <a:tcPr/>
                </a:tc>
                <a:tc>
                  <a:txBody>
                    <a:bodyPr/>
                    <a:lstStyle/>
                    <a:p>
                      <a:r>
                        <a:rPr lang="en-US" sz="1000"/>
                        <a:t>1239</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8</a:t>
                      </a:r>
                    </a:p>
                  </a:txBody>
                  <a:tcPr/>
                </a:tc>
                <a:tc>
                  <a:txBody>
                    <a:bodyPr/>
                    <a:lstStyle/>
                    <a:p>
                      <a:r>
                        <a:rPr lang="en-US" sz="1000"/>
                        <a:t>23</a:t>
                      </a:r>
                    </a:p>
                  </a:txBody>
                  <a:tcPr/>
                </a:tc>
                <a:tc>
                  <a:txBody>
                    <a:bodyPr/>
                    <a:lstStyle/>
                    <a:p>
                      <a:r>
                        <a:rPr lang="en-US" sz="1000"/>
                        <a:t>2243</a:t>
                      </a:r>
                    </a:p>
                  </a:txBody>
                  <a:tcPr/>
                </a:tc>
                <a:tc>
                  <a:txBody>
                    <a:bodyPr/>
                    <a:lstStyle/>
                    <a:p>
                      <a:r>
                        <a:rPr lang="en-US" sz="1000"/>
                        <a:t>34</a:t>
                      </a:r>
                    </a:p>
                  </a:txBody>
                  <a:tcPr/>
                </a:tc>
                <a:tc>
                  <a:txBody>
                    <a:bodyPr/>
                    <a:lstStyle/>
                    <a:p>
                      <a:r>
                        <a:rPr lang="en-US" sz="1000"/>
                        <a:t>0.1402 %</a:t>
                      </a:r>
                    </a:p>
                  </a:txBody>
                  <a:tcPr/>
                </a:tc>
                <a:extLst>
                  <a:ext uri="{0D108BD9-81ED-4DB2-BD59-A6C34878D82A}">
                    <a16:rowId xmlns:a16="http://schemas.microsoft.com/office/drawing/2014/main" val="3126828147"/>
                  </a:ext>
                </a:extLst>
              </a:tr>
            </a:tbl>
          </a:graphicData>
        </a:graphic>
      </p:graphicFrame>
      <p:sp>
        <p:nvSpPr>
          <p:cNvPr id="4" name="Text Placeholder 3">
            <a:extLst>
              <a:ext uri="{FF2B5EF4-FFF2-40B4-BE49-F238E27FC236}">
                <a16:creationId xmlns:a16="http://schemas.microsoft.com/office/drawing/2014/main" id="{AD32F0EB-9A09-4F27-A309-E2FE7475F06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683721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A67D-DB01-4323-B364-D7AE0570631F}"/>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7D039A44-612B-4F07-B476-40BD3C4E2017}"/>
              </a:ext>
            </a:extLst>
          </p:cNvPr>
          <p:cNvGraphicFramePr>
            <a:graphicFrameLocks noGrp="1"/>
          </p:cNvGraphicFramePr>
          <p:nvPr>
            <p:ph type="chart" sz="quarter" idx="13"/>
            <p:extLst>
              <p:ext uri="{D42A27DB-BD31-4B8C-83A1-F6EECF244321}">
                <p14:modId xmlns:p14="http://schemas.microsoft.com/office/powerpoint/2010/main" val="3811829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11897-3B80-4BB2-924C-A851FE82CDA7}"/>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B77A506A-B7D0-4E2C-A6B3-28617E17E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84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3A07-645B-44DC-9855-4F405DE57503}"/>
              </a:ext>
            </a:extLst>
          </p:cNvPr>
          <p:cNvSpPr>
            <a:spLocks noGrp="1"/>
          </p:cNvSpPr>
          <p:nvPr>
            <p:ph type="title"/>
          </p:nvPr>
        </p:nvSpPr>
        <p:spPr/>
        <p:txBody>
          <a:bodyPr/>
          <a:lstStyle/>
          <a:p>
            <a:r>
              <a:rPr lang="en-US"/>
              <a:t>Instagram Interaction Rate | All profiles</a:t>
            </a:r>
          </a:p>
        </p:txBody>
      </p:sp>
      <p:graphicFrame>
        <p:nvGraphicFramePr>
          <p:cNvPr id="6" name="Chart Placeholder 5">
            <a:extLst>
              <a:ext uri="{FF2B5EF4-FFF2-40B4-BE49-F238E27FC236}">
                <a16:creationId xmlns:a16="http://schemas.microsoft.com/office/drawing/2014/main" id="{67B15398-1B71-4363-B4B0-B9E8F4264DFA}"/>
              </a:ext>
            </a:extLst>
          </p:cNvPr>
          <p:cNvGraphicFramePr>
            <a:graphicFrameLocks noGrp="1"/>
          </p:cNvGraphicFramePr>
          <p:nvPr>
            <p:ph type="chart" sz="quarter" idx="13"/>
            <p:extLst>
              <p:ext uri="{D42A27DB-BD31-4B8C-83A1-F6EECF244321}">
                <p14:modId xmlns:p14="http://schemas.microsoft.com/office/powerpoint/2010/main" val="1264737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2C9CF-14F3-4674-A260-E814E653BCD2}"/>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8002C547-FE28-48E1-960F-4316BAE91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52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1471-ED2F-4322-8009-376FCCB9D1F6}"/>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A090F70E-6201-47A8-9A26-3C1AC88C2FE9}"/>
              </a:ext>
            </a:extLst>
          </p:cNvPr>
          <p:cNvGraphicFramePr>
            <a:graphicFrameLocks noGrp="1"/>
          </p:cNvGraphicFramePr>
          <p:nvPr>
            <p:ph type="chart" sz="quarter" idx="13"/>
            <p:extLst>
              <p:ext uri="{D42A27DB-BD31-4B8C-83A1-F6EECF244321}">
                <p14:modId xmlns:p14="http://schemas.microsoft.com/office/powerpoint/2010/main" val="424969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04B380-197A-4F34-A532-C6EC1C934C3F}"/>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DBE22202-66A1-4AF9-B54E-244EA9A075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455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1DA0-E49F-4B26-9001-F6C093C4FD9D}"/>
              </a:ext>
            </a:extLst>
          </p:cNvPr>
          <p:cNvSpPr>
            <a:spLocks noGrp="1"/>
          </p:cNvSpPr>
          <p:nvPr>
            <p:ph type="title"/>
          </p:nvPr>
        </p:nvSpPr>
        <p:spPr/>
        <p:txBody>
          <a:bodyPr/>
          <a:lstStyle/>
          <a:p>
            <a:r>
              <a:rPr lang="en-US"/>
              <a:t>Instagram Videos Table | All profiles - 1 of 8</a:t>
            </a:r>
          </a:p>
        </p:txBody>
      </p:sp>
      <p:graphicFrame>
        <p:nvGraphicFramePr>
          <p:cNvPr id="5" name="Table Placeholder 4">
            <a:extLst>
              <a:ext uri="{FF2B5EF4-FFF2-40B4-BE49-F238E27FC236}">
                <a16:creationId xmlns:a16="http://schemas.microsoft.com/office/drawing/2014/main" id="{CE4FB44A-2B8B-4EEC-A842-6BFD2ECC739F}"/>
              </a:ext>
            </a:extLst>
          </p:cNvPr>
          <p:cNvGraphicFramePr>
            <a:graphicFrameLocks noGrp="1"/>
          </p:cNvGraphicFramePr>
          <p:nvPr>
            <p:ph type="tbl" sz="quarter" idx="13"/>
            <p:extLst>
              <p:ext uri="{D42A27DB-BD31-4B8C-83A1-F6EECF244321}">
                <p14:modId xmlns:p14="http://schemas.microsoft.com/office/powerpoint/2010/main" val="25372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5108595"/>
                    </a:ext>
                  </a:extLst>
                </a:gridCol>
                <a:gridCol w="987552">
                  <a:extLst>
                    <a:ext uri="{9D8B030D-6E8A-4147-A177-3AD203B41FA5}">
                      <a16:colId xmlns:a16="http://schemas.microsoft.com/office/drawing/2014/main" val="696246531"/>
                    </a:ext>
                  </a:extLst>
                </a:gridCol>
                <a:gridCol w="1234440">
                  <a:extLst>
                    <a:ext uri="{9D8B030D-6E8A-4147-A177-3AD203B41FA5}">
                      <a16:colId xmlns:a16="http://schemas.microsoft.com/office/drawing/2014/main" val="3996745603"/>
                    </a:ext>
                  </a:extLst>
                </a:gridCol>
                <a:gridCol w="411480">
                  <a:extLst>
                    <a:ext uri="{9D8B030D-6E8A-4147-A177-3AD203B41FA5}">
                      <a16:colId xmlns:a16="http://schemas.microsoft.com/office/drawing/2014/main" val="660075629"/>
                    </a:ext>
                  </a:extLst>
                </a:gridCol>
                <a:gridCol w="411480">
                  <a:extLst>
                    <a:ext uri="{9D8B030D-6E8A-4147-A177-3AD203B41FA5}">
                      <a16:colId xmlns:a16="http://schemas.microsoft.com/office/drawing/2014/main" val="4280284964"/>
                    </a:ext>
                  </a:extLst>
                </a:gridCol>
                <a:gridCol w="411480">
                  <a:extLst>
                    <a:ext uri="{9D8B030D-6E8A-4147-A177-3AD203B41FA5}">
                      <a16:colId xmlns:a16="http://schemas.microsoft.com/office/drawing/2014/main" val="30208431"/>
                    </a:ext>
                  </a:extLst>
                </a:gridCol>
                <a:gridCol w="411480">
                  <a:extLst>
                    <a:ext uri="{9D8B030D-6E8A-4147-A177-3AD203B41FA5}">
                      <a16:colId xmlns:a16="http://schemas.microsoft.com/office/drawing/2014/main" val="2208722563"/>
                    </a:ext>
                  </a:extLst>
                </a:gridCol>
                <a:gridCol w="411480">
                  <a:extLst>
                    <a:ext uri="{9D8B030D-6E8A-4147-A177-3AD203B41FA5}">
                      <a16:colId xmlns:a16="http://schemas.microsoft.com/office/drawing/2014/main" val="2562483627"/>
                    </a:ext>
                  </a:extLst>
                </a:gridCol>
                <a:gridCol w="411480">
                  <a:extLst>
                    <a:ext uri="{9D8B030D-6E8A-4147-A177-3AD203B41FA5}">
                      <a16:colId xmlns:a16="http://schemas.microsoft.com/office/drawing/2014/main" val="2743951536"/>
                    </a:ext>
                  </a:extLst>
                </a:gridCol>
                <a:gridCol w="411480">
                  <a:extLst>
                    <a:ext uri="{9D8B030D-6E8A-4147-A177-3AD203B41FA5}">
                      <a16:colId xmlns:a16="http://schemas.microsoft.com/office/drawing/2014/main" val="682646336"/>
                    </a:ext>
                  </a:extLst>
                </a:gridCol>
                <a:gridCol w="411480">
                  <a:extLst>
                    <a:ext uri="{9D8B030D-6E8A-4147-A177-3AD203B41FA5}">
                      <a16:colId xmlns:a16="http://schemas.microsoft.com/office/drawing/2014/main" val="3269846633"/>
                    </a:ext>
                  </a:extLst>
                </a:gridCol>
                <a:gridCol w="411480">
                  <a:extLst>
                    <a:ext uri="{9D8B030D-6E8A-4147-A177-3AD203B41FA5}">
                      <a16:colId xmlns:a16="http://schemas.microsoft.com/office/drawing/2014/main" val="1984983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22755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- 2023-10-29 18:19:01</a:t>
                      </a:r>
                      <a:r>
                        <a:rPr kumimoji="0" lang="en-US" sz="1000" b="0" i="0" u="none" strike="noStrike" kern="1200" cap="none" spc="0" normalizeH="0" baseline="0" noProof="0">
                          <a:ln>
                            <a:noFill/>
                          </a:ln>
                          <a:solidFill>
                            <a:prstClr val="black"/>
                          </a:solidFill>
                          <a:effectLst/>
                          <a:uLnTx/>
                          <a:uFillTx/>
                          <a:latin typeface="Calibri"/>
                          <a:ea typeface="+mn-ea"/>
                          <a:cs typeface="+mn-cs"/>
                        </a:rPr>
                        <a:t>
 Un dimanche matin d’automne avec @_aurianelavaux 🐻🍂☕️
🇬🇧 : Sunday morning with @_aurianelavaux 🐻🍂☕️
#MorningRoutine #Fall #ootd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https://quintly-image-storage.s3.amazonaws.com/34a365da8166b01bd8cd49e171b62b7a/3c3bc71f14cbabb8d3d86f2682a13223.jpg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61952893"/>
                  </a:ext>
                </a:extLst>
              </a:tr>
            </a:tbl>
          </a:graphicData>
        </a:graphic>
      </p:graphicFrame>
      <p:sp>
        <p:nvSpPr>
          <p:cNvPr id="4" name="Text Placeholder 3">
            <a:extLst>
              <a:ext uri="{FF2B5EF4-FFF2-40B4-BE49-F238E27FC236}">
                <a16:creationId xmlns:a16="http://schemas.microsoft.com/office/drawing/2014/main" id="{BD54EB33-AA8A-4EF3-9904-065C9036F38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4229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760D-BA0A-4897-9979-9A29F0D4B3F2}"/>
              </a:ext>
            </a:extLst>
          </p:cNvPr>
          <p:cNvSpPr>
            <a:spLocks noGrp="1"/>
          </p:cNvSpPr>
          <p:nvPr>
            <p:ph type="title"/>
          </p:nvPr>
        </p:nvSpPr>
        <p:spPr/>
        <p:txBody>
          <a:bodyPr/>
          <a:lstStyle/>
          <a:p>
            <a:r>
              <a:rPr lang="en-US"/>
              <a:t>Instagram Videos Table | All profiles - 2 of 8</a:t>
            </a:r>
          </a:p>
        </p:txBody>
      </p:sp>
      <p:graphicFrame>
        <p:nvGraphicFramePr>
          <p:cNvPr id="5" name="Table Placeholder 4">
            <a:extLst>
              <a:ext uri="{FF2B5EF4-FFF2-40B4-BE49-F238E27FC236}">
                <a16:creationId xmlns:a16="http://schemas.microsoft.com/office/drawing/2014/main" id="{4D1F50B5-3EC7-4110-949F-5678C4DBE170}"/>
              </a:ext>
            </a:extLst>
          </p:cNvPr>
          <p:cNvGraphicFramePr>
            <a:graphicFrameLocks noGrp="1"/>
          </p:cNvGraphicFramePr>
          <p:nvPr>
            <p:ph type="tbl" sz="quarter" idx="13"/>
            <p:extLst>
              <p:ext uri="{D42A27DB-BD31-4B8C-83A1-F6EECF244321}">
                <p14:modId xmlns:p14="http://schemas.microsoft.com/office/powerpoint/2010/main" val="3448095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0167322"/>
                    </a:ext>
                  </a:extLst>
                </a:gridCol>
                <a:gridCol w="987552">
                  <a:extLst>
                    <a:ext uri="{9D8B030D-6E8A-4147-A177-3AD203B41FA5}">
                      <a16:colId xmlns:a16="http://schemas.microsoft.com/office/drawing/2014/main" val="85006055"/>
                    </a:ext>
                  </a:extLst>
                </a:gridCol>
                <a:gridCol w="1234440">
                  <a:extLst>
                    <a:ext uri="{9D8B030D-6E8A-4147-A177-3AD203B41FA5}">
                      <a16:colId xmlns:a16="http://schemas.microsoft.com/office/drawing/2014/main" val="1336853084"/>
                    </a:ext>
                  </a:extLst>
                </a:gridCol>
                <a:gridCol w="411480">
                  <a:extLst>
                    <a:ext uri="{9D8B030D-6E8A-4147-A177-3AD203B41FA5}">
                      <a16:colId xmlns:a16="http://schemas.microsoft.com/office/drawing/2014/main" val="2457558259"/>
                    </a:ext>
                  </a:extLst>
                </a:gridCol>
                <a:gridCol w="411480">
                  <a:extLst>
                    <a:ext uri="{9D8B030D-6E8A-4147-A177-3AD203B41FA5}">
                      <a16:colId xmlns:a16="http://schemas.microsoft.com/office/drawing/2014/main" val="3664457013"/>
                    </a:ext>
                  </a:extLst>
                </a:gridCol>
                <a:gridCol w="411480">
                  <a:extLst>
                    <a:ext uri="{9D8B030D-6E8A-4147-A177-3AD203B41FA5}">
                      <a16:colId xmlns:a16="http://schemas.microsoft.com/office/drawing/2014/main" val="225413948"/>
                    </a:ext>
                  </a:extLst>
                </a:gridCol>
                <a:gridCol w="411480">
                  <a:extLst>
                    <a:ext uri="{9D8B030D-6E8A-4147-A177-3AD203B41FA5}">
                      <a16:colId xmlns:a16="http://schemas.microsoft.com/office/drawing/2014/main" val="1563522574"/>
                    </a:ext>
                  </a:extLst>
                </a:gridCol>
                <a:gridCol w="411480">
                  <a:extLst>
                    <a:ext uri="{9D8B030D-6E8A-4147-A177-3AD203B41FA5}">
                      <a16:colId xmlns:a16="http://schemas.microsoft.com/office/drawing/2014/main" val="3681321083"/>
                    </a:ext>
                  </a:extLst>
                </a:gridCol>
                <a:gridCol w="411480">
                  <a:extLst>
                    <a:ext uri="{9D8B030D-6E8A-4147-A177-3AD203B41FA5}">
                      <a16:colId xmlns:a16="http://schemas.microsoft.com/office/drawing/2014/main" val="230054097"/>
                    </a:ext>
                  </a:extLst>
                </a:gridCol>
                <a:gridCol w="411480">
                  <a:extLst>
                    <a:ext uri="{9D8B030D-6E8A-4147-A177-3AD203B41FA5}">
                      <a16:colId xmlns:a16="http://schemas.microsoft.com/office/drawing/2014/main" val="897126709"/>
                    </a:ext>
                  </a:extLst>
                </a:gridCol>
                <a:gridCol w="411480">
                  <a:extLst>
                    <a:ext uri="{9D8B030D-6E8A-4147-A177-3AD203B41FA5}">
                      <a16:colId xmlns:a16="http://schemas.microsoft.com/office/drawing/2014/main" val="3373827596"/>
                    </a:ext>
                  </a:extLst>
                </a:gridCol>
                <a:gridCol w="411480">
                  <a:extLst>
                    <a:ext uri="{9D8B030D-6E8A-4147-A177-3AD203B41FA5}">
                      <a16:colId xmlns:a16="http://schemas.microsoft.com/office/drawing/2014/main" val="408788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90096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- 2023-10-27 18:34:03</a:t>
                      </a:r>
                      <a:r>
                        <a:rPr kumimoji="0" lang="fr-FR" sz="1000" b="0" i="0" u="none" strike="noStrike" kern="1200" cap="none" spc="0" normalizeH="0" baseline="0" noProof="0">
                          <a:ln>
                            <a:noFill/>
                          </a:ln>
                          <a:solidFill>
                            <a:prstClr val="black"/>
                          </a:solidFill>
                          <a:effectLst/>
                          <a:uLnTx/>
                          <a:uFillTx/>
                          <a:latin typeface="Calibri"/>
                          <a:ea typeface="+mn-ea"/>
                          <a:cs typeface="+mn-cs"/>
                        </a:rPr>
                        <a:t>
 #OctobreRose 🌸
En Octobre, pour chaque achat comprenant un soutien-gorge en boutique ou sur dim.fr, DIM s’engage à reverser 1€ à l’Association Ruban Rose qui lutte contre les cancers du sein. 
#octobrerose2023 #RubanRose #tousconcernes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https://quintly-image-storage.s3.amazonaws.com/34a365da8166b01bd8cd49e171b62b7a/3669e2ca487e912568c7395d074102c6.jpg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3654361"/>
                  </a:ext>
                </a:extLst>
              </a:tr>
            </a:tbl>
          </a:graphicData>
        </a:graphic>
      </p:graphicFrame>
      <p:sp>
        <p:nvSpPr>
          <p:cNvPr id="4" name="Text Placeholder 3">
            <a:extLst>
              <a:ext uri="{FF2B5EF4-FFF2-40B4-BE49-F238E27FC236}">
                <a16:creationId xmlns:a16="http://schemas.microsoft.com/office/drawing/2014/main" id="{4A86A257-E90D-4D14-9861-F7714A1B87F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778569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A2638-C921-4F60-A078-60163F298C67}"/>
              </a:ext>
            </a:extLst>
          </p:cNvPr>
          <p:cNvSpPr>
            <a:spLocks noGrp="1"/>
          </p:cNvSpPr>
          <p:nvPr>
            <p:ph type="title"/>
          </p:nvPr>
        </p:nvSpPr>
        <p:spPr/>
        <p:txBody>
          <a:bodyPr/>
          <a:lstStyle/>
          <a:p>
            <a:r>
              <a:rPr lang="en-US"/>
              <a:t>Instagram Videos Table | All profiles - 3 of 8</a:t>
            </a:r>
          </a:p>
        </p:txBody>
      </p:sp>
      <p:graphicFrame>
        <p:nvGraphicFramePr>
          <p:cNvPr id="5" name="Table Placeholder 4">
            <a:extLst>
              <a:ext uri="{FF2B5EF4-FFF2-40B4-BE49-F238E27FC236}">
                <a16:creationId xmlns:a16="http://schemas.microsoft.com/office/drawing/2014/main" id="{5025E781-495E-499F-A985-B07F911339AF}"/>
              </a:ext>
            </a:extLst>
          </p:cNvPr>
          <p:cNvGraphicFramePr>
            <a:graphicFrameLocks noGrp="1"/>
          </p:cNvGraphicFramePr>
          <p:nvPr>
            <p:ph type="tbl" sz="quarter" idx="13"/>
            <p:extLst>
              <p:ext uri="{D42A27DB-BD31-4B8C-83A1-F6EECF244321}">
                <p14:modId xmlns:p14="http://schemas.microsoft.com/office/powerpoint/2010/main" val="2184542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9484865"/>
                    </a:ext>
                  </a:extLst>
                </a:gridCol>
                <a:gridCol w="987552">
                  <a:extLst>
                    <a:ext uri="{9D8B030D-6E8A-4147-A177-3AD203B41FA5}">
                      <a16:colId xmlns:a16="http://schemas.microsoft.com/office/drawing/2014/main" val="3239163910"/>
                    </a:ext>
                  </a:extLst>
                </a:gridCol>
                <a:gridCol w="1234440">
                  <a:extLst>
                    <a:ext uri="{9D8B030D-6E8A-4147-A177-3AD203B41FA5}">
                      <a16:colId xmlns:a16="http://schemas.microsoft.com/office/drawing/2014/main" val="4109637841"/>
                    </a:ext>
                  </a:extLst>
                </a:gridCol>
                <a:gridCol w="411480">
                  <a:extLst>
                    <a:ext uri="{9D8B030D-6E8A-4147-A177-3AD203B41FA5}">
                      <a16:colId xmlns:a16="http://schemas.microsoft.com/office/drawing/2014/main" val="2822104604"/>
                    </a:ext>
                  </a:extLst>
                </a:gridCol>
                <a:gridCol w="411480">
                  <a:extLst>
                    <a:ext uri="{9D8B030D-6E8A-4147-A177-3AD203B41FA5}">
                      <a16:colId xmlns:a16="http://schemas.microsoft.com/office/drawing/2014/main" val="282934100"/>
                    </a:ext>
                  </a:extLst>
                </a:gridCol>
                <a:gridCol w="411480">
                  <a:extLst>
                    <a:ext uri="{9D8B030D-6E8A-4147-A177-3AD203B41FA5}">
                      <a16:colId xmlns:a16="http://schemas.microsoft.com/office/drawing/2014/main" val="1842514641"/>
                    </a:ext>
                  </a:extLst>
                </a:gridCol>
                <a:gridCol w="411480">
                  <a:extLst>
                    <a:ext uri="{9D8B030D-6E8A-4147-A177-3AD203B41FA5}">
                      <a16:colId xmlns:a16="http://schemas.microsoft.com/office/drawing/2014/main" val="4242077531"/>
                    </a:ext>
                  </a:extLst>
                </a:gridCol>
                <a:gridCol w="411480">
                  <a:extLst>
                    <a:ext uri="{9D8B030D-6E8A-4147-A177-3AD203B41FA5}">
                      <a16:colId xmlns:a16="http://schemas.microsoft.com/office/drawing/2014/main" val="2803544686"/>
                    </a:ext>
                  </a:extLst>
                </a:gridCol>
                <a:gridCol w="411480">
                  <a:extLst>
                    <a:ext uri="{9D8B030D-6E8A-4147-A177-3AD203B41FA5}">
                      <a16:colId xmlns:a16="http://schemas.microsoft.com/office/drawing/2014/main" val="798677529"/>
                    </a:ext>
                  </a:extLst>
                </a:gridCol>
                <a:gridCol w="411480">
                  <a:extLst>
                    <a:ext uri="{9D8B030D-6E8A-4147-A177-3AD203B41FA5}">
                      <a16:colId xmlns:a16="http://schemas.microsoft.com/office/drawing/2014/main" val="3326945576"/>
                    </a:ext>
                  </a:extLst>
                </a:gridCol>
                <a:gridCol w="411480">
                  <a:extLst>
                    <a:ext uri="{9D8B030D-6E8A-4147-A177-3AD203B41FA5}">
                      <a16:colId xmlns:a16="http://schemas.microsoft.com/office/drawing/2014/main" val="563234185"/>
                    </a:ext>
                  </a:extLst>
                </a:gridCol>
                <a:gridCol w="411480">
                  <a:extLst>
                    <a:ext uri="{9D8B030D-6E8A-4147-A177-3AD203B41FA5}">
                      <a16:colId xmlns:a16="http://schemas.microsoft.com/office/drawing/2014/main" val="1924708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67652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- 2023-10-24 17:45:47</a:t>
                      </a:r>
                      <a:r>
                        <a:rPr kumimoji="0" lang="en-US" sz="1000" b="0" i="0" u="none" strike="noStrike" kern="1200" cap="none" spc="0" normalizeH="0" baseline="0" noProof="0">
                          <a:ln>
                            <a:noFill/>
                          </a:ln>
                          <a:solidFill>
                            <a:prstClr val="black"/>
                          </a:solidFill>
                          <a:effectLst/>
                          <a:uLnTx/>
                          <a:uFillTx/>
                          <a:latin typeface="Calibri"/>
                          <a:ea typeface="+mn-ea"/>
                          <a:cs typeface="+mn-cs"/>
                        </a:rPr>
                        <a:t>
 Look preppy en mi-bas DIM by @theblondehills, on adore ! 🖤
🇬🇧 : Preppy look with our knee-highs, we love it ! 🖤
#DimParis #Regram #MiBas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https://quintly-image-storage.s3.amazonaws.com/34a365da8166b01bd8cd49e171b62b7a/0111f8c10897d4571e4716aef8be1acb.jpg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24522818"/>
                  </a:ext>
                </a:extLst>
              </a:tr>
            </a:tbl>
          </a:graphicData>
        </a:graphic>
      </p:graphicFrame>
      <p:sp>
        <p:nvSpPr>
          <p:cNvPr id="4" name="Text Placeholder 3">
            <a:extLst>
              <a:ext uri="{FF2B5EF4-FFF2-40B4-BE49-F238E27FC236}">
                <a16:creationId xmlns:a16="http://schemas.microsoft.com/office/drawing/2014/main" id="{339AE4E8-039A-47AA-976A-3B2AFE88D7A3}"/>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598252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24CB-92BA-4CE4-B476-BEA63BD6460C}"/>
              </a:ext>
            </a:extLst>
          </p:cNvPr>
          <p:cNvSpPr>
            <a:spLocks noGrp="1"/>
          </p:cNvSpPr>
          <p:nvPr>
            <p:ph type="title"/>
          </p:nvPr>
        </p:nvSpPr>
        <p:spPr/>
        <p:txBody>
          <a:bodyPr/>
          <a:lstStyle/>
          <a:p>
            <a:r>
              <a:rPr lang="en-US"/>
              <a:t>Instagram Videos Table | All profiles - 4 of 8</a:t>
            </a:r>
          </a:p>
        </p:txBody>
      </p:sp>
      <p:graphicFrame>
        <p:nvGraphicFramePr>
          <p:cNvPr id="5" name="Table Placeholder 4">
            <a:extLst>
              <a:ext uri="{FF2B5EF4-FFF2-40B4-BE49-F238E27FC236}">
                <a16:creationId xmlns:a16="http://schemas.microsoft.com/office/drawing/2014/main" id="{FC913BD9-19D9-422A-A9D1-EF736B479282}"/>
              </a:ext>
            </a:extLst>
          </p:cNvPr>
          <p:cNvGraphicFramePr>
            <a:graphicFrameLocks noGrp="1"/>
          </p:cNvGraphicFramePr>
          <p:nvPr>
            <p:ph type="tbl" sz="quarter" idx="13"/>
            <p:extLst>
              <p:ext uri="{D42A27DB-BD31-4B8C-83A1-F6EECF244321}">
                <p14:modId xmlns:p14="http://schemas.microsoft.com/office/powerpoint/2010/main" val="243986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7247820"/>
                    </a:ext>
                  </a:extLst>
                </a:gridCol>
                <a:gridCol w="987552">
                  <a:extLst>
                    <a:ext uri="{9D8B030D-6E8A-4147-A177-3AD203B41FA5}">
                      <a16:colId xmlns:a16="http://schemas.microsoft.com/office/drawing/2014/main" val="2669168641"/>
                    </a:ext>
                  </a:extLst>
                </a:gridCol>
                <a:gridCol w="1234440">
                  <a:extLst>
                    <a:ext uri="{9D8B030D-6E8A-4147-A177-3AD203B41FA5}">
                      <a16:colId xmlns:a16="http://schemas.microsoft.com/office/drawing/2014/main" val="286606873"/>
                    </a:ext>
                  </a:extLst>
                </a:gridCol>
                <a:gridCol w="411480">
                  <a:extLst>
                    <a:ext uri="{9D8B030D-6E8A-4147-A177-3AD203B41FA5}">
                      <a16:colId xmlns:a16="http://schemas.microsoft.com/office/drawing/2014/main" val="2563232851"/>
                    </a:ext>
                  </a:extLst>
                </a:gridCol>
                <a:gridCol w="411480">
                  <a:extLst>
                    <a:ext uri="{9D8B030D-6E8A-4147-A177-3AD203B41FA5}">
                      <a16:colId xmlns:a16="http://schemas.microsoft.com/office/drawing/2014/main" val="1657128093"/>
                    </a:ext>
                  </a:extLst>
                </a:gridCol>
                <a:gridCol w="411480">
                  <a:extLst>
                    <a:ext uri="{9D8B030D-6E8A-4147-A177-3AD203B41FA5}">
                      <a16:colId xmlns:a16="http://schemas.microsoft.com/office/drawing/2014/main" val="1542242908"/>
                    </a:ext>
                  </a:extLst>
                </a:gridCol>
                <a:gridCol w="411480">
                  <a:extLst>
                    <a:ext uri="{9D8B030D-6E8A-4147-A177-3AD203B41FA5}">
                      <a16:colId xmlns:a16="http://schemas.microsoft.com/office/drawing/2014/main" val="3211312447"/>
                    </a:ext>
                  </a:extLst>
                </a:gridCol>
                <a:gridCol w="411480">
                  <a:extLst>
                    <a:ext uri="{9D8B030D-6E8A-4147-A177-3AD203B41FA5}">
                      <a16:colId xmlns:a16="http://schemas.microsoft.com/office/drawing/2014/main" val="2687468742"/>
                    </a:ext>
                  </a:extLst>
                </a:gridCol>
                <a:gridCol w="411480">
                  <a:extLst>
                    <a:ext uri="{9D8B030D-6E8A-4147-A177-3AD203B41FA5}">
                      <a16:colId xmlns:a16="http://schemas.microsoft.com/office/drawing/2014/main" val="383559291"/>
                    </a:ext>
                  </a:extLst>
                </a:gridCol>
                <a:gridCol w="411480">
                  <a:extLst>
                    <a:ext uri="{9D8B030D-6E8A-4147-A177-3AD203B41FA5}">
                      <a16:colId xmlns:a16="http://schemas.microsoft.com/office/drawing/2014/main" val="2473770002"/>
                    </a:ext>
                  </a:extLst>
                </a:gridCol>
                <a:gridCol w="411480">
                  <a:extLst>
                    <a:ext uri="{9D8B030D-6E8A-4147-A177-3AD203B41FA5}">
                      <a16:colId xmlns:a16="http://schemas.microsoft.com/office/drawing/2014/main" val="2234771805"/>
                    </a:ext>
                  </a:extLst>
                </a:gridCol>
                <a:gridCol w="411480">
                  <a:extLst>
                    <a:ext uri="{9D8B030D-6E8A-4147-A177-3AD203B41FA5}">
                      <a16:colId xmlns:a16="http://schemas.microsoft.com/office/drawing/2014/main" val="4144251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2202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- 2023-10-19 18:54:21</a:t>
                      </a:r>
                      <a:r>
                        <a:rPr kumimoji="0" lang="en-US" sz="1000" b="0" i="0" u="none" strike="noStrike" kern="1200" cap="none" spc="0" normalizeH="0" baseline="0" noProof="0">
                          <a:ln>
                            <a:noFill/>
                          </a:ln>
                          <a:solidFill>
                            <a:prstClr val="black"/>
                          </a:solidFill>
                          <a:effectLst/>
                          <a:uLnTx/>
                          <a:uFillTx/>
                          <a:latin typeface="Calibri"/>
                          <a:ea typeface="+mn-ea"/>
                          <a:cs typeface="+mn-cs"/>
                        </a:rPr>
                        <a:t>
 FALL LOOK
Commentez un 💙 si vous aimez le look de @_ssiana autant que nous !
🇬🇧 : FALL OUTFIT
Comment with a 💙 if you love this look as much as we do ! 
#DimCosyHotel #ootd #outfit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https://quintly-image-storage.s3.amazonaws.com/34a365da8166b01bd8cd49e171b62b7a/f699d68f87d0e7b045db75ac9e1eb902.jpg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06173791"/>
                  </a:ext>
                </a:extLst>
              </a:tr>
            </a:tbl>
          </a:graphicData>
        </a:graphic>
      </p:graphicFrame>
      <p:sp>
        <p:nvSpPr>
          <p:cNvPr id="4" name="Text Placeholder 3">
            <a:extLst>
              <a:ext uri="{FF2B5EF4-FFF2-40B4-BE49-F238E27FC236}">
                <a16:creationId xmlns:a16="http://schemas.microsoft.com/office/drawing/2014/main" id="{58B17DA6-8319-4828-A2A0-1FE1EA14E51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552129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7D8B2-1799-4EB2-9737-EC71C36CDC0D}"/>
              </a:ext>
            </a:extLst>
          </p:cNvPr>
          <p:cNvSpPr>
            <a:spLocks noGrp="1"/>
          </p:cNvSpPr>
          <p:nvPr>
            <p:ph type="title"/>
          </p:nvPr>
        </p:nvSpPr>
        <p:spPr/>
        <p:txBody>
          <a:bodyPr/>
          <a:lstStyle/>
          <a:p>
            <a:r>
              <a:rPr lang="en-US"/>
              <a:t>Instagram Videos Table | All profiles - 5 of 8</a:t>
            </a:r>
          </a:p>
        </p:txBody>
      </p:sp>
      <p:graphicFrame>
        <p:nvGraphicFramePr>
          <p:cNvPr id="5" name="Table Placeholder 4">
            <a:extLst>
              <a:ext uri="{FF2B5EF4-FFF2-40B4-BE49-F238E27FC236}">
                <a16:creationId xmlns:a16="http://schemas.microsoft.com/office/drawing/2014/main" id="{EEECB201-25BF-4A4C-AD9F-8BCBB1123217}"/>
              </a:ext>
            </a:extLst>
          </p:cNvPr>
          <p:cNvGraphicFramePr>
            <a:graphicFrameLocks noGrp="1"/>
          </p:cNvGraphicFramePr>
          <p:nvPr>
            <p:ph type="tbl" sz="quarter" idx="13"/>
            <p:extLst>
              <p:ext uri="{D42A27DB-BD31-4B8C-83A1-F6EECF244321}">
                <p14:modId xmlns:p14="http://schemas.microsoft.com/office/powerpoint/2010/main" val="3645026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2856878"/>
                    </a:ext>
                  </a:extLst>
                </a:gridCol>
                <a:gridCol w="987552">
                  <a:extLst>
                    <a:ext uri="{9D8B030D-6E8A-4147-A177-3AD203B41FA5}">
                      <a16:colId xmlns:a16="http://schemas.microsoft.com/office/drawing/2014/main" val="4274693936"/>
                    </a:ext>
                  </a:extLst>
                </a:gridCol>
                <a:gridCol w="1234440">
                  <a:extLst>
                    <a:ext uri="{9D8B030D-6E8A-4147-A177-3AD203B41FA5}">
                      <a16:colId xmlns:a16="http://schemas.microsoft.com/office/drawing/2014/main" val="1633010120"/>
                    </a:ext>
                  </a:extLst>
                </a:gridCol>
                <a:gridCol w="411480">
                  <a:extLst>
                    <a:ext uri="{9D8B030D-6E8A-4147-A177-3AD203B41FA5}">
                      <a16:colId xmlns:a16="http://schemas.microsoft.com/office/drawing/2014/main" val="1393974235"/>
                    </a:ext>
                  </a:extLst>
                </a:gridCol>
                <a:gridCol w="411480">
                  <a:extLst>
                    <a:ext uri="{9D8B030D-6E8A-4147-A177-3AD203B41FA5}">
                      <a16:colId xmlns:a16="http://schemas.microsoft.com/office/drawing/2014/main" val="755948194"/>
                    </a:ext>
                  </a:extLst>
                </a:gridCol>
                <a:gridCol w="411480">
                  <a:extLst>
                    <a:ext uri="{9D8B030D-6E8A-4147-A177-3AD203B41FA5}">
                      <a16:colId xmlns:a16="http://schemas.microsoft.com/office/drawing/2014/main" val="2944370018"/>
                    </a:ext>
                  </a:extLst>
                </a:gridCol>
                <a:gridCol w="411480">
                  <a:extLst>
                    <a:ext uri="{9D8B030D-6E8A-4147-A177-3AD203B41FA5}">
                      <a16:colId xmlns:a16="http://schemas.microsoft.com/office/drawing/2014/main" val="930876419"/>
                    </a:ext>
                  </a:extLst>
                </a:gridCol>
                <a:gridCol w="411480">
                  <a:extLst>
                    <a:ext uri="{9D8B030D-6E8A-4147-A177-3AD203B41FA5}">
                      <a16:colId xmlns:a16="http://schemas.microsoft.com/office/drawing/2014/main" val="2680379080"/>
                    </a:ext>
                  </a:extLst>
                </a:gridCol>
                <a:gridCol w="411480">
                  <a:extLst>
                    <a:ext uri="{9D8B030D-6E8A-4147-A177-3AD203B41FA5}">
                      <a16:colId xmlns:a16="http://schemas.microsoft.com/office/drawing/2014/main" val="643981556"/>
                    </a:ext>
                  </a:extLst>
                </a:gridCol>
                <a:gridCol w="411480">
                  <a:extLst>
                    <a:ext uri="{9D8B030D-6E8A-4147-A177-3AD203B41FA5}">
                      <a16:colId xmlns:a16="http://schemas.microsoft.com/office/drawing/2014/main" val="1389346763"/>
                    </a:ext>
                  </a:extLst>
                </a:gridCol>
                <a:gridCol w="411480">
                  <a:extLst>
                    <a:ext uri="{9D8B030D-6E8A-4147-A177-3AD203B41FA5}">
                      <a16:colId xmlns:a16="http://schemas.microsoft.com/office/drawing/2014/main" val="3532164497"/>
                    </a:ext>
                  </a:extLst>
                </a:gridCol>
                <a:gridCol w="411480">
                  <a:extLst>
                    <a:ext uri="{9D8B030D-6E8A-4147-A177-3AD203B41FA5}">
                      <a16:colId xmlns:a16="http://schemas.microsoft.com/office/drawing/2014/main" val="36616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72881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- 2023-10-16 17:50:06</a:t>
                      </a:r>
                      <a:r>
                        <a:rPr kumimoji="0" lang="en-US" sz="1000" b="0" i="0" u="none" strike="noStrike" kern="1200" cap="none" spc="0" normalizeH="0" baseline="0" noProof="0">
                          <a:ln>
                            <a:noFill/>
                          </a:ln>
                          <a:solidFill>
                            <a:prstClr val="black"/>
                          </a:solidFill>
                          <a:effectLst/>
                          <a:uLnTx/>
                          <a:uFillTx/>
                          <a:latin typeface="Calibri"/>
                          <a:ea typeface="+mn-ea"/>
                          <a:cs typeface="+mn-cs"/>
                        </a:rPr>
                        <a:t>
 Mood du lundi 🌞
Découvrez notre collection Cosy Hôtel pour elle et pour lui en boutique DIM et sur dim.fr (link in bio).
🇬🇧 : Monday mood 🌞
Discover our Cosy Hôtel collection for her and for him on dim.com 
#DimCosyHotel #Lingerie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https://quintly-image-storage.s3.amazonaws.com/34a365da8166b01bd8cd49e171b62b7a/a413eb2c298f6f57cf1533acc659d55f.jpg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38694324"/>
                  </a:ext>
                </a:extLst>
              </a:tr>
            </a:tbl>
          </a:graphicData>
        </a:graphic>
      </p:graphicFrame>
      <p:sp>
        <p:nvSpPr>
          <p:cNvPr id="4" name="Text Placeholder 3">
            <a:extLst>
              <a:ext uri="{FF2B5EF4-FFF2-40B4-BE49-F238E27FC236}">
                <a16:creationId xmlns:a16="http://schemas.microsoft.com/office/drawing/2014/main" id="{C5A3D2F3-D10F-43BC-A38B-36812CDD7E7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740296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B0E9D-6F42-4F8E-8F0E-32A2DA5896EB}"/>
              </a:ext>
            </a:extLst>
          </p:cNvPr>
          <p:cNvSpPr>
            <a:spLocks noGrp="1"/>
          </p:cNvSpPr>
          <p:nvPr>
            <p:ph type="title"/>
          </p:nvPr>
        </p:nvSpPr>
        <p:spPr/>
        <p:txBody>
          <a:bodyPr/>
          <a:lstStyle/>
          <a:p>
            <a:r>
              <a:rPr lang="en-US"/>
              <a:t>Instagram Videos Table | All profiles - 6 of 8</a:t>
            </a:r>
          </a:p>
        </p:txBody>
      </p:sp>
      <p:graphicFrame>
        <p:nvGraphicFramePr>
          <p:cNvPr id="5" name="Table Placeholder 4">
            <a:extLst>
              <a:ext uri="{FF2B5EF4-FFF2-40B4-BE49-F238E27FC236}">
                <a16:creationId xmlns:a16="http://schemas.microsoft.com/office/drawing/2014/main" id="{3FD42897-A099-47DB-A989-BE985069C34A}"/>
              </a:ext>
            </a:extLst>
          </p:cNvPr>
          <p:cNvGraphicFramePr>
            <a:graphicFrameLocks noGrp="1"/>
          </p:cNvGraphicFramePr>
          <p:nvPr>
            <p:ph type="tbl" sz="quarter" idx="13"/>
            <p:extLst>
              <p:ext uri="{D42A27DB-BD31-4B8C-83A1-F6EECF244321}">
                <p14:modId xmlns:p14="http://schemas.microsoft.com/office/powerpoint/2010/main" val="2696833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4954080"/>
                    </a:ext>
                  </a:extLst>
                </a:gridCol>
                <a:gridCol w="987552">
                  <a:extLst>
                    <a:ext uri="{9D8B030D-6E8A-4147-A177-3AD203B41FA5}">
                      <a16:colId xmlns:a16="http://schemas.microsoft.com/office/drawing/2014/main" val="4203060916"/>
                    </a:ext>
                  </a:extLst>
                </a:gridCol>
                <a:gridCol w="1234440">
                  <a:extLst>
                    <a:ext uri="{9D8B030D-6E8A-4147-A177-3AD203B41FA5}">
                      <a16:colId xmlns:a16="http://schemas.microsoft.com/office/drawing/2014/main" val="3692880664"/>
                    </a:ext>
                  </a:extLst>
                </a:gridCol>
                <a:gridCol w="411480">
                  <a:extLst>
                    <a:ext uri="{9D8B030D-6E8A-4147-A177-3AD203B41FA5}">
                      <a16:colId xmlns:a16="http://schemas.microsoft.com/office/drawing/2014/main" val="3786525016"/>
                    </a:ext>
                  </a:extLst>
                </a:gridCol>
                <a:gridCol w="411480">
                  <a:extLst>
                    <a:ext uri="{9D8B030D-6E8A-4147-A177-3AD203B41FA5}">
                      <a16:colId xmlns:a16="http://schemas.microsoft.com/office/drawing/2014/main" val="3155281442"/>
                    </a:ext>
                  </a:extLst>
                </a:gridCol>
                <a:gridCol w="411480">
                  <a:extLst>
                    <a:ext uri="{9D8B030D-6E8A-4147-A177-3AD203B41FA5}">
                      <a16:colId xmlns:a16="http://schemas.microsoft.com/office/drawing/2014/main" val="1176871481"/>
                    </a:ext>
                  </a:extLst>
                </a:gridCol>
                <a:gridCol w="411480">
                  <a:extLst>
                    <a:ext uri="{9D8B030D-6E8A-4147-A177-3AD203B41FA5}">
                      <a16:colId xmlns:a16="http://schemas.microsoft.com/office/drawing/2014/main" val="4041454576"/>
                    </a:ext>
                  </a:extLst>
                </a:gridCol>
                <a:gridCol w="411480">
                  <a:extLst>
                    <a:ext uri="{9D8B030D-6E8A-4147-A177-3AD203B41FA5}">
                      <a16:colId xmlns:a16="http://schemas.microsoft.com/office/drawing/2014/main" val="4118707446"/>
                    </a:ext>
                  </a:extLst>
                </a:gridCol>
                <a:gridCol w="411480">
                  <a:extLst>
                    <a:ext uri="{9D8B030D-6E8A-4147-A177-3AD203B41FA5}">
                      <a16:colId xmlns:a16="http://schemas.microsoft.com/office/drawing/2014/main" val="736155790"/>
                    </a:ext>
                  </a:extLst>
                </a:gridCol>
                <a:gridCol w="411480">
                  <a:extLst>
                    <a:ext uri="{9D8B030D-6E8A-4147-A177-3AD203B41FA5}">
                      <a16:colId xmlns:a16="http://schemas.microsoft.com/office/drawing/2014/main" val="344523102"/>
                    </a:ext>
                  </a:extLst>
                </a:gridCol>
                <a:gridCol w="411480">
                  <a:extLst>
                    <a:ext uri="{9D8B030D-6E8A-4147-A177-3AD203B41FA5}">
                      <a16:colId xmlns:a16="http://schemas.microsoft.com/office/drawing/2014/main" val="866881255"/>
                    </a:ext>
                  </a:extLst>
                </a:gridCol>
                <a:gridCol w="411480">
                  <a:extLst>
                    <a:ext uri="{9D8B030D-6E8A-4147-A177-3AD203B41FA5}">
                      <a16:colId xmlns:a16="http://schemas.microsoft.com/office/drawing/2014/main" val="423956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8945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- 2023-10-09 18:32:28</a:t>
                      </a:r>
                      <a:r>
                        <a:rPr kumimoji="0" lang="en-US" sz="1000" b="0" i="0" u="none" strike="noStrike" kern="1200" cap="none" spc="0" normalizeH="0" baseline="0" noProof="0">
                          <a:ln>
                            <a:noFill/>
                          </a:ln>
                          <a:solidFill>
                            <a:prstClr val="black"/>
                          </a:solidFill>
                          <a:effectLst/>
                          <a:uLnTx/>
                          <a:uFillTx/>
                          <a:latin typeface="Calibri"/>
                          <a:ea typeface="+mn-ea"/>
                          <a:cs typeface="+mn-cs"/>
                        </a:rPr>
                        <a:t>
 DIM COSY HÔTEL ☁
Plongez dans l’univers #CosyHotel : des matières douces et cocooning, un camaïeu de bleu pour lutter contre le blues hivernal, de la légèreté et du confort sont les mots clés de cette collection en édition limitée.
🇬🇧 : Dive into the #CosyHotel universe : soft, cocooning fabrics, a shade of blue to combat the winter blues, lightness and comfort are the key words of this limited edition collection.
#DimParis #DimCosyHotel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https://quintly-image-storage.s3.amazonaws.com/34a365da8166b01bd8cd49e171b62b7a/1fc0febc279d96604f9b4a06454a62c4.jpg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33244092"/>
                  </a:ext>
                </a:extLst>
              </a:tr>
            </a:tbl>
          </a:graphicData>
        </a:graphic>
      </p:graphicFrame>
      <p:sp>
        <p:nvSpPr>
          <p:cNvPr id="4" name="Text Placeholder 3">
            <a:extLst>
              <a:ext uri="{FF2B5EF4-FFF2-40B4-BE49-F238E27FC236}">
                <a16:creationId xmlns:a16="http://schemas.microsoft.com/office/drawing/2014/main" id="{1DD59A2C-6CA2-4278-A57F-257FF36510B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7589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A390A-3691-49BA-8E93-267130B43243}"/>
              </a:ext>
            </a:extLst>
          </p:cNvPr>
          <p:cNvSpPr>
            <a:spLocks noGrp="1"/>
          </p:cNvSpPr>
          <p:nvPr>
            <p:ph type="title"/>
          </p:nvPr>
        </p:nvSpPr>
        <p:spPr/>
        <p:txBody>
          <a:bodyPr/>
          <a:lstStyle/>
          <a:p>
            <a:r>
              <a:rPr lang="en-US"/>
              <a:t>Instagram Videos Table | All profiles - 7 of 8</a:t>
            </a:r>
          </a:p>
        </p:txBody>
      </p:sp>
      <p:graphicFrame>
        <p:nvGraphicFramePr>
          <p:cNvPr id="5" name="Table Placeholder 4">
            <a:extLst>
              <a:ext uri="{FF2B5EF4-FFF2-40B4-BE49-F238E27FC236}">
                <a16:creationId xmlns:a16="http://schemas.microsoft.com/office/drawing/2014/main" id="{4452E672-9487-40F2-A3E8-A9675795CC7A}"/>
              </a:ext>
            </a:extLst>
          </p:cNvPr>
          <p:cNvGraphicFramePr>
            <a:graphicFrameLocks noGrp="1"/>
          </p:cNvGraphicFramePr>
          <p:nvPr>
            <p:ph type="tbl" sz="quarter" idx="13"/>
            <p:extLst>
              <p:ext uri="{D42A27DB-BD31-4B8C-83A1-F6EECF244321}">
                <p14:modId xmlns:p14="http://schemas.microsoft.com/office/powerpoint/2010/main" val="348139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16935745"/>
                    </a:ext>
                  </a:extLst>
                </a:gridCol>
                <a:gridCol w="987552">
                  <a:extLst>
                    <a:ext uri="{9D8B030D-6E8A-4147-A177-3AD203B41FA5}">
                      <a16:colId xmlns:a16="http://schemas.microsoft.com/office/drawing/2014/main" val="4125560015"/>
                    </a:ext>
                  </a:extLst>
                </a:gridCol>
                <a:gridCol w="1234440">
                  <a:extLst>
                    <a:ext uri="{9D8B030D-6E8A-4147-A177-3AD203B41FA5}">
                      <a16:colId xmlns:a16="http://schemas.microsoft.com/office/drawing/2014/main" val="3747240735"/>
                    </a:ext>
                  </a:extLst>
                </a:gridCol>
                <a:gridCol w="411480">
                  <a:extLst>
                    <a:ext uri="{9D8B030D-6E8A-4147-A177-3AD203B41FA5}">
                      <a16:colId xmlns:a16="http://schemas.microsoft.com/office/drawing/2014/main" val="2421741204"/>
                    </a:ext>
                  </a:extLst>
                </a:gridCol>
                <a:gridCol w="411480">
                  <a:extLst>
                    <a:ext uri="{9D8B030D-6E8A-4147-A177-3AD203B41FA5}">
                      <a16:colId xmlns:a16="http://schemas.microsoft.com/office/drawing/2014/main" val="3364021891"/>
                    </a:ext>
                  </a:extLst>
                </a:gridCol>
                <a:gridCol w="411480">
                  <a:extLst>
                    <a:ext uri="{9D8B030D-6E8A-4147-A177-3AD203B41FA5}">
                      <a16:colId xmlns:a16="http://schemas.microsoft.com/office/drawing/2014/main" val="4229010388"/>
                    </a:ext>
                  </a:extLst>
                </a:gridCol>
                <a:gridCol w="411480">
                  <a:extLst>
                    <a:ext uri="{9D8B030D-6E8A-4147-A177-3AD203B41FA5}">
                      <a16:colId xmlns:a16="http://schemas.microsoft.com/office/drawing/2014/main" val="2432822129"/>
                    </a:ext>
                  </a:extLst>
                </a:gridCol>
                <a:gridCol w="411480">
                  <a:extLst>
                    <a:ext uri="{9D8B030D-6E8A-4147-A177-3AD203B41FA5}">
                      <a16:colId xmlns:a16="http://schemas.microsoft.com/office/drawing/2014/main" val="723792186"/>
                    </a:ext>
                  </a:extLst>
                </a:gridCol>
                <a:gridCol w="411480">
                  <a:extLst>
                    <a:ext uri="{9D8B030D-6E8A-4147-A177-3AD203B41FA5}">
                      <a16:colId xmlns:a16="http://schemas.microsoft.com/office/drawing/2014/main" val="3510654870"/>
                    </a:ext>
                  </a:extLst>
                </a:gridCol>
                <a:gridCol w="411480">
                  <a:extLst>
                    <a:ext uri="{9D8B030D-6E8A-4147-A177-3AD203B41FA5}">
                      <a16:colId xmlns:a16="http://schemas.microsoft.com/office/drawing/2014/main" val="4071602166"/>
                    </a:ext>
                  </a:extLst>
                </a:gridCol>
                <a:gridCol w="411480">
                  <a:extLst>
                    <a:ext uri="{9D8B030D-6E8A-4147-A177-3AD203B41FA5}">
                      <a16:colId xmlns:a16="http://schemas.microsoft.com/office/drawing/2014/main" val="3964598925"/>
                    </a:ext>
                  </a:extLst>
                </a:gridCol>
                <a:gridCol w="411480">
                  <a:extLst>
                    <a:ext uri="{9D8B030D-6E8A-4147-A177-3AD203B41FA5}">
                      <a16:colId xmlns:a16="http://schemas.microsoft.com/office/drawing/2014/main" val="731624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6375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- 2023-10-05 17:14:14</a:t>
                      </a:r>
                      <a:r>
                        <a:rPr kumimoji="0" lang="en-US" sz="1000" b="0" i="0" u="none" strike="noStrike" kern="1200" cap="none" spc="0" normalizeH="0" baseline="0" noProof="0">
                          <a:ln>
                            <a:noFill/>
                          </a:ln>
                          <a:solidFill>
                            <a:prstClr val="black"/>
                          </a:solidFill>
                          <a:effectLst/>
                          <a:uLnTx/>
                          <a:uFillTx/>
                          <a:latin typeface="Calibri"/>
                          <a:ea typeface="+mn-ea"/>
                          <a:cs typeface="+mn-cs"/>
                        </a:rPr>
                        <a:t>
 C’est la saison des mi-bas ! 🖤
Vous aimez ?
🇬🇧: It’s knee-highs season ! 🖤
Do you like them ?
#DimParis #MiBas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https://quintly-image-storage.s3.amazonaws.com/34a365da8166b01bd8cd49e171b62b7a/f5bdce39a5f6265bdc502f44baafaab3.jpg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5897482"/>
                  </a:ext>
                </a:extLst>
              </a:tr>
            </a:tbl>
          </a:graphicData>
        </a:graphic>
      </p:graphicFrame>
      <p:sp>
        <p:nvSpPr>
          <p:cNvPr id="4" name="Text Placeholder 3">
            <a:extLst>
              <a:ext uri="{FF2B5EF4-FFF2-40B4-BE49-F238E27FC236}">
                <a16:creationId xmlns:a16="http://schemas.microsoft.com/office/drawing/2014/main" id="{39E6E7C6-2AFB-40E1-9D11-037ED71DF5A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52549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981E5-D0EE-413E-9633-B4F37D03C78E}"/>
              </a:ext>
            </a:extLst>
          </p:cNvPr>
          <p:cNvSpPr>
            <a:spLocks noGrp="1"/>
          </p:cNvSpPr>
          <p:nvPr>
            <p:ph type="title"/>
          </p:nvPr>
        </p:nvSpPr>
        <p:spPr/>
        <p:txBody>
          <a:bodyPr/>
          <a:lstStyle/>
          <a:p>
            <a:r>
              <a:rPr lang="en-US"/>
              <a:t>Instagram Videos Table | All profiles - 8 of 8</a:t>
            </a:r>
          </a:p>
        </p:txBody>
      </p:sp>
      <p:graphicFrame>
        <p:nvGraphicFramePr>
          <p:cNvPr id="5" name="Table Placeholder 4">
            <a:extLst>
              <a:ext uri="{FF2B5EF4-FFF2-40B4-BE49-F238E27FC236}">
                <a16:creationId xmlns:a16="http://schemas.microsoft.com/office/drawing/2014/main" id="{11DD2042-D3F1-47EB-80F0-FF30B965F264}"/>
              </a:ext>
            </a:extLst>
          </p:cNvPr>
          <p:cNvGraphicFramePr>
            <a:graphicFrameLocks noGrp="1"/>
          </p:cNvGraphicFramePr>
          <p:nvPr>
            <p:ph type="tbl" sz="quarter" idx="13"/>
            <p:extLst>
              <p:ext uri="{D42A27DB-BD31-4B8C-83A1-F6EECF244321}">
                <p14:modId xmlns:p14="http://schemas.microsoft.com/office/powerpoint/2010/main" val="3491645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8576531"/>
                    </a:ext>
                  </a:extLst>
                </a:gridCol>
                <a:gridCol w="987552">
                  <a:extLst>
                    <a:ext uri="{9D8B030D-6E8A-4147-A177-3AD203B41FA5}">
                      <a16:colId xmlns:a16="http://schemas.microsoft.com/office/drawing/2014/main" val="82131703"/>
                    </a:ext>
                  </a:extLst>
                </a:gridCol>
                <a:gridCol w="1234440">
                  <a:extLst>
                    <a:ext uri="{9D8B030D-6E8A-4147-A177-3AD203B41FA5}">
                      <a16:colId xmlns:a16="http://schemas.microsoft.com/office/drawing/2014/main" val="3954080760"/>
                    </a:ext>
                  </a:extLst>
                </a:gridCol>
                <a:gridCol w="411480">
                  <a:extLst>
                    <a:ext uri="{9D8B030D-6E8A-4147-A177-3AD203B41FA5}">
                      <a16:colId xmlns:a16="http://schemas.microsoft.com/office/drawing/2014/main" val="393807580"/>
                    </a:ext>
                  </a:extLst>
                </a:gridCol>
                <a:gridCol w="411480">
                  <a:extLst>
                    <a:ext uri="{9D8B030D-6E8A-4147-A177-3AD203B41FA5}">
                      <a16:colId xmlns:a16="http://schemas.microsoft.com/office/drawing/2014/main" val="574429455"/>
                    </a:ext>
                  </a:extLst>
                </a:gridCol>
                <a:gridCol w="411480">
                  <a:extLst>
                    <a:ext uri="{9D8B030D-6E8A-4147-A177-3AD203B41FA5}">
                      <a16:colId xmlns:a16="http://schemas.microsoft.com/office/drawing/2014/main" val="1031070969"/>
                    </a:ext>
                  </a:extLst>
                </a:gridCol>
                <a:gridCol w="411480">
                  <a:extLst>
                    <a:ext uri="{9D8B030D-6E8A-4147-A177-3AD203B41FA5}">
                      <a16:colId xmlns:a16="http://schemas.microsoft.com/office/drawing/2014/main" val="402894460"/>
                    </a:ext>
                  </a:extLst>
                </a:gridCol>
                <a:gridCol w="411480">
                  <a:extLst>
                    <a:ext uri="{9D8B030D-6E8A-4147-A177-3AD203B41FA5}">
                      <a16:colId xmlns:a16="http://schemas.microsoft.com/office/drawing/2014/main" val="929537185"/>
                    </a:ext>
                  </a:extLst>
                </a:gridCol>
                <a:gridCol w="411480">
                  <a:extLst>
                    <a:ext uri="{9D8B030D-6E8A-4147-A177-3AD203B41FA5}">
                      <a16:colId xmlns:a16="http://schemas.microsoft.com/office/drawing/2014/main" val="3254058925"/>
                    </a:ext>
                  </a:extLst>
                </a:gridCol>
                <a:gridCol w="411480">
                  <a:extLst>
                    <a:ext uri="{9D8B030D-6E8A-4147-A177-3AD203B41FA5}">
                      <a16:colId xmlns:a16="http://schemas.microsoft.com/office/drawing/2014/main" val="1708760344"/>
                    </a:ext>
                  </a:extLst>
                </a:gridCol>
                <a:gridCol w="411480">
                  <a:extLst>
                    <a:ext uri="{9D8B030D-6E8A-4147-A177-3AD203B41FA5}">
                      <a16:colId xmlns:a16="http://schemas.microsoft.com/office/drawing/2014/main" val="4152911000"/>
                    </a:ext>
                  </a:extLst>
                </a:gridCol>
                <a:gridCol w="411480">
                  <a:extLst>
                    <a:ext uri="{9D8B030D-6E8A-4147-A177-3AD203B41FA5}">
                      <a16:colId xmlns:a16="http://schemas.microsoft.com/office/drawing/2014/main" val="344724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2186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- 2023-10-03 17:38:25</a:t>
                      </a:r>
                      <a:r>
                        <a:rPr kumimoji="0" lang="en-US" sz="1000" b="0" i="0" u="none" strike="noStrike" kern="1200" cap="none" spc="0" normalizeH="0" baseline="0" noProof="0">
                          <a:ln>
                            <a:noFill/>
                          </a:ln>
                          <a:solidFill>
                            <a:prstClr val="black"/>
                          </a:solidFill>
                          <a:effectLst/>
                          <a:uLnTx/>
                          <a:uFillTx/>
                          <a:latin typeface="Calibri"/>
                          <a:ea typeface="+mn-ea"/>
                          <a:cs typeface="+mn-cs"/>
                        </a:rPr>
                        <a:t>
 BEHIND THE SCENES 
Retour en images dans les coulisses de notre shooting legwear DIM x @studioemiliealbertini 📹
🇬🇧 : Throwback on the backstages of our DIM x @studioemiliealbertini legwear shoot 📹
#DimParis #BTS #Collants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https://quintly-image-storage.s3.amazonaws.com/34a365da8166b01bd8cd49e171b62b7a/daad7d9222065f8e8a7abc182cf88559.jpg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42710340"/>
                  </a:ext>
                </a:extLst>
              </a:tr>
            </a:tbl>
          </a:graphicData>
        </a:graphic>
      </p:graphicFrame>
      <p:sp>
        <p:nvSpPr>
          <p:cNvPr id="4" name="Text Placeholder 3">
            <a:extLst>
              <a:ext uri="{FF2B5EF4-FFF2-40B4-BE49-F238E27FC236}">
                <a16:creationId xmlns:a16="http://schemas.microsoft.com/office/drawing/2014/main" id="{F3673A5F-5920-4224-8BDD-CBF8BC25FEC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737441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7EDF5-C215-43C2-B00C-BF0267494B51}"/>
              </a:ext>
            </a:extLst>
          </p:cNvPr>
          <p:cNvSpPr>
            <a:spLocks noGrp="1"/>
          </p:cNvSpPr>
          <p:nvPr>
            <p:ph type="title"/>
          </p:nvPr>
        </p:nvSpPr>
        <p:spPr/>
        <p:txBody>
          <a:bodyPr/>
          <a:lstStyle/>
          <a:p>
            <a:r>
              <a:rPr lang="en-US"/>
              <a:t>Instagram Posts Table | All profiles - 1 of 20</a:t>
            </a:r>
          </a:p>
        </p:txBody>
      </p:sp>
      <p:graphicFrame>
        <p:nvGraphicFramePr>
          <p:cNvPr id="5" name="Table Placeholder 4">
            <a:extLst>
              <a:ext uri="{FF2B5EF4-FFF2-40B4-BE49-F238E27FC236}">
                <a16:creationId xmlns:a16="http://schemas.microsoft.com/office/drawing/2014/main" id="{68B44B8E-672C-4144-B153-BF12C0E0C717}"/>
              </a:ext>
            </a:extLst>
          </p:cNvPr>
          <p:cNvGraphicFramePr>
            <a:graphicFrameLocks noGrp="1"/>
          </p:cNvGraphicFramePr>
          <p:nvPr>
            <p:ph type="tbl" sz="quarter" idx="13"/>
            <p:extLst>
              <p:ext uri="{D42A27DB-BD31-4B8C-83A1-F6EECF244321}">
                <p14:modId xmlns:p14="http://schemas.microsoft.com/office/powerpoint/2010/main" val="374659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67784815"/>
                    </a:ext>
                  </a:extLst>
                </a:gridCol>
                <a:gridCol w="1399032">
                  <a:extLst>
                    <a:ext uri="{9D8B030D-6E8A-4147-A177-3AD203B41FA5}">
                      <a16:colId xmlns:a16="http://schemas.microsoft.com/office/drawing/2014/main" val="989596340"/>
                    </a:ext>
                  </a:extLst>
                </a:gridCol>
                <a:gridCol w="1728216">
                  <a:extLst>
                    <a:ext uri="{9D8B030D-6E8A-4147-A177-3AD203B41FA5}">
                      <a16:colId xmlns:a16="http://schemas.microsoft.com/office/drawing/2014/main" val="48501034"/>
                    </a:ext>
                  </a:extLst>
                </a:gridCol>
                <a:gridCol w="576072">
                  <a:extLst>
                    <a:ext uri="{9D8B030D-6E8A-4147-A177-3AD203B41FA5}">
                      <a16:colId xmlns:a16="http://schemas.microsoft.com/office/drawing/2014/main" val="3171412794"/>
                    </a:ext>
                  </a:extLst>
                </a:gridCol>
                <a:gridCol w="576072">
                  <a:extLst>
                    <a:ext uri="{9D8B030D-6E8A-4147-A177-3AD203B41FA5}">
                      <a16:colId xmlns:a16="http://schemas.microsoft.com/office/drawing/2014/main" val="3463711135"/>
                    </a:ext>
                  </a:extLst>
                </a:gridCol>
                <a:gridCol w="576072">
                  <a:extLst>
                    <a:ext uri="{9D8B030D-6E8A-4147-A177-3AD203B41FA5}">
                      <a16:colId xmlns:a16="http://schemas.microsoft.com/office/drawing/2014/main" val="2227200459"/>
                    </a:ext>
                  </a:extLst>
                </a:gridCol>
                <a:gridCol w="576072">
                  <a:extLst>
                    <a:ext uri="{9D8B030D-6E8A-4147-A177-3AD203B41FA5}">
                      <a16:colId xmlns:a16="http://schemas.microsoft.com/office/drawing/2014/main" val="1143148494"/>
                    </a:ext>
                  </a:extLst>
                </a:gridCol>
                <a:gridCol w="576072">
                  <a:extLst>
                    <a:ext uri="{9D8B030D-6E8A-4147-A177-3AD203B41FA5}">
                      <a16:colId xmlns:a16="http://schemas.microsoft.com/office/drawing/2014/main" val="569384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0231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- 2023-10-31 18:02:00</a:t>
                      </a:r>
                      <a:r>
                        <a:rPr kumimoji="0" lang="en-US" sz="1000" b="0" i="0" u="none" strike="noStrike" kern="1200" cap="none" spc="0" normalizeH="0" baseline="0" noProof="0">
                          <a:ln>
                            <a:noFill/>
                          </a:ln>
                          <a:solidFill>
                            <a:prstClr val="black"/>
                          </a:solidFill>
                          <a:effectLst/>
                          <a:uLnTx/>
                          <a:uFillTx/>
                          <a:latin typeface="Calibri"/>
                          <a:ea typeface="+mn-ea"/>
                          <a:cs typeface="+mn-cs"/>
                        </a:rPr>
                        <a:t>
 HAPPY HALLOWEEN ! 🎃
Donnez-nous votre déguisement préféré en commentaire !
🇬🇧 : Let us know your favorite costume in the comments below !
#DimGame #Halloween #Costume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https://quintly-image-storage.s3.amazonaws.com/95f2a0ec502af26914a1e9729ff01028/4c18a4963afce3f894acb5becaad8f92.jpg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7852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- 2023-10-29 18:19:01</a:t>
                      </a:r>
                      <a:r>
                        <a:rPr kumimoji="0" lang="en-US" sz="1000" b="0" i="0" u="none" strike="noStrike" kern="1200" cap="none" spc="0" normalizeH="0" baseline="0" noProof="0">
                          <a:ln>
                            <a:noFill/>
                          </a:ln>
                          <a:solidFill>
                            <a:prstClr val="black"/>
                          </a:solidFill>
                          <a:effectLst/>
                          <a:uLnTx/>
                          <a:uFillTx/>
                          <a:latin typeface="Calibri"/>
                          <a:ea typeface="+mn-ea"/>
                          <a:cs typeface="+mn-cs"/>
                        </a:rPr>
                        <a:t>
 Un dimanche matin d’automne avec _aurianelavaux 🐻🍂☕️
🇬🇧 : Sunday morning with _aurianelavaux 🐻🍂☕️
#MorningRoutine #Fall #ootd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https://quintly-image-storage.s3.amazonaws.com/95f2a0ec502af26914a1e9729ff01028/8b060957a4fdc8e66026d149ff15efaf.jpg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91288553"/>
                  </a:ext>
                </a:extLst>
              </a:tr>
            </a:tbl>
          </a:graphicData>
        </a:graphic>
      </p:graphicFrame>
      <p:sp>
        <p:nvSpPr>
          <p:cNvPr id="4" name="Text Placeholder 3">
            <a:extLst>
              <a:ext uri="{FF2B5EF4-FFF2-40B4-BE49-F238E27FC236}">
                <a16:creationId xmlns:a16="http://schemas.microsoft.com/office/drawing/2014/main" id="{21E230DB-0C50-410C-BBCB-F0B87026B58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66495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4031F-B804-401D-9A79-F46DD01F6AE4}"/>
              </a:ext>
            </a:extLst>
          </p:cNvPr>
          <p:cNvSpPr>
            <a:spLocks noGrp="1"/>
          </p:cNvSpPr>
          <p:nvPr>
            <p:ph type="title"/>
          </p:nvPr>
        </p:nvSpPr>
        <p:spPr/>
        <p:txBody>
          <a:bodyPr/>
          <a:lstStyle/>
          <a:p>
            <a:r>
              <a:rPr lang="en-US"/>
              <a:t>Instagram Posts Table | All profiles - 2 of 20</a:t>
            </a:r>
          </a:p>
        </p:txBody>
      </p:sp>
      <p:graphicFrame>
        <p:nvGraphicFramePr>
          <p:cNvPr id="5" name="Table Placeholder 4">
            <a:extLst>
              <a:ext uri="{FF2B5EF4-FFF2-40B4-BE49-F238E27FC236}">
                <a16:creationId xmlns:a16="http://schemas.microsoft.com/office/drawing/2014/main" id="{BC487D1B-25CB-4844-8DB1-5C7FCAEA0DB5}"/>
              </a:ext>
            </a:extLst>
          </p:cNvPr>
          <p:cNvGraphicFramePr>
            <a:graphicFrameLocks noGrp="1"/>
          </p:cNvGraphicFramePr>
          <p:nvPr>
            <p:ph type="tbl" sz="quarter" idx="13"/>
            <p:extLst>
              <p:ext uri="{D42A27DB-BD31-4B8C-83A1-F6EECF244321}">
                <p14:modId xmlns:p14="http://schemas.microsoft.com/office/powerpoint/2010/main" val="275270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5503836"/>
                    </a:ext>
                  </a:extLst>
                </a:gridCol>
                <a:gridCol w="1399032">
                  <a:extLst>
                    <a:ext uri="{9D8B030D-6E8A-4147-A177-3AD203B41FA5}">
                      <a16:colId xmlns:a16="http://schemas.microsoft.com/office/drawing/2014/main" val="529931273"/>
                    </a:ext>
                  </a:extLst>
                </a:gridCol>
                <a:gridCol w="1728216">
                  <a:extLst>
                    <a:ext uri="{9D8B030D-6E8A-4147-A177-3AD203B41FA5}">
                      <a16:colId xmlns:a16="http://schemas.microsoft.com/office/drawing/2014/main" val="1189489599"/>
                    </a:ext>
                  </a:extLst>
                </a:gridCol>
                <a:gridCol w="576072">
                  <a:extLst>
                    <a:ext uri="{9D8B030D-6E8A-4147-A177-3AD203B41FA5}">
                      <a16:colId xmlns:a16="http://schemas.microsoft.com/office/drawing/2014/main" val="1541910665"/>
                    </a:ext>
                  </a:extLst>
                </a:gridCol>
                <a:gridCol w="576072">
                  <a:extLst>
                    <a:ext uri="{9D8B030D-6E8A-4147-A177-3AD203B41FA5}">
                      <a16:colId xmlns:a16="http://schemas.microsoft.com/office/drawing/2014/main" val="192097234"/>
                    </a:ext>
                  </a:extLst>
                </a:gridCol>
                <a:gridCol w="576072">
                  <a:extLst>
                    <a:ext uri="{9D8B030D-6E8A-4147-A177-3AD203B41FA5}">
                      <a16:colId xmlns:a16="http://schemas.microsoft.com/office/drawing/2014/main" val="3324114356"/>
                    </a:ext>
                  </a:extLst>
                </a:gridCol>
                <a:gridCol w="576072">
                  <a:extLst>
                    <a:ext uri="{9D8B030D-6E8A-4147-A177-3AD203B41FA5}">
                      <a16:colId xmlns:a16="http://schemas.microsoft.com/office/drawing/2014/main" val="662133341"/>
                    </a:ext>
                  </a:extLst>
                </a:gridCol>
                <a:gridCol w="576072">
                  <a:extLst>
                    <a:ext uri="{9D8B030D-6E8A-4147-A177-3AD203B41FA5}">
                      <a16:colId xmlns:a16="http://schemas.microsoft.com/office/drawing/2014/main" val="72147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733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- 2023-10-28 18:01:13</a:t>
                      </a:r>
                      <a:r>
                        <a:rPr kumimoji="0" lang="en-US" sz="1000" b="0" i="0" u="none" strike="noStrike" kern="1200" cap="none" spc="0" normalizeH="0" baseline="0" noProof="0">
                          <a:ln>
                            <a:noFill/>
                          </a:ln>
                          <a:solidFill>
                            <a:prstClr val="black"/>
                          </a:solidFill>
                          <a:effectLst/>
                          <a:uLnTx/>
                          <a:uFillTx/>
                          <a:latin typeface="Calibri"/>
                          <a:ea typeface="+mn-ea"/>
                          <a:cs typeface="+mn-cs"/>
                        </a:rPr>
                        <a:t>
 Le samedi, c'est rayures !
Découvrez nos chaussettes pour homme en boutique DIM et sur dim.fr (link in bio).
🇬🇧 : Saturday calls for stripes !
Discover our selection of socks for men on dim.com
#DimParis #Chaussettes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https://quintly-image-storage.s3.amazonaws.com/95f2a0ec502af26914a1e9729ff01028/b9fd0cfd4bfbd4467078c554ad9bad06.jpg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807762505"/>
                  </a:ext>
                </a:extLst>
              </a:tr>
            </a:tbl>
          </a:graphicData>
        </a:graphic>
      </p:graphicFrame>
      <p:sp>
        <p:nvSpPr>
          <p:cNvPr id="4" name="Text Placeholder 3">
            <a:extLst>
              <a:ext uri="{FF2B5EF4-FFF2-40B4-BE49-F238E27FC236}">
                <a16:creationId xmlns:a16="http://schemas.microsoft.com/office/drawing/2014/main" id="{405184C5-7A5B-43F3-B8C5-D639040398C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8016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C828-235A-4CFA-AC82-8F2BDF15F57E}"/>
              </a:ext>
            </a:extLst>
          </p:cNvPr>
          <p:cNvSpPr>
            <a:spLocks noGrp="1"/>
          </p:cNvSpPr>
          <p:nvPr>
            <p:ph type="title"/>
          </p:nvPr>
        </p:nvSpPr>
        <p:spPr/>
        <p:txBody>
          <a:bodyPr/>
          <a:lstStyle/>
          <a:p>
            <a:r>
              <a:rPr lang="en-US"/>
              <a:t>Instagram Posts Table | All profiles - 3 of 20</a:t>
            </a:r>
          </a:p>
        </p:txBody>
      </p:sp>
      <p:graphicFrame>
        <p:nvGraphicFramePr>
          <p:cNvPr id="5" name="Table Placeholder 4">
            <a:extLst>
              <a:ext uri="{FF2B5EF4-FFF2-40B4-BE49-F238E27FC236}">
                <a16:creationId xmlns:a16="http://schemas.microsoft.com/office/drawing/2014/main" id="{BD0C67CF-EFEE-4BAF-BC9D-81C29E0DB183}"/>
              </a:ext>
            </a:extLst>
          </p:cNvPr>
          <p:cNvGraphicFramePr>
            <a:graphicFrameLocks noGrp="1"/>
          </p:cNvGraphicFramePr>
          <p:nvPr>
            <p:ph type="tbl" sz="quarter" idx="13"/>
            <p:extLst>
              <p:ext uri="{D42A27DB-BD31-4B8C-83A1-F6EECF244321}">
                <p14:modId xmlns:p14="http://schemas.microsoft.com/office/powerpoint/2010/main" val="37926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4780859"/>
                    </a:ext>
                  </a:extLst>
                </a:gridCol>
                <a:gridCol w="1399032">
                  <a:extLst>
                    <a:ext uri="{9D8B030D-6E8A-4147-A177-3AD203B41FA5}">
                      <a16:colId xmlns:a16="http://schemas.microsoft.com/office/drawing/2014/main" val="3481388702"/>
                    </a:ext>
                  </a:extLst>
                </a:gridCol>
                <a:gridCol w="1728216">
                  <a:extLst>
                    <a:ext uri="{9D8B030D-6E8A-4147-A177-3AD203B41FA5}">
                      <a16:colId xmlns:a16="http://schemas.microsoft.com/office/drawing/2014/main" val="1699033240"/>
                    </a:ext>
                  </a:extLst>
                </a:gridCol>
                <a:gridCol w="576072">
                  <a:extLst>
                    <a:ext uri="{9D8B030D-6E8A-4147-A177-3AD203B41FA5}">
                      <a16:colId xmlns:a16="http://schemas.microsoft.com/office/drawing/2014/main" val="841983633"/>
                    </a:ext>
                  </a:extLst>
                </a:gridCol>
                <a:gridCol w="576072">
                  <a:extLst>
                    <a:ext uri="{9D8B030D-6E8A-4147-A177-3AD203B41FA5}">
                      <a16:colId xmlns:a16="http://schemas.microsoft.com/office/drawing/2014/main" val="2185407543"/>
                    </a:ext>
                  </a:extLst>
                </a:gridCol>
                <a:gridCol w="576072">
                  <a:extLst>
                    <a:ext uri="{9D8B030D-6E8A-4147-A177-3AD203B41FA5}">
                      <a16:colId xmlns:a16="http://schemas.microsoft.com/office/drawing/2014/main" val="4190633891"/>
                    </a:ext>
                  </a:extLst>
                </a:gridCol>
                <a:gridCol w="576072">
                  <a:extLst>
                    <a:ext uri="{9D8B030D-6E8A-4147-A177-3AD203B41FA5}">
                      <a16:colId xmlns:a16="http://schemas.microsoft.com/office/drawing/2014/main" val="3685652052"/>
                    </a:ext>
                  </a:extLst>
                </a:gridCol>
                <a:gridCol w="576072">
                  <a:extLst>
                    <a:ext uri="{9D8B030D-6E8A-4147-A177-3AD203B41FA5}">
                      <a16:colId xmlns:a16="http://schemas.microsoft.com/office/drawing/2014/main" val="842731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7253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- 2023-10-27 18:34:03</a:t>
                      </a:r>
                      <a:r>
                        <a:rPr kumimoji="0" lang="fr-FR" sz="1000" b="0" i="0" u="none" strike="noStrike" kern="1200" cap="none" spc="0" normalizeH="0" baseline="0" noProof="0">
                          <a:ln>
                            <a:noFill/>
                          </a:ln>
                          <a:solidFill>
                            <a:prstClr val="black"/>
                          </a:solidFill>
                          <a:effectLst/>
                          <a:uLnTx/>
                          <a:uFillTx/>
                          <a:latin typeface="Calibri"/>
                          <a:ea typeface="+mn-ea"/>
                          <a:cs typeface="+mn-cs"/>
                        </a:rPr>
                        <a:t>
 #OctobreRose 🌸
En Octobre, pour chaque achat comprenant un soutien-gorge en boutique ou sur dim.fr, DIM s’engage à reverser 1€ à l’Association Ruban Rose qui lutte contre les cancers du sein. 
#octobrerose2023 #RubanRose #tousconcernes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https://quintly-image-storage.s3.amazonaws.com/95f2a0ec502af26914a1e9729ff01028/c806d17ff80a360ab568101c051c5969.jpg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1842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- 2023-10-25 18:01:47</a:t>
                      </a:r>
                      <a:r>
                        <a:rPr kumimoji="0" lang="en-US" sz="1000" b="0" i="0" u="none" strike="noStrike" kern="1200" cap="none" spc="0" normalizeH="0" baseline="0" noProof="0">
                          <a:ln>
                            <a:noFill/>
                          </a:ln>
                          <a:solidFill>
                            <a:prstClr val="black"/>
                          </a:solidFill>
                          <a:effectLst/>
                          <a:uLnTx/>
                          <a:uFillTx/>
                          <a:latin typeface="Calibri"/>
                          <a:ea typeface="+mn-ea"/>
                          <a:cs typeface="+mn-cs"/>
                        </a:rPr>
                        <a:t>
 DIM SQUAD 📸
Look d'automne par audrey.madys, vous validez ? 
🇬🇧 : Fall look by audrey.madys, what do you think ?
#Regram #DimParis #collants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https://quintly-image-storage.s3.amazonaws.com/95f2a0ec502af26914a1e9729ff01028/676419b2163b8c30b7237e6c7f06c4d7.jpg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82500165"/>
                  </a:ext>
                </a:extLst>
              </a:tr>
            </a:tbl>
          </a:graphicData>
        </a:graphic>
      </p:graphicFrame>
      <p:sp>
        <p:nvSpPr>
          <p:cNvPr id="4" name="Text Placeholder 3">
            <a:extLst>
              <a:ext uri="{FF2B5EF4-FFF2-40B4-BE49-F238E27FC236}">
                <a16:creationId xmlns:a16="http://schemas.microsoft.com/office/drawing/2014/main" id="{C75470BC-B719-4613-912D-F2E8E735C26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418848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49B17-0382-4A3E-B082-18E6EFD11A40}"/>
              </a:ext>
            </a:extLst>
          </p:cNvPr>
          <p:cNvSpPr>
            <a:spLocks noGrp="1"/>
          </p:cNvSpPr>
          <p:nvPr>
            <p:ph type="title"/>
          </p:nvPr>
        </p:nvSpPr>
        <p:spPr/>
        <p:txBody>
          <a:bodyPr/>
          <a:lstStyle/>
          <a:p>
            <a:r>
              <a:rPr lang="en-US"/>
              <a:t>Instagram Posts Table | All profiles - 4 of 20</a:t>
            </a:r>
          </a:p>
        </p:txBody>
      </p:sp>
      <p:graphicFrame>
        <p:nvGraphicFramePr>
          <p:cNvPr id="5" name="Table Placeholder 4">
            <a:extLst>
              <a:ext uri="{FF2B5EF4-FFF2-40B4-BE49-F238E27FC236}">
                <a16:creationId xmlns:a16="http://schemas.microsoft.com/office/drawing/2014/main" id="{EDB93D1E-9D5F-40F2-8471-725DE81EC198}"/>
              </a:ext>
            </a:extLst>
          </p:cNvPr>
          <p:cNvGraphicFramePr>
            <a:graphicFrameLocks noGrp="1"/>
          </p:cNvGraphicFramePr>
          <p:nvPr>
            <p:ph type="tbl" sz="quarter" idx="13"/>
            <p:extLst>
              <p:ext uri="{D42A27DB-BD31-4B8C-83A1-F6EECF244321}">
                <p14:modId xmlns:p14="http://schemas.microsoft.com/office/powerpoint/2010/main" val="204164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43800541"/>
                    </a:ext>
                  </a:extLst>
                </a:gridCol>
                <a:gridCol w="1399032">
                  <a:extLst>
                    <a:ext uri="{9D8B030D-6E8A-4147-A177-3AD203B41FA5}">
                      <a16:colId xmlns:a16="http://schemas.microsoft.com/office/drawing/2014/main" val="1097798716"/>
                    </a:ext>
                  </a:extLst>
                </a:gridCol>
                <a:gridCol w="1728216">
                  <a:extLst>
                    <a:ext uri="{9D8B030D-6E8A-4147-A177-3AD203B41FA5}">
                      <a16:colId xmlns:a16="http://schemas.microsoft.com/office/drawing/2014/main" val="2353337652"/>
                    </a:ext>
                  </a:extLst>
                </a:gridCol>
                <a:gridCol w="576072">
                  <a:extLst>
                    <a:ext uri="{9D8B030D-6E8A-4147-A177-3AD203B41FA5}">
                      <a16:colId xmlns:a16="http://schemas.microsoft.com/office/drawing/2014/main" val="2521861330"/>
                    </a:ext>
                  </a:extLst>
                </a:gridCol>
                <a:gridCol w="576072">
                  <a:extLst>
                    <a:ext uri="{9D8B030D-6E8A-4147-A177-3AD203B41FA5}">
                      <a16:colId xmlns:a16="http://schemas.microsoft.com/office/drawing/2014/main" val="57663429"/>
                    </a:ext>
                  </a:extLst>
                </a:gridCol>
                <a:gridCol w="576072">
                  <a:extLst>
                    <a:ext uri="{9D8B030D-6E8A-4147-A177-3AD203B41FA5}">
                      <a16:colId xmlns:a16="http://schemas.microsoft.com/office/drawing/2014/main" val="4163728318"/>
                    </a:ext>
                  </a:extLst>
                </a:gridCol>
                <a:gridCol w="576072">
                  <a:extLst>
                    <a:ext uri="{9D8B030D-6E8A-4147-A177-3AD203B41FA5}">
                      <a16:colId xmlns:a16="http://schemas.microsoft.com/office/drawing/2014/main" val="564447664"/>
                    </a:ext>
                  </a:extLst>
                </a:gridCol>
                <a:gridCol w="576072">
                  <a:extLst>
                    <a:ext uri="{9D8B030D-6E8A-4147-A177-3AD203B41FA5}">
                      <a16:colId xmlns:a16="http://schemas.microsoft.com/office/drawing/2014/main" val="888957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214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- 2023-10-24 17:45:47</a:t>
                      </a:r>
                      <a:r>
                        <a:rPr kumimoji="0" lang="en-US" sz="1000" b="0" i="0" u="none" strike="noStrike" kern="1200" cap="none" spc="0" normalizeH="0" baseline="0" noProof="0">
                          <a:ln>
                            <a:noFill/>
                          </a:ln>
                          <a:solidFill>
                            <a:prstClr val="black"/>
                          </a:solidFill>
                          <a:effectLst/>
                          <a:uLnTx/>
                          <a:uFillTx/>
                          <a:latin typeface="Calibri"/>
                          <a:ea typeface="+mn-ea"/>
                          <a:cs typeface="+mn-cs"/>
                        </a:rPr>
                        <a:t>
 Look preppy en mi-bas DIM by theblondehills, on adore ! 🖤
🇬🇧 : Preppy look with our knee-highs, we love it ! 🖤
#DimParis #Regram #MiBas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https://quintly-image-storage.s3.amazonaws.com/95f2a0ec502af26914a1e9729ff01028/46e3c6373b6c271d9eff439fdeb764b6.jpg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11041981"/>
                  </a:ext>
                </a:extLst>
              </a:tr>
            </a:tbl>
          </a:graphicData>
        </a:graphic>
      </p:graphicFrame>
      <p:sp>
        <p:nvSpPr>
          <p:cNvPr id="4" name="Text Placeholder 3">
            <a:extLst>
              <a:ext uri="{FF2B5EF4-FFF2-40B4-BE49-F238E27FC236}">
                <a16:creationId xmlns:a16="http://schemas.microsoft.com/office/drawing/2014/main" id="{48AE069B-8D9D-4B32-A5C5-564BF242D52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68759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2A7AF-F890-4D7F-9328-785EE2340E09}"/>
              </a:ext>
            </a:extLst>
          </p:cNvPr>
          <p:cNvSpPr>
            <a:spLocks noGrp="1"/>
          </p:cNvSpPr>
          <p:nvPr>
            <p:ph type="title"/>
          </p:nvPr>
        </p:nvSpPr>
        <p:spPr/>
        <p:txBody>
          <a:bodyPr/>
          <a:lstStyle/>
          <a:p>
            <a:r>
              <a:rPr lang="en-US"/>
              <a:t>Instagram Posts Table | All profiles - 5 of 20</a:t>
            </a:r>
          </a:p>
        </p:txBody>
      </p:sp>
      <p:graphicFrame>
        <p:nvGraphicFramePr>
          <p:cNvPr id="5" name="Table Placeholder 4">
            <a:extLst>
              <a:ext uri="{FF2B5EF4-FFF2-40B4-BE49-F238E27FC236}">
                <a16:creationId xmlns:a16="http://schemas.microsoft.com/office/drawing/2014/main" id="{D33E6F8D-768F-4DB6-AC6F-531B5591FE70}"/>
              </a:ext>
            </a:extLst>
          </p:cNvPr>
          <p:cNvGraphicFramePr>
            <a:graphicFrameLocks noGrp="1"/>
          </p:cNvGraphicFramePr>
          <p:nvPr>
            <p:ph type="tbl" sz="quarter" idx="13"/>
            <p:extLst>
              <p:ext uri="{D42A27DB-BD31-4B8C-83A1-F6EECF244321}">
                <p14:modId xmlns:p14="http://schemas.microsoft.com/office/powerpoint/2010/main" val="161845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5460754"/>
                    </a:ext>
                  </a:extLst>
                </a:gridCol>
                <a:gridCol w="1399032">
                  <a:extLst>
                    <a:ext uri="{9D8B030D-6E8A-4147-A177-3AD203B41FA5}">
                      <a16:colId xmlns:a16="http://schemas.microsoft.com/office/drawing/2014/main" val="3020380490"/>
                    </a:ext>
                  </a:extLst>
                </a:gridCol>
                <a:gridCol w="1728216">
                  <a:extLst>
                    <a:ext uri="{9D8B030D-6E8A-4147-A177-3AD203B41FA5}">
                      <a16:colId xmlns:a16="http://schemas.microsoft.com/office/drawing/2014/main" val="171320360"/>
                    </a:ext>
                  </a:extLst>
                </a:gridCol>
                <a:gridCol w="576072">
                  <a:extLst>
                    <a:ext uri="{9D8B030D-6E8A-4147-A177-3AD203B41FA5}">
                      <a16:colId xmlns:a16="http://schemas.microsoft.com/office/drawing/2014/main" val="1997390034"/>
                    </a:ext>
                  </a:extLst>
                </a:gridCol>
                <a:gridCol w="576072">
                  <a:extLst>
                    <a:ext uri="{9D8B030D-6E8A-4147-A177-3AD203B41FA5}">
                      <a16:colId xmlns:a16="http://schemas.microsoft.com/office/drawing/2014/main" val="3572390553"/>
                    </a:ext>
                  </a:extLst>
                </a:gridCol>
                <a:gridCol w="576072">
                  <a:extLst>
                    <a:ext uri="{9D8B030D-6E8A-4147-A177-3AD203B41FA5}">
                      <a16:colId xmlns:a16="http://schemas.microsoft.com/office/drawing/2014/main" val="3616246292"/>
                    </a:ext>
                  </a:extLst>
                </a:gridCol>
                <a:gridCol w="576072">
                  <a:extLst>
                    <a:ext uri="{9D8B030D-6E8A-4147-A177-3AD203B41FA5}">
                      <a16:colId xmlns:a16="http://schemas.microsoft.com/office/drawing/2014/main" val="1711767122"/>
                    </a:ext>
                  </a:extLst>
                </a:gridCol>
                <a:gridCol w="576072">
                  <a:extLst>
                    <a:ext uri="{9D8B030D-6E8A-4147-A177-3AD203B41FA5}">
                      <a16:colId xmlns:a16="http://schemas.microsoft.com/office/drawing/2014/main" val="396337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153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- 2023-10-22 18:01:06</a:t>
                      </a:r>
                      <a:r>
                        <a:rPr kumimoji="0" lang="en-US" sz="1000" b="0" i="0" u="none" strike="noStrike" kern="1200" cap="none" spc="0" normalizeH="0" baseline="0" noProof="0">
                          <a:ln>
                            <a:noFill/>
                          </a:ln>
                          <a:solidFill>
                            <a:prstClr val="black"/>
                          </a:solidFill>
                          <a:effectLst/>
                          <a:uLnTx/>
                          <a:uFillTx/>
                          <a:latin typeface="Calibri"/>
                          <a:ea typeface="+mn-ea"/>
                          <a:cs typeface="+mn-cs"/>
                        </a:rPr>
                        <a:t>
 SOCKS SEASON 🧦
Démarquez vous avec nos chaussettes à volants #DimModal, parfaites dans des mocassins pour un look preppy.
A retrouver en boutique DIM et sur dim.fr (link in bio).
🇬🇧 : Stand out from the crowd with our #DimModal ruffled socks, perfect with loafers for a preppy look.
Shop them online on dim.com 
#DimParis #Chaussettes #PreppyLook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https://quintly-image-storage.s3.amazonaws.com/95f2a0ec502af26914a1e9729ff01028/c3d69a68d791db37fa98fd16484921e8.jpg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193597558"/>
                  </a:ext>
                </a:extLst>
              </a:tr>
            </a:tbl>
          </a:graphicData>
        </a:graphic>
      </p:graphicFrame>
      <p:sp>
        <p:nvSpPr>
          <p:cNvPr id="4" name="Text Placeholder 3">
            <a:extLst>
              <a:ext uri="{FF2B5EF4-FFF2-40B4-BE49-F238E27FC236}">
                <a16:creationId xmlns:a16="http://schemas.microsoft.com/office/drawing/2014/main" id="{FD87CD8A-D6A1-4ADE-9456-42001789397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304839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A7B66-B870-42C1-BE6E-B27FDF5120D5}"/>
              </a:ext>
            </a:extLst>
          </p:cNvPr>
          <p:cNvSpPr>
            <a:spLocks noGrp="1"/>
          </p:cNvSpPr>
          <p:nvPr>
            <p:ph type="title"/>
          </p:nvPr>
        </p:nvSpPr>
        <p:spPr/>
        <p:txBody>
          <a:bodyPr/>
          <a:lstStyle/>
          <a:p>
            <a:r>
              <a:rPr lang="en-US"/>
              <a:t>Instagram Posts Table | All profiles - 6 of 20</a:t>
            </a:r>
          </a:p>
        </p:txBody>
      </p:sp>
      <p:graphicFrame>
        <p:nvGraphicFramePr>
          <p:cNvPr id="5" name="Table Placeholder 4">
            <a:extLst>
              <a:ext uri="{FF2B5EF4-FFF2-40B4-BE49-F238E27FC236}">
                <a16:creationId xmlns:a16="http://schemas.microsoft.com/office/drawing/2014/main" id="{E7D2BD71-50A7-470D-9D8F-C79855A0126D}"/>
              </a:ext>
            </a:extLst>
          </p:cNvPr>
          <p:cNvGraphicFramePr>
            <a:graphicFrameLocks noGrp="1"/>
          </p:cNvGraphicFramePr>
          <p:nvPr>
            <p:ph type="tbl" sz="quarter" idx="13"/>
            <p:extLst>
              <p:ext uri="{D42A27DB-BD31-4B8C-83A1-F6EECF244321}">
                <p14:modId xmlns:p14="http://schemas.microsoft.com/office/powerpoint/2010/main" val="235464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72810050"/>
                    </a:ext>
                  </a:extLst>
                </a:gridCol>
                <a:gridCol w="1399032">
                  <a:extLst>
                    <a:ext uri="{9D8B030D-6E8A-4147-A177-3AD203B41FA5}">
                      <a16:colId xmlns:a16="http://schemas.microsoft.com/office/drawing/2014/main" val="3197750854"/>
                    </a:ext>
                  </a:extLst>
                </a:gridCol>
                <a:gridCol w="1728216">
                  <a:extLst>
                    <a:ext uri="{9D8B030D-6E8A-4147-A177-3AD203B41FA5}">
                      <a16:colId xmlns:a16="http://schemas.microsoft.com/office/drawing/2014/main" val="3127716943"/>
                    </a:ext>
                  </a:extLst>
                </a:gridCol>
                <a:gridCol w="576072">
                  <a:extLst>
                    <a:ext uri="{9D8B030D-6E8A-4147-A177-3AD203B41FA5}">
                      <a16:colId xmlns:a16="http://schemas.microsoft.com/office/drawing/2014/main" val="1981344329"/>
                    </a:ext>
                  </a:extLst>
                </a:gridCol>
                <a:gridCol w="576072">
                  <a:extLst>
                    <a:ext uri="{9D8B030D-6E8A-4147-A177-3AD203B41FA5}">
                      <a16:colId xmlns:a16="http://schemas.microsoft.com/office/drawing/2014/main" val="3897255552"/>
                    </a:ext>
                  </a:extLst>
                </a:gridCol>
                <a:gridCol w="576072">
                  <a:extLst>
                    <a:ext uri="{9D8B030D-6E8A-4147-A177-3AD203B41FA5}">
                      <a16:colId xmlns:a16="http://schemas.microsoft.com/office/drawing/2014/main" val="2400963788"/>
                    </a:ext>
                  </a:extLst>
                </a:gridCol>
                <a:gridCol w="576072">
                  <a:extLst>
                    <a:ext uri="{9D8B030D-6E8A-4147-A177-3AD203B41FA5}">
                      <a16:colId xmlns:a16="http://schemas.microsoft.com/office/drawing/2014/main" val="2821696823"/>
                    </a:ext>
                  </a:extLst>
                </a:gridCol>
                <a:gridCol w="576072">
                  <a:extLst>
                    <a:ext uri="{9D8B030D-6E8A-4147-A177-3AD203B41FA5}">
                      <a16:colId xmlns:a16="http://schemas.microsoft.com/office/drawing/2014/main" val="2983450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324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- 2023-10-21 12:02:23</a:t>
                      </a:r>
                      <a:r>
                        <a:rPr kumimoji="0" lang="en-US" sz="1000" b="0" i="0" u="none" strike="noStrike" kern="1200" cap="none" spc="0" normalizeH="0" baseline="0" noProof="0">
                          <a:ln>
                            <a:noFill/>
                          </a:ln>
                          <a:solidFill>
                            <a:prstClr val="black"/>
                          </a:solidFill>
                          <a:effectLst/>
                          <a:uLnTx/>
                          <a:uFillTx/>
                          <a:latin typeface="Calibri"/>
                          <a:ea typeface="+mn-ea"/>
                          <a:cs typeface="+mn-cs"/>
                        </a:rPr>
                        <a:t>
 MOOD DU SAMEDI 🤸‍♀️
Quel est votre programme du jour ?
🇬🇧 : What are your plans for today ?
#DimParis #Lingerie #FullMoon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https://quintly-image-storage.s3.amazonaws.com/95f2a0ec502af26914a1e9729ff01028/b46f9e363716ffcbcf9000db0d4ffb67.jpg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41274148"/>
                  </a:ext>
                </a:extLst>
              </a:tr>
            </a:tbl>
          </a:graphicData>
        </a:graphic>
      </p:graphicFrame>
      <p:sp>
        <p:nvSpPr>
          <p:cNvPr id="4" name="Text Placeholder 3">
            <a:extLst>
              <a:ext uri="{FF2B5EF4-FFF2-40B4-BE49-F238E27FC236}">
                <a16:creationId xmlns:a16="http://schemas.microsoft.com/office/drawing/2014/main" id="{F1A521A9-92BD-4AEF-8285-83832003BF5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081615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DC05-E3F1-404F-96A3-BCFC5B088BE7}"/>
              </a:ext>
            </a:extLst>
          </p:cNvPr>
          <p:cNvSpPr>
            <a:spLocks noGrp="1"/>
          </p:cNvSpPr>
          <p:nvPr>
            <p:ph type="title"/>
          </p:nvPr>
        </p:nvSpPr>
        <p:spPr/>
        <p:txBody>
          <a:bodyPr/>
          <a:lstStyle/>
          <a:p>
            <a:r>
              <a:rPr lang="en-US"/>
              <a:t>Instagram Posts Table | All profiles - 7 of 20</a:t>
            </a:r>
          </a:p>
        </p:txBody>
      </p:sp>
      <p:graphicFrame>
        <p:nvGraphicFramePr>
          <p:cNvPr id="5" name="Table Placeholder 4">
            <a:extLst>
              <a:ext uri="{FF2B5EF4-FFF2-40B4-BE49-F238E27FC236}">
                <a16:creationId xmlns:a16="http://schemas.microsoft.com/office/drawing/2014/main" id="{1DEB85FE-41F1-4EA0-A876-332162B0718E}"/>
              </a:ext>
            </a:extLst>
          </p:cNvPr>
          <p:cNvGraphicFramePr>
            <a:graphicFrameLocks noGrp="1"/>
          </p:cNvGraphicFramePr>
          <p:nvPr>
            <p:ph type="tbl" sz="quarter" idx="13"/>
            <p:extLst>
              <p:ext uri="{D42A27DB-BD31-4B8C-83A1-F6EECF244321}">
                <p14:modId xmlns:p14="http://schemas.microsoft.com/office/powerpoint/2010/main" val="4184870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3430888"/>
                    </a:ext>
                  </a:extLst>
                </a:gridCol>
                <a:gridCol w="1399032">
                  <a:extLst>
                    <a:ext uri="{9D8B030D-6E8A-4147-A177-3AD203B41FA5}">
                      <a16:colId xmlns:a16="http://schemas.microsoft.com/office/drawing/2014/main" val="2706341200"/>
                    </a:ext>
                  </a:extLst>
                </a:gridCol>
                <a:gridCol w="1728216">
                  <a:extLst>
                    <a:ext uri="{9D8B030D-6E8A-4147-A177-3AD203B41FA5}">
                      <a16:colId xmlns:a16="http://schemas.microsoft.com/office/drawing/2014/main" val="1793446620"/>
                    </a:ext>
                  </a:extLst>
                </a:gridCol>
                <a:gridCol w="576072">
                  <a:extLst>
                    <a:ext uri="{9D8B030D-6E8A-4147-A177-3AD203B41FA5}">
                      <a16:colId xmlns:a16="http://schemas.microsoft.com/office/drawing/2014/main" val="2600972166"/>
                    </a:ext>
                  </a:extLst>
                </a:gridCol>
                <a:gridCol w="576072">
                  <a:extLst>
                    <a:ext uri="{9D8B030D-6E8A-4147-A177-3AD203B41FA5}">
                      <a16:colId xmlns:a16="http://schemas.microsoft.com/office/drawing/2014/main" val="1160951840"/>
                    </a:ext>
                  </a:extLst>
                </a:gridCol>
                <a:gridCol w="576072">
                  <a:extLst>
                    <a:ext uri="{9D8B030D-6E8A-4147-A177-3AD203B41FA5}">
                      <a16:colId xmlns:a16="http://schemas.microsoft.com/office/drawing/2014/main" val="3848747924"/>
                    </a:ext>
                  </a:extLst>
                </a:gridCol>
                <a:gridCol w="576072">
                  <a:extLst>
                    <a:ext uri="{9D8B030D-6E8A-4147-A177-3AD203B41FA5}">
                      <a16:colId xmlns:a16="http://schemas.microsoft.com/office/drawing/2014/main" val="3136893377"/>
                    </a:ext>
                  </a:extLst>
                </a:gridCol>
                <a:gridCol w="576072">
                  <a:extLst>
                    <a:ext uri="{9D8B030D-6E8A-4147-A177-3AD203B41FA5}">
                      <a16:colId xmlns:a16="http://schemas.microsoft.com/office/drawing/2014/main" val="321182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791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- 2023-10-20 18:01:16</a:t>
                      </a:r>
                      <a:r>
                        <a:rPr kumimoji="0" lang="en-US" sz="1000" b="0" i="0" u="none" strike="noStrike" kern="1200" cap="none" spc="0" normalizeH="0" baseline="0" noProof="0">
                          <a:ln>
                            <a:noFill/>
                          </a:ln>
                          <a:solidFill>
                            <a:prstClr val="black"/>
                          </a:solidFill>
                          <a:effectLst/>
                          <a:uLnTx/>
                          <a:uFillTx/>
                          <a:latin typeface="Calibri"/>
                          <a:ea typeface="+mn-ea"/>
                          <a:cs typeface="+mn-cs"/>
                        </a:rPr>
                        <a:t>
 DETAILS 💙
Focus sur notre nouveauté #FullMoon : un jeu de texture entre tulle et pois, une coupe échancrée qui découvre les hanches et une teinte vibrante.
A retrouver en boutique DIM et sur dim.fr (link in bio).
🇬🇧 : Focus on our new #FullMoon collection : a mix of tulle and polka dots, a low-cut that reveals the hips and a vibrant colour.
Available on dim.com.
#DimParis #FullMoon #Lingerie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https://quintly-image-storage.s3.amazonaws.com/95f2a0ec502af26914a1e9729ff01028/539094cb11f90347202308ebbc88f15e.jpg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571160139"/>
                  </a:ext>
                </a:extLst>
              </a:tr>
            </a:tbl>
          </a:graphicData>
        </a:graphic>
      </p:graphicFrame>
      <p:sp>
        <p:nvSpPr>
          <p:cNvPr id="4" name="Text Placeholder 3">
            <a:extLst>
              <a:ext uri="{FF2B5EF4-FFF2-40B4-BE49-F238E27FC236}">
                <a16:creationId xmlns:a16="http://schemas.microsoft.com/office/drawing/2014/main" id="{A757EDA5-362D-43D7-B5D1-9640A203C2D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75431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F6100-3082-4332-8A39-A5A1E34DB3C7}"/>
              </a:ext>
            </a:extLst>
          </p:cNvPr>
          <p:cNvSpPr>
            <a:spLocks noGrp="1"/>
          </p:cNvSpPr>
          <p:nvPr>
            <p:ph type="title"/>
          </p:nvPr>
        </p:nvSpPr>
        <p:spPr/>
        <p:txBody>
          <a:bodyPr/>
          <a:lstStyle/>
          <a:p>
            <a:r>
              <a:rPr lang="en-US"/>
              <a:t>Instagram Posts Table | All profiles - 8 of 20</a:t>
            </a:r>
          </a:p>
        </p:txBody>
      </p:sp>
      <p:graphicFrame>
        <p:nvGraphicFramePr>
          <p:cNvPr id="5" name="Table Placeholder 4">
            <a:extLst>
              <a:ext uri="{FF2B5EF4-FFF2-40B4-BE49-F238E27FC236}">
                <a16:creationId xmlns:a16="http://schemas.microsoft.com/office/drawing/2014/main" id="{917C161B-CD77-41B8-92CD-E6A2E243CAE3}"/>
              </a:ext>
            </a:extLst>
          </p:cNvPr>
          <p:cNvGraphicFramePr>
            <a:graphicFrameLocks noGrp="1"/>
          </p:cNvGraphicFramePr>
          <p:nvPr>
            <p:ph type="tbl" sz="quarter" idx="13"/>
            <p:extLst>
              <p:ext uri="{D42A27DB-BD31-4B8C-83A1-F6EECF244321}">
                <p14:modId xmlns:p14="http://schemas.microsoft.com/office/powerpoint/2010/main" val="4154922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83626781"/>
                    </a:ext>
                  </a:extLst>
                </a:gridCol>
                <a:gridCol w="1399032">
                  <a:extLst>
                    <a:ext uri="{9D8B030D-6E8A-4147-A177-3AD203B41FA5}">
                      <a16:colId xmlns:a16="http://schemas.microsoft.com/office/drawing/2014/main" val="3010714472"/>
                    </a:ext>
                  </a:extLst>
                </a:gridCol>
                <a:gridCol w="1728216">
                  <a:extLst>
                    <a:ext uri="{9D8B030D-6E8A-4147-A177-3AD203B41FA5}">
                      <a16:colId xmlns:a16="http://schemas.microsoft.com/office/drawing/2014/main" val="2334409763"/>
                    </a:ext>
                  </a:extLst>
                </a:gridCol>
                <a:gridCol w="576072">
                  <a:extLst>
                    <a:ext uri="{9D8B030D-6E8A-4147-A177-3AD203B41FA5}">
                      <a16:colId xmlns:a16="http://schemas.microsoft.com/office/drawing/2014/main" val="2142387894"/>
                    </a:ext>
                  </a:extLst>
                </a:gridCol>
                <a:gridCol w="576072">
                  <a:extLst>
                    <a:ext uri="{9D8B030D-6E8A-4147-A177-3AD203B41FA5}">
                      <a16:colId xmlns:a16="http://schemas.microsoft.com/office/drawing/2014/main" val="3281608118"/>
                    </a:ext>
                  </a:extLst>
                </a:gridCol>
                <a:gridCol w="576072">
                  <a:extLst>
                    <a:ext uri="{9D8B030D-6E8A-4147-A177-3AD203B41FA5}">
                      <a16:colId xmlns:a16="http://schemas.microsoft.com/office/drawing/2014/main" val="2089604911"/>
                    </a:ext>
                  </a:extLst>
                </a:gridCol>
                <a:gridCol w="576072">
                  <a:extLst>
                    <a:ext uri="{9D8B030D-6E8A-4147-A177-3AD203B41FA5}">
                      <a16:colId xmlns:a16="http://schemas.microsoft.com/office/drawing/2014/main" val="2969103128"/>
                    </a:ext>
                  </a:extLst>
                </a:gridCol>
                <a:gridCol w="576072">
                  <a:extLst>
                    <a:ext uri="{9D8B030D-6E8A-4147-A177-3AD203B41FA5}">
                      <a16:colId xmlns:a16="http://schemas.microsoft.com/office/drawing/2014/main" val="2303347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5355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- 2023-10-19 18:54:21</a:t>
                      </a:r>
                      <a:r>
                        <a:rPr kumimoji="0" lang="en-US" sz="1000" b="0" i="0" u="none" strike="noStrike" kern="1200" cap="none" spc="0" normalizeH="0" baseline="0" noProof="0">
                          <a:ln>
                            <a:noFill/>
                          </a:ln>
                          <a:solidFill>
                            <a:prstClr val="black"/>
                          </a:solidFill>
                          <a:effectLst/>
                          <a:uLnTx/>
                          <a:uFillTx/>
                          <a:latin typeface="Calibri"/>
                          <a:ea typeface="+mn-ea"/>
                          <a:cs typeface="+mn-cs"/>
                        </a:rPr>
                        <a:t>
 FALL LOOK
Commentez un 💙 si vous aimez le look de _ssiana autant que nous !
🇬🇧 : FALL OUTFIT
Comment with a 💙 if you love this look as much as we do ! 
#DimCosyHotel #ootd #outfit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https://quintly-image-storage.s3.amazonaws.com/95f2a0ec502af26914a1e9729ff01028/4ace5b7f983b9f030741a19747bea43c.jpg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29930952"/>
                  </a:ext>
                </a:extLst>
              </a:tr>
            </a:tbl>
          </a:graphicData>
        </a:graphic>
      </p:graphicFrame>
      <p:sp>
        <p:nvSpPr>
          <p:cNvPr id="4" name="Text Placeholder 3">
            <a:extLst>
              <a:ext uri="{FF2B5EF4-FFF2-40B4-BE49-F238E27FC236}">
                <a16:creationId xmlns:a16="http://schemas.microsoft.com/office/drawing/2014/main" id="{B6AC0C48-2411-4BDC-84FE-6855B5AEB0C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790883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19195-DC6F-48A4-A401-F801884D5F87}"/>
              </a:ext>
            </a:extLst>
          </p:cNvPr>
          <p:cNvSpPr>
            <a:spLocks noGrp="1"/>
          </p:cNvSpPr>
          <p:nvPr>
            <p:ph type="title"/>
          </p:nvPr>
        </p:nvSpPr>
        <p:spPr/>
        <p:txBody>
          <a:bodyPr/>
          <a:lstStyle/>
          <a:p>
            <a:r>
              <a:rPr lang="en-US"/>
              <a:t>Instagram Posts Table | All profiles - 9 of 20</a:t>
            </a:r>
          </a:p>
        </p:txBody>
      </p:sp>
      <p:graphicFrame>
        <p:nvGraphicFramePr>
          <p:cNvPr id="5" name="Table Placeholder 4">
            <a:extLst>
              <a:ext uri="{FF2B5EF4-FFF2-40B4-BE49-F238E27FC236}">
                <a16:creationId xmlns:a16="http://schemas.microsoft.com/office/drawing/2014/main" id="{256BAA39-952D-43BE-8DA1-F59437DB7736}"/>
              </a:ext>
            </a:extLst>
          </p:cNvPr>
          <p:cNvGraphicFramePr>
            <a:graphicFrameLocks noGrp="1"/>
          </p:cNvGraphicFramePr>
          <p:nvPr>
            <p:ph type="tbl" sz="quarter" idx="13"/>
            <p:extLst>
              <p:ext uri="{D42A27DB-BD31-4B8C-83A1-F6EECF244321}">
                <p14:modId xmlns:p14="http://schemas.microsoft.com/office/powerpoint/2010/main" val="44088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31340318"/>
                    </a:ext>
                  </a:extLst>
                </a:gridCol>
                <a:gridCol w="1399032">
                  <a:extLst>
                    <a:ext uri="{9D8B030D-6E8A-4147-A177-3AD203B41FA5}">
                      <a16:colId xmlns:a16="http://schemas.microsoft.com/office/drawing/2014/main" val="2385450300"/>
                    </a:ext>
                  </a:extLst>
                </a:gridCol>
                <a:gridCol w="1728216">
                  <a:extLst>
                    <a:ext uri="{9D8B030D-6E8A-4147-A177-3AD203B41FA5}">
                      <a16:colId xmlns:a16="http://schemas.microsoft.com/office/drawing/2014/main" val="3702824383"/>
                    </a:ext>
                  </a:extLst>
                </a:gridCol>
                <a:gridCol w="576072">
                  <a:extLst>
                    <a:ext uri="{9D8B030D-6E8A-4147-A177-3AD203B41FA5}">
                      <a16:colId xmlns:a16="http://schemas.microsoft.com/office/drawing/2014/main" val="1459711170"/>
                    </a:ext>
                  </a:extLst>
                </a:gridCol>
                <a:gridCol w="576072">
                  <a:extLst>
                    <a:ext uri="{9D8B030D-6E8A-4147-A177-3AD203B41FA5}">
                      <a16:colId xmlns:a16="http://schemas.microsoft.com/office/drawing/2014/main" val="1905609424"/>
                    </a:ext>
                  </a:extLst>
                </a:gridCol>
                <a:gridCol w="576072">
                  <a:extLst>
                    <a:ext uri="{9D8B030D-6E8A-4147-A177-3AD203B41FA5}">
                      <a16:colId xmlns:a16="http://schemas.microsoft.com/office/drawing/2014/main" val="380652907"/>
                    </a:ext>
                  </a:extLst>
                </a:gridCol>
                <a:gridCol w="576072">
                  <a:extLst>
                    <a:ext uri="{9D8B030D-6E8A-4147-A177-3AD203B41FA5}">
                      <a16:colId xmlns:a16="http://schemas.microsoft.com/office/drawing/2014/main" val="2511336487"/>
                    </a:ext>
                  </a:extLst>
                </a:gridCol>
                <a:gridCol w="576072">
                  <a:extLst>
                    <a:ext uri="{9D8B030D-6E8A-4147-A177-3AD203B41FA5}">
                      <a16:colId xmlns:a16="http://schemas.microsoft.com/office/drawing/2014/main" val="11806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257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- 2023-10-17 18:01:32</a:t>
                      </a:r>
                      <a:r>
                        <a:rPr kumimoji="0" lang="en-US" sz="1000" b="0" i="0" u="none" strike="noStrike" kern="1200" cap="none" spc="0" normalizeH="0" baseline="0" noProof="0">
                          <a:ln>
                            <a:noFill/>
                          </a:ln>
                          <a:solidFill>
                            <a:prstClr val="black"/>
                          </a:solidFill>
                          <a:effectLst/>
                          <a:uLnTx/>
                          <a:uFillTx/>
                          <a:latin typeface="Calibri"/>
                          <a:ea typeface="+mn-ea"/>
                          <a:cs typeface="+mn-cs"/>
                        </a:rPr>
                        <a:t>
 FULL MOON 🥐
Starter pack d'un matin réussi.
Retrouvez notre collection Full Moon en boutique DIM et sur dim.fr (link in bio).
🇬🇧 : Starter pack for a successful morning.
Discover our Full Moon collection on dim.com 
#DimParis #Lingerie #FullMoon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https://quintly-image-storage.s3.amazonaws.com/95f2a0ec502af26914a1e9729ff01028/1894fc54ab9c4af663c13cdf9dec7431.jpg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62733817"/>
                  </a:ext>
                </a:extLst>
              </a:tr>
            </a:tbl>
          </a:graphicData>
        </a:graphic>
      </p:graphicFrame>
      <p:sp>
        <p:nvSpPr>
          <p:cNvPr id="4" name="Text Placeholder 3">
            <a:extLst>
              <a:ext uri="{FF2B5EF4-FFF2-40B4-BE49-F238E27FC236}">
                <a16:creationId xmlns:a16="http://schemas.microsoft.com/office/drawing/2014/main" id="{600FF2A8-BFCA-4FAB-8F35-0EBE540A728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24719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043B7-D2A7-4172-9CB6-D5D3E3B618CB}"/>
              </a:ext>
            </a:extLst>
          </p:cNvPr>
          <p:cNvSpPr>
            <a:spLocks noGrp="1"/>
          </p:cNvSpPr>
          <p:nvPr>
            <p:ph type="title"/>
          </p:nvPr>
        </p:nvSpPr>
        <p:spPr/>
        <p:txBody>
          <a:bodyPr/>
          <a:lstStyle/>
          <a:p>
            <a:r>
              <a:rPr lang="en-US"/>
              <a:t>Instagram Posts Table | All profiles - 10 of 20</a:t>
            </a:r>
          </a:p>
        </p:txBody>
      </p:sp>
      <p:graphicFrame>
        <p:nvGraphicFramePr>
          <p:cNvPr id="5" name="Table Placeholder 4">
            <a:extLst>
              <a:ext uri="{FF2B5EF4-FFF2-40B4-BE49-F238E27FC236}">
                <a16:creationId xmlns:a16="http://schemas.microsoft.com/office/drawing/2014/main" id="{1EEB5DFF-E1A7-4C7F-B5C1-96D646370602}"/>
              </a:ext>
            </a:extLst>
          </p:cNvPr>
          <p:cNvGraphicFramePr>
            <a:graphicFrameLocks noGrp="1"/>
          </p:cNvGraphicFramePr>
          <p:nvPr>
            <p:ph type="tbl" sz="quarter" idx="13"/>
            <p:extLst>
              <p:ext uri="{D42A27DB-BD31-4B8C-83A1-F6EECF244321}">
                <p14:modId xmlns:p14="http://schemas.microsoft.com/office/powerpoint/2010/main" val="180386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07368335"/>
                    </a:ext>
                  </a:extLst>
                </a:gridCol>
                <a:gridCol w="1399032">
                  <a:extLst>
                    <a:ext uri="{9D8B030D-6E8A-4147-A177-3AD203B41FA5}">
                      <a16:colId xmlns:a16="http://schemas.microsoft.com/office/drawing/2014/main" val="2123675401"/>
                    </a:ext>
                  </a:extLst>
                </a:gridCol>
                <a:gridCol w="1728216">
                  <a:extLst>
                    <a:ext uri="{9D8B030D-6E8A-4147-A177-3AD203B41FA5}">
                      <a16:colId xmlns:a16="http://schemas.microsoft.com/office/drawing/2014/main" val="2305968735"/>
                    </a:ext>
                  </a:extLst>
                </a:gridCol>
                <a:gridCol w="576072">
                  <a:extLst>
                    <a:ext uri="{9D8B030D-6E8A-4147-A177-3AD203B41FA5}">
                      <a16:colId xmlns:a16="http://schemas.microsoft.com/office/drawing/2014/main" val="2378212891"/>
                    </a:ext>
                  </a:extLst>
                </a:gridCol>
                <a:gridCol w="576072">
                  <a:extLst>
                    <a:ext uri="{9D8B030D-6E8A-4147-A177-3AD203B41FA5}">
                      <a16:colId xmlns:a16="http://schemas.microsoft.com/office/drawing/2014/main" val="2128046314"/>
                    </a:ext>
                  </a:extLst>
                </a:gridCol>
                <a:gridCol w="576072">
                  <a:extLst>
                    <a:ext uri="{9D8B030D-6E8A-4147-A177-3AD203B41FA5}">
                      <a16:colId xmlns:a16="http://schemas.microsoft.com/office/drawing/2014/main" val="338034797"/>
                    </a:ext>
                  </a:extLst>
                </a:gridCol>
                <a:gridCol w="576072">
                  <a:extLst>
                    <a:ext uri="{9D8B030D-6E8A-4147-A177-3AD203B41FA5}">
                      <a16:colId xmlns:a16="http://schemas.microsoft.com/office/drawing/2014/main" val="626091340"/>
                    </a:ext>
                  </a:extLst>
                </a:gridCol>
                <a:gridCol w="576072">
                  <a:extLst>
                    <a:ext uri="{9D8B030D-6E8A-4147-A177-3AD203B41FA5}">
                      <a16:colId xmlns:a16="http://schemas.microsoft.com/office/drawing/2014/main" val="2274804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734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- 2023-10-16 17:50:06</a:t>
                      </a:r>
                      <a:r>
                        <a:rPr kumimoji="0" lang="en-US" sz="1000" b="0" i="0" u="none" strike="noStrike" kern="1200" cap="none" spc="0" normalizeH="0" baseline="0" noProof="0">
                          <a:ln>
                            <a:noFill/>
                          </a:ln>
                          <a:solidFill>
                            <a:prstClr val="black"/>
                          </a:solidFill>
                          <a:effectLst/>
                          <a:uLnTx/>
                          <a:uFillTx/>
                          <a:latin typeface="Calibri"/>
                          <a:ea typeface="+mn-ea"/>
                          <a:cs typeface="+mn-cs"/>
                        </a:rPr>
                        <a:t>
 Mood du lundi 🌞
Découvrez notre collection Cosy Hôtel pour elle et pour lui en boutique DIM et sur dim.fr (link in bio).
🇬🇧 : Monday mood 🌞
Discover our Cosy Hôtel collection for her and for him on dim.com 
#DimCosyHotel #Lingerie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https://quintly-image-storage.s3.amazonaws.com/95f2a0ec502af26914a1e9729ff01028/45c8c666a30a7ce8bb081d14646d5913.jpg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47658991"/>
                  </a:ext>
                </a:extLst>
              </a:tr>
            </a:tbl>
          </a:graphicData>
        </a:graphic>
      </p:graphicFrame>
      <p:sp>
        <p:nvSpPr>
          <p:cNvPr id="4" name="Text Placeholder 3">
            <a:extLst>
              <a:ext uri="{FF2B5EF4-FFF2-40B4-BE49-F238E27FC236}">
                <a16:creationId xmlns:a16="http://schemas.microsoft.com/office/drawing/2014/main" id="{0DF0E027-81C9-4BF7-8DE1-5F22C99F51B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526383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33016-F218-4BA0-9E12-18A22D1781E6}"/>
              </a:ext>
            </a:extLst>
          </p:cNvPr>
          <p:cNvSpPr>
            <a:spLocks noGrp="1"/>
          </p:cNvSpPr>
          <p:nvPr>
            <p:ph type="title"/>
          </p:nvPr>
        </p:nvSpPr>
        <p:spPr/>
        <p:txBody>
          <a:bodyPr/>
          <a:lstStyle/>
          <a:p>
            <a:r>
              <a:rPr lang="en-US"/>
              <a:t>Instagram Posts Table | All profiles - 11 of 20</a:t>
            </a:r>
          </a:p>
        </p:txBody>
      </p:sp>
      <p:graphicFrame>
        <p:nvGraphicFramePr>
          <p:cNvPr id="5" name="Table Placeholder 4">
            <a:extLst>
              <a:ext uri="{FF2B5EF4-FFF2-40B4-BE49-F238E27FC236}">
                <a16:creationId xmlns:a16="http://schemas.microsoft.com/office/drawing/2014/main" id="{2C0643F7-0DAE-4504-854C-BE40A199C9DA}"/>
              </a:ext>
            </a:extLst>
          </p:cNvPr>
          <p:cNvGraphicFramePr>
            <a:graphicFrameLocks noGrp="1"/>
          </p:cNvGraphicFramePr>
          <p:nvPr>
            <p:ph type="tbl" sz="quarter" idx="13"/>
            <p:extLst>
              <p:ext uri="{D42A27DB-BD31-4B8C-83A1-F6EECF244321}">
                <p14:modId xmlns:p14="http://schemas.microsoft.com/office/powerpoint/2010/main" val="3533166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26102312"/>
                    </a:ext>
                  </a:extLst>
                </a:gridCol>
                <a:gridCol w="1399032">
                  <a:extLst>
                    <a:ext uri="{9D8B030D-6E8A-4147-A177-3AD203B41FA5}">
                      <a16:colId xmlns:a16="http://schemas.microsoft.com/office/drawing/2014/main" val="2025862142"/>
                    </a:ext>
                  </a:extLst>
                </a:gridCol>
                <a:gridCol w="1728216">
                  <a:extLst>
                    <a:ext uri="{9D8B030D-6E8A-4147-A177-3AD203B41FA5}">
                      <a16:colId xmlns:a16="http://schemas.microsoft.com/office/drawing/2014/main" val="2211045283"/>
                    </a:ext>
                  </a:extLst>
                </a:gridCol>
                <a:gridCol w="576072">
                  <a:extLst>
                    <a:ext uri="{9D8B030D-6E8A-4147-A177-3AD203B41FA5}">
                      <a16:colId xmlns:a16="http://schemas.microsoft.com/office/drawing/2014/main" val="4234618150"/>
                    </a:ext>
                  </a:extLst>
                </a:gridCol>
                <a:gridCol w="576072">
                  <a:extLst>
                    <a:ext uri="{9D8B030D-6E8A-4147-A177-3AD203B41FA5}">
                      <a16:colId xmlns:a16="http://schemas.microsoft.com/office/drawing/2014/main" val="1070156027"/>
                    </a:ext>
                  </a:extLst>
                </a:gridCol>
                <a:gridCol w="576072">
                  <a:extLst>
                    <a:ext uri="{9D8B030D-6E8A-4147-A177-3AD203B41FA5}">
                      <a16:colId xmlns:a16="http://schemas.microsoft.com/office/drawing/2014/main" val="3581093902"/>
                    </a:ext>
                  </a:extLst>
                </a:gridCol>
                <a:gridCol w="576072">
                  <a:extLst>
                    <a:ext uri="{9D8B030D-6E8A-4147-A177-3AD203B41FA5}">
                      <a16:colId xmlns:a16="http://schemas.microsoft.com/office/drawing/2014/main" val="1064662807"/>
                    </a:ext>
                  </a:extLst>
                </a:gridCol>
                <a:gridCol w="576072">
                  <a:extLst>
                    <a:ext uri="{9D8B030D-6E8A-4147-A177-3AD203B41FA5}">
                      <a16:colId xmlns:a16="http://schemas.microsoft.com/office/drawing/2014/main" val="16203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2417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- 2023-10-15 18:01:24</a:t>
                      </a:r>
                      <a:r>
                        <a:rPr kumimoji="0" lang="en-US" sz="1000" b="0" i="0" u="none" strike="noStrike" kern="1200" cap="none" spc="0" normalizeH="0" baseline="0" noProof="0">
                          <a:ln>
                            <a:noFill/>
                          </a:ln>
                          <a:solidFill>
                            <a:prstClr val="black"/>
                          </a:solidFill>
                          <a:effectLst/>
                          <a:uLnTx/>
                          <a:uFillTx/>
                          <a:latin typeface="Calibri"/>
                          <a:ea typeface="+mn-ea"/>
                          <a:cs typeface="+mn-cs"/>
                        </a:rPr>
                        <a:t>
 Notre #DimGirl Lison porte notre nouvelle parure Serenity.
Commentez une 🌚 si vous aimez !
🇬🇧 : Our #DimGirl Lison is wearing our new Serenity set.
Comment a 🌚 if you like it !
#DimParis #Lingerie #Serenity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https://quintly-image-storage.s3.amazonaws.com/95f2a0ec502af26914a1e9729ff01028/2255d75e9824f0c7360ad30335793777.jpg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38822178"/>
                  </a:ext>
                </a:extLst>
              </a:tr>
            </a:tbl>
          </a:graphicData>
        </a:graphic>
      </p:graphicFrame>
      <p:sp>
        <p:nvSpPr>
          <p:cNvPr id="4" name="Text Placeholder 3">
            <a:extLst>
              <a:ext uri="{FF2B5EF4-FFF2-40B4-BE49-F238E27FC236}">
                <a16:creationId xmlns:a16="http://schemas.microsoft.com/office/drawing/2014/main" id="{FDB762E3-3017-4113-A2ED-4F209E9C73C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748897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72A60-B917-4941-BE18-567B17FCDD27}"/>
              </a:ext>
            </a:extLst>
          </p:cNvPr>
          <p:cNvSpPr>
            <a:spLocks noGrp="1"/>
          </p:cNvSpPr>
          <p:nvPr>
            <p:ph type="title"/>
          </p:nvPr>
        </p:nvSpPr>
        <p:spPr/>
        <p:txBody>
          <a:bodyPr/>
          <a:lstStyle/>
          <a:p>
            <a:r>
              <a:rPr lang="en-US"/>
              <a:t>Instagram Posts Table | All profiles - 12 of 20</a:t>
            </a:r>
          </a:p>
        </p:txBody>
      </p:sp>
      <p:graphicFrame>
        <p:nvGraphicFramePr>
          <p:cNvPr id="5" name="Table Placeholder 4">
            <a:extLst>
              <a:ext uri="{FF2B5EF4-FFF2-40B4-BE49-F238E27FC236}">
                <a16:creationId xmlns:a16="http://schemas.microsoft.com/office/drawing/2014/main" id="{3C19EC19-71C3-498D-83BE-56684EAC03C1}"/>
              </a:ext>
            </a:extLst>
          </p:cNvPr>
          <p:cNvGraphicFramePr>
            <a:graphicFrameLocks noGrp="1"/>
          </p:cNvGraphicFramePr>
          <p:nvPr>
            <p:ph type="tbl" sz="quarter" idx="13"/>
            <p:extLst>
              <p:ext uri="{D42A27DB-BD31-4B8C-83A1-F6EECF244321}">
                <p14:modId xmlns:p14="http://schemas.microsoft.com/office/powerpoint/2010/main" val="1848041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14405916"/>
                    </a:ext>
                  </a:extLst>
                </a:gridCol>
                <a:gridCol w="1399032">
                  <a:extLst>
                    <a:ext uri="{9D8B030D-6E8A-4147-A177-3AD203B41FA5}">
                      <a16:colId xmlns:a16="http://schemas.microsoft.com/office/drawing/2014/main" val="300148918"/>
                    </a:ext>
                  </a:extLst>
                </a:gridCol>
                <a:gridCol w="1728216">
                  <a:extLst>
                    <a:ext uri="{9D8B030D-6E8A-4147-A177-3AD203B41FA5}">
                      <a16:colId xmlns:a16="http://schemas.microsoft.com/office/drawing/2014/main" val="1026151502"/>
                    </a:ext>
                  </a:extLst>
                </a:gridCol>
                <a:gridCol w="576072">
                  <a:extLst>
                    <a:ext uri="{9D8B030D-6E8A-4147-A177-3AD203B41FA5}">
                      <a16:colId xmlns:a16="http://schemas.microsoft.com/office/drawing/2014/main" val="2744222878"/>
                    </a:ext>
                  </a:extLst>
                </a:gridCol>
                <a:gridCol w="576072">
                  <a:extLst>
                    <a:ext uri="{9D8B030D-6E8A-4147-A177-3AD203B41FA5}">
                      <a16:colId xmlns:a16="http://schemas.microsoft.com/office/drawing/2014/main" val="1195575336"/>
                    </a:ext>
                  </a:extLst>
                </a:gridCol>
                <a:gridCol w="576072">
                  <a:extLst>
                    <a:ext uri="{9D8B030D-6E8A-4147-A177-3AD203B41FA5}">
                      <a16:colId xmlns:a16="http://schemas.microsoft.com/office/drawing/2014/main" val="1214096255"/>
                    </a:ext>
                  </a:extLst>
                </a:gridCol>
                <a:gridCol w="576072">
                  <a:extLst>
                    <a:ext uri="{9D8B030D-6E8A-4147-A177-3AD203B41FA5}">
                      <a16:colId xmlns:a16="http://schemas.microsoft.com/office/drawing/2014/main" val="2960268009"/>
                    </a:ext>
                  </a:extLst>
                </a:gridCol>
                <a:gridCol w="576072">
                  <a:extLst>
                    <a:ext uri="{9D8B030D-6E8A-4147-A177-3AD203B41FA5}">
                      <a16:colId xmlns:a16="http://schemas.microsoft.com/office/drawing/2014/main" val="1042168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282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- 2023-10-13 18:01:36</a:t>
                      </a:r>
                      <a:r>
                        <a:rPr kumimoji="0" lang="en-US" sz="1000" b="0" i="0" u="none" strike="noStrike" kern="1200" cap="none" spc="0" normalizeH="0" baseline="0" noProof="0">
                          <a:ln>
                            <a:noFill/>
                          </a:ln>
                          <a:solidFill>
                            <a:prstClr val="black"/>
                          </a:solidFill>
                          <a:effectLst/>
                          <a:uLnTx/>
                          <a:uFillTx/>
                          <a:latin typeface="Calibri"/>
                          <a:ea typeface="+mn-ea"/>
                          <a:cs typeface="+mn-cs"/>
                        </a:rPr>
                        <a:t>
 SERENITY ✨💙
Parce que rien ne détrône le coton en termes de confort, nous avons développé Serenity, une collection confortable et sophistiquée avec de jolies finitions volantées dans un coloris indémodable.
👉 A découvrir en boutique DIM et sur dim.fr (link in bio).
🇬🇧 : Because nothing beats cotton when it comes to comfort, we have developed Serenity, a comfortable yet sophisticated collection with pretty ruffled trims in a timeless colour.
👉 Discover it on dim.com
#DimParis #Lingerie #Serenity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https://quintly-image-storage.s3.amazonaws.com/95f2a0ec502af26914a1e9729ff01028/4db70de0cc83b2d198671e1d2b71c353.jpg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587436092"/>
                  </a:ext>
                </a:extLst>
              </a:tr>
            </a:tbl>
          </a:graphicData>
        </a:graphic>
      </p:graphicFrame>
      <p:sp>
        <p:nvSpPr>
          <p:cNvPr id="4" name="Text Placeholder 3">
            <a:extLst>
              <a:ext uri="{FF2B5EF4-FFF2-40B4-BE49-F238E27FC236}">
                <a16:creationId xmlns:a16="http://schemas.microsoft.com/office/drawing/2014/main" id="{A5524F54-4103-42D7-AB13-4CE275C712B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883954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9925-C0A2-41BD-9966-0FDBBC984DB7}"/>
              </a:ext>
            </a:extLst>
          </p:cNvPr>
          <p:cNvSpPr>
            <a:spLocks noGrp="1"/>
          </p:cNvSpPr>
          <p:nvPr>
            <p:ph type="title"/>
          </p:nvPr>
        </p:nvSpPr>
        <p:spPr/>
        <p:txBody>
          <a:bodyPr/>
          <a:lstStyle/>
          <a:p>
            <a:r>
              <a:rPr lang="en-US"/>
              <a:t>Instagram Posts Table | All profiles - 13 of 20</a:t>
            </a:r>
          </a:p>
        </p:txBody>
      </p:sp>
      <p:graphicFrame>
        <p:nvGraphicFramePr>
          <p:cNvPr id="5" name="Table Placeholder 4">
            <a:extLst>
              <a:ext uri="{FF2B5EF4-FFF2-40B4-BE49-F238E27FC236}">
                <a16:creationId xmlns:a16="http://schemas.microsoft.com/office/drawing/2014/main" id="{18D2A3E0-14A3-42DE-8494-D70D868C89B5}"/>
              </a:ext>
            </a:extLst>
          </p:cNvPr>
          <p:cNvGraphicFramePr>
            <a:graphicFrameLocks noGrp="1"/>
          </p:cNvGraphicFramePr>
          <p:nvPr>
            <p:ph type="tbl" sz="quarter" idx="13"/>
            <p:extLst>
              <p:ext uri="{D42A27DB-BD31-4B8C-83A1-F6EECF244321}">
                <p14:modId xmlns:p14="http://schemas.microsoft.com/office/powerpoint/2010/main" val="3268508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22015591"/>
                    </a:ext>
                  </a:extLst>
                </a:gridCol>
                <a:gridCol w="1399032">
                  <a:extLst>
                    <a:ext uri="{9D8B030D-6E8A-4147-A177-3AD203B41FA5}">
                      <a16:colId xmlns:a16="http://schemas.microsoft.com/office/drawing/2014/main" val="1934962469"/>
                    </a:ext>
                  </a:extLst>
                </a:gridCol>
                <a:gridCol w="1728216">
                  <a:extLst>
                    <a:ext uri="{9D8B030D-6E8A-4147-A177-3AD203B41FA5}">
                      <a16:colId xmlns:a16="http://schemas.microsoft.com/office/drawing/2014/main" val="103463281"/>
                    </a:ext>
                  </a:extLst>
                </a:gridCol>
                <a:gridCol w="576072">
                  <a:extLst>
                    <a:ext uri="{9D8B030D-6E8A-4147-A177-3AD203B41FA5}">
                      <a16:colId xmlns:a16="http://schemas.microsoft.com/office/drawing/2014/main" val="3460023179"/>
                    </a:ext>
                  </a:extLst>
                </a:gridCol>
                <a:gridCol w="576072">
                  <a:extLst>
                    <a:ext uri="{9D8B030D-6E8A-4147-A177-3AD203B41FA5}">
                      <a16:colId xmlns:a16="http://schemas.microsoft.com/office/drawing/2014/main" val="2779421750"/>
                    </a:ext>
                  </a:extLst>
                </a:gridCol>
                <a:gridCol w="576072">
                  <a:extLst>
                    <a:ext uri="{9D8B030D-6E8A-4147-A177-3AD203B41FA5}">
                      <a16:colId xmlns:a16="http://schemas.microsoft.com/office/drawing/2014/main" val="2009016565"/>
                    </a:ext>
                  </a:extLst>
                </a:gridCol>
                <a:gridCol w="576072">
                  <a:extLst>
                    <a:ext uri="{9D8B030D-6E8A-4147-A177-3AD203B41FA5}">
                      <a16:colId xmlns:a16="http://schemas.microsoft.com/office/drawing/2014/main" val="2602368292"/>
                    </a:ext>
                  </a:extLst>
                </a:gridCol>
                <a:gridCol w="576072">
                  <a:extLst>
                    <a:ext uri="{9D8B030D-6E8A-4147-A177-3AD203B41FA5}">
                      <a16:colId xmlns:a16="http://schemas.microsoft.com/office/drawing/2014/main" val="155665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892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- 2023-10-09 18:32:28</a:t>
                      </a:r>
                      <a:r>
                        <a:rPr kumimoji="0" lang="en-US" sz="1000" b="0" i="0" u="none" strike="noStrike" kern="1200" cap="none" spc="0" normalizeH="0" baseline="0" noProof="0">
                          <a:ln>
                            <a:noFill/>
                          </a:ln>
                          <a:solidFill>
                            <a:prstClr val="black"/>
                          </a:solidFill>
                          <a:effectLst/>
                          <a:uLnTx/>
                          <a:uFillTx/>
                          <a:latin typeface="Calibri"/>
                          <a:ea typeface="+mn-ea"/>
                          <a:cs typeface="+mn-cs"/>
                        </a:rPr>
                        <a:t>
 DIM COSY HÔTEL ☁
Plongez dans l’univers #CosyHotel : des matières douces et cocooning, un camaïeu de bleu pour lutter contre le blues hivernal, de la légèreté et du confort sont les mots clés de cette collection en édition limitée.
🇬🇧 : Dive into the #CosyHotel universe : soft, cocooning fabrics, a shade of blue to combat the winter blues, lightness and comfort are the key words of this limited edition collection.
#DimParis #DimCosyHotel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https://quintly-image-storage.s3.amazonaws.com/95f2a0ec502af26914a1e9729ff01028/8362bd81c05db06c7920f129f36ee461.jpg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92034685"/>
                  </a:ext>
                </a:extLst>
              </a:tr>
            </a:tbl>
          </a:graphicData>
        </a:graphic>
      </p:graphicFrame>
      <p:sp>
        <p:nvSpPr>
          <p:cNvPr id="4" name="Text Placeholder 3">
            <a:extLst>
              <a:ext uri="{FF2B5EF4-FFF2-40B4-BE49-F238E27FC236}">
                <a16:creationId xmlns:a16="http://schemas.microsoft.com/office/drawing/2014/main" id="{CAE0DD6C-4FF9-48C0-8F1A-AC1975FE17B1}"/>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16639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DD6DB-05CF-41EB-B9FC-C3305F002AC2}"/>
              </a:ext>
            </a:extLst>
          </p:cNvPr>
          <p:cNvSpPr>
            <a:spLocks noGrp="1"/>
          </p:cNvSpPr>
          <p:nvPr>
            <p:ph type="title"/>
          </p:nvPr>
        </p:nvSpPr>
        <p:spPr/>
        <p:txBody>
          <a:bodyPr/>
          <a:lstStyle/>
          <a:p>
            <a:r>
              <a:rPr lang="en-US"/>
              <a:t>Instagram Posts Table | All profiles - 14 of 20</a:t>
            </a:r>
          </a:p>
        </p:txBody>
      </p:sp>
      <p:graphicFrame>
        <p:nvGraphicFramePr>
          <p:cNvPr id="5" name="Table Placeholder 4">
            <a:extLst>
              <a:ext uri="{FF2B5EF4-FFF2-40B4-BE49-F238E27FC236}">
                <a16:creationId xmlns:a16="http://schemas.microsoft.com/office/drawing/2014/main" id="{F7012187-AEAA-407C-9A48-36241657E86E}"/>
              </a:ext>
            </a:extLst>
          </p:cNvPr>
          <p:cNvGraphicFramePr>
            <a:graphicFrameLocks noGrp="1"/>
          </p:cNvGraphicFramePr>
          <p:nvPr>
            <p:ph type="tbl" sz="quarter" idx="13"/>
            <p:extLst>
              <p:ext uri="{D42A27DB-BD31-4B8C-83A1-F6EECF244321}">
                <p14:modId xmlns:p14="http://schemas.microsoft.com/office/powerpoint/2010/main" val="2675235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98330389"/>
                    </a:ext>
                  </a:extLst>
                </a:gridCol>
                <a:gridCol w="1399032">
                  <a:extLst>
                    <a:ext uri="{9D8B030D-6E8A-4147-A177-3AD203B41FA5}">
                      <a16:colId xmlns:a16="http://schemas.microsoft.com/office/drawing/2014/main" val="3215534802"/>
                    </a:ext>
                  </a:extLst>
                </a:gridCol>
                <a:gridCol w="1728216">
                  <a:extLst>
                    <a:ext uri="{9D8B030D-6E8A-4147-A177-3AD203B41FA5}">
                      <a16:colId xmlns:a16="http://schemas.microsoft.com/office/drawing/2014/main" val="2781673522"/>
                    </a:ext>
                  </a:extLst>
                </a:gridCol>
                <a:gridCol w="576072">
                  <a:extLst>
                    <a:ext uri="{9D8B030D-6E8A-4147-A177-3AD203B41FA5}">
                      <a16:colId xmlns:a16="http://schemas.microsoft.com/office/drawing/2014/main" val="358884352"/>
                    </a:ext>
                  </a:extLst>
                </a:gridCol>
                <a:gridCol w="576072">
                  <a:extLst>
                    <a:ext uri="{9D8B030D-6E8A-4147-A177-3AD203B41FA5}">
                      <a16:colId xmlns:a16="http://schemas.microsoft.com/office/drawing/2014/main" val="1304763063"/>
                    </a:ext>
                  </a:extLst>
                </a:gridCol>
                <a:gridCol w="576072">
                  <a:extLst>
                    <a:ext uri="{9D8B030D-6E8A-4147-A177-3AD203B41FA5}">
                      <a16:colId xmlns:a16="http://schemas.microsoft.com/office/drawing/2014/main" val="1731497081"/>
                    </a:ext>
                  </a:extLst>
                </a:gridCol>
                <a:gridCol w="576072">
                  <a:extLst>
                    <a:ext uri="{9D8B030D-6E8A-4147-A177-3AD203B41FA5}">
                      <a16:colId xmlns:a16="http://schemas.microsoft.com/office/drawing/2014/main" val="4064958110"/>
                    </a:ext>
                  </a:extLst>
                </a:gridCol>
                <a:gridCol w="576072">
                  <a:extLst>
                    <a:ext uri="{9D8B030D-6E8A-4147-A177-3AD203B41FA5}">
                      <a16:colId xmlns:a16="http://schemas.microsoft.com/office/drawing/2014/main" val="3648855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2249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- 2023-10-08 18:01:24</a:t>
                      </a:r>
                      <a:r>
                        <a:rPr kumimoji="0" lang="fr-FR" sz="1000" b="0" i="0" u="none" strike="noStrike" kern="1200" cap="none" spc="0" normalizeH="0" baseline="0" noProof="0">
                          <a:ln>
                            <a:noFill/>
                          </a:ln>
                          <a:solidFill>
                            <a:prstClr val="black"/>
                          </a:solidFill>
                          <a:effectLst/>
                          <a:uLnTx/>
                          <a:uFillTx/>
                          <a:latin typeface="Calibri"/>
                          <a:ea typeface="+mn-ea"/>
                          <a:cs typeface="+mn-cs"/>
                        </a:rPr>
                        <a:t>
 COSY SUNDAY 🐻
Remplissez notre quiz pour connaître la routine du dimanche soir qui vous correspond le mieux. 🌛
#DimGame #CosyHotel #Sunday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https://quintly-image-storage.s3.amazonaws.com/95f2a0ec502af26914a1e9729ff01028/5c5d9b03f8f16649267daa89c38bea0c.jpg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4446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- 2023-10-07 18:01:08</a:t>
                      </a:r>
                      <a:r>
                        <a:rPr kumimoji="0" lang="en-US" sz="1000" b="0" i="0" u="none" strike="noStrike" kern="1200" cap="none" spc="0" normalizeH="0" baseline="0" noProof="0">
                          <a:ln>
                            <a:noFill/>
                          </a:ln>
                          <a:solidFill>
                            <a:prstClr val="black"/>
                          </a:solidFill>
                          <a:effectLst/>
                          <a:uLnTx/>
                          <a:uFillTx/>
                          <a:latin typeface="Calibri"/>
                          <a:ea typeface="+mn-ea"/>
                          <a:cs typeface="+mn-cs"/>
                        </a:rPr>
                        <a:t>
 SAMEDI(M) KIDS 🌞
Quelles sont les activités favorites de vos enfants ? Plutôt 🏓, 🎮 ou 🎻?
🇬🇧 : What are your kids' hobbies ? 🏓, 🎮 or 🎻 ?
#DimKids #Underwear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https://quintly-image-storage.s3.amazonaws.com/95f2a0ec502af26914a1e9729ff01028/d9fe28ee3063cd4e82dcdf3924884c65.jpg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54127962"/>
                  </a:ext>
                </a:extLst>
              </a:tr>
            </a:tbl>
          </a:graphicData>
        </a:graphic>
      </p:graphicFrame>
      <p:sp>
        <p:nvSpPr>
          <p:cNvPr id="4" name="Text Placeholder 3">
            <a:extLst>
              <a:ext uri="{FF2B5EF4-FFF2-40B4-BE49-F238E27FC236}">
                <a16:creationId xmlns:a16="http://schemas.microsoft.com/office/drawing/2014/main" id="{CAB89CE8-4C70-416E-81B0-71318E01F97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065314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50A5-8953-4932-AE3F-D741D480FB35}"/>
              </a:ext>
            </a:extLst>
          </p:cNvPr>
          <p:cNvSpPr>
            <a:spLocks noGrp="1"/>
          </p:cNvSpPr>
          <p:nvPr>
            <p:ph type="title"/>
          </p:nvPr>
        </p:nvSpPr>
        <p:spPr/>
        <p:txBody>
          <a:bodyPr/>
          <a:lstStyle/>
          <a:p>
            <a:r>
              <a:rPr lang="en-US"/>
              <a:t>Instagram Posts Table | All profiles - 15 of 20</a:t>
            </a:r>
          </a:p>
        </p:txBody>
      </p:sp>
      <p:graphicFrame>
        <p:nvGraphicFramePr>
          <p:cNvPr id="5" name="Table Placeholder 4">
            <a:extLst>
              <a:ext uri="{FF2B5EF4-FFF2-40B4-BE49-F238E27FC236}">
                <a16:creationId xmlns:a16="http://schemas.microsoft.com/office/drawing/2014/main" id="{CB99CEA1-3DBA-487A-8AB2-3D029FCB299B}"/>
              </a:ext>
            </a:extLst>
          </p:cNvPr>
          <p:cNvGraphicFramePr>
            <a:graphicFrameLocks noGrp="1"/>
          </p:cNvGraphicFramePr>
          <p:nvPr>
            <p:ph type="tbl" sz="quarter" idx="13"/>
            <p:extLst>
              <p:ext uri="{D42A27DB-BD31-4B8C-83A1-F6EECF244321}">
                <p14:modId xmlns:p14="http://schemas.microsoft.com/office/powerpoint/2010/main" val="276852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72937146"/>
                    </a:ext>
                  </a:extLst>
                </a:gridCol>
                <a:gridCol w="1399032">
                  <a:extLst>
                    <a:ext uri="{9D8B030D-6E8A-4147-A177-3AD203B41FA5}">
                      <a16:colId xmlns:a16="http://schemas.microsoft.com/office/drawing/2014/main" val="2817804426"/>
                    </a:ext>
                  </a:extLst>
                </a:gridCol>
                <a:gridCol w="1728216">
                  <a:extLst>
                    <a:ext uri="{9D8B030D-6E8A-4147-A177-3AD203B41FA5}">
                      <a16:colId xmlns:a16="http://schemas.microsoft.com/office/drawing/2014/main" val="2803596696"/>
                    </a:ext>
                  </a:extLst>
                </a:gridCol>
                <a:gridCol w="576072">
                  <a:extLst>
                    <a:ext uri="{9D8B030D-6E8A-4147-A177-3AD203B41FA5}">
                      <a16:colId xmlns:a16="http://schemas.microsoft.com/office/drawing/2014/main" val="669019493"/>
                    </a:ext>
                  </a:extLst>
                </a:gridCol>
                <a:gridCol w="576072">
                  <a:extLst>
                    <a:ext uri="{9D8B030D-6E8A-4147-A177-3AD203B41FA5}">
                      <a16:colId xmlns:a16="http://schemas.microsoft.com/office/drawing/2014/main" val="4163048658"/>
                    </a:ext>
                  </a:extLst>
                </a:gridCol>
                <a:gridCol w="576072">
                  <a:extLst>
                    <a:ext uri="{9D8B030D-6E8A-4147-A177-3AD203B41FA5}">
                      <a16:colId xmlns:a16="http://schemas.microsoft.com/office/drawing/2014/main" val="3626944446"/>
                    </a:ext>
                  </a:extLst>
                </a:gridCol>
                <a:gridCol w="576072">
                  <a:extLst>
                    <a:ext uri="{9D8B030D-6E8A-4147-A177-3AD203B41FA5}">
                      <a16:colId xmlns:a16="http://schemas.microsoft.com/office/drawing/2014/main" val="1104794195"/>
                    </a:ext>
                  </a:extLst>
                </a:gridCol>
                <a:gridCol w="576072">
                  <a:extLst>
                    <a:ext uri="{9D8B030D-6E8A-4147-A177-3AD203B41FA5}">
                      <a16:colId xmlns:a16="http://schemas.microsoft.com/office/drawing/2014/main" val="342713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8949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- 2023-10-07 12:01:22</a:t>
                      </a:r>
                      <a:r>
                        <a:rPr kumimoji="0" lang="en-US" sz="1000" b="0" i="0" u="none" strike="noStrike" kern="1200" cap="none" spc="0" normalizeH="0" baseline="0" noProof="0">
                          <a:ln>
                            <a:noFill/>
                          </a:ln>
                          <a:solidFill>
                            <a:prstClr val="black"/>
                          </a:solidFill>
                          <a:effectLst/>
                          <a:uLnTx/>
                          <a:uFillTx/>
                          <a:latin typeface="Calibri"/>
                          <a:ea typeface="+mn-ea"/>
                          <a:cs typeface="+mn-cs"/>
                        </a:rPr>
                        <a:t>
 Trio de choc 🔥
Les DIM DAYS continuent ! Jusqu'au 16 octobre, profitez de réductions jusqu'à -50% sur une sélection de produits pour toute la famille.
RDV en boutique DIM ou sur dim.fr (link in bio).
🇬🇧 : A power trio 🔥
Mid season sale is still on ! Until October 16th, take advantage of discounts of up to -50% on a selection of products for the whole family on dim.com.
#DimParis #DimDays #Lingerie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https://quintly-image-storage.s3.amazonaws.com/95f2a0ec502af26914a1e9729ff01028/48d37318f89606eed3874d0a96f5fa3d.jpg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899403765"/>
                  </a:ext>
                </a:extLst>
              </a:tr>
            </a:tbl>
          </a:graphicData>
        </a:graphic>
      </p:graphicFrame>
      <p:sp>
        <p:nvSpPr>
          <p:cNvPr id="4" name="Text Placeholder 3">
            <a:extLst>
              <a:ext uri="{FF2B5EF4-FFF2-40B4-BE49-F238E27FC236}">
                <a16:creationId xmlns:a16="http://schemas.microsoft.com/office/drawing/2014/main" id="{1F4F5152-2F3E-47BC-B5AC-325E8C96C0C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46242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4C970-EE71-4D41-B5E0-D1308676F992}"/>
              </a:ext>
            </a:extLst>
          </p:cNvPr>
          <p:cNvSpPr>
            <a:spLocks noGrp="1"/>
          </p:cNvSpPr>
          <p:nvPr>
            <p:ph type="title"/>
          </p:nvPr>
        </p:nvSpPr>
        <p:spPr/>
        <p:txBody>
          <a:bodyPr/>
          <a:lstStyle/>
          <a:p>
            <a:r>
              <a:rPr lang="en-US"/>
              <a:t>Instagram Posts Table | All profiles - 16 of 20</a:t>
            </a:r>
          </a:p>
        </p:txBody>
      </p:sp>
      <p:graphicFrame>
        <p:nvGraphicFramePr>
          <p:cNvPr id="5" name="Table Placeholder 4">
            <a:extLst>
              <a:ext uri="{FF2B5EF4-FFF2-40B4-BE49-F238E27FC236}">
                <a16:creationId xmlns:a16="http://schemas.microsoft.com/office/drawing/2014/main" id="{C6DD6E2D-D539-4D43-B2C7-0B313CC81578}"/>
              </a:ext>
            </a:extLst>
          </p:cNvPr>
          <p:cNvGraphicFramePr>
            <a:graphicFrameLocks noGrp="1"/>
          </p:cNvGraphicFramePr>
          <p:nvPr>
            <p:ph type="tbl" sz="quarter" idx="13"/>
            <p:extLst>
              <p:ext uri="{D42A27DB-BD31-4B8C-83A1-F6EECF244321}">
                <p14:modId xmlns:p14="http://schemas.microsoft.com/office/powerpoint/2010/main" val="2646816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9392354"/>
                    </a:ext>
                  </a:extLst>
                </a:gridCol>
                <a:gridCol w="1399032">
                  <a:extLst>
                    <a:ext uri="{9D8B030D-6E8A-4147-A177-3AD203B41FA5}">
                      <a16:colId xmlns:a16="http://schemas.microsoft.com/office/drawing/2014/main" val="4141288493"/>
                    </a:ext>
                  </a:extLst>
                </a:gridCol>
                <a:gridCol w="1728216">
                  <a:extLst>
                    <a:ext uri="{9D8B030D-6E8A-4147-A177-3AD203B41FA5}">
                      <a16:colId xmlns:a16="http://schemas.microsoft.com/office/drawing/2014/main" val="2834067"/>
                    </a:ext>
                  </a:extLst>
                </a:gridCol>
                <a:gridCol w="576072">
                  <a:extLst>
                    <a:ext uri="{9D8B030D-6E8A-4147-A177-3AD203B41FA5}">
                      <a16:colId xmlns:a16="http://schemas.microsoft.com/office/drawing/2014/main" val="1154571483"/>
                    </a:ext>
                  </a:extLst>
                </a:gridCol>
                <a:gridCol w="576072">
                  <a:extLst>
                    <a:ext uri="{9D8B030D-6E8A-4147-A177-3AD203B41FA5}">
                      <a16:colId xmlns:a16="http://schemas.microsoft.com/office/drawing/2014/main" val="2751831395"/>
                    </a:ext>
                  </a:extLst>
                </a:gridCol>
                <a:gridCol w="576072">
                  <a:extLst>
                    <a:ext uri="{9D8B030D-6E8A-4147-A177-3AD203B41FA5}">
                      <a16:colId xmlns:a16="http://schemas.microsoft.com/office/drawing/2014/main" val="2124485865"/>
                    </a:ext>
                  </a:extLst>
                </a:gridCol>
                <a:gridCol w="576072">
                  <a:extLst>
                    <a:ext uri="{9D8B030D-6E8A-4147-A177-3AD203B41FA5}">
                      <a16:colId xmlns:a16="http://schemas.microsoft.com/office/drawing/2014/main" val="3537530331"/>
                    </a:ext>
                  </a:extLst>
                </a:gridCol>
                <a:gridCol w="576072">
                  <a:extLst>
                    <a:ext uri="{9D8B030D-6E8A-4147-A177-3AD203B41FA5}">
                      <a16:colId xmlns:a16="http://schemas.microsoft.com/office/drawing/2014/main" val="190607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266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- 2023-10-06 18:00:00</a:t>
                      </a:r>
                      <a:r>
                        <a:rPr kumimoji="0" lang="en-US" sz="1000" b="0" i="0" u="none" strike="noStrike" kern="1200" cap="none" spc="0" normalizeH="0" baseline="0" noProof="0">
                          <a:ln>
                            <a:noFill/>
                          </a:ln>
                          <a:solidFill>
                            <a:prstClr val="black"/>
                          </a:solidFill>
                          <a:effectLst/>
                          <a:uLnTx/>
                          <a:uFillTx/>
                          <a:latin typeface="Calibri"/>
                          <a:ea typeface="+mn-ea"/>
                          <a:cs typeface="+mn-cs"/>
                        </a:rPr>
                        <a:t>
 #OctobreRose 🌸 
Notre soutien-gorge post-opératoire, développé pour les femmes ayant subi une opération du sein, allie confort, praticité, et féminité. 
Ses bonnets composés de poches bilatérales permettent d'y glisser facilement une prothèse mammaire en cas de besoin. 
🇬🇧 : Our post-surgery bra, developed for women who have undergone breast surgery, combines comfort, practicality and femininity. 
Its cups, with pockets on both sides, make it easy to slip in a breast prosthesis if necessary. 
#OctobreRose2023 #TousConcernes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https://quintly-image-storage.s3.amazonaws.com/95f2a0ec502af26914a1e9729ff01028/73339747931d74172e4e2fa9b099db00.jpg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114518893"/>
                  </a:ext>
                </a:extLst>
              </a:tr>
            </a:tbl>
          </a:graphicData>
        </a:graphic>
      </p:graphicFrame>
      <p:sp>
        <p:nvSpPr>
          <p:cNvPr id="4" name="Text Placeholder 3">
            <a:extLst>
              <a:ext uri="{FF2B5EF4-FFF2-40B4-BE49-F238E27FC236}">
                <a16:creationId xmlns:a16="http://schemas.microsoft.com/office/drawing/2014/main" id="{3822F1BE-E705-44EE-972F-6EF63AF9C943}"/>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89546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7F7C-135A-4DFA-9955-8E56731DC70C}"/>
              </a:ext>
            </a:extLst>
          </p:cNvPr>
          <p:cNvSpPr>
            <a:spLocks noGrp="1"/>
          </p:cNvSpPr>
          <p:nvPr>
            <p:ph type="title"/>
          </p:nvPr>
        </p:nvSpPr>
        <p:spPr/>
        <p:txBody>
          <a:bodyPr/>
          <a:lstStyle/>
          <a:p>
            <a:r>
              <a:rPr lang="en-US"/>
              <a:t>Instagram Posts Table | All profiles - 17 of 20</a:t>
            </a:r>
          </a:p>
        </p:txBody>
      </p:sp>
      <p:graphicFrame>
        <p:nvGraphicFramePr>
          <p:cNvPr id="5" name="Table Placeholder 4">
            <a:extLst>
              <a:ext uri="{FF2B5EF4-FFF2-40B4-BE49-F238E27FC236}">
                <a16:creationId xmlns:a16="http://schemas.microsoft.com/office/drawing/2014/main" id="{59EB4554-E097-4DE4-864F-F06F4240D723}"/>
              </a:ext>
            </a:extLst>
          </p:cNvPr>
          <p:cNvGraphicFramePr>
            <a:graphicFrameLocks noGrp="1"/>
          </p:cNvGraphicFramePr>
          <p:nvPr>
            <p:ph type="tbl" sz="quarter" idx="13"/>
            <p:extLst>
              <p:ext uri="{D42A27DB-BD31-4B8C-83A1-F6EECF244321}">
                <p14:modId xmlns:p14="http://schemas.microsoft.com/office/powerpoint/2010/main" val="182294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5912492"/>
                    </a:ext>
                  </a:extLst>
                </a:gridCol>
                <a:gridCol w="1399032">
                  <a:extLst>
                    <a:ext uri="{9D8B030D-6E8A-4147-A177-3AD203B41FA5}">
                      <a16:colId xmlns:a16="http://schemas.microsoft.com/office/drawing/2014/main" val="3040076891"/>
                    </a:ext>
                  </a:extLst>
                </a:gridCol>
                <a:gridCol w="1728216">
                  <a:extLst>
                    <a:ext uri="{9D8B030D-6E8A-4147-A177-3AD203B41FA5}">
                      <a16:colId xmlns:a16="http://schemas.microsoft.com/office/drawing/2014/main" val="2877755437"/>
                    </a:ext>
                  </a:extLst>
                </a:gridCol>
                <a:gridCol w="576072">
                  <a:extLst>
                    <a:ext uri="{9D8B030D-6E8A-4147-A177-3AD203B41FA5}">
                      <a16:colId xmlns:a16="http://schemas.microsoft.com/office/drawing/2014/main" val="560875081"/>
                    </a:ext>
                  </a:extLst>
                </a:gridCol>
                <a:gridCol w="576072">
                  <a:extLst>
                    <a:ext uri="{9D8B030D-6E8A-4147-A177-3AD203B41FA5}">
                      <a16:colId xmlns:a16="http://schemas.microsoft.com/office/drawing/2014/main" val="2011625530"/>
                    </a:ext>
                  </a:extLst>
                </a:gridCol>
                <a:gridCol w="576072">
                  <a:extLst>
                    <a:ext uri="{9D8B030D-6E8A-4147-A177-3AD203B41FA5}">
                      <a16:colId xmlns:a16="http://schemas.microsoft.com/office/drawing/2014/main" val="2104633856"/>
                    </a:ext>
                  </a:extLst>
                </a:gridCol>
                <a:gridCol w="576072">
                  <a:extLst>
                    <a:ext uri="{9D8B030D-6E8A-4147-A177-3AD203B41FA5}">
                      <a16:colId xmlns:a16="http://schemas.microsoft.com/office/drawing/2014/main" val="1991702314"/>
                    </a:ext>
                  </a:extLst>
                </a:gridCol>
                <a:gridCol w="576072">
                  <a:extLst>
                    <a:ext uri="{9D8B030D-6E8A-4147-A177-3AD203B41FA5}">
                      <a16:colId xmlns:a16="http://schemas.microsoft.com/office/drawing/2014/main" val="1692626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5412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- 2023-10-05 17:14:14</a:t>
                      </a:r>
                      <a:r>
                        <a:rPr kumimoji="0" lang="en-US" sz="1000" b="0" i="0" u="none" strike="noStrike" kern="1200" cap="none" spc="0" normalizeH="0" baseline="0" noProof="0">
                          <a:ln>
                            <a:noFill/>
                          </a:ln>
                          <a:solidFill>
                            <a:prstClr val="black"/>
                          </a:solidFill>
                          <a:effectLst/>
                          <a:uLnTx/>
                          <a:uFillTx/>
                          <a:latin typeface="Calibri"/>
                          <a:ea typeface="+mn-ea"/>
                          <a:cs typeface="+mn-cs"/>
                        </a:rPr>
                        <a:t>
 C’est la saison des mi-bas ! 🖤
Vous aimez ?
🇬🇧: It’s knee-highs season ! 🖤
Do you like them ?
#DimParis #MiBas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https://quintly-image-storage.s3.amazonaws.com/95f2a0ec502af26914a1e9729ff01028/212e29d9e828a9c00fce722ae5ddc8c5.jpg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94573388"/>
                  </a:ext>
                </a:extLst>
              </a:tr>
            </a:tbl>
          </a:graphicData>
        </a:graphic>
      </p:graphicFrame>
      <p:sp>
        <p:nvSpPr>
          <p:cNvPr id="4" name="Text Placeholder 3">
            <a:extLst>
              <a:ext uri="{FF2B5EF4-FFF2-40B4-BE49-F238E27FC236}">
                <a16:creationId xmlns:a16="http://schemas.microsoft.com/office/drawing/2014/main" id="{03D762FF-C0CE-45E3-8D85-8911D89136A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399607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865BF-FC41-4FA7-9CC4-F1CEC11A23C2}"/>
              </a:ext>
            </a:extLst>
          </p:cNvPr>
          <p:cNvSpPr>
            <a:spLocks noGrp="1"/>
          </p:cNvSpPr>
          <p:nvPr>
            <p:ph type="title"/>
          </p:nvPr>
        </p:nvSpPr>
        <p:spPr/>
        <p:txBody>
          <a:bodyPr/>
          <a:lstStyle/>
          <a:p>
            <a:r>
              <a:rPr lang="en-US"/>
              <a:t>Instagram Posts Table | All profiles - 18 of 20</a:t>
            </a:r>
          </a:p>
        </p:txBody>
      </p:sp>
      <p:graphicFrame>
        <p:nvGraphicFramePr>
          <p:cNvPr id="5" name="Table Placeholder 4">
            <a:extLst>
              <a:ext uri="{FF2B5EF4-FFF2-40B4-BE49-F238E27FC236}">
                <a16:creationId xmlns:a16="http://schemas.microsoft.com/office/drawing/2014/main" id="{71CDCB56-E0BF-44A3-BE6A-0456818B33F3}"/>
              </a:ext>
            </a:extLst>
          </p:cNvPr>
          <p:cNvGraphicFramePr>
            <a:graphicFrameLocks noGrp="1"/>
          </p:cNvGraphicFramePr>
          <p:nvPr>
            <p:ph type="tbl" sz="quarter" idx="13"/>
            <p:extLst>
              <p:ext uri="{D42A27DB-BD31-4B8C-83A1-F6EECF244321}">
                <p14:modId xmlns:p14="http://schemas.microsoft.com/office/powerpoint/2010/main" val="269945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9864917"/>
                    </a:ext>
                  </a:extLst>
                </a:gridCol>
                <a:gridCol w="1399032">
                  <a:extLst>
                    <a:ext uri="{9D8B030D-6E8A-4147-A177-3AD203B41FA5}">
                      <a16:colId xmlns:a16="http://schemas.microsoft.com/office/drawing/2014/main" val="167392297"/>
                    </a:ext>
                  </a:extLst>
                </a:gridCol>
                <a:gridCol w="1728216">
                  <a:extLst>
                    <a:ext uri="{9D8B030D-6E8A-4147-A177-3AD203B41FA5}">
                      <a16:colId xmlns:a16="http://schemas.microsoft.com/office/drawing/2014/main" val="2043910443"/>
                    </a:ext>
                  </a:extLst>
                </a:gridCol>
                <a:gridCol w="576072">
                  <a:extLst>
                    <a:ext uri="{9D8B030D-6E8A-4147-A177-3AD203B41FA5}">
                      <a16:colId xmlns:a16="http://schemas.microsoft.com/office/drawing/2014/main" val="4171016455"/>
                    </a:ext>
                  </a:extLst>
                </a:gridCol>
                <a:gridCol w="576072">
                  <a:extLst>
                    <a:ext uri="{9D8B030D-6E8A-4147-A177-3AD203B41FA5}">
                      <a16:colId xmlns:a16="http://schemas.microsoft.com/office/drawing/2014/main" val="789077038"/>
                    </a:ext>
                  </a:extLst>
                </a:gridCol>
                <a:gridCol w="576072">
                  <a:extLst>
                    <a:ext uri="{9D8B030D-6E8A-4147-A177-3AD203B41FA5}">
                      <a16:colId xmlns:a16="http://schemas.microsoft.com/office/drawing/2014/main" val="2851057177"/>
                    </a:ext>
                  </a:extLst>
                </a:gridCol>
                <a:gridCol w="576072">
                  <a:extLst>
                    <a:ext uri="{9D8B030D-6E8A-4147-A177-3AD203B41FA5}">
                      <a16:colId xmlns:a16="http://schemas.microsoft.com/office/drawing/2014/main" val="1093850069"/>
                    </a:ext>
                  </a:extLst>
                </a:gridCol>
                <a:gridCol w="576072">
                  <a:extLst>
                    <a:ext uri="{9D8B030D-6E8A-4147-A177-3AD203B41FA5}">
                      <a16:colId xmlns:a16="http://schemas.microsoft.com/office/drawing/2014/main" val="3357011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3974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- 2023-10-04 18:01:27</a:t>
                      </a:r>
                      <a:r>
                        <a:rPr kumimoji="0" lang="en-US" sz="1000" b="0" i="0" u="none" strike="noStrike" kern="1200" cap="none" spc="0" normalizeH="0" baseline="0" noProof="0">
                          <a:ln>
                            <a:noFill/>
                          </a:ln>
                          <a:solidFill>
                            <a:prstClr val="black"/>
                          </a:solidFill>
                          <a:effectLst/>
                          <a:uLnTx/>
                          <a:uFillTx/>
                          <a:latin typeface="Calibri"/>
                          <a:ea typeface="+mn-ea"/>
                          <a:cs typeface="+mn-cs"/>
                        </a:rPr>
                        <a:t>
 #OctobreRose 🌸
L’auto-palpation est essentielle dans la prévention des cancers du sein, n'hésitez-pas à suivre ce tuto et à en parler autour de vous. 
🇬🇧 : Self-examination is key in the prevention of breast cancers. Do not hesitate to follow this tutorial and to talk about it around you.
#DimSengage #OctobreRose2023 #AutoPalpation #TousConcernes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https://quintly-image-storage.s3.amazonaws.com/95f2a0ec502af26914a1e9729ff01028/2d23d375bd9943443c238c4f8179cdba.jpg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88502105"/>
                  </a:ext>
                </a:extLst>
              </a:tr>
            </a:tbl>
          </a:graphicData>
        </a:graphic>
      </p:graphicFrame>
      <p:sp>
        <p:nvSpPr>
          <p:cNvPr id="4" name="Text Placeholder 3">
            <a:extLst>
              <a:ext uri="{FF2B5EF4-FFF2-40B4-BE49-F238E27FC236}">
                <a16:creationId xmlns:a16="http://schemas.microsoft.com/office/drawing/2014/main" id="{1D88A7B7-42F7-47EB-A7B9-9B0DC64A1D3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704322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32FF4-8879-442A-8478-D16F93E76FF5}"/>
              </a:ext>
            </a:extLst>
          </p:cNvPr>
          <p:cNvSpPr>
            <a:spLocks noGrp="1"/>
          </p:cNvSpPr>
          <p:nvPr>
            <p:ph type="title"/>
          </p:nvPr>
        </p:nvSpPr>
        <p:spPr/>
        <p:txBody>
          <a:bodyPr/>
          <a:lstStyle/>
          <a:p>
            <a:r>
              <a:rPr lang="en-US"/>
              <a:t>Instagram Posts Table | All profiles - 19 of 20</a:t>
            </a:r>
          </a:p>
        </p:txBody>
      </p:sp>
      <p:graphicFrame>
        <p:nvGraphicFramePr>
          <p:cNvPr id="5" name="Table Placeholder 4">
            <a:extLst>
              <a:ext uri="{FF2B5EF4-FFF2-40B4-BE49-F238E27FC236}">
                <a16:creationId xmlns:a16="http://schemas.microsoft.com/office/drawing/2014/main" id="{8791BFC3-C682-4CF6-AD07-B6D7ECBED2B3}"/>
              </a:ext>
            </a:extLst>
          </p:cNvPr>
          <p:cNvGraphicFramePr>
            <a:graphicFrameLocks noGrp="1"/>
          </p:cNvGraphicFramePr>
          <p:nvPr>
            <p:ph type="tbl" sz="quarter" idx="13"/>
            <p:extLst>
              <p:ext uri="{D42A27DB-BD31-4B8C-83A1-F6EECF244321}">
                <p14:modId xmlns:p14="http://schemas.microsoft.com/office/powerpoint/2010/main" val="305192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25841066"/>
                    </a:ext>
                  </a:extLst>
                </a:gridCol>
                <a:gridCol w="1399032">
                  <a:extLst>
                    <a:ext uri="{9D8B030D-6E8A-4147-A177-3AD203B41FA5}">
                      <a16:colId xmlns:a16="http://schemas.microsoft.com/office/drawing/2014/main" val="353312768"/>
                    </a:ext>
                  </a:extLst>
                </a:gridCol>
                <a:gridCol w="1728216">
                  <a:extLst>
                    <a:ext uri="{9D8B030D-6E8A-4147-A177-3AD203B41FA5}">
                      <a16:colId xmlns:a16="http://schemas.microsoft.com/office/drawing/2014/main" val="1307854598"/>
                    </a:ext>
                  </a:extLst>
                </a:gridCol>
                <a:gridCol w="576072">
                  <a:extLst>
                    <a:ext uri="{9D8B030D-6E8A-4147-A177-3AD203B41FA5}">
                      <a16:colId xmlns:a16="http://schemas.microsoft.com/office/drawing/2014/main" val="1029513175"/>
                    </a:ext>
                  </a:extLst>
                </a:gridCol>
                <a:gridCol w="576072">
                  <a:extLst>
                    <a:ext uri="{9D8B030D-6E8A-4147-A177-3AD203B41FA5}">
                      <a16:colId xmlns:a16="http://schemas.microsoft.com/office/drawing/2014/main" val="4125442250"/>
                    </a:ext>
                  </a:extLst>
                </a:gridCol>
                <a:gridCol w="576072">
                  <a:extLst>
                    <a:ext uri="{9D8B030D-6E8A-4147-A177-3AD203B41FA5}">
                      <a16:colId xmlns:a16="http://schemas.microsoft.com/office/drawing/2014/main" val="3438638035"/>
                    </a:ext>
                  </a:extLst>
                </a:gridCol>
                <a:gridCol w="576072">
                  <a:extLst>
                    <a:ext uri="{9D8B030D-6E8A-4147-A177-3AD203B41FA5}">
                      <a16:colId xmlns:a16="http://schemas.microsoft.com/office/drawing/2014/main" val="287101247"/>
                    </a:ext>
                  </a:extLst>
                </a:gridCol>
                <a:gridCol w="576072">
                  <a:extLst>
                    <a:ext uri="{9D8B030D-6E8A-4147-A177-3AD203B41FA5}">
                      <a16:colId xmlns:a16="http://schemas.microsoft.com/office/drawing/2014/main" val="659233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346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dim - 2023-10-03 17:38:25</a:t>
                      </a:r>
                      <a:r>
                        <a:rPr kumimoji="0" lang="en-US" sz="1000" b="0" i="0" u="none" strike="noStrike" kern="1200" cap="none" spc="0" normalizeH="0" baseline="0" noProof="0">
                          <a:ln>
                            <a:noFill/>
                          </a:ln>
                          <a:solidFill>
                            <a:prstClr val="black"/>
                          </a:solidFill>
                          <a:effectLst/>
                          <a:uLnTx/>
                          <a:uFillTx/>
                          <a:latin typeface="Calibri"/>
                          <a:ea typeface="+mn-ea"/>
                          <a:cs typeface="+mn-cs"/>
                        </a:rPr>
                        <a:t>
 BEHIND THE SCENES 
Retour en images dans les coulisses de notre shooting legwear DIM x studioemiliealbertini 📹
🇬🇧 : Throwback on the backstages of our DIM x studioemiliealbertini legwear shoot 📹
#DimParis #BTS #Collants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https://quintly-image-storage.s3.amazonaws.com/95f2a0ec502af26914a1e9729ff01028/239cff98437aeb456bd4b21a1f8a80ae.jpg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60565147"/>
                  </a:ext>
                </a:extLst>
              </a:tr>
            </a:tbl>
          </a:graphicData>
        </a:graphic>
      </p:graphicFrame>
      <p:sp>
        <p:nvSpPr>
          <p:cNvPr id="4" name="Text Placeholder 3">
            <a:extLst>
              <a:ext uri="{FF2B5EF4-FFF2-40B4-BE49-F238E27FC236}">
                <a16:creationId xmlns:a16="http://schemas.microsoft.com/office/drawing/2014/main" id="{AE239132-EE9E-418E-B748-59EE7908699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60689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8E41E-DAA5-4168-B951-139C0DA16731}"/>
              </a:ext>
            </a:extLst>
          </p:cNvPr>
          <p:cNvSpPr>
            <a:spLocks noGrp="1"/>
          </p:cNvSpPr>
          <p:nvPr>
            <p:ph type="title"/>
          </p:nvPr>
        </p:nvSpPr>
        <p:spPr/>
        <p:txBody>
          <a:bodyPr/>
          <a:lstStyle/>
          <a:p>
            <a:r>
              <a:rPr lang="en-US"/>
              <a:t>Instagram Posts Table | All profiles - 20 of 20</a:t>
            </a:r>
          </a:p>
        </p:txBody>
      </p:sp>
      <p:graphicFrame>
        <p:nvGraphicFramePr>
          <p:cNvPr id="5" name="Table Placeholder 4">
            <a:extLst>
              <a:ext uri="{FF2B5EF4-FFF2-40B4-BE49-F238E27FC236}">
                <a16:creationId xmlns:a16="http://schemas.microsoft.com/office/drawing/2014/main" id="{B3CF9691-C936-4C6B-B8CB-79E7367AFE69}"/>
              </a:ext>
            </a:extLst>
          </p:cNvPr>
          <p:cNvGraphicFramePr>
            <a:graphicFrameLocks noGrp="1"/>
          </p:cNvGraphicFramePr>
          <p:nvPr>
            <p:ph type="tbl" sz="quarter" idx="13"/>
            <p:extLst>
              <p:ext uri="{D42A27DB-BD31-4B8C-83A1-F6EECF244321}">
                <p14:modId xmlns:p14="http://schemas.microsoft.com/office/powerpoint/2010/main" val="16364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54481427"/>
                    </a:ext>
                  </a:extLst>
                </a:gridCol>
                <a:gridCol w="1399032">
                  <a:extLst>
                    <a:ext uri="{9D8B030D-6E8A-4147-A177-3AD203B41FA5}">
                      <a16:colId xmlns:a16="http://schemas.microsoft.com/office/drawing/2014/main" val="2998512812"/>
                    </a:ext>
                  </a:extLst>
                </a:gridCol>
                <a:gridCol w="1728216">
                  <a:extLst>
                    <a:ext uri="{9D8B030D-6E8A-4147-A177-3AD203B41FA5}">
                      <a16:colId xmlns:a16="http://schemas.microsoft.com/office/drawing/2014/main" val="2580705275"/>
                    </a:ext>
                  </a:extLst>
                </a:gridCol>
                <a:gridCol w="576072">
                  <a:extLst>
                    <a:ext uri="{9D8B030D-6E8A-4147-A177-3AD203B41FA5}">
                      <a16:colId xmlns:a16="http://schemas.microsoft.com/office/drawing/2014/main" val="1092236634"/>
                    </a:ext>
                  </a:extLst>
                </a:gridCol>
                <a:gridCol w="576072">
                  <a:extLst>
                    <a:ext uri="{9D8B030D-6E8A-4147-A177-3AD203B41FA5}">
                      <a16:colId xmlns:a16="http://schemas.microsoft.com/office/drawing/2014/main" val="3382604498"/>
                    </a:ext>
                  </a:extLst>
                </a:gridCol>
                <a:gridCol w="576072">
                  <a:extLst>
                    <a:ext uri="{9D8B030D-6E8A-4147-A177-3AD203B41FA5}">
                      <a16:colId xmlns:a16="http://schemas.microsoft.com/office/drawing/2014/main" val="499500802"/>
                    </a:ext>
                  </a:extLst>
                </a:gridCol>
                <a:gridCol w="576072">
                  <a:extLst>
                    <a:ext uri="{9D8B030D-6E8A-4147-A177-3AD203B41FA5}">
                      <a16:colId xmlns:a16="http://schemas.microsoft.com/office/drawing/2014/main" val="1194456171"/>
                    </a:ext>
                  </a:extLst>
                </a:gridCol>
                <a:gridCol w="576072">
                  <a:extLst>
                    <a:ext uri="{9D8B030D-6E8A-4147-A177-3AD203B41FA5}">
                      <a16:colId xmlns:a16="http://schemas.microsoft.com/office/drawing/2014/main" val="2289897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968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dim - 2023-10-02 12:21:03</a:t>
                      </a:r>
                      <a:r>
                        <a:rPr kumimoji="0" lang="fr-FR" sz="1000" b="0" i="0" u="none" strike="noStrike" kern="1200" cap="none" spc="0" normalizeH="0" baseline="0" noProof="0">
                          <a:ln>
                            <a:noFill/>
                          </a:ln>
                          <a:solidFill>
                            <a:prstClr val="black"/>
                          </a:solidFill>
                          <a:effectLst/>
                          <a:uLnTx/>
                          <a:uFillTx/>
                          <a:latin typeface="Calibri"/>
                          <a:ea typeface="+mn-ea"/>
                          <a:cs typeface="+mn-cs"/>
                        </a:rPr>
                        <a:t>
 #OctobreRose 🌸
DIM s'engage aux côtés de l'Association rubanroseofficiel qui lutte depuis 20 ans contre les cancers du sein.
👉 Pour chaque achat incluant un soutien-gorge en boutique DIM ou sur dim.fr, 1€ est reversé à l'Association Ruban Rose.
#DimSengage #OctobreRose2023 #RubanRose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https://quintly-image-storage.s3.amazonaws.com/95f2a0ec502af26914a1e9729ff01028/96a2735e16603f9e1558b7669b5edd7a.jpg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03798264"/>
                  </a:ext>
                </a:extLst>
              </a:tr>
            </a:tbl>
          </a:graphicData>
        </a:graphic>
      </p:graphicFrame>
      <p:sp>
        <p:nvSpPr>
          <p:cNvPr id="4" name="Text Placeholder 3">
            <a:extLst>
              <a:ext uri="{FF2B5EF4-FFF2-40B4-BE49-F238E27FC236}">
                <a16:creationId xmlns:a16="http://schemas.microsoft.com/office/drawing/2014/main" id="{1ED77D48-7D64-4DAB-A723-754733310A8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70904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ABF6E-1D0A-4CB9-969C-EF1691F4D8F4}"/>
              </a:ext>
            </a:extLst>
          </p:cNvPr>
          <p:cNvSpPr>
            <a:spLocks noGrp="1"/>
          </p:cNvSpPr>
          <p:nvPr>
            <p:ph type="title"/>
          </p:nvPr>
        </p:nvSpPr>
        <p:spPr/>
        <p:txBody>
          <a:bodyPr/>
          <a:lstStyle/>
          <a:p>
            <a:r>
              <a:rPr lang="en-US"/>
              <a:t>Instagram Interaction Rate By Post Type | All profiles</a:t>
            </a:r>
          </a:p>
        </p:txBody>
      </p:sp>
      <p:graphicFrame>
        <p:nvGraphicFramePr>
          <p:cNvPr id="6" name="Chart Placeholder 5">
            <a:extLst>
              <a:ext uri="{FF2B5EF4-FFF2-40B4-BE49-F238E27FC236}">
                <a16:creationId xmlns:a16="http://schemas.microsoft.com/office/drawing/2014/main" id="{F480175C-791C-4D75-9A86-8579A5B27A39}"/>
              </a:ext>
            </a:extLst>
          </p:cNvPr>
          <p:cNvGraphicFramePr>
            <a:graphicFrameLocks noGrp="1"/>
          </p:cNvGraphicFramePr>
          <p:nvPr>
            <p:ph type="chart" sz="quarter" idx="13"/>
            <p:extLst>
              <p:ext uri="{D42A27DB-BD31-4B8C-83A1-F6EECF244321}">
                <p14:modId xmlns:p14="http://schemas.microsoft.com/office/powerpoint/2010/main" val="596354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0B8C13-F973-4444-BBAA-C821D9AE3AA6}"/>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D7B5CD4F-A13A-4137-82E6-308CA9669C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8364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BC88-9091-4C68-8E2A-DF1BCD88B599}"/>
              </a:ext>
            </a:extLst>
          </p:cNvPr>
          <p:cNvSpPr>
            <a:spLocks noGrp="1"/>
          </p:cNvSpPr>
          <p:nvPr>
            <p:ph type="title"/>
          </p:nvPr>
        </p:nvSpPr>
        <p:spPr/>
        <p:txBody>
          <a:bodyPr/>
          <a:lstStyle/>
          <a:p>
            <a:r>
              <a:rPr lang="en-US"/>
              <a:t>Instagram Total Interactions | All profiles</a:t>
            </a:r>
          </a:p>
        </p:txBody>
      </p:sp>
      <p:graphicFrame>
        <p:nvGraphicFramePr>
          <p:cNvPr id="6" name="Chart Placeholder 5">
            <a:extLst>
              <a:ext uri="{FF2B5EF4-FFF2-40B4-BE49-F238E27FC236}">
                <a16:creationId xmlns:a16="http://schemas.microsoft.com/office/drawing/2014/main" id="{7D8EB772-7C07-46DF-A764-D0AC0596148A}"/>
              </a:ext>
            </a:extLst>
          </p:cNvPr>
          <p:cNvGraphicFramePr>
            <a:graphicFrameLocks noGrp="1"/>
          </p:cNvGraphicFramePr>
          <p:nvPr>
            <p:ph type="chart" sz="quarter" idx="13"/>
            <p:extLst>
              <p:ext uri="{D42A27DB-BD31-4B8C-83A1-F6EECF244321}">
                <p14:modId xmlns:p14="http://schemas.microsoft.com/office/powerpoint/2010/main" val="3204395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3B45B-A9EA-40FC-AB62-5F2ED3273A62}"/>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F01E25FD-130E-40FC-B5E7-E0D02EC66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9804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3AE13-5B0B-4BFE-9D0B-82F08E47D4FD}"/>
              </a:ext>
            </a:extLst>
          </p:cNvPr>
          <p:cNvSpPr>
            <a:spLocks noGrp="1"/>
          </p:cNvSpPr>
          <p:nvPr>
            <p:ph type="title"/>
          </p:nvPr>
        </p:nvSpPr>
        <p:spPr/>
        <p:txBody>
          <a:bodyPr/>
          <a:lstStyle/>
          <a:p>
            <a:r>
              <a:rPr lang="en-US"/>
              <a:t>Tiktok Average Engagement by Song Title | All profiles</a:t>
            </a:r>
          </a:p>
        </p:txBody>
      </p:sp>
      <p:graphicFrame>
        <p:nvGraphicFramePr>
          <p:cNvPr id="6" name="Chart Placeholder 5">
            <a:extLst>
              <a:ext uri="{FF2B5EF4-FFF2-40B4-BE49-F238E27FC236}">
                <a16:creationId xmlns:a16="http://schemas.microsoft.com/office/drawing/2014/main" id="{C0A18E4C-3DCA-46CB-8470-47478099DB3B}"/>
              </a:ext>
            </a:extLst>
          </p:cNvPr>
          <p:cNvGraphicFramePr>
            <a:graphicFrameLocks noGrp="1"/>
          </p:cNvGraphicFramePr>
          <p:nvPr>
            <p:ph type="chart" sz="quarter" idx="13"/>
            <p:extLst>
              <p:ext uri="{D42A27DB-BD31-4B8C-83A1-F6EECF244321}">
                <p14:modId xmlns:p14="http://schemas.microsoft.com/office/powerpoint/2010/main" val="2371933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348291-F27C-45CB-9981-9B893E702C6F}"/>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53D5B1EF-7B50-43BA-B4C8-EC36235C2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511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71422-0351-4182-A5BA-B37F27E93C30}"/>
              </a:ext>
            </a:extLst>
          </p:cNvPr>
          <p:cNvSpPr>
            <a:spLocks noGrp="1"/>
          </p:cNvSpPr>
          <p:nvPr>
            <p:ph type="title"/>
          </p:nvPr>
        </p:nvSpPr>
        <p:spPr/>
        <p:txBody>
          <a:bodyPr/>
          <a:lstStyle/>
          <a:p>
            <a:r>
              <a:rPr lang="en-US"/>
              <a:t>Tiktok Videos Table Overview | All profiles</a:t>
            </a:r>
          </a:p>
        </p:txBody>
      </p:sp>
      <p:graphicFrame>
        <p:nvGraphicFramePr>
          <p:cNvPr id="5" name="Table Placeholder 4">
            <a:extLst>
              <a:ext uri="{FF2B5EF4-FFF2-40B4-BE49-F238E27FC236}">
                <a16:creationId xmlns:a16="http://schemas.microsoft.com/office/drawing/2014/main" id="{158FF659-80E6-4EB5-8E3C-6E7263BD969B}"/>
              </a:ext>
            </a:extLst>
          </p:cNvPr>
          <p:cNvGraphicFramePr>
            <a:graphicFrameLocks noGrp="1"/>
          </p:cNvGraphicFramePr>
          <p:nvPr>
            <p:ph type="tbl" sz="quarter" idx="13"/>
            <p:extLst>
              <p:ext uri="{D42A27DB-BD31-4B8C-83A1-F6EECF244321}">
                <p14:modId xmlns:p14="http://schemas.microsoft.com/office/powerpoint/2010/main" val="1884577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980672911"/>
                    </a:ext>
                  </a:extLst>
                </a:gridCol>
                <a:gridCol w="493776">
                  <a:extLst>
                    <a:ext uri="{9D8B030D-6E8A-4147-A177-3AD203B41FA5}">
                      <a16:colId xmlns:a16="http://schemas.microsoft.com/office/drawing/2014/main" val="1640166982"/>
                    </a:ext>
                  </a:extLst>
                </a:gridCol>
                <a:gridCol w="493776">
                  <a:extLst>
                    <a:ext uri="{9D8B030D-6E8A-4147-A177-3AD203B41FA5}">
                      <a16:colId xmlns:a16="http://schemas.microsoft.com/office/drawing/2014/main" val="875792925"/>
                    </a:ext>
                  </a:extLst>
                </a:gridCol>
                <a:gridCol w="493776">
                  <a:extLst>
                    <a:ext uri="{9D8B030D-6E8A-4147-A177-3AD203B41FA5}">
                      <a16:colId xmlns:a16="http://schemas.microsoft.com/office/drawing/2014/main" val="786328815"/>
                    </a:ext>
                  </a:extLst>
                </a:gridCol>
                <a:gridCol w="493776">
                  <a:extLst>
                    <a:ext uri="{9D8B030D-6E8A-4147-A177-3AD203B41FA5}">
                      <a16:colId xmlns:a16="http://schemas.microsoft.com/office/drawing/2014/main" val="3874798174"/>
                    </a:ext>
                  </a:extLst>
                </a:gridCol>
                <a:gridCol w="493776">
                  <a:extLst>
                    <a:ext uri="{9D8B030D-6E8A-4147-A177-3AD203B41FA5}">
                      <a16:colId xmlns:a16="http://schemas.microsoft.com/office/drawing/2014/main" val="1269108089"/>
                    </a:ext>
                  </a:extLst>
                </a:gridCol>
                <a:gridCol w="493776">
                  <a:extLst>
                    <a:ext uri="{9D8B030D-6E8A-4147-A177-3AD203B41FA5}">
                      <a16:colId xmlns:a16="http://schemas.microsoft.com/office/drawing/2014/main" val="1471406357"/>
                    </a:ext>
                  </a:extLst>
                </a:gridCol>
                <a:gridCol w="493776">
                  <a:extLst>
                    <a:ext uri="{9D8B030D-6E8A-4147-A177-3AD203B41FA5}">
                      <a16:colId xmlns:a16="http://schemas.microsoft.com/office/drawing/2014/main" val="1585660740"/>
                    </a:ext>
                  </a:extLst>
                </a:gridCol>
                <a:gridCol w="493776">
                  <a:extLst>
                    <a:ext uri="{9D8B030D-6E8A-4147-A177-3AD203B41FA5}">
                      <a16:colId xmlns:a16="http://schemas.microsoft.com/office/drawing/2014/main" val="1908769895"/>
                    </a:ext>
                  </a:extLst>
                </a:gridCol>
                <a:gridCol w="493776">
                  <a:extLst>
                    <a:ext uri="{9D8B030D-6E8A-4147-A177-3AD203B41FA5}">
                      <a16:colId xmlns:a16="http://schemas.microsoft.com/office/drawing/2014/main" val="68449974"/>
                    </a:ext>
                  </a:extLst>
                </a:gridCol>
                <a:gridCol w="493776">
                  <a:extLst>
                    <a:ext uri="{9D8B030D-6E8A-4147-A177-3AD203B41FA5}">
                      <a16:colId xmlns:a16="http://schemas.microsoft.com/office/drawing/2014/main" val="729141882"/>
                    </a:ext>
                  </a:extLst>
                </a:gridCol>
                <a:gridCol w="493776">
                  <a:extLst>
                    <a:ext uri="{9D8B030D-6E8A-4147-A177-3AD203B41FA5}">
                      <a16:colId xmlns:a16="http://schemas.microsoft.com/office/drawing/2014/main" val="1016201424"/>
                    </a:ext>
                  </a:extLst>
                </a:gridCol>
                <a:gridCol w="493776">
                  <a:extLst>
                    <a:ext uri="{9D8B030D-6E8A-4147-A177-3AD203B41FA5}">
                      <a16:colId xmlns:a16="http://schemas.microsoft.com/office/drawing/2014/main" val="1638874539"/>
                    </a:ext>
                  </a:extLst>
                </a:gridCol>
                <a:gridCol w="493776">
                  <a:extLst>
                    <a:ext uri="{9D8B030D-6E8A-4147-A177-3AD203B41FA5}">
                      <a16:colId xmlns:a16="http://schemas.microsoft.com/office/drawing/2014/main" val="773808609"/>
                    </a:ext>
                  </a:extLst>
                </a:gridCol>
              </a:tblGrid>
              <a:tr h="370840">
                <a:tc>
                  <a:txBody>
                    <a:bodyPr/>
                    <a:lstStyle/>
                    <a:p>
                      <a:r>
                        <a:rPr lang="en-US" sz="1000"/>
                        <a:t>Name</a:t>
                      </a:r>
                    </a:p>
                  </a:txBody>
                  <a:tcPr/>
                </a:tc>
                <a:tc>
                  <a:txBody>
                    <a:bodyPr/>
                    <a:lstStyle/>
                    <a:p>
                      <a:r>
                        <a:rPr lang="en-US" sz="1000"/>
                        <a:t>Videos</a:t>
                      </a:r>
                    </a:p>
                  </a:txBody>
                  <a:tcPr/>
                </a:tc>
                <a:tc>
                  <a:txBody>
                    <a:bodyPr/>
                    <a:lstStyle/>
                    <a:p>
                      <a:r>
                        <a:rPr lang="en-US" sz="1000"/>
                        <a:t>Likes (Sum)</a:t>
                      </a:r>
                    </a:p>
                  </a:txBody>
                  <a:tcPr/>
                </a:tc>
                <a:tc>
                  <a:txBody>
                    <a:bodyPr/>
                    <a:lstStyle/>
                    <a:p>
                      <a:r>
                        <a:rPr lang="en-US" sz="1000"/>
                        <a:t>Likes (Avg)</a:t>
                      </a:r>
                    </a:p>
                  </a:txBody>
                  <a:tcPr/>
                </a:tc>
                <a:tc>
                  <a:txBody>
                    <a:bodyPr/>
                    <a:lstStyle/>
                    <a:p>
                      <a:r>
                        <a:rPr lang="en-US" sz="1000"/>
                        <a:t>Comments (Sum)</a:t>
                      </a:r>
                    </a:p>
                  </a:txBody>
                  <a:tcPr/>
                </a:tc>
                <a:tc>
                  <a:txBody>
                    <a:bodyPr/>
                    <a:lstStyle/>
                    <a:p>
                      <a:r>
                        <a:rPr lang="en-US" sz="1000"/>
                        <a:t>Comments (Avg)</a:t>
                      </a:r>
                    </a:p>
                  </a:txBody>
                  <a:tcPr/>
                </a:tc>
                <a:tc>
                  <a:txBody>
                    <a:bodyPr/>
                    <a:lstStyle/>
                    <a:p>
                      <a:r>
                        <a:rPr lang="en-US" sz="1000"/>
                        <a:t>Shares (Sum)</a:t>
                      </a:r>
                    </a:p>
                  </a:txBody>
                  <a:tcPr/>
                </a:tc>
                <a:tc>
                  <a:txBody>
                    <a:bodyPr/>
                    <a:lstStyle/>
                    <a:p>
                      <a:r>
                        <a:rPr lang="en-US" sz="1000"/>
                        <a:t>Shares (Avg)</a:t>
                      </a:r>
                    </a:p>
                  </a:txBody>
                  <a:tcPr/>
                </a:tc>
                <a:tc>
                  <a:txBody>
                    <a:bodyPr/>
                    <a:lstStyle/>
                    <a:p>
                      <a:r>
                        <a:rPr lang="en-US" sz="1000"/>
                        <a:t>Total Interactions (Sum)</a:t>
                      </a:r>
                    </a:p>
                  </a:txBody>
                  <a:tcPr/>
                </a:tc>
                <a:tc>
                  <a:txBody>
                    <a:bodyPr/>
                    <a:lstStyle/>
                    <a:p>
                      <a:r>
                        <a:rPr lang="en-US" sz="1000"/>
                        <a:t>Total Interactions (Avg)</a:t>
                      </a:r>
                    </a:p>
                  </a:txBody>
                  <a:tcPr/>
                </a:tc>
                <a:tc>
                  <a:txBody>
                    <a:bodyPr/>
                    <a:lstStyle/>
                    <a:p>
                      <a:r>
                        <a:rPr lang="en-US" sz="1000"/>
                        <a:t>Views (Sum)</a:t>
                      </a:r>
                    </a:p>
                  </a:txBody>
                  <a:tcPr/>
                </a:tc>
                <a:tc>
                  <a:txBody>
                    <a:bodyPr/>
                    <a:lstStyle/>
                    <a:p>
                      <a:r>
                        <a:rPr lang="en-US" sz="1000"/>
                        <a:t>Views (Avg)</a:t>
                      </a:r>
                    </a:p>
                  </a:txBody>
                  <a:tcPr/>
                </a:tc>
                <a:tc>
                  <a:txBody>
                    <a:bodyPr/>
                    <a:lstStyle/>
                    <a:p>
                      <a:r>
                        <a:rPr lang="en-US" sz="1000"/>
                        <a:t>I-Rate</a:t>
                      </a:r>
                    </a:p>
                  </a:txBody>
                  <a:tcPr/>
                </a:tc>
                <a:tc>
                  <a:txBody>
                    <a:bodyPr/>
                    <a:lstStyle/>
                    <a:p>
                      <a:r>
                        <a:rPr lang="en-US" sz="1000"/>
                        <a:t>Engagement Rate</a:t>
                      </a:r>
                    </a:p>
                  </a:txBody>
                  <a:tcPr/>
                </a:tc>
                <a:extLst>
                  <a:ext uri="{0D108BD9-81ED-4DB2-BD59-A6C34878D82A}">
                    <a16:rowId xmlns:a16="http://schemas.microsoft.com/office/drawing/2014/main" val="2312053069"/>
                  </a:ext>
                </a:extLst>
              </a:tr>
              <a:tr h="370840">
                <a:tc>
                  <a:txBody>
                    <a:bodyPr/>
                    <a:lstStyle/>
                    <a:p>
                      <a:r>
                        <a:rPr lang="en-US" sz="1000"/>
                        <a:t>@dim_paris</a:t>
                      </a:r>
                    </a:p>
                  </a:txBody>
                  <a:tcPr/>
                </a:tc>
                <a:tc>
                  <a:txBody>
                    <a:bodyPr/>
                    <a:lstStyle/>
                    <a:p>
                      <a:r>
                        <a:rPr lang="en-US" sz="1000"/>
                        <a:t>7</a:t>
                      </a:r>
                    </a:p>
                  </a:txBody>
                  <a:tcPr/>
                </a:tc>
                <a:tc>
                  <a:txBody>
                    <a:bodyPr/>
                    <a:lstStyle/>
                    <a:p>
                      <a:r>
                        <a:rPr lang="en-US" sz="1000"/>
                        <a:t>380</a:t>
                      </a:r>
                    </a:p>
                  </a:txBody>
                  <a:tcPr/>
                </a:tc>
                <a:tc>
                  <a:txBody>
                    <a:bodyPr/>
                    <a:lstStyle/>
                    <a:p>
                      <a:r>
                        <a:rPr lang="en-US" sz="1000"/>
                        <a:t>54.285714285714</a:t>
                      </a:r>
                    </a:p>
                  </a:txBody>
                  <a:tcPr/>
                </a:tc>
                <a:tc>
                  <a:txBody>
                    <a:bodyPr/>
                    <a:lstStyle/>
                    <a:p>
                      <a:r>
                        <a:rPr lang="en-US" sz="1000"/>
                        <a:t>3</a:t>
                      </a:r>
                    </a:p>
                  </a:txBody>
                  <a:tcPr/>
                </a:tc>
                <a:tc>
                  <a:txBody>
                    <a:bodyPr/>
                    <a:lstStyle/>
                    <a:p>
                      <a:r>
                        <a:rPr lang="en-US" sz="1000"/>
                        <a:t>0.42857142857143</a:t>
                      </a:r>
                    </a:p>
                  </a:txBody>
                  <a:tcPr/>
                </a:tc>
                <a:tc>
                  <a:txBody>
                    <a:bodyPr/>
                    <a:lstStyle/>
                    <a:p>
                      <a:r>
                        <a:rPr lang="en-US" sz="1000"/>
                        <a:t>7</a:t>
                      </a:r>
                    </a:p>
                  </a:txBody>
                  <a:tcPr/>
                </a:tc>
                <a:tc>
                  <a:txBody>
                    <a:bodyPr/>
                    <a:lstStyle/>
                    <a:p>
                      <a:r>
                        <a:rPr lang="en-US" sz="1000"/>
                        <a:t>1</a:t>
                      </a:r>
                    </a:p>
                  </a:txBody>
                  <a:tcPr/>
                </a:tc>
                <a:tc>
                  <a:txBody>
                    <a:bodyPr/>
                    <a:lstStyle/>
                    <a:p>
                      <a:r>
                        <a:rPr lang="en-US" sz="1000"/>
                        <a:t>390</a:t>
                      </a:r>
                    </a:p>
                  </a:txBody>
                  <a:tcPr/>
                </a:tc>
                <a:tc>
                  <a:txBody>
                    <a:bodyPr/>
                    <a:lstStyle/>
                    <a:p>
                      <a:r>
                        <a:rPr lang="en-US" sz="1000"/>
                        <a:t>55.714285714286</a:t>
                      </a:r>
                    </a:p>
                  </a:txBody>
                  <a:tcPr/>
                </a:tc>
                <a:tc>
                  <a:txBody>
                    <a:bodyPr/>
                    <a:lstStyle/>
                    <a:p>
                      <a:r>
                        <a:rPr lang="en-US" sz="1000"/>
                        <a:t>7319</a:t>
                      </a:r>
                    </a:p>
                  </a:txBody>
                  <a:tcPr/>
                </a:tc>
                <a:tc>
                  <a:txBody>
                    <a:bodyPr/>
                    <a:lstStyle/>
                    <a:p>
                      <a:r>
                        <a:rPr lang="en-US" sz="1000"/>
                        <a:t>1045.5714285714</a:t>
                      </a:r>
                    </a:p>
                  </a:txBody>
                  <a:tcPr/>
                </a:tc>
                <a:tc>
                  <a:txBody>
                    <a:bodyPr/>
                    <a:lstStyle/>
                    <a:p>
                      <a:r>
                        <a:rPr lang="en-US" sz="1000"/>
                        <a:t>n/a</a:t>
                      </a:r>
                    </a:p>
                  </a:txBody>
                  <a:tcPr/>
                </a:tc>
                <a:tc>
                  <a:txBody>
                    <a:bodyPr/>
                    <a:lstStyle/>
                    <a:p>
                      <a:r>
                        <a:rPr lang="en-US" sz="1000"/>
                        <a:t>5.3285968028419 %</a:t>
                      </a:r>
                    </a:p>
                  </a:txBody>
                  <a:tcPr/>
                </a:tc>
                <a:extLst>
                  <a:ext uri="{0D108BD9-81ED-4DB2-BD59-A6C34878D82A}">
                    <a16:rowId xmlns:a16="http://schemas.microsoft.com/office/drawing/2014/main" val="3126939443"/>
                  </a:ext>
                </a:extLst>
              </a:tr>
            </a:tbl>
          </a:graphicData>
        </a:graphic>
      </p:graphicFrame>
      <p:sp>
        <p:nvSpPr>
          <p:cNvPr id="4" name="Text Placeholder 3">
            <a:extLst>
              <a:ext uri="{FF2B5EF4-FFF2-40B4-BE49-F238E27FC236}">
                <a16:creationId xmlns:a16="http://schemas.microsoft.com/office/drawing/2014/main" id="{D699C582-0CCF-4AFF-B463-0FCD19851BC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85468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16E62-4F9B-48EE-849B-18AA8535EC6F}"/>
              </a:ext>
            </a:extLst>
          </p:cNvPr>
          <p:cNvSpPr>
            <a:spLocks noGrp="1"/>
          </p:cNvSpPr>
          <p:nvPr>
            <p:ph type="title"/>
          </p:nvPr>
        </p:nvSpPr>
        <p:spPr/>
        <p:txBody>
          <a:bodyPr/>
          <a:lstStyle/>
          <a:p>
            <a:r>
              <a:rPr lang="en-US"/>
              <a:t>Tiktok Followers Total | All profiles</a:t>
            </a:r>
          </a:p>
        </p:txBody>
      </p:sp>
      <p:graphicFrame>
        <p:nvGraphicFramePr>
          <p:cNvPr id="6" name="Chart Placeholder 5">
            <a:extLst>
              <a:ext uri="{FF2B5EF4-FFF2-40B4-BE49-F238E27FC236}">
                <a16:creationId xmlns:a16="http://schemas.microsoft.com/office/drawing/2014/main" id="{42990E51-A41C-478C-A8CA-7E84CC9D9EFA}"/>
              </a:ext>
            </a:extLst>
          </p:cNvPr>
          <p:cNvGraphicFramePr>
            <a:graphicFrameLocks noGrp="1"/>
          </p:cNvGraphicFramePr>
          <p:nvPr>
            <p:ph type="chart" sz="quarter" idx="13"/>
            <p:extLst>
              <p:ext uri="{D42A27DB-BD31-4B8C-83A1-F6EECF244321}">
                <p14:modId xmlns:p14="http://schemas.microsoft.com/office/powerpoint/2010/main" val="1125093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331F24-04F6-43E9-A10B-1B7EFBCB0AE3}"/>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BEF7C70B-D40F-4C35-A97C-DD62CB0781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3780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ADD4-8E62-4B31-96C7-E24A59D779CB}"/>
              </a:ext>
            </a:extLst>
          </p:cNvPr>
          <p:cNvSpPr>
            <a:spLocks noGrp="1"/>
          </p:cNvSpPr>
          <p:nvPr>
            <p:ph type="title"/>
          </p:nvPr>
        </p:nvSpPr>
        <p:spPr/>
        <p:txBody>
          <a:bodyPr/>
          <a:lstStyle/>
          <a:p>
            <a:r>
              <a:rPr lang="en-US"/>
              <a:t>Tiktok Total Views | All profiles</a:t>
            </a:r>
          </a:p>
        </p:txBody>
      </p:sp>
      <p:graphicFrame>
        <p:nvGraphicFramePr>
          <p:cNvPr id="6" name="Chart Placeholder 5">
            <a:extLst>
              <a:ext uri="{FF2B5EF4-FFF2-40B4-BE49-F238E27FC236}">
                <a16:creationId xmlns:a16="http://schemas.microsoft.com/office/drawing/2014/main" id="{8A6124D1-1549-42E7-AC6F-9D6BA63F2A84}"/>
              </a:ext>
            </a:extLst>
          </p:cNvPr>
          <p:cNvGraphicFramePr>
            <a:graphicFrameLocks noGrp="1"/>
          </p:cNvGraphicFramePr>
          <p:nvPr>
            <p:ph type="chart" sz="quarter" idx="13"/>
            <p:extLst>
              <p:ext uri="{D42A27DB-BD31-4B8C-83A1-F6EECF244321}">
                <p14:modId xmlns:p14="http://schemas.microsoft.com/office/powerpoint/2010/main" val="1323055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F1989-0144-4138-A75A-5594F33472BB}"/>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255A5897-72E4-4F93-97BB-811AB2D4E2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83502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57B2B-CD65-4DD0-87E0-8F7F935BBECF}"/>
              </a:ext>
            </a:extLst>
          </p:cNvPr>
          <p:cNvSpPr>
            <a:spLocks noGrp="1"/>
          </p:cNvSpPr>
          <p:nvPr>
            <p:ph type="title"/>
          </p:nvPr>
        </p:nvSpPr>
        <p:spPr/>
        <p:txBody>
          <a:bodyPr/>
          <a:lstStyle/>
          <a:p>
            <a:r>
              <a:rPr lang="en-US"/>
              <a:t>Tiktok Total Engagement | All profiles</a:t>
            </a:r>
          </a:p>
        </p:txBody>
      </p:sp>
      <p:graphicFrame>
        <p:nvGraphicFramePr>
          <p:cNvPr id="6" name="Chart Placeholder 5">
            <a:extLst>
              <a:ext uri="{FF2B5EF4-FFF2-40B4-BE49-F238E27FC236}">
                <a16:creationId xmlns:a16="http://schemas.microsoft.com/office/drawing/2014/main" id="{93B165EE-1B2F-42F4-ACDF-94C39990CD34}"/>
              </a:ext>
            </a:extLst>
          </p:cNvPr>
          <p:cNvGraphicFramePr>
            <a:graphicFrameLocks noGrp="1"/>
          </p:cNvGraphicFramePr>
          <p:nvPr>
            <p:ph type="chart" sz="quarter" idx="13"/>
            <p:extLst>
              <p:ext uri="{D42A27DB-BD31-4B8C-83A1-F6EECF244321}">
                <p14:modId xmlns:p14="http://schemas.microsoft.com/office/powerpoint/2010/main" val="857090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523A4-4A8A-4DAF-A00D-F1FD020EE6A8}"/>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41725867-6B89-4E1D-A33E-133B8A0D12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0789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EEF2-0BE4-4BD9-9D86-D8C1CB50E3AA}"/>
              </a:ext>
            </a:extLst>
          </p:cNvPr>
          <p:cNvSpPr>
            <a:spLocks noGrp="1"/>
          </p:cNvSpPr>
          <p:nvPr>
            <p:ph type="title"/>
          </p:nvPr>
        </p:nvSpPr>
        <p:spPr/>
        <p:txBody>
          <a:bodyPr/>
          <a:lstStyle/>
          <a:p>
            <a:r>
              <a:rPr lang="en-US"/>
              <a:t>Tiktok Videos Table | All profiles - 1 of 7</a:t>
            </a:r>
          </a:p>
        </p:txBody>
      </p:sp>
      <p:graphicFrame>
        <p:nvGraphicFramePr>
          <p:cNvPr id="5" name="Table Placeholder 4">
            <a:extLst>
              <a:ext uri="{FF2B5EF4-FFF2-40B4-BE49-F238E27FC236}">
                <a16:creationId xmlns:a16="http://schemas.microsoft.com/office/drawing/2014/main" id="{71EB12FE-AA15-4F53-BE75-9FDA72D4668E}"/>
              </a:ext>
            </a:extLst>
          </p:cNvPr>
          <p:cNvGraphicFramePr>
            <a:graphicFrameLocks noGrp="1"/>
          </p:cNvGraphicFramePr>
          <p:nvPr>
            <p:ph type="tbl" sz="quarter" idx="13"/>
            <p:extLst>
              <p:ext uri="{D42A27DB-BD31-4B8C-83A1-F6EECF244321}">
                <p14:modId xmlns:p14="http://schemas.microsoft.com/office/powerpoint/2010/main" val="2567684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4534807"/>
                    </a:ext>
                  </a:extLst>
                </a:gridCol>
                <a:gridCol w="987552">
                  <a:extLst>
                    <a:ext uri="{9D8B030D-6E8A-4147-A177-3AD203B41FA5}">
                      <a16:colId xmlns:a16="http://schemas.microsoft.com/office/drawing/2014/main" val="1677602092"/>
                    </a:ext>
                  </a:extLst>
                </a:gridCol>
                <a:gridCol w="1069848">
                  <a:extLst>
                    <a:ext uri="{9D8B030D-6E8A-4147-A177-3AD203B41FA5}">
                      <a16:colId xmlns:a16="http://schemas.microsoft.com/office/drawing/2014/main" val="1554412441"/>
                    </a:ext>
                  </a:extLst>
                </a:gridCol>
                <a:gridCol w="1152144">
                  <a:extLst>
                    <a:ext uri="{9D8B030D-6E8A-4147-A177-3AD203B41FA5}">
                      <a16:colId xmlns:a16="http://schemas.microsoft.com/office/drawing/2014/main" val="609833798"/>
                    </a:ext>
                  </a:extLst>
                </a:gridCol>
                <a:gridCol w="1152144">
                  <a:extLst>
                    <a:ext uri="{9D8B030D-6E8A-4147-A177-3AD203B41FA5}">
                      <a16:colId xmlns:a16="http://schemas.microsoft.com/office/drawing/2014/main" val="1499773164"/>
                    </a:ext>
                  </a:extLst>
                </a:gridCol>
                <a:gridCol w="329184">
                  <a:extLst>
                    <a:ext uri="{9D8B030D-6E8A-4147-A177-3AD203B41FA5}">
                      <a16:colId xmlns:a16="http://schemas.microsoft.com/office/drawing/2014/main" val="550473455"/>
                    </a:ext>
                  </a:extLst>
                </a:gridCol>
                <a:gridCol w="329184">
                  <a:extLst>
                    <a:ext uri="{9D8B030D-6E8A-4147-A177-3AD203B41FA5}">
                      <a16:colId xmlns:a16="http://schemas.microsoft.com/office/drawing/2014/main" val="2734876437"/>
                    </a:ext>
                  </a:extLst>
                </a:gridCol>
                <a:gridCol w="329184">
                  <a:extLst>
                    <a:ext uri="{9D8B030D-6E8A-4147-A177-3AD203B41FA5}">
                      <a16:colId xmlns:a16="http://schemas.microsoft.com/office/drawing/2014/main" val="761785438"/>
                    </a:ext>
                  </a:extLst>
                </a:gridCol>
                <a:gridCol w="329184">
                  <a:extLst>
                    <a:ext uri="{9D8B030D-6E8A-4147-A177-3AD203B41FA5}">
                      <a16:colId xmlns:a16="http://schemas.microsoft.com/office/drawing/2014/main" val="1221180547"/>
                    </a:ext>
                  </a:extLst>
                </a:gridCol>
                <a:gridCol w="329184">
                  <a:extLst>
                    <a:ext uri="{9D8B030D-6E8A-4147-A177-3AD203B41FA5}">
                      <a16:colId xmlns:a16="http://schemas.microsoft.com/office/drawing/2014/main" val="28548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8925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@dim_paris - 2023-10-09 19:43:46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https://quintly-image-storage.s3.amazonaws.com/a7a8dd9cf67e2f2763fe4351a5788649/ade0d3056b711dd9a732f0fad3e9280c.jpg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["#DimCollection","#boxer","#underwear","#morningroutine"]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dim_paris - Dim 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5.59 %</a:t>
                      </a:r>
                    </a:p>
                  </a:txBody>
                  <a:tcPr/>
                </a:tc>
                <a:extLst>
                  <a:ext uri="{0D108BD9-81ED-4DB2-BD59-A6C34878D82A}">
                    <a16:rowId xmlns:a16="http://schemas.microsoft.com/office/drawing/2014/main" val="3152422632"/>
                  </a:ext>
                </a:extLst>
              </a:tr>
            </a:tbl>
          </a:graphicData>
        </a:graphic>
      </p:graphicFrame>
      <p:sp>
        <p:nvSpPr>
          <p:cNvPr id="4" name="Text Placeholder 3">
            <a:extLst>
              <a:ext uri="{FF2B5EF4-FFF2-40B4-BE49-F238E27FC236}">
                <a16:creationId xmlns:a16="http://schemas.microsoft.com/office/drawing/2014/main" id="{24C3E191-CF08-41F0-8D81-738FF06EC5F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90734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D442-E428-4EF2-9E79-3946A7E6C18E}"/>
              </a:ext>
            </a:extLst>
          </p:cNvPr>
          <p:cNvSpPr>
            <a:spLocks noGrp="1"/>
          </p:cNvSpPr>
          <p:nvPr>
            <p:ph type="title"/>
          </p:nvPr>
        </p:nvSpPr>
        <p:spPr/>
        <p:txBody>
          <a:bodyPr/>
          <a:lstStyle/>
          <a:p>
            <a:r>
              <a:rPr lang="en-US"/>
              <a:t>Tiktok Videos Table | All profiles - 2 of 7</a:t>
            </a:r>
          </a:p>
        </p:txBody>
      </p:sp>
      <p:graphicFrame>
        <p:nvGraphicFramePr>
          <p:cNvPr id="5" name="Table Placeholder 4">
            <a:extLst>
              <a:ext uri="{FF2B5EF4-FFF2-40B4-BE49-F238E27FC236}">
                <a16:creationId xmlns:a16="http://schemas.microsoft.com/office/drawing/2014/main" id="{B7D3037A-73A0-4B85-9B2E-11C30597C4CA}"/>
              </a:ext>
            </a:extLst>
          </p:cNvPr>
          <p:cNvGraphicFramePr>
            <a:graphicFrameLocks noGrp="1"/>
          </p:cNvGraphicFramePr>
          <p:nvPr>
            <p:ph type="tbl" sz="quarter" idx="13"/>
            <p:extLst>
              <p:ext uri="{D42A27DB-BD31-4B8C-83A1-F6EECF244321}">
                <p14:modId xmlns:p14="http://schemas.microsoft.com/office/powerpoint/2010/main" val="126497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08620772"/>
                    </a:ext>
                  </a:extLst>
                </a:gridCol>
                <a:gridCol w="987552">
                  <a:extLst>
                    <a:ext uri="{9D8B030D-6E8A-4147-A177-3AD203B41FA5}">
                      <a16:colId xmlns:a16="http://schemas.microsoft.com/office/drawing/2014/main" val="1718396337"/>
                    </a:ext>
                  </a:extLst>
                </a:gridCol>
                <a:gridCol w="1069848">
                  <a:extLst>
                    <a:ext uri="{9D8B030D-6E8A-4147-A177-3AD203B41FA5}">
                      <a16:colId xmlns:a16="http://schemas.microsoft.com/office/drawing/2014/main" val="4032979539"/>
                    </a:ext>
                  </a:extLst>
                </a:gridCol>
                <a:gridCol w="1152144">
                  <a:extLst>
                    <a:ext uri="{9D8B030D-6E8A-4147-A177-3AD203B41FA5}">
                      <a16:colId xmlns:a16="http://schemas.microsoft.com/office/drawing/2014/main" val="1980979028"/>
                    </a:ext>
                  </a:extLst>
                </a:gridCol>
                <a:gridCol w="1152144">
                  <a:extLst>
                    <a:ext uri="{9D8B030D-6E8A-4147-A177-3AD203B41FA5}">
                      <a16:colId xmlns:a16="http://schemas.microsoft.com/office/drawing/2014/main" val="1284965482"/>
                    </a:ext>
                  </a:extLst>
                </a:gridCol>
                <a:gridCol w="329184">
                  <a:extLst>
                    <a:ext uri="{9D8B030D-6E8A-4147-A177-3AD203B41FA5}">
                      <a16:colId xmlns:a16="http://schemas.microsoft.com/office/drawing/2014/main" val="3447184339"/>
                    </a:ext>
                  </a:extLst>
                </a:gridCol>
                <a:gridCol w="329184">
                  <a:extLst>
                    <a:ext uri="{9D8B030D-6E8A-4147-A177-3AD203B41FA5}">
                      <a16:colId xmlns:a16="http://schemas.microsoft.com/office/drawing/2014/main" val="1100691148"/>
                    </a:ext>
                  </a:extLst>
                </a:gridCol>
                <a:gridCol w="329184">
                  <a:extLst>
                    <a:ext uri="{9D8B030D-6E8A-4147-A177-3AD203B41FA5}">
                      <a16:colId xmlns:a16="http://schemas.microsoft.com/office/drawing/2014/main" val="2632298644"/>
                    </a:ext>
                  </a:extLst>
                </a:gridCol>
                <a:gridCol w="329184">
                  <a:extLst>
                    <a:ext uri="{9D8B030D-6E8A-4147-A177-3AD203B41FA5}">
                      <a16:colId xmlns:a16="http://schemas.microsoft.com/office/drawing/2014/main" val="614795964"/>
                    </a:ext>
                  </a:extLst>
                </a:gridCol>
                <a:gridCol w="329184">
                  <a:extLst>
                    <a:ext uri="{9D8B030D-6E8A-4147-A177-3AD203B41FA5}">
                      <a16:colId xmlns:a16="http://schemas.microsoft.com/office/drawing/2014/main" val="164438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6412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@dim_paris - 2023-10-03 21:40:25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https://quintly-image-storage.s3.amazonaws.com/a7a8dd9cf67e2f2763fe4351a5788649/0d6f14fea8932a80ee64d195453fd2a0.jpg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["#Recyclage","#TerraCycle","#collants","#tights","#DIM"]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dim_paris - Dim 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extLst>
                  <a:ext uri="{0D108BD9-81ED-4DB2-BD59-A6C34878D82A}">
                    <a16:rowId xmlns:a16="http://schemas.microsoft.com/office/drawing/2014/main" val="165103046"/>
                  </a:ext>
                </a:extLst>
              </a:tr>
            </a:tbl>
          </a:graphicData>
        </a:graphic>
      </p:graphicFrame>
      <p:sp>
        <p:nvSpPr>
          <p:cNvPr id="4" name="Text Placeholder 3">
            <a:extLst>
              <a:ext uri="{FF2B5EF4-FFF2-40B4-BE49-F238E27FC236}">
                <a16:creationId xmlns:a16="http://schemas.microsoft.com/office/drawing/2014/main" id="{3880D90F-86E8-436F-83C4-E7E215FA94A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762983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2A77F-454D-4B87-BF36-45C1888109F4}"/>
              </a:ext>
            </a:extLst>
          </p:cNvPr>
          <p:cNvSpPr>
            <a:spLocks noGrp="1"/>
          </p:cNvSpPr>
          <p:nvPr>
            <p:ph type="title"/>
          </p:nvPr>
        </p:nvSpPr>
        <p:spPr/>
        <p:txBody>
          <a:bodyPr/>
          <a:lstStyle/>
          <a:p>
            <a:r>
              <a:rPr lang="en-US"/>
              <a:t>Tiktok Videos Table | All profiles - 3 of 7</a:t>
            </a:r>
          </a:p>
        </p:txBody>
      </p:sp>
      <p:graphicFrame>
        <p:nvGraphicFramePr>
          <p:cNvPr id="5" name="Table Placeholder 4">
            <a:extLst>
              <a:ext uri="{FF2B5EF4-FFF2-40B4-BE49-F238E27FC236}">
                <a16:creationId xmlns:a16="http://schemas.microsoft.com/office/drawing/2014/main" id="{AF323929-BF88-4A41-87B9-39DCFC8664B1}"/>
              </a:ext>
            </a:extLst>
          </p:cNvPr>
          <p:cNvGraphicFramePr>
            <a:graphicFrameLocks noGrp="1"/>
          </p:cNvGraphicFramePr>
          <p:nvPr>
            <p:ph type="tbl" sz="quarter" idx="13"/>
            <p:extLst>
              <p:ext uri="{D42A27DB-BD31-4B8C-83A1-F6EECF244321}">
                <p14:modId xmlns:p14="http://schemas.microsoft.com/office/powerpoint/2010/main" val="179653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6674444"/>
                    </a:ext>
                  </a:extLst>
                </a:gridCol>
                <a:gridCol w="987552">
                  <a:extLst>
                    <a:ext uri="{9D8B030D-6E8A-4147-A177-3AD203B41FA5}">
                      <a16:colId xmlns:a16="http://schemas.microsoft.com/office/drawing/2014/main" val="2122872479"/>
                    </a:ext>
                  </a:extLst>
                </a:gridCol>
                <a:gridCol w="1069848">
                  <a:extLst>
                    <a:ext uri="{9D8B030D-6E8A-4147-A177-3AD203B41FA5}">
                      <a16:colId xmlns:a16="http://schemas.microsoft.com/office/drawing/2014/main" val="706675696"/>
                    </a:ext>
                  </a:extLst>
                </a:gridCol>
                <a:gridCol w="1152144">
                  <a:extLst>
                    <a:ext uri="{9D8B030D-6E8A-4147-A177-3AD203B41FA5}">
                      <a16:colId xmlns:a16="http://schemas.microsoft.com/office/drawing/2014/main" val="1622483771"/>
                    </a:ext>
                  </a:extLst>
                </a:gridCol>
                <a:gridCol w="1152144">
                  <a:extLst>
                    <a:ext uri="{9D8B030D-6E8A-4147-A177-3AD203B41FA5}">
                      <a16:colId xmlns:a16="http://schemas.microsoft.com/office/drawing/2014/main" val="1707406640"/>
                    </a:ext>
                  </a:extLst>
                </a:gridCol>
                <a:gridCol w="329184">
                  <a:extLst>
                    <a:ext uri="{9D8B030D-6E8A-4147-A177-3AD203B41FA5}">
                      <a16:colId xmlns:a16="http://schemas.microsoft.com/office/drawing/2014/main" val="1015594274"/>
                    </a:ext>
                  </a:extLst>
                </a:gridCol>
                <a:gridCol w="329184">
                  <a:extLst>
                    <a:ext uri="{9D8B030D-6E8A-4147-A177-3AD203B41FA5}">
                      <a16:colId xmlns:a16="http://schemas.microsoft.com/office/drawing/2014/main" val="1038186307"/>
                    </a:ext>
                  </a:extLst>
                </a:gridCol>
                <a:gridCol w="329184">
                  <a:extLst>
                    <a:ext uri="{9D8B030D-6E8A-4147-A177-3AD203B41FA5}">
                      <a16:colId xmlns:a16="http://schemas.microsoft.com/office/drawing/2014/main" val="425836712"/>
                    </a:ext>
                  </a:extLst>
                </a:gridCol>
                <a:gridCol w="329184">
                  <a:extLst>
                    <a:ext uri="{9D8B030D-6E8A-4147-A177-3AD203B41FA5}">
                      <a16:colId xmlns:a16="http://schemas.microsoft.com/office/drawing/2014/main" val="1115564900"/>
                    </a:ext>
                  </a:extLst>
                </a:gridCol>
                <a:gridCol w="329184">
                  <a:extLst>
                    <a:ext uri="{9D8B030D-6E8A-4147-A177-3AD203B41FA5}">
                      <a16:colId xmlns:a16="http://schemas.microsoft.com/office/drawing/2014/main" val="263620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7716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@dim_paris - 2023-10-29 20:12:12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https://quintly-image-storage.s3.amazonaws.com/a7a8dd9cf67e2f2763fe4351a5788649/6ac9194300d9497a133191e0567b9eb1.jpg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["#octobrerose\ud83c\udf80","#tousconcernes","#DimParis"]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dim_paris - Dim 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11.01 %</a:t>
                      </a:r>
                    </a:p>
                  </a:txBody>
                  <a:tcPr/>
                </a:tc>
                <a:extLst>
                  <a:ext uri="{0D108BD9-81ED-4DB2-BD59-A6C34878D82A}">
                    <a16:rowId xmlns:a16="http://schemas.microsoft.com/office/drawing/2014/main" val="2213703453"/>
                  </a:ext>
                </a:extLst>
              </a:tr>
            </a:tbl>
          </a:graphicData>
        </a:graphic>
      </p:graphicFrame>
      <p:sp>
        <p:nvSpPr>
          <p:cNvPr id="4" name="Text Placeholder 3">
            <a:extLst>
              <a:ext uri="{FF2B5EF4-FFF2-40B4-BE49-F238E27FC236}">
                <a16:creationId xmlns:a16="http://schemas.microsoft.com/office/drawing/2014/main" id="{14F78242-4ED8-4C02-9515-B06AF61BC68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84510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8934C-43C3-4404-91DC-D2F8981ABAC2}"/>
              </a:ext>
            </a:extLst>
          </p:cNvPr>
          <p:cNvSpPr>
            <a:spLocks noGrp="1"/>
          </p:cNvSpPr>
          <p:nvPr>
            <p:ph type="title"/>
          </p:nvPr>
        </p:nvSpPr>
        <p:spPr/>
        <p:txBody>
          <a:bodyPr/>
          <a:lstStyle/>
          <a:p>
            <a:r>
              <a:rPr lang="en-US"/>
              <a:t>Tiktok Videos Table | All profiles - 4 of 7</a:t>
            </a:r>
          </a:p>
        </p:txBody>
      </p:sp>
      <p:graphicFrame>
        <p:nvGraphicFramePr>
          <p:cNvPr id="5" name="Table Placeholder 4">
            <a:extLst>
              <a:ext uri="{FF2B5EF4-FFF2-40B4-BE49-F238E27FC236}">
                <a16:creationId xmlns:a16="http://schemas.microsoft.com/office/drawing/2014/main" id="{69084071-997B-4D8C-AD8B-CE8EDB466799}"/>
              </a:ext>
            </a:extLst>
          </p:cNvPr>
          <p:cNvGraphicFramePr>
            <a:graphicFrameLocks noGrp="1"/>
          </p:cNvGraphicFramePr>
          <p:nvPr>
            <p:ph type="tbl" sz="quarter" idx="13"/>
            <p:extLst>
              <p:ext uri="{D42A27DB-BD31-4B8C-83A1-F6EECF244321}">
                <p14:modId xmlns:p14="http://schemas.microsoft.com/office/powerpoint/2010/main" val="361434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98445494"/>
                    </a:ext>
                  </a:extLst>
                </a:gridCol>
                <a:gridCol w="987552">
                  <a:extLst>
                    <a:ext uri="{9D8B030D-6E8A-4147-A177-3AD203B41FA5}">
                      <a16:colId xmlns:a16="http://schemas.microsoft.com/office/drawing/2014/main" val="2891306339"/>
                    </a:ext>
                  </a:extLst>
                </a:gridCol>
                <a:gridCol w="1069848">
                  <a:extLst>
                    <a:ext uri="{9D8B030D-6E8A-4147-A177-3AD203B41FA5}">
                      <a16:colId xmlns:a16="http://schemas.microsoft.com/office/drawing/2014/main" val="820263813"/>
                    </a:ext>
                  </a:extLst>
                </a:gridCol>
                <a:gridCol w="1152144">
                  <a:extLst>
                    <a:ext uri="{9D8B030D-6E8A-4147-A177-3AD203B41FA5}">
                      <a16:colId xmlns:a16="http://schemas.microsoft.com/office/drawing/2014/main" val="730501078"/>
                    </a:ext>
                  </a:extLst>
                </a:gridCol>
                <a:gridCol w="1152144">
                  <a:extLst>
                    <a:ext uri="{9D8B030D-6E8A-4147-A177-3AD203B41FA5}">
                      <a16:colId xmlns:a16="http://schemas.microsoft.com/office/drawing/2014/main" val="4162232603"/>
                    </a:ext>
                  </a:extLst>
                </a:gridCol>
                <a:gridCol w="329184">
                  <a:extLst>
                    <a:ext uri="{9D8B030D-6E8A-4147-A177-3AD203B41FA5}">
                      <a16:colId xmlns:a16="http://schemas.microsoft.com/office/drawing/2014/main" val="2079562020"/>
                    </a:ext>
                  </a:extLst>
                </a:gridCol>
                <a:gridCol w="329184">
                  <a:extLst>
                    <a:ext uri="{9D8B030D-6E8A-4147-A177-3AD203B41FA5}">
                      <a16:colId xmlns:a16="http://schemas.microsoft.com/office/drawing/2014/main" val="3827118967"/>
                    </a:ext>
                  </a:extLst>
                </a:gridCol>
                <a:gridCol w="329184">
                  <a:extLst>
                    <a:ext uri="{9D8B030D-6E8A-4147-A177-3AD203B41FA5}">
                      <a16:colId xmlns:a16="http://schemas.microsoft.com/office/drawing/2014/main" val="2857167874"/>
                    </a:ext>
                  </a:extLst>
                </a:gridCol>
                <a:gridCol w="329184">
                  <a:extLst>
                    <a:ext uri="{9D8B030D-6E8A-4147-A177-3AD203B41FA5}">
                      <a16:colId xmlns:a16="http://schemas.microsoft.com/office/drawing/2014/main" val="3823786998"/>
                    </a:ext>
                  </a:extLst>
                </a:gridCol>
                <a:gridCol w="329184">
                  <a:extLst>
                    <a:ext uri="{9D8B030D-6E8A-4147-A177-3AD203B41FA5}">
                      <a16:colId xmlns:a16="http://schemas.microsoft.com/office/drawing/2014/main" val="685397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7221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@dim_paris - 2023-10-16 20:54:45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https://quintly-image-storage.s3.amazonaws.com/a7a8dd9cf67e2f2763fe4351a5788649/88f26a4cbe5a2e98956f6c63bd2a3eac.jpg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["#ootd","#fallfashion","#Paris"]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dim_paris - Dim 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4.89 %</a:t>
                      </a:r>
                    </a:p>
                  </a:txBody>
                  <a:tcPr/>
                </a:tc>
                <a:extLst>
                  <a:ext uri="{0D108BD9-81ED-4DB2-BD59-A6C34878D82A}">
                    <a16:rowId xmlns:a16="http://schemas.microsoft.com/office/drawing/2014/main" val="1874283577"/>
                  </a:ext>
                </a:extLst>
              </a:tr>
            </a:tbl>
          </a:graphicData>
        </a:graphic>
      </p:graphicFrame>
      <p:sp>
        <p:nvSpPr>
          <p:cNvPr id="4" name="Text Placeholder 3">
            <a:extLst>
              <a:ext uri="{FF2B5EF4-FFF2-40B4-BE49-F238E27FC236}">
                <a16:creationId xmlns:a16="http://schemas.microsoft.com/office/drawing/2014/main" id="{CB168CA4-626B-4E1E-BA38-1A07EB4FB2C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2948577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DE728-44C8-4F02-B340-42F1BCC5C18B}"/>
              </a:ext>
            </a:extLst>
          </p:cNvPr>
          <p:cNvSpPr>
            <a:spLocks noGrp="1"/>
          </p:cNvSpPr>
          <p:nvPr>
            <p:ph type="title"/>
          </p:nvPr>
        </p:nvSpPr>
        <p:spPr/>
        <p:txBody>
          <a:bodyPr/>
          <a:lstStyle/>
          <a:p>
            <a:r>
              <a:rPr lang="en-US"/>
              <a:t>Tiktok Videos Table | All profiles - 5 of 7</a:t>
            </a:r>
          </a:p>
        </p:txBody>
      </p:sp>
      <p:graphicFrame>
        <p:nvGraphicFramePr>
          <p:cNvPr id="5" name="Table Placeholder 4">
            <a:extLst>
              <a:ext uri="{FF2B5EF4-FFF2-40B4-BE49-F238E27FC236}">
                <a16:creationId xmlns:a16="http://schemas.microsoft.com/office/drawing/2014/main" id="{D6990471-A554-4DC1-AE70-28BC2DE104FE}"/>
              </a:ext>
            </a:extLst>
          </p:cNvPr>
          <p:cNvGraphicFramePr>
            <a:graphicFrameLocks noGrp="1"/>
          </p:cNvGraphicFramePr>
          <p:nvPr>
            <p:ph type="tbl" sz="quarter" idx="13"/>
            <p:extLst>
              <p:ext uri="{D42A27DB-BD31-4B8C-83A1-F6EECF244321}">
                <p14:modId xmlns:p14="http://schemas.microsoft.com/office/powerpoint/2010/main" val="3231233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14103337"/>
                    </a:ext>
                  </a:extLst>
                </a:gridCol>
                <a:gridCol w="987552">
                  <a:extLst>
                    <a:ext uri="{9D8B030D-6E8A-4147-A177-3AD203B41FA5}">
                      <a16:colId xmlns:a16="http://schemas.microsoft.com/office/drawing/2014/main" val="2218380145"/>
                    </a:ext>
                  </a:extLst>
                </a:gridCol>
                <a:gridCol w="1069848">
                  <a:extLst>
                    <a:ext uri="{9D8B030D-6E8A-4147-A177-3AD203B41FA5}">
                      <a16:colId xmlns:a16="http://schemas.microsoft.com/office/drawing/2014/main" val="3780378937"/>
                    </a:ext>
                  </a:extLst>
                </a:gridCol>
                <a:gridCol w="1152144">
                  <a:extLst>
                    <a:ext uri="{9D8B030D-6E8A-4147-A177-3AD203B41FA5}">
                      <a16:colId xmlns:a16="http://schemas.microsoft.com/office/drawing/2014/main" val="1050129765"/>
                    </a:ext>
                  </a:extLst>
                </a:gridCol>
                <a:gridCol w="1152144">
                  <a:extLst>
                    <a:ext uri="{9D8B030D-6E8A-4147-A177-3AD203B41FA5}">
                      <a16:colId xmlns:a16="http://schemas.microsoft.com/office/drawing/2014/main" val="657524223"/>
                    </a:ext>
                  </a:extLst>
                </a:gridCol>
                <a:gridCol w="329184">
                  <a:extLst>
                    <a:ext uri="{9D8B030D-6E8A-4147-A177-3AD203B41FA5}">
                      <a16:colId xmlns:a16="http://schemas.microsoft.com/office/drawing/2014/main" val="4012288955"/>
                    </a:ext>
                  </a:extLst>
                </a:gridCol>
                <a:gridCol w="329184">
                  <a:extLst>
                    <a:ext uri="{9D8B030D-6E8A-4147-A177-3AD203B41FA5}">
                      <a16:colId xmlns:a16="http://schemas.microsoft.com/office/drawing/2014/main" val="1793777484"/>
                    </a:ext>
                  </a:extLst>
                </a:gridCol>
                <a:gridCol w="329184">
                  <a:extLst>
                    <a:ext uri="{9D8B030D-6E8A-4147-A177-3AD203B41FA5}">
                      <a16:colId xmlns:a16="http://schemas.microsoft.com/office/drawing/2014/main" val="526718680"/>
                    </a:ext>
                  </a:extLst>
                </a:gridCol>
                <a:gridCol w="329184">
                  <a:extLst>
                    <a:ext uri="{9D8B030D-6E8A-4147-A177-3AD203B41FA5}">
                      <a16:colId xmlns:a16="http://schemas.microsoft.com/office/drawing/2014/main" val="955643653"/>
                    </a:ext>
                  </a:extLst>
                </a:gridCol>
                <a:gridCol w="329184">
                  <a:extLst>
                    <a:ext uri="{9D8B030D-6E8A-4147-A177-3AD203B41FA5}">
                      <a16:colId xmlns:a16="http://schemas.microsoft.com/office/drawing/2014/main" val="2093492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5090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@dim_paris - 2023-10-22 19:46:45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https://quintly-image-storage.s3.amazonaws.com/a7a8dd9cf67e2f2763fe4351a5788649/430b992a4a47146406b63c1a307dac0e.jpg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["#ootd","#outfit","#fallfashion","#DimParis"]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So Low - Shiloh Dynasty &amp; LofiCentral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4.73 %</a:t>
                      </a:r>
                    </a:p>
                  </a:txBody>
                  <a:tcPr/>
                </a:tc>
                <a:extLst>
                  <a:ext uri="{0D108BD9-81ED-4DB2-BD59-A6C34878D82A}">
                    <a16:rowId xmlns:a16="http://schemas.microsoft.com/office/drawing/2014/main" val="3918266155"/>
                  </a:ext>
                </a:extLst>
              </a:tr>
            </a:tbl>
          </a:graphicData>
        </a:graphic>
      </p:graphicFrame>
      <p:sp>
        <p:nvSpPr>
          <p:cNvPr id="4" name="Text Placeholder 3">
            <a:extLst>
              <a:ext uri="{FF2B5EF4-FFF2-40B4-BE49-F238E27FC236}">
                <a16:creationId xmlns:a16="http://schemas.microsoft.com/office/drawing/2014/main" id="{656804CD-E0A0-495B-89D4-CEEBD594E52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2160877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4598-5673-494E-910A-48A253C9D9A3}"/>
              </a:ext>
            </a:extLst>
          </p:cNvPr>
          <p:cNvSpPr>
            <a:spLocks noGrp="1"/>
          </p:cNvSpPr>
          <p:nvPr>
            <p:ph type="title"/>
          </p:nvPr>
        </p:nvSpPr>
        <p:spPr/>
        <p:txBody>
          <a:bodyPr/>
          <a:lstStyle/>
          <a:p>
            <a:r>
              <a:rPr lang="en-US"/>
              <a:t>Tiktok Videos Table | All profiles - 6 of 7</a:t>
            </a:r>
          </a:p>
        </p:txBody>
      </p:sp>
      <p:graphicFrame>
        <p:nvGraphicFramePr>
          <p:cNvPr id="5" name="Table Placeholder 4">
            <a:extLst>
              <a:ext uri="{FF2B5EF4-FFF2-40B4-BE49-F238E27FC236}">
                <a16:creationId xmlns:a16="http://schemas.microsoft.com/office/drawing/2014/main" id="{B7248CAD-25DD-4C6F-8CB5-01D2BB085130}"/>
              </a:ext>
            </a:extLst>
          </p:cNvPr>
          <p:cNvGraphicFramePr>
            <a:graphicFrameLocks noGrp="1"/>
          </p:cNvGraphicFramePr>
          <p:nvPr>
            <p:ph type="tbl" sz="quarter" idx="13"/>
            <p:extLst>
              <p:ext uri="{D42A27DB-BD31-4B8C-83A1-F6EECF244321}">
                <p14:modId xmlns:p14="http://schemas.microsoft.com/office/powerpoint/2010/main" val="66778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34763259"/>
                    </a:ext>
                  </a:extLst>
                </a:gridCol>
                <a:gridCol w="987552">
                  <a:extLst>
                    <a:ext uri="{9D8B030D-6E8A-4147-A177-3AD203B41FA5}">
                      <a16:colId xmlns:a16="http://schemas.microsoft.com/office/drawing/2014/main" val="2804235482"/>
                    </a:ext>
                  </a:extLst>
                </a:gridCol>
                <a:gridCol w="1069848">
                  <a:extLst>
                    <a:ext uri="{9D8B030D-6E8A-4147-A177-3AD203B41FA5}">
                      <a16:colId xmlns:a16="http://schemas.microsoft.com/office/drawing/2014/main" val="600345128"/>
                    </a:ext>
                  </a:extLst>
                </a:gridCol>
                <a:gridCol w="1152144">
                  <a:extLst>
                    <a:ext uri="{9D8B030D-6E8A-4147-A177-3AD203B41FA5}">
                      <a16:colId xmlns:a16="http://schemas.microsoft.com/office/drawing/2014/main" val="2652043696"/>
                    </a:ext>
                  </a:extLst>
                </a:gridCol>
                <a:gridCol w="1152144">
                  <a:extLst>
                    <a:ext uri="{9D8B030D-6E8A-4147-A177-3AD203B41FA5}">
                      <a16:colId xmlns:a16="http://schemas.microsoft.com/office/drawing/2014/main" val="2847051833"/>
                    </a:ext>
                  </a:extLst>
                </a:gridCol>
                <a:gridCol w="329184">
                  <a:extLst>
                    <a:ext uri="{9D8B030D-6E8A-4147-A177-3AD203B41FA5}">
                      <a16:colId xmlns:a16="http://schemas.microsoft.com/office/drawing/2014/main" val="1264607903"/>
                    </a:ext>
                  </a:extLst>
                </a:gridCol>
                <a:gridCol w="329184">
                  <a:extLst>
                    <a:ext uri="{9D8B030D-6E8A-4147-A177-3AD203B41FA5}">
                      <a16:colId xmlns:a16="http://schemas.microsoft.com/office/drawing/2014/main" val="99627536"/>
                    </a:ext>
                  </a:extLst>
                </a:gridCol>
                <a:gridCol w="329184">
                  <a:extLst>
                    <a:ext uri="{9D8B030D-6E8A-4147-A177-3AD203B41FA5}">
                      <a16:colId xmlns:a16="http://schemas.microsoft.com/office/drawing/2014/main" val="284137068"/>
                    </a:ext>
                  </a:extLst>
                </a:gridCol>
                <a:gridCol w="329184">
                  <a:extLst>
                    <a:ext uri="{9D8B030D-6E8A-4147-A177-3AD203B41FA5}">
                      <a16:colId xmlns:a16="http://schemas.microsoft.com/office/drawing/2014/main" val="3921560428"/>
                    </a:ext>
                  </a:extLst>
                </a:gridCol>
                <a:gridCol w="329184">
                  <a:extLst>
                    <a:ext uri="{9D8B030D-6E8A-4147-A177-3AD203B41FA5}">
                      <a16:colId xmlns:a16="http://schemas.microsoft.com/office/drawing/2014/main" val="325737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4149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@dim_paris - 2023-10-31 21:14:59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https://quintly-image-storage.s3.amazonaws.com/a7a8dd9cf67e2f2763fe4351a5788649/2f8a9f2062d1457384262a73d00f06c0.jpg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["#DimParis","#Lingerie","#Tarot"]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tatemcrae - tate mcrae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1.64 %</a:t>
                      </a:r>
                    </a:p>
                  </a:txBody>
                  <a:tcPr/>
                </a:tc>
                <a:extLst>
                  <a:ext uri="{0D108BD9-81ED-4DB2-BD59-A6C34878D82A}">
                    <a16:rowId xmlns:a16="http://schemas.microsoft.com/office/drawing/2014/main" val="935941840"/>
                  </a:ext>
                </a:extLst>
              </a:tr>
            </a:tbl>
          </a:graphicData>
        </a:graphic>
      </p:graphicFrame>
      <p:sp>
        <p:nvSpPr>
          <p:cNvPr id="4" name="Text Placeholder 3">
            <a:extLst>
              <a:ext uri="{FF2B5EF4-FFF2-40B4-BE49-F238E27FC236}">
                <a16:creationId xmlns:a16="http://schemas.microsoft.com/office/drawing/2014/main" id="{748A5A2B-152C-4587-BABF-3A86EB9A8F6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8969312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F56D-8F60-452B-AD8C-09185180E6F5}"/>
              </a:ext>
            </a:extLst>
          </p:cNvPr>
          <p:cNvSpPr>
            <a:spLocks noGrp="1"/>
          </p:cNvSpPr>
          <p:nvPr>
            <p:ph type="title"/>
          </p:nvPr>
        </p:nvSpPr>
        <p:spPr/>
        <p:txBody>
          <a:bodyPr/>
          <a:lstStyle/>
          <a:p>
            <a:r>
              <a:rPr lang="en-US"/>
              <a:t>Tiktok Videos Table | All profiles - 7 of 7</a:t>
            </a:r>
          </a:p>
        </p:txBody>
      </p:sp>
      <p:graphicFrame>
        <p:nvGraphicFramePr>
          <p:cNvPr id="5" name="Table Placeholder 4">
            <a:extLst>
              <a:ext uri="{FF2B5EF4-FFF2-40B4-BE49-F238E27FC236}">
                <a16:creationId xmlns:a16="http://schemas.microsoft.com/office/drawing/2014/main" id="{54602791-24C5-4A54-A500-402D1AE3F2D3}"/>
              </a:ext>
            </a:extLst>
          </p:cNvPr>
          <p:cNvGraphicFramePr>
            <a:graphicFrameLocks noGrp="1"/>
          </p:cNvGraphicFramePr>
          <p:nvPr>
            <p:ph type="tbl" sz="quarter" idx="13"/>
            <p:extLst>
              <p:ext uri="{D42A27DB-BD31-4B8C-83A1-F6EECF244321}">
                <p14:modId xmlns:p14="http://schemas.microsoft.com/office/powerpoint/2010/main" val="166292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7422016"/>
                    </a:ext>
                  </a:extLst>
                </a:gridCol>
                <a:gridCol w="987552">
                  <a:extLst>
                    <a:ext uri="{9D8B030D-6E8A-4147-A177-3AD203B41FA5}">
                      <a16:colId xmlns:a16="http://schemas.microsoft.com/office/drawing/2014/main" val="2128987261"/>
                    </a:ext>
                  </a:extLst>
                </a:gridCol>
                <a:gridCol w="1069848">
                  <a:extLst>
                    <a:ext uri="{9D8B030D-6E8A-4147-A177-3AD203B41FA5}">
                      <a16:colId xmlns:a16="http://schemas.microsoft.com/office/drawing/2014/main" val="420424545"/>
                    </a:ext>
                  </a:extLst>
                </a:gridCol>
                <a:gridCol w="1152144">
                  <a:extLst>
                    <a:ext uri="{9D8B030D-6E8A-4147-A177-3AD203B41FA5}">
                      <a16:colId xmlns:a16="http://schemas.microsoft.com/office/drawing/2014/main" val="4281410772"/>
                    </a:ext>
                  </a:extLst>
                </a:gridCol>
                <a:gridCol w="1152144">
                  <a:extLst>
                    <a:ext uri="{9D8B030D-6E8A-4147-A177-3AD203B41FA5}">
                      <a16:colId xmlns:a16="http://schemas.microsoft.com/office/drawing/2014/main" val="952263700"/>
                    </a:ext>
                  </a:extLst>
                </a:gridCol>
                <a:gridCol w="329184">
                  <a:extLst>
                    <a:ext uri="{9D8B030D-6E8A-4147-A177-3AD203B41FA5}">
                      <a16:colId xmlns:a16="http://schemas.microsoft.com/office/drawing/2014/main" val="284973321"/>
                    </a:ext>
                  </a:extLst>
                </a:gridCol>
                <a:gridCol w="329184">
                  <a:extLst>
                    <a:ext uri="{9D8B030D-6E8A-4147-A177-3AD203B41FA5}">
                      <a16:colId xmlns:a16="http://schemas.microsoft.com/office/drawing/2014/main" val="2100286054"/>
                    </a:ext>
                  </a:extLst>
                </a:gridCol>
                <a:gridCol w="329184">
                  <a:extLst>
                    <a:ext uri="{9D8B030D-6E8A-4147-A177-3AD203B41FA5}">
                      <a16:colId xmlns:a16="http://schemas.microsoft.com/office/drawing/2014/main" val="3248578831"/>
                    </a:ext>
                  </a:extLst>
                </a:gridCol>
                <a:gridCol w="329184">
                  <a:extLst>
                    <a:ext uri="{9D8B030D-6E8A-4147-A177-3AD203B41FA5}">
                      <a16:colId xmlns:a16="http://schemas.microsoft.com/office/drawing/2014/main" val="3878028568"/>
                    </a:ext>
                  </a:extLst>
                </a:gridCol>
                <a:gridCol w="329184">
                  <a:extLst>
                    <a:ext uri="{9D8B030D-6E8A-4147-A177-3AD203B41FA5}">
                      <a16:colId xmlns:a16="http://schemas.microsoft.com/office/drawing/2014/main" val="2700476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9524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@dim_paris - 2023-10-26 09:00:52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https://quintly-image-storage.s3.amazonaws.com/a7a8dd9cf67e2f2763fe4351a5788649/b1e01e4f82a408590894b074cca58f64.jpg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["#DimParis","#fall","#cosy","#moodboard","#pinterest"]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Hey It's Me - Official Sound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extLst>
                  <a:ext uri="{0D108BD9-81ED-4DB2-BD59-A6C34878D82A}">
                    <a16:rowId xmlns:a16="http://schemas.microsoft.com/office/drawing/2014/main" val="3709058564"/>
                  </a:ext>
                </a:extLst>
              </a:tr>
            </a:tbl>
          </a:graphicData>
        </a:graphic>
      </p:graphicFrame>
      <p:sp>
        <p:nvSpPr>
          <p:cNvPr id="4" name="Text Placeholder 3">
            <a:extLst>
              <a:ext uri="{FF2B5EF4-FFF2-40B4-BE49-F238E27FC236}">
                <a16:creationId xmlns:a16="http://schemas.microsoft.com/office/drawing/2014/main" id="{E1FD5A4B-F477-4A8B-92B7-38B8DA54FE3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30495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E30DE-8856-4B67-9E80-8C039CACFA95}"/>
              </a:ext>
            </a:extLst>
          </p:cNvPr>
          <p:cNvSpPr>
            <a:spLocks noGrp="1"/>
          </p:cNvSpPr>
          <p:nvPr>
            <p:ph type="title"/>
          </p:nvPr>
        </p:nvSpPr>
        <p:spPr/>
        <p:txBody>
          <a:bodyPr/>
          <a:lstStyle/>
          <a:p>
            <a:r>
              <a:rPr lang="en-US"/>
              <a:t>Tiktok Average Engagement Per Video | All profiles</a:t>
            </a:r>
          </a:p>
        </p:txBody>
      </p:sp>
      <p:graphicFrame>
        <p:nvGraphicFramePr>
          <p:cNvPr id="6" name="Chart Placeholder 5">
            <a:extLst>
              <a:ext uri="{FF2B5EF4-FFF2-40B4-BE49-F238E27FC236}">
                <a16:creationId xmlns:a16="http://schemas.microsoft.com/office/drawing/2014/main" id="{467E52C3-972D-40E0-A4B5-484CB6835A63}"/>
              </a:ext>
            </a:extLst>
          </p:cNvPr>
          <p:cNvGraphicFramePr>
            <a:graphicFrameLocks noGrp="1"/>
          </p:cNvGraphicFramePr>
          <p:nvPr>
            <p:ph type="chart" sz="quarter" idx="13"/>
            <p:extLst>
              <p:ext uri="{D42A27DB-BD31-4B8C-83A1-F6EECF244321}">
                <p14:modId xmlns:p14="http://schemas.microsoft.com/office/powerpoint/2010/main" val="3048395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D3634C-9C2A-4EF1-9374-162AEFD49D53}"/>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966D4009-C204-4852-9372-378D87164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9921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2D9D7-CF1B-40EF-934C-4D2D35BAAA87}"/>
              </a:ext>
            </a:extLst>
          </p:cNvPr>
          <p:cNvSpPr>
            <a:spLocks noGrp="1"/>
          </p:cNvSpPr>
          <p:nvPr>
            <p:ph type="title"/>
          </p:nvPr>
        </p:nvSpPr>
        <p:spPr/>
        <p:txBody>
          <a:bodyPr/>
          <a:lstStyle/>
          <a:p>
            <a:r>
              <a:rPr lang="en-US"/>
              <a:t>Tiktok Average Views by Hashtag | All profiles</a:t>
            </a:r>
          </a:p>
        </p:txBody>
      </p:sp>
      <p:graphicFrame>
        <p:nvGraphicFramePr>
          <p:cNvPr id="6" name="Chart Placeholder 5">
            <a:extLst>
              <a:ext uri="{FF2B5EF4-FFF2-40B4-BE49-F238E27FC236}">
                <a16:creationId xmlns:a16="http://schemas.microsoft.com/office/drawing/2014/main" id="{3A534008-03DA-4328-B6DF-D3CCCD227548}"/>
              </a:ext>
            </a:extLst>
          </p:cNvPr>
          <p:cNvGraphicFramePr>
            <a:graphicFrameLocks noGrp="1"/>
          </p:cNvGraphicFramePr>
          <p:nvPr>
            <p:ph type="chart" sz="quarter" idx="13"/>
            <p:extLst>
              <p:ext uri="{D42A27DB-BD31-4B8C-83A1-F6EECF244321}">
                <p14:modId xmlns:p14="http://schemas.microsoft.com/office/powerpoint/2010/main" val="677326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DD128-9719-4C79-B19B-07114B67CC73}"/>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3F794456-20E5-4F93-A5EB-44102E67D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4633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F0DB-888E-4DB3-A803-B9AB747D3A0B}"/>
              </a:ext>
            </a:extLst>
          </p:cNvPr>
          <p:cNvSpPr>
            <a:spLocks noGrp="1"/>
          </p:cNvSpPr>
          <p:nvPr>
            <p:ph type="title"/>
          </p:nvPr>
        </p:nvSpPr>
        <p:spPr/>
        <p:txBody>
          <a:bodyPr/>
          <a:lstStyle/>
          <a:p>
            <a:r>
              <a:rPr lang="en-US"/>
              <a:t>Tiktok Average Views Per Video | All profiles</a:t>
            </a:r>
          </a:p>
        </p:txBody>
      </p:sp>
      <p:graphicFrame>
        <p:nvGraphicFramePr>
          <p:cNvPr id="6" name="Chart Placeholder 5">
            <a:extLst>
              <a:ext uri="{FF2B5EF4-FFF2-40B4-BE49-F238E27FC236}">
                <a16:creationId xmlns:a16="http://schemas.microsoft.com/office/drawing/2014/main" id="{C905E276-9C77-4C1D-8D30-3288A5682068}"/>
              </a:ext>
            </a:extLst>
          </p:cNvPr>
          <p:cNvGraphicFramePr>
            <a:graphicFrameLocks noGrp="1"/>
          </p:cNvGraphicFramePr>
          <p:nvPr>
            <p:ph type="chart" sz="quarter" idx="13"/>
            <p:extLst>
              <p:ext uri="{D42A27DB-BD31-4B8C-83A1-F6EECF244321}">
                <p14:modId xmlns:p14="http://schemas.microsoft.com/office/powerpoint/2010/main" val="1970803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9EEB6-FE51-4BCE-97BF-1B34F81F397C}"/>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02031A1D-0799-4E37-BBA9-F9E5F404D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926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5038</Words>
  <Application>Microsoft Office PowerPoint</Application>
  <PresentationFormat>On-screen Show (4:3)</PresentationFormat>
  <Paragraphs>938</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Calibri</vt:lpstr>
      <vt:lpstr>Arial</vt:lpstr>
      <vt:lpstr>quintly_template</vt:lpstr>
      <vt:lpstr>Overview</vt:lpstr>
      <vt:lpstr>Facebook Key Metrics Table | All profiles</vt:lpstr>
      <vt:lpstr>Facebook Fans or Followers Total | All profiles</vt:lpstr>
      <vt:lpstr>Facebook Engaged Users | All profiles</vt:lpstr>
      <vt:lpstr>Facebook Interaction Rate | All profiles</vt:lpstr>
      <vt:lpstr>Facebook Video Funnel | All profiles</vt:lpstr>
      <vt:lpstr>Facebook Own Posts Table | All profiles - 1 of 4</vt:lpstr>
      <vt:lpstr>Facebook Own Posts Table | All profiles - 2 of 4</vt:lpstr>
      <vt:lpstr>Facebook Own Posts Table | All profiles - 3 of 4</vt:lpstr>
      <vt:lpstr>Facebook Own Posts Table | All profiles - 4 of 4</vt:lpstr>
      <vt:lpstr>Instagram Key Metrics Table | All profiles</vt:lpstr>
      <vt:lpstr>Instagram Followers Total | All profiles</vt:lpstr>
      <vt:lpstr>Instagram Interaction Rate | All profiles</vt:lpstr>
      <vt:lpstr>Instagram Average Interactions Per Post | All profiles</vt:lpstr>
      <vt:lpstr>Instagram Videos Table | All profiles - 1 of 8</vt:lpstr>
      <vt:lpstr>Instagram Videos Table | All profiles - 2 of 8</vt:lpstr>
      <vt:lpstr>Instagram Videos Table | All profiles - 3 of 8</vt:lpstr>
      <vt:lpstr>Instagram Videos Table | All profiles - 4 of 8</vt:lpstr>
      <vt:lpstr>Instagram Videos Table | All profiles - 5 of 8</vt:lpstr>
      <vt:lpstr>Instagram Videos Table | All profiles - 6 of 8</vt:lpstr>
      <vt:lpstr>Instagram Videos Table | All profiles - 7 of 8</vt:lpstr>
      <vt:lpstr>Instagram Videos Table | All profiles - 8 of 8</vt:lpstr>
      <vt:lpstr>Instagram Posts Table | All profiles - 1 of 20</vt:lpstr>
      <vt:lpstr>Instagram Posts Table | All profiles - 2 of 20</vt:lpstr>
      <vt:lpstr>Instagram Posts Table | All profiles - 3 of 20</vt:lpstr>
      <vt:lpstr>Instagram Posts Table | All profiles - 4 of 20</vt:lpstr>
      <vt:lpstr>Instagram Posts Table | All profiles - 5 of 20</vt:lpstr>
      <vt:lpstr>Instagram Posts Table | All profiles - 6 of 20</vt:lpstr>
      <vt:lpstr>Instagram Posts Table | All profiles - 7 of 20</vt:lpstr>
      <vt:lpstr>Instagram Posts Table | All profiles - 8 of 20</vt:lpstr>
      <vt:lpstr>Instagram Posts Table | All profiles - 9 of 20</vt:lpstr>
      <vt:lpstr>Instagram Posts Table | All profiles - 10 of 20</vt:lpstr>
      <vt:lpstr>Instagram Posts Table | All profiles - 11 of 20</vt:lpstr>
      <vt:lpstr>Instagram Posts Table | All profiles - 12 of 20</vt:lpstr>
      <vt:lpstr>Instagram Posts Table | All profiles - 13 of 20</vt:lpstr>
      <vt:lpstr>Instagram Posts Table | All profiles - 14 of 20</vt:lpstr>
      <vt:lpstr>Instagram Posts Table | All profiles - 15 of 20</vt:lpstr>
      <vt:lpstr>Instagram Posts Table | All profiles - 16 of 20</vt:lpstr>
      <vt:lpstr>Instagram Posts Table | All profiles - 17 of 20</vt:lpstr>
      <vt:lpstr>Instagram Posts Table | All profiles - 18 of 20</vt:lpstr>
      <vt:lpstr>Instagram Posts Table | All profiles - 19 of 20</vt:lpstr>
      <vt:lpstr>Instagram Posts Table | All profiles - 20 of 20</vt:lpstr>
      <vt:lpstr>Instagram Interaction Rate By Post Type | All profiles</vt:lpstr>
      <vt:lpstr>Instagram Total Interactions | All profiles</vt:lpstr>
      <vt:lpstr>Tiktok Average Engagement by Song Title | All profiles</vt:lpstr>
      <vt:lpstr>Tiktok Videos Table Overview | All profiles</vt:lpstr>
      <vt:lpstr>Tiktok Followers Total | All profiles</vt:lpstr>
      <vt:lpstr>Tiktok Total Views | All profiles</vt:lpstr>
      <vt:lpstr>Tiktok Total Engagement | All profiles</vt:lpstr>
      <vt:lpstr>Tiktok Videos Table | All profiles - 1 of 7</vt:lpstr>
      <vt:lpstr>Tiktok Videos Table | All profiles - 2 of 7</vt:lpstr>
      <vt:lpstr>Tiktok Videos Table | All profiles - 3 of 7</vt:lpstr>
      <vt:lpstr>Tiktok Videos Table | All profiles - 4 of 7</vt:lpstr>
      <vt:lpstr>Tiktok Videos Table | All profiles - 5 of 7</vt:lpstr>
      <vt:lpstr>Tiktok Videos Table | All profiles - 6 of 7</vt:lpstr>
      <vt:lpstr>Tiktok Videos Table | All profiles - 7 of 7</vt:lpstr>
      <vt:lpstr>Tiktok Average Engagement Per Video | All profiles</vt:lpstr>
      <vt:lpstr>Tiktok Average Views by Hashtag | All profiles</vt:lpstr>
      <vt:lpstr>Tiktok Average Views Per Video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2023-11-16T10:24:56Z</dcterms:created>
  <dcterms:modified xsi:type="dcterms:W3CDTF">2023-11-16T10:26:33Z</dcterms:modified>
</cp:coreProperties>
</file>