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F7-4A97-B2B0-C44195C03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Farolito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F7-4A97-B2B0-C44195C03D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El Califa (Taquerías)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F7-4A97-B2B0-C44195C03D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El Tizoncito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F7-4A97-B2B0-C44195C03D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Taco Inn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F7-4A97-B2B0-C44195C03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915440"/>
        <c:axId val="52917080"/>
      </c:lineChart>
      <c:dateAx>
        <c:axId val="5291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17080"/>
        <c:crosses val="autoZero"/>
        <c:auto val="1"/>
        <c:lblOffset val="100"/>
        <c:baseTimeUnit val="days"/>
      </c:dateAx>
      <c:valAx>
        <c:axId val="5291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1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2804</c:v>
                </c:pt>
                <c:pt idx="1">
                  <c:v>61</c:v>
                </c:pt>
                <c:pt idx="2">
                  <c:v>118</c:v>
                </c:pt>
                <c:pt idx="3">
                  <c:v>1605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A-4DC1-A3D2-A8361D9489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231</c:v>
                </c:pt>
                <c:pt idx="1">
                  <c:v>7</c:v>
                </c:pt>
                <c:pt idx="2">
                  <c:v>41</c:v>
                </c:pt>
                <c:pt idx="3">
                  <c:v>144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4A-4DC1-A3D2-A8361D9489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297</c:v>
                </c:pt>
                <c:pt idx="1">
                  <c:v>1</c:v>
                </c:pt>
                <c:pt idx="2">
                  <c:v>0</c:v>
                </c:pt>
                <c:pt idx="3">
                  <c:v>17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4A-4DC1-A3D2-A8361D9489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16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4A-4DC1-A3D2-A8361D9489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4A-4DC1-A3D2-A8361D9489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4A-4DC1-A3D2-A8361D9489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216</c:v>
                </c:pt>
                <c:pt idx="1">
                  <c:v>9</c:v>
                </c:pt>
                <c:pt idx="2">
                  <c:v>3</c:v>
                </c:pt>
                <c:pt idx="3">
                  <c:v>105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4A-4DC1-A3D2-A8361D9489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147</c:v>
                </c:pt>
                <c:pt idx="1">
                  <c:v>1</c:v>
                </c:pt>
                <c:pt idx="2">
                  <c:v>7</c:v>
                </c:pt>
                <c:pt idx="3">
                  <c:v>92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64A-4DC1-A3D2-A8361D948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402688"/>
        <c:axId val="401410560"/>
      </c:barChart>
      <c:catAx>
        <c:axId val="40140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10560"/>
        <c:crosses val="autoZero"/>
        <c:auto val="1"/>
        <c:lblAlgn val="ctr"/>
        <c:lblOffset val="100"/>
        <c:noMultiLvlLbl val="0"/>
      </c:catAx>
      <c:valAx>
        <c:axId val="40141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0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3700</c:v>
                </c:pt>
                <c:pt idx="1">
                  <c:v>80</c:v>
                </c:pt>
                <c:pt idx="2">
                  <c:v>170</c:v>
                </c:pt>
                <c:pt idx="3">
                  <c:v>1979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68-4F9E-B4C3-94E9148C7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414168"/>
        <c:axId val="401413184"/>
      </c:barChart>
      <c:catAx>
        <c:axId val="401414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13184"/>
        <c:crosses val="autoZero"/>
        <c:auto val="1"/>
        <c:lblAlgn val="ctr"/>
        <c:lblOffset val="100"/>
        <c:noMultiLvlLbl val="0"/>
      </c:catAx>
      <c:valAx>
        <c:axId val="40141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1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557</c:v>
                </c:pt>
                <c:pt idx="2">
                  <c:v>102</c:v>
                </c:pt>
                <c:pt idx="3">
                  <c:v>136</c:v>
                </c:pt>
                <c:pt idx="4">
                  <c:v>221</c:v>
                </c:pt>
                <c:pt idx="5">
                  <c:v>22</c:v>
                </c:pt>
                <c:pt idx="6">
                  <c:v>0</c:v>
                </c:pt>
                <c:pt idx="7">
                  <c:v>0</c:v>
                </c:pt>
                <c:pt idx="8">
                  <c:v>74</c:v>
                </c:pt>
                <c:pt idx="9">
                  <c:v>8</c:v>
                </c:pt>
                <c:pt idx="10">
                  <c:v>100</c:v>
                </c:pt>
                <c:pt idx="11">
                  <c:v>64</c:v>
                </c:pt>
                <c:pt idx="12">
                  <c:v>183</c:v>
                </c:pt>
                <c:pt idx="13">
                  <c:v>337</c:v>
                </c:pt>
                <c:pt idx="14">
                  <c:v>0</c:v>
                </c:pt>
                <c:pt idx="15">
                  <c:v>0</c:v>
                </c:pt>
                <c:pt idx="16">
                  <c:v>67</c:v>
                </c:pt>
                <c:pt idx="17">
                  <c:v>36</c:v>
                </c:pt>
                <c:pt idx="18">
                  <c:v>88</c:v>
                </c:pt>
                <c:pt idx="19">
                  <c:v>13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7</c:v>
                </c:pt>
                <c:pt idx="26">
                  <c:v>0</c:v>
                </c:pt>
                <c:pt idx="27">
                  <c:v>81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04-4C47-9875-DA02FA3B88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Farolito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11</c:v>
                </c:pt>
                <c:pt idx="7">
                  <c:v>0</c:v>
                </c:pt>
                <c:pt idx="8">
                  <c:v>0</c:v>
                </c:pt>
                <c:pt idx="9">
                  <c:v>10</c:v>
                </c:pt>
                <c:pt idx="10">
                  <c:v>6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0</c:v>
                </c:pt>
                <c:pt idx="15">
                  <c:v>5</c:v>
                </c:pt>
                <c:pt idx="16">
                  <c:v>0</c:v>
                </c:pt>
                <c:pt idx="17">
                  <c:v>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04-4C47-9875-DA02FA3B88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El Califa (Taquerías)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13</c:v>
                </c:pt>
                <c:pt idx="2">
                  <c:v>0</c:v>
                </c:pt>
                <c:pt idx="3">
                  <c:v>4</c:v>
                </c:pt>
                <c:pt idx="4">
                  <c:v>6</c:v>
                </c:pt>
                <c:pt idx="5">
                  <c:v>0</c:v>
                </c:pt>
                <c:pt idx="6">
                  <c:v>5</c:v>
                </c:pt>
                <c:pt idx="7">
                  <c:v>0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13</c:v>
                </c:pt>
                <c:pt idx="13">
                  <c:v>0</c:v>
                </c:pt>
                <c:pt idx="14">
                  <c:v>6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16</c:v>
                </c:pt>
                <c:pt idx="19">
                  <c:v>0</c:v>
                </c:pt>
                <c:pt idx="20">
                  <c:v>8</c:v>
                </c:pt>
                <c:pt idx="21">
                  <c:v>10</c:v>
                </c:pt>
                <c:pt idx="22">
                  <c:v>0</c:v>
                </c:pt>
                <c:pt idx="23">
                  <c:v>18</c:v>
                </c:pt>
                <c:pt idx="24">
                  <c:v>0</c:v>
                </c:pt>
                <c:pt idx="25">
                  <c:v>11</c:v>
                </c:pt>
                <c:pt idx="26">
                  <c:v>0</c:v>
                </c:pt>
                <c:pt idx="27">
                  <c:v>0</c:v>
                </c:pt>
                <c:pt idx="28">
                  <c:v>11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04-4C47-9875-DA02FA3B88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El Tizoncito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9</c:v>
                </c:pt>
                <c:pt idx="1">
                  <c:v>6</c:v>
                </c:pt>
                <c:pt idx="2">
                  <c:v>6</c:v>
                </c:pt>
                <c:pt idx="3">
                  <c:v>13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</c:v>
                </c:pt>
                <c:pt idx="8">
                  <c:v>5</c:v>
                </c:pt>
                <c:pt idx="9">
                  <c:v>15</c:v>
                </c:pt>
                <c:pt idx="10">
                  <c:v>11</c:v>
                </c:pt>
                <c:pt idx="11">
                  <c:v>0</c:v>
                </c:pt>
                <c:pt idx="12">
                  <c:v>0</c:v>
                </c:pt>
                <c:pt idx="13">
                  <c:v>141</c:v>
                </c:pt>
                <c:pt idx="14">
                  <c:v>0</c:v>
                </c:pt>
                <c:pt idx="15">
                  <c:v>7</c:v>
                </c:pt>
                <c:pt idx="16">
                  <c:v>0</c:v>
                </c:pt>
                <c:pt idx="17">
                  <c:v>141</c:v>
                </c:pt>
                <c:pt idx="18">
                  <c:v>424</c:v>
                </c:pt>
                <c:pt idx="19">
                  <c:v>0</c:v>
                </c:pt>
                <c:pt idx="20">
                  <c:v>231</c:v>
                </c:pt>
                <c:pt idx="21">
                  <c:v>12</c:v>
                </c:pt>
                <c:pt idx="22">
                  <c:v>0</c:v>
                </c:pt>
                <c:pt idx="23">
                  <c:v>9</c:v>
                </c:pt>
                <c:pt idx="24">
                  <c:v>34</c:v>
                </c:pt>
                <c:pt idx="25">
                  <c:v>0</c:v>
                </c:pt>
                <c:pt idx="26">
                  <c:v>12</c:v>
                </c:pt>
                <c:pt idx="27">
                  <c:v>0</c:v>
                </c:pt>
                <c:pt idx="28">
                  <c:v>193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04-4C47-9875-DA02FA3B88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Taco Inn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4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04-4C47-9875-DA02FA3B8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404656"/>
        <c:axId val="401405312"/>
      </c:lineChart>
      <c:dateAx>
        <c:axId val="40140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05312"/>
        <c:crosses val="autoZero"/>
        <c:auto val="1"/>
        <c:lblOffset val="100"/>
        <c:baseTimeUnit val="days"/>
      </c:dateAx>
      <c:valAx>
        <c:axId val="40140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0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2804</c:v>
                </c:pt>
                <c:pt idx="1">
                  <c:v>61</c:v>
                </c:pt>
                <c:pt idx="2">
                  <c:v>118</c:v>
                </c:pt>
                <c:pt idx="3">
                  <c:v>1605</c:v>
                </c:pt>
                <c:pt idx="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F-4AA4-83BC-2AEAA51A5B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231</c:v>
                </c:pt>
                <c:pt idx="1">
                  <c:v>7</c:v>
                </c:pt>
                <c:pt idx="2">
                  <c:v>41</c:v>
                </c:pt>
                <c:pt idx="3">
                  <c:v>144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CF-4AA4-83BC-2AEAA51A5B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297</c:v>
                </c:pt>
                <c:pt idx="1">
                  <c:v>1</c:v>
                </c:pt>
                <c:pt idx="2">
                  <c:v>0</c:v>
                </c:pt>
                <c:pt idx="3">
                  <c:v>17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CF-4AA4-83BC-2AEAA51A5B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1</c:v>
                </c:pt>
                <c:pt idx="3">
                  <c:v>16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CF-4AA4-83BC-2AEAA51A5B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CF-4AA4-83BC-2AEAA51A5B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CF-4AA4-83BC-2AEAA51A5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383992"/>
        <c:axId val="401385960"/>
      </c:barChart>
      <c:catAx>
        <c:axId val="40138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5960"/>
        <c:crosses val="autoZero"/>
        <c:auto val="1"/>
        <c:lblAlgn val="ctr"/>
        <c:lblOffset val="100"/>
        <c:noMultiLvlLbl val="0"/>
      </c:catAx>
      <c:valAx>
        <c:axId val="40138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E-45DE-867A-016D84A68B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7</c:v>
                </c:pt>
                <c:pt idx="2">
                  <c:v>15</c:v>
                </c:pt>
                <c:pt idx="3">
                  <c:v>21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0E-45DE-867A-016D84A68B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0E-45DE-867A-016D84A68B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0E-45DE-867A-016D84A68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388256"/>
        <c:axId val="401383336"/>
      </c:barChart>
      <c:catAx>
        <c:axId val="40138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3336"/>
        <c:crosses val="autoZero"/>
        <c:auto val="1"/>
        <c:lblAlgn val="ctr"/>
        <c:lblOffset val="100"/>
        <c:noMultiLvlLbl val="0"/>
      </c:catAx>
      <c:valAx>
        <c:axId val="40138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75</c:v>
                </c:pt>
                <c:pt idx="2">
                  <c:v>3</c:v>
                </c:pt>
                <c:pt idx="3">
                  <c:v>70</c:v>
                </c:pt>
                <c:pt idx="4">
                  <c:v>6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1</c:v>
                </c:pt>
                <c:pt idx="12">
                  <c:v>1</c:v>
                </c:pt>
                <c:pt idx="13">
                  <c:v>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7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E6-44AE-91EF-446C41F2DE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Farolito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E6-44AE-91EF-446C41F2DE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El Califa (Taquerías)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E6-44AE-91EF-446C41F2DE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El Tizoncito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14</c:v>
                </c:pt>
                <c:pt idx="18">
                  <c:v>4</c:v>
                </c:pt>
                <c:pt idx="19">
                  <c:v>0</c:v>
                </c:pt>
                <c:pt idx="20">
                  <c:v>15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E6-44AE-91EF-446C41F2DE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Taco Inn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E6-44AE-91EF-446C41F2D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386288"/>
        <c:axId val="401386616"/>
      </c:lineChart>
      <c:dateAx>
        <c:axId val="401386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6616"/>
        <c:crosses val="autoZero"/>
        <c:auto val="1"/>
        <c:lblOffset val="100"/>
        <c:baseTimeUnit val="days"/>
      </c:dateAx>
      <c:valAx>
        <c:axId val="40138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8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20</c:v>
                </c:pt>
                <c:pt idx="1">
                  <c:v>1</c:v>
                </c:pt>
                <c:pt idx="2">
                  <c:v>57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22-4786-BDDB-9F56B927B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Reactions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0.45248868778280499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37-4612-9B01-4FE2B9A9BE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Positive Reactions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44929</c:v>
                </c:pt>
                <c:pt idx="1">
                  <c:v>44930</c:v>
                </c:pt>
                <c:pt idx="2">
                  <c:v>44931</c:v>
                </c:pt>
                <c:pt idx="3">
                  <c:v>44932</c:v>
                </c:pt>
                <c:pt idx="4">
                  <c:v>44933</c:v>
                </c:pt>
                <c:pt idx="5">
                  <c:v>44934</c:v>
                </c:pt>
                <c:pt idx="6">
                  <c:v>44935</c:v>
                </c:pt>
                <c:pt idx="7">
                  <c:v>44936</c:v>
                </c:pt>
                <c:pt idx="8">
                  <c:v>44937</c:v>
                </c:pt>
                <c:pt idx="9">
                  <c:v>44938</c:v>
                </c:pt>
                <c:pt idx="10">
                  <c:v>44939</c:v>
                </c:pt>
                <c:pt idx="11">
                  <c:v>44940</c:v>
                </c:pt>
                <c:pt idx="12">
                  <c:v>44941</c:v>
                </c:pt>
                <c:pt idx="13">
                  <c:v>44942</c:v>
                </c:pt>
                <c:pt idx="14">
                  <c:v>44943</c:v>
                </c:pt>
                <c:pt idx="15">
                  <c:v>44944</c:v>
                </c:pt>
                <c:pt idx="16">
                  <c:v>44945</c:v>
                </c:pt>
                <c:pt idx="17">
                  <c:v>44946</c:v>
                </c:pt>
                <c:pt idx="18">
                  <c:v>44947</c:v>
                </c:pt>
                <c:pt idx="19">
                  <c:v>44948</c:v>
                </c:pt>
                <c:pt idx="20">
                  <c:v>44949</c:v>
                </c:pt>
                <c:pt idx="21">
                  <c:v>44950</c:v>
                </c:pt>
                <c:pt idx="22">
                  <c:v>44951</c:v>
                </c:pt>
                <c:pt idx="23">
                  <c:v>44952</c:v>
                </c:pt>
                <c:pt idx="24">
                  <c:v>44953</c:v>
                </c:pt>
                <c:pt idx="25">
                  <c:v>44954</c:v>
                </c:pt>
                <c:pt idx="26">
                  <c:v>44955</c:v>
                </c:pt>
                <c:pt idx="27">
                  <c:v>44956</c:v>
                </c:pt>
                <c:pt idx="28">
                  <c:v>44957</c:v>
                </c:pt>
                <c:pt idx="29">
                  <c:v>44958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99.547511312217196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  <c:pt idx="28">
                  <c:v>100</c:v>
                </c:pt>
                <c:pt idx="29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37-4612-9B01-4FE2B9A9B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0084912"/>
        <c:axId val="395221312"/>
      </c:areaChart>
      <c:dateAx>
        <c:axId val="4000849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21312"/>
        <c:crosses val="autoZero"/>
        <c:auto val="1"/>
        <c:lblOffset val="100"/>
        <c:baseTimeUnit val="days"/>
      </c:dateAx>
      <c:valAx>
        <c:axId val="39522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0849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Tacos El Pata</c:v>
                </c:pt>
                <c:pt idx="1">
                  <c:v>Tacos El Farolito</c:v>
                </c:pt>
                <c:pt idx="2">
                  <c:v>El Califa (Taquerías)</c:v>
                </c:pt>
                <c:pt idx="3">
                  <c:v>El Tizoncito</c:v>
                </c:pt>
                <c:pt idx="4">
                  <c:v>Taco Inn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BA-4B73-814C-90108656C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672304"/>
        <c:axId val="418673616"/>
      </c:barChart>
      <c:catAx>
        <c:axId val="41867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73616"/>
        <c:crosses val="autoZero"/>
        <c:auto val="1"/>
        <c:lblAlgn val="ctr"/>
        <c:lblOffset val="100"/>
        <c:noMultiLvlLbl val="0"/>
      </c:catAx>
      <c:valAx>
        <c:axId val="41867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67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20</c:v>
                </c:pt>
                <c:pt idx="1">
                  <c:v>1</c:v>
                </c:pt>
                <c:pt idx="2">
                  <c:v>57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45-400F-8AE6-0157A40E8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5554C-873D-4005-B426-43237A1523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8D49DB-8E06-4412-9035-482C3CABB7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1109735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CF3BE-73EC-4463-AFD5-FFA6F731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E87F51-E34F-49FD-B4B9-37D8FDA9FA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592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28652-D687-4727-BB9D-EF44A68F6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ACA39-AD7A-4763-AFD0-A97C3C68A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314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5648A-FD83-4DCD-ACCE-9707A6898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5AB653-5E75-46E4-B68F-CC34E47D5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17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213675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31926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19045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9159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25272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991466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56331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537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78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261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88A36-C0FD-46A1-A3F7-912B4D5AF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</p:spTree>
    <p:extLst>
      <p:ext uri="{BB962C8B-B14F-4D97-AF65-F5344CB8AC3E}">
        <p14:creationId xmlns:p14="http://schemas.microsoft.com/office/powerpoint/2010/main" val="1644452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127A-2844-42D0-9BDD-3AE1DA2D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BCEF72-18F7-42DA-BC8F-F6BD61823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992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87210-0FFB-45F5-A0B5-B309E840B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26016-7018-44AF-AF86-79D257242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6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3569A-4DCF-427A-B48D-07684E747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F8CAF-6052-4A9B-B9E7-7D7E407BC5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132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EF76B-5382-4F17-842A-84820A65A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B948-CFF9-4547-B7C6-269D14C09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4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7017-A027-475E-9E1E-24AFED5A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26E347-4A99-4B41-A228-E8C3BF9E57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157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90824920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054052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899323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695919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553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4393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374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7574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001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113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4630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2007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9951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3047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2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Califa (Taquerías)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39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El Farolito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30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 Inn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0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El Pata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73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Tizoncito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511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DA870-7BA3-4D60-B4CF-69400EB8C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</p:spTree>
    <p:extLst>
      <p:ext uri="{BB962C8B-B14F-4D97-AF65-F5344CB8AC3E}">
        <p14:creationId xmlns:p14="http://schemas.microsoft.com/office/powerpoint/2010/main" val="1249220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730CC-8147-4EFE-941F-4391F9D2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610AF2-376E-433F-B971-5769C246B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940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4D015-C766-4D1C-9E8F-E1FF6A6D3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CE3FA-285F-44DC-94B3-8E7E51222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5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6F917-82C3-4BD5-AF53-9CA5DDF8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D436C7-F2D2-4737-9C73-24AC57F62E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3595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F54A8-EB84-4ABB-B174-B27A01C10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EE7B9-DC1F-45A0-86E9-C213FC3D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78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166AC-9EF5-4947-ADCE-4A2DB59C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B432F8-4809-4FB9-9400-EEFEDC5504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276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B0BB6-7E52-4D97-A06F-1583B6E7E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CDB6B-E665-4EAF-A6FB-B61C8A87A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954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0FF06-4795-4D7C-81A6-C4E372D31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A473AA-5E6A-4770-8B22-179E2E33A3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2699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AA350-1B7E-4B5D-8C9D-0C17001F2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7ECC9-F37F-4C5B-8DE2-3DC9739B6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307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6E18-BE89-4B8C-AA91-0F97E45CF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8ED850-BBB9-4BA1-BFAF-6FECADF5C7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350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2B092-D331-40EF-ADFB-DE5D0D260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22204-6F4B-4297-8061-17CA23139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2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A70AB-3050-46C4-861C-B1E1554B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Positive/Negative Reaction Distribution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512B99-8D92-43FF-91E5-5DC2447DCC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324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2ACAB-0EA0-461D-9DEA-4F99AA551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4CE08-42F7-4CE1-863E-F47A297B6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274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F0062-BC31-43C5-9863-38F565BD2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38F70-9E2B-4F18-A078-019FED44F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892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3785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908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275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1273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448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882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774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142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35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El Pata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El Farolito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41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Califa (Taquerías)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05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Tizoncito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36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 Inn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985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41880-A65B-4BEB-9184-AAE6BC3F4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01/02/2023 - 02/01/2023</a:t>
            </a:r>
          </a:p>
        </p:txBody>
      </p:sp>
    </p:spTree>
    <p:extLst>
      <p:ext uri="{BB962C8B-B14F-4D97-AF65-F5344CB8AC3E}">
        <p14:creationId xmlns:p14="http://schemas.microsoft.com/office/powerpoint/2010/main" val="133198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F9FF6-94B6-4ED8-8D3F-8188FD5AD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702059-1E41-49F8-9076-DB7BF2682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1997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A639B-F496-4860-91DF-FFCAE0130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1A44A-1439-4B81-B385-A2A384CD8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05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1D7EE-94C2-4D63-8BF6-8BCB0CC82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5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C27B5D-4E8B-4FCC-B178-144F1544D5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1466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0A582-6241-42EC-A97C-881C36D92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01/03/2023 - 02/01/2023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F48AA-5B94-4A65-A029-08CA24DFA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72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461</Words>
  <Application>Microsoft Office PowerPoint</Application>
  <PresentationFormat>On-screen Show (4:3)</PresentationFormat>
  <Paragraphs>189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Content Optimization Benchmark</vt:lpstr>
      <vt:lpstr>Facebook Own Posts | 5 profiles</vt:lpstr>
      <vt:lpstr>Overall Network Key Metrics Table | 5 profiles</vt:lpstr>
      <vt:lpstr>Facebook Interactions Distribution | 5 profiles</vt:lpstr>
      <vt:lpstr>Facebook Total Interactions | 5 profiles</vt:lpstr>
      <vt:lpstr>Facebook Key Metrics Table | 5 profiles</vt:lpstr>
      <vt:lpstr>Facebook Average Reactions Per Post | 5 profiles</vt:lpstr>
      <vt:lpstr>Facebook Reactions Distribution | 5 profiles</vt:lpstr>
      <vt:lpstr>Facebook Post Type Distribution Per Profile | 5 profiles</vt:lpstr>
      <vt:lpstr>Facebook Average Comments Per Post | 5 profiles</vt:lpstr>
      <vt:lpstr>Facebook Post Type Distribution | 5 profiles</vt:lpstr>
      <vt:lpstr>Facebook Positive/Negative Reaction Distribution | 5 profiles</vt:lpstr>
      <vt:lpstr>Facebook Fans Table | 5 profiles</vt:lpstr>
      <vt:lpstr>Facebook Video Type Distribution | 5 profiles</vt:lpstr>
      <vt:lpstr>Facebook Post Type Distribution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2023-02-02T00:12:58Z</dcterms:created>
  <dcterms:modified xsi:type="dcterms:W3CDTF">2023-02-02T00:13:47Z</dcterms:modified>
</cp:coreProperties>
</file>