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Lst>
  <p:sldSz cx="9144000" cy="6858000" type="screen4x3"/>
  <p:notesSz cx="6858000" cy="9144000"/>
  <p:embeddedFontLst>
    <p:embeddedFont>
      <p:font typeface="Calibri" panose="020F0502020204030204" pitchFamily="34" charset="0"/>
      <p:regular r:id="rId18"/>
      <p:bold r:id="rId19"/>
      <p:italic r:id="rId20"/>
      <p:boldItalic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83" autoAdjust="0"/>
    <p:restoredTop sz="94692" autoAdjust="0"/>
  </p:normalViewPr>
  <p:slideViewPr>
    <p:cSldViewPr snapToGrid="0">
      <p:cViewPr varScale="1">
        <p:scale>
          <a:sx n="95" d="100"/>
          <a:sy n="95" d="100"/>
        </p:scale>
        <p:origin x="102" y="37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D300B8-25C0-4C69-A45A-57DB629C48EF}"/>
              </a:ext>
            </a:extLst>
          </p:cNvPr>
          <p:cNvSpPr>
            <a:spLocks noGrp="1"/>
          </p:cNvSpPr>
          <p:nvPr>
            <p:ph type="title"/>
          </p:nvPr>
        </p:nvSpPr>
        <p:spPr/>
        <p:txBody>
          <a:bodyPr/>
          <a:lstStyle/>
          <a:p>
            <a:r>
              <a:rPr lang="en-US"/>
              <a:t>Overall All Posts Table | 1 group and 4 profiles - 1 of 16</a:t>
            </a:r>
          </a:p>
        </p:txBody>
      </p:sp>
      <p:graphicFrame>
        <p:nvGraphicFramePr>
          <p:cNvPr id="5" name="Table Placeholder 4">
            <a:extLst>
              <a:ext uri="{FF2B5EF4-FFF2-40B4-BE49-F238E27FC236}">
                <a16:creationId xmlns:a16="http://schemas.microsoft.com/office/drawing/2014/main" id="{174855E6-C078-4D5F-B6AF-8DCC120CD560}"/>
              </a:ext>
            </a:extLst>
          </p:cNvPr>
          <p:cNvGraphicFramePr>
            <a:graphicFrameLocks noGrp="1"/>
          </p:cNvGraphicFramePr>
          <p:nvPr>
            <p:ph type="tbl" sz="quarter" idx="13"/>
            <p:extLst>
              <p:ext uri="{D42A27DB-BD31-4B8C-83A1-F6EECF244321}">
                <p14:modId xmlns:p14="http://schemas.microsoft.com/office/powerpoint/2010/main" val="1730090865"/>
              </p:ext>
            </p:extLst>
          </p:nvPr>
        </p:nvGraphicFramePr>
        <p:xfrm>
          <a:off x="457200" y="1731963"/>
          <a:ext cx="8065008" cy="548640"/>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867503740"/>
                    </a:ext>
                  </a:extLst>
                </a:gridCol>
                <a:gridCol w="1069848">
                  <a:extLst>
                    <a:ext uri="{9D8B030D-6E8A-4147-A177-3AD203B41FA5}">
                      <a16:colId xmlns:a16="http://schemas.microsoft.com/office/drawing/2014/main" val="2095779581"/>
                    </a:ext>
                  </a:extLst>
                </a:gridCol>
                <a:gridCol w="1645920">
                  <a:extLst>
                    <a:ext uri="{9D8B030D-6E8A-4147-A177-3AD203B41FA5}">
                      <a16:colId xmlns:a16="http://schemas.microsoft.com/office/drawing/2014/main" val="3503179988"/>
                    </a:ext>
                  </a:extLst>
                </a:gridCol>
                <a:gridCol w="576072">
                  <a:extLst>
                    <a:ext uri="{9D8B030D-6E8A-4147-A177-3AD203B41FA5}">
                      <a16:colId xmlns:a16="http://schemas.microsoft.com/office/drawing/2014/main" val="929858255"/>
                    </a:ext>
                  </a:extLst>
                </a:gridCol>
                <a:gridCol w="576072">
                  <a:extLst>
                    <a:ext uri="{9D8B030D-6E8A-4147-A177-3AD203B41FA5}">
                      <a16:colId xmlns:a16="http://schemas.microsoft.com/office/drawing/2014/main" val="222722383"/>
                    </a:ext>
                  </a:extLst>
                </a:gridCol>
                <a:gridCol w="576072">
                  <a:extLst>
                    <a:ext uri="{9D8B030D-6E8A-4147-A177-3AD203B41FA5}">
                      <a16:colId xmlns:a16="http://schemas.microsoft.com/office/drawing/2014/main" val="2468000994"/>
                    </a:ext>
                  </a:extLst>
                </a:gridCol>
                <a:gridCol w="576072">
                  <a:extLst>
                    <a:ext uri="{9D8B030D-6E8A-4147-A177-3AD203B41FA5}">
                      <a16:colId xmlns:a16="http://schemas.microsoft.com/office/drawing/2014/main" val="2011169983"/>
                    </a:ext>
                  </a:extLst>
                </a:gridCol>
                <a:gridCol w="576072">
                  <a:extLst>
                    <a:ext uri="{9D8B030D-6E8A-4147-A177-3AD203B41FA5}">
                      <a16:colId xmlns:a16="http://schemas.microsoft.com/office/drawing/2014/main" val="4194143439"/>
                    </a:ext>
                  </a:extLst>
                </a:gridCol>
                <a:gridCol w="576072">
                  <a:extLst>
                    <a:ext uri="{9D8B030D-6E8A-4147-A177-3AD203B41FA5}">
                      <a16:colId xmlns:a16="http://schemas.microsoft.com/office/drawing/2014/main" val="32706235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44289307"/>
                  </a:ext>
                </a:extLst>
              </a:tr>
            </a:tbl>
          </a:graphicData>
        </a:graphic>
      </p:graphicFrame>
      <p:sp>
        <p:nvSpPr>
          <p:cNvPr id="4" name="Text Placeholder 3">
            <a:extLst>
              <a:ext uri="{FF2B5EF4-FFF2-40B4-BE49-F238E27FC236}">
                <a16:creationId xmlns:a16="http://schemas.microsoft.com/office/drawing/2014/main" id="{A7F8CD09-FEF2-44DA-BE95-E48C4CB7875C}"/>
              </a:ext>
            </a:extLst>
          </p:cNvPr>
          <p:cNvSpPr>
            <a:spLocks noGrp="1"/>
          </p:cNvSpPr>
          <p:nvPr>
            <p:ph type="body" sz="quarter" idx="14"/>
          </p:nvPr>
        </p:nvSpPr>
        <p:spPr/>
        <p:txBody>
          <a:bodyPr/>
          <a:lstStyle/>
          <a:p>
            <a:r>
              <a:rPr lang="en-US"/>
              <a:t>01/01/2025 - 07/15/2025</a:t>
            </a:r>
          </a:p>
        </p:txBody>
      </p:sp>
    </p:spTree>
    <p:extLst>
      <p:ext uri="{BB962C8B-B14F-4D97-AF65-F5344CB8AC3E}">
        <p14:creationId xmlns:p14="http://schemas.microsoft.com/office/powerpoint/2010/main" val="13993009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BC603-73B7-48E3-BA4D-FCAC25CFF887}"/>
              </a:ext>
            </a:extLst>
          </p:cNvPr>
          <p:cNvSpPr>
            <a:spLocks noGrp="1"/>
          </p:cNvSpPr>
          <p:nvPr>
            <p:ph type="title"/>
          </p:nvPr>
        </p:nvSpPr>
        <p:spPr/>
        <p:txBody>
          <a:bodyPr/>
          <a:lstStyle/>
          <a:p>
            <a:r>
              <a:rPr lang="en-US"/>
              <a:t>Overall All Posts Table | 1 group and 4 profiles - 2 of 16</a:t>
            </a:r>
          </a:p>
        </p:txBody>
      </p:sp>
      <p:graphicFrame>
        <p:nvGraphicFramePr>
          <p:cNvPr id="5" name="Table Placeholder 4">
            <a:extLst>
              <a:ext uri="{FF2B5EF4-FFF2-40B4-BE49-F238E27FC236}">
                <a16:creationId xmlns:a16="http://schemas.microsoft.com/office/drawing/2014/main" id="{FBD8EB48-8563-4678-B904-B2E9122F5825}"/>
              </a:ext>
            </a:extLst>
          </p:cNvPr>
          <p:cNvGraphicFramePr>
            <a:graphicFrameLocks noGrp="1"/>
          </p:cNvGraphicFramePr>
          <p:nvPr>
            <p:ph type="tbl" sz="quarter" idx="13"/>
            <p:extLst>
              <p:ext uri="{D42A27DB-BD31-4B8C-83A1-F6EECF244321}">
                <p14:modId xmlns:p14="http://schemas.microsoft.com/office/powerpoint/2010/main" val="33712379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614200441"/>
                    </a:ext>
                  </a:extLst>
                </a:gridCol>
                <a:gridCol w="1069848">
                  <a:extLst>
                    <a:ext uri="{9D8B030D-6E8A-4147-A177-3AD203B41FA5}">
                      <a16:colId xmlns:a16="http://schemas.microsoft.com/office/drawing/2014/main" val="4143947168"/>
                    </a:ext>
                  </a:extLst>
                </a:gridCol>
                <a:gridCol w="1645920">
                  <a:extLst>
                    <a:ext uri="{9D8B030D-6E8A-4147-A177-3AD203B41FA5}">
                      <a16:colId xmlns:a16="http://schemas.microsoft.com/office/drawing/2014/main" val="3172723367"/>
                    </a:ext>
                  </a:extLst>
                </a:gridCol>
                <a:gridCol w="576072">
                  <a:extLst>
                    <a:ext uri="{9D8B030D-6E8A-4147-A177-3AD203B41FA5}">
                      <a16:colId xmlns:a16="http://schemas.microsoft.com/office/drawing/2014/main" val="3846365160"/>
                    </a:ext>
                  </a:extLst>
                </a:gridCol>
                <a:gridCol w="576072">
                  <a:extLst>
                    <a:ext uri="{9D8B030D-6E8A-4147-A177-3AD203B41FA5}">
                      <a16:colId xmlns:a16="http://schemas.microsoft.com/office/drawing/2014/main" val="2799010616"/>
                    </a:ext>
                  </a:extLst>
                </a:gridCol>
                <a:gridCol w="576072">
                  <a:extLst>
                    <a:ext uri="{9D8B030D-6E8A-4147-A177-3AD203B41FA5}">
                      <a16:colId xmlns:a16="http://schemas.microsoft.com/office/drawing/2014/main" val="2541701302"/>
                    </a:ext>
                  </a:extLst>
                </a:gridCol>
                <a:gridCol w="576072">
                  <a:extLst>
                    <a:ext uri="{9D8B030D-6E8A-4147-A177-3AD203B41FA5}">
                      <a16:colId xmlns:a16="http://schemas.microsoft.com/office/drawing/2014/main" val="2127498693"/>
                    </a:ext>
                  </a:extLst>
                </a:gridCol>
                <a:gridCol w="576072">
                  <a:extLst>
                    <a:ext uri="{9D8B030D-6E8A-4147-A177-3AD203B41FA5}">
                      <a16:colId xmlns:a16="http://schemas.microsoft.com/office/drawing/2014/main" val="3346293538"/>
                    </a:ext>
                  </a:extLst>
                </a:gridCol>
                <a:gridCol w="576072">
                  <a:extLst>
                    <a:ext uri="{9D8B030D-6E8A-4147-A177-3AD203B41FA5}">
                      <a16:colId xmlns:a16="http://schemas.microsoft.com/office/drawing/2014/main" val="24923406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41079613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LinkedIn MBDA - 2025-07-01 15:23:19</a:t>
                      </a:r>
                      <a:r>
                        <a:rPr kumimoji="0" lang="fr-FR" sz="1000" b="0" i="0" u="none" strike="noStrike" kern="1200" cap="none" spc="0" normalizeH="0" baseline="0" noProof="0">
                          <a:ln>
                            <a:noFill/>
                          </a:ln>
                          <a:solidFill>
                            <a:prstClr val="black"/>
                          </a:solidFill>
                          <a:effectLst/>
                          <a:uLnTx/>
                          <a:uFillTx/>
                          <a:latin typeface="Calibri"/>
                          <a:ea typeface="+mn-ea"/>
                          <a:cs typeface="+mn-cs"/>
                        </a:rPr>
                        <a:t>
 Inspirer, inclure, attirer : retour sur une semaine riche en temps forts au Paris Air Show 2025 
1. 📜🙌 Plus de 700 candidatures déposées sur notre stand recrutement pendant les journées grand public
2. 🔎🎓 90 étudiants d’écoles partenaires ont pu bénéficier d’une visite guidée de notre stand et d’un déjeuner à la terrasse de notre chalet, au plus près des pistes et des démonstrations aériennes. 
3. 🤝🎓 Signature de la convention de mécénat avec l’ ISAE-SUPAERO. 12 bourses attribuées entre 2025 et 2028 pour accompagner des étudiants vers les métiers de l’ingénierie.
4. 💡🔧 Plongée au cœur du métier d’ingénieur électronique chez MBDA sur l’Avion des Métiers, grâce à des démonstrateurs conçus pour l’occasion.
5. 👭🚀 Networking féminin : 5 membres de notre réseau Inspiring Women MBDA France ont participé à l’événement Femmes de l’Aéro organisé par  Aérométiers. Un temps d’échange pour s’inspirer, partager et élargir son réseau.
6. 👩‍🔬💬 Rencontre avec les jeunes filles de l’association  Elles bougent, accompagnées de leurs marraines MBDA : un bel échange autour des carrières scientifiques et techniques.
7. 🛡️👩‍🚀 FemmesDeLaDéfense : nos collaboratrices ont présenté les opportunités offertes par notre industrie aux futurs talents de la défense.
8. 👐✈️ Inclusion : nous avons accueilli les candidats de l’association Hanvol Insertion sur notre stand puis participé à un jobdating avec les équipes recrutement des entreprises partenaires de l’événement.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France, Exhibition, EVP, topaz, PAS2025, PAS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67.6176 %</a:t>
                      </a:r>
                    </a:p>
                  </a:txBody>
                  <a:tcPr/>
                </a:tc>
                <a:extLst>
                  <a:ext uri="{0D108BD9-81ED-4DB2-BD59-A6C34878D82A}">
                    <a16:rowId xmlns:a16="http://schemas.microsoft.com/office/drawing/2014/main" val="2033573980"/>
                  </a:ext>
                </a:extLst>
              </a:tr>
            </a:tbl>
          </a:graphicData>
        </a:graphic>
      </p:graphicFrame>
      <p:sp>
        <p:nvSpPr>
          <p:cNvPr id="4" name="Text Placeholder 3">
            <a:extLst>
              <a:ext uri="{FF2B5EF4-FFF2-40B4-BE49-F238E27FC236}">
                <a16:creationId xmlns:a16="http://schemas.microsoft.com/office/drawing/2014/main" id="{037CB314-CEAC-4EEC-B4FB-F2B4A70344DF}"/>
              </a:ext>
            </a:extLst>
          </p:cNvPr>
          <p:cNvSpPr>
            <a:spLocks noGrp="1"/>
          </p:cNvSpPr>
          <p:nvPr>
            <p:ph type="body" sz="quarter" idx="14"/>
          </p:nvPr>
        </p:nvSpPr>
        <p:spPr/>
        <p:txBody>
          <a:bodyPr/>
          <a:lstStyle/>
          <a:p>
            <a:r>
              <a:rPr lang="en-US"/>
              <a:t>01/01/2025 - 07/15/2025</a:t>
            </a:r>
          </a:p>
        </p:txBody>
      </p:sp>
    </p:spTree>
    <p:extLst>
      <p:ext uri="{BB962C8B-B14F-4D97-AF65-F5344CB8AC3E}">
        <p14:creationId xmlns:p14="http://schemas.microsoft.com/office/powerpoint/2010/main" val="132046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29A3C-7B8E-4882-94BE-887EE385A85B}"/>
              </a:ext>
            </a:extLst>
          </p:cNvPr>
          <p:cNvSpPr>
            <a:spLocks noGrp="1"/>
          </p:cNvSpPr>
          <p:nvPr>
            <p:ph type="title"/>
          </p:nvPr>
        </p:nvSpPr>
        <p:spPr/>
        <p:txBody>
          <a:bodyPr/>
          <a:lstStyle/>
          <a:p>
            <a:r>
              <a:rPr lang="en-US"/>
              <a:t>Overall All Posts Table | 1 group and 4 profiles - 3 of 16</a:t>
            </a:r>
          </a:p>
        </p:txBody>
      </p:sp>
      <p:graphicFrame>
        <p:nvGraphicFramePr>
          <p:cNvPr id="5" name="Table Placeholder 4">
            <a:extLst>
              <a:ext uri="{FF2B5EF4-FFF2-40B4-BE49-F238E27FC236}">
                <a16:creationId xmlns:a16="http://schemas.microsoft.com/office/drawing/2014/main" id="{898D4F7B-2C0D-43AE-95FB-AC52D49370BA}"/>
              </a:ext>
            </a:extLst>
          </p:cNvPr>
          <p:cNvGraphicFramePr>
            <a:graphicFrameLocks noGrp="1"/>
          </p:cNvGraphicFramePr>
          <p:nvPr>
            <p:ph type="tbl" sz="quarter" idx="13"/>
            <p:extLst>
              <p:ext uri="{D42A27DB-BD31-4B8C-83A1-F6EECF244321}">
                <p14:modId xmlns:p14="http://schemas.microsoft.com/office/powerpoint/2010/main" val="28424909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285350295"/>
                    </a:ext>
                  </a:extLst>
                </a:gridCol>
                <a:gridCol w="1069848">
                  <a:extLst>
                    <a:ext uri="{9D8B030D-6E8A-4147-A177-3AD203B41FA5}">
                      <a16:colId xmlns:a16="http://schemas.microsoft.com/office/drawing/2014/main" val="61603731"/>
                    </a:ext>
                  </a:extLst>
                </a:gridCol>
                <a:gridCol w="1645920">
                  <a:extLst>
                    <a:ext uri="{9D8B030D-6E8A-4147-A177-3AD203B41FA5}">
                      <a16:colId xmlns:a16="http://schemas.microsoft.com/office/drawing/2014/main" val="2462970666"/>
                    </a:ext>
                  </a:extLst>
                </a:gridCol>
                <a:gridCol w="576072">
                  <a:extLst>
                    <a:ext uri="{9D8B030D-6E8A-4147-A177-3AD203B41FA5}">
                      <a16:colId xmlns:a16="http://schemas.microsoft.com/office/drawing/2014/main" val="1430974857"/>
                    </a:ext>
                  </a:extLst>
                </a:gridCol>
                <a:gridCol w="576072">
                  <a:extLst>
                    <a:ext uri="{9D8B030D-6E8A-4147-A177-3AD203B41FA5}">
                      <a16:colId xmlns:a16="http://schemas.microsoft.com/office/drawing/2014/main" val="3777264657"/>
                    </a:ext>
                  </a:extLst>
                </a:gridCol>
                <a:gridCol w="576072">
                  <a:extLst>
                    <a:ext uri="{9D8B030D-6E8A-4147-A177-3AD203B41FA5}">
                      <a16:colId xmlns:a16="http://schemas.microsoft.com/office/drawing/2014/main" val="3429621929"/>
                    </a:ext>
                  </a:extLst>
                </a:gridCol>
                <a:gridCol w="576072">
                  <a:extLst>
                    <a:ext uri="{9D8B030D-6E8A-4147-A177-3AD203B41FA5}">
                      <a16:colId xmlns:a16="http://schemas.microsoft.com/office/drawing/2014/main" val="492947980"/>
                    </a:ext>
                  </a:extLst>
                </a:gridCol>
                <a:gridCol w="576072">
                  <a:extLst>
                    <a:ext uri="{9D8B030D-6E8A-4147-A177-3AD203B41FA5}">
                      <a16:colId xmlns:a16="http://schemas.microsoft.com/office/drawing/2014/main" val="868959070"/>
                    </a:ext>
                  </a:extLst>
                </a:gridCol>
                <a:gridCol w="576072">
                  <a:extLst>
                    <a:ext uri="{9D8B030D-6E8A-4147-A177-3AD203B41FA5}">
                      <a16:colId xmlns:a16="http://schemas.microsoft.com/office/drawing/2014/main" val="21739814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474311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LinkedIn MBDA - 2025-06-20 13:24:25</a:t>
                      </a:r>
                      <a:r>
                        <a:rPr kumimoji="0" lang="fr-FR" sz="1000" b="0" i="0" u="none" strike="noStrike" kern="1200" cap="none" spc="0" normalizeH="0" baseline="0" noProof="0">
                          <a:ln>
                            <a:noFill/>
                          </a:ln>
                          <a:solidFill>
                            <a:prstClr val="black"/>
                          </a:solidFill>
                          <a:effectLst/>
                          <a:uLnTx/>
                          <a:uFillTx/>
                          <a:latin typeface="Calibri"/>
                          <a:ea typeface="+mn-ea"/>
                          <a:cs typeface="+mn-cs"/>
                        </a:rPr>
                        <a:t>
 🚀 Le #ParisAirShow ouvre ses portes au grand public !
Venez découvrir l’univers de MBDA et ses métiers, au cœur du plus grand salon aéronautique d’Europe.
📍Rendez-vous sur le stand A10 pour échanger avec nos recruteurs autour des opportunités professionnelles qui pourraient vous convenir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https://media.licdn.com/dms/image/v2/D4E10AQFDA8VYxsMmbQ/image-shrink_800/B4EZeNFSwQGwAc-/0/1750418665164?e=1753167600&amp;v=beta&amp;t=F6v5Sgvnkj__O8O302VtLJBK7ImpvqzN-WCBlq7KbcE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France, EVP, topaz, PAS2025, PAS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7.7242 %</a:t>
                      </a:r>
                    </a:p>
                  </a:txBody>
                  <a:tcPr/>
                </a:tc>
                <a:extLst>
                  <a:ext uri="{0D108BD9-81ED-4DB2-BD59-A6C34878D82A}">
                    <a16:rowId xmlns:a16="http://schemas.microsoft.com/office/drawing/2014/main" val="3482247727"/>
                  </a:ext>
                </a:extLst>
              </a:tr>
            </a:tbl>
          </a:graphicData>
        </a:graphic>
      </p:graphicFrame>
      <p:sp>
        <p:nvSpPr>
          <p:cNvPr id="4" name="Text Placeholder 3">
            <a:extLst>
              <a:ext uri="{FF2B5EF4-FFF2-40B4-BE49-F238E27FC236}">
                <a16:creationId xmlns:a16="http://schemas.microsoft.com/office/drawing/2014/main" id="{1844651B-97BF-47E2-8AE4-6E3ABB6CCD5D}"/>
              </a:ext>
            </a:extLst>
          </p:cNvPr>
          <p:cNvSpPr>
            <a:spLocks noGrp="1"/>
          </p:cNvSpPr>
          <p:nvPr>
            <p:ph type="body" sz="quarter" idx="14"/>
          </p:nvPr>
        </p:nvSpPr>
        <p:spPr/>
        <p:txBody>
          <a:bodyPr/>
          <a:lstStyle/>
          <a:p>
            <a:r>
              <a:rPr lang="en-US"/>
              <a:t>01/01/2025 - 07/15/2025</a:t>
            </a:r>
          </a:p>
        </p:txBody>
      </p:sp>
    </p:spTree>
    <p:extLst>
      <p:ext uri="{BB962C8B-B14F-4D97-AF65-F5344CB8AC3E}">
        <p14:creationId xmlns:p14="http://schemas.microsoft.com/office/powerpoint/2010/main" val="2338582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F0818A-AE0C-43A7-AF0B-D671A1F93271}"/>
              </a:ext>
            </a:extLst>
          </p:cNvPr>
          <p:cNvSpPr>
            <a:spLocks noGrp="1"/>
          </p:cNvSpPr>
          <p:nvPr>
            <p:ph type="title"/>
          </p:nvPr>
        </p:nvSpPr>
        <p:spPr/>
        <p:txBody>
          <a:bodyPr/>
          <a:lstStyle/>
          <a:p>
            <a:r>
              <a:rPr lang="en-US"/>
              <a:t>Overall All Posts Table | 1 group and 4 profiles - 4 of 16</a:t>
            </a:r>
          </a:p>
        </p:txBody>
      </p:sp>
      <p:graphicFrame>
        <p:nvGraphicFramePr>
          <p:cNvPr id="5" name="Table Placeholder 4">
            <a:extLst>
              <a:ext uri="{FF2B5EF4-FFF2-40B4-BE49-F238E27FC236}">
                <a16:creationId xmlns:a16="http://schemas.microsoft.com/office/drawing/2014/main" id="{4368D5B9-E1E0-441D-A0C7-AD1935CD1408}"/>
              </a:ext>
            </a:extLst>
          </p:cNvPr>
          <p:cNvGraphicFramePr>
            <a:graphicFrameLocks noGrp="1"/>
          </p:cNvGraphicFramePr>
          <p:nvPr>
            <p:ph type="tbl" sz="quarter" idx="13"/>
            <p:extLst>
              <p:ext uri="{D42A27DB-BD31-4B8C-83A1-F6EECF244321}">
                <p14:modId xmlns:p14="http://schemas.microsoft.com/office/powerpoint/2010/main" val="17739069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478495774"/>
                    </a:ext>
                  </a:extLst>
                </a:gridCol>
                <a:gridCol w="1069848">
                  <a:extLst>
                    <a:ext uri="{9D8B030D-6E8A-4147-A177-3AD203B41FA5}">
                      <a16:colId xmlns:a16="http://schemas.microsoft.com/office/drawing/2014/main" val="3556661185"/>
                    </a:ext>
                  </a:extLst>
                </a:gridCol>
                <a:gridCol w="1645920">
                  <a:extLst>
                    <a:ext uri="{9D8B030D-6E8A-4147-A177-3AD203B41FA5}">
                      <a16:colId xmlns:a16="http://schemas.microsoft.com/office/drawing/2014/main" val="2369541951"/>
                    </a:ext>
                  </a:extLst>
                </a:gridCol>
                <a:gridCol w="576072">
                  <a:extLst>
                    <a:ext uri="{9D8B030D-6E8A-4147-A177-3AD203B41FA5}">
                      <a16:colId xmlns:a16="http://schemas.microsoft.com/office/drawing/2014/main" val="930521420"/>
                    </a:ext>
                  </a:extLst>
                </a:gridCol>
                <a:gridCol w="576072">
                  <a:extLst>
                    <a:ext uri="{9D8B030D-6E8A-4147-A177-3AD203B41FA5}">
                      <a16:colId xmlns:a16="http://schemas.microsoft.com/office/drawing/2014/main" val="290489614"/>
                    </a:ext>
                  </a:extLst>
                </a:gridCol>
                <a:gridCol w="576072">
                  <a:extLst>
                    <a:ext uri="{9D8B030D-6E8A-4147-A177-3AD203B41FA5}">
                      <a16:colId xmlns:a16="http://schemas.microsoft.com/office/drawing/2014/main" val="294769874"/>
                    </a:ext>
                  </a:extLst>
                </a:gridCol>
                <a:gridCol w="576072">
                  <a:extLst>
                    <a:ext uri="{9D8B030D-6E8A-4147-A177-3AD203B41FA5}">
                      <a16:colId xmlns:a16="http://schemas.microsoft.com/office/drawing/2014/main" val="1721795052"/>
                    </a:ext>
                  </a:extLst>
                </a:gridCol>
                <a:gridCol w="576072">
                  <a:extLst>
                    <a:ext uri="{9D8B030D-6E8A-4147-A177-3AD203B41FA5}">
                      <a16:colId xmlns:a16="http://schemas.microsoft.com/office/drawing/2014/main" val="2803273796"/>
                    </a:ext>
                  </a:extLst>
                </a:gridCol>
                <a:gridCol w="576072">
                  <a:extLst>
                    <a:ext uri="{9D8B030D-6E8A-4147-A177-3AD203B41FA5}">
                      <a16:colId xmlns:a16="http://schemas.microsoft.com/office/drawing/2014/main" val="26549294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6281425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LinkedIn MBDA - 2025-06-14 10:00:20</a:t>
                      </a:r>
                      <a:r>
                        <a:rPr kumimoji="0" lang="fr-FR" sz="1000" b="0" i="0" u="none" strike="noStrike" kern="1200" cap="none" spc="0" normalizeH="0" baseline="0" noProof="0">
                          <a:ln>
                            <a:noFill/>
                          </a:ln>
                          <a:solidFill>
                            <a:prstClr val="black"/>
                          </a:solidFill>
                          <a:effectLst/>
                          <a:uLnTx/>
                          <a:uFillTx/>
                          <a:latin typeface="Calibri"/>
                          <a:ea typeface="+mn-ea"/>
                          <a:cs typeface="+mn-cs"/>
                        </a:rPr>
                        <a:t>
 ✈️ Nos équipes sont prêtes. Et vous ?
J-2 avant le coup d’envoi du Paris Air Show 2025… et J-6 avant l’ouverture des journées grand public !
Envie de découvrir nos métiers et les opportunités professionnelles au sein de MBDA ?
📍 Nos recruteurs seront présents sur notre stand n°A10 du vendredi 20 juin au dimanche 22 juin pour vous rencontrer !
#ParisAirShow #Recrutement #Défense #SalonDuBourget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https://media.licdn.com/dms/image/v2/D4E10AQHOUbZUqnFOag/image-shrink_1280/B4EZdtdCugHgAM-/0/1749888020138?e=1753167600&amp;v=beta&amp;t=UFZFv5Wa-q2lFV8KHmLqIVpob_EnV4oxW5dyIV9ZqrQ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PAS25, France, EVP, topaz, PAS2025</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4.9169 %</a:t>
                      </a:r>
                    </a:p>
                  </a:txBody>
                  <a:tcPr/>
                </a:tc>
                <a:extLst>
                  <a:ext uri="{0D108BD9-81ED-4DB2-BD59-A6C34878D82A}">
                    <a16:rowId xmlns:a16="http://schemas.microsoft.com/office/drawing/2014/main" val="756179445"/>
                  </a:ext>
                </a:extLst>
              </a:tr>
            </a:tbl>
          </a:graphicData>
        </a:graphic>
      </p:graphicFrame>
      <p:sp>
        <p:nvSpPr>
          <p:cNvPr id="4" name="Text Placeholder 3">
            <a:extLst>
              <a:ext uri="{FF2B5EF4-FFF2-40B4-BE49-F238E27FC236}">
                <a16:creationId xmlns:a16="http://schemas.microsoft.com/office/drawing/2014/main" id="{190E4007-897A-4B7B-B128-F758C2C85BBF}"/>
              </a:ext>
            </a:extLst>
          </p:cNvPr>
          <p:cNvSpPr>
            <a:spLocks noGrp="1"/>
          </p:cNvSpPr>
          <p:nvPr>
            <p:ph type="body" sz="quarter" idx="14"/>
          </p:nvPr>
        </p:nvSpPr>
        <p:spPr/>
        <p:txBody>
          <a:bodyPr/>
          <a:lstStyle/>
          <a:p>
            <a:r>
              <a:rPr lang="en-US"/>
              <a:t>01/01/2025 - 07/15/2025</a:t>
            </a:r>
          </a:p>
        </p:txBody>
      </p:sp>
    </p:spTree>
    <p:extLst>
      <p:ext uri="{BB962C8B-B14F-4D97-AF65-F5344CB8AC3E}">
        <p14:creationId xmlns:p14="http://schemas.microsoft.com/office/powerpoint/2010/main" val="12208369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F519C4-C9FC-43E5-B3C9-323F974E26C7}"/>
              </a:ext>
            </a:extLst>
          </p:cNvPr>
          <p:cNvSpPr>
            <a:spLocks noGrp="1"/>
          </p:cNvSpPr>
          <p:nvPr>
            <p:ph type="title"/>
          </p:nvPr>
        </p:nvSpPr>
        <p:spPr/>
        <p:txBody>
          <a:bodyPr/>
          <a:lstStyle/>
          <a:p>
            <a:r>
              <a:rPr lang="en-US"/>
              <a:t>Overall All Posts Table | 1 group and 4 profiles - 5 of 16</a:t>
            </a:r>
          </a:p>
        </p:txBody>
      </p:sp>
      <p:graphicFrame>
        <p:nvGraphicFramePr>
          <p:cNvPr id="5" name="Table Placeholder 4">
            <a:extLst>
              <a:ext uri="{FF2B5EF4-FFF2-40B4-BE49-F238E27FC236}">
                <a16:creationId xmlns:a16="http://schemas.microsoft.com/office/drawing/2014/main" id="{77028B1C-A6EE-48A1-A8D3-5DBFFCB9C6DC}"/>
              </a:ext>
            </a:extLst>
          </p:cNvPr>
          <p:cNvGraphicFramePr>
            <a:graphicFrameLocks noGrp="1"/>
          </p:cNvGraphicFramePr>
          <p:nvPr>
            <p:ph type="tbl" sz="quarter" idx="13"/>
            <p:extLst>
              <p:ext uri="{D42A27DB-BD31-4B8C-83A1-F6EECF244321}">
                <p14:modId xmlns:p14="http://schemas.microsoft.com/office/powerpoint/2010/main" val="869645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704944340"/>
                    </a:ext>
                  </a:extLst>
                </a:gridCol>
                <a:gridCol w="1069848">
                  <a:extLst>
                    <a:ext uri="{9D8B030D-6E8A-4147-A177-3AD203B41FA5}">
                      <a16:colId xmlns:a16="http://schemas.microsoft.com/office/drawing/2014/main" val="3978776331"/>
                    </a:ext>
                  </a:extLst>
                </a:gridCol>
                <a:gridCol w="1645920">
                  <a:extLst>
                    <a:ext uri="{9D8B030D-6E8A-4147-A177-3AD203B41FA5}">
                      <a16:colId xmlns:a16="http://schemas.microsoft.com/office/drawing/2014/main" val="3765512781"/>
                    </a:ext>
                  </a:extLst>
                </a:gridCol>
                <a:gridCol w="576072">
                  <a:extLst>
                    <a:ext uri="{9D8B030D-6E8A-4147-A177-3AD203B41FA5}">
                      <a16:colId xmlns:a16="http://schemas.microsoft.com/office/drawing/2014/main" val="3855792326"/>
                    </a:ext>
                  </a:extLst>
                </a:gridCol>
                <a:gridCol w="576072">
                  <a:extLst>
                    <a:ext uri="{9D8B030D-6E8A-4147-A177-3AD203B41FA5}">
                      <a16:colId xmlns:a16="http://schemas.microsoft.com/office/drawing/2014/main" val="3125204820"/>
                    </a:ext>
                  </a:extLst>
                </a:gridCol>
                <a:gridCol w="576072">
                  <a:extLst>
                    <a:ext uri="{9D8B030D-6E8A-4147-A177-3AD203B41FA5}">
                      <a16:colId xmlns:a16="http://schemas.microsoft.com/office/drawing/2014/main" val="582214008"/>
                    </a:ext>
                  </a:extLst>
                </a:gridCol>
                <a:gridCol w="576072">
                  <a:extLst>
                    <a:ext uri="{9D8B030D-6E8A-4147-A177-3AD203B41FA5}">
                      <a16:colId xmlns:a16="http://schemas.microsoft.com/office/drawing/2014/main" val="3238457705"/>
                    </a:ext>
                  </a:extLst>
                </a:gridCol>
                <a:gridCol w="576072">
                  <a:extLst>
                    <a:ext uri="{9D8B030D-6E8A-4147-A177-3AD203B41FA5}">
                      <a16:colId xmlns:a16="http://schemas.microsoft.com/office/drawing/2014/main" val="3687605254"/>
                    </a:ext>
                  </a:extLst>
                </a:gridCol>
                <a:gridCol w="576072">
                  <a:extLst>
                    <a:ext uri="{9D8B030D-6E8A-4147-A177-3AD203B41FA5}">
                      <a16:colId xmlns:a16="http://schemas.microsoft.com/office/drawing/2014/main" val="26411427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879386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LinkedIn MBDA - 2025-05-28 12:30:24</a:t>
                      </a:r>
                      <a:r>
                        <a:rPr kumimoji="0" lang="en-US" sz="1000" b="0" i="0" u="none" strike="noStrike" kern="1200" cap="none" spc="0" normalizeH="0" baseline="0" noProof="0">
                          <a:ln>
                            <a:noFill/>
                          </a:ln>
                          <a:solidFill>
                            <a:prstClr val="black"/>
                          </a:solidFill>
                          <a:effectLst/>
                          <a:uLnTx/>
                          <a:uFillTx/>
                          <a:latin typeface="Calibri"/>
                          <a:ea typeface="+mn-ea"/>
                          <a:cs typeface="+mn-cs"/>
                        </a:rPr>
                        <a:t>
 Come and meet us on Saturday, 14th June 2025, for MBDA’s Careers Open Day at our Stevenage site in the UK!
📍 MBDA, Six Hills Way, Stevenage SG1 2DA
🕓 9:30 AM – 12:30 PM
This informal event is your chance to learn more about our company, our culture, the exciting opportunities we have to offer, and why we think MBDA is a great place to work. 
On the day of the event, our recruitment team will help direct you to the correct teams, based on your skills and needs.
➡️ Register here and find out more: https://fcld.ly/txantpb 
#MBDACareers #OpenDay #CareerEvent #WorkinStevenage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https://media.licdn.com/dms/image/v2/D4E10AQFJjRmXEaMDvA/videocover-high/B4EZcWcT5bHQBc-/0/1748428218294?e=1753167600&amp;v=beta&amp;t=8E8v1MqXaHeN6zQdbfFSu-Dh2DanJ6c5SNEU0nJHfhw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UK, EVP, topaz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9.5586 %</a:t>
                      </a:r>
                    </a:p>
                  </a:txBody>
                  <a:tcPr/>
                </a:tc>
                <a:extLst>
                  <a:ext uri="{0D108BD9-81ED-4DB2-BD59-A6C34878D82A}">
                    <a16:rowId xmlns:a16="http://schemas.microsoft.com/office/drawing/2014/main" val="1197088235"/>
                  </a:ext>
                </a:extLst>
              </a:tr>
            </a:tbl>
          </a:graphicData>
        </a:graphic>
      </p:graphicFrame>
      <p:sp>
        <p:nvSpPr>
          <p:cNvPr id="4" name="Text Placeholder 3">
            <a:extLst>
              <a:ext uri="{FF2B5EF4-FFF2-40B4-BE49-F238E27FC236}">
                <a16:creationId xmlns:a16="http://schemas.microsoft.com/office/drawing/2014/main" id="{24DA3AF1-56DA-4AAE-8DBC-51694D1E3E23}"/>
              </a:ext>
            </a:extLst>
          </p:cNvPr>
          <p:cNvSpPr>
            <a:spLocks noGrp="1"/>
          </p:cNvSpPr>
          <p:nvPr>
            <p:ph type="body" sz="quarter" idx="14"/>
          </p:nvPr>
        </p:nvSpPr>
        <p:spPr/>
        <p:txBody>
          <a:bodyPr/>
          <a:lstStyle/>
          <a:p>
            <a:r>
              <a:rPr lang="en-US"/>
              <a:t>01/01/2025 - 07/15/2025</a:t>
            </a:r>
          </a:p>
        </p:txBody>
      </p:sp>
    </p:spTree>
    <p:extLst>
      <p:ext uri="{BB962C8B-B14F-4D97-AF65-F5344CB8AC3E}">
        <p14:creationId xmlns:p14="http://schemas.microsoft.com/office/powerpoint/2010/main" val="31218697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E7C653-39AF-41DC-83F8-17D5BFC80EED}"/>
              </a:ext>
            </a:extLst>
          </p:cNvPr>
          <p:cNvSpPr>
            <a:spLocks noGrp="1"/>
          </p:cNvSpPr>
          <p:nvPr>
            <p:ph type="title"/>
          </p:nvPr>
        </p:nvSpPr>
        <p:spPr/>
        <p:txBody>
          <a:bodyPr/>
          <a:lstStyle/>
          <a:p>
            <a:r>
              <a:rPr lang="en-US"/>
              <a:t>Overall All Posts Table | 1 group and 4 profiles - 6 of 16</a:t>
            </a:r>
          </a:p>
        </p:txBody>
      </p:sp>
      <p:graphicFrame>
        <p:nvGraphicFramePr>
          <p:cNvPr id="5" name="Table Placeholder 4">
            <a:extLst>
              <a:ext uri="{FF2B5EF4-FFF2-40B4-BE49-F238E27FC236}">
                <a16:creationId xmlns:a16="http://schemas.microsoft.com/office/drawing/2014/main" id="{FC911130-C870-4589-A373-2505B741ACD6}"/>
              </a:ext>
            </a:extLst>
          </p:cNvPr>
          <p:cNvGraphicFramePr>
            <a:graphicFrameLocks noGrp="1"/>
          </p:cNvGraphicFramePr>
          <p:nvPr>
            <p:ph type="tbl" sz="quarter" idx="13"/>
            <p:extLst>
              <p:ext uri="{D42A27DB-BD31-4B8C-83A1-F6EECF244321}">
                <p14:modId xmlns:p14="http://schemas.microsoft.com/office/powerpoint/2010/main" val="27375731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841048116"/>
                    </a:ext>
                  </a:extLst>
                </a:gridCol>
                <a:gridCol w="1069848">
                  <a:extLst>
                    <a:ext uri="{9D8B030D-6E8A-4147-A177-3AD203B41FA5}">
                      <a16:colId xmlns:a16="http://schemas.microsoft.com/office/drawing/2014/main" val="1725809258"/>
                    </a:ext>
                  </a:extLst>
                </a:gridCol>
                <a:gridCol w="1645920">
                  <a:extLst>
                    <a:ext uri="{9D8B030D-6E8A-4147-A177-3AD203B41FA5}">
                      <a16:colId xmlns:a16="http://schemas.microsoft.com/office/drawing/2014/main" val="342424109"/>
                    </a:ext>
                  </a:extLst>
                </a:gridCol>
                <a:gridCol w="576072">
                  <a:extLst>
                    <a:ext uri="{9D8B030D-6E8A-4147-A177-3AD203B41FA5}">
                      <a16:colId xmlns:a16="http://schemas.microsoft.com/office/drawing/2014/main" val="2705918405"/>
                    </a:ext>
                  </a:extLst>
                </a:gridCol>
                <a:gridCol w="576072">
                  <a:extLst>
                    <a:ext uri="{9D8B030D-6E8A-4147-A177-3AD203B41FA5}">
                      <a16:colId xmlns:a16="http://schemas.microsoft.com/office/drawing/2014/main" val="1361900336"/>
                    </a:ext>
                  </a:extLst>
                </a:gridCol>
                <a:gridCol w="576072">
                  <a:extLst>
                    <a:ext uri="{9D8B030D-6E8A-4147-A177-3AD203B41FA5}">
                      <a16:colId xmlns:a16="http://schemas.microsoft.com/office/drawing/2014/main" val="2236072343"/>
                    </a:ext>
                  </a:extLst>
                </a:gridCol>
                <a:gridCol w="576072">
                  <a:extLst>
                    <a:ext uri="{9D8B030D-6E8A-4147-A177-3AD203B41FA5}">
                      <a16:colId xmlns:a16="http://schemas.microsoft.com/office/drawing/2014/main" val="2133470183"/>
                    </a:ext>
                  </a:extLst>
                </a:gridCol>
                <a:gridCol w="576072">
                  <a:extLst>
                    <a:ext uri="{9D8B030D-6E8A-4147-A177-3AD203B41FA5}">
                      <a16:colId xmlns:a16="http://schemas.microsoft.com/office/drawing/2014/main" val="1476107503"/>
                    </a:ext>
                  </a:extLst>
                </a:gridCol>
                <a:gridCol w="576072">
                  <a:extLst>
                    <a:ext uri="{9D8B030D-6E8A-4147-A177-3AD203B41FA5}">
                      <a16:colId xmlns:a16="http://schemas.microsoft.com/office/drawing/2014/main" val="26774622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719255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LinkedIn MBDA - 2025-05-20 12:15:29</a:t>
                      </a:r>
                      <a:r>
                        <a:rPr kumimoji="0" lang="en-US" sz="1000" b="0" i="0" u="none" strike="noStrike" kern="1200" cap="none" spc="0" normalizeH="0" baseline="0" noProof="0">
                          <a:ln>
                            <a:noFill/>
                          </a:ln>
                          <a:solidFill>
                            <a:prstClr val="black"/>
                          </a:solidFill>
                          <a:effectLst/>
                          <a:uLnTx/>
                          <a:uFillTx/>
                          <a:latin typeface="Calibri"/>
                          <a:ea typeface="+mn-ea"/>
                          <a:cs typeface="+mn-cs"/>
                        </a:rPr>
                        <a:t>
 We’re proud to share that MBDA has been named among the Top 15 in the Great British Employers of Veterans Top 50! 🎉
At MBDA, we’re committed to supporting #militaryveterans in building impactful second careers beyond their service.
This nomination promotes the huge value our #ArmedForces community brings to the #defenceindustry.
Furthermore, we are very proud that a number of our UK colleagues have been shortlisted for individual awards, which you can read more about in our blog below.
✨ Exact rankings and individual winners will be revealed at the 8th annual #forcesbusinessawards on 26th June.
Explore our shortlist and the scope of the awards here: https://fcld.ly/0dqnjph 
#DefenceMatters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https://media.licdn.com/dms/image/v2/D4E10AQHQEcT7Nz3Jxg/image-shrink_1280/B4EZbtMNKGHYAU-/0/1747736123223?e=1753167600&amp;v=beta&amp;t=4Bdfo_-920mM6Nx4U57bpZz00aQAbr4MUrl9bGQ2Rwo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UK, EVP, topaz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5.4252 %</a:t>
                      </a:r>
                    </a:p>
                  </a:txBody>
                  <a:tcPr/>
                </a:tc>
                <a:extLst>
                  <a:ext uri="{0D108BD9-81ED-4DB2-BD59-A6C34878D82A}">
                    <a16:rowId xmlns:a16="http://schemas.microsoft.com/office/drawing/2014/main" val="3582892537"/>
                  </a:ext>
                </a:extLst>
              </a:tr>
            </a:tbl>
          </a:graphicData>
        </a:graphic>
      </p:graphicFrame>
      <p:sp>
        <p:nvSpPr>
          <p:cNvPr id="4" name="Text Placeholder 3">
            <a:extLst>
              <a:ext uri="{FF2B5EF4-FFF2-40B4-BE49-F238E27FC236}">
                <a16:creationId xmlns:a16="http://schemas.microsoft.com/office/drawing/2014/main" id="{F46D247A-2320-4537-AD53-D30DCB49E0EB}"/>
              </a:ext>
            </a:extLst>
          </p:cNvPr>
          <p:cNvSpPr>
            <a:spLocks noGrp="1"/>
          </p:cNvSpPr>
          <p:nvPr>
            <p:ph type="body" sz="quarter" idx="14"/>
          </p:nvPr>
        </p:nvSpPr>
        <p:spPr/>
        <p:txBody>
          <a:bodyPr/>
          <a:lstStyle/>
          <a:p>
            <a:r>
              <a:rPr lang="en-US"/>
              <a:t>01/01/2025 - 07/15/2025</a:t>
            </a:r>
          </a:p>
        </p:txBody>
      </p:sp>
    </p:spTree>
    <p:extLst>
      <p:ext uri="{BB962C8B-B14F-4D97-AF65-F5344CB8AC3E}">
        <p14:creationId xmlns:p14="http://schemas.microsoft.com/office/powerpoint/2010/main" val="1653954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6D9958-6B8E-4CAE-8264-C27918A4720A}"/>
              </a:ext>
            </a:extLst>
          </p:cNvPr>
          <p:cNvSpPr>
            <a:spLocks noGrp="1"/>
          </p:cNvSpPr>
          <p:nvPr>
            <p:ph type="title"/>
          </p:nvPr>
        </p:nvSpPr>
        <p:spPr/>
        <p:txBody>
          <a:bodyPr/>
          <a:lstStyle/>
          <a:p>
            <a:r>
              <a:rPr lang="en-US"/>
              <a:t>Overall All Posts Table | 1 group and 4 profiles - 7 of 16</a:t>
            </a:r>
          </a:p>
        </p:txBody>
      </p:sp>
      <p:graphicFrame>
        <p:nvGraphicFramePr>
          <p:cNvPr id="5" name="Table Placeholder 4">
            <a:extLst>
              <a:ext uri="{FF2B5EF4-FFF2-40B4-BE49-F238E27FC236}">
                <a16:creationId xmlns:a16="http://schemas.microsoft.com/office/drawing/2014/main" id="{A302D2C0-5A46-4353-9AE3-F7AC07AAAE2A}"/>
              </a:ext>
            </a:extLst>
          </p:cNvPr>
          <p:cNvGraphicFramePr>
            <a:graphicFrameLocks noGrp="1"/>
          </p:cNvGraphicFramePr>
          <p:nvPr>
            <p:ph type="tbl" sz="quarter" idx="13"/>
            <p:extLst>
              <p:ext uri="{D42A27DB-BD31-4B8C-83A1-F6EECF244321}">
                <p14:modId xmlns:p14="http://schemas.microsoft.com/office/powerpoint/2010/main" val="26498123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408195385"/>
                    </a:ext>
                  </a:extLst>
                </a:gridCol>
                <a:gridCol w="1069848">
                  <a:extLst>
                    <a:ext uri="{9D8B030D-6E8A-4147-A177-3AD203B41FA5}">
                      <a16:colId xmlns:a16="http://schemas.microsoft.com/office/drawing/2014/main" val="1463499603"/>
                    </a:ext>
                  </a:extLst>
                </a:gridCol>
                <a:gridCol w="1645920">
                  <a:extLst>
                    <a:ext uri="{9D8B030D-6E8A-4147-A177-3AD203B41FA5}">
                      <a16:colId xmlns:a16="http://schemas.microsoft.com/office/drawing/2014/main" val="4179335874"/>
                    </a:ext>
                  </a:extLst>
                </a:gridCol>
                <a:gridCol w="576072">
                  <a:extLst>
                    <a:ext uri="{9D8B030D-6E8A-4147-A177-3AD203B41FA5}">
                      <a16:colId xmlns:a16="http://schemas.microsoft.com/office/drawing/2014/main" val="3088827597"/>
                    </a:ext>
                  </a:extLst>
                </a:gridCol>
                <a:gridCol w="576072">
                  <a:extLst>
                    <a:ext uri="{9D8B030D-6E8A-4147-A177-3AD203B41FA5}">
                      <a16:colId xmlns:a16="http://schemas.microsoft.com/office/drawing/2014/main" val="1288888709"/>
                    </a:ext>
                  </a:extLst>
                </a:gridCol>
                <a:gridCol w="576072">
                  <a:extLst>
                    <a:ext uri="{9D8B030D-6E8A-4147-A177-3AD203B41FA5}">
                      <a16:colId xmlns:a16="http://schemas.microsoft.com/office/drawing/2014/main" val="303147729"/>
                    </a:ext>
                  </a:extLst>
                </a:gridCol>
                <a:gridCol w="576072">
                  <a:extLst>
                    <a:ext uri="{9D8B030D-6E8A-4147-A177-3AD203B41FA5}">
                      <a16:colId xmlns:a16="http://schemas.microsoft.com/office/drawing/2014/main" val="3474975057"/>
                    </a:ext>
                  </a:extLst>
                </a:gridCol>
                <a:gridCol w="576072">
                  <a:extLst>
                    <a:ext uri="{9D8B030D-6E8A-4147-A177-3AD203B41FA5}">
                      <a16:colId xmlns:a16="http://schemas.microsoft.com/office/drawing/2014/main" val="3638564520"/>
                    </a:ext>
                  </a:extLst>
                </a:gridCol>
                <a:gridCol w="576072">
                  <a:extLst>
                    <a:ext uri="{9D8B030D-6E8A-4147-A177-3AD203B41FA5}">
                      <a16:colId xmlns:a16="http://schemas.microsoft.com/office/drawing/2014/main" val="14280213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9021392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LinkedIn MBDA - 2025-05-14 17:00:56</a:t>
                      </a:r>
                      <a:r>
                        <a:rPr kumimoji="0" lang="fr-FR" sz="1000" b="0" i="0" u="none" strike="noStrike" kern="1200" cap="none" spc="0" normalizeH="0" baseline="0" noProof="0">
                          <a:ln>
                            <a:noFill/>
                          </a:ln>
                          <a:solidFill>
                            <a:prstClr val="black"/>
                          </a:solidFill>
                          <a:effectLst/>
                          <a:uLnTx/>
                          <a:uFillTx/>
                          <a:latin typeface="Calibri"/>
                          <a:ea typeface="+mn-ea"/>
                          <a:cs typeface="+mn-cs"/>
                        </a:rPr>
                        <a:t>
 Vous souhaitez relever des défis d’envergure au sein d’un groupe de défense européenne ?
Affinez votre expertise et trouvez votre voie parmi la grande diversité de métiers de la finance !
Rejoignez MBDA et évoluez dans un environnement international en constante innovation !
Pour en savoir plus sur nos #métiers, rendez-vous sur notre site : https://fcld.ly/fdu4ni2</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https://media.licdn.com/dms/image/v2/D4E10AQElKV-sludCuw/videocover-high/B4EZbPT5DTGcBs-/0/1747234849979?e=1753167600&amp;v=beta&amp;t=oyTeee31D34LKC8btieOuR68oekS3rdd48-wGtZCx6U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France, EVP, topaz, Jobs at MBDA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3.6415 %</a:t>
                      </a:r>
                    </a:p>
                  </a:txBody>
                  <a:tcPr/>
                </a:tc>
                <a:extLst>
                  <a:ext uri="{0D108BD9-81ED-4DB2-BD59-A6C34878D82A}">
                    <a16:rowId xmlns:a16="http://schemas.microsoft.com/office/drawing/2014/main" val="3583604267"/>
                  </a:ext>
                </a:extLst>
              </a:tr>
            </a:tbl>
          </a:graphicData>
        </a:graphic>
      </p:graphicFrame>
      <p:sp>
        <p:nvSpPr>
          <p:cNvPr id="4" name="Text Placeholder 3">
            <a:extLst>
              <a:ext uri="{FF2B5EF4-FFF2-40B4-BE49-F238E27FC236}">
                <a16:creationId xmlns:a16="http://schemas.microsoft.com/office/drawing/2014/main" id="{1A384BE4-E480-4147-AA8A-A3CD8F3B78EB}"/>
              </a:ext>
            </a:extLst>
          </p:cNvPr>
          <p:cNvSpPr>
            <a:spLocks noGrp="1"/>
          </p:cNvSpPr>
          <p:nvPr>
            <p:ph type="body" sz="quarter" idx="14"/>
          </p:nvPr>
        </p:nvSpPr>
        <p:spPr/>
        <p:txBody>
          <a:bodyPr/>
          <a:lstStyle/>
          <a:p>
            <a:r>
              <a:rPr lang="en-US"/>
              <a:t>01/01/2025 - 07/15/2025</a:t>
            </a:r>
          </a:p>
        </p:txBody>
      </p:sp>
    </p:spTree>
    <p:extLst>
      <p:ext uri="{BB962C8B-B14F-4D97-AF65-F5344CB8AC3E}">
        <p14:creationId xmlns:p14="http://schemas.microsoft.com/office/powerpoint/2010/main" val="12824112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818BF2-582B-486B-A855-E85EE6267EEA}"/>
              </a:ext>
            </a:extLst>
          </p:cNvPr>
          <p:cNvSpPr>
            <a:spLocks noGrp="1"/>
          </p:cNvSpPr>
          <p:nvPr>
            <p:ph type="title"/>
          </p:nvPr>
        </p:nvSpPr>
        <p:spPr/>
        <p:txBody>
          <a:bodyPr/>
          <a:lstStyle/>
          <a:p>
            <a:r>
              <a:rPr lang="en-US"/>
              <a:t>Overall All Posts Table | 1 group and 4 profiles - 8 of 16</a:t>
            </a:r>
          </a:p>
        </p:txBody>
      </p:sp>
      <p:graphicFrame>
        <p:nvGraphicFramePr>
          <p:cNvPr id="5" name="Table Placeholder 4">
            <a:extLst>
              <a:ext uri="{FF2B5EF4-FFF2-40B4-BE49-F238E27FC236}">
                <a16:creationId xmlns:a16="http://schemas.microsoft.com/office/drawing/2014/main" id="{0FD15F5E-11A8-4FC4-8494-5B1C9FF69A21}"/>
              </a:ext>
            </a:extLst>
          </p:cNvPr>
          <p:cNvGraphicFramePr>
            <a:graphicFrameLocks noGrp="1"/>
          </p:cNvGraphicFramePr>
          <p:nvPr>
            <p:ph type="tbl" sz="quarter" idx="13"/>
            <p:extLst>
              <p:ext uri="{D42A27DB-BD31-4B8C-83A1-F6EECF244321}">
                <p14:modId xmlns:p14="http://schemas.microsoft.com/office/powerpoint/2010/main" val="25153723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45672662"/>
                    </a:ext>
                  </a:extLst>
                </a:gridCol>
                <a:gridCol w="1069848">
                  <a:extLst>
                    <a:ext uri="{9D8B030D-6E8A-4147-A177-3AD203B41FA5}">
                      <a16:colId xmlns:a16="http://schemas.microsoft.com/office/drawing/2014/main" val="1482980896"/>
                    </a:ext>
                  </a:extLst>
                </a:gridCol>
                <a:gridCol w="1645920">
                  <a:extLst>
                    <a:ext uri="{9D8B030D-6E8A-4147-A177-3AD203B41FA5}">
                      <a16:colId xmlns:a16="http://schemas.microsoft.com/office/drawing/2014/main" val="2738662471"/>
                    </a:ext>
                  </a:extLst>
                </a:gridCol>
                <a:gridCol w="576072">
                  <a:extLst>
                    <a:ext uri="{9D8B030D-6E8A-4147-A177-3AD203B41FA5}">
                      <a16:colId xmlns:a16="http://schemas.microsoft.com/office/drawing/2014/main" val="3574457269"/>
                    </a:ext>
                  </a:extLst>
                </a:gridCol>
                <a:gridCol w="576072">
                  <a:extLst>
                    <a:ext uri="{9D8B030D-6E8A-4147-A177-3AD203B41FA5}">
                      <a16:colId xmlns:a16="http://schemas.microsoft.com/office/drawing/2014/main" val="94200066"/>
                    </a:ext>
                  </a:extLst>
                </a:gridCol>
                <a:gridCol w="576072">
                  <a:extLst>
                    <a:ext uri="{9D8B030D-6E8A-4147-A177-3AD203B41FA5}">
                      <a16:colId xmlns:a16="http://schemas.microsoft.com/office/drawing/2014/main" val="2969430303"/>
                    </a:ext>
                  </a:extLst>
                </a:gridCol>
                <a:gridCol w="576072">
                  <a:extLst>
                    <a:ext uri="{9D8B030D-6E8A-4147-A177-3AD203B41FA5}">
                      <a16:colId xmlns:a16="http://schemas.microsoft.com/office/drawing/2014/main" val="2182305450"/>
                    </a:ext>
                  </a:extLst>
                </a:gridCol>
                <a:gridCol w="576072">
                  <a:extLst>
                    <a:ext uri="{9D8B030D-6E8A-4147-A177-3AD203B41FA5}">
                      <a16:colId xmlns:a16="http://schemas.microsoft.com/office/drawing/2014/main" val="23258334"/>
                    </a:ext>
                  </a:extLst>
                </a:gridCol>
                <a:gridCol w="576072">
                  <a:extLst>
                    <a:ext uri="{9D8B030D-6E8A-4147-A177-3AD203B41FA5}">
                      <a16:colId xmlns:a16="http://schemas.microsoft.com/office/drawing/2014/main" val="6716038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540474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LinkedIn MBDA - 2025-05-09 14:30:08</a:t>
                      </a:r>
                      <a:r>
                        <a:rPr kumimoji="0" lang="en-US" sz="1000" b="0" i="0" u="none" strike="noStrike" kern="1200" cap="none" spc="0" normalizeH="0" baseline="0" noProof="0">
                          <a:ln>
                            <a:noFill/>
                          </a:ln>
                          <a:solidFill>
                            <a:prstClr val="black"/>
                          </a:solidFill>
                          <a:effectLst/>
                          <a:uLnTx/>
                          <a:uFillTx/>
                          <a:latin typeface="Calibri"/>
                          <a:ea typeface="+mn-ea"/>
                          <a:cs typeface="+mn-cs"/>
                        </a:rPr>
                        <a:t>
 🎉 We’re thrilled to share that our #EarlyCareers campaign has been shortlisted for the Best Integrated Marketing Campaign at the The Talent Labs Awards! 🏆
Our bold and innovative ‘Really’ campaign reflects our strong commitment to talent innovation, giving future #graduates and #apprentices a real glimpse into what it means to shape the future of defence by our side.
A huge thank you to all the incredible teams who brought this vision to life, this recognition wouldn’t be possible without you! 👏
📅 Don’t miss it! The 2025 Awards will be held on Thursday, 5th June, where the winner will be revealed. 
🎥 Revisit our Early Careers campaign video here: https://fcld.ly/hg9lg8o 
#DefenceCareers #TalentLabsAwards2025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https://media.licdn.com/dms/image/v2/D4E10AQGxM-e399ug3Q/image-shrink_1280/B4EZa1BjpFH4AM-/0/1746793807891?e=1753167600&amp;v=beta&amp;t=5n6_y0UVTY7l63BQ-YyTXqKcHsjx5g8v5HmBzq4dHLM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UK, EVP, topaz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3.9204 %</a:t>
                      </a:r>
                    </a:p>
                  </a:txBody>
                  <a:tcPr/>
                </a:tc>
                <a:extLst>
                  <a:ext uri="{0D108BD9-81ED-4DB2-BD59-A6C34878D82A}">
                    <a16:rowId xmlns:a16="http://schemas.microsoft.com/office/drawing/2014/main" val="3606818234"/>
                  </a:ext>
                </a:extLst>
              </a:tr>
            </a:tbl>
          </a:graphicData>
        </a:graphic>
      </p:graphicFrame>
      <p:sp>
        <p:nvSpPr>
          <p:cNvPr id="4" name="Text Placeholder 3">
            <a:extLst>
              <a:ext uri="{FF2B5EF4-FFF2-40B4-BE49-F238E27FC236}">
                <a16:creationId xmlns:a16="http://schemas.microsoft.com/office/drawing/2014/main" id="{94CDA90E-00C7-401C-904B-1A33FE9F9D85}"/>
              </a:ext>
            </a:extLst>
          </p:cNvPr>
          <p:cNvSpPr>
            <a:spLocks noGrp="1"/>
          </p:cNvSpPr>
          <p:nvPr>
            <p:ph type="body" sz="quarter" idx="14"/>
          </p:nvPr>
        </p:nvSpPr>
        <p:spPr/>
        <p:txBody>
          <a:bodyPr/>
          <a:lstStyle/>
          <a:p>
            <a:r>
              <a:rPr lang="en-US"/>
              <a:t>01/01/2025 - 07/15/2025</a:t>
            </a:r>
          </a:p>
        </p:txBody>
      </p:sp>
    </p:spTree>
    <p:extLst>
      <p:ext uri="{BB962C8B-B14F-4D97-AF65-F5344CB8AC3E}">
        <p14:creationId xmlns:p14="http://schemas.microsoft.com/office/powerpoint/2010/main" val="40766641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3FD06F-A418-4BD9-ADF1-AAF57A03A768}"/>
              </a:ext>
            </a:extLst>
          </p:cNvPr>
          <p:cNvSpPr>
            <a:spLocks noGrp="1"/>
          </p:cNvSpPr>
          <p:nvPr>
            <p:ph type="title"/>
          </p:nvPr>
        </p:nvSpPr>
        <p:spPr/>
        <p:txBody>
          <a:bodyPr/>
          <a:lstStyle/>
          <a:p>
            <a:r>
              <a:rPr lang="en-US"/>
              <a:t>Overall All Posts Table | 1 group and 4 profiles - 9 of 16</a:t>
            </a:r>
          </a:p>
        </p:txBody>
      </p:sp>
      <p:graphicFrame>
        <p:nvGraphicFramePr>
          <p:cNvPr id="5" name="Table Placeholder 4">
            <a:extLst>
              <a:ext uri="{FF2B5EF4-FFF2-40B4-BE49-F238E27FC236}">
                <a16:creationId xmlns:a16="http://schemas.microsoft.com/office/drawing/2014/main" id="{91305484-06DD-489E-90AE-2A99C25191D3}"/>
              </a:ext>
            </a:extLst>
          </p:cNvPr>
          <p:cNvGraphicFramePr>
            <a:graphicFrameLocks noGrp="1"/>
          </p:cNvGraphicFramePr>
          <p:nvPr>
            <p:ph type="tbl" sz="quarter" idx="13"/>
            <p:extLst>
              <p:ext uri="{D42A27DB-BD31-4B8C-83A1-F6EECF244321}">
                <p14:modId xmlns:p14="http://schemas.microsoft.com/office/powerpoint/2010/main" val="12098771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33993082"/>
                    </a:ext>
                  </a:extLst>
                </a:gridCol>
                <a:gridCol w="1069848">
                  <a:extLst>
                    <a:ext uri="{9D8B030D-6E8A-4147-A177-3AD203B41FA5}">
                      <a16:colId xmlns:a16="http://schemas.microsoft.com/office/drawing/2014/main" val="1357685251"/>
                    </a:ext>
                  </a:extLst>
                </a:gridCol>
                <a:gridCol w="1645920">
                  <a:extLst>
                    <a:ext uri="{9D8B030D-6E8A-4147-A177-3AD203B41FA5}">
                      <a16:colId xmlns:a16="http://schemas.microsoft.com/office/drawing/2014/main" val="2886258071"/>
                    </a:ext>
                  </a:extLst>
                </a:gridCol>
                <a:gridCol w="576072">
                  <a:extLst>
                    <a:ext uri="{9D8B030D-6E8A-4147-A177-3AD203B41FA5}">
                      <a16:colId xmlns:a16="http://schemas.microsoft.com/office/drawing/2014/main" val="3428246355"/>
                    </a:ext>
                  </a:extLst>
                </a:gridCol>
                <a:gridCol w="576072">
                  <a:extLst>
                    <a:ext uri="{9D8B030D-6E8A-4147-A177-3AD203B41FA5}">
                      <a16:colId xmlns:a16="http://schemas.microsoft.com/office/drawing/2014/main" val="1936284795"/>
                    </a:ext>
                  </a:extLst>
                </a:gridCol>
                <a:gridCol w="576072">
                  <a:extLst>
                    <a:ext uri="{9D8B030D-6E8A-4147-A177-3AD203B41FA5}">
                      <a16:colId xmlns:a16="http://schemas.microsoft.com/office/drawing/2014/main" val="2413337880"/>
                    </a:ext>
                  </a:extLst>
                </a:gridCol>
                <a:gridCol w="576072">
                  <a:extLst>
                    <a:ext uri="{9D8B030D-6E8A-4147-A177-3AD203B41FA5}">
                      <a16:colId xmlns:a16="http://schemas.microsoft.com/office/drawing/2014/main" val="1795401960"/>
                    </a:ext>
                  </a:extLst>
                </a:gridCol>
                <a:gridCol w="576072">
                  <a:extLst>
                    <a:ext uri="{9D8B030D-6E8A-4147-A177-3AD203B41FA5}">
                      <a16:colId xmlns:a16="http://schemas.microsoft.com/office/drawing/2014/main" val="2821644135"/>
                    </a:ext>
                  </a:extLst>
                </a:gridCol>
                <a:gridCol w="576072">
                  <a:extLst>
                    <a:ext uri="{9D8B030D-6E8A-4147-A177-3AD203B41FA5}">
                      <a16:colId xmlns:a16="http://schemas.microsoft.com/office/drawing/2014/main" val="24513535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408493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Instagram mbda_italia - 2025-04-18 15:01:10</a:t>
                      </a:r>
                      <a:r>
                        <a:rPr kumimoji="0" lang="it-IT" sz="1000" b="0" i="0" u="none" strike="noStrike" kern="1200" cap="none" spc="0" normalizeH="0" baseline="0" noProof="0">
                          <a:ln>
                            <a:noFill/>
                          </a:ln>
                          <a:solidFill>
                            <a:prstClr val="black"/>
                          </a:solidFill>
                          <a:effectLst/>
                          <a:uLnTx/>
                          <a:uFillTx/>
                          <a:latin typeface="Calibri"/>
                          <a:ea typeface="+mn-ea"/>
                          <a:cs typeface="+mn-cs"/>
                        </a:rPr>
                        <a:t>
 🎙️ Lo scorso 7 aprile #MBDA in Italia è stata ospite di #RadioRomaTre, la radio ufficiale dell’Università Roma Tre, che da sempre crea un legame tra studenti e il mondo del lavoro, raccontando storie autentiche e stimolanti.
L’intervista è stata un’occasione preziosa per parlare del ruolo di MBDA Italia nel panorama industriale, dei progetti che la guidano e dei valori che la contraddistinguono. 
Lorena Peluso, Recruitment Manager di MBDA in Italia, ha descritto l’azienda con tre parole chiave: #strategica, #europea, #inclusiva.
È stato un piacere confrontarsi con i giovani talenti in un momento di scambio e condivisione.
🎧 Ascolta l’intervista completa al link in story.
Ci troverai al minuto 53</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https://quintly-eu-image-storage.s3.amazonaws.com/734d6779ed3cbc1b90b497a31e35eb1f/b99fbae6014718657e18e9d2ce05fb70.jpg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EVP, Topaz, Italie, EVP, topaz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2.7000 %</a:t>
                      </a:r>
                    </a:p>
                  </a:txBody>
                  <a:tcPr/>
                </a:tc>
                <a:extLst>
                  <a:ext uri="{0D108BD9-81ED-4DB2-BD59-A6C34878D82A}">
                    <a16:rowId xmlns:a16="http://schemas.microsoft.com/office/drawing/2014/main" val="3553382106"/>
                  </a:ext>
                </a:extLst>
              </a:tr>
            </a:tbl>
          </a:graphicData>
        </a:graphic>
      </p:graphicFrame>
      <p:sp>
        <p:nvSpPr>
          <p:cNvPr id="4" name="Text Placeholder 3">
            <a:extLst>
              <a:ext uri="{FF2B5EF4-FFF2-40B4-BE49-F238E27FC236}">
                <a16:creationId xmlns:a16="http://schemas.microsoft.com/office/drawing/2014/main" id="{9367665C-F615-4362-A7C5-0D7C80C47DA7}"/>
              </a:ext>
            </a:extLst>
          </p:cNvPr>
          <p:cNvSpPr>
            <a:spLocks noGrp="1"/>
          </p:cNvSpPr>
          <p:nvPr>
            <p:ph type="body" sz="quarter" idx="14"/>
          </p:nvPr>
        </p:nvSpPr>
        <p:spPr/>
        <p:txBody>
          <a:bodyPr/>
          <a:lstStyle/>
          <a:p>
            <a:r>
              <a:rPr lang="en-US"/>
              <a:t>01/01/2025 - 07/15/2025</a:t>
            </a:r>
          </a:p>
        </p:txBody>
      </p:sp>
    </p:spTree>
    <p:extLst>
      <p:ext uri="{BB962C8B-B14F-4D97-AF65-F5344CB8AC3E}">
        <p14:creationId xmlns:p14="http://schemas.microsoft.com/office/powerpoint/2010/main" val="28517961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439725-28C6-464D-99D9-764C5C92FCE0}"/>
              </a:ext>
            </a:extLst>
          </p:cNvPr>
          <p:cNvSpPr>
            <a:spLocks noGrp="1"/>
          </p:cNvSpPr>
          <p:nvPr>
            <p:ph type="title"/>
          </p:nvPr>
        </p:nvSpPr>
        <p:spPr/>
        <p:txBody>
          <a:bodyPr/>
          <a:lstStyle/>
          <a:p>
            <a:r>
              <a:rPr lang="en-US"/>
              <a:t>Overall All Posts Table | 1 group and 4 profiles - 10 of 16</a:t>
            </a:r>
          </a:p>
        </p:txBody>
      </p:sp>
      <p:graphicFrame>
        <p:nvGraphicFramePr>
          <p:cNvPr id="5" name="Table Placeholder 4">
            <a:extLst>
              <a:ext uri="{FF2B5EF4-FFF2-40B4-BE49-F238E27FC236}">
                <a16:creationId xmlns:a16="http://schemas.microsoft.com/office/drawing/2014/main" id="{1533C48B-E2C7-4F18-B6C6-612C5FBEB053}"/>
              </a:ext>
            </a:extLst>
          </p:cNvPr>
          <p:cNvGraphicFramePr>
            <a:graphicFrameLocks noGrp="1"/>
          </p:cNvGraphicFramePr>
          <p:nvPr>
            <p:ph type="tbl" sz="quarter" idx="13"/>
            <p:extLst>
              <p:ext uri="{D42A27DB-BD31-4B8C-83A1-F6EECF244321}">
                <p14:modId xmlns:p14="http://schemas.microsoft.com/office/powerpoint/2010/main" val="24638686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310799365"/>
                    </a:ext>
                  </a:extLst>
                </a:gridCol>
                <a:gridCol w="1069848">
                  <a:extLst>
                    <a:ext uri="{9D8B030D-6E8A-4147-A177-3AD203B41FA5}">
                      <a16:colId xmlns:a16="http://schemas.microsoft.com/office/drawing/2014/main" val="3487696983"/>
                    </a:ext>
                  </a:extLst>
                </a:gridCol>
                <a:gridCol w="1645920">
                  <a:extLst>
                    <a:ext uri="{9D8B030D-6E8A-4147-A177-3AD203B41FA5}">
                      <a16:colId xmlns:a16="http://schemas.microsoft.com/office/drawing/2014/main" val="809745916"/>
                    </a:ext>
                  </a:extLst>
                </a:gridCol>
                <a:gridCol w="576072">
                  <a:extLst>
                    <a:ext uri="{9D8B030D-6E8A-4147-A177-3AD203B41FA5}">
                      <a16:colId xmlns:a16="http://schemas.microsoft.com/office/drawing/2014/main" val="3500044409"/>
                    </a:ext>
                  </a:extLst>
                </a:gridCol>
                <a:gridCol w="576072">
                  <a:extLst>
                    <a:ext uri="{9D8B030D-6E8A-4147-A177-3AD203B41FA5}">
                      <a16:colId xmlns:a16="http://schemas.microsoft.com/office/drawing/2014/main" val="2888308751"/>
                    </a:ext>
                  </a:extLst>
                </a:gridCol>
                <a:gridCol w="576072">
                  <a:extLst>
                    <a:ext uri="{9D8B030D-6E8A-4147-A177-3AD203B41FA5}">
                      <a16:colId xmlns:a16="http://schemas.microsoft.com/office/drawing/2014/main" val="2368570161"/>
                    </a:ext>
                  </a:extLst>
                </a:gridCol>
                <a:gridCol w="576072">
                  <a:extLst>
                    <a:ext uri="{9D8B030D-6E8A-4147-A177-3AD203B41FA5}">
                      <a16:colId xmlns:a16="http://schemas.microsoft.com/office/drawing/2014/main" val="4095283625"/>
                    </a:ext>
                  </a:extLst>
                </a:gridCol>
                <a:gridCol w="576072">
                  <a:extLst>
                    <a:ext uri="{9D8B030D-6E8A-4147-A177-3AD203B41FA5}">
                      <a16:colId xmlns:a16="http://schemas.microsoft.com/office/drawing/2014/main" val="1822214423"/>
                    </a:ext>
                  </a:extLst>
                </a:gridCol>
                <a:gridCol w="576072">
                  <a:extLst>
                    <a:ext uri="{9D8B030D-6E8A-4147-A177-3AD203B41FA5}">
                      <a16:colId xmlns:a16="http://schemas.microsoft.com/office/drawing/2014/main" val="3022476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7190803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LinkedIn MBDA - 2025-04-18 15:00:43</a:t>
                      </a:r>
                      <a:r>
                        <a:rPr kumimoji="0" lang="it-IT" sz="1000" b="0" i="0" u="none" strike="noStrike" kern="1200" cap="none" spc="0" normalizeH="0" baseline="0" noProof="0">
                          <a:ln>
                            <a:noFill/>
                          </a:ln>
                          <a:solidFill>
                            <a:prstClr val="black"/>
                          </a:solidFill>
                          <a:effectLst/>
                          <a:uLnTx/>
                          <a:uFillTx/>
                          <a:latin typeface="Calibri"/>
                          <a:ea typeface="+mn-ea"/>
                          <a:cs typeface="+mn-cs"/>
                        </a:rPr>
                        <a:t>
 🎙️ Lo scorso 7 aprile #MBDA in Italia è stata ospite di #RadioRomaTre, la radio ufficiale dell’Università Roma Tre, che da sempre crea un legame tra studenti e il mondo del lavoro, raccontando storie autentiche e stimolanti.
L’intervista è stata un’occasione preziosa per parlare del ruolo di MBDA Italia nel panorama industriale, dei progetti che la guidano e dei valori che la contraddistinguono.
Lorena Peluso, Recruitment Manager di MBDA in Italia, ha descritto l’azienda con tre parole chiave: #strategica, #europea, #inclusiva.
È stato un piacere confrontarsi con i giovani talenti in un momento di scambio e condivisione.
🎧 Ascolta l’intervista completa https://fcld.ly/t2rn0gp 
Ci troverai al minuto 53</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https://media.licdn.com/dms/image/v2/D4E10AQFBUAs-DY7fYg/image-shrink_1280/B4EZZI_IleHUAM-/0/1744981234003?e=1752735600&amp;v=beta&amp;t=BaPOEXSSXK-_JE2REENXC-SomQzAThh9CfbyQlkBzXI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Italy, EVP, Topaz, Italie, EVP, topaz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18.0710 %</a:t>
                      </a:r>
                    </a:p>
                  </a:txBody>
                  <a:tcPr/>
                </a:tc>
                <a:extLst>
                  <a:ext uri="{0D108BD9-81ED-4DB2-BD59-A6C34878D82A}">
                    <a16:rowId xmlns:a16="http://schemas.microsoft.com/office/drawing/2014/main" val="469040411"/>
                  </a:ext>
                </a:extLst>
              </a:tr>
            </a:tbl>
          </a:graphicData>
        </a:graphic>
      </p:graphicFrame>
      <p:sp>
        <p:nvSpPr>
          <p:cNvPr id="4" name="Text Placeholder 3">
            <a:extLst>
              <a:ext uri="{FF2B5EF4-FFF2-40B4-BE49-F238E27FC236}">
                <a16:creationId xmlns:a16="http://schemas.microsoft.com/office/drawing/2014/main" id="{C8A87CCC-0955-458B-B15B-3C7EC65F38D9}"/>
              </a:ext>
            </a:extLst>
          </p:cNvPr>
          <p:cNvSpPr>
            <a:spLocks noGrp="1"/>
          </p:cNvSpPr>
          <p:nvPr>
            <p:ph type="body" sz="quarter" idx="14"/>
          </p:nvPr>
        </p:nvSpPr>
        <p:spPr/>
        <p:txBody>
          <a:bodyPr/>
          <a:lstStyle/>
          <a:p>
            <a:r>
              <a:rPr lang="en-US"/>
              <a:t>01/01/2025 - 07/15/2025</a:t>
            </a:r>
          </a:p>
        </p:txBody>
      </p:sp>
    </p:spTree>
    <p:extLst>
      <p:ext uri="{BB962C8B-B14F-4D97-AF65-F5344CB8AC3E}">
        <p14:creationId xmlns:p14="http://schemas.microsoft.com/office/powerpoint/2010/main" val="16798982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BF3778-22CF-4842-857B-B0B8EA7BB602}"/>
              </a:ext>
            </a:extLst>
          </p:cNvPr>
          <p:cNvSpPr>
            <a:spLocks noGrp="1"/>
          </p:cNvSpPr>
          <p:nvPr>
            <p:ph type="title"/>
          </p:nvPr>
        </p:nvSpPr>
        <p:spPr/>
        <p:txBody>
          <a:bodyPr/>
          <a:lstStyle/>
          <a:p>
            <a:r>
              <a:rPr lang="en-US"/>
              <a:t>Overall All Posts Table | 1 group and 4 profiles - 11 of 16</a:t>
            </a:r>
          </a:p>
        </p:txBody>
      </p:sp>
      <p:graphicFrame>
        <p:nvGraphicFramePr>
          <p:cNvPr id="5" name="Table Placeholder 4">
            <a:extLst>
              <a:ext uri="{FF2B5EF4-FFF2-40B4-BE49-F238E27FC236}">
                <a16:creationId xmlns:a16="http://schemas.microsoft.com/office/drawing/2014/main" id="{A909892D-31DF-4DB1-8EEC-D7F5AF622241}"/>
              </a:ext>
            </a:extLst>
          </p:cNvPr>
          <p:cNvGraphicFramePr>
            <a:graphicFrameLocks noGrp="1"/>
          </p:cNvGraphicFramePr>
          <p:nvPr>
            <p:ph type="tbl" sz="quarter" idx="13"/>
            <p:extLst>
              <p:ext uri="{D42A27DB-BD31-4B8C-83A1-F6EECF244321}">
                <p14:modId xmlns:p14="http://schemas.microsoft.com/office/powerpoint/2010/main" val="26288227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54513107"/>
                    </a:ext>
                  </a:extLst>
                </a:gridCol>
                <a:gridCol w="1069848">
                  <a:extLst>
                    <a:ext uri="{9D8B030D-6E8A-4147-A177-3AD203B41FA5}">
                      <a16:colId xmlns:a16="http://schemas.microsoft.com/office/drawing/2014/main" val="1472106665"/>
                    </a:ext>
                  </a:extLst>
                </a:gridCol>
                <a:gridCol w="1645920">
                  <a:extLst>
                    <a:ext uri="{9D8B030D-6E8A-4147-A177-3AD203B41FA5}">
                      <a16:colId xmlns:a16="http://schemas.microsoft.com/office/drawing/2014/main" val="413123306"/>
                    </a:ext>
                  </a:extLst>
                </a:gridCol>
                <a:gridCol w="576072">
                  <a:extLst>
                    <a:ext uri="{9D8B030D-6E8A-4147-A177-3AD203B41FA5}">
                      <a16:colId xmlns:a16="http://schemas.microsoft.com/office/drawing/2014/main" val="853149398"/>
                    </a:ext>
                  </a:extLst>
                </a:gridCol>
                <a:gridCol w="576072">
                  <a:extLst>
                    <a:ext uri="{9D8B030D-6E8A-4147-A177-3AD203B41FA5}">
                      <a16:colId xmlns:a16="http://schemas.microsoft.com/office/drawing/2014/main" val="524946577"/>
                    </a:ext>
                  </a:extLst>
                </a:gridCol>
                <a:gridCol w="576072">
                  <a:extLst>
                    <a:ext uri="{9D8B030D-6E8A-4147-A177-3AD203B41FA5}">
                      <a16:colId xmlns:a16="http://schemas.microsoft.com/office/drawing/2014/main" val="2215443330"/>
                    </a:ext>
                  </a:extLst>
                </a:gridCol>
                <a:gridCol w="576072">
                  <a:extLst>
                    <a:ext uri="{9D8B030D-6E8A-4147-A177-3AD203B41FA5}">
                      <a16:colId xmlns:a16="http://schemas.microsoft.com/office/drawing/2014/main" val="3994939165"/>
                    </a:ext>
                  </a:extLst>
                </a:gridCol>
                <a:gridCol w="576072">
                  <a:extLst>
                    <a:ext uri="{9D8B030D-6E8A-4147-A177-3AD203B41FA5}">
                      <a16:colId xmlns:a16="http://schemas.microsoft.com/office/drawing/2014/main" val="36135040"/>
                    </a:ext>
                  </a:extLst>
                </a:gridCol>
                <a:gridCol w="576072">
                  <a:extLst>
                    <a:ext uri="{9D8B030D-6E8A-4147-A177-3AD203B41FA5}">
                      <a16:colId xmlns:a16="http://schemas.microsoft.com/office/drawing/2014/main" val="30027774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95114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LinkedIn MBDA - 2025-04-10 15:15:16</a:t>
                      </a:r>
                      <a:r>
                        <a:rPr kumimoji="0" lang="fr-FR" sz="1000" b="0" i="0" u="none" strike="noStrike" kern="1200" cap="none" spc="0" normalizeH="0" baseline="0" noProof="0">
                          <a:ln>
                            <a:noFill/>
                          </a:ln>
                          <a:solidFill>
                            <a:prstClr val="black"/>
                          </a:solidFill>
                          <a:effectLst/>
                          <a:uLnTx/>
                          <a:uFillTx/>
                          <a:latin typeface="Calibri"/>
                          <a:ea typeface="+mn-ea"/>
                          <a:cs typeface="+mn-cs"/>
                        </a:rPr>
                        <a:t>
 Chez MBDA, chaque #expertise compte pour garantir la performance et la fiabilité de nos systèmes !
Nathan, expert en matériaux, nous partage son expérience et nous explique comment le choix des matériaux influence la durabilité et l’efficacité de nos produits.
🎙️ Découvrez son témoignage et plongez dans l’univers des #matériaux et #procédés chez MBDA.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France, EVP, Topaz, France, EVP, topaz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41.1520 %</a:t>
                      </a:r>
                    </a:p>
                  </a:txBody>
                  <a:tcPr/>
                </a:tc>
                <a:extLst>
                  <a:ext uri="{0D108BD9-81ED-4DB2-BD59-A6C34878D82A}">
                    <a16:rowId xmlns:a16="http://schemas.microsoft.com/office/drawing/2014/main" val="273200480"/>
                  </a:ext>
                </a:extLst>
              </a:tr>
            </a:tbl>
          </a:graphicData>
        </a:graphic>
      </p:graphicFrame>
      <p:sp>
        <p:nvSpPr>
          <p:cNvPr id="4" name="Text Placeholder 3">
            <a:extLst>
              <a:ext uri="{FF2B5EF4-FFF2-40B4-BE49-F238E27FC236}">
                <a16:creationId xmlns:a16="http://schemas.microsoft.com/office/drawing/2014/main" id="{B5D04B47-A730-4E3B-A210-977115E578D9}"/>
              </a:ext>
            </a:extLst>
          </p:cNvPr>
          <p:cNvSpPr>
            <a:spLocks noGrp="1"/>
          </p:cNvSpPr>
          <p:nvPr>
            <p:ph type="body" sz="quarter" idx="14"/>
          </p:nvPr>
        </p:nvSpPr>
        <p:spPr/>
        <p:txBody>
          <a:bodyPr/>
          <a:lstStyle/>
          <a:p>
            <a:r>
              <a:rPr lang="en-US"/>
              <a:t>01/01/2025 - 07/15/2025</a:t>
            </a:r>
          </a:p>
        </p:txBody>
      </p:sp>
    </p:spTree>
    <p:extLst>
      <p:ext uri="{BB962C8B-B14F-4D97-AF65-F5344CB8AC3E}">
        <p14:creationId xmlns:p14="http://schemas.microsoft.com/office/powerpoint/2010/main" val="2827784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405686-2160-4D58-A9C6-E9127C81301D}"/>
              </a:ext>
            </a:extLst>
          </p:cNvPr>
          <p:cNvSpPr>
            <a:spLocks noGrp="1"/>
          </p:cNvSpPr>
          <p:nvPr>
            <p:ph type="title"/>
          </p:nvPr>
        </p:nvSpPr>
        <p:spPr/>
        <p:txBody>
          <a:bodyPr/>
          <a:lstStyle/>
          <a:p>
            <a:r>
              <a:rPr lang="en-US"/>
              <a:t>Overall All Posts Table | 1 group and 4 profiles - 12 of 16</a:t>
            </a:r>
          </a:p>
        </p:txBody>
      </p:sp>
      <p:graphicFrame>
        <p:nvGraphicFramePr>
          <p:cNvPr id="5" name="Table Placeholder 4">
            <a:extLst>
              <a:ext uri="{FF2B5EF4-FFF2-40B4-BE49-F238E27FC236}">
                <a16:creationId xmlns:a16="http://schemas.microsoft.com/office/drawing/2014/main" id="{245273B7-FA7C-452D-A56C-F95F0F21210F}"/>
              </a:ext>
            </a:extLst>
          </p:cNvPr>
          <p:cNvGraphicFramePr>
            <a:graphicFrameLocks noGrp="1"/>
          </p:cNvGraphicFramePr>
          <p:nvPr>
            <p:ph type="tbl" sz="quarter" idx="13"/>
            <p:extLst>
              <p:ext uri="{D42A27DB-BD31-4B8C-83A1-F6EECF244321}">
                <p14:modId xmlns:p14="http://schemas.microsoft.com/office/powerpoint/2010/main" val="5617076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521859063"/>
                    </a:ext>
                  </a:extLst>
                </a:gridCol>
                <a:gridCol w="1069848">
                  <a:extLst>
                    <a:ext uri="{9D8B030D-6E8A-4147-A177-3AD203B41FA5}">
                      <a16:colId xmlns:a16="http://schemas.microsoft.com/office/drawing/2014/main" val="627240079"/>
                    </a:ext>
                  </a:extLst>
                </a:gridCol>
                <a:gridCol w="1645920">
                  <a:extLst>
                    <a:ext uri="{9D8B030D-6E8A-4147-A177-3AD203B41FA5}">
                      <a16:colId xmlns:a16="http://schemas.microsoft.com/office/drawing/2014/main" val="3626781164"/>
                    </a:ext>
                  </a:extLst>
                </a:gridCol>
                <a:gridCol w="576072">
                  <a:extLst>
                    <a:ext uri="{9D8B030D-6E8A-4147-A177-3AD203B41FA5}">
                      <a16:colId xmlns:a16="http://schemas.microsoft.com/office/drawing/2014/main" val="84047338"/>
                    </a:ext>
                  </a:extLst>
                </a:gridCol>
                <a:gridCol w="576072">
                  <a:extLst>
                    <a:ext uri="{9D8B030D-6E8A-4147-A177-3AD203B41FA5}">
                      <a16:colId xmlns:a16="http://schemas.microsoft.com/office/drawing/2014/main" val="1763064740"/>
                    </a:ext>
                  </a:extLst>
                </a:gridCol>
                <a:gridCol w="576072">
                  <a:extLst>
                    <a:ext uri="{9D8B030D-6E8A-4147-A177-3AD203B41FA5}">
                      <a16:colId xmlns:a16="http://schemas.microsoft.com/office/drawing/2014/main" val="287773324"/>
                    </a:ext>
                  </a:extLst>
                </a:gridCol>
                <a:gridCol w="576072">
                  <a:extLst>
                    <a:ext uri="{9D8B030D-6E8A-4147-A177-3AD203B41FA5}">
                      <a16:colId xmlns:a16="http://schemas.microsoft.com/office/drawing/2014/main" val="1072213464"/>
                    </a:ext>
                  </a:extLst>
                </a:gridCol>
                <a:gridCol w="576072">
                  <a:extLst>
                    <a:ext uri="{9D8B030D-6E8A-4147-A177-3AD203B41FA5}">
                      <a16:colId xmlns:a16="http://schemas.microsoft.com/office/drawing/2014/main" val="793679601"/>
                    </a:ext>
                  </a:extLst>
                </a:gridCol>
                <a:gridCol w="576072">
                  <a:extLst>
                    <a:ext uri="{9D8B030D-6E8A-4147-A177-3AD203B41FA5}">
                      <a16:colId xmlns:a16="http://schemas.microsoft.com/office/drawing/2014/main" val="592718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57025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Instagram mbda_italia - 2025-03-26 11:01:34</a:t>
                      </a:r>
                      <a:r>
                        <a:rPr kumimoji="0" lang="it-IT" sz="1000" b="0" i="0" u="none" strike="noStrike" kern="1200" cap="none" spc="0" normalizeH="0" baseline="0" noProof="0">
                          <a:ln>
                            <a:noFill/>
                          </a:ln>
                          <a:solidFill>
                            <a:prstClr val="black"/>
                          </a:solidFill>
                          <a:effectLst/>
                          <a:uLnTx/>
                          <a:uFillTx/>
                          <a:latin typeface="Calibri"/>
                          <a:ea typeface="+mn-ea"/>
                          <a:cs typeface="+mn-cs"/>
                        </a:rPr>
                        <a:t>
 Formazione circolare e virtuosa in MBDA!
Con il motto Share Knowledge, Inspire Future prende il via Train the Trainers, un nuovo percorso di formazione interna in MBDA. L’iniziativa permette ai colleghi di diventare trainer interni, trasferendo conoscenze, metodi di lavoro e comportamenti aziendali. Un'opportunità per supportare la crescita dei neoassunti e contribuire a progetti strategici con università, clienti e stakeholder.
Un’esperienza di sviluppo personale e professionale, in un contesto internazionale e all’interno di un framework condiviso in tutto il Gruppo MBDA.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https://quintly-eu-image-storage.s3.amazonaws.com/734d6779ed3cbc1b90b497a31e35eb1f/994ee782fe1a048dfc6aafb8f3db1363.jpg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EVP, Topaz, EVP, topaz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2.5400 %</a:t>
                      </a:r>
                    </a:p>
                  </a:txBody>
                  <a:tcPr/>
                </a:tc>
                <a:extLst>
                  <a:ext uri="{0D108BD9-81ED-4DB2-BD59-A6C34878D82A}">
                    <a16:rowId xmlns:a16="http://schemas.microsoft.com/office/drawing/2014/main" val="959692432"/>
                  </a:ext>
                </a:extLst>
              </a:tr>
            </a:tbl>
          </a:graphicData>
        </a:graphic>
      </p:graphicFrame>
      <p:sp>
        <p:nvSpPr>
          <p:cNvPr id="4" name="Text Placeholder 3">
            <a:extLst>
              <a:ext uri="{FF2B5EF4-FFF2-40B4-BE49-F238E27FC236}">
                <a16:creationId xmlns:a16="http://schemas.microsoft.com/office/drawing/2014/main" id="{78F677CF-6791-40E1-97E6-2319390B4F72}"/>
              </a:ext>
            </a:extLst>
          </p:cNvPr>
          <p:cNvSpPr>
            <a:spLocks noGrp="1"/>
          </p:cNvSpPr>
          <p:nvPr>
            <p:ph type="body" sz="quarter" idx="14"/>
          </p:nvPr>
        </p:nvSpPr>
        <p:spPr/>
        <p:txBody>
          <a:bodyPr/>
          <a:lstStyle/>
          <a:p>
            <a:r>
              <a:rPr lang="en-US"/>
              <a:t>01/01/2025 - 07/15/2025</a:t>
            </a:r>
          </a:p>
        </p:txBody>
      </p:sp>
    </p:spTree>
    <p:extLst>
      <p:ext uri="{BB962C8B-B14F-4D97-AF65-F5344CB8AC3E}">
        <p14:creationId xmlns:p14="http://schemas.microsoft.com/office/powerpoint/2010/main" val="31518683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0A7FE1-54EA-4A7E-9E47-144E3A365F29}"/>
              </a:ext>
            </a:extLst>
          </p:cNvPr>
          <p:cNvSpPr>
            <a:spLocks noGrp="1"/>
          </p:cNvSpPr>
          <p:nvPr>
            <p:ph type="title"/>
          </p:nvPr>
        </p:nvSpPr>
        <p:spPr/>
        <p:txBody>
          <a:bodyPr/>
          <a:lstStyle/>
          <a:p>
            <a:r>
              <a:rPr lang="en-US"/>
              <a:t>Overall All Posts Table | 1 group and 4 profiles - 13 of 16</a:t>
            </a:r>
          </a:p>
        </p:txBody>
      </p:sp>
      <p:graphicFrame>
        <p:nvGraphicFramePr>
          <p:cNvPr id="5" name="Table Placeholder 4">
            <a:extLst>
              <a:ext uri="{FF2B5EF4-FFF2-40B4-BE49-F238E27FC236}">
                <a16:creationId xmlns:a16="http://schemas.microsoft.com/office/drawing/2014/main" id="{5577FDF1-3F91-4E4E-A825-9101ED3A4553}"/>
              </a:ext>
            </a:extLst>
          </p:cNvPr>
          <p:cNvGraphicFramePr>
            <a:graphicFrameLocks noGrp="1"/>
          </p:cNvGraphicFramePr>
          <p:nvPr>
            <p:ph type="tbl" sz="quarter" idx="13"/>
            <p:extLst>
              <p:ext uri="{D42A27DB-BD31-4B8C-83A1-F6EECF244321}">
                <p14:modId xmlns:p14="http://schemas.microsoft.com/office/powerpoint/2010/main" val="38391382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310040280"/>
                    </a:ext>
                  </a:extLst>
                </a:gridCol>
                <a:gridCol w="1069848">
                  <a:extLst>
                    <a:ext uri="{9D8B030D-6E8A-4147-A177-3AD203B41FA5}">
                      <a16:colId xmlns:a16="http://schemas.microsoft.com/office/drawing/2014/main" val="2046307698"/>
                    </a:ext>
                  </a:extLst>
                </a:gridCol>
                <a:gridCol w="1645920">
                  <a:extLst>
                    <a:ext uri="{9D8B030D-6E8A-4147-A177-3AD203B41FA5}">
                      <a16:colId xmlns:a16="http://schemas.microsoft.com/office/drawing/2014/main" val="1836379732"/>
                    </a:ext>
                  </a:extLst>
                </a:gridCol>
                <a:gridCol w="576072">
                  <a:extLst>
                    <a:ext uri="{9D8B030D-6E8A-4147-A177-3AD203B41FA5}">
                      <a16:colId xmlns:a16="http://schemas.microsoft.com/office/drawing/2014/main" val="2999721763"/>
                    </a:ext>
                  </a:extLst>
                </a:gridCol>
                <a:gridCol w="576072">
                  <a:extLst>
                    <a:ext uri="{9D8B030D-6E8A-4147-A177-3AD203B41FA5}">
                      <a16:colId xmlns:a16="http://schemas.microsoft.com/office/drawing/2014/main" val="4246038075"/>
                    </a:ext>
                  </a:extLst>
                </a:gridCol>
                <a:gridCol w="576072">
                  <a:extLst>
                    <a:ext uri="{9D8B030D-6E8A-4147-A177-3AD203B41FA5}">
                      <a16:colId xmlns:a16="http://schemas.microsoft.com/office/drawing/2014/main" val="1167909200"/>
                    </a:ext>
                  </a:extLst>
                </a:gridCol>
                <a:gridCol w="576072">
                  <a:extLst>
                    <a:ext uri="{9D8B030D-6E8A-4147-A177-3AD203B41FA5}">
                      <a16:colId xmlns:a16="http://schemas.microsoft.com/office/drawing/2014/main" val="3882259445"/>
                    </a:ext>
                  </a:extLst>
                </a:gridCol>
                <a:gridCol w="576072">
                  <a:extLst>
                    <a:ext uri="{9D8B030D-6E8A-4147-A177-3AD203B41FA5}">
                      <a16:colId xmlns:a16="http://schemas.microsoft.com/office/drawing/2014/main" val="1098653746"/>
                    </a:ext>
                  </a:extLst>
                </a:gridCol>
                <a:gridCol w="576072">
                  <a:extLst>
                    <a:ext uri="{9D8B030D-6E8A-4147-A177-3AD203B41FA5}">
                      <a16:colId xmlns:a16="http://schemas.microsoft.com/office/drawing/2014/main" val="21703013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700758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LinkedIn MBDA - 2025-03-26 11:00:43</a:t>
                      </a:r>
                      <a:r>
                        <a:rPr kumimoji="0" lang="it-IT" sz="1000" b="0" i="0" u="none" strike="noStrike" kern="1200" cap="none" spc="0" normalizeH="0" baseline="0" noProof="0">
                          <a:ln>
                            <a:noFill/>
                          </a:ln>
                          <a:solidFill>
                            <a:prstClr val="black"/>
                          </a:solidFill>
                          <a:effectLst/>
                          <a:uLnTx/>
                          <a:uFillTx/>
                          <a:latin typeface="Calibri"/>
                          <a:ea typeface="+mn-ea"/>
                          <a:cs typeface="+mn-cs"/>
                        </a:rPr>
                        <a:t>
 Formazione circolare e virtuosa in MBDA!
Con il motto Share Knowledge, Inspire Future prende il via Train the Trainers, un nuovo percorso di formazione interna in MBDA. L’iniziativa permette ai colleghi di diventare trainer interni, trasferendo conoscenze, metodi di lavoro e comportamenti aziendali. Un'opportunità per supportare la crescita dei neoassunti e contribuire a progetti strategici con università, clienti e stakeholder.
Un’esperienza di sviluppo personale e professionale, in un contesto internazionale e all’interno di un framework condiviso in tutto il Gruppo MBDA.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Italy, EVP, Topaz, EVP, topaz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74.5409 %</a:t>
                      </a:r>
                    </a:p>
                  </a:txBody>
                  <a:tcPr/>
                </a:tc>
                <a:extLst>
                  <a:ext uri="{0D108BD9-81ED-4DB2-BD59-A6C34878D82A}">
                    <a16:rowId xmlns:a16="http://schemas.microsoft.com/office/drawing/2014/main" val="2919616084"/>
                  </a:ext>
                </a:extLst>
              </a:tr>
            </a:tbl>
          </a:graphicData>
        </a:graphic>
      </p:graphicFrame>
      <p:sp>
        <p:nvSpPr>
          <p:cNvPr id="4" name="Text Placeholder 3">
            <a:extLst>
              <a:ext uri="{FF2B5EF4-FFF2-40B4-BE49-F238E27FC236}">
                <a16:creationId xmlns:a16="http://schemas.microsoft.com/office/drawing/2014/main" id="{1535003A-1F20-4FC0-BB11-6139AE4B1D73}"/>
              </a:ext>
            </a:extLst>
          </p:cNvPr>
          <p:cNvSpPr>
            <a:spLocks noGrp="1"/>
          </p:cNvSpPr>
          <p:nvPr>
            <p:ph type="body" sz="quarter" idx="14"/>
          </p:nvPr>
        </p:nvSpPr>
        <p:spPr/>
        <p:txBody>
          <a:bodyPr/>
          <a:lstStyle/>
          <a:p>
            <a:r>
              <a:rPr lang="en-US"/>
              <a:t>01/01/2025 - 07/15/2025</a:t>
            </a:r>
          </a:p>
        </p:txBody>
      </p:sp>
    </p:spTree>
    <p:extLst>
      <p:ext uri="{BB962C8B-B14F-4D97-AF65-F5344CB8AC3E}">
        <p14:creationId xmlns:p14="http://schemas.microsoft.com/office/powerpoint/2010/main" val="19733040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6BAB13-94A6-4D8C-A673-B4F26046CF0D}"/>
              </a:ext>
            </a:extLst>
          </p:cNvPr>
          <p:cNvSpPr>
            <a:spLocks noGrp="1"/>
          </p:cNvSpPr>
          <p:nvPr>
            <p:ph type="title"/>
          </p:nvPr>
        </p:nvSpPr>
        <p:spPr/>
        <p:txBody>
          <a:bodyPr/>
          <a:lstStyle/>
          <a:p>
            <a:r>
              <a:rPr lang="en-US"/>
              <a:t>Overall All Posts Table | 1 group and 4 profiles - 14 of 16</a:t>
            </a:r>
          </a:p>
        </p:txBody>
      </p:sp>
      <p:graphicFrame>
        <p:nvGraphicFramePr>
          <p:cNvPr id="5" name="Table Placeholder 4">
            <a:extLst>
              <a:ext uri="{FF2B5EF4-FFF2-40B4-BE49-F238E27FC236}">
                <a16:creationId xmlns:a16="http://schemas.microsoft.com/office/drawing/2014/main" id="{8CC42EF6-A04A-4309-BB1D-37CEE95270A6}"/>
              </a:ext>
            </a:extLst>
          </p:cNvPr>
          <p:cNvGraphicFramePr>
            <a:graphicFrameLocks noGrp="1"/>
          </p:cNvGraphicFramePr>
          <p:nvPr>
            <p:ph type="tbl" sz="quarter" idx="13"/>
            <p:extLst>
              <p:ext uri="{D42A27DB-BD31-4B8C-83A1-F6EECF244321}">
                <p14:modId xmlns:p14="http://schemas.microsoft.com/office/powerpoint/2010/main" val="14866271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893938121"/>
                    </a:ext>
                  </a:extLst>
                </a:gridCol>
                <a:gridCol w="1069848">
                  <a:extLst>
                    <a:ext uri="{9D8B030D-6E8A-4147-A177-3AD203B41FA5}">
                      <a16:colId xmlns:a16="http://schemas.microsoft.com/office/drawing/2014/main" val="2797768288"/>
                    </a:ext>
                  </a:extLst>
                </a:gridCol>
                <a:gridCol w="1645920">
                  <a:extLst>
                    <a:ext uri="{9D8B030D-6E8A-4147-A177-3AD203B41FA5}">
                      <a16:colId xmlns:a16="http://schemas.microsoft.com/office/drawing/2014/main" val="1735775703"/>
                    </a:ext>
                  </a:extLst>
                </a:gridCol>
                <a:gridCol w="576072">
                  <a:extLst>
                    <a:ext uri="{9D8B030D-6E8A-4147-A177-3AD203B41FA5}">
                      <a16:colId xmlns:a16="http://schemas.microsoft.com/office/drawing/2014/main" val="3708793656"/>
                    </a:ext>
                  </a:extLst>
                </a:gridCol>
                <a:gridCol w="576072">
                  <a:extLst>
                    <a:ext uri="{9D8B030D-6E8A-4147-A177-3AD203B41FA5}">
                      <a16:colId xmlns:a16="http://schemas.microsoft.com/office/drawing/2014/main" val="3998714245"/>
                    </a:ext>
                  </a:extLst>
                </a:gridCol>
                <a:gridCol w="576072">
                  <a:extLst>
                    <a:ext uri="{9D8B030D-6E8A-4147-A177-3AD203B41FA5}">
                      <a16:colId xmlns:a16="http://schemas.microsoft.com/office/drawing/2014/main" val="2776534887"/>
                    </a:ext>
                  </a:extLst>
                </a:gridCol>
                <a:gridCol w="576072">
                  <a:extLst>
                    <a:ext uri="{9D8B030D-6E8A-4147-A177-3AD203B41FA5}">
                      <a16:colId xmlns:a16="http://schemas.microsoft.com/office/drawing/2014/main" val="676632608"/>
                    </a:ext>
                  </a:extLst>
                </a:gridCol>
                <a:gridCol w="576072">
                  <a:extLst>
                    <a:ext uri="{9D8B030D-6E8A-4147-A177-3AD203B41FA5}">
                      <a16:colId xmlns:a16="http://schemas.microsoft.com/office/drawing/2014/main" val="595569923"/>
                    </a:ext>
                  </a:extLst>
                </a:gridCol>
                <a:gridCol w="576072">
                  <a:extLst>
                    <a:ext uri="{9D8B030D-6E8A-4147-A177-3AD203B41FA5}">
                      <a16:colId xmlns:a16="http://schemas.microsoft.com/office/drawing/2014/main" val="26893705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888783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Instagram mbda_italia - 2025-02-22 17:31:31</a:t>
                      </a:r>
                      <a:r>
                        <a:rPr kumimoji="0" lang="it-IT" sz="1000" b="0" i="0" u="none" strike="noStrike" kern="1200" cap="none" spc="0" normalizeH="0" baseline="0" noProof="0">
                          <a:ln>
                            <a:noFill/>
                          </a:ln>
                          <a:solidFill>
                            <a:prstClr val="black"/>
                          </a:solidFill>
                          <a:effectLst/>
                          <a:uLnTx/>
                          <a:uFillTx/>
                          <a:latin typeface="Calibri"/>
                          <a:ea typeface="+mn-ea"/>
                          <a:cs typeface="+mn-cs"/>
                        </a:rPr>
                        <a:t>
 Per MBDA, la mobilità internazionale costituisce una chiave per stimolare l’innovazione nel settore della #difesa, al fine di creare soluzioni sempre più eccellenti ed avanzate.
L’international mobility è inoltre una straordinaria opportunità per tutti i nostri dipendenti: trasferirsi all’estero per lavoro non è solo una sfida, ma anche un’occasione unica per acquisire nuove #competenze, espandere il proprio #network e affrontare mercati sempre più competitivi.
Un esempio di successo di questo impegno è rappresentato dal programma Eurosam, attraverso il quale uniamo #talenti da tutto il mondo per sviluppare tecnologie all’avanguardia che rafforzano la sicurezza globale.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https://quintly-eu-image-storage.s3.amazonaws.com/734d6779ed3cbc1b90b497a31e35eb1f/fa1368f8d316829c000db16ea28657b4.jpg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EVP, Topaz, EVP, topaz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2.3500 %</a:t>
                      </a:r>
                    </a:p>
                  </a:txBody>
                  <a:tcPr/>
                </a:tc>
                <a:extLst>
                  <a:ext uri="{0D108BD9-81ED-4DB2-BD59-A6C34878D82A}">
                    <a16:rowId xmlns:a16="http://schemas.microsoft.com/office/drawing/2014/main" val="535036950"/>
                  </a:ext>
                </a:extLst>
              </a:tr>
            </a:tbl>
          </a:graphicData>
        </a:graphic>
      </p:graphicFrame>
      <p:sp>
        <p:nvSpPr>
          <p:cNvPr id="4" name="Text Placeholder 3">
            <a:extLst>
              <a:ext uri="{FF2B5EF4-FFF2-40B4-BE49-F238E27FC236}">
                <a16:creationId xmlns:a16="http://schemas.microsoft.com/office/drawing/2014/main" id="{166F744A-65C1-4A96-9C64-1D0D55780D55}"/>
              </a:ext>
            </a:extLst>
          </p:cNvPr>
          <p:cNvSpPr>
            <a:spLocks noGrp="1"/>
          </p:cNvSpPr>
          <p:nvPr>
            <p:ph type="body" sz="quarter" idx="14"/>
          </p:nvPr>
        </p:nvSpPr>
        <p:spPr/>
        <p:txBody>
          <a:bodyPr/>
          <a:lstStyle/>
          <a:p>
            <a:r>
              <a:rPr lang="en-US"/>
              <a:t>01/01/2025 - 07/15/2025</a:t>
            </a:r>
          </a:p>
        </p:txBody>
      </p:sp>
    </p:spTree>
    <p:extLst>
      <p:ext uri="{BB962C8B-B14F-4D97-AF65-F5344CB8AC3E}">
        <p14:creationId xmlns:p14="http://schemas.microsoft.com/office/powerpoint/2010/main" val="5221863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79D86-0231-4937-B873-75010F83DE39}"/>
              </a:ext>
            </a:extLst>
          </p:cNvPr>
          <p:cNvSpPr>
            <a:spLocks noGrp="1"/>
          </p:cNvSpPr>
          <p:nvPr>
            <p:ph type="title"/>
          </p:nvPr>
        </p:nvSpPr>
        <p:spPr/>
        <p:txBody>
          <a:bodyPr/>
          <a:lstStyle/>
          <a:p>
            <a:r>
              <a:rPr lang="en-US"/>
              <a:t>Overall All Posts Table | 1 group and 4 profiles - 15 of 16</a:t>
            </a:r>
          </a:p>
        </p:txBody>
      </p:sp>
      <p:graphicFrame>
        <p:nvGraphicFramePr>
          <p:cNvPr id="5" name="Table Placeholder 4">
            <a:extLst>
              <a:ext uri="{FF2B5EF4-FFF2-40B4-BE49-F238E27FC236}">
                <a16:creationId xmlns:a16="http://schemas.microsoft.com/office/drawing/2014/main" id="{20E5F2A4-5D68-45BB-A26C-F00AFB143684}"/>
              </a:ext>
            </a:extLst>
          </p:cNvPr>
          <p:cNvGraphicFramePr>
            <a:graphicFrameLocks noGrp="1"/>
          </p:cNvGraphicFramePr>
          <p:nvPr>
            <p:ph type="tbl" sz="quarter" idx="13"/>
            <p:extLst>
              <p:ext uri="{D42A27DB-BD31-4B8C-83A1-F6EECF244321}">
                <p14:modId xmlns:p14="http://schemas.microsoft.com/office/powerpoint/2010/main" val="21568554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213349496"/>
                    </a:ext>
                  </a:extLst>
                </a:gridCol>
                <a:gridCol w="1069848">
                  <a:extLst>
                    <a:ext uri="{9D8B030D-6E8A-4147-A177-3AD203B41FA5}">
                      <a16:colId xmlns:a16="http://schemas.microsoft.com/office/drawing/2014/main" val="1778202754"/>
                    </a:ext>
                  </a:extLst>
                </a:gridCol>
                <a:gridCol w="1645920">
                  <a:extLst>
                    <a:ext uri="{9D8B030D-6E8A-4147-A177-3AD203B41FA5}">
                      <a16:colId xmlns:a16="http://schemas.microsoft.com/office/drawing/2014/main" val="915033699"/>
                    </a:ext>
                  </a:extLst>
                </a:gridCol>
                <a:gridCol w="576072">
                  <a:extLst>
                    <a:ext uri="{9D8B030D-6E8A-4147-A177-3AD203B41FA5}">
                      <a16:colId xmlns:a16="http://schemas.microsoft.com/office/drawing/2014/main" val="2186211631"/>
                    </a:ext>
                  </a:extLst>
                </a:gridCol>
                <a:gridCol w="576072">
                  <a:extLst>
                    <a:ext uri="{9D8B030D-6E8A-4147-A177-3AD203B41FA5}">
                      <a16:colId xmlns:a16="http://schemas.microsoft.com/office/drawing/2014/main" val="2551361355"/>
                    </a:ext>
                  </a:extLst>
                </a:gridCol>
                <a:gridCol w="576072">
                  <a:extLst>
                    <a:ext uri="{9D8B030D-6E8A-4147-A177-3AD203B41FA5}">
                      <a16:colId xmlns:a16="http://schemas.microsoft.com/office/drawing/2014/main" val="2879088143"/>
                    </a:ext>
                  </a:extLst>
                </a:gridCol>
                <a:gridCol w="576072">
                  <a:extLst>
                    <a:ext uri="{9D8B030D-6E8A-4147-A177-3AD203B41FA5}">
                      <a16:colId xmlns:a16="http://schemas.microsoft.com/office/drawing/2014/main" val="3061528839"/>
                    </a:ext>
                  </a:extLst>
                </a:gridCol>
                <a:gridCol w="576072">
                  <a:extLst>
                    <a:ext uri="{9D8B030D-6E8A-4147-A177-3AD203B41FA5}">
                      <a16:colId xmlns:a16="http://schemas.microsoft.com/office/drawing/2014/main" val="3261788354"/>
                    </a:ext>
                  </a:extLst>
                </a:gridCol>
                <a:gridCol w="576072">
                  <a:extLst>
                    <a:ext uri="{9D8B030D-6E8A-4147-A177-3AD203B41FA5}">
                      <a16:colId xmlns:a16="http://schemas.microsoft.com/office/drawing/2014/main" val="17655747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896063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LinkedIn MBDA - 2025-02-22 17:30:30</a:t>
                      </a:r>
                      <a:r>
                        <a:rPr kumimoji="0" lang="it-IT" sz="1000" b="0" i="0" u="none" strike="noStrike" kern="1200" cap="none" spc="0" normalizeH="0" baseline="0" noProof="0">
                          <a:ln>
                            <a:noFill/>
                          </a:ln>
                          <a:solidFill>
                            <a:prstClr val="black"/>
                          </a:solidFill>
                          <a:effectLst/>
                          <a:uLnTx/>
                          <a:uFillTx/>
                          <a:latin typeface="Calibri"/>
                          <a:ea typeface="+mn-ea"/>
                          <a:cs typeface="+mn-cs"/>
                        </a:rPr>
                        <a:t>
 Per MBDA, la mobilità internazionale costituisce una chiave per stimolare l’innovazione nel settore della #difesa, al fine di creare soluzioni sempre più eccellenti ed avanzate.
L’international mobility è inoltre una straordinaria opportunità per tutti i nostri dipendenti: trasferirsi all’estero per lavoro non è solo una sfida, ma anche un’occasione unica per acquisire nuove #competenze, espandere il proprio #network e affrontare mercati sempre più competitivi.
Un esempio di successo di questo impegno è rappresentato dal programma EUROSAM GIE, attraverso il quale uniamo #talenti da tutto il mondo per sviluppare tecnologie all’avanguardia che rafforzano la sicurezza globale.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https://media.licdn.com/dms/image/v2/D4E10AQH8h46h1_myLg/videocover-high/B4EZUufrkAGwBA-/0/1740241822700?e=1752048000&amp;v=beta&amp;t=En8j1-n8s6LkcAeRhTwe7o7zPeU1JZpLDQqB4_3fjFo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Italy, EVP, Topaz, EVP, topaz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7.5762 %</a:t>
                      </a:r>
                    </a:p>
                  </a:txBody>
                  <a:tcPr/>
                </a:tc>
                <a:extLst>
                  <a:ext uri="{0D108BD9-81ED-4DB2-BD59-A6C34878D82A}">
                    <a16:rowId xmlns:a16="http://schemas.microsoft.com/office/drawing/2014/main" val="2256993292"/>
                  </a:ext>
                </a:extLst>
              </a:tr>
            </a:tbl>
          </a:graphicData>
        </a:graphic>
      </p:graphicFrame>
      <p:sp>
        <p:nvSpPr>
          <p:cNvPr id="4" name="Text Placeholder 3">
            <a:extLst>
              <a:ext uri="{FF2B5EF4-FFF2-40B4-BE49-F238E27FC236}">
                <a16:creationId xmlns:a16="http://schemas.microsoft.com/office/drawing/2014/main" id="{8099013E-FF97-473B-97D8-9D4C05555651}"/>
              </a:ext>
            </a:extLst>
          </p:cNvPr>
          <p:cNvSpPr>
            <a:spLocks noGrp="1"/>
          </p:cNvSpPr>
          <p:nvPr>
            <p:ph type="body" sz="quarter" idx="14"/>
          </p:nvPr>
        </p:nvSpPr>
        <p:spPr/>
        <p:txBody>
          <a:bodyPr/>
          <a:lstStyle/>
          <a:p>
            <a:r>
              <a:rPr lang="en-US"/>
              <a:t>01/01/2025 - 07/15/2025</a:t>
            </a:r>
          </a:p>
        </p:txBody>
      </p:sp>
    </p:spTree>
    <p:extLst>
      <p:ext uri="{BB962C8B-B14F-4D97-AF65-F5344CB8AC3E}">
        <p14:creationId xmlns:p14="http://schemas.microsoft.com/office/powerpoint/2010/main" val="30473842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3F9173-1BF4-4E05-B15E-AE2935A81737}"/>
              </a:ext>
            </a:extLst>
          </p:cNvPr>
          <p:cNvSpPr>
            <a:spLocks noGrp="1"/>
          </p:cNvSpPr>
          <p:nvPr>
            <p:ph type="title"/>
          </p:nvPr>
        </p:nvSpPr>
        <p:spPr/>
        <p:txBody>
          <a:bodyPr/>
          <a:lstStyle/>
          <a:p>
            <a:r>
              <a:rPr lang="en-US"/>
              <a:t>Overall All Posts Table | 1 group and 4 profiles - 16 of 16</a:t>
            </a:r>
          </a:p>
        </p:txBody>
      </p:sp>
      <p:graphicFrame>
        <p:nvGraphicFramePr>
          <p:cNvPr id="5" name="Table Placeholder 4">
            <a:extLst>
              <a:ext uri="{FF2B5EF4-FFF2-40B4-BE49-F238E27FC236}">
                <a16:creationId xmlns:a16="http://schemas.microsoft.com/office/drawing/2014/main" id="{C9C7EDA2-B55E-48BE-96EF-39B61A578D63}"/>
              </a:ext>
            </a:extLst>
          </p:cNvPr>
          <p:cNvGraphicFramePr>
            <a:graphicFrameLocks noGrp="1"/>
          </p:cNvGraphicFramePr>
          <p:nvPr>
            <p:ph type="tbl" sz="quarter" idx="13"/>
            <p:extLst>
              <p:ext uri="{D42A27DB-BD31-4B8C-83A1-F6EECF244321}">
                <p14:modId xmlns:p14="http://schemas.microsoft.com/office/powerpoint/2010/main" val="16164604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866176607"/>
                    </a:ext>
                  </a:extLst>
                </a:gridCol>
                <a:gridCol w="1069848">
                  <a:extLst>
                    <a:ext uri="{9D8B030D-6E8A-4147-A177-3AD203B41FA5}">
                      <a16:colId xmlns:a16="http://schemas.microsoft.com/office/drawing/2014/main" val="238439951"/>
                    </a:ext>
                  </a:extLst>
                </a:gridCol>
                <a:gridCol w="1645920">
                  <a:extLst>
                    <a:ext uri="{9D8B030D-6E8A-4147-A177-3AD203B41FA5}">
                      <a16:colId xmlns:a16="http://schemas.microsoft.com/office/drawing/2014/main" val="1620302158"/>
                    </a:ext>
                  </a:extLst>
                </a:gridCol>
                <a:gridCol w="576072">
                  <a:extLst>
                    <a:ext uri="{9D8B030D-6E8A-4147-A177-3AD203B41FA5}">
                      <a16:colId xmlns:a16="http://schemas.microsoft.com/office/drawing/2014/main" val="2068002725"/>
                    </a:ext>
                  </a:extLst>
                </a:gridCol>
                <a:gridCol w="576072">
                  <a:extLst>
                    <a:ext uri="{9D8B030D-6E8A-4147-A177-3AD203B41FA5}">
                      <a16:colId xmlns:a16="http://schemas.microsoft.com/office/drawing/2014/main" val="2520737430"/>
                    </a:ext>
                  </a:extLst>
                </a:gridCol>
                <a:gridCol w="576072">
                  <a:extLst>
                    <a:ext uri="{9D8B030D-6E8A-4147-A177-3AD203B41FA5}">
                      <a16:colId xmlns:a16="http://schemas.microsoft.com/office/drawing/2014/main" val="581040525"/>
                    </a:ext>
                  </a:extLst>
                </a:gridCol>
                <a:gridCol w="576072">
                  <a:extLst>
                    <a:ext uri="{9D8B030D-6E8A-4147-A177-3AD203B41FA5}">
                      <a16:colId xmlns:a16="http://schemas.microsoft.com/office/drawing/2014/main" val="2187197556"/>
                    </a:ext>
                  </a:extLst>
                </a:gridCol>
                <a:gridCol w="576072">
                  <a:extLst>
                    <a:ext uri="{9D8B030D-6E8A-4147-A177-3AD203B41FA5}">
                      <a16:colId xmlns:a16="http://schemas.microsoft.com/office/drawing/2014/main" val="3074907196"/>
                    </a:ext>
                  </a:extLst>
                </a:gridCol>
                <a:gridCol w="576072">
                  <a:extLst>
                    <a:ext uri="{9D8B030D-6E8A-4147-A177-3AD203B41FA5}">
                      <a16:colId xmlns:a16="http://schemas.microsoft.com/office/drawing/2014/main" val="38616822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464443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Twitter Own Tweets @MBDAItalia - 2025-02-22 17:30:28</a:t>
                      </a:r>
                      <a:r>
                        <a:rPr kumimoji="0" lang="it-IT" sz="1000" b="0" i="0" u="none" strike="noStrike" kern="1200" cap="none" spc="0" normalizeH="0" baseline="0" noProof="0">
                          <a:ln>
                            <a:noFill/>
                          </a:ln>
                          <a:solidFill>
                            <a:prstClr val="black"/>
                          </a:solidFill>
                          <a:effectLst/>
                          <a:uLnTx/>
                          <a:uFillTx/>
                          <a:latin typeface="Calibri"/>
                          <a:ea typeface="+mn-ea"/>
                          <a:cs typeface="+mn-cs"/>
                        </a:rPr>
                        <a:t>
 In MBDA  grazie alla mobilità internazionale uniamo #talenti per sviluppare tecnologie avanzate che rafforzano la sicurezza globale! 🌍 pic.x.com/047n9sKNhE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EVP, Topaz, EVP, topaz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6.3218 %</a:t>
                      </a:r>
                    </a:p>
                  </a:txBody>
                  <a:tcPr/>
                </a:tc>
                <a:extLst>
                  <a:ext uri="{0D108BD9-81ED-4DB2-BD59-A6C34878D82A}">
                    <a16:rowId xmlns:a16="http://schemas.microsoft.com/office/drawing/2014/main" val="1671420617"/>
                  </a:ext>
                </a:extLst>
              </a:tr>
            </a:tbl>
          </a:graphicData>
        </a:graphic>
      </p:graphicFrame>
      <p:sp>
        <p:nvSpPr>
          <p:cNvPr id="4" name="Text Placeholder 3">
            <a:extLst>
              <a:ext uri="{FF2B5EF4-FFF2-40B4-BE49-F238E27FC236}">
                <a16:creationId xmlns:a16="http://schemas.microsoft.com/office/drawing/2014/main" id="{235A89CA-1E3A-42B5-B4AD-678F056A3A38}"/>
              </a:ext>
            </a:extLst>
          </p:cNvPr>
          <p:cNvSpPr>
            <a:spLocks noGrp="1"/>
          </p:cNvSpPr>
          <p:nvPr>
            <p:ph type="body" sz="quarter" idx="14"/>
          </p:nvPr>
        </p:nvSpPr>
        <p:spPr/>
        <p:txBody>
          <a:bodyPr/>
          <a:lstStyle/>
          <a:p>
            <a:r>
              <a:rPr lang="en-US"/>
              <a:t>01/01/2025 - 07/15/2025</a:t>
            </a:r>
          </a:p>
        </p:txBody>
      </p:sp>
    </p:spTree>
    <p:extLst>
      <p:ext uri="{BB962C8B-B14F-4D97-AF65-F5344CB8AC3E}">
        <p14:creationId xmlns:p14="http://schemas.microsoft.com/office/powerpoint/2010/main" val="221578630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2809</Words>
  <Application>Microsoft Office PowerPoint</Application>
  <PresentationFormat>On-screen Show (4:3)</PresentationFormat>
  <Paragraphs>311</Paragraphs>
  <Slides>16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Calibri</vt:lpstr>
      <vt:lpstr>Arial</vt:lpstr>
      <vt:lpstr>quintly_template</vt:lpstr>
      <vt:lpstr>Overall All Posts Table | 1 group and 4 profiles - 1 of 16</vt:lpstr>
      <vt:lpstr>Overall All Posts Table | 1 group and 4 profiles - 2 of 16</vt:lpstr>
      <vt:lpstr>Overall All Posts Table | 1 group and 4 profiles - 3 of 16</vt:lpstr>
      <vt:lpstr>Overall All Posts Table | 1 group and 4 profiles - 4 of 16</vt:lpstr>
      <vt:lpstr>Overall All Posts Table | 1 group and 4 profiles - 5 of 16</vt:lpstr>
      <vt:lpstr>Overall All Posts Table | 1 group and 4 profiles - 6 of 16</vt:lpstr>
      <vt:lpstr>Overall All Posts Table | 1 group and 4 profiles - 7 of 16</vt:lpstr>
      <vt:lpstr>Overall All Posts Table | 1 group and 4 profiles - 8 of 16</vt:lpstr>
      <vt:lpstr>Overall All Posts Table | 1 group and 4 profiles - 9 of 16</vt:lpstr>
      <vt:lpstr>Overall All Posts Table | 1 group and 4 profiles - 10 of 16</vt:lpstr>
      <vt:lpstr>Overall All Posts Table | 1 group and 4 profiles - 11 of 16</vt:lpstr>
      <vt:lpstr>Overall All Posts Table | 1 group and 4 profiles - 12 of 16</vt:lpstr>
      <vt:lpstr>Overall All Posts Table | 1 group and 4 profiles - 13 of 16</vt:lpstr>
      <vt:lpstr>Overall All Posts Table | 1 group and 4 profiles - 14 of 16</vt:lpstr>
      <vt:lpstr>Overall All Posts Table | 1 group and 4 profiles - 15 of 16</vt:lpstr>
      <vt:lpstr>Overall All Posts Table | 1 group and 4 profiles - 16 of 16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Overall All Posts Table | 1 group and 4 profiles - 1 of 16</dc:title>
  <dc:creator>Frederik Born</dc:creator>
  <cp:lastModifiedBy>Frederik Born</cp:lastModifiedBy>
  <cp:revision>1</cp:revision>
  <dcterms:created xsi:type="dcterms:W3CDTF">2025-07-15T10:54:19Z</dcterms:created>
  <dcterms:modified xsi:type="dcterms:W3CDTF">2025-07-15T10:56:00Z</dcterms:modified>
</cp:coreProperties>
</file>