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E67D4-BF48-486B-B4F9-7CA4FA1851FD}"/>
              </a:ext>
            </a:extLst>
          </p:cNvPr>
          <p:cNvSpPr>
            <a:spLocks noGrp="1"/>
          </p:cNvSpPr>
          <p:nvPr>
            <p:ph type="title"/>
          </p:nvPr>
        </p:nvSpPr>
        <p:spPr/>
        <p:txBody>
          <a:bodyPr/>
          <a:lstStyle/>
          <a:p>
            <a:r>
              <a:rPr lang="en-US"/>
              <a:t>Instagram Custom Posts Table | All profiles - 1 of 17</a:t>
            </a:r>
          </a:p>
        </p:txBody>
      </p:sp>
      <p:graphicFrame>
        <p:nvGraphicFramePr>
          <p:cNvPr id="5" name="Table Placeholder 4">
            <a:extLst>
              <a:ext uri="{FF2B5EF4-FFF2-40B4-BE49-F238E27FC236}">
                <a16:creationId xmlns:a16="http://schemas.microsoft.com/office/drawing/2014/main" id="{F3F503AD-01B2-4160-8135-B81512D57FE0}"/>
              </a:ext>
            </a:extLst>
          </p:cNvPr>
          <p:cNvGraphicFramePr>
            <a:graphicFrameLocks noGrp="1"/>
          </p:cNvGraphicFramePr>
          <p:nvPr>
            <p:ph type="tbl" sz="quarter" idx="13"/>
            <p:extLst>
              <p:ext uri="{D42A27DB-BD31-4B8C-83A1-F6EECF244321}">
                <p14:modId xmlns:p14="http://schemas.microsoft.com/office/powerpoint/2010/main" val="3151360826"/>
              </p:ext>
            </p:extLst>
          </p:nvPr>
        </p:nvGraphicFramePr>
        <p:xfrm>
          <a:off x="457200" y="1731963"/>
          <a:ext cx="7818120" cy="1920240"/>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574163115"/>
                    </a:ext>
                  </a:extLst>
                </a:gridCol>
                <a:gridCol w="658368">
                  <a:extLst>
                    <a:ext uri="{9D8B030D-6E8A-4147-A177-3AD203B41FA5}">
                      <a16:colId xmlns:a16="http://schemas.microsoft.com/office/drawing/2014/main" val="2294781770"/>
                    </a:ext>
                  </a:extLst>
                </a:gridCol>
                <a:gridCol w="905256">
                  <a:extLst>
                    <a:ext uri="{9D8B030D-6E8A-4147-A177-3AD203B41FA5}">
                      <a16:colId xmlns:a16="http://schemas.microsoft.com/office/drawing/2014/main" val="3798811977"/>
                    </a:ext>
                  </a:extLst>
                </a:gridCol>
                <a:gridCol w="329184">
                  <a:extLst>
                    <a:ext uri="{9D8B030D-6E8A-4147-A177-3AD203B41FA5}">
                      <a16:colId xmlns:a16="http://schemas.microsoft.com/office/drawing/2014/main" val="2028934429"/>
                    </a:ext>
                  </a:extLst>
                </a:gridCol>
                <a:gridCol w="329184">
                  <a:extLst>
                    <a:ext uri="{9D8B030D-6E8A-4147-A177-3AD203B41FA5}">
                      <a16:colId xmlns:a16="http://schemas.microsoft.com/office/drawing/2014/main" val="3845442391"/>
                    </a:ext>
                  </a:extLst>
                </a:gridCol>
                <a:gridCol w="329184">
                  <a:extLst>
                    <a:ext uri="{9D8B030D-6E8A-4147-A177-3AD203B41FA5}">
                      <a16:colId xmlns:a16="http://schemas.microsoft.com/office/drawing/2014/main" val="73371525"/>
                    </a:ext>
                  </a:extLst>
                </a:gridCol>
                <a:gridCol w="329184">
                  <a:extLst>
                    <a:ext uri="{9D8B030D-6E8A-4147-A177-3AD203B41FA5}">
                      <a16:colId xmlns:a16="http://schemas.microsoft.com/office/drawing/2014/main" val="108060483"/>
                    </a:ext>
                  </a:extLst>
                </a:gridCol>
                <a:gridCol w="329184">
                  <a:extLst>
                    <a:ext uri="{9D8B030D-6E8A-4147-A177-3AD203B41FA5}">
                      <a16:colId xmlns:a16="http://schemas.microsoft.com/office/drawing/2014/main" val="2018812964"/>
                    </a:ext>
                  </a:extLst>
                </a:gridCol>
                <a:gridCol w="329184">
                  <a:extLst>
                    <a:ext uri="{9D8B030D-6E8A-4147-A177-3AD203B41FA5}">
                      <a16:colId xmlns:a16="http://schemas.microsoft.com/office/drawing/2014/main" val="2747845424"/>
                    </a:ext>
                  </a:extLst>
                </a:gridCol>
                <a:gridCol w="329184">
                  <a:extLst>
                    <a:ext uri="{9D8B030D-6E8A-4147-A177-3AD203B41FA5}">
                      <a16:colId xmlns:a16="http://schemas.microsoft.com/office/drawing/2014/main" val="1224758837"/>
                    </a:ext>
                  </a:extLst>
                </a:gridCol>
                <a:gridCol w="329184">
                  <a:extLst>
                    <a:ext uri="{9D8B030D-6E8A-4147-A177-3AD203B41FA5}">
                      <a16:colId xmlns:a16="http://schemas.microsoft.com/office/drawing/2014/main" val="971619123"/>
                    </a:ext>
                  </a:extLst>
                </a:gridCol>
                <a:gridCol w="329184">
                  <a:extLst>
                    <a:ext uri="{9D8B030D-6E8A-4147-A177-3AD203B41FA5}">
                      <a16:colId xmlns:a16="http://schemas.microsoft.com/office/drawing/2014/main" val="1164462629"/>
                    </a:ext>
                  </a:extLst>
                </a:gridCol>
                <a:gridCol w="329184">
                  <a:extLst>
                    <a:ext uri="{9D8B030D-6E8A-4147-A177-3AD203B41FA5}">
                      <a16:colId xmlns:a16="http://schemas.microsoft.com/office/drawing/2014/main" val="3698930345"/>
                    </a:ext>
                  </a:extLst>
                </a:gridCol>
                <a:gridCol w="329184">
                  <a:extLst>
                    <a:ext uri="{9D8B030D-6E8A-4147-A177-3AD203B41FA5}">
                      <a16:colId xmlns:a16="http://schemas.microsoft.com/office/drawing/2014/main" val="4039018489"/>
                    </a:ext>
                  </a:extLst>
                </a:gridCol>
                <a:gridCol w="329184">
                  <a:extLst>
                    <a:ext uri="{9D8B030D-6E8A-4147-A177-3AD203B41FA5}">
                      <a16:colId xmlns:a16="http://schemas.microsoft.com/office/drawing/2014/main" val="2616765500"/>
                    </a:ext>
                  </a:extLst>
                </a:gridCol>
                <a:gridCol w="329184">
                  <a:extLst>
                    <a:ext uri="{9D8B030D-6E8A-4147-A177-3AD203B41FA5}">
                      <a16:colId xmlns:a16="http://schemas.microsoft.com/office/drawing/2014/main" val="3975654520"/>
                    </a:ext>
                  </a:extLst>
                </a:gridCol>
                <a:gridCol w="329184">
                  <a:extLst>
                    <a:ext uri="{9D8B030D-6E8A-4147-A177-3AD203B41FA5}">
                      <a16:colId xmlns:a16="http://schemas.microsoft.com/office/drawing/2014/main" val="1526743616"/>
                    </a:ext>
                  </a:extLst>
                </a:gridCol>
                <a:gridCol w="329184">
                  <a:extLst>
                    <a:ext uri="{9D8B030D-6E8A-4147-A177-3AD203B41FA5}">
                      <a16:colId xmlns:a16="http://schemas.microsoft.com/office/drawing/2014/main" val="1020188940"/>
                    </a:ext>
                  </a:extLst>
                </a:gridCol>
                <a:gridCol w="329184">
                  <a:extLst>
                    <a:ext uri="{9D8B030D-6E8A-4147-A177-3AD203B41FA5}">
                      <a16:colId xmlns:a16="http://schemas.microsoft.com/office/drawing/2014/main" val="667937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5270271"/>
                  </a:ext>
                </a:extLst>
              </a:tr>
            </a:tbl>
          </a:graphicData>
        </a:graphic>
      </p:graphicFrame>
      <p:sp>
        <p:nvSpPr>
          <p:cNvPr id="4" name="Text Placeholder 3">
            <a:extLst>
              <a:ext uri="{FF2B5EF4-FFF2-40B4-BE49-F238E27FC236}">
                <a16:creationId xmlns:a16="http://schemas.microsoft.com/office/drawing/2014/main" id="{7D3EEF68-7B28-4CD2-8D98-B9C7B8A5BCB5}"/>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750212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55288-4FC5-40B4-A20D-F028B156A11D}"/>
              </a:ext>
            </a:extLst>
          </p:cNvPr>
          <p:cNvSpPr>
            <a:spLocks noGrp="1"/>
          </p:cNvSpPr>
          <p:nvPr>
            <p:ph type="title"/>
          </p:nvPr>
        </p:nvSpPr>
        <p:spPr/>
        <p:txBody>
          <a:bodyPr/>
          <a:lstStyle/>
          <a:p>
            <a:r>
              <a:rPr lang="en-US"/>
              <a:t>Instagram Custom Posts Table | All profiles - 2 of 17</a:t>
            </a:r>
          </a:p>
        </p:txBody>
      </p:sp>
      <p:graphicFrame>
        <p:nvGraphicFramePr>
          <p:cNvPr id="5" name="Table Placeholder 4">
            <a:extLst>
              <a:ext uri="{FF2B5EF4-FFF2-40B4-BE49-F238E27FC236}">
                <a16:creationId xmlns:a16="http://schemas.microsoft.com/office/drawing/2014/main" id="{7901FA31-DACC-461A-AC26-1B9F2364D5C3}"/>
              </a:ext>
            </a:extLst>
          </p:cNvPr>
          <p:cNvGraphicFramePr>
            <a:graphicFrameLocks noGrp="1"/>
          </p:cNvGraphicFramePr>
          <p:nvPr>
            <p:ph type="tbl" sz="quarter" idx="13"/>
            <p:extLst>
              <p:ext uri="{D42A27DB-BD31-4B8C-83A1-F6EECF244321}">
                <p14:modId xmlns:p14="http://schemas.microsoft.com/office/powerpoint/2010/main" val="1599551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54914039"/>
                    </a:ext>
                  </a:extLst>
                </a:gridCol>
                <a:gridCol w="658368">
                  <a:extLst>
                    <a:ext uri="{9D8B030D-6E8A-4147-A177-3AD203B41FA5}">
                      <a16:colId xmlns:a16="http://schemas.microsoft.com/office/drawing/2014/main" val="1144924596"/>
                    </a:ext>
                  </a:extLst>
                </a:gridCol>
                <a:gridCol w="905256">
                  <a:extLst>
                    <a:ext uri="{9D8B030D-6E8A-4147-A177-3AD203B41FA5}">
                      <a16:colId xmlns:a16="http://schemas.microsoft.com/office/drawing/2014/main" val="3119260474"/>
                    </a:ext>
                  </a:extLst>
                </a:gridCol>
                <a:gridCol w="329184">
                  <a:extLst>
                    <a:ext uri="{9D8B030D-6E8A-4147-A177-3AD203B41FA5}">
                      <a16:colId xmlns:a16="http://schemas.microsoft.com/office/drawing/2014/main" val="1997117335"/>
                    </a:ext>
                  </a:extLst>
                </a:gridCol>
                <a:gridCol w="329184">
                  <a:extLst>
                    <a:ext uri="{9D8B030D-6E8A-4147-A177-3AD203B41FA5}">
                      <a16:colId xmlns:a16="http://schemas.microsoft.com/office/drawing/2014/main" val="2787325941"/>
                    </a:ext>
                  </a:extLst>
                </a:gridCol>
                <a:gridCol w="329184">
                  <a:extLst>
                    <a:ext uri="{9D8B030D-6E8A-4147-A177-3AD203B41FA5}">
                      <a16:colId xmlns:a16="http://schemas.microsoft.com/office/drawing/2014/main" val="385238971"/>
                    </a:ext>
                  </a:extLst>
                </a:gridCol>
                <a:gridCol w="329184">
                  <a:extLst>
                    <a:ext uri="{9D8B030D-6E8A-4147-A177-3AD203B41FA5}">
                      <a16:colId xmlns:a16="http://schemas.microsoft.com/office/drawing/2014/main" val="973216624"/>
                    </a:ext>
                  </a:extLst>
                </a:gridCol>
                <a:gridCol w="329184">
                  <a:extLst>
                    <a:ext uri="{9D8B030D-6E8A-4147-A177-3AD203B41FA5}">
                      <a16:colId xmlns:a16="http://schemas.microsoft.com/office/drawing/2014/main" val="2954090552"/>
                    </a:ext>
                  </a:extLst>
                </a:gridCol>
                <a:gridCol w="329184">
                  <a:extLst>
                    <a:ext uri="{9D8B030D-6E8A-4147-A177-3AD203B41FA5}">
                      <a16:colId xmlns:a16="http://schemas.microsoft.com/office/drawing/2014/main" val="879691883"/>
                    </a:ext>
                  </a:extLst>
                </a:gridCol>
                <a:gridCol w="329184">
                  <a:extLst>
                    <a:ext uri="{9D8B030D-6E8A-4147-A177-3AD203B41FA5}">
                      <a16:colId xmlns:a16="http://schemas.microsoft.com/office/drawing/2014/main" val="4040838548"/>
                    </a:ext>
                  </a:extLst>
                </a:gridCol>
                <a:gridCol w="329184">
                  <a:extLst>
                    <a:ext uri="{9D8B030D-6E8A-4147-A177-3AD203B41FA5}">
                      <a16:colId xmlns:a16="http://schemas.microsoft.com/office/drawing/2014/main" val="3852051568"/>
                    </a:ext>
                  </a:extLst>
                </a:gridCol>
                <a:gridCol w="329184">
                  <a:extLst>
                    <a:ext uri="{9D8B030D-6E8A-4147-A177-3AD203B41FA5}">
                      <a16:colId xmlns:a16="http://schemas.microsoft.com/office/drawing/2014/main" val="3200126685"/>
                    </a:ext>
                  </a:extLst>
                </a:gridCol>
                <a:gridCol w="329184">
                  <a:extLst>
                    <a:ext uri="{9D8B030D-6E8A-4147-A177-3AD203B41FA5}">
                      <a16:colId xmlns:a16="http://schemas.microsoft.com/office/drawing/2014/main" val="3838170636"/>
                    </a:ext>
                  </a:extLst>
                </a:gridCol>
                <a:gridCol w="329184">
                  <a:extLst>
                    <a:ext uri="{9D8B030D-6E8A-4147-A177-3AD203B41FA5}">
                      <a16:colId xmlns:a16="http://schemas.microsoft.com/office/drawing/2014/main" val="1371532654"/>
                    </a:ext>
                  </a:extLst>
                </a:gridCol>
                <a:gridCol w="329184">
                  <a:extLst>
                    <a:ext uri="{9D8B030D-6E8A-4147-A177-3AD203B41FA5}">
                      <a16:colId xmlns:a16="http://schemas.microsoft.com/office/drawing/2014/main" val="2220905092"/>
                    </a:ext>
                  </a:extLst>
                </a:gridCol>
                <a:gridCol w="329184">
                  <a:extLst>
                    <a:ext uri="{9D8B030D-6E8A-4147-A177-3AD203B41FA5}">
                      <a16:colId xmlns:a16="http://schemas.microsoft.com/office/drawing/2014/main" val="528064436"/>
                    </a:ext>
                  </a:extLst>
                </a:gridCol>
                <a:gridCol w="329184">
                  <a:extLst>
                    <a:ext uri="{9D8B030D-6E8A-4147-A177-3AD203B41FA5}">
                      <a16:colId xmlns:a16="http://schemas.microsoft.com/office/drawing/2014/main" val="3905665926"/>
                    </a:ext>
                  </a:extLst>
                </a:gridCol>
                <a:gridCol w="329184">
                  <a:extLst>
                    <a:ext uri="{9D8B030D-6E8A-4147-A177-3AD203B41FA5}">
                      <a16:colId xmlns:a16="http://schemas.microsoft.com/office/drawing/2014/main" val="860677634"/>
                    </a:ext>
                  </a:extLst>
                </a:gridCol>
                <a:gridCol w="329184">
                  <a:extLst>
                    <a:ext uri="{9D8B030D-6E8A-4147-A177-3AD203B41FA5}">
                      <a16:colId xmlns:a16="http://schemas.microsoft.com/office/drawing/2014/main" val="1438116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148661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- 2023-12-12 12:15:10</a:t>
                      </a:r>
                      <a:r>
                        <a:rPr kumimoji="0" lang="en-US" sz="1000" b="0" i="0" u="none" strike="noStrike" kern="1200" cap="none" spc="0" normalizeH="0" baseline="0" noProof="0">
                          <a:ln>
                            <a:noFill/>
                          </a:ln>
                          <a:solidFill>
                            <a:prstClr val="black"/>
                          </a:solidFill>
                          <a:effectLst/>
                          <a:uLnTx/>
                          <a:uFillTx/>
                          <a:latin typeface="Calibri"/>
                          <a:ea typeface="+mn-ea"/>
                          <a:cs typeface="+mn-cs"/>
                        </a:rPr>
                        <a:t>
 More than 500 Technical experts support innovation at MBDA!
What characterizes our Technical Experts? What are their distinguishing features? 
Read what MBDA Technical Experts have to say. 
Today: You have to work in collaboration!
#MBDA #innovation #collaboration #experts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https://quintly-eu-image-storage.s3.amazonaws.com/827bcf9abf3cd0442ebfd92105a30159/41a35c001c41c8a90426288f8ca4efef.jpg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91503913"/>
                  </a:ext>
                </a:extLst>
              </a:tr>
            </a:tbl>
          </a:graphicData>
        </a:graphic>
      </p:graphicFrame>
      <p:sp>
        <p:nvSpPr>
          <p:cNvPr id="4" name="Text Placeholder 3">
            <a:extLst>
              <a:ext uri="{FF2B5EF4-FFF2-40B4-BE49-F238E27FC236}">
                <a16:creationId xmlns:a16="http://schemas.microsoft.com/office/drawing/2014/main" id="{F7040838-CC7B-4050-9E4A-98721676FEE8}"/>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090334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5469B-E32F-4D92-BFAE-0A189258F5EC}"/>
              </a:ext>
            </a:extLst>
          </p:cNvPr>
          <p:cNvSpPr>
            <a:spLocks noGrp="1"/>
          </p:cNvSpPr>
          <p:nvPr>
            <p:ph type="title"/>
          </p:nvPr>
        </p:nvSpPr>
        <p:spPr/>
        <p:txBody>
          <a:bodyPr/>
          <a:lstStyle/>
          <a:p>
            <a:r>
              <a:rPr lang="en-US"/>
              <a:t>Instagram Custom Posts Table | All profiles - 3 of 17</a:t>
            </a:r>
          </a:p>
        </p:txBody>
      </p:sp>
      <p:graphicFrame>
        <p:nvGraphicFramePr>
          <p:cNvPr id="5" name="Table Placeholder 4">
            <a:extLst>
              <a:ext uri="{FF2B5EF4-FFF2-40B4-BE49-F238E27FC236}">
                <a16:creationId xmlns:a16="http://schemas.microsoft.com/office/drawing/2014/main" id="{9B4EBF78-11A8-4ACF-BDBE-8DB6209225EE}"/>
              </a:ext>
            </a:extLst>
          </p:cNvPr>
          <p:cNvGraphicFramePr>
            <a:graphicFrameLocks noGrp="1"/>
          </p:cNvGraphicFramePr>
          <p:nvPr>
            <p:ph type="tbl" sz="quarter" idx="13"/>
            <p:extLst>
              <p:ext uri="{D42A27DB-BD31-4B8C-83A1-F6EECF244321}">
                <p14:modId xmlns:p14="http://schemas.microsoft.com/office/powerpoint/2010/main" val="952278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28657030"/>
                    </a:ext>
                  </a:extLst>
                </a:gridCol>
                <a:gridCol w="658368">
                  <a:extLst>
                    <a:ext uri="{9D8B030D-6E8A-4147-A177-3AD203B41FA5}">
                      <a16:colId xmlns:a16="http://schemas.microsoft.com/office/drawing/2014/main" val="738548564"/>
                    </a:ext>
                  </a:extLst>
                </a:gridCol>
                <a:gridCol w="905256">
                  <a:extLst>
                    <a:ext uri="{9D8B030D-6E8A-4147-A177-3AD203B41FA5}">
                      <a16:colId xmlns:a16="http://schemas.microsoft.com/office/drawing/2014/main" val="4149095736"/>
                    </a:ext>
                  </a:extLst>
                </a:gridCol>
                <a:gridCol w="329184">
                  <a:extLst>
                    <a:ext uri="{9D8B030D-6E8A-4147-A177-3AD203B41FA5}">
                      <a16:colId xmlns:a16="http://schemas.microsoft.com/office/drawing/2014/main" val="1366451244"/>
                    </a:ext>
                  </a:extLst>
                </a:gridCol>
                <a:gridCol w="329184">
                  <a:extLst>
                    <a:ext uri="{9D8B030D-6E8A-4147-A177-3AD203B41FA5}">
                      <a16:colId xmlns:a16="http://schemas.microsoft.com/office/drawing/2014/main" val="2554863552"/>
                    </a:ext>
                  </a:extLst>
                </a:gridCol>
                <a:gridCol w="329184">
                  <a:extLst>
                    <a:ext uri="{9D8B030D-6E8A-4147-A177-3AD203B41FA5}">
                      <a16:colId xmlns:a16="http://schemas.microsoft.com/office/drawing/2014/main" val="3304356654"/>
                    </a:ext>
                  </a:extLst>
                </a:gridCol>
                <a:gridCol w="329184">
                  <a:extLst>
                    <a:ext uri="{9D8B030D-6E8A-4147-A177-3AD203B41FA5}">
                      <a16:colId xmlns:a16="http://schemas.microsoft.com/office/drawing/2014/main" val="1322645466"/>
                    </a:ext>
                  </a:extLst>
                </a:gridCol>
                <a:gridCol w="329184">
                  <a:extLst>
                    <a:ext uri="{9D8B030D-6E8A-4147-A177-3AD203B41FA5}">
                      <a16:colId xmlns:a16="http://schemas.microsoft.com/office/drawing/2014/main" val="808740907"/>
                    </a:ext>
                  </a:extLst>
                </a:gridCol>
                <a:gridCol w="329184">
                  <a:extLst>
                    <a:ext uri="{9D8B030D-6E8A-4147-A177-3AD203B41FA5}">
                      <a16:colId xmlns:a16="http://schemas.microsoft.com/office/drawing/2014/main" val="2788872199"/>
                    </a:ext>
                  </a:extLst>
                </a:gridCol>
                <a:gridCol w="329184">
                  <a:extLst>
                    <a:ext uri="{9D8B030D-6E8A-4147-A177-3AD203B41FA5}">
                      <a16:colId xmlns:a16="http://schemas.microsoft.com/office/drawing/2014/main" val="3365530294"/>
                    </a:ext>
                  </a:extLst>
                </a:gridCol>
                <a:gridCol w="329184">
                  <a:extLst>
                    <a:ext uri="{9D8B030D-6E8A-4147-A177-3AD203B41FA5}">
                      <a16:colId xmlns:a16="http://schemas.microsoft.com/office/drawing/2014/main" val="1680883400"/>
                    </a:ext>
                  </a:extLst>
                </a:gridCol>
                <a:gridCol w="329184">
                  <a:extLst>
                    <a:ext uri="{9D8B030D-6E8A-4147-A177-3AD203B41FA5}">
                      <a16:colId xmlns:a16="http://schemas.microsoft.com/office/drawing/2014/main" val="4249628071"/>
                    </a:ext>
                  </a:extLst>
                </a:gridCol>
                <a:gridCol w="329184">
                  <a:extLst>
                    <a:ext uri="{9D8B030D-6E8A-4147-A177-3AD203B41FA5}">
                      <a16:colId xmlns:a16="http://schemas.microsoft.com/office/drawing/2014/main" val="2976311275"/>
                    </a:ext>
                  </a:extLst>
                </a:gridCol>
                <a:gridCol w="329184">
                  <a:extLst>
                    <a:ext uri="{9D8B030D-6E8A-4147-A177-3AD203B41FA5}">
                      <a16:colId xmlns:a16="http://schemas.microsoft.com/office/drawing/2014/main" val="801769966"/>
                    </a:ext>
                  </a:extLst>
                </a:gridCol>
                <a:gridCol w="329184">
                  <a:extLst>
                    <a:ext uri="{9D8B030D-6E8A-4147-A177-3AD203B41FA5}">
                      <a16:colId xmlns:a16="http://schemas.microsoft.com/office/drawing/2014/main" val="3026972171"/>
                    </a:ext>
                  </a:extLst>
                </a:gridCol>
                <a:gridCol w="329184">
                  <a:extLst>
                    <a:ext uri="{9D8B030D-6E8A-4147-A177-3AD203B41FA5}">
                      <a16:colId xmlns:a16="http://schemas.microsoft.com/office/drawing/2014/main" val="1287714455"/>
                    </a:ext>
                  </a:extLst>
                </a:gridCol>
                <a:gridCol w="329184">
                  <a:extLst>
                    <a:ext uri="{9D8B030D-6E8A-4147-A177-3AD203B41FA5}">
                      <a16:colId xmlns:a16="http://schemas.microsoft.com/office/drawing/2014/main" val="2057338659"/>
                    </a:ext>
                  </a:extLst>
                </a:gridCol>
                <a:gridCol w="329184">
                  <a:extLst>
                    <a:ext uri="{9D8B030D-6E8A-4147-A177-3AD203B41FA5}">
                      <a16:colId xmlns:a16="http://schemas.microsoft.com/office/drawing/2014/main" val="47447485"/>
                    </a:ext>
                  </a:extLst>
                </a:gridCol>
                <a:gridCol w="329184">
                  <a:extLst>
                    <a:ext uri="{9D8B030D-6E8A-4147-A177-3AD203B41FA5}">
                      <a16:colId xmlns:a16="http://schemas.microsoft.com/office/drawing/2014/main" val="3245119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30394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- 2023-12-05 09:42:11</a:t>
                      </a:r>
                      <a:r>
                        <a:rPr kumimoji="0" lang="en-US" sz="1000" b="0" i="0" u="none" strike="noStrike" kern="1200" cap="none" spc="0" normalizeH="0" baseline="0" noProof="0">
                          <a:ln>
                            <a:noFill/>
                          </a:ln>
                          <a:solidFill>
                            <a:prstClr val="black"/>
                          </a:solidFill>
                          <a:effectLst/>
                          <a:uLnTx/>
                          <a:uFillTx/>
                          <a:latin typeface="Calibri"/>
                          <a:ea typeface="+mn-ea"/>
                          <a:cs typeface="+mn-cs"/>
                        </a:rPr>
                        <a:t>
 Explore the behind-the-scenes happenings at the recent CW ITP event that occurred at the end of October.
Richard, UK Engineering Director at MBDA, shares his insights and perspectives.
Join him in exploring the exciting progress and upcoming challenges in defence.
#MBDA #CWITP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https://quintly-eu-image-storage.s3.amazonaws.com/827bcf9abf3cd0442ebfd92105a30159/4ffcb4d1d7a531dd86b66abea2aa3d51.jpg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Partnership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27828365"/>
                  </a:ext>
                </a:extLst>
              </a:tr>
            </a:tbl>
          </a:graphicData>
        </a:graphic>
      </p:graphicFrame>
      <p:sp>
        <p:nvSpPr>
          <p:cNvPr id="4" name="Text Placeholder 3">
            <a:extLst>
              <a:ext uri="{FF2B5EF4-FFF2-40B4-BE49-F238E27FC236}">
                <a16:creationId xmlns:a16="http://schemas.microsoft.com/office/drawing/2014/main" id="{D485D4F9-760F-41B0-8D29-A6B930FF3E9A}"/>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043328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8867F-1E39-4044-9ECA-668CE4D6EFC3}"/>
              </a:ext>
            </a:extLst>
          </p:cNvPr>
          <p:cNvSpPr>
            <a:spLocks noGrp="1"/>
          </p:cNvSpPr>
          <p:nvPr>
            <p:ph type="title"/>
          </p:nvPr>
        </p:nvSpPr>
        <p:spPr/>
        <p:txBody>
          <a:bodyPr/>
          <a:lstStyle/>
          <a:p>
            <a:r>
              <a:rPr lang="en-US"/>
              <a:t>Instagram Custom Posts Table | All profiles - 4 of 17</a:t>
            </a:r>
          </a:p>
        </p:txBody>
      </p:sp>
      <p:graphicFrame>
        <p:nvGraphicFramePr>
          <p:cNvPr id="5" name="Table Placeholder 4">
            <a:extLst>
              <a:ext uri="{FF2B5EF4-FFF2-40B4-BE49-F238E27FC236}">
                <a16:creationId xmlns:a16="http://schemas.microsoft.com/office/drawing/2014/main" id="{DBDEC59A-F303-482A-8CB5-73488872B6F3}"/>
              </a:ext>
            </a:extLst>
          </p:cNvPr>
          <p:cNvGraphicFramePr>
            <a:graphicFrameLocks noGrp="1"/>
          </p:cNvGraphicFramePr>
          <p:nvPr>
            <p:ph type="tbl" sz="quarter" idx="13"/>
            <p:extLst>
              <p:ext uri="{D42A27DB-BD31-4B8C-83A1-F6EECF244321}">
                <p14:modId xmlns:p14="http://schemas.microsoft.com/office/powerpoint/2010/main" val="1923205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95451093"/>
                    </a:ext>
                  </a:extLst>
                </a:gridCol>
                <a:gridCol w="658368">
                  <a:extLst>
                    <a:ext uri="{9D8B030D-6E8A-4147-A177-3AD203B41FA5}">
                      <a16:colId xmlns:a16="http://schemas.microsoft.com/office/drawing/2014/main" val="2212244800"/>
                    </a:ext>
                  </a:extLst>
                </a:gridCol>
                <a:gridCol w="905256">
                  <a:extLst>
                    <a:ext uri="{9D8B030D-6E8A-4147-A177-3AD203B41FA5}">
                      <a16:colId xmlns:a16="http://schemas.microsoft.com/office/drawing/2014/main" val="97621543"/>
                    </a:ext>
                  </a:extLst>
                </a:gridCol>
                <a:gridCol w="329184">
                  <a:extLst>
                    <a:ext uri="{9D8B030D-6E8A-4147-A177-3AD203B41FA5}">
                      <a16:colId xmlns:a16="http://schemas.microsoft.com/office/drawing/2014/main" val="1257207051"/>
                    </a:ext>
                  </a:extLst>
                </a:gridCol>
                <a:gridCol w="329184">
                  <a:extLst>
                    <a:ext uri="{9D8B030D-6E8A-4147-A177-3AD203B41FA5}">
                      <a16:colId xmlns:a16="http://schemas.microsoft.com/office/drawing/2014/main" val="337129007"/>
                    </a:ext>
                  </a:extLst>
                </a:gridCol>
                <a:gridCol w="329184">
                  <a:extLst>
                    <a:ext uri="{9D8B030D-6E8A-4147-A177-3AD203B41FA5}">
                      <a16:colId xmlns:a16="http://schemas.microsoft.com/office/drawing/2014/main" val="3877449981"/>
                    </a:ext>
                  </a:extLst>
                </a:gridCol>
                <a:gridCol w="329184">
                  <a:extLst>
                    <a:ext uri="{9D8B030D-6E8A-4147-A177-3AD203B41FA5}">
                      <a16:colId xmlns:a16="http://schemas.microsoft.com/office/drawing/2014/main" val="596565575"/>
                    </a:ext>
                  </a:extLst>
                </a:gridCol>
                <a:gridCol w="329184">
                  <a:extLst>
                    <a:ext uri="{9D8B030D-6E8A-4147-A177-3AD203B41FA5}">
                      <a16:colId xmlns:a16="http://schemas.microsoft.com/office/drawing/2014/main" val="3468168592"/>
                    </a:ext>
                  </a:extLst>
                </a:gridCol>
                <a:gridCol w="329184">
                  <a:extLst>
                    <a:ext uri="{9D8B030D-6E8A-4147-A177-3AD203B41FA5}">
                      <a16:colId xmlns:a16="http://schemas.microsoft.com/office/drawing/2014/main" val="2877126519"/>
                    </a:ext>
                  </a:extLst>
                </a:gridCol>
                <a:gridCol w="329184">
                  <a:extLst>
                    <a:ext uri="{9D8B030D-6E8A-4147-A177-3AD203B41FA5}">
                      <a16:colId xmlns:a16="http://schemas.microsoft.com/office/drawing/2014/main" val="652913783"/>
                    </a:ext>
                  </a:extLst>
                </a:gridCol>
                <a:gridCol w="329184">
                  <a:extLst>
                    <a:ext uri="{9D8B030D-6E8A-4147-A177-3AD203B41FA5}">
                      <a16:colId xmlns:a16="http://schemas.microsoft.com/office/drawing/2014/main" val="441952714"/>
                    </a:ext>
                  </a:extLst>
                </a:gridCol>
                <a:gridCol w="329184">
                  <a:extLst>
                    <a:ext uri="{9D8B030D-6E8A-4147-A177-3AD203B41FA5}">
                      <a16:colId xmlns:a16="http://schemas.microsoft.com/office/drawing/2014/main" val="2154219678"/>
                    </a:ext>
                  </a:extLst>
                </a:gridCol>
                <a:gridCol w="329184">
                  <a:extLst>
                    <a:ext uri="{9D8B030D-6E8A-4147-A177-3AD203B41FA5}">
                      <a16:colId xmlns:a16="http://schemas.microsoft.com/office/drawing/2014/main" val="1715216895"/>
                    </a:ext>
                  </a:extLst>
                </a:gridCol>
                <a:gridCol w="329184">
                  <a:extLst>
                    <a:ext uri="{9D8B030D-6E8A-4147-A177-3AD203B41FA5}">
                      <a16:colId xmlns:a16="http://schemas.microsoft.com/office/drawing/2014/main" val="2185965117"/>
                    </a:ext>
                  </a:extLst>
                </a:gridCol>
                <a:gridCol w="329184">
                  <a:extLst>
                    <a:ext uri="{9D8B030D-6E8A-4147-A177-3AD203B41FA5}">
                      <a16:colId xmlns:a16="http://schemas.microsoft.com/office/drawing/2014/main" val="33936264"/>
                    </a:ext>
                  </a:extLst>
                </a:gridCol>
                <a:gridCol w="329184">
                  <a:extLst>
                    <a:ext uri="{9D8B030D-6E8A-4147-A177-3AD203B41FA5}">
                      <a16:colId xmlns:a16="http://schemas.microsoft.com/office/drawing/2014/main" val="2577432357"/>
                    </a:ext>
                  </a:extLst>
                </a:gridCol>
                <a:gridCol w="329184">
                  <a:extLst>
                    <a:ext uri="{9D8B030D-6E8A-4147-A177-3AD203B41FA5}">
                      <a16:colId xmlns:a16="http://schemas.microsoft.com/office/drawing/2014/main" val="4069062092"/>
                    </a:ext>
                  </a:extLst>
                </a:gridCol>
                <a:gridCol w="329184">
                  <a:extLst>
                    <a:ext uri="{9D8B030D-6E8A-4147-A177-3AD203B41FA5}">
                      <a16:colId xmlns:a16="http://schemas.microsoft.com/office/drawing/2014/main" val="423909459"/>
                    </a:ext>
                  </a:extLst>
                </a:gridCol>
                <a:gridCol w="329184">
                  <a:extLst>
                    <a:ext uri="{9D8B030D-6E8A-4147-A177-3AD203B41FA5}">
                      <a16:colId xmlns:a16="http://schemas.microsoft.com/office/drawing/2014/main" val="3539832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13041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- 2023-11-23 12:17:29</a:t>
                      </a:r>
                      <a:r>
                        <a:rPr kumimoji="0" lang="en-US" sz="1000" b="0" i="0" u="none" strike="noStrike" kern="1200" cap="none" spc="0" normalizeH="0" baseline="0" noProof="0">
                          <a:ln>
                            <a:noFill/>
                          </a:ln>
                          <a:solidFill>
                            <a:prstClr val="black"/>
                          </a:solidFill>
                          <a:effectLst/>
                          <a:uLnTx/>
                          <a:uFillTx/>
                          <a:latin typeface="Calibri"/>
                          <a:ea typeface="+mn-ea"/>
                          <a:cs typeface="+mn-cs"/>
                        </a:rPr>
                        <a:t>
 Explore the behind-the-scenes happenings at the recent CW ITP event that occurred at the end of October.
Bruno, MBDA’s Director of Future Systems, shares his insights and perspectives. Join him in exploring the exciting progress and upcoming challenges in defence.
#MBDA #CWITP #defence #challenges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https://quintly-eu-image-storage.s3.amazonaws.com/827bcf9abf3cd0442ebfd92105a30159/11dee4e78c70b41312fabb1e56a6fb44.jpg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93688640"/>
                  </a:ext>
                </a:extLst>
              </a:tr>
            </a:tbl>
          </a:graphicData>
        </a:graphic>
      </p:graphicFrame>
      <p:sp>
        <p:nvSpPr>
          <p:cNvPr id="4" name="Text Placeholder 3">
            <a:extLst>
              <a:ext uri="{FF2B5EF4-FFF2-40B4-BE49-F238E27FC236}">
                <a16:creationId xmlns:a16="http://schemas.microsoft.com/office/drawing/2014/main" id="{90F49121-D7FB-415E-9F4C-40079DDBF10A}"/>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520807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3EFFE-8C30-44FD-ABB4-938A43223B99}"/>
              </a:ext>
            </a:extLst>
          </p:cNvPr>
          <p:cNvSpPr>
            <a:spLocks noGrp="1"/>
          </p:cNvSpPr>
          <p:nvPr>
            <p:ph type="title"/>
          </p:nvPr>
        </p:nvSpPr>
        <p:spPr/>
        <p:txBody>
          <a:bodyPr/>
          <a:lstStyle/>
          <a:p>
            <a:r>
              <a:rPr lang="en-US"/>
              <a:t>Instagram Custom Posts Table | All profiles - 5 of 17</a:t>
            </a:r>
          </a:p>
        </p:txBody>
      </p:sp>
      <p:graphicFrame>
        <p:nvGraphicFramePr>
          <p:cNvPr id="5" name="Table Placeholder 4">
            <a:extLst>
              <a:ext uri="{FF2B5EF4-FFF2-40B4-BE49-F238E27FC236}">
                <a16:creationId xmlns:a16="http://schemas.microsoft.com/office/drawing/2014/main" id="{B1BEB5C0-26A6-4C10-BDB5-99A8534F28E4}"/>
              </a:ext>
            </a:extLst>
          </p:cNvPr>
          <p:cNvGraphicFramePr>
            <a:graphicFrameLocks noGrp="1"/>
          </p:cNvGraphicFramePr>
          <p:nvPr>
            <p:ph type="tbl" sz="quarter" idx="13"/>
            <p:extLst>
              <p:ext uri="{D42A27DB-BD31-4B8C-83A1-F6EECF244321}">
                <p14:modId xmlns:p14="http://schemas.microsoft.com/office/powerpoint/2010/main" val="699088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80646380"/>
                    </a:ext>
                  </a:extLst>
                </a:gridCol>
                <a:gridCol w="658368">
                  <a:extLst>
                    <a:ext uri="{9D8B030D-6E8A-4147-A177-3AD203B41FA5}">
                      <a16:colId xmlns:a16="http://schemas.microsoft.com/office/drawing/2014/main" val="105291989"/>
                    </a:ext>
                  </a:extLst>
                </a:gridCol>
                <a:gridCol w="905256">
                  <a:extLst>
                    <a:ext uri="{9D8B030D-6E8A-4147-A177-3AD203B41FA5}">
                      <a16:colId xmlns:a16="http://schemas.microsoft.com/office/drawing/2014/main" val="887971202"/>
                    </a:ext>
                  </a:extLst>
                </a:gridCol>
                <a:gridCol w="329184">
                  <a:extLst>
                    <a:ext uri="{9D8B030D-6E8A-4147-A177-3AD203B41FA5}">
                      <a16:colId xmlns:a16="http://schemas.microsoft.com/office/drawing/2014/main" val="3211362660"/>
                    </a:ext>
                  </a:extLst>
                </a:gridCol>
                <a:gridCol w="329184">
                  <a:extLst>
                    <a:ext uri="{9D8B030D-6E8A-4147-A177-3AD203B41FA5}">
                      <a16:colId xmlns:a16="http://schemas.microsoft.com/office/drawing/2014/main" val="600845658"/>
                    </a:ext>
                  </a:extLst>
                </a:gridCol>
                <a:gridCol w="329184">
                  <a:extLst>
                    <a:ext uri="{9D8B030D-6E8A-4147-A177-3AD203B41FA5}">
                      <a16:colId xmlns:a16="http://schemas.microsoft.com/office/drawing/2014/main" val="1935993085"/>
                    </a:ext>
                  </a:extLst>
                </a:gridCol>
                <a:gridCol w="329184">
                  <a:extLst>
                    <a:ext uri="{9D8B030D-6E8A-4147-A177-3AD203B41FA5}">
                      <a16:colId xmlns:a16="http://schemas.microsoft.com/office/drawing/2014/main" val="3526779766"/>
                    </a:ext>
                  </a:extLst>
                </a:gridCol>
                <a:gridCol w="329184">
                  <a:extLst>
                    <a:ext uri="{9D8B030D-6E8A-4147-A177-3AD203B41FA5}">
                      <a16:colId xmlns:a16="http://schemas.microsoft.com/office/drawing/2014/main" val="2657104209"/>
                    </a:ext>
                  </a:extLst>
                </a:gridCol>
                <a:gridCol w="329184">
                  <a:extLst>
                    <a:ext uri="{9D8B030D-6E8A-4147-A177-3AD203B41FA5}">
                      <a16:colId xmlns:a16="http://schemas.microsoft.com/office/drawing/2014/main" val="4117975767"/>
                    </a:ext>
                  </a:extLst>
                </a:gridCol>
                <a:gridCol w="329184">
                  <a:extLst>
                    <a:ext uri="{9D8B030D-6E8A-4147-A177-3AD203B41FA5}">
                      <a16:colId xmlns:a16="http://schemas.microsoft.com/office/drawing/2014/main" val="1869951548"/>
                    </a:ext>
                  </a:extLst>
                </a:gridCol>
                <a:gridCol w="329184">
                  <a:extLst>
                    <a:ext uri="{9D8B030D-6E8A-4147-A177-3AD203B41FA5}">
                      <a16:colId xmlns:a16="http://schemas.microsoft.com/office/drawing/2014/main" val="1963453948"/>
                    </a:ext>
                  </a:extLst>
                </a:gridCol>
                <a:gridCol w="329184">
                  <a:extLst>
                    <a:ext uri="{9D8B030D-6E8A-4147-A177-3AD203B41FA5}">
                      <a16:colId xmlns:a16="http://schemas.microsoft.com/office/drawing/2014/main" val="4188182469"/>
                    </a:ext>
                  </a:extLst>
                </a:gridCol>
                <a:gridCol w="329184">
                  <a:extLst>
                    <a:ext uri="{9D8B030D-6E8A-4147-A177-3AD203B41FA5}">
                      <a16:colId xmlns:a16="http://schemas.microsoft.com/office/drawing/2014/main" val="4227386617"/>
                    </a:ext>
                  </a:extLst>
                </a:gridCol>
                <a:gridCol w="329184">
                  <a:extLst>
                    <a:ext uri="{9D8B030D-6E8A-4147-A177-3AD203B41FA5}">
                      <a16:colId xmlns:a16="http://schemas.microsoft.com/office/drawing/2014/main" val="3659132323"/>
                    </a:ext>
                  </a:extLst>
                </a:gridCol>
                <a:gridCol w="329184">
                  <a:extLst>
                    <a:ext uri="{9D8B030D-6E8A-4147-A177-3AD203B41FA5}">
                      <a16:colId xmlns:a16="http://schemas.microsoft.com/office/drawing/2014/main" val="1461269298"/>
                    </a:ext>
                  </a:extLst>
                </a:gridCol>
                <a:gridCol w="329184">
                  <a:extLst>
                    <a:ext uri="{9D8B030D-6E8A-4147-A177-3AD203B41FA5}">
                      <a16:colId xmlns:a16="http://schemas.microsoft.com/office/drawing/2014/main" val="4294638503"/>
                    </a:ext>
                  </a:extLst>
                </a:gridCol>
                <a:gridCol w="329184">
                  <a:extLst>
                    <a:ext uri="{9D8B030D-6E8A-4147-A177-3AD203B41FA5}">
                      <a16:colId xmlns:a16="http://schemas.microsoft.com/office/drawing/2014/main" val="4088869404"/>
                    </a:ext>
                  </a:extLst>
                </a:gridCol>
                <a:gridCol w="329184">
                  <a:extLst>
                    <a:ext uri="{9D8B030D-6E8A-4147-A177-3AD203B41FA5}">
                      <a16:colId xmlns:a16="http://schemas.microsoft.com/office/drawing/2014/main" val="1747659144"/>
                    </a:ext>
                  </a:extLst>
                </a:gridCol>
                <a:gridCol w="329184">
                  <a:extLst>
                    <a:ext uri="{9D8B030D-6E8A-4147-A177-3AD203B41FA5}">
                      <a16:colId xmlns:a16="http://schemas.microsoft.com/office/drawing/2014/main" val="2749817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3397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- 2023-11-16 15:19:16</a:t>
                      </a:r>
                      <a:r>
                        <a:rPr kumimoji="0" lang="en-US" sz="1000" b="0" i="0" u="none" strike="noStrike" kern="1200" cap="none" spc="0" normalizeH="0" baseline="0" noProof="0">
                          <a:ln>
                            <a:noFill/>
                          </a:ln>
                          <a:solidFill>
                            <a:prstClr val="black"/>
                          </a:solidFill>
                          <a:effectLst/>
                          <a:uLnTx/>
                          <a:uFillTx/>
                          <a:latin typeface="Calibri"/>
                          <a:ea typeface="+mn-ea"/>
                          <a:cs typeface="+mn-cs"/>
                        </a:rPr>
                        <a:t>
 More than 500 Technical experts support innovation at MBDA!
What characterizes our innovators? What are their distinguishing features?
Read what MBDA Technical Experts have to say. Today: You have to be open-minded!
#MBDA #innovation #experts #openminded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https://quintly-eu-image-storage.s3.amazonaws.com/827bcf9abf3cd0442ebfd92105a30159/6dd7596241120dc6eee40965bc7844ae.jpg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66106305"/>
                  </a:ext>
                </a:extLst>
              </a:tr>
            </a:tbl>
          </a:graphicData>
        </a:graphic>
      </p:graphicFrame>
      <p:sp>
        <p:nvSpPr>
          <p:cNvPr id="4" name="Text Placeholder 3">
            <a:extLst>
              <a:ext uri="{FF2B5EF4-FFF2-40B4-BE49-F238E27FC236}">
                <a16:creationId xmlns:a16="http://schemas.microsoft.com/office/drawing/2014/main" id="{05871999-05D4-4BF6-89F8-8A9EADFBC9C8}"/>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60716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D7986-BC00-4A5A-B386-8B74FD3C5D57}"/>
              </a:ext>
            </a:extLst>
          </p:cNvPr>
          <p:cNvSpPr>
            <a:spLocks noGrp="1"/>
          </p:cNvSpPr>
          <p:nvPr>
            <p:ph type="title"/>
          </p:nvPr>
        </p:nvSpPr>
        <p:spPr/>
        <p:txBody>
          <a:bodyPr/>
          <a:lstStyle/>
          <a:p>
            <a:r>
              <a:rPr lang="en-US"/>
              <a:t>Instagram Custom Posts Table | All profiles - 6 of 17</a:t>
            </a:r>
          </a:p>
        </p:txBody>
      </p:sp>
      <p:graphicFrame>
        <p:nvGraphicFramePr>
          <p:cNvPr id="5" name="Table Placeholder 4">
            <a:extLst>
              <a:ext uri="{FF2B5EF4-FFF2-40B4-BE49-F238E27FC236}">
                <a16:creationId xmlns:a16="http://schemas.microsoft.com/office/drawing/2014/main" id="{6376F18A-EC1C-423A-AB1C-0474122E5FC8}"/>
              </a:ext>
            </a:extLst>
          </p:cNvPr>
          <p:cNvGraphicFramePr>
            <a:graphicFrameLocks noGrp="1"/>
          </p:cNvGraphicFramePr>
          <p:nvPr>
            <p:ph type="tbl" sz="quarter" idx="13"/>
            <p:extLst>
              <p:ext uri="{D42A27DB-BD31-4B8C-83A1-F6EECF244321}">
                <p14:modId xmlns:p14="http://schemas.microsoft.com/office/powerpoint/2010/main" val="2085161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334080540"/>
                    </a:ext>
                  </a:extLst>
                </a:gridCol>
                <a:gridCol w="658368">
                  <a:extLst>
                    <a:ext uri="{9D8B030D-6E8A-4147-A177-3AD203B41FA5}">
                      <a16:colId xmlns:a16="http://schemas.microsoft.com/office/drawing/2014/main" val="2901118609"/>
                    </a:ext>
                  </a:extLst>
                </a:gridCol>
                <a:gridCol w="905256">
                  <a:extLst>
                    <a:ext uri="{9D8B030D-6E8A-4147-A177-3AD203B41FA5}">
                      <a16:colId xmlns:a16="http://schemas.microsoft.com/office/drawing/2014/main" val="2357314155"/>
                    </a:ext>
                  </a:extLst>
                </a:gridCol>
                <a:gridCol w="329184">
                  <a:extLst>
                    <a:ext uri="{9D8B030D-6E8A-4147-A177-3AD203B41FA5}">
                      <a16:colId xmlns:a16="http://schemas.microsoft.com/office/drawing/2014/main" val="1342739174"/>
                    </a:ext>
                  </a:extLst>
                </a:gridCol>
                <a:gridCol w="329184">
                  <a:extLst>
                    <a:ext uri="{9D8B030D-6E8A-4147-A177-3AD203B41FA5}">
                      <a16:colId xmlns:a16="http://schemas.microsoft.com/office/drawing/2014/main" val="93511193"/>
                    </a:ext>
                  </a:extLst>
                </a:gridCol>
                <a:gridCol w="329184">
                  <a:extLst>
                    <a:ext uri="{9D8B030D-6E8A-4147-A177-3AD203B41FA5}">
                      <a16:colId xmlns:a16="http://schemas.microsoft.com/office/drawing/2014/main" val="4141716717"/>
                    </a:ext>
                  </a:extLst>
                </a:gridCol>
                <a:gridCol w="329184">
                  <a:extLst>
                    <a:ext uri="{9D8B030D-6E8A-4147-A177-3AD203B41FA5}">
                      <a16:colId xmlns:a16="http://schemas.microsoft.com/office/drawing/2014/main" val="2301383336"/>
                    </a:ext>
                  </a:extLst>
                </a:gridCol>
                <a:gridCol w="329184">
                  <a:extLst>
                    <a:ext uri="{9D8B030D-6E8A-4147-A177-3AD203B41FA5}">
                      <a16:colId xmlns:a16="http://schemas.microsoft.com/office/drawing/2014/main" val="1352398854"/>
                    </a:ext>
                  </a:extLst>
                </a:gridCol>
                <a:gridCol w="329184">
                  <a:extLst>
                    <a:ext uri="{9D8B030D-6E8A-4147-A177-3AD203B41FA5}">
                      <a16:colId xmlns:a16="http://schemas.microsoft.com/office/drawing/2014/main" val="1085345354"/>
                    </a:ext>
                  </a:extLst>
                </a:gridCol>
                <a:gridCol w="329184">
                  <a:extLst>
                    <a:ext uri="{9D8B030D-6E8A-4147-A177-3AD203B41FA5}">
                      <a16:colId xmlns:a16="http://schemas.microsoft.com/office/drawing/2014/main" val="2918442550"/>
                    </a:ext>
                  </a:extLst>
                </a:gridCol>
                <a:gridCol w="329184">
                  <a:extLst>
                    <a:ext uri="{9D8B030D-6E8A-4147-A177-3AD203B41FA5}">
                      <a16:colId xmlns:a16="http://schemas.microsoft.com/office/drawing/2014/main" val="4030095406"/>
                    </a:ext>
                  </a:extLst>
                </a:gridCol>
                <a:gridCol w="329184">
                  <a:extLst>
                    <a:ext uri="{9D8B030D-6E8A-4147-A177-3AD203B41FA5}">
                      <a16:colId xmlns:a16="http://schemas.microsoft.com/office/drawing/2014/main" val="146246497"/>
                    </a:ext>
                  </a:extLst>
                </a:gridCol>
                <a:gridCol w="329184">
                  <a:extLst>
                    <a:ext uri="{9D8B030D-6E8A-4147-A177-3AD203B41FA5}">
                      <a16:colId xmlns:a16="http://schemas.microsoft.com/office/drawing/2014/main" val="2740856324"/>
                    </a:ext>
                  </a:extLst>
                </a:gridCol>
                <a:gridCol w="329184">
                  <a:extLst>
                    <a:ext uri="{9D8B030D-6E8A-4147-A177-3AD203B41FA5}">
                      <a16:colId xmlns:a16="http://schemas.microsoft.com/office/drawing/2014/main" val="3701409224"/>
                    </a:ext>
                  </a:extLst>
                </a:gridCol>
                <a:gridCol w="329184">
                  <a:extLst>
                    <a:ext uri="{9D8B030D-6E8A-4147-A177-3AD203B41FA5}">
                      <a16:colId xmlns:a16="http://schemas.microsoft.com/office/drawing/2014/main" val="809045368"/>
                    </a:ext>
                  </a:extLst>
                </a:gridCol>
                <a:gridCol w="329184">
                  <a:extLst>
                    <a:ext uri="{9D8B030D-6E8A-4147-A177-3AD203B41FA5}">
                      <a16:colId xmlns:a16="http://schemas.microsoft.com/office/drawing/2014/main" val="3607775360"/>
                    </a:ext>
                  </a:extLst>
                </a:gridCol>
                <a:gridCol w="329184">
                  <a:extLst>
                    <a:ext uri="{9D8B030D-6E8A-4147-A177-3AD203B41FA5}">
                      <a16:colId xmlns:a16="http://schemas.microsoft.com/office/drawing/2014/main" val="2990529511"/>
                    </a:ext>
                  </a:extLst>
                </a:gridCol>
                <a:gridCol w="329184">
                  <a:extLst>
                    <a:ext uri="{9D8B030D-6E8A-4147-A177-3AD203B41FA5}">
                      <a16:colId xmlns:a16="http://schemas.microsoft.com/office/drawing/2014/main" val="89458198"/>
                    </a:ext>
                  </a:extLst>
                </a:gridCol>
                <a:gridCol w="329184">
                  <a:extLst>
                    <a:ext uri="{9D8B030D-6E8A-4147-A177-3AD203B41FA5}">
                      <a16:colId xmlns:a16="http://schemas.microsoft.com/office/drawing/2014/main" val="2485375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678173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- 2023-11-13 09:40:32</a:t>
                      </a:r>
                      <a:r>
                        <a:rPr kumimoji="0" lang="en-US" sz="1000" b="0" i="0" u="none" strike="noStrike" kern="1200" cap="none" spc="0" normalizeH="0" baseline="0" noProof="0">
                          <a:ln>
                            <a:noFill/>
                          </a:ln>
                          <a:solidFill>
                            <a:prstClr val="black"/>
                          </a:solidFill>
                          <a:effectLst/>
                          <a:uLnTx/>
                          <a:uFillTx/>
                          <a:latin typeface="Calibri"/>
                          <a:ea typeface="+mn-ea"/>
                          <a:cs typeface="+mn-cs"/>
                        </a:rPr>
                        <a:t>
 🏅Ben is an Image Processing Technical Expert at MBDA. He lead the MANTIS team that has made visionary contributions in the field of target detection that has propelled their project to be recognized at our #InnovationAwards2023
#MBDA #innovation #targetdetection #awards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https://quintly-eu-image-storage.s3.amazonaws.com/827bcf9abf3cd0442ebfd92105a30159/a40206dc727521a1e95887c195293799.jpg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00212950"/>
                  </a:ext>
                </a:extLst>
              </a:tr>
            </a:tbl>
          </a:graphicData>
        </a:graphic>
      </p:graphicFrame>
      <p:sp>
        <p:nvSpPr>
          <p:cNvPr id="4" name="Text Placeholder 3">
            <a:extLst>
              <a:ext uri="{FF2B5EF4-FFF2-40B4-BE49-F238E27FC236}">
                <a16:creationId xmlns:a16="http://schemas.microsoft.com/office/drawing/2014/main" id="{1EAEA1E8-B850-46AD-909C-159DC6B9FB96}"/>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164463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BA14A-3307-4932-BA28-F128F3364556}"/>
              </a:ext>
            </a:extLst>
          </p:cNvPr>
          <p:cNvSpPr>
            <a:spLocks noGrp="1"/>
          </p:cNvSpPr>
          <p:nvPr>
            <p:ph type="title"/>
          </p:nvPr>
        </p:nvSpPr>
        <p:spPr/>
        <p:txBody>
          <a:bodyPr/>
          <a:lstStyle/>
          <a:p>
            <a:r>
              <a:rPr lang="en-US"/>
              <a:t>Instagram Custom Posts Table | All profiles - 7 of 17</a:t>
            </a:r>
          </a:p>
        </p:txBody>
      </p:sp>
      <p:graphicFrame>
        <p:nvGraphicFramePr>
          <p:cNvPr id="5" name="Table Placeholder 4">
            <a:extLst>
              <a:ext uri="{FF2B5EF4-FFF2-40B4-BE49-F238E27FC236}">
                <a16:creationId xmlns:a16="http://schemas.microsoft.com/office/drawing/2014/main" id="{86ABB024-17A6-4DA9-A755-F7BB10D3CAF5}"/>
              </a:ext>
            </a:extLst>
          </p:cNvPr>
          <p:cNvGraphicFramePr>
            <a:graphicFrameLocks noGrp="1"/>
          </p:cNvGraphicFramePr>
          <p:nvPr>
            <p:ph type="tbl" sz="quarter" idx="13"/>
            <p:extLst>
              <p:ext uri="{D42A27DB-BD31-4B8C-83A1-F6EECF244321}">
                <p14:modId xmlns:p14="http://schemas.microsoft.com/office/powerpoint/2010/main" val="207465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112578696"/>
                    </a:ext>
                  </a:extLst>
                </a:gridCol>
                <a:gridCol w="658368">
                  <a:extLst>
                    <a:ext uri="{9D8B030D-6E8A-4147-A177-3AD203B41FA5}">
                      <a16:colId xmlns:a16="http://schemas.microsoft.com/office/drawing/2014/main" val="2998732357"/>
                    </a:ext>
                  </a:extLst>
                </a:gridCol>
                <a:gridCol w="905256">
                  <a:extLst>
                    <a:ext uri="{9D8B030D-6E8A-4147-A177-3AD203B41FA5}">
                      <a16:colId xmlns:a16="http://schemas.microsoft.com/office/drawing/2014/main" val="1189129194"/>
                    </a:ext>
                  </a:extLst>
                </a:gridCol>
                <a:gridCol w="329184">
                  <a:extLst>
                    <a:ext uri="{9D8B030D-6E8A-4147-A177-3AD203B41FA5}">
                      <a16:colId xmlns:a16="http://schemas.microsoft.com/office/drawing/2014/main" val="808735834"/>
                    </a:ext>
                  </a:extLst>
                </a:gridCol>
                <a:gridCol w="329184">
                  <a:extLst>
                    <a:ext uri="{9D8B030D-6E8A-4147-A177-3AD203B41FA5}">
                      <a16:colId xmlns:a16="http://schemas.microsoft.com/office/drawing/2014/main" val="1929280371"/>
                    </a:ext>
                  </a:extLst>
                </a:gridCol>
                <a:gridCol w="329184">
                  <a:extLst>
                    <a:ext uri="{9D8B030D-6E8A-4147-A177-3AD203B41FA5}">
                      <a16:colId xmlns:a16="http://schemas.microsoft.com/office/drawing/2014/main" val="3077114985"/>
                    </a:ext>
                  </a:extLst>
                </a:gridCol>
                <a:gridCol w="329184">
                  <a:extLst>
                    <a:ext uri="{9D8B030D-6E8A-4147-A177-3AD203B41FA5}">
                      <a16:colId xmlns:a16="http://schemas.microsoft.com/office/drawing/2014/main" val="386296464"/>
                    </a:ext>
                  </a:extLst>
                </a:gridCol>
                <a:gridCol w="329184">
                  <a:extLst>
                    <a:ext uri="{9D8B030D-6E8A-4147-A177-3AD203B41FA5}">
                      <a16:colId xmlns:a16="http://schemas.microsoft.com/office/drawing/2014/main" val="2952433616"/>
                    </a:ext>
                  </a:extLst>
                </a:gridCol>
                <a:gridCol w="329184">
                  <a:extLst>
                    <a:ext uri="{9D8B030D-6E8A-4147-A177-3AD203B41FA5}">
                      <a16:colId xmlns:a16="http://schemas.microsoft.com/office/drawing/2014/main" val="4050615624"/>
                    </a:ext>
                  </a:extLst>
                </a:gridCol>
                <a:gridCol w="329184">
                  <a:extLst>
                    <a:ext uri="{9D8B030D-6E8A-4147-A177-3AD203B41FA5}">
                      <a16:colId xmlns:a16="http://schemas.microsoft.com/office/drawing/2014/main" val="1173042772"/>
                    </a:ext>
                  </a:extLst>
                </a:gridCol>
                <a:gridCol w="329184">
                  <a:extLst>
                    <a:ext uri="{9D8B030D-6E8A-4147-A177-3AD203B41FA5}">
                      <a16:colId xmlns:a16="http://schemas.microsoft.com/office/drawing/2014/main" val="1134717933"/>
                    </a:ext>
                  </a:extLst>
                </a:gridCol>
                <a:gridCol w="329184">
                  <a:extLst>
                    <a:ext uri="{9D8B030D-6E8A-4147-A177-3AD203B41FA5}">
                      <a16:colId xmlns:a16="http://schemas.microsoft.com/office/drawing/2014/main" val="3199142566"/>
                    </a:ext>
                  </a:extLst>
                </a:gridCol>
                <a:gridCol w="329184">
                  <a:extLst>
                    <a:ext uri="{9D8B030D-6E8A-4147-A177-3AD203B41FA5}">
                      <a16:colId xmlns:a16="http://schemas.microsoft.com/office/drawing/2014/main" val="1524361817"/>
                    </a:ext>
                  </a:extLst>
                </a:gridCol>
                <a:gridCol w="329184">
                  <a:extLst>
                    <a:ext uri="{9D8B030D-6E8A-4147-A177-3AD203B41FA5}">
                      <a16:colId xmlns:a16="http://schemas.microsoft.com/office/drawing/2014/main" val="1983734889"/>
                    </a:ext>
                  </a:extLst>
                </a:gridCol>
                <a:gridCol w="329184">
                  <a:extLst>
                    <a:ext uri="{9D8B030D-6E8A-4147-A177-3AD203B41FA5}">
                      <a16:colId xmlns:a16="http://schemas.microsoft.com/office/drawing/2014/main" val="3878121971"/>
                    </a:ext>
                  </a:extLst>
                </a:gridCol>
                <a:gridCol w="329184">
                  <a:extLst>
                    <a:ext uri="{9D8B030D-6E8A-4147-A177-3AD203B41FA5}">
                      <a16:colId xmlns:a16="http://schemas.microsoft.com/office/drawing/2014/main" val="4052851725"/>
                    </a:ext>
                  </a:extLst>
                </a:gridCol>
                <a:gridCol w="329184">
                  <a:extLst>
                    <a:ext uri="{9D8B030D-6E8A-4147-A177-3AD203B41FA5}">
                      <a16:colId xmlns:a16="http://schemas.microsoft.com/office/drawing/2014/main" val="4116600049"/>
                    </a:ext>
                  </a:extLst>
                </a:gridCol>
                <a:gridCol w="329184">
                  <a:extLst>
                    <a:ext uri="{9D8B030D-6E8A-4147-A177-3AD203B41FA5}">
                      <a16:colId xmlns:a16="http://schemas.microsoft.com/office/drawing/2014/main" val="3240829269"/>
                    </a:ext>
                  </a:extLst>
                </a:gridCol>
                <a:gridCol w="329184">
                  <a:extLst>
                    <a:ext uri="{9D8B030D-6E8A-4147-A177-3AD203B41FA5}">
                      <a16:colId xmlns:a16="http://schemas.microsoft.com/office/drawing/2014/main" val="4022121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1970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- 2023-10-31 15:09:23</a:t>
                      </a:r>
                      <a:r>
                        <a:rPr kumimoji="0" lang="en-US" sz="1000" b="0" i="0" u="none" strike="noStrike" kern="1200" cap="none" spc="0" normalizeH="0" baseline="0" noProof="0">
                          <a:ln>
                            <a:noFill/>
                          </a:ln>
                          <a:solidFill>
                            <a:prstClr val="black"/>
                          </a:solidFill>
                          <a:effectLst/>
                          <a:uLnTx/>
                          <a:uFillTx/>
                          <a:latin typeface="Calibri"/>
                          <a:ea typeface="+mn-ea"/>
                          <a:cs typeface="+mn-cs"/>
                        </a:rPr>
                        <a:t>
 🏅Agnes, responsible of Decoying and Warning Systems at MBDA, has substantially improved the protection of helicopter pilots. Her innovative work received a prestigious prize at our #InnovationAwards2023
#MBDA #innovation #helicopterpilot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https://quintly-eu-image-storage.s3.amazonaws.com/827bcf9abf3cd0442ebfd92105a30159/e50032a0233629ad07bd75bd136cb62c.jpg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28058073"/>
                  </a:ext>
                </a:extLst>
              </a:tr>
            </a:tbl>
          </a:graphicData>
        </a:graphic>
      </p:graphicFrame>
      <p:sp>
        <p:nvSpPr>
          <p:cNvPr id="4" name="Text Placeholder 3">
            <a:extLst>
              <a:ext uri="{FF2B5EF4-FFF2-40B4-BE49-F238E27FC236}">
                <a16:creationId xmlns:a16="http://schemas.microsoft.com/office/drawing/2014/main" id="{68ABB4D4-C0A7-4DFA-80CF-6C302BDAED0B}"/>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931926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A1A3D-0F0B-4EC5-9E93-8E3160E022B9}"/>
              </a:ext>
            </a:extLst>
          </p:cNvPr>
          <p:cNvSpPr>
            <a:spLocks noGrp="1"/>
          </p:cNvSpPr>
          <p:nvPr>
            <p:ph type="title"/>
          </p:nvPr>
        </p:nvSpPr>
        <p:spPr/>
        <p:txBody>
          <a:bodyPr/>
          <a:lstStyle/>
          <a:p>
            <a:r>
              <a:rPr lang="en-US"/>
              <a:t>Instagram Custom Posts Table | All profiles - 8 of 17</a:t>
            </a:r>
          </a:p>
        </p:txBody>
      </p:sp>
      <p:graphicFrame>
        <p:nvGraphicFramePr>
          <p:cNvPr id="5" name="Table Placeholder 4">
            <a:extLst>
              <a:ext uri="{FF2B5EF4-FFF2-40B4-BE49-F238E27FC236}">
                <a16:creationId xmlns:a16="http://schemas.microsoft.com/office/drawing/2014/main" id="{7802D4BD-E7CB-427E-81B5-459D3F241097}"/>
              </a:ext>
            </a:extLst>
          </p:cNvPr>
          <p:cNvGraphicFramePr>
            <a:graphicFrameLocks noGrp="1"/>
          </p:cNvGraphicFramePr>
          <p:nvPr>
            <p:ph type="tbl" sz="quarter" idx="13"/>
            <p:extLst>
              <p:ext uri="{D42A27DB-BD31-4B8C-83A1-F6EECF244321}">
                <p14:modId xmlns:p14="http://schemas.microsoft.com/office/powerpoint/2010/main" val="2161177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10201432"/>
                    </a:ext>
                  </a:extLst>
                </a:gridCol>
                <a:gridCol w="658368">
                  <a:extLst>
                    <a:ext uri="{9D8B030D-6E8A-4147-A177-3AD203B41FA5}">
                      <a16:colId xmlns:a16="http://schemas.microsoft.com/office/drawing/2014/main" val="469126256"/>
                    </a:ext>
                  </a:extLst>
                </a:gridCol>
                <a:gridCol w="905256">
                  <a:extLst>
                    <a:ext uri="{9D8B030D-6E8A-4147-A177-3AD203B41FA5}">
                      <a16:colId xmlns:a16="http://schemas.microsoft.com/office/drawing/2014/main" val="993419860"/>
                    </a:ext>
                  </a:extLst>
                </a:gridCol>
                <a:gridCol w="329184">
                  <a:extLst>
                    <a:ext uri="{9D8B030D-6E8A-4147-A177-3AD203B41FA5}">
                      <a16:colId xmlns:a16="http://schemas.microsoft.com/office/drawing/2014/main" val="3040059477"/>
                    </a:ext>
                  </a:extLst>
                </a:gridCol>
                <a:gridCol w="329184">
                  <a:extLst>
                    <a:ext uri="{9D8B030D-6E8A-4147-A177-3AD203B41FA5}">
                      <a16:colId xmlns:a16="http://schemas.microsoft.com/office/drawing/2014/main" val="1843506751"/>
                    </a:ext>
                  </a:extLst>
                </a:gridCol>
                <a:gridCol w="329184">
                  <a:extLst>
                    <a:ext uri="{9D8B030D-6E8A-4147-A177-3AD203B41FA5}">
                      <a16:colId xmlns:a16="http://schemas.microsoft.com/office/drawing/2014/main" val="52780442"/>
                    </a:ext>
                  </a:extLst>
                </a:gridCol>
                <a:gridCol w="329184">
                  <a:extLst>
                    <a:ext uri="{9D8B030D-6E8A-4147-A177-3AD203B41FA5}">
                      <a16:colId xmlns:a16="http://schemas.microsoft.com/office/drawing/2014/main" val="2071815444"/>
                    </a:ext>
                  </a:extLst>
                </a:gridCol>
                <a:gridCol w="329184">
                  <a:extLst>
                    <a:ext uri="{9D8B030D-6E8A-4147-A177-3AD203B41FA5}">
                      <a16:colId xmlns:a16="http://schemas.microsoft.com/office/drawing/2014/main" val="2161736744"/>
                    </a:ext>
                  </a:extLst>
                </a:gridCol>
                <a:gridCol w="329184">
                  <a:extLst>
                    <a:ext uri="{9D8B030D-6E8A-4147-A177-3AD203B41FA5}">
                      <a16:colId xmlns:a16="http://schemas.microsoft.com/office/drawing/2014/main" val="853074997"/>
                    </a:ext>
                  </a:extLst>
                </a:gridCol>
                <a:gridCol w="329184">
                  <a:extLst>
                    <a:ext uri="{9D8B030D-6E8A-4147-A177-3AD203B41FA5}">
                      <a16:colId xmlns:a16="http://schemas.microsoft.com/office/drawing/2014/main" val="3275078849"/>
                    </a:ext>
                  </a:extLst>
                </a:gridCol>
                <a:gridCol w="329184">
                  <a:extLst>
                    <a:ext uri="{9D8B030D-6E8A-4147-A177-3AD203B41FA5}">
                      <a16:colId xmlns:a16="http://schemas.microsoft.com/office/drawing/2014/main" val="1980031394"/>
                    </a:ext>
                  </a:extLst>
                </a:gridCol>
                <a:gridCol w="329184">
                  <a:extLst>
                    <a:ext uri="{9D8B030D-6E8A-4147-A177-3AD203B41FA5}">
                      <a16:colId xmlns:a16="http://schemas.microsoft.com/office/drawing/2014/main" val="2358980713"/>
                    </a:ext>
                  </a:extLst>
                </a:gridCol>
                <a:gridCol w="329184">
                  <a:extLst>
                    <a:ext uri="{9D8B030D-6E8A-4147-A177-3AD203B41FA5}">
                      <a16:colId xmlns:a16="http://schemas.microsoft.com/office/drawing/2014/main" val="3574799275"/>
                    </a:ext>
                  </a:extLst>
                </a:gridCol>
                <a:gridCol w="329184">
                  <a:extLst>
                    <a:ext uri="{9D8B030D-6E8A-4147-A177-3AD203B41FA5}">
                      <a16:colId xmlns:a16="http://schemas.microsoft.com/office/drawing/2014/main" val="2457706698"/>
                    </a:ext>
                  </a:extLst>
                </a:gridCol>
                <a:gridCol w="329184">
                  <a:extLst>
                    <a:ext uri="{9D8B030D-6E8A-4147-A177-3AD203B41FA5}">
                      <a16:colId xmlns:a16="http://schemas.microsoft.com/office/drawing/2014/main" val="1289144854"/>
                    </a:ext>
                  </a:extLst>
                </a:gridCol>
                <a:gridCol w="329184">
                  <a:extLst>
                    <a:ext uri="{9D8B030D-6E8A-4147-A177-3AD203B41FA5}">
                      <a16:colId xmlns:a16="http://schemas.microsoft.com/office/drawing/2014/main" val="128593497"/>
                    </a:ext>
                  </a:extLst>
                </a:gridCol>
                <a:gridCol w="329184">
                  <a:extLst>
                    <a:ext uri="{9D8B030D-6E8A-4147-A177-3AD203B41FA5}">
                      <a16:colId xmlns:a16="http://schemas.microsoft.com/office/drawing/2014/main" val="703315781"/>
                    </a:ext>
                  </a:extLst>
                </a:gridCol>
                <a:gridCol w="329184">
                  <a:extLst>
                    <a:ext uri="{9D8B030D-6E8A-4147-A177-3AD203B41FA5}">
                      <a16:colId xmlns:a16="http://schemas.microsoft.com/office/drawing/2014/main" val="2656326678"/>
                    </a:ext>
                  </a:extLst>
                </a:gridCol>
                <a:gridCol w="329184">
                  <a:extLst>
                    <a:ext uri="{9D8B030D-6E8A-4147-A177-3AD203B41FA5}">
                      <a16:colId xmlns:a16="http://schemas.microsoft.com/office/drawing/2014/main" val="3775667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024263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- 2023-10-23 16:26:20</a:t>
                      </a:r>
                      <a:r>
                        <a:rPr kumimoji="0" lang="en-US" sz="1000" b="0" i="0" u="none" strike="noStrike" kern="1200" cap="none" spc="0" normalizeH="0" baseline="0" noProof="0">
                          <a:ln>
                            <a:noFill/>
                          </a:ln>
                          <a:solidFill>
                            <a:prstClr val="black"/>
                          </a:solidFill>
                          <a:effectLst/>
                          <a:uLnTx/>
                          <a:uFillTx/>
                          <a:latin typeface="Calibri"/>
                          <a:ea typeface="+mn-ea"/>
                          <a:cs typeface="+mn-cs"/>
                        </a:rPr>
                        <a:t>
 🏅Christophe, Data Fabric Lead at MBDA, shares insights on how his team’s innovative approach unlocked the full potential of data within MBDA, earning them recognition at our #InnovationAwards2023
#MBDA #innovation #data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https://quintly-eu-image-storage.s3.amazonaws.com/827bcf9abf3cd0442ebfd92105a30159/12e1855361f2c8b9f84d2a52bdf321ba.jpg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93101178"/>
                  </a:ext>
                </a:extLst>
              </a:tr>
            </a:tbl>
          </a:graphicData>
        </a:graphic>
      </p:graphicFrame>
      <p:sp>
        <p:nvSpPr>
          <p:cNvPr id="4" name="Text Placeholder 3">
            <a:extLst>
              <a:ext uri="{FF2B5EF4-FFF2-40B4-BE49-F238E27FC236}">
                <a16:creationId xmlns:a16="http://schemas.microsoft.com/office/drawing/2014/main" id="{8708EEC1-3384-4523-A7A6-7155010B78AF}"/>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483936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AFA4D-2955-49FF-84E9-126CBF0BC08B}"/>
              </a:ext>
            </a:extLst>
          </p:cNvPr>
          <p:cNvSpPr>
            <a:spLocks noGrp="1"/>
          </p:cNvSpPr>
          <p:nvPr>
            <p:ph type="title"/>
          </p:nvPr>
        </p:nvSpPr>
        <p:spPr/>
        <p:txBody>
          <a:bodyPr/>
          <a:lstStyle/>
          <a:p>
            <a:r>
              <a:rPr lang="en-US"/>
              <a:t>Instagram Custom Posts Table | All profiles - 9 of 17</a:t>
            </a:r>
          </a:p>
        </p:txBody>
      </p:sp>
      <p:graphicFrame>
        <p:nvGraphicFramePr>
          <p:cNvPr id="5" name="Table Placeholder 4">
            <a:extLst>
              <a:ext uri="{FF2B5EF4-FFF2-40B4-BE49-F238E27FC236}">
                <a16:creationId xmlns:a16="http://schemas.microsoft.com/office/drawing/2014/main" id="{CC3A6313-B3FD-47A2-AE08-0BF968255768}"/>
              </a:ext>
            </a:extLst>
          </p:cNvPr>
          <p:cNvGraphicFramePr>
            <a:graphicFrameLocks noGrp="1"/>
          </p:cNvGraphicFramePr>
          <p:nvPr>
            <p:ph type="tbl" sz="quarter" idx="13"/>
            <p:extLst>
              <p:ext uri="{D42A27DB-BD31-4B8C-83A1-F6EECF244321}">
                <p14:modId xmlns:p14="http://schemas.microsoft.com/office/powerpoint/2010/main" val="279981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087361411"/>
                    </a:ext>
                  </a:extLst>
                </a:gridCol>
                <a:gridCol w="658368">
                  <a:extLst>
                    <a:ext uri="{9D8B030D-6E8A-4147-A177-3AD203B41FA5}">
                      <a16:colId xmlns:a16="http://schemas.microsoft.com/office/drawing/2014/main" val="1617566939"/>
                    </a:ext>
                  </a:extLst>
                </a:gridCol>
                <a:gridCol w="905256">
                  <a:extLst>
                    <a:ext uri="{9D8B030D-6E8A-4147-A177-3AD203B41FA5}">
                      <a16:colId xmlns:a16="http://schemas.microsoft.com/office/drawing/2014/main" val="1637969513"/>
                    </a:ext>
                  </a:extLst>
                </a:gridCol>
                <a:gridCol w="329184">
                  <a:extLst>
                    <a:ext uri="{9D8B030D-6E8A-4147-A177-3AD203B41FA5}">
                      <a16:colId xmlns:a16="http://schemas.microsoft.com/office/drawing/2014/main" val="3894375752"/>
                    </a:ext>
                  </a:extLst>
                </a:gridCol>
                <a:gridCol w="329184">
                  <a:extLst>
                    <a:ext uri="{9D8B030D-6E8A-4147-A177-3AD203B41FA5}">
                      <a16:colId xmlns:a16="http://schemas.microsoft.com/office/drawing/2014/main" val="4209183606"/>
                    </a:ext>
                  </a:extLst>
                </a:gridCol>
                <a:gridCol w="329184">
                  <a:extLst>
                    <a:ext uri="{9D8B030D-6E8A-4147-A177-3AD203B41FA5}">
                      <a16:colId xmlns:a16="http://schemas.microsoft.com/office/drawing/2014/main" val="991958540"/>
                    </a:ext>
                  </a:extLst>
                </a:gridCol>
                <a:gridCol w="329184">
                  <a:extLst>
                    <a:ext uri="{9D8B030D-6E8A-4147-A177-3AD203B41FA5}">
                      <a16:colId xmlns:a16="http://schemas.microsoft.com/office/drawing/2014/main" val="3863185638"/>
                    </a:ext>
                  </a:extLst>
                </a:gridCol>
                <a:gridCol w="329184">
                  <a:extLst>
                    <a:ext uri="{9D8B030D-6E8A-4147-A177-3AD203B41FA5}">
                      <a16:colId xmlns:a16="http://schemas.microsoft.com/office/drawing/2014/main" val="2958188015"/>
                    </a:ext>
                  </a:extLst>
                </a:gridCol>
                <a:gridCol w="329184">
                  <a:extLst>
                    <a:ext uri="{9D8B030D-6E8A-4147-A177-3AD203B41FA5}">
                      <a16:colId xmlns:a16="http://schemas.microsoft.com/office/drawing/2014/main" val="1558501126"/>
                    </a:ext>
                  </a:extLst>
                </a:gridCol>
                <a:gridCol w="329184">
                  <a:extLst>
                    <a:ext uri="{9D8B030D-6E8A-4147-A177-3AD203B41FA5}">
                      <a16:colId xmlns:a16="http://schemas.microsoft.com/office/drawing/2014/main" val="2368056265"/>
                    </a:ext>
                  </a:extLst>
                </a:gridCol>
                <a:gridCol w="329184">
                  <a:extLst>
                    <a:ext uri="{9D8B030D-6E8A-4147-A177-3AD203B41FA5}">
                      <a16:colId xmlns:a16="http://schemas.microsoft.com/office/drawing/2014/main" val="1399293134"/>
                    </a:ext>
                  </a:extLst>
                </a:gridCol>
                <a:gridCol w="329184">
                  <a:extLst>
                    <a:ext uri="{9D8B030D-6E8A-4147-A177-3AD203B41FA5}">
                      <a16:colId xmlns:a16="http://schemas.microsoft.com/office/drawing/2014/main" val="3450436184"/>
                    </a:ext>
                  </a:extLst>
                </a:gridCol>
                <a:gridCol w="329184">
                  <a:extLst>
                    <a:ext uri="{9D8B030D-6E8A-4147-A177-3AD203B41FA5}">
                      <a16:colId xmlns:a16="http://schemas.microsoft.com/office/drawing/2014/main" val="52363412"/>
                    </a:ext>
                  </a:extLst>
                </a:gridCol>
                <a:gridCol w="329184">
                  <a:extLst>
                    <a:ext uri="{9D8B030D-6E8A-4147-A177-3AD203B41FA5}">
                      <a16:colId xmlns:a16="http://schemas.microsoft.com/office/drawing/2014/main" val="4072010232"/>
                    </a:ext>
                  </a:extLst>
                </a:gridCol>
                <a:gridCol w="329184">
                  <a:extLst>
                    <a:ext uri="{9D8B030D-6E8A-4147-A177-3AD203B41FA5}">
                      <a16:colId xmlns:a16="http://schemas.microsoft.com/office/drawing/2014/main" val="1484192351"/>
                    </a:ext>
                  </a:extLst>
                </a:gridCol>
                <a:gridCol w="329184">
                  <a:extLst>
                    <a:ext uri="{9D8B030D-6E8A-4147-A177-3AD203B41FA5}">
                      <a16:colId xmlns:a16="http://schemas.microsoft.com/office/drawing/2014/main" val="3300686"/>
                    </a:ext>
                  </a:extLst>
                </a:gridCol>
                <a:gridCol w="329184">
                  <a:extLst>
                    <a:ext uri="{9D8B030D-6E8A-4147-A177-3AD203B41FA5}">
                      <a16:colId xmlns:a16="http://schemas.microsoft.com/office/drawing/2014/main" val="3897992921"/>
                    </a:ext>
                  </a:extLst>
                </a:gridCol>
                <a:gridCol w="329184">
                  <a:extLst>
                    <a:ext uri="{9D8B030D-6E8A-4147-A177-3AD203B41FA5}">
                      <a16:colId xmlns:a16="http://schemas.microsoft.com/office/drawing/2014/main" val="4258175716"/>
                    </a:ext>
                  </a:extLst>
                </a:gridCol>
                <a:gridCol w="329184">
                  <a:extLst>
                    <a:ext uri="{9D8B030D-6E8A-4147-A177-3AD203B41FA5}">
                      <a16:colId xmlns:a16="http://schemas.microsoft.com/office/drawing/2014/main" val="2835569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07214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- 2023-10-16 10:50:43</a:t>
                      </a:r>
                      <a:r>
                        <a:rPr kumimoji="0" lang="en-US" sz="1000" b="0" i="0" u="none" strike="noStrike" kern="1200" cap="none" spc="0" normalizeH="0" baseline="0" noProof="0">
                          <a:ln>
                            <a:noFill/>
                          </a:ln>
                          <a:solidFill>
                            <a:prstClr val="black"/>
                          </a:solidFill>
                          <a:effectLst/>
                          <a:uLnTx/>
                          <a:uFillTx/>
                          <a:latin typeface="Calibri"/>
                          <a:ea typeface="+mn-ea"/>
                          <a:cs typeface="+mn-cs"/>
                        </a:rPr>
                        <a:t>
 🏅Paolo di Petta, Material Technology Executive Manager at MBDA, is one of the innovators awarded at the #InnovationAward2023 for his team’s work on the next generation of radomes for defence applications called « Nimas ».
#MBDA #technology #innovation #award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https://quintly-eu-image-storage.s3.amazonaws.com/827bcf9abf3cd0442ebfd92105a30159/0a43c85e17d20a997d5788190b3edcf7.jpg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36419727"/>
                  </a:ext>
                </a:extLst>
              </a:tr>
            </a:tbl>
          </a:graphicData>
        </a:graphic>
      </p:graphicFrame>
      <p:sp>
        <p:nvSpPr>
          <p:cNvPr id="4" name="Text Placeholder 3">
            <a:extLst>
              <a:ext uri="{FF2B5EF4-FFF2-40B4-BE49-F238E27FC236}">
                <a16:creationId xmlns:a16="http://schemas.microsoft.com/office/drawing/2014/main" id="{6EFE2357-3A33-4082-927F-3998532F8A93}"/>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823488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0772A-E5CF-43B2-95B9-67EB2E8890F5}"/>
              </a:ext>
            </a:extLst>
          </p:cNvPr>
          <p:cNvSpPr>
            <a:spLocks noGrp="1"/>
          </p:cNvSpPr>
          <p:nvPr>
            <p:ph type="title"/>
          </p:nvPr>
        </p:nvSpPr>
        <p:spPr/>
        <p:txBody>
          <a:bodyPr/>
          <a:lstStyle/>
          <a:p>
            <a:r>
              <a:rPr lang="en-US"/>
              <a:t>Instagram Custom Posts Table | All profiles - 10 of 17</a:t>
            </a:r>
          </a:p>
        </p:txBody>
      </p:sp>
      <p:graphicFrame>
        <p:nvGraphicFramePr>
          <p:cNvPr id="5" name="Table Placeholder 4">
            <a:extLst>
              <a:ext uri="{FF2B5EF4-FFF2-40B4-BE49-F238E27FC236}">
                <a16:creationId xmlns:a16="http://schemas.microsoft.com/office/drawing/2014/main" id="{6FA524CE-7A2B-422B-AACB-A9BF2EDA552C}"/>
              </a:ext>
            </a:extLst>
          </p:cNvPr>
          <p:cNvGraphicFramePr>
            <a:graphicFrameLocks noGrp="1"/>
          </p:cNvGraphicFramePr>
          <p:nvPr>
            <p:ph type="tbl" sz="quarter" idx="13"/>
            <p:extLst>
              <p:ext uri="{D42A27DB-BD31-4B8C-83A1-F6EECF244321}">
                <p14:modId xmlns:p14="http://schemas.microsoft.com/office/powerpoint/2010/main" val="1521796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91438881"/>
                    </a:ext>
                  </a:extLst>
                </a:gridCol>
                <a:gridCol w="658368">
                  <a:extLst>
                    <a:ext uri="{9D8B030D-6E8A-4147-A177-3AD203B41FA5}">
                      <a16:colId xmlns:a16="http://schemas.microsoft.com/office/drawing/2014/main" val="3747254876"/>
                    </a:ext>
                  </a:extLst>
                </a:gridCol>
                <a:gridCol w="905256">
                  <a:extLst>
                    <a:ext uri="{9D8B030D-6E8A-4147-A177-3AD203B41FA5}">
                      <a16:colId xmlns:a16="http://schemas.microsoft.com/office/drawing/2014/main" val="466257952"/>
                    </a:ext>
                  </a:extLst>
                </a:gridCol>
                <a:gridCol w="329184">
                  <a:extLst>
                    <a:ext uri="{9D8B030D-6E8A-4147-A177-3AD203B41FA5}">
                      <a16:colId xmlns:a16="http://schemas.microsoft.com/office/drawing/2014/main" val="3555118065"/>
                    </a:ext>
                  </a:extLst>
                </a:gridCol>
                <a:gridCol w="329184">
                  <a:extLst>
                    <a:ext uri="{9D8B030D-6E8A-4147-A177-3AD203B41FA5}">
                      <a16:colId xmlns:a16="http://schemas.microsoft.com/office/drawing/2014/main" val="1723481314"/>
                    </a:ext>
                  </a:extLst>
                </a:gridCol>
                <a:gridCol w="329184">
                  <a:extLst>
                    <a:ext uri="{9D8B030D-6E8A-4147-A177-3AD203B41FA5}">
                      <a16:colId xmlns:a16="http://schemas.microsoft.com/office/drawing/2014/main" val="3923955864"/>
                    </a:ext>
                  </a:extLst>
                </a:gridCol>
                <a:gridCol w="329184">
                  <a:extLst>
                    <a:ext uri="{9D8B030D-6E8A-4147-A177-3AD203B41FA5}">
                      <a16:colId xmlns:a16="http://schemas.microsoft.com/office/drawing/2014/main" val="4292757146"/>
                    </a:ext>
                  </a:extLst>
                </a:gridCol>
                <a:gridCol w="329184">
                  <a:extLst>
                    <a:ext uri="{9D8B030D-6E8A-4147-A177-3AD203B41FA5}">
                      <a16:colId xmlns:a16="http://schemas.microsoft.com/office/drawing/2014/main" val="1885705370"/>
                    </a:ext>
                  </a:extLst>
                </a:gridCol>
                <a:gridCol w="329184">
                  <a:extLst>
                    <a:ext uri="{9D8B030D-6E8A-4147-A177-3AD203B41FA5}">
                      <a16:colId xmlns:a16="http://schemas.microsoft.com/office/drawing/2014/main" val="155429655"/>
                    </a:ext>
                  </a:extLst>
                </a:gridCol>
                <a:gridCol w="329184">
                  <a:extLst>
                    <a:ext uri="{9D8B030D-6E8A-4147-A177-3AD203B41FA5}">
                      <a16:colId xmlns:a16="http://schemas.microsoft.com/office/drawing/2014/main" val="3943843627"/>
                    </a:ext>
                  </a:extLst>
                </a:gridCol>
                <a:gridCol w="329184">
                  <a:extLst>
                    <a:ext uri="{9D8B030D-6E8A-4147-A177-3AD203B41FA5}">
                      <a16:colId xmlns:a16="http://schemas.microsoft.com/office/drawing/2014/main" val="3943241394"/>
                    </a:ext>
                  </a:extLst>
                </a:gridCol>
                <a:gridCol w="329184">
                  <a:extLst>
                    <a:ext uri="{9D8B030D-6E8A-4147-A177-3AD203B41FA5}">
                      <a16:colId xmlns:a16="http://schemas.microsoft.com/office/drawing/2014/main" val="1962431855"/>
                    </a:ext>
                  </a:extLst>
                </a:gridCol>
                <a:gridCol w="329184">
                  <a:extLst>
                    <a:ext uri="{9D8B030D-6E8A-4147-A177-3AD203B41FA5}">
                      <a16:colId xmlns:a16="http://schemas.microsoft.com/office/drawing/2014/main" val="610831889"/>
                    </a:ext>
                  </a:extLst>
                </a:gridCol>
                <a:gridCol w="329184">
                  <a:extLst>
                    <a:ext uri="{9D8B030D-6E8A-4147-A177-3AD203B41FA5}">
                      <a16:colId xmlns:a16="http://schemas.microsoft.com/office/drawing/2014/main" val="2873437828"/>
                    </a:ext>
                  </a:extLst>
                </a:gridCol>
                <a:gridCol w="329184">
                  <a:extLst>
                    <a:ext uri="{9D8B030D-6E8A-4147-A177-3AD203B41FA5}">
                      <a16:colId xmlns:a16="http://schemas.microsoft.com/office/drawing/2014/main" val="4133419369"/>
                    </a:ext>
                  </a:extLst>
                </a:gridCol>
                <a:gridCol w="329184">
                  <a:extLst>
                    <a:ext uri="{9D8B030D-6E8A-4147-A177-3AD203B41FA5}">
                      <a16:colId xmlns:a16="http://schemas.microsoft.com/office/drawing/2014/main" val="2330140333"/>
                    </a:ext>
                  </a:extLst>
                </a:gridCol>
                <a:gridCol w="329184">
                  <a:extLst>
                    <a:ext uri="{9D8B030D-6E8A-4147-A177-3AD203B41FA5}">
                      <a16:colId xmlns:a16="http://schemas.microsoft.com/office/drawing/2014/main" val="3045070798"/>
                    </a:ext>
                  </a:extLst>
                </a:gridCol>
                <a:gridCol w="329184">
                  <a:extLst>
                    <a:ext uri="{9D8B030D-6E8A-4147-A177-3AD203B41FA5}">
                      <a16:colId xmlns:a16="http://schemas.microsoft.com/office/drawing/2014/main" val="276777740"/>
                    </a:ext>
                  </a:extLst>
                </a:gridCol>
                <a:gridCol w="329184">
                  <a:extLst>
                    <a:ext uri="{9D8B030D-6E8A-4147-A177-3AD203B41FA5}">
                      <a16:colId xmlns:a16="http://schemas.microsoft.com/office/drawing/2014/main" val="2782869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434022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- 2023-10-02 09:51:34</a:t>
                      </a:r>
                      <a:r>
                        <a:rPr kumimoji="0" lang="en-US" sz="1000" b="0" i="0" u="none" strike="noStrike" kern="1200" cap="none" spc="0" normalizeH="0" baseline="0" noProof="0">
                          <a:ln>
                            <a:noFill/>
                          </a:ln>
                          <a:solidFill>
                            <a:prstClr val="black"/>
                          </a:solidFill>
                          <a:effectLst/>
                          <a:uLnTx/>
                          <a:uFillTx/>
                          <a:latin typeface="Calibri"/>
                          <a:ea typeface="+mn-ea"/>
                          <a:cs typeface="+mn-cs"/>
                        </a:rPr>
                        <a:t>
 🌟 Celebrating the creativity of our engineers at MBDA’s Innovation Awards 2023
Our teams showcase groundbreaking projects, powering the defence of tomorrow. 
Thanks to all who contributed, and let’s keep innovating!
#MBDA #InnovationAwards2023 #defence #engineers #innovation #creativity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https://quintly-eu-image-storage.s3.amazonaws.com/827bcf9abf3cd0442ebfd92105a30159/425e4801e39195f42746664578014d97.jpg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75494101"/>
                  </a:ext>
                </a:extLst>
              </a:tr>
            </a:tbl>
          </a:graphicData>
        </a:graphic>
      </p:graphicFrame>
      <p:sp>
        <p:nvSpPr>
          <p:cNvPr id="4" name="Text Placeholder 3">
            <a:extLst>
              <a:ext uri="{FF2B5EF4-FFF2-40B4-BE49-F238E27FC236}">
                <a16:creationId xmlns:a16="http://schemas.microsoft.com/office/drawing/2014/main" id="{C00D6C0F-14F9-4880-898E-003F75353842}"/>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66697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51BA0-A073-4B9C-99CA-F1CF3802A26C}"/>
              </a:ext>
            </a:extLst>
          </p:cNvPr>
          <p:cNvSpPr>
            <a:spLocks noGrp="1"/>
          </p:cNvSpPr>
          <p:nvPr>
            <p:ph type="title"/>
          </p:nvPr>
        </p:nvSpPr>
        <p:spPr/>
        <p:txBody>
          <a:bodyPr/>
          <a:lstStyle/>
          <a:p>
            <a:r>
              <a:rPr lang="en-US"/>
              <a:t>Instagram Custom Posts Table | All profiles - 11 of 17</a:t>
            </a:r>
          </a:p>
        </p:txBody>
      </p:sp>
      <p:graphicFrame>
        <p:nvGraphicFramePr>
          <p:cNvPr id="5" name="Table Placeholder 4">
            <a:extLst>
              <a:ext uri="{FF2B5EF4-FFF2-40B4-BE49-F238E27FC236}">
                <a16:creationId xmlns:a16="http://schemas.microsoft.com/office/drawing/2014/main" id="{9DE88333-963C-47BD-91F1-B2C88D56DC6D}"/>
              </a:ext>
            </a:extLst>
          </p:cNvPr>
          <p:cNvGraphicFramePr>
            <a:graphicFrameLocks noGrp="1"/>
          </p:cNvGraphicFramePr>
          <p:nvPr>
            <p:ph type="tbl" sz="quarter" idx="13"/>
            <p:extLst>
              <p:ext uri="{D42A27DB-BD31-4B8C-83A1-F6EECF244321}">
                <p14:modId xmlns:p14="http://schemas.microsoft.com/office/powerpoint/2010/main" val="3744258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530110386"/>
                    </a:ext>
                  </a:extLst>
                </a:gridCol>
                <a:gridCol w="658368">
                  <a:extLst>
                    <a:ext uri="{9D8B030D-6E8A-4147-A177-3AD203B41FA5}">
                      <a16:colId xmlns:a16="http://schemas.microsoft.com/office/drawing/2014/main" val="669385883"/>
                    </a:ext>
                  </a:extLst>
                </a:gridCol>
                <a:gridCol w="905256">
                  <a:extLst>
                    <a:ext uri="{9D8B030D-6E8A-4147-A177-3AD203B41FA5}">
                      <a16:colId xmlns:a16="http://schemas.microsoft.com/office/drawing/2014/main" val="4192778923"/>
                    </a:ext>
                  </a:extLst>
                </a:gridCol>
                <a:gridCol w="329184">
                  <a:extLst>
                    <a:ext uri="{9D8B030D-6E8A-4147-A177-3AD203B41FA5}">
                      <a16:colId xmlns:a16="http://schemas.microsoft.com/office/drawing/2014/main" val="2619222394"/>
                    </a:ext>
                  </a:extLst>
                </a:gridCol>
                <a:gridCol w="329184">
                  <a:extLst>
                    <a:ext uri="{9D8B030D-6E8A-4147-A177-3AD203B41FA5}">
                      <a16:colId xmlns:a16="http://schemas.microsoft.com/office/drawing/2014/main" val="3587305666"/>
                    </a:ext>
                  </a:extLst>
                </a:gridCol>
                <a:gridCol w="329184">
                  <a:extLst>
                    <a:ext uri="{9D8B030D-6E8A-4147-A177-3AD203B41FA5}">
                      <a16:colId xmlns:a16="http://schemas.microsoft.com/office/drawing/2014/main" val="1040297257"/>
                    </a:ext>
                  </a:extLst>
                </a:gridCol>
                <a:gridCol w="329184">
                  <a:extLst>
                    <a:ext uri="{9D8B030D-6E8A-4147-A177-3AD203B41FA5}">
                      <a16:colId xmlns:a16="http://schemas.microsoft.com/office/drawing/2014/main" val="269171952"/>
                    </a:ext>
                  </a:extLst>
                </a:gridCol>
                <a:gridCol w="329184">
                  <a:extLst>
                    <a:ext uri="{9D8B030D-6E8A-4147-A177-3AD203B41FA5}">
                      <a16:colId xmlns:a16="http://schemas.microsoft.com/office/drawing/2014/main" val="4231376683"/>
                    </a:ext>
                  </a:extLst>
                </a:gridCol>
                <a:gridCol w="329184">
                  <a:extLst>
                    <a:ext uri="{9D8B030D-6E8A-4147-A177-3AD203B41FA5}">
                      <a16:colId xmlns:a16="http://schemas.microsoft.com/office/drawing/2014/main" val="1827218215"/>
                    </a:ext>
                  </a:extLst>
                </a:gridCol>
                <a:gridCol w="329184">
                  <a:extLst>
                    <a:ext uri="{9D8B030D-6E8A-4147-A177-3AD203B41FA5}">
                      <a16:colId xmlns:a16="http://schemas.microsoft.com/office/drawing/2014/main" val="1087775472"/>
                    </a:ext>
                  </a:extLst>
                </a:gridCol>
                <a:gridCol w="329184">
                  <a:extLst>
                    <a:ext uri="{9D8B030D-6E8A-4147-A177-3AD203B41FA5}">
                      <a16:colId xmlns:a16="http://schemas.microsoft.com/office/drawing/2014/main" val="1994936896"/>
                    </a:ext>
                  </a:extLst>
                </a:gridCol>
                <a:gridCol w="329184">
                  <a:extLst>
                    <a:ext uri="{9D8B030D-6E8A-4147-A177-3AD203B41FA5}">
                      <a16:colId xmlns:a16="http://schemas.microsoft.com/office/drawing/2014/main" val="147218103"/>
                    </a:ext>
                  </a:extLst>
                </a:gridCol>
                <a:gridCol w="329184">
                  <a:extLst>
                    <a:ext uri="{9D8B030D-6E8A-4147-A177-3AD203B41FA5}">
                      <a16:colId xmlns:a16="http://schemas.microsoft.com/office/drawing/2014/main" val="367351050"/>
                    </a:ext>
                  </a:extLst>
                </a:gridCol>
                <a:gridCol w="329184">
                  <a:extLst>
                    <a:ext uri="{9D8B030D-6E8A-4147-A177-3AD203B41FA5}">
                      <a16:colId xmlns:a16="http://schemas.microsoft.com/office/drawing/2014/main" val="563243361"/>
                    </a:ext>
                  </a:extLst>
                </a:gridCol>
                <a:gridCol w="329184">
                  <a:extLst>
                    <a:ext uri="{9D8B030D-6E8A-4147-A177-3AD203B41FA5}">
                      <a16:colId xmlns:a16="http://schemas.microsoft.com/office/drawing/2014/main" val="4138522374"/>
                    </a:ext>
                  </a:extLst>
                </a:gridCol>
                <a:gridCol w="329184">
                  <a:extLst>
                    <a:ext uri="{9D8B030D-6E8A-4147-A177-3AD203B41FA5}">
                      <a16:colId xmlns:a16="http://schemas.microsoft.com/office/drawing/2014/main" val="3816419514"/>
                    </a:ext>
                  </a:extLst>
                </a:gridCol>
                <a:gridCol w="329184">
                  <a:extLst>
                    <a:ext uri="{9D8B030D-6E8A-4147-A177-3AD203B41FA5}">
                      <a16:colId xmlns:a16="http://schemas.microsoft.com/office/drawing/2014/main" val="1217124347"/>
                    </a:ext>
                  </a:extLst>
                </a:gridCol>
                <a:gridCol w="329184">
                  <a:extLst>
                    <a:ext uri="{9D8B030D-6E8A-4147-A177-3AD203B41FA5}">
                      <a16:colId xmlns:a16="http://schemas.microsoft.com/office/drawing/2014/main" val="148968591"/>
                    </a:ext>
                  </a:extLst>
                </a:gridCol>
                <a:gridCol w="329184">
                  <a:extLst>
                    <a:ext uri="{9D8B030D-6E8A-4147-A177-3AD203B41FA5}">
                      <a16:colId xmlns:a16="http://schemas.microsoft.com/office/drawing/2014/main" val="722730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104015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- 2023-09-14 14:03:52</a:t>
                      </a:r>
                      <a:r>
                        <a:rPr kumimoji="0" lang="en-US" sz="1000" b="0" i="0" u="none" strike="noStrike" kern="1200" cap="none" spc="0" normalizeH="0" baseline="0" noProof="0">
                          <a:ln>
                            <a:noFill/>
                          </a:ln>
                          <a:solidFill>
                            <a:prstClr val="black"/>
                          </a:solidFill>
                          <a:effectLst/>
                          <a:uLnTx/>
                          <a:uFillTx/>
                          <a:latin typeface="Calibri"/>
                          <a:ea typeface="+mn-ea"/>
                          <a:cs typeface="+mn-cs"/>
                        </a:rPr>
                        <a:t>
 GCAP (Global Combat Air Programme) is taking a new step forward, and MBDA is part of it!🇬🇧🇮🇹🇯🇵
We seized the opportunity at DSEI to find out what this international project means with Chris Allard, Sector Head for FCAS UK in Future Systems🎙
#MBDA #GCAP #FCAS #DSEI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https://quintly-eu-image-storage.s3.amazonaws.com/827bcf9abf3cd0442ebfd92105a30159/6705f45da80595d55f1269f6f7e1d85e.jpg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DSEI, Sovereignty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82615497"/>
                  </a:ext>
                </a:extLst>
              </a:tr>
            </a:tbl>
          </a:graphicData>
        </a:graphic>
      </p:graphicFrame>
      <p:sp>
        <p:nvSpPr>
          <p:cNvPr id="4" name="Text Placeholder 3">
            <a:extLst>
              <a:ext uri="{FF2B5EF4-FFF2-40B4-BE49-F238E27FC236}">
                <a16:creationId xmlns:a16="http://schemas.microsoft.com/office/drawing/2014/main" id="{EFB15A76-474B-4835-AF32-2C8E1B1E6145}"/>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759404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D4B8F-330D-429E-95C5-07F4BFC2AB44}"/>
              </a:ext>
            </a:extLst>
          </p:cNvPr>
          <p:cNvSpPr>
            <a:spLocks noGrp="1"/>
          </p:cNvSpPr>
          <p:nvPr>
            <p:ph type="title"/>
          </p:nvPr>
        </p:nvSpPr>
        <p:spPr/>
        <p:txBody>
          <a:bodyPr/>
          <a:lstStyle/>
          <a:p>
            <a:r>
              <a:rPr lang="en-US"/>
              <a:t>Instagram Custom Posts Table | All profiles - 12 of 17</a:t>
            </a:r>
          </a:p>
        </p:txBody>
      </p:sp>
      <p:graphicFrame>
        <p:nvGraphicFramePr>
          <p:cNvPr id="5" name="Table Placeholder 4">
            <a:extLst>
              <a:ext uri="{FF2B5EF4-FFF2-40B4-BE49-F238E27FC236}">
                <a16:creationId xmlns:a16="http://schemas.microsoft.com/office/drawing/2014/main" id="{0C9435BB-AC7E-415F-A208-1708E9076B8A}"/>
              </a:ext>
            </a:extLst>
          </p:cNvPr>
          <p:cNvGraphicFramePr>
            <a:graphicFrameLocks noGrp="1"/>
          </p:cNvGraphicFramePr>
          <p:nvPr>
            <p:ph type="tbl" sz="quarter" idx="13"/>
            <p:extLst>
              <p:ext uri="{D42A27DB-BD31-4B8C-83A1-F6EECF244321}">
                <p14:modId xmlns:p14="http://schemas.microsoft.com/office/powerpoint/2010/main" val="49218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42400533"/>
                    </a:ext>
                  </a:extLst>
                </a:gridCol>
                <a:gridCol w="658368">
                  <a:extLst>
                    <a:ext uri="{9D8B030D-6E8A-4147-A177-3AD203B41FA5}">
                      <a16:colId xmlns:a16="http://schemas.microsoft.com/office/drawing/2014/main" val="1938677785"/>
                    </a:ext>
                  </a:extLst>
                </a:gridCol>
                <a:gridCol w="905256">
                  <a:extLst>
                    <a:ext uri="{9D8B030D-6E8A-4147-A177-3AD203B41FA5}">
                      <a16:colId xmlns:a16="http://schemas.microsoft.com/office/drawing/2014/main" val="3640654715"/>
                    </a:ext>
                  </a:extLst>
                </a:gridCol>
                <a:gridCol w="329184">
                  <a:extLst>
                    <a:ext uri="{9D8B030D-6E8A-4147-A177-3AD203B41FA5}">
                      <a16:colId xmlns:a16="http://schemas.microsoft.com/office/drawing/2014/main" val="188147724"/>
                    </a:ext>
                  </a:extLst>
                </a:gridCol>
                <a:gridCol w="329184">
                  <a:extLst>
                    <a:ext uri="{9D8B030D-6E8A-4147-A177-3AD203B41FA5}">
                      <a16:colId xmlns:a16="http://schemas.microsoft.com/office/drawing/2014/main" val="3946386546"/>
                    </a:ext>
                  </a:extLst>
                </a:gridCol>
                <a:gridCol w="329184">
                  <a:extLst>
                    <a:ext uri="{9D8B030D-6E8A-4147-A177-3AD203B41FA5}">
                      <a16:colId xmlns:a16="http://schemas.microsoft.com/office/drawing/2014/main" val="274398476"/>
                    </a:ext>
                  </a:extLst>
                </a:gridCol>
                <a:gridCol w="329184">
                  <a:extLst>
                    <a:ext uri="{9D8B030D-6E8A-4147-A177-3AD203B41FA5}">
                      <a16:colId xmlns:a16="http://schemas.microsoft.com/office/drawing/2014/main" val="1049450844"/>
                    </a:ext>
                  </a:extLst>
                </a:gridCol>
                <a:gridCol w="329184">
                  <a:extLst>
                    <a:ext uri="{9D8B030D-6E8A-4147-A177-3AD203B41FA5}">
                      <a16:colId xmlns:a16="http://schemas.microsoft.com/office/drawing/2014/main" val="863498458"/>
                    </a:ext>
                  </a:extLst>
                </a:gridCol>
                <a:gridCol w="329184">
                  <a:extLst>
                    <a:ext uri="{9D8B030D-6E8A-4147-A177-3AD203B41FA5}">
                      <a16:colId xmlns:a16="http://schemas.microsoft.com/office/drawing/2014/main" val="219495997"/>
                    </a:ext>
                  </a:extLst>
                </a:gridCol>
                <a:gridCol w="329184">
                  <a:extLst>
                    <a:ext uri="{9D8B030D-6E8A-4147-A177-3AD203B41FA5}">
                      <a16:colId xmlns:a16="http://schemas.microsoft.com/office/drawing/2014/main" val="3582693836"/>
                    </a:ext>
                  </a:extLst>
                </a:gridCol>
                <a:gridCol w="329184">
                  <a:extLst>
                    <a:ext uri="{9D8B030D-6E8A-4147-A177-3AD203B41FA5}">
                      <a16:colId xmlns:a16="http://schemas.microsoft.com/office/drawing/2014/main" val="328937440"/>
                    </a:ext>
                  </a:extLst>
                </a:gridCol>
                <a:gridCol w="329184">
                  <a:extLst>
                    <a:ext uri="{9D8B030D-6E8A-4147-A177-3AD203B41FA5}">
                      <a16:colId xmlns:a16="http://schemas.microsoft.com/office/drawing/2014/main" val="3357911729"/>
                    </a:ext>
                  </a:extLst>
                </a:gridCol>
                <a:gridCol w="329184">
                  <a:extLst>
                    <a:ext uri="{9D8B030D-6E8A-4147-A177-3AD203B41FA5}">
                      <a16:colId xmlns:a16="http://schemas.microsoft.com/office/drawing/2014/main" val="3062027857"/>
                    </a:ext>
                  </a:extLst>
                </a:gridCol>
                <a:gridCol w="329184">
                  <a:extLst>
                    <a:ext uri="{9D8B030D-6E8A-4147-A177-3AD203B41FA5}">
                      <a16:colId xmlns:a16="http://schemas.microsoft.com/office/drawing/2014/main" val="2684920115"/>
                    </a:ext>
                  </a:extLst>
                </a:gridCol>
                <a:gridCol w="329184">
                  <a:extLst>
                    <a:ext uri="{9D8B030D-6E8A-4147-A177-3AD203B41FA5}">
                      <a16:colId xmlns:a16="http://schemas.microsoft.com/office/drawing/2014/main" val="3505254077"/>
                    </a:ext>
                  </a:extLst>
                </a:gridCol>
                <a:gridCol w="329184">
                  <a:extLst>
                    <a:ext uri="{9D8B030D-6E8A-4147-A177-3AD203B41FA5}">
                      <a16:colId xmlns:a16="http://schemas.microsoft.com/office/drawing/2014/main" val="2351030612"/>
                    </a:ext>
                  </a:extLst>
                </a:gridCol>
                <a:gridCol w="329184">
                  <a:extLst>
                    <a:ext uri="{9D8B030D-6E8A-4147-A177-3AD203B41FA5}">
                      <a16:colId xmlns:a16="http://schemas.microsoft.com/office/drawing/2014/main" val="3593296316"/>
                    </a:ext>
                  </a:extLst>
                </a:gridCol>
                <a:gridCol w="329184">
                  <a:extLst>
                    <a:ext uri="{9D8B030D-6E8A-4147-A177-3AD203B41FA5}">
                      <a16:colId xmlns:a16="http://schemas.microsoft.com/office/drawing/2014/main" val="3806436508"/>
                    </a:ext>
                  </a:extLst>
                </a:gridCol>
                <a:gridCol w="329184">
                  <a:extLst>
                    <a:ext uri="{9D8B030D-6E8A-4147-A177-3AD203B41FA5}">
                      <a16:colId xmlns:a16="http://schemas.microsoft.com/office/drawing/2014/main" val="3544386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34873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- 2023-09-13 14:59:31</a:t>
                      </a:r>
                      <a:r>
                        <a:rPr kumimoji="0" lang="en-US" sz="1000" b="0" i="0" u="none" strike="noStrike" kern="1200" cap="none" spc="0" normalizeH="0" baseline="0" noProof="0">
                          <a:ln>
                            <a:noFill/>
                          </a:ln>
                          <a:solidFill>
                            <a:prstClr val="black"/>
                          </a:solidFill>
                          <a:effectLst/>
                          <a:uLnTx/>
                          <a:uFillTx/>
                          <a:latin typeface="Calibri"/>
                          <a:ea typeface="+mn-ea"/>
                          <a:cs typeface="+mn-cs"/>
                        </a:rPr>
                        <a:t>
 🎬 Discover SPEAR-EW, our next Orchestrike-enabled electronic warfare effector designed to confuse and suppress enemy air defence.
Greg Nunn, Tactical Strike Mission Lead at MBDA, has taken a few minutes to answer our questions at the DSEI ⬆️
@lifeatleonardouk 
@ministryofdefence 
#MBDA #DSEI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https://quintly-eu-image-storage.s3.amazonaws.com/827bcf9abf3cd0442ebfd92105a30159/cc5333f3bc8f243efa548d2baf82d5e4.jpg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DSEI, Capabilities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77689421"/>
                  </a:ext>
                </a:extLst>
              </a:tr>
            </a:tbl>
          </a:graphicData>
        </a:graphic>
      </p:graphicFrame>
      <p:sp>
        <p:nvSpPr>
          <p:cNvPr id="4" name="Text Placeholder 3">
            <a:extLst>
              <a:ext uri="{FF2B5EF4-FFF2-40B4-BE49-F238E27FC236}">
                <a16:creationId xmlns:a16="http://schemas.microsoft.com/office/drawing/2014/main" id="{22469BBF-96B0-4D27-9244-0EC310A97DBE}"/>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291920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834A-8E6B-443D-940B-029D87BE9448}"/>
              </a:ext>
            </a:extLst>
          </p:cNvPr>
          <p:cNvSpPr>
            <a:spLocks noGrp="1"/>
          </p:cNvSpPr>
          <p:nvPr>
            <p:ph type="title"/>
          </p:nvPr>
        </p:nvSpPr>
        <p:spPr/>
        <p:txBody>
          <a:bodyPr/>
          <a:lstStyle/>
          <a:p>
            <a:r>
              <a:rPr lang="en-US"/>
              <a:t>Instagram Custom Posts Table | All profiles - 13 of 17</a:t>
            </a:r>
          </a:p>
        </p:txBody>
      </p:sp>
      <p:graphicFrame>
        <p:nvGraphicFramePr>
          <p:cNvPr id="5" name="Table Placeholder 4">
            <a:extLst>
              <a:ext uri="{FF2B5EF4-FFF2-40B4-BE49-F238E27FC236}">
                <a16:creationId xmlns:a16="http://schemas.microsoft.com/office/drawing/2014/main" id="{B477F9A8-52AA-4049-BF73-B35847FD5E46}"/>
              </a:ext>
            </a:extLst>
          </p:cNvPr>
          <p:cNvGraphicFramePr>
            <a:graphicFrameLocks noGrp="1"/>
          </p:cNvGraphicFramePr>
          <p:nvPr>
            <p:ph type="tbl" sz="quarter" idx="13"/>
            <p:extLst>
              <p:ext uri="{D42A27DB-BD31-4B8C-83A1-F6EECF244321}">
                <p14:modId xmlns:p14="http://schemas.microsoft.com/office/powerpoint/2010/main" val="2046247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655029434"/>
                    </a:ext>
                  </a:extLst>
                </a:gridCol>
                <a:gridCol w="658368">
                  <a:extLst>
                    <a:ext uri="{9D8B030D-6E8A-4147-A177-3AD203B41FA5}">
                      <a16:colId xmlns:a16="http://schemas.microsoft.com/office/drawing/2014/main" val="2346251464"/>
                    </a:ext>
                  </a:extLst>
                </a:gridCol>
                <a:gridCol w="905256">
                  <a:extLst>
                    <a:ext uri="{9D8B030D-6E8A-4147-A177-3AD203B41FA5}">
                      <a16:colId xmlns:a16="http://schemas.microsoft.com/office/drawing/2014/main" val="2598859567"/>
                    </a:ext>
                  </a:extLst>
                </a:gridCol>
                <a:gridCol w="329184">
                  <a:extLst>
                    <a:ext uri="{9D8B030D-6E8A-4147-A177-3AD203B41FA5}">
                      <a16:colId xmlns:a16="http://schemas.microsoft.com/office/drawing/2014/main" val="1600106095"/>
                    </a:ext>
                  </a:extLst>
                </a:gridCol>
                <a:gridCol w="329184">
                  <a:extLst>
                    <a:ext uri="{9D8B030D-6E8A-4147-A177-3AD203B41FA5}">
                      <a16:colId xmlns:a16="http://schemas.microsoft.com/office/drawing/2014/main" val="3707540256"/>
                    </a:ext>
                  </a:extLst>
                </a:gridCol>
                <a:gridCol w="329184">
                  <a:extLst>
                    <a:ext uri="{9D8B030D-6E8A-4147-A177-3AD203B41FA5}">
                      <a16:colId xmlns:a16="http://schemas.microsoft.com/office/drawing/2014/main" val="1446370170"/>
                    </a:ext>
                  </a:extLst>
                </a:gridCol>
                <a:gridCol w="329184">
                  <a:extLst>
                    <a:ext uri="{9D8B030D-6E8A-4147-A177-3AD203B41FA5}">
                      <a16:colId xmlns:a16="http://schemas.microsoft.com/office/drawing/2014/main" val="60234688"/>
                    </a:ext>
                  </a:extLst>
                </a:gridCol>
                <a:gridCol w="329184">
                  <a:extLst>
                    <a:ext uri="{9D8B030D-6E8A-4147-A177-3AD203B41FA5}">
                      <a16:colId xmlns:a16="http://schemas.microsoft.com/office/drawing/2014/main" val="3310164975"/>
                    </a:ext>
                  </a:extLst>
                </a:gridCol>
                <a:gridCol w="329184">
                  <a:extLst>
                    <a:ext uri="{9D8B030D-6E8A-4147-A177-3AD203B41FA5}">
                      <a16:colId xmlns:a16="http://schemas.microsoft.com/office/drawing/2014/main" val="1664052638"/>
                    </a:ext>
                  </a:extLst>
                </a:gridCol>
                <a:gridCol w="329184">
                  <a:extLst>
                    <a:ext uri="{9D8B030D-6E8A-4147-A177-3AD203B41FA5}">
                      <a16:colId xmlns:a16="http://schemas.microsoft.com/office/drawing/2014/main" val="3919968345"/>
                    </a:ext>
                  </a:extLst>
                </a:gridCol>
                <a:gridCol w="329184">
                  <a:extLst>
                    <a:ext uri="{9D8B030D-6E8A-4147-A177-3AD203B41FA5}">
                      <a16:colId xmlns:a16="http://schemas.microsoft.com/office/drawing/2014/main" val="3690132544"/>
                    </a:ext>
                  </a:extLst>
                </a:gridCol>
                <a:gridCol w="329184">
                  <a:extLst>
                    <a:ext uri="{9D8B030D-6E8A-4147-A177-3AD203B41FA5}">
                      <a16:colId xmlns:a16="http://schemas.microsoft.com/office/drawing/2014/main" val="2139217799"/>
                    </a:ext>
                  </a:extLst>
                </a:gridCol>
                <a:gridCol w="329184">
                  <a:extLst>
                    <a:ext uri="{9D8B030D-6E8A-4147-A177-3AD203B41FA5}">
                      <a16:colId xmlns:a16="http://schemas.microsoft.com/office/drawing/2014/main" val="2325170384"/>
                    </a:ext>
                  </a:extLst>
                </a:gridCol>
                <a:gridCol w="329184">
                  <a:extLst>
                    <a:ext uri="{9D8B030D-6E8A-4147-A177-3AD203B41FA5}">
                      <a16:colId xmlns:a16="http://schemas.microsoft.com/office/drawing/2014/main" val="2476167599"/>
                    </a:ext>
                  </a:extLst>
                </a:gridCol>
                <a:gridCol w="329184">
                  <a:extLst>
                    <a:ext uri="{9D8B030D-6E8A-4147-A177-3AD203B41FA5}">
                      <a16:colId xmlns:a16="http://schemas.microsoft.com/office/drawing/2014/main" val="2546384475"/>
                    </a:ext>
                  </a:extLst>
                </a:gridCol>
                <a:gridCol w="329184">
                  <a:extLst>
                    <a:ext uri="{9D8B030D-6E8A-4147-A177-3AD203B41FA5}">
                      <a16:colId xmlns:a16="http://schemas.microsoft.com/office/drawing/2014/main" val="3779668660"/>
                    </a:ext>
                  </a:extLst>
                </a:gridCol>
                <a:gridCol w="329184">
                  <a:extLst>
                    <a:ext uri="{9D8B030D-6E8A-4147-A177-3AD203B41FA5}">
                      <a16:colId xmlns:a16="http://schemas.microsoft.com/office/drawing/2014/main" val="2504234254"/>
                    </a:ext>
                  </a:extLst>
                </a:gridCol>
                <a:gridCol w="329184">
                  <a:extLst>
                    <a:ext uri="{9D8B030D-6E8A-4147-A177-3AD203B41FA5}">
                      <a16:colId xmlns:a16="http://schemas.microsoft.com/office/drawing/2014/main" val="3354876526"/>
                    </a:ext>
                  </a:extLst>
                </a:gridCol>
                <a:gridCol w="329184">
                  <a:extLst>
                    <a:ext uri="{9D8B030D-6E8A-4147-A177-3AD203B41FA5}">
                      <a16:colId xmlns:a16="http://schemas.microsoft.com/office/drawing/2014/main" val="1770953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659481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- 2023-07-10 14:07:45</a:t>
                      </a:r>
                      <a:r>
                        <a:rPr kumimoji="0" lang="en-US" sz="1000" b="0" i="0" u="none" strike="noStrike" kern="1200" cap="none" spc="0" normalizeH="0" baseline="0" noProof="0">
                          <a:ln>
                            <a:noFill/>
                          </a:ln>
                          <a:solidFill>
                            <a:prstClr val="black"/>
                          </a:solidFill>
                          <a:effectLst/>
                          <a:uLnTx/>
                          <a:uFillTx/>
                          <a:latin typeface="Calibri"/>
                          <a:ea typeface="+mn-ea"/>
                          <a:cs typeface="+mn-cs"/>
                        </a:rPr>
                        <a:t>
 👏 The French "Innovation Defence Lab" selects MBDA-led consortium for LARINAE project.
Learn more ⤴️ 
#MBDA #LARINAE #innovation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https://quintly-eu-image-storage.s3.amazonaws.com/827bcf9abf3cd0442ebfd92105a30159/ce2989aba26c1ae243133d994b3001a2.jpg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43850755"/>
                  </a:ext>
                </a:extLst>
              </a:tr>
            </a:tbl>
          </a:graphicData>
        </a:graphic>
      </p:graphicFrame>
      <p:sp>
        <p:nvSpPr>
          <p:cNvPr id="4" name="Text Placeholder 3">
            <a:extLst>
              <a:ext uri="{FF2B5EF4-FFF2-40B4-BE49-F238E27FC236}">
                <a16:creationId xmlns:a16="http://schemas.microsoft.com/office/drawing/2014/main" id="{9C4AE899-A88A-4C09-83AA-6F2F0B707126}"/>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618966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C0666-F333-4929-A706-424BB907E543}"/>
              </a:ext>
            </a:extLst>
          </p:cNvPr>
          <p:cNvSpPr>
            <a:spLocks noGrp="1"/>
          </p:cNvSpPr>
          <p:nvPr>
            <p:ph type="title"/>
          </p:nvPr>
        </p:nvSpPr>
        <p:spPr/>
        <p:txBody>
          <a:bodyPr/>
          <a:lstStyle/>
          <a:p>
            <a:r>
              <a:rPr lang="en-US"/>
              <a:t>Instagram Custom Posts Table | All profiles - 14 of 17</a:t>
            </a:r>
          </a:p>
        </p:txBody>
      </p:sp>
      <p:graphicFrame>
        <p:nvGraphicFramePr>
          <p:cNvPr id="5" name="Table Placeholder 4">
            <a:extLst>
              <a:ext uri="{FF2B5EF4-FFF2-40B4-BE49-F238E27FC236}">
                <a16:creationId xmlns:a16="http://schemas.microsoft.com/office/drawing/2014/main" id="{E4972A2E-2D9E-4AEE-9271-F56FC7074D3E}"/>
              </a:ext>
            </a:extLst>
          </p:cNvPr>
          <p:cNvGraphicFramePr>
            <a:graphicFrameLocks noGrp="1"/>
          </p:cNvGraphicFramePr>
          <p:nvPr>
            <p:ph type="tbl" sz="quarter" idx="13"/>
            <p:extLst>
              <p:ext uri="{D42A27DB-BD31-4B8C-83A1-F6EECF244321}">
                <p14:modId xmlns:p14="http://schemas.microsoft.com/office/powerpoint/2010/main" val="1061932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19008351"/>
                    </a:ext>
                  </a:extLst>
                </a:gridCol>
                <a:gridCol w="658368">
                  <a:extLst>
                    <a:ext uri="{9D8B030D-6E8A-4147-A177-3AD203B41FA5}">
                      <a16:colId xmlns:a16="http://schemas.microsoft.com/office/drawing/2014/main" val="1679715316"/>
                    </a:ext>
                  </a:extLst>
                </a:gridCol>
                <a:gridCol w="905256">
                  <a:extLst>
                    <a:ext uri="{9D8B030D-6E8A-4147-A177-3AD203B41FA5}">
                      <a16:colId xmlns:a16="http://schemas.microsoft.com/office/drawing/2014/main" val="187621724"/>
                    </a:ext>
                  </a:extLst>
                </a:gridCol>
                <a:gridCol w="329184">
                  <a:extLst>
                    <a:ext uri="{9D8B030D-6E8A-4147-A177-3AD203B41FA5}">
                      <a16:colId xmlns:a16="http://schemas.microsoft.com/office/drawing/2014/main" val="2734401804"/>
                    </a:ext>
                  </a:extLst>
                </a:gridCol>
                <a:gridCol w="329184">
                  <a:extLst>
                    <a:ext uri="{9D8B030D-6E8A-4147-A177-3AD203B41FA5}">
                      <a16:colId xmlns:a16="http://schemas.microsoft.com/office/drawing/2014/main" val="1858181094"/>
                    </a:ext>
                  </a:extLst>
                </a:gridCol>
                <a:gridCol w="329184">
                  <a:extLst>
                    <a:ext uri="{9D8B030D-6E8A-4147-A177-3AD203B41FA5}">
                      <a16:colId xmlns:a16="http://schemas.microsoft.com/office/drawing/2014/main" val="1773952622"/>
                    </a:ext>
                  </a:extLst>
                </a:gridCol>
                <a:gridCol w="329184">
                  <a:extLst>
                    <a:ext uri="{9D8B030D-6E8A-4147-A177-3AD203B41FA5}">
                      <a16:colId xmlns:a16="http://schemas.microsoft.com/office/drawing/2014/main" val="1924611135"/>
                    </a:ext>
                  </a:extLst>
                </a:gridCol>
                <a:gridCol w="329184">
                  <a:extLst>
                    <a:ext uri="{9D8B030D-6E8A-4147-A177-3AD203B41FA5}">
                      <a16:colId xmlns:a16="http://schemas.microsoft.com/office/drawing/2014/main" val="571669219"/>
                    </a:ext>
                  </a:extLst>
                </a:gridCol>
                <a:gridCol w="329184">
                  <a:extLst>
                    <a:ext uri="{9D8B030D-6E8A-4147-A177-3AD203B41FA5}">
                      <a16:colId xmlns:a16="http://schemas.microsoft.com/office/drawing/2014/main" val="2016668985"/>
                    </a:ext>
                  </a:extLst>
                </a:gridCol>
                <a:gridCol w="329184">
                  <a:extLst>
                    <a:ext uri="{9D8B030D-6E8A-4147-A177-3AD203B41FA5}">
                      <a16:colId xmlns:a16="http://schemas.microsoft.com/office/drawing/2014/main" val="2477445300"/>
                    </a:ext>
                  </a:extLst>
                </a:gridCol>
                <a:gridCol w="329184">
                  <a:extLst>
                    <a:ext uri="{9D8B030D-6E8A-4147-A177-3AD203B41FA5}">
                      <a16:colId xmlns:a16="http://schemas.microsoft.com/office/drawing/2014/main" val="1064920161"/>
                    </a:ext>
                  </a:extLst>
                </a:gridCol>
                <a:gridCol w="329184">
                  <a:extLst>
                    <a:ext uri="{9D8B030D-6E8A-4147-A177-3AD203B41FA5}">
                      <a16:colId xmlns:a16="http://schemas.microsoft.com/office/drawing/2014/main" val="2962022290"/>
                    </a:ext>
                  </a:extLst>
                </a:gridCol>
                <a:gridCol w="329184">
                  <a:extLst>
                    <a:ext uri="{9D8B030D-6E8A-4147-A177-3AD203B41FA5}">
                      <a16:colId xmlns:a16="http://schemas.microsoft.com/office/drawing/2014/main" val="3389850056"/>
                    </a:ext>
                  </a:extLst>
                </a:gridCol>
                <a:gridCol w="329184">
                  <a:extLst>
                    <a:ext uri="{9D8B030D-6E8A-4147-A177-3AD203B41FA5}">
                      <a16:colId xmlns:a16="http://schemas.microsoft.com/office/drawing/2014/main" val="627416893"/>
                    </a:ext>
                  </a:extLst>
                </a:gridCol>
                <a:gridCol w="329184">
                  <a:extLst>
                    <a:ext uri="{9D8B030D-6E8A-4147-A177-3AD203B41FA5}">
                      <a16:colId xmlns:a16="http://schemas.microsoft.com/office/drawing/2014/main" val="1599821416"/>
                    </a:ext>
                  </a:extLst>
                </a:gridCol>
                <a:gridCol w="329184">
                  <a:extLst>
                    <a:ext uri="{9D8B030D-6E8A-4147-A177-3AD203B41FA5}">
                      <a16:colId xmlns:a16="http://schemas.microsoft.com/office/drawing/2014/main" val="2750884640"/>
                    </a:ext>
                  </a:extLst>
                </a:gridCol>
                <a:gridCol w="329184">
                  <a:extLst>
                    <a:ext uri="{9D8B030D-6E8A-4147-A177-3AD203B41FA5}">
                      <a16:colId xmlns:a16="http://schemas.microsoft.com/office/drawing/2014/main" val="484355916"/>
                    </a:ext>
                  </a:extLst>
                </a:gridCol>
                <a:gridCol w="329184">
                  <a:extLst>
                    <a:ext uri="{9D8B030D-6E8A-4147-A177-3AD203B41FA5}">
                      <a16:colId xmlns:a16="http://schemas.microsoft.com/office/drawing/2014/main" val="2567792667"/>
                    </a:ext>
                  </a:extLst>
                </a:gridCol>
                <a:gridCol w="329184">
                  <a:extLst>
                    <a:ext uri="{9D8B030D-6E8A-4147-A177-3AD203B41FA5}">
                      <a16:colId xmlns:a16="http://schemas.microsoft.com/office/drawing/2014/main" val="1900841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3623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- 2023-06-20 19:11:20</a:t>
                      </a:r>
                      <a:r>
                        <a:rPr kumimoji="0" lang="en-US" sz="1000" b="0" i="0" u="none" strike="noStrike" kern="1200" cap="none" spc="0" normalizeH="0" baseline="0" noProof="0">
                          <a:ln>
                            <a:noFill/>
                          </a:ln>
                          <a:solidFill>
                            <a:prstClr val="black"/>
                          </a:solidFill>
                          <a:effectLst/>
                          <a:uLnTx/>
                          <a:uFillTx/>
                          <a:latin typeface="Calibri"/>
                          <a:ea typeface="+mn-ea"/>
                          <a:cs typeface="+mn-cs"/>
                        </a:rPr>
                        <a:t>
 Get ready to soar higher! 🚀✨
Discover Aquila, MBDA’s new interceptor against hypersonic threats.
The cutting edge technology will put Europe at the forefront of sovereign multi-layered defence capabilities.
#MBDA #AQUILA #ParisAirShow #hypersonic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https://quintly-eu-image-storage.s3.amazonaws.com/827bcf9abf3cd0442ebfd92105a30159/ee69a45b904e56fabac0ac0a0e1f1d79.jpg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SIAE, Aquila, Innovation, Capabilities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27006266"/>
                  </a:ext>
                </a:extLst>
              </a:tr>
            </a:tbl>
          </a:graphicData>
        </a:graphic>
      </p:graphicFrame>
      <p:sp>
        <p:nvSpPr>
          <p:cNvPr id="4" name="Text Placeholder 3">
            <a:extLst>
              <a:ext uri="{FF2B5EF4-FFF2-40B4-BE49-F238E27FC236}">
                <a16:creationId xmlns:a16="http://schemas.microsoft.com/office/drawing/2014/main" id="{9A0671E8-D923-444A-85F0-43EB0D94EBB2}"/>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374583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9E9B2-679E-4999-9FB9-F5683434405A}"/>
              </a:ext>
            </a:extLst>
          </p:cNvPr>
          <p:cNvSpPr>
            <a:spLocks noGrp="1"/>
          </p:cNvSpPr>
          <p:nvPr>
            <p:ph type="title"/>
          </p:nvPr>
        </p:nvSpPr>
        <p:spPr/>
        <p:txBody>
          <a:bodyPr/>
          <a:lstStyle/>
          <a:p>
            <a:r>
              <a:rPr lang="en-US"/>
              <a:t>Instagram Custom Posts Table | All profiles - 15 of 17</a:t>
            </a:r>
          </a:p>
        </p:txBody>
      </p:sp>
      <p:graphicFrame>
        <p:nvGraphicFramePr>
          <p:cNvPr id="5" name="Table Placeholder 4">
            <a:extLst>
              <a:ext uri="{FF2B5EF4-FFF2-40B4-BE49-F238E27FC236}">
                <a16:creationId xmlns:a16="http://schemas.microsoft.com/office/drawing/2014/main" id="{CF25D326-6638-4355-8E8B-A7B4078FFAC4}"/>
              </a:ext>
            </a:extLst>
          </p:cNvPr>
          <p:cNvGraphicFramePr>
            <a:graphicFrameLocks noGrp="1"/>
          </p:cNvGraphicFramePr>
          <p:nvPr>
            <p:ph type="tbl" sz="quarter" idx="13"/>
            <p:extLst>
              <p:ext uri="{D42A27DB-BD31-4B8C-83A1-F6EECF244321}">
                <p14:modId xmlns:p14="http://schemas.microsoft.com/office/powerpoint/2010/main" val="3453652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28371958"/>
                    </a:ext>
                  </a:extLst>
                </a:gridCol>
                <a:gridCol w="658368">
                  <a:extLst>
                    <a:ext uri="{9D8B030D-6E8A-4147-A177-3AD203B41FA5}">
                      <a16:colId xmlns:a16="http://schemas.microsoft.com/office/drawing/2014/main" val="1361451666"/>
                    </a:ext>
                  </a:extLst>
                </a:gridCol>
                <a:gridCol w="905256">
                  <a:extLst>
                    <a:ext uri="{9D8B030D-6E8A-4147-A177-3AD203B41FA5}">
                      <a16:colId xmlns:a16="http://schemas.microsoft.com/office/drawing/2014/main" val="3167092328"/>
                    </a:ext>
                  </a:extLst>
                </a:gridCol>
                <a:gridCol w="329184">
                  <a:extLst>
                    <a:ext uri="{9D8B030D-6E8A-4147-A177-3AD203B41FA5}">
                      <a16:colId xmlns:a16="http://schemas.microsoft.com/office/drawing/2014/main" val="514484731"/>
                    </a:ext>
                  </a:extLst>
                </a:gridCol>
                <a:gridCol w="329184">
                  <a:extLst>
                    <a:ext uri="{9D8B030D-6E8A-4147-A177-3AD203B41FA5}">
                      <a16:colId xmlns:a16="http://schemas.microsoft.com/office/drawing/2014/main" val="92097994"/>
                    </a:ext>
                  </a:extLst>
                </a:gridCol>
                <a:gridCol w="329184">
                  <a:extLst>
                    <a:ext uri="{9D8B030D-6E8A-4147-A177-3AD203B41FA5}">
                      <a16:colId xmlns:a16="http://schemas.microsoft.com/office/drawing/2014/main" val="2930689870"/>
                    </a:ext>
                  </a:extLst>
                </a:gridCol>
                <a:gridCol w="329184">
                  <a:extLst>
                    <a:ext uri="{9D8B030D-6E8A-4147-A177-3AD203B41FA5}">
                      <a16:colId xmlns:a16="http://schemas.microsoft.com/office/drawing/2014/main" val="739938756"/>
                    </a:ext>
                  </a:extLst>
                </a:gridCol>
                <a:gridCol w="329184">
                  <a:extLst>
                    <a:ext uri="{9D8B030D-6E8A-4147-A177-3AD203B41FA5}">
                      <a16:colId xmlns:a16="http://schemas.microsoft.com/office/drawing/2014/main" val="1707955893"/>
                    </a:ext>
                  </a:extLst>
                </a:gridCol>
                <a:gridCol w="329184">
                  <a:extLst>
                    <a:ext uri="{9D8B030D-6E8A-4147-A177-3AD203B41FA5}">
                      <a16:colId xmlns:a16="http://schemas.microsoft.com/office/drawing/2014/main" val="1339609078"/>
                    </a:ext>
                  </a:extLst>
                </a:gridCol>
                <a:gridCol w="329184">
                  <a:extLst>
                    <a:ext uri="{9D8B030D-6E8A-4147-A177-3AD203B41FA5}">
                      <a16:colId xmlns:a16="http://schemas.microsoft.com/office/drawing/2014/main" val="110528639"/>
                    </a:ext>
                  </a:extLst>
                </a:gridCol>
                <a:gridCol w="329184">
                  <a:extLst>
                    <a:ext uri="{9D8B030D-6E8A-4147-A177-3AD203B41FA5}">
                      <a16:colId xmlns:a16="http://schemas.microsoft.com/office/drawing/2014/main" val="401521082"/>
                    </a:ext>
                  </a:extLst>
                </a:gridCol>
                <a:gridCol w="329184">
                  <a:extLst>
                    <a:ext uri="{9D8B030D-6E8A-4147-A177-3AD203B41FA5}">
                      <a16:colId xmlns:a16="http://schemas.microsoft.com/office/drawing/2014/main" val="4097505341"/>
                    </a:ext>
                  </a:extLst>
                </a:gridCol>
                <a:gridCol w="329184">
                  <a:extLst>
                    <a:ext uri="{9D8B030D-6E8A-4147-A177-3AD203B41FA5}">
                      <a16:colId xmlns:a16="http://schemas.microsoft.com/office/drawing/2014/main" val="158975224"/>
                    </a:ext>
                  </a:extLst>
                </a:gridCol>
                <a:gridCol w="329184">
                  <a:extLst>
                    <a:ext uri="{9D8B030D-6E8A-4147-A177-3AD203B41FA5}">
                      <a16:colId xmlns:a16="http://schemas.microsoft.com/office/drawing/2014/main" val="1765664250"/>
                    </a:ext>
                  </a:extLst>
                </a:gridCol>
                <a:gridCol w="329184">
                  <a:extLst>
                    <a:ext uri="{9D8B030D-6E8A-4147-A177-3AD203B41FA5}">
                      <a16:colId xmlns:a16="http://schemas.microsoft.com/office/drawing/2014/main" val="3704026877"/>
                    </a:ext>
                  </a:extLst>
                </a:gridCol>
                <a:gridCol w="329184">
                  <a:extLst>
                    <a:ext uri="{9D8B030D-6E8A-4147-A177-3AD203B41FA5}">
                      <a16:colId xmlns:a16="http://schemas.microsoft.com/office/drawing/2014/main" val="4293817041"/>
                    </a:ext>
                  </a:extLst>
                </a:gridCol>
                <a:gridCol w="329184">
                  <a:extLst>
                    <a:ext uri="{9D8B030D-6E8A-4147-A177-3AD203B41FA5}">
                      <a16:colId xmlns:a16="http://schemas.microsoft.com/office/drawing/2014/main" val="372569722"/>
                    </a:ext>
                  </a:extLst>
                </a:gridCol>
                <a:gridCol w="329184">
                  <a:extLst>
                    <a:ext uri="{9D8B030D-6E8A-4147-A177-3AD203B41FA5}">
                      <a16:colId xmlns:a16="http://schemas.microsoft.com/office/drawing/2014/main" val="2486896504"/>
                    </a:ext>
                  </a:extLst>
                </a:gridCol>
                <a:gridCol w="329184">
                  <a:extLst>
                    <a:ext uri="{9D8B030D-6E8A-4147-A177-3AD203B41FA5}">
                      <a16:colId xmlns:a16="http://schemas.microsoft.com/office/drawing/2014/main" val="3507902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622016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- 2023-06-19 22:15:11</a:t>
                      </a:r>
                      <a:r>
                        <a:rPr kumimoji="0" lang="en-US" sz="1000" b="0" i="0" u="none" strike="noStrike" kern="1200" cap="none" spc="0" normalizeH="0" baseline="0" noProof="0">
                          <a:ln>
                            <a:noFill/>
                          </a:ln>
                          <a:solidFill>
                            <a:prstClr val="black"/>
                          </a:solidFill>
                          <a:effectLst/>
                          <a:uLnTx/>
                          <a:uFillTx/>
                          <a:latin typeface="Calibri"/>
                          <a:ea typeface="+mn-ea"/>
                          <a:cs typeface="+mn-cs"/>
                        </a:rPr>
                        <a:t>
 Today, MBDA unveiled its new Orchestrike collaborative combat solution at the Paris Air Show.
#MBDA #ParisAirShow #Orchestrike #innovation #technology #exhibition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https://quintly-eu-image-storage.s3.amazonaws.com/827bcf9abf3cd0442ebfd92105a30159/8d4c312f6ff8c451c266f08439522e57.jpg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SIAE, Orchestrike, Innovation, Red, Partnership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5081898"/>
                  </a:ext>
                </a:extLst>
              </a:tr>
            </a:tbl>
          </a:graphicData>
        </a:graphic>
      </p:graphicFrame>
      <p:sp>
        <p:nvSpPr>
          <p:cNvPr id="4" name="Text Placeholder 3">
            <a:extLst>
              <a:ext uri="{FF2B5EF4-FFF2-40B4-BE49-F238E27FC236}">
                <a16:creationId xmlns:a16="http://schemas.microsoft.com/office/drawing/2014/main" id="{8DCA59DC-6446-47AF-A919-1D313C165C6A}"/>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224845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7F429-E4F3-4391-A10B-83678E1E2908}"/>
              </a:ext>
            </a:extLst>
          </p:cNvPr>
          <p:cNvSpPr>
            <a:spLocks noGrp="1"/>
          </p:cNvSpPr>
          <p:nvPr>
            <p:ph type="title"/>
          </p:nvPr>
        </p:nvSpPr>
        <p:spPr/>
        <p:txBody>
          <a:bodyPr/>
          <a:lstStyle/>
          <a:p>
            <a:r>
              <a:rPr lang="en-US"/>
              <a:t>Instagram Custom Posts Table | All profiles - 16 of 17</a:t>
            </a:r>
          </a:p>
        </p:txBody>
      </p:sp>
      <p:graphicFrame>
        <p:nvGraphicFramePr>
          <p:cNvPr id="5" name="Table Placeholder 4">
            <a:extLst>
              <a:ext uri="{FF2B5EF4-FFF2-40B4-BE49-F238E27FC236}">
                <a16:creationId xmlns:a16="http://schemas.microsoft.com/office/drawing/2014/main" id="{C24FDFFA-12D0-45AE-B3E4-9339E665B9C4}"/>
              </a:ext>
            </a:extLst>
          </p:cNvPr>
          <p:cNvGraphicFramePr>
            <a:graphicFrameLocks noGrp="1"/>
          </p:cNvGraphicFramePr>
          <p:nvPr>
            <p:ph type="tbl" sz="quarter" idx="13"/>
            <p:extLst>
              <p:ext uri="{D42A27DB-BD31-4B8C-83A1-F6EECF244321}">
                <p14:modId xmlns:p14="http://schemas.microsoft.com/office/powerpoint/2010/main" val="3944597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04308701"/>
                    </a:ext>
                  </a:extLst>
                </a:gridCol>
                <a:gridCol w="658368">
                  <a:extLst>
                    <a:ext uri="{9D8B030D-6E8A-4147-A177-3AD203B41FA5}">
                      <a16:colId xmlns:a16="http://schemas.microsoft.com/office/drawing/2014/main" val="4124818095"/>
                    </a:ext>
                  </a:extLst>
                </a:gridCol>
                <a:gridCol w="905256">
                  <a:extLst>
                    <a:ext uri="{9D8B030D-6E8A-4147-A177-3AD203B41FA5}">
                      <a16:colId xmlns:a16="http://schemas.microsoft.com/office/drawing/2014/main" val="1667148026"/>
                    </a:ext>
                  </a:extLst>
                </a:gridCol>
                <a:gridCol w="329184">
                  <a:extLst>
                    <a:ext uri="{9D8B030D-6E8A-4147-A177-3AD203B41FA5}">
                      <a16:colId xmlns:a16="http://schemas.microsoft.com/office/drawing/2014/main" val="2469360358"/>
                    </a:ext>
                  </a:extLst>
                </a:gridCol>
                <a:gridCol w="329184">
                  <a:extLst>
                    <a:ext uri="{9D8B030D-6E8A-4147-A177-3AD203B41FA5}">
                      <a16:colId xmlns:a16="http://schemas.microsoft.com/office/drawing/2014/main" val="1145366819"/>
                    </a:ext>
                  </a:extLst>
                </a:gridCol>
                <a:gridCol w="329184">
                  <a:extLst>
                    <a:ext uri="{9D8B030D-6E8A-4147-A177-3AD203B41FA5}">
                      <a16:colId xmlns:a16="http://schemas.microsoft.com/office/drawing/2014/main" val="921722518"/>
                    </a:ext>
                  </a:extLst>
                </a:gridCol>
                <a:gridCol w="329184">
                  <a:extLst>
                    <a:ext uri="{9D8B030D-6E8A-4147-A177-3AD203B41FA5}">
                      <a16:colId xmlns:a16="http://schemas.microsoft.com/office/drawing/2014/main" val="1773764788"/>
                    </a:ext>
                  </a:extLst>
                </a:gridCol>
                <a:gridCol w="329184">
                  <a:extLst>
                    <a:ext uri="{9D8B030D-6E8A-4147-A177-3AD203B41FA5}">
                      <a16:colId xmlns:a16="http://schemas.microsoft.com/office/drawing/2014/main" val="4070605059"/>
                    </a:ext>
                  </a:extLst>
                </a:gridCol>
                <a:gridCol w="329184">
                  <a:extLst>
                    <a:ext uri="{9D8B030D-6E8A-4147-A177-3AD203B41FA5}">
                      <a16:colId xmlns:a16="http://schemas.microsoft.com/office/drawing/2014/main" val="2648037203"/>
                    </a:ext>
                  </a:extLst>
                </a:gridCol>
                <a:gridCol w="329184">
                  <a:extLst>
                    <a:ext uri="{9D8B030D-6E8A-4147-A177-3AD203B41FA5}">
                      <a16:colId xmlns:a16="http://schemas.microsoft.com/office/drawing/2014/main" val="3241718034"/>
                    </a:ext>
                  </a:extLst>
                </a:gridCol>
                <a:gridCol w="329184">
                  <a:extLst>
                    <a:ext uri="{9D8B030D-6E8A-4147-A177-3AD203B41FA5}">
                      <a16:colId xmlns:a16="http://schemas.microsoft.com/office/drawing/2014/main" val="3635723980"/>
                    </a:ext>
                  </a:extLst>
                </a:gridCol>
                <a:gridCol w="329184">
                  <a:extLst>
                    <a:ext uri="{9D8B030D-6E8A-4147-A177-3AD203B41FA5}">
                      <a16:colId xmlns:a16="http://schemas.microsoft.com/office/drawing/2014/main" val="890428877"/>
                    </a:ext>
                  </a:extLst>
                </a:gridCol>
                <a:gridCol w="329184">
                  <a:extLst>
                    <a:ext uri="{9D8B030D-6E8A-4147-A177-3AD203B41FA5}">
                      <a16:colId xmlns:a16="http://schemas.microsoft.com/office/drawing/2014/main" val="1010261989"/>
                    </a:ext>
                  </a:extLst>
                </a:gridCol>
                <a:gridCol w="329184">
                  <a:extLst>
                    <a:ext uri="{9D8B030D-6E8A-4147-A177-3AD203B41FA5}">
                      <a16:colId xmlns:a16="http://schemas.microsoft.com/office/drawing/2014/main" val="763390950"/>
                    </a:ext>
                  </a:extLst>
                </a:gridCol>
                <a:gridCol w="329184">
                  <a:extLst>
                    <a:ext uri="{9D8B030D-6E8A-4147-A177-3AD203B41FA5}">
                      <a16:colId xmlns:a16="http://schemas.microsoft.com/office/drawing/2014/main" val="2637676605"/>
                    </a:ext>
                  </a:extLst>
                </a:gridCol>
                <a:gridCol w="329184">
                  <a:extLst>
                    <a:ext uri="{9D8B030D-6E8A-4147-A177-3AD203B41FA5}">
                      <a16:colId xmlns:a16="http://schemas.microsoft.com/office/drawing/2014/main" val="613234589"/>
                    </a:ext>
                  </a:extLst>
                </a:gridCol>
                <a:gridCol w="329184">
                  <a:extLst>
                    <a:ext uri="{9D8B030D-6E8A-4147-A177-3AD203B41FA5}">
                      <a16:colId xmlns:a16="http://schemas.microsoft.com/office/drawing/2014/main" val="2443340592"/>
                    </a:ext>
                  </a:extLst>
                </a:gridCol>
                <a:gridCol w="329184">
                  <a:extLst>
                    <a:ext uri="{9D8B030D-6E8A-4147-A177-3AD203B41FA5}">
                      <a16:colId xmlns:a16="http://schemas.microsoft.com/office/drawing/2014/main" val="4000033234"/>
                    </a:ext>
                  </a:extLst>
                </a:gridCol>
                <a:gridCol w="329184">
                  <a:extLst>
                    <a:ext uri="{9D8B030D-6E8A-4147-A177-3AD203B41FA5}">
                      <a16:colId xmlns:a16="http://schemas.microsoft.com/office/drawing/2014/main" val="2817559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8328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mbdagroup - 2023-06-13 12:01:54</a:t>
                      </a:r>
                      <a:r>
                        <a:rPr kumimoji="0" lang="en-US" sz="1000" b="0" i="0" u="none" strike="noStrike" kern="1200" cap="none" spc="0" normalizeH="0" baseline="0" noProof="0">
                          <a:ln>
                            <a:noFill/>
                          </a:ln>
                          <a:solidFill>
                            <a:prstClr val="black"/>
                          </a:solidFill>
                          <a:effectLst/>
                          <a:uLnTx/>
                          <a:uFillTx/>
                          <a:latin typeface="Calibri"/>
                          <a:ea typeface="+mn-ea"/>
                          <a:cs typeface="+mn-cs"/>
                        </a:rPr>
                        <a:t>
 At MBDA, we believe that quantum is the next revolution for the defence industry.
We are proud to work every day with pioneers such as Quandela and ENSTA Paris to develop our expertise in this field!
Follow us for more tech and innovation insights 🧑‍🔬
#MBDA #quantum #tech #defence #quandela #enstaparis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https://quintly-eu-image-storage.s3.amazonaws.com/827bcf9abf3cd0442ebfd92105a30159/bb3968737e208248ea5a7490cd0f9abd.jpg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196893"/>
                  </a:ext>
                </a:extLst>
              </a:tr>
            </a:tbl>
          </a:graphicData>
        </a:graphic>
      </p:graphicFrame>
      <p:sp>
        <p:nvSpPr>
          <p:cNvPr id="4" name="Text Placeholder 3">
            <a:extLst>
              <a:ext uri="{FF2B5EF4-FFF2-40B4-BE49-F238E27FC236}">
                <a16:creationId xmlns:a16="http://schemas.microsoft.com/office/drawing/2014/main" id="{347BDAC1-F480-4C20-9B12-30B0D6F2F618}"/>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318843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6827-671F-4B6E-BA94-372FACD8F52A}"/>
              </a:ext>
            </a:extLst>
          </p:cNvPr>
          <p:cNvSpPr>
            <a:spLocks noGrp="1"/>
          </p:cNvSpPr>
          <p:nvPr>
            <p:ph type="title"/>
          </p:nvPr>
        </p:nvSpPr>
        <p:spPr/>
        <p:txBody>
          <a:bodyPr/>
          <a:lstStyle/>
          <a:p>
            <a:r>
              <a:rPr lang="en-US"/>
              <a:t>Instagram Custom Posts Table | All profiles - 17 of 17</a:t>
            </a:r>
          </a:p>
        </p:txBody>
      </p:sp>
      <p:graphicFrame>
        <p:nvGraphicFramePr>
          <p:cNvPr id="5" name="Table Placeholder 4">
            <a:extLst>
              <a:ext uri="{FF2B5EF4-FFF2-40B4-BE49-F238E27FC236}">
                <a16:creationId xmlns:a16="http://schemas.microsoft.com/office/drawing/2014/main" id="{888C1F7C-F313-46A7-9696-154E95207C1C}"/>
              </a:ext>
            </a:extLst>
          </p:cNvPr>
          <p:cNvGraphicFramePr>
            <a:graphicFrameLocks noGrp="1"/>
          </p:cNvGraphicFramePr>
          <p:nvPr>
            <p:ph type="tbl" sz="quarter" idx="13"/>
            <p:extLst>
              <p:ext uri="{D42A27DB-BD31-4B8C-83A1-F6EECF244321}">
                <p14:modId xmlns:p14="http://schemas.microsoft.com/office/powerpoint/2010/main" val="1452535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84234520"/>
                    </a:ext>
                  </a:extLst>
                </a:gridCol>
                <a:gridCol w="658368">
                  <a:extLst>
                    <a:ext uri="{9D8B030D-6E8A-4147-A177-3AD203B41FA5}">
                      <a16:colId xmlns:a16="http://schemas.microsoft.com/office/drawing/2014/main" val="3533380360"/>
                    </a:ext>
                  </a:extLst>
                </a:gridCol>
                <a:gridCol w="905256">
                  <a:extLst>
                    <a:ext uri="{9D8B030D-6E8A-4147-A177-3AD203B41FA5}">
                      <a16:colId xmlns:a16="http://schemas.microsoft.com/office/drawing/2014/main" val="83895119"/>
                    </a:ext>
                  </a:extLst>
                </a:gridCol>
                <a:gridCol w="329184">
                  <a:extLst>
                    <a:ext uri="{9D8B030D-6E8A-4147-A177-3AD203B41FA5}">
                      <a16:colId xmlns:a16="http://schemas.microsoft.com/office/drawing/2014/main" val="553990880"/>
                    </a:ext>
                  </a:extLst>
                </a:gridCol>
                <a:gridCol w="329184">
                  <a:extLst>
                    <a:ext uri="{9D8B030D-6E8A-4147-A177-3AD203B41FA5}">
                      <a16:colId xmlns:a16="http://schemas.microsoft.com/office/drawing/2014/main" val="3781436411"/>
                    </a:ext>
                  </a:extLst>
                </a:gridCol>
                <a:gridCol w="329184">
                  <a:extLst>
                    <a:ext uri="{9D8B030D-6E8A-4147-A177-3AD203B41FA5}">
                      <a16:colId xmlns:a16="http://schemas.microsoft.com/office/drawing/2014/main" val="2207901294"/>
                    </a:ext>
                  </a:extLst>
                </a:gridCol>
                <a:gridCol w="329184">
                  <a:extLst>
                    <a:ext uri="{9D8B030D-6E8A-4147-A177-3AD203B41FA5}">
                      <a16:colId xmlns:a16="http://schemas.microsoft.com/office/drawing/2014/main" val="3475199825"/>
                    </a:ext>
                  </a:extLst>
                </a:gridCol>
                <a:gridCol w="329184">
                  <a:extLst>
                    <a:ext uri="{9D8B030D-6E8A-4147-A177-3AD203B41FA5}">
                      <a16:colId xmlns:a16="http://schemas.microsoft.com/office/drawing/2014/main" val="1968045684"/>
                    </a:ext>
                  </a:extLst>
                </a:gridCol>
                <a:gridCol w="329184">
                  <a:extLst>
                    <a:ext uri="{9D8B030D-6E8A-4147-A177-3AD203B41FA5}">
                      <a16:colId xmlns:a16="http://schemas.microsoft.com/office/drawing/2014/main" val="3972786788"/>
                    </a:ext>
                  </a:extLst>
                </a:gridCol>
                <a:gridCol w="329184">
                  <a:extLst>
                    <a:ext uri="{9D8B030D-6E8A-4147-A177-3AD203B41FA5}">
                      <a16:colId xmlns:a16="http://schemas.microsoft.com/office/drawing/2014/main" val="2991096780"/>
                    </a:ext>
                  </a:extLst>
                </a:gridCol>
                <a:gridCol w="329184">
                  <a:extLst>
                    <a:ext uri="{9D8B030D-6E8A-4147-A177-3AD203B41FA5}">
                      <a16:colId xmlns:a16="http://schemas.microsoft.com/office/drawing/2014/main" val="740709366"/>
                    </a:ext>
                  </a:extLst>
                </a:gridCol>
                <a:gridCol w="329184">
                  <a:extLst>
                    <a:ext uri="{9D8B030D-6E8A-4147-A177-3AD203B41FA5}">
                      <a16:colId xmlns:a16="http://schemas.microsoft.com/office/drawing/2014/main" val="654849771"/>
                    </a:ext>
                  </a:extLst>
                </a:gridCol>
                <a:gridCol w="329184">
                  <a:extLst>
                    <a:ext uri="{9D8B030D-6E8A-4147-A177-3AD203B41FA5}">
                      <a16:colId xmlns:a16="http://schemas.microsoft.com/office/drawing/2014/main" val="1443429983"/>
                    </a:ext>
                  </a:extLst>
                </a:gridCol>
                <a:gridCol w="329184">
                  <a:extLst>
                    <a:ext uri="{9D8B030D-6E8A-4147-A177-3AD203B41FA5}">
                      <a16:colId xmlns:a16="http://schemas.microsoft.com/office/drawing/2014/main" val="2401406054"/>
                    </a:ext>
                  </a:extLst>
                </a:gridCol>
                <a:gridCol w="329184">
                  <a:extLst>
                    <a:ext uri="{9D8B030D-6E8A-4147-A177-3AD203B41FA5}">
                      <a16:colId xmlns:a16="http://schemas.microsoft.com/office/drawing/2014/main" val="228646870"/>
                    </a:ext>
                  </a:extLst>
                </a:gridCol>
                <a:gridCol w="329184">
                  <a:extLst>
                    <a:ext uri="{9D8B030D-6E8A-4147-A177-3AD203B41FA5}">
                      <a16:colId xmlns:a16="http://schemas.microsoft.com/office/drawing/2014/main" val="4207681950"/>
                    </a:ext>
                  </a:extLst>
                </a:gridCol>
                <a:gridCol w="329184">
                  <a:extLst>
                    <a:ext uri="{9D8B030D-6E8A-4147-A177-3AD203B41FA5}">
                      <a16:colId xmlns:a16="http://schemas.microsoft.com/office/drawing/2014/main" val="1591341953"/>
                    </a:ext>
                  </a:extLst>
                </a:gridCol>
                <a:gridCol w="329184">
                  <a:extLst>
                    <a:ext uri="{9D8B030D-6E8A-4147-A177-3AD203B41FA5}">
                      <a16:colId xmlns:a16="http://schemas.microsoft.com/office/drawing/2014/main" val="203560202"/>
                    </a:ext>
                  </a:extLst>
                </a:gridCol>
                <a:gridCol w="329184">
                  <a:extLst>
                    <a:ext uri="{9D8B030D-6E8A-4147-A177-3AD203B41FA5}">
                      <a16:colId xmlns:a16="http://schemas.microsoft.com/office/drawing/2014/main" val="2083264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19432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mbda_uk - 2023-01-24 13:30:15</a:t>
                      </a:r>
                      <a:r>
                        <a:rPr kumimoji="0" lang="en-US" sz="1000" b="0" i="0" u="none" strike="noStrike" kern="1200" cap="none" spc="0" normalizeH="0" baseline="0" noProof="0">
                          <a:ln>
                            <a:noFill/>
                          </a:ln>
                          <a:solidFill>
                            <a:prstClr val="black"/>
                          </a:solidFill>
                          <a:effectLst/>
                          <a:uLnTx/>
                          <a:uFillTx/>
                          <a:latin typeface="Calibri"/>
                          <a:ea typeface="+mn-ea"/>
                          <a:cs typeface="+mn-cs"/>
                        </a:rPr>
                        <a:t>
 #ThisIsEngineering  @thisisengineering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https://quintly-eu-image-storage.s3.amazonaws.com/8f3a6120c9875a6c5cab0c1031d1c52e/93de2f99cf5d537c6b38062a13225ddd.jpg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19:39:42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3821987"/>
                  </a:ext>
                </a:extLst>
              </a:tr>
            </a:tbl>
          </a:graphicData>
        </a:graphic>
      </p:graphicFrame>
      <p:sp>
        <p:nvSpPr>
          <p:cNvPr id="4" name="Text Placeholder 3">
            <a:extLst>
              <a:ext uri="{FF2B5EF4-FFF2-40B4-BE49-F238E27FC236}">
                <a16:creationId xmlns:a16="http://schemas.microsoft.com/office/drawing/2014/main" id="{A389F393-BB8D-4749-8CDD-14A5B113241F}"/>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4033671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2787</Words>
  <Application>Microsoft Office PowerPoint</Application>
  <PresentationFormat>On-screen Show (4:3)</PresentationFormat>
  <Paragraphs>661</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Instagram Custom Posts Table | All profiles - 1 of 17</vt:lpstr>
      <vt:lpstr>Instagram Custom Posts Table | All profiles - 2 of 17</vt:lpstr>
      <vt:lpstr>Instagram Custom Posts Table | All profiles - 3 of 17</vt:lpstr>
      <vt:lpstr>Instagram Custom Posts Table | All profiles - 4 of 17</vt:lpstr>
      <vt:lpstr>Instagram Custom Posts Table | All profiles - 5 of 17</vt:lpstr>
      <vt:lpstr>Instagram Custom Posts Table | All profiles - 6 of 17</vt:lpstr>
      <vt:lpstr>Instagram Custom Posts Table | All profiles - 7 of 17</vt:lpstr>
      <vt:lpstr>Instagram Custom Posts Table | All profiles - 8 of 17</vt:lpstr>
      <vt:lpstr>Instagram Custom Posts Table | All profiles - 9 of 17</vt:lpstr>
      <vt:lpstr>Instagram Custom Posts Table | All profiles - 10 of 17</vt:lpstr>
      <vt:lpstr>Instagram Custom Posts Table | All profiles - 11 of 17</vt:lpstr>
      <vt:lpstr>Instagram Custom Posts Table | All profiles - 12 of 17</vt:lpstr>
      <vt:lpstr>Instagram Custom Posts Table | All profiles - 13 of 17</vt:lpstr>
      <vt:lpstr>Instagram Custom Posts Table | All profiles - 14 of 17</vt:lpstr>
      <vt:lpstr>Instagram Custom Posts Table | All profiles - 15 of 17</vt:lpstr>
      <vt:lpstr>Instagram Custom Posts Table | All profiles - 16 of 17</vt:lpstr>
      <vt:lpstr>Instagram Custom Posts Table | All profiles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Custom Posts Table | All profiles - 1 of 17</dc:title>
  <dc:creator>Frederik Born</dc:creator>
  <cp:lastModifiedBy>Frederik Born</cp:lastModifiedBy>
  <cp:revision>1</cp:revision>
  <dcterms:created xsi:type="dcterms:W3CDTF">2025-01-09T09:26:53Z</dcterms:created>
  <dcterms:modified xsi:type="dcterms:W3CDTF">2025-01-09T09:31:10Z</dcterms:modified>
</cp:coreProperties>
</file>