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8F5BB-5A14-46C0-B337-73531ED75E24}"/>
              </a:ext>
            </a:extLst>
          </p:cNvPr>
          <p:cNvSpPr>
            <a:spLocks noGrp="1"/>
          </p:cNvSpPr>
          <p:nvPr>
            <p:ph type="title"/>
          </p:nvPr>
        </p:nvSpPr>
        <p:spPr/>
        <p:txBody>
          <a:bodyPr/>
          <a:lstStyle/>
          <a:p>
            <a:r>
              <a:rPr lang="en-US"/>
              <a:t>Instagram Custom Posts Table | All profiles - 1 of 17</a:t>
            </a:r>
          </a:p>
        </p:txBody>
      </p:sp>
      <p:graphicFrame>
        <p:nvGraphicFramePr>
          <p:cNvPr id="5" name="Table Placeholder 4">
            <a:extLst>
              <a:ext uri="{FF2B5EF4-FFF2-40B4-BE49-F238E27FC236}">
                <a16:creationId xmlns:a16="http://schemas.microsoft.com/office/drawing/2014/main" id="{D5869F14-6992-4ED4-8290-9F75BAF066B7}"/>
              </a:ext>
            </a:extLst>
          </p:cNvPr>
          <p:cNvGraphicFramePr>
            <a:graphicFrameLocks noGrp="1"/>
          </p:cNvGraphicFramePr>
          <p:nvPr>
            <p:ph type="tbl" sz="quarter" idx="13"/>
            <p:extLst>
              <p:ext uri="{D42A27DB-BD31-4B8C-83A1-F6EECF244321}">
                <p14:modId xmlns:p14="http://schemas.microsoft.com/office/powerpoint/2010/main" val="4252846846"/>
              </p:ext>
            </p:extLst>
          </p:nvPr>
        </p:nvGraphicFramePr>
        <p:xfrm>
          <a:off x="457200" y="1731963"/>
          <a:ext cx="7818120" cy="192024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54767535"/>
                    </a:ext>
                  </a:extLst>
                </a:gridCol>
                <a:gridCol w="658368">
                  <a:extLst>
                    <a:ext uri="{9D8B030D-6E8A-4147-A177-3AD203B41FA5}">
                      <a16:colId xmlns:a16="http://schemas.microsoft.com/office/drawing/2014/main" val="3499959844"/>
                    </a:ext>
                  </a:extLst>
                </a:gridCol>
                <a:gridCol w="905256">
                  <a:extLst>
                    <a:ext uri="{9D8B030D-6E8A-4147-A177-3AD203B41FA5}">
                      <a16:colId xmlns:a16="http://schemas.microsoft.com/office/drawing/2014/main" val="1427109935"/>
                    </a:ext>
                  </a:extLst>
                </a:gridCol>
                <a:gridCol w="329184">
                  <a:extLst>
                    <a:ext uri="{9D8B030D-6E8A-4147-A177-3AD203B41FA5}">
                      <a16:colId xmlns:a16="http://schemas.microsoft.com/office/drawing/2014/main" val="2731855061"/>
                    </a:ext>
                  </a:extLst>
                </a:gridCol>
                <a:gridCol w="329184">
                  <a:extLst>
                    <a:ext uri="{9D8B030D-6E8A-4147-A177-3AD203B41FA5}">
                      <a16:colId xmlns:a16="http://schemas.microsoft.com/office/drawing/2014/main" val="2687621724"/>
                    </a:ext>
                  </a:extLst>
                </a:gridCol>
                <a:gridCol w="329184">
                  <a:extLst>
                    <a:ext uri="{9D8B030D-6E8A-4147-A177-3AD203B41FA5}">
                      <a16:colId xmlns:a16="http://schemas.microsoft.com/office/drawing/2014/main" val="360720623"/>
                    </a:ext>
                  </a:extLst>
                </a:gridCol>
                <a:gridCol w="329184">
                  <a:extLst>
                    <a:ext uri="{9D8B030D-6E8A-4147-A177-3AD203B41FA5}">
                      <a16:colId xmlns:a16="http://schemas.microsoft.com/office/drawing/2014/main" val="2530923639"/>
                    </a:ext>
                  </a:extLst>
                </a:gridCol>
                <a:gridCol w="329184">
                  <a:extLst>
                    <a:ext uri="{9D8B030D-6E8A-4147-A177-3AD203B41FA5}">
                      <a16:colId xmlns:a16="http://schemas.microsoft.com/office/drawing/2014/main" val="1983965662"/>
                    </a:ext>
                  </a:extLst>
                </a:gridCol>
                <a:gridCol w="329184">
                  <a:extLst>
                    <a:ext uri="{9D8B030D-6E8A-4147-A177-3AD203B41FA5}">
                      <a16:colId xmlns:a16="http://schemas.microsoft.com/office/drawing/2014/main" val="4124360675"/>
                    </a:ext>
                  </a:extLst>
                </a:gridCol>
                <a:gridCol w="329184">
                  <a:extLst>
                    <a:ext uri="{9D8B030D-6E8A-4147-A177-3AD203B41FA5}">
                      <a16:colId xmlns:a16="http://schemas.microsoft.com/office/drawing/2014/main" val="1771655839"/>
                    </a:ext>
                  </a:extLst>
                </a:gridCol>
                <a:gridCol w="329184">
                  <a:extLst>
                    <a:ext uri="{9D8B030D-6E8A-4147-A177-3AD203B41FA5}">
                      <a16:colId xmlns:a16="http://schemas.microsoft.com/office/drawing/2014/main" val="505956854"/>
                    </a:ext>
                  </a:extLst>
                </a:gridCol>
                <a:gridCol w="329184">
                  <a:extLst>
                    <a:ext uri="{9D8B030D-6E8A-4147-A177-3AD203B41FA5}">
                      <a16:colId xmlns:a16="http://schemas.microsoft.com/office/drawing/2014/main" val="818173489"/>
                    </a:ext>
                  </a:extLst>
                </a:gridCol>
                <a:gridCol w="329184">
                  <a:extLst>
                    <a:ext uri="{9D8B030D-6E8A-4147-A177-3AD203B41FA5}">
                      <a16:colId xmlns:a16="http://schemas.microsoft.com/office/drawing/2014/main" val="1218511425"/>
                    </a:ext>
                  </a:extLst>
                </a:gridCol>
                <a:gridCol w="329184">
                  <a:extLst>
                    <a:ext uri="{9D8B030D-6E8A-4147-A177-3AD203B41FA5}">
                      <a16:colId xmlns:a16="http://schemas.microsoft.com/office/drawing/2014/main" val="3437265392"/>
                    </a:ext>
                  </a:extLst>
                </a:gridCol>
                <a:gridCol w="329184">
                  <a:extLst>
                    <a:ext uri="{9D8B030D-6E8A-4147-A177-3AD203B41FA5}">
                      <a16:colId xmlns:a16="http://schemas.microsoft.com/office/drawing/2014/main" val="970853053"/>
                    </a:ext>
                  </a:extLst>
                </a:gridCol>
                <a:gridCol w="329184">
                  <a:extLst>
                    <a:ext uri="{9D8B030D-6E8A-4147-A177-3AD203B41FA5}">
                      <a16:colId xmlns:a16="http://schemas.microsoft.com/office/drawing/2014/main" val="2708100709"/>
                    </a:ext>
                  </a:extLst>
                </a:gridCol>
                <a:gridCol w="329184">
                  <a:extLst>
                    <a:ext uri="{9D8B030D-6E8A-4147-A177-3AD203B41FA5}">
                      <a16:colId xmlns:a16="http://schemas.microsoft.com/office/drawing/2014/main" val="1051174270"/>
                    </a:ext>
                  </a:extLst>
                </a:gridCol>
                <a:gridCol w="329184">
                  <a:extLst>
                    <a:ext uri="{9D8B030D-6E8A-4147-A177-3AD203B41FA5}">
                      <a16:colId xmlns:a16="http://schemas.microsoft.com/office/drawing/2014/main" val="3590260358"/>
                    </a:ext>
                  </a:extLst>
                </a:gridCol>
                <a:gridCol w="329184">
                  <a:extLst>
                    <a:ext uri="{9D8B030D-6E8A-4147-A177-3AD203B41FA5}">
                      <a16:colId xmlns:a16="http://schemas.microsoft.com/office/drawing/2014/main" val="2711156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98540299"/>
                  </a:ext>
                </a:extLst>
              </a:tr>
            </a:tbl>
          </a:graphicData>
        </a:graphic>
      </p:graphicFrame>
      <p:sp>
        <p:nvSpPr>
          <p:cNvPr id="4" name="Text Placeholder 3">
            <a:extLst>
              <a:ext uri="{FF2B5EF4-FFF2-40B4-BE49-F238E27FC236}">
                <a16:creationId xmlns:a16="http://schemas.microsoft.com/office/drawing/2014/main" id="{2F7B43D5-4DD8-4173-A0CC-F9D46AD2976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944978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D926D-D264-4EC0-99A4-B3FC2E2ABFDF}"/>
              </a:ext>
            </a:extLst>
          </p:cNvPr>
          <p:cNvSpPr>
            <a:spLocks noGrp="1"/>
          </p:cNvSpPr>
          <p:nvPr>
            <p:ph type="title"/>
          </p:nvPr>
        </p:nvSpPr>
        <p:spPr/>
        <p:txBody>
          <a:bodyPr/>
          <a:lstStyle/>
          <a:p>
            <a:r>
              <a:rPr lang="en-US"/>
              <a:t>Instagram Custom Posts Table | All profiles - 2 of 17</a:t>
            </a:r>
          </a:p>
        </p:txBody>
      </p:sp>
      <p:graphicFrame>
        <p:nvGraphicFramePr>
          <p:cNvPr id="5" name="Table Placeholder 4">
            <a:extLst>
              <a:ext uri="{FF2B5EF4-FFF2-40B4-BE49-F238E27FC236}">
                <a16:creationId xmlns:a16="http://schemas.microsoft.com/office/drawing/2014/main" id="{4A773F6B-3665-4D2E-83C4-9ABBCE1EA442}"/>
              </a:ext>
            </a:extLst>
          </p:cNvPr>
          <p:cNvGraphicFramePr>
            <a:graphicFrameLocks noGrp="1"/>
          </p:cNvGraphicFramePr>
          <p:nvPr>
            <p:ph type="tbl" sz="quarter" idx="13"/>
            <p:extLst>
              <p:ext uri="{D42A27DB-BD31-4B8C-83A1-F6EECF244321}">
                <p14:modId xmlns:p14="http://schemas.microsoft.com/office/powerpoint/2010/main" val="256796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0614666"/>
                    </a:ext>
                  </a:extLst>
                </a:gridCol>
                <a:gridCol w="658368">
                  <a:extLst>
                    <a:ext uri="{9D8B030D-6E8A-4147-A177-3AD203B41FA5}">
                      <a16:colId xmlns:a16="http://schemas.microsoft.com/office/drawing/2014/main" val="1158006783"/>
                    </a:ext>
                  </a:extLst>
                </a:gridCol>
                <a:gridCol w="905256">
                  <a:extLst>
                    <a:ext uri="{9D8B030D-6E8A-4147-A177-3AD203B41FA5}">
                      <a16:colId xmlns:a16="http://schemas.microsoft.com/office/drawing/2014/main" val="1670613145"/>
                    </a:ext>
                  </a:extLst>
                </a:gridCol>
                <a:gridCol w="329184">
                  <a:extLst>
                    <a:ext uri="{9D8B030D-6E8A-4147-A177-3AD203B41FA5}">
                      <a16:colId xmlns:a16="http://schemas.microsoft.com/office/drawing/2014/main" val="3257830221"/>
                    </a:ext>
                  </a:extLst>
                </a:gridCol>
                <a:gridCol w="329184">
                  <a:extLst>
                    <a:ext uri="{9D8B030D-6E8A-4147-A177-3AD203B41FA5}">
                      <a16:colId xmlns:a16="http://schemas.microsoft.com/office/drawing/2014/main" val="2417133334"/>
                    </a:ext>
                  </a:extLst>
                </a:gridCol>
                <a:gridCol w="329184">
                  <a:extLst>
                    <a:ext uri="{9D8B030D-6E8A-4147-A177-3AD203B41FA5}">
                      <a16:colId xmlns:a16="http://schemas.microsoft.com/office/drawing/2014/main" val="4283903309"/>
                    </a:ext>
                  </a:extLst>
                </a:gridCol>
                <a:gridCol w="329184">
                  <a:extLst>
                    <a:ext uri="{9D8B030D-6E8A-4147-A177-3AD203B41FA5}">
                      <a16:colId xmlns:a16="http://schemas.microsoft.com/office/drawing/2014/main" val="481891072"/>
                    </a:ext>
                  </a:extLst>
                </a:gridCol>
                <a:gridCol w="329184">
                  <a:extLst>
                    <a:ext uri="{9D8B030D-6E8A-4147-A177-3AD203B41FA5}">
                      <a16:colId xmlns:a16="http://schemas.microsoft.com/office/drawing/2014/main" val="1218986116"/>
                    </a:ext>
                  </a:extLst>
                </a:gridCol>
                <a:gridCol w="329184">
                  <a:extLst>
                    <a:ext uri="{9D8B030D-6E8A-4147-A177-3AD203B41FA5}">
                      <a16:colId xmlns:a16="http://schemas.microsoft.com/office/drawing/2014/main" val="3815346596"/>
                    </a:ext>
                  </a:extLst>
                </a:gridCol>
                <a:gridCol w="329184">
                  <a:extLst>
                    <a:ext uri="{9D8B030D-6E8A-4147-A177-3AD203B41FA5}">
                      <a16:colId xmlns:a16="http://schemas.microsoft.com/office/drawing/2014/main" val="3111109918"/>
                    </a:ext>
                  </a:extLst>
                </a:gridCol>
                <a:gridCol w="329184">
                  <a:extLst>
                    <a:ext uri="{9D8B030D-6E8A-4147-A177-3AD203B41FA5}">
                      <a16:colId xmlns:a16="http://schemas.microsoft.com/office/drawing/2014/main" val="3602348738"/>
                    </a:ext>
                  </a:extLst>
                </a:gridCol>
                <a:gridCol w="329184">
                  <a:extLst>
                    <a:ext uri="{9D8B030D-6E8A-4147-A177-3AD203B41FA5}">
                      <a16:colId xmlns:a16="http://schemas.microsoft.com/office/drawing/2014/main" val="3026083214"/>
                    </a:ext>
                  </a:extLst>
                </a:gridCol>
                <a:gridCol w="329184">
                  <a:extLst>
                    <a:ext uri="{9D8B030D-6E8A-4147-A177-3AD203B41FA5}">
                      <a16:colId xmlns:a16="http://schemas.microsoft.com/office/drawing/2014/main" val="638156240"/>
                    </a:ext>
                  </a:extLst>
                </a:gridCol>
                <a:gridCol w="329184">
                  <a:extLst>
                    <a:ext uri="{9D8B030D-6E8A-4147-A177-3AD203B41FA5}">
                      <a16:colId xmlns:a16="http://schemas.microsoft.com/office/drawing/2014/main" val="1391182726"/>
                    </a:ext>
                  </a:extLst>
                </a:gridCol>
                <a:gridCol w="329184">
                  <a:extLst>
                    <a:ext uri="{9D8B030D-6E8A-4147-A177-3AD203B41FA5}">
                      <a16:colId xmlns:a16="http://schemas.microsoft.com/office/drawing/2014/main" val="943570178"/>
                    </a:ext>
                  </a:extLst>
                </a:gridCol>
                <a:gridCol w="329184">
                  <a:extLst>
                    <a:ext uri="{9D8B030D-6E8A-4147-A177-3AD203B41FA5}">
                      <a16:colId xmlns:a16="http://schemas.microsoft.com/office/drawing/2014/main" val="3396209861"/>
                    </a:ext>
                  </a:extLst>
                </a:gridCol>
                <a:gridCol w="329184">
                  <a:extLst>
                    <a:ext uri="{9D8B030D-6E8A-4147-A177-3AD203B41FA5}">
                      <a16:colId xmlns:a16="http://schemas.microsoft.com/office/drawing/2014/main" val="3224883492"/>
                    </a:ext>
                  </a:extLst>
                </a:gridCol>
                <a:gridCol w="329184">
                  <a:extLst>
                    <a:ext uri="{9D8B030D-6E8A-4147-A177-3AD203B41FA5}">
                      <a16:colId xmlns:a16="http://schemas.microsoft.com/office/drawing/2014/main" val="2694302628"/>
                    </a:ext>
                  </a:extLst>
                </a:gridCol>
                <a:gridCol w="329184">
                  <a:extLst>
                    <a:ext uri="{9D8B030D-6E8A-4147-A177-3AD203B41FA5}">
                      <a16:colId xmlns:a16="http://schemas.microsoft.com/office/drawing/2014/main" val="721761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3119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- 2023-12-12 12:15:10</a:t>
                      </a:r>
                      <a:r>
                        <a:rPr kumimoji="0" lang="en-US" sz="1000" b="0" i="0" u="none" strike="noStrike" kern="1200" cap="none" spc="0" normalizeH="0" baseline="0" noProof="0">
                          <a:ln>
                            <a:noFill/>
                          </a:ln>
                          <a:solidFill>
                            <a:prstClr val="black"/>
                          </a:solidFill>
                          <a:effectLst/>
                          <a:uLnTx/>
                          <a:uFillTx/>
                          <a:latin typeface="Calibri"/>
                          <a:ea typeface="+mn-ea"/>
                          <a:cs typeface="+mn-cs"/>
                        </a:rPr>
                        <a:t>
 More than 500 Technical experts support innovation at MBDA!
What characterizes our Technical Experts? What are their distinguishing features? 
Read what MBDA Technical Experts have to say. 
Today: You have to work in collaboration!
#MBDA #innovation #collaboration #experts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https://quintly-eu-image-storage.s3.amazonaws.com/827bcf9abf3cd0442ebfd92105a30159/41a35c001c41c8a90426288f8ca4efef.jpg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2441299"/>
                  </a:ext>
                </a:extLst>
              </a:tr>
            </a:tbl>
          </a:graphicData>
        </a:graphic>
      </p:graphicFrame>
      <p:sp>
        <p:nvSpPr>
          <p:cNvPr id="4" name="Text Placeholder 3">
            <a:extLst>
              <a:ext uri="{FF2B5EF4-FFF2-40B4-BE49-F238E27FC236}">
                <a16:creationId xmlns:a16="http://schemas.microsoft.com/office/drawing/2014/main" id="{D4999B22-F12F-48D3-B108-BB848A4FB7BE}"/>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816090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7BECA-335D-40B6-91B2-ABD1A869B0A8}"/>
              </a:ext>
            </a:extLst>
          </p:cNvPr>
          <p:cNvSpPr>
            <a:spLocks noGrp="1"/>
          </p:cNvSpPr>
          <p:nvPr>
            <p:ph type="title"/>
          </p:nvPr>
        </p:nvSpPr>
        <p:spPr/>
        <p:txBody>
          <a:bodyPr/>
          <a:lstStyle/>
          <a:p>
            <a:r>
              <a:rPr lang="en-US"/>
              <a:t>Instagram Custom Posts Table | All profiles - 3 of 17</a:t>
            </a:r>
          </a:p>
        </p:txBody>
      </p:sp>
      <p:graphicFrame>
        <p:nvGraphicFramePr>
          <p:cNvPr id="5" name="Table Placeholder 4">
            <a:extLst>
              <a:ext uri="{FF2B5EF4-FFF2-40B4-BE49-F238E27FC236}">
                <a16:creationId xmlns:a16="http://schemas.microsoft.com/office/drawing/2014/main" id="{9835FCEA-75AF-43BE-8893-CA3CA9C76388}"/>
              </a:ext>
            </a:extLst>
          </p:cNvPr>
          <p:cNvGraphicFramePr>
            <a:graphicFrameLocks noGrp="1"/>
          </p:cNvGraphicFramePr>
          <p:nvPr>
            <p:ph type="tbl" sz="quarter" idx="13"/>
            <p:extLst>
              <p:ext uri="{D42A27DB-BD31-4B8C-83A1-F6EECF244321}">
                <p14:modId xmlns:p14="http://schemas.microsoft.com/office/powerpoint/2010/main" val="8876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78863493"/>
                    </a:ext>
                  </a:extLst>
                </a:gridCol>
                <a:gridCol w="658368">
                  <a:extLst>
                    <a:ext uri="{9D8B030D-6E8A-4147-A177-3AD203B41FA5}">
                      <a16:colId xmlns:a16="http://schemas.microsoft.com/office/drawing/2014/main" val="72519637"/>
                    </a:ext>
                  </a:extLst>
                </a:gridCol>
                <a:gridCol w="905256">
                  <a:extLst>
                    <a:ext uri="{9D8B030D-6E8A-4147-A177-3AD203B41FA5}">
                      <a16:colId xmlns:a16="http://schemas.microsoft.com/office/drawing/2014/main" val="2899969841"/>
                    </a:ext>
                  </a:extLst>
                </a:gridCol>
                <a:gridCol w="329184">
                  <a:extLst>
                    <a:ext uri="{9D8B030D-6E8A-4147-A177-3AD203B41FA5}">
                      <a16:colId xmlns:a16="http://schemas.microsoft.com/office/drawing/2014/main" val="914468808"/>
                    </a:ext>
                  </a:extLst>
                </a:gridCol>
                <a:gridCol w="329184">
                  <a:extLst>
                    <a:ext uri="{9D8B030D-6E8A-4147-A177-3AD203B41FA5}">
                      <a16:colId xmlns:a16="http://schemas.microsoft.com/office/drawing/2014/main" val="2209033718"/>
                    </a:ext>
                  </a:extLst>
                </a:gridCol>
                <a:gridCol w="329184">
                  <a:extLst>
                    <a:ext uri="{9D8B030D-6E8A-4147-A177-3AD203B41FA5}">
                      <a16:colId xmlns:a16="http://schemas.microsoft.com/office/drawing/2014/main" val="1719676967"/>
                    </a:ext>
                  </a:extLst>
                </a:gridCol>
                <a:gridCol w="329184">
                  <a:extLst>
                    <a:ext uri="{9D8B030D-6E8A-4147-A177-3AD203B41FA5}">
                      <a16:colId xmlns:a16="http://schemas.microsoft.com/office/drawing/2014/main" val="1375692492"/>
                    </a:ext>
                  </a:extLst>
                </a:gridCol>
                <a:gridCol w="329184">
                  <a:extLst>
                    <a:ext uri="{9D8B030D-6E8A-4147-A177-3AD203B41FA5}">
                      <a16:colId xmlns:a16="http://schemas.microsoft.com/office/drawing/2014/main" val="3326953618"/>
                    </a:ext>
                  </a:extLst>
                </a:gridCol>
                <a:gridCol w="329184">
                  <a:extLst>
                    <a:ext uri="{9D8B030D-6E8A-4147-A177-3AD203B41FA5}">
                      <a16:colId xmlns:a16="http://schemas.microsoft.com/office/drawing/2014/main" val="3009902940"/>
                    </a:ext>
                  </a:extLst>
                </a:gridCol>
                <a:gridCol w="329184">
                  <a:extLst>
                    <a:ext uri="{9D8B030D-6E8A-4147-A177-3AD203B41FA5}">
                      <a16:colId xmlns:a16="http://schemas.microsoft.com/office/drawing/2014/main" val="3896965324"/>
                    </a:ext>
                  </a:extLst>
                </a:gridCol>
                <a:gridCol w="329184">
                  <a:extLst>
                    <a:ext uri="{9D8B030D-6E8A-4147-A177-3AD203B41FA5}">
                      <a16:colId xmlns:a16="http://schemas.microsoft.com/office/drawing/2014/main" val="343787699"/>
                    </a:ext>
                  </a:extLst>
                </a:gridCol>
                <a:gridCol w="329184">
                  <a:extLst>
                    <a:ext uri="{9D8B030D-6E8A-4147-A177-3AD203B41FA5}">
                      <a16:colId xmlns:a16="http://schemas.microsoft.com/office/drawing/2014/main" val="2142098921"/>
                    </a:ext>
                  </a:extLst>
                </a:gridCol>
                <a:gridCol w="329184">
                  <a:extLst>
                    <a:ext uri="{9D8B030D-6E8A-4147-A177-3AD203B41FA5}">
                      <a16:colId xmlns:a16="http://schemas.microsoft.com/office/drawing/2014/main" val="3553178034"/>
                    </a:ext>
                  </a:extLst>
                </a:gridCol>
                <a:gridCol w="329184">
                  <a:extLst>
                    <a:ext uri="{9D8B030D-6E8A-4147-A177-3AD203B41FA5}">
                      <a16:colId xmlns:a16="http://schemas.microsoft.com/office/drawing/2014/main" val="170687373"/>
                    </a:ext>
                  </a:extLst>
                </a:gridCol>
                <a:gridCol w="329184">
                  <a:extLst>
                    <a:ext uri="{9D8B030D-6E8A-4147-A177-3AD203B41FA5}">
                      <a16:colId xmlns:a16="http://schemas.microsoft.com/office/drawing/2014/main" val="157402715"/>
                    </a:ext>
                  </a:extLst>
                </a:gridCol>
                <a:gridCol w="329184">
                  <a:extLst>
                    <a:ext uri="{9D8B030D-6E8A-4147-A177-3AD203B41FA5}">
                      <a16:colId xmlns:a16="http://schemas.microsoft.com/office/drawing/2014/main" val="2209674635"/>
                    </a:ext>
                  </a:extLst>
                </a:gridCol>
                <a:gridCol w="329184">
                  <a:extLst>
                    <a:ext uri="{9D8B030D-6E8A-4147-A177-3AD203B41FA5}">
                      <a16:colId xmlns:a16="http://schemas.microsoft.com/office/drawing/2014/main" val="1968957120"/>
                    </a:ext>
                  </a:extLst>
                </a:gridCol>
                <a:gridCol w="329184">
                  <a:extLst>
                    <a:ext uri="{9D8B030D-6E8A-4147-A177-3AD203B41FA5}">
                      <a16:colId xmlns:a16="http://schemas.microsoft.com/office/drawing/2014/main" val="4176394164"/>
                    </a:ext>
                  </a:extLst>
                </a:gridCol>
                <a:gridCol w="329184">
                  <a:extLst>
                    <a:ext uri="{9D8B030D-6E8A-4147-A177-3AD203B41FA5}">
                      <a16:colId xmlns:a16="http://schemas.microsoft.com/office/drawing/2014/main" val="3028044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9695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- 2023-12-05 09:42:11</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behind-the-scenes happenings at the recent CW ITP event that occurred at the end of October.
Richard, UK Engineering Director at MBDA, shares his insights and perspectives.
Join him in exploring the exciting progress and upcoming challenges in defence.
#MBDA #CWITP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https://quintly-eu-image-storage.s3.amazonaws.com/827bcf9abf3cd0442ebfd92105a30159/4ffcb4d1d7a531dd86b66abea2aa3d51.jpg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Partnership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59165239"/>
                  </a:ext>
                </a:extLst>
              </a:tr>
            </a:tbl>
          </a:graphicData>
        </a:graphic>
      </p:graphicFrame>
      <p:sp>
        <p:nvSpPr>
          <p:cNvPr id="4" name="Text Placeholder 3">
            <a:extLst>
              <a:ext uri="{FF2B5EF4-FFF2-40B4-BE49-F238E27FC236}">
                <a16:creationId xmlns:a16="http://schemas.microsoft.com/office/drawing/2014/main" id="{BCF87C9A-93D0-48E1-918C-45FFA8466059}"/>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942946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CECD-F019-4A5E-B6BA-B0B9C020532C}"/>
              </a:ext>
            </a:extLst>
          </p:cNvPr>
          <p:cNvSpPr>
            <a:spLocks noGrp="1"/>
          </p:cNvSpPr>
          <p:nvPr>
            <p:ph type="title"/>
          </p:nvPr>
        </p:nvSpPr>
        <p:spPr/>
        <p:txBody>
          <a:bodyPr/>
          <a:lstStyle/>
          <a:p>
            <a:r>
              <a:rPr lang="en-US"/>
              <a:t>Instagram Custom Posts Table | All profiles - 4 of 17</a:t>
            </a:r>
          </a:p>
        </p:txBody>
      </p:sp>
      <p:graphicFrame>
        <p:nvGraphicFramePr>
          <p:cNvPr id="5" name="Table Placeholder 4">
            <a:extLst>
              <a:ext uri="{FF2B5EF4-FFF2-40B4-BE49-F238E27FC236}">
                <a16:creationId xmlns:a16="http://schemas.microsoft.com/office/drawing/2014/main" id="{3C194C1D-67A4-412B-9B17-B784D916B864}"/>
              </a:ext>
            </a:extLst>
          </p:cNvPr>
          <p:cNvGraphicFramePr>
            <a:graphicFrameLocks noGrp="1"/>
          </p:cNvGraphicFramePr>
          <p:nvPr>
            <p:ph type="tbl" sz="quarter" idx="13"/>
            <p:extLst>
              <p:ext uri="{D42A27DB-BD31-4B8C-83A1-F6EECF244321}">
                <p14:modId xmlns:p14="http://schemas.microsoft.com/office/powerpoint/2010/main" val="310569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21961145"/>
                    </a:ext>
                  </a:extLst>
                </a:gridCol>
                <a:gridCol w="658368">
                  <a:extLst>
                    <a:ext uri="{9D8B030D-6E8A-4147-A177-3AD203B41FA5}">
                      <a16:colId xmlns:a16="http://schemas.microsoft.com/office/drawing/2014/main" val="3758104988"/>
                    </a:ext>
                  </a:extLst>
                </a:gridCol>
                <a:gridCol w="905256">
                  <a:extLst>
                    <a:ext uri="{9D8B030D-6E8A-4147-A177-3AD203B41FA5}">
                      <a16:colId xmlns:a16="http://schemas.microsoft.com/office/drawing/2014/main" val="180827923"/>
                    </a:ext>
                  </a:extLst>
                </a:gridCol>
                <a:gridCol w="329184">
                  <a:extLst>
                    <a:ext uri="{9D8B030D-6E8A-4147-A177-3AD203B41FA5}">
                      <a16:colId xmlns:a16="http://schemas.microsoft.com/office/drawing/2014/main" val="2959484913"/>
                    </a:ext>
                  </a:extLst>
                </a:gridCol>
                <a:gridCol w="329184">
                  <a:extLst>
                    <a:ext uri="{9D8B030D-6E8A-4147-A177-3AD203B41FA5}">
                      <a16:colId xmlns:a16="http://schemas.microsoft.com/office/drawing/2014/main" val="2081304986"/>
                    </a:ext>
                  </a:extLst>
                </a:gridCol>
                <a:gridCol w="329184">
                  <a:extLst>
                    <a:ext uri="{9D8B030D-6E8A-4147-A177-3AD203B41FA5}">
                      <a16:colId xmlns:a16="http://schemas.microsoft.com/office/drawing/2014/main" val="394153239"/>
                    </a:ext>
                  </a:extLst>
                </a:gridCol>
                <a:gridCol w="329184">
                  <a:extLst>
                    <a:ext uri="{9D8B030D-6E8A-4147-A177-3AD203B41FA5}">
                      <a16:colId xmlns:a16="http://schemas.microsoft.com/office/drawing/2014/main" val="1465334510"/>
                    </a:ext>
                  </a:extLst>
                </a:gridCol>
                <a:gridCol w="329184">
                  <a:extLst>
                    <a:ext uri="{9D8B030D-6E8A-4147-A177-3AD203B41FA5}">
                      <a16:colId xmlns:a16="http://schemas.microsoft.com/office/drawing/2014/main" val="3564480779"/>
                    </a:ext>
                  </a:extLst>
                </a:gridCol>
                <a:gridCol w="329184">
                  <a:extLst>
                    <a:ext uri="{9D8B030D-6E8A-4147-A177-3AD203B41FA5}">
                      <a16:colId xmlns:a16="http://schemas.microsoft.com/office/drawing/2014/main" val="1545628104"/>
                    </a:ext>
                  </a:extLst>
                </a:gridCol>
                <a:gridCol w="329184">
                  <a:extLst>
                    <a:ext uri="{9D8B030D-6E8A-4147-A177-3AD203B41FA5}">
                      <a16:colId xmlns:a16="http://schemas.microsoft.com/office/drawing/2014/main" val="883157364"/>
                    </a:ext>
                  </a:extLst>
                </a:gridCol>
                <a:gridCol w="329184">
                  <a:extLst>
                    <a:ext uri="{9D8B030D-6E8A-4147-A177-3AD203B41FA5}">
                      <a16:colId xmlns:a16="http://schemas.microsoft.com/office/drawing/2014/main" val="1903013896"/>
                    </a:ext>
                  </a:extLst>
                </a:gridCol>
                <a:gridCol w="329184">
                  <a:extLst>
                    <a:ext uri="{9D8B030D-6E8A-4147-A177-3AD203B41FA5}">
                      <a16:colId xmlns:a16="http://schemas.microsoft.com/office/drawing/2014/main" val="2697377238"/>
                    </a:ext>
                  </a:extLst>
                </a:gridCol>
                <a:gridCol w="329184">
                  <a:extLst>
                    <a:ext uri="{9D8B030D-6E8A-4147-A177-3AD203B41FA5}">
                      <a16:colId xmlns:a16="http://schemas.microsoft.com/office/drawing/2014/main" val="1416160908"/>
                    </a:ext>
                  </a:extLst>
                </a:gridCol>
                <a:gridCol w="329184">
                  <a:extLst>
                    <a:ext uri="{9D8B030D-6E8A-4147-A177-3AD203B41FA5}">
                      <a16:colId xmlns:a16="http://schemas.microsoft.com/office/drawing/2014/main" val="2334940463"/>
                    </a:ext>
                  </a:extLst>
                </a:gridCol>
                <a:gridCol w="329184">
                  <a:extLst>
                    <a:ext uri="{9D8B030D-6E8A-4147-A177-3AD203B41FA5}">
                      <a16:colId xmlns:a16="http://schemas.microsoft.com/office/drawing/2014/main" val="781910676"/>
                    </a:ext>
                  </a:extLst>
                </a:gridCol>
                <a:gridCol w="329184">
                  <a:extLst>
                    <a:ext uri="{9D8B030D-6E8A-4147-A177-3AD203B41FA5}">
                      <a16:colId xmlns:a16="http://schemas.microsoft.com/office/drawing/2014/main" val="2161559700"/>
                    </a:ext>
                  </a:extLst>
                </a:gridCol>
                <a:gridCol w="329184">
                  <a:extLst>
                    <a:ext uri="{9D8B030D-6E8A-4147-A177-3AD203B41FA5}">
                      <a16:colId xmlns:a16="http://schemas.microsoft.com/office/drawing/2014/main" val="2945289631"/>
                    </a:ext>
                  </a:extLst>
                </a:gridCol>
                <a:gridCol w="329184">
                  <a:extLst>
                    <a:ext uri="{9D8B030D-6E8A-4147-A177-3AD203B41FA5}">
                      <a16:colId xmlns:a16="http://schemas.microsoft.com/office/drawing/2014/main" val="3938545049"/>
                    </a:ext>
                  </a:extLst>
                </a:gridCol>
                <a:gridCol w="329184">
                  <a:extLst>
                    <a:ext uri="{9D8B030D-6E8A-4147-A177-3AD203B41FA5}">
                      <a16:colId xmlns:a16="http://schemas.microsoft.com/office/drawing/2014/main" val="346616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0983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- 2023-11-23 12:17:29</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behind-the-scenes happenings at the recent CW ITP event that occurred at the end of October.
Bruno, MBDA’s Director of Future Systems, shares his insights and perspectives. Join him in exploring the exciting progress and upcoming challenges in defence.
#MBDA #CWITP #defence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https://quintly-eu-image-storage.s3.amazonaws.com/827bcf9abf3cd0442ebfd92105a30159/11dee4e78c70b41312fabb1e56a6fb44.jpg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28490862"/>
                  </a:ext>
                </a:extLst>
              </a:tr>
            </a:tbl>
          </a:graphicData>
        </a:graphic>
      </p:graphicFrame>
      <p:sp>
        <p:nvSpPr>
          <p:cNvPr id="4" name="Text Placeholder 3">
            <a:extLst>
              <a:ext uri="{FF2B5EF4-FFF2-40B4-BE49-F238E27FC236}">
                <a16:creationId xmlns:a16="http://schemas.microsoft.com/office/drawing/2014/main" id="{176770D4-CBDA-47EA-8539-A3B5554686EB}"/>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87666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CC0C9-126E-4B74-95A0-B7AEA25105CD}"/>
              </a:ext>
            </a:extLst>
          </p:cNvPr>
          <p:cNvSpPr>
            <a:spLocks noGrp="1"/>
          </p:cNvSpPr>
          <p:nvPr>
            <p:ph type="title"/>
          </p:nvPr>
        </p:nvSpPr>
        <p:spPr/>
        <p:txBody>
          <a:bodyPr/>
          <a:lstStyle/>
          <a:p>
            <a:r>
              <a:rPr lang="en-US"/>
              <a:t>Instagram Custom Posts Table | All profiles - 5 of 17</a:t>
            </a:r>
          </a:p>
        </p:txBody>
      </p:sp>
      <p:graphicFrame>
        <p:nvGraphicFramePr>
          <p:cNvPr id="5" name="Table Placeholder 4">
            <a:extLst>
              <a:ext uri="{FF2B5EF4-FFF2-40B4-BE49-F238E27FC236}">
                <a16:creationId xmlns:a16="http://schemas.microsoft.com/office/drawing/2014/main" id="{9A473B26-9317-457E-A2B9-55AD0AAD86F8}"/>
              </a:ext>
            </a:extLst>
          </p:cNvPr>
          <p:cNvGraphicFramePr>
            <a:graphicFrameLocks noGrp="1"/>
          </p:cNvGraphicFramePr>
          <p:nvPr>
            <p:ph type="tbl" sz="quarter" idx="13"/>
            <p:extLst>
              <p:ext uri="{D42A27DB-BD31-4B8C-83A1-F6EECF244321}">
                <p14:modId xmlns:p14="http://schemas.microsoft.com/office/powerpoint/2010/main" val="89697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15769194"/>
                    </a:ext>
                  </a:extLst>
                </a:gridCol>
                <a:gridCol w="658368">
                  <a:extLst>
                    <a:ext uri="{9D8B030D-6E8A-4147-A177-3AD203B41FA5}">
                      <a16:colId xmlns:a16="http://schemas.microsoft.com/office/drawing/2014/main" val="1572359132"/>
                    </a:ext>
                  </a:extLst>
                </a:gridCol>
                <a:gridCol w="905256">
                  <a:extLst>
                    <a:ext uri="{9D8B030D-6E8A-4147-A177-3AD203B41FA5}">
                      <a16:colId xmlns:a16="http://schemas.microsoft.com/office/drawing/2014/main" val="636492162"/>
                    </a:ext>
                  </a:extLst>
                </a:gridCol>
                <a:gridCol w="329184">
                  <a:extLst>
                    <a:ext uri="{9D8B030D-6E8A-4147-A177-3AD203B41FA5}">
                      <a16:colId xmlns:a16="http://schemas.microsoft.com/office/drawing/2014/main" val="205810572"/>
                    </a:ext>
                  </a:extLst>
                </a:gridCol>
                <a:gridCol w="329184">
                  <a:extLst>
                    <a:ext uri="{9D8B030D-6E8A-4147-A177-3AD203B41FA5}">
                      <a16:colId xmlns:a16="http://schemas.microsoft.com/office/drawing/2014/main" val="3294266300"/>
                    </a:ext>
                  </a:extLst>
                </a:gridCol>
                <a:gridCol w="329184">
                  <a:extLst>
                    <a:ext uri="{9D8B030D-6E8A-4147-A177-3AD203B41FA5}">
                      <a16:colId xmlns:a16="http://schemas.microsoft.com/office/drawing/2014/main" val="86011875"/>
                    </a:ext>
                  </a:extLst>
                </a:gridCol>
                <a:gridCol w="329184">
                  <a:extLst>
                    <a:ext uri="{9D8B030D-6E8A-4147-A177-3AD203B41FA5}">
                      <a16:colId xmlns:a16="http://schemas.microsoft.com/office/drawing/2014/main" val="1500345320"/>
                    </a:ext>
                  </a:extLst>
                </a:gridCol>
                <a:gridCol w="329184">
                  <a:extLst>
                    <a:ext uri="{9D8B030D-6E8A-4147-A177-3AD203B41FA5}">
                      <a16:colId xmlns:a16="http://schemas.microsoft.com/office/drawing/2014/main" val="3516145964"/>
                    </a:ext>
                  </a:extLst>
                </a:gridCol>
                <a:gridCol w="329184">
                  <a:extLst>
                    <a:ext uri="{9D8B030D-6E8A-4147-A177-3AD203B41FA5}">
                      <a16:colId xmlns:a16="http://schemas.microsoft.com/office/drawing/2014/main" val="1708187510"/>
                    </a:ext>
                  </a:extLst>
                </a:gridCol>
                <a:gridCol w="329184">
                  <a:extLst>
                    <a:ext uri="{9D8B030D-6E8A-4147-A177-3AD203B41FA5}">
                      <a16:colId xmlns:a16="http://schemas.microsoft.com/office/drawing/2014/main" val="3950628759"/>
                    </a:ext>
                  </a:extLst>
                </a:gridCol>
                <a:gridCol w="329184">
                  <a:extLst>
                    <a:ext uri="{9D8B030D-6E8A-4147-A177-3AD203B41FA5}">
                      <a16:colId xmlns:a16="http://schemas.microsoft.com/office/drawing/2014/main" val="3296449168"/>
                    </a:ext>
                  </a:extLst>
                </a:gridCol>
                <a:gridCol w="329184">
                  <a:extLst>
                    <a:ext uri="{9D8B030D-6E8A-4147-A177-3AD203B41FA5}">
                      <a16:colId xmlns:a16="http://schemas.microsoft.com/office/drawing/2014/main" val="581429908"/>
                    </a:ext>
                  </a:extLst>
                </a:gridCol>
                <a:gridCol w="329184">
                  <a:extLst>
                    <a:ext uri="{9D8B030D-6E8A-4147-A177-3AD203B41FA5}">
                      <a16:colId xmlns:a16="http://schemas.microsoft.com/office/drawing/2014/main" val="2410705264"/>
                    </a:ext>
                  </a:extLst>
                </a:gridCol>
                <a:gridCol w="329184">
                  <a:extLst>
                    <a:ext uri="{9D8B030D-6E8A-4147-A177-3AD203B41FA5}">
                      <a16:colId xmlns:a16="http://schemas.microsoft.com/office/drawing/2014/main" val="3520014944"/>
                    </a:ext>
                  </a:extLst>
                </a:gridCol>
                <a:gridCol w="329184">
                  <a:extLst>
                    <a:ext uri="{9D8B030D-6E8A-4147-A177-3AD203B41FA5}">
                      <a16:colId xmlns:a16="http://schemas.microsoft.com/office/drawing/2014/main" val="3336784445"/>
                    </a:ext>
                  </a:extLst>
                </a:gridCol>
                <a:gridCol w="329184">
                  <a:extLst>
                    <a:ext uri="{9D8B030D-6E8A-4147-A177-3AD203B41FA5}">
                      <a16:colId xmlns:a16="http://schemas.microsoft.com/office/drawing/2014/main" val="3642959622"/>
                    </a:ext>
                  </a:extLst>
                </a:gridCol>
                <a:gridCol w="329184">
                  <a:extLst>
                    <a:ext uri="{9D8B030D-6E8A-4147-A177-3AD203B41FA5}">
                      <a16:colId xmlns:a16="http://schemas.microsoft.com/office/drawing/2014/main" val="575756591"/>
                    </a:ext>
                  </a:extLst>
                </a:gridCol>
                <a:gridCol w="329184">
                  <a:extLst>
                    <a:ext uri="{9D8B030D-6E8A-4147-A177-3AD203B41FA5}">
                      <a16:colId xmlns:a16="http://schemas.microsoft.com/office/drawing/2014/main" val="3454836517"/>
                    </a:ext>
                  </a:extLst>
                </a:gridCol>
                <a:gridCol w="329184">
                  <a:extLst>
                    <a:ext uri="{9D8B030D-6E8A-4147-A177-3AD203B41FA5}">
                      <a16:colId xmlns:a16="http://schemas.microsoft.com/office/drawing/2014/main" val="129436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6978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- 2023-11-16 15:19:16</a:t>
                      </a:r>
                      <a:r>
                        <a:rPr kumimoji="0" lang="en-US" sz="1000" b="0" i="0" u="none" strike="noStrike" kern="1200" cap="none" spc="0" normalizeH="0" baseline="0" noProof="0">
                          <a:ln>
                            <a:noFill/>
                          </a:ln>
                          <a:solidFill>
                            <a:prstClr val="black"/>
                          </a:solidFill>
                          <a:effectLst/>
                          <a:uLnTx/>
                          <a:uFillTx/>
                          <a:latin typeface="Calibri"/>
                          <a:ea typeface="+mn-ea"/>
                          <a:cs typeface="+mn-cs"/>
                        </a:rPr>
                        <a:t>
 More than 500 Technical experts support innovation at MBDA!
What characterizes our innovators? What are their distinguishing features?
Read what MBDA Technical Experts have to say. Today: You have to be open-minded!
#MBDA #innovation #experts #openminded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https://quintly-eu-image-storage.s3.amazonaws.com/827bcf9abf3cd0442ebfd92105a30159/6dd7596241120dc6eee40965bc7844ae.jpg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35131799"/>
                  </a:ext>
                </a:extLst>
              </a:tr>
            </a:tbl>
          </a:graphicData>
        </a:graphic>
      </p:graphicFrame>
      <p:sp>
        <p:nvSpPr>
          <p:cNvPr id="4" name="Text Placeholder 3">
            <a:extLst>
              <a:ext uri="{FF2B5EF4-FFF2-40B4-BE49-F238E27FC236}">
                <a16:creationId xmlns:a16="http://schemas.microsoft.com/office/drawing/2014/main" id="{4C7725F9-DBDC-4DFF-9656-F496BCAC396A}"/>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302364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E4532-1DC2-462E-9C10-97EF0639B49D}"/>
              </a:ext>
            </a:extLst>
          </p:cNvPr>
          <p:cNvSpPr>
            <a:spLocks noGrp="1"/>
          </p:cNvSpPr>
          <p:nvPr>
            <p:ph type="title"/>
          </p:nvPr>
        </p:nvSpPr>
        <p:spPr/>
        <p:txBody>
          <a:bodyPr/>
          <a:lstStyle/>
          <a:p>
            <a:r>
              <a:rPr lang="en-US"/>
              <a:t>Instagram Custom Posts Table | All profiles - 6 of 17</a:t>
            </a:r>
          </a:p>
        </p:txBody>
      </p:sp>
      <p:graphicFrame>
        <p:nvGraphicFramePr>
          <p:cNvPr id="5" name="Table Placeholder 4">
            <a:extLst>
              <a:ext uri="{FF2B5EF4-FFF2-40B4-BE49-F238E27FC236}">
                <a16:creationId xmlns:a16="http://schemas.microsoft.com/office/drawing/2014/main" id="{7E3F23E8-BD81-4014-8D7B-062297EA5C43}"/>
              </a:ext>
            </a:extLst>
          </p:cNvPr>
          <p:cNvGraphicFramePr>
            <a:graphicFrameLocks noGrp="1"/>
          </p:cNvGraphicFramePr>
          <p:nvPr>
            <p:ph type="tbl" sz="quarter" idx="13"/>
            <p:extLst>
              <p:ext uri="{D42A27DB-BD31-4B8C-83A1-F6EECF244321}">
                <p14:modId xmlns:p14="http://schemas.microsoft.com/office/powerpoint/2010/main" val="4083605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36289739"/>
                    </a:ext>
                  </a:extLst>
                </a:gridCol>
                <a:gridCol w="658368">
                  <a:extLst>
                    <a:ext uri="{9D8B030D-6E8A-4147-A177-3AD203B41FA5}">
                      <a16:colId xmlns:a16="http://schemas.microsoft.com/office/drawing/2014/main" val="3767811858"/>
                    </a:ext>
                  </a:extLst>
                </a:gridCol>
                <a:gridCol w="905256">
                  <a:extLst>
                    <a:ext uri="{9D8B030D-6E8A-4147-A177-3AD203B41FA5}">
                      <a16:colId xmlns:a16="http://schemas.microsoft.com/office/drawing/2014/main" val="3038282520"/>
                    </a:ext>
                  </a:extLst>
                </a:gridCol>
                <a:gridCol w="329184">
                  <a:extLst>
                    <a:ext uri="{9D8B030D-6E8A-4147-A177-3AD203B41FA5}">
                      <a16:colId xmlns:a16="http://schemas.microsoft.com/office/drawing/2014/main" val="3155890725"/>
                    </a:ext>
                  </a:extLst>
                </a:gridCol>
                <a:gridCol w="329184">
                  <a:extLst>
                    <a:ext uri="{9D8B030D-6E8A-4147-A177-3AD203B41FA5}">
                      <a16:colId xmlns:a16="http://schemas.microsoft.com/office/drawing/2014/main" val="1475645584"/>
                    </a:ext>
                  </a:extLst>
                </a:gridCol>
                <a:gridCol w="329184">
                  <a:extLst>
                    <a:ext uri="{9D8B030D-6E8A-4147-A177-3AD203B41FA5}">
                      <a16:colId xmlns:a16="http://schemas.microsoft.com/office/drawing/2014/main" val="1104838335"/>
                    </a:ext>
                  </a:extLst>
                </a:gridCol>
                <a:gridCol w="329184">
                  <a:extLst>
                    <a:ext uri="{9D8B030D-6E8A-4147-A177-3AD203B41FA5}">
                      <a16:colId xmlns:a16="http://schemas.microsoft.com/office/drawing/2014/main" val="216526003"/>
                    </a:ext>
                  </a:extLst>
                </a:gridCol>
                <a:gridCol w="329184">
                  <a:extLst>
                    <a:ext uri="{9D8B030D-6E8A-4147-A177-3AD203B41FA5}">
                      <a16:colId xmlns:a16="http://schemas.microsoft.com/office/drawing/2014/main" val="2452754183"/>
                    </a:ext>
                  </a:extLst>
                </a:gridCol>
                <a:gridCol w="329184">
                  <a:extLst>
                    <a:ext uri="{9D8B030D-6E8A-4147-A177-3AD203B41FA5}">
                      <a16:colId xmlns:a16="http://schemas.microsoft.com/office/drawing/2014/main" val="225007885"/>
                    </a:ext>
                  </a:extLst>
                </a:gridCol>
                <a:gridCol w="329184">
                  <a:extLst>
                    <a:ext uri="{9D8B030D-6E8A-4147-A177-3AD203B41FA5}">
                      <a16:colId xmlns:a16="http://schemas.microsoft.com/office/drawing/2014/main" val="2974429326"/>
                    </a:ext>
                  </a:extLst>
                </a:gridCol>
                <a:gridCol w="329184">
                  <a:extLst>
                    <a:ext uri="{9D8B030D-6E8A-4147-A177-3AD203B41FA5}">
                      <a16:colId xmlns:a16="http://schemas.microsoft.com/office/drawing/2014/main" val="262374833"/>
                    </a:ext>
                  </a:extLst>
                </a:gridCol>
                <a:gridCol w="329184">
                  <a:extLst>
                    <a:ext uri="{9D8B030D-6E8A-4147-A177-3AD203B41FA5}">
                      <a16:colId xmlns:a16="http://schemas.microsoft.com/office/drawing/2014/main" val="3774491292"/>
                    </a:ext>
                  </a:extLst>
                </a:gridCol>
                <a:gridCol w="329184">
                  <a:extLst>
                    <a:ext uri="{9D8B030D-6E8A-4147-A177-3AD203B41FA5}">
                      <a16:colId xmlns:a16="http://schemas.microsoft.com/office/drawing/2014/main" val="1084779698"/>
                    </a:ext>
                  </a:extLst>
                </a:gridCol>
                <a:gridCol w="329184">
                  <a:extLst>
                    <a:ext uri="{9D8B030D-6E8A-4147-A177-3AD203B41FA5}">
                      <a16:colId xmlns:a16="http://schemas.microsoft.com/office/drawing/2014/main" val="3582311794"/>
                    </a:ext>
                  </a:extLst>
                </a:gridCol>
                <a:gridCol w="329184">
                  <a:extLst>
                    <a:ext uri="{9D8B030D-6E8A-4147-A177-3AD203B41FA5}">
                      <a16:colId xmlns:a16="http://schemas.microsoft.com/office/drawing/2014/main" val="2578921523"/>
                    </a:ext>
                  </a:extLst>
                </a:gridCol>
                <a:gridCol w="329184">
                  <a:extLst>
                    <a:ext uri="{9D8B030D-6E8A-4147-A177-3AD203B41FA5}">
                      <a16:colId xmlns:a16="http://schemas.microsoft.com/office/drawing/2014/main" val="989738982"/>
                    </a:ext>
                  </a:extLst>
                </a:gridCol>
                <a:gridCol w="329184">
                  <a:extLst>
                    <a:ext uri="{9D8B030D-6E8A-4147-A177-3AD203B41FA5}">
                      <a16:colId xmlns:a16="http://schemas.microsoft.com/office/drawing/2014/main" val="2876526837"/>
                    </a:ext>
                  </a:extLst>
                </a:gridCol>
                <a:gridCol w="329184">
                  <a:extLst>
                    <a:ext uri="{9D8B030D-6E8A-4147-A177-3AD203B41FA5}">
                      <a16:colId xmlns:a16="http://schemas.microsoft.com/office/drawing/2014/main" val="3646086653"/>
                    </a:ext>
                  </a:extLst>
                </a:gridCol>
                <a:gridCol w="329184">
                  <a:extLst>
                    <a:ext uri="{9D8B030D-6E8A-4147-A177-3AD203B41FA5}">
                      <a16:colId xmlns:a16="http://schemas.microsoft.com/office/drawing/2014/main" val="1840866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5083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- 2023-11-13 09:40:32</a:t>
                      </a:r>
                      <a:r>
                        <a:rPr kumimoji="0" lang="en-US" sz="1000" b="0" i="0" u="none" strike="noStrike" kern="1200" cap="none" spc="0" normalizeH="0" baseline="0" noProof="0">
                          <a:ln>
                            <a:noFill/>
                          </a:ln>
                          <a:solidFill>
                            <a:prstClr val="black"/>
                          </a:solidFill>
                          <a:effectLst/>
                          <a:uLnTx/>
                          <a:uFillTx/>
                          <a:latin typeface="Calibri"/>
                          <a:ea typeface="+mn-ea"/>
                          <a:cs typeface="+mn-cs"/>
                        </a:rPr>
                        <a:t>
 🏅Ben is an Image Processing Technical Expert at MBDA. He lead the MANTIS team that has made visionary contributions in the field of target detection that has propelled their project to be recognized at our #InnovationAwards2023
#MBDA #innovation #targetdetection #awards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https://quintly-eu-image-storage.s3.amazonaws.com/827bcf9abf3cd0442ebfd92105a30159/a40206dc727521a1e95887c195293799.jpg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82484316"/>
                  </a:ext>
                </a:extLst>
              </a:tr>
            </a:tbl>
          </a:graphicData>
        </a:graphic>
      </p:graphicFrame>
      <p:sp>
        <p:nvSpPr>
          <p:cNvPr id="4" name="Text Placeholder 3">
            <a:extLst>
              <a:ext uri="{FF2B5EF4-FFF2-40B4-BE49-F238E27FC236}">
                <a16:creationId xmlns:a16="http://schemas.microsoft.com/office/drawing/2014/main" id="{7916C401-C4ED-4E39-A30D-22212AE96673}"/>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856353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CC64-A641-4CE8-96CF-8B1434B517E6}"/>
              </a:ext>
            </a:extLst>
          </p:cNvPr>
          <p:cNvSpPr>
            <a:spLocks noGrp="1"/>
          </p:cNvSpPr>
          <p:nvPr>
            <p:ph type="title"/>
          </p:nvPr>
        </p:nvSpPr>
        <p:spPr/>
        <p:txBody>
          <a:bodyPr/>
          <a:lstStyle/>
          <a:p>
            <a:r>
              <a:rPr lang="en-US"/>
              <a:t>Instagram Custom Posts Table | All profiles - 7 of 17</a:t>
            </a:r>
          </a:p>
        </p:txBody>
      </p:sp>
      <p:graphicFrame>
        <p:nvGraphicFramePr>
          <p:cNvPr id="5" name="Table Placeholder 4">
            <a:extLst>
              <a:ext uri="{FF2B5EF4-FFF2-40B4-BE49-F238E27FC236}">
                <a16:creationId xmlns:a16="http://schemas.microsoft.com/office/drawing/2014/main" id="{770B672C-F0BE-4821-917C-8BA624FE29E6}"/>
              </a:ext>
            </a:extLst>
          </p:cNvPr>
          <p:cNvGraphicFramePr>
            <a:graphicFrameLocks noGrp="1"/>
          </p:cNvGraphicFramePr>
          <p:nvPr>
            <p:ph type="tbl" sz="quarter" idx="13"/>
            <p:extLst>
              <p:ext uri="{D42A27DB-BD31-4B8C-83A1-F6EECF244321}">
                <p14:modId xmlns:p14="http://schemas.microsoft.com/office/powerpoint/2010/main" val="1540326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09927706"/>
                    </a:ext>
                  </a:extLst>
                </a:gridCol>
                <a:gridCol w="658368">
                  <a:extLst>
                    <a:ext uri="{9D8B030D-6E8A-4147-A177-3AD203B41FA5}">
                      <a16:colId xmlns:a16="http://schemas.microsoft.com/office/drawing/2014/main" val="424621842"/>
                    </a:ext>
                  </a:extLst>
                </a:gridCol>
                <a:gridCol w="905256">
                  <a:extLst>
                    <a:ext uri="{9D8B030D-6E8A-4147-A177-3AD203B41FA5}">
                      <a16:colId xmlns:a16="http://schemas.microsoft.com/office/drawing/2014/main" val="3394152170"/>
                    </a:ext>
                  </a:extLst>
                </a:gridCol>
                <a:gridCol w="329184">
                  <a:extLst>
                    <a:ext uri="{9D8B030D-6E8A-4147-A177-3AD203B41FA5}">
                      <a16:colId xmlns:a16="http://schemas.microsoft.com/office/drawing/2014/main" val="2908251204"/>
                    </a:ext>
                  </a:extLst>
                </a:gridCol>
                <a:gridCol w="329184">
                  <a:extLst>
                    <a:ext uri="{9D8B030D-6E8A-4147-A177-3AD203B41FA5}">
                      <a16:colId xmlns:a16="http://schemas.microsoft.com/office/drawing/2014/main" val="709640908"/>
                    </a:ext>
                  </a:extLst>
                </a:gridCol>
                <a:gridCol w="329184">
                  <a:extLst>
                    <a:ext uri="{9D8B030D-6E8A-4147-A177-3AD203B41FA5}">
                      <a16:colId xmlns:a16="http://schemas.microsoft.com/office/drawing/2014/main" val="3021695805"/>
                    </a:ext>
                  </a:extLst>
                </a:gridCol>
                <a:gridCol w="329184">
                  <a:extLst>
                    <a:ext uri="{9D8B030D-6E8A-4147-A177-3AD203B41FA5}">
                      <a16:colId xmlns:a16="http://schemas.microsoft.com/office/drawing/2014/main" val="3290248962"/>
                    </a:ext>
                  </a:extLst>
                </a:gridCol>
                <a:gridCol w="329184">
                  <a:extLst>
                    <a:ext uri="{9D8B030D-6E8A-4147-A177-3AD203B41FA5}">
                      <a16:colId xmlns:a16="http://schemas.microsoft.com/office/drawing/2014/main" val="3224778654"/>
                    </a:ext>
                  </a:extLst>
                </a:gridCol>
                <a:gridCol w="329184">
                  <a:extLst>
                    <a:ext uri="{9D8B030D-6E8A-4147-A177-3AD203B41FA5}">
                      <a16:colId xmlns:a16="http://schemas.microsoft.com/office/drawing/2014/main" val="1196289247"/>
                    </a:ext>
                  </a:extLst>
                </a:gridCol>
                <a:gridCol w="329184">
                  <a:extLst>
                    <a:ext uri="{9D8B030D-6E8A-4147-A177-3AD203B41FA5}">
                      <a16:colId xmlns:a16="http://schemas.microsoft.com/office/drawing/2014/main" val="2901194489"/>
                    </a:ext>
                  </a:extLst>
                </a:gridCol>
                <a:gridCol w="329184">
                  <a:extLst>
                    <a:ext uri="{9D8B030D-6E8A-4147-A177-3AD203B41FA5}">
                      <a16:colId xmlns:a16="http://schemas.microsoft.com/office/drawing/2014/main" val="2969753696"/>
                    </a:ext>
                  </a:extLst>
                </a:gridCol>
                <a:gridCol w="329184">
                  <a:extLst>
                    <a:ext uri="{9D8B030D-6E8A-4147-A177-3AD203B41FA5}">
                      <a16:colId xmlns:a16="http://schemas.microsoft.com/office/drawing/2014/main" val="51670635"/>
                    </a:ext>
                  </a:extLst>
                </a:gridCol>
                <a:gridCol w="329184">
                  <a:extLst>
                    <a:ext uri="{9D8B030D-6E8A-4147-A177-3AD203B41FA5}">
                      <a16:colId xmlns:a16="http://schemas.microsoft.com/office/drawing/2014/main" val="1998486411"/>
                    </a:ext>
                  </a:extLst>
                </a:gridCol>
                <a:gridCol w="329184">
                  <a:extLst>
                    <a:ext uri="{9D8B030D-6E8A-4147-A177-3AD203B41FA5}">
                      <a16:colId xmlns:a16="http://schemas.microsoft.com/office/drawing/2014/main" val="2976496198"/>
                    </a:ext>
                  </a:extLst>
                </a:gridCol>
                <a:gridCol w="329184">
                  <a:extLst>
                    <a:ext uri="{9D8B030D-6E8A-4147-A177-3AD203B41FA5}">
                      <a16:colId xmlns:a16="http://schemas.microsoft.com/office/drawing/2014/main" val="509031120"/>
                    </a:ext>
                  </a:extLst>
                </a:gridCol>
                <a:gridCol w="329184">
                  <a:extLst>
                    <a:ext uri="{9D8B030D-6E8A-4147-A177-3AD203B41FA5}">
                      <a16:colId xmlns:a16="http://schemas.microsoft.com/office/drawing/2014/main" val="2002489363"/>
                    </a:ext>
                  </a:extLst>
                </a:gridCol>
                <a:gridCol w="329184">
                  <a:extLst>
                    <a:ext uri="{9D8B030D-6E8A-4147-A177-3AD203B41FA5}">
                      <a16:colId xmlns:a16="http://schemas.microsoft.com/office/drawing/2014/main" val="3114131889"/>
                    </a:ext>
                  </a:extLst>
                </a:gridCol>
                <a:gridCol w="329184">
                  <a:extLst>
                    <a:ext uri="{9D8B030D-6E8A-4147-A177-3AD203B41FA5}">
                      <a16:colId xmlns:a16="http://schemas.microsoft.com/office/drawing/2014/main" val="4264781593"/>
                    </a:ext>
                  </a:extLst>
                </a:gridCol>
                <a:gridCol w="329184">
                  <a:extLst>
                    <a:ext uri="{9D8B030D-6E8A-4147-A177-3AD203B41FA5}">
                      <a16:colId xmlns:a16="http://schemas.microsoft.com/office/drawing/2014/main" val="36839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6961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- 2023-10-31 15:09:23</a:t>
                      </a:r>
                      <a:r>
                        <a:rPr kumimoji="0" lang="en-US" sz="1000" b="0" i="0" u="none" strike="noStrike" kern="1200" cap="none" spc="0" normalizeH="0" baseline="0" noProof="0">
                          <a:ln>
                            <a:noFill/>
                          </a:ln>
                          <a:solidFill>
                            <a:prstClr val="black"/>
                          </a:solidFill>
                          <a:effectLst/>
                          <a:uLnTx/>
                          <a:uFillTx/>
                          <a:latin typeface="Calibri"/>
                          <a:ea typeface="+mn-ea"/>
                          <a:cs typeface="+mn-cs"/>
                        </a:rPr>
                        <a:t>
 🏅Agnes, responsible of Decoying and Warning Systems at MBDA, has substantially improved the protection of helicopter pilots. Her innovative work received a prestigious prize at our #InnovationAwards2023
#MBDA #innovation #helicopterpilot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https://quintly-eu-image-storage.s3.amazonaws.com/827bcf9abf3cd0442ebfd92105a30159/e50032a0233629ad07bd75bd136cb62c.jpg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9014799"/>
                  </a:ext>
                </a:extLst>
              </a:tr>
            </a:tbl>
          </a:graphicData>
        </a:graphic>
      </p:graphicFrame>
      <p:sp>
        <p:nvSpPr>
          <p:cNvPr id="4" name="Text Placeholder 3">
            <a:extLst>
              <a:ext uri="{FF2B5EF4-FFF2-40B4-BE49-F238E27FC236}">
                <a16:creationId xmlns:a16="http://schemas.microsoft.com/office/drawing/2014/main" id="{31842AE2-0CBC-4D50-9E05-369A7F41535A}"/>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685286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C28E2-6292-4C26-99A1-AF4BDCB8D90F}"/>
              </a:ext>
            </a:extLst>
          </p:cNvPr>
          <p:cNvSpPr>
            <a:spLocks noGrp="1"/>
          </p:cNvSpPr>
          <p:nvPr>
            <p:ph type="title"/>
          </p:nvPr>
        </p:nvSpPr>
        <p:spPr/>
        <p:txBody>
          <a:bodyPr/>
          <a:lstStyle/>
          <a:p>
            <a:r>
              <a:rPr lang="en-US"/>
              <a:t>Instagram Custom Posts Table | All profiles - 8 of 17</a:t>
            </a:r>
          </a:p>
        </p:txBody>
      </p:sp>
      <p:graphicFrame>
        <p:nvGraphicFramePr>
          <p:cNvPr id="5" name="Table Placeholder 4">
            <a:extLst>
              <a:ext uri="{FF2B5EF4-FFF2-40B4-BE49-F238E27FC236}">
                <a16:creationId xmlns:a16="http://schemas.microsoft.com/office/drawing/2014/main" id="{BE23DCE9-7240-4FBC-8FD5-A4824C0CA833}"/>
              </a:ext>
            </a:extLst>
          </p:cNvPr>
          <p:cNvGraphicFramePr>
            <a:graphicFrameLocks noGrp="1"/>
          </p:cNvGraphicFramePr>
          <p:nvPr>
            <p:ph type="tbl" sz="quarter" idx="13"/>
            <p:extLst>
              <p:ext uri="{D42A27DB-BD31-4B8C-83A1-F6EECF244321}">
                <p14:modId xmlns:p14="http://schemas.microsoft.com/office/powerpoint/2010/main" val="3270969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39352518"/>
                    </a:ext>
                  </a:extLst>
                </a:gridCol>
                <a:gridCol w="658368">
                  <a:extLst>
                    <a:ext uri="{9D8B030D-6E8A-4147-A177-3AD203B41FA5}">
                      <a16:colId xmlns:a16="http://schemas.microsoft.com/office/drawing/2014/main" val="802763415"/>
                    </a:ext>
                  </a:extLst>
                </a:gridCol>
                <a:gridCol w="905256">
                  <a:extLst>
                    <a:ext uri="{9D8B030D-6E8A-4147-A177-3AD203B41FA5}">
                      <a16:colId xmlns:a16="http://schemas.microsoft.com/office/drawing/2014/main" val="1868383071"/>
                    </a:ext>
                  </a:extLst>
                </a:gridCol>
                <a:gridCol w="329184">
                  <a:extLst>
                    <a:ext uri="{9D8B030D-6E8A-4147-A177-3AD203B41FA5}">
                      <a16:colId xmlns:a16="http://schemas.microsoft.com/office/drawing/2014/main" val="528586192"/>
                    </a:ext>
                  </a:extLst>
                </a:gridCol>
                <a:gridCol w="329184">
                  <a:extLst>
                    <a:ext uri="{9D8B030D-6E8A-4147-A177-3AD203B41FA5}">
                      <a16:colId xmlns:a16="http://schemas.microsoft.com/office/drawing/2014/main" val="582936916"/>
                    </a:ext>
                  </a:extLst>
                </a:gridCol>
                <a:gridCol w="329184">
                  <a:extLst>
                    <a:ext uri="{9D8B030D-6E8A-4147-A177-3AD203B41FA5}">
                      <a16:colId xmlns:a16="http://schemas.microsoft.com/office/drawing/2014/main" val="2472839479"/>
                    </a:ext>
                  </a:extLst>
                </a:gridCol>
                <a:gridCol w="329184">
                  <a:extLst>
                    <a:ext uri="{9D8B030D-6E8A-4147-A177-3AD203B41FA5}">
                      <a16:colId xmlns:a16="http://schemas.microsoft.com/office/drawing/2014/main" val="421687182"/>
                    </a:ext>
                  </a:extLst>
                </a:gridCol>
                <a:gridCol w="329184">
                  <a:extLst>
                    <a:ext uri="{9D8B030D-6E8A-4147-A177-3AD203B41FA5}">
                      <a16:colId xmlns:a16="http://schemas.microsoft.com/office/drawing/2014/main" val="1982585093"/>
                    </a:ext>
                  </a:extLst>
                </a:gridCol>
                <a:gridCol w="329184">
                  <a:extLst>
                    <a:ext uri="{9D8B030D-6E8A-4147-A177-3AD203B41FA5}">
                      <a16:colId xmlns:a16="http://schemas.microsoft.com/office/drawing/2014/main" val="1100111382"/>
                    </a:ext>
                  </a:extLst>
                </a:gridCol>
                <a:gridCol w="329184">
                  <a:extLst>
                    <a:ext uri="{9D8B030D-6E8A-4147-A177-3AD203B41FA5}">
                      <a16:colId xmlns:a16="http://schemas.microsoft.com/office/drawing/2014/main" val="2320008454"/>
                    </a:ext>
                  </a:extLst>
                </a:gridCol>
                <a:gridCol w="329184">
                  <a:extLst>
                    <a:ext uri="{9D8B030D-6E8A-4147-A177-3AD203B41FA5}">
                      <a16:colId xmlns:a16="http://schemas.microsoft.com/office/drawing/2014/main" val="1475404642"/>
                    </a:ext>
                  </a:extLst>
                </a:gridCol>
                <a:gridCol w="329184">
                  <a:extLst>
                    <a:ext uri="{9D8B030D-6E8A-4147-A177-3AD203B41FA5}">
                      <a16:colId xmlns:a16="http://schemas.microsoft.com/office/drawing/2014/main" val="1805540902"/>
                    </a:ext>
                  </a:extLst>
                </a:gridCol>
                <a:gridCol w="329184">
                  <a:extLst>
                    <a:ext uri="{9D8B030D-6E8A-4147-A177-3AD203B41FA5}">
                      <a16:colId xmlns:a16="http://schemas.microsoft.com/office/drawing/2014/main" val="4023697860"/>
                    </a:ext>
                  </a:extLst>
                </a:gridCol>
                <a:gridCol w="329184">
                  <a:extLst>
                    <a:ext uri="{9D8B030D-6E8A-4147-A177-3AD203B41FA5}">
                      <a16:colId xmlns:a16="http://schemas.microsoft.com/office/drawing/2014/main" val="3487127261"/>
                    </a:ext>
                  </a:extLst>
                </a:gridCol>
                <a:gridCol w="329184">
                  <a:extLst>
                    <a:ext uri="{9D8B030D-6E8A-4147-A177-3AD203B41FA5}">
                      <a16:colId xmlns:a16="http://schemas.microsoft.com/office/drawing/2014/main" val="1842247973"/>
                    </a:ext>
                  </a:extLst>
                </a:gridCol>
                <a:gridCol w="329184">
                  <a:extLst>
                    <a:ext uri="{9D8B030D-6E8A-4147-A177-3AD203B41FA5}">
                      <a16:colId xmlns:a16="http://schemas.microsoft.com/office/drawing/2014/main" val="177541895"/>
                    </a:ext>
                  </a:extLst>
                </a:gridCol>
                <a:gridCol w="329184">
                  <a:extLst>
                    <a:ext uri="{9D8B030D-6E8A-4147-A177-3AD203B41FA5}">
                      <a16:colId xmlns:a16="http://schemas.microsoft.com/office/drawing/2014/main" val="2955372668"/>
                    </a:ext>
                  </a:extLst>
                </a:gridCol>
                <a:gridCol w="329184">
                  <a:extLst>
                    <a:ext uri="{9D8B030D-6E8A-4147-A177-3AD203B41FA5}">
                      <a16:colId xmlns:a16="http://schemas.microsoft.com/office/drawing/2014/main" val="460920000"/>
                    </a:ext>
                  </a:extLst>
                </a:gridCol>
                <a:gridCol w="329184">
                  <a:extLst>
                    <a:ext uri="{9D8B030D-6E8A-4147-A177-3AD203B41FA5}">
                      <a16:colId xmlns:a16="http://schemas.microsoft.com/office/drawing/2014/main" val="3516427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838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- 2023-10-23 16:26:20</a:t>
                      </a:r>
                      <a:r>
                        <a:rPr kumimoji="0" lang="en-US" sz="1000" b="0" i="0" u="none" strike="noStrike" kern="1200" cap="none" spc="0" normalizeH="0" baseline="0" noProof="0">
                          <a:ln>
                            <a:noFill/>
                          </a:ln>
                          <a:solidFill>
                            <a:prstClr val="black"/>
                          </a:solidFill>
                          <a:effectLst/>
                          <a:uLnTx/>
                          <a:uFillTx/>
                          <a:latin typeface="Calibri"/>
                          <a:ea typeface="+mn-ea"/>
                          <a:cs typeface="+mn-cs"/>
                        </a:rPr>
                        <a:t>
 🏅Christophe, Data Fabric Lead at MBDA, shares insights on how his team’s innovative approach unlocked the full potential of data within MBDA, earning them recognition at our #InnovationAwards2023
#MBDA #innovation #data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https://quintly-eu-image-storage.s3.amazonaws.com/827bcf9abf3cd0442ebfd92105a30159/12e1855361f2c8b9f84d2a52bdf321ba.jpg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55671173"/>
                  </a:ext>
                </a:extLst>
              </a:tr>
            </a:tbl>
          </a:graphicData>
        </a:graphic>
      </p:graphicFrame>
      <p:sp>
        <p:nvSpPr>
          <p:cNvPr id="4" name="Text Placeholder 3">
            <a:extLst>
              <a:ext uri="{FF2B5EF4-FFF2-40B4-BE49-F238E27FC236}">
                <a16:creationId xmlns:a16="http://schemas.microsoft.com/office/drawing/2014/main" id="{4C351885-0745-4A60-B6F7-BC491A142C04}"/>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029844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3BD7-2E2F-4838-B4E3-6422BBB9ADF9}"/>
              </a:ext>
            </a:extLst>
          </p:cNvPr>
          <p:cNvSpPr>
            <a:spLocks noGrp="1"/>
          </p:cNvSpPr>
          <p:nvPr>
            <p:ph type="title"/>
          </p:nvPr>
        </p:nvSpPr>
        <p:spPr/>
        <p:txBody>
          <a:bodyPr/>
          <a:lstStyle/>
          <a:p>
            <a:r>
              <a:rPr lang="en-US"/>
              <a:t>Instagram Custom Posts Table | All profiles - 9 of 17</a:t>
            </a:r>
          </a:p>
        </p:txBody>
      </p:sp>
      <p:graphicFrame>
        <p:nvGraphicFramePr>
          <p:cNvPr id="5" name="Table Placeholder 4">
            <a:extLst>
              <a:ext uri="{FF2B5EF4-FFF2-40B4-BE49-F238E27FC236}">
                <a16:creationId xmlns:a16="http://schemas.microsoft.com/office/drawing/2014/main" id="{F51C20AD-CDAD-44E8-8AF6-E33CA14AD19E}"/>
              </a:ext>
            </a:extLst>
          </p:cNvPr>
          <p:cNvGraphicFramePr>
            <a:graphicFrameLocks noGrp="1"/>
          </p:cNvGraphicFramePr>
          <p:nvPr>
            <p:ph type="tbl" sz="quarter" idx="13"/>
            <p:extLst>
              <p:ext uri="{D42A27DB-BD31-4B8C-83A1-F6EECF244321}">
                <p14:modId xmlns:p14="http://schemas.microsoft.com/office/powerpoint/2010/main" val="166773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19763044"/>
                    </a:ext>
                  </a:extLst>
                </a:gridCol>
                <a:gridCol w="658368">
                  <a:extLst>
                    <a:ext uri="{9D8B030D-6E8A-4147-A177-3AD203B41FA5}">
                      <a16:colId xmlns:a16="http://schemas.microsoft.com/office/drawing/2014/main" val="1884683399"/>
                    </a:ext>
                  </a:extLst>
                </a:gridCol>
                <a:gridCol w="905256">
                  <a:extLst>
                    <a:ext uri="{9D8B030D-6E8A-4147-A177-3AD203B41FA5}">
                      <a16:colId xmlns:a16="http://schemas.microsoft.com/office/drawing/2014/main" val="1522238179"/>
                    </a:ext>
                  </a:extLst>
                </a:gridCol>
                <a:gridCol w="329184">
                  <a:extLst>
                    <a:ext uri="{9D8B030D-6E8A-4147-A177-3AD203B41FA5}">
                      <a16:colId xmlns:a16="http://schemas.microsoft.com/office/drawing/2014/main" val="90059711"/>
                    </a:ext>
                  </a:extLst>
                </a:gridCol>
                <a:gridCol w="329184">
                  <a:extLst>
                    <a:ext uri="{9D8B030D-6E8A-4147-A177-3AD203B41FA5}">
                      <a16:colId xmlns:a16="http://schemas.microsoft.com/office/drawing/2014/main" val="1819942011"/>
                    </a:ext>
                  </a:extLst>
                </a:gridCol>
                <a:gridCol w="329184">
                  <a:extLst>
                    <a:ext uri="{9D8B030D-6E8A-4147-A177-3AD203B41FA5}">
                      <a16:colId xmlns:a16="http://schemas.microsoft.com/office/drawing/2014/main" val="4084293617"/>
                    </a:ext>
                  </a:extLst>
                </a:gridCol>
                <a:gridCol w="329184">
                  <a:extLst>
                    <a:ext uri="{9D8B030D-6E8A-4147-A177-3AD203B41FA5}">
                      <a16:colId xmlns:a16="http://schemas.microsoft.com/office/drawing/2014/main" val="619495227"/>
                    </a:ext>
                  </a:extLst>
                </a:gridCol>
                <a:gridCol w="329184">
                  <a:extLst>
                    <a:ext uri="{9D8B030D-6E8A-4147-A177-3AD203B41FA5}">
                      <a16:colId xmlns:a16="http://schemas.microsoft.com/office/drawing/2014/main" val="3403306061"/>
                    </a:ext>
                  </a:extLst>
                </a:gridCol>
                <a:gridCol w="329184">
                  <a:extLst>
                    <a:ext uri="{9D8B030D-6E8A-4147-A177-3AD203B41FA5}">
                      <a16:colId xmlns:a16="http://schemas.microsoft.com/office/drawing/2014/main" val="723402918"/>
                    </a:ext>
                  </a:extLst>
                </a:gridCol>
                <a:gridCol w="329184">
                  <a:extLst>
                    <a:ext uri="{9D8B030D-6E8A-4147-A177-3AD203B41FA5}">
                      <a16:colId xmlns:a16="http://schemas.microsoft.com/office/drawing/2014/main" val="2973294877"/>
                    </a:ext>
                  </a:extLst>
                </a:gridCol>
                <a:gridCol w="329184">
                  <a:extLst>
                    <a:ext uri="{9D8B030D-6E8A-4147-A177-3AD203B41FA5}">
                      <a16:colId xmlns:a16="http://schemas.microsoft.com/office/drawing/2014/main" val="498536923"/>
                    </a:ext>
                  </a:extLst>
                </a:gridCol>
                <a:gridCol w="329184">
                  <a:extLst>
                    <a:ext uri="{9D8B030D-6E8A-4147-A177-3AD203B41FA5}">
                      <a16:colId xmlns:a16="http://schemas.microsoft.com/office/drawing/2014/main" val="3315437799"/>
                    </a:ext>
                  </a:extLst>
                </a:gridCol>
                <a:gridCol w="329184">
                  <a:extLst>
                    <a:ext uri="{9D8B030D-6E8A-4147-A177-3AD203B41FA5}">
                      <a16:colId xmlns:a16="http://schemas.microsoft.com/office/drawing/2014/main" val="3975365926"/>
                    </a:ext>
                  </a:extLst>
                </a:gridCol>
                <a:gridCol w="329184">
                  <a:extLst>
                    <a:ext uri="{9D8B030D-6E8A-4147-A177-3AD203B41FA5}">
                      <a16:colId xmlns:a16="http://schemas.microsoft.com/office/drawing/2014/main" val="169896242"/>
                    </a:ext>
                  </a:extLst>
                </a:gridCol>
                <a:gridCol w="329184">
                  <a:extLst>
                    <a:ext uri="{9D8B030D-6E8A-4147-A177-3AD203B41FA5}">
                      <a16:colId xmlns:a16="http://schemas.microsoft.com/office/drawing/2014/main" val="3825499719"/>
                    </a:ext>
                  </a:extLst>
                </a:gridCol>
                <a:gridCol w="329184">
                  <a:extLst>
                    <a:ext uri="{9D8B030D-6E8A-4147-A177-3AD203B41FA5}">
                      <a16:colId xmlns:a16="http://schemas.microsoft.com/office/drawing/2014/main" val="737658424"/>
                    </a:ext>
                  </a:extLst>
                </a:gridCol>
                <a:gridCol w="329184">
                  <a:extLst>
                    <a:ext uri="{9D8B030D-6E8A-4147-A177-3AD203B41FA5}">
                      <a16:colId xmlns:a16="http://schemas.microsoft.com/office/drawing/2014/main" val="2200944009"/>
                    </a:ext>
                  </a:extLst>
                </a:gridCol>
                <a:gridCol w="329184">
                  <a:extLst>
                    <a:ext uri="{9D8B030D-6E8A-4147-A177-3AD203B41FA5}">
                      <a16:colId xmlns:a16="http://schemas.microsoft.com/office/drawing/2014/main" val="4182796372"/>
                    </a:ext>
                  </a:extLst>
                </a:gridCol>
                <a:gridCol w="329184">
                  <a:extLst>
                    <a:ext uri="{9D8B030D-6E8A-4147-A177-3AD203B41FA5}">
                      <a16:colId xmlns:a16="http://schemas.microsoft.com/office/drawing/2014/main" val="424932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2084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- 2023-10-16 10:50:43</a:t>
                      </a:r>
                      <a:r>
                        <a:rPr kumimoji="0" lang="en-US" sz="1000" b="0" i="0" u="none" strike="noStrike" kern="1200" cap="none" spc="0" normalizeH="0" baseline="0" noProof="0">
                          <a:ln>
                            <a:noFill/>
                          </a:ln>
                          <a:solidFill>
                            <a:prstClr val="black"/>
                          </a:solidFill>
                          <a:effectLst/>
                          <a:uLnTx/>
                          <a:uFillTx/>
                          <a:latin typeface="Calibri"/>
                          <a:ea typeface="+mn-ea"/>
                          <a:cs typeface="+mn-cs"/>
                        </a:rPr>
                        <a:t>
 🏅Paolo di Petta, Material Technology Executive Manager at MBDA, is one of the innovators awarded at the #InnovationAward2023 for his team’s work on the next generation of radomes for defence applications called « Nimas ».
#MBDA #technology #innovation #award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https://quintly-eu-image-storage.s3.amazonaws.com/827bcf9abf3cd0442ebfd92105a30159/0a43c85e17d20a997d5788190b3edcf7.jpg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53086316"/>
                  </a:ext>
                </a:extLst>
              </a:tr>
            </a:tbl>
          </a:graphicData>
        </a:graphic>
      </p:graphicFrame>
      <p:sp>
        <p:nvSpPr>
          <p:cNvPr id="4" name="Text Placeholder 3">
            <a:extLst>
              <a:ext uri="{FF2B5EF4-FFF2-40B4-BE49-F238E27FC236}">
                <a16:creationId xmlns:a16="http://schemas.microsoft.com/office/drawing/2014/main" id="{94006518-304F-4606-AF50-1C252CD30E1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4677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4AA6-0F52-4EA9-A2DF-9193A00501C9}"/>
              </a:ext>
            </a:extLst>
          </p:cNvPr>
          <p:cNvSpPr>
            <a:spLocks noGrp="1"/>
          </p:cNvSpPr>
          <p:nvPr>
            <p:ph type="title"/>
          </p:nvPr>
        </p:nvSpPr>
        <p:spPr/>
        <p:txBody>
          <a:bodyPr/>
          <a:lstStyle/>
          <a:p>
            <a:r>
              <a:rPr lang="en-US"/>
              <a:t>Instagram Custom Posts Table | All profiles - 10 of 17</a:t>
            </a:r>
          </a:p>
        </p:txBody>
      </p:sp>
      <p:graphicFrame>
        <p:nvGraphicFramePr>
          <p:cNvPr id="5" name="Table Placeholder 4">
            <a:extLst>
              <a:ext uri="{FF2B5EF4-FFF2-40B4-BE49-F238E27FC236}">
                <a16:creationId xmlns:a16="http://schemas.microsoft.com/office/drawing/2014/main" id="{A608503C-9103-469E-990E-0D5124B9BCBE}"/>
              </a:ext>
            </a:extLst>
          </p:cNvPr>
          <p:cNvGraphicFramePr>
            <a:graphicFrameLocks noGrp="1"/>
          </p:cNvGraphicFramePr>
          <p:nvPr>
            <p:ph type="tbl" sz="quarter" idx="13"/>
            <p:extLst>
              <p:ext uri="{D42A27DB-BD31-4B8C-83A1-F6EECF244321}">
                <p14:modId xmlns:p14="http://schemas.microsoft.com/office/powerpoint/2010/main" val="2693215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03165349"/>
                    </a:ext>
                  </a:extLst>
                </a:gridCol>
                <a:gridCol w="658368">
                  <a:extLst>
                    <a:ext uri="{9D8B030D-6E8A-4147-A177-3AD203B41FA5}">
                      <a16:colId xmlns:a16="http://schemas.microsoft.com/office/drawing/2014/main" val="3057595898"/>
                    </a:ext>
                  </a:extLst>
                </a:gridCol>
                <a:gridCol w="905256">
                  <a:extLst>
                    <a:ext uri="{9D8B030D-6E8A-4147-A177-3AD203B41FA5}">
                      <a16:colId xmlns:a16="http://schemas.microsoft.com/office/drawing/2014/main" val="2973428849"/>
                    </a:ext>
                  </a:extLst>
                </a:gridCol>
                <a:gridCol w="329184">
                  <a:extLst>
                    <a:ext uri="{9D8B030D-6E8A-4147-A177-3AD203B41FA5}">
                      <a16:colId xmlns:a16="http://schemas.microsoft.com/office/drawing/2014/main" val="3774953097"/>
                    </a:ext>
                  </a:extLst>
                </a:gridCol>
                <a:gridCol w="329184">
                  <a:extLst>
                    <a:ext uri="{9D8B030D-6E8A-4147-A177-3AD203B41FA5}">
                      <a16:colId xmlns:a16="http://schemas.microsoft.com/office/drawing/2014/main" val="849898304"/>
                    </a:ext>
                  </a:extLst>
                </a:gridCol>
                <a:gridCol w="329184">
                  <a:extLst>
                    <a:ext uri="{9D8B030D-6E8A-4147-A177-3AD203B41FA5}">
                      <a16:colId xmlns:a16="http://schemas.microsoft.com/office/drawing/2014/main" val="2903525352"/>
                    </a:ext>
                  </a:extLst>
                </a:gridCol>
                <a:gridCol w="329184">
                  <a:extLst>
                    <a:ext uri="{9D8B030D-6E8A-4147-A177-3AD203B41FA5}">
                      <a16:colId xmlns:a16="http://schemas.microsoft.com/office/drawing/2014/main" val="2620917822"/>
                    </a:ext>
                  </a:extLst>
                </a:gridCol>
                <a:gridCol w="329184">
                  <a:extLst>
                    <a:ext uri="{9D8B030D-6E8A-4147-A177-3AD203B41FA5}">
                      <a16:colId xmlns:a16="http://schemas.microsoft.com/office/drawing/2014/main" val="808079094"/>
                    </a:ext>
                  </a:extLst>
                </a:gridCol>
                <a:gridCol w="329184">
                  <a:extLst>
                    <a:ext uri="{9D8B030D-6E8A-4147-A177-3AD203B41FA5}">
                      <a16:colId xmlns:a16="http://schemas.microsoft.com/office/drawing/2014/main" val="2661260846"/>
                    </a:ext>
                  </a:extLst>
                </a:gridCol>
                <a:gridCol w="329184">
                  <a:extLst>
                    <a:ext uri="{9D8B030D-6E8A-4147-A177-3AD203B41FA5}">
                      <a16:colId xmlns:a16="http://schemas.microsoft.com/office/drawing/2014/main" val="1907502715"/>
                    </a:ext>
                  </a:extLst>
                </a:gridCol>
                <a:gridCol w="329184">
                  <a:extLst>
                    <a:ext uri="{9D8B030D-6E8A-4147-A177-3AD203B41FA5}">
                      <a16:colId xmlns:a16="http://schemas.microsoft.com/office/drawing/2014/main" val="1122582672"/>
                    </a:ext>
                  </a:extLst>
                </a:gridCol>
                <a:gridCol w="329184">
                  <a:extLst>
                    <a:ext uri="{9D8B030D-6E8A-4147-A177-3AD203B41FA5}">
                      <a16:colId xmlns:a16="http://schemas.microsoft.com/office/drawing/2014/main" val="453387703"/>
                    </a:ext>
                  </a:extLst>
                </a:gridCol>
                <a:gridCol w="329184">
                  <a:extLst>
                    <a:ext uri="{9D8B030D-6E8A-4147-A177-3AD203B41FA5}">
                      <a16:colId xmlns:a16="http://schemas.microsoft.com/office/drawing/2014/main" val="367641468"/>
                    </a:ext>
                  </a:extLst>
                </a:gridCol>
                <a:gridCol w="329184">
                  <a:extLst>
                    <a:ext uri="{9D8B030D-6E8A-4147-A177-3AD203B41FA5}">
                      <a16:colId xmlns:a16="http://schemas.microsoft.com/office/drawing/2014/main" val="4200477593"/>
                    </a:ext>
                  </a:extLst>
                </a:gridCol>
                <a:gridCol w="329184">
                  <a:extLst>
                    <a:ext uri="{9D8B030D-6E8A-4147-A177-3AD203B41FA5}">
                      <a16:colId xmlns:a16="http://schemas.microsoft.com/office/drawing/2014/main" val="3028759330"/>
                    </a:ext>
                  </a:extLst>
                </a:gridCol>
                <a:gridCol w="329184">
                  <a:extLst>
                    <a:ext uri="{9D8B030D-6E8A-4147-A177-3AD203B41FA5}">
                      <a16:colId xmlns:a16="http://schemas.microsoft.com/office/drawing/2014/main" val="763635850"/>
                    </a:ext>
                  </a:extLst>
                </a:gridCol>
                <a:gridCol w="329184">
                  <a:extLst>
                    <a:ext uri="{9D8B030D-6E8A-4147-A177-3AD203B41FA5}">
                      <a16:colId xmlns:a16="http://schemas.microsoft.com/office/drawing/2014/main" val="1887867741"/>
                    </a:ext>
                  </a:extLst>
                </a:gridCol>
                <a:gridCol w="329184">
                  <a:extLst>
                    <a:ext uri="{9D8B030D-6E8A-4147-A177-3AD203B41FA5}">
                      <a16:colId xmlns:a16="http://schemas.microsoft.com/office/drawing/2014/main" val="2240959574"/>
                    </a:ext>
                  </a:extLst>
                </a:gridCol>
                <a:gridCol w="329184">
                  <a:extLst>
                    <a:ext uri="{9D8B030D-6E8A-4147-A177-3AD203B41FA5}">
                      <a16:colId xmlns:a16="http://schemas.microsoft.com/office/drawing/2014/main" val="71932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5447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- 2023-10-02 09:51:34</a:t>
                      </a:r>
                      <a:r>
                        <a:rPr kumimoji="0" lang="en-US" sz="1000" b="0" i="0" u="none" strike="noStrike" kern="1200" cap="none" spc="0" normalizeH="0" baseline="0" noProof="0">
                          <a:ln>
                            <a:noFill/>
                          </a:ln>
                          <a:solidFill>
                            <a:prstClr val="black"/>
                          </a:solidFill>
                          <a:effectLst/>
                          <a:uLnTx/>
                          <a:uFillTx/>
                          <a:latin typeface="Calibri"/>
                          <a:ea typeface="+mn-ea"/>
                          <a:cs typeface="+mn-cs"/>
                        </a:rPr>
                        <a:t>
 🌟 Celebrating the creativity of our engineers at MBDA’s Innovation Awards 2023
Our teams showcase groundbreaking projects, powering the defence of tomorrow. 
Thanks to all who contributed, and let’s keep innovating!
#MBDA #InnovationAwards2023 #defence #engineers #innovation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https://quintly-eu-image-storage.s3.amazonaws.com/827bcf9abf3cd0442ebfd92105a30159/425e4801e39195f42746664578014d97.jpg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6672969"/>
                  </a:ext>
                </a:extLst>
              </a:tr>
            </a:tbl>
          </a:graphicData>
        </a:graphic>
      </p:graphicFrame>
      <p:sp>
        <p:nvSpPr>
          <p:cNvPr id="4" name="Text Placeholder 3">
            <a:extLst>
              <a:ext uri="{FF2B5EF4-FFF2-40B4-BE49-F238E27FC236}">
                <a16:creationId xmlns:a16="http://schemas.microsoft.com/office/drawing/2014/main" id="{42B1943C-803B-4767-94A3-F5C1CD197CA9}"/>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751501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2867-BE27-4C46-B7F3-5AF4B16A251C}"/>
              </a:ext>
            </a:extLst>
          </p:cNvPr>
          <p:cNvSpPr>
            <a:spLocks noGrp="1"/>
          </p:cNvSpPr>
          <p:nvPr>
            <p:ph type="title"/>
          </p:nvPr>
        </p:nvSpPr>
        <p:spPr/>
        <p:txBody>
          <a:bodyPr/>
          <a:lstStyle/>
          <a:p>
            <a:r>
              <a:rPr lang="en-US"/>
              <a:t>Instagram Custom Posts Table | All profiles - 11 of 17</a:t>
            </a:r>
          </a:p>
        </p:txBody>
      </p:sp>
      <p:graphicFrame>
        <p:nvGraphicFramePr>
          <p:cNvPr id="5" name="Table Placeholder 4">
            <a:extLst>
              <a:ext uri="{FF2B5EF4-FFF2-40B4-BE49-F238E27FC236}">
                <a16:creationId xmlns:a16="http://schemas.microsoft.com/office/drawing/2014/main" id="{F01098AE-2364-4BF8-A36F-DB85254855F9}"/>
              </a:ext>
            </a:extLst>
          </p:cNvPr>
          <p:cNvGraphicFramePr>
            <a:graphicFrameLocks noGrp="1"/>
          </p:cNvGraphicFramePr>
          <p:nvPr>
            <p:ph type="tbl" sz="quarter" idx="13"/>
            <p:extLst>
              <p:ext uri="{D42A27DB-BD31-4B8C-83A1-F6EECF244321}">
                <p14:modId xmlns:p14="http://schemas.microsoft.com/office/powerpoint/2010/main" val="33795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12167000"/>
                    </a:ext>
                  </a:extLst>
                </a:gridCol>
                <a:gridCol w="658368">
                  <a:extLst>
                    <a:ext uri="{9D8B030D-6E8A-4147-A177-3AD203B41FA5}">
                      <a16:colId xmlns:a16="http://schemas.microsoft.com/office/drawing/2014/main" val="2095317070"/>
                    </a:ext>
                  </a:extLst>
                </a:gridCol>
                <a:gridCol w="905256">
                  <a:extLst>
                    <a:ext uri="{9D8B030D-6E8A-4147-A177-3AD203B41FA5}">
                      <a16:colId xmlns:a16="http://schemas.microsoft.com/office/drawing/2014/main" val="255474950"/>
                    </a:ext>
                  </a:extLst>
                </a:gridCol>
                <a:gridCol w="329184">
                  <a:extLst>
                    <a:ext uri="{9D8B030D-6E8A-4147-A177-3AD203B41FA5}">
                      <a16:colId xmlns:a16="http://schemas.microsoft.com/office/drawing/2014/main" val="3584186816"/>
                    </a:ext>
                  </a:extLst>
                </a:gridCol>
                <a:gridCol w="329184">
                  <a:extLst>
                    <a:ext uri="{9D8B030D-6E8A-4147-A177-3AD203B41FA5}">
                      <a16:colId xmlns:a16="http://schemas.microsoft.com/office/drawing/2014/main" val="967972282"/>
                    </a:ext>
                  </a:extLst>
                </a:gridCol>
                <a:gridCol w="329184">
                  <a:extLst>
                    <a:ext uri="{9D8B030D-6E8A-4147-A177-3AD203B41FA5}">
                      <a16:colId xmlns:a16="http://schemas.microsoft.com/office/drawing/2014/main" val="1216822295"/>
                    </a:ext>
                  </a:extLst>
                </a:gridCol>
                <a:gridCol w="329184">
                  <a:extLst>
                    <a:ext uri="{9D8B030D-6E8A-4147-A177-3AD203B41FA5}">
                      <a16:colId xmlns:a16="http://schemas.microsoft.com/office/drawing/2014/main" val="3849051688"/>
                    </a:ext>
                  </a:extLst>
                </a:gridCol>
                <a:gridCol w="329184">
                  <a:extLst>
                    <a:ext uri="{9D8B030D-6E8A-4147-A177-3AD203B41FA5}">
                      <a16:colId xmlns:a16="http://schemas.microsoft.com/office/drawing/2014/main" val="3482021616"/>
                    </a:ext>
                  </a:extLst>
                </a:gridCol>
                <a:gridCol w="329184">
                  <a:extLst>
                    <a:ext uri="{9D8B030D-6E8A-4147-A177-3AD203B41FA5}">
                      <a16:colId xmlns:a16="http://schemas.microsoft.com/office/drawing/2014/main" val="628364027"/>
                    </a:ext>
                  </a:extLst>
                </a:gridCol>
                <a:gridCol w="329184">
                  <a:extLst>
                    <a:ext uri="{9D8B030D-6E8A-4147-A177-3AD203B41FA5}">
                      <a16:colId xmlns:a16="http://schemas.microsoft.com/office/drawing/2014/main" val="2878686923"/>
                    </a:ext>
                  </a:extLst>
                </a:gridCol>
                <a:gridCol w="329184">
                  <a:extLst>
                    <a:ext uri="{9D8B030D-6E8A-4147-A177-3AD203B41FA5}">
                      <a16:colId xmlns:a16="http://schemas.microsoft.com/office/drawing/2014/main" val="2123831200"/>
                    </a:ext>
                  </a:extLst>
                </a:gridCol>
                <a:gridCol w="329184">
                  <a:extLst>
                    <a:ext uri="{9D8B030D-6E8A-4147-A177-3AD203B41FA5}">
                      <a16:colId xmlns:a16="http://schemas.microsoft.com/office/drawing/2014/main" val="3786217488"/>
                    </a:ext>
                  </a:extLst>
                </a:gridCol>
                <a:gridCol w="329184">
                  <a:extLst>
                    <a:ext uri="{9D8B030D-6E8A-4147-A177-3AD203B41FA5}">
                      <a16:colId xmlns:a16="http://schemas.microsoft.com/office/drawing/2014/main" val="2228341809"/>
                    </a:ext>
                  </a:extLst>
                </a:gridCol>
                <a:gridCol w="329184">
                  <a:extLst>
                    <a:ext uri="{9D8B030D-6E8A-4147-A177-3AD203B41FA5}">
                      <a16:colId xmlns:a16="http://schemas.microsoft.com/office/drawing/2014/main" val="296089555"/>
                    </a:ext>
                  </a:extLst>
                </a:gridCol>
                <a:gridCol w="329184">
                  <a:extLst>
                    <a:ext uri="{9D8B030D-6E8A-4147-A177-3AD203B41FA5}">
                      <a16:colId xmlns:a16="http://schemas.microsoft.com/office/drawing/2014/main" val="487305922"/>
                    </a:ext>
                  </a:extLst>
                </a:gridCol>
                <a:gridCol w="329184">
                  <a:extLst>
                    <a:ext uri="{9D8B030D-6E8A-4147-A177-3AD203B41FA5}">
                      <a16:colId xmlns:a16="http://schemas.microsoft.com/office/drawing/2014/main" val="1943948528"/>
                    </a:ext>
                  </a:extLst>
                </a:gridCol>
                <a:gridCol w="329184">
                  <a:extLst>
                    <a:ext uri="{9D8B030D-6E8A-4147-A177-3AD203B41FA5}">
                      <a16:colId xmlns:a16="http://schemas.microsoft.com/office/drawing/2014/main" val="2239819878"/>
                    </a:ext>
                  </a:extLst>
                </a:gridCol>
                <a:gridCol w="329184">
                  <a:extLst>
                    <a:ext uri="{9D8B030D-6E8A-4147-A177-3AD203B41FA5}">
                      <a16:colId xmlns:a16="http://schemas.microsoft.com/office/drawing/2014/main" val="3413183528"/>
                    </a:ext>
                  </a:extLst>
                </a:gridCol>
                <a:gridCol w="329184">
                  <a:extLst>
                    <a:ext uri="{9D8B030D-6E8A-4147-A177-3AD203B41FA5}">
                      <a16:colId xmlns:a16="http://schemas.microsoft.com/office/drawing/2014/main" val="3949790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3723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- 2023-09-14 14:03:52</a:t>
                      </a:r>
                      <a:r>
                        <a:rPr kumimoji="0" lang="en-US" sz="1000" b="0" i="0" u="none" strike="noStrike" kern="1200" cap="none" spc="0" normalizeH="0" baseline="0" noProof="0">
                          <a:ln>
                            <a:noFill/>
                          </a:ln>
                          <a:solidFill>
                            <a:prstClr val="black"/>
                          </a:solidFill>
                          <a:effectLst/>
                          <a:uLnTx/>
                          <a:uFillTx/>
                          <a:latin typeface="Calibri"/>
                          <a:ea typeface="+mn-ea"/>
                          <a:cs typeface="+mn-cs"/>
                        </a:rPr>
                        <a:t>
 GCAP (Global Combat Air Programme) is taking a new step forward, and MBDA is part of it!🇬🇧🇮🇹🇯🇵
We seized the opportunity at DSEI to find out what this international project means with Chris Allard, Sector Head for FCAS UK in Future Systems🎙
#MBDA #GCAP #FCAS #DSEI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https://quintly-eu-image-storage.s3.amazonaws.com/827bcf9abf3cd0442ebfd92105a30159/6705f45da80595d55f1269f6f7e1d85e.jpg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DSEI,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31118036"/>
                  </a:ext>
                </a:extLst>
              </a:tr>
            </a:tbl>
          </a:graphicData>
        </a:graphic>
      </p:graphicFrame>
      <p:sp>
        <p:nvSpPr>
          <p:cNvPr id="4" name="Text Placeholder 3">
            <a:extLst>
              <a:ext uri="{FF2B5EF4-FFF2-40B4-BE49-F238E27FC236}">
                <a16:creationId xmlns:a16="http://schemas.microsoft.com/office/drawing/2014/main" id="{2625ED1E-8623-463E-BD71-B909FBA78181}"/>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603886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DBD64-00C2-45FC-9DBE-841ED536ABFF}"/>
              </a:ext>
            </a:extLst>
          </p:cNvPr>
          <p:cNvSpPr>
            <a:spLocks noGrp="1"/>
          </p:cNvSpPr>
          <p:nvPr>
            <p:ph type="title"/>
          </p:nvPr>
        </p:nvSpPr>
        <p:spPr/>
        <p:txBody>
          <a:bodyPr/>
          <a:lstStyle/>
          <a:p>
            <a:r>
              <a:rPr lang="en-US"/>
              <a:t>Instagram Custom Posts Table | All profiles - 12 of 17</a:t>
            </a:r>
          </a:p>
        </p:txBody>
      </p:sp>
      <p:graphicFrame>
        <p:nvGraphicFramePr>
          <p:cNvPr id="5" name="Table Placeholder 4">
            <a:extLst>
              <a:ext uri="{FF2B5EF4-FFF2-40B4-BE49-F238E27FC236}">
                <a16:creationId xmlns:a16="http://schemas.microsoft.com/office/drawing/2014/main" id="{8D6406B0-74BC-4A71-905E-302E129AEA80}"/>
              </a:ext>
            </a:extLst>
          </p:cNvPr>
          <p:cNvGraphicFramePr>
            <a:graphicFrameLocks noGrp="1"/>
          </p:cNvGraphicFramePr>
          <p:nvPr>
            <p:ph type="tbl" sz="quarter" idx="13"/>
            <p:extLst>
              <p:ext uri="{D42A27DB-BD31-4B8C-83A1-F6EECF244321}">
                <p14:modId xmlns:p14="http://schemas.microsoft.com/office/powerpoint/2010/main" val="419195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83130549"/>
                    </a:ext>
                  </a:extLst>
                </a:gridCol>
                <a:gridCol w="658368">
                  <a:extLst>
                    <a:ext uri="{9D8B030D-6E8A-4147-A177-3AD203B41FA5}">
                      <a16:colId xmlns:a16="http://schemas.microsoft.com/office/drawing/2014/main" val="1193688739"/>
                    </a:ext>
                  </a:extLst>
                </a:gridCol>
                <a:gridCol w="905256">
                  <a:extLst>
                    <a:ext uri="{9D8B030D-6E8A-4147-A177-3AD203B41FA5}">
                      <a16:colId xmlns:a16="http://schemas.microsoft.com/office/drawing/2014/main" val="27650884"/>
                    </a:ext>
                  </a:extLst>
                </a:gridCol>
                <a:gridCol w="329184">
                  <a:extLst>
                    <a:ext uri="{9D8B030D-6E8A-4147-A177-3AD203B41FA5}">
                      <a16:colId xmlns:a16="http://schemas.microsoft.com/office/drawing/2014/main" val="2293963803"/>
                    </a:ext>
                  </a:extLst>
                </a:gridCol>
                <a:gridCol w="329184">
                  <a:extLst>
                    <a:ext uri="{9D8B030D-6E8A-4147-A177-3AD203B41FA5}">
                      <a16:colId xmlns:a16="http://schemas.microsoft.com/office/drawing/2014/main" val="2399259904"/>
                    </a:ext>
                  </a:extLst>
                </a:gridCol>
                <a:gridCol w="329184">
                  <a:extLst>
                    <a:ext uri="{9D8B030D-6E8A-4147-A177-3AD203B41FA5}">
                      <a16:colId xmlns:a16="http://schemas.microsoft.com/office/drawing/2014/main" val="2272286272"/>
                    </a:ext>
                  </a:extLst>
                </a:gridCol>
                <a:gridCol w="329184">
                  <a:extLst>
                    <a:ext uri="{9D8B030D-6E8A-4147-A177-3AD203B41FA5}">
                      <a16:colId xmlns:a16="http://schemas.microsoft.com/office/drawing/2014/main" val="3383177737"/>
                    </a:ext>
                  </a:extLst>
                </a:gridCol>
                <a:gridCol w="329184">
                  <a:extLst>
                    <a:ext uri="{9D8B030D-6E8A-4147-A177-3AD203B41FA5}">
                      <a16:colId xmlns:a16="http://schemas.microsoft.com/office/drawing/2014/main" val="1716211322"/>
                    </a:ext>
                  </a:extLst>
                </a:gridCol>
                <a:gridCol w="329184">
                  <a:extLst>
                    <a:ext uri="{9D8B030D-6E8A-4147-A177-3AD203B41FA5}">
                      <a16:colId xmlns:a16="http://schemas.microsoft.com/office/drawing/2014/main" val="2973062427"/>
                    </a:ext>
                  </a:extLst>
                </a:gridCol>
                <a:gridCol w="329184">
                  <a:extLst>
                    <a:ext uri="{9D8B030D-6E8A-4147-A177-3AD203B41FA5}">
                      <a16:colId xmlns:a16="http://schemas.microsoft.com/office/drawing/2014/main" val="3767033950"/>
                    </a:ext>
                  </a:extLst>
                </a:gridCol>
                <a:gridCol w="329184">
                  <a:extLst>
                    <a:ext uri="{9D8B030D-6E8A-4147-A177-3AD203B41FA5}">
                      <a16:colId xmlns:a16="http://schemas.microsoft.com/office/drawing/2014/main" val="1763029599"/>
                    </a:ext>
                  </a:extLst>
                </a:gridCol>
                <a:gridCol w="329184">
                  <a:extLst>
                    <a:ext uri="{9D8B030D-6E8A-4147-A177-3AD203B41FA5}">
                      <a16:colId xmlns:a16="http://schemas.microsoft.com/office/drawing/2014/main" val="3195743446"/>
                    </a:ext>
                  </a:extLst>
                </a:gridCol>
                <a:gridCol w="329184">
                  <a:extLst>
                    <a:ext uri="{9D8B030D-6E8A-4147-A177-3AD203B41FA5}">
                      <a16:colId xmlns:a16="http://schemas.microsoft.com/office/drawing/2014/main" val="146371918"/>
                    </a:ext>
                  </a:extLst>
                </a:gridCol>
                <a:gridCol w="329184">
                  <a:extLst>
                    <a:ext uri="{9D8B030D-6E8A-4147-A177-3AD203B41FA5}">
                      <a16:colId xmlns:a16="http://schemas.microsoft.com/office/drawing/2014/main" val="85542044"/>
                    </a:ext>
                  </a:extLst>
                </a:gridCol>
                <a:gridCol w="329184">
                  <a:extLst>
                    <a:ext uri="{9D8B030D-6E8A-4147-A177-3AD203B41FA5}">
                      <a16:colId xmlns:a16="http://schemas.microsoft.com/office/drawing/2014/main" val="2263023395"/>
                    </a:ext>
                  </a:extLst>
                </a:gridCol>
                <a:gridCol w="329184">
                  <a:extLst>
                    <a:ext uri="{9D8B030D-6E8A-4147-A177-3AD203B41FA5}">
                      <a16:colId xmlns:a16="http://schemas.microsoft.com/office/drawing/2014/main" val="2607244577"/>
                    </a:ext>
                  </a:extLst>
                </a:gridCol>
                <a:gridCol w="329184">
                  <a:extLst>
                    <a:ext uri="{9D8B030D-6E8A-4147-A177-3AD203B41FA5}">
                      <a16:colId xmlns:a16="http://schemas.microsoft.com/office/drawing/2014/main" val="3225852147"/>
                    </a:ext>
                  </a:extLst>
                </a:gridCol>
                <a:gridCol w="329184">
                  <a:extLst>
                    <a:ext uri="{9D8B030D-6E8A-4147-A177-3AD203B41FA5}">
                      <a16:colId xmlns:a16="http://schemas.microsoft.com/office/drawing/2014/main" val="3056154531"/>
                    </a:ext>
                  </a:extLst>
                </a:gridCol>
                <a:gridCol w="329184">
                  <a:extLst>
                    <a:ext uri="{9D8B030D-6E8A-4147-A177-3AD203B41FA5}">
                      <a16:colId xmlns:a16="http://schemas.microsoft.com/office/drawing/2014/main" val="1063989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535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- 2023-09-13 14:59:31</a:t>
                      </a:r>
                      <a:r>
                        <a:rPr kumimoji="0" lang="en-US" sz="1000" b="0" i="0" u="none" strike="noStrike" kern="1200" cap="none" spc="0" normalizeH="0" baseline="0" noProof="0">
                          <a:ln>
                            <a:noFill/>
                          </a:ln>
                          <a:solidFill>
                            <a:prstClr val="black"/>
                          </a:solidFill>
                          <a:effectLst/>
                          <a:uLnTx/>
                          <a:uFillTx/>
                          <a:latin typeface="Calibri"/>
                          <a:ea typeface="+mn-ea"/>
                          <a:cs typeface="+mn-cs"/>
                        </a:rPr>
                        <a:t>
 🎬 Discover SPEAR-EW, our next Orchestrike-enabled electronic warfare effector designed to confuse and suppress enemy air defence.
Greg Nunn, Tactical Strike Mission Lead at MBDA, has taken a few minutes to answer our questions at the DSEI ⬆️
@lifeatleonardouk 
@ministryofdefence 
#MBDA #DSEI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https://quintly-eu-image-storage.s3.amazonaws.com/827bcf9abf3cd0442ebfd92105a30159/cc5333f3bc8f243efa548d2baf82d5e4.jpg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DSEI,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02605743"/>
                  </a:ext>
                </a:extLst>
              </a:tr>
            </a:tbl>
          </a:graphicData>
        </a:graphic>
      </p:graphicFrame>
      <p:sp>
        <p:nvSpPr>
          <p:cNvPr id="4" name="Text Placeholder 3">
            <a:extLst>
              <a:ext uri="{FF2B5EF4-FFF2-40B4-BE49-F238E27FC236}">
                <a16:creationId xmlns:a16="http://schemas.microsoft.com/office/drawing/2014/main" id="{CA9B62DA-E562-47A9-88AA-3EDDA81B4796}"/>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530580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41533-6241-4F7A-8BAE-B9BC54863979}"/>
              </a:ext>
            </a:extLst>
          </p:cNvPr>
          <p:cNvSpPr>
            <a:spLocks noGrp="1"/>
          </p:cNvSpPr>
          <p:nvPr>
            <p:ph type="title"/>
          </p:nvPr>
        </p:nvSpPr>
        <p:spPr/>
        <p:txBody>
          <a:bodyPr/>
          <a:lstStyle/>
          <a:p>
            <a:r>
              <a:rPr lang="en-US"/>
              <a:t>Instagram Custom Posts Table | All profiles - 13 of 17</a:t>
            </a:r>
          </a:p>
        </p:txBody>
      </p:sp>
      <p:graphicFrame>
        <p:nvGraphicFramePr>
          <p:cNvPr id="5" name="Table Placeholder 4">
            <a:extLst>
              <a:ext uri="{FF2B5EF4-FFF2-40B4-BE49-F238E27FC236}">
                <a16:creationId xmlns:a16="http://schemas.microsoft.com/office/drawing/2014/main" id="{A8992650-606A-49E8-B488-A0AF5BC7652E}"/>
              </a:ext>
            </a:extLst>
          </p:cNvPr>
          <p:cNvGraphicFramePr>
            <a:graphicFrameLocks noGrp="1"/>
          </p:cNvGraphicFramePr>
          <p:nvPr>
            <p:ph type="tbl" sz="quarter" idx="13"/>
            <p:extLst>
              <p:ext uri="{D42A27DB-BD31-4B8C-83A1-F6EECF244321}">
                <p14:modId xmlns:p14="http://schemas.microsoft.com/office/powerpoint/2010/main" val="29103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25114289"/>
                    </a:ext>
                  </a:extLst>
                </a:gridCol>
                <a:gridCol w="658368">
                  <a:extLst>
                    <a:ext uri="{9D8B030D-6E8A-4147-A177-3AD203B41FA5}">
                      <a16:colId xmlns:a16="http://schemas.microsoft.com/office/drawing/2014/main" val="816065639"/>
                    </a:ext>
                  </a:extLst>
                </a:gridCol>
                <a:gridCol w="905256">
                  <a:extLst>
                    <a:ext uri="{9D8B030D-6E8A-4147-A177-3AD203B41FA5}">
                      <a16:colId xmlns:a16="http://schemas.microsoft.com/office/drawing/2014/main" val="1168701340"/>
                    </a:ext>
                  </a:extLst>
                </a:gridCol>
                <a:gridCol w="329184">
                  <a:extLst>
                    <a:ext uri="{9D8B030D-6E8A-4147-A177-3AD203B41FA5}">
                      <a16:colId xmlns:a16="http://schemas.microsoft.com/office/drawing/2014/main" val="1351327393"/>
                    </a:ext>
                  </a:extLst>
                </a:gridCol>
                <a:gridCol w="329184">
                  <a:extLst>
                    <a:ext uri="{9D8B030D-6E8A-4147-A177-3AD203B41FA5}">
                      <a16:colId xmlns:a16="http://schemas.microsoft.com/office/drawing/2014/main" val="129740841"/>
                    </a:ext>
                  </a:extLst>
                </a:gridCol>
                <a:gridCol w="329184">
                  <a:extLst>
                    <a:ext uri="{9D8B030D-6E8A-4147-A177-3AD203B41FA5}">
                      <a16:colId xmlns:a16="http://schemas.microsoft.com/office/drawing/2014/main" val="2961119225"/>
                    </a:ext>
                  </a:extLst>
                </a:gridCol>
                <a:gridCol w="329184">
                  <a:extLst>
                    <a:ext uri="{9D8B030D-6E8A-4147-A177-3AD203B41FA5}">
                      <a16:colId xmlns:a16="http://schemas.microsoft.com/office/drawing/2014/main" val="2646665145"/>
                    </a:ext>
                  </a:extLst>
                </a:gridCol>
                <a:gridCol w="329184">
                  <a:extLst>
                    <a:ext uri="{9D8B030D-6E8A-4147-A177-3AD203B41FA5}">
                      <a16:colId xmlns:a16="http://schemas.microsoft.com/office/drawing/2014/main" val="2858675947"/>
                    </a:ext>
                  </a:extLst>
                </a:gridCol>
                <a:gridCol w="329184">
                  <a:extLst>
                    <a:ext uri="{9D8B030D-6E8A-4147-A177-3AD203B41FA5}">
                      <a16:colId xmlns:a16="http://schemas.microsoft.com/office/drawing/2014/main" val="1437111086"/>
                    </a:ext>
                  </a:extLst>
                </a:gridCol>
                <a:gridCol w="329184">
                  <a:extLst>
                    <a:ext uri="{9D8B030D-6E8A-4147-A177-3AD203B41FA5}">
                      <a16:colId xmlns:a16="http://schemas.microsoft.com/office/drawing/2014/main" val="2775917891"/>
                    </a:ext>
                  </a:extLst>
                </a:gridCol>
                <a:gridCol w="329184">
                  <a:extLst>
                    <a:ext uri="{9D8B030D-6E8A-4147-A177-3AD203B41FA5}">
                      <a16:colId xmlns:a16="http://schemas.microsoft.com/office/drawing/2014/main" val="471837220"/>
                    </a:ext>
                  </a:extLst>
                </a:gridCol>
                <a:gridCol w="329184">
                  <a:extLst>
                    <a:ext uri="{9D8B030D-6E8A-4147-A177-3AD203B41FA5}">
                      <a16:colId xmlns:a16="http://schemas.microsoft.com/office/drawing/2014/main" val="466658731"/>
                    </a:ext>
                  </a:extLst>
                </a:gridCol>
                <a:gridCol w="329184">
                  <a:extLst>
                    <a:ext uri="{9D8B030D-6E8A-4147-A177-3AD203B41FA5}">
                      <a16:colId xmlns:a16="http://schemas.microsoft.com/office/drawing/2014/main" val="1439384418"/>
                    </a:ext>
                  </a:extLst>
                </a:gridCol>
                <a:gridCol w="329184">
                  <a:extLst>
                    <a:ext uri="{9D8B030D-6E8A-4147-A177-3AD203B41FA5}">
                      <a16:colId xmlns:a16="http://schemas.microsoft.com/office/drawing/2014/main" val="3416388700"/>
                    </a:ext>
                  </a:extLst>
                </a:gridCol>
                <a:gridCol w="329184">
                  <a:extLst>
                    <a:ext uri="{9D8B030D-6E8A-4147-A177-3AD203B41FA5}">
                      <a16:colId xmlns:a16="http://schemas.microsoft.com/office/drawing/2014/main" val="3908351928"/>
                    </a:ext>
                  </a:extLst>
                </a:gridCol>
                <a:gridCol w="329184">
                  <a:extLst>
                    <a:ext uri="{9D8B030D-6E8A-4147-A177-3AD203B41FA5}">
                      <a16:colId xmlns:a16="http://schemas.microsoft.com/office/drawing/2014/main" val="627855013"/>
                    </a:ext>
                  </a:extLst>
                </a:gridCol>
                <a:gridCol w="329184">
                  <a:extLst>
                    <a:ext uri="{9D8B030D-6E8A-4147-A177-3AD203B41FA5}">
                      <a16:colId xmlns:a16="http://schemas.microsoft.com/office/drawing/2014/main" val="2963139830"/>
                    </a:ext>
                  </a:extLst>
                </a:gridCol>
                <a:gridCol w="329184">
                  <a:extLst>
                    <a:ext uri="{9D8B030D-6E8A-4147-A177-3AD203B41FA5}">
                      <a16:colId xmlns:a16="http://schemas.microsoft.com/office/drawing/2014/main" val="363279975"/>
                    </a:ext>
                  </a:extLst>
                </a:gridCol>
                <a:gridCol w="329184">
                  <a:extLst>
                    <a:ext uri="{9D8B030D-6E8A-4147-A177-3AD203B41FA5}">
                      <a16:colId xmlns:a16="http://schemas.microsoft.com/office/drawing/2014/main" val="2948277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0570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- 2023-07-10 14:07:45</a:t>
                      </a:r>
                      <a:r>
                        <a:rPr kumimoji="0" lang="en-US" sz="1000" b="0" i="0" u="none" strike="noStrike" kern="1200" cap="none" spc="0" normalizeH="0" baseline="0" noProof="0">
                          <a:ln>
                            <a:noFill/>
                          </a:ln>
                          <a:solidFill>
                            <a:prstClr val="black"/>
                          </a:solidFill>
                          <a:effectLst/>
                          <a:uLnTx/>
                          <a:uFillTx/>
                          <a:latin typeface="Calibri"/>
                          <a:ea typeface="+mn-ea"/>
                          <a:cs typeface="+mn-cs"/>
                        </a:rPr>
                        <a:t>
 👏 The French "Innovation Defence Lab" selects MBDA-led consortium for LARINAE project.
Learn more ⤴️ 
#MBDA #LARINAE #innovation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https://quintly-eu-image-storage.s3.amazonaws.com/827bcf9abf3cd0442ebfd92105a30159/ce2989aba26c1ae243133d994b3001a2.jpg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67343514"/>
                  </a:ext>
                </a:extLst>
              </a:tr>
            </a:tbl>
          </a:graphicData>
        </a:graphic>
      </p:graphicFrame>
      <p:sp>
        <p:nvSpPr>
          <p:cNvPr id="4" name="Text Placeholder 3">
            <a:extLst>
              <a:ext uri="{FF2B5EF4-FFF2-40B4-BE49-F238E27FC236}">
                <a16:creationId xmlns:a16="http://schemas.microsoft.com/office/drawing/2014/main" id="{E1A6030A-722F-49AB-A71D-C3351CCED89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997631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8798-BE4C-428E-8FA0-8BF3EF02B24E}"/>
              </a:ext>
            </a:extLst>
          </p:cNvPr>
          <p:cNvSpPr>
            <a:spLocks noGrp="1"/>
          </p:cNvSpPr>
          <p:nvPr>
            <p:ph type="title"/>
          </p:nvPr>
        </p:nvSpPr>
        <p:spPr/>
        <p:txBody>
          <a:bodyPr/>
          <a:lstStyle/>
          <a:p>
            <a:r>
              <a:rPr lang="en-US"/>
              <a:t>Instagram Custom Posts Table | All profiles - 14 of 17</a:t>
            </a:r>
          </a:p>
        </p:txBody>
      </p:sp>
      <p:graphicFrame>
        <p:nvGraphicFramePr>
          <p:cNvPr id="5" name="Table Placeholder 4">
            <a:extLst>
              <a:ext uri="{FF2B5EF4-FFF2-40B4-BE49-F238E27FC236}">
                <a16:creationId xmlns:a16="http://schemas.microsoft.com/office/drawing/2014/main" id="{72B4D606-4D23-420E-B5B3-52E375281C96}"/>
              </a:ext>
            </a:extLst>
          </p:cNvPr>
          <p:cNvGraphicFramePr>
            <a:graphicFrameLocks noGrp="1"/>
          </p:cNvGraphicFramePr>
          <p:nvPr>
            <p:ph type="tbl" sz="quarter" idx="13"/>
            <p:extLst>
              <p:ext uri="{D42A27DB-BD31-4B8C-83A1-F6EECF244321}">
                <p14:modId xmlns:p14="http://schemas.microsoft.com/office/powerpoint/2010/main" val="16579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229671"/>
                    </a:ext>
                  </a:extLst>
                </a:gridCol>
                <a:gridCol w="658368">
                  <a:extLst>
                    <a:ext uri="{9D8B030D-6E8A-4147-A177-3AD203B41FA5}">
                      <a16:colId xmlns:a16="http://schemas.microsoft.com/office/drawing/2014/main" val="2505276378"/>
                    </a:ext>
                  </a:extLst>
                </a:gridCol>
                <a:gridCol w="905256">
                  <a:extLst>
                    <a:ext uri="{9D8B030D-6E8A-4147-A177-3AD203B41FA5}">
                      <a16:colId xmlns:a16="http://schemas.microsoft.com/office/drawing/2014/main" val="1867410509"/>
                    </a:ext>
                  </a:extLst>
                </a:gridCol>
                <a:gridCol w="329184">
                  <a:extLst>
                    <a:ext uri="{9D8B030D-6E8A-4147-A177-3AD203B41FA5}">
                      <a16:colId xmlns:a16="http://schemas.microsoft.com/office/drawing/2014/main" val="2907057399"/>
                    </a:ext>
                  </a:extLst>
                </a:gridCol>
                <a:gridCol w="329184">
                  <a:extLst>
                    <a:ext uri="{9D8B030D-6E8A-4147-A177-3AD203B41FA5}">
                      <a16:colId xmlns:a16="http://schemas.microsoft.com/office/drawing/2014/main" val="1368703521"/>
                    </a:ext>
                  </a:extLst>
                </a:gridCol>
                <a:gridCol w="329184">
                  <a:extLst>
                    <a:ext uri="{9D8B030D-6E8A-4147-A177-3AD203B41FA5}">
                      <a16:colId xmlns:a16="http://schemas.microsoft.com/office/drawing/2014/main" val="433270704"/>
                    </a:ext>
                  </a:extLst>
                </a:gridCol>
                <a:gridCol w="329184">
                  <a:extLst>
                    <a:ext uri="{9D8B030D-6E8A-4147-A177-3AD203B41FA5}">
                      <a16:colId xmlns:a16="http://schemas.microsoft.com/office/drawing/2014/main" val="3978768449"/>
                    </a:ext>
                  </a:extLst>
                </a:gridCol>
                <a:gridCol w="329184">
                  <a:extLst>
                    <a:ext uri="{9D8B030D-6E8A-4147-A177-3AD203B41FA5}">
                      <a16:colId xmlns:a16="http://schemas.microsoft.com/office/drawing/2014/main" val="3269287753"/>
                    </a:ext>
                  </a:extLst>
                </a:gridCol>
                <a:gridCol w="329184">
                  <a:extLst>
                    <a:ext uri="{9D8B030D-6E8A-4147-A177-3AD203B41FA5}">
                      <a16:colId xmlns:a16="http://schemas.microsoft.com/office/drawing/2014/main" val="2979964142"/>
                    </a:ext>
                  </a:extLst>
                </a:gridCol>
                <a:gridCol w="329184">
                  <a:extLst>
                    <a:ext uri="{9D8B030D-6E8A-4147-A177-3AD203B41FA5}">
                      <a16:colId xmlns:a16="http://schemas.microsoft.com/office/drawing/2014/main" val="1431961962"/>
                    </a:ext>
                  </a:extLst>
                </a:gridCol>
                <a:gridCol w="329184">
                  <a:extLst>
                    <a:ext uri="{9D8B030D-6E8A-4147-A177-3AD203B41FA5}">
                      <a16:colId xmlns:a16="http://schemas.microsoft.com/office/drawing/2014/main" val="2880156931"/>
                    </a:ext>
                  </a:extLst>
                </a:gridCol>
                <a:gridCol w="329184">
                  <a:extLst>
                    <a:ext uri="{9D8B030D-6E8A-4147-A177-3AD203B41FA5}">
                      <a16:colId xmlns:a16="http://schemas.microsoft.com/office/drawing/2014/main" val="2499039615"/>
                    </a:ext>
                  </a:extLst>
                </a:gridCol>
                <a:gridCol w="329184">
                  <a:extLst>
                    <a:ext uri="{9D8B030D-6E8A-4147-A177-3AD203B41FA5}">
                      <a16:colId xmlns:a16="http://schemas.microsoft.com/office/drawing/2014/main" val="210585161"/>
                    </a:ext>
                  </a:extLst>
                </a:gridCol>
                <a:gridCol w="329184">
                  <a:extLst>
                    <a:ext uri="{9D8B030D-6E8A-4147-A177-3AD203B41FA5}">
                      <a16:colId xmlns:a16="http://schemas.microsoft.com/office/drawing/2014/main" val="1956424678"/>
                    </a:ext>
                  </a:extLst>
                </a:gridCol>
                <a:gridCol w="329184">
                  <a:extLst>
                    <a:ext uri="{9D8B030D-6E8A-4147-A177-3AD203B41FA5}">
                      <a16:colId xmlns:a16="http://schemas.microsoft.com/office/drawing/2014/main" val="1164821824"/>
                    </a:ext>
                  </a:extLst>
                </a:gridCol>
                <a:gridCol w="329184">
                  <a:extLst>
                    <a:ext uri="{9D8B030D-6E8A-4147-A177-3AD203B41FA5}">
                      <a16:colId xmlns:a16="http://schemas.microsoft.com/office/drawing/2014/main" val="2057141446"/>
                    </a:ext>
                  </a:extLst>
                </a:gridCol>
                <a:gridCol w="329184">
                  <a:extLst>
                    <a:ext uri="{9D8B030D-6E8A-4147-A177-3AD203B41FA5}">
                      <a16:colId xmlns:a16="http://schemas.microsoft.com/office/drawing/2014/main" val="1852962034"/>
                    </a:ext>
                  </a:extLst>
                </a:gridCol>
                <a:gridCol w="329184">
                  <a:extLst>
                    <a:ext uri="{9D8B030D-6E8A-4147-A177-3AD203B41FA5}">
                      <a16:colId xmlns:a16="http://schemas.microsoft.com/office/drawing/2014/main" val="3609966210"/>
                    </a:ext>
                  </a:extLst>
                </a:gridCol>
                <a:gridCol w="329184">
                  <a:extLst>
                    <a:ext uri="{9D8B030D-6E8A-4147-A177-3AD203B41FA5}">
                      <a16:colId xmlns:a16="http://schemas.microsoft.com/office/drawing/2014/main" val="152092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1666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- 2023-06-20 19:11:20</a:t>
                      </a:r>
                      <a:r>
                        <a:rPr kumimoji="0" lang="en-US" sz="1000" b="0" i="0" u="none" strike="noStrike" kern="1200" cap="none" spc="0" normalizeH="0" baseline="0" noProof="0">
                          <a:ln>
                            <a:noFill/>
                          </a:ln>
                          <a:solidFill>
                            <a:prstClr val="black"/>
                          </a:solidFill>
                          <a:effectLst/>
                          <a:uLnTx/>
                          <a:uFillTx/>
                          <a:latin typeface="Calibri"/>
                          <a:ea typeface="+mn-ea"/>
                          <a:cs typeface="+mn-cs"/>
                        </a:rPr>
                        <a:t>
 Get ready to soar higher! 🚀✨
Discover Aquila, MBDA’s new interceptor against hypersonic threats.
The cutting edge technology will put Europe at the forefront of sovereign multi-layered defence capabilities.
#MBDA #AQUILA #ParisAirShow #hypersonic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https://quintly-eu-image-storage.s3.amazonaws.com/827bcf9abf3cd0442ebfd92105a30159/ee69a45b904e56fabac0ac0a0e1f1d79.jpg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SIAE, Aquila, Innovation,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4395894"/>
                  </a:ext>
                </a:extLst>
              </a:tr>
            </a:tbl>
          </a:graphicData>
        </a:graphic>
      </p:graphicFrame>
      <p:sp>
        <p:nvSpPr>
          <p:cNvPr id="4" name="Text Placeholder 3">
            <a:extLst>
              <a:ext uri="{FF2B5EF4-FFF2-40B4-BE49-F238E27FC236}">
                <a16:creationId xmlns:a16="http://schemas.microsoft.com/office/drawing/2014/main" id="{898F3296-8839-4BFD-A7AC-DE26F7AFFF0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120134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40E36-C89F-4FD1-9FF4-673D020347E8}"/>
              </a:ext>
            </a:extLst>
          </p:cNvPr>
          <p:cNvSpPr>
            <a:spLocks noGrp="1"/>
          </p:cNvSpPr>
          <p:nvPr>
            <p:ph type="title"/>
          </p:nvPr>
        </p:nvSpPr>
        <p:spPr/>
        <p:txBody>
          <a:bodyPr/>
          <a:lstStyle/>
          <a:p>
            <a:r>
              <a:rPr lang="en-US"/>
              <a:t>Instagram Custom Posts Table | All profiles - 15 of 17</a:t>
            </a:r>
          </a:p>
        </p:txBody>
      </p:sp>
      <p:graphicFrame>
        <p:nvGraphicFramePr>
          <p:cNvPr id="5" name="Table Placeholder 4">
            <a:extLst>
              <a:ext uri="{FF2B5EF4-FFF2-40B4-BE49-F238E27FC236}">
                <a16:creationId xmlns:a16="http://schemas.microsoft.com/office/drawing/2014/main" id="{5FB55F74-8D3B-4317-A448-2FB050F674DF}"/>
              </a:ext>
            </a:extLst>
          </p:cNvPr>
          <p:cNvGraphicFramePr>
            <a:graphicFrameLocks noGrp="1"/>
          </p:cNvGraphicFramePr>
          <p:nvPr>
            <p:ph type="tbl" sz="quarter" idx="13"/>
            <p:extLst>
              <p:ext uri="{D42A27DB-BD31-4B8C-83A1-F6EECF244321}">
                <p14:modId xmlns:p14="http://schemas.microsoft.com/office/powerpoint/2010/main" val="2043017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18670443"/>
                    </a:ext>
                  </a:extLst>
                </a:gridCol>
                <a:gridCol w="658368">
                  <a:extLst>
                    <a:ext uri="{9D8B030D-6E8A-4147-A177-3AD203B41FA5}">
                      <a16:colId xmlns:a16="http://schemas.microsoft.com/office/drawing/2014/main" val="1712679559"/>
                    </a:ext>
                  </a:extLst>
                </a:gridCol>
                <a:gridCol w="905256">
                  <a:extLst>
                    <a:ext uri="{9D8B030D-6E8A-4147-A177-3AD203B41FA5}">
                      <a16:colId xmlns:a16="http://schemas.microsoft.com/office/drawing/2014/main" val="911280611"/>
                    </a:ext>
                  </a:extLst>
                </a:gridCol>
                <a:gridCol w="329184">
                  <a:extLst>
                    <a:ext uri="{9D8B030D-6E8A-4147-A177-3AD203B41FA5}">
                      <a16:colId xmlns:a16="http://schemas.microsoft.com/office/drawing/2014/main" val="2830895199"/>
                    </a:ext>
                  </a:extLst>
                </a:gridCol>
                <a:gridCol w="329184">
                  <a:extLst>
                    <a:ext uri="{9D8B030D-6E8A-4147-A177-3AD203B41FA5}">
                      <a16:colId xmlns:a16="http://schemas.microsoft.com/office/drawing/2014/main" val="1181042802"/>
                    </a:ext>
                  </a:extLst>
                </a:gridCol>
                <a:gridCol w="329184">
                  <a:extLst>
                    <a:ext uri="{9D8B030D-6E8A-4147-A177-3AD203B41FA5}">
                      <a16:colId xmlns:a16="http://schemas.microsoft.com/office/drawing/2014/main" val="1543842756"/>
                    </a:ext>
                  </a:extLst>
                </a:gridCol>
                <a:gridCol w="329184">
                  <a:extLst>
                    <a:ext uri="{9D8B030D-6E8A-4147-A177-3AD203B41FA5}">
                      <a16:colId xmlns:a16="http://schemas.microsoft.com/office/drawing/2014/main" val="3165548934"/>
                    </a:ext>
                  </a:extLst>
                </a:gridCol>
                <a:gridCol w="329184">
                  <a:extLst>
                    <a:ext uri="{9D8B030D-6E8A-4147-A177-3AD203B41FA5}">
                      <a16:colId xmlns:a16="http://schemas.microsoft.com/office/drawing/2014/main" val="3592321846"/>
                    </a:ext>
                  </a:extLst>
                </a:gridCol>
                <a:gridCol w="329184">
                  <a:extLst>
                    <a:ext uri="{9D8B030D-6E8A-4147-A177-3AD203B41FA5}">
                      <a16:colId xmlns:a16="http://schemas.microsoft.com/office/drawing/2014/main" val="629964065"/>
                    </a:ext>
                  </a:extLst>
                </a:gridCol>
                <a:gridCol w="329184">
                  <a:extLst>
                    <a:ext uri="{9D8B030D-6E8A-4147-A177-3AD203B41FA5}">
                      <a16:colId xmlns:a16="http://schemas.microsoft.com/office/drawing/2014/main" val="918153379"/>
                    </a:ext>
                  </a:extLst>
                </a:gridCol>
                <a:gridCol w="329184">
                  <a:extLst>
                    <a:ext uri="{9D8B030D-6E8A-4147-A177-3AD203B41FA5}">
                      <a16:colId xmlns:a16="http://schemas.microsoft.com/office/drawing/2014/main" val="3409652269"/>
                    </a:ext>
                  </a:extLst>
                </a:gridCol>
                <a:gridCol w="329184">
                  <a:extLst>
                    <a:ext uri="{9D8B030D-6E8A-4147-A177-3AD203B41FA5}">
                      <a16:colId xmlns:a16="http://schemas.microsoft.com/office/drawing/2014/main" val="4234078468"/>
                    </a:ext>
                  </a:extLst>
                </a:gridCol>
                <a:gridCol w="329184">
                  <a:extLst>
                    <a:ext uri="{9D8B030D-6E8A-4147-A177-3AD203B41FA5}">
                      <a16:colId xmlns:a16="http://schemas.microsoft.com/office/drawing/2014/main" val="906153613"/>
                    </a:ext>
                  </a:extLst>
                </a:gridCol>
                <a:gridCol w="329184">
                  <a:extLst>
                    <a:ext uri="{9D8B030D-6E8A-4147-A177-3AD203B41FA5}">
                      <a16:colId xmlns:a16="http://schemas.microsoft.com/office/drawing/2014/main" val="821056233"/>
                    </a:ext>
                  </a:extLst>
                </a:gridCol>
                <a:gridCol w="329184">
                  <a:extLst>
                    <a:ext uri="{9D8B030D-6E8A-4147-A177-3AD203B41FA5}">
                      <a16:colId xmlns:a16="http://schemas.microsoft.com/office/drawing/2014/main" val="2163075770"/>
                    </a:ext>
                  </a:extLst>
                </a:gridCol>
                <a:gridCol w="329184">
                  <a:extLst>
                    <a:ext uri="{9D8B030D-6E8A-4147-A177-3AD203B41FA5}">
                      <a16:colId xmlns:a16="http://schemas.microsoft.com/office/drawing/2014/main" val="1113153646"/>
                    </a:ext>
                  </a:extLst>
                </a:gridCol>
                <a:gridCol w="329184">
                  <a:extLst>
                    <a:ext uri="{9D8B030D-6E8A-4147-A177-3AD203B41FA5}">
                      <a16:colId xmlns:a16="http://schemas.microsoft.com/office/drawing/2014/main" val="2084965282"/>
                    </a:ext>
                  </a:extLst>
                </a:gridCol>
                <a:gridCol w="329184">
                  <a:extLst>
                    <a:ext uri="{9D8B030D-6E8A-4147-A177-3AD203B41FA5}">
                      <a16:colId xmlns:a16="http://schemas.microsoft.com/office/drawing/2014/main" val="2553336616"/>
                    </a:ext>
                  </a:extLst>
                </a:gridCol>
                <a:gridCol w="329184">
                  <a:extLst>
                    <a:ext uri="{9D8B030D-6E8A-4147-A177-3AD203B41FA5}">
                      <a16:colId xmlns:a16="http://schemas.microsoft.com/office/drawing/2014/main" val="2228293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2321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- 2023-06-19 22:15:11</a:t>
                      </a:r>
                      <a:r>
                        <a:rPr kumimoji="0" lang="en-US" sz="1000" b="0" i="0" u="none" strike="noStrike" kern="1200" cap="none" spc="0" normalizeH="0" baseline="0" noProof="0">
                          <a:ln>
                            <a:noFill/>
                          </a:ln>
                          <a:solidFill>
                            <a:prstClr val="black"/>
                          </a:solidFill>
                          <a:effectLst/>
                          <a:uLnTx/>
                          <a:uFillTx/>
                          <a:latin typeface="Calibri"/>
                          <a:ea typeface="+mn-ea"/>
                          <a:cs typeface="+mn-cs"/>
                        </a:rPr>
                        <a:t>
 Today, MBDA unveiled its new Orchestrike collaborative combat solution at the Paris Air Show.
#MBDA #ParisAirShow #Orchestrike #innovation #technology #exhibition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https://quintly-eu-image-storage.s3.amazonaws.com/827bcf9abf3cd0442ebfd92105a30159/8d4c312f6ff8c451c266f08439522e57.jpg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SIAE, Orchestrike, Innovation, Red, Partnership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21779372"/>
                  </a:ext>
                </a:extLst>
              </a:tr>
            </a:tbl>
          </a:graphicData>
        </a:graphic>
      </p:graphicFrame>
      <p:sp>
        <p:nvSpPr>
          <p:cNvPr id="4" name="Text Placeholder 3">
            <a:extLst>
              <a:ext uri="{FF2B5EF4-FFF2-40B4-BE49-F238E27FC236}">
                <a16:creationId xmlns:a16="http://schemas.microsoft.com/office/drawing/2014/main" id="{420DE06F-2A13-42A4-A68D-2CBAF1526CCA}"/>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50836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A25F-B381-407E-8ED0-04BE491EFE7B}"/>
              </a:ext>
            </a:extLst>
          </p:cNvPr>
          <p:cNvSpPr>
            <a:spLocks noGrp="1"/>
          </p:cNvSpPr>
          <p:nvPr>
            <p:ph type="title"/>
          </p:nvPr>
        </p:nvSpPr>
        <p:spPr/>
        <p:txBody>
          <a:bodyPr/>
          <a:lstStyle/>
          <a:p>
            <a:r>
              <a:rPr lang="en-US"/>
              <a:t>Instagram Custom Posts Table | All profiles - 16 of 17</a:t>
            </a:r>
          </a:p>
        </p:txBody>
      </p:sp>
      <p:graphicFrame>
        <p:nvGraphicFramePr>
          <p:cNvPr id="5" name="Table Placeholder 4">
            <a:extLst>
              <a:ext uri="{FF2B5EF4-FFF2-40B4-BE49-F238E27FC236}">
                <a16:creationId xmlns:a16="http://schemas.microsoft.com/office/drawing/2014/main" id="{8DB2E67C-54D2-4826-A2FF-C2F1B3ACE88F}"/>
              </a:ext>
            </a:extLst>
          </p:cNvPr>
          <p:cNvGraphicFramePr>
            <a:graphicFrameLocks noGrp="1"/>
          </p:cNvGraphicFramePr>
          <p:nvPr>
            <p:ph type="tbl" sz="quarter" idx="13"/>
            <p:extLst>
              <p:ext uri="{D42A27DB-BD31-4B8C-83A1-F6EECF244321}">
                <p14:modId xmlns:p14="http://schemas.microsoft.com/office/powerpoint/2010/main" val="251236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71562994"/>
                    </a:ext>
                  </a:extLst>
                </a:gridCol>
                <a:gridCol w="658368">
                  <a:extLst>
                    <a:ext uri="{9D8B030D-6E8A-4147-A177-3AD203B41FA5}">
                      <a16:colId xmlns:a16="http://schemas.microsoft.com/office/drawing/2014/main" val="1958903924"/>
                    </a:ext>
                  </a:extLst>
                </a:gridCol>
                <a:gridCol w="905256">
                  <a:extLst>
                    <a:ext uri="{9D8B030D-6E8A-4147-A177-3AD203B41FA5}">
                      <a16:colId xmlns:a16="http://schemas.microsoft.com/office/drawing/2014/main" val="762267835"/>
                    </a:ext>
                  </a:extLst>
                </a:gridCol>
                <a:gridCol w="329184">
                  <a:extLst>
                    <a:ext uri="{9D8B030D-6E8A-4147-A177-3AD203B41FA5}">
                      <a16:colId xmlns:a16="http://schemas.microsoft.com/office/drawing/2014/main" val="2829888533"/>
                    </a:ext>
                  </a:extLst>
                </a:gridCol>
                <a:gridCol w="329184">
                  <a:extLst>
                    <a:ext uri="{9D8B030D-6E8A-4147-A177-3AD203B41FA5}">
                      <a16:colId xmlns:a16="http://schemas.microsoft.com/office/drawing/2014/main" val="1215271331"/>
                    </a:ext>
                  </a:extLst>
                </a:gridCol>
                <a:gridCol w="329184">
                  <a:extLst>
                    <a:ext uri="{9D8B030D-6E8A-4147-A177-3AD203B41FA5}">
                      <a16:colId xmlns:a16="http://schemas.microsoft.com/office/drawing/2014/main" val="662869898"/>
                    </a:ext>
                  </a:extLst>
                </a:gridCol>
                <a:gridCol w="329184">
                  <a:extLst>
                    <a:ext uri="{9D8B030D-6E8A-4147-A177-3AD203B41FA5}">
                      <a16:colId xmlns:a16="http://schemas.microsoft.com/office/drawing/2014/main" val="4211211693"/>
                    </a:ext>
                  </a:extLst>
                </a:gridCol>
                <a:gridCol w="329184">
                  <a:extLst>
                    <a:ext uri="{9D8B030D-6E8A-4147-A177-3AD203B41FA5}">
                      <a16:colId xmlns:a16="http://schemas.microsoft.com/office/drawing/2014/main" val="3528383273"/>
                    </a:ext>
                  </a:extLst>
                </a:gridCol>
                <a:gridCol w="329184">
                  <a:extLst>
                    <a:ext uri="{9D8B030D-6E8A-4147-A177-3AD203B41FA5}">
                      <a16:colId xmlns:a16="http://schemas.microsoft.com/office/drawing/2014/main" val="1709712897"/>
                    </a:ext>
                  </a:extLst>
                </a:gridCol>
                <a:gridCol w="329184">
                  <a:extLst>
                    <a:ext uri="{9D8B030D-6E8A-4147-A177-3AD203B41FA5}">
                      <a16:colId xmlns:a16="http://schemas.microsoft.com/office/drawing/2014/main" val="2092870317"/>
                    </a:ext>
                  </a:extLst>
                </a:gridCol>
                <a:gridCol w="329184">
                  <a:extLst>
                    <a:ext uri="{9D8B030D-6E8A-4147-A177-3AD203B41FA5}">
                      <a16:colId xmlns:a16="http://schemas.microsoft.com/office/drawing/2014/main" val="1233232127"/>
                    </a:ext>
                  </a:extLst>
                </a:gridCol>
                <a:gridCol w="329184">
                  <a:extLst>
                    <a:ext uri="{9D8B030D-6E8A-4147-A177-3AD203B41FA5}">
                      <a16:colId xmlns:a16="http://schemas.microsoft.com/office/drawing/2014/main" val="547848876"/>
                    </a:ext>
                  </a:extLst>
                </a:gridCol>
                <a:gridCol w="329184">
                  <a:extLst>
                    <a:ext uri="{9D8B030D-6E8A-4147-A177-3AD203B41FA5}">
                      <a16:colId xmlns:a16="http://schemas.microsoft.com/office/drawing/2014/main" val="1208970007"/>
                    </a:ext>
                  </a:extLst>
                </a:gridCol>
                <a:gridCol w="329184">
                  <a:extLst>
                    <a:ext uri="{9D8B030D-6E8A-4147-A177-3AD203B41FA5}">
                      <a16:colId xmlns:a16="http://schemas.microsoft.com/office/drawing/2014/main" val="1156001371"/>
                    </a:ext>
                  </a:extLst>
                </a:gridCol>
                <a:gridCol w="329184">
                  <a:extLst>
                    <a:ext uri="{9D8B030D-6E8A-4147-A177-3AD203B41FA5}">
                      <a16:colId xmlns:a16="http://schemas.microsoft.com/office/drawing/2014/main" val="326844621"/>
                    </a:ext>
                  </a:extLst>
                </a:gridCol>
                <a:gridCol w="329184">
                  <a:extLst>
                    <a:ext uri="{9D8B030D-6E8A-4147-A177-3AD203B41FA5}">
                      <a16:colId xmlns:a16="http://schemas.microsoft.com/office/drawing/2014/main" val="152355101"/>
                    </a:ext>
                  </a:extLst>
                </a:gridCol>
                <a:gridCol w="329184">
                  <a:extLst>
                    <a:ext uri="{9D8B030D-6E8A-4147-A177-3AD203B41FA5}">
                      <a16:colId xmlns:a16="http://schemas.microsoft.com/office/drawing/2014/main" val="2488352708"/>
                    </a:ext>
                  </a:extLst>
                </a:gridCol>
                <a:gridCol w="329184">
                  <a:extLst>
                    <a:ext uri="{9D8B030D-6E8A-4147-A177-3AD203B41FA5}">
                      <a16:colId xmlns:a16="http://schemas.microsoft.com/office/drawing/2014/main" val="2706096271"/>
                    </a:ext>
                  </a:extLst>
                </a:gridCol>
                <a:gridCol w="329184">
                  <a:extLst>
                    <a:ext uri="{9D8B030D-6E8A-4147-A177-3AD203B41FA5}">
                      <a16:colId xmlns:a16="http://schemas.microsoft.com/office/drawing/2014/main" val="1174271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0513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- 2023-06-13 12:01:54</a:t>
                      </a:r>
                      <a:r>
                        <a:rPr kumimoji="0" lang="en-US" sz="1000" b="0" i="0" u="none" strike="noStrike" kern="1200" cap="none" spc="0" normalizeH="0" baseline="0" noProof="0">
                          <a:ln>
                            <a:noFill/>
                          </a:ln>
                          <a:solidFill>
                            <a:prstClr val="black"/>
                          </a:solidFill>
                          <a:effectLst/>
                          <a:uLnTx/>
                          <a:uFillTx/>
                          <a:latin typeface="Calibri"/>
                          <a:ea typeface="+mn-ea"/>
                          <a:cs typeface="+mn-cs"/>
                        </a:rPr>
                        <a:t>
 At MBDA, we believe that quantum is the next revolution for the defence industry.
We are proud to work every day with pioneers such as Quandela and ENSTA Paris to develop our expertise in this field!
Follow us for more tech and innovation insights 🧑‍🔬
#MBDA #quantum #tech #defence #quandela #enstaparis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https://quintly-eu-image-storage.s3.amazonaws.com/827bcf9abf3cd0442ebfd92105a30159/bb3968737e208248ea5a7490cd0f9abd.jpg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39132214"/>
                  </a:ext>
                </a:extLst>
              </a:tr>
            </a:tbl>
          </a:graphicData>
        </a:graphic>
      </p:graphicFrame>
      <p:sp>
        <p:nvSpPr>
          <p:cNvPr id="4" name="Text Placeholder 3">
            <a:extLst>
              <a:ext uri="{FF2B5EF4-FFF2-40B4-BE49-F238E27FC236}">
                <a16:creationId xmlns:a16="http://schemas.microsoft.com/office/drawing/2014/main" id="{22D96050-D625-47FB-BF21-FC33AADD579F}"/>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597467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3258-E986-4AC0-9FCA-B5B2F0AD79AF}"/>
              </a:ext>
            </a:extLst>
          </p:cNvPr>
          <p:cNvSpPr>
            <a:spLocks noGrp="1"/>
          </p:cNvSpPr>
          <p:nvPr>
            <p:ph type="title"/>
          </p:nvPr>
        </p:nvSpPr>
        <p:spPr/>
        <p:txBody>
          <a:bodyPr/>
          <a:lstStyle/>
          <a:p>
            <a:r>
              <a:rPr lang="en-US"/>
              <a:t>Instagram Custom Posts Table | All profiles - 17 of 17</a:t>
            </a:r>
          </a:p>
        </p:txBody>
      </p:sp>
      <p:graphicFrame>
        <p:nvGraphicFramePr>
          <p:cNvPr id="5" name="Table Placeholder 4">
            <a:extLst>
              <a:ext uri="{FF2B5EF4-FFF2-40B4-BE49-F238E27FC236}">
                <a16:creationId xmlns:a16="http://schemas.microsoft.com/office/drawing/2014/main" id="{A55817B6-9EDC-4117-A1E6-842BC9443625}"/>
              </a:ext>
            </a:extLst>
          </p:cNvPr>
          <p:cNvGraphicFramePr>
            <a:graphicFrameLocks noGrp="1"/>
          </p:cNvGraphicFramePr>
          <p:nvPr>
            <p:ph type="tbl" sz="quarter" idx="13"/>
            <p:extLst>
              <p:ext uri="{D42A27DB-BD31-4B8C-83A1-F6EECF244321}">
                <p14:modId xmlns:p14="http://schemas.microsoft.com/office/powerpoint/2010/main" val="3375370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16743665"/>
                    </a:ext>
                  </a:extLst>
                </a:gridCol>
                <a:gridCol w="658368">
                  <a:extLst>
                    <a:ext uri="{9D8B030D-6E8A-4147-A177-3AD203B41FA5}">
                      <a16:colId xmlns:a16="http://schemas.microsoft.com/office/drawing/2014/main" val="105587629"/>
                    </a:ext>
                  </a:extLst>
                </a:gridCol>
                <a:gridCol w="905256">
                  <a:extLst>
                    <a:ext uri="{9D8B030D-6E8A-4147-A177-3AD203B41FA5}">
                      <a16:colId xmlns:a16="http://schemas.microsoft.com/office/drawing/2014/main" val="1702778288"/>
                    </a:ext>
                  </a:extLst>
                </a:gridCol>
                <a:gridCol w="329184">
                  <a:extLst>
                    <a:ext uri="{9D8B030D-6E8A-4147-A177-3AD203B41FA5}">
                      <a16:colId xmlns:a16="http://schemas.microsoft.com/office/drawing/2014/main" val="1470428498"/>
                    </a:ext>
                  </a:extLst>
                </a:gridCol>
                <a:gridCol w="329184">
                  <a:extLst>
                    <a:ext uri="{9D8B030D-6E8A-4147-A177-3AD203B41FA5}">
                      <a16:colId xmlns:a16="http://schemas.microsoft.com/office/drawing/2014/main" val="4060298851"/>
                    </a:ext>
                  </a:extLst>
                </a:gridCol>
                <a:gridCol w="329184">
                  <a:extLst>
                    <a:ext uri="{9D8B030D-6E8A-4147-A177-3AD203B41FA5}">
                      <a16:colId xmlns:a16="http://schemas.microsoft.com/office/drawing/2014/main" val="2947794650"/>
                    </a:ext>
                  </a:extLst>
                </a:gridCol>
                <a:gridCol w="329184">
                  <a:extLst>
                    <a:ext uri="{9D8B030D-6E8A-4147-A177-3AD203B41FA5}">
                      <a16:colId xmlns:a16="http://schemas.microsoft.com/office/drawing/2014/main" val="1794069191"/>
                    </a:ext>
                  </a:extLst>
                </a:gridCol>
                <a:gridCol w="329184">
                  <a:extLst>
                    <a:ext uri="{9D8B030D-6E8A-4147-A177-3AD203B41FA5}">
                      <a16:colId xmlns:a16="http://schemas.microsoft.com/office/drawing/2014/main" val="4081161839"/>
                    </a:ext>
                  </a:extLst>
                </a:gridCol>
                <a:gridCol w="329184">
                  <a:extLst>
                    <a:ext uri="{9D8B030D-6E8A-4147-A177-3AD203B41FA5}">
                      <a16:colId xmlns:a16="http://schemas.microsoft.com/office/drawing/2014/main" val="1467010030"/>
                    </a:ext>
                  </a:extLst>
                </a:gridCol>
                <a:gridCol w="329184">
                  <a:extLst>
                    <a:ext uri="{9D8B030D-6E8A-4147-A177-3AD203B41FA5}">
                      <a16:colId xmlns:a16="http://schemas.microsoft.com/office/drawing/2014/main" val="587019920"/>
                    </a:ext>
                  </a:extLst>
                </a:gridCol>
                <a:gridCol w="329184">
                  <a:extLst>
                    <a:ext uri="{9D8B030D-6E8A-4147-A177-3AD203B41FA5}">
                      <a16:colId xmlns:a16="http://schemas.microsoft.com/office/drawing/2014/main" val="2335063765"/>
                    </a:ext>
                  </a:extLst>
                </a:gridCol>
                <a:gridCol w="329184">
                  <a:extLst>
                    <a:ext uri="{9D8B030D-6E8A-4147-A177-3AD203B41FA5}">
                      <a16:colId xmlns:a16="http://schemas.microsoft.com/office/drawing/2014/main" val="984546295"/>
                    </a:ext>
                  </a:extLst>
                </a:gridCol>
                <a:gridCol w="329184">
                  <a:extLst>
                    <a:ext uri="{9D8B030D-6E8A-4147-A177-3AD203B41FA5}">
                      <a16:colId xmlns:a16="http://schemas.microsoft.com/office/drawing/2014/main" val="1293248033"/>
                    </a:ext>
                  </a:extLst>
                </a:gridCol>
                <a:gridCol w="329184">
                  <a:extLst>
                    <a:ext uri="{9D8B030D-6E8A-4147-A177-3AD203B41FA5}">
                      <a16:colId xmlns:a16="http://schemas.microsoft.com/office/drawing/2014/main" val="3316034831"/>
                    </a:ext>
                  </a:extLst>
                </a:gridCol>
                <a:gridCol w="329184">
                  <a:extLst>
                    <a:ext uri="{9D8B030D-6E8A-4147-A177-3AD203B41FA5}">
                      <a16:colId xmlns:a16="http://schemas.microsoft.com/office/drawing/2014/main" val="1172356995"/>
                    </a:ext>
                  </a:extLst>
                </a:gridCol>
                <a:gridCol w="329184">
                  <a:extLst>
                    <a:ext uri="{9D8B030D-6E8A-4147-A177-3AD203B41FA5}">
                      <a16:colId xmlns:a16="http://schemas.microsoft.com/office/drawing/2014/main" val="1200453728"/>
                    </a:ext>
                  </a:extLst>
                </a:gridCol>
                <a:gridCol w="329184">
                  <a:extLst>
                    <a:ext uri="{9D8B030D-6E8A-4147-A177-3AD203B41FA5}">
                      <a16:colId xmlns:a16="http://schemas.microsoft.com/office/drawing/2014/main" val="1011858644"/>
                    </a:ext>
                  </a:extLst>
                </a:gridCol>
                <a:gridCol w="329184">
                  <a:extLst>
                    <a:ext uri="{9D8B030D-6E8A-4147-A177-3AD203B41FA5}">
                      <a16:colId xmlns:a16="http://schemas.microsoft.com/office/drawing/2014/main" val="1656918551"/>
                    </a:ext>
                  </a:extLst>
                </a:gridCol>
                <a:gridCol w="329184">
                  <a:extLst>
                    <a:ext uri="{9D8B030D-6E8A-4147-A177-3AD203B41FA5}">
                      <a16:colId xmlns:a16="http://schemas.microsoft.com/office/drawing/2014/main" val="240795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8663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- 2023-01-24 13:30:15</a:t>
                      </a:r>
                      <a:r>
                        <a:rPr kumimoji="0" lang="en-US" sz="1000" b="0" i="0" u="none" strike="noStrike" kern="1200" cap="none" spc="0" normalizeH="0" baseline="0" noProof="0">
                          <a:ln>
                            <a:noFill/>
                          </a:ln>
                          <a:solidFill>
                            <a:prstClr val="black"/>
                          </a:solidFill>
                          <a:effectLst/>
                          <a:uLnTx/>
                          <a:uFillTx/>
                          <a:latin typeface="Calibri"/>
                          <a:ea typeface="+mn-ea"/>
                          <a:cs typeface="+mn-cs"/>
                        </a:rPr>
                        <a:t>
 #ThisIsEngineering  @thisisengineering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https://quintly-eu-image-storage.s3.amazonaws.com/8f3a6120c9875a6c5cab0c1031d1c52e/93de2f99cf5d537c6b38062a13225ddd.jpg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23892661"/>
                  </a:ext>
                </a:extLst>
              </a:tr>
            </a:tbl>
          </a:graphicData>
        </a:graphic>
      </p:graphicFrame>
      <p:sp>
        <p:nvSpPr>
          <p:cNvPr id="4" name="Text Placeholder 3">
            <a:extLst>
              <a:ext uri="{FF2B5EF4-FFF2-40B4-BE49-F238E27FC236}">
                <a16:creationId xmlns:a16="http://schemas.microsoft.com/office/drawing/2014/main" id="{2CB5C762-8390-4B81-A688-F4786586142F}"/>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9552932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2787</Words>
  <Application>Microsoft Office PowerPoint</Application>
  <PresentationFormat>On-screen Show (4:3)</PresentationFormat>
  <Paragraphs>661</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Custom Posts Table | All profiles - 1 of 17</vt:lpstr>
      <vt:lpstr>Instagram Custom Posts Table | All profiles - 2 of 17</vt:lpstr>
      <vt:lpstr>Instagram Custom Posts Table | All profiles - 3 of 17</vt:lpstr>
      <vt:lpstr>Instagram Custom Posts Table | All profiles - 4 of 17</vt:lpstr>
      <vt:lpstr>Instagram Custom Posts Table | All profiles - 5 of 17</vt:lpstr>
      <vt:lpstr>Instagram Custom Posts Table | All profiles - 6 of 17</vt:lpstr>
      <vt:lpstr>Instagram Custom Posts Table | All profiles - 7 of 17</vt:lpstr>
      <vt:lpstr>Instagram Custom Posts Table | All profiles - 8 of 17</vt:lpstr>
      <vt:lpstr>Instagram Custom Posts Table | All profiles - 9 of 17</vt:lpstr>
      <vt:lpstr>Instagram Custom Posts Table | All profiles - 10 of 17</vt:lpstr>
      <vt:lpstr>Instagram Custom Posts Table | All profiles - 11 of 17</vt:lpstr>
      <vt:lpstr>Instagram Custom Posts Table | All profiles - 12 of 17</vt:lpstr>
      <vt:lpstr>Instagram Custom Posts Table | All profiles - 13 of 17</vt:lpstr>
      <vt:lpstr>Instagram Custom Posts Table | All profiles - 14 of 17</vt:lpstr>
      <vt:lpstr>Instagram Custom Posts Table | All profiles - 15 of 17</vt:lpstr>
      <vt:lpstr>Instagram Custom Posts Table | All profiles - 16 of 17</vt:lpstr>
      <vt:lpstr>Instagram Custom Posts Table | All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Custom Posts Table | All profiles - 1 of 17</dc:title>
  <dc:creator>Frederik Born</dc:creator>
  <cp:lastModifiedBy>Frederik Born</cp:lastModifiedBy>
  <cp:revision>1</cp:revision>
  <dcterms:created xsi:type="dcterms:W3CDTF">2025-01-09T09:18:28Z</dcterms:created>
  <dcterms:modified xsi:type="dcterms:W3CDTF">2025-01-09T09:22:44Z</dcterms:modified>
</cp:coreProperties>
</file>