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C49A-EDB5-4357-B1D8-8D52548BFE99}"/>
              </a:ext>
            </a:extLst>
          </p:cNvPr>
          <p:cNvSpPr>
            <a:spLocks noGrp="1"/>
          </p:cNvSpPr>
          <p:nvPr>
            <p:ph type="title"/>
          </p:nvPr>
        </p:nvSpPr>
        <p:spPr/>
        <p:txBody>
          <a:bodyPr/>
          <a:lstStyle/>
          <a:p>
            <a:r>
              <a:rPr lang="en-US"/>
              <a:t>LinkedIn Posts Table with CTR | MBDA - 1 of 11</a:t>
            </a:r>
          </a:p>
        </p:txBody>
      </p:sp>
      <p:graphicFrame>
        <p:nvGraphicFramePr>
          <p:cNvPr id="5" name="Table Placeholder 4">
            <a:extLst>
              <a:ext uri="{FF2B5EF4-FFF2-40B4-BE49-F238E27FC236}">
                <a16:creationId xmlns:a16="http://schemas.microsoft.com/office/drawing/2014/main" id="{597BFCE5-3C8B-424D-BD49-A79460658193}"/>
              </a:ext>
            </a:extLst>
          </p:cNvPr>
          <p:cNvGraphicFramePr>
            <a:graphicFrameLocks noGrp="1"/>
          </p:cNvGraphicFramePr>
          <p:nvPr>
            <p:ph type="tbl" sz="quarter" idx="13"/>
            <p:extLst>
              <p:ext uri="{D42A27DB-BD31-4B8C-83A1-F6EECF244321}">
                <p14:modId xmlns:p14="http://schemas.microsoft.com/office/powerpoint/2010/main" val="3824216732"/>
              </p:ext>
            </p:extLst>
          </p:nvPr>
        </p:nvGraphicFramePr>
        <p:xfrm>
          <a:off x="457200" y="1731963"/>
          <a:ext cx="7818117" cy="1071880"/>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94749103"/>
                    </a:ext>
                  </a:extLst>
                </a:gridCol>
                <a:gridCol w="987551">
                  <a:extLst>
                    <a:ext uri="{9D8B030D-6E8A-4147-A177-3AD203B41FA5}">
                      <a16:colId xmlns:a16="http://schemas.microsoft.com/office/drawing/2014/main" val="71629851"/>
                    </a:ext>
                  </a:extLst>
                </a:gridCol>
                <a:gridCol w="1399031">
                  <a:extLst>
                    <a:ext uri="{9D8B030D-6E8A-4147-A177-3AD203B41FA5}">
                      <a16:colId xmlns:a16="http://schemas.microsoft.com/office/drawing/2014/main" val="1333565751"/>
                    </a:ext>
                  </a:extLst>
                </a:gridCol>
                <a:gridCol w="493776">
                  <a:extLst>
                    <a:ext uri="{9D8B030D-6E8A-4147-A177-3AD203B41FA5}">
                      <a16:colId xmlns:a16="http://schemas.microsoft.com/office/drawing/2014/main" val="1126739181"/>
                    </a:ext>
                  </a:extLst>
                </a:gridCol>
                <a:gridCol w="493776">
                  <a:extLst>
                    <a:ext uri="{9D8B030D-6E8A-4147-A177-3AD203B41FA5}">
                      <a16:colId xmlns:a16="http://schemas.microsoft.com/office/drawing/2014/main" val="2939443710"/>
                    </a:ext>
                  </a:extLst>
                </a:gridCol>
                <a:gridCol w="493776">
                  <a:extLst>
                    <a:ext uri="{9D8B030D-6E8A-4147-A177-3AD203B41FA5}">
                      <a16:colId xmlns:a16="http://schemas.microsoft.com/office/drawing/2014/main" val="2276890223"/>
                    </a:ext>
                  </a:extLst>
                </a:gridCol>
                <a:gridCol w="493776">
                  <a:extLst>
                    <a:ext uri="{9D8B030D-6E8A-4147-A177-3AD203B41FA5}">
                      <a16:colId xmlns:a16="http://schemas.microsoft.com/office/drawing/2014/main" val="3774695346"/>
                    </a:ext>
                  </a:extLst>
                </a:gridCol>
                <a:gridCol w="493776">
                  <a:extLst>
                    <a:ext uri="{9D8B030D-6E8A-4147-A177-3AD203B41FA5}">
                      <a16:colId xmlns:a16="http://schemas.microsoft.com/office/drawing/2014/main" val="424351302"/>
                    </a:ext>
                  </a:extLst>
                </a:gridCol>
                <a:gridCol w="493776">
                  <a:extLst>
                    <a:ext uri="{9D8B030D-6E8A-4147-A177-3AD203B41FA5}">
                      <a16:colId xmlns:a16="http://schemas.microsoft.com/office/drawing/2014/main" val="3684220174"/>
                    </a:ext>
                  </a:extLst>
                </a:gridCol>
                <a:gridCol w="493776">
                  <a:extLst>
                    <a:ext uri="{9D8B030D-6E8A-4147-A177-3AD203B41FA5}">
                      <a16:colId xmlns:a16="http://schemas.microsoft.com/office/drawing/2014/main" val="935459706"/>
                    </a:ext>
                  </a:extLst>
                </a:gridCol>
                <a:gridCol w="493776">
                  <a:extLst>
                    <a:ext uri="{9D8B030D-6E8A-4147-A177-3AD203B41FA5}">
                      <a16:colId xmlns:a16="http://schemas.microsoft.com/office/drawing/2014/main" val="314441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65695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- 2024-07-21 23:00:43</a:t>
                      </a:r>
                      <a:r>
                        <a:rPr kumimoji="0" lang="en-US" sz="1000" b="0" i="0" u="none" strike="noStrike" kern="1200" cap="none" spc="0" normalizeH="0" baseline="0" noProof="0">
                          <a:ln>
                            <a:noFill/>
                          </a:ln>
                          <a:solidFill>
                            <a:prstClr val="black"/>
                          </a:solidFill>
                          <a:effectLst/>
                          <a:uLnTx/>
                          <a:uFillTx/>
                          <a:latin typeface="Calibri"/>
                          <a:ea typeface="+mn-ea"/>
                          <a:cs typeface="+mn-cs"/>
                        </a:rPr>
                        <a:t>
 MBDA is ready to kick-off the 2024 Farnborough International Airshow tomorrow! 🛫
As the European leader in the #defence industry, we will showcase our range of complex weapon systems and capabilities designed to meet the security needs of armed forces in a changing geopolitical context.
📍 Come and discover our latest innovations all week long on our booth: E032!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https://media.licdn.com/dms/image/D4E10AQGlG9eSUHqFyg/videocover-high/0/1721595633621?e=1723035600&amp;v=beta&amp;t=rIzbvQRX09h8Iu8h1vQZY4LC5hYmQow7EJ5WcHs6q4o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7.364282473915 %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4.91 %</a:t>
                      </a:r>
                    </a:p>
                  </a:txBody>
                  <a:tcPr/>
                </a:tc>
                <a:extLst>
                  <a:ext uri="{0D108BD9-81ED-4DB2-BD59-A6C34878D82A}">
                    <a16:rowId xmlns:a16="http://schemas.microsoft.com/office/drawing/2014/main" val="670390024"/>
                  </a:ext>
                </a:extLst>
              </a:tr>
            </a:tbl>
          </a:graphicData>
        </a:graphic>
      </p:graphicFrame>
      <p:sp>
        <p:nvSpPr>
          <p:cNvPr id="4" name="Text Placeholder 3">
            <a:extLst>
              <a:ext uri="{FF2B5EF4-FFF2-40B4-BE49-F238E27FC236}">
                <a16:creationId xmlns:a16="http://schemas.microsoft.com/office/drawing/2014/main" id="{2D31A511-CAF7-4E3B-8B18-77ED6E70D291}"/>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2763930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2DAC3-F596-4F8E-BAAE-ECBA33818CD0}"/>
              </a:ext>
            </a:extLst>
          </p:cNvPr>
          <p:cNvSpPr>
            <a:spLocks noGrp="1"/>
          </p:cNvSpPr>
          <p:nvPr>
            <p:ph type="title"/>
          </p:nvPr>
        </p:nvSpPr>
        <p:spPr/>
        <p:txBody>
          <a:bodyPr/>
          <a:lstStyle/>
          <a:p>
            <a:r>
              <a:rPr lang="en-US"/>
              <a:t>LinkedIn Posts Table with CTR | MBDA - 2 of 11</a:t>
            </a:r>
          </a:p>
        </p:txBody>
      </p:sp>
      <p:graphicFrame>
        <p:nvGraphicFramePr>
          <p:cNvPr id="5" name="Table Placeholder 4">
            <a:extLst>
              <a:ext uri="{FF2B5EF4-FFF2-40B4-BE49-F238E27FC236}">
                <a16:creationId xmlns:a16="http://schemas.microsoft.com/office/drawing/2014/main" id="{C6D66170-BBEC-403F-AF4D-6A599E71076C}"/>
              </a:ext>
            </a:extLst>
          </p:cNvPr>
          <p:cNvGraphicFramePr>
            <a:graphicFrameLocks noGrp="1"/>
          </p:cNvGraphicFramePr>
          <p:nvPr>
            <p:ph type="tbl" sz="quarter" idx="13"/>
            <p:extLst>
              <p:ext uri="{D42A27DB-BD31-4B8C-83A1-F6EECF244321}">
                <p14:modId xmlns:p14="http://schemas.microsoft.com/office/powerpoint/2010/main" val="212878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913718457"/>
                    </a:ext>
                  </a:extLst>
                </a:gridCol>
                <a:gridCol w="987551">
                  <a:extLst>
                    <a:ext uri="{9D8B030D-6E8A-4147-A177-3AD203B41FA5}">
                      <a16:colId xmlns:a16="http://schemas.microsoft.com/office/drawing/2014/main" val="953163337"/>
                    </a:ext>
                  </a:extLst>
                </a:gridCol>
                <a:gridCol w="1399031">
                  <a:extLst>
                    <a:ext uri="{9D8B030D-6E8A-4147-A177-3AD203B41FA5}">
                      <a16:colId xmlns:a16="http://schemas.microsoft.com/office/drawing/2014/main" val="1906687673"/>
                    </a:ext>
                  </a:extLst>
                </a:gridCol>
                <a:gridCol w="493776">
                  <a:extLst>
                    <a:ext uri="{9D8B030D-6E8A-4147-A177-3AD203B41FA5}">
                      <a16:colId xmlns:a16="http://schemas.microsoft.com/office/drawing/2014/main" val="1534072321"/>
                    </a:ext>
                  </a:extLst>
                </a:gridCol>
                <a:gridCol w="493776">
                  <a:extLst>
                    <a:ext uri="{9D8B030D-6E8A-4147-A177-3AD203B41FA5}">
                      <a16:colId xmlns:a16="http://schemas.microsoft.com/office/drawing/2014/main" val="2397027333"/>
                    </a:ext>
                  </a:extLst>
                </a:gridCol>
                <a:gridCol w="493776">
                  <a:extLst>
                    <a:ext uri="{9D8B030D-6E8A-4147-A177-3AD203B41FA5}">
                      <a16:colId xmlns:a16="http://schemas.microsoft.com/office/drawing/2014/main" val="3635729081"/>
                    </a:ext>
                  </a:extLst>
                </a:gridCol>
                <a:gridCol w="493776">
                  <a:extLst>
                    <a:ext uri="{9D8B030D-6E8A-4147-A177-3AD203B41FA5}">
                      <a16:colId xmlns:a16="http://schemas.microsoft.com/office/drawing/2014/main" val="3663659053"/>
                    </a:ext>
                  </a:extLst>
                </a:gridCol>
                <a:gridCol w="493776">
                  <a:extLst>
                    <a:ext uri="{9D8B030D-6E8A-4147-A177-3AD203B41FA5}">
                      <a16:colId xmlns:a16="http://schemas.microsoft.com/office/drawing/2014/main" val="3033067839"/>
                    </a:ext>
                  </a:extLst>
                </a:gridCol>
                <a:gridCol w="493776">
                  <a:extLst>
                    <a:ext uri="{9D8B030D-6E8A-4147-A177-3AD203B41FA5}">
                      <a16:colId xmlns:a16="http://schemas.microsoft.com/office/drawing/2014/main" val="3580780784"/>
                    </a:ext>
                  </a:extLst>
                </a:gridCol>
                <a:gridCol w="493776">
                  <a:extLst>
                    <a:ext uri="{9D8B030D-6E8A-4147-A177-3AD203B41FA5}">
                      <a16:colId xmlns:a16="http://schemas.microsoft.com/office/drawing/2014/main" val="2632158330"/>
                    </a:ext>
                  </a:extLst>
                </a:gridCol>
                <a:gridCol w="493776">
                  <a:extLst>
                    <a:ext uri="{9D8B030D-6E8A-4147-A177-3AD203B41FA5}">
                      <a16:colId xmlns:a16="http://schemas.microsoft.com/office/drawing/2014/main" val="2483001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98119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- 2024-07-23 20:33:13</a:t>
                      </a:r>
                      <a:r>
                        <a:rPr kumimoji="0" lang="en-US" sz="1000" b="0" i="0" u="none" strike="noStrike" kern="1200" cap="none" spc="0" normalizeH="0" baseline="0" noProof="0">
                          <a:ln>
                            <a:noFill/>
                          </a:ln>
                          <a:solidFill>
                            <a:prstClr val="black"/>
                          </a:solidFill>
                          <a:effectLst/>
                          <a:uLnTx/>
                          <a:uFillTx/>
                          <a:latin typeface="Calibri"/>
                          <a:ea typeface="+mn-ea"/>
                          <a:cs typeface="+mn-cs"/>
                        </a:rPr>
                        <a:t>
 🎬 Hear how #Orchestrike, our innovative collaborative weapons technology, is making #SPEAR the first #AI-enabled cruise missile.
Greg, our expert, talks about its rapid advances in the last 12 months and how our simulator at #FIA2024 features real AI and real missile hardware to immerse visitors in the tactical situation👇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https://media.licdn.com/dms/image/D4E05AQE0BUoTuOxqKg/videocover-high/0/1721759565796?e=1723035600&amp;v=beta&amp;t=V02NRFF50lN1Ycm5OGgKksbB3GE-a3eVizdN7SMb5Ww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5.7757644394111 %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4.66 %</a:t>
                      </a:r>
                    </a:p>
                  </a:txBody>
                  <a:tcPr/>
                </a:tc>
                <a:extLst>
                  <a:ext uri="{0D108BD9-81ED-4DB2-BD59-A6C34878D82A}">
                    <a16:rowId xmlns:a16="http://schemas.microsoft.com/office/drawing/2014/main" val="3318666515"/>
                  </a:ext>
                </a:extLst>
              </a:tr>
            </a:tbl>
          </a:graphicData>
        </a:graphic>
      </p:graphicFrame>
      <p:sp>
        <p:nvSpPr>
          <p:cNvPr id="4" name="Text Placeholder 3">
            <a:extLst>
              <a:ext uri="{FF2B5EF4-FFF2-40B4-BE49-F238E27FC236}">
                <a16:creationId xmlns:a16="http://schemas.microsoft.com/office/drawing/2014/main" id="{E28DB3AE-85E7-4FCD-A1ED-008889660FE9}"/>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3186439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97720-A785-4306-BDF6-B1583FC04687}"/>
              </a:ext>
            </a:extLst>
          </p:cNvPr>
          <p:cNvSpPr>
            <a:spLocks noGrp="1"/>
          </p:cNvSpPr>
          <p:nvPr>
            <p:ph type="title"/>
          </p:nvPr>
        </p:nvSpPr>
        <p:spPr/>
        <p:txBody>
          <a:bodyPr/>
          <a:lstStyle/>
          <a:p>
            <a:r>
              <a:rPr lang="en-US"/>
              <a:t>LinkedIn Posts Table with CTR | MBDA - 3 of 11</a:t>
            </a:r>
          </a:p>
        </p:txBody>
      </p:sp>
      <p:graphicFrame>
        <p:nvGraphicFramePr>
          <p:cNvPr id="5" name="Table Placeholder 4">
            <a:extLst>
              <a:ext uri="{FF2B5EF4-FFF2-40B4-BE49-F238E27FC236}">
                <a16:creationId xmlns:a16="http://schemas.microsoft.com/office/drawing/2014/main" id="{405E0435-6CCE-48F1-AD30-D10C50547DEB}"/>
              </a:ext>
            </a:extLst>
          </p:cNvPr>
          <p:cNvGraphicFramePr>
            <a:graphicFrameLocks noGrp="1"/>
          </p:cNvGraphicFramePr>
          <p:nvPr>
            <p:ph type="tbl" sz="quarter" idx="13"/>
            <p:extLst>
              <p:ext uri="{D42A27DB-BD31-4B8C-83A1-F6EECF244321}">
                <p14:modId xmlns:p14="http://schemas.microsoft.com/office/powerpoint/2010/main" val="836245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568168909"/>
                    </a:ext>
                  </a:extLst>
                </a:gridCol>
                <a:gridCol w="987551">
                  <a:extLst>
                    <a:ext uri="{9D8B030D-6E8A-4147-A177-3AD203B41FA5}">
                      <a16:colId xmlns:a16="http://schemas.microsoft.com/office/drawing/2014/main" val="360375452"/>
                    </a:ext>
                  </a:extLst>
                </a:gridCol>
                <a:gridCol w="1399031">
                  <a:extLst>
                    <a:ext uri="{9D8B030D-6E8A-4147-A177-3AD203B41FA5}">
                      <a16:colId xmlns:a16="http://schemas.microsoft.com/office/drawing/2014/main" val="1194745125"/>
                    </a:ext>
                  </a:extLst>
                </a:gridCol>
                <a:gridCol w="493776">
                  <a:extLst>
                    <a:ext uri="{9D8B030D-6E8A-4147-A177-3AD203B41FA5}">
                      <a16:colId xmlns:a16="http://schemas.microsoft.com/office/drawing/2014/main" val="1000188830"/>
                    </a:ext>
                  </a:extLst>
                </a:gridCol>
                <a:gridCol w="493776">
                  <a:extLst>
                    <a:ext uri="{9D8B030D-6E8A-4147-A177-3AD203B41FA5}">
                      <a16:colId xmlns:a16="http://schemas.microsoft.com/office/drawing/2014/main" val="3700402010"/>
                    </a:ext>
                  </a:extLst>
                </a:gridCol>
                <a:gridCol w="493776">
                  <a:extLst>
                    <a:ext uri="{9D8B030D-6E8A-4147-A177-3AD203B41FA5}">
                      <a16:colId xmlns:a16="http://schemas.microsoft.com/office/drawing/2014/main" val="3666144881"/>
                    </a:ext>
                  </a:extLst>
                </a:gridCol>
                <a:gridCol w="493776">
                  <a:extLst>
                    <a:ext uri="{9D8B030D-6E8A-4147-A177-3AD203B41FA5}">
                      <a16:colId xmlns:a16="http://schemas.microsoft.com/office/drawing/2014/main" val="1333077732"/>
                    </a:ext>
                  </a:extLst>
                </a:gridCol>
                <a:gridCol w="493776">
                  <a:extLst>
                    <a:ext uri="{9D8B030D-6E8A-4147-A177-3AD203B41FA5}">
                      <a16:colId xmlns:a16="http://schemas.microsoft.com/office/drawing/2014/main" val="1279725382"/>
                    </a:ext>
                  </a:extLst>
                </a:gridCol>
                <a:gridCol w="493776">
                  <a:extLst>
                    <a:ext uri="{9D8B030D-6E8A-4147-A177-3AD203B41FA5}">
                      <a16:colId xmlns:a16="http://schemas.microsoft.com/office/drawing/2014/main" val="1693685145"/>
                    </a:ext>
                  </a:extLst>
                </a:gridCol>
                <a:gridCol w="493776">
                  <a:extLst>
                    <a:ext uri="{9D8B030D-6E8A-4147-A177-3AD203B41FA5}">
                      <a16:colId xmlns:a16="http://schemas.microsoft.com/office/drawing/2014/main" val="1889899692"/>
                    </a:ext>
                  </a:extLst>
                </a:gridCol>
                <a:gridCol w="493776">
                  <a:extLst>
                    <a:ext uri="{9D8B030D-6E8A-4147-A177-3AD203B41FA5}">
                      <a16:colId xmlns:a16="http://schemas.microsoft.com/office/drawing/2014/main" val="3374518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97244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- 2024-07-24 18:48:17</a:t>
                      </a:r>
                      <a:r>
                        <a:rPr kumimoji="0" lang="en-US" sz="1000" b="0" i="0" u="none" strike="noStrike" kern="1200" cap="none" spc="0" normalizeH="0" baseline="0" noProof="0">
                          <a:ln>
                            <a:noFill/>
                          </a:ln>
                          <a:solidFill>
                            <a:prstClr val="black"/>
                          </a:solidFill>
                          <a:effectLst/>
                          <a:uLnTx/>
                          <a:uFillTx/>
                          <a:latin typeface="Calibri"/>
                          <a:ea typeface="+mn-ea"/>
                          <a:cs typeface="+mn-cs"/>
                        </a:rPr>
                        <a:t>
 Discover #SkyWarden, our flagship Counter-UAS capability showcased during the #FIA2024, and learn more about the new ground-launched anti air munition concept.
Watch our expert Adam go into detail on the latest technological advances and innovation regarding Sky Warden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https://media.licdn.com/dms/image/D4E05AQHnliqfY8KgYw/videocover-high/0/1721839650974?e=1723035600&amp;v=beta&amp;t=n8X5yVvT0NVnhseIYPZ84zd4MPeEtIxdtEEi1deG6m0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7.2040694743596 %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5.73 %</a:t>
                      </a:r>
                    </a:p>
                  </a:txBody>
                  <a:tcPr/>
                </a:tc>
                <a:extLst>
                  <a:ext uri="{0D108BD9-81ED-4DB2-BD59-A6C34878D82A}">
                    <a16:rowId xmlns:a16="http://schemas.microsoft.com/office/drawing/2014/main" val="2714131127"/>
                  </a:ext>
                </a:extLst>
              </a:tr>
            </a:tbl>
          </a:graphicData>
        </a:graphic>
      </p:graphicFrame>
      <p:sp>
        <p:nvSpPr>
          <p:cNvPr id="4" name="Text Placeholder 3">
            <a:extLst>
              <a:ext uri="{FF2B5EF4-FFF2-40B4-BE49-F238E27FC236}">
                <a16:creationId xmlns:a16="http://schemas.microsoft.com/office/drawing/2014/main" id="{279D968E-630F-4F24-BB95-F45F7E345D87}"/>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302553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9519-45A6-48C8-8589-9F5F9C298513}"/>
              </a:ext>
            </a:extLst>
          </p:cNvPr>
          <p:cNvSpPr>
            <a:spLocks noGrp="1"/>
          </p:cNvSpPr>
          <p:nvPr>
            <p:ph type="title"/>
          </p:nvPr>
        </p:nvSpPr>
        <p:spPr/>
        <p:txBody>
          <a:bodyPr/>
          <a:lstStyle/>
          <a:p>
            <a:r>
              <a:rPr lang="en-US"/>
              <a:t>LinkedIn Posts Table with CTR | MBDA - 4 of 11</a:t>
            </a:r>
          </a:p>
        </p:txBody>
      </p:sp>
      <p:graphicFrame>
        <p:nvGraphicFramePr>
          <p:cNvPr id="5" name="Table Placeholder 4">
            <a:extLst>
              <a:ext uri="{FF2B5EF4-FFF2-40B4-BE49-F238E27FC236}">
                <a16:creationId xmlns:a16="http://schemas.microsoft.com/office/drawing/2014/main" id="{B7AA46FC-C8E2-4F41-B2A3-9E999E5DA51D}"/>
              </a:ext>
            </a:extLst>
          </p:cNvPr>
          <p:cNvGraphicFramePr>
            <a:graphicFrameLocks noGrp="1"/>
          </p:cNvGraphicFramePr>
          <p:nvPr>
            <p:ph type="tbl" sz="quarter" idx="13"/>
            <p:extLst>
              <p:ext uri="{D42A27DB-BD31-4B8C-83A1-F6EECF244321}">
                <p14:modId xmlns:p14="http://schemas.microsoft.com/office/powerpoint/2010/main" val="397851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458665048"/>
                    </a:ext>
                  </a:extLst>
                </a:gridCol>
                <a:gridCol w="987551">
                  <a:extLst>
                    <a:ext uri="{9D8B030D-6E8A-4147-A177-3AD203B41FA5}">
                      <a16:colId xmlns:a16="http://schemas.microsoft.com/office/drawing/2014/main" val="3597232406"/>
                    </a:ext>
                  </a:extLst>
                </a:gridCol>
                <a:gridCol w="1399031">
                  <a:extLst>
                    <a:ext uri="{9D8B030D-6E8A-4147-A177-3AD203B41FA5}">
                      <a16:colId xmlns:a16="http://schemas.microsoft.com/office/drawing/2014/main" val="722766746"/>
                    </a:ext>
                  </a:extLst>
                </a:gridCol>
                <a:gridCol w="493776">
                  <a:extLst>
                    <a:ext uri="{9D8B030D-6E8A-4147-A177-3AD203B41FA5}">
                      <a16:colId xmlns:a16="http://schemas.microsoft.com/office/drawing/2014/main" val="807351810"/>
                    </a:ext>
                  </a:extLst>
                </a:gridCol>
                <a:gridCol w="493776">
                  <a:extLst>
                    <a:ext uri="{9D8B030D-6E8A-4147-A177-3AD203B41FA5}">
                      <a16:colId xmlns:a16="http://schemas.microsoft.com/office/drawing/2014/main" val="602116189"/>
                    </a:ext>
                  </a:extLst>
                </a:gridCol>
                <a:gridCol w="493776">
                  <a:extLst>
                    <a:ext uri="{9D8B030D-6E8A-4147-A177-3AD203B41FA5}">
                      <a16:colId xmlns:a16="http://schemas.microsoft.com/office/drawing/2014/main" val="2956329772"/>
                    </a:ext>
                  </a:extLst>
                </a:gridCol>
                <a:gridCol w="493776">
                  <a:extLst>
                    <a:ext uri="{9D8B030D-6E8A-4147-A177-3AD203B41FA5}">
                      <a16:colId xmlns:a16="http://schemas.microsoft.com/office/drawing/2014/main" val="818877220"/>
                    </a:ext>
                  </a:extLst>
                </a:gridCol>
                <a:gridCol w="493776">
                  <a:extLst>
                    <a:ext uri="{9D8B030D-6E8A-4147-A177-3AD203B41FA5}">
                      <a16:colId xmlns:a16="http://schemas.microsoft.com/office/drawing/2014/main" val="2804963752"/>
                    </a:ext>
                  </a:extLst>
                </a:gridCol>
                <a:gridCol w="493776">
                  <a:extLst>
                    <a:ext uri="{9D8B030D-6E8A-4147-A177-3AD203B41FA5}">
                      <a16:colId xmlns:a16="http://schemas.microsoft.com/office/drawing/2014/main" val="1064937456"/>
                    </a:ext>
                  </a:extLst>
                </a:gridCol>
                <a:gridCol w="493776">
                  <a:extLst>
                    <a:ext uri="{9D8B030D-6E8A-4147-A177-3AD203B41FA5}">
                      <a16:colId xmlns:a16="http://schemas.microsoft.com/office/drawing/2014/main" val="794050378"/>
                    </a:ext>
                  </a:extLst>
                </a:gridCol>
                <a:gridCol w="493776">
                  <a:extLst>
                    <a:ext uri="{9D8B030D-6E8A-4147-A177-3AD203B41FA5}">
                      <a16:colId xmlns:a16="http://schemas.microsoft.com/office/drawing/2014/main" val="2317027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22437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- 2024-07-25 12:55:54</a:t>
                      </a:r>
                      <a:r>
                        <a:rPr kumimoji="0" lang="en-US" sz="1000" b="0" i="0" u="none" strike="noStrike" kern="1200" cap="none" spc="0" normalizeH="0" baseline="0" noProof="0">
                          <a:ln>
                            <a:noFill/>
                          </a:ln>
                          <a:solidFill>
                            <a:prstClr val="black"/>
                          </a:solidFill>
                          <a:effectLst/>
                          <a:uLnTx/>
                          <a:uFillTx/>
                          <a:latin typeface="Calibri"/>
                          <a:ea typeface="+mn-ea"/>
                          <a:cs typeface="+mn-cs"/>
                        </a:rPr>
                        <a:t>
 Our "Collaborate to Innovate" stand returns to the Farnborough International Airshow in 2024.
Our people are there to meet the businesses and organisations, big or small, whether in #defence or not, who are interested in working with MBDA.
At MBDA we build partnerships that explore technologies and #innovation, engaging in them to optimise maturation &amp; exploitation, and making sure they endure by caring about their sustainable development.
🎬 Check out Collaborate to Innovate with MBDA during the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https://media.licdn.com/dms/image/D4D10AQFL1RajHkdAnA/videocover-high/0/1721904927748?e=1723035600&amp;v=beta&amp;t=owbhY60ydiHHh5VLukiMaCsNoyv-OI4mTK_IrZ5_LJg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7.3366055282873 %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4.37 %</a:t>
                      </a:r>
                    </a:p>
                  </a:txBody>
                  <a:tcPr/>
                </a:tc>
                <a:extLst>
                  <a:ext uri="{0D108BD9-81ED-4DB2-BD59-A6C34878D82A}">
                    <a16:rowId xmlns:a16="http://schemas.microsoft.com/office/drawing/2014/main" val="717646621"/>
                  </a:ext>
                </a:extLst>
              </a:tr>
            </a:tbl>
          </a:graphicData>
        </a:graphic>
      </p:graphicFrame>
      <p:sp>
        <p:nvSpPr>
          <p:cNvPr id="4" name="Text Placeholder 3">
            <a:extLst>
              <a:ext uri="{FF2B5EF4-FFF2-40B4-BE49-F238E27FC236}">
                <a16:creationId xmlns:a16="http://schemas.microsoft.com/office/drawing/2014/main" id="{AA3E12E4-6557-4623-B46B-85A90F8B6938}"/>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1159590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51813-0A5F-4714-842F-BD51925F0B28}"/>
              </a:ext>
            </a:extLst>
          </p:cNvPr>
          <p:cNvSpPr>
            <a:spLocks noGrp="1"/>
          </p:cNvSpPr>
          <p:nvPr>
            <p:ph type="title"/>
          </p:nvPr>
        </p:nvSpPr>
        <p:spPr/>
        <p:txBody>
          <a:bodyPr/>
          <a:lstStyle/>
          <a:p>
            <a:r>
              <a:rPr lang="en-US"/>
              <a:t>LinkedIn Posts Table with CTR | MBDA - 5 of 11</a:t>
            </a:r>
          </a:p>
        </p:txBody>
      </p:sp>
      <p:graphicFrame>
        <p:nvGraphicFramePr>
          <p:cNvPr id="5" name="Table Placeholder 4">
            <a:extLst>
              <a:ext uri="{FF2B5EF4-FFF2-40B4-BE49-F238E27FC236}">
                <a16:creationId xmlns:a16="http://schemas.microsoft.com/office/drawing/2014/main" id="{42D80207-EC86-4EE9-B498-AD4777863E1F}"/>
              </a:ext>
            </a:extLst>
          </p:cNvPr>
          <p:cNvGraphicFramePr>
            <a:graphicFrameLocks noGrp="1"/>
          </p:cNvGraphicFramePr>
          <p:nvPr>
            <p:ph type="tbl" sz="quarter" idx="13"/>
            <p:extLst>
              <p:ext uri="{D42A27DB-BD31-4B8C-83A1-F6EECF244321}">
                <p14:modId xmlns:p14="http://schemas.microsoft.com/office/powerpoint/2010/main" val="277165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702924438"/>
                    </a:ext>
                  </a:extLst>
                </a:gridCol>
                <a:gridCol w="987551">
                  <a:extLst>
                    <a:ext uri="{9D8B030D-6E8A-4147-A177-3AD203B41FA5}">
                      <a16:colId xmlns:a16="http://schemas.microsoft.com/office/drawing/2014/main" val="1771564416"/>
                    </a:ext>
                  </a:extLst>
                </a:gridCol>
                <a:gridCol w="1399031">
                  <a:extLst>
                    <a:ext uri="{9D8B030D-6E8A-4147-A177-3AD203B41FA5}">
                      <a16:colId xmlns:a16="http://schemas.microsoft.com/office/drawing/2014/main" val="3374872346"/>
                    </a:ext>
                  </a:extLst>
                </a:gridCol>
                <a:gridCol w="493776">
                  <a:extLst>
                    <a:ext uri="{9D8B030D-6E8A-4147-A177-3AD203B41FA5}">
                      <a16:colId xmlns:a16="http://schemas.microsoft.com/office/drawing/2014/main" val="3416298514"/>
                    </a:ext>
                  </a:extLst>
                </a:gridCol>
                <a:gridCol w="493776">
                  <a:extLst>
                    <a:ext uri="{9D8B030D-6E8A-4147-A177-3AD203B41FA5}">
                      <a16:colId xmlns:a16="http://schemas.microsoft.com/office/drawing/2014/main" val="2996932172"/>
                    </a:ext>
                  </a:extLst>
                </a:gridCol>
                <a:gridCol w="493776">
                  <a:extLst>
                    <a:ext uri="{9D8B030D-6E8A-4147-A177-3AD203B41FA5}">
                      <a16:colId xmlns:a16="http://schemas.microsoft.com/office/drawing/2014/main" val="1528290227"/>
                    </a:ext>
                  </a:extLst>
                </a:gridCol>
                <a:gridCol w="493776">
                  <a:extLst>
                    <a:ext uri="{9D8B030D-6E8A-4147-A177-3AD203B41FA5}">
                      <a16:colId xmlns:a16="http://schemas.microsoft.com/office/drawing/2014/main" val="638290381"/>
                    </a:ext>
                  </a:extLst>
                </a:gridCol>
                <a:gridCol w="493776">
                  <a:extLst>
                    <a:ext uri="{9D8B030D-6E8A-4147-A177-3AD203B41FA5}">
                      <a16:colId xmlns:a16="http://schemas.microsoft.com/office/drawing/2014/main" val="3215580837"/>
                    </a:ext>
                  </a:extLst>
                </a:gridCol>
                <a:gridCol w="493776">
                  <a:extLst>
                    <a:ext uri="{9D8B030D-6E8A-4147-A177-3AD203B41FA5}">
                      <a16:colId xmlns:a16="http://schemas.microsoft.com/office/drawing/2014/main" val="2051859377"/>
                    </a:ext>
                  </a:extLst>
                </a:gridCol>
                <a:gridCol w="493776">
                  <a:extLst>
                    <a:ext uri="{9D8B030D-6E8A-4147-A177-3AD203B41FA5}">
                      <a16:colId xmlns:a16="http://schemas.microsoft.com/office/drawing/2014/main" val="1015381297"/>
                    </a:ext>
                  </a:extLst>
                </a:gridCol>
                <a:gridCol w="493776">
                  <a:extLst>
                    <a:ext uri="{9D8B030D-6E8A-4147-A177-3AD203B41FA5}">
                      <a16:colId xmlns:a16="http://schemas.microsoft.com/office/drawing/2014/main" val="2150490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18082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- 2024-07-25 20:19:47</a:t>
                      </a:r>
                      <a:r>
                        <a:rPr kumimoji="0" lang="en-US" sz="1000" b="0" i="0" u="none" strike="noStrike" kern="1200" cap="none" spc="0" normalizeH="0" baseline="0" noProof="0">
                          <a:ln>
                            <a:noFill/>
                          </a:ln>
                          <a:solidFill>
                            <a:prstClr val="black"/>
                          </a:solidFill>
                          <a:effectLst/>
                          <a:uLnTx/>
                          <a:uFillTx/>
                          <a:latin typeface="Calibri"/>
                          <a:ea typeface="+mn-ea"/>
                          <a:cs typeface="+mn-cs"/>
                        </a:rPr>
                        <a:t>
 In addition to our own stand showcasing our wide range of solutions, we are proud of our partnerships that are also showcasing MBDA #capabilities on their stands:
- You’ll find Sea Venom on the Royal Navy stand with a Wildcat helicopter
- SPEAR-EW and FC/ASW are on display in the BAE Systems hangar
- We are exhibiting future combat air system capabilities on the GCAP stand
- Sea Venom, Enforcer, Akeron, Brimstone, and MICA are all exhibited on Leonardo‘s stand
🎬 Visit our partners and discover our products across #FIAS2024: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https://media.licdn.com/dms/image/D4D10AQFvEvA4eYHGNQ/videocover-high/0/1721931572472?e=1723035600&amp;v=beta&amp;t=VldAjCdzVNlshGLRHtrrYfRFlZMm6VjGd0G2jXq5WyY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6.6915615074255 %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4.84 %</a:t>
                      </a:r>
                    </a:p>
                  </a:txBody>
                  <a:tcPr/>
                </a:tc>
                <a:extLst>
                  <a:ext uri="{0D108BD9-81ED-4DB2-BD59-A6C34878D82A}">
                    <a16:rowId xmlns:a16="http://schemas.microsoft.com/office/drawing/2014/main" val="2954621496"/>
                  </a:ext>
                </a:extLst>
              </a:tr>
            </a:tbl>
          </a:graphicData>
        </a:graphic>
      </p:graphicFrame>
      <p:sp>
        <p:nvSpPr>
          <p:cNvPr id="4" name="Text Placeholder 3">
            <a:extLst>
              <a:ext uri="{FF2B5EF4-FFF2-40B4-BE49-F238E27FC236}">
                <a16:creationId xmlns:a16="http://schemas.microsoft.com/office/drawing/2014/main" id="{24F95CE5-FA69-4462-9962-9462C58D49F7}"/>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1976165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CAA6-8D03-40D6-887B-0D15A8DB631B}"/>
              </a:ext>
            </a:extLst>
          </p:cNvPr>
          <p:cNvSpPr>
            <a:spLocks noGrp="1"/>
          </p:cNvSpPr>
          <p:nvPr>
            <p:ph type="title"/>
          </p:nvPr>
        </p:nvSpPr>
        <p:spPr/>
        <p:txBody>
          <a:bodyPr/>
          <a:lstStyle/>
          <a:p>
            <a:r>
              <a:rPr lang="en-US"/>
              <a:t>LinkedIn Posts Table with CTR | MBDA - 6 of 11</a:t>
            </a:r>
          </a:p>
        </p:txBody>
      </p:sp>
      <p:graphicFrame>
        <p:nvGraphicFramePr>
          <p:cNvPr id="5" name="Table Placeholder 4">
            <a:extLst>
              <a:ext uri="{FF2B5EF4-FFF2-40B4-BE49-F238E27FC236}">
                <a16:creationId xmlns:a16="http://schemas.microsoft.com/office/drawing/2014/main" id="{91CEA8C7-2A00-408F-B65D-D75EA640A7EE}"/>
              </a:ext>
            </a:extLst>
          </p:cNvPr>
          <p:cNvGraphicFramePr>
            <a:graphicFrameLocks noGrp="1"/>
          </p:cNvGraphicFramePr>
          <p:nvPr>
            <p:ph type="tbl" sz="quarter" idx="13"/>
            <p:extLst>
              <p:ext uri="{D42A27DB-BD31-4B8C-83A1-F6EECF244321}">
                <p14:modId xmlns:p14="http://schemas.microsoft.com/office/powerpoint/2010/main" val="1133410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025580275"/>
                    </a:ext>
                  </a:extLst>
                </a:gridCol>
                <a:gridCol w="987551">
                  <a:extLst>
                    <a:ext uri="{9D8B030D-6E8A-4147-A177-3AD203B41FA5}">
                      <a16:colId xmlns:a16="http://schemas.microsoft.com/office/drawing/2014/main" val="416091482"/>
                    </a:ext>
                  </a:extLst>
                </a:gridCol>
                <a:gridCol w="1399031">
                  <a:extLst>
                    <a:ext uri="{9D8B030D-6E8A-4147-A177-3AD203B41FA5}">
                      <a16:colId xmlns:a16="http://schemas.microsoft.com/office/drawing/2014/main" val="4010099100"/>
                    </a:ext>
                  </a:extLst>
                </a:gridCol>
                <a:gridCol w="493776">
                  <a:extLst>
                    <a:ext uri="{9D8B030D-6E8A-4147-A177-3AD203B41FA5}">
                      <a16:colId xmlns:a16="http://schemas.microsoft.com/office/drawing/2014/main" val="1019283356"/>
                    </a:ext>
                  </a:extLst>
                </a:gridCol>
                <a:gridCol w="493776">
                  <a:extLst>
                    <a:ext uri="{9D8B030D-6E8A-4147-A177-3AD203B41FA5}">
                      <a16:colId xmlns:a16="http://schemas.microsoft.com/office/drawing/2014/main" val="3888273274"/>
                    </a:ext>
                  </a:extLst>
                </a:gridCol>
                <a:gridCol w="493776">
                  <a:extLst>
                    <a:ext uri="{9D8B030D-6E8A-4147-A177-3AD203B41FA5}">
                      <a16:colId xmlns:a16="http://schemas.microsoft.com/office/drawing/2014/main" val="298364735"/>
                    </a:ext>
                  </a:extLst>
                </a:gridCol>
                <a:gridCol w="493776">
                  <a:extLst>
                    <a:ext uri="{9D8B030D-6E8A-4147-A177-3AD203B41FA5}">
                      <a16:colId xmlns:a16="http://schemas.microsoft.com/office/drawing/2014/main" val="2261645701"/>
                    </a:ext>
                  </a:extLst>
                </a:gridCol>
                <a:gridCol w="493776">
                  <a:extLst>
                    <a:ext uri="{9D8B030D-6E8A-4147-A177-3AD203B41FA5}">
                      <a16:colId xmlns:a16="http://schemas.microsoft.com/office/drawing/2014/main" val="1237633703"/>
                    </a:ext>
                  </a:extLst>
                </a:gridCol>
                <a:gridCol w="493776">
                  <a:extLst>
                    <a:ext uri="{9D8B030D-6E8A-4147-A177-3AD203B41FA5}">
                      <a16:colId xmlns:a16="http://schemas.microsoft.com/office/drawing/2014/main" val="2063465488"/>
                    </a:ext>
                  </a:extLst>
                </a:gridCol>
                <a:gridCol w="493776">
                  <a:extLst>
                    <a:ext uri="{9D8B030D-6E8A-4147-A177-3AD203B41FA5}">
                      <a16:colId xmlns:a16="http://schemas.microsoft.com/office/drawing/2014/main" val="3751486307"/>
                    </a:ext>
                  </a:extLst>
                </a:gridCol>
                <a:gridCol w="493776">
                  <a:extLst>
                    <a:ext uri="{9D8B030D-6E8A-4147-A177-3AD203B41FA5}">
                      <a16:colId xmlns:a16="http://schemas.microsoft.com/office/drawing/2014/main" val="324998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50979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- 2024-07-26 19:45:20</a:t>
                      </a:r>
                      <a:r>
                        <a:rPr kumimoji="0" lang="en-US" sz="1000" b="0" i="0" u="none" strike="noStrike" kern="1200" cap="none" spc="0" normalizeH="0" baseline="0" noProof="0">
                          <a:ln>
                            <a:noFill/>
                          </a:ln>
                          <a:solidFill>
                            <a:prstClr val="black"/>
                          </a:solidFill>
                          <a:effectLst/>
                          <a:uLnTx/>
                          <a:uFillTx/>
                          <a:latin typeface="Calibri"/>
                          <a:ea typeface="+mn-ea"/>
                          <a:cs typeface="+mn-cs"/>
                        </a:rPr>
                        <a:t>
 For this very last day at the Farnborough International Airshow 2024, our System Engineer graduate Maisie accepted to take control of our X account for an insightful tour of the show and conduct exciting interviews.
Here’s a recap for those who missed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https://media.licdn.com/dms/image/D4E05AQGQ6hWjq-N80w/videocover-high/0/1722015874784?e=1723035600&amp;v=beta&amp;t=7RmpoMYKaoxHYUEQNrW7O_9fcKSCRGrTU4nG2Qb_2Sg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5.9380043408092 %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4.91 %</a:t>
                      </a:r>
                    </a:p>
                  </a:txBody>
                  <a:tcPr/>
                </a:tc>
                <a:extLst>
                  <a:ext uri="{0D108BD9-81ED-4DB2-BD59-A6C34878D82A}">
                    <a16:rowId xmlns:a16="http://schemas.microsoft.com/office/drawing/2014/main" val="2221439238"/>
                  </a:ext>
                </a:extLst>
              </a:tr>
            </a:tbl>
          </a:graphicData>
        </a:graphic>
      </p:graphicFrame>
      <p:sp>
        <p:nvSpPr>
          <p:cNvPr id="4" name="Text Placeholder 3">
            <a:extLst>
              <a:ext uri="{FF2B5EF4-FFF2-40B4-BE49-F238E27FC236}">
                <a16:creationId xmlns:a16="http://schemas.microsoft.com/office/drawing/2014/main" id="{EC2BC8BE-276B-45D3-8248-CDC8465E0862}"/>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1296623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C2F35-D1E7-4AB7-A8BD-0AC19C0EA6B1}"/>
              </a:ext>
            </a:extLst>
          </p:cNvPr>
          <p:cNvSpPr>
            <a:spLocks noGrp="1"/>
          </p:cNvSpPr>
          <p:nvPr>
            <p:ph type="title"/>
          </p:nvPr>
        </p:nvSpPr>
        <p:spPr/>
        <p:txBody>
          <a:bodyPr/>
          <a:lstStyle/>
          <a:p>
            <a:r>
              <a:rPr lang="en-US"/>
              <a:t>LinkedIn Posts Table with CTR | MBDA - 7 of 11</a:t>
            </a:r>
          </a:p>
        </p:txBody>
      </p:sp>
      <p:graphicFrame>
        <p:nvGraphicFramePr>
          <p:cNvPr id="5" name="Table Placeholder 4">
            <a:extLst>
              <a:ext uri="{FF2B5EF4-FFF2-40B4-BE49-F238E27FC236}">
                <a16:creationId xmlns:a16="http://schemas.microsoft.com/office/drawing/2014/main" id="{DAEEAB5C-2ABE-49CF-B57D-4CD7FE8F1DC3}"/>
              </a:ext>
            </a:extLst>
          </p:cNvPr>
          <p:cNvGraphicFramePr>
            <a:graphicFrameLocks noGrp="1"/>
          </p:cNvGraphicFramePr>
          <p:nvPr>
            <p:ph type="tbl" sz="quarter" idx="13"/>
            <p:extLst>
              <p:ext uri="{D42A27DB-BD31-4B8C-83A1-F6EECF244321}">
                <p14:modId xmlns:p14="http://schemas.microsoft.com/office/powerpoint/2010/main" val="408586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786852782"/>
                    </a:ext>
                  </a:extLst>
                </a:gridCol>
                <a:gridCol w="987551">
                  <a:extLst>
                    <a:ext uri="{9D8B030D-6E8A-4147-A177-3AD203B41FA5}">
                      <a16:colId xmlns:a16="http://schemas.microsoft.com/office/drawing/2014/main" val="2395197309"/>
                    </a:ext>
                  </a:extLst>
                </a:gridCol>
                <a:gridCol w="1399031">
                  <a:extLst>
                    <a:ext uri="{9D8B030D-6E8A-4147-A177-3AD203B41FA5}">
                      <a16:colId xmlns:a16="http://schemas.microsoft.com/office/drawing/2014/main" val="408455843"/>
                    </a:ext>
                  </a:extLst>
                </a:gridCol>
                <a:gridCol w="493776">
                  <a:extLst>
                    <a:ext uri="{9D8B030D-6E8A-4147-A177-3AD203B41FA5}">
                      <a16:colId xmlns:a16="http://schemas.microsoft.com/office/drawing/2014/main" val="1202767420"/>
                    </a:ext>
                  </a:extLst>
                </a:gridCol>
                <a:gridCol w="493776">
                  <a:extLst>
                    <a:ext uri="{9D8B030D-6E8A-4147-A177-3AD203B41FA5}">
                      <a16:colId xmlns:a16="http://schemas.microsoft.com/office/drawing/2014/main" val="3798755181"/>
                    </a:ext>
                  </a:extLst>
                </a:gridCol>
                <a:gridCol w="493776">
                  <a:extLst>
                    <a:ext uri="{9D8B030D-6E8A-4147-A177-3AD203B41FA5}">
                      <a16:colId xmlns:a16="http://schemas.microsoft.com/office/drawing/2014/main" val="151380737"/>
                    </a:ext>
                  </a:extLst>
                </a:gridCol>
                <a:gridCol w="493776">
                  <a:extLst>
                    <a:ext uri="{9D8B030D-6E8A-4147-A177-3AD203B41FA5}">
                      <a16:colId xmlns:a16="http://schemas.microsoft.com/office/drawing/2014/main" val="1079349033"/>
                    </a:ext>
                  </a:extLst>
                </a:gridCol>
                <a:gridCol w="493776">
                  <a:extLst>
                    <a:ext uri="{9D8B030D-6E8A-4147-A177-3AD203B41FA5}">
                      <a16:colId xmlns:a16="http://schemas.microsoft.com/office/drawing/2014/main" val="978634358"/>
                    </a:ext>
                  </a:extLst>
                </a:gridCol>
                <a:gridCol w="493776">
                  <a:extLst>
                    <a:ext uri="{9D8B030D-6E8A-4147-A177-3AD203B41FA5}">
                      <a16:colId xmlns:a16="http://schemas.microsoft.com/office/drawing/2014/main" val="3824635050"/>
                    </a:ext>
                  </a:extLst>
                </a:gridCol>
                <a:gridCol w="493776">
                  <a:extLst>
                    <a:ext uri="{9D8B030D-6E8A-4147-A177-3AD203B41FA5}">
                      <a16:colId xmlns:a16="http://schemas.microsoft.com/office/drawing/2014/main" val="829998776"/>
                    </a:ext>
                  </a:extLst>
                </a:gridCol>
                <a:gridCol w="493776">
                  <a:extLst>
                    <a:ext uri="{9D8B030D-6E8A-4147-A177-3AD203B41FA5}">
                      <a16:colId xmlns:a16="http://schemas.microsoft.com/office/drawing/2014/main" val="178568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57490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- 2024-07-17 15:51:26</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the return of our Collaborate to Innovate stand at the Farnborough International Airshow 2024!
At MBDA, innovation is at the core of our identity and we lead and influence future technologies by embracing an open #innovation approach.
Visit us at Farnborough from Monday, July 22nd to Friday, July 26th, to explore pioneering initiatives and a diverse array of themes throughout the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25.256954912978 %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23.59 %</a:t>
                      </a:r>
                    </a:p>
                  </a:txBody>
                  <a:tcPr/>
                </a:tc>
                <a:extLst>
                  <a:ext uri="{0D108BD9-81ED-4DB2-BD59-A6C34878D82A}">
                    <a16:rowId xmlns:a16="http://schemas.microsoft.com/office/drawing/2014/main" val="4281332382"/>
                  </a:ext>
                </a:extLst>
              </a:tr>
            </a:tbl>
          </a:graphicData>
        </a:graphic>
      </p:graphicFrame>
      <p:sp>
        <p:nvSpPr>
          <p:cNvPr id="4" name="Text Placeholder 3">
            <a:extLst>
              <a:ext uri="{FF2B5EF4-FFF2-40B4-BE49-F238E27FC236}">
                <a16:creationId xmlns:a16="http://schemas.microsoft.com/office/drawing/2014/main" id="{937A0E3C-E305-4F0B-9648-04557708D937}"/>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1022386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BDA22-10C8-4DE8-BF59-B8A1B098FA7D}"/>
              </a:ext>
            </a:extLst>
          </p:cNvPr>
          <p:cNvSpPr>
            <a:spLocks noGrp="1"/>
          </p:cNvSpPr>
          <p:nvPr>
            <p:ph type="title"/>
          </p:nvPr>
        </p:nvSpPr>
        <p:spPr/>
        <p:txBody>
          <a:bodyPr/>
          <a:lstStyle/>
          <a:p>
            <a:r>
              <a:rPr lang="en-US"/>
              <a:t>LinkedIn Posts Table with CTR | MBDA - 8 of 11</a:t>
            </a:r>
          </a:p>
        </p:txBody>
      </p:sp>
      <p:graphicFrame>
        <p:nvGraphicFramePr>
          <p:cNvPr id="5" name="Table Placeholder 4">
            <a:extLst>
              <a:ext uri="{FF2B5EF4-FFF2-40B4-BE49-F238E27FC236}">
                <a16:creationId xmlns:a16="http://schemas.microsoft.com/office/drawing/2014/main" id="{8B4A2240-9227-4AB0-83E7-745DAE74BB0D}"/>
              </a:ext>
            </a:extLst>
          </p:cNvPr>
          <p:cNvGraphicFramePr>
            <a:graphicFrameLocks noGrp="1"/>
          </p:cNvGraphicFramePr>
          <p:nvPr>
            <p:ph type="tbl" sz="quarter" idx="13"/>
            <p:extLst>
              <p:ext uri="{D42A27DB-BD31-4B8C-83A1-F6EECF244321}">
                <p14:modId xmlns:p14="http://schemas.microsoft.com/office/powerpoint/2010/main" val="226885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354183667"/>
                    </a:ext>
                  </a:extLst>
                </a:gridCol>
                <a:gridCol w="987551">
                  <a:extLst>
                    <a:ext uri="{9D8B030D-6E8A-4147-A177-3AD203B41FA5}">
                      <a16:colId xmlns:a16="http://schemas.microsoft.com/office/drawing/2014/main" val="1928534341"/>
                    </a:ext>
                  </a:extLst>
                </a:gridCol>
                <a:gridCol w="1399031">
                  <a:extLst>
                    <a:ext uri="{9D8B030D-6E8A-4147-A177-3AD203B41FA5}">
                      <a16:colId xmlns:a16="http://schemas.microsoft.com/office/drawing/2014/main" val="783958815"/>
                    </a:ext>
                  </a:extLst>
                </a:gridCol>
                <a:gridCol w="493776">
                  <a:extLst>
                    <a:ext uri="{9D8B030D-6E8A-4147-A177-3AD203B41FA5}">
                      <a16:colId xmlns:a16="http://schemas.microsoft.com/office/drawing/2014/main" val="3465049069"/>
                    </a:ext>
                  </a:extLst>
                </a:gridCol>
                <a:gridCol w="493776">
                  <a:extLst>
                    <a:ext uri="{9D8B030D-6E8A-4147-A177-3AD203B41FA5}">
                      <a16:colId xmlns:a16="http://schemas.microsoft.com/office/drawing/2014/main" val="1119183110"/>
                    </a:ext>
                  </a:extLst>
                </a:gridCol>
                <a:gridCol w="493776">
                  <a:extLst>
                    <a:ext uri="{9D8B030D-6E8A-4147-A177-3AD203B41FA5}">
                      <a16:colId xmlns:a16="http://schemas.microsoft.com/office/drawing/2014/main" val="929839932"/>
                    </a:ext>
                  </a:extLst>
                </a:gridCol>
                <a:gridCol w="493776">
                  <a:extLst>
                    <a:ext uri="{9D8B030D-6E8A-4147-A177-3AD203B41FA5}">
                      <a16:colId xmlns:a16="http://schemas.microsoft.com/office/drawing/2014/main" val="2208611616"/>
                    </a:ext>
                  </a:extLst>
                </a:gridCol>
                <a:gridCol w="493776">
                  <a:extLst>
                    <a:ext uri="{9D8B030D-6E8A-4147-A177-3AD203B41FA5}">
                      <a16:colId xmlns:a16="http://schemas.microsoft.com/office/drawing/2014/main" val="2848434497"/>
                    </a:ext>
                  </a:extLst>
                </a:gridCol>
                <a:gridCol w="493776">
                  <a:extLst>
                    <a:ext uri="{9D8B030D-6E8A-4147-A177-3AD203B41FA5}">
                      <a16:colId xmlns:a16="http://schemas.microsoft.com/office/drawing/2014/main" val="1572891945"/>
                    </a:ext>
                  </a:extLst>
                </a:gridCol>
                <a:gridCol w="493776">
                  <a:extLst>
                    <a:ext uri="{9D8B030D-6E8A-4147-A177-3AD203B41FA5}">
                      <a16:colId xmlns:a16="http://schemas.microsoft.com/office/drawing/2014/main" val="340984453"/>
                    </a:ext>
                  </a:extLst>
                </a:gridCol>
                <a:gridCol w="493776">
                  <a:extLst>
                    <a:ext uri="{9D8B030D-6E8A-4147-A177-3AD203B41FA5}">
                      <a16:colId xmlns:a16="http://schemas.microsoft.com/office/drawing/2014/main" val="2307608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53577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- 2024-07-22 13:04:14</a:t>
                      </a:r>
                      <a:r>
                        <a:rPr kumimoji="0" lang="en-US" sz="1000" b="0" i="0" u="none" strike="noStrike" kern="1200" cap="none" spc="0" normalizeH="0" baseline="0" noProof="0">
                          <a:ln>
                            <a:noFill/>
                          </a:ln>
                          <a:solidFill>
                            <a:prstClr val="black"/>
                          </a:solidFill>
                          <a:effectLst/>
                          <a:uLnTx/>
                          <a:uFillTx/>
                          <a:latin typeface="Calibri"/>
                          <a:ea typeface="+mn-ea"/>
                          <a:cs typeface="+mn-cs"/>
                        </a:rPr>
                        <a:t>
 🇬🇧 MBDA and the UK Ministry of Defence have renewed their strategic partnership on complex weapons for a further decade, with a renewed Portfolio Management Agreement (PMA). 
Known as #PMA2 and worth at least £6.5 billion, the agreement will deliver battle winning complex weapons to the UK #ArmedForces faster, at lower cost and with greater agility. PMA2 will also support jobs, skills and industrial investment in the UK.
PMA2 will build upon the many successes of the past decade and enables better #collaboration with allies across 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25.220588235294 %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23.58 %</a:t>
                      </a:r>
                    </a:p>
                  </a:txBody>
                  <a:tcPr/>
                </a:tc>
                <a:extLst>
                  <a:ext uri="{0D108BD9-81ED-4DB2-BD59-A6C34878D82A}">
                    <a16:rowId xmlns:a16="http://schemas.microsoft.com/office/drawing/2014/main" val="1726924993"/>
                  </a:ext>
                </a:extLst>
              </a:tr>
            </a:tbl>
          </a:graphicData>
        </a:graphic>
      </p:graphicFrame>
      <p:sp>
        <p:nvSpPr>
          <p:cNvPr id="4" name="Text Placeholder 3">
            <a:extLst>
              <a:ext uri="{FF2B5EF4-FFF2-40B4-BE49-F238E27FC236}">
                <a16:creationId xmlns:a16="http://schemas.microsoft.com/office/drawing/2014/main" id="{487B2154-ACF1-496F-8423-19C1BBD54799}"/>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1003385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12F92-3F5A-41AA-845E-E0C152B2B80B}"/>
              </a:ext>
            </a:extLst>
          </p:cNvPr>
          <p:cNvSpPr>
            <a:spLocks noGrp="1"/>
          </p:cNvSpPr>
          <p:nvPr>
            <p:ph type="title"/>
          </p:nvPr>
        </p:nvSpPr>
        <p:spPr/>
        <p:txBody>
          <a:bodyPr/>
          <a:lstStyle/>
          <a:p>
            <a:r>
              <a:rPr lang="en-US"/>
              <a:t>LinkedIn Posts Table with CTR | MBDA - 9 of 11</a:t>
            </a:r>
          </a:p>
        </p:txBody>
      </p:sp>
      <p:graphicFrame>
        <p:nvGraphicFramePr>
          <p:cNvPr id="5" name="Table Placeholder 4">
            <a:extLst>
              <a:ext uri="{FF2B5EF4-FFF2-40B4-BE49-F238E27FC236}">
                <a16:creationId xmlns:a16="http://schemas.microsoft.com/office/drawing/2014/main" id="{9DBEB00E-ADC2-405E-834A-0F552C527904}"/>
              </a:ext>
            </a:extLst>
          </p:cNvPr>
          <p:cNvGraphicFramePr>
            <a:graphicFrameLocks noGrp="1"/>
          </p:cNvGraphicFramePr>
          <p:nvPr>
            <p:ph type="tbl" sz="quarter" idx="13"/>
            <p:extLst>
              <p:ext uri="{D42A27DB-BD31-4B8C-83A1-F6EECF244321}">
                <p14:modId xmlns:p14="http://schemas.microsoft.com/office/powerpoint/2010/main" val="2890527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350997543"/>
                    </a:ext>
                  </a:extLst>
                </a:gridCol>
                <a:gridCol w="987551">
                  <a:extLst>
                    <a:ext uri="{9D8B030D-6E8A-4147-A177-3AD203B41FA5}">
                      <a16:colId xmlns:a16="http://schemas.microsoft.com/office/drawing/2014/main" val="4036342436"/>
                    </a:ext>
                  </a:extLst>
                </a:gridCol>
                <a:gridCol w="1399031">
                  <a:extLst>
                    <a:ext uri="{9D8B030D-6E8A-4147-A177-3AD203B41FA5}">
                      <a16:colId xmlns:a16="http://schemas.microsoft.com/office/drawing/2014/main" val="2983991973"/>
                    </a:ext>
                  </a:extLst>
                </a:gridCol>
                <a:gridCol w="493776">
                  <a:extLst>
                    <a:ext uri="{9D8B030D-6E8A-4147-A177-3AD203B41FA5}">
                      <a16:colId xmlns:a16="http://schemas.microsoft.com/office/drawing/2014/main" val="3757175145"/>
                    </a:ext>
                  </a:extLst>
                </a:gridCol>
                <a:gridCol w="493776">
                  <a:extLst>
                    <a:ext uri="{9D8B030D-6E8A-4147-A177-3AD203B41FA5}">
                      <a16:colId xmlns:a16="http://schemas.microsoft.com/office/drawing/2014/main" val="1371864311"/>
                    </a:ext>
                  </a:extLst>
                </a:gridCol>
                <a:gridCol w="493776">
                  <a:extLst>
                    <a:ext uri="{9D8B030D-6E8A-4147-A177-3AD203B41FA5}">
                      <a16:colId xmlns:a16="http://schemas.microsoft.com/office/drawing/2014/main" val="3890777386"/>
                    </a:ext>
                  </a:extLst>
                </a:gridCol>
                <a:gridCol w="493776">
                  <a:extLst>
                    <a:ext uri="{9D8B030D-6E8A-4147-A177-3AD203B41FA5}">
                      <a16:colId xmlns:a16="http://schemas.microsoft.com/office/drawing/2014/main" val="2312768328"/>
                    </a:ext>
                  </a:extLst>
                </a:gridCol>
                <a:gridCol w="493776">
                  <a:extLst>
                    <a:ext uri="{9D8B030D-6E8A-4147-A177-3AD203B41FA5}">
                      <a16:colId xmlns:a16="http://schemas.microsoft.com/office/drawing/2014/main" val="1056886640"/>
                    </a:ext>
                  </a:extLst>
                </a:gridCol>
                <a:gridCol w="493776">
                  <a:extLst>
                    <a:ext uri="{9D8B030D-6E8A-4147-A177-3AD203B41FA5}">
                      <a16:colId xmlns:a16="http://schemas.microsoft.com/office/drawing/2014/main" val="92922407"/>
                    </a:ext>
                  </a:extLst>
                </a:gridCol>
                <a:gridCol w="493776">
                  <a:extLst>
                    <a:ext uri="{9D8B030D-6E8A-4147-A177-3AD203B41FA5}">
                      <a16:colId xmlns:a16="http://schemas.microsoft.com/office/drawing/2014/main" val="961402857"/>
                    </a:ext>
                  </a:extLst>
                </a:gridCol>
                <a:gridCol w="493776">
                  <a:extLst>
                    <a:ext uri="{9D8B030D-6E8A-4147-A177-3AD203B41FA5}">
                      <a16:colId xmlns:a16="http://schemas.microsoft.com/office/drawing/2014/main" val="2944366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0215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- 2024-07-22 19:11:43</a:t>
                      </a:r>
                      <a:r>
                        <a:rPr kumimoji="0" lang="en-US" sz="1000" b="0" i="0" u="none" strike="noStrike" kern="1200" cap="none" spc="0" normalizeH="0" baseline="0" noProof="0">
                          <a:ln>
                            <a:noFill/>
                          </a:ln>
                          <a:solidFill>
                            <a:prstClr val="black"/>
                          </a:solidFill>
                          <a:effectLst/>
                          <a:uLnTx/>
                          <a:uFillTx/>
                          <a:latin typeface="Calibri"/>
                          <a:ea typeface="+mn-ea"/>
                          <a:cs typeface="+mn-cs"/>
                        </a:rPr>
                        <a:t>
 🚀 Discover the rapid advances MBDA has made to the #Orchestrike collaborative weapons artificial intelligence (AI) over the past 12 months, showcasing MBDA’s unique technologies and expertise in Europe for delivering the decisive air domain missile capabilities to enable our armed forces to defend our values and freedoms.🛡️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28.138272135907 %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27.26 %</a:t>
                      </a:r>
                    </a:p>
                  </a:txBody>
                  <a:tcPr/>
                </a:tc>
                <a:extLst>
                  <a:ext uri="{0D108BD9-81ED-4DB2-BD59-A6C34878D82A}">
                    <a16:rowId xmlns:a16="http://schemas.microsoft.com/office/drawing/2014/main" val="3201932193"/>
                  </a:ext>
                </a:extLst>
              </a:tr>
            </a:tbl>
          </a:graphicData>
        </a:graphic>
      </p:graphicFrame>
      <p:sp>
        <p:nvSpPr>
          <p:cNvPr id="4" name="Text Placeholder 3">
            <a:extLst>
              <a:ext uri="{FF2B5EF4-FFF2-40B4-BE49-F238E27FC236}">
                <a16:creationId xmlns:a16="http://schemas.microsoft.com/office/drawing/2014/main" id="{30CD2D2E-4196-4E88-A44C-42B6E7A155FE}"/>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3985870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E7F3-0FAA-4A6D-BCBE-AE67EF4608FC}"/>
              </a:ext>
            </a:extLst>
          </p:cNvPr>
          <p:cNvSpPr>
            <a:spLocks noGrp="1"/>
          </p:cNvSpPr>
          <p:nvPr>
            <p:ph type="title"/>
          </p:nvPr>
        </p:nvSpPr>
        <p:spPr/>
        <p:txBody>
          <a:bodyPr/>
          <a:lstStyle/>
          <a:p>
            <a:r>
              <a:rPr lang="en-US"/>
              <a:t>LinkedIn Posts Table with CTR | MBDA - 10 of 11</a:t>
            </a:r>
          </a:p>
        </p:txBody>
      </p:sp>
      <p:graphicFrame>
        <p:nvGraphicFramePr>
          <p:cNvPr id="5" name="Table Placeholder 4">
            <a:extLst>
              <a:ext uri="{FF2B5EF4-FFF2-40B4-BE49-F238E27FC236}">
                <a16:creationId xmlns:a16="http://schemas.microsoft.com/office/drawing/2014/main" id="{0C78883F-F2A2-4C1C-8FBA-C5FB83E53EF9}"/>
              </a:ext>
            </a:extLst>
          </p:cNvPr>
          <p:cNvGraphicFramePr>
            <a:graphicFrameLocks noGrp="1"/>
          </p:cNvGraphicFramePr>
          <p:nvPr>
            <p:ph type="tbl" sz="quarter" idx="13"/>
            <p:extLst>
              <p:ext uri="{D42A27DB-BD31-4B8C-83A1-F6EECF244321}">
                <p14:modId xmlns:p14="http://schemas.microsoft.com/office/powerpoint/2010/main" val="446946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830246106"/>
                    </a:ext>
                  </a:extLst>
                </a:gridCol>
                <a:gridCol w="987551">
                  <a:extLst>
                    <a:ext uri="{9D8B030D-6E8A-4147-A177-3AD203B41FA5}">
                      <a16:colId xmlns:a16="http://schemas.microsoft.com/office/drawing/2014/main" val="594335955"/>
                    </a:ext>
                  </a:extLst>
                </a:gridCol>
                <a:gridCol w="1399031">
                  <a:extLst>
                    <a:ext uri="{9D8B030D-6E8A-4147-A177-3AD203B41FA5}">
                      <a16:colId xmlns:a16="http://schemas.microsoft.com/office/drawing/2014/main" val="1771185051"/>
                    </a:ext>
                  </a:extLst>
                </a:gridCol>
                <a:gridCol w="493776">
                  <a:extLst>
                    <a:ext uri="{9D8B030D-6E8A-4147-A177-3AD203B41FA5}">
                      <a16:colId xmlns:a16="http://schemas.microsoft.com/office/drawing/2014/main" val="3093605560"/>
                    </a:ext>
                  </a:extLst>
                </a:gridCol>
                <a:gridCol w="493776">
                  <a:extLst>
                    <a:ext uri="{9D8B030D-6E8A-4147-A177-3AD203B41FA5}">
                      <a16:colId xmlns:a16="http://schemas.microsoft.com/office/drawing/2014/main" val="1004651126"/>
                    </a:ext>
                  </a:extLst>
                </a:gridCol>
                <a:gridCol w="493776">
                  <a:extLst>
                    <a:ext uri="{9D8B030D-6E8A-4147-A177-3AD203B41FA5}">
                      <a16:colId xmlns:a16="http://schemas.microsoft.com/office/drawing/2014/main" val="970502769"/>
                    </a:ext>
                  </a:extLst>
                </a:gridCol>
                <a:gridCol w="493776">
                  <a:extLst>
                    <a:ext uri="{9D8B030D-6E8A-4147-A177-3AD203B41FA5}">
                      <a16:colId xmlns:a16="http://schemas.microsoft.com/office/drawing/2014/main" val="2781113297"/>
                    </a:ext>
                  </a:extLst>
                </a:gridCol>
                <a:gridCol w="493776">
                  <a:extLst>
                    <a:ext uri="{9D8B030D-6E8A-4147-A177-3AD203B41FA5}">
                      <a16:colId xmlns:a16="http://schemas.microsoft.com/office/drawing/2014/main" val="3979014519"/>
                    </a:ext>
                  </a:extLst>
                </a:gridCol>
                <a:gridCol w="493776">
                  <a:extLst>
                    <a:ext uri="{9D8B030D-6E8A-4147-A177-3AD203B41FA5}">
                      <a16:colId xmlns:a16="http://schemas.microsoft.com/office/drawing/2014/main" val="3488460280"/>
                    </a:ext>
                  </a:extLst>
                </a:gridCol>
                <a:gridCol w="493776">
                  <a:extLst>
                    <a:ext uri="{9D8B030D-6E8A-4147-A177-3AD203B41FA5}">
                      <a16:colId xmlns:a16="http://schemas.microsoft.com/office/drawing/2014/main" val="1483602247"/>
                    </a:ext>
                  </a:extLst>
                </a:gridCol>
                <a:gridCol w="493776">
                  <a:extLst>
                    <a:ext uri="{9D8B030D-6E8A-4147-A177-3AD203B41FA5}">
                      <a16:colId xmlns:a16="http://schemas.microsoft.com/office/drawing/2014/main" val="2444886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52202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- 2024-07-23 13:39:14</a:t>
                      </a:r>
                      <a:r>
                        <a:rPr kumimoji="0" lang="en-US" sz="1000" b="0" i="0" u="none" strike="noStrike" kern="1200" cap="none" spc="0" normalizeH="0" baseline="0" noProof="0">
                          <a:ln>
                            <a:noFill/>
                          </a:ln>
                          <a:solidFill>
                            <a:prstClr val="black"/>
                          </a:solidFill>
                          <a:effectLst/>
                          <a:uLnTx/>
                          <a:uFillTx/>
                          <a:latin typeface="Calibri"/>
                          <a:ea typeface="+mn-ea"/>
                          <a:cs typeface="+mn-cs"/>
                        </a:rPr>
                        <a:t>
 At Farnborough International 2024, MBDA is unveiling groundbreaking solutions to combat the growing threat of #drones. Our Sky Warden system offers a robust, adaptable approach to counter-uncrewed aerial systems, ensuring comprehensive protection from detection to neutralisation.
With innovations like the integration of our new supersonic MANPADS #VSHORAD and our ground-launched anti-air munition concept with Fortem Technologies, MBDA is at the forefront of #AirDefence.
Let's explore those #innovations further!⬇️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39.356965493621 %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38.16 %</a:t>
                      </a:r>
                    </a:p>
                  </a:txBody>
                  <a:tcPr/>
                </a:tc>
                <a:extLst>
                  <a:ext uri="{0D108BD9-81ED-4DB2-BD59-A6C34878D82A}">
                    <a16:rowId xmlns:a16="http://schemas.microsoft.com/office/drawing/2014/main" val="1404837138"/>
                  </a:ext>
                </a:extLst>
              </a:tr>
            </a:tbl>
          </a:graphicData>
        </a:graphic>
      </p:graphicFrame>
      <p:sp>
        <p:nvSpPr>
          <p:cNvPr id="4" name="Text Placeholder 3">
            <a:extLst>
              <a:ext uri="{FF2B5EF4-FFF2-40B4-BE49-F238E27FC236}">
                <a16:creationId xmlns:a16="http://schemas.microsoft.com/office/drawing/2014/main" id="{406F2B65-1542-4BD0-AFDB-4D9834BD5947}"/>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53640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6135E-FCAB-4318-A664-1F2F0DD7034A}"/>
              </a:ext>
            </a:extLst>
          </p:cNvPr>
          <p:cNvSpPr>
            <a:spLocks noGrp="1"/>
          </p:cNvSpPr>
          <p:nvPr>
            <p:ph type="title"/>
          </p:nvPr>
        </p:nvSpPr>
        <p:spPr/>
        <p:txBody>
          <a:bodyPr/>
          <a:lstStyle/>
          <a:p>
            <a:r>
              <a:rPr lang="en-US"/>
              <a:t>LinkedIn Posts Table with CTR | MBDA - 11 of 11</a:t>
            </a:r>
          </a:p>
        </p:txBody>
      </p:sp>
      <p:graphicFrame>
        <p:nvGraphicFramePr>
          <p:cNvPr id="5" name="Table Placeholder 4">
            <a:extLst>
              <a:ext uri="{FF2B5EF4-FFF2-40B4-BE49-F238E27FC236}">
                <a16:creationId xmlns:a16="http://schemas.microsoft.com/office/drawing/2014/main" id="{72BD9872-3DEC-4CBD-8F38-7A795AF1C52F}"/>
              </a:ext>
            </a:extLst>
          </p:cNvPr>
          <p:cNvGraphicFramePr>
            <a:graphicFrameLocks noGrp="1"/>
          </p:cNvGraphicFramePr>
          <p:nvPr>
            <p:ph type="tbl" sz="quarter" idx="13"/>
            <p:extLst>
              <p:ext uri="{D42A27DB-BD31-4B8C-83A1-F6EECF244321}">
                <p14:modId xmlns:p14="http://schemas.microsoft.com/office/powerpoint/2010/main" val="403500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98563462"/>
                    </a:ext>
                  </a:extLst>
                </a:gridCol>
                <a:gridCol w="987551">
                  <a:extLst>
                    <a:ext uri="{9D8B030D-6E8A-4147-A177-3AD203B41FA5}">
                      <a16:colId xmlns:a16="http://schemas.microsoft.com/office/drawing/2014/main" val="916878191"/>
                    </a:ext>
                  </a:extLst>
                </a:gridCol>
                <a:gridCol w="1399031">
                  <a:extLst>
                    <a:ext uri="{9D8B030D-6E8A-4147-A177-3AD203B41FA5}">
                      <a16:colId xmlns:a16="http://schemas.microsoft.com/office/drawing/2014/main" val="2351676847"/>
                    </a:ext>
                  </a:extLst>
                </a:gridCol>
                <a:gridCol w="493776">
                  <a:extLst>
                    <a:ext uri="{9D8B030D-6E8A-4147-A177-3AD203B41FA5}">
                      <a16:colId xmlns:a16="http://schemas.microsoft.com/office/drawing/2014/main" val="918010226"/>
                    </a:ext>
                  </a:extLst>
                </a:gridCol>
                <a:gridCol w="493776">
                  <a:extLst>
                    <a:ext uri="{9D8B030D-6E8A-4147-A177-3AD203B41FA5}">
                      <a16:colId xmlns:a16="http://schemas.microsoft.com/office/drawing/2014/main" val="316712776"/>
                    </a:ext>
                  </a:extLst>
                </a:gridCol>
                <a:gridCol w="493776">
                  <a:extLst>
                    <a:ext uri="{9D8B030D-6E8A-4147-A177-3AD203B41FA5}">
                      <a16:colId xmlns:a16="http://schemas.microsoft.com/office/drawing/2014/main" val="1644295422"/>
                    </a:ext>
                  </a:extLst>
                </a:gridCol>
                <a:gridCol w="493776">
                  <a:extLst>
                    <a:ext uri="{9D8B030D-6E8A-4147-A177-3AD203B41FA5}">
                      <a16:colId xmlns:a16="http://schemas.microsoft.com/office/drawing/2014/main" val="1422733025"/>
                    </a:ext>
                  </a:extLst>
                </a:gridCol>
                <a:gridCol w="493776">
                  <a:extLst>
                    <a:ext uri="{9D8B030D-6E8A-4147-A177-3AD203B41FA5}">
                      <a16:colId xmlns:a16="http://schemas.microsoft.com/office/drawing/2014/main" val="1536347863"/>
                    </a:ext>
                  </a:extLst>
                </a:gridCol>
                <a:gridCol w="493776">
                  <a:extLst>
                    <a:ext uri="{9D8B030D-6E8A-4147-A177-3AD203B41FA5}">
                      <a16:colId xmlns:a16="http://schemas.microsoft.com/office/drawing/2014/main" val="1979404643"/>
                    </a:ext>
                  </a:extLst>
                </a:gridCol>
                <a:gridCol w="493776">
                  <a:extLst>
                    <a:ext uri="{9D8B030D-6E8A-4147-A177-3AD203B41FA5}">
                      <a16:colId xmlns:a16="http://schemas.microsoft.com/office/drawing/2014/main" val="3820285160"/>
                    </a:ext>
                  </a:extLst>
                </a:gridCol>
                <a:gridCol w="493776">
                  <a:extLst>
                    <a:ext uri="{9D8B030D-6E8A-4147-A177-3AD203B41FA5}">
                      <a16:colId xmlns:a16="http://schemas.microsoft.com/office/drawing/2014/main" val="3602916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68953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- 2024-07-24 12:43:24</a:t>
                      </a:r>
                      <a:r>
                        <a:rPr kumimoji="0" lang="en-US" sz="1000" b="0" i="0" u="none" strike="noStrike" kern="1200" cap="none" spc="0" normalizeH="0" baseline="0" noProof="0">
                          <a:ln>
                            <a:noFill/>
                          </a:ln>
                          <a:solidFill>
                            <a:prstClr val="black"/>
                          </a:solidFill>
                          <a:effectLst/>
                          <a:uLnTx/>
                          <a:uFillTx/>
                          <a:latin typeface="Calibri"/>
                          <a:ea typeface="+mn-ea"/>
                          <a:cs typeface="+mn-cs"/>
                        </a:rPr>
                        <a:t>
 Discover our world-leading air dominance portfolio!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FIA2024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29.587283881762 %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28.71 %</a:t>
                      </a:r>
                    </a:p>
                  </a:txBody>
                  <a:tcPr/>
                </a:tc>
                <a:extLst>
                  <a:ext uri="{0D108BD9-81ED-4DB2-BD59-A6C34878D82A}">
                    <a16:rowId xmlns:a16="http://schemas.microsoft.com/office/drawing/2014/main" val="511053945"/>
                  </a:ext>
                </a:extLst>
              </a:tr>
            </a:tbl>
          </a:graphicData>
        </a:graphic>
      </p:graphicFrame>
      <p:sp>
        <p:nvSpPr>
          <p:cNvPr id="4" name="Text Placeholder 3">
            <a:extLst>
              <a:ext uri="{FF2B5EF4-FFF2-40B4-BE49-F238E27FC236}">
                <a16:creationId xmlns:a16="http://schemas.microsoft.com/office/drawing/2014/main" id="{C085CC5D-9C2F-42E4-984E-0C0FCE26D029}"/>
              </a:ext>
            </a:extLst>
          </p:cNvPr>
          <p:cNvSpPr>
            <a:spLocks noGrp="1"/>
          </p:cNvSpPr>
          <p:nvPr>
            <p:ph type="body" sz="quarter" idx="14"/>
          </p:nvPr>
        </p:nvSpPr>
        <p:spPr/>
        <p:txBody>
          <a:bodyPr/>
          <a:lstStyle/>
          <a:p>
            <a:r>
              <a:rPr lang="en-US"/>
              <a:t>07/15/2024 - 07/26/2024</a:t>
            </a:r>
          </a:p>
        </p:txBody>
      </p:sp>
    </p:spTree>
    <p:extLst>
      <p:ext uri="{BB962C8B-B14F-4D97-AF65-F5344CB8AC3E}">
        <p14:creationId xmlns:p14="http://schemas.microsoft.com/office/powerpoint/2010/main" val="36956535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1504</Words>
  <Application>Microsoft Office PowerPoint</Application>
  <PresentationFormat>On-screen Show (4:3)</PresentationFormat>
  <Paragraphs>264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LinkedIn Posts Table with CTR | MBDA - 1 of 11</vt:lpstr>
      <vt:lpstr>LinkedIn Posts Table with CTR | MBDA - 2 of 11</vt:lpstr>
      <vt:lpstr>LinkedIn Posts Table with CTR | MBDA - 3 of 11</vt:lpstr>
      <vt:lpstr>LinkedIn Posts Table with CTR | MBDA - 4 of 11</vt:lpstr>
      <vt:lpstr>LinkedIn Posts Table with CTR | MBDA - 5 of 11</vt:lpstr>
      <vt:lpstr>LinkedIn Posts Table with CTR | MBDA - 6 of 11</vt:lpstr>
      <vt:lpstr>LinkedIn Posts Table with CTR | MBDA - 7 of 11</vt:lpstr>
      <vt:lpstr>LinkedIn Posts Table with CTR | MBDA - 8 of 11</vt:lpstr>
      <vt:lpstr>LinkedIn Posts Table with CTR | MBDA - 9 of 11</vt:lpstr>
      <vt:lpstr>LinkedIn Posts Table with CTR | MBDA - 10 of 11</vt:lpstr>
      <vt:lpstr>LinkedIn Posts Table with CTR | MBDA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with CTR | MBDA - 1 of 11</dc:title>
  <dc:creator>Frederik Born</dc:creator>
  <cp:lastModifiedBy>Frederik Born</cp:lastModifiedBy>
  <cp:revision>1</cp:revision>
  <dcterms:created xsi:type="dcterms:W3CDTF">2024-07-31T12:56:56Z</dcterms:created>
  <dcterms:modified xsi:type="dcterms:W3CDTF">2024-07-31T12:57:49Z</dcterms:modified>
</cp:coreProperties>
</file>