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6" d="100"/>
          <a:sy n="106" d="100"/>
        </p:scale>
        <p:origin x="49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12/18/2023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12/18/2023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12/18/2023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12/18/2023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12/18/2023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12/18/2023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12/18/2023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12/18/2023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12/18/2023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12/18/2023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C28833-6179-4744-9E0E-6616E3C408F8}"/>
              </a:ext>
            </a:extLst>
          </p:cNvPr>
          <p:cNvSpPr>
            <a:spLocks noGrp="1"/>
          </p:cNvSpPr>
          <p:nvPr>
            <p:ph type="title"/>
          </p:nvPr>
        </p:nvSpPr>
        <p:spPr/>
        <p:txBody>
          <a:bodyPr/>
          <a:lstStyle/>
          <a:p>
            <a:r>
              <a:rPr lang="en-US"/>
              <a:t>LinkedIn Posts Table with CTR | All profiles - 1 of 25</a:t>
            </a:r>
          </a:p>
        </p:txBody>
      </p:sp>
      <p:graphicFrame>
        <p:nvGraphicFramePr>
          <p:cNvPr id="5" name="Table Placeholder 4">
            <a:extLst>
              <a:ext uri="{FF2B5EF4-FFF2-40B4-BE49-F238E27FC236}">
                <a16:creationId xmlns:a16="http://schemas.microsoft.com/office/drawing/2014/main" id="{E4313AE5-4C3A-4C7A-8327-35C88BDFC8D4}"/>
              </a:ext>
            </a:extLst>
          </p:cNvPr>
          <p:cNvGraphicFramePr>
            <a:graphicFrameLocks noGrp="1"/>
          </p:cNvGraphicFramePr>
          <p:nvPr>
            <p:ph type="tbl" sz="quarter" idx="13"/>
            <p:extLst>
              <p:ext uri="{D42A27DB-BD31-4B8C-83A1-F6EECF244321}">
                <p14:modId xmlns:p14="http://schemas.microsoft.com/office/powerpoint/2010/main" val="1207333127"/>
              </p:ext>
            </p:extLst>
          </p:nvPr>
        </p:nvGraphicFramePr>
        <p:xfrm>
          <a:off x="457200" y="1731963"/>
          <a:ext cx="7653528" cy="1071880"/>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033943388"/>
                    </a:ext>
                  </a:extLst>
                </a:gridCol>
                <a:gridCol w="1069848">
                  <a:extLst>
                    <a:ext uri="{9D8B030D-6E8A-4147-A177-3AD203B41FA5}">
                      <a16:colId xmlns:a16="http://schemas.microsoft.com/office/drawing/2014/main" val="3402401282"/>
                    </a:ext>
                  </a:extLst>
                </a:gridCol>
                <a:gridCol w="1563624">
                  <a:extLst>
                    <a:ext uri="{9D8B030D-6E8A-4147-A177-3AD203B41FA5}">
                      <a16:colId xmlns:a16="http://schemas.microsoft.com/office/drawing/2014/main" val="3956276341"/>
                    </a:ext>
                  </a:extLst>
                </a:gridCol>
                <a:gridCol w="493776">
                  <a:extLst>
                    <a:ext uri="{9D8B030D-6E8A-4147-A177-3AD203B41FA5}">
                      <a16:colId xmlns:a16="http://schemas.microsoft.com/office/drawing/2014/main" val="1104738525"/>
                    </a:ext>
                  </a:extLst>
                </a:gridCol>
                <a:gridCol w="493776">
                  <a:extLst>
                    <a:ext uri="{9D8B030D-6E8A-4147-A177-3AD203B41FA5}">
                      <a16:colId xmlns:a16="http://schemas.microsoft.com/office/drawing/2014/main" val="4252365937"/>
                    </a:ext>
                  </a:extLst>
                </a:gridCol>
                <a:gridCol w="493776">
                  <a:extLst>
                    <a:ext uri="{9D8B030D-6E8A-4147-A177-3AD203B41FA5}">
                      <a16:colId xmlns:a16="http://schemas.microsoft.com/office/drawing/2014/main" val="1082655179"/>
                    </a:ext>
                  </a:extLst>
                </a:gridCol>
                <a:gridCol w="493776">
                  <a:extLst>
                    <a:ext uri="{9D8B030D-6E8A-4147-A177-3AD203B41FA5}">
                      <a16:colId xmlns:a16="http://schemas.microsoft.com/office/drawing/2014/main" val="707053927"/>
                    </a:ext>
                  </a:extLst>
                </a:gridCol>
                <a:gridCol w="493776">
                  <a:extLst>
                    <a:ext uri="{9D8B030D-6E8A-4147-A177-3AD203B41FA5}">
                      <a16:colId xmlns:a16="http://schemas.microsoft.com/office/drawing/2014/main" val="238448090"/>
                    </a:ext>
                  </a:extLst>
                </a:gridCol>
                <a:gridCol w="493776">
                  <a:extLst>
                    <a:ext uri="{9D8B030D-6E8A-4147-A177-3AD203B41FA5}">
                      <a16:colId xmlns:a16="http://schemas.microsoft.com/office/drawing/2014/main" val="1605641690"/>
                    </a:ext>
                  </a:extLst>
                </a:gridCol>
                <a:gridCol w="493776">
                  <a:extLst>
                    <a:ext uri="{9D8B030D-6E8A-4147-A177-3AD203B41FA5}">
                      <a16:colId xmlns:a16="http://schemas.microsoft.com/office/drawing/2014/main" val="24109742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2458238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 - 2023-11-16 18:15:09</a:t>
                      </a:r>
                      <a:r>
                        <a:rPr kumimoji="0" lang="en-US" sz="1000" b="0" i="0" u="none" strike="noStrike" kern="1200" cap="none" spc="0" normalizeH="0" baseline="0" noProof="0">
                          <a:ln>
                            <a:noFill/>
                          </a:ln>
                          <a:solidFill>
                            <a:prstClr val="black"/>
                          </a:solidFill>
                          <a:effectLst/>
                          <a:uLnTx/>
                          <a:uFillTx/>
                          <a:latin typeface="Calibri"/>
                          <a:ea typeface="+mn-ea"/>
                          <a:cs typeface="+mn-cs"/>
                        </a:rPr>
                        <a:t>
 🇸🇪 MBDA is proud to announce that Sweden has joined the growing list of countries opting for MBDA’s CAMM air defence missile family, further strengthening our relationship with Sweden.
🗞 Press release: https://lnkd.in/e5zqGzjT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https://media.licdn.com/dms/image/D4E10AQHtInvndjuE-g/image-shrink_1280/0/1700154908889?e=1703487600&amp;v=beta&amp;t=sixLLy_dik6mx3rNMkAcRRP2L2VgxOcvwRjzdx4oBV8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Group, Red, Sovereignty, Capabilities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5.2448077905684 %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2.84 %</a:t>
                      </a:r>
                    </a:p>
                  </a:txBody>
                  <a:tcPr/>
                </a:tc>
                <a:extLst>
                  <a:ext uri="{0D108BD9-81ED-4DB2-BD59-A6C34878D82A}">
                    <a16:rowId xmlns:a16="http://schemas.microsoft.com/office/drawing/2014/main" val="3727565513"/>
                  </a:ext>
                </a:extLst>
              </a:tr>
            </a:tbl>
          </a:graphicData>
        </a:graphic>
      </p:graphicFrame>
      <p:sp>
        <p:nvSpPr>
          <p:cNvPr id="4" name="Text Placeholder 3">
            <a:extLst>
              <a:ext uri="{FF2B5EF4-FFF2-40B4-BE49-F238E27FC236}">
                <a16:creationId xmlns:a16="http://schemas.microsoft.com/office/drawing/2014/main" id="{545611AC-B1AD-490C-9EE4-1E289FD107B0}"/>
              </a:ext>
            </a:extLst>
          </p:cNvPr>
          <p:cNvSpPr>
            <a:spLocks noGrp="1"/>
          </p:cNvSpPr>
          <p:nvPr>
            <p:ph type="body" sz="quarter" idx="14"/>
          </p:nvPr>
        </p:nvSpPr>
        <p:spPr/>
        <p:txBody>
          <a:bodyPr/>
          <a:lstStyle/>
          <a:p>
            <a:r>
              <a:rPr lang="en-US"/>
              <a:t>01/01/2023 - 11/30/2023</a:t>
            </a:r>
          </a:p>
        </p:txBody>
      </p:sp>
    </p:spTree>
    <p:extLst>
      <p:ext uri="{BB962C8B-B14F-4D97-AF65-F5344CB8AC3E}">
        <p14:creationId xmlns:p14="http://schemas.microsoft.com/office/powerpoint/2010/main" val="39535060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988FD-28F2-47AA-878E-EF8E4186A96C}"/>
              </a:ext>
            </a:extLst>
          </p:cNvPr>
          <p:cNvSpPr>
            <a:spLocks noGrp="1"/>
          </p:cNvSpPr>
          <p:nvPr>
            <p:ph type="title"/>
          </p:nvPr>
        </p:nvSpPr>
        <p:spPr/>
        <p:txBody>
          <a:bodyPr/>
          <a:lstStyle/>
          <a:p>
            <a:r>
              <a:rPr lang="en-US"/>
              <a:t>LinkedIn Posts Table with CTR | All profiles - 2 of 25</a:t>
            </a:r>
          </a:p>
        </p:txBody>
      </p:sp>
      <p:graphicFrame>
        <p:nvGraphicFramePr>
          <p:cNvPr id="5" name="Table Placeholder 4">
            <a:extLst>
              <a:ext uri="{FF2B5EF4-FFF2-40B4-BE49-F238E27FC236}">
                <a16:creationId xmlns:a16="http://schemas.microsoft.com/office/drawing/2014/main" id="{E4640ACD-55E3-4BC8-B483-BFA5868290ED}"/>
              </a:ext>
            </a:extLst>
          </p:cNvPr>
          <p:cNvGraphicFramePr>
            <a:graphicFrameLocks noGrp="1"/>
          </p:cNvGraphicFramePr>
          <p:nvPr>
            <p:ph type="tbl" sz="quarter" idx="13"/>
            <p:extLst>
              <p:ext uri="{D42A27DB-BD31-4B8C-83A1-F6EECF244321}">
                <p14:modId xmlns:p14="http://schemas.microsoft.com/office/powerpoint/2010/main" val="4121795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705700000"/>
                    </a:ext>
                  </a:extLst>
                </a:gridCol>
                <a:gridCol w="1069848">
                  <a:extLst>
                    <a:ext uri="{9D8B030D-6E8A-4147-A177-3AD203B41FA5}">
                      <a16:colId xmlns:a16="http://schemas.microsoft.com/office/drawing/2014/main" val="3142904112"/>
                    </a:ext>
                  </a:extLst>
                </a:gridCol>
                <a:gridCol w="1563624">
                  <a:extLst>
                    <a:ext uri="{9D8B030D-6E8A-4147-A177-3AD203B41FA5}">
                      <a16:colId xmlns:a16="http://schemas.microsoft.com/office/drawing/2014/main" val="245330388"/>
                    </a:ext>
                  </a:extLst>
                </a:gridCol>
                <a:gridCol w="493776">
                  <a:extLst>
                    <a:ext uri="{9D8B030D-6E8A-4147-A177-3AD203B41FA5}">
                      <a16:colId xmlns:a16="http://schemas.microsoft.com/office/drawing/2014/main" val="1239941005"/>
                    </a:ext>
                  </a:extLst>
                </a:gridCol>
                <a:gridCol w="493776">
                  <a:extLst>
                    <a:ext uri="{9D8B030D-6E8A-4147-A177-3AD203B41FA5}">
                      <a16:colId xmlns:a16="http://schemas.microsoft.com/office/drawing/2014/main" val="4202982037"/>
                    </a:ext>
                  </a:extLst>
                </a:gridCol>
                <a:gridCol w="493776">
                  <a:extLst>
                    <a:ext uri="{9D8B030D-6E8A-4147-A177-3AD203B41FA5}">
                      <a16:colId xmlns:a16="http://schemas.microsoft.com/office/drawing/2014/main" val="1799424158"/>
                    </a:ext>
                  </a:extLst>
                </a:gridCol>
                <a:gridCol w="493776">
                  <a:extLst>
                    <a:ext uri="{9D8B030D-6E8A-4147-A177-3AD203B41FA5}">
                      <a16:colId xmlns:a16="http://schemas.microsoft.com/office/drawing/2014/main" val="835652699"/>
                    </a:ext>
                  </a:extLst>
                </a:gridCol>
                <a:gridCol w="493776">
                  <a:extLst>
                    <a:ext uri="{9D8B030D-6E8A-4147-A177-3AD203B41FA5}">
                      <a16:colId xmlns:a16="http://schemas.microsoft.com/office/drawing/2014/main" val="3510698208"/>
                    </a:ext>
                  </a:extLst>
                </a:gridCol>
                <a:gridCol w="493776">
                  <a:extLst>
                    <a:ext uri="{9D8B030D-6E8A-4147-A177-3AD203B41FA5}">
                      <a16:colId xmlns:a16="http://schemas.microsoft.com/office/drawing/2014/main" val="1657050044"/>
                    </a:ext>
                  </a:extLst>
                </a:gridCol>
                <a:gridCol w="493776">
                  <a:extLst>
                    <a:ext uri="{9D8B030D-6E8A-4147-A177-3AD203B41FA5}">
                      <a16:colId xmlns:a16="http://schemas.microsoft.com/office/drawing/2014/main" val="16344605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2510559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 - 2023-06-12 14:01:15</a:t>
                      </a:r>
                      <a:r>
                        <a:rPr kumimoji="0" lang="en-US" sz="1000" b="0" i="0" u="none" strike="noStrike" kern="1200" cap="none" spc="0" normalizeH="0" baseline="0" noProof="0">
                          <a:ln>
                            <a:noFill/>
                          </a:ln>
                          <a:solidFill>
                            <a:prstClr val="black"/>
                          </a:solidFill>
                          <a:effectLst/>
                          <a:uLnTx/>
                          <a:uFillTx/>
                          <a:latin typeface="Calibri"/>
                          <a:ea typeface="+mn-ea"/>
                          <a:cs typeface="+mn-cs"/>
                        </a:rPr>
                        <a:t>
 #Aster, a French-Italian success story 🇫🇷 🇮🇹
Meet one of our most renowned #missile families and a crucial component of Europe's air defence programmes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https://media.licdn.com/dms/document/media/D4E1FAQFgktCOFzH9Jw/feedshare-document-pdf-analyzed/0/1686571253542?e=1692907200&amp;v=beta&amp;t=-pz6Wj5Bt7LoeuXWDrs1hI9uhvqk91HYvXHGhbAIFko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Group, Capabilities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Document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53.593306439564 %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52.09 %</a:t>
                      </a:r>
                    </a:p>
                  </a:txBody>
                  <a:tcPr/>
                </a:tc>
                <a:extLst>
                  <a:ext uri="{0D108BD9-81ED-4DB2-BD59-A6C34878D82A}">
                    <a16:rowId xmlns:a16="http://schemas.microsoft.com/office/drawing/2014/main" val="3927961221"/>
                  </a:ext>
                </a:extLst>
              </a:tr>
            </a:tbl>
          </a:graphicData>
        </a:graphic>
      </p:graphicFrame>
      <p:sp>
        <p:nvSpPr>
          <p:cNvPr id="4" name="Text Placeholder 3">
            <a:extLst>
              <a:ext uri="{FF2B5EF4-FFF2-40B4-BE49-F238E27FC236}">
                <a16:creationId xmlns:a16="http://schemas.microsoft.com/office/drawing/2014/main" id="{35C17E15-335A-4190-9CA0-EAF1ED895214}"/>
              </a:ext>
            </a:extLst>
          </p:cNvPr>
          <p:cNvSpPr>
            <a:spLocks noGrp="1"/>
          </p:cNvSpPr>
          <p:nvPr>
            <p:ph type="body" sz="quarter" idx="14"/>
          </p:nvPr>
        </p:nvSpPr>
        <p:spPr/>
        <p:txBody>
          <a:bodyPr/>
          <a:lstStyle/>
          <a:p>
            <a:r>
              <a:rPr lang="en-US"/>
              <a:t>01/01/2023 - 11/30/2023</a:t>
            </a:r>
          </a:p>
        </p:txBody>
      </p:sp>
    </p:spTree>
    <p:extLst>
      <p:ext uri="{BB962C8B-B14F-4D97-AF65-F5344CB8AC3E}">
        <p14:creationId xmlns:p14="http://schemas.microsoft.com/office/powerpoint/2010/main" val="71716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EC0659-C7E2-4BED-85B4-07ABF21AC728}"/>
              </a:ext>
            </a:extLst>
          </p:cNvPr>
          <p:cNvSpPr>
            <a:spLocks noGrp="1"/>
          </p:cNvSpPr>
          <p:nvPr>
            <p:ph type="title"/>
          </p:nvPr>
        </p:nvSpPr>
        <p:spPr/>
        <p:txBody>
          <a:bodyPr/>
          <a:lstStyle/>
          <a:p>
            <a:r>
              <a:rPr lang="en-US"/>
              <a:t>LinkedIn Posts Table with CTR | All profiles - 3 of 25</a:t>
            </a:r>
          </a:p>
        </p:txBody>
      </p:sp>
      <p:graphicFrame>
        <p:nvGraphicFramePr>
          <p:cNvPr id="5" name="Table Placeholder 4">
            <a:extLst>
              <a:ext uri="{FF2B5EF4-FFF2-40B4-BE49-F238E27FC236}">
                <a16:creationId xmlns:a16="http://schemas.microsoft.com/office/drawing/2014/main" id="{23BAE4AC-418E-4520-A29F-4B56C76FCA22}"/>
              </a:ext>
            </a:extLst>
          </p:cNvPr>
          <p:cNvGraphicFramePr>
            <a:graphicFrameLocks noGrp="1"/>
          </p:cNvGraphicFramePr>
          <p:nvPr>
            <p:ph type="tbl" sz="quarter" idx="13"/>
            <p:extLst>
              <p:ext uri="{D42A27DB-BD31-4B8C-83A1-F6EECF244321}">
                <p14:modId xmlns:p14="http://schemas.microsoft.com/office/powerpoint/2010/main" val="35875494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065008585"/>
                    </a:ext>
                  </a:extLst>
                </a:gridCol>
                <a:gridCol w="1069848">
                  <a:extLst>
                    <a:ext uri="{9D8B030D-6E8A-4147-A177-3AD203B41FA5}">
                      <a16:colId xmlns:a16="http://schemas.microsoft.com/office/drawing/2014/main" val="3752674379"/>
                    </a:ext>
                  </a:extLst>
                </a:gridCol>
                <a:gridCol w="1563624">
                  <a:extLst>
                    <a:ext uri="{9D8B030D-6E8A-4147-A177-3AD203B41FA5}">
                      <a16:colId xmlns:a16="http://schemas.microsoft.com/office/drawing/2014/main" val="1937080364"/>
                    </a:ext>
                  </a:extLst>
                </a:gridCol>
                <a:gridCol w="493776">
                  <a:extLst>
                    <a:ext uri="{9D8B030D-6E8A-4147-A177-3AD203B41FA5}">
                      <a16:colId xmlns:a16="http://schemas.microsoft.com/office/drawing/2014/main" val="2000579340"/>
                    </a:ext>
                  </a:extLst>
                </a:gridCol>
                <a:gridCol w="493776">
                  <a:extLst>
                    <a:ext uri="{9D8B030D-6E8A-4147-A177-3AD203B41FA5}">
                      <a16:colId xmlns:a16="http://schemas.microsoft.com/office/drawing/2014/main" val="1449091566"/>
                    </a:ext>
                  </a:extLst>
                </a:gridCol>
                <a:gridCol w="493776">
                  <a:extLst>
                    <a:ext uri="{9D8B030D-6E8A-4147-A177-3AD203B41FA5}">
                      <a16:colId xmlns:a16="http://schemas.microsoft.com/office/drawing/2014/main" val="1951137385"/>
                    </a:ext>
                  </a:extLst>
                </a:gridCol>
                <a:gridCol w="493776">
                  <a:extLst>
                    <a:ext uri="{9D8B030D-6E8A-4147-A177-3AD203B41FA5}">
                      <a16:colId xmlns:a16="http://schemas.microsoft.com/office/drawing/2014/main" val="1293777287"/>
                    </a:ext>
                  </a:extLst>
                </a:gridCol>
                <a:gridCol w="493776">
                  <a:extLst>
                    <a:ext uri="{9D8B030D-6E8A-4147-A177-3AD203B41FA5}">
                      <a16:colId xmlns:a16="http://schemas.microsoft.com/office/drawing/2014/main" val="3497455023"/>
                    </a:ext>
                  </a:extLst>
                </a:gridCol>
                <a:gridCol w="493776">
                  <a:extLst>
                    <a:ext uri="{9D8B030D-6E8A-4147-A177-3AD203B41FA5}">
                      <a16:colId xmlns:a16="http://schemas.microsoft.com/office/drawing/2014/main" val="2262733217"/>
                    </a:ext>
                  </a:extLst>
                </a:gridCol>
                <a:gridCol w="493776">
                  <a:extLst>
                    <a:ext uri="{9D8B030D-6E8A-4147-A177-3AD203B41FA5}">
                      <a16:colId xmlns:a16="http://schemas.microsoft.com/office/drawing/2014/main" val="39554995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3044987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 - 2023-05-11 16:35:18</a:t>
                      </a:r>
                      <a:r>
                        <a:rPr kumimoji="0" lang="en-US" sz="1000" b="0" i="0" u="none" strike="noStrike" kern="1200" cap="none" spc="0" normalizeH="0" baseline="0" noProof="0">
                          <a:ln>
                            <a:noFill/>
                          </a:ln>
                          <a:solidFill>
                            <a:prstClr val="black"/>
                          </a:solidFill>
                          <a:effectLst/>
                          <a:uLnTx/>
                          <a:uFillTx/>
                          <a:latin typeface="Calibri"/>
                          <a:ea typeface="+mn-ea"/>
                          <a:cs typeface="+mn-cs"/>
                        </a:rPr>
                        <a:t>
 We are thrilled to inaugurate a new permanent MBDA office in Athens today! 🇬🇷
This #opening will bring us even closer in our #cooperation and marks an exciting continuation of over 50 years of MBDA's support to the Hellenic Armed Forces. #Greece was our first customer for the Exocet missile in 1968, and it has recently reaffirmed this longstanding relationship through contracts for weapon packages for the Rafale fighter aircraft and the #Defence and Intervention Frigates of the Hellenic Navy (FDI HN).
Learn more: https://lnkd.in/e_Jas3nt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https://media.licdn.com/dms/image/D4E10AQHj8uWm3iu80g/image-shrink_1280/0/1683815717726?e=1692907200&amp;v=beta&amp;t=zzfFe3v6cqb9MZH21LYFVngqUQ4wd131rarVDNQAKEw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Group, Sovereignty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4.212498007333 %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2.13 %</a:t>
                      </a:r>
                    </a:p>
                  </a:txBody>
                  <a:tcPr/>
                </a:tc>
                <a:extLst>
                  <a:ext uri="{0D108BD9-81ED-4DB2-BD59-A6C34878D82A}">
                    <a16:rowId xmlns:a16="http://schemas.microsoft.com/office/drawing/2014/main" val="2293362241"/>
                  </a:ext>
                </a:extLst>
              </a:tr>
            </a:tbl>
          </a:graphicData>
        </a:graphic>
      </p:graphicFrame>
      <p:sp>
        <p:nvSpPr>
          <p:cNvPr id="4" name="Text Placeholder 3">
            <a:extLst>
              <a:ext uri="{FF2B5EF4-FFF2-40B4-BE49-F238E27FC236}">
                <a16:creationId xmlns:a16="http://schemas.microsoft.com/office/drawing/2014/main" id="{8851D252-4687-42D1-896B-3098AC6EC442}"/>
              </a:ext>
            </a:extLst>
          </p:cNvPr>
          <p:cNvSpPr>
            <a:spLocks noGrp="1"/>
          </p:cNvSpPr>
          <p:nvPr>
            <p:ph type="body" sz="quarter" idx="14"/>
          </p:nvPr>
        </p:nvSpPr>
        <p:spPr/>
        <p:txBody>
          <a:bodyPr/>
          <a:lstStyle/>
          <a:p>
            <a:r>
              <a:rPr lang="en-US"/>
              <a:t>01/01/2023 - 11/30/2023</a:t>
            </a:r>
          </a:p>
        </p:txBody>
      </p:sp>
    </p:spTree>
    <p:extLst>
      <p:ext uri="{BB962C8B-B14F-4D97-AF65-F5344CB8AC3E}">
        <p14:creationId xmlns:p14="http://schemas.microsoft.com/office/powerpoint/2010/main" val="5289944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8E801-89E3-4A49-91E0-6D76F2CAC53F}"/>
              </a:ext>
            </a:extLst>
          </p:cNvPr>
          <p:cNvSpPr>
            <a:spLocks noGrp="1"/>
          </p:cNvSpPr>
          <p:nvPr>
            <p:ph type="title"/>
          </p:nvPr>
        </p:nvSpPr>
        <p:spPr/>
        <p:txBody>
          <a:bodyPr/>
          <a:lstStyle/>
          <a:p>
            <a:r>
              <a:rPr lang="en-US"/>
              <a:t>LinkedIn Posts Table with CTR | All profiles - 4 of 25</a:t>
            </a:r>
          </a:p>
        </p:txBody>
      </p:sp>
      <p:graphicFrame>
        <p:nvGraphicFramePr>
          <p:cNvPr id="5" name="Table Placeholder 4">
            <a:extLst>
              <a:ext uri="{FF2B5EF4-FFF2-40B4-BE49-F238E27FC236}">
                <a16:creationId xmlns:a16="http://schemas.microsoft.com/office/drawing/2014/main" id="{80D15BD1-74AA-438E-B7E4-43BF36CBDFD4}"/>
              </a:ext>
            </a:extLst>
          </p:cNvPr>
          <p:cNvGraphicFramePr>
            <a:graphicFrameLocks noGrp="1"/>
          </p:cNvGraphicFramePr>
          <p:nvPr>
            <p:ph type="tbl" sz="quarter" idx="13"/>
            <p:extLst>
              <p:ext uri="{D42A27DB-BD31-4B8C-83A1-F6EECF244321}">
                <p14:modId xmlns:p14="http://schemas.microsoft.com/office/powerpoint/2010/main" val="15111015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058658042"/>
                    </a:ext>
                  </a:extLst>
                </a:gridCol>
                <a:gridCol w="1069848">
                  <a:extLst>
                    <a:ext uri="{9D8B030D-6E8A-4147-A177-3AD203B41FA5}">
                      <a16:colId xmlns:a16="http://schemas.microsoft.com/office/drawing/2014/main" val="276656161"/>
                    </a:ext>
                  </a:extLst>
                </a:gridCol>
                <a:gridCol w="1563624">
                  <a:extLst>
                    <a:ext uri="{9D8B030D-6E8A-4147-A177-3AD203B41FA5}">
                      <a16:colId xmlns:a16="http://schemas.microsoft.com/office/drawing/2014/main" val="3080455409"/>
                    </a:ext>
                  </a:extLst>
                </a:gridCol>
                <a:gridCol w="493776">
                  <a:extLst>
                    <a:ext uri="{9D8B030D-6E8A-4147-A177-3AD203B41FA5}">
                      <a16:colId xmlns:a16="http://schemas.microsoft.com/office/drawing/2014/main" val="2261457351"/>
                    </a:ext>
                  </a:extLst>
                </a:gridCol>
                <a:gridCol w="493776">
                  <a:extLst>
                    <a:ext uri="{9D8B030D-6E8A-4147-A177-3AD203B41FA5}">
                      <a16:colId xmlns:a16="http://schemas.microsoft.com/office/drawing/2014/main" val="3168857131"/>
                    </a:ext>
                  </a:extLst>
                </a:gridCol>
                <a:gridCol w="493776">
                  <a:extLst>
                    <a:ext uri="{9D8B030D-6E8A-4147-A177-3AD203B41FA5}">
                      <a16:colId xmlns:a16="http://schemas.microsoft.com/office/drawing/2014/main" val="1487012264"/>
                    </a:ext>
                  </a:extLst>
                </a:gridCol>
                <a:gridCol w="493776">
                  <a:extLst>
                    <a:ext uri="{9D8B030D-6E8A-4147-A177-3AD203B41FA5}">
                      <a16:colId xmlns:a16="http://schemas.microsoft.com/office/drawing/2014/main" val="3001609984"/>
                    </a:ext>
                  </a:extLst>
                </a:gridCol>
                <a:gridCol w="493776">
                  <a:extLst>
                    <a:ext uri="{9D8B030D-6E8A-4147-A177-3AD203B41FA5}">
                      <a16:colId xmlns:a16="http://schemas.microsoft.com/office/drawing/2014/main" val="3292286629"/>
                    </a:ext>
                  </a:extLst>
                </a:gridCol>
                <a:gridCol w="493776">
                  <a:extLst>
                    <a:ext uri="{9D8B030D-6E8A-4147-A177-3AD203B41FA5}">
                      <a16:colId xmlns:a16="http://schemas.microsoft.com/office/drawing/2014/main" val="3115361022"/>
                    </a:ext>
                  </a:extLst>
                </a:gridCol>
                <a:gridCol w="493776">
                  <a:extLst>
                    <a:ext uri="{9D8B030D-6E8A-4147-A177-3AD203B41FA5}">
                      <a16:colId xmlns:a16="http://schemas.microsoft.com/office/drawing/2014/main" val="25690494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3321009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 - 2023-04-28 11:47:41</a:t>
                      </a:r>
                      <a:r>
                        <a:rPr kumimoji="0" lang="en-US" sz="1000" b="0" i="0" u="none" strike="noStrike" kern="1200" cap="none" spc="0" normalizeH="0" baseline="0" noProof="0">
                          <a:ln>
                            <a:noFill/>
                          </a:ln>
                          <a:solidFill>
                            <a:prstClr val="black"/>
                          </a:solidFill>
                          <a:effectLst/>
                          <a:uLnTx/>
                          <a:uFillTx/>
                          <a:latin typeface="Calibri"/>
                          <a:ea typeface="+mn-ea"/>
                          <a:cs typeface="+mn-cs"/>
                        </a:rPr>
                        <a:t>
 MBDA has won a major air defence contract with Poland's Armament Agency to supply CAMM missiles and iLaunchers. This is the largest European short-range air defence acquisition programme in NATO and will quickly enhance Poland's air defence capabilities, ensuring the defence of high-value and mobile assets. We are proud to play a role in this landmark Polish-UK cooperation, supporting jobs in both countries.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https://media.licdn.com/dms/document/media/D4E1FAQECzRymVGSvWw/feedshare-document-pdf-analyzed/0/1682675183740?e=1692907200&amp;v=beta&amp;t=jrpxqOugTemPSD5drUVa3yDnArBWBXr0sh95rJpOwBg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Group, Innovation, Partnership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Document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24.609302841098 %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22.59 %</a:t>
                      </a:r>
                    </a:p>
                  </a:txBody>
                  <a:tcPr/>
                </a:tc>
                <a:extLst>
                  <a:ext uri="{0D108BD9-81ED-4DB2-BD59-A6C34878D82A}">
                    <a16:rowId xmlns:a16="http://schemas.microsoft.com/office/drawing/2014/main" val="1321135713"/>
                  </a:ext>
                </a:extLst>
              </a:tr>
            </a:tbl>
          </a:graphicData>
        </a:graphic>
      </p:graphicFrame>
      <p:sp>
        <p:nvSpPr>
          <p:cNvPr id="4" name="Text Placeholder 3">
            <a:extLst>
              <a:ext uri="{FF2B5EF4-FFF2-40B4-BE49-F238E27FC236}">
                <a16:creationId xmlns:a16="http://schemas.microsoft.com/office/drawing/2014/main" id="{5D086A46-899D-47F2-A4E7-50AC51812FFF}"/>
              </a:ext>
            </a:extLst>
          </p:cNvPr>
          <p:cNvSpPr>
            <a:spLocks noGrp="1"/>
          </p:cNvSpPr>
          <p:nvPr>
            <p:ph type="body" sz="quarter" idx="14"/>
          </p:nvPr>
        </p:nvSpPr>
        <p:spPr/>
        <p:txBody>
          <a:bodyPr/>
          <a:lstStyle/>
          <a:p>
            <a:r>
              <a:rPr lang="en-US"/>
              <a:t>01/01/2023 - 11/30/2023</a:t>
            </a:r>
          </a:p>
        </p:txBody>
      </p:sp>
    </p:spTree>
    <p:extLst>
      <p:ext uri="{BB962C8B-B14F-4D97-AF65-F5344CB8AC3E}">
        <p14:creationId xmlns:p14="http://schemas.microsoft.com/office/powerpoint/2010/main" val="38945725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E2AB3B-3E21-405E-927B-8AAD7AA17FCB}"/>
              </a:ext>
            </a:extLst>
          </p:cNvPr>
          <p:cNvSpPr>
            <a:spLocks noGrp="1"/>
          </p:cNvSpPr>
          <p:nvPr>
            <p:ph type="title"/>
          </p:nvPr>
        </p:nvSpPr>
        <p:spPr/>
        <p:txBody>
          <a:bodyPr/>
          <a:lstStyle/>
          <a:p>
            <a:r>
              <a:rPr lang="en-US"/>
              <a:t>LinkedIn Posts Table with CTR | All profiles - 5 of 25</a:t>
            </a:r>
          </a:p>
        </p:txBody>
      </p:sp>
      <p:graphicFrame>
        <p:nvGraphicFramePr>
          <p:cNvPr id="5" name="Table Placeholder 4">
            <a:extLst>
              <a:ext uri="{FF2B5EF4-FFF2-40B4-BE49-F238E27FC236}">
                <a16:creationId xmlns:a16="http://schemas.microsoft.com/office/drawing/2014/main" id="{44D2B479-488E-4B10-ABF5-0026A01724D4}"/>
              </a:ext>
            </a:extLst>
          </p:cNvPr>
          <p:cNvGraphicFramePr>
            <a:graphicFrameLocks noGrp="1"/>
          </p:cNvGraphicFramePr>
          <p:nvPr>
            <p:ph type="tbl" sz="quarter" idx="13"/>
            <p:extLst>
              <p:ext uri="{D42A27DB-BD31-4B8C-83A1-F6EECF244321}">
                <p14:modId xmlns:p14="http://schemas.microsoft.com/office/powerpoint/2010/main" val="3303884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508426782"/>
                    </a:ext>
                  </a:extLst>
                </a:gridCol>
                <a:gridCol w="1069848">
                  <a:extLst>
                    <a:ext uri="{9D8B030D-6E8A-4147-A177-3AD203B41FA5}">
                      <a16:colId xmlns:a16="http://schemas.microsoft.com/office/drawing/2014/main" val="2585225003"/>
                    </a:ext>
                  </a:extLst>
                </a:gridCol>
                <a:gridCol w="1563624">
                  <a:extLst>
                    <a:ext uri="{9D8B030D-6E8A-4147-A177-3AD203B41FA5}">
                      <a16:colId xmlns:a16="http://schemas.microsoft.com/office/drawing/2014/main" val="3226015401"/>
                    </a:ext>
                  </a:extLst>
                </a:gridCol>
                <a:gridCol w="493776">
                  <a:extLst>
                    <a:ext uri="{9D8B030D-6E8A-4147-A177-3AD203B41FA5}">
                      <a16:colId xmlns:a16="http://schemas.microsoft.com/office/drawing/2014/main" val="3193612679"/>
                    </a:ext>
                  </a:extLst>
                </a:gridCol>
                <a:gridCol w="493776">
                  <a:extLst>
                    <a:ext uri="{9D8B030D-6E8A-4147-A177-3AD203B41FA5}">
                      <a16:colId xmlns:a16="http://schemas.microsoft.com/office/drawing/2014/main" val="3314277110"/>
                    </a:ext>
                  </a:extLst>
                </a:gridCol>
                <a:gridCol w="493776">
                  <a:extLst>
                    <a:ext uri="{9D8B030D-6E8A-4147-A177-3AD203B41FA5}">
                      <a16:colId xmlns:a16="http://schemas.microsoft.com/office/drawing/2014/main" val="681017310"/>
                    </a:ext>
                  </a:extLst>
                </a:gridCol>
                <a:gridCol w="493776">
                  <a:extLst>
                    <a:ext uri="{9D8B030D-6E8A-4147-A177-3AD203B41FA5}">
                      <a16:colId xmlns:a16="http://schemas.microsoft.com/office/drawing/2014/main" val="3332892677"/>
                    </a:ext>
                  </a:extLst>
                </a:gridCol>
                <a:gridCol w="493776">
                  <a:extLst>
                    <a:ext uri="{9D8B030D-6E8A-4147-A177-3AD203B41FA5}">
                      <a16:colId xmlns:a16="http://schemas.microsoft.com/office/drawing/2014/main" val="601695518"/>
                    </a:ext>
                  </a:extLst>
                </a:gridCol>
                <a:gridCol w="493776">
                  <a:extLst>
                    <a:ext uri="{9D8B030D-6E8A-4147-A177-3AD203B41FA5}">
                      <a16:colId xmlns:a16="http://schemas.microsoft.com/office/drawing/2014/main" val="2825446589"/>
                    </a:ext>
                  </a:extLst>
                </a:gridCol>
                <a:gridCol w="493776">
                  <a:extLst>
                    <a:ext uri="{9D8B030D-6E8A-4147-A177-3AD203B41FA5}">
                      <a16:colId xmlns:a16="http://schemas.microsoft.com/office/drawing/2014/main" val="13987643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287927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 - 2023-06-28 18:33:40</a:t>
                      </a:r>
                      <a:r>
                        <a:rPr kumimoji="0" lang="en-US" sz="1000" b="0" i="0" u="none" strike="noStrike" kern="1200" cap="none" spc="0" normalizeH="0" baseline="0" noProof="0">
                          <a:ln>
                            <a:noFill/>
                          </a:ln>
                          <a:solidFill>
                            <a:prstClr val="black"/>
                          </a:solidFill>
                          <a:effectLst/>
                          <a:uLnTx/>
                          <a:uFillTx/>
                          <a:latin typeface="Calibri"/>
                          <a:ea typeface="+mn-ea"/>
                          <a:cs typeface="+mn-cs"/>
                        </a:rPr>
                        <a:t>
 Relive the highlights of our presence at #PAS23 with MBDA!  From inspiring encounters to captivating demonstrations, it was an event to remember.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https://media.licdn.com/dms/image/D4E10AQErGlhcY5vT-A/videocover-high/0/1687970035720?e=1693832400&amp;v=beta&amp;t=qYer8iwL-DReAufiyZgwGQOGwixxGkqRusRdZtO_pDM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Group, SIAE, Sovereignty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5.2553933734835 %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3.51 %</a:t>
                      </a:r>
                    </a:p>
                  </a:txBody>
                  <a:tcPr/>
                </a:tc>
                <a:extLst>
                  <a:ext uri="{0D108BD9-81ED-4DB2-BD59-A6C34878D82A}">
                    <a16:rowId xmlns:a16="http://schemas.microsoft.com/office/drawing/2014/main" val="3239522733"/>
                  </a:ext>
                </a:extLst>
              </a:tr>
            </a:tbl>
          </a:graphicData>
        </a:graphic>
      </p:graphicFrame>
      <p:sp>
        <p:nvSpPr>
          <p:cNvPr id="4" name="Text Placeholder 3">
            <a:extLst>
              <a:ext uri="{FF2B5EF4-FFF2-40B4-BE49-F238E27FC236}">
                <a16:creationId xmlns:a16="http://schemas.microsoft.com/office/drawing/2014/main" id="{5ACCBC9C-EBDB-4E5C-8E69-447F07C49F89}"/>
              </a:ext>
            </a:extLst>
          </p:cNvPr>
          <p:cNvSpPr>
            <a:spLocks noGrp="1"/>
          </p:cNvSpPr>
          <p:nvPr>
            <p:ph type="body" sz="quarter" idx="14"/>
          </p:nvPr>
        </p:nvSpPr>
        <p:spPr/>
        <p:txBody>
          <a:bodyPr/>
          <a:lstStyle/>
          <a:p>
            <a:r>
              <a:rPr lang="en-US"/>
              <a:t>01/01/2023 - 11/30/2023</a:t>
            </a:r>
          </a:p>
        </p:txBody>
      </p:sp>
    </p:spTree>
    <p:extLst>
      <p:ext uri="{BB962C8B-B14F-4D97-AF65-F5344CB8AC3E}">
        <p14:creationId xmlns:p14="http://schemas.microsoft.com/office/powerpoint/2010/main" val="4239143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211B8-E3C2-407F-B20C-6A00D9A74C79}"/>
              </a:ext>
            </a:extLst>
          </p:cNvPr>
          <p:cNvSpPr>
            <a:spLocks noGrp="1"/>
          </p:cNvSpPr>
          <p:nvPr>
            <p:ph type="title"/>
          </p:nvPr>
        </p:nvSpPr>
        <p:spPr/>
        <p:txBody>
          <a:bodyPr/>
          <a:lstStyle/>
          <a:p>
            <a:r>
              <a:rPr lang="en-US"/>
              <a:t>LinkedIn Posts Table with CTR | All profiles - 6 of 25</a:t>
            </a:r>
          </a:p>
        </p:txBody>
      </p:sp>
      <p:graphicFrame>
        <p:nvGraphicFramePr>
          <p:cNvPr id="5" name="Table Placeholder 4">
            <a:extLst>
              <a:ext uri="{FF2B5EF4-FFF2-40B4-BE49-F238E27FC236}">
                <a16:creationId xmlns:a16="http://schemas.microsoft.com/office/drawing/2014/main" id="{90895081-3349-4CC2-9602-87CC78ED3D20}"/>
              </a:ext>
            </a:extLst>
          </p:cNvPr>
          <p:cNvGraphicFramePr>
            <a:graphicFrameLocks noGrp="1"/>
          </p:cNvGraphicFramePr>
          <p:nvPr>
            <p:ph type="tbl" sz="quarter" idx="13"/>
            <p:extLst>
              <p:ext uri="{D42A27DB-BD31-4B8C-83A1-F6EECF244321}">
                <p14:modId xmlns:p14="http://schemas.microsoft.com/office/powerpoint/2010/main" val="42441285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815931456"/>
                    </a:ext>
                  </a:extLst>
                </a:gridCol>
                <a:gridCol w="1069848">
                  <a:extLst>
                    <a:ext uri="{9D8B030D-6E8A-4147-A177-3AD203B41FA5}">
                      <a16:colId xmlns:a16="http://schemas.microsoft.com/office/drawing/2014/main" val="3413601843"/>
                    </a:ext>
                  </a:extLst>
                </a:gridCol>
                <a:gridCol w="1563624">
                  <a:extLst>
                    <a:ext uri="{9D8B030D-6E8A-4147-A177-3AD203B41FA5}">
                      <a16:colId xmlns:a16="http://schemas.microsoft.com/office/drawing/2014/main" val="1298534161"/>
                    </a:ext>
                  </a:extLst>
                </a:gridCol>
                <a:gridCol w="493776">
                  <a:extLst>
                    <a:ext uri="{9D8B030D-6E8A-4147-A177-3AD203B41FA5}">
                      <a16:colId xmlns:a16="http://schemas.microsoft.com/office/drawing/2014/main" val="3141050567"/>
                    </a:ext>
                  </a:extLst>
                </a:gridCol>
                <a:gridCol w="493776">
                  <a:extLst>
                    <a:ext uri="{9D8B030D-6E8A-4147-A177-3AD203B41FA5}">
                      <a16:colId xmlns:a16="http://schemas.microsoft.com/office/drawing/2014/main" val="2478142669"/>
                    </a:ext>
                  </a:extLst>
                </a:gridCol>
                <a:gridCol w="493776">
                  <a:extLst>
                    <a:ext uri="{9D8B030D-6E8A-4147-A177-3AD203B41FA5}">
                      <a16:colId xmlns:a16="http://schemas.microsoft.com/office/drawing/2014/main" val="1131647484"/>
                    </a:ext>
                  </a:extLst>
                </a:gridCol>
                <a:gridCol w="493776">
                  <a:extLst>
                    <a:ext uri="{9D8B030D-6E8A-4147-A177-3AD203B41FA5}">
                      <a16:colId xmlns:a16="http://schemas.microsoft.com/office/drawing/2014/main" val="2592694029"/>
                    </a:ext>
                  </a:extLst>
                </a:gridCol>
                <a:gridCol w="493776">
                  <a:extLst>
                    <a:ext uri="{9D8B030D-6E8A-4147-A177-3AD203B41FA5}">
                      <a16:colId xmlns:a16="http://schemas.microsoft.com/office/drawing/2014/main" val="1139829316"/>
                    </a:ext>
                  </a:extLst>
                </a:gridCol>
                <a:gridCol w="493776">
                  <a:extLst>
                    <a:ext uri="{9D8B030D-6E8A-4147-A177-3AD203B41FA5}">
                      <a16:colId xmlns:a16="http://schemas.microsoft.com/office/drawing/2014/main" val="3020205414"/>
                    </a:ext>
                  </a:extLst>
                </a:gridCol>
                <a:gridCol w="493776">
                  <a:extLst>
                    <a:ext uri="{9D8B030D-6E8A-4147-A177-3AD203B41FA5}">
                      <a16:colId xmlns:a16="http://schemas.microsoft.com/office/drawing/2014/main" val="16817101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3263226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 - 2023-04-05 12:01:26</a:t>
                      </a:r>
                      <a:r>
                        <a:rPr kumimoji="0" lang="en-US" sz="1000" b="0" i="0" u="none" strike="noStrike" kern="1200" cap="none" spc="0" normalizeH="0" baseline="0" noProof="0">
                          <a:ln>
                            <a:noFill/>
                          </a:ln>
                          <a:solidFill>
                            <a:prstClr val="black"/>
                          </a:solidFill>
                          <a:effectLst/>
                          <a:uLnTx/>
                          <a:uFillTx/>
                          <a:latin typeface="Calibri"/>
                          <a:ea typeface="+mn-ea"/>
                          <a:cs typeface="+mn-cs"/>
                        </a:rPr>
                        <a:t>
 ICYMI - A major milestone achieved last week with the first release of our Meteor missile from Korea’s KF-21 Boromae fighter. We’re proud to be working with Korea Aerospace Industries on this important programme.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https://media.licdn.com/dms/image/D4E10AQHQaIF1_G5nfw/videocover-high/0/1680688896921?e=1692907200&amp;v=beta&amp;t=LhVjZH4oIZjZEZ87BE0a7EeDxuRF82bkI4UQWImOCFc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Group, Innovation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4.060114120389 %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2.67 %</a:t>
                      </a:r>
                    </a:p>
                  </a:txBody>
                  <a:tcPr/>
                </a:tc>
                <a:extLst>
                  <a:ext uri="{0D108BD9-81ED-4DB2-BD59-A6C34878D82A}">
                    <a16:rowId xmlns:a16="http://schemas.microsoft.com/office/drawing/2014/main" val="2075793866"/>
                  </a:ext>
                </a:extLst>
              </a:tr>
            </a:tbl>
          </a:graphicData>
        </a:graphic>
      </p:graphicFrame>
      <p:sp>
        <p:nvSpPr>
          <p:cNvPr id="4" name="Text Placeholder 3">
            <a:extLst>
              <a:ext uri="{FF2B5EF4-FFF2-40B4-BE49-F238E27FC236}">
                <a16:creationId xmlns:a16="http://schemas.microsoft.com/office/drawing/2014/main" id="{2954A678-79C9-4946-A806-91C489CBB8E4}"/>
              </a:ext>
            </a:extLst>
          </p:cNvPr>
          <p:cNvSpPr>
            <a:spLocks noGrp="1"/>
          </p:cNvSpPr>
          <p:nvPr>
            <p:ph type="body" sz="quarter" idx="14"/>
          </p:nvPr>
        </p:nvSpPr>
        <p:spPr/>
        <p:txBody>
          <a:bodyPr/>
          <a:lstStyle/>
          <a:p>
            <a:r>
              <a:rPr lang="en-US"/>
              <a:t>01/01/2023 - 11/30/2023</a:t>
            </a:r>
          </a:p>
        </p:txBody>
      </p:sp>
    </p:spTree>
    <p:extLst>
      <p:ext uri="{BB962C8B-B14F-4D97-AF65-F5344CB8AC3E}">
        <p14:creationId xmlns:p14="http://schemas.microsoft.com/office/powerpoint/2010/main" val="5072782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4E5EB-5797-404B-B8C2-3A0E522188DF}"/>
              </a:ext>
            </a:extLst>
          </p:cNvPr>
          <p:cNvSpPr>
            <a:spLocks noGrp="1"/>
          </p:cNvSpPr>
          <p:nvPr>
            <p:ph type="title"/>
          </p:nvPr>
        </p:nvSpPr>
        <p:spPr/>
        <p:txBody>
          <a:bodyPr/>
          <a:lstStyle/>
          <a:p>
            <a:r>
              <a:rPr lang="en-US"/>
              <a:t>LinkedIn Posts Table with CTR | All profiles - 7 of 25</a:t>
            </a:r>
          </a:p>
        </p:txBody>
      </p:sp>
      <p:graphicFrame>
        <p:nvGraphicFramePr>
          <p:cNvPr id="5" name="Table Placeholder 4">
            <a:extLst>
              <a:ext uri="{FF2B5EF4-FFF2-40B4-BE49-F238E27FC236}">
                <a16:creationId xmlns:a16="http://schemas.microsoft.com/office/drawing/2014/main" id="{0C123138-5D63-473B-9278-A7EBA8D70158}"/>
              </a:ext>
            </a:extLst>
          </p:cNvPr>
          <p:cNvGraphicFramePr>
            <a:graphicFrameLocks noGrp="1"/>
          </p:cNvGraphicFramePr>
          <p:nvPr>
            <p:ph type="tbl" sz="quarter" idx="13"/>
            <p:extLst>
              <p:ext uri="{D42A27DB-BD31-4B8C-83A1-F6EECF244321}">
                <p14:modId xmlns:p14="http://schemas.microsoft.com/office/powerpoint/2010/main" val="38445274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849628047"/>
                    </a:ext>
                  </a:extLst>
                </a:gridCol>
                <a:gridCol w="1069848">
                  <a:extLst>
                    <a:ext uri="{9D8B030D-6E8A-4147-A177-3AD203B41FA5}">
                      <a16:colId xmlns:a16="http://schemas.microsoft.com/office/drawing/2014/main" val="1644893604"/>
                    </a:ext>
                  </a:extLst>
                </a:gridCol>
                <a:gridCol w="1563624">
                  <a:extLst>
                    <a:ext uri="{9D8B030D-6E8A-4147-A177-3AD203B41FA5}">
                      <a16:colId xmlns:a16="http://schemas.microsoft.com/office/drawing/2014/main" val="939859858"/>
                    </a:ext>
                  </a:extLst>
                </a:gridCol>
                <a:gridCol w="493776">
                  <a:extLst>
                    <a:ext uri="{9D8B030D-6E8A-4147-A177-3AD203B41FA5}">
                      <a16:colId xmlns:a16="http://schemas.microsoft.com/office/drawing/2014/main" val="3722796157"/>
                    </a:ext>
                  </a:extLst>
                </a:gridCol>
                <a:gridCol w="493776">
                  <a:extLst>
                    <a:ext uri="{9D8B030D-6E8A-4147-A177-3AD203B41FA5}">
                      <a16:colId xmlns:a16="http://schemas.microsoft.com/office/drawing/2014/main" val="810520416"/>
                    </a:ext>
                  </a:extLst>
                </a:gridCol>
                <a:gridCol w="493776">
                  <a:extLst>
                    <a:ext uri="{9D8B030D-6E8A-4147-A177-3AD203B41FA5}">
                      <a16:colId xmlns:a16="http://schemas.microsoft.com/office/drawing/2014/main" val="473819404"/>
                    </a:ext>
                  </a:extLst>
                </a:gridCol>
                <a:gridCol w="493776">
                  <a:extLst>
                    <a:ext uri="{9D8B030D-6E8A-4147-A177-3AD203B41FA5}">
                      <a16:colId xmlns:a16="http://schemas.microsoft.com/office/drawing/2014/main" val="464556175"/>
                    </a:ext>
                  </a:extLst>
                </a:gridCol>
                <a:gridCol w="493776">
                  <a:extLst>
                    <a:ext uri="{9D8B030D-6E8A-4147-A177-3AD203B41FA5}">
                      <a16:colId xmlns:a16="http://schemas.microsoft.com/office/drawing/2014/main" val="3104835747"/>
                    </a:ext>
                  </a:extLst>
                </a:gridCol>
                <a:gridCol w="493776">
                  <a:extLst>
                    <a:ext uri="{9D8B030D-6E8A-4147-A177-3AD203B41FA5}">
                      <a16:colId xmlns:a16="http://schemas.microsoft.com/office/drawing/2014/main" val="4067542496"/>
                    </a:ext>
                  </a:extLst>
                </a:gridCol>
                <a:gridCol w="493776">
                  <a:extLst>
                    <a:ext uri="{9D8B030D-6E8A-4147-A177-3AD203B41FA5}">
                      <a16:colId xmlns:a16="http://schemas.microsoft.com/office/drawing/2014/main" val="27636718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631183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 - 2023-11-08 16:22:47</a:t>
                      </a:r>
                      <a:r>
                        <a:rPr kumimoji="0" lang="en-US" sz="1000" b="0" i="0" u="none" strike="noStrike" kern="1200" cap="none" spc="0" normalizeH="0" baseline="0" noProof="0">
                          <a:ln>
                            <a:noFill/>
                          </a:ln>
                          <a:solidFill>
                            <a:prstClr val="black"/>
                          </a:solidFill>
                          <a:effectLst/>
                          <a:uLnTx/>
                          <a:uFillTx/>
                          <a:latin typeface="Calibri"/>
                          <a:ea typeface="+mn-ea"/>
                          <a:cs typeface="+mn-cs"/>
                        </a:rPr>
                        <a:t>
 🚀 MBDA and Poland seal a landmark NAREW deal! The agreement with Polska Grupa Zbrojeniowa S.A. solidifies support for the highly advanced air defence program, marking a strategic leap in UK-Poland defence collaboration.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https://media.licdn.com/dms/document/media/D4E1FAQEk0cD5iAb1KA/feedshare-document-pdf-analyzed/0/1699456900547?e=1703487600&amp;v=beta&amp;t=d1MyPgTz7JH33R_e67aZih55n5RnohvUrLgCb_fOYRU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Group, Red, Sovereignty, Capabilities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Document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19.39063266307 %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17.72 %</a:t>
                      </a:r>
                    </a:p>
                  </a:txBody>
                  <a:tcPr/>
                </a:tc>
                <a:extLst>
                  <a:ext uri="{0D108BD9-81ED-4DB2-BD59-A6C34878D82A}">
                    <a16:rowId xmlns:a16="http://schemas.microsoft.com/office/drawing/2014/main" val="2781559410"/>
                  </a:ext>
                </a:extLst>
              </a:tr>
            </a:tbl>
          </a:graphicData>
        </a:graphic>
      </p:graphicFrame>
      <p:sp>
        <p:nvSpPr>
          <p:cNvPr id="4" name="Text Placeholder 3">
            <a:extLst>
              <a:ext uri="{FF2B5EF4-FFF2-40B4-BE49-F238E27FC236}">
                <a16:creationId xmlns:a16="http://schemas.microsoft.com/office/drawing/2014/main" id="{FEF39A53-5F36-4E13-A28D-2B19841C37A8}"/>
              </a:ext>
            </a:extLst>
          </p:cNvPr>
          <p:cNvSpPr>
            <a:spLocks noGrp="1"/>
          </p:cNvSpPr>
          <p:nvPr>
            <p:ph type="body" sz="quarter" idx="14"/>
          </p:nvPr>
        </p:nvSpPr>
        <p:spPr/>
        <p:txBody>
          <a:bodyPr/>
          <a:lstStyle/>
          <a:p>
            <a:r>
              <a:rPr lang="en-US"/>
              <a:t>01/01/2023 - 11/30/2023</a:t>
            </a:r>
          </a:p>
        </p:txBody>
      </p:sp>
    </p:spTree>
    <p:extLst>
      <p:ext uri="{BB962C8B-B14F-4D97-AF65-F5344CB8AC3E}">
        <p14:creationId xmlns:p14="http://schemas.microsoft.com/office/powerpoint/2010/main" val="40062195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1A7F4E-28AD-44D8-846A-8C600E0B35DB}"/>
              </a:ext>
            </a:extLst>
          </p:cNvPr>
          <p:cNvSpPr>
            <a:spLocks noGrp="1"/>
          </p:cNvSpPr>
          <p:nvPr>
            <p:ph type="title"/>
          </p:nvPr>
        </p:nvSpPr>
        <p:spPr/>
        <p:txBody>
          <a:bodyPr/>
          <a:lstStyle/>
          <a:p>
            <a:r>
              <a:rPr lang="en-US"/>
              <a:t>LinkedIn Posts Table with CTR | All profiles - 8 of 25</a:t>
            </a:r>
          </a:p>
        </p:txBody>
      </p:sp>
      <p:graphicFrame>
        <p:nvGraphicFramePr>
          <p:cNvPr id="5" name="Table Placeholder 4">
            <a:extLst>
              <a:ext uri="{FF2B5EF4-FFF2-40B4-BE49-F238E27FC236}">
                <a16:creationId xmlns:a16="http://schemas.microsoft.com/office/drawing/2014/main" id="{41CD59BB-6A63-4323-8D1C-070F3D031690}"/>
              </a:ext>
            </a:extLst>
          </p:cNvPr>
          <p:cNvGraphicFramePr>
            <a:graphicFrameLocks noGrp="1"/>
          </p:cNvGraphicFramePr>
          <p:nvPr>
            <p:ph type="tbl" sz="quarter" idx="13"/>
            <p:extLst>
              <p:ext uri="{D42A27DB-BD31-4B8C-83A1-F6EECF244321}">
                <p14:modId xmlns:p14="http://schemas.microsoft.com/office/powerpoint/2010/main" val="19599339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285451047"/>
                    </a:ext>
                  </a:extLst>
                </a:gridCol>
                <a:gridCol w="1069848">
                  <a:extLst>
                    <a:ext uri="{9D8B030D-6E8A-4147-A177-3AD203B41FA5}">
                      <a16:colId xmlns:a16="http://schemas.microsoft.com/office/drawing/2014/main" val="1492554630"/>
                    </a:ext>
                  </a:extLst>
                </a:gridCol>
                <a:gridCol w="1563624">
                  <a:extLst>
                    <a:ext uri="{9D8B030D-6E8A-4147-A177-3AD203B41FA5}">
                      <a16:colId xmlns:a16="http://schemas.microsoft.com/office/drawing/2014/main" val="3564765625"/>
                    </a:ext>
                  </a:extLst>
                </a:gridCol>
                <a:gridCol w="493776">
                  <a:extLst>
                    <a:ext uri="{9D8B030D-6E8A-4147-A177-3AD203B41FA5}">
                      <a16:colId xmlns:a16="http://schemas.microsoft.com/office/drawing/2014/main" val="3538913344"/>
                    </a:ext>
                  </a:extLst>
                </a:gridCol>
                <a:gridCol w="493776">
                  <a:extLst>
                    <a:ext uri="{9D8B030D-6E8A-4147-A177-3AD203B41FA5}">
                      <a16:colId xmlns:a16="http://schemas.microsoft.com/office/drawing/2014/main" val="1082076771"/>
                    </a:ext>
                  </a:extLst>
                </a:gridCol>
                <a:gridCol w="493776">
                  <a:extLst>
                    <a:ext uri="{9D8B030D-6E8A-4147-A177-3AD203B41FA5}">
                      <a16:colId xmlns:a16="http://schemas.microsoft.com/office/drawing/2014/main" val="1253186746"/>
                    </a:ext>
                  </a:extLst>
                </a:gridCol>
                <a:gridCol w="493776">
                  <a:extLst>
                    <a:ext uri="{9D8B030D-6E8A-4147-A177-3AD203B41FA5}">
                      <a16:colId xmlns:a16="http://schemas.microsoft.com/office/drawing/2014/main" val="1822372579"/>
                    </a:ext>
                  </a:extLst>
                </a:gridCol>
                <a:gridCol w="493776">
                  <a:extLst>
                    <a:ext uri="{9D8B030D-6E8A-4147-A177-3AD203B41FA5}">
                      <a16:colId xmlns:a16="http://schemas.microsoft.com/office/drawing/2014/main" val="247297578"/>
                    </a:ext>
                  </a:extLst>
                </a:gridCol>
                <a:gridCol w="493776">
                  <a:extLst>
                    <a:ext uri="{9D8B030D-6E8A-4147-A177-3AD203B41FA5}">
                      <a16:colId xmlns:a16="http://schemas.microsoft.com/office/drawing/2014/main" val="452675934"/>
                    </a:ext>
                  </a:extLst>
                </a:gridCol>
                <a:gridCol w="493776">
                  <a:extLst>
                    <a:ext uri="{9D8B030D-6E8A-4147-A177-3AD203B41FA5}">
                      <a16:colId xmlns:a16="http://schemas.microsoft.com/office/drawing/2014/main" val="29409622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41148971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MBDA - 2023-05-04 17:00:16</a:t>
                      </a:r>
                      <a:r>
                        <a:rPr kumimoji="0" lang="fr-FR" sz="1000" b="0" i="0" u="none" strike="noStrike" kern="1200" cap="none" spc="0" normalizeH="0" baseline="0" noProof="0">
                          <a:ln>
                            <a:noFill/>
                          </a:ln>
                          <a:solidFill>
                            <a:prstClr val="black"/>
                          </a:solidFill>
                          <a:effectLst/>
                          <a:uLnTx/>
                          <a:uFillTx/>
                          <a:latin typeface="Calibri"/>
                          <a:ea typeface="+mn-ea"/>
                          <a:cs typeface="+mn-cs"/>
                        </a:rPr>
                        <a:t>
 Nous continuons à grandir 🔑 
Propriétaires de tous nos sites en France, nous sommes ravis d'annoncer l’extension de notre site du Plessis-Robinson avec l'acquisition de quatre nouveaux bâtiments ! Les travaux d’aménagement de ces bâtiments ont déjà commencé. 
Ces acquisitions nous permettent d’accueillir toujours plus de nouveaux talents dans des environnements de travail agréables et modernes.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https://media.licdn.com/dms/image/D4E10AQHtjyBOnk_1sA/image-shrink_1280/0/1683212415378?e=1692907200&amp;v=beta&amp;t=kthasfK3tAP-XtPmzTIgS9nZTaM8XJehYHjO4_yLtsg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France, EVP, Capabilities, QVT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5.338524481985 %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3.63 %</a:t>
                      </a:r>
                    </a:p>
                  </a:txBody>
                  <a:tcPr/>
                </a:tc>
                <a:extLst>
                  <a:ext uri="{0D108BD9-81ED-4DB2-BD59-A6C34878D82A}">
                    <a16:rowId xmlns:a16="http://schemas.microsoft.com/office/drawing/2014/main" val="1332040035"/>
                  </a:ext>
                </a:extLst>
              </a:tr>
            </a:tbl>
          </a:graphicData>
        </a:graphic>
      </p:graphicFrame>
      <p:sp>
        <p:nvSpPr>
          <p:cNvPr id="4" name="Text Placeholder 3">
            <a:extLst>
              <a:ext uri="{FF2B5EF4-FFF2-40B4-BE49-F238E27FC236}">
                <a16:creationId xmlns:a16="http://schemas.microsoft.com/office/drawing/2014/main" id="{08CC10B8-3A67-4685-AB3E-10B5B97E13C2}"/>
              </a:ext>
            </a:extLst>
          </p:cNvPr>
          <p:cNvSpPr>
            <a:spLocks noGrp="1"/>
          </p:cNvSpPr>
          <p:nvPr>
            <p:ph type="body" sz="quarter" idx="14"/>
          </p:nvPr>
        </p:nvSpPr>
        <p:spPr/>
        <p:txBody>
          <a:bodyPr/>
          <a:lstStyle/>
          <a:p>
            <a:r>
              <a:rPr lang="en-US"/>
              <a:t>01/01/2023 - 11/30/2023</a:t>
            </a:r>
          </a:p>
        </p:txBody>
      </p:sp>
    </p:spTree>
    <p:extLst>
      <p:ext uri="{BB962C8B-B14F-4D97-AF65-F5344CB8AC3E}">
        <p14:creationId xmlns:p14="http://schemas.microsoft.com/office/powerpoint/2010/main" val="40937753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5C3FB-F677-42CB-9B53-274D914190FA}"/>
              </a:ext>
            </a:extLst>
          </p:cNvPr>
          <p:cNvSpPr>
            <a:spLocks noGrp="1"/>
          </p:cNvSpPr>
          <p:nvPr>
            <p:ph type="title"/>
          </p:nvPr>
        </p:nvSpPr>
        <p:spPr/>
        <p:txBody>
          <a:bodyPr/>
          <a:lstStyle/>
          <a:p>
            <a:r>
              <a:rPr lang="en-US"/>
              <a:t>LinkedIn Posts Table with CTR | All profiles - 9 of 25</a:t>
            </a:r>
          </a:p>
        </p:txBody>
      </p:sp>
      <p:graphicFrame>
        <p:nvGraphicFramePr>
          <p:cNvPr id="5" name="Table Placeholder 4">
            <a:extLst>
              <a:ext uri="{FF2B5EF4-FFF2-40B4-BE49-F238E27FC236}">
                <a16:creationId xmlns:a16="http://schemas.microsoft.com/office/drawing/2014/main" id="{3073F7D6-3852-4892-83F2-1080E239A9B1}"/>
              </a:ext>
            </a:extLst>
          </p:cNvPr>
          <p:cNvGraphicFramePr>
            <a:graphicFrameLocks noGrp="1"/>
          </p:cNvGraphicFramePr>
          <p:nvPr>
            <p:ph type="tbl" sz="quarter" idx="13"/>
            <p:extLst>
              <p:ext uri="{D42A27DB-BD31-4B8C-83A1-F6EECF244321}">
                <p14:modId xmlns:p14="http://schemas.microsoft.com/office/powerpoint/2010/main" val="11685983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067474984"/>
                    </a:ext>
                  </a:extLst>
                </a:gridCol>
                <a:gridCol w="1069848">
                  <a:extLst>
                    <a:ext uri="{9D8B030D-6E8A-4147-A177-3AD203B41FA5}">
                      <a16:colId xmlns:a16="http://schemas.microsoft.com/office/drawing/2014/main" val="1608866682"/>
                    </a:ext>
                  </a:extLst>
                </a:gridCol>
                <a:gridCol w="1563624">
                  <a:extLst>
                    <a:ext uri="{9D8B030D-6E8A-4147-A177-3AD203B41FA5}">
                      <a16:colId xmlns:a16="http://schemas.microsoft.com/office/drawing/2014/main" val="97868541"/>
                    </a:ext>
                  </a:extLst>
                </a:gridCol>
                <a:gridCol w="493776">
                  <a:extLst>
                    <a:ext uri="{9D8B030D-6E8A-4147-A177-3AD203B41FA5}">
                      <a16:colId xmlns:a16="http://schemas.microsoft.com/office/drawing/2014/main" val="3786265903"/>
                    </a:ext>
                  </a:extLst>
                </a:gridCol>
                <a:gridCol w="493776">
                  <a:extLst>
                    <a:ext uri="{9D8B030D-6E8A-4147-A177-3AD203B41FA5}">
                      <a16:colId xmlns:a16="http://schemas.microsoft.com/office/drawing/2014/main" val="1810063884"/>
                    </a:ext>
                  </a:extLst>
                </a:gridCol>
                <a:gridCol w="493776">
                  <a:extLst>
                    <a:ext uri="{9D8B030D-6E8A-4147-A177-3AD203B41FA5}">
                      <a16:colId xmlns:a16="http://schemas.microsoft.com/office/drawing/2014/main" val="2125142243"/>
                    </a:ext>
                  </a:extLst>
                </a:gridCol>
                <a:gridCol w="493776">
                  <a:extLst>
                    <a:ext uri="{9D8B030D-6E8A-4147-A177-3AD203B41FA5}">
                      <a16:colId xmlns:a16="http://schemas.microsoft.com/office/drawing/2014/main" val="2112314417"/>
                    </a:ext>
                  </a:extLst>
                </a:gridCol>
                <a:gridCol w="493776">
                  <a:extLst>
                    <a:ext uri="{9D8B030D-6E8A-4147-A177-3AD203B41FA5}">
                      <a16:colId xmlns:a16="http://schemas.microsoft.com/office/drawing/2014/main" val="3629972334"/>
                    </a:ext>
                  </a:extLst>
                </a:gridCol>
                <a:gridCol w="493776">
                  <a:extLst>
                    <a:ext uri="{9D8B030D-6E8A-4147-A177-3AD203B41FA5}">
                      <a16:colId xmlns:a16="http://schemas.microsoft.com/office/drawing/2014/main" val="1915246121"/>
                    </a:ext>
                  </a:extLst>
                </a:gridCol>
                <a:gridCol w="493776">
                  <a:extLst>
                    <a:ext uri="{9D8B030D-6E8A-4147-A177-3AD203B41FA5}">
                      <a16:colId xmlns:a16="http://schemas.microsoft.com/office/drawing/2014/main" val="42016093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1912498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 - 2023-09-28 14:33:39</a:t>
                      </a:r>
                      <a:r>
                        <a:rPr kumimoji="0" lang="en-US" sz="1000" b="0" i="0" u="none" strike="noStrike" kern="1200" cap="none" spc="0" normalizeH="0" baseline="0" noProof="0">
                          <a:ln>
                            <a:noFill/>
                          </a:ln>
                          <a:solidFill>
                            <a:prstClr val="black"/>
                          </a:solidFill>
                          <a:effectLst/>
                          <a:uLnTx/>
                          <a:uFillTx/>
                          <a:latin typeface="Calibri"/>
                          <a:ea typeface="+mn-ea"/>
                          <a:cs typeface="+mn-cs"/>
                        </a:rPr>
                        <a:t>
 🌊🚀 We've achieved a major milestone with the successful firing of the Exocet MM40 B3c missile from the FREMM DA Alsace frigate in collaboration with the DGA - Direction générale de l'armement and Marine Nationale. It benefits from new seeker technology and the development of new algorithms designed to meet the latest operational requirements of anti-ship warfare.
🗞️ Get the full details in our press release: https://lnkd.in/eN2mqsjy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https://media.licdn.com/dms/image/D4E22AQHZXNlvKhjwkw/feedshare-shrink_2048_1536/0/1695904418290?e=1704326400&amp;v=beta&amp;t=TAaSUgDR83HuvOndZfDyR9tkbDnUdtU_jFEIZeATq5U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UK, Red, Capabilities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4.6923038153319 %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2.76 %</a:t>
                      </a:r>
                    </a:p>
                  </a:txBody>
                  <a:tcPr/>
                </a:tc>
                <a:extLst>
                  <a:ext uri="{0D108BD9-81ED-4DB2-BD59-A6C34878D82A}">
                    <a16:rowId xmlns:a16="http://schemas.microsoft.com/office/drawing/2014/main" val="4060314918"/>
                  </a:ext>
                </a:extLst>
              </a:tr>
            </a:tbl>
          </a:graphicData>
        </a:graphic>
      </p:graphicFrame>
      <p:sp>
        <p:nvSpPr>
          <p:cNvPr id="4" name="Text Placeholder 3">
            <a:extLst>
              <a:ext uri="{FF2B5EF4-FFF2-40B4-BE49-F238E27FC236}">
                <a16:creationId xmlns:a16="http://schemas.microsoft.com/office/drawing/2014/main" id="{39C8E859-7477-4F54-BF9D-E7EA73968B4F}"/>
              </a:ext>
            </a:extLst>
          </p:cNvPr>
          <p:cNvSpPr>
            <a:spLocks noGrp="1"/>
          </p:cNvSpPr>
          <p:nvPr>
            <p:ph type="body" sz="quarter" idx="14"/>
          </p:nvPr>
        </p:nvSpPr>
        <p:spPr/>
        <p:txBody>
          <a:bodyPr/>
          <a:lstStyle/>
          <a:p>
            <a:r>
              <a:rPr lang="en-US"/>
              <a:t>01/01/2023 - 11/30/2023</a:t>
            </a:r>
          </a:p>
        </p:txBody>
      </p:sp>
    </p:spTree>
    <p:extLst>
      <p:ext uri="{BB962C8B-B14F-4D97-AF65-F5344CB8AC3E}">
        <p14:creationId xmlns:p14="http://schemas.microsoft.com/office/powerpoint/2010/main" val="4063649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A7B886-64E2-494D-967E-2D8AE1C416AA}"/>
              </a:ext>
            </a:extLst>
          </p:cNvPr>
          <p:cNvSpPr>
            <a:spLocks noGrp="1"/>
          </p:cNvSpPr>
          <p:nvPr>
            <p:ph type="title"/>
          </p:nvPr>
        </p:nvSpPr>
        <p:spPr/>
        <p:txBody>
          <a:bodyPr/>
          <a:lstStyle/>
          <a:p>
            <a:r>
              <a:rPr lang="en-US"/>
              <a:t>LinkedIn Posts Table with CTR | All profiles - 10 of 25</a:t>
            </a:r>
          </a:p>
        </p:txBody>
      </p:sp>
      <p:graphicFrame>
        <p:nvGraphicFramePr>
          <p:cNvPr id="5" name="Table Placeholder 4">
            <a:extLst>
              <a:ext uri="{FF2B5EF4-FFF2-40B4-BE49-F238E27FC236}">
                <a16:creationId xmlns:a16="http://schemas.microsoft.com/office/drawing/2014/main" id="{D43CF49B-611F-49B5-8570-D1E38DAC061C}"/>
              </a:ext>
            </a:extLst>
          </p:cNvPr>
          <p:cNvGraphicFramePr>
            <a:graphicFrameLocks noGrp="1"/>
          </p:cNvGraphicFramePr>
          <p:nvPr>
            <p:ph type="tbl" sz="quarter" idx="13"/>
            <p:extLst>
              <p:ext uri="{D42A27DB-BD31-4B8C-83A1-F6EECF244321}">
                <p14:modId xmlns:p14="http://schemas.microsoft.com/office/powerpoint/2010/main" val="39161180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365067856"/>
                    </a:ext>
                  </a:extLst>
                </a:gridCol>
                <a:gridCol w="1069848">
                  <a:extLst>
                    <a:ext uri="{9D8B030D-6E8A-4147-A177-3AD203B41FA5}">
                      <a16:colId xmlns:a16="http://schemas.microsoft.com/office/drawing/2014/main" val="4178416785"/>
                    </a:ext>
                  </a:extLst>
                </a:gridCol>
                <a:gridCol w="1563624">
                  <a:extLst>
                    <a:ext uri="{9D8B030D-6E8A-4147-A177-3AD203B41FA5}">
                      <a16:colId xmlns:a16="http://schemas.microsoft.com/office/drawing/2014/main" val="661079943"/>
                    </a:ext>
                  </a:extLst>
                </a:gridCol>
                <a:gridCol w="493776">
                  <a:extLst>
                    <a:ext uri="{9D8B030D-6E8A-4147-A177-3AD203B41FA5}">
                      <a16:colId xmlns:a16="http://schemas.microsoft.com/office/drawing/2014/main" val="3909399009"/>
                    </a:ext>
                  </a:extLst>
                </a:gridCol>
                <a:gridCol w="493776">
                  <a:extLst>
                    <a:ext uri="{9D8B030D-6E8A-4147-A177-3AD203B41FA5}">
                      <a16:colId xmlns:a16="http://schemas.microsoft.com/office/drawing/2014/main" val="2832937421"/>
                    </a:ext>
                  </a:extLst>
                </a:gridCol>
                <a:gridCol w="493776">
                  <a:extLst>
                    <a:ext uri="{9D8B030D-6E8A-4147-A177-3AD203B41FA5}">
                      <a16:colId xmlns:a16="http://schemas.microsoft.com/office/drawing/2014/main" val="4174805194"/>
                    </a:ext>
                  </a:extLst>
                </a:gridCol>
                <a:gridCol w="493776">
                  <a:extLst>
                    <a:ext uri="{9D8B030D-6E8A-4147-A177-3AD203B41FA5}">
                      <a16:colId xmlns:a16="http://schemas.microsoft.com/office/drawing/2014/main" val="2510588106"/>
                    </a:ext>
                  </a:extLst>
                </a:gridCol>
                <a:gridCol w="493776">
                  <a:extLst>
                    <a:ext uri="{9D8B030D-6E8A-4147-A177-3AD203B41FA5}">
                      <a16:colId xmlns:a16="http://schemas.microsoft.com/office/drawing/2014/main" val="825058599"/>
                    </a:ext>
                  </a:extLst>
                </a:gridCol>
                <a:gridCol w="493776">
                  <a:extLst>
                    <a:ext uri="{9D8B030D-6E8A-4147-A177-3AD203B41FA5}">
                      <a16:colId xmlns:a16="http://schemas.microsoft.com/office/drawing/2014/main" val="564184950"/>
                    </a:ext>
                  </a:extLst>
                </a:gridCol>
                <a:gridCol w="493776">
                  <a:extLst>
                    <a:ext uri="{9D8B030D-6E8A-4147-A177-3AD203B41FA5}">
                      <a16:colId xmlns:a16="http://schemas.microsoft.com/office/drawing/2014/main" val="633764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1850004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MBDA - 2023-03-21 17:05:10</a:t>
                      </a:r>
                      <a:r>
                        <a:rPr kumimoji="0" lang="fr-FR" sz="1000" b="0" i="0" u="none" strike="noStrike" kern="1200" cap="none" spc="0" normalizeH="0" baseline="0" noProof="0">
                          <a:ln>
                            <a:noFill/>
                          </a:ln>
                          <a:solidFill>
                            <a:prstClr val="black"/>
                          </a:solidFill>
                          <a:effectLst/>
                          <a:uLnTx/>
                          <a:uFillTx/>
                          <a:latin typeface="Calibri"/>
                          <a:ea typeface="+mn-ea"/>
                          <a:cs typeface="+mn-cs"/>
                        </a:rPr>
                        <a:t>
 👏 C’est parti ! MBDA lance les travaux de la Phase 1B, suite à l’accord industriel finalisé ces derniers mois.
La montée en puissance des équipes se poursuit à un rythme soutenu pour tenir les objectifs ambitieux de cette phase de maturation technologique. MBDA va en particulier réaliser un démonstrateur de Remote Carriers, en #coopération avec le consortium espagnol SATNUS et Airbus Defence and Space.
C’est une fierté pour les collaborateurs de MBDA de participer à ce programme de défense majeur, posant les fondations d’un partenariat industriel européen d’une grande ampleur. De nombreux #défis technologiques nous attendent pour inscrire ces nouveaux Remote Carriers dans le système collaboratif qui va révolutionner le combat aérien, qu’il soit au-dessus de la terre ou des mers, pour des frappes dans la profondeur ou le soutien des troupes au sol.
Vous souhaitez rejoindre l’aventure SCAF ? https://lnkd.in/eykqQYE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https://media.licdn.com/dms/image/C4E10AQF3OQsf5W5UtQ/image-shrink_1280/0/1679414709400?e=1692907200&amp;v=beta&amp;t=gxsWjyUfhjugizh6oYXJGZ0Tty49o-XNbsu9qETK23w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France, EVP, Innovation, Sovereignty, Recruitment FR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4.5970288922681 %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2.59 %</a:t>
                      </a:r>
                    </a:p>
                  </a:txBody>
                  <a:tcPr/>
                </a:tc>
                <a:extLst>
                  <a:ext uri="{0D108BD9-81ED-4DB2-BD59-A6C34878D82A}">
                    <a16:rowId xmlns:a16="http://schemas.microsoft.com/office/drawing/2014/main" val="390477141"/>
                  </a:ext>
                </a:extLst>
              </a:tr>
            </a:tbl>
          </a:graphicData>
        </a:graphic>
      </p:graphicFrame>
      <p:sp>
        <p:nvSpPr>
          <p:cNvPr id="4" name="Text Placeholder 3">
            <a:extLst>
              <a:ext uri="{FF2B5EF4-FFF2-40B4-BE49-F238E27FC236}">
                <a16:creationId xmlns:a16="http://schemas.microsoft.com/office/drawing/2014/main" id="{8A02297C-8491-404D-A369-017792431E91}"/>
              </a:ext>
            </a:extLst>
          </p:cNvPr>
          <p:cNvSpPr>
            <a:spLocks noGrp="1"/>
          </p:cNvSpPr>
          <p:nvPr>
            <p:ph type="body" sz="quarter" idx="14"/>
          </p:nvPr>
        </p:nvSpPr>
        <p:spPr/>
        <p:txBody>
          <a:bodyPr/>
          <a:lstStyle/>
          <a:p>
            <a:r>
              <a:rPr lang="en-US"/>
              <a:t>01/01/2023 - 11/30/2023</a:t>
            </a:r>
          </a:p>
        </p:txBody>
      </p:sp>
    </p:spTree>
    <p:extLst>
      <p:ext uri="{BB962C8B-B14F-4D97-AF65-F5344CB8AC3E}">
        <p14:creationId xmlns:p14="http://schemas.microsoft.com/office/powerpoint/2010/main" val="36361142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81E55C-6021-4DCF-BCD8-B0553B6D2D6B}"/>
              </a:ext>
            </a:extLst>
          </p:cNvPr>
          <p:cNvSpPr>
            <a:spLocks noGrp="1"/>
          </p:cNvSpPr>
          <p:nvPr>
            <p:ph type="title"/>
          </p:nvPr>
        </p:nvSpPr>
        <p:spPr/>
        <p:txBody>
          <a:bodyPr/>
          <a:lstStyle/>
          <a:p>
            <a:r>
              <a:rPr lang="en-US"/>
              <a:t>LinkedIn Posts Table with CTR | All profiles - 11 of 25</a:t>
            </a:r>
          </a:p>
        </p:txBody>
      </p:sp>
      <p:graphicFrame>
        <p:nvGraphicFramePr>
          <p:cNvPr id="5" name="Table Placeholder 4">
            <a:extLst>
              <a:ext uri="{FF2B5EF4-FFF2-40B4-BE49-F238E27FC236}">
                <a16:creationId xmlns:a16="http://schemas.microsoft.com/office/drawing/2014/main" id="{5B0B86DB-0E33-4652-89C1-C52B975A8CFC}"/>
              </a:ext>
            </a:extLst>
          </p:cNvPr>
          <p:cNvGraphicFramePr>
            <a:graphicFrameLocks noGrp="1"/>
          </p:cNvGraphicFramePr>
          <p:nvPr>
            <p:ph type="tbl" sz="quarter" idx="13"/>
            <p:extLst>
              <p:ext uri="{D42A27DB-BD31-4B8C-83A1-F6EECF244321}">
                <p14:modId xmlns:p14="http://schemas.microsoft.com/office/powerpoint/2010/main" val="6411458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631687178"/>
                    </a:ext>
                  </a:extLst>
                </a:gridCol>
                <a:gridCol w="1069848">
                  <a:extLst>
                    <a:ext uri="{9D8B030D-6E8A-4147-A177-3AD203B41FA5}">
                      <a16:colId xmlns:a16="http://schemas.microsoft.com/office/drawing/2014/main" val="2665916729"/>
                    </a:ext>
                  </a:extLst>
                </a:gridCol>
                <a:gridCol w="1563624">
                  <a:extLst>
                    <a:ext uri="{9D8B030D-6E8A-4147-A177-3AD203B41FA5}">
                      <a16:colId xmlns:a16="http://schemas.microsoft.com/office/drawing/2014/main" val="1954660577"/>
                    </a:ext>
                  </a:extLst>
                </a:gridCol>
                <a:gridCol w="493776">
                  <a:extLst>
                    <a:ext uri="{9D8B030D-6E8A-4147-A177-3AD203B41FA5}">
                      <a16:colId xmlns:a16="http://schemas.microsoft.com/office/drawing/2014/main" val="1131035003"/>
                    </a:ext>
                  </a:extLst>
                </a:gridCol>
                <a:gridCol w="493776">
                  <a:extLst>
                    <a:ext uri="{9D8B030D-6E8A-4147-A177-3AD203B41FA5}">
                      <a16:colId xmlns:a16="http://schemas.microsoft.com/office/drawing/2014/main" val="3119288461"/>
                    </a:ext>
                  </a:extLst>
                </a:gridCol>
                <a:gridCol w="493776">
                  <a:extLst>
                    <a:ext uri="{9D8B030D-6E8A-4147-A177-3AD203B41FA5}">
                      <a16:colId xmlns:a16="http://schemas.microsoft.com/office/drawing/2014/main" val="1200322312"/>
                    </a:ext>
                  </a:extLst>
                </a:gridCol>
                <a:gridCol w="493776">
                  <a:extLst>
                    <a:ext uri="{9D8B030D-6E8A-4147-A177-3AD203B41FA5}">
                      <a16:colId xmlns:a16="http://schemas.microsoft.com/office/drawing/2014/main" val="2029693551"/>
                    </a:ext>
                  </a:extLst>
                </a:gridCol>
                <a:gridCol w="493776">
                  <a:extLst>
                    <a:ext uri="{9D8B030D-6E8A-4147-A177-3AD203B41FA5}">
                      <a16:colId xmlns:a16="http://schemas.microsoft.com/office/drawing/2014/main" val="1599057401"/>
                    </a:ext>
                  </a:extLst>
                </a:gridCol>
                <a:gridCol w="493776">
                  <a:extLst>
                    <a:ext uri="{9D8B030D-6E8A-4147-A177-3AD203B41FA5}">
                      <a16:colId xmlns:a16="http://schemas.microsoft.com/office/drawing/2014/main" val="93104237"/>
                    </a:ext>
                  </a:extLst>
                </a:gridCol>
                <a:gridCol w="493776">
                  <a:extLst>
                    <a:ext uri="{9D8B030D-6E8A-4147-A177-3AD203B41FA5}">
                      <a16:colId xmlns:a16="http://schemas.microsoft.com/office/drawing/2014/main" val="36298201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2135934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 - 2023-05-08 12:50:07</a:t>
                      </a:r>
                      <a:r>
                        <a:rPr kumimoji="0" lang="en-US" sz="1000" b="0" i="0" u="none" strike="noStrike" kern="1200" cap="none" spc="0" normalizeH="0" baseline="0" noProof="0">
                          <a:ln>
                            <a:noFill/>
                          </a:ln>
                          <a:solidFill>
                            <a:prstClr val="black"/>
                          </a:solidFill>
                          <a:effectLst/>
                          <a:uLnTx/>
                          <a:uFillTx/>
                          <a:latin typeface="Calibri"/>
                          <a:ea typeface="+mn-ea"/>
                          <a:cs typeface="+mn-cs"/>
                        </a:rPr>
                        <a:t>
 🚀 Another milestone for MBDA! The new Medium Advanced Air Defence System (MAADS) using the CAMM-ER missile has been successfully qualified during a firing test. The Italian Air Force will replace the SPADA system with #MAADS, providing enhanced medium-range #capabilities. This achievement is the result of the joint work of Italian and British MBDA teams, with the support of SEGREDIFESA.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https://media.licdn.com/dms/document/media/D4E1FAQG0xNXt0KwfsQ/feedshare-document-pdf-analyzed/0/1683542764706?e=1692907200&amp;v=beta&amp;t=0vJpesK3lFGPT3pdHFGmRqwqbWE2yKPxa1YrmoFOVJY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Group, Innovation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Document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25.95050934467 %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24.6 %</a:t>
                      </a:r>
                    </a:p>
                  </a:txBody>
                  <a:tcPr/>
                </a:tc>
                <a:extLst>
                  <a:ext uri="{0D108BD9-81ED-4DB2-BD59-A6C34878D82A}">
                    <a16:rowId xmlns:a16="http://schemas.microsoft.com/office/drawing/2014/main" val="1369563507"/>
                  </a:ext>
                </a:extLst>
              </a:tr>
            </a:tbl>
          </a:graphicData>
        </a:graphic>
      </p:graphicFrame>
      <p:sp>
        <p:nvSpPr>
          <p:cNvPr id="4" name="Text Placeholder 3">
            <a:extLst>
              <a:ext uri="{FF2B5EF4-FFF2-40B4-BE49-F238E27FC236}">
                <a16:creationId xmlns:a16="http://schemas.microsoft.com/office/drawing/2014/main" id="{84B6193A-6089-4779-AF2B-B1E67B50486F}"/>
              </a:ext>
            </a:extLst>
          </p:cNvPr>
          <p:cNvSpPr>
            <a:spLocks noGrp="1"/>
          </p:cNvSpPr>
          <p:nvPr>
            <p:ph type="body" sz="quarter" idx="14"/>
          </p:nvPr>
        </p:nvSpPr>
        <p:spPr/>
        <p:txBody>
          <a:bodyPr/>
          <a:lstStyle/>
          <a:p>
            <a:r>
              <a:rPr lang="en-US"/>
              <a:t>01/01/2023 - 11/30/2023</a:t>
            </a:r>
          </a:p>
        </p:txBody>
      </p:sp>
    </p:spTree>
    <p:extLst>
      <p:ext uri="{BB962C8B-B14F-4D97-AF65-F5344CB8AC3E}">
        <p14:creationId xmlns:p14="http://schemas.microsoft.com/office/powerpoint/2010/main" val="25487604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AB8B1F-B461-4C93-8D53-A29FEBA2EBC5}"/>
              </a:ext>
            </a:extLst>
          </p:cNvPr>
          <p:cNvSpPr>
            <a:spLocks noGrp="1"/>
          </p:cNvSpPr>
          <p:nvPr>
            <p:ph type="title"/>
          </p:nvPr>
        </p:nvSpPr>
        <p:spPr/>
        <p:txBody>
          <a:bodyPr/>
          <a:lstStyle/>
          <a:p>
            <a:r>
              <a:rPr lang="en-US"/>
              <a:t>LinkedIn Posts Table with CTR | All profiles - 12 of 25</a:t>
            </a:r>
          </a:p>
        </p:txBody>
      </p:sp>
      <p:graphicFrame>
        <p:nvGraphicFramePr>
          <p:cNvPr id="5" name="Table Placeholder 4">
            <a:extLst>
              <a:ext uri="{FF2B5EF4-FFF2-40B4-BE49-F238E27FC236}">
                <a16:creationId xmlns:a16="http://schemas.microsoft.com/office/drawing/2014/main" id="{49B21A92-F1AB-4F3F-B3B5-9F853BB9682E}"/>
              </a:ext>
            </a:extLst>
          </p:cNvPr>
          <p:cNvGraphicFramePr>
            <a:graphicFrameLocks noGrp="1"/>
          </p:cNvGraphicFramePr>
          <p:nvPr>
            <p:ph type="tbl" sz="quarter" idx="13"/>
            <p:extLst>
              <p:ext uri="{D42A27DB-BD31-4B8C-83A1-F6EECF244321}">
                <p14:modId xmlns:p14="http://schemas.microsoft.com/office/powerpoint/2010/main" val="10270252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879039299"/>
                    </a:ext>
                  </a:extLst>
                </a:gridCol>
                <a:gridCol w="1069848">
                  <a:extLst>
                    <a:ext uri="{9D8B030D-6E8A-4147-A177-3AD203B41FA5}">
                      <a16:colId xmlns:a16="http://schemas.microsoft.com/office/drawing/2014/main" val="1857172798"/>
                    </a:ext>
                  </a:extLst>
                </a:gridCol>
                <a:gridCol w="1563624">
                  <a:extLst>
                    <a:ext uri="{9D8B030D-6E8A-4147-A177-3AD203B41FA5}">
                      <a16:colId xmlns:a16="http://schemas.microsoft.com/office/drawing/2014/main" val="3276742008"/>
                    </a:ext>
                  </a:extLst>
                </a:gridCol>
                <a:gridCol w="493776">
                  <a:extLst>
                    <a:ext uri="{9D8B030D-6E8A-4147-A177-3AD203B41FA5}">
                      <a16:colId xmlns:a16="http://schemas.microsoft.com/office/drawing/2014/main" val="2296005931"/>
                    </a:ext>
                  </a:extLst>
                </a:gridCol>
                <a:gridCol w="493776">
                  <a:extLst>
                    <a:ext uri="{9D8B030D-6E8A-4147-A177-3AD203B41FA5}">
                      <a16:colId xmlns:a16="http://schemas.microsoft.com/office/drawing/2014/main" val="551924139"/>
                    </a:ext>
                  </a:extLst>
                </a:gridCol>
                <a:gridCol w="493776">
                  <a:extLst>
                    <a:ext uri="{9D8B030D-6E8A-4147-A177-3AD203B41FA5}">
                      <a16:colId xmlns:a16="http://schemas.microsoft.com/office/drawing/2014/main" val="3973378771"/>
                    </a:ext>
                  </a:extLst>
                </a:gridCol>
                <a:gridCol w="493776">
                  <a:extLst>
                    <a:ext uri="{9D8B030D-6E8A-4147-A177-3AD203B41FA5}">
                      <a16:colId xmlns:a16="http://schemas.microsoft.com/office/drawing/2014/main" val="1935089764"/>
                    </a:ext>
                  </a:extLst>
                </a:gridCol>
                <a:gridCol w="493776">
                  <a:extLst>
                    <a:ext uri="{9D8B030D-6E8A-4147-A177-3AD203B41FA5}">
                      <a16:colId xmlns:a16="http://schemas.microsoft.com/office/drawing/2014/main" val="2912068171"/>
                    </a:ext>
                  </a:extLst>
                </a:gridCol>
                <a:gridCol w="493776">
                  <a:extLst>
                    <a:ext uri="{9D8B030D-6E8A-4147-A177-3AD203B41FA5}">
                      <a16:colId xmlns:a16="http://schemas.microsoft.com/office/drawing/2014/main" val="2895041481"/>
                    </a:ext>
                  </a:extLst>
                </a:gridCol>
                <a:gridCol w="493776">
                  <a:extLst>
                    <a:ext uri="{9D8B030D-6E8A-4147-A177-3AD203B41FA5}">
                      <a16:colId xmlns:a16="http://schemas.microsoft.com/office/drawing/2014/main" val="39600410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3781334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 - 2023-06-20 18:47:48</a:t>
                      </a:r>
                      <a:r>
                        <a:rPr kumimoji="0" lang="en-US" sz="1000" b="0" i="0" u="none" strike="noStrike" kern="1200" cap="none" spc="0" normalizeH="0" baseline="0" noProof="0">
                          <a:ln>
                            <a:noFill/>
                          </a:ln>
                          <a:solidFill>
                            <a:prstClr val="black"/>
                          </a:solidFill>
                          <a:effectLst/>
                          <a:uLnTx/>
                          <a:uFillTx/>
                          <a:latin typeface="Calibri"/>
                          <a:ea typeface="+mn-ea"/>
                          <a:cs typeface="+mn-cs"/>
                        </a:rPr>
                        <a:t>
 MBDA to lead consortium for European interceptor against #hypersonic threats 🚀
The extended air #defence domain poses increasing challenges with fast-growing and complex threats, such as manoeuvring ballistic missiles, hypersonic cruise #missiles and hypersonic glide vehicles.
These new threats need to be addressed by dedicated #interception solutions to ensure the efficient protection of domestic high value assets and operational deployments in the coming decades.
🗞 Press release: https://lnkd.in/en4DHJan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https://media.licdn.com/dms/image/D4E22AQHn_aY35J3c9A/feedshare-shrink_2048_1536/0/1687279667349?e=1695254400&amp;v=beta&amp;t=4cVS5kTtTPJBtye_x8xKh9FjR6oHJ1Vxw4vAykdqVOk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Group, SIAE, Aquila, Capabilities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4.7223801402312 %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2.35 %</a:t>
                      </a:r>
                    </a:p>
                  </a:txBody>
                  <a:tcPr/>
                </a:tc>
                <a:extLst>
                  <a:ext uri="{0D108BD9-81ED-4DB2-BD59-A6C34878D82A}">
                    <a16:rowId xmlns:a16="http://schemas.microsoft.com/office/drawing/2014/main" val="1493077876"/>
                  </a:ext>
                </a:extLst>
              </a:tr>
            </a:tbl>
          </a:graphicData>
        </a:graphic>
      </p:graphicFrame>
      <p:sp>
        <p:nvSpPr>
          <p:cNvPr id="4" name="Text Placeholder 3">
            <a:extLst>
              <a:ext uri="{FF2B5EF4-FFF2-40B4-BE49-F238E27FC236}">
                <a16:creationId xmlns:a16="http://schemas.microsoft.com/office/drawing/2014/main" id="{FFF47FB0-6EFB-4EB1-92BC-2AC266967963}"/>
              </a:ext>
            </a:extLst>
          </p:cNvPr>
          <p:cNvSpPr>
            <a:spLocks noGrp="1"/>
          </p:cNvSpPr>
          <p:nvPr>
            <p:ph type="body" sz="quarter" idx="14"/>
          </p:nvPr>
        </p:nvSpPr>
        <p:spPr/>
        <p:txBody>
          <a:bodyPr/>
          <a:lstStyle/>
          <a:p>
            <a:r>
              <a:rPr lang="en-US"/>
              <a:t>01/01/2023 - 11/30/2023</a:t>
            </a:r>
          </a:p>
        </p:txBody>
      </p:sp>
    </p:spTree>
    <p:extLst>
      <p:ext uri="{BB962C8B-B14F-4D97-AF65-F5344CB8AC3E}">
        <p14:creationId xmlns:p14="http://schemas.microsoft.com/office/powerpoint/2010/main" val="1425489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E8264A-BB83-49DC-849D-33FF7E743B8F}"/>
              </a:ext>
            </a:extLst>
          </p:cNvPr>
          <p:cNvSpPr>
            <a:spLocks noGrp="1"/>
          </p:cNvSpPr>
          <p:nvPr>
            <p:ph type="title"/>
          </p:nvPr>
        </p:nvSpPr>
        <p:spPr/>
        <p:txBody>
          <a:bodyPr/>
          <a:lstStyle/>
          <a:p>
            <a:r>
              <a:rPr lang="en-US"/>
              <a:t>LinkedIn Posts Table with CTR | All profiles - 13 of 25</a:t>
            </a:r>
          </a:p>
        </p:txBody>
      </p:sp>
      <p:graphicFrame>
        <p:nvGraphicFramePr>
          <p:cNvPr id="5" name="Table Placeholder 4">
            <a:extLst>
              <a:ext uri="{FF2B5EF4-FFF2-40B4-BE49-F238E27FC236}">
                <a16:creationId xmlns:a16="http://schemas.microsoft.com/office/drawing/2014/main" id="{D06D8EB4-17C9-4AC3-B815-80A0ED90A9BE}"/>
              </a:ext>
            </a:extLst>
          </p:cNvPr>
          <p:cNvGraphicFramePr>
            <a:graphicFrameLocks noGrp="1"/>
          </p:cNvGraphicFramePr>
          <p:nvPr>
            <p:ph type="tbl" sz="quarter" idx="13"/>
            <p:extLst>
              <p:ext uri="{D42A27DB-BD31-4B8C-83A1-F6EECF244321}">
                <p14:modId xmlns:p14="http://schemas.microsoft.com/office/powerpoint/2010/main" val="20131872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797000236"/>
                    </a:ext>
                  </a:extLst>
                </a:gridCol>
                <a:gridCol w="1069848">
                  <a:extLst>
                    <a:ext uri="{9D8B030D-6E8A-4147-A177-3AD203B41FA5}">
                      <a16:colId xmlns:a16="http://schemas.microsoft.com/office/drawing/2014/main" val="3805394919"/>
                    </a:ext>
                  </a:extLst>
                </a:gridCol>
                <a:gridCol w="1563624">
                  <a:extLst>
                    <a:ext uri="{9D8B030D-6E8A-4147-A177-3AD203B41FA5}">
                      <a16:colId xmlns:a16="http://schemas.microsoft.com/office/drawing/2014/main" val="4156080829"/>
                    </a:ext>
                  </a:extLst>
                </a:gridCol>
                <a:gridCol w="493776">
                  <a:extLst>
                    <a:ext uri="{9D8B030D-6E8A-4147-A177-3AD203B41FA5}">
                      <a16:colId xmlns:a16="http://schemas.microsoft.com/office/drawing/2014/main" val="4292183920"/>
                    </a:ext>
                  </a:extLst>
                </a:gridCol>
                <a:gridCol w="493776">
                  <a:extLst>
                    <a:ext uri="{9D8B030D-6E8A-4147-A177-3AD203B41FA5}">
                      <a16:colId xmlns:a16="http://schemas.microsoft.com/office/drawing/2014/main" val="3418202999"/>
                    </a:ext>
                  </a:extLst>
                </a:gridCol>
                <a:gridCol w="493776">
                  <a:extLst>
                    <a:ext uri="{9D8B030D-6E8A-4147-A177-3AD203B41FA5}">
                      <a16:colId xmlns:a16="http://schemas.microsoft.com/office/drawing/2014/main" val="1013556259"/>
                    </a:ext>
                  </a:extLst>
                </a:gridCol>
                <a:gridCol w="493776">
                  <a:extLst>
                    <a:ext uri="{9D8B030D-6E8A-4147-A177-3AD203B41FA5}">
                      <a16:colId xmlns:a16="http://schemas.microsoft.com/office/drawing/2014/main" val="3347999975"/>
                    </a:ext>
                  </a:extLst>
                </a:gridCol>
                <a:gridCol w="493776">
                  <a:extLst>
                    <a:ext uri="{9D8B030D-6E8A-4147-A177-3AD203B41FA5}">
                      <a16:colId xmlns:a16="http://schemas.microsoft.com/office/drawing/2014/main" val="3931620539"/>
                    </a:ext>
                  </a:extLst>
                </a:gridCol>
                <a:gridCol w="493776">
                  <a:extLst>
                    <a:ext uri="{9D8B030D-6E8A-4147-A177-3AD203B41FA5}">
                      <a16:colId xmlns:a16="http://schemas.microsoft.com/office/drawing/2014/main" val="3183181328"/>
                    </a:ext>
                  </a:extLst>
                </a:gridCol>
                <a:gridCol w="493776">
                  <a:extLst>
                    <a:ext uri="{9D8B030D-6E8A-4147-A177-3AD203B41FA5}">
                      <a16:colId xmlns:a16="http://schemas.microsoft.com/office/drawing/2014/main" val="6305417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2365659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 - 2023-06-20 12:39:34</a:t>
                      </a:r>
                      <a:r>
                        <a:rPr kumimoji="0" lang="en-US" sz="1000" b="0" i="0" u="none" strike="noStrike" kern="1200" cap="none" spc="0" normalizeH="0" baseline="0" noProof="0">
                          <a:ln>
                            <a:noFill/>
                          </a:ln>
                          <a:solidFill>
                            <a:prstClr val="black"/>
                          </a:solidFill>
                          <a:effectLst/>
                          <a:uLnTx/>
                          <a:uFillTx/>
                          <a:latin typeface="Calibri"/>
                          <a:ea typeface="+mn-ea"/>
                          <a:cs typeface="+mn-cs"/>
                        </a:rPr>
                        <a:t>
 Get ready to soar higher! 🚀✨
Discover Aquila, MBDA's new interceptor against hypersonic threats.
The cutting edge technology will put Europe at the forefront of sovereign multi-layered defence capabilities.
Stay tuned for the full reveal at the #ParisAirShow.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https://media.licdn.com/dms/image/D4E05AQGKd2U-Gxz9gw/videocover-high/0/1687257605798?e=1693033200&amp;v=beta&amp;t=QCsHCJDpzZjJFEtTJLxA4vOK2jfuVHLobWUAeT16b1Y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Group, SIAE, Aquila, Capabilities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4.1423332880619 %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2.41 %</a:t>
                      </a:r>
                    </a:p>
                  </a:txBody>
                  <a:tcPr/>
                </a:tc>
                <a:extLst>
                  <a:ext uri="{0D108BD9-81ED-4DB2-BD59-A6C34878D82A}">
                    <a16:rowId xmlns:a16="http://schemas.microsoft.com/office/drawing/2014/main" val="1430746394"/>
                  </a:ext>
                </a:extLst>
              </a:tr>
            </a:tbl>
          </a:graphicData>
        </a:graphic>
      </p:graphicFrame>
      <p:sp>
        <p:nvSpPr>
          <p:cNvPr id="4" name="Text Placeholder 3">
            <a:extLst>
              <a:ext uri="{FF2B5EF4-FFF2-40B4-BE49-F238E27FC236}">
                <a16:creationId xmlns:a16="http://schemas.microsoft.com/office/drawing/2014/main" id="{3EDC74AB-2C49-4578-8213-2D6654F75594}"/>
              </a:ext>
            </a:extLst>
          </p:cNvPr>
          <p:cNvSpPr>
            <a:spLocks noGrp="1"/>
          </p:cNvSpPr>
          <p:nvPr>
            <p:ph type="body" sz="quarter" idx="14"/>
          </p:nvPr>
        </p:nvSpPr>
        <p:spPr/>
        <p:txBody>
          <a:bodyPr/>
          <a:lstStyle/>
          <a:p>
            <a:r>
              <a:rPr lang="en-US"/>
              <a:t>01/01/2023 - 11/30/2023</a:t>
            </a:r>
          </a:p>
        </p:txBody>
      </p:sp>
    </p:spTree>
    <p:extLst>
      <p:ext uri="{BB962C8B-B14F-4D97-AF65-F5344CB8AC3E}">
        <p14:creationId xmlns:p14="http://schemas.microsoft.com/office/powerpoint/2010/main" val="4284187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462E7-ED37-4C07-BE15-4266B3D5EE03}"/>
              </a:ext>
            </a:extLst>
          </p:cNvPr>
          <p:cNvSpPr>
            <a:spLocks noGrp="1"/>
          </p:cNvSpPr>
          <p:nvPr>
            <p:ph type="title"/>
          </p:nvPr>
        </p:nvSpPr>
        <p:spPr/>
        <p:txBody>
          <a:bodyPr/>
          <a:lstStyle/>
          <a:p>
            <a:r>
              <a:rPr lang="en-US"/>
              <a:t>LinkedIn Posts Table with CTR | All profiles - 14 of 25</a:t>
            </a:r>
          </a:p>
        </p:txBody>
      </p:sp>
      <p:graphicFrame>
        <p:nvGraphicFramePr>
          <p:cNvPr id="5" name="Table Placeholder 4">
            <a:extLst>
              <a:ext uri="{FF2B5EF4-FFF2-40B4-BE49-F238E27FC236}">
                <a16:creationId xmlns:a16="http://schemas.microsoft.com/office/drawing/2014/main" id="{0E647B90-5414-499A-89C1-4E9A2FC8B4FD}"/>
              </a:ext>
            </a:extLst>
          </p:cNvPr>
          <p:cNvGraphicFramePr>
            <a:graphicFrameLocks noGrp="1"/>
          </p:cNvGraphicFramePr>
          <p:nvPr>
            <p:ph type="tbl" sz="quarter" idx="13"/>
            <p:extLst>
              <p:ext uri="{D42A27DB-BD31-4B8C-83A1-F6EECF244321}">
                <p14:modId xmlns:p14="http://schemas.microsoft.com/office/powerpoint/2010/main" val="19763110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169142559"/>
                    </a:ext>
                  </a:extLst>
                </a:gridCol>
                <a:gridCol w="1069848">
                  <a:extLst>
                    <a:ext uri="{9D8B030D-6E8A-4147-A177-3AD203B41FA5}">
                      <a16:colId xmlns:a16="http://schemas.microsoft.com/office/drawing/2014/main" val="1751242854"/>
                    </a:ext>
                  </a:extLst>
                </a:gridCol>
                <a:gridCol w="1563624">
                  <a:extLst>
                    <a:ext uri="{9D8B030D-6E8A-4147-A177-3AD203B41FA5}">
                      <a16:colId xmlns:a16="http://schemas.microsoft.com/office/drawing/2014/main" val="3237126901"/>
                    </a:ext>
                  </a:extLst>
                </a:gridCol>
                <a:gridCol w="493776">
                  <a:extLst>
                    <a:ext uri="{9D8B030D-6E8A-4147-A177-3AD203B41FA5}">
                      <a16:colId xmlns:a16="http://schemas.microsoft.com/office/drawing/2014/main" val="965621860"/>
                    </a:ext>
                  </a:extLst>
                </a:gridCol>
                <a:gridCol w="493776">
                  <a:extLst>
                    <a:ext uri="{9D8B030D-6E8A-4147-A177-3AD203B41FA5}">
                      <a16:colId xmlns:a16="http://schemas.microsoft.com/office/drawing/2014/main" val="1314638771"/>
                    </a:ext>
                  </a:extLst>
                </a:gridCol>
                <a:gridCol w="493776">
                  <a:extLst>
                    <a:ext uri="{9D8B030D-6E8A-4147-A177-3AD203B41FA5}">
                      <a16:colId xmlns:a16="http://schemas.microsoft.com/office/drawing/2014/main" val="3708603451"/>
                    </a:ext>
                  </a:extLst>
                </a:gridCol>
                <a:gridCol w="493776">
                  <a:extLst>
                    <a:ext uri="{9D8B030D-6E8A-4147-A177-3AD203B41FA5}">
                      <a16:colId xmlns:a16="http://schemas.microsoft.com/office/drawing/2014/main" val="2861309964"/>
                    </a:ext>
                  </a:extLst>
                </a:gridCol>
                <a:gridCol w="493776">
                  <a:extLst>
                    <a:ext uri="{9D8B030D-6E8A-4147-A177-3AD203B41FA5}">
                      <a16:colId xmlns:a16="http://schemas.microsoft.com/office/drawing/2014/main" val="372366978"/>
                    </a:ext>
                  </a:extLst>
                </a:gridCol>
                <a:gridCol w="493776">
                  <a:extLst>
                    <a:ext uri="{9D8B030D-6E8A-4147-A177-3AD203B41FA5}">
                      <a16:colId xmlns:a16="http://schemas.microsoft.com/office/drawing/2014/main" val="488108626"/>
                    </a:ext>
                  </a:extLst>
                </a:gridCol>
                <a:gridCol w="493776">
                  <a:extLst>
                    <a:ext uri="{9D8B030D-6E8A-4147-A177-3AD203B41FA5}">
                      <a16:colId xmlns:a16="http://schemas.microsoft.com/office/drawing/2014/main" val="9211059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754159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 - 2023-06-28 10:30:09</a:t>
                      </a:r>
                      <a:r>
                        <a:rPr kumimoji="0" lang="en-US" sz="1000" b="0" i="0" u="none" strike="noStrike" kern="1200" cap="none" spc="0" normalizeH="0" baseline="0" noProof="0">
                          <a:ln>
                            <a:noFill/>
                          </a:ln>
                          <a:solidFill>
                            <a:prstClr val="black"/>
                          </a:solidFill>
                          <a:effectLst/>
                          <a:uLnTx/>
                          <a:uFillTx/>
                          <a:latin typeface="Calibri"/>
                          <a:ea typeface="+mn-ea"/>
                          <a:cs typeface="+mn-cs"/>
                        </a:rPr>
                        <a:t>
 🇮🇹 MBDA warmly welcomes Italy's intent to join the FC/ASW program, alongside France and the UK.  This strategic #cooperation will provide advanced deep strike and anti-ship #capabilities to counter evolving threats.  
A significant step toward a stronger European defence alliance. 
Learn more: https://lnkd.in/eU9EzGCJ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https://media.licdn.com/dms/image/D4E10AQEgYvVyfotFlg/image-shrink_1280/0/1687941009293?e=1693033200&amp;v=beta&amp;t=Kgmv9Tl-QoV3Zy8N0yDNQgp6cDWWEGYQAilMO2xzRLU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Group, Sovereignty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4.0769093822325 %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2.08 %</a:t>
                      </a:r>
                    </a:p>
                  </a:txBody>
                  <a:tcPr/>
                </a:tc>
                <a:extLst>
                  <a:ext uri="{0D108BD9-81ED-4DB2-BD59-A6C34878D82A}">
                    <a16:rowId xmlns:a16="http://schemas.microsoft.com/office/drawing/2014/main" val="815731479"/>
                  </a:ext>
                </a:extLst>
              </a:tr>
            </a:tbl>
          </a:graphicData>
        </a:graphic>
      </p:graphicFrame>
      <p:sp>
        <p:nvSpPr>
          <p:cNvPr id="4" name="Text Placeholder 3">
            <a:extLst>
              <a:ext uri="{FF2B5EF4-FFF2-40B4-BE49-F238E27FC236}">
                <a16:creationId xmlns:a16="http://schemas.microsoft.com/office/drawing/2014/main" id="{180E6970-3921-4C71-83C2-50DC2A87DD4C}"/>
              </a:ext>
            </a:extLst>
          </p:cNvPr>
          <p:cNvSpPr>
            <a:spLocks noGrp="1"/>
          </p:cNvSpPr>
          <p:nvPr>
            <p:ph type="body" sz="quarter" idx="14"/>
          </p:nvPr>
        </p:nvSpPr>
        <p:spPr/>
        <p:txBody>
          <a:bodyPr/>
          <a:lstStyle/>
          <a:p>
            <a:r>
              <a:rPr lang="en-US"/>
              <a:t>01/01/2023 - 11/30/2023</a:t>
            </a:r>
          </a:p>
        </p:txBody>
      </p:sp>
    </p:spTree>
    <p:extLst>
      <p:ext uri="{BB962C8B-B14F-4D97-AF65-F5344CB8AC3E}">
        <p14:creationId xmlns:p14="http://schemas.microsoft.com/office/powerpoint/2010/main" val="41586204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5F1B6-1A59-4587-AFB2-48943D620BE7}"/>
              </a:ext>
            </a:extLst>
          </p:cNvPr>
          <p:cNvSpPr>
            <a:spLocks noGrp="1"/>
          </p:cNvSpPr>
          <p:nvPr>
            <p:ph type="title"/>
          </p:nvPr>
        </p:nvSpPr>
        <p:spPr/>
        <p:txBody>
          <a:bodyPr/>
          <a:lstStyle/>
          <a:p>
            <a:r>
              <a:rPr lang="en-US"/>
              <a:t>LinkedIn Posts Table with CTR | All profiles - 15 of 25</a:t>
            </a:r>
          </a:p>
        </p:txBody>
      </p:sp>
      <p:graphicFrame>
        <p:nvGraphicFramePr>
          <p:cNvPr id="5" name="Table Placeholder 4">
            <a:extLst>
              <a:ext uri="{FF2B5EF4-FFF2-40B4-BE49-F238E27FC236}">
                <a16:creationId xmlns:a16="http://schemas.microsoft.com/office/drawing/2014/main" id="{3414728A-8B66-4722-ABFB-F0D05FC4CBAF}"/>
              </a:ext>
            </a:extLst>
          </p:cNvPr>
          <p:cNvGraphicFramePr>
            <a:graphicFrameLocks noGrp="1"/>
          </p:cNvGraphicFramePr>
          <p:nvPr>
            <p:ph type="tbl" sz="quarter" idx="13"/>
            <p:extLst>
              <p:ext uri="{D42A27DB-BD31-4B8C-83A1-F6EECF244321}">
                <p14:modId xmlns:p14="http://schemas.microsoft.com/office/powerpoint/2010/main" val="42727730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833727833"/>
                    </a:ext>
                  </a:extLst>
                </a:gridCol>
                <a:gridCol w="1069848">
                  <a:extLst>
                    <a:ext uri="{9D8B030D-6E8A-4147-A177-3AD203B41FA5}">
                      <a16:colId xmlns:a16="http://schemas.microsoft.com/office/drawing/2014/main" val="3696190082"/>
                    </a:ext>
                  </a:extLst>
                </a:gridCol>
                <a:gridCol w="1563624">
                  <a:extLst>
                    <a:ext uri="{9D8B030D-6E8A-4147-A177-3AD203B41FA5}">
                      <a16:colId xmlns:a16="http://schemas.microsoft.com/office/drawing/2014/main" val="3543765039"/>
                    </a:ext>
                  </a:extLst>
                </a:gridCol>
                <a:gridCol w="493776">
                  <a:extLst>
                    <a:ext uri="{9D8B030D-6E8A-4147-A177-3AD203B41FA5}">
                      <a16:colId xmlns:a16="http://schemas.microsoft.com/office/drawing/2014/main" val="1067132522"/>
                    </a:ext>
                  </a:extLst>
                </a:gridCol>
                <a:gridCol w="493776">
                  <a:extLst>
                    <a:ext uri="{9D8B030D-6E8A-4147-A177-3AD203B41FA5}">
                      <a16:colId xmlns:a16="http://schemas.microsoft.com/office/drawing/2014/main" val="1076366260"/>
                    </a:ext>
                  </a:extLst>
                </a:gridCol>
                <a:gridCol w="493776">
                  <a:extLst>
                    <a:ext uri="{9D8B030D-6E8A-4147-A177-3AD203B41FA5}">
                      <a16:colId xmlns:a16="http://schemas.microsoft.com/office/drawing/2014/main" val="3550577750"/>
                    </a:ext>
                  </a:extLst>
                </a:gridCol>
                <a:gridCol w="493776">
                  <a:extLst>
                    <a:ext uri="{9D8B030D-6E8A-4147-A177-3AD203B41FA5}">
                      <a16:colId xmlns:a16="http://schemas.microsoft.com/office/drawing/2014/main" val="1467288302"/>
                    </a:ext>
                  </a:extLst>
                </a:gridCol>
                <a:gridCol w="493776">
                  <a:extLst>
                    <a:ext uri="{9D8B030D-6E8A-4147-A177-3AD203B41FA5}">
                      <a16:colId xmlns:a16="http://schemas.microsoft.com/office/drawing/2014/main" val="1774319347"/>
                    </a:ext>
                  </a:extLst>
                </a:gridCol>
                <a:gridCol w="493776">
                  <a:extLst>
                    <a:ext uri="{9D8B030D-6E8A-4147-A177-3AD203B41FA5}">
                      <a16:colId xmlns:a16="http://schemas.microsoft.com/office/drawing/2014/main" val="1865177973"/>
                    </a:ext>
                  </a:extLst>
                </a:gridCol>
                <a:gridCol w="493776">
                  <a:extLst>
                    <a:ext uri="{9D8B030D-6E8A-4147-A177-3AD203B41FA5}">
                      <a16:colId xmlns:a16="http://schemas.microsoft.com/office/drawing/2014/main" val="11601832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3262398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 - 2023-06-19 18:30:36</a:t>
                      </a:r>
                      <a:r>
                        <a:rPr kumimoji="0" lang="en-US" sz="1000" b="0" i="0" u="none" strike="noStrike" kern="1200" cap="none" spc="0" normalizeH="0" baseline="0" noProof="0">
                          <a:ln>
                            <a:noFill/>
                          </a:ln>
                          <a:solidFill>
                            <a:prstClr val="black"/>
                          </a:solidFill>
                          <a:effectLst/>
                          <a:uLnTx/>
                          <a:uFillTx/>
                          <a:latin typeface="Calibri"/>
                          <a:ea typeface="+mn-ea"/>
                          <a:cs typeface="+mn-cs"/>
                        </a:rPr>
                        <a:t>
 #ParisAirShow got off to a flying start with several highlights on the first day: including the visit of French President Emmanuel Macron and the unveiling of our new #Orchestrike collaborative combat solution.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https://media.licdn.com/dms/document/media/D4E1FAQFWsmQYygPizQ/feedshare-document-pdf-analyzed/0/1687192077408?e=1692907200&amp;v=beta&amp;t=9XrlMdrccwQLIbvXSIr1eGBgyfS-bPdxB3vkokG2OL8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Group, SIAE, Sovereignty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Document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53.576169737057 %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52.29 %</a:t>
                      </a:r>
                    </a:p>
                  </a:txBody>
                  <a:tcPr/>
                </a:tc>
                <a:extLst>
                  <a:ext uri="{0D108BD9-81ED-4DB2-BD59-A6C34878D82A}">
                    <a16:rowId xmlns:a16="http://schemas.microsoft.com/office/drawing/2014/main" val="3371341285"/>
                  </a:ext>
                </a:extLst>
              </a:tr>
            </a:tbl>
          </a:graphicData>
        </a:graphic>
      </p:graphicFrame>
      <p:sp>
        <p:nvSpPr>
          <p:cNvPr id="4" name="Text Placeholder 3">
            <a:extLst>
              <a:ext uri="{FF2B5EF4-FFF2-40B4-BE49-F238E27FC236}">
                <a16:creationId xmlns:a16="http://schemas.microsoft.com/office/drawing/2014/main" id="{A2923357-B729-46EA-8D9A-873789510BFD}"/>
              </a:ext>
            </a:extLst>
          </p:cNvPr>
          <p:cNvSpPr>
            <a:spLocks noGrp="1"/>
          </p:cNvSpPr>
          <p:nvPr>
            <p:ph type="body" sz="quarter" idx="14"/>
          </p:nvPr>
        </p:nvSpPr>
        <p:spPr/>
        <p:txBody>
          <a:bodyPr/>
          <a:lstStyle/>
          <a:p>
            <a:r>
              <a:rPr lang="en-US"/>
              <a:t>01/01/2023 - 11/30/2023</a:t>
            </a:r>
          </a:p>
        </p:txBody>
      </p:sp>
    </p:spTree>
    <p:extLst>
      <p:ext uri="{BB962C8B-B14F-4D97-AF65-F5344CB8AC3E}">
        <p14:creationId xmlns:p14="http://schemas.microsoft.com/office/powerpoint/2010/main" val="28476797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A06B02-3155-4EDE-AEDD-E4DFCE629782}"/>
              </a:ext>
            </a:extLst>
          </p:cNvPr>
          <p:cNvSpPr>
            <a:spLocks noGrp="1"/>
          </p:cNvSpPr>
          <p:nvPr>
            <p:ph type="title"/>
          </p:nvPr>
        </p:nvSpPr>
        <p:spPr/>
        <p:txBody>
          <a:bodyPr/>
          <a:lstStyle/>
          <a:p>
            <a:r>
              <a:rPr lang="en-US"/>
              <a:t>LinkedIn Posts Table with CTR | All profiles - 16 of 25</a:t>
            </a:r>
          </a:p>
        </p:txBody>
      </p:sp>
      <p:graphicFrame>
        <p:nvGraphicFramePr>
          <p:cNvPr id="5" name="Table Placeholder 4">
            <a:extLst>
              <a:ext uri="{FF2B5EF4-FFF2-40B4-BE49-F238E27FC236}">
                <a16:creationId xmlns:a16="http://schemas.microsoft.com/office/drawing/2014/main" id="{08BBA50D-0DAD-4011-8E98-EA5A9982C65D}"/>
              </a:ext>
            </a:extLst>
          </p:cNvPr>
          <p:cNvGraphicFramePr>
            <a:graphicFrameLocks noGrp="1"/>
          </p:cNvGraphicFramePr>
          <p:nvPr>
            <p:ph type="tbl" sz="quarter" idx="13"/>
            <p:extLst>
              <p:ext uri="{D42A27DB-BD31-4B8C-83A1-F6EECF244321}">
                <p14:modId xmlns:p14="http://schemas.microsoft.com/office/powerpoint/2010/main" val="21672316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010840898"/>
                    </a:ext>
                  </a:extLst>
                </a:gridCol>
                <a:gridCol w="1069848">
                  <a:extLst>
                    <a:ext uri="{9D8B030D-6E8A-4147-A177-3AD203B41FA5}">
                      <a16:colId xmlns:a16="http://schemas.microsoft.com/office/drawing/2014/main" val="1784779428"/>
                    </a:ext>
                  </a:extLst>
                </a:gridCol>
                <a:gridCol w="1563624">
                  <a:extLst>
                    <a:ext uri="{9D8B030D-6E8A-4147-A177-3AD203B41FA5}">
                      <a16:colId xmlns:a16="http://schemas.microsoft.com/office/drawing/2014/main" val="4175401893"/>
                    </a:ext>
                  </a:extLst>
                </a:gridCol>
                <a:gridCol w="493776">
                  <a:extLst>
                    <a:ext uri="{9D8B030D-6E8A-4147-A177-3AD203B41FA5}">
                      <a16:colId xmlns:a16="http://schemas.microsoft.com/office/drawing/2014/main" val="1873512207"/>
                    </a:ext>
                  </a:extLst>
                </a:gridCol>
                <a:gridCol w="493776">
                  <a:extLst>
                    <a:ext uri="{9D8B030D-6E8A-4147-A177-3AD203B41FA5}">
                      <a16:colId xmlns:a16="http://schemas.microsoft.com/office/drawing/2014/main" val="865026863"/>
                    </a:ext>
                  </a:extLst>
                </a:gridCol>
                <a:gridCol w="493776">
                  <a:extLst>
                    <a:ext uri="{9D8B030D-6E8A-4147-A177-3AD203B41FA5}">
                      <a16:colId xmlns:a16="http://schemas.microsoft.com/office/drawing/2014/main" val="405679662"/>
                    </a:ext>
                  </a:extLst>
                </a:gridCol>
                <a:gridCol w="493776">
                  <a:extLst>
                    <a:ext uri="{9D8B030D-6E8A-4147-A177-3AD203B41FA5}">
                      <a16:colId xmlns:a16="http://schemas.microsoft.com/office/drawing/2014/main" val="2845353938"/>
                    </a:ext>
                  </a:extLst>
                </a:gridCol>
                <a:gridCol w="493776">
                  <a:extLst>
                    <a:ext uri="{9D8B030D-6E8A-4147-A177-3AD203B41FA5}">
                      <a16:colId xmlns:a16="http://schemas.microsoft.com/office/drawing/2014/main" val="872280810"/>
                    </a:ext>
                  </a:extLst>
                </a:gridCol>
                <a:gridCol w="493776">
                  <a:extLst>
                    <a:ext uri="{9D8B030D-6E8A-4147-A177-3AD203B41FA5}">
                      <a16:colId xmlns:a16="http://schemas.microsoft.com/office/drawing/2014/main" val="3490991111"/>
                    </a:ext>
                  </a:extLst>
                </a:gridCol>
                <a:gridCol w="493776">
                  <a:extLst>
                    <a:ext uri="{9D8B030D-6E8A-4147-A177-3AD203B41FA5}">
                      <a16:colId xmlns:a16="http://schemas.microsoft.com/office/drawing/2014/main" val="18798782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1404664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MBDA - 2023-07-14 08:00:24</a:t>
                      </a:r>
                      <a:r>
                        <a:rPr kumimoji="0" lang="fr-FR" sz="1000" b="0" i="0" u="none" strike="noStrike" kern="1200" cap="none" spc="0" normalizeH="0" baseline="0" noProof="0">
                          <a:ln>
                            <a:noFill/>
                          </a:ln>
                          <a:solidFill>
                            <a:prstClr val="black"/>
                          </a:solidFill>
                          <a:effectLst/>
                          <a:uLnTx/>
                          <a:uFillTx/>
                          <a:latin typeface="Calibri"/>
                          <a:ea typeface="+mn-ea"/>
                          <a:cs typeface="+mn-cs"/>
                        </a:rPr>
                        <a:t>
 🇫🇷 En ce 14 juillet, MBDA est un acteur des commémorations !
Le grand public pourra en effet apercevoir nos produits pendant le défilé militaire. 
Une belle mise en valeur de nos solutions de défense hautement stratégiques pour l’armée française.
En cette journée, la mission de MBDA s’illustre plus que jamais : aux côtés de nos forces armées, sur les Champs-Elysées comme sur le terrain.
#14juillet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https://media.licdn.com/dms/image/D4E10AQEbZgctL2cHOw/image-shrink_1280/0/1689314423445?e=1695279600&amp;v=beta&amp;t=Rq41vSwKloxHWQKDKFFjZFMpCLMa9IZsU3bD_hOTwEY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France, 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4.9906803355079 %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2.59 %</a:t>
                      </a:r>
                    </a:p>
                  </a:txBody>
                  <a:tcPr/>
                </a:tc>
                <a:extLst>
                  <a:ext uri="{0D108BD9-81ED-4DB2-BD59-A6C34878D82A}">
                    <a16:rowId xmlns:a16="http://schemas.microsoft.com/office/drawing/2014/main" val="2184617771"/>
                  </a:ext>
                </a:extLst>
              </a:tr>
            </a:tbl>
          </a:graphicData>
        </a:graphic>
      </p:graphicFrame>
      <p:sp>
        <p:nvSpPr>
          <p:cNvPr id="4" name="Text Placeholder 3">
            <a:extLst>
              <a:ext uri="{FF2B5EF4-FFF2-40B4-BE49-F238E27FC236}">
                <a16:creationId xmlns:a16="http://schemas.microsoft.com/office/drawing/2014/main" id="{6A9044AA-95FE-4CD2-A6EB-8FA69529E2AA}"/>
              </a:ext>
            </a:extLst>
          </p:cNvPr>
          <p:cNvSpPr>
            <a:spLocks noGrp="1"/>
          </p:cNvSpPr>
          <p:nvPr>
            <p:ph type="body" sz="quarter" idx="14"/>
          </p:nvPr>
        </p:nvSpPr>
        <p:spPr/>
        <p:txBody>
          <a:bodyPr/>
          <a:lstStyle/>
          <a:p>
            <a:r>
              <a:rPr lang="en-US"/>
              <a:t>01/01/2023 - 11/30/2023</a:t>
            </a:r>
          </a:p>
        </p:txBody>
      </p:sp>
    </p:spTree>
    <p:extLst>
      <p:ext uri="{BB962C8B-B14F-4D97-AF65-F5344CB8AC3E}">
        <p14:creationId xmlns:p14="http://schemas.microsoft.com/office/powerpoint/2010/main" val="36668077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300176-60B9-4A01-8B70-805AFC969BA9}"/>
              </a:ext>
            </a:extLst>
          </p:cNvPr>
          <p:cNvSpPr>
            <a:spLocks noGrp="1"/>
          </p:cNvSpPr>
          <p:nvPr>
            <p:ph type="title"/>
          </p:nvPr>
        </p:nvSpPr>
        <p:spPr/>
        <p:txBody>
          <a:bodyPr/>
          <a:lstStyle/>
          <a:p>
            <a:r>
              <a:rPr lang="en-US"/>
              <a:t>LinkedIn Posts Table with CTR | All profiles - 17 of 25</a:t>
            </a:r>
          </a:p>
        </p:txBody>
      </p:sp>
      <p:graphicFrame>
        <p:nvGraphicFramePr>
          <p:cNvPr id="5" name="Table Placeholder 4">
            <a:extLst>
              <a:ext uri="{FF2B5EF4-FFF2-40B4-BE49-F238E27FC236}">
                <a16:creationId xmlns:a16="http://schemas.microsoft.com/office/drawing/2014/main" id="{3638EEDA-8369-447B-95D0-16D736A42E49}"/>
              </a:ext>
            </a:extLst>
          </p:cNvPr>
          <p:cNvGraphicFramePr>
            <a:graphicFrameLocks noGrp="1"/>
          </p:cNvGraphicFramePr>
          <p:nvPr>
            <p:ph type="tbl" sz="quarter" idx="13"/>
            <p:extLst>
              <p:ext uri="{D42A27DB-BD31-4B8C-83A1-F6EECF244321}">
                <p14:modId xmlns:p14="http://schemas.microsoft.com/office/powerpoint/2010/main" val="38434533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055646044"/>
                    </a:ext>
                  </a:extLst>
                </a:gridCol>
                <a:gridCol w="1069848">
                  <a:extLst>
                    <a:ext uri="{9D8B030D-6E8A-4147-A177-3AD203B41FA5}">
                      <a16:colId xmlns:a16="http://schemas.microsoft.com/office/drawing/2014/main" val="1200699746"/>
                    </a:ext>
                  </a:extLst>
                </a:gridCol>
                <a:gridCol w="1563624">
                  <a:extLst>
                    <a:ext uri="{9D8B030D-6E8A-4147-A177-3AD203B41FA5}">
                      <a16:colId xmlns:a16="http://schemas.microsoft.com/office/drawing/2014/main" val="2013302590"/>
                    </a:ext>
                  </a:extLst>
                </a:gridCol>
                <a:gridCol w="493776">
                  <a:extLst>
                    <a:ext uri="{9D8B030D-6E8A-4147-A177-3AD203B41FA5}">
                      <a16:colId xmlns:a16="http://schemas.microsoft.com/office/drawing/2014/main" val="4191901455"/>
                    </a:ext>
                  </a:extLst>
                </a:gridCol>
                <a:gridCol w="493776">
                  <a:extLst>
                    <a:ext uri="{9D8B030D-6E8A-4147-A177-3AD203B41FA5}">
                      <a16:colId xmlns:a16="http://schemas.microsoft.com/office/drawing/2014/main" val="1513160670"/>
                    </a:ext>
                  </a:extLst>
                </a:gridCol>
                <a:gridCol w="493776">
                  <a:extLst>
                    <a:ext uri="{9D8B030D-6E8A-4147-A177-3AD203B41FA5}">
                      <a16:colId xmlns:a16="http://schemas.microsoft.com/office/drawing/2014/main" val="1396252322"/>
                    </a:ext>
                  </a:extLst>
                </a:gridCol>
                <a:gridCol w="493776">
                  <a:extLst>
                    <a:ext uri="{9D8B030D-6E8A-4147-A177-3AD203B41FA5}">
                      <a16:colId xmlns:a16="http://schemas.microsoft.com/office/drawing/2014/main" val="3262244115"/>
                    </a:ext>
                  </a:extLst>
                </a:gridCol>
                <a:gridCol w="493776">
                  <a:extLst>
                    <a:ext uri="{9D8B030D-6E8A-4147-A177-3AD203B41FA5}">
                      <a16:colId xmlns:a16="http://schemas.microsoft.com/office/drawing/2014/main" val="1477432107"/>
                    </a:ext>
                  </a:extLst>
                </a:gridCol>
                <a:gridCol w="493776">
                  <a:extLst>
                    <a:ext uri="{9D8B030D-6E8A-4147-A177-3AD203B41FA5}">
                      <a16:colId xmlns:a16="http://schemas.microsoft.com/office/drawing/2014/main" val="1872703240"/>
                    </a:ext>
                  </a:extLst>
                </a:gridCol>
                <a:gridCol w="493776">
                  <a:extLst>
                    <a:ext uri="{9D8B030D-6E8A-4147-A177-3AD203B41FA5}">
                      <a16:colId xmlns:a16="http://schemas.microsoft.com/office/drawing/2014/main" val="1825309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548613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 - 2023-09-20 18:02:14</a:t>
                      </a:r>
                      <a:r>
                        <a:rPr kumimoji="0" lang="en-US" sz="1000" b="0" i="0" u="none" strike="noStrike" kern="1200" cap="none" spc="0" normalizeH="0" baseline="0" noProof="0">
                          <a:ln>
                            <a:noFill/>
                          </a:ln>
                          <a:solidFill>
                            <a:prstClr val="black"/>
                          </a:solidFill>
                          <a:effectLst/>
                          <a:uLnTx/>
                          <a:uFillTx/>
                          <a:latin typeface="Calibri"/>
                          <a:ea typeface="+mn-ea"/>
                          <a:cs typeface="+mn-cs"/>
                        </a:rPr>
                        <a:t>
 🎬 DSEI in retrospect – a glimpse into the future of defence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https://media.licdn.com/dms/image/D4E10AQEfXRYnOWKibg/videocover-high/0/1695225740118?e=1701241200&amp;v=beta&amp;t=6o-jCuXDp5TtcdT4X9xTV0ZJHn37QRsmQKwUjjEBK0o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Group, DSEI, Sovereignty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3.6709455228554 %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1.66 %</a:t>
                      </a:r>
                    </a:p>
                  </a:txBody>
                  <a:tcPr/>
                </a:tc>
                <a:extLst>
                  <a:ext uri="{0D108BD9-81ED-4DB2-BD59-A6C34878D82A}">
                    <a16:rowId xmlns:a16="http://schemas.microsoft.com/office/drawing/2014/main" val="2877035311"/>
                  </a:ext>
                </a:extLst>
              </a:tr>
            </a:tbl>
          </a:graphicData>
        </a:graphic>
      </p:graphicFrame>
      <p:sp>
        <p:nvSpPr>
          <p:cNvPr id="4" name="Text Placeholder 3">
            <a:extLst>
              <a:ext uri="{FF2B5EF4-FFF2-40B4-BE49-F238E27FC236}">
                <a16:creationId xmlns:a16="http://schemas.microsoft.com/office/drawing/2014/main" id="{7E16F58A-226F-4544-A6D6-D6FDDF7042AC}"/>
              </a:ext>
            </a:extLst>
          </p:cNvPr>
          <p:cNvSpPr>
            <a:spLocks noGrp="1"/>
          </p:cNvSpPr>
          <p:nvPr>
            <p:ph type="body" sz="quarter" idx="14"/>
          </p:nvPr>
        </p:nvSpPr>
        <p:spPr/>
        <p:txBody>
          <a:bodyPr/>
          <a:lstStyle/>
          <a:p>
            <a:r>
              <a:rPr lang="en-US"/>
              <a:t>01/01/2023 - 11/30/2023</a:t>
            </a:r>
          </a:p>
        </p:txBody>
      </p:sp>
    </p:spTree>
    <p:extLst>
      <p:ext uri="{BB962C8B-B14F-4D97-AF65-F5344CB8AC3E}">
        <p14:creationId xmlns:p14="http://schemas.microsoft.com/office/powerpoint/2010/main" val="10005411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0F6E4-DBE3-4A12-B4AB-6F1D35286C65}"/>
              </a:ext>
            </a:extLst>
          </p:cNvPr>
          <p:cNvSpPr>
            <a:spLocks noGrp="1"/>
          </p:cNvSpPr>
          <p:nvPr>
            <p:ph type="title"/>
          </p:nvPr>
        </p:nvSpPr>
        <p:spPr/>
        <p:txBody>
          <a:bodyPr/>
          <a:lstStyle/>
          <a:p>
            <a:r>
              <a:rPr lang="en-US"/>
              <a:t>LinkedIn Posts Table with CTR | All profiles - 18 of 25</a:t>
            </a:r>
          </a:p>
        </p:txBody>
      </p:sp>
      <p:graphicFrame>
        <p:nvGraphicFramePr>
          <p:cNvPr id="5" name="Table Placeholder 4">
            <a:extLst>
              <a:ext uri="{FF2B5EF4-FFF2-40B4-BE49-F238E27FC236}">
                <a16:creationId xmlns:a16="http://schemas.microsoft.com/office/drawing/2014/main" id="{426C1C4F-6E28-4A32-85CD-8E51F9CD0328}"/>
              </a:ext>
            </a:extLst>
          </p:cNvPr>
          <p:cNvGraphicFramePr>
            <a:graphicFrameLocks noGrp="1"/>
          </p:cNvGraphicFramePr>
          <p:nvPr>
            <p:ph type="tbl" sz="quarter" idx="13"/>
            <p:extLst>
              <p:ext uri="{D42A27DB-BD31-4B8C-83A1-F6EECF244321}">
                <p14:modId xmlns:p14="http://schemas.microsoft.com/office/powerpoint/2010/main" val="3224326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376945330"/>
                    </a:ext>
                  </a:extLst>
                </a:gridCol>
                <a:gridCol w="1069848">
                  <a:extLst>
                    <a:ext uri="{9D8B030D-6E8A-4147-A177-3AD203B41FA5}">
                      <a16:colId xmlns:a16="http://schemas.microsoft.com/office/drawing/2014/main" val="3419188528"/>
                    </a:ext>
                  </a:extLst>
                </a:gridCol>
                <a:gridCol w="1563624">
                  <a:extLst>
                    <a:ext uri="{9D8B030D-6E8A-4147-A177-3AD203B41FA5}">
                      <a16:colId xmlns:a16="http://schemas.microsoft.com/office/drawing/2014/main" val="3742963393"/>
                    </a:ext>
                  </a:extLst>
                </a:gridCol>
                <a:gridCol w="493776">
                  <a:extLst>
                    <a:ext uri="{9D8B030D-6E8A-4147-A177-3AD203B41FA5}">
                      <a16:colId xmlns:a16="http://schemas.microsoft.com/office/drawing/2014/main" val="89249321"/>
                    </a:ext>
                  </a:extLst>
                </a:gridCol>
                <a:gridCol w="493776">
                  <a:extLst>
                    <a:ext uri="{9D8B030D-6E8A-4147-A177-3AD203B41FA5}">
                      <a16:colId xmlns:a16="http://schemas.microsoft.com/office/drawing/2014/main" val="3637530618"/>
                    </a:ext>
                  </a:extLst>
                </a:gridCol>
                <a:gridCol w="493776">
                  <a:extLst>
                    <a:ext uri="{9D8B030D-6E8A-4147-A177-3AD203B41FA5}">
                      <a16:colId xmlns:a16="http://schemas.microsoft.com/office/drawing/2014/main" val="2952172660"/>
                    </a:ext>
                  </a:extLst>
                </a:gridCol>
                <a:gridCol w="493776">
                  <a:extLst>
                    <a:ext uri="{9D8B030D-6E8A-4147-A177-3AD203B41FA5}">
                      <a16:colId xmlns:a16="http://schemas.microsoft.com/office/drawing/2014/main" val="1073300612"/>
                    </a:ext>
                  </a:extLst>
                </a:gridCol>
                <a:gridCol w="493776">
                  <a:extLst>
                    <a:ext uri="{9D8B030D-6E8A-4147-A177-3AD203B41FA5}">
                      <a16:colId xmlns:a16="http://schemas.microsoft.com/office/drawing/2014/main" val="2357338349"/>
                    </a:ext>
                  </a:extLst>
                </a:gridCol>
                <a:gridCol w="493776">
                  <a:extLst>
                    <a:ext uri="{9D8B030D-6E8A-4147-A177-3AD203B41FA5}">
                      <a16:colId xmlns:a16="http://schemas.microsoft.com/office/drawing/2014/main" val="3086073786"/>
                    </a:ext>
                  </a:extLst>
                </a:gridCol>
                <a:gridCol w="493776">
                  <a:extLst>
                    <a:ext uri="{9D8B030D-6E8A-4147-A177-3AD203B41FA5}">
                      <a16:colId xmlns:a16="http://schemas.microsoft.com/office/drawing/2014/main" val="29182372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3641400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 - 2023-06-19 12:47:09</a:t>
                      </a:r>
                      <a:r>
                        <a:rPr kumimoji="0" lang="en-US" sz="1000" b="0" i="0" u="none" strike="noStrike" kern="1200" cap="none" spc="0" normalizeH="0" baseline="0" noProof="0">
                          <a:ln>
                            <a:noFill/>
                          </a:ln>
                          <a:solidFill>
                            <a:prstClr val="black"/>
                          </a:solidFill>
                          <a:effectLst/>
                          <a:uLnTx/>
                          <a:uFillTx/>
                          <a:latin typeface="Calibri"/>
                          <a:ea typeface="+mn-ea"/>
                          <a:cs typeface="+mn-cs"/>
                        </a:rPr>
                        <a:t>
 Embark on a captivating journey with MBDA at Salon du Bourget
Discover our stand ⬇️
#ParisAirShow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https://media.licdn.com/dms/image/D4E10AQGT-zJRTq91dA/videocover-high/0/1687171668642?e=1692907200&amp;v=beta&amp;t=wv_4K0m6Zj_SlJqqapfZql2dDsmCWMjX3uHrXPFgc84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Group, SIAE, Sovereignty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4.2791472557307 %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2.59 %</a:t>
                      </a:r>
                    </a:p>
                  </a:txBody>
                  <a:tcPr/>
                </a:tc>
                <a:extLst>
                  <a:ext uri="{0D108BD9-81ED-4DB2-BD59-A6C34878D82A}">
                    <a16:rowId xmlns:a16="http://schemas.microsoft.com/office/drawing/2014/main" val="3180609931"/>
                  </a:ext>
                </a:extLst>
              </a:tr>
            </a:tbl>
          </a:graphicData>
        </a:graphic>
      </p:graphicFrame>
      <p:sp>
        <p:nvSpPr>
          <p:cNvPr id="4" name="Text Placeholder 3">
            <a:extLst>
              <a:ext uri="{FF2B5EF4-FFF2-40B4-BE49-F238E27FC236}">
                <a16:creationId xmlns:a16="http://schemas.microsoft.com/office/drawing/2014/main" id="{36E4D75C-10B2-4033-9BF8-39F2A1F3DE32}"/>
              </a:ext>
            </a:extLst>
          </p:cNvPr>
          <p:cNvSpPr>
            <a:spLocks noGrp="1"/>
          </p:cNvSpPr>
          <p:nvPr>
            <p:ph type="body" sz="quarter" idx="14"/>
          </p:nvPr>
        </p:nvSpPr>
        <p:spPr/>
        <p:txBody>
          <a:bodyPr/>
          <a:lstStyle/>
          <a:p>
            <a:r>
              <a:rPr lang="en-US"/>
              <a:t>01/01/2023 - 11/30/2023</a:t>
            </a:r>
          </a:p>
        </p:txBody>
      </p:sp>
    </p:spTree>
    <p:extLst>
      <p:ext uri="{BB962C8B-B14F-4D97-AF65-F5344CB8AC3E}">
        <p14:creationId xmlns:p14="http://schemas.microsoft.com/office/powerpoint/2010/main" val="37577520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068356-A1D6-480F-8C6A-7915686EE021}"/>
              </a:ext>
            </a:extLst>
          </p:cNvPr>
          <p:cNvSpPr>
            <a:spLocks noGrp="1"/>
          </p:cNvSpPr>
          <p:nvPr>
            <p:ph type="title"/>
          </p:nvPr>
        </p:nvSpPr>
        <p:spPr/>
        <p:txBody>
          <a:bodyPr/>
          <a:lstStyle/>
          <a:p>
            <a:r>
              <a:rPr lang="en-US"/>
              <a:t>LinkedIn Posts Table with CTR | All profiles - 19 of 25</a:t>
            </a:r>
          </a:p>
        </p:txBody>
      </p:sp>
      <p:graphicFrame>
        <p:nvGraphicFramePr>
          <p:cNvPr id="5" name="Table Placeholder 4">
            <a:extLst>
              <a:ext uri="{FF2B5EF4-FFF2-40B4-BE49-F238E27FC236}">
                <a16:creationId xmlns:a16="http://schemas.microsoft.com/office/drawing/2014/main" id="{1BC3E19C-0785-45C2-8008-1493C7E8B272}"/>
              </a:ext>
            </a:extLst>
          </p:cNvPr>
          <p:cNvGraphicFramePr>
            <a:graphicFrameLocks noGrp="1"/>
          </p:cNvGraphicFramePr>
          <p:nvPr>
            <p:ph type="tbl" sz="quarter" idx="13"/>
            <p:extLst>
              <p:ext uri="{D42A27DB-BD31-4B8C-83A1-F6EECF244321}">
                <p14:modId xmlns:p14="http://schemas.microsoft.com/office/powerpoint/2010/main" val="11088946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499647536"/>
                    </a:ext>
                  </a:extLst>
                </a:gridCol>
                <a:gridCol w="1069848">
                  <a:extLst>
                    <a:ext uri="{9D8B030D-6E8A-4147-A177-3AD203B41FA5}">
                      <a16:colId xmlns:a16="http://schemas.microsoft.com/office/drawing/2014/main" val="1823716543"/>
                    </a:ext>
                  </a:extLst>
                </a:gridCol>
                <a:gridCol w="1563624">
                  <a:extLst>
                    <a:ext uri="{9D8B030D-6E8A-4147-A177-3AD203B41FA5}">
                      <a16:colId xmlns:a16="http://schemas.microsoft.com/office/drawing/2014/main" val="2630814219"/>
                    </a:ext>
                  </a:extLst>
                </a:gridCol>
                <a:gridCol w="493776">
                  <a:extLst>
                    <a:ext uri="{9D8B030D-6E8A-4147-A177-3AD203B41FA5}">
                      <a16:colId xmlns:a16="http://schemas.microsoft.com/office/drawing/2014/main" val="3914033226"/>
                    </a:ext>
                  </a:extLst>
                </a:gridCol>
                <a:gridCol w="493776">
                  <a:extLst>
                    <a:ext uri="{9D8B030D-6E8A-4147-A177-3AD203B41FA5}">
                      <a16:colId xmlns:a16="http://schemas.microsoft.com/office/drawing/2014/main" val="1614866936"/>
                    </a:ext>
                  </a:extLst>
                </a:gridCol>
                <a:gridCol w="493776">
                  <a:extLst>
                    <a:ext uri="{9D8B030D-6E8A-4147-A177-3AD203B41FA5}">
                      <a16:colId xmlns:a16="http://schemas.microsoft.com/office/drawing/2014/main" val="2650782441"/>
                    </a:ext>
                  </a:extLst>
                </a:gridCol>
                <a:gridCol w="493776">
                  <a:extLst>
                    <a:ext uri="{9D8B030D-6E8A-4147-A177-3AD203B41FA5}">
                      <a16:colId xmlns:a16="http://schemas.microsoft.com/office/drawing/2014/main" val="2216644081"/>
                    </a:ext>
                  </a:extLst>
                </a:gridCol>
                <a:gridCol w="493776">
                  <a:extLst>
                    <a:ext uri="{9D8B030D-6E8A-4147-A177-3AD203B41FA5}">
                      <a16:colId xmlns:a16="http://schemas.microsoft.com/office/drawing/2014/main" val="3742809622"/>
                    </a:ext>
                  </a:extLst>
                </a:gridCol>
                <a:gridCol w="493776">
                  <a:extLst>
                    <a:ext uri="{9D8B030D-6E8A-4147-A177-3AD203B41FA5}">
                      <a16:colId xmlns:a16="http://schemas.microsoft.com/office/drawing/2014/main" val="1913422324"/>
                    </a:ext>
                  </a:extLst>
                </a:gridCol>
                <a:gridCol w="493776">
                  <a:extLst>
                    <a:ext uri="{9D8B030D-6E8A-4147-A177-3AD203B41FA5}">
                      <a16:colId xmlns:a16="http://schemas.microsoft.com/office/drawing/2014/main" val="33144683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3441470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 - 2023-06-01 18:45:12</a:t>
                      </a:r>
                      <a:r>
                        <a:rPr kumimoji="0" lang="en-US" sz="1000" b="0" i="0" u="none" strike="noStrike" kern="1200" cap="none" spc="0" normalizeH="0" baseline="0" noProof="0">
                          <a:ln>
                            <a:noFill/>
                          </a:ln>
                          <a:solidFill>
                            <a:prstClr val="black"/>
                          </a:solidFill>
                          <a:effectLst/>
                          <a:uLnTx/>
                          <a:uFillTx/>
                          <a:latin typeface="Calibri"/>
                          <a:ea typeface="+mn-ea"/>
                          <a:cs typeface="+mn-cs"/>
                        </a:rPr>
                        <a:t>
 🤝 Giovanni Soccodato has become today the new MBDA Executive Group Director Sales &amp; Business Development and Managing Director of MBDA Italy.
🌐 At Group level, he will lead an integrated multinational team responsible for generating the order intake to sustain the long-term performance of MBDA.
 🇮🇹 As Managing Director of #MBDAItalia, he will lead relations with the Italian customer and industrial community, as well as ensure business continuity and competitiveness from a national perspective.
Prior to joining MBDA, #GiovanniSoccodato has spent his #career in positions of increasing importance within Leonardo. Having recently held the position of Deputy Chairman into the Board of MBDA Group, representing Leonardo, he has an excellent knowledge of the company, which he has followed since contributing to its establishment in 2001.
He succeeds Lorenzo Mariani, who has been appointed Co-General Manager of Leonardo.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https://media.licdn.com/dms/image/D4E10AQHZibhoUmn8Ew/image-shrink_1280/0/1685637912397?e=1692907200&amp;v=beta&amp;t=Qy_qfS_Z07iD8wB4-bycA36w3RZRuujBjlQQWvOk-_8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Group, Sovereignty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4.4152876570965 %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2.4 %</a:t>
                      </a:r>
                    </a:p>
                  </a:txBody>
                  <a:tcPr/>
                </a:tc>
                <a:extLst>
                  <a:ext uri="{0D108BD9-81ED-4DB2-BD59-A6C34878D82A}">
                    <a16:rowId xmlns:a16="http://schemas.microsoft.com/office/drawing/2014/main" val="3136647013"/>
                  </a:ext>
                </a:extLst>
              </a:tr>
            </a:tbl>
          </a:graphicData>
        </a:graphic>
      </p:graphicFrame>
      <p:sp>
        <p:nvSpPr>
          <p:cNvPr id="4" name="Text Placeholder 3">
            <a:extLst>
              <a:ext uri="{FF2B5EF4-FFF2-40B4-BE49-F238E27FC236}">
                <a16:creationId xmlns:a16="http://schemas.microsoft.com/office/drawing/2014/main" id="{8F3069C7-5731-4BCE-B3CB-0EC8E3B2DAF1}"/>
              </a:ext>
            </a:extLst>
          </p:cNvPr>
          <p:cNvSpPr>
            <a:spLocks noGrp="1"/>
          </p:cNvSpPr>
          <p:nvPr>
            <p:ph type="body" sz="quarter" idx="14"/>
          </p:nvPr>
        </p:nvSpPr>
        <p:spPr/>
        <p:txBody>
          <a:bodyPr/>
          <a:lstStyle/>
          <a:p>
            <a:r>
              <a:rPr lang="en-US"/>
              <a:t>01/01/2023 - 11/30/2023</a:t>
            </a:r>
          </a:p>
        </p:txBody>
      </p:sp>
    </p:spTree>
    <p:extLst>
      <p:ext uri="{BB962C8B-B14F-4D97-AF65-F5344CB8AC3E}">
        <p14:creationId xmlns:p14="http://schemas.microsoft.com/office/powerpoint/2010/main" val="38268113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F08592-E32A-4C09-86F0-D749EFE94A84}"/>
              </a:ext>
            </a:extLst>
          </p:cNvPr>
          <p:cNvSpPr>
            <a:spLocks noGrp="1"/>
          </p:cNvSpPr>
          <p:nvPr>
            <p:ph type="title"/>
          </p:nvPr>
        </p:nvSpPr>
        <p:spPr/>
        <p:txBody>
          <a:bodyPr/>
          <a:lstStyle/>
          <a:p>
            <a:r>
              <a:rPr lang="en-US"/>
              <a:t>LinkedIn Posts Table with CTR | All profiles - 20 of 25</a:t>
            </a:r>
          </a:p>
        </p:txBody>
      </p:sp>
      <p:graphicFrame>
        <p:nvGraphicFramePr>
          <p:cNvPr id="5" name="Table Placeholder 4">
            <a:extLst>
              <a:ext uri="{FF2B5EF4-FFF2-40B4-BE49-F238E27FC236}">
                <a16:creationId xmlns:a16="http://schemas.microsoft.com/office/drawing/2014/main" id="{FC8154D2-A3F9-4CB3-81CD-21EEDF258F7D}"/>
              </a:ext>
            </a:extLst>
          </p:cNvPr>
          <p:cNvGraphicFramePr>
            <a:graphicFrameLocks noGrp="1"/>
          </p:cNvGraphicFramePr>
          <p:nvPr>
            <p:ph type="tbl" sz="quarter" idx="13"/>
            <p:extLst>
              <p:ext uri="{D42A27DB-BD31-4B8C-83A1-F6EECF244321}">
                <p14:modId xmlns:p14="http://schemas.microsoft.com/office/powerpoint/2010/main" val="32649547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060197539"/>
                    </a:ext>
                  </a:extLst>
                </a:gridCol>
                <a:gridCol w="1069848">
                  <a:extLst>
                    <a:ext uri="{9D8B030D-6E8A-4147-A177-3AD203B41FA5}">
                      <a16:colId xmlns:a16="http://schemas.microsoft.com/office/drawing/2014/main" val="3975956507"/>
                    </a:ext>
                  </a:extLst>
                </a:gridCol>
                <a:gridCol w="1563624">
                  <a:extLst>
                    <a:ext uri="{9D8B030D-6E8A-4147-A177-3AD203B41FA5}">
                      <a16:colId xmlns:a16="http://schemas.microsoft.com/office/drawing/2014/main" val="1124758048"/>
                    </a:ext>
                  </a:extLst>
                </a:gridCol>
                <a:gridCol w="493776">
                  <a:extLst>
                    <a:ext uri="{9D8B030D-6E8A-4147-A177-3AD203B41FA5}">
                      <a16:colId xmlns:a16="http://schemas.microsoft.com/office/drawing/2014/main" val="2994479508"/>
                    </a:ext>
                  </a:extLst>
                </a:gridCol>
                <a:gridCol w="493776">
                  <a:extLst>
                    <a:ext uri="{9D8B030D-6E8A-4147-A177-3AD203B41FA5}">
                      <a16:colId xmlns:a16="http://schemas.microsoft.com/office/drawing/2014/main" val="2469834217"/>
                    </a:ext>
                  </a:extLst>
                </a:gridCol>
                <a:gridCol w="493776">
                  <a:extLst>
                    <a:ext uri="{9D8B030D-6E8A-4147-A177-3AD203B41FA5}">
                      <a16:colId xmlns:a16="http://schemas.microsoft.com/office/drawing/2014/main" val="2549150849"/>
                    </a:ext>
                  </a:extLst>
                </a:gridCol>
                <a:gridCol w="493776">
                  <a:extLst>
                    <a:ext uri="{9D8B030D-6E8A-4147-A177-3AD203B41FA5}">
                      <a16:colId xmlns:a16="http://schemas.microsoft.com/office/drawing/2014/main" val="2037059036"/>
                    </a:ext>
                  </a:extLst>
                </a:gridCol>
                <a:gridCol w="493776">
                  <a:extLst>
                    <a:ext uri="{9D8B030D-6E8A-4147-A177-3AD203B41FA5}">
                      <a16:colId xmlns:a16="http://schemas.microsoft.com/office/drawing/2014/main" val="984571444"/>
                    </a:ext>
                  </a:extLst>
                </a:gridCol>
                <a:gridCol w="493776">
                  <a:extLst>
                    <a:ext uri="{9D8B030D-6E8A-4147-A177-3AD203B41FA5}">
                      <a16:colId xmlns:a16="http://schemas.microsoft.com/office/drawing/2014/main" val="1718133955"/>
                    </a:ext>
                  </a:extLst>
                </a:gridCol>
                <a:gridCol w="493776">
                  <a:extLst>
                    <a:ext uri="{9D8B030D-6E8A-4147-A177-3AD203B41FA5}">
                      <a16:colId xmlns:a16="http://schemas.microsoft.com/office/drawing/2014/main" val="2631817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1708209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MBDA - 2023-04-06 14:29:03</a:t>
                      </a:r>
                      <a:r>
                        <a:rPr kumimoji="0" lang="fr-FR" sz="1000" b="0" i="0" u="none" strike="noStrike" kern="1200" cap="none" spc="0" normalizeH="0" baseline="0" noProof="0">
                          <a:ln>
                            <a:noFill/>
                          </a:ln>
                          <a:solidFill>
                            <a:prstClr val="black"/>
                          </a:solidFill>
                          <a:effectLst/>
                          <a:uLnTx/>
                          <a:uFillTx/>
                          <a:latin typeface="Calibri"/>
                          <a:ea typeface="+mn-ea"/>
                          <a:cs typeface="+mn-cs"/>
                        </a:rPr>
                        <a:t>
 Le projet #Colibri prend son envol !
Le consortium intégrant MBDA a été choisi par l’Agence de l'innovation de défense et la DGA - Direction générale de l'armement pour travailler à la conception de la prochaine génération de munition télé-opérée.
Un projet mené main dans la main avec notre partenaire de longue date Novadem, expert des drones qui nous accompagne déjà au titre du système AKERON MP.
Si vous souhaitez en savoir plus ➡ https://lnkd.in/eNhcpSBW</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https://media.licdn.com/dms/image/D4E22AQECWjl23ZpNxQ/feedshare-shrink_2048_1536/0/1680784142725?e=1695254400&amp;v=beta&amp;t=qc4KF_DOHme8uIa5TukOodeLp1SPT4a4vrdyG-yhwsE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France, Innovation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4.6808063286814 %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3.37 %</a:t>
                      </a:r>
                    </a:p>
                  </a:txBody>
                  <a:tcPr/>
                </a:tc>
                <a:extLst>
                  <a:ext uri="{0D108BD9-81ED-4DB2-BD59-A6C34878D82A}">
                    <a16:rowId xmlns:a16="http://schemas.microsoft.com/office/drawing/2014/main" val="2385327978"/>
                  </a:ext>
                </a:extLst>
              </a:tr>
            </a:tbl>
          </a:graphicData>
        </a:graphic>
      </p:graphicFrame>
      <p:sp>
        <p:nvSpPr>
          <p:cNvPr id="4" name="Text Placeholder 3">
            <a:extLst>
              <a:ext uri="{FF2B5EF4-FFF2-40B4-BE49-F238E27FC236}">
                <a16:creationId xmlns:a16="http://schemas.microsoft.com/office/drawing/2014/main" id="{E701E675-BE84-4061-B1DC-161DABAE7C23}"/>
              </a:ext>
            </a:extLst>
          </p:cNvPr>
          <p:cNvSpPr>
            <a:spLocks noGrp="1"/>
          </p:cNvSpPr>
          <p:nvPr>
            <p:ph type="body" sz="quarter" idx="14"/>
          </p:nvPr>
        </p:nvSpPr>
        <p:spPr/>
        <p:txBody>
          <a:bodyPr/>
          <a:lstStyle/>
          <a:p>
            <a:r>
              <a:rPr lang="en-US"/>
              <a:t>01/01/2023 - 11/30/2023</a:t>
            </a:r>
          </a:p>
        </p:txBody>
      </p:sp>
    </p:spTree>
    <p:extLst>
      <p:ext uri="{BB962C8B-B14F-4D97-AF65-F5344CB8AC3E}">
        <p14:creationId xmlns:p14="http://schemas.microsoft.com/office/powerpoint/2010/main" val="21847769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9F5D19-A307-400E-A0EB-5D3489398340}"/>
              </a:ext>
            </a:extLst>
          </p:cNvPr>
          <p:cNvSpPr>
            <a:spLocks noGrp="1"/>
          </p:cNvSpPr>
          <p:nvPr>
            <p:ph type="title"/>
          </p:nvPr>
        </p:nvSpPr>
        <p:spPr/>
        <p:txBody>
          <a:bodyPr/>
          <a:lstStyle/>
          <a:p>
            <a:r>
              <a:rPr lang="en-US"/>
              <a:t>LinkedIn Posts Table with CTR | All profiles - 21 of 25</a:t>
            </a:r>
          </a:p>
        </p:txBody>
      </p:sp>
      <p:graphicFrame>
        <p:nvGraphicFramePr>
          <p:cNvPr id="5" name="Table Placeholder 4">
            <a:extLst>
              <a:ext uri="{FF2B5EF4-FFF2-40B4-BE49-F238E27FC236}">
                <a16:creationId xmlns:a16="http://schemas.microsoft.com/office/drawing/2014/main" id="{74FF0591-D58F-4D18-87F3-FF6D7CC2A588}"/>
              </a:ext>
            </a:extLst>
          </p:cNvPr>
          <p:cNvGraphicFramePr>
            <a:graphicFrameLocks noGrp="1"/>
          </p:cNvGraphicFramePr>
          <p:nvPr>
            <p:ph type="tbl" sz="quarter" idx="13"/>
            <p:extLst>
              <p:ext uri="{D42A27DB-BD31-4B8C-83A1-F6EECF244321}">
                <p14:modId xmlns:p14="http://schemas.microsoft.com/office/powerpoint/2010/main" val="9104944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952740433"/>
                    </a:ext>
                  </a:extLst>
                </a:gridCol>
                <a:gridCol w="1069848">
                  <a:extLst>
                    <a:ext uri="{9D8B030D-6E8A-4147-A177-3AD203B41FA5}">
                      <a16:colId xmlns:a16="http://schemas.microsoft.com/office/drawing/2014/main" val="830121603"/>
                    </a:ext>
                  </a:extLst>
                </a:gridCol>
                <a:gridCol w="1563624">
                  <a:extLst>
                    <a:ext uri="{9D8B030D-6E8A-4147-A177-3AD203B41FA5}">
                      <a16:colId xmlns:a16="http://schemas.microsoft.com/office/drawing/2014/main" val="1825194208"/>
                    </a:ext>
                  </a:extLst>
                </a:gridCol>
                <a:gridCol w="493776">
                  <a:extLst>
                    <a:ext uri="{9D8B030D-6E8A-4147-A177-3AD203B41FA5}">
                      <a16:colId xmlns:a16="http://schemas.microsoft.com/office/drawing/2014/main" val="2479642366"/>
                    </a:ext>
                  </a:extLst>
                </a:gridCol>
                <a:gridCol w="493776">
                  <a:extLst>
                    <a:ext uri="{9D8B030D-6E8A-4147-A177-3AD203B41FA5}">
                      <a16:colId xmlns:a16="http://schemas.microsoft.com/office/drawing/2014/main" val="43121933"/>
                    </a:ext>
                  </a:extLst>
                </a:gridCol>
                <a:gridCol w="493776">
                  <a:extLst>
                    <a:ext uri="{9D8B030D-6E8A-4147-A177-3AD203B41FA5}">
                      <a16:colId xmlns:a16="http://schemas.microsoft.com/office/drawing/2014/main" val="1639505504"/>
                    </a:ext>
                  </a:extLst>
                </a:gridCol>
                <a:gridCol w="493776">
                  <a:extLst>
                    <a:ext uri="{9D8B030D-6E8A-4147-A177-3AD203B41FA5}">
                      <a16:colId xmlns:a16="http://schemas.microsoft.com/office/drawing/2014/main" val="2644356070"/>
                    </a:ext>
                  </a:extLst>
                </a:gridCol>
                <a:gridCol w="493776">
                  <a:extLst>
                    <a:ext uri="{9D8B030D-6E8A-4147-A177-3AD203B41FA5}">
                      <a16:colId xmlns:a16="http://schemas.microsoft.com/office/drawing/2014/main" val="2648180075"/>
                    </a:ext>
                  </a:extLst>
                </a:gridCol>
                <a:gridCol w="493776">
                  <a:extLst>
                    <a:ext uri="{9D8B030D-6E8A-4147-A177-3AD203B41FA5}">
                      <a16:colId xmlns:a16="http://schemas.microsoft.com/office/drawing/2014/main" val="3025450509"/>
                    </a:ext>
                  </a:extLst>
                </a:gridCol>
                <a:gridCol w="493776">
                  <a:extLst>
                    <a:ext uri="{9D8B030D-6E8A-4147-A177-3AD203B41FA5}">
                      <a16:colId xmlns:a16="http://schemas.microsoft.com/office/drawing/2014/main" val="14463723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1218532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 - 2023-06-29 12:00:45</a:t>
                      </a:r>
                      <a:r>
                        <a:rPr kumimoji="0" lang="en-US" sz="1000" b="0" i="0" u="none" strike="noStrike" kern="1200" cap="none" spc="0" normalizeH="0" baseline="0" noProof="0">
                          <a:ln>
                            <a:noFill/>
                          </a:ln>
                          <a:solidFill>
                            <a:prstClr val="black"/>
                          </a:solidFill>
                          <a:effectLst/>
                          <a:uLnTx/>
                          <a:uFillTx/>
                          <a:latin typeface="Calibri"/>
                          <a:ea typeface="+mn-ea"/>
                          <a:cs typeface="+mn-cs"/>
                        </a:rPr>
                        <a:t>
 MBDA's Aster missile achieves remarkable success in recent #NATO trials. 
Delivering unmatched air defence capabilities challenging targets, #Aster sets a new standard for long-range protection. 
➡️ Learn more: https://lnkd.in/eu_mhesQ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https://media.licdn.com/dms/image/D4E10AQFvS5pTgK158g/image-shrink_1280/0/1688032844168?e=1693033200&amp;v=beta&amp;t=m38jVERxtKys5rJ4NG9qans0GnlAvlgYqAMh5wd4G20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Group, Sovereignty, Capabilities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3.8109074653554 %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1.93 %</a:t>
                      </a:r>
                    </a:p>
                  </a:txBody>
                  <a:tcPr/>
                </a:tc>
                <a:extLst>
                  <a:ext uri="{0D108BD9-81ED-4DB2-BD59-A6C34878D82A}">
                    <a16:rowId xmlns:a16="http://schemas.microsoft.com/office/drawing/2014/main" val="3475682341"/>
                  </a:ext>
                </a:extLst>
              </a:tr>
            </a:tbl>
          </a:graphicData>
        </a:graphic>
      </p:graphicFrame>
      <p:sp>
        <p:nvSpPr>
          <p:cNvPr id="4" name="Text Placeholder 3">
            <a:extLst>
              <a:ext uri="{FF2B5EF4-FFF2-40B4-BE49-F238E27FC236}">
                <a16:creationId xmlns:a16="http://schemas.microsoft.com/office/drawing/2014/main" id="{762A7C02-C0FC-4A3B-AC5D-1D60EE01F8F1}"/>
              </a:ext>
            </a:extLst>
          </p:cNvPr>
          <p:cNvSpPr>
            <a:spLocks noGrp="1"/>
          </p:cNvSpPr>
          <p:nvPr>
            <p:ph type="body" sz="quarter" idx="14"/>
          </p:nvPr>
        </p:nvSpPr>
        <p:spPr/>
        <p:txBody>
          <a:bodyPr/>
          <a:lstStyle/>
          <a:p>
            <a:r>
              <a:rPr lang="en-US"/>
              <a:t>01/01/2023 - 11/30/2023</a:t>
            </a:r>
          </a:p>
        </p:txBody>
      </p:sp>
    </p:spTree>
    <p:extLst>
      <p:ext uri="{BB962C8B-B14F-4D97-AF65-F5344CB8AC3E}">
        <p14:creationId xmlns:p14="http://schemas.microsoft.com/office/powerpoint/2010/main" val="25125217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53B03-3EE2-42C3-BED8-7DEB481D491B}"/>
              </a:ext>
            </a:extLst>
          </p:cNvPr>
          <p:cNvSpPr>
            <a:spLocks noGrp="1"/>
          </p:cNvSpPr>
          <p:nvPr>
            <p:ph type="title"/>
          </p:nvPr>
        </p:nvSpPr>
        <p:spPr/>
        <p:txBody>
          <a:bodyPr/>
          <a:lstStyle/>
          <a:p>
            <a:r>
              <a:rPr lang="en-US"/>
              <a:t>LinkedIn Posts Table with CTR | All profiles - 22 of 25</a:t>
            </a:r>
          </a:p>
        </p:txBody>
      </p:sp>
      <p:graphicFrame>
        <p:nvGraphicFramePr>
          <p:cNvPr id="5" name="Table Placeholder 4">
            <a:extLst>
              <a:ext uri="{FF2B5EF4-FFF2-40B4-BE49-F238E27FC236}">
                <a16:creationId xmlns:a16="http://schemas.microsoft.com/office/drawing/2014/main" id="{260347B3-F42A-44AD-995A-66905B4739A5}"/>
              </a:ext>
            </a:extLst>
          </p:cNvPr>
          <p:cNvGraphicFramePr>
            <a:graphicFrameLocks noGrp="1"/>
          </p:cNvGraphicFramePr>
          <p:nvPr>
            <p:ph type="tbl" sz="quarter" idx="13"/>
            <p:extLst>
              <p:ext uri="{D42A27DB-BD31-4B8C-83A1-F6EECF244321}">
                <p14:modId xmlns:p14="http://schemas.microsoft.com/office/powerpoint/2010/main" val="41026289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04434698"/>
                    </a:ext>
                  </a:extLst>
                </a:gridCol>
                <a:gridCol w="1069848">
                  <a:extLst>
                    <a:ext uri="{9D8B030D-6E8A-4147-A177-3AD203B41FA5}">
                      <a16:colId xmlns:a16="http://schemas.microsoft.com/office/drawing/2014/main" val="518317226"/>
                    </a:ext>
                  </a:extLst>
                </a:gridCol>
                <a:gridCol w="1563624">
                  <a:extLst>
                    <a:ext uri="{9D8B030D-6E8A-4147-A177-3AD203B41FA5}">
                      <a16:colId xmlns:a16="http://schemas.microsoft.com/office/drawing/2014/main" val="3875060130"/>
                    </a:ext>
                  </a:extLst>
                </a:gridCol>
                <a:gridCol w="493776">
                  <a:extLst>
                    <a:ext uri="{9D8B030D-6E8A-4147-A177-3AD203B41FA5}">
                      <a16:colId xmlns:a16="http://schemas.microsoft.com/office/drawing/2014/main" val="249876528"/>
                    </a:ext>
                  </a:extLst>
                </a:gridCol>
                <a:gridCol w="493776">
                  <a:extLst>
                    <a:ext uri="{9D8B030D-6E8A-4147-A177-3AD203B41FA5}">
                      <a16:colId xmlns:a16="http://schemas.microsoft.com/office/drawing/2014/main" val="1357172184"/>
                    </a:ext>
                  </a:extLst>
                </a:gridCol>
                <a:gridCol w="493776">
                  <a:extLst>
                    <a:ext uri="{9D8B030D-6E8A-4147-A177-3AD203B41FA5}">
                      <a16:colId xmlns:a16="http://schemas.microsoft.com/office/drawing/2014/main" val="1215023505"/>
                    </a:ext>
                  </a:extLst>
                </a:gridCol>
                <a:gridCol w="493776">
                  <a:extLst>
                    <a:ext uri="{9D8B030D-6E8A-4147-A177-3AD203B41FA5}">
                      <a16:colId xmlns:a16="http://schemas.microsoft.com/office/drawing/2014/main" val="3181536229"/>
                    </a:ext>
                  </a:extLst>
                </a:gridCol>
                <a:gridCol w="493776">
                  <a:extLst>
                    <a:ext uri="{9D8B030D-6E8A-4147-A177-3AD203B41FA5}">
                      <a16:colId xmlns:a16="http://schemas.microsoft.com/office/drawing/2014/main" val="1722866681"/>
                    </a:ext>
                  </a:extLst>
                </a:gridCol>
                <a:gridCol w="493776">
                  <a:extLst>
                    <a:ext uri="{9D8B030D-6E8A-4147-A177-3AD203B41FA5}">
                      <a16:colId xmlns:a16="http://schemas.microsoft.com/office/drawing/2014/main" val="990193947"/>
                    </a:ext>
                  </a:extLst>
                </a:gridCol>
                <a:gridCol w="493776">
                  <a:extLst>
                    <a:ext uri="{9D8B030D-6E8A-4147-A177-3AD203B41FA5}">
                      <a16:colId xmlns:a16="http://schemas.microsoft.com/office/drawing/2014/main" val="33854551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3024238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 - 2023-02-22 18:51:05</a:t>
                      </a:r>
                      <a:r>
                        <a:rPr kumimoji="0" lang="en-US" sz="1000" b="0" i="0" u="none" strike="noStrike" kern="1200" cap="none" spc="0" normalizeH="0" baseline="0" noProof="0">
                          <a:ln>
                            <a:noFill/>
                          </a:ln>
                          <a:solidFill>
                            <a:prstClr val="black"/>
                          </a:solidFill>
                          <a:effectLst/>
                          <a:uLnTx/>
                          <a:uFillTx/>
                          <a:latin typeface="Calibri"/>
                          <a:ea typeface="+mn-ea"/>
                          <a:cs typeface="+mn-cs"/>
                        </a:rPr>
                        <a:t>
 👀 Come to our stand at #IDEX and #NAVDEX to learn more about our defence systems.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https://media.licdn.com/dms/image/D4E05AQG4e7zyJQ2NBQ/videocover-high/0/1677088295486?e=1692907200&amp;v=beta&amp;t=pNvcT58e5YyzcEmUFi2KnIw1P6Jnwgw1q-yFHDYpIN8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Group, Sovereignty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2.92437472251 %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1.5 %</a:t>
                      </a:r>
                    </a:p>
                  </a:txBody>
                  <a:tcPr/>
                </a:tc>
                <a:extLst>
                  <a:ext uri="{0D108BD9-81ED-4DB2-BD59-A6C34878D82A}">
                    <a16:rowId xmlns:a16="http://schemas.microsoft.com/office/drawing/2014/main" val="2225352855"/>
                  </a:ext>
                </a:extLst>
              </a:tr>
            </a:tbl>
          </a:graphicData>
        </a:graphic>
      </p:graphicFrame>
      <p:sp>
        <p:nvSpPr>
          <p:cNvPr id="4" name="Text Placeholder 3">
            <a:extLst>
              <a:ext uri="{FF2B5EF4-FFF2-40B4-BE49-F238E27FC236}">
                <a16:creationId xmlns:a16="http://schemas.microsoft.com/office/drawing/2014/main" id="{9331E1B6-E35F-4C79-A312-B409894FA60C}"/>
              </a:ext>
            </a:extLst>
          </p:cNvPr>
          <p:cNvSpPr>
            <a:spLocks noGrp="1"/>
          </p:cNvSpPr>
          <p:nvPr>
            <p:ph type="body" sz="quarter" idx="14"/>
          </p:nvPr>
        </p:nvSpPr>
        <p:spPr/>
        <p:txBody>
          <a:bodyPr/>
          <a:lstStyle/>
          <a:p>
            <a:r>
              <a:rPr lang="en-US"/>
              <a:t>01/01/2023 - 11/30/2023</a:t>
            </a:r>
          </a:p>
        </p:txBody>
      </p:sp>
    </p:spTree>
    <p:extLst>
      <p:ext uri="{BB962C8B-B14F-4D97-AF65-F5344CB8AC3E}">
        <p14:creationId xmlns:p14="http://schemas.microsoft.com/office/powerpoint/2010/main" val="8705731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363B7-6225-41ED-8F7F-D2FCBC72F7FE}"/>
              </a:ext>
            </a:extLst>
          </p:cNvPr>
          <p:cNvSpPr>
            <a:spLocks noGrp="1"/>
          </p:cNvSpPr>
          <p:nvPr>
            <p:ph type="title"/>
          </p:nvPr>
        </p:nvSpPr>
        <p:spPr/>
        <p:txBody>
          <a:bodyPr/>
          <a:lstStyle/>
          <a:p>
            <a:r>
              <a:rPr lang="en-US"/>
              <a:t>LinkedIn Posts Table with CTR | All profiles - 23 of 25</a:t>
            </a:r>
          </a:p>
        </p:txBody>
      </p:sp>
      <p:graphicFrame>
        <p:nvGraphicFramePr>
          <p:cNvPr id="5" name="Table Placeholder 4">
            <a:extLst>
              <a:ext uri="{FF2B5EF4-FFF2-40B4-BE49-F238E27FC236}">
                <a16:creationId xmlns:a16="http://schemas.microsoft.com/office/drawing/2014/main" id="{534B3564-8F8E-4747-BD6C-7041B742DDEF}"/>
              </a:ext>
            </a:extLst>
          </p:cNvPr>
          <p:cNvGraphicFramePr>
            <a:graphicFrameLocks noGrp="1"/>
          </p:cNvGraphicFramePr>
          <p:nvPr>
            <p:ph type="tbl" sz="quarter" idx="13"/>
            <p:extLst>
              <p:ext uri="{D42A27DB-BD31-4B8C-83A1-F6EECF244321}">
                <p14:modId xmlns:p14="http://schemas.microsoft.com/office/powerpoint/2010/main" val="4573697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583985960"/>
                    </a:ext>
                  </a:extLst>
                </a:gridCol>
                <a:gridCol w="1069848">
                  <a:extLst>
                    <a:ext uri="{9D8B030D-6E8A-4147-A177-3AD203B41FA5}">
                      <a16:colId xmlns:a16="http://schemas.microsoft.com/office/drawing/2014/main" val="1699363773"/>
                    </a:ext>
                  </a:extLst>
                </a:gridCol>
                <a:gridCol w="1563624">
                  <a:extLst>
                    <a:ext uri="{9D8B030D-6E8A-4147-A177-3AD203B41FA5}">
                      <a16:colId xmlns:a16="http://schemas.microsoft.com/office/drawing/2014/main" val="1890720013"/>
                    </a:ext>
                  </a:extLst>
                </a:gridCol>
                <a:gridCol w="493776">
                  <a:extLst>
                    <a:ext uri="{9D8B030D-6E8A-4147-A177-3AD203B41FA5}">
                      <a16:colId xmlns:a16="http://schemas.microsoft.com/office/drawing/2014/main" val="4109330838"/>
                    </a:ext>
                  </a:extLst>
                </a:gridCol>
                <a:gridCol w="493776">
                  <a:extLst>
                    <a:ext uri="{9D8B030D-6E8A-4147-A177-3AD203B41FA5}">
                      <a16:colId xmlns:a16="http://schemas.microsoft.com/office/drawing/2014/main" val="2691289657"/>
                    </a:ext>
                  </a:extLst>
                </a:gridCol>
                <a:gridCol w="493776">
                  <a:extLst>
                    <a:ext uri="{9D8B030D-6E8A-4147-A177-3AD203B41FA5}">
                      <a16:colId xmlns:a16="http://schemas.microsoft.com/office/drawing/2014/main" val="63581083"/>
                    </a:ext>
                  </a:extLst>
                </a:gridCol>
                <a:gridCol w="493776">
                  <a:extLst>
                    <a:ext uri="{9D8B030D-6E8A-4147-A177-3AD203B41FA5}">
                      <a16:colId xmlns:a16="http://schemas.microsoft.com/office/drawing/2014/main" val="365637770"/>
                    </a:ext>
                  </a:extLst>
                </a:gridCol>
                <a:gridCol w="493776">
                  <a:extLst>
                    <a:ext uri="{9D8B030D-6E8A-4147-A177-3AD203B41FA5}">
                      <a16:colId xmlns:a16="http://schemas.microsoft.com/office/drawing/2014/main" val="3946077466"/>
                    </a:ext>
                  </a:extLst>
                </a:gridCol>
                <a:gridCol w="493776">
                  <a:extLst>
                    <a:ext uri="{9D8B030D-6E8A-4147-A177-3AD203B41FA5}">
                      <a16:colId xmlns:a16="http://schemas.microsoft.com/office/drawing/2014/main" val="3867569346"/>
                    </a:ext>
                  </a:extLst>
                </a:gridCol>
                <a:gridCol w="493776">
                  <a:extLst>
                    <a:ext uri="{9D8B030D-6E8A-4147-A177-3AD203B41FA5}">
                      <a16:colId xmlns:a16="http://schemas.microsoft.com/office/drawing/2014/main" val="28740022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1212182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 - 2023-09-12 10:30:41</a:t>
                      </a:r>
                      <a:r>
                        <a:rPr kumimoji="0" lang="en-US" sz="1000" b="0" i="0" u="none" strike="noStrike" kern="1200" cap="none" spc="0" normalizeH="0" baseline="0" noProof="0">
                          <a:ln>
                            <a:noFill/>
                          </a:ln>
                          <a:solidFill>
                            <a:prstClr val="black"/>
                          </a:solidFill>
                          <a:effectLst/>
                          <a:uLnTx/>
                          <a:uFillTx/>
                          <a:latin typeface="Calibri"/>
                          <a:ea typeface="+mn-ea"/>
                          <a:cs typeface="+mn-cs"/>
                        </a:rPr>
                        <a:t>
 🚀 DSEI is here, and we're at the heart of it in London! 
Our dedicated team is geared up to showcase our extensive range of products and systems 
Stay connected for more live updates and insights.
#DSEI2023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https://media.licdn.com/dms/image/D4E10AQHiwup2YLAhpg/videocover-high/0/1694507448055?e=1700636400&amp;v=beta&amp;t=WIf7e4dVFH2uay029ph_LXpl97__6TTxxmqaE_8j5Lw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UK, DSEI, 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3.8030150753769 %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1.76 %</a:t>
                      </a:r>
                    </a:p>
                  </a:txBody>
                  <a:tcPr/>
                </a:tc>
                <a:extLst>
                  <a:ext uri="{0D108BD9-81ED-4DB2-BD59-A6C34878D82A}">
                    <a16:rowId xmlns:a16="http://schemas.microsoft.com/office/drawing/2014/main" val="2130277643"/>
                  </a:ext>
                </a:extLst>
              </a:tr>
            </a:tbl>
          </a:graphicData>
        </a:graphic>
      </p:graphicFrame>
      <p:sp>
        <p:nvSpPr>
          <p:cNvPr id="4" name="Text Placeholder 3">
            <a:extLst>
              <a:ext uri="{FF2B5EF4-FFF2-40B4-BE49-F238E27FC236}">
                <a16:creationId xmlns:a16="http://schemas.microsoft.com/office/drawing/2014/main" id="{245A1219-132B-40EF-9087-43B8382EEEBE}"/>
              </a:ext>
            </a:extLst>
          </p:cNvPr>
          <p:cNvSpPr>
            <a:spLocks noGrp="1"/>
          </p:cNvSpPr>
          <p:nvPr>
            <p:ph type="body" sz="quarter" idx="14"/>
          </p:nvPr>
        </p:nvSpPr>
        <p:spPr/>
        <p:txBody>
          <a:bodyPr/>
          <a:lstStyle/>
          <a:p>
            <a:r>
              <a:rPr lang="en-US"/>
              <a:t>01/01/2023 - 11/30/2023</a:t>
            </a:r>
          </a:p>
        </p:txBody>
      </p:sp>
    </p:spTree>
    <p:extLst>
      <p:ext uri="{BB962C8B-B14F-4D97-AF65-F5344CB8AC3E}">
        <p14:creationId xmlns:p14="http://schemas.microsoft.com/office/powerpoint/2010/main" val="22179327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7AD91-2BAE-4A46-8B28-411AB1F17381}"/>
              </a:ext>
            </a:extLst>
          </p:cNvPr>
          <p:cNvSpPr>
            <a:spLocks noGrp="1"/>
          </p:cNvSpPr>
          <p:nvPr>
            <p:ph type="title"/>
          </p:nvPr>
        </p:nvSpPr>
        <p:spPr/>
        <p:txBody>
          <a:bodyPr/>
          <a:lstStyle/>
          <a:p>
            <a:r>
              <a:rPr lang="en-US"/>
              <a:t>LinkedIn Posts Table with CTR | All profiles - 24 of 25</a:t>
            </a:r>
          </a:p>
        </p:txBody>
      </p:sp>
      <p:graphicFrame>
        <p:nvGraphicFramePr>
          <p:cNvPr id="5" name="Table Placeholder 4">
            <a:extLst>
              <a:ext uri="{FF2B5EF4-FFF2-40B4-BE49-F238E27FC236}">
                <a16:creationId xmlns:a16="http://schemas.microsoft.com/office/drawing/2014/main" id="{4F7618AB-A245-4057-8DDE-33CE83149516}"/>
              </a:ext>
            </a:extLst>
          </p:cNvPr>
          <p:cNvGraphicFramePr>
            <a:graphicFrameLocks noGrp="1"/>
          </p:cNvGraphicFramePr>
          <p:nvPr>
            <p:ph type="tbl" sz="quarter" idx="13"/>
            <p:extLst>
              <p:ext uri="{D42A27DB-BD31-4B8C-83A1-F6EECF244321}">
                <p14:modId xmlns:p14="http://schemas.microsoft.com/office/powerpoint/2010/main" val="20693761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668014650"/>
                    </a:ext>
                  </a:extLst>
                </a:gridCol>
                <a:gridCol w="1069848">
                  <a:extLst>
                    <a:ext uri="{9D8B030D-6E8A-4147-A177-3AD203B41FA5}">
                      <a16:colId xmlns:a16="http://schemas.microsoft.com/office/drawing/2014/main" val="3263001030"/>
                    </a:ext>
                  </a:extLst>
                </a:gridCol>
                <a:gridCol w="1563624">
                  <a:extLst>
                    <a:ext uri="{9D8B030D-6E8A-4147-A177-3AD203B41FA5}">
                      <a16:colId xmlns:a16="http://schemas.microsoft.com/office/drawing/2014/main" val="999508220"/>
                    </a:ext>
                  </a:extLst>
                </a:gridCol>
                <a:gridCol w="493776">
                  <a:extLst>
                    <a:ext uri="{9D8B030D-6E8A-4147-A177-3AD203B41FA5}">
                      <a16:colId xmlns:a16="http://schemas.microsoft.com/office/drawing/2014/main" val="553841453"/>
                    </a:ext>
                  </a:extLst>
                </a:gridCol>
                <a:gridCol w="493776">
                  <a:extLst>
                    <a:ext uri="{9D8B030D-6E8A-4147-A177-3AD203B41FA5}">
                      <a16:colId xmlns:a16="http://schemas.microsoft.com/office/drawing/2014/main" val="2806232242"/>
                    </a:ext>
                  </a:extLst>
                </a:gridCol>
                <a:gridCol w="493776">
                  <a:extLst>
                    <a:ext uri="{9D8B030D-6E8A-4147-A177-3AD203B41FA5}">
                      <a16:colId xmlns:a16="http://schemas.microsoft.com/office/drawing/2014/main" val="832999254"/>
                    </a:ext>
                  </a:extLst>
                </a:gridCol>
                <a:gridCol w="493776">
                  <a:extLst>
                    <a:ext uri="{9D8B030D-6E8A-4147-A177-3AD203B41FA5}">
                      <a16:colId xmlns:a16="http://schemas.microsoft.com/office/drawing/2014/main" val="320464120"/>
                    </a:ext>
                  </a:extLst>
                </a:gridCol>
                <a:gridCol w="493776">
                  <a:extLst>
                    <a:ext uri="{9D8B030D-6E8A-4147-A177-3AD203B41FA5}">
                      <a16:colId xmlns:a16="http://schemas.microsoft.com/office/drawing/2014/main" val="182178723"/>
                    </a:ext>
                  </a:extLst>
                </a:gridCol>
                <a:gridCol w="493776">
                  <a:extLst>
                    <a:ext uri="{9D8B030D-6E8A-4147-A177-3AD203B41FA5}">
                      <a16:colId xmlns:a16="http://schemas.microsoft.com/office/drawing/2014/main" val="897270522"/>
                    </a:ext>
                  </a:extLst>
                </a:gridCol>
                <a:gridCol w="493776">
                  <a:extLst>
                    <a:ext uri="{9D8B030D-6E8A-4147-A177-3AD203B41FA5}">
                      <a16:colId xmlns:a16="http://schemas.microsoft.com/office/drawing/2014/main" val="23430289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3573210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MBDA - 2023-10-05 17:00:35</a:t>
                      </a:r>
                      <a:r>
                        <a:rPr kumimoji="0" lang="fr-FR" sz="1000" b="0" i="0" u="none" strike="noStrike" kern="1200" cap="none" spc="0" normalizeH="0" baseline="0" noProof="0">
                          <a:ln>
                            <a:noFill/>
                          </a:ln>
                          <a:solidFill>
                            <a:prstClr val="black"/>
                          </a:solidFill>
                          <a:effectLst/>
                          <a:uLnTx/>
                          <a:uFillTx/>
                          <a:latin typeface="Calibri"/>
                          <a:ea typeface="+mn-ea"/>
                          <a:cs typeface="+mn-cs"/>
                        </a:rPr>
                        <a:t>
 🎉🏆 Encore une belle victoire pour nos équipes de Bourges lors du Défi Inter-entreprises de l'Agglo et une participation record !
🥉 Chez MBDA, nous étions 140 collaborateurs engagés dans 35 équipes, dont une qui s’est hissée sur le podium : nous avons décroché la 3ème place dans la catégorie relais homme 🏆
Tous ont affronté un parcours exigeant, mêlant course à pied, circuit VTT et canoë en duo en relais. Une performance à la hauteur de notre esprit d'équipe et de notre motivation.
Bravo à tous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https://media.licdn.com/dms/image/D4E10AQEiHXT6iXdo9w/image-shrink_1280/0/1696518028068?e=1703336400&amp;v=beta&amp;t=l51cRA46CyImMAOrWv8iDYKxMiBmzWLhV3hcJ2-eFwg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France, EVP, Topaz, Events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19.184305990913 %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17.5 %</a:t>
                      </a:r>
                    </a:p>
                  </a:txBody>
                  <a:tcPr/>
                </a:tc>
                <a:extLst>
                  <a:ext uri="{0D108BD9-81ED-4DB2-BD59-A6C34878D82A}">
                    <a16:rowId xmlns:a16="http://schemas.microsoft.com/office/drawing/2014/main" val="1823208189"/>
                  </a:ext>
                </a:extLst>
              </a:tr>
            </a:tbl>
          </a:graphicData>
        </a:graphic>
      </p:graphicFrame>
      <p:sp>
        <p:nvSpPr>
          <p:cNvPr id="4" name="Text Placeholder 3">
            <a:extLst>
              <a:ext uri="{FF2B5EF4-FFF2-40B4-BE49-F238E27FC236}">
                <a16:creationId xmlns:a16="http://schemas.microsoft.com/office/drawing/2014/main" id="{D508D19A-5C24-40A7-AA1C-0DF353BCBD1F}"/>
              </a:ext>
            </a:extLst>
          </p:cNvPr>
          <p:cNvSpPr>
            <a:spLocks noGrp="1"/>
          </p:cNvSpPr>
          <p:nvPr>
            <p:ph type="body" sz="quarter" idx="14"/>
          </p:nvPr>
        </p:nvSpPr>
        <p:spPr/>
        <p:txBody>
          <a:bodyPr/>
          <a:lstStyle/>
          <a:p>
            <a:r>
              <a:rPr lang="en-US"/>
              <a:t>01/01/2023 - 11/30/2023</a:t>
            </a:r>
          </a:p>
        </p:txBody>
      </p:sp>
    </p:spTree>
    <p:extLst>
      <p:ext uri="{BB962C8B-B14F-4D97-AF65-F5344CB8AC3E}">
        <p14:creationId xmlns:p14="http://schemas.microsoft.com/office/powerpoint/2010/main" val="13963813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84976C-412F-44E3-9F91-F8F7EB823EDC}"/>
              </a:ext>
            </a:extLst>
          </p:cNvPr>
          <p:cNvSpPr>
            <a:spLocks noGrp="1"/>
          </p:cNvSpPr>
          <p:nvPr>
            <p:ph type="title"/>
          </p:nvPr>
        </p:nvSpPr>
        <p:spPr/>
        <p:txBody>
          <a:bodyPr/>
          <a:lstStyle/>
          <a:p>
            <a:r>
              <a:rPr lang="en-US"/>
              <a:t>LinkedIn Posts Table with CTR | All profiles - 25 of 25</a:t>
            </a:r>
          </a:p>
        </p:txBody>
      </p:sp>
      <p:graphicFrame>
        <p:nvGraphicFramePr>
          <p:cNvPr id="5" name="Table Placeholder 4">
            <a:extLst>
              <a:ext uri="{FF2B5EF4-FFF2-40B4-BE49-F238E27FC236}">
                <a16:creationId xmlns:a16="http://schemas.microsoft.com/office/drawing/2014/main" id="{89A77F84-D6B9-4B1D-902C-1C4FCDEC3C1B}"/>
              </a:ext>
            </a:extLst>
          </p:cNvPr>
          <p:cNvGraphicFramePr>
            <a:graphicFrameLocks noGrp="1"/>
          </p:cNvGraphicFramePr>
          <p:nvPr>
            <p:ph type="tbl" sz="quarter" idx="13"/>
            <p:extLst>
              <p:ext uri="{D42A27DB-BD31-4B8C-83A1-F6EECF244321}">
                <p14:modId xmlns:p14="http://schemas.microsoft.com/office/powerpoint/2010/main" val="30565013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094982084"/>
                    </a:ext>
                  </a:extLst>
                </a:gridCol>
                <a:gridCol w="1069848">
                  <a:extLst>
                    <a:ext uri="{9D8B030D-6E8A-4147-A177-3AD203B41FA5}">
                      <a16:colId xmlns:a16="http://schemas.microsoft.com/office/drawing/2014/main" val="2624864741"/>
                    </a:ext>
                  </a:extLst>
                </a:gridCol>
                <a:gridCol w="1563624">
                  <a:extLst>
                    <a:ext uri="{9D8B030D-6E8A-4147-A177-3AD203B41FA5}">
                      <a16:colId xmlns:a16="http://schemas.microsoft.com/office/drawing/2014/main" val="1075334891"/>
                    </a:ext>
                  </a:extLst>
                </a:gridCol>
                <a:gridCol w="493776">
                  <a:extLst>
                    <a:ext uri="{9D8B030D-6E8A-4147-A177-3AD203B41FA5}">
                      <a16:colId xmlns:a16="http://schemas.microsoft.com/office/drawing/2014/main" val="2096614595"/>
                    </a:ext>
                  </a:extLst>
                </a:gridCol>
                <a:gridCol w="493776">
                  <a:extLst>
                    <a:ext uri="{9D8B030D-6E8A-4147-A177-3AD203B41FA5}">
                      <a16:colId xmlns:a16="http://schemas.microsoft.com/office/drawing/2014/main" val="493180275"/>
                    </a:ext>
                  </a:extLst>
                </a:gridCol>
                <a:gridCol w="493776">
                  <a:extLst>
                    <a:ext uri="{9D8B030D-6E8A-4147-A177-3AD203B41FA5}">
                      <a16:colId xmlns:a16="http://schemas.microsoft.com/office/drawing/2014/main" val="129157025"/>
                    </a:ext>
                  </a:extLst>
                </a:gridCol>
                <a:gridCol w="493776">
                  <a:extLst>
                    <a:ext uri="{9D8B030D-6E8A-4147-A177-3AD203B41FA5}">
                      <a16:colId xmlns:a16="http://schemas.microsoft.com/office/drawing/2014/main" val="1845341158"/>
                    </a:ext>
                  </a:extLst>
                </a:gridCol>
                <a:gridCol w="493776">
                  <a:extLst>
                    <a:ext uri="{9D8B030D-6E8A-4147-A177-3AD203B41FA5}">
                      <a16:colId xmlns:a16="http://schemas.microsoft.com/office/drawing/2014/main" val="3295815485"/>
                    </a:ext>
                  </a:extLst>
                </a:gridCol>
                <a:gridCol w="493776">
                  <a:extLst>
                    <a:ext uri="{9D8B030D-6E8A-4147-A177-3AD203B41FA5}">
                      <a16:colId xmlns:a16="http://schemas.microsoft.com/office/drawing/2014/main" val="3816812925"/>
                    </a:ext>
                  </a:extLst>
                </a:gridCol>
                <a:gridCol w="493776">
                  <a:extLst>
                    <a:ext uri="{9D8B030D-6E8A-4147-A177-3AD203B41FA5}">
                      <a16:colId xmlns:a16="http://schemas.microsoft.com/office/drawing/2014/main" val="1608257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2115289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MBDA - 2023-05-06 14:00:15</a:t>
                      </a:r>
                      <a:r>
                        <a:rPr kumimoji="0" lang="en-US" sz="1000" b="0" i="0" u="none" strike="noStrike" kern="1200" cap="none" spc="0" normalizeH="0" baseline="0" noProof="0">
                          <a:ln>
                            <a:noFill/>
                          </a:ln>
                          <a:solidFill>
                            <a:prstClr val="black"/>
                          </a:solidFill>
                          <a:effectLst/>
                          <a:uLnTx/>
                          <a:uFillTx/>
                          <a:latin typeface="Calibri"/>
                          <a:ea typeface="+mn-ea"/>
                          <a:cs typeface="+mn-cs"/>
                        </a:rPr>
                        <a:t>
 We congratulate His Majesty The King, the Commander-in-Chief of our British Armed Forces, on his #coronation today.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https://media.licdn.com/dms/image/D4E10AQEpwEZ0rmlCUw/image-shrink_1280/0/1683374414938?e=1692907200&amp;v=beta&amp;t=Ja4ZU28g-Y4iJ7CuIUnFGwt5F7AdO-bZhVqXNjPL1HI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UK, EVP, Sovereignty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5.2070667334239 %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1.83 %</a:t>
                      </a:r>
                    </a:p>
                  </a:txBody>
                  <a:tcPr/>
                </a:tc>
                <a:extLst>
                  <a:ext uri="{0D108BD9-81ED-4DB2-BD59-A6C34878D82A}">
                    <a16:rowId xmlns:a16="http://schemas.microsoft.com/office/drawing/2014/main" val="3388902970"/>
                  </a:ext>
                </a:extLst>
              </a:tr>
            </a:tbl>
          </a:graphicData>
        </a:graphic>
      </p:graphicFrame>
      <p:sp>
        <p:nvSpPr>
          <p:cNvPr id="4" name="Text Placeholder 3">
            <a:extLst>
              <a:ext uri="{FF2B5EF4-FFF2-40B4-BE49-F238E27FC236}">
                <a16:creationId xmlns:a16="http://schemas.microsoft.com/office/drawing/2014/main" id="{1BC42BF6-1854-4326-937B-8923E63B7375}"/>
              </a:ext>
            </a:extLst>
          </p:cNvPr>
          <p:cNvSpPr>
            <a:spLocks noGrp="1"/>
          </p:cNvSpPr>
          <p:nvPr>
            <p:ph type="body" sz="quarter" idx="14"/>
          </p:nvPr>
        </p:nvSpPr>
        <p:spPr/>
        <p:txBody>
          <a:bodyPr/>
          <a:lstStyle/>
          <a:p>
            <a:r>
              <a:rPr lang="en-US"/>
              <a:t>01/01/2023 - 11/30/2023</a:t>
            </a:r>
          </a:p>
        </p:txBody>
      </p:sp>
    </p:spTree>
    <p:extLst>
      <p:ext uri="{BB962C8B-B14F-4D97-AF65-F5344CB8AC3E}">
        <p14:creationId xmlns:p14="http://schemas.microsoft.com/office/powerpoint/2010/main" val="332013388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3567</Words>
  <Application>Microsoft Office PowerPoint</Application>
  <PresentationFormat>On-screen Show (4:3)</PresentationFormat>
  <Paragraphs>550</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Calibri</vt:lpstr>
      <vt:lpstr>Arial</vt:lpstr>
      <vt:lpstr>quintly_template</vt:lpstr>
      <vt:lpstr>LinkedIn Posts Table with CTR | All profiles - 1 of 25</vt:lpstr>
      <vt:lpstr>LinkedIn Posts Table with CTR | All profiles - 2 of 25</vt:lpstr>
      <vt:lpstr>LinkedIn Posts Table with CTR | All profiles - 3 of 25</vt:lpstr>
      <vt:lpstr>LinkedIn Posts Table with CTR | All profiles - 4 of 25</vt:lpstr>
      <vt:lpstr>LinkedIn Posts Table with CTR | All profiles - 5 of 25</vt:lpstr>
      <vt:lpstr>LinkedIn Posts Table with CTR | All profiles - 6 of 25</vt:lpstr>
      <vt:lpstr>LinkedIn Posts Table with CTR | All profiles - 7 of 25</vt:lpstr>
      <vt:lpstr>LinkedIn Posts Table with CTR | All profiles - 8 of 25</vt:lpstr>
      <vt:lpstr>LinkedIn Posts Table with CTR | All profiles - 9 of 25</vt:lpstr>
      <vt:lpstr>LinkedIn Posts Table with CTR | All profiles - 10 of 25</vt:lpstr>
      <vt:lpstr>LinkedIn Posts Table with CTR | All profiles - 11 of 25</vt:lpstr>
      <vt:lpstr>LinkedIn Posts Table with CTR | All profiles - 12 of 25</vt:lpstr>
      <vt:lpstr>LinkedIn Posts Table with CTR | All profiles - 13 of 25</vt:lpstr>
      <vt:lpstr>LinkedIn Posts Table with CTR | All profiles - 14 of 25</vt:lpstr>
      <vt:lpstr>LinkedIn Posts Table with CTR | All profiles - 15 of 25</vt:lpstr>
      <vt:lpstr>LinkedIn Posts Table with CTR | All profiles - 16 of 25</vt:lpstr>
      <vt:lpstr>LinkedIn Posts Table with CTR | All profiles - 17 of 25</vt:lpstr>
      <vt:lpstr>LinkedIn Posts Table with CTR | All profiles - 18 of 25</vt:lpstr>
      <vt:lpstr>LinkedIn Posts Table with CTR | All profiles - 19 of 25</vt:lpstr>
      <vt:lpstr>LinkedIn Posts Table with CTR | All profiles - 20 of 25</vt:lpstr>
      <vt:lpstr>LinkedIn Posts Table with CTR | All profiles - 21 of 25</vt:lpstr>
      <vt:lpstr>LinkedIn Posts Table with CTR | All profiles - 22 of 25</vt:lpstr>
      <vt:lpstr>LinkedIn Posts Table with CTR | All profiles - 23 of 25</vt:lpstr>
      <vt:lpstr>LinkedIn Posts Table with CTR | All profiles - 24 of 25</vt:lpstr>
      <vt:lpstr>LinkedIn Posts Table with CTR | All profiles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LinkedIn Posts Table with CTR | All profiles - 1 of 25</dc:title>
  <dc:creator>Frederik Born</dc:creator>
  <cp:lastModifiedBy>Frederik Born</cp:lastModifiedBy>
  <cp:revision>1</cp:revision>
  <dcterms:created xsi:type="dcterms:W3CDTF">2023-12-18T10:08:58Z</dcterms:created>
  <dcterms:modified xsi:type="dcterms:W3CDTF">2023-12-18T10:12:03Z</dcterms:modified>
</cp:coreProperties>
</file>