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2" r:id="rId92"/>
    <p:sldId id="353" r:id="rId93"/>
    <p:sldId id="354" r:id="rId94"/>
    <p:sldId id="355" r:id="rId95"/>
    <p:sldId id="356" r:id="rId96"/>
    <p:sldId id="357" r:id="rId97"/>
    <p:sldId id="359" r:id="rId98"/>
    <p:sldId id="360" r:id="rId99"/>
    <p:sldId id="361" r:id="rId100"/>
    <p:sldId id="362" r:id="rId101"/>
    <p:sldId id="363" r:id="rId102"/>
    <p:sldId id="364" r:id="rId103"/>
    <p:sldId id="365" r:id="rId104"/>
    <p:sldId id="366" r:id="rId105"/>
    <p:sldId id="367" r:id="rId106"/>
    <p:sldId id="368" r:id="rId107"/>
    <p:sldId id="369" r:id="rId108"/>
  </p:sldIdLst>
  <p:sldSz cx="9144000" cy="6858000" type="screen4x3"/>
  <p:notesSz cx="6858000" cy="9144000"/>
  <p:embeddedFontLst>
    <p:embeddedFont>
      <p:font typeface="Calibri" panose="020F0502020204030204" pitchFamily="34" charset="0"/>
      <p:regular r:id="rId109"/>
      <p:bold r:id="rId110"/>
      <p:italic r:id="rId111"/>
      <p:boldItalic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font" Target="fonts/font2.fntdata"/><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@MBDAFrance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2.4028612456716401</c:v>
                </c:pt>
                <c:pt idx="1">
                  <c:v>3.2309825673534101</c:v>
                </c:pt>
              </c:numCache>
            </c:numRef>
          </c:val>
          <c:extLst>
            <c:ext xmlns:c16="http://schemas.microsoft.com/office/drawing/2014/chart" uri="{C3380CC4-5D6E-409C-BE32-E72D297353CC}">
              <c16:uniqueId val="{00000000-8538-401F-9511-7BF6C479475F}"/>
            </c:ext>
          </c:extLst>
        </c:ser>
        <c:dLbls>
          <c:showLegendKey val="0"/>
          <c:showVal val="0"/>
          <c:showCatName val="0"/>
          <c:showSerName val="0"/>
          <c:showPercent val="0"/>
          <c:showBubbleSize val="0"/>
        </c:dLbls>
        <c:gapWidth val="219"/>
        <c:overlap val="-27"/>
        <c:axId val="636855960"/>
        <c:axId val="636855304"/>
      </c:barChart>
      <c:catAx>
        <c:axId val="63685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55304"/>
        <c:crosses val="autoZero"/>
        <c:auto val="1"/>
        <c:lblAlgn val="ctr"/>
        <c:lblOffset val="100"/>
        <c:noMultiLvlLbl val="0"/>
      </c:catAx>
      <c:valAx>
        <c:axId val="63685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5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@MBDAGroup</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pt idx="1">
                  <c:v>0</c:v>
                </c:pt>
                <c:pt idx="2">
                  <c:v>1</c:v>
                </c:pt>
                <c:pt idx="3">
                  <c:v>1</c:v>
                </c:pt>
                <c:pt idx="4">
                  <c:v>1</c:v>
                </c:pt>
                <c:pt idx="5">
                  <c:v>0</c:v>
                </c:pt>
                <c:pt idx="6">
                  <c:v>1</c:v>
                </c:pt>
                <c:pt idx="7">
                  <c:v>0</c:v>
                </c:pt>
                <c:pt idx="8">
                  <c:v>0</c:v>
                </c:pt>
              </c:numCache>
            </c:numRef>
          </c:val>
          <c:smooth val="0"/>
          <c:extLst>
            <c:ext xmlns:c16="http://schemas.microsoft.com/office/drawing/2014/chart" uri="{C3380CC4-5D6E-409C-BE32-E72D297353CC}">
              <c16:uniqueId val="{00000000-346C-4EF9-A60B-6A60A90E5291}"/>
            </c:ext>
          </c:extLst>
        </c:ser>
        <c:ser>
          <c:idx val="1"/>
          <c:order val="1"/>
          <c:tx>
            <c:strRef>
              <c:f>Sheet1!$C$1</c:f>
              <c:strCache>
                <c:ptCount val="1"/>
                <c:pt idx="0">
                  <c:v>@MBDAFrance</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0</c:v>
                </c:pt>
                <c:pt idx="1">
                  <c:v>0</c:v>
                </c:pt>
                <c:pt idx="2">
                  <c:v>1</c:v>
                </c:pt>
                <c:pt idx="3">
                  <c:v>1</c:v>
                </c:pt>
                <c:pt idx="4">
                  <c:v>1</c:v>
                </c:pt>
                <c:pt idx="5">
                  <c:v>0</c:v>
                </c:pt>
                <c:pt idx="6">
                  <c:v>0</c:v>
                </c:pt>
                <c:pt idx="7">
                  <c:v>1</c:v>
                </c:pt>
                <c:pt idx="8">
                  <c:v>1</c:v>
                </c:pt>
              </c:numCache>
            </c:numRef>
          </c:val>
          <c:smooth val="0"/>
          <c:extLst>
            <c:ext xmlns:c16="http://schemas.microsoft.com/office/drawing/2014/chart" uri="{C3380CC4-5D6E-409C-BE32-E72D297353CC}">
              <c16:uniqueId val="{00000001-346C-4EF9-A60B-6A60A90E5291}"/>
            </c:ext>
          </c:extLst>
        </c:ser>
        <c:ser>
          <c:idx val="2"/>
          <c:order val="2"/>
          <c:tx>
            <c:strRef>
              <c:f>Sheet1!$D$1</c:f>
              <c:strCache>
                <c:ptCount val="1"/>
                <c:pt idx="0">
                  <c:v>@MBDAItalia</c:v>
                </c:pt>
              </c:strCache>
            </c:strRef>
          </c:tx>
          <c:spPr>
            <a:ln w="28575" cap="rnd">
              <a:solidFill>
                <a:schemeClr val="accent3"/>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Sheet1!$D$2:$D$10</c:f>
              <c:numCache>
                <c:formatCode>General</c:formatCode>
                <c:ptCount val="9"/>
                <c:pt idx="0">
                  <c:v>1</c:v>
                </c:pt>
                <c:pt idx="1">
                  <c:v>0</c:v>
                </c:pt>
                <c:pt idx="2">
                  <c:v>2</c:v>
                </c:pt>
                <c:pt idx="3">
                  <c:v>1</c:v>
                </c:pt>
                <c:pt idx="4">
                  <c:v>1</c:v>
                </c:pt>
                <c:pt idx="5">
                  <c:v>1</c:v>
                </c:pt>
                <c:pt idx="6">
                  <c:v>0</c:v>
                </c:pt>
                <c:pt idx="7">
                  <c:v>1</c:v>
                </c:pt>
                <c:pt idx="8">
                  <c:v>1</c:v>
                </c:pt>
              </c:numCache>
            </c:numRef>
          </c:val>
          <c:smooth val="0"/>
          <c:extLst>
            <c:ext xmlns:c16="http://schemas.microsoft.com/office/drawing/2014/chart" uri="{C3380CC4-5D6E-409C-BE32-E72D297353CC}">
              <c16:uniqueId val="{00000002-346C-4EF9-A60B-6A60A90E5291}"/>
            </c:ext>
          </c:extLst>
        </c:ser>
        <c:ser>
          <c:idx val="3"/>
          <c:order val="3"/>
          <c:tx>
            <c:strRef>
              <c:f>Sheet1!$E$1</c:f>
              <c:strCache>
                <c:ptCount val="1"/>
                <c:pt idx="0">
                  <c:v>@MBDA_UK</c:v>
                </c:pt>
              </c:strCache>
            </c:strRef>
          </c:tx>
          <c:spPr>
            <a:ln w="28575" cap="rnd">
              <a:solidFill>
                <a:schemeClr val="accent4"/>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Sheet1!$E$2:$E$10</c:f>
              <c:numCache>
                <c:formatCode>General</c:formatCode>
                <c:ptCount val="9"/>
                <c:pt idx="0">
                  <c:v>1</c:v>
                </c:pt>
                <c:pt idx="1">
                  <c:v>0</c:v>
                </c:pt>
                <c:pt idx="2">
                  <c:v>2</c:v>
                </c:pt>
                <c:pt idx="3">
                  <c:v>1</c:v>
                </c:pt>
                <c:pt idx="4">
                  <c:v>1</c:v>
                </c:pt>
                <c:pt idx="5">
                  <c:v>1</c:v>
                </c:pt>
                <c:pt idx="6">
                  <c:v>1</c:v>
                </c:pt>
                <c:pt idx="7">
                  <c:v>0</c:v>
                </c:pt>
                <c:pt idx="8">
                  <c:v>1</c:v>
                </c:pt>
              </c:numCache>
            </c:numRef>
          </c:val>
          <c:smooth val="0"/>
          <c:extLst>
            <c:ext xmlns:c16="http://schemas.microsoft.com/office/drawing/2014/chart" uri="{C3380CC4-5D6E-409C-BE32-E72D297353CC}">
              <c16:uniqueId val="{00000003-346C-4EF9-A60B-6A60A90E5291}"/>
            </c:ext>
          </c:extLst>
        </c:ser>
        <c:dLbls>
          <c:showLegendKey val="0"/>
          <c:showVal val="0"/>
          <c:showCatName val="0"/>
          <c:showSerName val="0"/>
          <c:showPercent val="0"/>
          <c:showBubbleSize val="0"/>
        </c:dLbls>
        <c:smooth val="0"/>
        <c:axId val="636861208"/>
        <c:axId val="636857928"/>
      </c:lineChart>
      <c:dateAx>
        <c:axId val="63686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57928"/>
        <c:crosses val="autoZero"/>
        <c:auto val="1"/>
        <c:lblOffset val="100"/>
        <c:baseTimeUnit val="days"/>
      </c:dateAx>
      <c:valAx>
        <c:axId val="63685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6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Sheet1!$A$2:$A$8</c:f>
              <c:numCache>
                <c:formatCode>m/d/yyyy</c:formatCode>
                <c:ptCount val="7"/>
                <c:pt idx="0">
                  <c:v>45231</c:v>
                </c:pt>
                <c:pt idx="1">
                  <c:v>45232</c:v>
                </c:pt>
                <c:pt idx="2">
                  <c:v>45233</c:v>
                </c:pt>
                <c:pt idx="3">
                  <c:v>45234</c:v>
                </c:pt>
                <c:pt idx="4">
                  <c:v>45235</c:v>
                </c:pt>
                <c:pt idx="5">
                  <c:v>45236</c:v>
                </c:pt>
                <c:pt idx="6">
                  <c:v>45237</c:v>
                </c:pt>
              </c:numCache>
            </c:numRef>
          </c:cat>
          <c:val>
            <c:numRef>
              <c:f>Sheet1!$B$2:$B$8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0-95C7-4F3F-8D24-D2320B0EBFB7}"/>
            </c:ext>
          </c:extLst>
        </c:ser>
        <c:dLbls>
          <c:showLegendKey val="0"/>
          <c:showVal val="0"/>
          <c:showCatName val="0"/>
          <c:showSerName val="0"/>
          <c:showPercent val="0"/>
          <c:showBubbleSize val="0"/>
        </c:dLbls>
        <c:smooth val="0"/>
        <c:axId val="636758872"/>
        <c:axId val="636761824"/>
      </c:lineChart>
      <c:dateAx>
        <c:axId val="63675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761824"/>
        <c:crosses val="autoZero"/>
        <c:auto val="1"/>
        <c:lblOffset val="100"/>
        <c:baseTimeUnit val="days"/>
      </c:dateAx>
      <c:valAx>
        <c:axId val="63676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75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MBDA</c:v>
                </c:pt>
              </c:strCache>
            </c:strRef>
          </c:tx>
          <c:spPr>
            <a:solidFill>
              <a:schemeClr val="accent1"/>
            </a:solidFill>
            <a:ln>
              <a:noFill/>
            </a:ln>
            <a:effectLst/>
          </c:spPr>
          <c:invertIfNegative val="0"/>
          <c:cat>
            <c:strRef>
              <c:f>Sheet1!$A$2:$A$5</c:f>
              <c:strCache>
                <c:ptCount val="4"/>
                <c:pt idx="0">
                  <c:v>Document</c:v>
                </c:pt>
                <c:pt idx="1">
                  <c:v>Gallery</c:v>
                </c:pt>
                <c:pt idx="2">
                  <c:v>Image</c:v>
                </c:pt>
                <c:pt idx="3">
                  <c:v>Video</c:v>
                </c:pt>
              </c:strCache>
            </c:strRef>
          </c:cat>
          <c:val>
            <c:numRef>
              <c:f>Sheet1!$B$2:$B$5</c:f>
              <c:numCache>
                <c:formatCode>General</c:formatCode>
                <c:ptCount val="4"/>
                <c:pt idx="0">
                  <c:v>26.44148020654</c:v>
                </c:pt>
                <c:pt idx="1">
                  <c:v>11.7830454141112</c:v>
                </c:pt>
                <c:pt idx="2">
                  <c:v>3.5538993773244298</c:v>
                </c:pt>
                <c:pt idx="3">
                  <c:v>3.1792285391348098</c:v>
                </c:pt>
              </c:numCache>
            </c:numRef>
          </c:val>
          <c:extLst>
            <c:ext xmlns:c16="http://schemas.microsoft.com/office/drawing/2014/chart" uri="{C3380CC4-5D6E-409C-BE32-E72D297353CC}">
              <c16:uniqueId val="{00000000-AD9A-4CAC-9541-7A87C5BB8F9C}"/>
            </c:ext>
          </c:extLst>
        </c:ser>
        <c:dLbls>
          <c:showLegendKey val="0"/>
          <c:showVal val="0"/>
          <c:showCatName val="0"/>
          <c:showSerName val="0"/>
          <c:showPercent val="0"/>
          <c:showBubbleSize val="0"/>
        </c:dLbls>
        <c:gapWidth val="219"/>
        <c:overlap val="-27"/>
        <c:axId val="698829872"/>
        <c:axId val="698830200"/>
      </c:barChart>
      <c:catAx>
        <c:axId val="69882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30200"/>
        <c:crosses val="autoZero"/>
        <c:auto val="1"/>
        <c:lblAlgn val="ctr"/>
        <c:lblOffset val="100"/>
        <c:noMultiLvlLbl val="0"/>
      </c:catAx>
      <c:valAx>
        <c:axId val="69883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2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Sheet1!$A$2:$A$5</c:f>
              <c:numCache>
                <c:formatCode>m/d/yyyy</c:formatCode>
                <c:ptCount val="4"/>
                <c:pt idx="0">
                  <c:v>45181</c:v>
                </c:pt>
                <c:pt idx="1">
                  <c:v>45182</c:v>
                </c:pt>
                <c:pt idx="2">
                  <c:v>45183</c:v>
                </c:pt>
                <c:pt idx="3">
                  <c:v>45184</c:v>
                </c:pt>
              </c:numCache>
            </c:numRef>
          </c:cat>
          <c:val>
            <c:numRef>
              <c:f>Sheet1!$B$2:$B$5</c:f>
              <c:numCache>
                <c:formatCode>General</c:formatCode>
                <c:ptCount val="4"/>
                <c:pt idx="0">
                  <c:v>176738</c:v>
                </c:pt>
                <c:pt idx="1">
                  <c:v>176898</c:v>
                </c:pt>
                <c:pt idx="2">
                  <c:v>177031</c:v>
                </c:pt>
                <c:pt idx="3">
                  <c:v>177169</c:v>
                </c:pt>
              </c:numCache>
            </c:numRef>
          </c:val>
          <c:smooth val="0"/>
          <c:extLst>
            <c:ext xmlns:c16="http://schemas.microsoft.com/office/drawing/2014/chart" uri="{C3380CC4-5D6E-409C-BE32-E72D297353CC}">
              <c16:uniqueId val="{00000000-D7F6-41D8-B6EC-8A69295DCE74}"/>
            </c:ext>
          </c:extLst>
        </c:ser>
        <c:dLbls>
          <c:showLegendKey val="0"/>
          <c:showVal val="0"/>
          <c:showCatName val="0"/>
          <c:showSerName val="0"/>
          <c:showPercent val="0"/>
          <c:showBubbleSize val="0"/>
        </c:dLbls>
        <c:smooth val="0"/>
        <c:axId val="698830528"/>
        <c:axId val="698830856"/>
      </c:lineChart>
      <c:dateAx>
        <c:axId val="69883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30856"/>
        <c:crosses val="autoZero"/>
        <c:auto val="1"/>
        <c:lblOffset val="100"/>
        <c:baseTimeUnit val="days"/>
      </c:dateAx>
      <c:valAx>
        <c:axId val="69883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3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8.2166075404029495E-2</c:v>
                </c:pt>
                <c:pt idx="1">
                  <c:v>7.3777812293713399E-2</c:v>
                </c:pt>
                <c:pt idx="2">
                  <c:v>8.2038092281767602E-2</c:v>
                </c:pt>
                <c:pt idx="3">
                  <c:v>4.7631707209003497E-2</c:v>
                </c:pt>
                <c:pt idx="4">
                  <c:v>5.48057440848548E-2</c:v>
                </c:pt>
                <c:pt idx="5">
                  <c:v>7.4694168875216502E-2</c:v>
                </c:pt>
                <c:pt idx="6">
                  <c:v>7.9061435711442293E-2</c:v>
                </c:pt>
                <c:pt idx="7">
                  <c:v>9.9991713393917603E-2</c:v>
                </c:pt>
                <c:pt idx="8">
                  <c:v>9.9339941279056904E-2</c:v>
                </c:pt>
              </c:numCache>
            </c:numRef>
          </c:val>
          <c:smooth val="0"/>
          <c:extLst>
            <c:ext xmlns:c16="http://schemas.microsoft.com/office/drawing/2014/chart" uri="{C3380CC4-5D6E-409C-BE32-E72D297353CC}">
              <c16:uniqueId val="{00000000-910F-42F9-AA70-49800278E4EE}"/>
            </c:ext>
          </c:extLst>
        </c:ser>
        <c:dLbls>
          <c:showLegendKey val="0"/>
          <c:showVal val="0"/>
          <c:showCatName val="0"/>
          <c:showSerName val="0"/>
          <c:showPercent val="0"/>
          <c:showBubbleSize val="0"/>
        </c:dLbls>
        <c:smooth val="0"/>
        <c:axId val="698847584"/>
        <c:axId val="698839712"/>
      </c:lineChart>
      <c:dateAx>
        <c:axId val="69884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39712"/>
        <c:crosses val="autoZero"/>
        <c:auto val="1"/>
        <c:lblOffset val="100"/>
        <c:baseTimeUnit val="days"/>
      </c:dateAx>
      <c:valAx>
        <c:axId val="69883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4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148</c:v>
                </c:pt>
                <c:pt idx="1">
                  <c:v>133</c:v>
                </c:pt>
                <c:pt idx="2">
                  <c:v>148</c:v>
                </c:pt>
                <c:pt idx="3">
                  <c:v>86</c:v>
                </c:pt>
                <c:pt idx="4">
                  <c:v>99</c:v>
                </c:pt>
                <c:pt idx="5">
                  <c:v>135</c:v>
                </c:pt>
                <c:pt idx="6">
                  <c:v>143</c:v>
                </c:pt>
                <c:pt idx="7">
                  <c:v>181</c:v>
                </c:pt>
                <c:pt idx="8">
                  <c:v>180</c:v>
                </c:pt>
              </c:numCache>
            </c:numRef>
          </c:val>
          <c:smooth val="0"/>
          <c:extLst>
            <c:ext xmlns:c16="http://schemas.microsoft.com/office/drawing/2014/chart" uri="{C3380CC4-5D6E-409C-BE32-E72D297353CC}">
              <c16:uniqueId val="{00000000-2171-496E-855B-16A432704621}"/>
            </c:ext>
          </c:extLst>
        </c:ser>
        <c:dLbls>
          <c:showLegendKey val="0"/>
          <c:showVal val="0"/>
          <c:showCatName val="0"/>
          <c:showSerName val="0"/>
          <c:showPercent val="0"/>
          <c:showBubbleSize val="0"/>
        </c:dLbls>
        <c:smooth val="0"/>
        <c:axId val="698843320"/>
        <c:axId val="698857752"/>
      </c:lineChart>
      <c:dateAx>
        <c:axId val="69884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57752"/>
        <c:crosses val="autoZero"/>
        <c:auto val="1"/>
        <c:lblOffset val="100"/>
        <c:baseTimeUnit val="days"/>
      </c:dateAx>
      <c:valAx>
        <c:axId val="69885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4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cat>
            <c:strRef>
              <c:f>Sheet1!$A$1:$J$1</c:f>
              <c:strCache>
                <c:ptCount val="10"/>
                <c:pt idx="0">
                  <c:v>CXO</c:v>
                </c:pt>
                <c:pt idx="1">
                  <c:v>Director</c:v>
                </c:pt>
                <c:pt idx="2">
                  <c:v>Entry</c:v>
                </c:pt>
                <c:pt idx="3">
                  <c:v>Manager</c:v>
                </c:pt>
                <c:pt idx="4">
                  <c:v>Owner</c:v>
                </c:pt>
                <c:pt idx="5">
                  <c:v>Partner</c:v>
                </c:pt>
                <c:pt idx="6">
                  <c:v>Senior</c:v>
                </c:pt>
                <c:pt idx="7">
                  <c:v>Training</c:v>
                </c:pt>
                <c:pt idx="8">
                  <c:v>Unpaid</c:v>
                </c:pt>
                <c:pt idx="9">
                  <c:v>VP</c:v>
                </c:pt>
              </c:strCache>
            </c:strRef>
          </c:cat>
          <c:val>
            <c:numRef>
              <c:f>Sheet1!$A$2:$J$2</c:f>
              <c:numCache>
                <c:formatCode>General</c:formatCode>
                <c:ptCount val="10"/>
                <c:pt idx="0">
                  <c:v>2647</c:v>
                </c:pt>
                <c:pt idx="1">
                  <c:v>13950</c:v>
                </c:pt>
                <c:pt idx="2">
                  <c:v>66281</c:v>
                </c:pt>
                <c:pt idx="3">
                  <c:v>15303</c:v>
                </c:pt>
                <c:pt idx="4">
                  <c:v>1913</c:v>
                </c:pt>
                <c:pt idx="5">
                  <c:v>617</c:v>
                </c:pt>
                <c:pt idx="6">
                  <c:v>53056</c:v>
                </c:pt>
                <c:pt idx="7">
                  <c:v>3621</c:v>
                </c:pt>
                <c:pt idx="8">
                  <c:v>472</c:v>
                </c:pt>
                <c:pt idx="9">
                  <c:v>3151</c:v>
                </c:pt>
              </c:numCache>
            </c:numRef>
          </c:val>
          <c:extLst>
            <c:ext xmlns:c16="http://schemas.microsoft.com/office/drawing/2014/chart" uri="{C3380CC4-5D6E-409C-BE32-E72D297353CC}">
              <c16:uniqueId val="{00000000-4E66-4074-BFD5-A7AC65298B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c:v>
                </c:pt>
              </c:strCache>
            </c:strRef>
          </c:tx>
          <c:spPr>
            <a:ln w="28575" cap="rnd">
              <a:solidFill>
                <a:schemeClr val="accent1"/>
              </a:solidFill>
              <a:round/>
            </a:ln>
            <a:effectLst/>
          </c:spPr>
          <c:marker>
            <c:symbol val="none"/>
          </c:marker>
          <c:cat>
            <c:numRef>
              <c:f>Sheet1!$A$2:$A$93</c:f>
              <c:numCache>
                <c:formatCode>m/d/yyyy</c:formatCode>
                <c:ptCount val="92"/>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pt idx="30">
                  <c:v>45108</c:v>
                </c:pt>
                <c:pt idx="31">
                  <c:v>45109</c:v>
                </c:pt>
                <c:pt idx="32">
                  <c:v>45110</c:v>
                </c:pt>
                <c:pt idx="33">
                  <c:v>45111</c:v>
                </c:pt>
                <c:pt idx="34">
                  <c:v>45112</c:v>
                </c:pt>
                <c:pt idx="35">
                  <c:v>45113</c:v>
                </c:pt>
                <c:pt idx="36">
                  <c:v>45114</c:v>
                </c:pt>
                <c:pt idx="37">
                  <c:v>45115</c:v>
                </c:pt>
                <c:pt idx="38">
                  <c:v>45116</c:v>
                </c:pt>
                <c:pt idx="39">
                  <c:v>45117</c:v>
                </c:pt>
                <c:pt idx="40">
                  <c:v>45118</c:v>
                </c:pt>
                <c:pt idx="41">
                  <c:v>45119</c:v>
                </c:pt>
                <c:pt idx="42">
                  <c:v>45120</c:v>
                </c:pt>
                <c:pt idx="43">
                  <c:v>45121</c:v>
                </c:pt>
                <c:pt idx="44">
                  <c:v>45122</c:v>
                </c:pt>
                <c:pt idx="45">
                  <c:v>45123</c:v>
                </c:pt>
                <c:pt idx="46">
                  <c:v>45124</c:v>
                </c:pt>
                <c:pt idx="47">
                  <c:v>45125</c:v>
                </c:pt>
                <c:pt idx="48">
                  <c:v>45126</c:v>
                </c:pt>
                <c:pt idx="49">
                  <c:v>45127</c:v>
                </c:pt>
                <c:pt idx="50">
                  <c:v>45128</c:v>
                </c:pt>
                <c:pt idx="51">
                  <c:v>45129</c:v>
                </c:pt>
                <c:pt idx="52">
                  <c:v>45130</c:v>
                </c:pt>
                <c:pt idx="53">
                  <c:v>45131</c:v>
                </c:pt>
                <c:pt idx="54">
                  <c:v>45132</c:v>
                </c:pt>
                <c:pt idx="55">
                  <c:v>45133</c:v>
                </c:pt>
                <c:pt idx="56">
                  <c:v>45134</c:v>
                </c:pt>
                <c:pt idx="57">
                  <c:v>45135</c:v>
                </c:pt>
                <c:pt idx="58">
                  <c:v>45136</c:v>
                </c:pt>
                <c:pt idx="59">
                  <c:v>45137</c:v>
                </c:pt>
                <c:pt idx="60">
                  <c:v>45138</c:v>
                </c:pt>
                <c:pt idx="61">
                  <c:v>45139</c:v>
                </c:pt>
                <c:pt idx="62">
                  <c:v>45140</c:v>
                </c:pt>
                <c:pt idx="63">
                  <c:v>45141</c:v>
                </c:pt>
                <c:pt idx="64">
                  <c:v>45142</c:v>
                </c:pt>
                <c:pt idx="65">
                  <c:v>45143</c:v>
                </c:pt>
                <c:pt idx="66">
                  <c:v>45144</c:v>
                </c:pt>
                <c:pt idx="67">
                  <c:v>45145</c:v>
                </c:pt>
                <c:pt idx="68">
                  <c:v>45146</c:v>
                </c:pt>
                <c:pt idx="69">
                  <c:v>45147</c:v>
                </c:pt>
                <c:pt idx="70">
                  <c:v>45148</c:v>
                </c:pt>
                <c:pt idx="71">
                  <c:v>45149</c:v>
                </c:pt>
                <c:pt idx="72">
                  <c:v>45150</c:v>
                </c:pt>
                <c:pt idx="73">
                  <c:v>45151</c:v>
                </c:pt>
                <c:pt idx="74">
                  <c:v>45152</c:v>
                </c:pt>
                <c:pt idx="75">
                  <c:v>45153</c:v>
                </c:pt>
                <c:pt idx="76">
                  <c:v>45154</c:v>
                </c:pt>
                <c:pt idx="77">
                  <c:v>45155</c:v>
                </c:pt>
                <c:pt idx="78">
                  <c:v>45156</c:v>
                </c:pt>
                <c:pt idx="79">
                  <c:v>45157</c:v>
                </c:pt>
                <c:pt idx="80">
                  <c:v>45158</c:v>
                </c:pt>
                <c:pt idx="81">
                  <c:v>45159</c:v>
                </c:pt>
                <c:pt idx="82">
                  <c:v>45160</c:v>
                </c:pt>
                <c:pt idx="83">
                  <c:v>45161</c:v>
                </c:pt>
                <c:pt idx="84">
                  <c:v>45162</c:v>
                </c:pt>
                <c:pt idx="85">
                  <c:v>45163</c:v>
                </c:pt>
                <c:pt idx="86">
                  <c:v>45164</c:v>
                </c:pt>
                <c:pt idx="87">
                  <c:v>45165</c:v>
                </c:pt>
                <c:pt idx="88">
                  <c:v>45166</c:v>
                </c:pt>
                <c:pt idx="89">
                  <c:v>45167</c:v>
                </c:pt>
                <c:pt idx="90">
                  <c:v>45168</c:v>
                </c:pt>
                <c:pt idx="91">
                  <c:v>45169</c:v>
                </c:pt>
              </c:numCache>
            </c:numRef>
          </c:cat>
          <c:val>
            <c:numRef>
              <c:f>Sheet1!$B$2:$B$93</c:f>
              <c:numCache>
                <c:formatCode>General</c:formatCode>
                <c:ptCount val="92"/>
                <c:pt idx="0">
                  <c:v>92</c:v>
                </c:pt>
                <c:pt idx="1">
                  <c:v>96</c:v>
                </c:pt>
                <c:pt idx="2">
                  <c:v>79</c:v>
                </c:pt>
                <c:pt idx="3">
                  <c:v>63</c:v>
                </c:pt>
                <c:pt idx="4">
                  <c:v>107</c:v>
                </c:pt>
                <c:pt idx="5">
                  <c:v>111</c:v>
                </c:pt>
                <c:pt idx="6">
                  <c:v>109</c:v>
                </c:pt>
                <c:pt idx="7">
                  <c:v>96</c:v>
                </c:pt>
                <c:pt idx="8">
                  <c:v>118</c:v>
                </c:pt>
                <c:pt idx="9">
                  <c:v>85</c:v>
                </c:pt>
                <c:pt idx="10">
                  <c:v>75</c:v>
                </c:pt>
                <c:pt idx="11">
                  <c:v>126</c:v>
                </c:pt>
                <c:pt idx="12">
                  <c:v>131</c:v>
                </c:pt>
                <c:pt idx="13">
                  <c:v>119</c:v>
                </c:pt>
                <c:pt idx="14">
                  <c:v>129</c:v>
                </c:pt>
                <c:pt idx="15">
                  <c:v>111</c:v>
                </c:pt>
                <c:pt idx="16">
                  <c:v>86</c:v>
                </c:pt>
                <c:pt idx="17">
                  <c:v>88</c:v>
                </c:pt>
                <c:pt idx="18">
                  <c:v>133</c:v>
                </c:pt>
                <c:pt idx="19">
                  <c:v>126</c:v>
                </c:pt>
                <c:pt idx="20">
                  <c:v>156</c:v>
                </c:pt>
                <c:pt idx="21">
                  <c:v>149</c:v>
                </c:pt>
                <c:pt idx="22">
                  <c:v>139</c:v>
                </c:pt>
                <c:pt idx="23">
                  <c:v>104</c:v>
                </c:pt>
                <c:pt idx="24">
                  <c:v>86</c:v>
                </c:pt>
                <c:pt idx="25">
                  <c:v>124</c:v>
                </c:pt>
                <c:pt idx="26">
                  <c:v>162</c:v>
                </c:pt>
                <c:pt idx="27">
                  <c:v>157</c:v>
                </c:pt>
                <c:pt idx="28">
                  <c:v>159</c:v>
                </c:pt>
                <c:pt idx="29">
                  <c:v>140</c:v>
                </c:pt>
                <c:pt idx="30">
                  <c:v>98</c:v>
                </c:pt>
                <c:pt idx="31">
                  <c:v>82</c:v>
                </c:pt>
                <c:pt idx="32">
                  <c:v>135</c:v>
                </c:pt>
                <c:pt idx="33">
                  <c:v>146</c:v>
                </c:pt>
                <c:pt idx="34">
                  <c:v>146</c:v>
                </c:pt>
                <c:pt idx="35">
                  <c:v>169</c:v>
                </c:pt>
                <c:pt idx="36">
                  <c:v>155</c:v>
                </c:pt>
                <c:pt idx="37">
                  <c:v>83</c:v>
                </c:pt>
                <c:pt idx="38">
                  <c:v>76</c:v>
                </c:pt>
                <c:pt idx="39">
                  <c:v>130</c:v>
                </c:pt>
                <c:pt idx="40">
                  <c:v>116</c:v>
                </c:pt>
                <c:pt idx="41">
                  <c:v>145</c:v>
                </c:pt>
                <c:pt idx="42">
                  <c:v>122</c:v>
                </c:pt>
                <c:pt idx="43">
                  <c:v>111</c:v>
                </c:pt>
                <c:pt idx="44">
                  <c:v>100</c:v>
                </c:pt>
                <c:pt idx="45">
                  <c:v>65</c:v>
                </c:pt>
                <c:pt idx="46">
                  <c:v>142</c:v>
                </c:pt>
                <c:pt idx="47">
                  <c:v>132</c:v>
                </c:pt>
                <c:pt idx="48">
                  <c:v>145</c:v>
                </c:pt>
                <c:pt idx="49">
                  <c:v>100</c:v>
                </c:pt>
                <c:pt idx="50">
                  <c:v>113</c:v>
                </c:pt>
                <c:pt idx="51">
                  <c:v>85</c:v>
                </c:pt>
                <c:pt idx="52">
                  <c:v>84</c:v>
                </c:pt>
                <c:pt idx="53">
                  <c:v>125</c:v>
                </c:pt>
                <c:pt idx="54">
                  <c:v>145</c:v>
                </c:pt>
                <c:pt idx="55">
                  <c:v>149</c:v>
                </c:pt>
                <c:pt idx="56">
                  <c:v>148</c:v>
                </c:pt>
                <c:pt idx="57">
                  <c:v>109</c:v>
                </c:pt>
                <c:pt idx="58">
                  <c:v>87</c:v>
                </c:pt>
                <c:pt idx="59">
                  <c:v>64</c:v>
                </c:pt>
                <c:pt idx="60">
                  <c:v>116</c:v>
                </c:pt>
                <c:pt idx="61">
                  <c:v>124</c:v>
                </c:pt>
                <c:pt idx="62">
                  <c:v>100</c:v>
                </c:pt>
                <c:pt idx="63">
                  <c:v>106</c:v>
                </c:pt>
                <c:pt idx="64">
                  <c:v>110</c:v>
                </c:pt>
                <c:pt idx="65">
                  <c:v>72</c:v>
                </c:pt>
                <c:pt idx="66">
                  <c:v>53</c:v>
                </c:pt>
                <c:pt idx="67">
                  <c:v>105</c:v>
                </c:pt>
                <c:pt idx="68">
                  <c:v>116</c:v>
                </c:pt>
                <c:pt idx="69">
                  <c:v>110</c:v>
                </c:pt>
                <c:pt idx="70">
                  <c:v>90</c:v>
                </c:pt>
                <c:pt idx="71">
                  <c:v>83</c:v>
                </c:pt>
                <c:pt idx="72">
                  <c:v>59</c:v>
                </c:pt>
                <c:pt idx="73">
                  <c:v>53</c:v>
                </c:pt>
                <c:pt idx="74">
                  <c:v>77</c:v>
                </c:pt>
                <c:pt idx="75">
                  <c:v>98</c:v>
                </c:pt>
                <c:pt idx="76">
                  <c:v>90</c:v>
                </c:pt>
                <c:pt idx="77">
                  <c:v>81</c:v>
                </c:pt>
                <c:pt idx="78">
                  <c:v>105</c:v>
                </c:pt>
                <c:pt idx="79">
                  <c:v>66</c:v>
                </c:pt>
                <c:pt idx="80">
                  <c:v>59</c:v>
                </c:pt>
                <c:pt idx="81">
                  <c:v>106</c:v>
                </c:pt>
                <c:pt idx="82">
                  <c:v>93</c:v>
                </c:pt>
                <c:pt idx="83">
                  <c:v>98</c:v>
                </c:pt>
                <c:pt idx="84">
                  <c:v>100</c:v>
                </c:pt>
                <c:pt idx="85">
                  <c:v>90</c:v>
                </c:pt>
                <c:pt idx="86">
                  <c:v>57</c:v>
                </c:pt>
                <c:pt idx="87">
                  <c:v>77</c:v>
                </c:pt>
                <c:pt idx="88">
                  <c:v>103</c:v>
                </c:pt>
                <c:pt idx="89">
                  <c:v>128</c:v>
                </c:pt>
                <c:pt idx="90">
                  <c:v>125</c:v>
                </c:pt>
                <c:pt idx="91">
                  <c:v>113</c:v>
                </c:pt>
              </c:numCache>
            </c:numRef>
          </c:val>
          <c:smooth val="0"/>
          <c:extLst>
            <c:ext xmlns:c16="http://schemas.microsoft.com/office/drawing/2014/chart" uri="{C3380CC4-5D6E-409C-BE32-E72D297353CC}">
              <c16:uniqueId val="{00000000-054E-40C1-A3F5-1D1C5D82C5E3}"/>
            </c:ext>
          </c:extLst>
        </c:ser>
        <c:dLbls>
          <c:showLegendKey val="0"/>
          <c:showVal val="0"/>
          <c:showCatName val="0"/>
          <c:showSerName val="0"/>
          <c:showPercent val="0"/>
          <c:showBubbleSize val="0"/>
        </c:dLbls>
        <c:smooth val="0"/>
        <c:axId val="698855784"/>
        <c:axId val="698856112"/>
      </c:lineChart>
      <c:dateAx>
        <c:axId val="69885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56112"/>
        <c:crosses val="autoZero"/>
        <c:auto val="1"/>
        <c:lblOffset val="100"/>
        <c:baseTimeUnit val="days"/>
      </c:dateAx>
      <c:valAx>
        <c:axId val="69885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85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 Italia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0-B193-4392-9205-ADC11BA23E16}"/>
            </c:ext>
          </c:extLst>
        </c:ser>
        <c:ser>
          <c:idx val="1"/>
          <c:order val="1"/>
          <c:tx>
            <c:strRef>
              <c:f>Sheet1!$C$1</c:f>
              <c:strCache>
                <c:ptCount val="1"/>
                <c:pt idx="0">
                  <c:v>MBDA France</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0</c:v>
                </c:pt>
                <c:pt idx="1">
                  <c:v>6.8965517241379297</c:v>
                </c:pt>
                <c:pt idx="2">
                  <c:v>0</c:v>
                </c:pt>
                <c:pt idx="3">
                  <c:v>0</c:v>
                </c:pt>
                <c:pt idx="4">
                  <c:v>0</c:v>
                </c:pt>
                <c:pt idx="5">
                  <c:v>3.4482758620689702</c:v>
                </c:pt>
                <c:pt idx="6">
                  <c:v>0</c:v>
                </c:pt>
                <c:pt idx="7">
                  <c:v>0</c:v>
                </c:pt>
                <c:pt idx="8">
                  <c:v>3.125</c:v>
                </c:pt>
              </c:numCache>
            </c:numRef>
          </c:val>
          <c:smooth val="0"/>
          <c:extLst>
            <c:ext xmlns:c16="http://schemas.microsoft.com/office/drawing/2014/chart" uri="{C3380CC4-5D6E-409C-BE32-E72D297353CC}">
              <c16:uniqueId val="{00000001-B193-4392-9205-ADC11BA23E16}"/>
            </c:ext>
          </c:extLst>
        </c:ser>
        <c:ser>
          <c:idx val="2"/>
          <c:order val="2"/>
          <c:tx>
            <c:strRef>
              <c:f>Sheet1!$D$1</c:f>
              <c:strCache>
                <c:ptCount val="1"/>
                <c:pt idx="0">
                  <c:v>MBDA UK</c:v>
                </c:pt>
              </c:strCache>
            </c:strRef>
          </c:tx>
          <c:spPr>
            <a:ln w="28575" cap="rnd">
              <a:solidFill>
                <a:schemeClr val="accent3"/>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Sheet1!$D$2:$D$10</c:f>
              <c:numCache>
                <c:formatCode>General</c:formatCode>
                <c:ptCount val="9"/>
                <c:pt idx="0">
                  <c:v>0</c:v>
                </c:pt>
                <c:pt idx="1">
                  <c:v>0</c:v>
                </c:pt>
                <c:pt idx="2">
                  <c:v>11.538461538461499</c:v>
                </c:pt>
                <c:pt idx="3">
                  <c:v>0</c:v>
                </c:pt>
                <c:pt idx="4">
                  <c:v>0</c:v>
                </c:pt>
                <c:pt idx="5">
                  <c:v>22.2222222222222</c:v>
                </c:pt>
                <c:pt idx="6">
                  <c:v>0</c:v>
                </c:pt>
                <c:pt idx="7">
                  <c:v>0</c:v>
                </c:pt>
                <c:pt idx="8">
                  <c:v>25.925925925925899</c:v>
                </c:pt>
              </c:numCache>
            </c:numRef>
          </c:val>
          <c:smooth val="0"/>
          <c:extLst>
            <c:ext xmlns:c16="http://schemas.microsoft.com/office/drawing/2014/chart" uri="{C3380CC4-5D6E-409C-BE32-E72D297353CC}">
              <c16:uniqueId val="{00000002-B193-4392-9205-ADC11BA23E16}"/>
            </c:ext>
          </c:extLst>
        </c:ser>
        <c:ser>
          <c:idx val="3"/>
          <c:order val="3"/>
          <c:tx>
            <c:strRef>
              <c:f>Sheet1!$E$1</c:f>
              <c:strCache>
                <c:ptCount val="1"/>
                <c:pt idx="0">
                  <c:v>MBDA</c:v>
                </c:pt>
              </c:strCache>
            </c:strRef>
          </c:tx>
          <c:spPr>
            <a:ln w="28575" cap="rnd">
              <a:solidFill>
                <a:schemeClr val="accent4"/>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Sheet1!$E$2:$E$10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3-B193-4392-9205-ADC11BA23E16}"/>
            </c:ext>
          </c:extLst>
        </c:ser>
        <c:dLbls>
          <c:showLegendKey val="0"/>
          <c:showVal val="0"/>
          <c:showCatName val="0"/>
          <c:showSerName val="0"/>
          <c:showPercent val="0"/>
          <c:showBubbleSize val="0"/>
        </c:dLbls>
        <c:smooth val="0"/>
        <c:axId val="453813824"/>
        <c:axId val="453818416"/>
      </c:lineChart>
      <c:dateAx>
        <c:axId val="45381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8416"/>
        <c:crosses val="autoZero"/>
        <c:auto val="1"/>
        <c:lblOffset val="100"/>
        <c:baseTimeUnit val="days"/>
      </c:dateAx>
      <c:valAx>
        <c:axId val="45381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MBDA Italia</c:v>
                </c:pt>
                <c:pt idx="1">
                  <c:v>MBDA France</c:v>
                </c:pt>
                <c:pt idx="2">
                  <c:v>MBDA UK</c:v>
                </c:pt>
                <c:pt idx="3">
                  <c:v>MBDA</c:v>
                </c:pt>
              </c:strCache>
            </c:strRef>
          </c:cat>
          <c:val>
            <c:numRef>
              <c:f>Sheet1!$B$2:$B$5</c:f>
              <c:numCache>
                <c:formatCode>General</c:formatCode>
                <c:ptCount val="4"/>
                <c:pt idx="0">
                  <c:v>0</c:v>
                </c:pt>
                <c:pt idx="1">
                  <c:v>18</c:v>
                </c:pt>
                <c:pt idx="2">
                  <c:v>23</c:v>
                </c:pt>
                <c:pt idx="3">
                  <c:v>75</c:v>
                </c:pt>
              </c:numCache>
            </c:numRef>
          </c:val>
          <c:extLst>
            <c:ext xmlns:c16="http://schemas.microsoft.com/office/drawing/2014/chart" uri="{C3380CC4-5D6E-409C-BE32-E72D297353CC}">
              <c16:uniqueId val="{00000000-B8BF-476A-8A69-B127039306A8}"/>
            </c:ext>
          </c:extLst>
        </c:ser>
        <c:dLbls>
          <c:showLegendKey val="0"/>
          <c:showVal val="0"/>
          <c:showCatName val="0"/>
          <c:showSerName val="0"/>
          <c:showPercent val="0"/>
          <c:showBubbleSize val="0"/>
        </c:dLbls>
        <c:gapWidth val="219"/>
        <c:overlap val="-27"/>
        <c:axId val="453812184"/>
        <c:axId val="453816448"/>
      </c:barChart>
      <c:catAx>
        <c:axId val="45381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6448"/>
        <c:crosses val="autoZero"/>
        <c:auto val="1"/>
        <c:lblAlgn val="ctr"/>
        <c:lblOffset val="100"/>
        <c:noMultiLvlLbl val="0"/>
      </c:catAx>
      <c:valAx>
        <c:axId val="45381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MBDA Italia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0.8</c:v>
                </c:pt>
                <c:pt idx="1">
                  <c:v>1.25</c:v>
                </c:pt>
                <c:pt idx="2">
                  <c:v>0</c:v>
                </c:pt>
              </c:numCache>
            </c:numRef>
          </c:val>
          <c:extLst>
            <c:ext xmlns:c16="http://schemas.microsoft.com/office/drawing/2014/chart" uri="{C3380CC4-5D6E-409C-BE32-E72D297353CC}">
              <c16:uniqueId val="{00000000-6872-430A-81F7-D273E12CA06B}"/>
            </c:ext>
          </c:extLst>
        </c:ser>
        <c:ser>
          <c:idx val="1"/>
          <c:order val="1"/>
          <c:tx>
            <c:strRef>
              <c:f>Sheet1!$C$1</c:f>
              <c:strCache>
                <c:ptCount val="1"/>
                <c:pt idx="0">
                  <c:v>MBDA France</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8.3333333333333304</c:v>
                </c:pt>
                <c:pt idx="1">
                  <c:v>1</c:v>
                </c:pt>
                <c:pt idx="2">
                  <c:v>0.75</c:v>
                </c:pt>
              </c:numCache>
            </c:numRef>
          </c:val>
          <c:extLst>
            <c:ext xmlns:c16="http://schemas.microsoft.com/office/drawing/2014/chart" uri="{C3380CC4-5D6E-409C-BE32-E72D297353CC}">
              <c16:uniqueId val="{00000001-6872-430A-81F7-D273E12CA06B}"/>
            </c:ext>
          </c:extLst>
        </c:ser>
        <c:ser>
          <c:idx val="2"/>
          <c:order val="2"/>
          <c:tx>
            <c:strRef>
              <c:f>Sheet1!$D$1</c:f>
              <c:strCache>
                <c:ptCount val="1"/>
                <c:pt idx="0">
                  <c:v>MBDA UK</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9</c:v>
                </c:pt>
                <c:pt idx="1">
                  <c:v>4.4777777777777796</c:v>
                </c:pt>
                <c:pt idx="2">
                  <c:v>5</c:v>
                </c:pt>
              </c:numCache>
            </c:numRef>
          </c:val>
          <c:extLst>
            <c:ext xmlns:c16="http://schemas.microsoft.com/office/drawing/2014/chart" uri="{C3380CC4-5D6E-409C-BE32-E72D297353CC}">
              <c16:uniqueId val="{00000002-6872-430A-81F7-D273E12CA06B}"/>
            </c:ext>
          </c:extLst>
        </c:ser>
        <c:ser>
          <c:idx val="3"/>
          <c:order val="3"/>
          <c:tx>
            <c:strRef>
              <c:f>Sheet1!$E$1</c:f>
              <c:strCache>
                <c:ptCount val="1"/>
                <c:pt idx="0">
                  <c:v>MBDA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5.3105590062111796</c:v>
                </c:pt>
                <c:pt idx="2">
                  <c:v>2.8995024875621902</c:v>
                </c:pt>
              </c:numCache>
            </c:numRef>
          </c:val>
          <c:extLst>
            <c:ext xmlns:c16="http://schemas.microsoft.com/office/drawing/2014/chart" uri="{C3380CC4-5D6E-409C-BE32-E72D297353CC}">
              <c16:uniqueId val="{00000003-6872-430A-81F7-D273E12CA06B}"/>
            </c:ext>
          </c:extLst>
        </c:ser>
        <c:dLbls>
          <c:showLegendKey val="0"/>
          <c:showVal val="0"/>
          <c:showCatName val="0"/>
          <c:showSerName val="0"/>
          <c:showPercent val="0"/>
          <c:showBubbleSize val="0"/>
        </c:dLbls>
        <c:gapWidth val="219"/>
        <c:overlap val="-27"/>
        <c:axId val="453825304"/>
        <c:axId val="453822352"/>
      </c:barChart>
      <c:catAx>
        <c:axId val="45382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2352"/>
        <c:crosses val="autoZero"/>
        <c:auto val="1"/>
        <c:lblAlgn val="ctr"/>
        <c:lblOffset val="100"/>
        <c:noMultiLvlLbl val="0"/>
      </c:catAx>
      <c:valAx>
        <c:axId val="45382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 Italia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8</c:v>
                </c:pt>
                <c:pt idx="1">
                  <c:v>8</c:v>
                </c:pt>
                <c:pt idx="2">
                  <c:v>8</c:v>
                </c:pt>
                <c:pt idx="3">
                  <c:v>8</c:v>
                </c:pt>
                <c:pt idx="4">
                  <c:v>8</c:v>
                </c:pt>
                <c:pt idx="5">
                  <c:v>8</c:v>
                </c:pt>
                <c:pt idx="6">
                  <c:v>8</c:v>
                </c:pt>
                <c:pt idx="7">
                  <c:v>8</c:v>
                </c:pt>
                <c:pt idx="8">
                  <c:v>8</c:v>
                </c:pt>
              </c:numCache>
            </c:numRef>
          </c:val>
          <c:smooth val="0"/>
          <c:extLst>
            <c:ext xmlns:c16="http://schemas.microsoft.com/office/drawing/2014/chart" uri="{C3380CC4-5D6E-409C-BE32-E72D297353CC}">
              <c16:uniqueId val="{00000000-5361-4D16-B31E-A9FBADA92874}"/>
            </c:ext>
          </c:extLst>
        </c:ser>
        <c:ser>
          <c:idx val="1"/>
          <c:order val="1"/>
          <c:tx>
            <c:strRef>
              <c:f>Sheet1!$C$1</c:f>
              <c:strCache>
                <c:ptCount val="1"/>
                <c:pt idx="0">
                  <c:v>MBDA France</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29</c:v>
                </c:pt>
                <c:pt idx="1">
                  <c:v>29</c:v>
                </c:pt>
                <c:pt idx="2">
                  <c:v>29</c:v>
                </c:pt>
                <c:pt idx="3">
                  <c:v>29</c:v>
                </c:pt>
                <c:pt idx="4">
                  <c:v>29</c:v>
                </c:pt>
                <c:pt idx="5">
                  <c:v>30</c:v>
                </c:pt>
                <c:pt idx="6">
                  <c:v>30</c:v>
                </c:pt>
                <c:pt idx="7">
                  <c:v>32</c:v>
                </c:pt>
                <c:pt idx="8">
                  <c:v>33</c:v>
                </c:pt>
              </c:numCache>
            </c:numRef>
          </c:val>
          <c:smooth val="0"/>
          <c:extLst>
            <c:ext xmlns:c16="http://schemas.microsoft.com/office/drawing/2014/chart" uri="{C3380CC4-5D6E-409C-BE32-E72D297353CC}">
              <c16:uniqueId val="{00000001-5361-4D16-B31E-A9FBADA92874}"/>
            </c:ext>
          </c:extLst>
        </c:ser>
        <c:ser>
          <c:idx val="2"/>
          <c:order val="2"/>
          <c:tx>
            <c:strRef>
              <c:f>Sheet1!$D$1</c:f>
              <c:strCache>
                <c:ptCount val="1"/>
                <c:pt idx="0">
                  <c:v>MBDA UK</c:v>
                </c:pt>
              </c:strCache>
            </c:strRef>
          </c:tx>
          <c:spPr>
            <a:ln w="28575" cap="rnd">
              <a:solidFill>
                <a:schemeClr val="accent3"/>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Sheet1!$D$2:$D$10</c:f>
              <c:numCache>
                <c:formatCode>General</c:formatCode>
                <c:ptCount val="9"/>
                <c:pt idx="0">
                  <c:v>26</c:v>
                </c:pt>
                <c:pt idx="1">
                  <c:v>26</c:v>
                </c:pt>
                <c:pt idx="2">
                  <c:v>27</c:v>
                </c:pt>
                <c:pt idx="3">
                  <c:v>27</c:v>
                </c:pt>
                <c:pt idx="4">
                  <c:v>27</c:v>
                </c:pt>
                <c:pt idx="5">
                  <c:v>27</c:v>
                </c:pt>
                <c:pt idx="6">
                  <c:v>27</c:v>
                </c:pt>
                <c:pt idx="7">
                  <c:v>27</c:v>
                </c:pt>
                <c:pt idx="8">
                  <c:v>27</c:v>
                </c:pt>
              </c:numCache>
            </c:numRef>
          </c:val>
          <c:smooth val="0"/>
          <c:extLst>
            <c:ext xmlns:c16="http://schemas.microsoft.com/office/drawing/2014/chart" uri="{C3380CC4-5D6E-409C-BE32-E72D297353CC}">
              <c16:uniqueId val="{00000002-5361-4D16-B31E-A9FBADA92874}"/>
            </c:ext>
          </c:extLst>
        </c:ser>
        <c:ser>
          <c:idx val="3"/>
          <c:order val="3"/>
          <c:tx>
            <c:strRef>
              <c:f>Sheet1!$E$1</c:f>
              <c:strCache>
                <c:ptCount val="1"/>
                <c:pt idx="0">
                  <c:v>MBDA</c:v>
                </c:pt>
              </c:strCache>
            </c:strRef>
          </c:tx>
          <c:spPr>
            <a:ln w="28575" cap="rnd">
              <a:solidFill>
                <a:schemeClr val="accent4"/>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Sheet1!$E$2:$E$10</c:f>
              <c:numCache>
                <c:formatCode>General</c:formatCode>
                <c:ptCount val="9"/>
                <c:pt idx="0">
                  <c:v>109</c:v>
                </c:pt>
                <c:pt idx="1">
                  <c:v>109</c:v>
                </c:pt>
                <c:pt idx="2">
                  <c:v>109</c:v>
                </c:pt>
                <c:pt idx="3">
                  <c:v>110</c:v>
                </c:pt>
                <c:pt idx="4">
                  <c:v>110</c:v>
                </c:pt>
                <c:pt idx="5">
                  <c:v>111</c:v>
                </c:pt>
                <c:pt idx="6">
                  <c:v>112</c:v>
                </c:pt>
                <c:pt idx="7">
                  <c:v>113</c:v>
                </c:pt>
                <c:pt idx="8">
                  <c:v>116</c:v>
                </c:pt>
              </c:numCache>
            </c:numRef>
          </c:val>
          <c:smooth val="0"/>
          <c:extLst>
            <c:ext xmlns:c16="http://schemas.microsoft.com/office/drawing/2014/chart" uri="{C3380CC4-5D6E-409C-BE32-E72D297353CC}">
              <c16:uniqueId val="{00000003-5361-4D16-B31E-A9FBADA92874}"/>
            </c:ext>
          </c:extLst>
        </c:ser>
        <c:dLbls>
          <c:showLegendKey val="0"/>
          <c:showVal val="0"/>
          <c:showCatName val="0"/>
          <c:showSerName val="0"/>
          <c:showPercent val="0"/>
          <c:showBubbleSize val="0"/>
        </c:dLbls>
        <c:smooth val="0"/>
        <c:axId val="453826616"/>
        <c:axId val="453824320"/>
      </c:lineChart>
      <c:dateAx>
        <c:axId val="45382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4320"/>
        <c:crosses val="autoZero"/>
        <c:auto val="1"/>
        <c:lblOffset val="100"/>
        <c:baseTimeUnit val="days"/>
      </c:dateAx>
      <c:valAx>
        <c:axId val="45382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 Italia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numCache>
            </c:numRef>
          </c:val>
          <c:smooth val="0"/>
          <c:extLst>
            <c:ext xmlns:c16="http://schemas.microsoft.com/office/drawing/2014/chart" uri="{C3380CC4-5D6E-409C-BE32-E72D297353CC}">
              <c16:uniqueId val="{00000000-1813-4CA2-B746-EB8D97AF744B}"/>
            </c:ext>
          </c:extLst>
        </c:ser>
        <c:ser>
          <c:idx val="1"/>
          <c:order val="1"/>
          <c:tx>
            <c:strRef>
              <c:f>Sheet1!$C$1</c:f>
              <c:strCache>
                <c:ptCount val="1"/>
                <c:pt idx="0">
                  <c:v>MBDA France</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1">
                  <c:v>0</c:v>
                </c:pt>
                <c:pt idx="7">
                  <c:v>2.8333333333333299</c:v>
                </c:pt>
              </c:numCache>
            </c:numRef>
          </c:val>
          <c:smooth val="0"/>
          <c:extLst>
            <c:ext xmlns:c16="http://schemas.microsoft.com/office/drawing/2014/chart" uri="{C3380CC4-5D6E-409C-BE32-E72D297353CC}">
              <c16:uniqueId val="{00000001-1813-4CA2-B746-EB8D97AF744B}"/>
            </c:ext>
          </c:extLst>
        </c:ser>
        <c:ser>
          <c:idx val="2"/>
          <c:order val="2"/>
          <c:tx>
            <c:strRef>
              <c:f>Sheet1!$D$1</c:f>
              <c:strCache>
                <c:ptCount val="1"/>
                <c:pt idx="0">
                  <c:v>MBDA UK</c:v>
                </c:pt>
              </c:strCache>
            </c:strRef>
          </c:tx>
          <c:spPr>
            <a:ln w="28575" cap="rnd">
              <a:solidFill>
                <a:schemeClr val="accent3"/>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Sheet1!$D$2:$D$10</c:f>
              <c:numCache>
                <c:formatCode>General</c:formatCode>
                <c:ptCount val="9"/>
                <c:pt idx="2">
                  <c:v>0.37012987012986998</c:v>
                </c:pt>
                <c:pt idx="7">
                  <c:v>0.14285714285714299</c:v>
                </c:pt>
                <c:pt idx="8">
                  <c:v>0.140350877192982</c:v>
                </c:pt>
              </c:numCache>
            </c:numRef>
          </c:val>
          <c:smooth val="0"/>
          <c:extLst>
            <c:ext xmlns:c16="http://schemas.microsoft.com/office/drawing/2014/chart" uri="{C3380CC4-5D6E-409C-BE32-E72D297353CC}">
              <c16:uniqueId val="{00000002-1813-4CA2-B746-EB8D97AF744B}"/>
            </c:ext>
          </c:extLst>
        </c:ser>
        <c:ser>
          <c:idx val="3"/>
          <c:order val="3"/>
          <c:tx>
            <c:strRef>
              <c:f>Sheet1!$E$1</c:f>
              <c:strCache>
                <c:ptCount val="1"/>
                <c:pt idx="0">
                  <c:v>MBDA</c:v>
                </c:pt>
              </c:strCache>
            </c:strRef>
          </c:tx>
          <c:spPr>
            <a:ln w="28575" cap="rnd">
              <a:solidFill>
                <a:schemeClr val="accent4"/>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Sheet1!$E$2:$E$10</c:f>
              <c:numCache>
                <c:formatCode>General</c:formatCode>
                <c:ptCount val="9"/>
                <c:pt idx="0">
                  <c:v>1.6336969570436899E-2</c:v>
                </c:pt>
                <c:pt idx="1">
                  <c:v>1.7532741867342602E-2</c:v>
                </c:pt>
                <c:pt idx="2">
                  <c:v>1.1433937251436099E-2</c:v>
                </c:pt>
                <c:pt idx="3">
                  <c:v>1.06447520820694E-2</c:v>
                </c:pt>
                <c:pt idx="4">
                  <c:v>1.0029775897194801E-2</c:v>
                </c:pt>
                <c:pt idx="5">
                  <c:v>1.09574276989402E-2</c:v>
                </c:pt>
                <c:pt idx="6">
                  <c:v>1.8124415341440599E-2</c:v>
                </c:pt>
                <c:pt idx="7">
                  <c:v>1.08831400535236E-2</c:v>
                </c:pt>
                <c:pt idx="8">
                  <c:v>1.24645193138344E-2</c:v>
                </c:pt>
              </c:numCache>
            </c:numRef>
          </c:val>
          <c:smooth val="0"/>
          <c:extLst>
            <c:ext xmlns:c16="http://schemas.microsoft.com/office/drawing/2014/chart" uri="{C3380CC4-5D6E-409C-BE32-E72D297353CC}">
              <c16:uniqueId val="{00000003-1813-4CA2-B746-EB8D97AF744B}"/>
            </c:ext>
          </c:extLst>
        </c:ser>
        <c:dLbls>
          <c:showLegendKey val="0"/>
          <c:showVal val="0"/>
          <c:showCatName val="0"/>
          <c:showSerName val="0"/>
          <c:showPercent val="0"/>
          <c:showBubbleSize val="0"/>
        </c:dLbls>
        <c:smooth val="0"/>
        <c:axId val="453822024"/>
        <c:axId val="453831536"/>
      </c:lineChart>
      <c:dateAx>
        <c:axId val="45382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31536"/>
        <c:crosses val="autoZero"/>
        <c:auto val="1"/>
        <c:lblOffset val="100"/>
        <c:baseTimeUnit val="days"/>
      </c:dateAx>
      <c:valAx>
        <c:axId val="45383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 Italia</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0-1668-40F3-9756-A03DD8E0B2C6}"/>
            </c:ext>
          </c:extLst>
        </c:ser>
        <c:ser>
          <c:idx val="1"/>
          <c:order val="1"/>
          <c:tx>
            <c:strRef>
              <c:f>Sheet1!$C$1</c:f>
              <c:strCache>
                <c:ptCount val="1"/>
                <c:pt idx="0">
                  <c:v>MBDA France</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0</c:v>
                </c:pt>
                <c:pt idx="1">
                  <c:v>0</c:v>
                </c:pt>
                <c:pt idx="2">
                  <c:v>0</c:v>
                </c:pt>
                <c:pt idx="3">
                  <c:v>0</c:v>
                </c:pt>
                <c:pt idx="4">
                  <c:v>0</c:v>
                </c:pt>
                <c:pt idx="5">
                  <c:v>3.4482758620689702</c:v>
                </c:pt>
                <c:pt idx="6">
                  <c:v>0</c:v>
                </c:pt>
                <c:pt idx="7">
                  <c:v>6.6666666666666696</c:v>
                </c:pt>
                <c:pt idx="8">
                  <c:v>3.125</c:v>
                </c:pt>
              </c:numCache>
            </c:numRef>
          </c:val>
          <c:smooth val="0"/>
          <c:extLst>
            <c:ext xmlns:c16="http://schemas.microsoft.com/office/drawing/2014/chart" uri="{C3380CC4-5D6E-409C-BE32-E72D297353CC}">
              <c16:uniqueId val="{00000001-1668-40F3-9756-A03DD8E0B2C6}"/>
            </c:ext>
          </c:extLst>
        </c:ser>
        <c:ser>
          <c:idx val="2"/>
          <c:order val="2"/>
          <c:tx>
            <c:strRef>
              <c:f>Sheet1!$D$1</c:f>
              <c:strCache>
                <c:ptCount val="1"/>
                <c:pt idx="0">
                  <c:v>MBDA UK</c:v>
                </c:pt>
              </c:strCache>
            </c:strRef>
          </c:tx>
          <c:spPr>
            <a:ln w="28575" cap="rnd">
              <a:solidFill>
                <a:schemeClr val="accent3"/>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Sheet1!$D$2:$D$10</c:f>
              <c:numCache>
                <c:formatCode>General</c:formatCode>
                <c:ptCount val="9"/>
                <c:pt idx="0">
                  <c:v>0</c:v>
                </c:pt>
                <c:pt idx="1">
                  <c:v>0</c:v>
                </c:pt>
                <c:pt idx="2">
                  <c:v>3.8461538461538498</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2-1668-40F3-9756-A03DD8E0B2C6}"/>
            </c:ext>
          </c:extLst>
        </c:ser>
        <c:ser>
          <c:idx val="3"/>
          <c:order val="3"/>
          <c:tx>
            <c:strRef>
              <c:f>Sheet1!$E$1</c:f>
              <c:strCache>
                <c:ptCount val="1"/>
                <c:pt idx="0">
                  <c:v>MBDA</c:v>
                </c:pt>
              </c:strCache>
            </c:strRef>
          </c:tx>
          <c:spPr>
            <a:ln w="28575" cap="rnd">
              <a:solidFill>
                <a:schemeClr val="accent4"/>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Sheet1!$E$2:$E$10</c:f>
              <c:numCache>
                <c:formatCode>General</c:formatCode>
                <c:ptCount val="9"/>
                <c:pt idx="0">
                  <c:v>0</c:v>
                </c:pt>
                <c:pt idx="1">
                  <c:v>0</c:v>
                </c:pt>
                <c:pt idx="2">
                  <c:v>0</c:v>
                </c:pt>
                <c:pt idx="3">
                  <c:v>0.91743119266055095</c:v>
                </c:pt>
                <c:pt idx="4">
                  <c:v>0</c:v>
                </c:pt>
                <c:pt idx="5">
                  <c:v>0.90909090909090895</c:v>
                </c:pt>
                <c:pt idx="6">
                  <c:v>0.90090090090090102</c:v>
                </c:pt>
                <c:pt idx="7">
                  <c:v>0.89285714285714302</c:v>
                </c:pt>
                <c:pt idx="8">
                  <c:v>2.65486725663717</c:v>
                </c:pt>
              </c:numCache>
            </c:numRef>
          </c:val>
          <c:smooth val="0"/>
          <c:extLst>
            <c:ext xmlns:c16="http://schemas.microsoft.com/office/drawing/2014/chart" uri="{C3380CC4-5D6E-409C-BE32-E72D297353CC}">
              <c16:uniqueId val="{00000003-1668-40F3-9756-A03DD8E0B2C6}"/>
            </c:ext>
          </c:extLst>
        </c:ser>
        <c:dLbls>
          <c:showLegendKey val="0"/>
          <c:showVal val="0"/>
          <c:showCatName val="0"/>
          <c:showSerName val="0"/>
          <c:showPercent val="0"/>
          <c:showBubbleSize val="0"/>
        </c:dLbls>
        <c:smooth val="0"/>
        <c:axId val="660031392"/>
        <c:axId val="660040904"/>
      </c:lineChart>
      <c:dateAx>
        <c:axId val="66003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0040904"/>
        <c:crosses val="autoZero"/>
        <c:auto val="1"/>
        <c:lblOffset val="100"/>
        <c:baseTimeUnit val="days"/>
      </c:dateAx>
      <c:valAx>
        <c:axId val="66004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003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lifeatmbda_uk</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0-3CE9-4D10-9D9B-791D26412D61}"/>
            </c:ext>
          </c:extLst>
        </c:ser>
        <c:ser>
          <c:idx val="1"/>
          <c:order val="1"/>
          <c:tx>
            <c:strRef>
              <c:f>Sheet1!$C$1</c:f>
              <c:strCache>
                <c:ptCount val="1"/>
                <c:pt idx="0">
                  <c:v>mbdagroup</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0</c:v>
                </c:pt>
                <c:pt idx="1">
                  <c:v>0</c:v>
                </c:pt>
                <c:pt idx="2">
                  <c:v>0</c:v>
                </c:pt>
                <c:pt idx="3">
                  <c:v>0</c:v>
                </c:pt>
                <c:pt idx="4">
                  <c:v>0</c:v>
                </c:pt>
                <c:pt idx="5">
                  <c:v>0</c:v>
                </c:pt>
                <c:pt idx="6">
                  <c:v>0</c:v>
                </c:pt>
                <c:pt idx="7">
                  <c:v>0</c:v>
                </c:pt>
                <c:pt idx="8">
                  <c:v>8.0536999999999992</c:v>
                </c:pt>
              </c:numCache>
            </c:numRef>
          </c:val>
          <c:smooth val="0"/>
          <c:extLst>
            <c:ext xmlns:c16="http://schemas.microsoft.com/office/drawing/2014/chart" uri="{C3380CC4-5D6E-409C-BE32-E72D297353CC}">
              <c16:uniqueId val="{00000001-3CE9-4D10-9D9B-791D26412D61}"/>
            </c:ext>
          </c:extLst>
        </c:ser>
        <c:dLbls>
          <c:showLegendKey val="0"/>
          <c:showVal val="0"/>
          <c:showCatName val="0"/>
          <c:showSerName val="0"/>
          <c:showPercent val="0"/>
          <c:showBubbleSize val="0"/>
        </c:dLbls>
        <c:smooth val="0"/>
        <c:axId val="480908616"/>
        <c:axId val="480909600"/>
      </c:lineChart>
      <c:dateAx>
        <c:axId val="48090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09600"/>
        <c:crosses val="autoZero"/>
        <c:auto val="1"/>
        <c:lblOffset val="100"/>
        <c:baseTimeUnit val="days"/>
      </c:dateAx>
      <c:valAx>
        <c:axId val="48090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90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lifeatmbda_uk</c:v>
                </c:pt>
                <c:pt idx="1">
                  <c:v>mbdagroup</c:v>
                </c:pt>
              </c:strCache>
            </c:strRef>
          </c:cat>
          <c:val>
            <c:numRef>
              <c:f>Sheet1!$B$2:$B$3</c:f>
              <c:numCache>
                <c:formatCode>General</c:formatCode>
                <c:ptCount val="2"/>
                <c:pt idx="0">
                  <c:v>0</c:v>
                </c:pt>
                <c:pt idx="1">
                  <c:v>60</c:v>
                </c:pt>
              </c:numCache>
            </c:numRef>
          </c:val>
          <c:extLst>
            <c:ext xmlns:c16="http://schemas.microsoft.com/office/drawing/2014/chart" uri="{C3380CC4-5D6E-409C-BE32-E72D297353CC}">
              <c16:uniqueId val="{00000000-B7CB-429D-8F1C-B9AF652363B8}"/>
            </c:ext>
          </c:extLst>
        </c:ser>
        <c:dLbls>
          <c:showLegendKey val="0"/>
          <c:showVal val="0"/>
          <c:showCatName val="0"/>
          <c:showSerName val="0"/>
          <c:showPercent val="0"/>
          <c:showBubbleSize val="0"/>
        </c:dLbls>
        <c:gapWidth val="219"/>
        <c:overlap val="-27"/>
        <c:axId val="360256432"/>
        <c:axId val="360256104"/>
      </c:barChart>
      <c:catAx>
        <c:axId val="36025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6104"/>
        <c:crosses val="autoZero"/>
        <c:auto val="1"/>
        <c:lblAlgn val="ctr"/>
        <c:lblOffset val="100"/>
        <c:noMultiLvlLbl val="0"/>
      </c:catAx>
      <c:valAx>
        <c:axId val="36025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5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mbdagroup</c:v>
                </c:pt>
              </c:strCache>
            </c:strRef>
          </c:tx>
          <c:spPr>
            <a:solidFill>
              <a:schemeClr val="accent1"/>
            </a:solidFill>
            <a:ln>
              <a:noFill/>
            </a:ln>
            <a:effectLst/>
          </c:spPr>
          <c:invertIfNegative val="0"/>
          <c:cat>
            <c:strRef>
              <c:f>Sheet1!$A$2</c:f>
              <c:strCache>
                <c:ptCount val="1"/>
                <c:pt idx="0">
                  <c:v>Carousel</c:v>
                </c:pt>
              </c:strCache>
            </c:strRef>
          </c:cat>
          <c:val>
            <c:numRef>
              <c:f>Sheet1!$B$2</c:f>
              <c:numCache>
                <c:formatCode>General</c:formatCode>
                <c:ptCount val="1"/>
                <c:pt idx="0">
                  <c:v>17.77</c:v>
                </c:pt>
              </c:numCache>
            </c:numRef>
          </c:val>
          <c:extLst>
            <c:ext xmlns:c16="http://schemas.microsoft.com/office/drawing/2014/chart" uri="{C3380CC4-5D6E-409C-BE32-E72D297353CC}">
              <c16:uniqueId val="{00000000-DB01-4201-B427-B232C2C0B372}"/>
            </c:ext>
          </c:extLst>
        </c:ser>
        <c:dLbls>
          <c:showLegendKey val="0"/>
          <c:showVal val="0"/>
          <c:showCatName val="0"/>
          <c:showSerName val="0"/>
          <c:showPercent val="0"/>
          <c:showBubbleSize val="0"/>
        </c:dLbls>
        <c:gapWidth val="219"/>
        <c:overlap val="-27"/>
        <c:axId val="370562336"/>
        <c:axId val="370561680"/>
      </c:barChart>
      <c:catAx>
        <c:axId val="37056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61680"/>
        <c:crosses val="autoZero"/>
        <c:auto val="1"/>
        <c:lblAlgn val="ctr"/>
        <c:lblOffset val="100"/>
        <c:noMultiLvlLbl val="0"/>
      </c:catAx>
      <c:valAx>
        <c:axId val="37056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6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mbdagroup</c:v>
                </c:pt>
              </c:strCache>
            </c:strRef>
          </c:tx>
          <c:spPr>
            <a:ln w="28575" cap="rnd">
              <a:solidFill>
                <a:schemeClr val="accent1"/>
              </a:solidFill>
              <a:round/>
            </a:ln>
            <a:effectLst/>
          </c:spPr>
          <c:marker>
            <c:symbol val="none"/>
          </c:marker>
          <c:cat>
            <c:numRef>
              <c:f>Sheet1!$A$2</c:f>
              <c:numCache>
                <c:formatCode>m/d/yyyy</c:formatCode>
                <c:ptCount val="1"/>
                <c:pt idx="0">
                  <c:v>45239</c:v>
                </c:pt>
              </c:numCache>
            </c:numRef>
          </c:cat>
          <c:val>
            <c:numRef>
              <c:f>Sheet1!$B$2</c:f>
              <c:numCache>
                <c:formatCode>General</c:formatCode>
                <c:ptCount val="1"/>
                <c:pt idx="0">
                  <c:v>17.77</c:v>
                </c:pt>
              </c:numCache>
            </c:numRef>
          </c:val>
          <c:smooth val="0"/>
          <c:extLst>
            <c:ext xmlns:c16="http://schemas.microsoft.com/office/drawing/2014/chart" uri="{C3380CC4-5D6E-409C-BE32-E72D297353CC}">
              <c16:uniqueId val="{00000000-67EB-4D12-B1DD-2140E868E739}"/>
            </c:ext>
          </c:extLst>
        </c:ser>
        <c:dLbls>
          <c:showLegendKey val="0"/>
          <c:showVal val="0"/>
          <c:showCatName val="0"/>
          <c:showSerName val="0"/>
          <c:showPercent val="0"/>
          <c:showBubbleSize val="0"/>
        </c:dLbls>
        <c:smooth val="0"/>
        <c:axId val="486981272"/>
        <c:axId val="486979632"/>
      </c:lineChart>
      <c:dateAx>
        <c:axId val="48698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79632"/>
        <c:crosses val="autoZero"/>
        <c:auto val="1"/>
        <c:lblOffset val="100"/>
        <c:baseTimeUnit val="days"/>
      </c:dateAx>
      <c:valAx>
        <c:axId val="48697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8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lifeatmbda_uk</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1082</c:v>
                </c:pt>
                <c:pt idx="1">
                  <c:v>1084</c:v>
                </c:pt>
                <c:pt idx="2">
                  <c:v>1085</c:v>
                </c:pt>
                <c:pt idx="3">
                  <c:v>1085</c:v>
                </c:pt>
                <c:pt idx="4">
                  <c:v>1085</c:v>
                </c:pt>
                <c:pt idx="5">
                  <c:v>1084</c:v>
                </c:pt>
                <c:pt idx="6">
                  <c:v>1085</c:v>
                </c:pt>
                <c:pt idx="7">
                  <c:v>1086</c:v>
                </c:pt>
                <c:pt idx="8">
                  <c:v>1091</c:v>
                </c:pt>
              </c:numCache>
            </c:numRef>
          </c:val>
          <c:smooth val="0"/>
          <c:extLst>
            <c:ext xmlns:c16="http://schemas.microsoft.com/office/drawing/2014/chart" uri="{C3380CC4-5D6E-409C-BE32-E72D297353CC}">
              <c16:uniqueId val="{00000000-83A2-47B6-A38D-1B9F6F26F951}"/>
            </c:ext>
          </c:extLst>
        </c:ser>
        <c:ser>
          <c:idx val="1"/>
          <c:order val="1"/>
          <c:tx>
            <c:strRef>
              <c:f>Sheet1!$C$1</c:f>
              <c:strCache>
                <c:ptCount val="1"/>
                <c:pt idx="0">
                  <c:v>mbdagroup</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721</c:v>
                </c:pt>
                <c:pt idx="1">
                  <c:v>728</c:v>
                </c:pt>
                <c:pt idx="2">
                  <c:v>729</c:v>
                </c:pt>
                <c:pt idx="3">
                  <c:v>731</c:v>
                </c:pt>
                <c:pt idx="4">
                  <c:v>732</c:v>
                </c:pt>
                <c:pt idx="5">
                  <c:v>734</c:v>
                </c:pt>
                <c:pt idx="6">
                  <c:v>738</c:v>
                </c:pt>
                <c:pt idx="7">
                  <c:v>742</c:v>
                </c:pt>
                <c:pt idx="8">
                  <c:v>748</c:v>
                </c:pt>
              </c:numCache>
            </c:numRef>
          </c:val>
          <c:smooth val="0"/>
          <c:extLst>
            <c:ext xmlns:c16="http://schemas.microsoft.com/office/drawing/2014/chart" uri="{C3380CC4-5D6E-409C-BE32-E72D297353CC}">
              <c16:uniqueId val="{00000001-83A2-47B6-A38D-1B9F6F26F951}"/>
            </c:ext>
          </c:extLst>
        </c:ser>
        <c:dLbls>
          <c:showLegendKey val="0"/>
          <c:showVal val="0"/>
          <c:showCatName val="0"/>
          <c:showSerName val="0"/>
          <c:showPercent val="0"/>
          <c:showBubbleSize val="0"/>
        </c:dLbls>
        <c:smooth val="0"/>
        <c:axId val="369222728"/>
        <c:axId val="360499928"/>
      </c:lineChart>
      <c:dateAx>
        <c:axId val="36922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99928"/>
        <c:crosses val="autoZero"/>
        <c:auto val="1"/>
        <c:lblOffset val="100"/>
        <c:baseTimeUnit val="days"/>
      </c:dateAx>
      <c:valAx>
        <c:axId val="36049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2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lifeatmbda_uk</c:v>
                </c:pt>
              </c:strCache>
            </c:strRef>
          </c:tx>
          <c:spPr>
            <a:ln w="28575" cap="rnd">
              <a:solidFill>
                <a:schemeClr val="accent1"/>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Sheet1!$B$2:$B$10</c:f>
              <c:numCache>
                <c:formatCode>General</c:formatCode>
                <c:ptCount val="9"/>
                <c:pt idx="0">
                  <c:v>0</c:v>
                </c:pt>
                <c:pt idx="1">
                  <c:v>0.18484288354898301</c:v>
                </c:pt>
                <c:pt idx="2">
                  <c:v>9.2250922509225106E-2</c:v>
                </c:pt>
                <c:pt idx="3">
                  <c:v>0</c:v>
                </c:pt>
                <c:pt idx="4">
                  <c:v>0</c:v>
                </c:pt>
                <c:pt idx="5">
                  <c:v>-9.2165898617511496E-2</c:v>
                </c:pt>
                <c:pt idx="6">
                  <c:v>9.2250922509225106E-2</c:v>
                </c:pt>
                <c:pt idx="7">
                  <c:v>9.2165898617511496E-2</c:v>
                </c:pt>
                <c:pt idx="8">
                  <c:v>0.46040515653775299</c:v>
                </c:pt>
              </c:numCache>
            </c:numRef>
          </c:val>
          <c:smooth val="0"/>
          <c:extLst>
            <c:ext xmlns:c16="http://schemas.microsoft.com/office/drawing/2014/chart" uri="{C3380CC4-5D6E-409C-BE32-E72D297353CC}">
              <c16:uniqueId val="{00000000-F5D5-4404-8558-E9888E022C1D}"/>
            </c:ext>
          </c:extLst>
        </c:ser>
        <c:ser>
          <c:idx val="1"/>
          <c:order val="1"/>
          <c:tx>
            <c:strRef>
              <c:f>Sheet1!$C$1</c:f>
              <c:strCache>
                <c:ptCount val="1"/>
                <c:pt idx="0">
                  <c:v>mbdagroup</c:v>
                </c:pt>
              </c:strCache>
            </c:strRef>
          </c:tx>
          <c:spPr>
            <a:ln w="28575" cap="rnd">
              <a:solidFill>
                <a:schemeClr val="accent2"/>
              </a:solidFill>
              <a:round/>
            </a:ln>
            <a:effectLst/>
          </c:spPr>
          <c:marker>
            <c:symbol val="none"/>
          </c:marker>
          <c:cat>
            <c:numRef>
              <c:f>Sheet1!$A$2:$A$10</c:f>
              <c:numCache>
                <c:formatCode>m/d/yyyy</c:formatCode>
                <c:ptCount val="9"/>
                <c:pt idx="0">
                  <c:v>45231</c:v>
                </c:pt>
                <c:pt idx="1">
                  <c:v>45232</c:v>
                </c:pt>
                <c:pt idx="2">
                  <c:v>45233</c:v>
                </c:pt>
                <c:pt idx="3">
                  <c:v>45234</c:v>
                </c:pt>
                <c:pt idx="4">
                  <c:v>45235</c:v>
                </c:pt>
                <c:pt idx="5">
                  <c:v>45236</c:v>
                </c:pt>
                <c:pt idx="6">
                  <c:v>45237</c:v>
                </c:pt>
                <c:pt idx="7">
                  <c:v>45238</c:v>
                </c:pt>
                <c:pt idx="8">
                  <c:v>45239</c:v>
                </c:pt>
              </c:numCache>
            </c:numRef>
          </c:cat>
          <c:val>
            <c:numRef>
              <c:f>Sheet1!$C$2:$C$10</c:f>
              <c:numCache>
                <c:formatCode>General</c:formatCode>
                <c:ptCount val="9"/>
                <c:pt idx="0">
                  <c:v>0.41782729805013902</c:v>
                </c:pt>
                <c:pt idx="1">
                  <c:v>0.970873786407767</c:v>
                </c:pt>
                <c:pt idx="2">
                  <c:v>0.13736263736263701</c:v>
                </c:pt>
                <c:pt idx="3">
                  <c:v>0.27434842249657099</c:v>
                </c:pt>
                <c:pt idx="4">
                  <c:v>0.13679890560875499</c:v>
                </c:pt>
                <c:pt idx="5">
                  <c:v>0.27322404371584702</c:v>
                </c:pt>
                <c:pt idx="6">
                  <c:v>0.54495912806539504</c:v>
                </c:pt>
                <c:pt idx="7">
                  <c:v>0.54200542005420005</c:v>
                </c:pt>
                <c:pt idx="8">
                  <c:v>0.80862533692722405</c:v>
                </c:pt>
              </c:numCache>
            </c:numRef>
          </c:val>
          <c:smooth val="0"/>
          <c:extLst>
            <c:ext xmlns:c16="http://schemas.microsoft.com/office/drawing/2014/chart" uri="{C3380CC4-5D6E-409C-BE32-E72D297353CC}">
              <c16:uniqueId val="{00000001-F5D5-4404-8558-E9888E022C1D}"/>
            </c:ext>
          </c:extLst>
        </c:ser>
        <c:dLbls>
          <c:showLegendKey val="0"/>
          <c:showVal val="0"/>
          <c:showCatName val="0"/>
          <c:showSerName val="0"/>
          <c:showPercent val="0"/>
          <c:showBubbleSize val="0"/>
        </c:dLbls>
        <c:smooth val="0"/>
        <c:axId val="366466440"/>
        <c:axId val="616632472"/>
      </c:lineChart>
      <c:dateAx>
        <c:axId val="36646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632472"/>
        <c:crosses val="autoZero"/>
        <c:auto val="1"/>
        <c:lblOffset val="100"/>
        <c:baseTimeUnit val="days"/>
      </c:dateAx>
      <c:valAx>
        <c:axId val="61663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6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3CD15-6013-4482-ABDC-24FF8A504C28}"/>
              </a:ext>
            </a:extLst>
          </p:cNvPr>
          <p:cNvSpPr>
            <a:spLocks noGrp="1"/>
          </p:cNvSpPr>
          <p:nvPr>
            <p:ph type="ctrTitle"/>
          </p:nvPr>
        </p:nvSpPr>
        <p:spPr/>
        <p:txBody>
          <a:bodyPr/>
          <a:lstStyle/>
          <a:p>
            <a:r>
              <a:rPr lang="en-US"/>
              <a:t>Monthly Reporting FCLD x Quintly</a:t>
            </a:r>
          </a:p>
        </p:txBody>
      </p:sp>
      <p:sp>
        <p:nvSpPr>
          <p:cNvPr id="3" name="Subtitle 2">
            <a:extLst>
              <a:ext uri="{FF2B5EF4-FFF2-40B4-BE49-F238E27FC236}">
                <a16:creationId xmlns:a16="http://schemas.microsoft.com/office/drawing/2014/main" id="{489FDB2D-FA04-434F-BB43-9B9B93D4D918}"/>
              </a:ext>
            </a:extLst>
          </p:cNvPr>
          <p:cNvSpPr>
            <a:spLocks noGrp="1"/>
          </p:cNvSpPr>
          <p:nvPr>
            <p:ph type="subTitle" idx="1"/>
          </p:nvPr>
        </p:nvSpPr>
        <p:spPr/>
        <p:txBody>
          <a:bodyPr/>
          <a:lstStyle/>
          <a:p>
            <a:r>
              <a:rPr lang="en-US"/>
              <a:t>MBDA</a:t>
            </a:r>
          </a:p>
        </p:txBody>
      </p:sp>
    </p:spTree>
    <p:extLst>
      <p:ext uri="{BB962C8B-B14F-4D97-AF65-F5344CB8AC3E}">
        <p14:creationId xmlns:p14="http://schemas.microsoft.com/office/powerpoint/2010/main" val="2321684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26ACC-712D-4BF2-A233-51918A3970E5}"/>
              </a:ext>
            </a:extLst>
          </p:cNvPr>
          <p:cNvSpPr>
            <a:spLocks noGrp="1"/>
          </p:cNvSpPr>
          <p:nvPr>
            <p:ph type="title"/>
          </p:nvPr>
        </p:nvSpPr>
        <p:spPr/>
        <p:txBody>
          <a:bodyPr/>
          <a:lstStyle/>
          <a:p>
            <a:r>
              <a:rPr lang="en-US"/>
              <a:t>Twitter Hashtag Detection | 1 group and 1 profile - 1 of 3</a:t>
            </a:r>
          </a:p>
        </p:txBody>
      </p:sp>
      <p:graphicFrame>
        <p:nvGraphicFramePr>
          <p:cNvPr id="5" name="Table Placeholder 4">
            <a:extLst>
              <a:ext uri="{FF2B5EF4-FFF2-40B4-BE49-F238E27FC236}">
                <a16:creationId xmlns:a16="http://schemas.microsoft.com/office/drawing/2014/main" id="{E3BCD69E-D54C-4A8F-8C68-A9A78787BFC5}"/>
              </a:ext>
            </a:extLst>
          </p:cNvPr>
          <p:cNvGraphicFramePr>
            <a:graphicFrameLocks noGrp="1"/>
          </p:cNvGraphicFramePr>
          <p:nvPr>
            <p:ph type="tbl" sz="quarter" idx="13"/>
            <p:extLst>
              <p:ext uri="{D42A27DB-BD31-4B8C-83A1-F6EECF244321}">
                <p14:modId xmlns:p14="http://schemas.microsoft.com/office/powerpoint/2010/main" val="315861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95338760"/>
                    </a:ext>
                  </a:extLst>
                </a:gridCol>
                <a:gridCol w="1316736">
                  <a:extLst>
                    <a:ext uri="{9D8B030D-6E8A-4147-A177-3AD203B41FA5}">
                      <a16:colId xmlns:a16="http://schemas.microsoft.com/office/drawing/2014/main" val="1079610456"/>
                    </a:ext>
                  </a:extLst>
                </a:gridCol>
                <a:gridCol w="1316736">
                  <a:extLst>
                    <a:ext uri="{9D8B030D-6E8A-4147-A177-3AD203B41FA5}">
                      <a16:colId xmlns:a16="http://schemas.microsoft.com/office/drawing/2014/main" val="4179981093"/>
                    </a:ext>
                  </a:extLst>
                </a:gridCol>
                <a:gridCol w="1316736">
                  <a:extLst>
                    <a:ext uri="{9D8B030D-6E8A-4147-A177-3AD203B41FA5}">
                      <a16:colId xmlns:a16="http://schemas.microsoft.com/office/drawing/2014/main" val="3653935639"/>
                    </a:ext>
                  </a:extLst>
                </a:gridCol>
                <a:gridCol w="1316736">
                  <a:extLst>
                    <a:ext uri="{9D8B030D-6E8A-4147-A177-3AD203B41FA5}">
                      <a16:colId xmlns:a16="http://schemas.microsoft.com/office/drawing/2014/main" val="51381986"/>
                    </a:ext>
                  </a:extLst>
                </a:gridCol>
                <a:gridCol w="1316736">
                  <a:extLst>
                    <a:ext uri="{9D8B030D-6E8A-4147-A177-3AD203B41FA5}">
                      <a16:colId xmlns:a16="http://schemas.microsoft.com/office/drawing/2014/main" val="61187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 Rate per Tweet</a:t>
                      </a:r>
                    </a:p>
                  </a:txBody>
                  <a:tcPr/>
                </a:tc>
                <a:extLst>
                  <a:ext uri="{0D108BD9-81ED-4DB2-BD59-A6C34878D82A}">
                    <a16:rowId xmlns:a16="http://schemas.microsoft.com/office/drawing/2014/main" val="155056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#ADEX2023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10.339154644394 %</a:t>
                      </a:r>
                    </a:p>
                  </a:txBody>
                  <a:tcPr/>
                </a:tc>
                <a:extLst>
                  <a:ext uri="{0D108BD9-81ED-4DB2-BD59-A6C34878D82A}">
                    <a16:rowId xmlns:a16="http://schemas.microsoft.com/office/drawing/2014/main" val="385578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#engineers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4.5734485938975 %</a:t>
                      </a:r>
                    </a:p>
                  </a:txBody>
                  <a:tcPr/>
                </a:tc>
                <a:extLst>
                  <a:ext uri="{0D108BD9-81ED-4DB2-BD59-A6C34878D82A}">
                    <a16:rowId xmlns:a16="http://schemas.microsoft.com/office/drawing/2014/main" val="212034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4.5734485938975 %</a:t>
                      </a:r>
                    </a:p>
                  </a:txBody>
                  <a:tcPr/>
                </a:tc>
                <a:extLst>
                  <a:ext uri="{0D108BD9-81ED-4DB2-BD59-A6C34878D82A}">
                    <a16:rowId xmlns:a16="http://schemas.microsoft.com/office/drawing/2014/main" val="119200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3.0604982206406 %</a:t>
                      </a:r>
                    </a:p>
                  </a:txBody>
                  <a:tcPr/>
                </a:tc>
                <a:extLst>
                  <a:ext uri="{0D108BD9-81ED-4DB2-BD59-A6C34878D82A}">
                    <a16:rowId xmlns:a16="http://schemas.microsoft.com/office/drawing/2014/main" val="114855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#ingénieurs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5.3435114503817 %</a:t>
                      </a:r>
                    </a:p>
                  </a:txBody>
                  <a:tcPr/>
                </a:tc>
                <a:extLst>
                  <a:ext uri="{0D108BD9-81ED-4DB2-BD59-A6C34878D82A}">
                    <a16:rowId xmlns:a16="http://schemas.microsoft.com/office/drawing/2014/main" val="111939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#défense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5.3435114503817 %</a:t>
                      </a:r>
                    </a:p>
                  </a:txBody>
                  <a:tcPr/>
                </a:tc>
                <a:extLst>
                  <a:ext uri="{0D108BD9-81ED-4DB2-BD59-A6C34878D82A}">
                    <a16:rowId xmlns:a16="http://schemas.microsoft.com/office/drawing/2014/main" val="354631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#InnovationAward2023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2.430803099019 %</a:t>
                      </a:r>
                    </a:p>
                  </a:txBody>
                  <a:tcPr/>
                </a:tc>
                <a:extLst>
                  <a:ext uri="{0D108BD9-81ED-4DB2-BD59-A6C34878D82A}">
                    <a16:rowId xmlns:a16="http://schemas.microsoft.com/office/drawing/2014/main" val="27478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4.5262424453688 %</a:t>
                      </a:r>
                    </a:p>
                  </a:txBody>
                  <a:tcPr/>
                </a:tc>
                <a:extLst>
                  <a:ext uri="{0D108BD9-81ED-4DB2-BD59-A6C34878D82A}">
                    <a16:rowId xmlns:a16="http://schemas.microsoft.com/office/drawing/2014/main" val="338133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1.8237050117726 %</a:t>
                      </a:r>
                    </a:p>
                  </a:txBody>
                  <a:tcPr/>
                </a:tc>
                <a:extLst>
                  <a:ext uri="{0D108BD9-81ED-4DB2-BD59-A6C34878D82A}">
                    <a16:rowId xmlns:a16="http://schemas.microsoft.com/office/drawing/2014/main" val="279558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1.8237050117726 %</a:t>
                      </a:r>
                    </a:p>
                  </a:txBody>
                  <a:tcPr/>
                </a:tc>
                <a:extLst>
                  <a:ext uri="{0D108BD9-81ED-4DB2-BD59-A6C34878D82A}">
                    <a16:rowId xmlns:a16="http://schemas.microsoft.com/office/drawing/2014/main" val="3681230658"/>
                  </a:ext>
                </a:extLst>
              </a:tr>
            </a:tbl>
          </a:graphicData>
        </a:graphic>
      </p:graphicFrame>
      <p:sp>
        <p:nvSpPr>
          <p:cNvPr id="4" name="Text Placeholder 3">
            <a:extLst>
              <a:ext uri="{FF2B5EF4-FFF2-40B4-BE49-F238E27FC236}">
                <a16:creationId xmlns:a16="http://schemas.microsoft.com/office/drawing/2014/main" id="{30F287DD-EAD4-409B-A8A1-2FD56831B76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35256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ADD2F-7A28-4FD5-BB79-85412BA1C030}"/>
              </a:ext>
            </a:extLst>
          </p:cNvPr>
          <p:cNvSpPr>
            <a:spLocks noGrp="1"/>
          </p:cNvSpPr>
          <p:nvPr>
            <p:ph type="title"/>
          </p:nvPr>
        </p:nvSpPr>
        <p:spPr/>
        <p:txBody>
          <a:bodyPr/>
          <a:lstStyle/>
          <a:p>
            <a:r>
              <a:rPr lang="en-US"/>
              <a:t>Twitter Hashtag Detection | 1 group and 1 profile - 2 of 3</a:t>
            </a:r>
          </a:p>
        </p:txBody>
      </p:sp>
      <p:graphicFrame>
        <p:nvGraphicFramePr>
          <p:cNvPr id="5" name="Table Placeholder 4">
            <a:extLst>
              <a:ext uri="{FF2B5EF4-FFF2-40B4-BE49-F238E27FC236}">
                <a16:creationId xmlns:a16="http://schemas.microsoft.com/office/drawing/2014/main" id="{C124ED7E-1370-4231-AEA1-A7CB9AADE28C}"/>
              </a:ext>
            </a:extLst>
          </p:cNvPr>
          <p:cNvGraphicFramePr>
            <a:graphicFrameLocks noGrp="1"/>
          </p:cNvGraphicFramePr>
          <p:nvPr>
            <p:ph type="tbl" sz="quarter" idx="13"/>
            <p:extLst>
              <p:ext uri="{D42A27DB-BD31-4B8C-83A1-F6EECF244321}">
                <p14:modId xmlns:p14="http://schemas.microsoft.com/office/powerpoint/2010/main" val="398478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13390383"/>
                    </a:ext>
                  </a:extLst>
                </a:gridCol>
                <a:gridCol w="1316736">
                  <a:extLst>
                    <a:ext uri="{9D8B030D-6E8A-4147-A177-3AD203B41FA5}">
                      <a16:colId xmlns:a16="http://schemas.microsoft.com/office/drawing/2014/main" val="4049954921"/>
                    </a:ext>
                  </a:extLst>
                </a:gridCol>
                <a:gridCol w="1316736">
                  <a:extLst>
                    <a:ext uri="{9D8B030D-6E8A-4147-A177-3AD203B41FA5}">
                      <a16:colId xmlns:a16="http://schemas.microsoft.com/office/drawing/2014/main" val="1934128806"/>
                    </a:ext>
                  </a:extLst>
                </a:gridCol>
                <a:gridCol w="1316736">
                  <a:extLst>
                    <a:ext uri="{9D8B030D-6E8A-4147-A177-3AD203B41FA5}">
                      <a16:colId xmlns:a16="http://schemas.microsoft.com/office/drawing/2014/main" val="529208528"/>
                    </a:ext>
                  </a:extLst>
                </a:gridCol>
                <a:gridCol w="1316736">
                  <a:extLst>
                    <a:ext uri="{9D8B030D-6E8A-4147-A177-3AD203B41FA5}">
                      <a16:colId xmlns:a16="http://schemas.microsoft.com/office/drawing/2014/main" val="143041201"/>
                    </a:ext>
                  </a:extLst>
                </a:gridCol>
                <a:gridCol w="1316736">
                  <a:extLst>
                    <a:ext uri="{9D8B030D-6E8A-4147-A177-3AD203B41FA5}">
                      <a16:colId xmlns:a16="http://schemas.microsoft.com/office/drawing/2014/main" val="1509182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 Rate per Tweet</a:t>
                      </a:r>
                    </a:p>
                  </a:txBody>
                  <a:tcPr/>
                </a:tc>
                <a:extLst>
                  <a:ext uri="{0D108BD9-81ED-4DB2-BD59-A6C34878D82A}">
                    <a16:rowId xmlns:a16="http://schemas.microsoft.com/office/drawing/2014/main" val="335923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#sicurezza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57724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#softskills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8.8888888888889 %</a:t>
                      </a:r>
                    </a:p>
                  </a:txBody>
                  <a:tcPr/>
                </a:tc>
                <a:extLst>
                  <a:ext uri="{0D108BD9-81ED-4DB2-BD59-A6C34878D82A}">
                    <a16:rowId xmlns:a16="http://schemas.microsoft.com/office/drawing/2014/main" val="249636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#difesa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7.0325203252033 %</a:t>
                      </a:r>
                    </a:p>
                  </a:txBody>
                  <a:tcPr/>
                </a:tc>
                <a:extLst>
                  <a:ext uri="{0D108BD9-81ED-4DB2-BD59-A6C34878D82A}">
                    <a16:rowId xmlns:a16="http://schemas.microsoft.com/office/drawing/2014/main" val="23887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#OrientaLife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4.5454545454545 %</a:t>
                      </a:r>
                    </a:p>
                  </a:txBody>
                  <a:tcPr/>
                </a:tc>
                <a:extLst>
                  <a:ext uri="{0D108BD9-81ED-4DB2-BD59-A6C34878D82A}">
                    <a16:rowId xmlns:a16="http://schemas.microsoft.com/office/drawing/2014/main" val="168541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#Orientamento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4.5454545454545 %</a:t>
                      </a:r>
                    </a:p>
                  </a:txBody>
                  <a:tcPr/>
                </a:tc>
                <a:extLst>
                  <a:ext uri="{0D108BD9-81ED-4DB2-BD59-A6C34878D82A}">
                    <a16:rowId xmlns:a16="http://schemas.microsoft.com/office/drawing/2014/main" val="381664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#Lavoro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4.5454545454545 %</a:t>
                      </a:r>
                    </a:p>
                  </a:txBody>
                  <a:tcPr/>
                </a:tc>
                <a:extLst>
                  <a:ext uri="{0D108BD9-81ED-4DB2-BD59-A6C34878D82A}">
                    <a16:rowId xmlns:a16="http://schemas.microsoft.com/office/drawing/2014/main" val="56411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#ingegneri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6.0975609756098 %</a:t>
                      </a:r>
                    </a:p>
                  </a:txBody>
                  <a:tcPr/>
                </a:tc>
                <a:extLst>
                  <a:ext uri="{0D108BD9-81ED-4DB2-BD59-A6C34878D82A}">
                    <a16:rowId xmlns:a16="http://schemas.microsoft.com/office/drawing/2014/main" val="32704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#MBDAItalia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4.4444444444444 %</a:t>
                      </a:r>
                    </a:p>
                  </a:txBody>
                  <a:tcPr/>
                </a:tc>
                <a:extLst>
                  <a:ext uri="{0D108BD9-81ED-4DB2-BD59-A6C34878D82A}">
                    <a16:rowId xmlns:a16="http://schemas.microsoft.com/office/drawing/2014/main" val="354519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#Inclusione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4.6511627906977 %</a:t>
                      </a:r>
                    </a:p>
                  </a:txBody>
                  <a:tcPr/>
                </a:tc>
                <a:extLst>
                  <a:ext uri="{0D108BD9-81ED-4DB2-BD59-A6C34878D82A}">
                    <a16:rowId xmlns:a16="http://schemas.microsoft.com/office/drawing/2014/main" val="116829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#WomenInStem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2.5806451612903 %</a:t>
                      </a:r>
                    </a:p>
                  </a:txBody>
                  <a:tcPr/>
                </a:tc>
                <a:extLst>
                  <a:ext uri="{0D108BD9-81ED-4DB2-BD59-A6C34878D82A}">
                    <a16:rowId xmlns:a16="http://schemas.microsoft.com/office/drawing/2014/main" val="1041660146"/>
                  </a:ext>
                </a:extLst>
              </a:tr>
            </a:tbl>
          </a:graphicData>
        </a:graphic>
      </p:graphicFrame>
      <p:sp>
        <p:nvSpPr>
          <p:cNvPr id="4" name="Text Placeholder 3">
            <a:extLst>
              <a:ext uri="{FF2B5EF4-FFF2-40B4-BE49-F238E27FC236}">
                <a16:creationId xmlns:a16="http://schemas.microsoft.com/office/drawing/2014/main" id="{0CA96AA6-9753-4C72-9AA4-82C50086E3E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527596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90D1-3C8C-4C37-8625-DE3BA295A1DD}"/>
              </a:ext>
            </a:extLst>
          </p:cNvPr>
          <p:cNvSpPr>
            <a:spLocks noGrp="1"/>
          </p:cNvSpPr>
          <p:nvPr>
            <p:ph type="title"/>
          </p:nvPr>
        </p:nvSpPr>
        <p:spPr/>
        <p:txBody>
          <a:bodyPr/>
          <a:lstStyle/>
          <a:p>
            <a:r>
              <a:rPr lang="en-US"/>
              <a:t>Twitter Hashtag Detection | 1 group and 1 profile - 3 of 3</a:t>
            </a:r>
          </a:p>
        </p:txBody>
      </p:sp>
      <p:graphicFrame>
        <p:nvGraphicFramePr>
          <p:cNvPr id="5" name="Table Placeholder 4">
            <a:extLst>
              <a:ext uri="{FF2B5EF4-FFF2-40B4-BE49-F238E27FC236}">
                <a16:creationId xmlns:a16="http://schemas.microsoft.com/office/drawing/2014/main" id="{A7A2DB52-81F5-40AE-9532-FFEF14969A0A}"/>
              </a:ext>
            </a:extLst>
          </p:cNvPr>
          <p:cNvGraphicFramePr>
            <a:graphicFrameLocks noGrp="1"/>
          </p:cNvGraphicFramePr>
          <p:nvPr>
            <p:ph type="tbl" sz="quarter" idx="13"/>
            <p:extLst>
              <p:ext uri="{D42A27DB-BD31-4B8C-83A1-F6EECF244321}">
                <p14:modId xmlns:p14="http://schemas.microsoft.com/office/powerpoint/2010/main" val="52838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56030881"/>
                    </a:ext>
                  </a:extLst>
                </a:gridCol>
                <a:gridCol w="1316736">
                  <a:extLst>
                    <a:ext uri="{9D8B030D-6E8A-4147-A177-3AD203B41FA5}">
                      <a16:colId xmlns:a16="http://schemas.microsoft.com/office/drawing/2014/main" val="1534880238"/>
                    </a:ext>
                  </a:extLst>
                </a:gridCol>
                <a:gridCol w="1316736">
                  <a:extLst>
                    <a:ext uri="{9D8B030D-6E8A-4147-A177-3AD203B41FA5}">
                      <a16:colId xmlns:a16="http://schemas.microsoft.com/office/drawing/2014/main" val="220395284"/>
                    </a:ext>
                  </a:extLst>
                </a:gridCol>
                <a:gridCol w="1316736">
                  <a:extLst>
                    <a:ext uri="{9D8B030D-6E8A-4147-A177-3AD203B41FA5}">
                      <a16:colId xmlns:a16="http://schemas.microsoft.com/office/drawing/2014/main" val="1248396259"/>
                    </a:ext>
                  </a:extLst>
                </a:gridCol>
                <a:gridCol w="1316736">
                  <a:extLst>
                    <a:ext uri="{9D8B030D-6E8A-4147-A177-3AD203B41FA5}">
                      <a16:colId xmlns:a16="http://schemas.microsoft.com/office/drawing/2014/main" val="3444307766"/>
                    </a:ext>
                  </a:extLst>
                </a:gridCol>
                <a:gridCol w="1316736">
                  <a:extLst>
                    <a:ext uri="{9D8B030D-6E8A-4147-A177-3AD203B41FA5}">
                      <a16:colId xmlns:a16="http://schemas.microsoft.com/office/drawing/2014/main" val="170347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 Rate per Tweet</a:t>
                      </a:r>
                    </a:p>
                  </a:txBody>
                  <a:tcPr/>
                </a:tc>
                <a:extLst>
                  <a:ext uri="{0D108BD9-81ED-4DB2-BD59-A6C34878D82A}">
                    <a16:rowId xmlns:a16="http://schemas.microsoft.com/office/drawing/2014/main" val="103378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2.5806451612903 %</a:t>
                      </a:r>
                    </a:p>
                  </a:txBody>
                  <a:tcPr/>
                </a:tc>
                <a:extLst>
                  <a:ext uri="{0D108BD9-81ED-4DB2-BD59-A6C34878D82A}">
                    <a16:rowId xmlns:a16="http://schemas.microsoft.com/office/drawing/2014/main" val="285864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#RecruitingDay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3.1951466127401 %</a:t>
                      </a:r>
                    </a:p>
                  </a:txBody>
                  <a:tcPr/>
                </a:tc>
                <a:extLst>
                  <a:ext uri="{0D108BD9-81ED-4DB2-BD59-A6C34878D82A}">
                    <a16:rowId xmlns:a16="http://schemas.microsoft.com/office/drawing/2014/main" val="243003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#innovazione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2.7472527472527 %</a:t>
                      </a:r>
                    </a:p>
                  </a:txBody>
                  <a:tcPr/>
                </a:tc>
                <a:extLst>
                  <a:ext uri="{0D108BD9-81ED-4DB2-BD59-A6C34878D82A}">
                    <a16:rowId xmlns:a16="http://schemas.microsoft.com/office/drawing/2014/main" val="278533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#RegioneLombardia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1.7391304347826 %</a:t>
                      </a:r>
                    </a:p>
                  </a:txBody>
                  <a:tcPr/>
                </a:tc>
                <a:extLst>
                  <a:ext uri="{0D108BD9-81ED-4DB2-BD59-A6C34878D82A}">
                    <a16:rowId xmlns:a16="http://schemas.microsoft.com/office/drawing/2014/main" val="105865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1.4705882352941 %</a:t>
                      </a:r>
                    </a:p>
                  </a:txBody>
                  <a:tcPr/>
                </a:tc>
                <a:extLst>
                  <a:ext uri="{0D108BD9-81ED-4DB2-BD59-A6C34878D82A}">
                    <a16:rowId xmlns:a16="http://schemas.microsoft.com/office/drawing/2014/main" val="275506543"/>
                  </a:ext>
                </a:extLst>
              </a:tr>
            </a:tbl>
          </a:graphicData>
        </a:graphic>
      </p:graphicFrame>
      <p:sp>
        <p:nvSpPr>
          <p:cNvPr id="4" name="Text Placeholder 3">
            <a:extLst>
              <a:ext uri="{FF2B5EF4-FFF2-40B4-BE49-F238E27FC236}">
                <a16:creationId xmlns:a16="http://schemas.microsoft.com/office/drawing/2014/main" id="{82367DA2-443D-4E2F-AAC0-52F01E7747D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32800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D36C7-BEBB-425D-9E4C-E6BFE6B6DF89}"/>
              </a:ext>
            </a:extLst>
          </p:cNvPr>
          <p:cNvSpPr>
            <a:spLocks noGrp="1"/>
          </p:cNvSpPr>
          <p:nvPr>
            <p:ph type="title"/>
          </p:nvPr>
        </p:nvSpPr>
        <p:spPr/>
        <p:txBody>
          <a:bodyPr/>
          <a:lstStyle/>
          <a:p>
            <a:r>
              <a:rPr lang="en-US"/>
              <a:t>Twitter Tweet Key Metrics with CTR | 1 group and 1 profile</a:t>
            </a:r>
          </a:p>
        </p:txBody>
      </p:sp>
      <p:graphicFrame>
        <p:nvGraphicFramePr>
          <p:cNvPr id="5" name="Table Placeholder 4">
            <a:extLst>
              <a:ext uri="{FF2B5EF4-FFF2-40B4-BE49-F238E27FC236}">
                <a16:creationId xmlns:a16="http://schemas.microsoft.com/office/drawing/2014/main" id="{158D7D30-A02C-4A69-BB44-775783012C75}"/>
              </a:ext>
            </a:extLst>
          </p:cNvPr>
          <p:cNvGraphicFramePr>
            <a:graphicFrameLocks noGrp="1"/>
          </p:cNvGraphicFramePr>
          <p:nvPr>
            <p:ph type="tbl" sz="quarter" idx="13"/>
            <p:extLst>
              <p:ext uri="{D42A27DB-BD31-4B8C-83A1-F6EECF244321}">
                <p14:modId xmlns:p14="http://schemas.microsoft.com/office/powerpoint/2010/main" val="3226860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57261570"/>
                    </a:ext>
                  </a:extLst>
                </a:gridCol>
                <a:gridCol w="576072">
                  <a:extLst>
                    <a:ext uri="{9D8B030D-6E8A-4147-A177-3AD203B41FA5}">
                      <a16:colId xmlns:a16="http://schemas.microsoft.com/office/drawing/2014/main" val="1017060383"/>
                    </a:ext>
                  </a:extLst>
                </a:gridCol>
                <a:gridCol w="576072">
                  <a:extLst>
                    <a:ext uri="{9D8B030D-6E8A-4147-A177-3AD203B41FA5}">
                      <a16:colId xmlns:a16="http://schemas.microsoft.com/office/drawing/2014/main" val="2354064533"/>
                    </a:ext>
                  </a:extLst>
                </a:gridCol>
                <a:gridCol w="576072">
                  <a:extLst>
                    <a:ext uri="{9D8B030D-6E8A-4147-A177-3AD203B41FA5}">
                      <a16:colId xmlns:a16="http://schemas.microsoft.com/office/drawing/2014/main" val="1265458491"/>
                    </a:ext>
                  </a:extLst>
                </a:gridCol>
                <a:gridCol w="576072">
                  <a:extLst>
                    <a:ext uri="{9D8B030D-6E8A-4147-A177-3AD203B41FA5}">
                      <a16:colId xmlns:a16="http://schemas.microsoft.com/office/drawing/2014/main" val="1728149802"/>
                    </a:ext>
                  </a:extLst>
                </a:gridCol>
                <a:gridCol w="576072">
                  <a:extLst>
                    <a:ext uri="{9D8B030D-6E8A-4147-A177-3AD203B41FA5}">
                      <a16:colId xmlns:a16="http://schemas.microsoft.com/office/drawing/2014/main" val="1971569942"/>
                    </a:ext>
                  </a:extLst>
                </a:gridCol>
                <a:gridCol w="576072">
                  <a:extLst>
                    <a:ext uri="{9D8B030D-6E8A-4147-A177-3AD203B41FA5}">
                      <a16:colId xmlns:a16="http://schemas.microsoft.com/office/drawing/2014/main" val="98322310"/>
                    </a:ext>
                  </a:extLst>
                </a:gridCol>
                <a:gridCol w="576072">
                  <a:extLst>
                    <a:ext uri="{9D8B030D-6E8A-4147-A177-3AD203B41FA5}">
                      <a16:colId xmlns:a16="http://schemas.microsoft.com/office/drawing/2014/main" val="3019974017"/>
                    </a:ext>
                  </a:extLst>
                </a:gridCol>
                <a:gridCol w="576072">
                  <a:extLst>
                    <a:ext uri="{9D8B030D-6E8A-4147-A177-3AD203B41FA5}">
                      <a16:colId xmlns:a16="http://schemas.microsoft.com/office/drawing/2014/main" val="784740165"/>
                    </a:ext>
                  </a:extLst>
                </a:gridCol>
                <a:gridCol w="576072">
                  <a:extLst>
                    <a:ext uri="{9D8B030D-6E8A-4147-A177-3AD203B41FA5}">
                      <a16:colId xmlns:a16="http://schemas.microsoft.com/office/drawing/2014/main" val="4053006121"/>
                    </a:ext>
                  </a:extLst>
                </a:gridCol>
                <a:gridCol w="576072">
                  <a:extLst>
                    <a:ext uri="{9D8B030D-6E8A-4147-A177-3AD203B41FA5}">
                      <a16:colId xmlns:a16="http://schemas.microsoft.com/office/drawing/2014/main" val="562386875"/>
                    </a:ext>
                  </a:extLst>
                </a:gridCol>
                <a:gridCol w="576072">
                  <a:extLst>
                    <a:ext uri="{9D8B030D-6E8A-4147-A177-3AD203B41FA5}">
                      <a16:colId xmlns:a16="http://schemas.microsoft.com/office/drawing/2014/main" val="2066536375"/>
                    </a:ext>
                  </a:extLst>
                </a:gridCol>
                <a:gridCol w="576072">
                  <a:extLst>
                    <a:ext uri="{9D8B030D-6E8A-4147-A177-3AD203B41FA5}">
                      <a16:colId xmlns:a16="http://schemas.microsoft.com/office/drawing/2014/main" val="1104301692"/>
                    </a:ext>
                  </a:extLst>
                </a:gridCol>
                <a:gridCol w="576072">
                  <a:extLst>
                    <a:ext uri="{9D8B030D-6E8A-4147-A177-3AD203B41FA5}">
                      <a16:colId xmlns:a16="http://schemas.microsoft.com/office/drawing/2014/main" val="7404909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 (Organic)</a:t>
                      </a:r>
                    </a:p>
                  </a:txBody>
                  <a:tcPr/>
                </a:tc>
                <a:tc>
                  <a:txBody>
                    <a:bodyPr/>
                    <a:lstStyle/>
                    <a:p>
                      <a:r>
                        <a:rPr lang="en-US" sz="1000"/>
                        <a:t>Favs</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a:t>
                      </a:r>
                    </a:p>
                  </a:txBody>
                  <a:tcPr/>
                </a:tc>
                <a:tc>
                  <a:txBody>
                    <a:bodyPr/>
                    <a:lstStyle/>
                    <a:p>
                      <a:r>
                        <a:rPr lang="en-US" sz="1000"/>
                        <a:t>Impressions (Organic)</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 (Organic)</a:t>
                      </a:r>
                    </a:p>
                  </a:txBody>
                  <a:tcPr/>
                </a:tc>
                <a:tc>
                  <a:txBody>
                    <a:bodyPr/>
                    <a:lstStyle/>
                    <a:p>
                      <a:r>
                        <a:rPr lang="en-US" sz="1000"/>
                        <a:t>Link Clicks</a:t>
                      </a:r>
                    </a:p>
                  </a:txBody>
                  <a:tcPr/>
                </a:tc>
                <a:tc>
                  <a:txBody>
                    <a:bodyPr/>
                    <a:lstStyle/>
                    <a:p>
                      <a:r>
                        <a:rPr lang="en-US" sz="1000"/>
                        <a:t>Profile Clicks</a:t>
                      </a:r>
                    </a:p>
                  </a:txBody>
                  <a:tcPr/>
                </a:tc>
                <a:tc>
                  <a:txBody>
                    <a:bodyPr/>
                    <a:lstStyle/>
                    <a:p>
                      <a:r>
                        <a:rPr lang="en-US" sz="1000"/>
                        <a:t>CTR</a:t>
                      </a:r>
                    </a:p>
                  </a:txBody>
                  <a:tcPr/>
                </a:tc>
                <a:extLst>
                  <a:ext uri="{0D108BD9-81ED-4DB2-BD59-A6C34878D82A}">
                    <a16:rowId xmlns:a16="http://schemas.microsoft.com/office/drawing/2014/main" val="852408690"/>
                  </a:ext>
                </a:extLst>
              </a:tr>
              <a:tr h="370840">
                <a:tc>
                  <a:txBody>
                    <a:bodyPr/>
                    <a:lstStyle/>
                    <a:p>
                      <a:r>
                        <a:rPr lang="en-US" sz="1000"/>
                        <a:t>@MBDAItalia</a:t>
                      </a:r>
                    </a:p>
                  </a:txBody>
                  <a:tcPr/>
                </a:tc>
                <a:tc>
                  <a:txBody>
                    <a:bodyPr/>
                    <a:lstStyle/>
                    <a:p>
                      <a:r>
                        <a:rPr lang="en-US" sz="1000"/>
                        <a:t>135</a:t>
                      </a:r>
                    </a:p>
                  </a:txBody>
                  <a:tcPr/>
                </a:tc>
                <a:tc>
                  <a:txBody>
                    <a:bodyPr/>
                    <a:lstStyle/>
                    <a:p>
                      <a:r>
                        <a:rPr lang="en-US" sz="1000"/>
                        <a:t>1</a:t>
                      </a:r>
                    </a:p>
                  </a:txBody>
                  <a:tcPr/>
                </a:tc>
                <a:tc>
                  <a:txBody>
                    <a:bodyPr/>
                    <a:lstStyle/>
                    <a:p>
                      <a:r>
                        <a:rPr lang="en-US" sz="1000"/>
                        <a:t>21</a:t>
                      </a:r>
                    </a:p>
                  </a:txBody>
                  <a:tcPr/>
                </a:tc>
                <a:tc>
                  <a:txBody>
                    <a:bodyPr/>
                    <a:lstStyle/>
                    <a:p>
                      <a:r>
                        <a:rPr lang="en-US" sz="1000"/>
                        <a:t>0</a:t>
                      </a:r>
                    </a:p>
                  </a:txBody>
                  <a:tcPr/>
                </a:tc>
                <a:tc>
                  <a:txBody>
                    <a:bodyPr/>
                    <a:lstStyle/>
                    <a:p>
                      <a:r>
                        <a:rPr lang="en-US" sz="1000"/>
                        <a:t>n/a</a:t>
                      </a:r>
                    </a:p>
                  </a:txBody>
                  <a:tcPr/>
                </a:tc>
                <a:tc>
                  <a:txBody>
                    <a:bodyPr/>
                    <a:lstStyle/>
                    <a:p>
                      <a:r>
                        <a:rPr lang="en-US" sz="1000"/>
                        <a:t>1.2402 %</a:t>
                      </a:r>
                    </a:p>
                  </a:txBody>
                  <a:tcPr/>
                </a:tc>
                <a:tc>
                  <a:txBody>
                    <a:bodyPr/>
                    <a:lstStyle/>
                    <a:p>
                      <a:r>
                        <a:rPr lang="en-US" sz="1000"/>
                        <a:t>1596</a:t>
                      </a:r>
                    </a:p>
                  </a:txBody>
                  <a:tcPr/>
                </a:tc>
                <a:tc>
                  <a:txBody>
                    <a:bodyPr/>
                    <a:lstStyle/>
                    <a:p>
                      <a:r>
                        <a:rPr lang="en-US" sz="1000"/>
                        <a:t>108</a:t>
                      </a:r>
                    </a:p>
                  </a:txBody>
                  <a:tcPr/>
                </a:tc>
                <a:tc>
                  <a:txBody>
                    <a:bodyPr/>
                    <a:lstStyle/>
                    <a:p>
                      <a:r>
                        <a:rPr lang="en-US" sz="1000"/>
                        <a:t>5.9616 %</a:t>
                      </a:r>
                    </a:p>
                  </a:txBody>
                  <a:tcPr/>
                </a:tc>
                <a:tc>
                  <a:txBody>
                    <a:bodyPr/>
                    <a:lstStyle/>
                    <a:p>
                      <a:r>
                        <a:rPr lang="en-US" sz="1000"/>
                        <a:t>52</a:t>
                      </a:r>
                    </a:p>
                  </a:txBody>
                  <a:tcPr/>
                </a:tc>
                <a:tc>
                  <a:txBody>
                    <a:bodyPr/>
                    <a:lstStyle/>
                    <a:p>
                      <a:r>
                        <a:rPr lang="en-US" sz="1000"/>
                        <a:t>3</a:t>
                      </a:r>
                    </a:p>
                  </a:txBody>
                  <a:tcPr/>
                </a:tc>
                <a:tc>
                  <a:txBody>
                    <a:bodyPr/>
                    <a:lstStyle/>
                    <a:p>
                      <a:r>
                        <a:rPr lang="en-US" sz="1000"/>
                        <a:t>8</a:t>
                      </a:r>
                    </a:p>
                  </a:txBody>
                  <a:tcPr/>
                </a:tc>
                <a:tc>
                  <a:txBody>
                    <a:bodyPr/>
                    <a:lstStyle/>
                    <a:p>
                      <a:r>
                        <a:rPr lang="en-US" sz="1000"/>
                        <a:t>0.69 %</a:t>
                      </a:r>
                    </a:p>
                  </a:txBody>
                  <a:tcPr/>
                </a:tc>
                <a:extLst>
                  <a:ext uri="{0D108BD9-81ED-4DB2-BD59-A6C34878D82A}">
                    <a16:rowId xmlns:a16="http://schemas.microsoft.com/office/drawing/2014/main" val="3493736772"/>
                  </a:ext>
                </a:extLst>
              </a:tr>
              <a:tr h="370840">
                <a:tc>
                  <a:txBody>
                    <a:bodyPr/>
                    <a:lstStyle/>
                    <a:p>
                      <a:r>
                        <a:rPr lang="en-US" sz="1000"/>
                        <a:t>@MBDAGroup</a:t>
                      </a:r>
                    </a:p>
                  </a:txBody>
                  <a:tcPr/>
                </a:tc>
                <a:tc>
                  <a:txBody>
                    <a:bodyPr/>
                    <a:lstStyle/>
                    <a:p>
                      <a:r>
                        <a:rPr lang="en-US" sz="1000"/>
                        <a:t>23342</a:t>
                      </a:r>
                    </a:p>
                  </a:txBody>
                  <a:tcPr/>
                </a:tc>
                <a:tc>
                  <a:txBody>
                    <a:bodyPr/>
                    <a:lstStyle/>
                    <a:p>
                      <a:r>
                        <a:rPr lang="en-US" sz="1000"/>
                        <a:t>60</a:t>
                      </a:r>
                    </a:p>
                  </a:txBody>
                  <a:tcPr/>
                </a:tc>
                <a:tc>
                  <a:txBody>
                    <a:bodyPr/>
                    <a:lstStyle/>
                    <a:p>
                      <a:r>
                        <a:rPr lang="en-US" sz="1000"/>
                        <a:t>319</a:t>
                      </a:r>
                    </a:p>
                  </a:txBody>
                  <a:tcPr/>
                </a:tc>
                <a:tc>
                  <a:txBody>
                    <a:bodyPr/>
                    <a:lstStyle/>
                    <a:p>
                      <a:r>
                        <a:rPr lang="en-US" sz="1000"/>
                        <a:t>4</a:t>
                      </a:r>
                    </a:p>
                  </a:txBody>
                  <a:tcPr/>
                </a:tc>
                <a:tc>
                  <a:txBody>
                    <a:bodyPr/>
                    <a:lstStyle/>
                    <a:p>
                      <a:r>
                        <a:rPr lang="en-US" sz="1000"/>
                        <a:t>n/a</a:t>
                      </a:r>
                    </a:p>
                  </a:txBody>
                  <a:tcPr/>
                </a:tc>
                <a:tc>
                  <a:txBody>
                    <a:bodyPr/>
                    <a:lstStyle/>
                    <a:p>
                      <a:r>
                        <a:rPr lang="en-US" sz="1000"/>
                        <a:t>0.1371 %</a:t>
                      </a:r>
                    </a:p>
                  </a:txBody>
                  <a:tcPr/>
                </a:tc>
                <a:tc>
                  <a:txBody>
                    <a:bodyPr/>
                    <a:lstStyle/>
                    <a:p>
                      <a:r>
                        <a:rPr lang="en-US" sz="1000"/>
                        <a:t>48369</a:t>
                      </a:r>
                    </a:p>
                  </a:txBody>
                  <a:tcPr/>
                </a:tc>
                <a:tc>
                  <a:txBody>
                    <a:bodyPr/>
                    <a:lstStyle/>
                    <a:p>
                      <a:r>
                        <a:rPr lang="en-US" sz="1000"/>
                        <a:t>3635</a:t>
                      </a:r>
                    </a:p>
                  </a:txBody>
                  <a:tcPr/>
                </a:tc>
                <a:tc>
                  <a:txBody>
                    <a:bodyPr/>
                    <a:lstStyle/>
                    <a:p>
                      <a:r>
                        <a:rPr lang="en-US" sz="1000"/>
                        <a:t>4.4770 %</a:t>
                      </a:r>
                    </a:p>
                  </a:txBody>
                  <a:tcPr/>
                </a:tc>
                <a:tc>
                  <a:txBody>
                    <a:bodyPr/>
                    <a:lstStyle/>
                    <a:p>
                      <a:r>
                        <a:rPr lang="en-US" sz="1000"/>
                        <a:t>2566</a:t>
                      </a:r>
                    </a:p>
                  </a:txBody>
                  <a:tcPr/>
                </a:tc>
                <a:tc>
                  <a:txBody>
                    <a:bodyPr/>
                    <a:lstStyle/>
                    <a:p>
                      <a:r>
                        <a:rPr lang="en-US" sz="1000"/>
                        <a:t>89</a:t>
                      </a:r>
                    </a:p>
                  </a:txBody>
                  <a:tcPr/>
                </a:tc>
                <a:tc>
                  <a:txBody>
                    <a:bodyPr/>
                    <a:lstStyle/>
                    <a:p>
                      <a:r>
                        <a:rPr lang="en-US" sz="1000"/>
                        <a:t>126</a:t>
                      </a:r>
                    </a:p>
                  </a:txBody>
                  <a:tcPr/>
                </a:tc>
                <a:tc>
                  <a:txBody>
                    <a:bodyPr/>
                    <a:lstStyle/>
                    <a:p>
                      <a:r>
                        <a:rPr lang="en-US" sz="1000"/>
                        <a:t>0.44 %</a:t>
                      </a:r>
                    </a:p>
                  </a:txBody>
                  <a:tcPr/>
                </a:tc>
                <a:extLst>
                  <a:ext uri="{0D108BD9-81ED-4DB2-BD59-A6C34878D82A}">
                    <a16:rowId xmlns:a16="http://schemas.microsoft.com/office/drawing/2014/main" val="4045772207"/>
                  </a:ext>
                </a:extLst>
              </a:tr>
              <a:tr h="370840">
                <a:tc>
                  <a:txBody>
                    <a:bodyPr/>
                    <a:lstStyle/>
                    <a:p>
                      <a:r>
                        <a:rPr lang="en-US" sz="1000"/>
                        <a:t>@MBDAFrance</a:t>
                      </a:r>
                    </a:p>
                  </a:txBody>
                  <a:tcPr/>
                </a:tc>
                <a:tc>
                  <a:txBody>
                    <a:bodyPr/>
                    <a:lstStyle/>
                    <a:p>
                      <a:r>
                        <a:rPr lang="en-US" sz="1000"/>
                        <a:t>10422</a:t>
                      </a:r>
                    </a:p>
                  </a:txBody>
                  <a:tcPr/>
                </a:tc>
                <a:tc>
                  <a:txBody>
                    <a:bodyPr/>
                    <a:lstStyle/>
                    <a:p>
                      <a:r>
                        <a:rPr lang="en-US" sz="1000"/>
                        <a:t>10</a:t>
                      </a:r>
                    </a:p>
                  </a:txBody>
                  <a:tcPr/>
                </a:tc>
                <a:tc>
                  <a:txBody>
                    <a:bodyPr/>
                    <a:lstStyle/>
                    <a:p>
                      <a:r>
                        <a:rPr lang="en-US" sz="1000"/>
                        <a:t>57</a:t>
                      </a:r>
                    </a:p>
                  </a:txBody>
                  <a:tcPr/>
                </a:tc>
                <a:tc>
                  <a:txBody>
                    <a:bodyPr/>
                    <a:lstStyle/>
                    <a:p>
                      <a:r>
                        <a:rPr lang="en-US" sz="1000"/>
                        <a:t>4</a:t>
                      </a:r>
                    </a:p>
                  </a:txBody>
                  <a:tcPr/>
                </a:tc>
                <a:tc>
                  <a:txBody>
                    <a:bodyPr/>
                    <a:lstStyle/>
                    <a:p>
                      <a:r>
                        <a:rPr lang="en-US" sz="1000"/>
                        <a:t>n/a</a:t>
                      </a:r>
                    </a:p>
                  </a:txBody>
                  <a:tcPr/>
                </a:tc>
                <a:tc>
                  <a:txBody>
                    <a:bodyPr/>
                    <a:lstStyle/>
                    <a:p>
                      <a:r>
                        <a:rPr lang="en-US" sz="1000"/>
                        <a:t>0.0426 %</a:t>
                      </a:r>
                    </a:p>
                  </a:txBody>
                  <a:tcPr/>
                </a:tc>
                <a:tc>
                  <a:txBody>
                    <a:bodyPr/>
                    <a:lstStyle/>
                    <a:p>
                      <a:r>
                        <a:rPr lang="en-US" sz="1000"/>
                        <a:t>9392</a:t>
                      </a:r>
                    </a:p>
                  </a:txBody>
                  <a:tcPr/>
                </a:tc>
                <a:tc>
                  <a:txBody>
                    <a:bodyPr/>
                    <a:lstStyle/>
                    <a:p>
                      <a:r>
                        <a:rPr lang="en-US" sz="1000"/>
                        <a:t>374</a:t>
                      </a:r>
                    </a:p>
                  </a:txBody>
                  <a:tcPr/>
                </a:tc>
                <a:tc>
                  <a:txBody>
                    <a:bodyPr/>
                    <a:lstStyle/>
                    <a:p>
                      <a:r>
                        <a:rPr lang="en-US" sz="1000"/>
                        <a:t>3.9974 %</a:t>
                      </a:r>
                    </a:p>
                  </a:txBody>
                  <a:tcPr/>
                </a:tc>
                <a:tc>
                  <a:txBody>
                    <a:bodyPr/>
                    <a:lstStyle/>
                    <a:p>
                      <a:r>
                        <a:rPr lang="en-US" sz="1000"/>
                        <a:t>1011</a:t>
                      </a:r>
                    </a:p>
                  </a:txBody>
                  <a:tcPr/>
                </a:tc>
                <a:tc>
                  <a:txBody>
                    <a:bodyPr/>
                    <a:lstStyle/>
                    <a:p>
                      <a:r>
                        <a:rPr lang="en-US" sz="1000"/>
                        <a:t>10</a:t>
                      </a:r>
                    </a:p>
                  </a:txBody>
                  <a:tcPr/>
                </a:tc>
                <a:tc>
                  <a:txBody>
                    <a:bodyPr/>
                    <a:lstStyle/>
                    <a:p>
                      <a:r>
                        <a:rPr lang="en-US" sz="1000"/>
                        <a:t>33</a:t>
                      </a:r>
                    </a:p>
                  </a:txBody>
                  <a:tcPr/>
                </a:tc>
                <a:tc>
                  <a:txBody>
                    <a:bodyPr/>
                    <a:lstStyle/>
                    <a:p>
                      <a:r>
                        <a:rPr lang="en-US" sz="1000"/>
                        <a:t>0.46 %</a:t>
                      </a:r>
                    </a:p>
                  </a:txBody>
                  <a:tcPr/>
                </a:tc>
                <a:extLst>
                  <a:ext uri="{0D108BD9-81ED-4DB2-BD59-A6C34878D82A}">
                    <a16:rowId xmlns:a16="http://schemas.microsoft.com/office/drawing/2014/main" val="132811902"/>
                  </a:ext>
                </a:extLst>
              </a:tr>
              <a:tr h="370840">
                <a:tc>
                  <a:txBody>
                    <a:bodyPr/>
                    <a:lstStyle/>
                    <a:p>
                      <a:r>
                        <a:rPr lang="en-US" sz="1000"/>
                        <a:t>@MBDA_UK</a:t>
                      </a:r>
                    </a:p>
                  </a:txBody>
                  <a:tcPr/>
                </a:tc>
                <a:tc>
                  <a:txBody>
                    <a:bodyPr/>
                    <a:lstStyle/>
                    <a:p>
                      <a:r>
                        <a:rPr lang="en-US" sz="1000"/>
                        <a:t>2717</a:t>
                      </a:r>
                    </a:p>
                  </a:txBody>
                  <a:tcPr/>
                </a:tc>
                <a:tc>
                  <a:txBody>
                    <a:bodyPr/>
                    <a:lstStyle/>
                    <a:p>
                      <a:r>
                        <a:rPr lang="en-US" sz="1000"/>
                        <a:t>2</a:t>
                      </a:r>
                    </a:p>
                  </a:txBody>
                  <a:tcPr/>
                </a:tc>
                <a:tc>
                  <a:txBody>
                    <a:bodyPr/>
                    <a:lstStyle/>
                    <a:p>
                      <a:r>
                        <a:rPr lang="en-US" sz="1000"/>
                        <a:t>22</a:t>
                      </a:r>
                    </a:p>
                  </a:txBody>
                  <a:tcPr/>
                </a:tc>
                <a:tc>
                  <a:txBody>
                    <a:bodyPr/>
                    <a:lstStyle/>
                    <a:p>
                      <a:r>
                        <a:rPr lang="en-US" sz="1000"/>
                        <a:t>4</a:t>
                      </a:r>
                    </a:p>
                  </a:txBody>
                  <a:tcPr/>
                </a:tc>
                <a:tc>
                  <a:txBody>
                    <a:bodyPr/>
                    <a:lstStyle/>
                    <a:p>
                      <a:r>
                        <a:rPr lang="en-US" sz="1000"/>
                        <a:t>n/a</a:t>
                      </a:r>
                    </a:p>
                  </a:txBody>
                  <a:tcPr/>
                </a:tc>
                <a:tc>
                  <a:txBody>
                    <a:bodyPr/>
                    <a:lstStyle/>
                    <a:p>
                      <a:r>
                        <a:rPr lang="en-US" sz="1000"/>
                        <a:t>0.0607 %</a:t>
                      </a:r>
                    </a:p>
                  </a:txBody>
                  <a:tcPr/>
                </a:tc>
                <a:tc>
                  <a:txBody>
                    <a:bodyPr/>
                    <a:lstStyle/>
                    <a:p>
                      <a:r>
                        <a:rPr lang="en-US" sz="1000"/>
                        <a:t>3458</a:t>
                      </a:r>
                    </a:p>
                  </a:txBody>
                  <a:tcPr/>
                </a:tc>
                <a:tc>
                  <a:txBody>
                    <a:bodyPr/>
                    <a:lstStyle/>
                    <a:p>
                      <a:r>
                        <a:rPr lang="en-US" sz="1000"/>
                        <a:t>127</a:t>
                      </a:r>
                    </a:p>
                  </a:txBody>
                  <a:tcPr/>
                </a:tc>
                <a:tc>
                  <a:txBody>
                    <a:bodyPr/>
                    <a:lstStyle/>
                    <a:p>
                      <a:r>
                        <a:rPr lang="en-US" sz="1000"/>
                        <a:t>3.7637 %</a:t>
                      </a:r>
                    </a:p>
                  </a:txBody>
                  <a:tcPr/>
                </a:tc>
                <a:tc>
                  <a:txBody>
                    <a:bodyPr/>
                    <a:lstStyle/>
                    <a:p>
                      <a:r>
                        <a:rPr lang="en-US" sz="1000"/>
                        <a:t>338</a:t>
                      </a:r>
                    </a:p>
                  </a:txBody>
                  <a:tcPr/>
                </a:tc>
                <a:tc>
                  <a:txBody>
                    <a:bodyPr/>
                    <a:lstStyle/>
                    <a:p>
                      <a:r>
                        <a:rPr lang="en-US" sz="1000"/>
                        <a:t>15</a:t>
                      </a:r>
                    </a:p>
                  </a:txBody>
                  <a:tcPr/>
                </a:tc>
                <a:tc>
                  <a:txBody>
                    <a:bodyPr/>
                    <a:lstStyle/>
                    <a:p>
                      <a:r>
                        <a:rPr lang="en-US" sz="1000"/>
                        <a:t>11</a:t>
                      </a:r>
                    </a:p>
                  </a:txBody>
                  <a:tcPr/>
                </a:tc>
                <a:tc>
                  <a:txBody>
                    <a:bodyPr/>
                    <a:lstStyle/>
                    <a:p>
                      <a:r>
                        <a:rPr lang="en-US" sz="1000"/>
                        <a:t>0.75 %</a:t>
                      </a:r>
                    </a:p>
                  </a:txBody>
                  <a:tcPr/>
                </a:tc>
                <a:extLst>
                  <a:ext uri="{0D108BD9-81ED-4DB2-BD59-A6C34878D82A}">
                    <a16:rowId xmlns:a16="http://schemas.microsoft.com/office/drawing/2014/main" val="1133845327"/>
                  </a:ext>
                </a:extLst>
              </a:tr>
            </a:tbl>
          </a:graphicData>
        </a:graphic>
      </p:graphicFrame>
      <p:sp>
        <p:nvSpPr>
          <p:cNvPr id="4" name="Text Placeholder 3">
            <a:extLst>
              <a:ext uri="{FF2B5EF4-FFF2-40B4-BE49-F238E27FC236}">
                <a16:creationId xmlns:a16="http://schemas.microsoft.com/office/drawing/2014/main" id="{D4F42844-AD25-4029-9686-5147B39B91D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419968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45AE-62A8-4E93-A1F3-36CB79CB481C}"/>
              </a:ext>
            </a:extLst>
          </p:cNvPr>
          <p:cNvSpPr>
            <a:spLocks noGrp="1"/>
          </p:cNvSpPr>
          <p:nvPr>
            <p:ph type="title"/>
          </p:nvPr>
        </p:nvSpPr>
        <p:spPr/>
        <p:txBody>
          <a:bodyPr/>
          <a:lstStyle/>
          <a:p>
            <a:r>
              <a:rPr lang="en-US"/>
              <a:t>Twitter Custom Twitter Analytics Table Total | 1 group and 1 profile</a:t>
            </a:r>
          </a:p>
        </p:txBody>
      </p:sp>
      <p:graphicFrame>
        <p:nvGraphicFramePr>
          <p:cNvPr id="5" name="Table Placeholder 4">
            <a:extLst>
              <a:ext uri="{FF2B5EF4-FFF2-40B4-BE49-F238E27FC236}">
                <a16:creationId xmlns:a16="http://schemas.microsoft.com/office/drawing/2014/main" id="{8C756D46-8E48-4C6C-8D7E-22A56CD79EC1}"/>
              </a:ext>
            </a:extLst>
          </p:cNvPr>
          <p:cNvGraphicFramePr>
            <a:graphicFrameLocks noGrp="1"/>
          </p:cNvGraphicFramePr>
          <p:nvPr>
            <p:ph type="tbl" sz="quarter" idx="13"/>
            <p:extLst>
              <p:ext uri="{D42A27DB-BD31-4B8C-83A1-F6EECF244321}">
                <p14:modId xmlns:p14="http://schemas.microsoft.com/office/powerpoint/2010/main" val="230608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753787271"/>
                    </a:ext>
                  </a:extLst>
                </a:gridCol>
                <a:gridCol w="411480">
                  <a:extLst>
                    <a:ext uri="{9D8B030D-6E8A-4147-A177-3AD203B41FA5}">
                      <a16:colId xmlns:a16="http://schemas.microsoft.com/office/drawing/2014/main" val="3148952430"/>
                    </a:ext>
                  </a:extLst>
                </a:gridCol>
                <a:gridCol w="411480">
                  <a:extLst>
                    <a:ext uri="{9D8B030D-6E8A-4147-A177-3AD203B41FA5}">
                      <a16:colId xmlns:a16="http://schemas.microsoft.com/office/drawing/2014/main" val="2541601226"/>
                    </a:ext>
                  </a:extLst>
                </a:gridCol>
                <a:gridCol w="411480">
                  <a:extLst>
                    <a:ext uri="{9D8B030D-6E8A-4147-A177-3AD203B41FA5}">
                      <a16:colId xmlns:a16="http://schemas.microsoft.com/office/drawing/2014/main" val="2864905352"/>
                    </a:ext>
                  </a:extLst>
                </a:gridCol>
                <a:gridCol w="411480">
                  <a:extLst>
                    <a:ext uri="{9D8B030D-6E8A-4147-A177-3AD203B41FA5}">
                      <a16:colId xmlns:a16="http://schemas.microsoft.com/office/drawing/2014/main" val="3490206963"/>
                    </a:ext>
                  </a:extLst>
                </a:gridCol>
                <a:gridCol w="411480">
                  <a:extLst>
                    <a:ext uri="{9D8B030D-6E8A-4147-A177-3AD203B41FA5}">
                      <a16:colId xmlns:a16="http://schemas.microsoft.com/office/drawing/2014/main" val="2649208070"/>
                    </a:ext>
                  </a:extLst>
                </a:gridCol>
                <a:gridCol w="411480">
                  <a:extLst>
                    <a:ext uri="{9D8B030D-6E8A-4147-A177-3AD203B41FA5}">
                      <a16:colId xmlns:a16="http://schemas.microsoft.com/office/drawing/2014/main" val="1551762114"/>
                    </a:ext>
                  </a:extLst>
                </a:gridCol>
                <a:gridCol w="411480">
                  <a:extLst>
                    <a:ext uri="{9D8B030D-6E8A-4147-A177-3AD203B41FA5}">
                      <a16:colId xmlns:a16="http://schemas.microsoft.com/office/drawing/2014/main" val="4192164669"/>
                    </a:ext>
                  </a:extLst>
                </a:gridCol>
                <a:gridCol w="411480">
                  <a:extLst>
                    <a:ext uri="{9D8B030D-6E8A-4147-A177-3AD203B41FA5}">
                      <a16:colId xmlns:a16="http://schemas.microsoft.com/office/drawing/2014/main" val="1033163981"/>
                    </a:ext>
                  </a:extLst>
                </a:gridCol>
                <a:gridCol w="411480">
                  <a:extLst>
                    <a:ext uri="{9D8B030D-6E8A-4147-A177-3AD203B41FA5}">
                      <a16:colId xmlns:a16="http://schemas.microsoft.com/office/drawing/2014/main" val="1701953987"/>
                    </a:ext>
                  </a:extLst>
                </a:gridCol>
                <a:gridCol w="411480">
                  <a:extLst>
                    <a:ext uri="{9D8B030D-6E8A-4147-A177-3AD203B41FA5}">
                      <a16:colId xmlns:a16="http://schemas.microsoft.com/office/drawing/2014/main" val="2675013873"/>
                    </a:ext>
                  </a:extLst>
                </a:gridCol>
                <a:gridCol w="411480">
                  <a:extLst>
                    <a:ext uri="{9D8B030D-6E8A-4147-A177-3AD203B41FA5}">
                      <a16:colId xmlns:a16="http://schemas.microsoft.com/office/drawing/2014/main" val="3382365133"/>
                    </a:ext>
                  </a:extLst>
                </a:gridCol>
                <a:gridCol w="411480">
                  <a:extLst>
                    <a:ext uri="{9D8B030D-6E8A-4147-A177-3AD203B41FA5}">
                      <a16:colId xmlns:a16="http://schemas.microsoft.com/office/drawing/2014/main" val="2586081177"/>
                    </a:ext>
                  </a:extLst>
                </a:gridCol>
                <a:gridCol w="411480">
                  <a:extLst>
                    <a:ext uri="{9D8B030D-6E8A-4147-A177-3AD203B41FA5}">
                      <a16:colId xmlns:a16="http://schemas.microsoft.com/office/drawing/2014/main" val="3474412252"/>
                    </a:ext>
                  </a:extLst>
                </a:gridCol>
                <a:gridCol w="411480">
                  <a:extLst>
                    <a:ext uri="{9D8B030D-6E8A-4147-A177-3AD203B41FA5}">
                      <a16:colId xmlns:a16="http://schemas.microsoft.com/office/drawing/2014/main" val="178845502"/>
                    </a:ext>
                  </a:extLst>
                </a:gridCol>
                <a:gridCol w="411480">
                  <a:extLst>
                    <a:ext uri="{9D8B030D-6E8A-4147-A177-3AD203B41FA5}">
                      <a16:colId xmlns:a16="http://schemas.microsoft.com/office/drawing/2014/main" val="1132581294"/>
                    </a:ext>
                  </a:extLst>
                </a:gridCol>
                <a:gridCol w="411480">
                  <a:extLst>
                    <a:ext uri="{9D8B030D-6E8A-4147-A177-3AD203B41FA5}">
                      <a16:colId xmlns:a16="http://schemas.microsoft.com/office/drawing/2014/main" val="21297639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Tweets</a:t>
                      </a:r>
                    </a:p>
                  </a:txBody>
                  <a:tcPr/>
                </a:tc>
                <a:tc>
                  <a:txBody>
                    <a:bodyPr/>
                    <a:lstStyle/>
                    <a:p>
                      <a:r>
                        <a:rPr lang="en-US" sz="1000"/>
                        <a:t>Retweets</a:t>
                      </a:r>
                    </a:p>
                  </a:txBody>
                  <a:tcPr/>
                </a:tc>
                <a:tc>
                  <a:txBody>
                    <a:bodyPr/>
                    <a:lstStyle/>
                    <a:p>
                      <a:r>
                        <a:rPr lang="en-US" sz="1000"/>
                        <a:t>Retweets (Organic)</a:t>
                      </a:r>
                    </a:p>
                  </a:txBody>
                  <a:tcPr/>
                </a:tc>
                <a:tc>
                  <a:txBody>
                    <a:bodyPr/>
                    <a:lstStyle/>
                    <a:p>
                      <a:r>
                        <a:rPr lang="en-US" sz="1000"/>
                        <a:t>Favs</a:t>
                      </a:r>
                    </a:p>
                  </a:txBody>
                  <a:tcPr/>
                </a:tc>
                <a:tc>
                  <a:txBody>
                    <a:bodyPr/>
                    <a:lstStyle/>
                    <a:p>
                      <a:r>
                        <a:rPr lang="en-US" sz="1000"/>
                        <a:t>Favs (Organic)</a:t>
                      </a:r>
                    </a:p>
                  </a:txBody>
                  <a:tcPr/>
                </a:tc>
                <a:tc>
                  <a:txBody>
                    <a:bodyPr/>
                    <a:lstStyle/>
                    <a:p>
                      <a:r>
                        <a:rPr lang="en-US" sz="1000"/>
                        <a:t>Replies</a:t>
                      </a:r>
                    </a:p>
                  </a:txBody>
                  <a:tcPr/>
                </a:tc>
                <a:tc>
                  <a:txBody>
                    <a:bodyPr/>
                    <a:lstStyle/>
                    <a:p>
                      <a:r>
                        <a:rPr lang="en-US" sz="1000"/>
                        <a:t>Replies (Organic)</a:t>
                      </a:r>
                    </a:p>
                  </a:txBody>
                  <a:tcPr/>
                </a:tc>
                <a:tc>
                  <a:txBody>
                    <a:bodyPr/>
                    <a:lstStyle/>
                    <a:p>
                      <a:r>
                        <a:rPr lang="en-US" sz="1000"/>
                        <a:t>Quotes</a:t>
                      </a:r>
                    </a:p>
                  </a:txBody>
                  <a:tcPr/>
                </a:tc>
                <a:tc>
                  <a:txBody>
                    <a:bodyPr/>
                    <a:lstStyle/>
                    <a:p>
                      <a:r>
                        <a:rPr lang="en-US" sz="1000"/>
                        <a:t>Quotes (Organic)</a:t>
                      </a:r>
                    </a:p>
                  </a:txBody>
                  <a:tcPr/>
                </a:tc>
                <a:tc>
                  <a:txBody>
                    <a:bodyPr/>
                    <a:lstStyle/>
                    <a:p>
                      <a:r>
                        <a:rPr lang="en-US" sz="1000"/>
                        <a:t>I-Rate</a:t>
                      </a:r>
                    </a:p>
                  </a:txBody>
                  <a:tcPr/>
                </a:tc>
                <a:tc>
                  <a:txBody>
                    <a:bodyPr/>
                    <a:lstStyle/>
                    <a:p>
                      <a:r>
                        <a:rPr lang="en-US" sz="1000"/>
                        <a:t>Impressions</a:t>
                      </a:r>
                    </a:p>
                  </a:txBody>
                  <a:tcPr/>
                </a:tc>
                <a:tc>
                  <a:txBody>
                    <a:bodyPr/>
                    <a:lstStyle/>
                    <a:p>
                      <a:r>
                        <a:rPr lang="en-US" sz="1000"/>
                        <a:t>Impressions (Organic)</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a:t>
                      </a:r>
                    </a:p>
                  </a:txBody>
                  <a:tcPr/>
                </a:tc>
                <a:extLst>
                  <a:ext uri="{0D108BD9-81ED-4DB2-BD59-A6C34878D82A}">
                    <a16:rowId xmlns:a16="http://schemas.microsoft.com/office/drawing/2014/main" val="4273168173"/>
                  </a:ext>
                </a:extLst>
              </a:tr>
              <a:tr h="370840">
                <a:tc>
                  <a:txBody>
                    <a:bodyPr/>
                    <a:lstStyle/>
                    <a:p>
                      <a:r>
                        <a:rPr lang="en-US" sz="1000"/>
                        <a:t>@MBDAItalia</a:t>
                      </a:r>
                    </a:p>
                  </a:txBody>
                  <a:tcPr/>
                </a:tc>
                <a:tc>
                  <a:txBody>
                    <a:bodyPr/>
                    <a:lstStyle/>
                    <a:p>
                      <a:r>
                        <a:rPr lang="en-US" sz="1000"/>
                        <a:t>135</a:t>
                      </a:r>
                    </a:p>
                  </a:txBody>
                  <a:tcPr/>
                </a:tc>
                <a:tc>
                  <a:txBody>
                    <a:bodyPr/>
                    <a:lstStyle/>
                    <a:p>
                      <a:r>
                        <a:rPr lang="en-US" sz="1000"/>
                        <a:t>14</a:t>
                      </a:r>
                    </a:p>
                  </a:txBody>
                  <a:tcPr/>
                </a:tc>
                <a:tc>
                  <a:txBody>
                    <a:bodyPr/>
                    <a:lstStyle/>
                    <a:p>
                      <a:r>
                        <a:rPr lang="en-US" sz="1000"/>
                        <a:t>1</a:t>
                      </a:r>
                    </a:p>
                  </a:txBody>
                  <a:tcPr/>
                </a:tc>
                <a:tc>
                  <a:txBody>
                    <a:bodyPr/>
                    <a:lstStyle/>
                    <a:p>
                      <a:r>
                        <a:rPr lang="en-US" sz="1000"/>
                        <a:t>1</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1.2402 %</a:t>
                      </a:r>
                    </a:p>
                  </a:txBody>
                  <a:tcPr/>
                </a:tc>
                <a:tc>
                  <a:txBody>
                    <a:bodyPr/>
                    <a:lstStyle/>
                    <a:p>
                      <a:r>
                        <a:rPr lang="en-US" sz="1000"/>
                        <a:t>1596</a:t>
                      </a:r>
                    </a:p>
                  </a:txBody>
                  <a:tcPr/>
                </a:tc>
                <a:tc>
                  <a:txBody>
                    <a:bodyPr/>
                    <a:lstStyle/>
                    <a:p>
                      <a:r>
                        <a:rPr lang="en-US" sz="1000"/>
                        <a:t>1596</a:t>
                      </a:r>
                    </a:p>
                  </a:txBody>
                  <a:tcPr/>
                </a:tc>
                <a:tc>
                  <a:txBody>
                    <a:bodyPr/>
                    <a:lstStyle/>
                    <a:p>
                      <a:r>
                        <a:rPr lang="en-US" sz="1000"/>
                        <a:t>108</a:t>
                      </a:r>
                    </a:p>
                  </a:txBody>
                  <a:tcPr/>
                </a:tc>
                <a:tc>
                  <a:txBody>
                    <a:bodyPr/>
                    <a:lstStyle/>
                    <a:p>
                      <a:r>
                        <a:rPr lang="en-US" sz="1000"/>
                        <a:t>5.9616 %</a:t>
                      </a:r>
                    </a:p>
                  </a:txBody>
                  <a:tcPr/>
                </a:tc>
                <a:tc>
                  <a:txBody>
                    <a:bodyPr/>
                    <a:lstStyle/>
                    <a:p>
                      <a:r>
                        <a:rPr lang="en-US" sz="1000"/>
                        <a:t>56</a:t>
                      </a:r>
                    </a:p>
                  </a:txBody>
                  <a:tcPr/>
                </a:tc>
                <a:extLst>
                  <a:ext uri="{0D108BD9-81ED-4DB2-BD59-A6C34878D82A}">
                    <a16:rowId xmlns:a16="http://schemas.microsoft.com/office/drawing/2014/main" val="2851996854"/>
                  </a:ext>
                </a:extLst>
              </a:tr>
              <a:tr h="370840">
                <a:tc>
                  <a:txBody>
                    <a:bodyPr/>
                    <a:lstStyle/>
                    <a:p>
                      <a:r>
                        <a:rPr lang="en-US" sz="1000"/>
                        <a:t>@MBDAGroup</a:t>
                      </a:r>
                    </a:p>
                  </a:txBody>
                  <a:tcPr/>
                </a:tc>
                <a:tc>
                  <a:txBody>
                    <a:bodyPr/>
                    <a:lstStyle/>
                    <a:p>
                      <a:r>
                        <a:rPr lang="en-US" sz="1000"/>
                        <a:t>23342</a:t>
                      </a:r>
                    </a:p>
                  </a:txBody>
                  <a:tcPr/>
                </a:tc>
                <a:tc>
                  <a:txBody>
                    <a:bodyPr/>
                    <a:lstStyle/>
                    <a:p>
                      <a:r>
                        <a:rPr lang="en-US" sz="1000"/>
                        <a:t>12</a:t>
                      </a:r>
                    </a:p>
                  </a:txBody>
                  <a:tcPr/>
                </a:tc>
                <a:tc>
                  <a:txBody>
                    <a:bodyPr/>
                    <a:lstStyle/>
                    <a:p>
                      <a:r>
                        <a:rPr lang="en-US" sz="1000"/>
                        <a:t>60</a:t>
                      </a:r>
                    </a:p>
                  </a:txBody>
                  <a:tcPr/>
                </a:tc>
                <a:tc>
                  <a:txBody>
                    <a:bodyPr/>
                    <a:lstStyle/>
                    <a:p>
                      <a:r>
                        <a:rPr lang="en-US" sz="1000"/>
                        <a:t>60</a:t>
                      </a:r>
                    </a:p>
                  </a:txBody>
                  <a:tcPr/>
                </a:tc>
                <a:tc>
                  <a:txBody>
                    <a:bodyPr/>
                    <a:lstStyle/>
                    <a:p>
                      <a:r>
                        <a:rPr lang="en-US" sz="1000"/>
                        <a:t>319</a:t>
                      </a:r>
                    </a:p>
                  </a:txBody>
                  <a:tcPr/>
                </a:tc>
                <a:tc>
                  <a:txBody>
                    <a:bodyPr/>
                    <a:lstStyle/>
                    <a:p>
                      <a:r>
                        <a:rPr lang="en-US" sz="1000"/>
                        <a:t>319</a:t>
                      </a:r>
                    </a:p>
                  </a:txBody>
                  <a:tcPr/>
                </a:tc>
                <a:tc>
                  <a:txBody>
                    <a:bodyPr/>
                    <a:lstStyle/>
                    <a:p>
                      <a:r>
                        <a:rPr lang="en-US" sz="1000"/>
                        <a:t>4</a:t>
                      </a:r>
                    </a:p>
                  </a:txBody>
                  <a:tcPr/>
                </a:tc>
                <a:tc>
                  <a:txBody>
                    <a:bodyPr/>
                    <a:lstStyle/>
                    <a:p>
                      <a:r>
                        <a:rPr lang="en-US" sz="1000"/>
                        <a:t>4</a:t>
                      </a:r>
                    </a:p>
                  </a:txBody>
                  <a:tcPr/>
                </a:tc>
                <a:tc>
                  <a:txBody>
                    <a:bodyPr/>
                    <a:lstStyle/>
                    <a:p>
                      <a:r>
                        <a:rPr lang="en-US" sz="1000"/>
                        <a:t>9</a:t>
                      </a:r>
                    </a:p>
                  </a:txBody>
                  <a:tcPr/>
                </a:tc>
                <a:tc>
                  <a:txBody>
                    <a:bodyPr/>
                    <a:lstStyle/>
                    <a:p>
                      <a:r>
                        <a:rPr lang="en-US" sz="1000"/>
                        <a:t>n/a</a:t>
                      </a:r>
                    </a:p>
                  </a:txBody>
                  <a:tcPr/>
                </a:tc>
                <a:tc>
                  <a:txBody>
                    <a:bodyPr/>
                    <a:lstStyle/>
                    <a:p>
                      <a:r>
                        <a:rPr lang="en-US" sz="1000"/>
                        <a:t>0.1371 %</a:t>
                      </a:r>
                    </a:p>
                  </a:txBody>
                  <a:tcPr/>
                </a:tc>
                <a:tc>
                  <a:txBody>
                    <a:bodyPr/>
                    <a:lstStyle/>
                    <a:p>
                      <a:r>
                        <a:rPr lang="en-US" sz="1000"/>
                        <a:t>48369</a:t>
                      </a:r>
                    </a:p>
                  </a:txBody>
                  <a:tcPr/>
                </a:tc>
                <a:tc>
                  <a:txBody>
                    <a:bodyPr/>
                    <a:lstStyle/>
                    <a:p>
                      <a:r>
                        <a:rPr lang="en-US" sz="1000"/>
                        <a:t>48369</a:t>
                      </a:r>
                    </a:p>
                  </a:txBody>
                  <a:tcPr/>
                </a:tc>
                <a:tc>
                  <a:txBody>
                    <a:bodyPr/>
                    <a:lstStyle/>
                    <a:p>
                      <a:r>
                        <a:rPr lang="en-US" sz="1000"/>
                        <a:t>3635</a:t>
                      </a:r>
                    </a:p>
                  </a:txBody>
                  <a:tcPr/>
                </a:tc>
                <a:tc>
                  <a:txBody>
                    <a:bodyPr/>
                    <a:lstStyle/>
                    <a:p>
                      <a:r>
                        <a:rPr lang="en-US" sz="1000"/>
                        <a:t>4.477 %</a:t>
                      </a:r>
                    </a:p>
                  </a:txBody>
                  <a:tcPr/>
                </a:tc>
                <a:tc>
                  <a:txBody>
                    <a:bodyPr/>
                    <a:lstStyle/>
                    <a:p>
                      <a:r>
                        <a:rPr lang="en-US" sz="1000"/>
                        <a:t>3852</a:t>
                      </a:r>
                    </a:p>
                  </a:txBody>
                  <a:tcPr/>
                </a:tc>
                <a:extLst>
                  <a:ext uri="{0D108BD9-81ED-4DB2-BD59-A6C34878D82A}">
                    <a16:rowId xmlns:a16="http://schemas.microsoft.com/office/drawing/2014/main" val="2645736049"/>
                  </a:ext>
                </a:extLst>
              </a:tr>
              <a:tr h="370840">
                <a:tc>
                  <a:txBody>
                    <a:bodyPr/>
                    <a:lstStyle/>
                    <a:p>
                      <a:r>
                        <a:rPr lang="en-US" sz="1000"/>
                        <a:t>@MBDAFrance</a:t>
                      </a:r>
                    </a:p>
                  </a:txBody>
                  <a:tcPr/>
                </a:tc>
                <a:tc>
                  <a:txBody>
                    <a:bodyPr/>
                    <a:lstStyle/>
                    <a:p>
                      <a:r>
                        <a:rPr lang="en-US" sz="1000"/>
                        <a:t>10422</a:t>
                      </a:r>
                    </a:p>
                  </a:txBody>
                  <a:tcPr/>
                </a:tc>
                <a:tc>
                  <a:txBody>
                    <a:bodyPr/>
                    <a:lstStyle/>
                    <a:p>
                      <a:r>
                        <a:rPr lang="en-US" sz="1000"/>
                        <a:t>16</a:t>
                      </a:r>
                    </a:p>
                  </a:txBody>
                  <a:tcPr/>
                </a:tc>
                <a:tc>
                  <a:txBody>
                    <a:bodyPr/>
                    <a:lstStyle/>
                    <a:p>
                      <a:r>
                        <a:rPr lang="en-US" sz="1000"/>
                        <a:t>10</a:t>
                      </a:r>
                    </a:p>
                  </a:txBody>
                  <a:tcPr/>
                </a:tc>
                <a:tc>
                  <a:txBody>
                    <a:bodyPr/>
                    <a:lstStyle/>
                    <a:p>
                      <a:r>
                        <a:rPr lang="en-US" sz="1000"/>
                        <a:t>10</a:t>
                      </a:r>
                    </a:p>
                  </a:txBody>
                  <a:tcPr/>
                </a:tc>
                <a:tc>
                  <a:txBody>
                    <a:bodyPr/>
                    <a:lstStyle/>
                    <a:p>
                      <a:r>
                        <a:rPr lang="en-US" sz="1000"/>
                        <a:t>57</a:t>
                      </a:r>
                    </a:p>
                  </a:txBody>
                  <a:tcPr/>
                </a:tc>
                <a:tc>
                  <a:txBody>
                    <a:bodyPr/>
                    <a:lstStyle/>
                    <a:p>
                      <a:r>
                        <a:rPr lang="en-US" sz="1000"/>
                        <a:t>57</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tc>
                  <a:txBody>
                    <a:bodyPr/>
                    <a:lstStyle/>
                    <a:p>
                      <a:r>
                        <a:rPr lang="en-US" sz="1000"/>
                        <a:t>0.0426 %</a:t>
                      </a:r>
                    </a:p>
                  </a:txBody>
                  <a:tcPr/>
                </a:tc>
                <a:tc>
                  <a:txBody>
                    <a:bodyPr/>
                    <a:lstStyle/>
                    <a:p>
                      <a:r>
                        <a:rPr lang="en-US" sz="1000"/>
                        <a:t>9392</a:t>
                      </a:r>
                    </a:p>
                  </a:txBody>
                  <a:tcPr/>
                </a:tc>
                <a:tc>
                  <a:txBody>
                    <a:bodyPr/>
                    <a:lstStyle/>
                    <a:p>
                      <a:r>
                        <a:rPr lang="en-US" sz="1000"/>
                        <a:t>9392</a:t>
                      </a:r>
                    </a:p>
                  </a:txBody>
                  <a:tcPr/>
                </a:tc>
                <a:tc>
                  <a:txBody>
                    <a:bodyPr/>
                    <a:lstStyle/>
                    <a:p>
                      <a:r>
                        <a:rPr lang="en-US" sz="1000"/>
                        <a:t>374</a:t>
                      </a:r>
                    </a:p>
                  </a:txBody>
                  <a:tcPr/>
                </a:tc>
                <a:tc>
                  <a:txBody>
                    <a:bodyPr/>
                    <a:lstStyle/>
                    <a:p>
                      <a:r>
                        <a:rPr lang="en-US" sz="1000"/>
                        <a:t>3.9974 %</a:t>
                      </a:r>
                    </a:p>
                  </a:txBody>
                  <a:tcPr/>
                </a:tc>
                <a:tc>
                  <a:txBody>
                    <a:bodyPr/>
                    <a:lstStyle/>
                    <a:p>
                      <a:r>
                        <a:rPr lang="en-US" sz="1000"/>
                        <a:t>1013</a:t>
                      </a:r>
                    </a:p>
                  </a:txBody>
                  <a:tcPr/>
                </a:tc>
                <a:extLst>
                  <a:ext uri="{0D108BD9-81ED-4DB2-BD59-A6C34878D82A}">
                    <a16:rowId xmlns:a16="http://schemas.microsoft.com/office/drawing/2014/main" val="2714954583"/>
                  </a:ext>
                </a:extLst>
              </a:tr>
              <a:tr h="370840">
                <a:tc>
                  <a:txBody>
                    <a:bodyPr/>
                    <a:lstStyle/>
                    <a:p>
                      <a:r>
                        <a:rPr lang="en-US" sz="1000"/>
                        <a:t>@MBDA_UK</a:t>
                      </a:r>
                    </a:p>
                  </a:txBody>
                  <a:tcPr/>
                </a:tc>
                <a:tc>
                  <a:txBody>
                    <a:bodyPr/>
                    <a:lstStyle/>
                    <a:p>
                      <a:r>
                        <a:rPr lang="en-US" sz="1000"/>
                        <a:t>2717</a:t>
                      </a:r>
                    </a:p>
                  </a:txBody>
                  <a:tcPr/>
                </a:tc>
                <a:tc>
                  <a:txBody>
                    <a:bodyPr/>
                    <a:lstStyle/>
                    <a:p>
                      <a:r>
                        <a:rPr lang="en-US" sz="1000"/>
                        <a:t>17</a:t>
                      </a:r>
                    </a:p>
                  </a:txBody>
                  <a:tcPr/>
                </a:tc>
                <a:tc>
                  <a:txBody>
                    <a:bodyPr/>
                    <a:lstStyle/>
                    <a:p>
                      <a:r>
                        <a:rPr lang="en-US" sz="1000"/>
                        <a:t>2</a:t>
                      </a:r>
                    </a:p>
                  </a:txBody>
                  <a:tcPr/>
                </a:tc>
                <a:tc>
                  <a:txBody>
                    <a:bodyPr/>
                    <a:lstStyle/>
                    <a:p>
                      <a:r>
                        <a:rPr lang="en-US" sz="1000"/>
                        <a:t>2</a:t>
                      </a:r>
                    </a:p>
                  </a:txBody>
                  <a:tcPr/>
                </a:tc>
                <a:tc>
                  <a:txBody>
                    <a:bodyPr/>
                    <a:lstStyle/>
                    <a:p>
                      <a:r>
                        <a:rPr lang="en-US" sz="1000"/>
                        <a:t>22</a:t>
                      </a:r>
                    </a:p>
                  </a:txBody>
                  <a:tcPr/>
                </a:tc>
                <a:tc>
                  <a:txBody>
                    <a:bodyPr/>
                    <a:lstStyle/>
                    <a:p>
                      <a:r>
                        <a:rPr lang="en-US" sz="1000"/>
                        <a:t>21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tc>
                  <a:txBody>
                    <a:bodyPr/>
                    <a:lstStyle/>
                    <a:p>
                      <a:r>
                        <a:rPr lang="en-US" sz="1000"/>
                        <a:t>0.0607 %</a:t>
                      </a:r>
                    </a:p>
                  </a:txBody>
                  <a:tcPr/>
                </a:tc>
                <a:tc>
                  <a:txBody>
                    <a:bodyPr/>
                    <a:lstStyle/>
                    <a:p>
                      <a:r>
                        <a:rPr lang="en-US" sz="1000"/>
                        <a:t>3458</a:t>
                      </a:r>
                    </a:p>
                  </a:txBody>
                  <a:tcPr/>
                </a:tc>
                <a:tc>
                  <a:txBody>
                    <a:bodyPr/>
                    <a:lstStyle/>
                    <a:p>
                      <a:r>
                        <a:rPr lang="en-US" sz="1000"/>
                        <a:t>3458</a:t>
                      </a:r>
                    </a:p>
                  </a:txBody>
                  <a:tcPr/>
                </a:tc>
                <a:tc>
                  <a:txBody>
                    <a:bodyPr/>
                    <a:lstStyle/>
                    <a:p>
                      <a:r>
                        <a:rPr lang="en-US" sz="1000"/>
                        <a:t>127</a:t>
                      </a:r>
                    </a:p>
                  </a:txBody>
                  <a:tcPr/>
                </a:tc>
                <a:tc>
                  <a:txBody>
                    <a:bodyPr/>
                    <a:lstStyle/>
                    <a:p>
                      <a:r>
                        <a:rPr lang="en-US" sz="1000"/>
                        <a:t>3.7637 %</a:t>
                      </a:r>
                    </a:p>
                  </a:txBody>
                  <a:tcPr/>
                </a:tc>
                <a:tc>
                  <a:txBody>
                    <a:bodyPr/>
                    <a:lstStyle/>
                    <a:p>
                      <a:r>
                        <a:rPr lang="en-US" sz="1000"/>
                        <a:t>392</a:t>
                      </a:r>
                    </a:p>
                  </a:txBody>
                  <a:tcPr/>
                </a:tc>
                <a:extLst>
                  <a:ext uri="{0D108BD9-81ED-4DB2-BD59-A6C34878D82A}">
                    <a16:rowId xmlns:a16="http://schemas.microsoft.com/office/drawing/2014/main" val="3322662916"/>
                  </a:ext>
                </a:extLst>
              </a:tr>
            </a:tbl>
          </a:graphicData>
        </a:graphic>
      </p:graphicFrame>
      <p:sp>
        <p:nvSpPr>
          <p:cNvPr id="4" name="Text Placeholder 3">
            <a:extLst>
              <a:ext uri="{FF2B5EF4-FFF2-40B4-BE49-F238E27FC236}">
                <a16:creationId xmlns:a16="http://schemas.microsoft.com/office/drawing/2014/main" id="{FD7B7D65-D448-4DC2-B3A2-771D98CB73F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41825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3BCE1-8C7D-4075-99A2-8FF48D5CC375}"/>
              </a:ext>
            </a:extLst>
          </p:cNvPr>
          <p:cNvSpPr>
            <a:spLocks noGrp="1"/>
          </p:cNvSpPr>
          <p:nvPr>
            <p:ph type="title"/>
          </p:nvPr>
        </p:nvSpPr>
        <p:spPr/>
        <p:txBody>
          <a:bodyPr/>
          <a:lstStyle/>
          <a:p>
            <a:r>
              <a:rPr lang="en-US"/>
              <a:t>Twitter Own Tweets Table with CTR | 1 group and 1 profile - 1 of 26</a:t>
            </a:r>
          </a:p>
        </p:txBody>
      </p:sp>
      <p:graphicFrame>
        <p:nvGraphicFramePr>
          <p:cNvPr id="5" name="Table Placeholder 4">
            <a:extLst>
              <a:ext uri="{FF2B5EF4-FFF2-40B4-BE49-F238E27FC236}">
                <a16:creationId xmlns:a16="http://schemas.microsoft.com/office/drawing/2014/main" id="{0B99A34F-DBC5-47CD-8506-45FBD2D3A5CB}"/>
              </a:ext>
            </a:extLst>
          </p:cNvPr>
          <p:cNvGraphicFramePr>
            <a:graphicFrameLocks noGrp="1"/>
          </p:cNvGraphicFramePr>
          <p:nvPr>
            <p:ph type="tbl" sz="quarter" idx="13"/>
            <p:extLst>
              <p:ext uri="{D42A27DB-BD31-4B8C-83A1-F6EECF244321}">
                <p14:modId xmlns:p14="http://schemas.microsoft.com/office/powerpoint/2010/main" val="38621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92674730"/>
                    </a:ext>
                  </a:extLst>
                </a:gridCol>
                <a:gridCol w="329184">
                  <a:extLst>
                    <a:ext uri="{9D8B030D-6E8A-4147-A177-3AD203B41FA5}">
                      <a16:colId xmlns:a16="http://schemas.microsoft.com/office/drawing/2014/main" val="1009495493"/>
                    </a:ext>
                  </a:extLst>
                </a:gridCol>
                <a:gridCol w="740664">
                  <a:extLst>
                    <a:ext uri="{9D8B030D-6E8A-4147-A177-3AD203B41FA5}">
                      <a16:colId xmlns:a16="http://schemas.microsoft.com/office/drawing/2014/main" val="2015681446"/>
                    </a:ext>
                  </a:extLst>
                </a:gridCol>
                <a:gridCol w="905256">
                  <a:extLst>
                    <a:ext uri="{9D8B030D-6E8A-4147-A177-3AD203B41FA5}">
                      <a16:colId xmlns:a16="http://schemas.microsoft.com/office/drawing/2014/main" val="3740118599"/>
                    </a:ext>
                  </a:extLst>
                </a:gridCol>
                <a:gridCol w="329184">
                  <a:extLst>
                    <a:ext uri="{9D8B030D-6E8A-4147-A177-3AD203B41FA5}">
                      <a16:colId xmlns:a16="http://schemas.microsoft.com/office/drawing/2014/main" val="425575782"/>
                    </a:ext>
                  </a:extLst>
                </a:gridCol>
                <a:gridCol w="329184">
                  <a:extLst>
                    <a:ext uri="{9D8B030D-6E8A-4147-A177-3AD203B41FA5}">
                      <a16:colId xmlns:a16="http://schemas.microsoft.com/office/drawing/2014/main" val="4116583137"/>
                    </a:ext>
                  </a:extLst>
                </a:gridCol>
                <a:gridCol w="329184">
                  <a:extLst>
                    <a:ext uri="{9D8B030D-6E8A-4147-A177-3AD203B41FA5}">
                      <a16:colId xmlns:a16="http://schemas.microsoft.com/office/drawing/2014/main" val="3317546377"/>
                    </a:ext>
                  </a:extLst>
                </a:gridCol>
                <a:gridCol w="329184">
                  <a:extLst>
                    <a:ext uri="{9D8B030D-6E8A-4147-A177-3AD203B41FA5}">
                      <a16:colId xmlns:a16="http://schemas.microsoft.com/office/drawing/2014/main" val="3580006619"/>
                    </a:ext>
                  </a:extLst>
                </a:gridCol>
                <a:gridCol w="329184">
                  <a:extLst>
                    <a:ext uri="{9D8B030D-6E8A-4147-A177-3AD203B41FA5}">
                      <a16:colId xmlns:a16="http://schemas.microsoft.com/office/drawing/2014/main" val="3154974822"/>
                    </a:ext>
                  </a:extLst>
                </a:gridCol>
                <a:gridCol w="329184">
                  <a:extLst>
                    <a:ext uri="{9D8B030D-6E8A-4147-A177-3AD203B41FA5}">
                      <a16:colId xmlns:a16="http://schemas.microsoft.com/office/drawing/2014/main" val="882063757"/>
                    </a:ext>
                  </a:extLst>
                </a:gridCol>
                <a:gridCol w="329184">
                  <a:extLst>
                    <a:ext uri="{9D8B030D-6E8A-4147-A177-3AD203B41FA5}">
                      <a16:colId xmlns:a16="http://schemas.microsoft.com/office/drawing/2014/main" val="115108441"/>
                    </a:ext>
                  </a:extLst>
                </a:gridCol>
                <a:gridCol w="329184">
                  <a:extLst>
                    <a:ext uri="{9D8B030D-6E8A-4147-A177-3AD203B41FA5}">
                      <a16:colId xmlns:a16="http://schemas.microsoft.com/office/drawing/2014/main" val="1224969366"/>
                    </a:ext>
                  </a:extLst>
                </a:gridCol>
                <a:gridCol w="411480">
                  <a:extLst>
                    <a:ext uri="{9D8B030D-6E8A-4147-A177-3AD203B41FA5}">
                      <a16:colId xmlns:a16="http://schemas.microsoft.com/office/drawing/2014/main" val="1030179310"/>
                    </a:ext>
                  </a:extLst>
                </a:gridCol>
                <a:gridCol w="329184">
                  <a:extLst>
                    <a:ext uri="{9D8B030D-6E8A-4147-A177-3AD203B41FA5}">
                      <a16:colId xmlns:a16="http://schemas.microsoft.com/office/drawing/2014/main" val="843359610"/>
                    </a:ext>
                  </a:extLst>
                </a:gridCol>
                <a:gridCol w="329184">
                  <a:extLst>
                    <a:ext uri="{9D8B030D-6E8A-4147-A177-3AD203B41FA5}">
                      <a16:colId xmlns:a16="http://schemas.microsoft.com/office/drawing/2014/main" val="1264368474"/>
                    </a:ext>
                  </a:extLst>
                </a:gridCol>
                <a:gridCol w="329184">
                  <a:extLst>
                    <a:ext uri="{9D8B030D-6E8A-4147-A177-3AD203B41FA5}">
                      <a16:colId xmlns:a16="http://schemas.microsoft.com/office/drawing/2014/main" val="2586735080"/>
                    </a:ext>
                  </a:extLst>
                </a:gridCol>
                <a:gridCol w="329184">
                  <a:extLst>
                    <a:ext uri="{9D8B030D-6E8A-4147-A177-3AD203B41FA5}">
                      <a16:colId xmlns:a16="http://schemas.microsoft.com/office/drawing/2014/main" val="2630710924"/>
                    </a:ext>
                  </a:extLst>
                </a:gridCol>
                <a:gridCol w="329184">
                  <a:extLst>
                    <a:ext uri="{9D8B030D-6E8A-4147-A177-3AD203B41FA5}">
                      <a16:colId xmlns:a16="http://schemas.microsoft.com/office/drawing/2014/main" val="958261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49436326"/>
                  </a:ext>
                </a:extLst>
              </a:tr>
            </a:tbl>
          </a:graphicData>
        </a:graphic>
      </p:graphicFrame>
      <p:sp>
        <p:nvSpPr>
          <p:cNvPr id="4" name="Text Placeholder 3">
            <a:extLst>
              <a:ext uri="{FF2B5EF4-FFF2-40B4-BE49-F238E27FC236}">
                <a16:creationId xmlns:a16="http://schemas.microsoft.com/office/drawing/2014/main" id="{507FA13A-9EEE-4612-BBD6-25FBDDB137E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3323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A95A9-3C5E-4517-AC5B-562FBED4284A}"/>
              </a:ext>
            </a:extLst>
          </p:cNvPr>
          <p:cNvSpPr>
            <a:spLocks noGrp="1"/>
          </p:cNvSpPr>
          <p:nvPr>
            <p:ph type="title"/>
          </p:nvPr>
        </p:nvSpPr>
        <p:spPr/>
        <p:txBody>
          <a:bodyPr/>
          <a:lstStyle/>
          <a:p>
            <a:r>
              <a:rPr lang="en-US"/>
              <a:t>Twitter Own Tweets Table with CTR | 1 group and 1 profile - 2 of 26</a:t>
            </a:r>
          </a:p>
        </p:txBody>
      </p:sp>
      <p:graphicFrame>
        <p:nvGraphicFramePr>
          <p:cNvPr id="5" name="Table Placeholder 4">
            <a:extLst>
              <a:ext uri="{FF2B5EF4-FFF2-40B4-BE49-F238E27FC236}">
                <a16:creationId xmlns:a16="http://schemas.microsoft.com/office/drawing/2014/main" id="{AFA50D03-0FB2-4DD9-A63F-E132FFAB3949}"/>
              </a:ext>
            </a:extLst>
          </p:cNvPr>
          <p:cNvGraphicFramePr>
            <a:graphicFrameLocks noGrp="1"/>
          </p:cNvGraphicFramePr>
          <p:nvPr>
            <p:ph type="tbl" sz="quarter" idx="13"/>
            <p:extLst>
              <p:ext uri="{D42A27DB-BD31-4B8C-83A1-F6EECF244321}">
                <p14:modId xmlns:p14="http://schemas.microsoft.com/office/powerpoint/2010/main" val="94478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03280786"/>
                    </a:ext>
                  </a:extLst>
                </a:gridCol>
                <a:gridCol w="329184">
                  <a:extLst>
                    <a:ext uri="{9D8B030D-6E8A-4147-A177-3AD203B41FA5}">
                      <a16:colId xmlns:a16="http://schemas.microsoft.com/office/drawing/2014/main" val="3994293899"/>
                    </a:ext>
                  </a:extLst>
                </a:gridCol>
                <a:gridCol w="740664">
                  <a:extLst>
                    <a:ext uri="{9D8B030D-6E8A-4147-A177-3AD203B41FA5}">
                      <a16:colId xmlns:a16="http://schemas.microsoft.com/office/drawing/2014/main" val="1150310688"/>
                    </a:ext>
                  </a:extLst>
                </a:gridCol>
                <a:gridCol w="905256">
                  <a:extLst>
                    <a:ext uri="{9D8B030D-6E8A-4147-A177-3AD203B41FA5}">
                      <a16:colId xmlns:a16="http://schemas.microsoft.com/office/drawing/2014/main" val="922487385"/>
                    </a:ext>
                  </a:extLst>
                </a:gridCol>
                <a:gridCol w="329184">
                  <a:extLst>
                    <a:ext uri="{9D8B030D-6E8A-4147-A177-3AD203B41FA5}">
                      <a16:colId xmlns:a16="http://schemas.microsoft.com/office/drawing/2014/main" val="2851955915"/>
                    </a:ext>
                  </a:extLst>
                </a:gridCol>
                <a:gridCol w="329184">
                  <a:extLst>
                    <a:ext uri="{9D8B030D-6E8A-4147-A177-3AD203B41FA5}">
                      <a16:colId xmlns:a16="http://schemas.microsoft.com/office/drawing/2014/main" val="3998863192"/>
                    </a:ext>
                  </a:extLst>
                </a:gridCol>
                <a:gridCol w="329184">
                  <a:extLst>
                    <a:ext uri="{9D8B030D-6E8A-4147-A177-3AD203B41FA5}">
                      <a16:colId xmlns:a16="http://schemas.microsoft.com/office/drawing/2014/main" val="1439358040"/>
                    </a:ext>
                  </a:extLst>
                </a:gridCol>
                <a:gridCol w="329184">
                  <a:extLst>
                    <a:ext uri="{9D8B030D-6E8A-4147-A177-3AD203B41FA5}">
                      <a16:colId xmlns:a16="http://schemas.microsoft.com/office/drawing/2014/main" val="4079833522"/>
                    </a:ext>
                  </a:extLst>
                </a:gridCol>
                <a:gridCol w="329184">
                  <a:extLst>
                    <a:ext uri="{9D8B030D-6E8A-4147-A177-3AD203B41FA5}">
                      <a16:colId xmlns:a16="http://schemas.microsoft.com/office/drawing/2014/main" val="1769479213"/>
                    </a:ext>
                  </a:extLst>
                </a:gridCol>
                <a:gridCol w="329184">
                  <a:extLst>
                    <a:ext uri="{9D8B030D-6E8A-4147-A177-3AD203B41FA5}">
                      <a16:colId xmlns:a16="http://schemas.microsoft.com/office/drawing/2014/main" val="1189753661"/>
                    </a:ext>
                  </a:extLst>
                </a:gridCol>
                <a:gridCol w="329184">
                  <a:extLst>
                    <a:ext uri="{9D8B030D-6E8A-4147-A177-3AD203B41FA5}">
                      <a16:colId xmlns:a16="http://schemas.microsoft.com/office/drawing/2014/main" val="2611125665"/>
                    </a:ext>
                  </a:extLst>
                </a:gridCol>
                <a:gridCol w="329184">
                  <a:extLst>
                    <a:ext uri="{9D8B030D-6E8A-4147-A177-3AD203B41FA5}">
                      <a16:colId xmlns:a16="http://schemas.microsoft.com/office/drawing/2014/main" val="278303841"/>
                    </a:ext>
                  </a:extLst>
                </a:gridCol>
                <a:gridCol w="411480">
                  <a:extLst>
                    <a:ext uri="{9D8B030D-6E8A-4147-A177-3AD203B41FA5}">
                      <a16:colId xmlns:a16="http://schemas.microsoft.com/office/drawing/2014/main" val="417626248"/>
                    </a:ext>
                  </a:extLst>
                </a:gridCol>
                <a:gridCol w="329184">
                  <a:extLst>
                    <a:ext uri="{9D8B030D-6E8A-4147-A177-3AD203B41FA5}">
                      <a16:colId xmlns:a16="http://schemas.microsoft.com/office/drawing/2014/main" val="1086110630"/>
                    </a:ext>
                  </a:extLst>
                </a:gridCol>
                <a:gridCol w="329184">
                  <a:extLst>
                    <a:ext uri="{9D8B030D-6E8A-4147-A177-3AD203B41FA5}">
                      <a16:colId xmlns:a16="http://schemas.microsoft.com/office/drawing/2014/main" val="667389895"/>
                    </a:ext>
                  </a:extLst>
                </a:gridCol>
                <a:gridCol w="329184">
                  <a:extLst>
                    <a:ext uri="{9D8B030D-6E8A-4147-A177-3AD203B41FA5}">
                      <a16:colId xmlns:a16="http://schemas.microsoft.com/office/drawing/2014/main" val="1566632498"/>
                    </a:ext>
                  </a:extLst>
                </a:gridCol>
                <a:gridCol w="329184">
                  <a:extLst>
                    <a:ext uri="{9D8B030D-6E8A-4147-A177-3AD203B41FA5}">
                      <a16:colId xmlns:a16="http://schemas.microsoft.com/office/drawing/2014/main" val="4063823463"/>
                    </a:ext>
                  </a:extLst>
                </a:gridCol>
                <a:gridCol w="329184">
                  <a:extLst>
                    <a:ext uri="{9D8B030D-6E8A-4147-A177-3AD203B41FA5}">
                      <a16:colId xmlns:a16="http://schemas.microsoft.com/office/drawing/2014/main" val="320332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60562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- 2023-10-30 10:35:09</a:t>
                      </a:r>
                      <a:r>
                        <a:rPr kumimoji="0" lang="en-US" sz="1000" b="0" i="0" u="none" strike="noStrike" kern="1200" cap="none" spc="0" normalizeH="0" baseline="0" noProof="0">
                          <a:ln>
                            <a:noFill/>
                          </a:ln>
                          <a:solidFill>
                            <a:prstClr val="black"/>
                          </a:solidFill>
                          <a:effectLst/>
                          <a:uLnTx/>
                          <a:uFillTx/>
                          <a:latin typeface="Calibri"/>
                          <a:ea typeface="+mn-ea"/>
                          <a:cs typeface="+mn-cs"/>
                        </a:rPr>
                        <a:t>
 Why start your career with MBDA?
We are proud to be a leader in developing talent across a range of Early Careers Programmes (ECP) in Engineering, Business and more! 
Find out more about our Early Careers Programmes here- mbdacareers.co.uk/early-careers pic.twitter.com/TSeO7Jvoeq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https://pbs.twimg.com/media/F9rYtndWMAAKh9u.jpg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09:30:43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0.58 %</a:t>
                      </a:r>
                    </a:p>
                  </a:txBody>
                  <a:tcPr/>
                </a:tc>
                <a:extLst>
                  <a:ext uri="{0D108BD9-81ED-4DB2-BD59-A6C34878D82A}">
                    <a16:rowId xmlns:a16="http://schemas.microsoft.com/office/drawing/2014/main" val="3149590514"/>
                  </a:ext>
                </a:extLst>
              </a:tr>
            </a:tbl>
          </a:graphicData>
        </a:graphic>
      </p:graphicFrame>
      <p:sp>
        <p:nvSpPr>
          <p:cNvPr id="4" name="Text Placeholder 3">
            <a:extLst>
              <a:ext uri="{FF2B5EF4-FFF2-40B4-BE49-F238E27FC236}">
                <a16:creationId xmlns:a16="http://schemas.microsoft.com/office/drawing/2014/main" id="{1207569E-0399-4878-BCD5-81478D7DC7D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931098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5545-FC49-430F-B4D2-C7151706F08F}"/>
              </a:ext>
            </a:extLst>
          </p:cNvPr>
          <p:cNvSpPr>
            <a:spLocks noGrp="1"/>
          </p:cNvSpPr>
          <p:nvPr>
            <p:ph type="title"/>
          </p:nvPr>
        </p:nvSpPr>
        <p:spPr/>
        <p:txBody>
          <a:bodyPr/>
          <a:lstStyle/>
          <a:p>
            <a:r>
              <a:rPr lang="en-US"/>
              <a:t>Twitter Own Tweets Table with CTR | 1 group and 1 profile - 3 of 26</a:t>
            </a:r>
          </a:p>
        </p:txBody>
      </p:sp>
      <p:graphicFrame>
        <p:nvGraphicFramePr>
          <p:cNvPr id="5" name="Table Placeholder 4">
            <a:extLst>
              <a:ext uri="{FF2B5EF4-FFF2-40B4-BE49-F238E27FC236}">
                <a16:creationId xmlns:a16="http://schemas.microsoft.com/office/drawing/2014/main" id="{0863A412-3336-4F57-928D-B8282D8B43A7}"/>
              </a:ext>
            </a:extLst>
          </p:cNvPr>
          <p:cNvGraphicFramePr>
            <a:graphicFrameLocks noGrp="1"/>
          </p:cNvGraphicFramePr>
          <p:nvPr>
            <p:ph type="tbl" sz="quarter" idx="13"/>
            <p:extLst>
              <p:ext uri="{D42A27DB-BD31-4B8C-83A1-F6EECF244321}">
                <p14:modId xmlns:p14="http://schemas.microsoft.com/office/powerpoint/2010/main" val="31693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36092324"/>
                    </a:ext>
                  </a:extLst>
                </a:gridCol>
                <a:gridCol w="329184">
                  <a:extLst>
                    <a:ext uri="{9D8B030D-6E8A-4147-A177-3AD203B41FA5}">
                      <a16:colId xmlns:a16="http://schemas.microsoft.com/office/drawing/2014/main" val="2967692333"/>
                    </a:ext>
                  </a:extLst>
                </a:gridCol>
                <a:gridCol w="740664">
                  <a:extLst>
                    <a:ext uri="{9D8B030D-6E8A-4147-A177-3AD203B41FA5}">
                      <a16:colId xmlns:a16="http://schemas.microsoft.com/office/drawing/2014/main" val="2458934539"/>
                    </a:ext>
                  </a:extLst>
                </a:gridCol>
                <a:gridCol w="905256">
                  <a:extLst>
                    <a:ext uri="{9D8B030D-6E8A-4147-A177-3AD203B41FA5}">
                      <a16:colId xmlns:a16="http://schemas.microsoft.com/office/drawing/2014/main" val="3105994208"/>
                    </a:ext>
                  </a:extLst>
                </a:gridCol>
                <a:gridCol w="329184">
                  <a:extLst>
                    <a:ext uri="{9D8B030D-6E8A-4147-A177-3AD203B41FA5}">
                      <a16:colId xmlns:a16="http://schemas.microsoft.com/office/drawing/2014/main" val="185149507"/>
                    </a:ext>
                  </a:extLst>
                </a:gridCol>
                <a:gridCol w="329184">
                  <a:extLst>
                    <a:ext uri="{9D8B030D-6E8A-4147-A177-3AD203B41FA5}">
                      <a16:colId xmlns:a16="http://schemas.microsoft.com/office/drawing/2014/main" val="2782177547"/>
                    </a:ext>
                  </a:extLst>
                </a:gridCol>
                <a:gridCol w="329184">
                  <a:extLst>
                    <a:ext uri="{9D8B030D-6E8A-4147-A177-3AD203B41FA5}">
                      <a16:colId xmlns:a16="http://schemas.microsoft.com/office/drawing/2014/main" val="1625356353"/>
                    </a:ext>
                  </a:extLst>
                </a:gridCol>
                <a:gridCol w="329184">
                  <a:extLst>
                    <a:ext uri="{9D8B030D-6E8A-4147-A177-3AD203B41FA5}">
                      <a16:colId xmlns:a16="http://schemas.microsoft.com/office/drawing/2014/main" val="2571289272"/>
                    </a:ext>
                  </a:extLst>
                </a:gridCol>
                <a:gridCol w="329184">
                  <a:extLst>
                    <a:ext uri="{9D8B030D-6E8A-4147-A177-3AD203B41FA5}">
                      <a16:colId xmlns:a16="http://schemas.microsoft.com/office/drawing/2014/main" val="1508222565"/>
                    </a:ext>
                  </a:extLst>
                </a:gridCol>
                <a:gridCol w="329184">
                  <a:extLst>
                    <a:ext uri="{9D8B030D-6E8A-4147-A177-3AD203B41FA5}">
                      <a16:colId xmlns:a16="http://schemas.microsoft.com/office/drawing/2014/main" val="297477150"/>
                    </a:ext>
                  </a:extLst>
                </a:gridCol>
                <a:gridCol w="329184">
                  <a:extLst>
                    <a:ext uri="{9D8B030D-6E8A-4147-A177-3AD203B41FA5}">
                      <a16:colId xmlns:a16="http://schemas.microsoft.com/office/drawing/2014/main" val="3120566602"/>
                    </a:ext>
                  </a:extLst>
                </a:gridCol>
                <a:gridCol w="329184">
                  <a:extLst>
                    <a:ext uri="{9D8B030D-6E8A-4147-A177-3AD203B41FA5}">
                      <a16:colId xmlns:a16="http://schemas.microsoft.com/office/drawing/2014/main" val="782238981"/>
                    </a:ext>
                  </a:extLst>
                </a:gridCol>
                <a:gridCol w="411480">
                  <a:extLst>
                    <a:ext uri="{9D8B030D-6E8A-4147-A177-3AD203B41FA5}">
                      <a16:colId xmlns:a16="http://schemas.microsoft.com/office/drawing/2014/main" val="318880740"/>
                    </a:ext>
                  </a:extLst>
                </a:gridCol>
                <a:gridCol w="329184">
                  <a:extLst>
                    <a:ext uri="{9D8B030D-6E8A-4147-A177-3AD203B41FA5}">
                      <a16:colId xmlns:a16="http://schemas.microsoft.com/office/drawing/2014/main" val="1207790222"/>
                    </a:ext>
                  </a:extLst>
                </a:gridCol>
                <a:gridCol w="329184">
                  <a:extLst>
                    <a:ext uri="{9D8B030D-6E8A-4147-A177-3AD203B41FA5}">
                      <a16:colId xmlns:a16="http://schemas.microsoft.com/office/drawing/2014/main" val="1754552224"/>
                    </a:ext>
                  </a:extLst>
                </a:gridCol>
                <a:gridCol w="329184">
                  <a:extLst>
                    <a:ext uri="{9D8B030D-6E8A-4147-A177-3AD203B41FA5}">
                      <a16:colId xmlns:a16="http://schemas.microsoft.com/office/drawing/2014/main" val="2014958018"/>
                    </a:ext>
                  </a:extLst>
                </a:gridCol>
                <a:gridCol w="329184">
                  <a:extLst>
                    <a:ext uri="{9D8B030D-6E8A-4147-A177-3AD203B41FA5}">
                      <a16:colId xmlns:a16="http://schemas.microsoft.com/office/drawing/2014/main" val="4227018124"/>
                    </a:ext>
                  </a:extLst>
                </a:gridCol>
                <a:gridCol w="329184">
                  <a:extLst>
                    <a:ext uri="{9D8B030D-6E8A-4147-A177-3AD203B41FA5}">
                      <a16:colId xmlns:a16="http://schemas.microsoft.com/office/drawing/2014/main" val="423835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3430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- 2023-10-30 09:53:15</a:t>
                      </a:r>
                      <a:r>
                        <a:rPr kumimoji="0" lang="fr-FR" sz="1000" b="0" i="0" u="none" strike="noStrike" kern="1200" cap="none" spc="0" normalizeH="0" baseline="0" noProof="0">
                          <a:ln>
                            <a:noFill/>
                          </a:ln>
                          <a:solidFill>
                            <a:prstClr val="black"/>
                          </a:solidFill>
                          <a:effectLst/>
                          <a:uLnTx/>
                          <a:uFillTx/>
                          <a:latin typeface="Calibri"/>
                          <a:ea typeface="+mn-ea"/>
                          <a:cs typeface="+mn-cs"/>
                        </a:rPr>
                        <a:t>
 🏅 Agnès, responsable des systèmes de leurrage et de détection de menaces chez MBDA, a considérablement amélioré la protection des pilotes d'hélicoptères. Son travail innovant a été récompensé par un prix prestigieux lors de nos #InnovationAwards2023 pic.twitter.com/75PPVzd1Xy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https://pbs.twimg.com/ext_tw_video_thumb/1718913479694835712/pu/img/-QlHhoVnBOuZ1RMe.jpg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0.2 %</a:t>
                      </a:r>
                    </a:p>
                  </a:txBody>
                  <a:tcPr/>
                </a:tc>
                <a:extLst>
                  <a:ext uri="{0D108BD9-81ED-4DB2-BD59-A6C34878D82A}">
                    <a16:rowId xmlns:a16="http://schemas.microsoft.com/office/drawing/2014/main" val="1803159605"/>
                  </a:ext>
                </a:extLst>
              </a:tr>
            </a:tbl>
          </a:graphicData>
        </a:graphic>
      </p:graphicFrame>
      <p:sp>
        <p:nvSpPr>
          <p:cNvPr id="4" name="Text Placeholder 3">
            <a:extLst>
              <a:ext uri="{FF2B5EF4-FFF2-40B4-BE49-F238E27FC236}">
                <a16:creationId xmlns:a16="http://schemas.microsoft.com/office/drawing/2014/main" id="{37EF657A-0893-47DA-8CCB-A1EE0EBB5FE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50226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4755-2918-4CA4-A3B8-EFF2FF38A625}"/>
              </a:ext>
            </a:extLst>
          </p:cNvPr>
          <p:cNvSpPr>
            <a:spLocks noGrp="1"/>
          </p:cNvSpPr>
          <p:nvPr>
            <p:ph type="title"/>
          </p:nvPr>
        </p:nvSpPr>
        <p:spPr/>
        <p:txBody>
          <a:bodyPr/>
          <a:lstStyle/>
          <a:p>
            <a:r>
              <a:rPr lang="en-US"/>
              <a:t>Twitter Own Tweets Table with CTR | 1 group and 1 profile - 4 of 26</a:t>
            </a:r>
          </a:p>
        </p:txBody>
      </p:sp>
      <p:graphicFrame>
        <p:nvGraphicFramePr>
          <p:cNvPr id="5" name="Table Placeholder 4">
            <a:extLst>
              <a:ext uri="{FF2B5EF4-FFF2-40B4-BE49-F238E27FC236}">
                <a16:creationId xmlns:a16="http://schemas.microsoft.com/office/drawing/2014/main" id="{B18B917B-9FAC-4053-810A-F16DF21A2181}"/>
              </a:ext>
            </a:extLst>
          </p:cNvPr>
          <p:cNvGraphicFramePr>
            <a:graphicFrameLocks noGrp="1"/>
          </p:cNvGraphicFramePr>
          <p:nvPr>
            <p:ph type="tbl" sz="quarter" idx="13"/>
            <p:extLst>
              <p:ext uri="{D42A27DB-BD31-4B8C-83A1-F6EECF244321}">
                <p14:modId xmlns:p14="http://schemas.microsoft.com/office/powerpoint/2010/main" val="1872358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9559354"/>
                    </a:ext>
                  </a:extLst>
                </a:gridCol>
                <a:gridCol w="329184">
                  <a:extLst>
                    <a:ext uri="{9D8B030D-6E8A-4147-A177-3AD203B41FA5}">
                      <a16:colId xmlns:a16="http://schemas.microsoft.com/office/drawing/2014/main" val="3946791323"/>
                    </a:ext>
                  </a:extLst>
                </a:gridCol>
                <a:gridCol w="740664">
                  <a:extLst>
                    <a:ext uri="{9D8B030D-6E8A-4147-A177-3AD203B41FA5}">
                      <a16:colId xmlns:a16="http://schemas.microsoft.com/office/drawing/2014/main" val="341523291"/>
                    </a:ext>
                  </a:extLst>
                </a:gridCol>
                <a:gridCol w="905256">
                  <a:extLst>
                    <a:ext uri="{9D8B030D-6E8A-4147-A177-3AD203B41FA5}">
                      <a16:colId xmlns:a16="http://schemas.microsoft.com/office/drawing/2014/main" val="2447936722"/>
                    </a:ext>
                  </a:extLst>
                </a:gridCol>
                <a:gridCol w="329184">
                  <a:extLst>
                    <a:ext uri="{9D8B030D-6E8A-4147-A177-3AD203B41FA5}">
                      <a16:colId xmlns:a16="http://schemas.microsoft.com/office/drawing/2014/main" val="2672510503"/>
                    </a:ext>
                  </a:extLst>
                </a:gridCol>
                <a:gridCol w="329184">
                  <a:extLst>
                    <a:ext uri="{9D8B030D-6E8A-4147-A177-3AD203B41FA5}">
                      <a16:colId xmlns:a16="http://schemas.microsoft.com/office/drawing/2014/main" val="2888879682"/>
                    </a:ext>
                  </a:extLst>
                </a:gridCol>
                <a:gridCol w="329184">
                  <a:extLst>
                    <a:ext uri="{9D8B030D-6E8A-4147-A177-3AD203B41FA5}">
                      <a16:colId xmlns:a16="http://schemas.microsoft.com/office/drawing/2014/main" val="1466983382"/>
                    </a:ext>
                  </a:extLst>
                </a:gridCol>
                <a:gridCol w="329184">
                  <a:extLst>
                    <a:ext uri="{9D8B030D-6E8A-4147-A177-3AD203B41FA5}">
                      <a16:colId xmlns:a16="http://schemas.microsoft.com/office/drawing/2014/main" val="3036953814"/>
                    </a:ext>
                  </a:extLst>
                </a:gridCol>
                <a:gridCol w="329184">
                  <a:extLst>
                    <a:ext uri="{9D8B030D-6E8A-4147-A177-3AD203B41FA5}">
                      <a16:colId xmlns:a16="http://schemas.microsoft.com/office/drawing/2014/main" val="2409107379"/>
                    </a:ext>
                  </a:extLst>
                </a:gridCol>
                <a:gridCol w="329184">
                  <a:extLst>
                    <a:ext uri="{9D8B030D-6E8A-4147-A177-3AD203B41FA5}">
                      <a16:colId xmlns:a16="http://schemas.microsoft.com/office/drawing/2014/main" val="1079301059"/>
                    </a:ext>
                  </a:extLst>
                </a:gridCol>
                <a:gridCol w="329184">
                  <a:extLst>
                    <a:ext uri="{9D8B030D-6E8A-4147-A177-3AD203B41FA5}">
                      <a16:colId xmlns:a16="http://schemas.microsoft.com/office/drawing/2014/main" val="892810130"/>
                    </a:ext>
                  </a:extLst>
                </a:gridCol>
                <a:gridCol w="329184">
                  <a:extLst>
                    <a:ext uri="{9D8B030D-6E8A-4147-A177-3AD203B41FA5}">
                      <a16:colId xmlns:a16="http://schemas.microsoft.com/office/drawing/2014/main" val="2775640748"/>
                    </a:ext>
                  </a:extLst>
                </a:gridCol>
                <a:gridCol w="411480">
                  <a:extLst>
                    <a:ext uri="{9D8B030D-6E8A-4147-A177-3AD203B41FA5}">
                      <a16:colId xmlns:a16="http://schemas.microsoft.com/office/drawing/2014/main" val="796057917"/>
                    </a:ext>
                  </a:extLst>
                </a:gridCol>
                <a:gridCol w="329184">
                  <a:extLst>
                    <a:ext uri="{9D8B030D-6E8A-4147-A177-3AD203B41FA5}">
                      <a16:colId xmlns:a16="http://schemas.microsoft.com/office/drawing/2014/main" val="1058794113"/>
                    </a:ext>
                  </a:extLst>
                </a:gridCol>
                <a:gridCol w="329184">
                  <a:extLst>
                    <a:ext uri="{9D8B030D-6E8A-4147-A177-3AD203B41FA5}">
                      <a16:colId xmlns:a16="http://schemas.microsoft.com/office/drawing/2014/main" val="2975615402"/>
                    </a:ext>
                  </a:extLst>
                </a:gridCol>
                <a:gridCol w="329184">
                  <a:extLst>
                    <a:ext uri="{9D8B030D-6E8A-4147-A177-3AD203B41FA5}">
                      <a16:colId xmlns:a16="http://schemas.microsoft.com/office/drawing/2014/main" val="2827388863"/>
                    </a:ext>
                  </a:extLst>
                </a:gridCol>
                <a:gridCol w="329184">
                  <a:extLst>
                    <a:ext uri="{9D8B030D-6E8A-4147-A177-3AD203B41FA5}">
                      <a16:colId xmlns:a16="http://schemas.microsoft.com/office/drawing/2014/main" val="1084437687"/>
                    </a:ext>
                  </a:extLst>
                </a:gridCol>
                <a:gridCol w="329184">
                  <a:extLst>
                    <a:ext uri="{9D8B030D-6E8A-4147-A177-3AD203B41FA5}">
                      <a16:colId xmlns:a16="http://schemas.microsoft.com/office/drawing/2014/main" val="7983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29239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- 2023-10-30 09:50:50</a:t>
                      </a:r>
                      <a:r>
                        <a:rPr kumimoji="0" lang="it-IT" sz="1000" b="0" i="0" u="none" strike="noStrike" kern="1200" cap="none" spc="0" normalizeH="0" baseline="0" noProof="0">
                          <a:ln>
                            <a:noFill/>
                          </a:ln>
                          <a:solidFill>
                            <a:prstClr val="black"/>
                          </a:solidFill>
                          <a:effectLst/>
                          <a:uLnTx/>
                          <a:uFillTx/>
                          <a:latin typeface="Calibri"/>
                          <a:ea typeface="+mn-ea"/>
                          <a:cs typeface="+mn-cs"/>
                        </a:rPr>
                        <a:t>
 🏅 Agnes, responsabile dei Decoying and warning systems di MBDA, ha  migliorato significativamente la protezione dei piloti di elicottero. La sua innovazione ha ottenuto un importante riconoscimento ai nostri #InnovationAwards2023. pic.twitter.com/H1NNa0vd7l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https://pbs.twimg.com/ext_tw_video_thumb/1718913123657166848/pu/img/mll2j_R0Cm3h-Tpp.jpg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21:49:04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564931303"/>
                  </a:ext>
                </a:extLst>
              </a:tr>
            </a:tbl>
          </a:graphicData>
        </a:graphic>
      </p:graphicFrame>
      <p:sp>
        <p:nvSpPr>
          <p:cNvPr id="4" name="Text Placeholder 3">
            <a:extLst>
              <a:ext uri="{FF2B5EF4-FFF2-40B4-BE49-F238E27FC236}">
                <a16:creationId xmlns:a16="http://schemas.microsoft.com/office/drawing/2014/main" id="{072B1932-80B0-45B1-825C-EEC9D450D7F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869461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FD2F-52D3-4E45-8A18-7DC6995EF59E}"/>
              </a:ext>
            </a:extLst>
          </p:cNvPr>
          <p:cNvSpPr>
            <a:spLocks noGrp="1"/>
          </p:cNvSpPr>
          <p:nvPr>
            <p:ph type="title"/>
          </p:nvPr>
        </p:nvSpPr>
        <p:spPr/>
        <p:txBody>
          <a:bodyPr/>
          <a:lstStyle/>
          <a:p>
            <a:r>
              <a:rPr lang="en-US"/>
              <a:t>Twitter Own Tweets Table with CTR | 1 group and 1 profile - 5 of 26</a:t>
            </a:r>
          </a:p>
        </p:txBody>
      </p:sp>
      <p:graphicFrame>
        <p:nvGraphicFramePr>
          <p:cNvPr id="5" name="Table Placeholder 4">
            <a:extLst>
              <a:ext uri="{FF2B5EF4-FFF2-40B4-BE49-F238E27FC236}">
                <a16:creationId xmlns:a16="http://schemas.microsoft.com/office/drawing/2014/main" id="{2F040987-95D9-4378-913E-09837A2442BF}"/>
              </a:ext>
            </a:extLst>
          </p:cNvPr>
          <p:cNvGraphicFramePr>
            <a:graphicFrameLocks noGrp="1"/>
          </p:cNvGraphicFramePr>
          <p:nvPr>
            <p:ph type="tbl" sz="quarter" idx="13"/>
            <p:extLst>
              <p:ext uri="{D42A27DB-BD31-4B8C-83A1-F6EECF244321}">
                <p14:modId xmlns:p14="http://schemas.microsoft.com/office/powerpoint/2010/main" val="244885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73722362"/>
                    </a:ext>
                  </a:extLst>
                </a:gridCol>
                <a:gridCol w="329184">
                  <a:extLst>
                    <a:ext uri="{9D8B030D-6E8A-4147-A177-3AD203B41FA5}">
                      <a16:colId xmlns:a16="http://schemas.microsoft.com/office/drawing/2014/main" val="566622100"/>
                    </a:ext>
                  </a:extLst>
                </a:gridCol>
                <a:gridCol w="740664">
                  <a:extLst>
                    <a:ext uri="{9D8B030D-6E8A-4147-A177-3AD203B41FA5}">
                      <a16:colId xmlns:a16="http://schemas.microsoft.com/office/drawing/2014/main" val="3918508212"/>
                    </a:ext>
                  </a:extLst>
                </a:gridCol>
                <a:gridCol w="905256">
                  <a:extLst>
                    <a:ext uri="{9D8B030D-6E8A-4147-A177-3AD203B41FA5}">
                      <a16:colId xmlns:a16="http://schemas.microsoft.com/office/drawing/2014/main" val="3829854758"/>
                    </a:ext>
                  </a:extLst>
                </a:gridCol>
                <a:gridCol w="329184">
                  <a:extLst>
                    <a:ext uri="{9D8B030D-6E8A-4147-A177-3AD203B41FA5}">
                      <a16:colId xmlns:a16="http://schemas.microsoft.com/office/drawing/2014/main" val="2872362730"/>
                    </a:ext>
                  </a:extLst>
                </a:gridCol>
                <a:gridCol w="329184">
                  <a:extLst>
                    <a:ext uri="{9D8B030D-6E8A-4147-A177-3AD203B41FA5}">
                      <a16:colId xmlns:a16="http://schemas.microsoft.com/office/drawing/2014/main" val="159309889"/>
                    </a:ext>
                  </a:extLst>
                </a:gridCol>
                <a:gridCol w="329184">
                  <a:extLst>
                    <a:ext uri="{9D8B030D-6E8A-4147-A177-3AD203B41FA5}">
                      <a16:colId xmlns:a16="http://schemas.microsoft.com/office/drawing/2014/main" val="1341233220"/>
                    </a:ext>
                  </a:extLst>
                </a:gridCol>
                <a:gridCol w="329184">
                  <a:extLst>
                    <a:ext uri="{9D8B030D-6E8A-4147-A177-3AD203B41FA5}">
                      <a16:colId xmlns:a16="http://schemas.microsoft.com/office/drawing/2014/main" val="3658345737"/>
                    </a:ext>
                  </a:extLst>
                </a:gridCol>
                <a:gridCol w="329184">
                  <a:extLst>
                    <a:ext uri="{9D8B030D-6E8A-4147-A177-3AD203B41FA5}">
                      <a16:colId xmlns:a16="http://schemas.microsoft.com/office/drawing/2014/main" val="1601719791"/>
                    </a:ext>
                  </a:extLst>
                </a:gridCol>
                <a:gridCol w="329184">
                  <a:extLst>
                    <a:ext uri="{9D8B030D-6E8A-4147-A177-3AD203B41FA5}">
                      <a16:colId xmlns:a16="http://schemas.microsoft.com/office/drawing/2014/main" val="1551697311"/>
                    </a:ext>
                  </a:extLst>
                </a:gridCol>
                <a:gridCol w="329184">
                  <a:extLst>
                    <a:ext uri="{9D8B030D-6E8A-4147-A177-3AD203B41FA5}">
                      <a16:colId xmlns:a16="http://schemas.microsoft.com/office/drawing/2014/main" val="3965556774"/>
                    </a:ext>
                  </a:extLst>
                </a:gridCol>
                <a:gridCol w="329184">
                  <a:extLst>
                    <a:ext uri="{9D8B030D-6E8A-4147-A177-3AD203B41FA5}">
                      <a16:colId xmlns:a16="http://schemas.microsoft.com/office/drawing/2014/main" val="1147509325"/>
                    </a:ext>
                  </a:extLst>
                </a:gridCol>
                <a:gridCol w="411480">
                  <a:extLst>
                    <a:ext uri="{9D8B030D-6E8A-4147-A177-3AD203B41FA5}">
                      <a16:colId xmlns:a16="http://schemas.microsoft.com/office/drawing/2014/main" val="3533770028"/>
                    </a:ext>
                  </a:extLst>
                </a:gridCol>
                <a:gridCol w="329184">
                  <a:extLst>
                    <a:ext uri="{9D8B030D-6E8A-4147-A177-3AD203B41FA5}">
                      <a16:colId xmlns:a16="http://schemas.microsoft.com/office/drawing/2014/main" val="3648091685"/>
                    </a:ext>
                  </a:extLst>
                </a:gridCol>
                <a:gridCol w="329184">
                  <a:extLst>
                    <a:ext uri="{9D8B030D-6E8A-4147-A177-3AD203B41FA5}">
                      <a16:colId xmlns:a16="http://schemas.microsoft.com/office/drawing/2014/main" val="4224484914"/>
                    </a:ext>
                  </a:extLst>
                </a:gridCol>
                <a:gridCol w="329184">
                  <a:extLst>
                    <a:ext uri="{9D8B030D-6E8A-4147-A177-3AD203B41FA5}">
                      <a16:colId xmlns:a16="http://schemas.microsoft.com/office/drawing/2014/main" val="3725779389"/>
                    </a:ext>
                  </a:extLst>
                </a:gridCol>
                <a:gridCol w="329184">
                  <a:extLst>
                    <a:ext uri="{9D8B030D-6E8A-4147-A177-3AD203B41FA5}">
                      <a16:colId xmlns:a16="http://schemas.microsoft.com/office/drawing/2014/main" val="2291604609"/>
                    </a:ext>
                  </a:extLst>
                </a:gridCol>
                <a:gridCol w="329184">
                  <a:extLst>
                    <a:ext uri="{9D8B030D-6E8A-4147-A177-3AD203B41FA5}">
                      <a16:colId xmlns:a16="http://schemas.microsoft.com/office/drawing/2014/main" val="171303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4575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- 2023-10-29 12:00:02</a:t>
                      </a:r>
                      <a:r>
                        <a:rPr kumimoji="0" lang="en-US" sz="1000" b="0" i="0" u="none" strike="noStrike" kern="1200" cap="none" spc="0" normalizeH="0" baseline="0" noProof="0">
                          <a:ln>
                            <a:noFill/>
                          </a:ln>
                          <a:solidFill>
                            <a:prstClr val="black"/>
                          </a:solidFill>
                          <a:effectLst/>
                          <a:uLnTx/>
                          <a:uFillTx/>
                          <a:latin typeface="Calibri"/>
                          <a:ea typeface="+mn-ea"/>
                          <a:cs typeface="+mn-cs"/>
                        </a:rPr>
                        <a:t>
 🏅 Agnes, responsible of Decoying and Warning Systems at MBDA, has substantially improved the protection of helicopter pilots. Her innovative work received a prestigious prize at our #InnovationAwards2023 pic.twitter.com/hXrdkyt5Kd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https://pbs.twimg.com/ext_tw_video_thumb/1717906307154329600/pu/img/WAryv1GjulTFUOBL.jpg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09:29:57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extLst>
                  <a:ext uri="{0D108BD9-81ED-4DB2-BD59-A6C34878D82A}">
                    <a16:rowId xmlns:a16="http://schemas.microsoft.com/office/drawing/2014/main" val="2060238698"/>
                  </a:ext>
                </a:extLst>
              </a:tr>
            </a:tbl>
          </a:graphicData>
        </a:graphic>
      </p:graphicFrame>
      <p:sp>
        <p:nvSpPr>
          <p:cNvPr id="4" name="Text Placeholder 3">
            <a:extLst>
              <a:ext uri="{FF2B5EF4-FFF2-40B4-BE49-F238E27FC236}">
                <a16:creationId xmlns:a16="http://schemas.microsoft.com/office/drawing/2014/main" id="{D933EEB8-E307-4103-98FC-255B4DE6E4F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807586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D1CA-1449-47FA-830B-E9A055608C09}"/>
              </a:ext>
            </a:extLst>
          </p:cNvPr>
          <p:cNvSpPr>
            <a:spLocks noGrp="1"/>
          </p:cNvSpPr>
          <p:nvPr>
            <p:ph type="title"/>
          </p:nvPr>
        </p:nvSpPr>
        <p:spPr/>
        <p:txBody>
          <a:bodyPr/>
          <a:lstStyle/>
          <a:p>
            <a:r>
              <a:rPr lang="en-US"/>
              <a:t>Twitter Own Tweets Table with CTR | 1 group and 1 profile - 6 of 26</a:t>
            </a:r>
          </a:p>
        </p:txBody>
      </p:sp>
      <p:graphicFrame>
        <p:nvGraphicFramePr>
          <p:cNvPr id="5" name="Table Placeholder 4">
            <a:extLst>
              <a:ext uri="{FF2B5EF4-FFF2-40B4-BE49-F238E27FC236}">
                <a16:creationId xmlns:a16="http://schemas.microsoft.com/office/drawing/2014/main" id="{6C107BC6-6F86-4359-A700-D55A8D582742}"/>
              </a:ext>
            </a:extLst>
          </p:cNvPr>
          <p:cNvGraphicFramePr>
            <a:graphicFrameLocks noGrp="1"/>
          </p:cNvGraphicFramePr>
          <p:nvPr>
            <p:ph type="tbl" sz="quarter" idx="13"/>
            <p:extLst>
              <p:ext uri="{D42A27DB-BD31-4B8C-83A1-F6EECF244321}">
                <p14:modId xmlns:p14="http://schemas.microsoft.com/office/powerpoint/2010/main" val="170511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9530170"/>
                    </a:ext>
                  </a:extLst>
                </a:gridCol>
                <a:gridCol w="329184">
                  <a:extLst>
                    <a:ext uri="{9D8B030D-6E8A-4147-A177-3AD203B41FA5}">
                      <a16:colId xmlns:a16="http://schemas.microsoft.com/office/drawing/2014/main" val="2464411533"/>
                    </a:ext>
                  </a:extLst>
                </a:gridCol>
                <a:gridCol w="740664">
                  <a:extLst>
                    <a:ext uri="{9D8B030D-6E8A-4147-A177-3AD203B41FA5}">
                      <a16:colId xmlns:a16="http://schemas.microsoft.com/office/drawing/2014/main" val="3014944282"/>
                    </a:ext>
                  </a:extLst>
                </a:gridCol>
                <a:gridCol w="905256">
                  <a:extLst>
                    <a:ext uri="{9D8B030D-6E8A-4147-A177-3AD203B41FA5}">
                      <a16:colId xmlns:a16="http://schemas.microsoft.com/office/drawing/2014/main" val="3933665721"/>
                    </a:ext>
                  </a:extLst>
                </a:gridCol>
                <a:gridCol w="329184">
                  <a:extLst>
                    <a:ext uri="{9D8B030D-6E8A-4147-A177-3AD203B41FA5}">
                      <a16:colId xmlns:a16="http://schemas.microsoft.com/office/drawing/2014/main" val="1370390885"/>
                    </a:ext>
                  </a:extLst>
                </a:gridCol>
                <a:gridCol w="329184">
                  <a:extLst>
                    <a:ext uri="{9D8B030D-6E8A-4147-A177-3AD203B41FA5}">
                      <a16:colId xmlns:a16="http://schemas.microsoft.com/office/drawing/2014/main" val="1275510754"/>
                    </a:ext>
                  </a:extLst>
                </a:gridCol>
                <a:gridCol w="329184">
                  <a:extLst>
                    <a:ext uri="{9D8B030D-6E8A-4147-A177-3AD203B41FA5}">
                      <a16:colId xmlns:a16="http://schemas.microsoft.com/office/drawing/2014/main" val="2497829551"/>
                    </a:ext>
                  </a:extLst>
                </a:gridCol>
                <a:gridCol w="329184">
                  <a:extLst>
                    <a:ext uri="{9D8B030D-6E8A-4147-A177-3AD203B41FA5}">
                      <a16:colId xmlns:a16="http://schemas.microsoft.com/office/drawing/2014/main" val="3470003858"/>
                    </a:ext>
                  </a:extLst>
                </a:gridCol>
                <a:gridCol w="329184">
                  <a:extLst>
                    <a:ext uri="{9D8B030D-6E8A-4147-A177-3AD203B41FA5}">
                      <a16:colId xmlns:a16="http://schemas.microsoft.com/office/drawing/2014/main" val="1518641330"/>
                    </a:ext>
                  </a:extLst>
                </a:gridCol>
                <a:gridCol w="329184">
                  <a:extLst>
                    <a:ext uri="{9D8B030D-6E8A-4147-A177-3AD203B41FA5}">
                      <a16:colId xmlns:a16="http://schemas.microsoft.com/office/drawing/2014/main" val="838751388"/>
                    </a:ext>
                  </a:extLst>
                </a:gridCol>
                <a:gridCol w="329184">
                  <a:extLst>
                    <a:ext uri="{9D8B030D-6E8A-4147-A177-3AD203B41FA5}">
                      <a16:colId xmlns:a16="http://schemas.microsoft.com/office/drawing/2014/main" val="662388031"/>
                    </a:ext>
                  </a:extLst>
                </a:gridCol>
                <a:gridCol w="329184">
                  <a:extLst>
                    <a:ext uri="{9D8B030D-6E8A-4147-A177-3AD203B41FA5}">
                      <a16:colId xmlns:a16="http://schemas.microsoft.com/office/drawing/2014/main" val="1192632295"/>
                    </a:ext>
                  </a:extLst>
                </a:gridCol>
                <a:gridCol w="411480">
                  <a:extLst>
                    <a:ext uri="{9D8B030D-6E8A-4147-A177-3AD203B41FA5}">
                      <a16:colId xmlns:a16="http://schemas.microsoft.com/office/drawing/2014/main" val="2266993635"/>
                    </a:ext>
                  </a:extLst>
                </a:gridCol>
                <a:gridCol w="329184">
                  <a:extLst>
                    <a:ext uri="{9D8B030D-6E8A-4147-A177-3AD203B41FA5}">
                      <a16:colId xmlns:a16="http://schemas.microsoft.com/office/drawing/2014/main" val="3621552292"/>
                    </a:ext>
                  </a:extLst>
                </a:gridCol>
                <a:gridCol w="329184">
                  <a:extLst>
                    <a:ext uri="{9D8B030D-6E8A-4147-A177-3AD203B41FA5}">
                      <a16:colId xmlns:a16="http://schemas.microsoft.com/office/drawing/2014/main" val="2726569343"/>
                    </a:ext>
                  </a:extLst>
                </a:gridCol>
                <a:gridCol w="329184">
                  <a:extLst>
                    <a:ext uri="{9D8B030D-6E8A-4147-A177-3AD203B41FA5}">
                      <a16:colId xmlns:a16="http://schemas.microsoft.com/office/drawing/2014/main" val="3153806672"/>
                    </a:ext>
                  </a:extLst>
                </a:gridCol>
                <a:gridCol w="329184">
                  <a:extLst>
                    <a:ext uri="{9D8B030D-6E8A-4147-A177-3AD203B41FA5}">
                      <a16:colId xmlns:a16="http://schemas.microsoft.com/office/drawing/2014/main" val="1039623600"/>
                    </a:ext>
                  </a:extLst>
                </a:gridCol>
                <a:gridCol w="329184">
                  <a:extLst>
                    <a:ext uri="{9D8B030D-6E8A-4147-A177-3AD203B41FA5}">
                      <a16:colId xmlns:a16="http://schemas.microsoft.com/office/drawing/2014/main" val="171044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98098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- 2023-10-29 12:00:01</a:t>
                      </a:r>
                      <a:r>
                        <a:rPr kumimoji="0" lang="en-US" sz="1000" b="0" i="0" u="none" strike="noStrike" kern="1200" cap="none" spc="0" normalizeH="0" baseline="0" noProof="0">
                          <a:ln>
                            <a:noFill/>
                          </a:ln>
                          <a:solidFill>
                            <a:prstClr val="black"/>
                          </a:solidFill>
                          <a:effectLst/>
                          <a:uLnTx/>
                          <a:uFillTx/>
                          <a:latin typeface="Calibri"/>
                          <a:ea typeface="+mn-ea"/>
                          <a:cs typeface="+mn-cs"/>
                        </a:rPr>
                        <a:t>
 🏅 Agnes, responsible of Decoying and Warning Systems at MBDA, has substantially improved the protection of helicopter pilots. Her innovative work received a prestigious prize at our #InnovationAwards2023 pic.twitter.com/DYzwJzas9x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https://pbs.twimg.com/ext_tw_video_thumb/1717906516177498112/pu/img/r8nrP1C96PGKXxDQ.jpg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09:41:39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702155898"/>
                  </a:ext>
                </a:extLst>
              </a:tr>
            </a:tbl>
          </a:graphicData>
        </a:graphic>
      </p:graphicFrame>
      <p:sp>
        <p:nvSpPr>
          <p:cNvPr id="4" name="Text Placeholder 3">
            <a:extLst>
              <a:ext uri="{FF2B5EF4-FFF2-40B4-BE49-F238E27FC236}">
                <a16:creationId xmlns:a16="http://schemas.microsoft.com/office/drawing/2014/main" id="{458361B8-5EAC-4672-890A-0AA51C27689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849183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F4C4-A4CA-4715-B290-83E66252E1D5}"/>
              </a:ext>
            </a:extLst>
          </p:cNvPr>
          <p:cNvSpPr>
            <a:spLocks noGrp="1"/>
          </p:cNvSpPr>
          <p:nvPr>
            <p:ph type="title"/>
          </p:nvPr>
        </p:nvSpPr>
        <p:spPr/>
        <p:txBody>
          <a:bodyPr/>
          <a:lstStyle/>
          <a:p>
            <a:r>
              <a:rPr lang="en-US"/>
              <a:t>Twitter Own Tweets Table with CTR | 1 group and 1 profile - 7 of 26</a:t>
            </a:r>
          </a:p>
        </p:txBody>
      </p:sp>
      <p:graphicFrame>
        <p:nvGraphicFramePr>
          <p:cNvPr id="5" name="Table Placeholder 4">
            <a:extLst>
              <a:ext uri="{FF2B5EF4-FFF2-40B4-BE49-F238E27FC236}">
                <a16:creationId xmlns:a16="http://schemas.microsoft.com/office/drawing/2014/main" id="{04E32C48-906E-4663-9907-527CA303BA74}"/>
              </a:ext>
            </a:extLst>
          </p:cNvPr>
          <p:cNvGraphicFramePr>
            <a:graphicFrameLocks noGrp="1"/>
          </p:cNvGraphicFramePr>
          <p:nvPr>
            <p:ph type="tbl" sz="quarter" idx="13"/>
            <p:extLst>
              <p:ext uri="{D42A27DB-BD31-4B8C-83A1-F6EECF244321}">
                <p14:modId xmlns:p14="http://schemas.microsoft.com/office/powerpoint/2010/main" val="306318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46655734"/>
                    </a:ext>
                  </a:extLst>
                </a:gridCol>
                <a:gridCol w="329184">
                  <a:extLst>
                    <a:ext uri="{9D8B030D-6E8A-4147-A177-3AD203B41FA5}">
                      <a16:colId xmlns:a16="http://schemas.microsoft.com/office/drawing/2014/main" val="509724405"/>
                    </a:ext>
                  </a:extLst>
                </a:gridCol>
                <a:gridCol w="740664">
                  <a:extLst>
                    <a:ext uri="{9D8B030D-6E8A-4147-A177-3AD203B41FA5}">
                      <a16:colId xmlns:a16="http://schemas.microsoft.com/office/drawing/2014/main" val="1035936193"/>
                    </a:ext>
                  </a:extLst>
                </a:gridCol>
                <a:gridCol w="905256">
                  <a:extLst>
                    <a:ext uri="{9D8B030D-6E8A-4147-A177-3AD203B41FA5}">
                      <a16:colId xmlns:a16="http://schemas.microsoft.com/office/drawing/2014/main" val="843567492"/>
                    </a:ext>
                  </a:extLst>
                </a:gridCol>
                <a:gridCol w="329184">
                  <a:extLst>
                    <a:ext uri="{9D8B030D-6E8A-4147-A177-3AD203B41FA5}">
                      <a16:colId xmlns:a16="http://schemas.microsoft.com/office/drawing/2014/main" val="3671241940"/>
                    </a:ext>
                  </a:extLst>
                </a:gridCol>
                <a:gridCol w="329184">
                  <a:extLst>
                    <a:ext uri="{9D8B030D-6E8A-4147-A177-3AD203B41FA5}">
                      <a16:colId xmlns:a16="http://schemas.microsoft.com/office/drawing/2014/main" val="1125265337"/>
                    </a:ext>
                  </a:extLst>
                </a:gridCol>
                <a:gridCol w="329184">
                  <a:extLst>
                    <a:ext uri="{9D8B030D-6E8A-4147-A177-3AD203B41FA5}">
                      <a16:colId xmlns:a16="http://schemas.microsoft.com/office/drawing/2014/main" val="1554361047"/>
                    </a:ext>
                  </a:extLst>
                </a:gridCol>
                <a:gridCol w="329184">
                  <a:extLst>
                    <a:ext uri="{9D8B030D-6E8A-4147-A177-3AD203B41FA5}">
                      <a16:colId xmlns:a16="http://schemas.microsoft.com/office/drawing/2014/main" val="146201434"/>
                    </a:ext>
                  </a:extLst>
                </a:gridCol>
                <a:gridCol w="329184">
                  <a:extLst>
                    <a:ext uri="{9D8B030D-6E8A-4147-A177-3AD203B41FA5}">
                      <a16:colId xmlns:a16="http://schemas.microsoft.com/office/drawing/2014/main" val="3305354477"/>
                    </a:ext>
                  </a:extLst>
                </a:gridCol>
                <a:gridCol w="329184">
                  <a:extLst>
                    <a:ext uri="{9D8B030D-6E8A-4147-A177-3AD203B41FA5}">
                      <a16:colId xmlns:a16="http://schemas.microsoft.com/office/drawing/2014/main" val="3111679965"/>
                    </a:ext>
                  </a:extLst>
                </a:gridCol>
                <a:gridCol w="329184">
                  <a:extLst>
                    <a:ext uri="{9D8B030D-6E8A-4147-A177-3AD203B41FA5}">
                      <a16:colId xmlns:a16="http://schemas.microsoft.com/office/drawing/2014/main" val="3478423632"/>
                    </a:ext>
                  </a:extLst>
                </a:gridCol>
                <a:gridCol w="329184">
                  <a:extLst>
                    <a:ext uri="{9D8B030D-6E8A-4147-A177-3AD203B41FA5}">
                      <a16:colId xmlns:a16="http://schemas.microsoft.com/office/drawing/2014/main" val="3518660563"/>
                    </a:ext>
                  </a:extLst>
                </a:gridCol>
                <a:gridCol w="411480">
                  <a:extLst>
                    <a:ext uri="{9D8B030D-6E8A-4147-A177-3AD203B41FA5}">
                      <a16:colId xmlns:a16="http://schemas.microsoft.com/office/drawing/2014/main" val="1482788207"/>
                    </a:ext>
                  </a:extLst>
                </a:gridCol>
                <a:gridCol w="329184">
                  <a:extLst>
                    <a:ext uri="{9D8B030D-6E8A-4147-A177-3AD203B41FA5}">
                      <a16:colId xmlns:a16="http://schemas.microsoft.com/office/drawing/2014/main" val="1994608996"/>
                    </a:ext>
                  </a:extLst>
                </a:gridCol>
                <a:gridCol w="329184">
                  <a:extLst>
                    <a:ext uri="{9D8B030D-6E8A-4147-A177-3AD203B41FA5}">
                      <a16:colId xmlns:a16="http://schemas.microsoft.com/office/drawing/2014/main" val="2327649289"/>
                    </a:ext>
                  </a:extLst>
                </a:gridCol>
                <a:gridCol w="329184">
                  <a:extLst>
                    <a:ext uri="{9D8B030D-6E8A-4147-A177-3AD203B41FA5}">
                      <a16:colId xmlns:a16="http://schemas.microsoft.com/office/drawing/2014/main" val="1323506967"/>
                    </a:ext>
                  </a:extLst>
                </a:gridCol>
                <a:gridCol w="329184">
                  <a:extLst>
                    <a:ext uri="{9D8B030D-6E8A-4147-A177-3AD203B41FA5}">
                      <a16:colId xmlns:a16="http://schemas.microsoft.com/office/drawing/2014/main" val="567027272"/>
                    </a:ext>
                  </a:extLst>
                </a:gridCol>
                <a:gridCol w="329184">
                  <a:extLst>
                    <a:ext uri="{9D8B030D-6E8A-4147-A177-3AD203B41FA5}">
                      <a16:colId xmlns:a16="http://schemas.microsoft.com/office/drawing/2014/main" val="1667617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98650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- 2023-10-27 12:26:08</a:t>
                      </a:r>
                      <a:r>
                        <a:rPr kumimoji="0" lang="en-US" sz="1000" b="0" i="0" u="none" strike="noStrike" kern="1200" cap="none" spc="0" normalizeH="0" baseline="0" noProof="0">
                          <a:ln>
                            <a:noFill/>
                          </a:ln>
                          <a:solidFill>
                            <a:prstClr val="black"/>
                          </a:solidFill>
                          <a:effectLst/>
                          <a:uLnTx/>
                          <a:uFillTx/>
                          <a:latin typeface="Calibri"/>
                          <a:ea typeface="+mn-ea"/>
                          <a:cs typeface="+mn-cs"/>
                        </a:rPr>
                        <a:t>
 Our Software Engineers work is integral to our products, services and overall mission and purpose as a European leader in defence.
Together we'll explore the limits of technology. Learn more about our available opportunities using the below link-
mbdacareers.co.uk/career-areas/s… pic.twitter.com/VOu0ugdLyI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https://pbs.twimg.com/ext_tw_video_thumb/1717849878175285248/pu/img/KK_3e4WTPyV5yB4_.jpg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09:41:39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993563664"/>
                  </a:ext>
                </a:extLst>
              </a:tr>
            </a:tbl>
          </a:graphicData>
        </a:graphic>
      </p:graphicFrame>
      <p:sp>
        <p:nvSpPr>
          <p:cNvPr id="4" name="Text Placeholder 3">
            <a:extLst>
              <a:ext uri="{FF2B5EF4-FFF2-40B4-BE49-F238E27FC236}">
                <a16:creationId xmlns:a16="http://schemas.microsoft.com/office/drawing/2014/main" id="{D6BEAA6F-D29D-4166-983C-811E50E8883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86364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952C-8CEA-4965-BD50-45A57C863A90}"/>
              </a:ext>
            </a:extLst>
          </p:cNvPr>
          <p:cNvSpPr>
            <a:spLocks noGrp="1"/>
          </p:cNvSpPr>
          <p:nvPr>
            <p:ph type="title"/>
          </p:nvPr>
        </p:nvSpPr>
        <p:spPr/>
        <p:txBody>
          <a:bodyPr/>
          <a:lstStyle/>
          <a:p>
            <a:r>
              <a:rPr lang="en-US"/>
              <a:t>Twitter Own Tweets Table with CTR | 1 group and 1 profile - 8 of 26</a:t>
            </a:r>
          </a:p>
        </p:txBody>
      </p:sp>
      <p:graphicFrame>
        <p:nvGraphicFramePr>
          <p:cNvPr id="5" name="Table Placeholder 4">
            <a:extLst>
              <a:ext uri="{FF2B5EF4-FFF2-40B4-BE49-F238E27FC236}">
                <a16:creationId xmlns:a16="http://schemas.microsoft.com/office/drawing/2014/main" id="{428F6A23-CBFC-4C33-87BB-EC13F4C59974}"/>
              </a:ext>
            </a:extLst>
          </p:cNvPr>
          <p:cNvGraphicFramePr>
            <a:graphicFrameLocks noGrp="1"/>
          </p:cNvGraphicFramePr>
          <p:nvPr>
            <p:ph type="tbl" sz="quarter" idx="13"/>
            <p:extLst>
              <p:ext uri="{D42A27DB-BD31-4B8C-83A1-F6EECF244321}">
                <p14:modId xmlns:p14="http://schemas.microsoft.com/office/powerpoint/2010/main" val="381306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05058095"/>
                    </a:ext>
                  </a:extLst>
                </a:gridCol>
                <a:gridCol w="329184">
                  <a:extLst>
                    <a:ext uri="{9D8B030D-6E8A-4147-A177-3AD203B41FA5}">
                      <a16:colId xmlns:a16="http://schemas.microsoft.com/office/drawing/2014/main" val="2231221055"/>
                    </a:ext>
                  </a:extLst>
                </a:gridCol>
                <a:gridCol w="740664">
                  <a:extLst>
                    <a:ext uri="{9D8B030D-6E8A-4147-A177-3AD203B41FA5}">
                      <a16:colId xmlns:a16="http://schemas.microsoft.com/office/drawing/2014/main" val="3205087864"/>
                    </a:ext>
                  </a:extLst>
                </a:gridCol>
                <a:gridCol w="905256">
                  <a:extLst>
                    <a:ext uri="{9D8B030D-6E8A-4147-A177-3AD203B41FA5}">
                      <a16:colId xmlns:a16="http://schemas.microsoft.com/office/drawing/2014/main" val="3080936575"/>
                    </a:ext>
                  </a:extLst>
                </a:gridCol>
                <a:gridCol w="329184">
                  <a:extLst>
                    <a:ext uri="{9D8B030D-6E8A-4147-A177-3AD203B41FA5}">
                      <a16:colId xmlns:a16="http://schemas.microsoft.com/office/drawing/2014/main" val="2055175173"/>
                    </a:ext>
                  </a:extLst>
                </a:gridCol>
                <a:gridCol w="329184">
                  <a:extLst>
                    <a:ext uri="{9D8B030D-6E8A-4147-A177-3AD203B41FA5}">
                      <a16:colId xmlns:a16="http://schemas.microsoft.com/office/drawing/2014/main" val="1769669060"/>
                    </a:ext>
                  </a:extLst>
                </a:gridCol>
                <a:gridCol w="329184">
                  <a:extLst>
                    <a:ext uri="{9D8B030D-6E8A-4147-A177-3AD203B41FA5}">
                      <a16:colId xmlns:a16="http://schemas.microsoft.com/office/drawing/2014/main" val="1362524182"/>
                    </a:ext>
                  </a:extLst>
                </a:gridCol>
                <a:gridCol w="329184">
                  <a:extLst>
                    <a:ext uri="{9D8B030D-6E8A-4147-A177-3AD203B41FA5}">
                      <a16:colId xmlns:a16="http://schemas.microsoft.com/office/drawing/2014/main" val="884953469"/>
                    </a:ext>
                  </a:extLst>
                </a:gridCol>
                <a:gridCol w="329184">
                  <a:extLst>
                    <a:ext uri="{9D8B030D-6E8A-4147-A177-3AD203B41FA5}">
                      <a16:colId xmlns:a16="http://schemas.microsoft.com/office/drawing/2014/main" val="1433742344"/>
                    </a:ext>
                  </a:extLst>
                </a:gridCol>
                <a:gridCol w="329184">
                  <a:extLst>
                    <a:ext uri="{9D8B030D-6E8A-4147-A177-3AD203B41FA5}">
                      <a16:colId xmlns:a16="http://schemas.microsoft.com/office/drawing/2014/main" val="1168902868"/>
                    </a:ext>
                  </a:extLst>
                </a:gridCol>
                <a:gridCol w="329184">
                  <a:extLst>
                    <a:ext uri="{9D8B030D-6E8A-4147-A177-3AD203B41FA5}">
                      <a16:colId xmlns:a16="http://schemas.microsoft.com/office/drawing/2014/main" val="1188031958"/>
                    </a:ext>
                  </a:extLst>
                </a:gridCol>
                <a:gridCol w="329184">
                  <a:extLst>
                    <a:ext uri="{9D8B030D-6E8A-4147-A177-3AD203B41FA5}">
                      <a16:colId xmlns:a16="http://schemas.microsoft.com/office/drawing/2014/main" val="2985104964"/>
                    </a:ext>
                  </a:extLst>
                </a:gridCol>
                <a:gridCol w="411480">
                  <a:extLst>
                    <a:ext uri="{9D8B030D-6E8A-4147-A177-3AD203B41FA5}">
                      <a16:colId xmlns:a16="http://schemas.microsoft.com/office/drawing/2014/main" val="4168381154"/>
                    </a:ext>
                  </a:extLst>
                </a:gridCol>
                <a:gridCol w="329184">
                  <a:extLst>
                    <a:ext uri="{9D8B030D-6E8A-4147-A177-3AD203B41FA5}">
                      <a16:colId xmlns:a16="http://schemas.microsoft.com/office/drawing/2014/main" val="767197938"/>
                    </a:ext>
                  </a:extLst>
                </a:gridCol>
                <a:gridCol w="329184">
                  <a:extLst>
                    <a:ext uri="{9D8B030D-6E8A-4147-A177-3AD203B41FA5}">
                      <a16:colId xmlns:a16="http://schemas.microsoft.com/office/drawing/2014/main" val="1130041420"/>
                    </a:ext>
                  </a:extLst>
                </a:gridCol>
                <a:gridCol w="329184">
                  <a:extLst>
                    <a:ext uri="{9D8B030D-6E8A-4147-A177-3AD203B41FA5}">
                      <a16:colId xmlns:a16="http://schemas.microsoft.com/office/drawing/2014/main" val="1805758494"/>
                    </a:ext>
                  </a:extLst>
                </a:gridCol>
                <a:gridCol w="329184">
                  <a:extLst>
                    <a:ext uri="{9D8B030D-6E8A-4147-A177-3AD203B41FA5}">
                      <a16:colId xmlns:a16="http://schemas.microsoft.com/office/drawing/2014/main" val="3179184786"/>
                    </a:ext>
                  </a:extLst>
                </a:gridCol>
                <a:gridCol w="329184">
                  <a:extLst>
                    <a:ext uri="{9D8B030D-6E8A-4147-A177-3AD203B41FA5}">
                      <a16:colId xmlns:a16="http://schemas.microsoft.com/office/drawing/2014/main" val="17426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2868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@MBDAItalia - 2023-10-27 11:15:07</a:t>
                      </a:r>
                      <a:r>
                        <a:rPr kumimoji="0" lang="en-US" sz="1000" b="0" i="0" u="none" strike="noStrike" kern="1200" cap="none" spc="0" normalizeH="0" baseline="0" noProof="0">
                          <a:ln>
                            <a:noFill/>
                          </a:ln>
                          <a:solidFill>
                            <a:prstClr val="black"/>
                          </a:solidFill>
                          <a:effectLst/>
                          <a:uLnTx/>
                          <a:uFillTx/>
                          <a:latin typeface="Calibri"/>
                          <a:ea typeface="+mn-ea"/>
                          <a:cs typeface="+mn-cs"/>
                        </a:rPr>
                        <a:t>
 Insieme all’ @ItalianAirForce per testare l’impiego del Meteor nella nuova configurazione operativa dell’Eurofighter Typhoon! pic.twitter.com/GSD3yiyBzR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https://pbs.twimg.com/media/F9b3W79W0AAzXFb.jpg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16:00:13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0.39 %</a:t>
                      </a:r>
                    </a:p>
                  </a:txBody>
                  <a:tcPr/>
                </a:tc>
                <a:extLst>
                  <a:ext uri="{0D108BD9-81ED-4DB2-BD59-A6C34878D82A}">
                    <a16:rowId xmlns:a16="http://schemas.microsoft.com/office/drawing/2014/main" val="3345410675"/>
                  </a:ext>
                </a:extLst>
              </a:tr>
            </a:tbl>
          </a:graphicData>
        </a:graphic>
      </p:graphicFrame>
      <p:sp>
        <p:nvSpPr>
          <p:cNvPr id="4" name="Text Placeholder 3">
            <a:extLst>
              <a:ext uri="{FF2B5EF4-FFF2-40B4-BE49-F238E27FC236}">
                <a16:creationId xmlns:a16="http://schemas.microsoft.com/office/drawing/2014/main" id="{0824A601-A2A0-4FD4-AA48-C9A28F7AF49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99194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6952B-0DA8-410C-89EA-846C88EB4CB7}"/>
              </a:ext>
            </a:extLst>
          </p:cNvPr>
          <p:cNvSpPr>
            <a:spLocks noGrp="1"/>
          </p:cNvSpPr>
          <p:nvPr>
            <p:ph type="title"/>
          </p:nvPr>
        </p:nvSpPr>
        <p:spPr/>
        <p:txBody>
          <a:bodyPr/>
          <a:lstStyle/>
          <a:p>
            <a:r>
              <a:rPr lang="en-US"/>
              <a:t>Twitter Own Tweets Table with CTR | 1 group and 1 profile - 9 of 26</a:t>
            </a:r>
          </a:p>
        </p:txBody>
      </p:sp>
      <p:graphicFrame>
        <p:nvGraphicFramePr>
          <p:cNvPr id="5" name="Table Placeholder 4">
            <a:extLst>
              <a:ext uri="{FF2B5EF4-FFF2-40B4-BE49-F238E27FC236}">
                <a16:creationId xmlns:a16="http://schemas.microsoft.com/office/drawing/2014/main" id="{85AB7029-34F3-494E-BE08-582A35371464}"/>
              </a:ext>
            </a:extLst>
          </p:cNvPr>
          <p:cNvGraphicFramePr>
            <a:graphicFrameLocks noGrp="1"/>
          </p:cNvGraphicFramePr>
          <p:nvPr>
            <p:ph type="tbl" sz="quarter" idx="13"/>
            <p:extLst>
              <p:ext uri="{D42A27DB-BD31-4B8C-83A1-F6EECF244321}">
                <p14:modId xmlns:p14="http://schemas.microsoft.com/office/powerpoint/2010/main" val="90590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67306327"/>
                    </a:ext>
                  </a:extLst>
                </a:gridCol>
                <a:gridCol w="329184">
                  <a:extLst>
                    <a:ext uri="{9D8B030D-6E8A-4147-A177-3AD203B41FA5}">
                      <a16:colId xmlns:a16="http://schemas.microsoft.com/office/drawing/2014/main" val="296285884"/>
                    </a:ext>
                  </a:extLst>
                </a:gridCol>
                <a:gridCol w="740664">
                  <a:extLst>
                    <a:ext uri="{9D8B030D-6E8A-4147-A177-3AD203B41FA5}">
                      <a16:colId xmlns:a16="http://schemas.microsoft.com/office/drawing/2014/main" val="2785267705"/>
                    </a:ext>
                  </a:extLst>
                </a:gridCol>
                <a:gridCol w="905256">
                  <a:extLst>
                    <a:ext uri="{9D8B030D-6E8A-4147-A177-3AD203B41FA5}">
                      <a16:colId xmlns:a16="http://schemas.microsoft.com/office/drawing/2014/main" val="3814294962"/>
                    </a:ext>
                  </a:extLst>
                </a:gridCol>
                <a:gridCol w="329184">
                  <a:extLst>
                    <a:ext uri="{9D8B030D-6E8A-4147-A177-3AD203B41FA5}">
                      <a16:colId xmlns:a16="http://schemas.microsoft.com/office/drawing/2014/main" val="1493246839"/>
                    </a:ext>
                  </a:extLst>
                </a:gridCol>
                <a:gridCol w="329184">
                  <a:extLst>
                    <a:ext uri="{9D8B030D-6E8A-4147-A177-3AD203B41FA5}">
                      <a16:colId xmlns:a16="http://schemas.microsoft.com/office/drawing/2014/main" val="2330805076"/>
                    </a:ext>
                  </a:extLst>
                </a:gridCol>
                <a:gridCol w="329184">
                  <a:extLst>
                    <a:ext uri="{9D8B030D-6E8A-4147-A177-3AD203B41FA5}">
                      <a16:colId xmlns:a16="http://schemas.microsoft.com/office/drawing/2014/main" val="919040666"/>
                    </a:ext>
                  </a:extLst>
                </a:gridCol>
                <a:gridCol w="329184">
                  <a:extLst>
                    <a:ext uri="{9D8B030D-6E8A-4147-A177-3AD203B41FA5}">
                      <a16:colId xmlns:a16="http://schemas.microsoft.com/office/drawing/2014/main" val="1509897788"/>
                    </a:ext>
                  </a:extLst>
                </a:gridCol>
                <a:gridCol w="329184">
                  <a:extLst>
                    <a:ext uri="{9D8B030D-6E8A-4147-A177-3AD203B41FA5}">
                      <a16:colId xmlns:a16="http://schemas.microsoft.com/office/drawing/2014/main" val="1004824611"/>
                    </a:ext>
                  </a:extLst>
                </a:gridCol>
                <a:gridCol w="329184">
                  <a:extLst>
                    <a:ext uri="{9D8B030D-6E8A-4147-A177-3AD203B41FA5}">
                      <a16:colId xmlns:a16="http://schemas.microsoft.com/office/drawing/2014/main" val="1910161822"/>
                    </a:ext>
                  </a:extLst>
                </a:gridCol>
                <a:gridCol w="329184">
                  <a:extLst>
                    <a:ext uri="{9D8B030D-6E8A-4147-A177-3AD203B41FA5}">
                      <a16:colId xmlns:a16="http://schemas.microsoft.com/office/drawing/2014/main" val="3671897956"/>
                    </a:ext>
                  </a:extLst>
                </a:gridCol>
                <a:gridCol w="329184">
                  <a:extLst>
                    <a:ext uri="{9D8B030D-6E8A-4147-A177-3AD203B41FA5}">
                      <a16:colId xmlns:a16="http://schemas.microsoft.com/office/drawing/2014/main" val="3735499657"/>
                    </a:ext>
                  </a:extLst>
                </a:gridCol>
                <a:gridCol w="411480">
                  <a:extLst>
                    <a:ext uri="{9D8B030D-6E8A-4147-A177-3AD203B41FA5}">
                      <a16:colId xmlns:a16="http://schemas.microsoft.com/office/drawing/2014/main" val="1422359042"/>
                    </a:ext>
                  </a:extLst>
                </a:gridCol>
                <a:gridCol w="329184">
                  <a:extLst>
                    <a:ext uri="{9D8B030D-6E8A-4147-A177-3AD203B41FA5}">
                      <a16:colId xmlns:a16="http://schemas.microsoft.com/office/drawing/2014/main" val="23666737"/>
                    </a:ext>
                  </a:extLst>
                </a:gridCol>
                <a:gridCol w="329184">
                  <a:extLst>
                    <a:ext uri="{9D8B030D-6E8A-4147-A177-3AD203B41FA5}">
                      <a16:colId xmlns:a16="http://schemas.microsoft.com/office/drawing/2014/main" val="2845267081"/>
                    </a:ext>
                  </a:extLst>
                </a:gridCol>
                <a:gridCol w="329184">
                  <a:extLst>
                    <a:ext uri="{9D8B030D-6E8A-4147-A177-3AD203B41FA5}">
                      <a16:colId xmlns:a16="http://schemas.microsoft.com/office/drawing/2014/main" val="693040679"/>
                    </a:ext>
                  </a:extLst>
                </a:gridCol>
                <a:gridCol w="329184">
                  <a:extLst>
                    <a:ext uri="{9D8B030D-6E8A-4147-A177-3AD203B41FA5}">
                      <a16:colId xmlns:a16="http://schemas.microsoft.com/office/drawing/2014/main" val="2636149625"/>
                    </a:ext>
                  </a:extLst>
                </a:gridCol>
                <a:gridCol w="329184">
                  <a:extLst>
                    <a:ext uri="{9D8B030D-6E8A-4147-A177-3AD203B41FA5}">
                      <a16:colId xmlns:a16="http://schemas.microsoft.com/office/drawing/2014/main" val="1295926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7795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- 2023-10-25 17:15:51</a:t>
                      </a:r>
                      <a:r>
                        <a:rPr kumimoji="0" lang="fr-FR" sz="1000" b="0" i="0" u="none" strike="noStrike" kern="1200" cap="none" spc="0" normalizeH="0" baseline="0" noProof="0">
                          <a:ln>
                            <a:noFill/>
                          </a:ln>
                          <a:solidFill>
                            <a:prstClr val="black"/>
                          </a:solidFill>
                          <a:effectLst/>
                          <a:uLnTx/>
                          <a:uFillTx/>
                          <a:latin typeface="Calibri"/>
                          <a:ea typeface="+mn-ea"/>
                          <a:cs typeface="+mn-cs"/>
                        </a:rPr>
                        <a:t>
 La conférence CW ITP 2023 s’achève et se solde par un véritable succès.
Si vous pensez avoir un projet qui pourrait faire partie de CW ITP, la dernière série de financement de projet est désormais ouverte.
Pour en savoir plus 👉 mbda-systems.com/2023/10/25/fin… pic.twitter.com/d16grbOSnL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https://pbs.twimg.com/ext_tw_video_thumb/1717197969001222144/pu/img/uayjmRTzMpSfSZZX.jpg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09:30:12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a:t>
                      </a:r>
                    </a:p>
                  </a:txBody>
                  <a:tcPr/>
                </a:tc>
                <a:extLst>
                  <a:ext uri="{0D108BD9-81ED-4DB2-BD59-A6C34878D82A}">
                    <a16:rowId xmlns:a16="http://schemas.microsoft.com/office/drawing/2014/main" val="3711981942"/>
                  </a:ext>
                </a:extLst>
              </a:tr>
            </a:tbl>
          </a:graphicData>
        </a:graphic>
      </p:graphicFrame>
      <p:sp>
        <p:nvSpPr>
          <p:cNvPr id="4" name="Text Placeholder 3">
            <a:extLst>
              <a:ext uri="{FF2B5EF4-FFF2-40B4-BE49-F238E27FC236}">
                <a16:creationId xmlns:a16="http://schemas.microsoft.com/office/drawing/2014/main" id="{DF6D9674-1343-41ED-8312-55E26BB3A9F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082517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2061E-A030-4785-A0FC-FF359C0B82D6}"/>
              </a:ext>
            </a:extLst>
          </p:cNvPr>
          <p:cNvSpPr>
            <a:spLocks noGrp="1"/>
          </p:cNvSpPr>
          <p:nvPr>
            <p:ph type="title"/>
          </p:nvPr>
        </p:nvSpPr>
        <p:spPr/>
        <p:txBody>
          <a:bodyPr/>
          <a:lstStyle/>
          <a:p>
            <a:r>
              <a:rPr lang="en-US"/>
              <a:t>Twitter Own Tweets Table with CTR | 1 group and 1 profile - 10 of 26</a:t>
            </a:r>
          </a:p>
        </p:txBody>
      </p:sp>
      <p:graphicFrame>
        <p:nvGraphicFramePr>
          <p:cNvPr id="5" name="Table Placeholder 4">
            <a:extLst>
              <a:ext uri="{FF2B5EF4-FFF2-40B4-BE49-F238E27FC236}">
                <a16:creationId xmlns:a16="http://schemas.microsoft.com/office/drawing/2014/main" id="{02607B6C-A3F4-4112-B649-8DFAE9755787}"/>
              </a:ext>
            </a:extLst>
          </p:cNvPr>
          <p:cNvGraphicFramePr>
            <a:graphicFrameLocks noGrp="1"/>
          </p:cNvGraphicFramePr>
          <p:nvPr>
            <p:ph type="tbl" sz="quarter" idx="13"/>
            <p:extLst>
              <p:ext uri="{D42A27DB-BD31-4B8C-83A1-F6EECF244321}">
                <p14:modId xmlns:p14="http://schemas.microsoft.com/office/powerpoint/2010/main" val="217628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86112111"/>
                    </a:ext>
                  </a:extLst>
                </a:gridCol>
                <a:gridCol w="329184">
                  <a:extLst>
                    <a:ext uri="{9D8B030D-6E8A-4147-A177-3AD203B41FA5}">
                      <a16:colId xmlns:a16="http://schemas.microsoft.com/office/drawing/2014/main" val="2639298637"/>
                    </a:ext>
                  </a:extLst>
                </a:gridCol>
                <a:gridCol w="740664">
                  <a:extLst>
                    <a:ext uri="{9D8B030D-6E8A-4147-A177-3AD203B41FA5}">
                      <a16:colId xmlns:a16="http://schemas.microsoft.com/office/drawing/2014/main" val="1754046268"/>
                    </a:ext>
                  </a:extLst>
                </a:gridCol>
                <a:gridCol w="905256">
                  <a:extLst>
                    <a:ext uri="{9D8B030D-6E8A-4147-A177-3AD203B41FA5}">
                      <a16:colId xmlns:a16="http://schemas.microsoft.com/office/drawing/2014/main" val="3089892894"/>
                    </a:ext>
                  </a:extLst>
                </a:gridCol>
                <a:gridCol w="329184">
                  <a:extLst>
                    <a:ext uri="{9D8B030D-6E8A-4147-A177-3AD203B41FA5}">
                      <a16:colId xmlns:a16="http://schemas.microsoft.com/office/drawing/2014/main" val="3129465110"/>
                    </a:ext>
                  </a:extLst>
                </a:gridCol>
                <a:gridCol w="329184">
                  <a:extLst>
                    <a:ext uri="{9D8B030D-6E8A-4147-A177-3AD203B41FA5}">
                      <a16:colId xmlns:a16="http://schemas.microsoft.com/office/drawing/2014/main" val="1367922794"/>
                    </a:ext>
                  </a:extLst>
                </a:gridCol>
                <a:gridCol w="329184">
                  <a:extLst>
                    <a:ext uri="{9D8B030D-6E8A-4147-A177-3AD203B41FA5}">
                      <a16:colId xmlns:a16="http://schemas.microsoft.com/office/drawing/2014/main" val="2534686459"/>
                    </a:ext>
                  </a:extLst>
                </a:gridCol>
                <a:gridCol w="329184">
                  <a:extLst>
                    <a:ext uri="{9D8B030D-6E8A-4147-A177-3AD203B41FA5}">
                      <a16:colId xmlns:a16="http://schemas.microsoft.com/office/drawing/2014/main" val="3413483883"/>
                    </a:ext>
                  </a:extLst>
                </a:gridCol>
                <a:gridCol w="329184">
                  <a:extLst>
                    <a:ext uri="{9D8B030D-6E8A-4147-A177-3AD203B41FA5}">
                      <a16:colId xmlns:a16="http://schemas.microsoft.com/office/drawing/2014/main" val="304259104"/>
                    </a:ext>
                  </a:extLst>
                </a:gridCol>
                <a:gridCol w="329184">
                  <a:extLst>
                    <a:ext uri="{9D8B030D-6E8A-4147-A177-3AD203B41FA5}">
                      <a16:colId xmlns:a16="http://schemas.microsoft.com/office/drawing/2014/main" val="4124372715"/>
                    </a:ext>
                  </a:extLst>
                </a:gridCol>
                <a:gridCol w="329184">
                  <a:extLst>
                    <a:ext uri="{9D8B030D-6E8A-4147-A177-3AD203B41FA5}">
                      <a16:colId xmlns:a16="http://schemas.microsoft.com/office/drawing/2014/main" val="1455653986"/>
                    </a:ext>
                  </a:extLst>
                </a:gridCol>
                <a:gridCol w="329184">
                  <a:extLst>
                    <a:ext uri="{9D8B030D-6E8A-4147-A177-3AD203B41FA5}">
                      <a16:colId xmlns:a16="http://schemas.microsoft.com/office/drawing/2014/main" val="1226500322"/>
                    </a:ext>
                  </a:extLst>
                </a:gridCol>
                <a:gridCol w="411480">
                  <a:extLst>
                    <a:ext uri="{9D8B030D-6E8A-4147-A177-3AD203B41FA5}">
                      <a16:colId xmlns:a16="http://schemas.microsoft.com/office/drawing/2014/main" val="3903286671"/>
                    </a:ext>
                  </a:extLst>
                </a:gridCol>
                <a:gridCol w="329184">
                  <a:extLst>
                    <a:ext uri="{9D8B030D-6E8A-4147-A177-3AD203B41FA5}">
                      <a16:colId xmlns:a16="http://schemas.microsoft.com/office/drawing/2014/main" val="1101081560"/>
                    </a:ext>
                  </a:extLst>
                </a:gridCol>
                <a:gridCol w="329184">
                  <a:extLst>
                    <a:ext uri="{9D8B030D-6E8A-4147-A177-3AD203B41FA5}">
                      <a16:colId xmlns:a16="http://schemas.microsoft.com/office/drawing/2014/main" val="3039581638"/>
                    </a:ext>
                  </a:extLst>
                </a:gridCol>
                <a:gridCol w="329184">
                  <a:extLst>
                    <a:ext uri="{9D8B030D-6E8A-4147-A177-3AD203B41FA5}">
                      <a16:colId xmlns:a16="http://schemas.microsoft.com/office/drawing/2014/main" val="1240096815"/>
                    </a:ext>
                  </a:extLst>
                </a:gridCol>
                <a:gridCol w="329184">
                  <a:extLst>
                    <a:ext uri="{9D8B030D-6E8A-4147-A177-3AD203B41FA5}">
                      <a16:colId xmlns:a16="http://schemas.microsoft.com/office/drawing/2014/main" val="4145483504"/>
                    </a:ext>
                  </a:extLst>
                </a:gridCol>
                <a:gridCol w="329184">
                  <a:extLst>
                    <a:ext uri="{9D8B030D-6E8A-4147-A177-3AD203B41FA5}">
                      <a16:colId xmlns:a16="http://schemas.microsoft.com/office/drawing/2014/main" val="3598024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38545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- 2023-10-25 17:14:23</a:t>
                      </a:r>
                      <a:r>
                        <a:rPr kumimoji="0" lang="en-US" sz="1000" b="0" i="0" u="none" strike="noStrike" kern="1200" cap="none" spc="0" normalizeH="0" baseline="0" noProof="0">
                          <a:ln>
                            <a:noFill/>
                          </a:ln>
                          <a:solidFill>
                            <a:prstClr val="black"/>
                          </a:solidFill>
                          <a:effectLst/>
                          <a:uLnTx/>
                          <a:uFillTx/>
                          <a:latin typeface="Calibri"/>
                          <a:ea typeface="+mn-ea"/>
                          <a:cs typeface="+mn-cs"/>
                        </a:rPr>
                        <a:t>
 A successful CW ITP Conference has concluded for 2023. If you think you have a project that could be part of CW ITP, the latest round of project funding is open for proposals, find out more 👉 mbda-systems.com/2023/10/25/cw-… pic.twitter.com/439s70x1l9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https://pbs.twimg.com/ext_tw_video_thumb/1717197759193698304/pu/img/haUWeN9kvGfbYmIX.jpg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0.33 %</a:t>
                      </a:r>
                    </a:p>
                  </a:txBody>
                  <a:tcPr/>
                </a:tc>
                <a:extLst>
                  <a:ext uri="{0D108BD9-81ED-4DB2-BD59-A6C34878D82A}">
                    <a16:rowId xmlns:a16="http://schemas.microsoft.com/office/drawing/2014/main" val="90071540"/>
                  </a:ext>
                </a:extLst>
              </a:tr>
            </a:tbl>
          </a:graphicData>
        </a:graphic>
      </p:graphicFrame>
      <p:sp>
        <p:nvSpPr>
          <p:cNvPr id="4" name="Text Placeholder 3">
            <a:extLst>
              <a:ext uri="{FF2B5EF4-FFF2-40B4-BE49-F238E27FC236}">
                <a16:creationId xmlns:a16="http://schemas.microsoft.com/office/drawing/2014/main" id="{C597F1E3-DF5C-47BB-A23A-1E8168A407D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887120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6F696-D1EA-448A-9BE3-C2D76BD04A21}"/>
              </a:ext>
            </a:extLst>
          </p:cNvPr>
          <p:cNvSpPr>
            <a:spLocks noGrp="1"/>
          </p:cNvSpPr>
          <p:nvPr>
            <p:ph type="title"/>
          </p:nvPr>
        </p:nvSpPr>
        <p:spPr/>
        <p:txBody>
          <a:bodyPr/>
          <a:lstStyle/>
          <a:p>
            <a:r>
              <a:rPr lang="en-US"/>
              <a:t>Twitter Own Tweets Table with CTR | 1 group and 1 profile - 11 of 26</a:t>
            </a:r>
          </a:p>
        </p:txBody>
      </p:sp>
      <p:graphicFrame>
        <p:nvGraphicFramePr>
          <p:cNvPr id="5" name="Table Placeholder 4">
            <a:extLst>
              <a:ext uri="{FF2B5EF4-FFF2-40B4-BE49-F238E27FC236}">
                <a16:creationId xmlns:a16="http://schemas.microsoft.com/office/drawing/2014/main" id="{74851393-79F6-4E44-8EE0-0B96FFBF2265}"/>
              </a:ext>
            </a:extLst>
          </p:cNvPr>
          <p:cNvGraphicFramePr>
            <a:graphicFrameLocks noGrp="1"/>
          </p:cNvGraphicFramePr>
          <p:nvPr>
            <p:ph type="tbl" sz="quarter" idx="13"/>
            <p:extLst>
              <p:ext uri="{D42A27DB-BD31-4B8C-83A1-F6EECF244321}">
                <p14:modId xmlns:p14="http://schemas.microsoft.com/office/powerpoint/2010/main" val="39637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85396936"/>
                    </a:ext>
                  </a:extLst>
                </a:gridCol>
                <a:gridCol w="329184">
                  <a:extLst>
                    <a:ext uri="{9D8B030D-6E8A-4147-A177-3AD203B41FA5}">
                      <a16:colId xmlns:a16="http://schemas.microsoft.com/office/drawing/2014/main" val="3287990447"/>
                    </a:ext>
                  </a:extLst>
                </a:gridCol>
                <a:gridCol w="740664">
                  <a:extLst>
                    <a:ext uri="{9D8B030D-6E8A-4147-A177-3AD203B41FA5}">
                      <a16:colId xmlns:a16="http://schemas.microsoft.com/office/drawing/2014/main" val="847015637"/>
                    </a:ext>
                  </a:extLst>
                </a:gridCol>
                <a:gridCol w="905256">
                  <a:extLst>
                    <a:ext uri="{9D8B030D-6E8A-4147-A177-3AD203B41FA5}">
                      <a16:colId xmlns:a16="http://schemas.microsoft.com/office/drawing/2014/main" val="2318005719"/>
                    </a:ext>
                  </a:extLst>
                </a:gridCol>
                <a:gridCol w="329184">
                  <a:extLst>
                    <a:ext uri="{9D8B030D-6E8A-4147-A177-3AD203B41FA5}">
                      <a16:colId xmlns:a16="http://schemas.microsoft.com/office/drawing/2014/main" val="2814338798"/>
                    </a:ext>
                  </a:extLst>
                </a:gridCol>
                <a:gridCol w="329184">
                  <a:extLst>
                    <a:ext uri="{9D8B030D-6E8A-4147-A177-3AD203B41FA5}">
                      <a16:colId xmlns:a16="http://schemas.microsoft.com/office/drawing/2014/main" val="766898309"/>
                    </a:ext>
                  </a:extLst>
                </a:gridCol>
                <a:gridCol w="329184">
                  <a:extLst>
                    <a:ext uri="{9D8B030D-6E8A-4147-A177-3AD203B41FA5}">
                      <a16:colId xmlns:a16="http://schemas.microsoft.com/office/drawing/2014/main" val="2289893556"/>
                    </a:ext>
                  </a:extLst>
                </a:gridCol>
                <a:gridCol w="329184">
                  <a:extLst>
                    <a:ext uri="{9D8B030D-6E8A-4147-A177-3AD203B41FA5}">
                      <a16:colId xmlns:a16="http://schemas.microsoft.com/office/drawing/2014/main" val="4271753691"/>
                    </a:ext>
                  </a:extLst>
                </a:gridCol>
                <a:gridCol w="329184">
                  <a:extLst>
                    <a:ext uri="{9D8B030D-6E8A-4147-A177-3AD203B41FA5}">
                      <a16:colId xmlns:a16="http://schemas.microsoft.com/office/drawing/2014/main" val="3098014611"/>
                    </a:ext>
                  </a:extLst>
                </a:gridCol>
                <a:gridCol w="329184">
                  <a:extLst>
                    <a:ext uri="{9D8B030D-6E8A-4147-A177-3AD203B41FA5}">
                      <a16:colId xmlns:a16="http://schemas.microsoft.com/office/drawing/2014/main" val="1834060896"/>
                    </a:ext>
                  </a:extLst>
                </a:gridCol>
                <a:gridCol w="329184">
                  <a:extLst>
                    <a:ext uri="{9D8B030D-6E8A-4147-A177-3AD203B41FA5}">
                      <a16:colId xmlns:a16="http://schemas.microsoft.com/office/drawing/2014/main" val="3733320840"/>
                    </a:ext>
                  </a:extLst>
                </a:gridCol>
                <a:gridCol w="329184">
                  <a:extLst>
                    <a:ext uri="{9D8B030D-6E8A-4147-A177-3AD203B41FA5}">
                      <a16:colId xmlns:a16="http://schemas.microsoft.com/office/drawing/2014/main" val="962894490"/>
                    </a:ext>
                  </a:extLst>
                </a:gridCol>
                <a:gridCol w="411480">
                  <a:extLst>
                    <a:ext uri="{9D8B030D-6E8A-4147-A177-3AD203B41FA5}">
                      <a16:colId xmlns:a16="http://schemas.microsoft.com/office/drawing/2014/main" val="57756138"/>
                    </a:ext>
                  </a:extLst>
                </a:gridCol>
                <a:gridCol w="329184">
                  <a:extLst>
                    <a:ext uri="{9D8B030D-6E8A-4147-A177-3AD203B41FA5}">
                      <a16:colId xmlns:a16="http://schemas.microsoft.com/office/drawing/2014/main" val="335933452"/>
                    </a:ext>
                  </a:extLst>
                </a:gridCol>
                <a:gridCol w="329184">
                  <a:extLst>
                    <a:ext uri="{9D8B030D-6E8A-4147-A177-3AD203B41FA5}">
                      <a16:colId xmlns:a16="http://schemas.microsoft.com/office/drawing/2014/main" val="679815036"/>
                    </a:ext>
                  </a:extLst>
                </a:gridCol>
                <a:gridCol w="329184">
                  <a:extLst>
                    <a:ext uri="{9D8B030D-6E8A-4147-A177-3AD203B41FA5}">
                      <a16:colId xmlns:a16="http://schemas.microsoft.com/office/drawing/2014/main" val="3448921354"/>
                    </a:ext>
                  </a:extLst>
                </a:gridCol>
                <a:gridCol w="329184">
                  <a:extLst>
                    <a:ext uri="{9D8B030D-6E8A-4147-A177-3AD203B41FA5}">
                      <a16:colId xmlns:a16="http://schemas.microsoft.com/office/drawing/2014/main" val="2845317778"/>
                    </a:ext>
                  </a:extLst>
                </a:gridCol>
                <a:gridCol w="329184">
                  <a:extLst>
                    <a:ext uri="{9D8B030D-6E8A-4147-A177-3AD203B41FA5}">
                      <a16:colId xmlns:a16="http://schemas.microsoft.com/office/drawing/2014/main" val="55488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5699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- 2023-10-25 17:13:28</a:t>
                      </a:r>
                      <a:r>
                        <a:rPr kumimoji="0" lang="en-US" sz="1000" b="0" i="0" u="none" strike="noStrike" kern="1200" cap="none" spc="0" normalizeH="0" baseline="0" noProof="0">
                          <a:ln>
                            <a:noFill/>
                          </a:ln>
                          <a:solidFill>
                            <a:prstClr val="black"/>
                          </a:solidFill>
                          <a:effectLst/>
                          <a:uLnTx/>
                          <a:uFillTx/>
                          <a:latin typeface="Calibri"/>
                          <a:ea typeface="+mn-ea"/>
                          <a:cs typeface="+mn-cs"/>
                        </a:rPr>
                        <a:t>
 A successful CW ITP Conference has concluded for 2023. If you think you have a project that could be part of CW ITP, the latest round of project funding is open for proposals, find out more 👉 mbda-systems.com/2023/10/25/cw-… pic.twitter.com/5uqRglUHxy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https://pbs.twimg.com/ext_tw_video_thumb/1717197530327298048/pu/img/WegHVwZyUUHFsaom.jpg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09:41:39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168630417"/>
                  </a:ext>
                </a:extLst>
              </a:tr>
            </a:tbl>
          </a:graphicData>
        </a:graphic>
      </p:graphicFrame>
      <p:sp>
        <p:nvSpPr>
          <p:cNvPr id="4" name="Text Placeholder 3">
            <a:extLst>
              <a:ext uri="{FF2B5EF4-FFF2-40B4-BE49-F238E27FC236}">
                <a16:creationId xmlns:a16="http://schemas.microsoft.com/office/drawing/2014/main" id="{6DBCFE9D-724A-424B-9D86-F8A58D7EEB5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84880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FE1B-6B61-4A4D-AB7B-9FC12CAF15E5}"/>
              </a:ext>
            </a:extLst>
          </p:cNvPr>
          <p:cNvSpPr>
            <a:spLocks noGrp="1"/>
          </p:cNvSpPr>
          <p:nvPr>
            <p:ph type="title"/>
          </p:nvPr>
        </p:nvSpPr>
        <p:spPr/>
        <p:txBody>
          <a:bodyPr/>
          <a:lstStyle/>
          <a:p>
            <a:r>
              <a:rPr lang="en-US"/>
              <a:t>Twitter Own Tweets Table with CTR | 1 group and 1 profile - 12 of 26</a:t>
            </a:r>
          </a:p>
        </p:txBody>
      </p:sp>
      <p:graphicFrame>
        <p:nvGraphicFramePr>
          <p:cNvPr id="5" name="Table Placeholder 4">
            <a:extLst>
              <a:ext uri="{FF2B5EF4-FFF2-40B4-BE49-F238E27FC236}">
                <a16:creationId xmlns:a16="http://schemas.microsoft.com/office/drawing/2014/main" id="{B0E33878-1719-4EA3-8AB8-725E6A06E199}"/>
              </a:ext>
            </a:extLst>
          </p:cNvPr>
          <p:cNvGraphicFramePr>
            <a:graphicFrameLocks noGrp="1"/>
          </p:cNvGraphicFramePr>
          <p:nvPr>
            <p:ph type="tbl" sz="quarter" idx="13"/>
            <p:extLst>
              <p:ext uri="{D42A27DB-BD31-4B8C-83A1-F6EECF244321}">
                <p14:modId xmlns:p14="http://schemas.microsoft.com/office/powerpoint/2010/main" val="39493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27293793"/>
                    </a:ext>
                  </a:extLst>
                </a:gridCol>
                <a:gridCol w="329184">
                  <a:extLst>
                    <a:ext uri="{9D8B030D-6E8A-4147-A177-3AD203B41FA5}">
                      <a16:colId xmlns:a16="http://schemas.microsoft.com/office/drawing/2014/main" val="3893667489"/>
                    </a:ext>
                  </a:extLst>
                </a:gridCol>
                <a:gridCol w="740664">
                  <a:extLst>
                    <a:ext uri="{9D8B030D-6E8A-4147-A177-3AD203B41FA5}">
                      <a16:colId xmlns:a16="http://schemas.microsoft.com/office/drawing/2014/main" val="3589053239"/>
                    </a:ext>
                  </a:extLst>
                </a:gridCol>
                <a:gridCol w="905256">
                  <a:extLst>
                    <a:ext uri="{9D8B030D-6E8A-4147-A177-3AD203B41FA5}">
                      <a16:colId xmlns:a16="http://schemas.microsoft.com/office/drawing/2014/main" val="1033009323"/>
                    </a:ext>
                  </a:extLst>
                </a:gridCol>
                <a:gridCol w="329184">
                  <a:extLst>
                    <a:ext uri="{9D8B030D-6E8A-4147-A177-3AD203B41FA5}">
                      <a16:colId xmlns:a16="http://schemas.microsoft.com/office/drawing/2014/main" val="2318461238"/>
                    </a:ext>
                  </a:extLst>
                </a:gridCol>
                <a:gridCol w="329184">
                  <a:extLst>
                    <a:ext uri="{9D8B030D-6E8A-4147-A177-3AD203B41FA5}">
                      <a16:colId xmlns:a16="http://schemas.microsoft.com/office/drawing/2014/main" val="2733592644"/>
                    </a:ext>
                  </a:extLst>
                </a:gridCol>
                <a:gridCol w="329184">
                  <a:extLst>
                    <a:ext uri="{9D8B030D-6E8A-4147-A177-3AD203B41FA5}">
                      <a16:colId xmlns:a16="http://schemas.microsoft.com/office/drawing/2014/main" val="4199675161"/>
                    </a:ext>
                  </a:extLst>
                </a:gridCol>
                <a:gridCol w="329184">
                  <a:extLst>
                    <a:ext uri="{9D8B030D-6E8A-4147-A177-3AD203B41FA5}">
                      <a16:colId xmlns:a16="http://schemas.microsoft.com/office/drawing/2014/main" val="992139710"/>
                    </a:ext>
                  </a:extLst>
                </a:gridCol>
                <a:gridCol w="329184">
                  <a:extLst>
                    <a:ext uri="{9D8B030D-6E8A-4147-A177-3AD203B41FA5}">
                      <a16:colId xmlns:a16="http://schemas.microsoft.com/office/drawing/2014/main" val="1213751647"/>
                    </a:ext>
                  </a:extLst>
                </a:gridCol>
                <a:gridCol w="329184">
                  <a:extLst>
                    <a:ext uri="{9D8B030D-6E8A-4147-A177-3AD203B41FA5}">
                      <a16:colId xmlns:a16="http://schemas.microsoft.com/office/drawing/2014/main" val="1187569316"/>
                    </a:ext>
                  </a:extLst>
                </a:gridCol>
                <a:gridCol w="329184">
                  <a:extLst>
                    <a:ext uri="{9D8B030D-6E8A-4147-A177-3AD203B41FA5}">
                      <a16:colId xmlns:a16="http://schemas.microsoft.com/office/drawing/2014/main" val="1809597748"/>
                    </a:ext>
                  </a:extLst>
                </a:gridCol>
                <a:gridCol w="329184">
                  <a:extLst>
                    <a:ext uri="{9D8B030D-6E8A-4147-A177-3AD203B41FA5}">
                      <a16:colId xmlns:a16="http://schemas.microsoft.com/office/drawing/2014/main" val="3534755039"/>
                    </a:ext>
                  </a:extLst>
                </a:gridCol>
                <a:gridCol w="411480">
                  <a:extLst>
                    <a:ext uri="{9D8B030D-6E8A-4147-A177-3AD203B41FA5}">
                      <a16:colId xmlns:a16="http://schemas.microsoft.com/office/drawing/2014/main" val="4130318341"/>
                    </a:ext>
                  </a:extLst>
                </a:gridCol>
                <a:gridCol w="329184">
                  <a:extLst>
                    <a:ext uri="{9D8B030D-6E8A-4147-A177-3AD203B41FA5}">
                      <a16:colId xmlns:a16="http://schemas.microsoft.com/office/drawing/2014/main" val="4233567822"/>
                    </a:ext>
                  </a:extLst>
                </a:gridCol>
                <a:gridCol w="329184">
                  <a:extLst>
                    <a:ext uri="{9D8B030D-6E8A-4147-A177-3AD203B41FA5}">
                      <a16:colId xmlns:a16="http://schemas.microsoft.com/office/drawing/2014/main" val="3935320274"/>
                    </a:ext>
                  </a:extLst>
                </a:gridCol>
                <a:gridCol w="329184">
                  <a:extLst>
                    <a:ext uri="{9D8B030D-6E8A-4147-A177-3AD203B41FA5}">
                      <a16:colId xmlns:a16="http://schemas.microsoft.com/office/drawing/2014/main" val="3983467388"/>
                    </a:ext>
                  </a:extLst>
                </a:gridCol>
                <a:gridCol w="329184">
                  <a:extLst>
                    <a:ext uri="{9D8B030D-6E8A-4147-A177-3AD203B41FA5}">
                      <a16:colId xmlns:a16="http://schemas.microsoft.com/office/drawing/2014/main" val="465584343"/>
                    </a:ext>
                  </a:extLst>
                </a:gridCol>
                <a:gridCol w="329184">
                  <a:extLst>
                    <a:ext uri="{9D8B030D-6E8A-4147-A177-3AD203B41FA5}">
                      <a16:colId xmlns:a16="http://schemas.microsoft.com/office/drawing/2014/main" val="402006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58433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- 2023-10-24 13:37:05</a:t>
                      </a:r>
                      <a:r>
                        <a:rPr kumimoji="0" lang="fr-FR" sz="1000" b="0" i="0" u="none" strike="noStrike" kern="1200" cap="none" spc="0" normalizeH="0" baseline="0" noProof="0">
                          <a:ln>
                            <a:noFill/>
                          </a:ln>
                          <a:solidFill>
                            <a:prstClr val="black"/>
                          </a:solidFill>
                          <a:effectLst/>
                          <a:uLnTx/>
                          <a:uFillTx/>
                          <a:latin typeface="Calibri"/>
                          <a:ea typeface="+mn-ea"/>
                          <a:cs typeface="+mn-cs"/>
                        </a:rPr>
                        <a:t>
 La conférence CW ITP 2023, partenariat pour l'innovation et la technologie sur les systèmes de missiles, est en cours.
Les participants ont l'opportunité d'y découvrir les projets franco-britanniques financés ces deux dernières années.
En savoir plus 👉 cwitp.com pic.twitter.com/iecIKT8xzV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https://pbs.twimg.com/media/F9M7EpRXEAADAJ6.jpg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extLst>
                  <a:ext uri="{0D108BD9-81ED-4DB2-BD59-A6C34878D82A}">
                    <a16:rowId xmlns:a16="http://schemas.microsoft.com/office/drawing/2014/main" val="4211331092"/>
                  </a:ext>
                </a:extLst>
              </a:tr>
            </a:tbl>
          </a:graphicData>
        </a:graphic>
      </p:graphicFrame>
      <p:sp>
        <p:nvSpPr>
          <p:cNvPr id="4" name="Text Placeholder 3">
            <a:extLst>
              <a:ext uri="{FF2B5EF4-FFF2-40B4-BE49-F238E27FC236}">
                <a16:creationId xmlns:a16="http://schemas.microsoft.com/office/drawing/2014/main" id="{671E19A3-8910-4938-9234-C70322574DC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059469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CA35-0CE6-4A12-8B10-5175158630F4}"/>
              </a:ext>
            </a:extLst>
          </p:cNvPr>
          <p:cNvSpPr>
            <a:spLocks noGrp="1"/>
          </p:cNvSpPr>
          <p:nvPr>
            <p:ph type="title"/>
          </p:nvPr>
        </p:nvSpPr>
        <p:spPr/>
        <p:txBody>
          <a:bodyPr/>
          <a:lstStyle/>
          <a:p>
            <a:r>
              <a:rPr lang="en-US"/>
              <a:t>Twitter Own Tweets Table with CTR | 1 group and 1 profile - 13 of 26</a:t>
            </a:r>
          </a:p>
        </p:txBody>
      </p:sp>
      <p:graphicFrame>
        <p:nvGraphicFramePr>
          <p:cNvPr id="5" name="Table Placeholder 4">
            <a:extLst>
              <a:ext uri="{FF2B5EF4-FFF2-40B4-BE49-F238E27FC236}">
                <a16:creationId xmlns:a16="http://schemas.microsoft.com/office/drawing/2014/main" id="{0456994E-E25E-4F17-8FC9-EE0E85992A10}"/>
              </a:ext>
            </a:extLst>
          </p:cNvPr>
          <p:cNvGraphicFramePr>
            <a:graphicFrameLocks noGrp="1"/>
          </p:cNvGraphicFramePr>
          <p:nvPr>
            <p:ph type="tbl" sz="quarter" idx="13"/>
            <p:extLst>
              <p:ext uri="{D42A27DB-BD31-4B8C-83A1-F6EECF244321}">
                <p14:modId xmlns:p14="http://schemas.microsoft.com/office/powerpoint/2010/main" val="49413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14589510"/>
                    </a:ext>
                  </a:extLst>
                </a:gridCol>
                <a:gridCol w="329184">
                  <a:extLst>
                    <a:ext uri="{9D8B030D-6E8A-4147-A177-3AD203B41FA5}">
                      <a16:colId xmlns:a16="http://schemas.microsoft.com/office/drawing/2014/main" val="1162309421"/>
                    </a:ext>
                  </a:extLst>
                </a:gridCol>
                <a:gridCol w="740664">
                  <a:extLst>
                    <a:ext uri="{9D8B030D-6E8A-4147-A177-3AD203B41FA5}">
                      <a16:colId xmlns:a16="http://schemas.microsoft.com/office/drawing/2014/main" val="667899768"/>
                    </a:ext>
                  </a:extLst>
                </a:gridCol>
                <a:gridCol w="905256">
                  <a:extLst>
                    <a:ext uri="{9D8B030D-6E8A-4147-A177-3AD203B41FA5}">
                      <a16:colId xmlns:a16="http://schemas.microsoft.com/office/drawing/2014/main" val="4010487716"/>
                    </a:ext>
                  </a:extLst>
                </a:gridCol>
                <a:gridCol w="329184">
                  <a:extLst>
                    <a:ext uri="{9D8B030D-6E8A-4147-A177-3AD203B41FA5}">
                      <a16:colId xmlns:a16="http://schemas.microsoft.com/office/drawing/2014/main" val="953011801"/>
                    </a:ext>
                  </a:extLst>
                </a:gridCol>
                <a:gridCol w="329184">
                  <a:extLst>
                    <a:ext uri="{9D8B030D-6E8A-4147-A177-3AD203B41FA5}">
                      <a16:colId xmlns:a16="http://schemas.microsoft.com/office/drawing/2014/main" val="1027727060"/>
                    </a:ext>
                  </a:extLst>
                </a:gridCol>
                <a:gridCol w="329184">
                  <a:extLst>
                    <a:ext uri="{9D8B030D-6E8A-4147-A177-3AD203B41FA5}">
                      <a16:colId xmlns:a16="http://schemas.microsoft.com/office/drawing/2014/main" val="266374950"/>
                    </a:ext>
                  </a:extLst>
                </a:gridCol>
                <a:gridCol w="329184">
                  <a:extLst>
                    <a:ext uri="{9D8B030D-6E8A-4147-A177-3AD203B41FA5}">
                      <a16:colId xmlns:a16="http://schemas.microsoft.com/office/drawing/2014/main" val="816365825"/>
                    </a:ext>
                  </a:extLst>
                </a:gridCol>
                <a:gridCol w="329184">
                  <a:extLst>
                    <a:ext uri="{9D8B030D-6E8A-4147-A177-3AD203B41FA5}">
                      <a16:colId xmlns:a16="http://schemas.microsoft.com/office/drawing/2014/main" val="2191075779"/>
                    </a:ext>
                  </a:extLst>
                </a:gridCol>
                <a:gridCol w="329184">
                  <a:extLst>
                    <a:ext uri="{9D8B030D-6E8A-4147-A177-3AD203B41FA5}">
                      <a16:colId xmlns:a16="http://schemas.microsoft.com/office/drawing/2014/main" val="2804709684"/>
                    </a:ext>
                  </a:extLst>
                </a:gridCol>
                <a:gridCol w="329184">
                  <a:extLst>
                    <a:ext uri="{9D8B030D-6E8A-4147-A177-3AD203B41FA5}">
                      <a16:colId xmlns:a16="http://schemas.microsoft.com/office/drawing/2014/main" val="3586287393"/>
                    </a:ext>
                  </a:extLst>
                </a:gridCol>
                <a:gridCol w="329184">
                  <a:extLst>
                    <a:ext uri="{9D8B030D-6E8A-4147-A177-3AD203B41FA5}">
                      <a16:colId xmlns:a16="http://schemas.microsoft.com/office/drawing/2014/main" val="2632612419"/>
                    </a:ext>
                  </a:extLst>
                </a:gridCol>
                <a:gridCol w="411480">
                  <a:extLst>
                    <a:ext uri="{9D8B030D-6E8A-4147-A177-3AD203B41FA5}">
                      <a16:colId xmlns:a16="http://schemas.microsoft.com/office/drawing/2014/main" val="2752695563"/>
                    </a:ext>
                  </a:extLst>
                </a:gridCol>
                <a:gridCol w="329184">
                  <a:extLst>
                    <a:ext uri="{9D8B030D-6E8A-4147-A177-3AD203B41FA5}">
                      <a16:colId xmlns:a16="http://schemas.microsoft.com/office/drawing/2014/main" val="66940211"/>
                    </a:ext>
                  </a:extLst>
                </a:gridCol>
                <a:gridCol w="329184">
                  <a:extLst>
                    <a:ext uri="{9D8B030D-6E8A-4147-A177-3AD203B41FA5}">
                      <a16:colId xmlns:a16="http://schemas.microsoft.com/office/drawing/2014/main" val="1382451225"/>
                    </a:ext>
                  </a:extLst>
                </a:gridCol>
                <a:gridCol w="329184">
                  <a:extLst>
                    <a:ext uri="{9D8B030D-6E8A-4147-A177-3AD203B41FA5}">
                      <a16:colId xmlns:a16="http://schemas.microsoft.com/office/drawing/2014/main" val="2181422494"/>
                    </a:ext>
                  </a:extLst>
                </a:gridCol>
                <a:gridCol w="329184">
                  <a:extLst>
                    <a:ext uri="{9D8B030D-6E8A-4147-A177-3AD203B41FA5}">
                      <a16:colId xmlns:a16="http://schemas.microsoft.com/office/drawing/2014/main" val="2993880670"/>
                    </a:ext>
                  </a:extLst>
                </a:gridCol>
                <a:gridCol w="329184">
                  <a:extLst>
                    <a:ext uri="{9D8B030D-6E8A-4147-A177-3AD203B41FA5}">
                      <a16:colId xmlns:a16="http://schemas.microsoft.com/office/drawing/2014/main" val="362321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97558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- 2023-10-24 13:33:20</a:t>
                      </a:r>
                      <a:r>
                        <a:rPr kumimoji="0" lang="en-US" sz="1000" b="0" i="0" u="none" strike="noStrike" kern="1200" cap="none" spc="0" normalizeH="0" baseline="0" noProof="0">
                          <a:ln>
                            <a:noFill/>
                          </a:ln>
                          <a:solidFill>
                            <a:prstClr val="black"/>
                          </a:solidFill>
                          <a:effectLst/>
                          <a:uLnTx/>
                          <a:uFillTx/>
                          <a:latin typeface="Calibri"/>
                          <a:ea typeface="+mn-ea"/>
                          <a:cs typeface="+mn-cs"/>
                        </a:rPr>
                        <a:t>
 The Complex Weapon Innovation &amp;amp; Technology Partnership Conference 2023 is underway. Delegates are hearing keynote speech’s, expert briefings and getting to see the UK-French projects funded over the last two years. 
Find out more about CW ITP here 👉 cwitp.com pic.twitter.com/Uu9A1ab0PM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https://pbs.twimg.com/media/F9M6NPIW4AASnzy.jpg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2811657656"/>
                  </a:ext>
                </a:extLst>
              </a:tr>
            </a:tbl>
          </a:graphicData>
        </a:graphic>
      </p:graphicFrame>
      <p:sp>
        <p:nvSpPr>
          <p:cNvPr id="4" name="Text Placeholder 3">
            <a:extLst>
              <a:ext uri="{FF2B5EF4-FFF2-40B4-BE49-F238E27FC236}">
                <a16:creationId xmlns:a16="http://schemas.microsoft.com/office/drawing/2014/main" id="{F95CFD98-05E6-4502-B2DC-B2953C2C571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833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1816-E949-4FC8-BD2E-DC259037F8A2}"/>
              </a:ext>
            </a:extLst>
          </p:cNvPr>
          <p:cNvSpPr>
            <a:spLocks noGrp="1"/>
          </p:cNvSpPr>
          <p:nvPr>
            <p:ph type="title"/>
          </p:nvPr>
        </p:nvSpPr>
        <p:spPr/>
        <p:txBody>
          <a:bodyPr/>
          <a:lstStyle/>
          <a:p>
            <a:r>
              <a:rPr lang="en-US"/>
              <a:t>Twitter Own Tweets Table with CTR | 1 group and 1 profile - 14 of 26</a:t>
            </a:r>
          </a:p>
        </p:txBody>
      </p:sp>
      <p:graphicFrame>
        <p:nvGraphicFramePr>
          <p:cNvPr id="5" name="Table Placeholder 4">
            <a:extLst>
              <a:ext uri="{FF2B5EF4-FFF2-40B4-BE49-F238E27FC236}">
                <a16:creationId xmlns:a16="http://schemas.microsoft.com/office/drawing/2014/main" id="{9C84FB37-47F3-46FA-A5AA-6A57A26B98B1}"/>
              </a:ext>
            </a:extLst>
          </p:cNvPr>
          <p:cNvGraphicFramePr>
            <a:graphicFrameLocks noGrp="1"/>
          </p:cNvGraphicFramePr>
          <p:nvPr>
            <p:ph type="tbl" sz="quarter" idx="13"/>
            <p:extLst>
              <p:ext uri="{D42A27DB-BD31-4B8C-83A1-F6EECF244321}">
                <p14:modId xmlns:p14="http://schemas.microsoft.com/office/powerpoint/2010/main" val="218850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17413600"/>
                    </a:ext>
                  </a:extLst>
                </a:gridCol>
                <a:gridCol w="329184">
                  <a:extLst>
                    <a:ext uri="{9D8B030D-6E8A-4147-A177-3AD203B41FA5}">
                      <a16:colId xmlns:a16="http://schemas.microsoft.com/office/drawing/2014/main" val="281307001"/>
                    </a:ext>
                  </a:extLst>
                </a:gridCol>
                <a:gridCol w="740664">
                  <a:extLst>
                    <a:ext uri="{9D8B030D-6E8A-4147-A177-3AD203B41FA5}">
                      <a16:colId xmlns:a16="http://schemas.microsoft.com/office/drawing/2014/main" val="488640610"/>
                    </a:ext>
                  </a:extLst>
                </a:gridCol>
                <a:gridCol w="905256">
                  <a:extLst>
                    <a:ext uri="{9D8B030D-6E8A-4147-A177-3AD203B41FA5}">
                      <a16:colId xmlns:a16="http://schemas.microsoft.com/office/drawing/2014/main" val="1000620172"/>
                    </a:ext>
                  </a:extLst>
                </a:gridCol>
                <a:gridCol w="329184">
                  <a:extLst>
                    <a:ext uri="{9D8B030D-6E8A-4147-A177-3AD203B41FA5}">
                      <a16:colId xmlns:a16="http://schemas.microsoft.com/office/drawing/2014/main" val="1792293328"/>
                    </a:ext>
                  </a:extLst>
                </a:gridCol>
                <a:gridCol w="329184">
                  <a:extLst>
                    <a:ext uri="{9D8B030D-6E8A-4147-A177-3AD203B41FA5}">
                      <a16:colId xmlns:a16="http://schemas.microsoft.com/office/drawing/2014/main" val="137934146"/>
                    </a:ext>
                  </a:extLst>
                </a:gridCol>
                <a:gridCol w="329184">
                  <a:extLst>
                    <a:ext uri="{9D8B030D-6E8A-4147-A177-3AD203B41FA5}">
                      <a16:colId xmlns:a16="http://schemas.microsoft.com/office/drawing/2014/main" val="3520924520"/>
                    </a:ext>
                  </a:extLst>
                </a:gridCol>
                <a:gridCol w="329184">
                  <a:extLst>
                    <a:ext uri="{9D8B030D-6E8A-4147-A177-3AD203B41FA5}">
                      <a16:colId xmlns:a16="http://schemas.microsoft.com/office/drawing/2014/main" val="1435844890"/>
                    </a:ext>
                  </a:extLst>
                </a:gridCol>
                <a:gridCol w="329184">
                  <a:extLst>
                    <a:ext uri="{9D8B030D-6E8A-4147-A177-3AD203B41FA5}">
                      <a16:colId xmlns:a16="http://schemas.microsoft.com/office/drawing/2014/main" val="2842535193"/>
                    </a:ext>
                  </a:extLst>
                </a:gridCol>
                <a:gridCol w="329184">
                  <a:extLst>
                    <a:ext uri="{9D8B030D-6E8A-4147-A177-3AD203B41FA5}">
                      <a16:colId xmlns:a16="http://schemas.microsoft.com/office/drawing/2014/main" val="3879972542"/>
                    </a:ext>
                  </a:extLst>
                </a:gridCol>
                <a:gridCol w="329184">
                  <a:extLst>
                    <a:ext uri="{9D8B030D-6E8A-4147-A177-3AD203B41FA5}">
                      <a16:colId xmlns:a16="http://schemas.microsoft.com/office/drawing/2014/main" val="213764207"/>
                    </a:ext>
                  </a:extLst>
                </a:gridCol>
                <a:gridCol w="329184">
                  <a:extLst>
                    <a:ext uri="{9D8B030D-6E8A-4147-A177-3AD203B41FA5}">
                      <a16:colId xmlns:a16="http://schemas.microsoft.com/office/drawing/2014/main" val="1351251357"/>
                    </a:ext>
                  </a:extLst>
                </a:gridCol>
                <a:gridCol w="411480">
                  <a:extLst>
                    <a:ext uri="{9D8B030D-6E8A-4147-A177-3AD203B41FA5}">
                      <a16:colId xmlns:a16="http://schemas.microsoft.com/office/drawing/2014/main" val="95012039"/>
                    </a:ext>
                  </a:extLst>
                </a:gridCol>
                <a:gridCol w="329184">
                  <a:extLst>
                    <a:ext uri="{9D8B030D-6E8A-4147-A177-3AD203B41FA5}">
                      <a16:colId xmlns:a16="http://schemas.microsoft.com/office/drawing/2014/main" val="942406381"/>
                    </a:ext>
                  </a:extLst>
                </a:gridCol>
                <a:gridCol w="329184">
                  <a:extLst>
                    <a:ext uri="{9D8B030D-6E8A-4147-A177-3AD203B41FA5}">
                      <a16:colId xmlns:a16="http://schemas.microsoft.com/office/drawing/2014/main" val="291553507"/>
                    </a:ext>
                  </a:extLst>
                </a:gridCol>
                <a:gridCol w="329184">
                  <a:extLst>
                    <a:ext uri="{9D8B030D-6E8A-4147-A177-3AD203B41FA5}">
                      <a16:colId xmlns:a16="http://schemas.microsoft.com/office/drawing/2014/main" val="1927582986"/>
                    </a:ext>
                  </a:extLst>
                </a:gridCol>
                <a:gridCol w="329184">
                  <a:extLst>
                    <a:ext uri="{9D8B030D-6E8A-4147-A177-3AD203B41FA5}">
                      <a16:colId xmlns:a16="http://schemas.microsoft.com/office/drawing/2014/main" val="1174452442"/>
                    </a:ext>
                  </a:extLst>
                </a:gridCol>
                <a:gridCol w="329184">
                  <a:extLst>
                    <a:ext uri="{9D8B030D-6E8A-4147-A177-3AD203B41FA5}">
                      <a16:colId xmlns:a16="http://schemas.microsoft.com/office/drawing/2014/main" val="3627908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19015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- 2023-10-24 13:31:08</a:t>
                      </a:r>
                      <a:r>
                        <a:rPr kumimoji="0" lang="en-US" sz="1000" b="0" i="0" u="none" strike="noStrike" kern="1200" cap="none" spc="0" normalizeH="0" baseline="0" noProof="0">
                          <a:ln>
                            <a:noFill/>
                          </a:ln>
                          <a:solidFill>
                            <a:prstClr val="black"/>
                          </a:solidFill>
                          <a:effectLst/>
                          <a:uLnTx/>
                          <a:uFillTx/>
                          <a:latin typeface="Calibri"/>
                          <a:ea typeface="+mn-ea"/>
                          <a:cs typeface="+mn-cs"/>
                        </a:rPr>
                        <a:t>
 The Complex Weapon Innovation &amp;amp; Technology Partnership Conference 2023 is underway. Delegates are hearing keynote speech’s, expert briefings and getting to see the UK-French projects funded over the last two years. 
Find out more about CW ITP here 👉 cwitp.com pic.twitter.com/Fkw2wXbxAs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https://pbs.twimg.com/media/F9M5tbvWIAAX58G.jpg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0.42 %</a:t>
                      </a:r>
                    </a:p>
                  </a:txBody>
                  <a:tcPr/>
                </a:tc>
                <a:extLst>
                  <a:ext uri="{0D108BD9-81ED-4DB2-BD59-A6C34878D82A}">
                    <a16:rowId xmlns:a16="http://schemas.microsoft.com/office/drawing/2014/main" val="2769056561"/>
                  </a:ext>
                </a:extLst>
              </a:tr>
            </a:tbl>
          </a:graphicData>
        </a:graphic>
      </p:graphicFrame>
      <p:sp>
        <p:nvSpPr>
          <p:cNvPr id="4" name="Text Placeholder 3">
            <a:extLst>
              <a:ext uri="{FF2B5EF4-FFF2-40B4-BE49-F238E27FC236}">
                <a16:creationId xmlns:a16="http://schemas.microsoft.com/office/drawing/2014/main" id="{C31ACF2B-2082-4DC4-B81F-9EF91AE733E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9115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11FF9-3D76-4888-B50C-0C0F4219B6B1}"/>
              </a:ext>
            </a:extLst>
          </p:cNvPr>
          <p:cNvSpPr>
            <a:spLocks noGrp="1"/>
          </p:cNvSpPr>
          <p:nvPr>
            <p:ph type="title"/>
          </p:nvPr>
        </p:nvSpPr>
        <p:spPr/>
        <p:txBody>
          <a:bodyPr/>
          <a:lstStyle/>
          <a:p>
            <a:r>
              <a:rPr lang="en-US"/>
              <a:t>Twitter Own Tweets Table with CTR | 1 group and 1 profile - 15 of 26</a:t>
            </a:r>
          </a:p>
        </p:txBody>
      </p:sp>
      <p:graphicFrame>
        <p:nvGraphicFramePr>
          <p:cNvPr id="5" name="Table Placeholder 4">
            <a:extLst>
              <a:ext uri="{FF2B5EF4-FFF2-40B4-BE49-F238E27FC236}">
                <a16:creationId xmlns:a16="http://schemas.microsoft.com/office/drawing/2014/main" id="{91F46BC3-E3F0-4E95-AE31-DD30E13D384F}"/>
              </a:ext>
            </a:extLst>
          </p:cNvPr>
          <p:cNvGraphicFramePr>
            <a:graphicFrameLocks noGrp="1"/>
          </p:cNvGraphicFramePr>
          <p:nvPr>
            <p:ph type="tbl" sz="quarter" idx="13"/>
            <p:extLst>
              <p:ext uri="{D42A27DB-BD31-4B8C-83A1-F6EECF244321}">
                <p14:modId xmlns:p14="http://schemas.microsoft.com/office/powerpoint/2010/main" val="384495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7706788"/>
                    </a:ext>
                  </a:extLst>
                </a:gridCol>
                <a:gridCol w="329184">
                  <a:extLst>
                    <a:ext uri="{9D8B030D-6E8A-4147-A177-3AD203B41FA5}">
                      <a16:colId xmlns:a16="http://schemas.microsoft.com/office/drawing/2014/main" val="4028827954"/>
                    </a:ext>
                  </a:extLst>
                </a:gridCol>
                <a:gridCol w="740664">
                  <a:extLst>
                    <a:ext uri="{9D8B030D-6E8A-4147-A177-3AD203B41FA5}">
                      <a16:colId xmlns:a16="http://schemas.microsoft.com/office/drawing/2014/main" val="1475624908"/>
                    </a:ext>
                  </a:extLst>
                </a:gridCol>
                <a:gridCol w="905256">
                  <a:extLst>
                    <a:ext uri="{9D8B030D-6E8A-4147-A177-3AD203B41FA5}">
                      <a16:colId xmlns:a16="http://schemas.microsoft.com/office/drawing/2014/main" val="2019078163"/>
                    </a:ext>
                  </a:extLst>
                </a:gridCol>
                <a:gridCol w="329184">
                  <a:extLst>
                    <a:ext uri="{9D8B030D-6E8A-4147-A177-3AD203B41FA5}">
                      <a16:colId xmlns:a16="http://schemas.microsoft.com/office/drawing/2014/main" val="3463646105"/>
                    </a:ext>
                  </a:extLst>
                </a:gridCol>
                <a:gridCol w="329184">
                  <a:extLst>
                    <a:ext uri="{9D8B030D-6E8A-4147-A177-3AD203B41FA5}">
                      <a16:colId xmlns:a16="http://schemas.microsoft.com/office/drawing/2014/main" val="1725725321"/>
                    </a:ext>
                  </a:extLst>
                </a:gridCol>
                <a:gridCol w="329184">
                  <a:extLst>
                    <a:ext uri="{9D8B030D-6E8A-4147-A177-3AD203B41FA5}">
                      <a16:colId xmlns:a16="http://schemas.microsoft.com/office/drawing/2014/main" val="161679232"/>
                    </a:ext>
                  </a:extLst>
                </a:gridCol>
                <a:gridCol w="329184">
                  <a:extLst>
                    <a:ext uri="{9D8B030D-6E8A-4147-A177-3AD203B41FA5}">
                      <a16:colId xmlns:a16="http://schemas.microsoft.com/office/drawing/2014/main" val="1857421776"/>
                    </a:ext>
                  </a:extLst>
                </a:gridCol>
                <a:gridCol w="329184">
                  <a:extLst>
                    <a:ext uri="{9D8B030D-6E8A-4147-A177-3AD203B41FA5}">
                      <a16:colId xmlns:a16="http://schemas.microsoft.com/office/drawing/2014/main" val="2264415118"/>
                    </a:ext>
                  </a:extLst>
                </a:gridCol>
                <a:gridCol w="329184">
                  <a:extLst>
                    <a:ext uri="{9D8B030D-6E8A-4147-A177-3AD203B41FA5}">
                      <a16:colId xmlns:a16="http://schemas.microsoft.com/office/drawing/2014/main" val="488489403"/>
                    </a:ext>
                  </a:extLst>
                </a:gridCol>
                <a:gridCol w="329184">
                  <a:extLst>
                    <a:ext uri="{9D8B030D-6E8A-4147-A177-3AD203B41FA5}">
                      <a16:colId xmlns:a16="http://schemas.microsoft.com/office/drawing/2014/main" val="1556533127"/>
                    </a:ext>
                  </a:extLst>
                </a:gridCol>
                <a:gridCol w="329184">
                  <a:extLst>
                    <a:ext uri="{9D8B030D-6E8A-4147-A177-3AD203B41FA5}">
                      <a16:colId xmlns:a16="http://schemas.microsoft.com/office/drawing/2014/main" val="843309400"/>
                    </a:ext>
                  </a:extLst>
                </a:gridCol>
                <a:gridCol w="411480">
                  <a:extLst>
                    <a:ext uri="{9D8B030D-6E8A-4147-A177-3AD203B41FA5}">
                      <a16:colId xmlns:a16="http://schemas.microsoft.com/office/drawing/2014/main" val="1384367020"/>
                    </a:ext>
                  </a:extLst>
                </a:gridCol>
                <a:gridCol w="329184">
                  <a:extLst>
                    <a:ext uri="{9D8B030D-6E8A-4147-A177-3AD203B41FA5}">
                      <a16:colId xmlns:a16="http://schemas.microsoft.com/office/drawing/2014/main" val="2355517286"/>
                    </a:ext>
                  </a:extLst>
                </a:gridCol>
                <a:gridCol w="329184">
                  <a:extLst>
                    <a:ext uri="{9D8B030D-6E8A-4147-A177-3AD203B41FA5}">
                      <a16:colId xmlns:a16="http://schemas.microsoft.com/office/drawing/2014/main" val="572642783"/>
                    </a:ext>
                  </a:extLst>
                </a:gridCol>
                <a:gridCol w="329184">
                  <a:extLst>
                    <a:ext uri="{9D8B030D-6E8A-4147-A177-3AD203B41FA5}">
                      <a16:colId xmlns:a16="http://schemas.microsoft.com/office/drawing/2014/main" val="812603698"/>
                    </a:ext>
                  </a:extLst>
                </a:gridCol>
                <a:gridCol w="329184">
                  <a:extLst>
                    <a:ext uri="{9D8B030D-6E8A-4147-A177-3AD203B41FA5}">
                      <a16:colId xmlns:a16="http://schemas.microsoft.com/office/drawing/2014/main" val="1947981950"/>
                    </a:ext>
                  </a:extLst>
                </a:gridCol>
                <a:gridCol w="329184">
                  <a:extLst>
                    <a:ext uri="{9D8B030D-6E8A-4147-A177-3AD203B41FA5}">
                      <a16:colId xmlns:a16="http://schemas.microsoft.com/office/drawing/2014/main" val="337902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19505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18:02:56</a:t>
                      </a:r>
                      <a:r>
                        <a:rPr kumimoji="0" lang="en-US" sz="1000" b="0" i="0" u="none" strike="noStrike" kern="1200" cap="none" spc="0" normalizeH="0" baseline="0" noProof="0">
                          <a:ln>
                            <a:noFill/>
                          </a:ln>
                          <a:solidFill>
                            <a:prstClr val="black"/>
                          </a:solidFill>
                          <a:effectLst/>
                          <a:uLnTx/>
                          <a:uFillTx/>
                          <a:latin typeface="Calibri"/>
                          <a:ea typeface="+mn-ea"/>
                          <a:cs typeface="+mn-cs"/>
                        </a:rPr>
                        <a:t>
 💪 Our #values are shared by all of our teams. 
They are our path to excellence and serve as our compass in every step we take as a group.
Discover them in the video below ⬇ pic.twitter.com/c9N4V4PsEz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https://pbs.twimg.com/ext_tw_video_thumb/1716485235733315584/pu/img/1nBLudQCxFElRVYo.jpg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extLst>
                  <a:ext uri="{0D108BD9-81ED-4DB2-BD59-A6C34878D82A}">
                    <a16:rowId xmlns:a16="http://schemas.microsoft.com/office/drawing/2014/main" val="516307508"/>
                  </a:ext>
                </a:extLst>
              </a:tr>
            </a:tbl>
          </a:graphicData>
        </a:graphic>
      </p:graphicFrame>
      <p:sp>
        <p:nvSpPr>
          <p:cNvPr id="4" name="Text Placeholder 3">
            <a:extLst>
              <a:ext uri="{FF2B5EF4-FFF2-40B4-BE49-F238E27FC236}">
                <a16:creationId xmlns:a16="http://schemas.microsoft.com/office/drawing/2014/main" id="{6B4DF2B2-C598-4873-B40F-D65A8580458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197216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2C3B-9C10-42D0-B8C8-2A234CA99C16}"/>
              </a:ext>
            </a:extLst>
          </p:cNvPr>
          <p:cNvSpPr>
            <a:spLocks noGrp="1"/>
          </p:cNvSpPr>
          <p:nvPr>
            <p:ph type="title"/>
          </p:nvPr>
        </p:nvSpPr>
        <p:spPr/>
        <p:txBody>
          <a:bodyPr/>
          <a:lstStyle/>
          <a:p>
            <a:r>
              <a:rPr lang="en-US"/>
              <a:t>Twitter Own Tweets Table with CTR | 1 group and 1 profile - 16 of 26</a:t>
            </a:r>
          </a:p>
        </p:txBody>
      </p:sp>
      <p:graphicFrame>
        <p:nvGraphicFramePr>
          <p:cNvPr id="5" name="Table Placeholder 4">
            <a:extLst>
              <a:ext uri="{FF2B5EF4-FFF2-40B4-BE49-F238E27FC236}">
                <a16:creationId xmlns:a16="http://schemas.microsoft.com/office/drawing/2014/main" id="{98B62047-9872-4A35-AEFC-9FED593F1CD5}"/>
              </a:ext>
            </a:extLst>
          </p:cNvPr>
          <p:cNvGraphicFramePr>
            <a:graphicFrameLocks noGrp="1"/>
          </p:cNvGraphicFramePr>
          <p:nvPr>
            <p:ph type="tbl" sz="quarter" idx="13"/>
            <p:extLst>
              <p:ext uri="{D42A27DB-BD31-4B8C-83A1-F6EECF244321}">
                <p14:modId xmlns:p14="http://schemas.microsoft.com/office/powerpoint/2010/main" val="843718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20782694"/>
                    </a:ext>
                  </a:extLst>
                </a:gridCol>
                <a:gridCol w="329184">
                  <a:extLst>
                    <a:ext uri="{9D8B030D-6E8A-4147-A177-3AD203B41FA5}">
                      <a16:colId xmlns:a16="http://schemas.microsoft.com/office/drawing/2014/main" val="800040155"/>
                    </a:ext>
                  </a:extLst>
                </a:gridCol>
                <a:gridCol w="740664">
                  <a:extLst>
                    <a:ext uri="{9D8B030D-6E8A-4147-A177-3AD203B41FA5}">
                      <a16:colId xmlns:a16="http://schemas.microsoft.com/office/drawing/2014/main" val="656885439"/>
                    </a:ext>
                  </a:extLst>
                </a:gridCol>
                <a:gridCol w="905256">
                  <a:extLst>
                    <a:ext uri="{9D8B030D-6E8A-4147-A177-3AD203B41FA5}">
                      <a16:colId xmlns:a16="http://schemas.microsoft.com/office/drawing/2014/main" val="401144138"/>
                    </a:ext>
                  </a:extLst>
                </a:gridCol>
                <a:gridCol w="329184">
                  <a:extLst>
                    <a:ext uri="{9D8B030D-6E8A-4147-A177-3AD203B41FA5}">
                      <a16:colId xmlns:a16="http://schemas.microsoft.com/office/drawing/2014/main" val="1442993881"/>
                    </a:ext>
                  </a:extLst>
                </a:gridCol>
                <a:gridCol w="329184">
                  <a:extLst>
                    <a:ext uri="{9D8B030D-6E8A-4147-A177-3AD203B41FA5}">
                      <a16:colId xmlns:a16="http://schemas.microsoft.com/office/drawing/2014/main" val="1438012996"/>
                    </a:ext>
                  </a:extLst>
                </a:gridCol>
                <a:gridCol w="329184">
                  <a:extLst>
                    <a:ext uri="{9D8B030D-6E8A-4147-A177-3AD203B41FA5}">
                      <a16:colId xmlns:a16="http://schemas.microsoft.com/office/drawing/2014/main" val="771197968"/>
                    </a:ext>
                  </a:extLst>
                </a:gridCol>
                <a:gridCol w="329184">
                  <a:extLst>
                    <a:ext uri="{9D8B030D-6E8A-4147-A177-3AD203B41FA5}">
                      <a16:colId xmlns:a16="http://schemas.microsoft.com/office/drawing/2014/main" val="1216991506"/>
                    </a:ext>
                  </a:extLst>
                </a:gridCol>
                <a:gridCol w="329184">
                  <a:extLst>
                    <a:ext uri="{9D8B030D-6E8A-4147-A177-3AD203B41FA5}">
                      <a16:colId xmlns:a16="http://schemas.microsoft.com/office/drawing/2014/main" val="1991466832"/>
                    </a:ext>
                  </a:extLst>
                </a:gridCol>
                <a:gridCol w="329184">
                  <a:extLst>
                    <a:ext uri="{9D8B030D-6E8A-4147-A177-3AD203B41FA5}">
                      <a16:colId xmlns:a16="http://schemas.microsoft.com/office/drawing/2014/main" val="1519806970"/>
                    </a:ext>
                  </a:extLst>
                </a:gridCol>
                <a:gridCol w="329184">
                  <a:extLst>
                    <a:ext uri="{9D8B030D-6E8A-4147-A177-3AD203B41FA5}">
                      <a16:colId xmlns:a16="http://schemas.microsoft.com/office/drawing/2014/main" val="1702507803"/>
                    </a:ext>
                  </a:extLst>
                </a:gridCol>
                <a:gridCol w="329184">
                  <a:extLst>
                    <a:ext uri="{9D8B030D-6E8A-4147-A177-3AD203B41FA5}">
                      <a16:colId xmlns:a16="http://schemas.microsoft.com/office/drawing/2014/main" val="1722346711"/>
                    </a:ext>
                  </a:extLst>
                </a:gridCol>
                <a:gridCol w="411480">
                  <a:extLst>
                    <a:ext uri="{9D8B030D-6E8A-4147-A177-3AD203B41FA5}">
                      <a16:colId xmlns:a16="http://schemas.microsoft.com/office/drawing/2014/main" val="2965338985"/>
                    </a:ext>
                  </a:extLst>
                </a:gridCol>
                <a:gridCol w="329184">
                  <a:extLst>
                    <a:ext uri="{9D8B030D-6E8A-4147-A177-3AD203B41FA5}">
                      <a16:colId xmlns:a16="http://schemas.microsoft.com/office/drawing/2014/main" val="1934178832"/>
                    </a:ext>
                  </a:extLst>
                </a:gridCol>
                <a:gridCol w="329184">
                  <a:extLst>
                    <a:ext uri="{9D8B030D-6E8A-4147-A177-3AD203B41FA5}">
                      <a16:colId xmlns:a16="http://schemas.microsoft.com/office/drawing/2014/main" val="3747230030"/>
                    </a:ext>
                  </a:extLst>
                </a:gridCol>
                <a:gridCol w="329184">
                  <a:extLst>
                    <a:ext uri="{9D8B030D-6E8A-4147-A177-3AD203B41FA5}">
                      <a16:colId xmlns:a16="http://schemas.microsoft.com/office/drawing/2014/main" val="270494962"/>
                    </a:ext>
                  </a:extLst>
                </a:gridCol>
                <a:gridCol w="329184">
                  <a:extLst>
                    <a:ext uri="{9D8B030D-6E8A-4147-A177-3AD203B41FA5}">
                      <a16:colId xmlns:a16="http://schemas.microsoft.com/office/drawing/2014/main" val="1827331265"/>
                    </a:ext>
                  </a:extLst>
                </a:gridCol>
                <a:gridCol w="329184">
                  <a:extLst>
                    <a:ext uri="{9D8B030D-6E8A-4147-A177-3AD203B41FA5}">
                      <a16:colId xmlns:a16="http://schemas.microsoft.com/office/drawing/2014/main" val="246281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84637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- 2023-10-22 12:00:41</a:t>
                      </a:r>
                      <a:r>
                        <a:rPr kumimoji="0" lang="en-US" sz="1000" b="0" i="0" u="none" strike="noStrike" kern="1200" cap="none" spc="0" normalizeH="0" baseline="0" noProof="0">
                          <a:ln>
                            <a:noFill/>
                          </a:ln>
                          <a:solidFill>
                            <a:prstClr val="black"/>
                          </a:solidFill>
                          <a:effectLst/>
                          <a:uLnTx/>
                          <a:uFillTx/>
                          <a:latin typeface="Calibri"/>
                          <a:ea typeface="+mn-ea"/>
                          <a:cs typeface="+mn-cs"/>
                        </a:rPr>
                        <a:t>
 🏅 Christophe, Data Fabric Lead at MBDA, shares insights on how his team's innovative approach unlocked the full potential of data within MBDA, earning them recognition at our #InnovationAwards2023 pic.twitter.com/K5I8kTuoV4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https://pbs.twimg.com/amplify_video_thumb/1716031711765549056/img/ioP2JpSkmhQkgVU2.jpg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03:55:02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0.16 %</a:t>
                      </a:r>
                    </a:p>
                  </a:txBody>
                  <a:tcPr/>
                </a:tc>
                <a:extLst>
                  <a:ext uri="{0D108BD9-81ED-4DB2-BD59-A6C34878D82A}">
                    <a16:rowId xmlns:a16="http://schemas.microsoft.com/office/drawing/2014/main" val="3972128103"/>
                  </a:ext>
                </a:extLst>
              </a:tr>
            </a:tbl>
          </a:graphicData>
        </a:graphic>
      </p:graphicFrame>
      <p:sp>
        <p:nvSpPr>
          <p:cNvPr id="4" name="Text Placeholder 3">
            <a:extLst>
              <a:ext uri="{FF2B5EF4-FFF2-40B4-BE49-F238E27FC236}">
                <a16:creationId xmlns:a16="http://schemas.microsoft.com/office/drawing/2014/main" id="{0440062C-F405-4DC5-B6C1-8F802CFF969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40560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C657-8F78-416E-ABAA-7952275DD16D}"/>
              </a:ext>
            </a:extLst>
          </p:cNvPr>
          <p:cNvSpPr>
            <a:spLocks noGrp="1"/>
          </p:cNvSpPr>
          <p:nvPr>
            <p:ph type="title"/>
          </p:nvPr>
        </p:nvSpPr>
        <p:spPr/>
        <p:txBody>
          <a:bodyPr/>
          <a:lstStyle/>
          <a:p>
            <a:r>
              <a:rPr lang="en-US"/>
              <a:t>Twitter Own Tweets Table with CTR | 1 group and 1 profile - 17 of 26</a:t>
            </a:r>
          </a:p>
        </p:txBody>
      </p:sp>
      <p:graphicFrame>
        <p:nvGraphicFramePr>
          <p:cNvPr id="5" name="Table Placeholder 4">
            <a:extLst>
              <a:ext uri="{FF2B5EF4-FFF2-40B4-BE49-F238E27FC236}">
                <a16:creationId xmlns:a16="http://schemas.microsoft.com/office/drawing/2014/main" id="{569DD3AF-43B9-477B-B689-FD1B77593A03}"/>
              </a:ext>
            </a:extLst>
          </p:cNvPr>
          <p:cNvGraphicFramePr>
            <a:graphicFrameLocks noGrp="1"/>
          </p:cNvGraphicFramePr>
          <p:nvPr>
            <p:ph type="tbl" sz="quarter" idx="13"/>
            <p:extLst>
              <p:ext uri="{D42A27DB-BD31-4B8C-83A1-F6EECF244321}">
                <p14:modId xmlns:p14="http://schemas.microsoft.com/office/powerpoint/2010/main" val="377909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82049585"/>
                    </a:ext>
                  </a:extLst>
                </a:gridCol>
                <a:gridCol w="329184">
                  <a:extLst>
                    <a:ext uri="{9D8B030D-6E8A-4147-A177-3AD203B41FA5}">
                      <a16:colId xmlns:a16="http://schemas.microsoft.com/office/drawing/2014/main" val="550114293"/>
                    </a:ext>
                  </a:extLst>
                </a:gridCol>
                <a:gridCol w="740664">
                  <a:extLst>
                    <a:ext uri="{9D8B030D-6E8A-4147-A177-3AD203B41FA5}">
                      <a16:colId xmlns:a16="http://schemas.microsoft.com/office/drawing/2014/main" val="2885250355"/>
                    </a:ext>
                  </a:extLst>
                </a:gridCol>
                <a:gridCol w="905256">
                  <a:extLst>
                    <a:ext uri="{9D8B030D-6E8A-4147-A177-3AD203B41FA5}">
                      <a16:colId xmlns:a16="http://schemas.microsoft.com/office/drawing/2014/main" val="869027162"/>
                    </a:ext>
                  </a:extLst>
                </a:gridCol>
                <a:gridCol w="329184">
                  <a:extLst>
                    <a:ext uri="{9D8B030D-6E8A-4147-A177-3AD203B41FA5}">
                      <a16:colId xmlns:a16="http://schemas.microsoft.com/office/drawing/2014/main" val="3555498337"/>
                    </a:ext>
                  </a:extLst>
                </a:gridCol>
                <a:gridCol w="329184">
                  <a:extLst>
                    <a:ext uri="{9D8B030D-6E8A-4147-A177-3AD203B41FA5}">
                      <a16:colId xmlns:a16="http://schemas.microsoft.com/office/drawing/2014/main" val="2325276535"/>
                    </a:ext>
                  </a:extLst>
                </a:gridCol>
                <a:gridCol w="329184">
                  <a:extLst>
                    <a:ext uri="{9D8B030D-6E8A-4147-A177-3AD203B41FA5}">
                      <a16:colId xmlns:a16="http://schemas.microsoft.com/office/drawing/2014/main" val="2705253040"/>
                    </a:ext>
                  </a:extLst>
                </a:gridCol>
                <a:gridCol w="329184">
                  <a:extLst>
                    <a:ext uri="{9D8B030D-6E8A-4147-A177-3AD203B41FA5}">
                      <a16:colId xmlns:a16="http://schemas.microsoft.com/office/drawing/2014/main" val="2419921029"/>
                    </a:ext>
                  </a:extLst>
                </a:gridCol>
                <a:gridCol w="329184">
                  <a:extLst>
                    <a:ext uri="{9D8B030D-6E8A-4147-A177-3AD203B41FA5}">
                      <a16:colId xmlns:a16="http://schemas.microsoft.com/office/drawing/2014/main" val="3302685020"/>
                    </a:ext>
                  </a:extLst>
                </a:gridCol>
                <a:gridCol w="329184">
                  <a:extLst>
                    <a:ext uri="{9D8B030D-6E8A-4147-A177-3AD203B41FA5}">
                      <a16:colId xmlns:a16="http://schemas.microsoft.com/office/drawing/2014/main" val="1690563268"/>
                    </a:ext>
                  </a:extLst>
                </a:gridCol>
                <a:gridCol w="329184">
                  <a:extLst>
                    <a:ext uri="{9D8B030D-6E8A-4147-A177-3AD203B41FA5}">
                      <a16:colId xmlns:a16="http://schemas.microsoft.com/office/drawing/2014/main" val="2828301998"/>
                    </a:ext>
                  </a:extLst>
                </a:gridCol>
                <a:gridCol w="329184">
                  <a:extLst>
                    <a:ext uri="{9D8B030D-6E8A-4147-A177-3AD203B41FA5}">
                      <a16:colId xmlns:a16="http://schemas.microsoft.com/office/drawing/2014/main" val="274164301"/>
                    </a:ext>
                  </a:extLst>
                </a:gridCol>
                <a:gridCol w="411480">
                  <a:extLst>
                    <a:ext uri="{9D8B030D-6E8A-4147-A177-3AD203B41FA5}">
                      <a16:colId xmlns:a16="http://schemas.microsoft.com/office/drawing/2014/main" val="1302449308"/>
                    </a:ext>
                  </a:extLst>
                </a:gridCol>
                <a:gridCol w="329184">
                  <a:extLst>
                    <a:ext uri="{9D8B030D-6E8A-4147-A177-3AD203B41FA5}">
                      <a16:colId xmlns:a16="http://schemas.microsoft.com/office/drawing/2014/main" val="1672230790"/>
                    </a:ext>
                  </a:extLst>
                </a:gridCol>
                <a:gridCol w="329184">
                  <a:extLst>
                    <a:ext uri="{9D8B030D-6E8A-4147-A177-3AD203B41FA5}">
                      <a16:colId xmlns:a16="http://schemas.microsoft.com/office/drawing/2014/main" val="1255903997"/>
                    </a:ext>
                  </a:extLst>
                </a:gridCol>
                <a:gridCol w="329184">
                  <a:extLst>
                    <a:ext uri="{9D8B030D-6E8A-4147-A177-3AD203B41FA5}">
                      <a16:colId xmlns:a16="http://schemas.microsoft.com/office/drawing/2014/main" val="423709423"/>
                    </a:ext>
                  </a:extLst>
                </a:gridCol>
                <a:gridCol w="329184">
                  <a:extLst>
                    <a:ext uri="{9D8B030D-6E8A-4147-A177-3AD203B41FA5}">
                      <a16:colId xmlns:a16="http://schemas.microsoft.com/office/drawing/2014/main" val="120822388"/>
                    </a:ext>
                  </a:extLst>
                </a:gridCol>
                <a:gridCol w="329184">
                  <a:extLst>
                    <a:ext uri="{9D8B030D-6E8A-4147-A177-3AD203B41FA5}">
                      <a16:colId xmlns:a16="http://schemas.microsoft.com/office/drawing/2014/main" val="51552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761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- 2023-10-22 12:00:00</a:t>
                      </a:r>
                      <a:r>
                        <a:rPr kumimoji="0" lang="it-IT" sz="1000" b="0" i="0" u="none" strike="noStrike" kern="1200" cap="none" spc="0" normalizeH="0" baseline="0" noProof="0">
                          <a:ln>
                            <a:noFill/>
                          </a:ln>
                          <a:solidFill>
                            <a:prstClr val="black"/>
                          </a:solidFill>
                          <a:effectLst/>
                          <a:uLnTx/>
                          <a:uFillTx/>
                          <a:latin typeface="Calibri"/>
                          <a:ea typeface="+mn-ea"/>
                          <a:cs typeface="+mn-cs"/>
                        </a:rPr>
                        <a:t>
 🏅 Christophe, Responsabile del Data Fabric presso MBDA, condivide la visione su come l'approccio innovativo del suo team abbia liberato l’intero potenziale dei dati all'interno di MBDA, guadagnandosi uno dei premi dei nostri #InnovationAwards2023 pic.twitter.com/y6lNZhVVzP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https://pbs.twimg.com/ext_tw_video_thumb/1714567413264416768/pu/img/y-LQNpzCFItyQWFv.jpg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21:49:04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332018436"/>
                  </a:ext>
                </a:extLst>
              </a:tr>
            </a:tbl>
          </a:graphicData>
        </a:graphic>
      </p:graphicFrame>
      <p:sp>
        <p:nvSpPr>
          <p:cNvPr id="4" name="Text Placeholder 3">
            <a:extLst>
              <a:ext uri="{FF2B5EF4-FFF2-40B4-BE49-F238E27FC236}">
                <a16:creationId xmlns:a16="http://schemas.microsoft.com/office/drawing/2014/main" id="{17E8E2DE-E68C-447C-99F3-B6387AA0E8D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93652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5FCA-60D2-4033-83D1-BA257753E02D}"/>
              </a:ext>
            </a:extLst>
          </p:cNvPr>
          <p:cNvSpPr>
            <a:spLocks noGrp="1"/>
          </p:cNvSpPr>
          <p:nvPr>
            <p:ph type="title"/>
          </p:nvPr>
        </p:nvSpPr>
        <p:spPr/>
        <p:txBody>
          <a:bodyPr/>
          <a:lstStyle/>
          <a:p>
            <a:r>
              <a:rPr lang="en-US"/>
              <a:t>Twitter Own Tweets Table with CTR | 1 group and 1 profile - 18 of 26</a:t>
            </a:r>
          </a:p>
        </p:txBody>
      </p:sp>
      <p:graphicFrame>
        <p:nvGraphicFramePr>
          <p:cNvPr id="5" name="Table Placeholder 4">
            <a:extLst>
              <a:ext uri="{FF2B5EF4-FFF2-40B4-BE49-F238E27FC236}">
                <a16:creationId xmlns:a16="http://schemas.microsoft.com/office/drawing/2014/main" id="{6A2AA7AC-8D11-4D01-94A4-0D7E0325958F}"/>
              </a:ext>
            </a:extLst>
          </p:cNvPr>
          <p:cNvGraphicFramePr>
            <a:graphicFrameLocks noGrp="1"/>
          </p:cNvGraphicFramePr>
          <p:nvPr>
            <p:ph type="tbl" sz="quarter" idx="13"/>
            <p:extLst>
              <p:ext uri="{D42A27DB-BD31-4B8C-83A1-F6EECF244321}">
                <p14:modId xmlns:p14="http://schemas.microsoft.com/office/powerpoint/2010/main" val="426513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36923334"/>
                    </a:ext>
                  </a:extLst>
                </a:gridCol>
                <a:gridCol w="329184">
                  <a:extLst>
                    <a:ext uri="{9D8B030D-6E8A-4147-A177-3AD203B41FA5}">
                      <a16:colId xmlns:a16="http://schemas.microsoft.com/office/drawing/2014/main" val="561183726"/>
                    </a:ext>
                  </a:extLst>
                </a:gridCol>
                <a:gridCol w="740664">
                  <a:extLst>
                    <a:ext uri="{9D8B030D-6E8A-4147-A177-3AD203B41FA5}">
                      <a16:colId xmlns:a16="http://schemas.microsoft.com/office/drawing/2014/main" val="2049262395"/>
                    </a:ext>
                  </a:extLst>
                </a:gridCol>
                <a:gridCol w="905256">
                  <a:extLst>
                    <a:ext uri="{9D8B030D-6E8A-4147-A177-3AD203B41FA5}">
                      <a16:colId xmlns:a16="http://schemas.microsoft.com/office/drawing/2014/main" val="3501590728"/>
                    </a:ext>
                  </a:extLst>
                </a:gridCol>
                <a:gridCol w="329184">
                  <a:extLst>
                    <a:ext uri="{9D8B030D-6E8A-4147-A177-3AD203B41FA5}">
                      <a16:colId xmlns:a16="http://schemas.microsoft.com/office/drawing/2014/main" val="2521873960"/>
                    </a:ext>
                  </a:extLst>
                </a:gridCol>
                <a:gridCol w="329184">
                  <a:extLst>
                    <a:ext uri="{9D8B030D-6E8A-4147-A177-3AD203B41FA5}">
                      <a16:colId xmlns:a16="http://schemas.microsoft.com/office/drawing/2014/main" val="4170540441"/>
                    </a:ext>
                  </a:extLst>
                </a:gridCol>
                <a:gridCol w="329184">
                  <a:extLst>
                    <a:ext uri="{9D8B030D-6E8A-4147-A177-3AD203B41FA5}">
                      <a16:colId xmlns:a16="http://schemas.microsoft.com/office/drawing/2014/main" val="2928950138"/>
                    </a:ext>
                  </a:extLst>
                </a:gridCol>
                <a:gridCol w="329184">
                  <a:extLst>
                    <a:ext uri="{9D8B030D-6E8A-4147-A177-3AD203B41FA5}">
                      <a16:colId xmlns:a16="http://schemas.microsoft.com/office/drawing/2014/main" val="1524641242"/>
                    </a:ext>
                  </a:extLst>
                </a:gridCol>
                <a:gridCol w="329184">
                  <a:extLst>
                    <a:ext uri="{9D8B030D-6E8A-4147-A177-3AD203B41FA5}">
                      <a16:colId xmlns:a16="http://schemas.microsoft.com/office/drawing/2014/main" val="4044380943"/>
                    </a:ext>
                  </a:extLst>
                </a:gridCol>
                <a:gridCol w="329184">
                  <a:extLst>
                    <a:ext uri="{9D8B030D-6E8A-4147-A177-3AD203B41FA5}">
                      <a16:colId xmlns:a16="http://schemas.microsoft.com/office/drawing/2014/main" val="3431397299"/>
                    </a:ext>
                  </a:extLst>
                </a:gridCol>
                <a:gridCol w="329184">
                  <a:extLst>
                    <a:ext uri="{9D8B030D-6E8A-4147-A177-3AD203B41FA5}">
                      <a16:colId xmlns:a16="http://schemas.microsoft.com/office/drawing/2014/main" val="3748694902"/>
                    </a:ext>
                  </a:extLst>
                </a:gridCol>
                <a:gridCol w="329184">
                  <a:extLst>
                    <a:ext uri="{9D8B030D-6E8A-4147-A177-3AD203B41FA5}">
                      <a16:colId xmlns:a16="http://schemas.microsoft.com/office/drawing/2014/main" val="4215736561"/>
                    </a:ext>
                  </a:extLst>
                </a:gridCol>
                <a:gridCol w="411480">
                  <a:extLst>
                    <a:ext uri="{9D8B030D-6E8A-4147-A177-3AD203B41FA5}">
                      <a16:colId xmlns:a16="http://schemas.microsoft.com/office/drawing/2014/main" val="1016925085"/>
                    </a:ext>
                  </a:extLst>
                </a:gridCol>
                <a:gridCol w="329184">
                  <a:extLst>
                    <a:ext uri="{9D8B030D-6E8A-4147-A177-3AD203B41FA5}">
                      <a16:colId xmlns:a16="http://schemas.microsoft.com/office/drawing/2014/main" val="827297416"/>
                    </a:ext>
                  </a:extLst>
                </a:gridCol>
                <a:gridCol w="329184">
                  <a:extLst>
                    <a:ext uri="{9D8B030D-6E8A-4147-A177-3AD203B41FA5}">
                      <a16:colId xmlns:a16="http://schemas.microsoft.com/office/drawing/2014/main" val="4265164400"/>
                    </a:ext>
                  </a:extLst>
                </a:gridCol>
                <a:gridCol w="329184">
                  <a:extLst>
                    <a:ext uri="{9D8B030D-6E8A-4147-A177-3AD203B41FA5}">
                      <a16:colId xmlns:a16="http://schemas.microsoft.com/office/drawing/2014/main" val="2549759073"/>
                    </a:ext>
                  </a:extLst>
                </a:gridCol>
                <a:gridCol w="329184">
                  <a:extLst>
                    <a:ext uri="{9D8B030D-6E8A-4147-A177-3AD203B41FA5}">
                      <a16:colId xmlns:a16="http://schemas.microsoft.com/office/drawing/2014/main" val="3332244176"/>
                    </a:ext>
                  </a:extLst>
                </a:gridCol>
                <a:gridCol w="329184">
                  <a:extLst>
                    <a:ext uri="{9D8B030D-6E8A-4147-A177-3AD203B41FA5}">
                      <a16:colId xmlns:a16="http://schemas.microsoft.com/office/drawing/2014/main" val="129175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70819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- 2023-10-22 12:00:00</a:t>
                      </a:r>
                      <a:r>
                        <a:rPr kumimoji="0" lang="fr-FR" sz="1000" b="0" i="0" u="none" strike="noStrike" kern="1200" cap="none" spc="0" normalizeH="0" baseline="0" noProof="0">
                          <a:ln>
                            <a:noFill/>
                          </a:ln>
                          <a:solidFill>
                            <a:prstClr val="black"/>
                          </a:solidFill>
                          <a:effectLst/>
                          <a:uLnTx/>
                          <a:uFillTx/>
                          <a:latin typeface="Calibri"/>
                          <a:ea typeface="+mn-ea"/>
                          <a:cs typeface="+mn-cs"/>
                        </a:rPr>
                        <a:t>
 🏅 Christophe, Data Fabric Lead chez MBDA, évoque comment l'approche innovante de son équipe a libéré tout le potentiel des données au sein de MBDA. Un projet primé lors de nos #InnovationAwards2023 pic.twitter.com/jMbckye4nV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https://pbs.twimg.com/ext_tw_video_thumb/1714566906781274113/pu/img/dN6CTO_4ReJzJ02e.jpg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1708116329"/>
                  </a:ext>
                </a:extLst>
              </a:tr>
            </a:tbl>
          </a:graphicData>
        </a:graphic>
      </p:graphicFrame>
      <p:sp>
        <p:nvSpPr>
          <p:cNvPr id="4" name="Text Placeholder 3">
            <a:extLst>
              <a:ext uri="{FF2B5EF4-FFF2-40B4-BE49-F238E27FC236}">
                <a16:creationId xmlns:a16="http://schemas.microsoft.com/office/drawing/2014/main" id="{31F5C154-321D-4D0A-859E-9D7C5DA8BD1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29165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E945-05CD-46CF-BC94-F264ABF6C5F4}"/>
              </a:ext>
            </a:extLst>
          </p:cNvPr>
          <p:cNvSpPr>
            <a:spLocks noGrp="1"/>
          </p:cNvSpPr>
          <p:nvPr>
            <p:ph type="title"/>
          </p:nvPr>
        </p:nvSpPr>
        <p:spPr/>
        <p:txBody>
          <a:bodyPr/>
          <a:lstStyle/>
          <a:p>
            <a:r>
              <a:rPr lang="en-US"/>
              <a:t>Twitter Own Tweets Table with CTR | 1 group and 1 profile - 19 of 26</a:t>
            </a:r>
          </a:p>
        </p:txBody>
      </p:sp>
      <p:graphicFrame>
        <p:nvGraphicFramePr>
          <p:cNvPr id="5" name="Table Placeholder 4">
            <a:extLst>
              <a:ext uri="{FF2B5EF4-FFF2-40B4-BE49-F238E27FC236}">
                <a16:creationId xmlns:a16="http://schemas.microsoft.com/office/drawing/2014/main" id="{4C41307F-E4DC-477E-9C4C-4D121F97D87F}"/>
              </a:ext>
            </a:extLst>
          </p:cNvPr>
          <p:cNvGraphicFramePr>
            <a:graphicFrameLocks noGrp="1"/>
          </p:cNvGraphicFramePr>
          <p:nvPr>
            <p:ph type="tbl" sz="quarter" idx="13"/>
            <p:extLst>
              <p:ext uri="{D42A27DB-BD31-4B8C-83A1-F6EECF244321}">
                <p14:modId xmlns:p14="http://schemas.microsoft.com/office/powerpoint/2010/main" val="2233119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04408845"/>
                    </a:ext>
                  </a:extLst>
                </a:gridCol>
                <a:gridCol w="329184">
                  <a:extLst>
                    <a:ext uri="{9D8B030D-6E8A-4147-A177-3AD203B41FA5}">
                      <a16:colId xmlns:a16="http://schemas.microsoft.com/office/drawing/2014/main" val="3470572375"/>
                    </a:ext>
                  </a:extLst>
                </a:gridCol>
                <a:gridCol w="740664">
                  <a:extLst>
                    <a:ext uri="{9D8B030D-6E8A-4147-A177-3AD203B41FA5}">
                      <a16:colId xmlns:a16="http://schemas.microsoft.com/office/drawing/2014/main" val="335405955"/>
                    </a:ext>
                  </a:extLst>
                </a:gridCol>
                <a:gridCol w="905256">
                  <a:extLst>
                    <a:ext uri="{9D8B030D-6E8A-4147-A177-3AD203B41FA5}">
                      <a16:colId xmlns:a16="http://schemas.microsoft.com/office/drawing/2014/main" val="4207056498"/>
                    </a:ext>
                  </a:extLst>
                </a:gridCol>
                <a:gridCol w="329184">
                  <a:extLst>
                    <a:ext uri="{9D8B030D-6E8A-4147-A177-3AD203B41FA5}">
                      <a16:colId xmlns:a16="http://schemas.microsoft.com/office/drawing/2014/main" val="448660311"/>
                    </a:ext>
                  </a:extLst>
                </a:gridCol>
                <a:gridCol w="329184">
                  <a:extLst>
                    <a:ext uri="{9D8B030D-6E8A-4147-A177-3AD203B41FA5}">
                      <a16:colId xmlns:a16="http://schemas.microsoft.com/office/drawing/2014/main" val="4051466203"/>
                    </a:ext>
                  </a:extLst>
                </a:gridCol>
                <a:gridCol w="329184">
                  <a:extLst>
                    <a:ext uri="{9D8B030D-6E8A-4147-A177-3AD203B41FA5}">
                      <a16:colId xmlns:a16="http://schemas.microsoft.com/office/drawing/2014/main" val="4153077015"/>
                    </a:ext>
                  </a:extLst>
                </a:gridCol>
                <a:gridCol w="329184">
                  <a:extLst>
                    <a:ext uri="{9D8B030D-6E8A-4147-A177-3AD203B41FA5}">
                      <a16:colId xmlns:a16="http://schemas.microsoft.com/office/drawing/2014/main" val="1884187086"/>
                    </a:ext>
                  </a:extLst>
                </a:gridCol>
                <a:gridCol w="329184">
                  <a:extLst>
                    <a:ext uri="{9D8B030D-6E8A-4147-A177-3AD203B41FA5}">
                      <a16:colId xmlns:a16="http://schemas.microsoft.com/office/drawing/2014/main" val="2354651673"/>
                    </a:ext>
                  </a:extLst>
                </a:gridCol>
                <a:gridCol w="329184">
                  <a:extLst>
                    <a:ext uri="{9D8B030D-6E8A-4147-A177-3AD203B41FA5}">
                      <a16:colId xmlns:a16="http://schemas.microsoft.com/office/drawing/2014/main" val="420265032"/>
                    </a:ext>
                  </a:extLst>
                </a:gridCol>
                <a:gridCol w="329184">
                  <a:extLst>
                    <a:ext uri="{9D8B030D-6E8A-4147-A177-3AD203B41FA5}">
                      <a16:colId xmlns:a16="http://schemas.microsoft.com/office/drawing/2014/main" val="3729936026"/>
                    </a:ext>
                  </a:extLst>
                </a:gridCol>
                <a:gridCol w="329184">
                  <a:extLst>
                    <a:ext uri="{9D8B030D-6E8A-4147-A177-3AD203B41FA5}">
                      <a16:colId xmlns:a16="http://schemas.microsoft.com/office/drawing/2014/main" val="554081029"/>
                    </a:ext>
                  </a:extLst>
                </a:gridCol>
                <a:gridCol w="411480">
                  <a:extLst>
                    <a:ext uri="{9D8B030D-6E8A-4147-A177-3AD203B41FA5}">
                      <a16:colId xmlns:a16="http://schemas.microsoft.com/office/drawing/2014/main" val="933024155"/>
                    </a:ext>
                  </a:extLst>
                </a:gridCol>
                <a:gridCol w="329184">
                  <a:extLst>
                    <a:ext uri="{9D8B030D-6E8A-4147-A177-3AD203B41FA5}">
                      <a16:colId xmlns:a16="http://schemas.microsoft.com/office/drawing/2014/main" val="1461372216"/>
                    </a:ext>
                  </a:extLst>
                </a:gridCol>
                <a:gridCol w="329184">
                  <a:extLst>
                    <a:ext uri="{9D8B030D-6E8A-4147-A177-3AD203B41FA5}">
                      <a16:colId xmlns:a16="http://schemas.microsoft.com/office/drawing/2014/main" val="2340295846"/>
                    </a:ext>
                  </a:extLst>
                </a:gridCol>
                <a:gridCol w="329184">
                  <a:extLst>
                    <a:ext uri="{9D8B030D-6E8A-4147-A177-3AD203B41FA5}">
                      <a16:colId xmlns:a16="http://schemas.microsoft.com/office/drawing/2014/main" val="3432877800"/>
                    </a:ext>
                  </a:extLst>
                </a:gridCol>
                <a:gridCol w="329184">
                  <a:extLst>
                    <a:ext uri="{9D8B030D-6E8A-4147-A177-3AD203B41FA5}">
                      <a16:colId xmlns:a16="http://schemas.microsoft.com/office/drawing/2014/main" val="3587881009"/>
                    </a:ext>
                  </a:extLst>
                </a:gridCol>
                <a:gridCol w="329184">
                  <a:extLst>
                    <a:ext uri="{9D8B030D-6E8A-4147-A177-3AD203B41FA5}">
                      <a16:colId xmlns:a16="http://schemas.microsoft.com/office/drawing/2014/main" val="62218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62182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- 2023-10-22 12:00:00</a:t>
                      </a:r>
                      <a:r>
                        <a:rPr kumimoji="0" lang="en-US" sz="1000" b="0" i="0" u="none" strike="noStrike" kern="1200" cap="none" spc="0" normalizeH="0" baseline="0" noProof="0">
                          <a:ln>
                            <a:noFill/>
                          </a:ln>
                          <a:solidFill>
                            <a:prstClr val="black"/>
                          </a:solidFill>
                          <a:effectLst/>
                          <a:uLnTx/>
                          <a:uFillTx/>
                          <a:latin typeface="Calibri"/>
                          <a:ea typeface="+mn-ea"/>
                          <a:cs typeface="+mn-cs"/>
                        </a:rPr>
                        <a:t>
 🏅 Christophe, Data Fabric Lead at MBDA, shares insights on how his team's innovative approach unlocked the full potential of data within MBDA, earning them recognition at our #InnovationAwards2023 pic.twitter.com/h9mrrzozAt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https://pbs.twimg.com/ext_tw_video_thumb/1714567729284337664/pu/img/MMmt7HBl0UvPEAis.jpg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060931286"/>
                  </a:ext>
                </a:extLst>
              </a:tr>
            </a:tbl>
          </a:graphicData>
        </a:graphic>
      </p:graphicFrame>
      <p:sp>
        <p:nvSpPr>
          <p:cNvPr id="4" name="Text Placeholder 3">
            <a:extLst>
              <a:ext uri="{FF2B5EF4-FFF2-40B4-BE49-F238E27FC236}">
                <a16:creationId xmlns:a16="http://schemas.microsoft.com/office/drawing/2014/main" id="{967304BA-C48D-4C60-ABC1-1A9439CB083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64072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4A201-4B46-421E-997A-D1B329562095}"/>
              </a:ext>
            </a:extLst>
          </p:cNvPr>
          <p:cNvSpPr>
            <a:spLocks noGrp="1"/>
          </p:cNvSpPr>
          <p:nvPr>
            <p:ph type="title"/>
          </p:nvPr>
        </p:nvSpPr>
        <p:spPr/>
        <p:txBody>
          <a:bodyPr/>
          <a:lstStyle/>
          <a:p>
            <a:r>
              <a:rPr lang="en-US"/>
              <a:t>Twitter Own Tweets Table with CTR | 1 group and 1 profile - 20 of 26</a:t>
            </a:r>
          </a:p>
        </p:txBody>
      </p:sp>
      <p:graphicFrame>
        <p:nvGraphicFramePr>
          <p:cNvPr id="5" name="Table Placeholder 4">
            <a:extLst>
              <a:ext uri="{FF2B5EF4-FFF2-40B4-BE49-F238E27FC236}">
                <a16:creationId xmlns:a16="http://schemas.microsoft.com/office/drawing/2014/main" id="{E1594E82-18E3-4BE0-A250-B1C18FC544F5}"/>
              </a:ext>
            </a:extLst>
          </p:cNvPr>
          <p:cNvGraphicFramePr>
            <a:graphicFrameLocks noGrp="1"/>
          </p:cNvGraphicFramePr>
          <p:nvPr>
            <p:ph type="tbl" sz="quarter" idx="13"/>
            <p:extLst>
              <p:ext uri="{D42A27DB-BD31-4B8C-83A1-F6EECF244321}">
                <p14:modId xmlns:p14="http://schemas.microsoft.com/office/powerpoint/2010/main" val="43405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8229922"/>
                    </a:ext>
                  </a:extLst>
                </a:gridCol>
                <a:gridCol w="329184">
                  <a:extLst>
                    <a:ext uri="{9D8B030D-6E8A-4147-A177-3AD203B41FA5}">
                      <a16:colId xmlns:a16="http://schemas.microsoft.com/office/drawing/2014/main" val="2857506659"/>
                    </a:ext>
                  </a:extLst>
                </a:gridCol>
                <a:gridCol w="740664">
                  <a:extLst>
                    <a:ext uri="{9D8B030D-6E8A-4147-A177-3AD203B41FA5}">
                      <a16:colId xmlns:a16="http://schemas.microsoft.com/office/drawing/2014/main" val="2883511059"/>
                    </a:ext>
                  </a:extLst>
                </a:gridCol>
                <a:gridCol w="905256">
                  <a:extLst>
                    <a:ext uri="{9D8B030D-6E8A-4147-A177-3AD203B41FA5}">
                      <a16:colId xmlns:a16="http://schemas.microsoft.com/office/drawing/2014/main" val="2951332932"/>
                    </a:ext>
                  </a:extLst>
                </a:gridCol>
                <a:gridCol w="329184">
                  <a:extLst>
                    <a:ext uri="{9D8B030D-6E8A-4147-A177-3AD203B41FA5}">
                      <a16:colId xmlns:a16="http://schemas.microsoft.com/office/drawing/2014/main" val="1463183528"/>
                    </a:ext>
                  </a:extLst>
                </a:gridCol>
                <a:gridCol w="329184">
                  <a:extLst>
                    <a:ext uri="{9D8B030D-6E8A-4147-A177-3AD203B41FA5}">
                      <a16:colId xmlns:a16="http://schemas.microsoft.com/office/drawing/2014/main" val="250163707"/>
                    </a:ext>
                  </a:extLst>
                </a:gridCol>
                <a:gridCol w="329184">
                  <a:extLst>
                    <a:ext uri="{9D8B030D-6E8A-4147-A177-3AD203B41FA5}">
                      <a16:colId xmlns:a16="http://schemas.microsoft.com/office/drawing/2014/main" val="881077957"/>
                    </a:ext>
                  </a:extLst>
                </a:gridCol>
                <a:gridCol w="329184">
                  <a:extLst>
                    <a:ext uri="{9D8B030D-6E8A-4147-A177-3AD203B41FA5}">
                      <a16:colId xmlns:a16="http://schemas.microsoft.com/office/drawing/2014/main" val="2079043625"/>
                    </a:ext>
                  </a:extLst>
                </a:gridCol>
                <a:gridCol w="329184">
                  <a:extLst>
                    <a:ext uri="{9D8B030D-6E8A-4147-A177-3AD203B41FA5}">
                      <a16:colId xmlns:a16="http://schemas.microsoft.com/office/drawing/2014/main" val="221291486"/>
                    </a:ext>
                  </a:extLst>
                </a:gridCol>
                <a:gridCol w="329184">
                  <a:extLst>
                    <a:ext uri="{9D8B030D-6E8A-4147-A177-3AD203B41FA5}">
                      <a16:colId xmlns:a16="http://schemas.microsoft.com/office/drawing/2014/main" val="3662782402"/>
                    </a:ext>
                  </a:extLst>
                </a:gridCol>
                <a:gridCol w="329184">
                  <a:extLst>
                    <a:ext uri="{9D8B030D-6E8A-4147-A177-3AD203B41FA5}">
                      <a16:colId xmlns:a16="http://schemas.microsoft.com/office/drawing/2014/main" val="4178026104"/>
                    </a:ext>
                  </a:extLst>
                </a:gridCol>
                <a:gridCol w="329184">
                  <a:extLst>
                    <a:ext uri="{9D8B030D-6E8A-4147-A177-3AD203B41FA5}">
                      <a16:colId xmlns:a16="http://schemas.microsoft.com/office/drawing/2014/main" val="2990215634"/>
                    </a:ext>
                  </a:extLst>
                </a:gridCol>
                <a:gridCol w="411480">
                  <a:extLst>
                    <a:ext uri="{9D8B030D-6E8A-4147-A177-3AD203B41FA5}">
                      <a16:colId xmlns:a16="http://schemas.microsoft.com/office/drawing/2014/main" val="1029733678"/>
                    </a:ext>
                  </a:extLst>
                </a:gridCol>
                <a:gridCol w="329184">
                  <a:extLst>
                    <a:ext uri="{9D8B030D-6E8A-4147-A177-3AD203B41FA5}">
                      <a16:colId xmlns:a16="http://schemas.microsoft.com/office/drawing/2014/main" val="285415336"/>
                    </a:ext>
                  </a:extLst>
                </a:gridCol>
                <a:gridCol w="329184">
                  <a:extLst>
                    <a:ext uri="{9D8B030D-6E8A-4147-A177-3AD203B41FA5}">
                      <a16:colId xmlns:a16="http://schemas.microsoft.com/office/drawing/2014/main" val="2218782326"/>
                    </a:ext>
                  </a:extLst>
                </a:gridCol>
                <a:gridCol w="329184">
                  <a:extLst>
                    <a:ext uri="{9D8B030D-6E8A-4147-A177-3AD203B41FA5}">
                      <a16:colId xmlns:a16="http://schemas.microsoft.com/office/drawing/2014/main" val="1842485074"/>
                    </a:ext>
                  </a:extLst>
                </a:gridCol>
                <a:gridCol w="329184">
                  <a:extLst>
                    <a:ext uri="{9D8B030D-6E8A-4147-A177-3AD203B41FA5}">
                      <a16:colId xmlns:a16="http://schemas.microsoft.com/office/drawing/2014/main" val="203087566"/>
                    </a:ext>
                  </a:extLst>
                </a:gridCol>
                <a:gridCol w="329184">
                  <a:extLst>
                    <a:ext uri="{9D8B030D-6E8A-4147-A177-3AD203B41FA5}">
                      <a16:colId xmlns:a16="http://schemas.microsoft.com/office/drawing/2014/main" val="84037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93761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@MBDAItalia - 2023-10-21 12:00:24</a:t>
                      </a:r>
                      <a:r>
                        <a:rPr kumimoji="0" lang="en-US" sz="1000" b="0" i="0" u="none" strike="noStrike" kern="1200" cap="none" spc="0" normalizeH="0" baseline="0" noProof="0">
                          <a:ln>
                            <a:noFill/>
                          </a:ln>
                          <a:solidFill>
                            <a:prstClr val="black"/>
                          </a:solidFill>
                          <a:effectLst/>
                          <a:uLnTx/>
                          <a:uFillTx/>
                          <a:latin typeface="Calibri"/>
                          <a:ea typeface="+mn-ea"/>
                          <a:cs typeface="+mn-cs"/>
                        </a:rPr>
                        <a:t>
 Pronto a metterti alla prova? 💼 La DRWlive! è alle porte! 🚀
Il 25 ottobre, alla @SapienzaRoma , affina le tue #softskills e incontra i recruiter di #MBDAItalia.
Non perdere questa opportunità, segna la data e registrati ora ✅ fcld.ly/am7i3az pic.twitter.com/EYmcJInfFD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https://pbs.twimg.com/media/F89ILpOWAAAgShD.jpg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16:00:13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extLst>
                  <a:ext uri="{0D108BD9-81ED-4DB2-BD59-A6C34878D82A}">
                    <a16:rowId xmlns:a16="http://schemas.microsoft.com/office/drawing/2014/main" val="3504473876"/>
                  </a:ext>
                </a:extLst>
              </a:tr>
            </a:tbl>
          </a:graphicData>
        </a:graphic>
      </p:graphicFrame>
      <p:sp>
        <p:nvSpPr>
          <p:cNvPr id="4" name="Text Placeholder 3">
            <a:extLst>
              <a:ext uri="{FF2B5EF4-FFF2-40B4-BE49-F238E27FC236}">
                <a16:creationId xmlns:a16="http://schemas.microsoft.com/office/drawing/2014/main" id="{AC39B98E-36CD-44FB-8418-F1CE3AB671B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665076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0075-5335-4E2A-92E2-1F8F691C07E9}"/>
              </a:ext>
            </a:extLst>
          </p:cNvPr>
          <p:cNvSpPr>
            <a:spLocks noGrp="1"/>
          </p:cNvSpPr>
          <p:nvPr>
            <p:ph type="title"/>
          </p:nvPr>
        </p:nvSpPr>
        <p:spPr/>
        <p:txBody>
          <a:bodyPr/>
          <a:lstStyle/>
          <a:p>
            <a:r>
              <a:rPr lang="en-US"/>
              <a:t>Twitter Own Tweets Table with CTR | 1 group and 1 profile - 21 of 26</a:t>
            </a:r>
          </a:p>
        </p:txBody>
      </p:sp>
      <p:graphicFrame>
        <p:nvGraphicFramePr>
          <p:cNvPr id="5" name="Table Placeholder 4">
            <a:extLst>
              <a:ext uri="{FF2B5EF4-FFF2-40B4-BE49-F238E27FC236}">
                <a16:creationId xmlns:a16="http://schemas.microsoft.com/office/drawing/2014/main" id="{3D0ACDC8-AB6E-415E-A300-5A76C8F050D5}"/>
              </a:ext>
            </a:extLst>
          </p:cNvPr>
          <p:cNvGraphicFramePr>
            <a:graphicFrameLocks noGrp="1"/>
          </p:cNvGraphicFramePr>
          <p:nvPr>
            <p:ph type="tbl" sz="quarter" idx="13"/>
            <p:extLst>
              <p:ext uri="{D42A27DB-BD31-4B8C-83A1-F6EECF244321}">
                <p14:modId xmlns:p14="http://schemas.microsoft.com/office/powerpoint/2010/main" val="2707712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99663724"/>
                    </a:ext>
                  </a:extLst>
                </a:gridCol>
                <a:gridCol w="329184">
                  <a:extLst>
                    <a:ext uri="{9D8B030D-6E8A-4147-A177-3AD203B41FA5}">
                      <a16:colId xmlns:a16="http://schemas.microsoft.com/office/drawing/2014/main" val="2893675503"/>
                    </a:ext>
                  </a:extLst>
                </a:gridCol>
                <a:gridCol w="740664">
                  <a:extLst>
                    <a:ext uri="{9D8B030D-6E8A-4147-A177-3AD203B41FA5}">
                      <a16:colId xmlns:a16="http://schemas.microsoft.com/office/drawing/2014/main" val="114624785"/>
                    </a:ext>
                  </a:extLst>
                </a:gridCol>
                <a:gridCol w="905256">
                  <a:extLst>
                    <a:ext uri="{9D8B030D-6E8A-4147-A177-3AD203B41FA5}">
                      <a16:colId xmlns:a16="http://schemas.microsoft.com/office/drawing/2014/main" val="2143193221"/>
                    </a:ext>
                  </a:extLst>
                </a:gridCol>
                <a:gridCol w="329184">
                  <a:extLst>
                    <a:ext uri="{9D8B030D-6E8A-4147-A177-3AD203B41FA5}">
                      <a16:colId xmlns:a16="http://schemas.microsoft.com/office/drawing/2014/main" val="1510683429"/>
                    </a:ext>
                  </a:extLst>
                </a:gridCol>
                <a:gridCol w="329184">
                  <a:extLst>
                    <a:ext uri="{9D8B030D-6E8A-4147-A177-3AD203B41FA5}">
                      <a16:colId xmlns:a16="http://schemas.microsoft.com/office/drawing/2014/main" val="4068433567"/>
                    </a:ext>
                  </a:extLst>
                </a:gridCol>
                <a:gridCol w="329184">
                  <a:extLst>
                    <a:ext uri="{9D8B030D-6E8A-4147-A177-3AD203B41FA5}">
                      <a16:colId xmlns:a16="http://schemas.microsoft.com/office/drawing/2014/main" val="1190492862"/>
                    </a:ext>
                  </a:extLst>
                </a:gridCol>
                <a:gridCol w="329184">
                  <a:extLst>
                    <a:ext uri="{9D8B030D-6E8A-4147-A177-3AD203B41FA5}">
                      <a16:colId xmlns:a16="http://schemas.microsoft.com/office/drawing/2014/main" val="1645257602"/>
                    </a:ext>
                  </a:extLst>
                </a:gridCol>
                <a:gridCol w="329184">
                  <a:extLst>
                    <a:ext uri="{9D8B030D-6E8A-4147-A177-3AD203B41FA5}">
                      <a16:colId xmlns:a16="http://schemas.microsoft.com/office/drawing/2014/main" val="1620859480"/>
                    </a:ext>
                  </a:extLst>
                </a:gridCol>
                <a:gridCol w="329184">
                  <a:extLst>
                    <a:ext uri="{9D8B030D-6E8A-4147-A177-3AD203B41FA5}">
                      <a16:colId xmlns:a16="http://schemas.microsoft.com/office/drawing/2014/main" val="1031365974"/>
                    </a:ext>
                  </a:extLst>
                </a:gridCol>
                <a:gridCol w="329184">
                  <a:extLst>
                    <a:ext uri="{9D8B030D-6E8A-4147-A177-3AD203B41FA5}">
                      <a16:colId xmlns:a16="http://schemas.microsoft.com/office/drawing/2014/main" val="716650701"/>
                    </a:ext>
                  </a:extLst>
                </a:gridCol>
                <a:gridCol w="329184">
                  <a:extLst>
                    <a:ext uri="{9D8B030D-6E8A-4147-A177-3AD203B41FA5}">
                      <a16:colId xmlns:a16="http://schemas.microsoft.com/office/drawing/2014/main" val="4294052280"/>
                    </a:ext>
                  </a:extLst>
                </a:gridCol>
                <a:gridCol w="411480">
                  <a:extLst>
                    <a:ext uri="{9D8B030D-6E8A-4147-A177-3AD203B41FA5}">
                      <a16:colId xmlns:a16="http://schemas.microsoft.com/office/drawing/2014/main" val="152275632"/>
                    </a:ext>
                  </a:extLst>
                </a:gridCol>
                <a:gridCol w="329184">
                  <a:extLst>
                    <a:ext uri="{9D8B030D-6E8A-4147-A177-3AD203B41FA5}">
                      <a16:colId xmlns:a16="http://schemas.microsoft.com/office/drawing/2014/main" val="387864717"/>
                    </a:ext>
                  </a:extLst>
                </a:gridCol>
                <a:gridCol w="329184">
                  <a:extLst>
                    <a:ext uri="{9D8B030D-6E8A-4147-A177-3AD203B41FA5}">
                      <a16:colId xmlns:a16="http://schemas.microsoft.com/office/drawing/2014/main" val="2903775264"/>
                    </a:ext>
                  </a:extLst>
                </a:gridCol>
                <a:gridCol w="329184">
                  <a:extLst>
                    <a:ext uri="{9D8B030D-6E8A-4147-A177-3AD203B41FA5}">
                      <a16:colId xmlns:a16="http://schemas.microsoft.com/office/drawing/2014/main" val="4259553807"/>
                    </a:ext>
                  </a:extLst>
                </a:gridCol>
                <a:gridCol w="329184">
                  <a:extLst>
                    <a:ext uri="{9D8B030D-6E8A-4147-A177-3AD203B41FA5}">
                      <a16:colId xmlns:a16="http://schemas.microsoft.com/office/drawing/2014/main" val="3639086833"/>
                    </a:ext>
                  </a:extLst>
                </a:gridCol>
                <a:gridCol w="329184">
                  <a:extLst>
                    <a:ext uri="{9D8B030D-6E8A-4147-A177-3AD203B41FA5}">
                      <a16:colId xmlns:a16="http://schemas.microsoft.com/office/drawing/2014/main" val="378981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7235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- 2023-10-20 17:00:24</a:t>
                      </a:r>
                      <a:r>
                        <a:rPr kumimoji="0" lang="it-IT" sz="1000" b="0" i="0" u="none" strike="noStrike" kern="1200" cap="none" spc="0" normalizeH="0" baseline="0" noProof="0">
                          <a:ln>
                            <a:noFill/>
                          </a:ln>
                          <a:solidFill>
                            <a:prstClr val="black"/>
                          </a:solidFill>
                          <a:effectLst/>
                          <a:uLnTx/>
                          <a:uFillTx/>
                          <a:latin typeface="Calibri"/>
                          <a:ea typeface="+mn-ea"/>
                          <a:cs typeface="+mn-cs"/>
                        </a:rPr>
                        <a:t>
 Sei una laureata o laureanda #STEM e vuoi accettare una sfida nel mondo della #Difesa? Mettiti in gioco con noi! Incontriamoci online e inviaci il tuo #CV 💪
Clicca qui per saperne di più ✅ fcld.ly/x9u183z pic.twitter.com/CflyIYuOwh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https://pbs.twimg.com/media/F85DQhvW8AA97vs.jpg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16:48:30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extLst>
                  <a:ext uri="{0D108BD9-81ED-4DB2-BD59-A6C34878D82A}">
                    <a16:rowId xmlns:a16="http://schemas.microsoft.com/office/drawing/2014/main" val="884765412"/>
                  </a:ext>
                </a:extLst>
              </a:tr>
            </a:tbl>
          </a:graphicData>
        </a:graphic>
      </p:graphicFrame>
      <p:sp>
        <p:nvSpPr>
          <p:cNvPr id="4" name="Text Placeholder 3">
            <a:extLst>
              <a:ext uri="{FF2B5EF4-FFF2-40B4-BE49-F238E27FC236}">
                <a16:creationId xmlns:a16="http://schemas.microsoft.com/office/drawing/2014/main" id="{DAFBF5D1-47B2-45B2-9630-3B59DC104BC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096657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E67E-AD3D-4F7A-AF07-D12750F5E6BB}"/>
              </a:ext>
            </a:extLst>
          </p:cNvPr>
          <p:cNvSpPr>
            <a:spLocks noGrp="1"/>
          </p:cNvSpPr>
          <p:nvPr>
            <p:ph type="title"/>
          </p:nvPr>
        </p:nvSpPr>
        <p:spPr/>
        <p:txBody>
          <a:bodyPr/>
          <a:lstStyle/>
          <a:p>
            <a:r>
              <a:rPr lang="en-US"/>
              <a:t>Twitter Own Tweets Table with CTR | 1 group and 1 profile - 22 of 26</a:t>
            </a:r>
          </a:p>
        </p:txBody>
      </p:sp>
      <p:graphicFrame>
        <p:nvGraphicFramePr>
          <p:cNvPr id="5" name="Table Placeholder 4">
            <a:extLst>
              <a:ext uri="{FF2B5EF4-FFF2-40B4-BE49-F238E27FC236}">
                <a16:creationId xmlns:a16="http://schemas.microsoft.com/office/drawing/2014/main" id="{35177384-A59E-410E-B5AD-2DC7CE4544DF}"/>
              </a:ext>
            </a:extLst>
          </p:cNvPr>
          <p:cNvGraphicFramePr>
            <a:graphicFrameLocks noGrp="1"/>
          </p:cNvGraphicFramePr>
          <p:nvPr>
            <p:ph type="tbl" sz="quarter" idx="13"/>
            <p:extLst>
              <p:ext uri="{D42A27DB-BD31-4B8C-83A1-F6EECF244321}">
                <p14:modId xmlns:p14="http://schemas.microsoft.com/office/powerpoint/2010/main" val="1766427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28234761"/>
                    </a:ext>
                  </a:extLst>
                </a:gridCol>
                <a:gridCol w="329184">
                  <a:extLst>
                    <a:ext uri="{9D8B030D-6E8A-4147-A177-3AD203B41FA5}">
                      <a16:colId xmlns:a16="http://schemas.microsoft.com/office/drawing/2014/main" val="4070744326"/>
                    </a:ext>
                  </a:extLst>
                </a:gridCol>
                <a:gridCol w="740664">
                  <a:extLst>
                    <a:ext uri="{9D8B030D-6E8A-4147-A177-3AD203B41FA5}">
                      <a16:colId xmlns:a16="http://schemas.microsoft.com/office/drawing/2014/main" val="467407023"/>
                    </a:ext>
                  </a:extLst>
                </a:gridCol>
                <a:gridCol w="905256">
                  <a:extLst>
                    <a:ext uri="{9D8B030D-6E8A-4147-A177-3AD203B41FA5}">
                      <a16:colId xmlns:a16="http://schemas.microsoft.com/office/drawing/2014/main" val="2904416704"/>
                    </a:ext>
                  </a:extLst>
                </a:gridCol>
                <a:gridCol w="329184">
                  <a:extLst>
                    <a:ext uri="{9D8B030D-6E8A-4147-A177-3AD203B41FA5}">
                      <a16:colId xmlns:a16="http://schemas.microsoft.com/office/drawing/2014/main" val="3033659019"/>
                    </a:ext>
                  </a:extLst>
                </a:gridCol>
                <a:gridCol w="329184">
                  <a:extLst>
                    <a:ext uri="{9D8B030D-6E8A-4147-A177-3AD203B41FA5}">
                      <a16:colId xmlns:a16="http://schemas.microsoft.com/office/drawing/2014/main" val="4244218266"/>
                    </a:ext>
                  </a:extLst>
                </a:gridCol>
                <a:gridCol w="329184">
                  <a:extLst>
                    <a:ext uri="{9D8B030D-6E8A-4147-A177-3AD203B41FA5}">
                      <a16:colId xmlns:a16="http://schemas.microsoft.com/office/drawing/2014/main" val="2457874222"/>
                    </a:ext>
                  </a:extLst>
                </a:gridCol>
                <a:gridCol w="329184">
                  <a:extLst>
                    <a:ext uri="{9D8B030D-6E8A-4147-A177-3AD203B41FA5}">
                      <a16:colId xmlns:a16="http://schemas.microsoft.com/office/drawing/2014/main" val="2879682161"/>
                    </a:ext>
                  </a:extLst>
                </a:gridCol>
                <a:gridCol w="329184">
                  <a:extLst>
                    <a:ext uri="{9D8B030D-6E8A-4147-A177-3AD203B41FA5}">
                      <a16:colId xmlns:a16="http://schemas.microsoft.com/office/drawing/2014/main" val="1887327238"/>
                    </a:ext>
                  </a:extLst>
                </a:gridCol>
                <a:gridCol w="329184">
                  <a:extLst>
                    <a:ext uri="{9D8B030D-6E8A-4147-A177-3AD203B41FA5}">
                      <a16:colId xmlns:a16="http://schemas.microsoft.com/office/drawing/2014/main" val="3328892130"/>
                    </a:ext>
                  </a:extLst>
                </a:gridCol>
                <a:gridCol w="329184">
                  <a:extLst>
                    <a:ext uri="{9D8B030D-6E8A-4147-A177-3AD203B41FA5}">
                      <a16:colId xmlns:a16="http://schemas.microsoft.com/office/drawing/2014/main" val="4168266370"/>
                    </a:ext>
                  </a:extLst>
                </a:gridCol>
                <a:gridCol w="329184">
                  <a:extLst>
                    <a:ext uri="{9D8B030D-6E8A-4147-A177-3AD203B41FA5}">
                      <a16:colId xmlns:a16="http://schemas.microsoft.com/office/drawing/2014/main" val="166907188"/>
                    </a:ext>
                  </a:extLst>
                </a:gridCol>
                <a:gridCol w="411480">
                  <a:extLst>
                    <a:ext uri="{9D8B030D-6E8A-4147-A177-3AD203B41FA5}">
                      <a16:colId xmlns:a16="http://schemas.microsoft.com/office/drawing/2014/main" val="680560390"/>
                    </a:ext>
                  </a:extLst>
                </a:gridCol>
                <a:gridCol w="329184">
                  <a:extLst>
                    <a:ext uri="{9D8B030D-6E8A-4147-A177-3AD203B41FA5}">
                      <a16:colId xmlns:a16="http://schemas.microsoft.com/office/drawing/2014/main" val="1453359506"/>
                    </a:ext>
                  </a:extLst>
                </a:gridCol>
                <a:gridCol w="329184">
                  <a:extLst>
                    <a:ext uri="{9D8B030D-6E8A-4147-A177-3AD203B41FA5}">
                      <a16:colId xmlns:a16="http://schemas.microsoft.com/office/drawing/2014/main" val="2884203406"/>
                    </a:ext>
                  </a:extLst>
                </a:gridCol>
                <a:gridCol w="329184">
                  <a:extLst>
                    <a:ext uri="{9D8B030D-6E8A-4147-A177-3AD203B41FA5}">
                      <a16:colId xmlns:a16="http://schemas.microsoft.com/office/drawing/2014/main" val="4169731832"/>
                    </a:ext>
                  </a:extLst>
                </a:gridCol>
                <a:gridCol w="329184">
                  <a:extLst>
                    <a:ext uri="{9D8B030D-6E8A-4147-A177-3AD203B41FA5}">
                      <a16:colId xmlns:a16="http://schemas.microsoft.com/office/drawing/2014/main" val="2664769200"/>
                    </a:ext>
                  </a:extLst>
                </a:gridCol>
                <a:gridCol w="329184">
                  <a:extLst>
                    <a:ext uri="{9D8B030D-6E8A-4147-A177-3AD203B41FA5}">
                      <a16:colId xmlns:a16="http://schemas.microsoft.com/office/drawing/2014/main" val="265803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0468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- 2023-10-20 11:55:17</a:t>
                      </a:r>
                      <a:r>
                        <a:rPr kumimoji="0" lang="en-US" sz="1000" b="0" i="0" u="none" strike="noStrike" kern="1200" cap="none" spc="0" normalizeH="0" baseline="0" noProof="0">
                          <a:ln>
                            <a:noFill/>
                          </a:ln>
                          <a:solidFill>
                            <a:prstClr val="black"/>
                          </a:solidFill>
                          <a:effectLst/>
                          <a:uLnTx/>
                          <a:uFillTx/>
                          <a:latin typeface="Calibri"/>
                          <a:ea typeface="+mn-ea"/>
                          <a:cs typeface="+mn-cs"/>
                        </a:rPr>
                        <a:t>
 Proud to exhibit at @wibexpouk for the 2nd year. Rebecca, our Chief of Staff, shared insights on language for gender equity. Networking with women in the sector &amp;amp; showcasing life at MBDA. Explore opportunities on our Careers page for an exciting future! #WomenInStem #Careers pic.twitter.com/iPu1mkh8ff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https://pbs.twimg.com/amplify_video_thumb/1715305648349421568/img/CJ-bAEejJIZNeamq.jpg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803882175"/>
                  </a:ext>
                </a:extLst>
              </a:tr>
            </a:tbl>
          </a:graphicData>
        </a:graphic>
      </p:graphicFrame>
      <p:sp>
        <p:nvSpPr>
          <p:cNvPr id="4" name="Text Placeholder 3">
            <a:extLst>
              <a:ext uri="{FF2B5EF4-FFF2-40B4-BE49-F238E27FC236}">
                <a16:creationId xmlns:a16="http://schemas.microsoft.com/office/drawing/2014/main" id="{B3A7FAAF-235E-4787-9AB5-242CCE813FB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669765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93B7E-A4CD-410A-A4BE-9791704BEF2D}"/>
              </a:ext>
            </a:extLst>
          </p:cNvPr>
          <p:cNvSpPr>
            <a:spLocks noGrp="1"/>
          </p:cNvSpPr>
          <p:nvPr>
            <p:ph type="title"/>
          </p:nvPr>
        </p:nvSpPr>
        <p:spPr/>
        <p:txBody>
          <a:bodyPr/>
          <a:lstStyle/>
          <a:p>
            <a:r>
              <a:rPr lang="en-US"/>
              <a:t>Twitter Own Tweets Table with CTR | 1 group and 1 profile - 23 of 26</a:t>
            </a:r>
          </a:p>
        </p:txBody>
      </p:sp>
      <p:graphicFrame>
        <p:nvGraphicFramePr>
          <p:cNvPr id="5" name="Table Placeholder 4">
            <a:extLst>
              <a:ext uri="{FF2B5EF4-FFF2-40B4-BE49-F238E27FC236}">
                <a16:creationId xmlns:a16="http://schemas.microsoft.com/office/drawing/2014/main" id="{E15B7C20-1F73-4D80-90BA-1EBD515A2CF7}"/>
              </a:ext>
            </a:extLst>
          </p:cNvPr>
          <p:cNvGraphicFramePr>
            <a:graphicFrameLocks noGrp="1"/>
          </p:cNvGraphicFramePr>
          <p:nvPr>
            <p:ph type="tbl" sz="quarter" idx="13"/>
            <p:extLst>
              <p:ext uri="{D42A27DB-BD31-4B8C-83A1-F6EECF244321}">
                <p14:modId xmlns:p14="http://schemas.microsoft.com/office/powerpoint/2010/main" val="212922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61654769"/>
                    </a:ext>
                  </a:extLst>
                </a:gridCol>
                <a:gridCol w="329184">
                  <a:extLst>
                    <a:ext uri="{9D8B030D-6E8A-4147-A177-3AD203B41FA5}">
                      <a16:colId xmlns:a16="http://schemas.microsoft.com/office/drawing/2014/main" val="3534726208"/>
                    </a:ext>
                  </a:extLst>
                </a:gridCol>
                <a:gridCol w="740664">
                  <a:extLst>
                    <a:ext uri="{9D8B030D-6E8A-4147-A177-3AD203B41FA5}">
                      <a16:colId xmlns:a16="http://schemas.microsoft.com/office/drawing/2014/main" val="2408460406"/>
                    </a:ext>
                  </a:extLst>
                </a:gridCol>
                <a:gridCol w="905256">
                  <a:extLst>
                    <a:ext uri="{9D8B030D-6E8A-4147-A177-3AD203B41FA5}">
                      <a16:colId xmlns:a16="http://schemas.microsoft.com/office/drawing/2014/main" val="2257466565"/>
                    </a:ext>
                  </a:extLst>
                </a:gridCol>
                <a:gridCol w="329184">
                  <a:extLst>
                    <a:ext uri="{9D8B030D-6E8A-4147-A177-3AD203B41FA5}">
                      <a16:colId xmlns:a16="http://schemas.microsoft.com/office/drawing/2014/main" val="4205390596"/>
                    </a:ext>
                  </a:extLst>
                </a:gridCol>
                <a:gridCol w="329184">
                  <a:extLst>
                    <a:ext uri="{9D8B030D-6E8A-4147-A177-3AD203B41FA5}">
                      <a16:colId xmlns:a16="http://schemas.microsoft.com/office/drawing/2014/main" val="4137184186"/>
                    </a:ext>
                  </a:extLst>
                </a:gridCol>
                <a:gridCol w="329184">
                  <a:extLst>
                    <a:ext uri="{9D8B030D-6E8A-4147-A177-3AD203B41FA5}">
                      <a16:colId xmlns:a16="http://schemas.microsoft.com/office/drawing/2014/main" val="1912905612"/>
                    </a:ext>
                  </a:extLst>
                </a:gridCol>
                <a:gridCol w="329184">
                  <a:extLst>
                    <a:ext uri="{9D8B030D-6E8A-4147-A177-3AD203B41FA5}">
                      <a16:colId xmlns:a16="http://schemas.microsoft.com/office/drawing/2014/main" val="4040446150"/>
                    </a:ext>
                  </a:extLst>
                </a:gridCol>
                <a:gridCol w="329184">
                  <a:extLst>
                    <a:ext uri="{9D8B030D-6E8A-4147-A177-3AD203B41FA5}">
                      <a16:colId xmlns:a16="http://schemas.microsoft.com/office/drawing/2014/main" val="591946259"/>
                    </a:ext>
                  </a:extLst>
                </a:gridCol>
                <a:gridCol w="329184">
                  <a:extLst>
                    <a:ext uri="{9D8B030D-6E8A-4147-A177-3AD203B41FA5}">
                      <a16:colId xmlns:a16="http://schemas.microsoft.com/office/drawing/2014/main" val="1551822362"/>
                    </a:ext>
                  </a:extLst>
                </a:gridCol>
                <a:gridCol w="329184">
                  <a:extLst>
                    <a:ext uri="{9D8B030D-6E8A-4147-A177-3AD203B41FA5}">
                      <a16:colId xmlns:a16="http://schemas.microsoft.com/office/drawing/2014/main" val="3316838408"/>
                    </a:ext>
                  </a:extLst>
                </a:gridCol>
                <a:gridCol w="329184">
                  <a:extLst>
                    <a:ext uri="{9D8B030D-6E8A-4147-A177-3AD203B41FA5}">
                      <a16:colId xmlns:a16="http://schemas.microsoft.com/office/drawing/2014/main" val="1659638904"/>
                    </a:ext>
                  </a:extLst>
                </a:gridCol>
                <a:gridCol w="411480">
                  <a:extLst>
                    <a:ext uri="{9D8B030D-6E8A-4147-A177-3AD203B41FA5}">
                      <a16:colId xmlns:a16="http://schemas.microsoft.com/office/drawing/2014/main" val="1867425365"/>
                    </a:ext>
                  </a:extLst>
                </a:gridCol>
                <a:gridCol w="329184">
                  <a:extLst>
                    <a:ext uri="{9D8B030D-6E8A-4147-A177-3AD203B41FA5}">
                      <a16:colId xmlns:a16="http://schemas.microsoft.com/office/drawing/2014/main" val="514984926"/>
                    </a:ext>
                  </a:extLst>
                </a:gridCol>
                <a:gridCol w="329184">
                  <a:extLst>
                    <a:ext uri="{9D8B030D-6E8A-4147-A177-3AD203B41FA5}">
                      <a16:colId xmlns:a16="http://schemas.microsoft.com/office/drawing/2014/main" val="4245540204"/>
                    </a:ext>
                  </a:extLst>
                </a:gridCol>
                <a:gridCol w="329184">
                  <a:extLst>
                    <a:ext uri="{9D8B030D-6E8A-4147-A177-3AD203B41FA5}">
                      <a16:colId xmlns:a16="http://schemas.microsoft.com/office/drawing/2014/main" val="1684135525"/>
                    </a:ext>
                  </a:extLst>
                </a:gridCol>
                <a:gridCol w="329184">
                  <a:extLst>
                    <a:ext uri="{9D8B030D-6E8A-4147-A177-3AD203B41FA5}">
                      <a16:colId xmlns:a16="http://schemas.microsoft.com/office/drawing/2014/main" val="4224723939"/>
                    </a:ext>
                  </a:extLst>
                </a:gridCol>
                <a:gridCol w="329184">
                  <a:extLst>
                    <a:ext uri="{9D8B030D-6E8A-4147-A177-3AD203B41FA5}">
                      <a16:colId xmlns:a16="http://schemas.microsoft.com/office/drawing/2014/main" val="227133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98760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- 2023-10-19 17:00:22</a:t>
                      </a:r>
                      <a:r>
                        <a:rPr kumimoji="0" lang="fr-FR" sz="1000" b="0" i="0" u="none" strike="noStrike" kern="1200" cap="none" spc="0" normalizeH="0" baseline="0" noProof="0">
                          <a:ln>
                            <a:noFill/>
                          </a:ln>
                          <a:solidFill>
                            <a:prstClr val="black"/>
                          </a:solidFill>
                          <a:effectLst/>
                          <a:uLnTx/>
                          <a:uFillTx/>
                          <a:latin typeface="Calibri"/>
                          <a:ea typeface="+mn-ea"/>
                          <a:cs typeface="+mn-cs"/>
                        </a:rPr>
                        <a:t>
 📣 Étudiant, jeune diplômé ou expérimenté ? Si vous aimez les challenges et travailler sur des projets qui ont du sens, rejoignez nos équipes !
Découvrez les coulisses de MBDA, nos métiers et toutes nos opportunités sur @wttj_fr : welcometothejungle.com/fr/companies/m… pic.twitter.com/0X6RrEdwUQ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https://pbs.twimg.com/media/F8z5pvwX0AEHuPz.jpg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0.66 %</a:t>
                      </a:r>
                    </a:p>
                  </a:txBody>
                  <a:tcPr/>
                </a:tc>
                <a:extLst>
                  <a:ext uri="{0D108BD9-81ED-4DB2-BD59-A6C34878D82A}">
                    <a16:rowId xmlns:a16="http://schemas.microsoft.com/office/drawing/2014/main" val="2268922934"/>
                  </a:ext>
                </a:extLst>
              </a:tr>
            </a:tbl>
          </a:graphicData>
        </a:graphic>
      </p:graphicFrame>
      <p:sp>
        <p:nvSpPr>
          <p:cNvPr id="4" name="Text Placeholder 3">
            <a:extLst>
              <a:ext uri="{FF2B5EF4-FFF2-40B4-BE49-F238E27FC236}">
                <a16:creationId xmlns:a16="http://schemas.microsoft.com/office/drawing/2014/main" id="{83F4507C-9EB6-43CC-9932-1B70EF213D8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64508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AFAD-0078-41A3-8A5E-E069236C06EE}"/>
              </a:ext>
            </a:extLst>
          </p:cNvPr>
          <p:cNvSpPr>
            <a:spLocks noGrp="1"/>
          </p:cNvSpPr>
          <p:nvPr>
            <p:ph type="title"/>
          </p:nvPr>
        </p:nvSpPr>
        <p:spPr/>
        <p:txBody>
          <a:bodyPr/>
          <a:lstStyle/>
          <a:p>
            <a:r>
              <a:rPr lang="en-US"/>
              <a:t>Twitter Own Tweets Table with CTR | 1 group and 1 profile - 24 of 26</a:t>
            </a:r>
          </a:p>
        </p:txBody>
      </p:sp>
      <p:graphicFrame>
        <p:nvGraphicFramePr>
          <p:cNvPr id="5" name="Table Placeholder 4">
            <a:extLst>
              <a:ext uri="{FF2B5EF4-FFF2-40B4-BE49-F238E27FC236}">
                <a16:creationId xmlns:a16="http://schemas.microsoft.com/office/drawing/2014/main" id="{220F6487-74F1-46A8-A7E7-EB8F1B9238D9}"/>
              </a:ext>
            </a:extLst>
          </p:cNvPr>
          <p:cNvGraphicFramePr>
            <a:graphicFrameLocks noGrp="1"/>
          </p:cNvGraphicFramePr>
          <p:nvPr>
            <p:ph type="tbl" sz="quarter" idx="13"/>
            <p:extLst>
              <p:ext uri="{D42A27DB-BD31-4B8C-83A1-F6EECF244321}">
                <p14:modId xmlns:p14="http://schemas.microsoft.com/office/powerpoint/2010/main" val="161526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63356764"/>
                    </a:ext>
                  </a:extLst>
                </a:gridCol>
                <a:gridCol w="329184">
                  <a:extLst>
                    <a:ext uri="{9D8B030D-6E8A-4147-A177-3AD203B41FA5}">
                      <a16:colId xmlns:a16="http://schemas.microsoft.com/office/drawing/2014/main" val="615649461"/>
                    </a:ext>
                  </a:extLst>
                </a:gridCol>
                <a:gridCol w="740664">
                  <a:extLst>
                    <a:ext uri="{9D8B030D-6E8A-4147-A177-3AD203B41FA5}">
                      <a16:colId xmlns:a16="http://schemas.microsoft.com/office/drawing/2014/main" val="187003351"/>
                    </a:ext>
                  </a:extLst>
                </a:gridCol>
                <a:gridCol w="905256">
                  <a:extLst>
                    <a:ext uri="{9D8B030D-6E8A-4147-A177-3AD203B41FA5}">
                      <a16:colId xmlns:a16="http://schemas.microsoft.com/office/drawing/2014/main" val="4039963203"/>
                    </a:ext>
                  </a:extLst>
                </a:gridCol>
                <a:gridCol w="329184">
                  <a:extLst>
                    <a:ext uri="{9D8B030D-6E8A-4147-A177-3AD203B41FA5}">
                      <a16:colId xmlns:a16="http://schemas.microsoft.com/office/drawing/2014/main" val="904947680"/>
                    </a:ext>
                  </a:extLst>
                </a:gridCol>
                <a:gridCol w="329184">
                  <a:extLst>
                    <a:ext uri="{9D8B030D-6E8A-4147-A177-3AD203B41FA5}">
                      <a16:colId xmlns:a16="http://schemas.microsoft.com/office/drawing/2014/main" val="2988921214"/>
                    </a:ext>
                  </a:extLst>
                </a:gridCol>
                <a:gridCol w="329184">
                  <a:extLst>
                    <a:ext uri="{9D8B030D-6E8A-4147-A177-3AD203B41FA5}">
                      <a16:colId xmlns:a16="http://schemas.microsoft.com/office/drawing/2014/main" val="2418984874"/>
                    </a:ext>
                  </a:extLst>
                </a:gridCol>
                <a:gridCol w="329184">
                  <a:extLst>
                    <a:ext uri="{9D8B030D-6E8A-4147-A177-3AD203B41FA5}">
                      <a16:colId xmlns:a16="http://schemas.microsoft.com/office/drawing/2014/main" val="1061794447"/>
                    </a:ext>
                  </a:extLst>
                </a:gridCol>
                <a:gridCol w="329184">
                  <a:extLst>
                    <a:ext uri="{9D8B030D-6E8A-4147-A177-3AD203B41FA5}">
                      <a16:colId xmlns:a16="http://schemas.microsoft.com/office/drawing/2014/main" val="1350573062"/>
                    </a:ext>
                  </a:extLst>
                </a:gridCol>
                <a:gridCol w="329184">
                  <a:extLst>
                    <a:ext uri="{9D8B030D-6E8A-4147-A177-3AD203B41FA5}">
                      <a16:colId xmlns:a16="http://schemas.microsoft.com/office/drawing/2014/main" val="25213967"/>
                    </a:ext>
                  </a:extLst>
                </a:gridCol>
                <a:gridCol w="329184">
                  <a:extLst>
                    <a:ext uri="{9D8B030D-6E8A-4147-A177-3AD203B41FA5}">
                      <a16:colId xmlns:a16="http://schemas.microsoft.com/office/drawing/2014/main" val="1593937215"/>
                    </a:ext>
                  </a:extLst>
                </a:gridCol>
                <a:gridCol w="329184">
                  <a:extLst>
                    <a:ext uri="{9D8B030D-6E8A-4147-A177-3AD203B41FA5}">
                      <a16:colId xmlns:a16="http://schemas.microsoft.com/office/drawing/2014/main" val="1963850514"/>
                    </a:ext>
                  </a:extLst>
                </a:gridCol>
                <a:gridCol w="411480">
                  <a:extLst>
                    <a:ext uri="{9D8B030D-6E8A-4147-A177-3AD203B41FA5}">
                      <a16:colId xmlns:a16="http://schemas.microsoft.com/office/drawing/2014/main" val="820485842"/>
                    </a:ext>
                  </a:extLst>
                </a:gridCol>
                <a:gridCol w="329184">
                  <a:extLst>
                    <a:ext uri="{9D8B030D-6E8A-4147-A177-3AD203B41FA5}">
                      <a16:colId xmlns:a16="http://schemas.microsoft.com/office/drawing/2014/main" val="488415682"/>
                    </a:ext>
                  </a:extLst>
                </a:gridCol>
                <a:gridCol w="329184">
                  <a:extLst>
                    <a:ext uri="{9D8B030D-6E8A-4147-A177-3AD203B41FA5}">
                      <a16:colId xmlns:a16="http://schemas.microsoft.com/office/drawing/2014/main" val="3491040005"/>
                    </a:ext>
                  </a:extLst>
                </a:gridCol>
                <a:gridCol w="329184">
                  <a:extLst>
                    <a:ext uri="{9D8B030D-6E8A-4147-A177-3AD203B41FA5}">
                      <a16:colId xmlns:a16="http://schemas.microsoft.com/office/drawing/2014/main" val="1431716656"/>
                    </a:ext>
                  </a:extLst>
                </a:gridCol>
                <a:gridCol w="329184">
                  <a:extLst>
                    <a:ext uri="{9D8B030D-6E8A-4147-A177-3AD203B41FA5}">
                      <a16:colId xmlns:a16="http://schemas.microsoft.com/office/drawing/2014/main" val="1016730555"/>
                    </a:ext>
                  </a:extLst>
                </a:gridCol>
                <a:gridCol w="329184">
                  <a:extLst>
                    <a:ext uri="{9D8B030D-6E8A-4147-A177-3AD203B41FA5}">
                      <a16:colId xmlns:a16="http://schemas.microsoft.com/office/drawing/2014/main" val="310282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64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- 2023-10-19 15:40:06</a:t>
                      </a:r>
                      <a:r>
                        <a:rPr kumimoji="0" lang="it-IT" sz="1000" b="0" i="0" u="none" strike="noStrike" kern="1200" cap="none" spc="0" normalizeH="0" baseline="0" noProof="0">
                          <a:ln>
                            <a:noFill/>
                          </a:ln>
                          <a:solidFill>
                            <a:prstClr val="black"/>
                          </a:solidFill>
                          <a:effectLst/>
                          <a:uLnTx/>
                          <a:uFillTx/>
                          <a:latin typeface="Calibri"/>
                          <a:ea typeface="+mn-ea"/>
                          <a:cs typeface="+mn-cs"/>
                        </a:rPr>
                        <a:t>
 Fieri di sostenere @aism_nazionale nella lotta alla sclerosi multipla! Anche quest'anno abbiamo supportato la ricerca scientifica con 'La Mela di AISM'.
I nostri colleghi sono stati volontari per un giorno, distribuendo mele presso i nostri siti a Roma, La Spezia e Fusaro 🍎💯 pic.twitter.com/q2FxwaC7rL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https://pbs.twimg.com/media/F8znPy-XYAE34ue.jpg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16:48:30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extLst>
                  <a:ext uri="{0D108BD9-81ED-4DB2-BD59-A6C34878D82A}">
                    <a16:rowId xmlns:a16="http://schemas.microsoft.com/office/drawing/2014/main" val="1996787603"/>
                  </a:ext>
                </a:extLst>
              </a:tr>
            </a:tbl>
          </a:graphicData>
        </a:graphic>
      </p:graphicFrame>
      <p:sp>
        <p:nvSpPr>
          <p:cNvPr id="4" name="Text Placeholder 3">
            <a:extLst>
              <a:ext uri="{FF2B5EF4-FFF2-40B4-BE49-F238E27FC236}">
                <a16:creationId xmlns:a16="http://schemas.microsoft.com/office/drawing/2014/main" id="{48AF87D6-8BEC-4349-8BA9-88BC9AA76B1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80324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D199A-8153-427D-80D0-0A7DDC0CFF0E}"/>
              </a:ext>
            </a:extLst>
          </p:cNvPr>
          <p:cNvSpPr>
            <a:spLocks noGrp="1"/>
          </p:cNvSpPr>
          <p:nvPr>
            <p:ph type="title"/>
          </p:nvPr>
        </p:nvSpPr>
        <p:spPr/>
        <p:txBody>
          <a:bodyPr/>
          <a:lstStyle/>
          <a:p>
            <a:r>
              <a:rPr lang="en-US"/>
              <a:t>Twitter Own Tweets Table with CTR | 1 group and 1 profile - 25 of 26</a:t>
            </a:r>
          </a:p>
        </p:txBody>
      </p:sp>
      <p:graphicFrame>
        <p:nvGraphicFramePr>
          <p:cNvPr id="5" name="Table Placeholder 4">
            <a:extLst>
              <a:ext uri="{FF2B5EF4-FFF2-40B4-BE49-F238E27FC236}">
                <a16:creationId xmlns:a16="http://schemas.microsoft.com/office/drawing/2014/main" id="{D37622D4-0182-4F1D-92AD-127CB3DB1036}"/>
              </a:ext>
            </a:extLst>
          </p:cNvPr>
          <p:cNvGraphicFramePr>
            <a:graphicFrameLocks noGrp="1"/>
          </p:cNvGraphicFramePr>
          <p:nvPr>
            <p:ph type="tbl" sz="quarter" idx="13"/>
            <p:extLst>
              <p:ext uri="{D42A27DB-BD31-4B8C-83A1-F6EECF244321}">
                <p14:modId xmlns:p14="http://schemas.microsoft.com/office/powerpoint/2010/main" val="157090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6254136"/>
                    </a:ext>
                  </a:extLst>
                </a:gridCol>
                <a:gridCol w="329184">
                  <a:extLst>
                    <a:ext uri="{9D8B030D-6E8A-4147-A177-3AD203B41FA5}">
                      <a16:colId xmlns:a16="http://schemas.microsoft.com/office/drawing/2014/main" val="1921172827"/>
                    </a:ext>
                  </a:extLst>
                </a:gridCol>
                <a:gridCol w="740664">
                  <a:extLst>
                    <a:ext uri="{9D8B030D-6E8A-4147-A177-3AD203B41FA5}">
                      <a16:colId xmlns:a16="http://schemas.microsoft.com/office/drawing/2014/main" val="883837387"/>
                    </a:ext>
                  </a:extLst>
                </a:gridCol>
                <a:gridCol w="905256">
                  <a:extLst>
                    <a:ext uri="{9D8B030D-6E8A-4147-A177-3AD203B41FA5}">
                      <a16:colId xmlns:a16="http://schemas.microsoft.com/office/drawing/2014/main" val="3272624550"/>
                    </a:ext>
                  </a:extLst>
                </a:gridCol>
                <a:gridCol w="329184">
                  <a:extLst>
                    <a:ext uri="{9D8B030D-6E8A-4147-A177-3AD203B41FA5}">
                      <a16:colId xmlns:a16="http://schemas.microsoft.com/office/drawing/2014/main" val="621372576"/>
                    </a:ext>
                  </a:extLst>
                </a:gridCol>
                <a:gridCol w="329184">
                  <a:extLst>
                    <a:ext uri="{9D8B030D-6E8A-4147-A177-3AD203B41FA5}">
                      <a16:colId xmlns:a16="http://schemas.microsoft.com/office/drawing/2014/main" val="255429859"/>
                    </a:ext>
                  </a:extLst>
                </a:gridCol>
                <a:gridCol w="329184">
                  <a:extLst>
                    <a:ext uri="{9D8B030D-6E8A-4147-A177-3AD203B41FA5}">
                      <a16:colId xmlns:a16="http://schemas.microsoft.com/office/drawing/2014/main" val="1210888563"/>
                    </a:ext>
                  </a:extLst>
                </a:gridCol>
                <a:gridCol w="329184">
                  <a:extLst>
                    <a:ext uri="{9D8B030D-6E8A-4147-A177-3AD203B41FA5}">
                      <a16:colId xmlns:a16="http://schemas.microsoft.com/office/drawing/2014/main" val="3404997942"/>
                    </a:ext>
                  </a:extLst>
                </a:gridCol>
                <a:gridCol w="329184">
                  <a:extLst>
                    <a:ext uri="{9D8B030D-6E8A-4147-A177-3AD203B41FA5}">
                      <a16:colId xmlns:a16="http://schemas.microsoft.com/office/drawing/2014/main" val="2943383886"/>
                    </a:ext>
                  </a:extLst>
                </a:gridCol>
                <a:gridCol w="329184">
                  <a:extLst>
                    <a:ext uri="{9D8B030D-6E8A-4147-A177-3AD203B41FA5}">
                      <a16:colId xmlns:a16="http://schemas.microsoft.com/office/drawing/2014/main" val="1206817140"/>
                    </a:ext>
                  </a:extLst>
                </a:gridCol>
                <a:gridCol w="329184">
                  <a:extLst>
                    <a:ext uri="{9D8B030D-6E8A-4147-A177-3AD203B41FA5}">
                      <a16:colId xmlns:a16="http://schemas.microsoft.com/office/drawing/2014/main" val="3238835518"/>
                    </a:ext>
                  </a:extLst>
                </a:gridCol>
                <a:gridCol w="329184">
                  <a:extLst>
                    <a:ext uri="{9D8B030D-6E8A-4147-A177-3AD203B41FA5}">
                      <a16:colId xmlns:a16="http://schemas.microsoft.com/office/drawing/2014/main" val="1036760996"/>
                    </a:ext>
                  </a:extLst>
                </a:gridCol>
                <a:gridCol w="411480">
                  <a:extLst>
                    <a:ext uri="{9D8B030D-6E8A-4147-A177-3AD203B41FA5}">
                      <a16:colId xmlns:a16="http://schemas.microsoft.com/office/drawing/2014/main" val="2246508158"/>
                    </a:ext>
                  </a:extLst>
                </a:gridCol>
                <a:gridCol w="329184">
                  <a:extLst>
                    <a:ext uri="{9D8B030D-6E8A-4147-A177-3AD203B41FA5}">
                      <a16:colId xmlns:a16="http://schemas.microsoft.com/office/drawing/2014/main" val="1101388192"/>
                    </a:ext>
                  </a:extLst>
                </a:gridCol>
                <a:gridCol w="329184">
                  <a:extLst>
                    <a:ext uri="{9D8B030D-6E8A-4147-A177-3AD203B41FA5}">
                      <a16:colId xmlns:a16="http://schemas.microsoft.com/office/drawing/2014/main" val="3855181303"/>
                    </a:ext>
                  </a:extLst>
                </a:gridCol>
                <a:gridCol w="329184">
                  <a:extLst>
                    <a:ext uri="{9D8B030D-6E8A-4147-A177-3AD203B41FA5}">
                      <a16:colId xmlns:a16="http://schemas.microsoft.com/office/drawing/2014/main" val="942766817"/>
                    </a:ext>
                  </a:extLst>
                </a:gridCol>
                <a:gridCol w="329184">
                  <a:extLst>
                    <a:ext uri="{9D8B030D-6E8A-4147-A177-3AD203B41FA5}">
                      <a16:colId xmlns:a16="http://schemas.microsoft.com/office/drawing/2014/main" val="4155866456"/>
                    </a:ext>
                  </a:extLst>
                </a:gridCol>
                <a:gridCol w="329184">
                  <a:extLst>
                    <a:ext uri="{9D8B030D-6E8A-4147-A177-3AD203B41FA5}">
                      <a16:colId xmlns:a16="http://schemas.microsoft.com/office/drawing/2014/main" val="108645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4417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- 2023-10-18 12:00:23</a:t>
                      </a:r>
                      <a:r>
                        <a:rPr kumimoji="0" lang="it-IT" sz="1000" b="0" i="0" u="none" strike="noStrike" kern="1200" cap="none" spc="0" normalizeH="0" baseline="0" noProof="0">
                          <a:ln>
                            <a:noFill/>
                          </a:ln>
                          <a:solidFill>
                            <a:prstClr val="black"/>
                          </a:solidFill>
                          <a:effectLst/>
                          <a:uLnTx/>
                          <a:uFillTx/>
                          <a:latin typeface="Calibri"/>
                          <a:ea typeface="+mn-ea"/>
                          <a:cs typeface="+mn-cs"/>
                        </a:rPr>
                        <a:t>
 MBDA ha partecipato al #RecruitingDay Synergie&amp;amp;Inclusion, ieri, 17 ottobre a Milano, in Piazza Città di Lombardia.
💯Grazie a tutti coloro che sono venuti a trovarci durante l'evento targato @SynergieItalia e Fondazione Allianz UMANA MENTE, con il patrocinio di #RegioneLombardia pic.twitter.com/FeLZEb94r1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https://pbs.twimg.com/media/F8traRQW8AAc-qp.jpg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11/07/2023 16:39:32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57927514"/>
                  </a:ext>
                </a:extLst>
              </a:tr>
            </a:tbl>
          </a:graphicData>
        </a:graphic>
      </p:graphicFrame>
      <p:sp>
        <p:nvSpPr>
          <p:cNvPr id="4" name="Text Placeholder 3">
            <a:extLst>
              <a:ext uri="{FF2B5EF4-FFF2-40B4-BE49-F238E27FC236}">
                <a16:creationId xmlns:a16="http://schemas.microsoft.com/office/drawing/2014/main" id="{D97963C2-5972-4804-BFB6-894272A243E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00530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B3F1A-80F1-479E-BC96-1F167EE0C664}"/>
              </a:ext>
            </a:extLst>
          </p:cNvPr>
          <p:cNvSpPr>
            <a:spLocks noGrp="1"/>
          </p:cNvSpPr>
          <p:nvPr>
            <p:ph type="title"/>
          </p:nvPr>
        </p:nvSpPr>
        <p:spPr/>
        <p:txBody>
          <a:bodyPr/>
          <a:lstStyle/>
          <a:p>
            <a:r>
              <a:rPr lang="en-US"/>
              <a:t>Twitter Own Tweets Table with CTR | 1 group and 1 profile - 26 of 26</a:t>
            </a:r>
          </a:p>
        </p:txBody>
      </p:sp>
      <p:graphicFrame>
        <p:nvGraphicFramePr>
          <p:cNvPr id="5" name="Table Placeholder 4">
            <a:extLst>
              <a:ext uri="{FF2B5EF4-FFF2-40B4-BE49-F238E27FC236}">
                <a16:creationId xmlns:a16="http://schemas.microsoft.com/office/drawing/2014/main" id="{3A454323-3565-4447-B813-0FE708BC09E2}"/>
              </a:ext>
            </a:extLst>
          </p:cNvPr>
          <p:cNvGraphicFramePr>
            <a:graphicFrameLocks noGrp="1"/>
          </p:cNvGraphicFramePr>
          <p:nvPr>
            <p:ph type="tbl" sz="quarter" idx="13"/>
            <p:extLst>
              <p:ext uri="{D42A27DB-BD31-4B8C-83A1-F6EECF244321}">
                <p14:modId xmlns:p14="http://schemas.microsoft.com/office/powerpoint/2010/main" val="2158879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4951819"/>
                    </a:ext>
                  </a:extLst>
                </a:gridCol>
                <a:gridCol w="329184">
                  <a:extLst>
                    <a:ext uri="{9D8B030D-6E8A-4147-A177-3AD203B41FA5}">
                      <a16:colId xmlns:a16="http://schemas.microsoft.com/office/drawing/2014/main" val="1615524692"/>
                    </a:ext>
                  </a:extLst>
                </a:gridCol>
                <a:gridCol w="740664">
                  <a:extLst>
                    <a:ext uri="{9D8B030D-6E8A-4147-A177-3AD203B41FA5}">
                      <a16:colId xmlns:a16="http://schemas.microsoft.com/office/drawing/2014/main" val="3113455237"/>
                    </a:ext>
                  </a:extLst>
                </a:gridCol>
                <a:gridCol w="905256">
                  <a:extLst>
                    <a:ext uri="{9D8B030D-6E8A-4147-A177-3AD203B41FA5}">
                      <a16:colId xmlns:a16="http://schemas.microsoft.com/office/drawing/2014/main" val="2050755605"/>
                    </a:ext>
                  </a:extLst>
                </a:gridCol>
                <a:gridCol w="329184">
                  <a:extLst>
                    <a:ext uri="{9D8B030D-6E8A-4147-A177-3AD203B41FA5}">
                      <a16:colId xmlns:a16="http://schemas.microsoft.com/office/drawing/2014/main" val="2709293098"/>
                    </a:ext>
                  </a:extLst>
                </a:gridCol>
                <a:gridCol w="329184">
                  <a:extLst>
                    <a:ext uri="{9D8B030D-6E8A-4147-A177-3AD203B41FA5}">
                      <a16:colId xmlns:a16="http://schemas.microsoft.com/office/drawing/2014/main" val="2345664719"/>
                    </a:ext>
                  </a:extLst>
                </a:gridCol>
                <a:gridCol w="329184">
                  <a:extLst>
                    <a:ext uri="{9D8B030D-6E8A-4147-A177-3AD203B41FA5}">
                      <a16:colId xmlns:a16="http://schemas.microsoft.com/office/drawing/2014/main" val="4070880509"/>
                    </a:ext>
                  </a:extLst>
                </a:gridCol>
                <a:gridCol w="329184">
                  <a:extLst>
                    <a:ext uri="{9D8B030D-6E8A-4147-A177-3AD203B41FA5}">
                      <a16:colId xmlns:a16="http://schemas.microsoft.com/office/drawing/2014/main" val="1094269043"/>
                    </a:ext>
                  </a:extLst>
                </a:gridCol>
                <a:gridCol w="329184">
                  <a:extLst>
                    <a:ext uri="{9D8B030D-6E8A-4147-A177-3AD203B41FA5}">
                      <a16:colId xmlns:a16="http://schemas.microsoft.com/office/drawing/2014/main" val="2429494974"/>
                    </a:ext>
                  </a:extLst>
                </a:gridCol>
                <a:gridCol w="329184">
                  <a:extLst>
                    <a:ext uri="{9D8B030D-6E8A-4147-A177-3AD203B41FA5}">
                      <a16:colId xmlns:a16="http://schemas.microsoft.com/office/drawing/2014/main" val="3753023707"/>
                    </a:ext>
                  </a:extLst>
                </a:gridCol>
                <a:gridCol w="329184">
                  <a:extLst>
                    <a:ext uri="{9D8B030D-6E8A-4147-A177-3AD203B41FA5}">
                      <a16:colId xmlns:a16="http://schemas.microsoft.com/office/drawing/2014/main" val="233402135"/>
                    </a:ext>
                  </a:extLst>
                </a:gridCol>
                <a:gridCol w="329184">
                  <a:extLst>
                    <a:ext uri="{9D8B030D-6E8A-4147-A177-3AD203B41FA5}">
                      <a16:colId xmlns:a16="http://schemas.microsoft.com/office/drawing/2014/main" val="3798637012"/>
                    </a:ext>
                  </a:extLst>
                </a:gridCol>
                <a:gridCol w="411480">
                  <a:extLst>
                    <a:ext uri="{9D8B030D-6E8A-4147-A177-3AD203B41FA5}">
                      <a16:colId xmlns:a16="http://schemas.microsoft.com/office/drawing/2014/main" val="2716758652"/>
                    </a:ext>
                  </a:extLst>
                </a:gridCol>
                <a:gridCol w="329184">
                  <a:extLst>
                    <a:ext uri="{9D8B030D-6E8A-4147-A177-3AD203B41FA5}">
                      <a16:colId xmlns:a16="http://schemas.microsoft.com/office/drawing/2014/main" val="2785975378"/>
                    </a:ext>
                  </a:extLst>
                </a:gridCol>
                <a:gridCol w="329184">
                  <a:extLst>
                    <a:ext uri="{9D8B030D-6E8A-4147-A177-3AD203B41FA5}">
                      <a16:colId xmlns:a16="http://schemas.microsoft.com/office/drawing/2014/main" val="1645067336"/>
                    </a:ext>
                  </a:extLst>
                </a:gridCol>
                <a:gridCol w="329184">
                  <a:extLst>
                    <a:ext uri="{9D8B030D-6E8A-4147-A177-3AD203B41FA5}">
                      <a16:colId xmlns:a16="http://schemas.microsoft.com/office/drawing/2014/main" val="2392303355"/>
                    </a:ext>
                  </a:extLst>
                </a:gridCol>
                <a:gridCol w="329184">
                  <a:extLst>
                    <a:ext uri="{9D8B030D-6E8A-4147-A177-3AD203B41FA5}">
                      <a16:colId xmlns:a16="http://schemas.microsoft.com/office/drawing/2014/main" val="2600569655"/>
                    </a:ext>
                  </a:extLst>
                </a:gridCol>
                <a:gridCol w="329184">
                  <a:extLst>
                    <a:ext uri="{9D8B030D-6E8A-4147-A177-3AD203B41FA5}">
                      <a16:colId xmlns:a16="http://schemas.microsoft.com/office/drawing/2014/main" val="3166027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(Promoted)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46038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- 2023-10-17 16:57:46</a:t>
                      </a:r>
                      <a:r>
                        <a:rPr kumimoji="0" lang="fr-FR" sz="1000" b="0" i="0" u="none" strike="noStrike" kern="1200" cap="none" spc="0" normalizeH="0" baseline="0" noProof="0">
                          <a:ln>
                            <a:noFill/>
                          </a:ln>
                          <a:solidFill>
                            <a:prstClr val="black"/>
                          </a:solidFill>
                          <a:effectLst/>
                          <a:uLnTx/>
                          <a:uFillTx/>
                          <a:latin typeface="Calibri"/>
                          <a:ea typeface="+mn-ea"/>
                          <a:cs typeface="+mn-cs"/>
                        </a:rPr>
                        <a:t>
 La défense, à quoi ça sert ?
Faire connaître le rôle des forces armées en Europe et expliquer la raison d’être de MBDA, c’est l’engagement de Bruno, Directeur des Systèmes Futurs, qui partage son expérience avec la promotion 2023 de l’@ENSTAParis : youtu.be/Hz-ZtXnEeRo pic.twitter.com/9rgPVzEBBe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https://pbs.twimg.com/ext_tw_video_thumb/1714294420840075264/pu/img/XS8fUXdO_f2pi8dp.jpg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21:58:05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extLst>
                  <a:ext uri="{0D108BD9-81ED-4DB2-BD59-A6C34878D82A}">
                    <a16:rowId xmlns:a16="http://schemas.microsoft.com/office/drawing/2014/main" val="1037457839"/>
                  </a:ext>
                </a:extLst>
              </a:tr>
            </a:tbl>
          </a:graphicData>
        </a:graphic>
      </p:graphicFrame>
      <p:sp>
        <p:nvSpPr>
          <p:cNvPr id="4" name="Text Placeholder 3">
            <a:extLst>
              <a:ext uri="{FF2B5EF4-FFF2-40B4-BE49-F238E27FC236}">
                <a16:creationId xmlns:a16="http://schemas.microsoft.com/office/drawing/2014/main" id="{B6C04C88-11EC-415C-B9D5-31374A8D3EA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694763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48FC-E3CA-4047-A313-102102194EF0}"/>
              </a:ext>
            </a:extLst>
          </p:cNvPr>
          <p:cNvSpPr>
            <a:spLocks noGrp="1"/>
          </p:cNvSpPr>
          <p:nvPr>
            <p:ph type="title"/>
          </p:nvPr>
        </p:nvSpPr>
        <p:spPr/>
        <p:txBody>
          <a:bodyPr/>
          <a:lstStyle/>
          <a:p>
            <a:r>
              <a:rPr lang="en-US"/>
              <a:t>Twitter Tweet Tag Performance with CTR | 1 group and 1 profile</a:t>
            </a:r>
          </a:p>
        </p:txBody>
      </p:sp>
      <p:graphicFrame>
        <p:nvGraphicFramePr>
          <p:cNvPr id="5" name="Table Placeholder 4">
            <a:extLst>
              <a:ext uri="{FF2B5EF4-FFF2-40B4-BE49-F238E27FC236}">
                <a16:creationId xmlns:a16="http://schemas.microsoft.com/office/drawing/2014/main" id="{8E2C905B-7E97-4ED2-BB12-A07C749A5D88}"/>
              </a:ext>
            </a:extLst>
          </p:cNvPr>
          <p:cNvGraphicFramePr>
            <a:graphicFrameLocks noGrp="1"/>
          </p:cNvGraphicFramePr>
          <p:nvPr>
            <p:ph type="tbl" sz="quarter" idx="13"/>
            <p:extLst>
              <p:ext uri="{D42A27DB-BD31-4B8C-83A1-F6EECF244321}">
                <p14:modId xmlns:p14="http://schemas.microsoft.com/office/powerpoint/2010/main" val="205254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31599158"/>
                    </a:ext>
                  </a:extLst>
                </a:gridCol>
                <a:gridCol w="822960">
                  <a:extLst>
                    <a:ext uri="{9D8B030D-6E8A-4147-A177-3AD203B41FA5}">
                      <a16:colId xmlns:a16="http://schemas.microsoft.com/office/drawing/2014/main" val="2293976650"/>
                    </a:ext>
                  </a:extLst>
                </a:gridCol>
                <a:gridCol w="822960">
                  <a:extLst>
                    <a:ext uri="{9D8B030D-6E8A-4147-A177-3AD203B41FA5}">
                      <a16:colId xmlns:a16="http://schemas.microsoft.com/office/drawing/2014/main" val="3424035999"/>
                    </a:ext>
                  </a:extLst>
                </a:gridCol>
                <a:gridCol w="822960">
                  <a:extLst>
                    <a:ext uri="{9D8B030D-6E8A-4147-A177-3AD203B41FA5}">
                      <a16:colId xmlns:a16="http://schemas.microsoft.com/office/drawing/2014/main" val="700978734"/>
                    </a:ext>
                  </a:extLst>
                </a:gridCol>
                <a:gridCol w="822960">
                  <a:extLst>
                    <a:ext uri="{9D8B030D-6E8A-4147-A177-3AD203B41FA5}">
                      <a16:colId xmlns:a16="http://schemas.microsoft.com/office/drawing/2014/main" val="3777708849"/>
                    </a:ext>
                  </a:extLst>
                </a:gridCol>
                <a:gridCol w="822960">
                  <a:extLst>
                    <a:ext uri="{9D8B030D-6E8A-4147-A177-3AD203B41FA5}">
                      <a16:colId xmlns:a16="http://schemas.microsoft.com/office/drawing/2014/main" val="3876384109"/>
                    </a:ext>
                  </a:extLst>
                </a:gridCol>
                <a:gridCol w="822960">
                  <a:extLst>
                    <a:ext uri="{9D8B030D-6E8A-4147-A177-3AD203B41FA5}">
                      <a16:colId xmlns:a16="http://schemas.microsoft.com/office/drawing/2014/main" val="1404060318"/>
                    </a:ext>
                  </a:extLst>
                </a:gridCol>
                <a:gridCol w="822960">
                  <a:extLst>
                    <a:ext uri="{9D8B030D-6E8A-4147-A177-3AD203B41FA5}">
                      <a16:colId xmlns:a16="http://schemas.microsoft.com/office/drawing/2014/main" val="2067259146"/>
                    </a:ext>
                  </a:extLst>
                </a:gridCol>
                <a:gridCol w="822960">
                  <a:extLst>
                    <a:ext uri="{9D8B030D-6E8A-4147-A177-3AD203B41FA5}">
                      <a16:colId xmlns:a16="http://schemas.microsoft.com/office/drawing/2014/main" val="3532353324"/>
                    </a:ext>
                  </a:extLst>
                </a:gridCol>
                <a:gridCol w="822960">
                  <a:extLst>
                    <a:ext uri="{9D8B030D-6E8A-4147-A177-3AD203B41FA5}">
                      <a16:colId xmlns:a16="http://schemas.microsoft.com/office/drawing/2014/main" val="56800054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Engagements (Total)</a:t>
                      </a:r>
                    </a:p>
                  </a:txBody>
                  <a:tcPr/>
                </a:tc>
                <a:tc>
                  <a:txBody>
                    <a:bodyPr/>
                    <a:lstStyle/>
                    <a:p>
                      <a:r>
                        <a:rPr lang="en-US" sz="1000"/>
                        <a:t>Impressions (Total)</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Link Clicks (Total)</a:t>
                      </a:r>
                    </a:p>
                  </a:txBody>
                  <a:tcPr/>
                </a:tc>
                <a:tc>
                  <a:txBody>
                    <a:bodyPr/>
                    <a:lstStyle/>
                    <a:p>
                      <a:r>
                        <a:rPr lang="en-US" sz="1000"/>
                        <a:t>Link Clicks (Total)</a:t>
                      </a:r>
                    </a:p>
                  </a:txBody>
                  <a:tcPr/>
                </a:tc>
                <a:tc>
                  <a:txBody>
                    <a:bodyPr/>
                    <a:lstStyle/>
                    <a:p>
                      <a:r>
                        <a:rPr lang="en-US" sz="1000"/>
                        <a:t>CTR</a:t>
                      </a:r>
                    </a:p>
                  </a:txBody>
                  <a:tcPr/>
                </a:tc>
                <a:extLst>
                  <a:ext uri="{0D108BD9-81ED-4DB2-BD59-A6C34878D82A}">
                    <a16:rowId xmlns:a16="http://schemas.microsoft.com/office/drawing/2014/main" val="1039786652"/>
                  </a:ext>
                </a:extLst>
              </a:tr>
              <a:tr h="370840">
                <a:tc>
                  <a:txBody>
                    <a:bodyPr/>
                    <a:lstStyle/>
                    <a:p>
                      <a:r>
                        <a:rPr lang="en-US" sz="1000"/>
                        <a:t>EVP</a:t>
                      </a:r>
                    </a:p>
                  </a:txBody>
                  <a:tcPr/>
                </a:tc>
                <a:tc>
                  <a:txBody>
                    <a:bodyPr/>
                    <a:lstStyle/>
                    <a:p>
                      <a:r>
                        <a:rPr lang="en-US" sz="1000"/>
                        <a:t>21</a:t>
                      </a:r>
                    </a:p>
                  </a:txBody>
                  <a:tcPr/>
                </a:tc>
                <a:tc>
                  <a:txBody>
                    <a:bodyPr/>
                    <a:lstStyle/>
                    <a:p>
                      <a:r>
                        <a:rPr lang="en-US" sz="1000"/>
                        <a:t>4</a:t>
                      </a:r>
                    </a:p>
                  </a:txBody>
                  <a:tcPr/>
                </a:tc>
                <a:tc>
                  <a:txBody>
                    <a:bodyPr/>
                    <a:lstStyle/>
                    <a:p>
                      <a:r>
                        <a:rPr lang="en-US" sz="1000"/>
                        <a:t>213</a:t>
                      </a:r>
                    </a:p>
                  </a:txBody>
                  <a:tcPr/>
                </a:tc>
                <a:tc>
                  <a:txBody>
                    <a:bodyPr/>
                    <a:lstStyle/>
                    <a:p>
                      <a:r>
                        <a:rPr lang="en-US" sz="1000"/>
                        <a:t>4739</a:t>
                      </a:r>
                    </a:p>
                  </a:txBody>
                  <a:tcPr/>
                </a:tc>
                <a:tc>
                  <a:txBody>
                    <a:bodyPr/>
                    <a:lstStyle/>
                    <a:p>
                      <a:r>
                        <a:rPr lang="en-US" sz="1000"/>
                        <a:t>4.3466047619048 %</a:t>
                      </a:r>
                    </a:p>
                  </a:txBody>
                  <a:tcPr/>
                </a:tc>
                <a:tc>
                  <a:txBody>
                    <a:bodyPr/>
                    <a:lstStyle/>
                    <a:p>
                      <a:r>
                        <a:rPr lang="en-US" sz="1000"/>
                        <a:t>477</a:t>
                      </a:r>
                    </a:p>
                  </a:txBody>
                  <a:tcPr/>
                </a:tc>
                <a:tc>
                  <a:txBody>
                    <a:bodyPr/>
                    <a:lstStyle/>
                    <a:p>
                      <a:r>
                        <a:rPr lang="en-US" sz="1000"/>
                        <a:t>18</a:t>
                      </a:r>
                    </a:p>
                  </a:txBody>
                  <a:tcPr/>
                </a:tc>
                <a:tc>
                  <a:txBody>
                    <a:bodyPr/>
                    <a:lstStyle/>
                    <a:p>
                      <a:r>
                        <a:rPr lang="en-US" sz="1000"/>
                        <a:t>20</a:t>
                      </a:r>
                    </a:p>
                  </a:txBody>
                  <a:tcPr/>
                </a:tc>
                <a:tc>
                  <a:txBody>
                    <a:bodyPr/>
                    <a:lstStyle/>
                    <a:p>
                      <a:r>
                        <a:rPr lang="en-US" sz="1000"/>
                        <a:t>0.85190476190476 %</a:t>
                      </a:r>
                    </a:p>
                  </a:txBody>
                  <a:tcPr/>
                </a:tc>
                <a:extLst>
                  <a:ext uri="{0D108BD9-81ED-4DB2-BD59-A6C34878D82A}">
                    <a16:rowId xmlns:a16="http://schemas.microsoft.com/office/drawing/2014/main" val="2679178955"/>
                  </a:ext>
                </a:extLst>
              </a:tr>
              <a:tr h="370840">
                <a:tc>
                  <a:txBody>
                    <a:bodyPr/>
                    <a:lstStyle/>
                    <a:p>
                      <a:r>
                        <a:rPr lang="en-US" sz="1000"/>
                        <a:t>Innovation</a:t>
                      </a:r>
                    </a:p>
                  </a:txBody>
                  <a:tcPr/>
                </a:tc>
                <a:tc>
                  <a:txBody>
                    <a:bodyPr/>
                    <a:lstStyle/>
                    <a:p>
                      <a:r>
                        <a:rPr lang="en-US" sz="1000"/>
                        <a:t>13</a:t>
                      </a:r>
                    </a:p>
                  </a:txBody>
                  <a:tcPr/>
                </a:tc>
                <a:tc>
                  <a:txBody>
                    <a:bodyPr/>
                    <a:lstStyle/>
                    <a:p>
                      <a:r>
                        <a:rPr lang="en-US" sz="1000"/>
                        <a:t>8</a:t>
                      </a:r>
                    </a:p>
                  </a:txBody>
                  <a:tcPr/>
                </a:tc>
                <a:tc>
                  <a:txBody>
                    <a:bodyPr/>
                    <a:lstStyle/>
                    <a:p>
                      <a:r>
                        <a:rPr lang="en-US" sz="1000"/>
                        <a:t>474</a:t>
                      </a:r>
                    </a:p>
                  </a:txBody>
                  <a:tcPr/>
                </a:tc>
                <a:tc>
                  <a:txBody>
                    <a:bodyPr/>
                    <a:lstStyle/>
                    <a:p>
                      <a:r>
                        <a:rPr lang="en-US" sz="1000"/>
                        <a:t>11848</a:t>
                      </a:r>
                    </a:p>
                  </a:txBody>
                  <a:tcPr/>
                </a:tc>
                <a:tc>
                  <a:txBody>
                    <a:bodyPr/>
                    <a:lstStyle/>
                    <a:p>
                      <a:r>
                        <a:rPr lang="en-US" sz="1000"/>
                        <a:t>3.9494923076923 %</a:t>
                      </a:r>
                    </a:p>
                  </a:txBody>
                  <a:tcPr/>
                </a:tc>
                <a:tc>
                  <a:txBody>
                    <a:bodyPr/>
                    <a:lstStyle/>
                    <a:p>
                      <a:r>
                        <a:rPr lang="en-US" sz="1000"/>
                        <a:t>3021</a:t>
                      </a:r>
                    </a:p>
                  </a:txBody>
                  <a:tcPr/>
                </a:tc>
                <a:tc>
                  <a:txBody>
                    <a:bodyPr/>
                    <a:lstStyle/>
                    <a:p>
                      <a:r>
                        <a:rPr lang="en-US" sz="1000"/>
                        <a:t>n/a</a:t>
                      </a:r>
                    </a:p>
                  </a:txBody>
                  <a:tcPr/>
                </a:tc>
                <a:tc>
                  <a:txBody>
                    <a:bodyPr/>
                    <a:lstStyle/>
                    <a:p>
                      <a:r>
                        <a:rPr lang="en-US" sz="1000"/>
                        <a:t>26</a:t>
                      </a:r>
                    </a:p>
                  </a:txBody>
                  <a:tcPr/>
                </a:tc>
                <a:tc>
                  <a:txBody>
                    <a:bodyPr/>
                    <a:lstStyle/>
                    <a:p>
                      <a:r>
                        <a:rPr lang="en-US" sz="1000"/>
                        <a:t>0.26384615384615 %</a:t>
                      </a:r>
                    </a:p>
                  </a:txBody>
                  <a:tcPr/>
                </a:tc>
                <a:extLst>
                  <a:ext uri="{0D108BD9-81ED-4DB2-BD59-A6C34878D82A}">
                    <a16:rowId xmlns:a16="http://schemas.microsoft.com/office/drawing/2014/main" val="3489817750"/>
                  </a:ext>
                </a:extLst>
              </a:tr>
              <a:tr h="370840">
                <a:tc>
                  <a:txBody>
                    <a:bodyPr/>
                    <a:lstStyle/>
                    <a:p>
                      <a:r>
                        <a:rPr lang="en-US" sz="1000"/>
                        <a:t>Removed</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427</a:t>
                      </a:r>
                    </a:p>
                  </a:txBody>
                  <a:tcPr/>
                </a:tc>
                <a:tc>
                  <a:txBody>
                    <a:bodyPr/>
                    <a:lstStyle/>
                    <a:p>
                      <a:r>
                        <a:rPr lang="en-US" sz="1000"/>
                        <a:t>2.1077 %</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0 %</a:t>
                      </a:r>
                    </a:p>
                  </a:txBody>
                  <a:tcPr/>
                </a:tc>
                <a:extLst>
                  <a:ext uri="{0D108BD9-81ED-4DB2-BD59-A6C34878D82A}">
                    <a16:rowId xmlns:a16="http://schemas.microsoft.com/office/drawing/2014/main" val="72562872"/>
                  </a:ext>
                </a:extLst>
              </a:tr>
              <a:tr h="370840">
                <a:tc>
                  <a:txBody>
                    <a:bodyPr/>
                    <a:lstStyle/>
                    <a:p>
                      <a:r>
                        <a:rPr lang="en-US" sz="1000"/>
                        <a:t>Topaz</a:t>
                      </a:r>
                    </a:p>
                  </a:txBody>
                  <a:tcPr/>
                </a:tc>
                <a:tc>
                  <a:txBody>
                    <a:bodyPr/>
                    <a:lstStyle/>
                    <a:p>
                      <a:r>
                        <a:rPr lang="en-US" sz="1000"/>
                        <a:t>13</a:t>
                      </a:r>
                    </a:p>
                  </a:txBody>
                  <a:tcPr/>
                </a:tc>
                <a:tc>
                  <a:txBody>
                    <a:bodyPr/>
                    <a:lstStyle/>
                    <a:p>
                      <a:r>
                        <a:rPr lang="en-US" sz="1000"/>
                        <a:t>2</a:t>
                      </a:r>
                    </a:p>
                  </a:txBody>
                  <a:tcPr/>
                </a:tc>
                <a:tc>
                  <a:txBody>
                    <a:bodyPr/>
                    <a:lstStyle/>
                    <a:p>
                      <a:r>
                        <a:rPr lang="en-US" sz="1000"/>
                        <a:t>120</a:t>
                      </a:r>
                    </a:p>
                  </a:txBody>
                  <a:tcPr/>
                </a:tc>
                <a:tc>
                  <a:txBody>
                    <a:bodyPr/>
                    <a:lstStyle/>
                    <a:p>
                      <a:r>
                        <a:rPr lang="en-US" sz="1000"/>
                        <a:t>2390</a:t>
                      </a:r>
                    </a:p>
                  </a:txBody>
                  <a:tcPr/>
                </a:tc>
                <a:tc>
                  <a:txBody>
                    <a:bodyPr/>
                    <a:lstStyle/>
                    <a:p>
                      <a:r>
                        <a:rPr lang="en-US" sz="1000"/>
                        <a:t>4.7854 %</a:t>
                      </a:r>
                    </a:p>
                  </a:txBody>
                  <a:tcPr/>
                </a:tc>
                <a:tc>
                  <a:txBody>
                    <a:bodyPr/>
                    <a:lstStyle/>
                    <a:p>
                      <a:r>
                        <a:rPr lang="en-US" sz="1000"/>
                        <a:t>34</a:t>
                      </a:r>
                    </a:p>
                  </a:txBody>
                  <a:tcPr/>
                </a:tc>
                <a:tc>
                  <a:txBody>
                    <a:bodyPr/>
                    <a:lstStyle/>
                    <a:p>
                      <a:r>
                        <a:rPr lang="en-US" sz="1000"/>
                        <a:t>10</a:t>
                      </a:r>
                    </a:p>
                  </a:txBody>
                  <a:tcPr/>
                </a:tc>
                <a:tc>
                  <a:txBody>
                    <a:bodyPr/>
                    <a:lstStyle/>
                    <a:p>
                      <a:r>
                        <a:rPr lang="en-US" sz="1000"/>
                        <a:t>9</a:t>
                      </a:r>
                    </a:p>
                  </a:txBody>
                  <a:tcPr/>
                </a:tc>
                <a:tc>
                  <a:txBody>
                    <a:bodyPr/>
                    <a:lstStyle/>
                    <a:p>
                      <a:r>
                        <a:rPr lang="en-US" sz="1000"/>
                        <a:t>0.90153846153846 %</a:t>
                      </a:r>
                    </a:p>
                  </a:txBody>
                  <a:tcPr/>
                </a:tc>
                <a:extLst>
                  <a:ext uri="{0D108BD9-81ED-4DB2-BD59-A6C34878D82A}">
                    <a16:rowId xmlns:a16="http://schemas.microsoft.com/office/drawing/2014/main" val="129547101"/>
                  </a:ext>
                </a:extLst>
              </a:tr>
            </a:tbl>
          </a:graphicData>
        </a:graphic>
      </p:graphicFrame>
      <p:sp>
        <p:nvSpPr>
          <p:cNvPr id="4" name="Text Placeholder 3">
            <a:extLst>
              <a:ext uri="{FF2B5EF4-FFF2-40B4-BE49-F238E27FC236}">
                <a16:creationId xmlns:a16="http://schemas.microsoft.com/office/drawing/2014/main" id="{9A8A4BE1-53AF-46CB-B814-F42BBA30E77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947136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55EF-0D3C-42B1-A2FF-A93F7AC513EA}"/>
              </a:ext>
            </a:extLst>
          </p:cNvPr>
          <p:cNvSpPr>
            <a:spLocks noGrp="1"/>
          </p:cNvSpPr>
          <p:nvPr>
            <p:ph type="title"/>
          </p:nvPr>
        </p:nvSpPr>
        <p:spPr/>
        <p:txBody>
          <a:bodyPr/>
          <a:lstStyle/>
          <a:p>
            <a:r>
              <a:rPr lang="en-US"/>
              <a:t>Twitter Own and Retweeted Tweets Table | 1 group and 1 profile - 1 of 11</a:t>
            </a:r>
          </a:p>
        </p:txBody>
      </p:sp>
      <p:graphicFrame>
        <p:nvGraphicFramePr>
          <p:cNvPr id="5" name="Table Placeholder 4">
            <a:extLst>
              <a:ext uri="{FF2B5EF4-FFF2-40B4-BE49-F238E27FC236}">
                <a16:creationId xmlns:a16="http://schemas.microsoft.com/office/drawing/2014/main" id="{B4C8A469-849D-4591-831F-A18D51EFC0B1}"/>
              </a:ext>
            </a:extLst>
          </p:cNvPr>
          <p:cNvGraphicFramePr>
            <a:graphicFrameLocks noGrp="1"/>
          </p:cNvGraphicFramePr>
          <p:nvPr>
            <p:ph type="tbl" sz="quarter" idx="13"/>
            <p:extLst>
              <p:ext uri="{D42A27DB-BD31-4B8C-83A1-F6EECF244321}">
                <p14:modId xmlns:p14="http://schemas.microsoft.com/office/powerpoint/2010/main" val="213157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21523573"/>
                    </a:ext>
                  </a:extLst>
                </a:gridCol>
                <a:gridCol w="1316736">
                  <a:extLst>
                    <a:ext uri="{9D8B030D-6E8A-4147-A177-3AD203B41FA5}">
                      <a16:colId xmlns:a16="http://schemas.microsoft.com/office/drawing/2014/main" val="3602919455"/>
                    </a:ext>
                  </a:extLst>
                </a:gridCol>
                <a:gridCol w="658368">
                  <a:extLst>
                    <a:ext uri="{9D8B030D-6E8A-4147-A177-3AD203B41FA5}">
                      <a16:colId xmlns:a16="http://schemas.microsoft.com/office/drawing/2014/main" val="1449585592"/>
                    </a:ext>
                  </a:extLst>
                </a:gridCol>
                <a:gridCol w="658368">
                  <a:extLst>
                    <a:ext uri="{9D8B030D-6E8A-4147-A177-3AD203B41FA5}">
                      <a16:colId xmlns:a16="http://schemas.microsoft.com/office/drawing/2014/main" val="2580549974"/>
                    </a:ext>
                  </a:extLst>
                </a:gridCol>
                <a:gridCol w="658368">
                  <a:extLst>
                    <a:ext uri="{9D8B030D-6E8A-4147-A177-3AD203B41FA5}">
                      <a16:colId xmlns:a16="http://schemas.microsoft.com/office/drawing/2014/main" val="1439774608"/>
                    </a:ext>
                  </a:extLst>
                </a:gridCol>
                <a:gridCol w="658368">
                  <a:extLst>
                    <a:ext uri="{9D8B030D-6E8A-4147-A177-3AD203B41FA5}">
                      <a16:colId xmlns:a16="http://schemas.microsoft.com/office/drawing/2014/main" val="1745437433"/>
                    </a:ext>
                  </a:extLst>
                </a:gridCol>
                <a:gridCol w="658368">
                  <a:extLst>
                    <a:ext uri="{9D8B030D-6E8A-4147-A177-3AD203B41FA5}">
                      <a16:colId xmlns:a16="http://schemas.microsoft.com/office/drawing/2014/main" val="1778285050"/>
                    </a:ext>
                  </a:extLst>
                </a:gridCol>
                <a:gridCol w="658368">
                  <a:extLst>
                    <a:ext uri="{9D8B030D-6E8A-4147-A177-3AD203B41FA5}">
                      <a16:colId xmlns:a16="http://schemas.microsoft.com/office/drawing/2014/main" val="59544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21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- 2023-10-30 10:35:09</a:t>
                      </a:r>
                      <a:r>
                        <a:rPr kumimoji="0" lang="en-US" sz="1000" b="0" i="0" u="none" strike="noStrike" kern="1200" cap="none" spc="0" normalizeH="0" baseline="0" noProof="0">
                          <a:ln>
                            <a:noFill/>
                          </a:ln>
                          <a:solidFill>
                            <a:prstClr val="black"/>
                          </a:solidFill>
                          <a:effectLst/>
                          <a:uLnTx/>
                          <a:uFillTx/>
                          <a:latin typeface="Calibri"/>
                          <a:ea typeface="+mn-ea"/>
                          <a:cs typeface="+mn-cs"/>
                        </a:rPr>
                        <a:t>
 Why start your career with MBDA?
We are proud to be a leader in developing talent across a range of Early Careers Programmes (ECP) in Engineering, Business and more! 
Find out more about our Early Careers Programmes here- https://t.co/GfT1dChhU8 https://t.co/TSeO7Jvoeq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https://pbs.twimg.com/media/F9rYtndWMAAKh9u.jpg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0.0369 %</a:t>
                      </a:r>
                    </a:p>
                  </a:txBody>
                  <a:tcPr/>
                </a:tc>
                <a:extLst>
                  <a:ext uri="{0D108BD9-81ED-4DB2-BD59-A6C34878D82A}">
                    <a16:rowId xmlns:a16="http://schemas.microsoft.com/office/drawing/2014/main" val="120651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- 2023-10-30 09:53:15</a:t>
                      </a:r>
                      <a:r>
                        <a:rPr kumimoji="0" lang="fr-FR" sz="1000" b="0" i="0" u="none" strike="noStrike" kern="1200" cap="none" spc="0" normalizeH="0" baseline="0" noProof="0">
                          <a:ln>
                            <a:noFill/>
                          </a:ln>
                          <a:solidFill>
                            <a:prstClr val="black"/>
                          </a:solidFill>
                          <a:effectLst/>
                          <a:uLnTx/>
                          <a:uFillTx/>
                          <a:latin typeface="Calibri"/>
                          <a:ea typeface="+mn-ea"/>
                          <a:cs typeface="+mn-cs"/>
                        </a:rPr>
                        <a:t>
 🏅 Agnès, responsable des systèmes de leurrage et de détection de menaces chez MBDA, a considérablement amélioré la protection des pilotes d'hélicoptères. Son travail innovant a été récompensé par un prix prestigieux lors de nos #InnovationAwards2023 https://t.co/75PPVzd1Xy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https://pbs.twimg.com/ext_tw_video_thumb/1718913479694835712/pu/img/-QlHhoVnBOuZ1RMe.jpg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0.0576 %</a:t>
                      </a:r>
                    </a:p>
                  </a:txBody>
                  <a:tcPr/>
                </a:tc>
                <a:extLst>
                  <a:ext uri="{0D108BD9-81ED-4DB2-BD59-A6C34878D82A}">
                    <a16:rowId xmlns:a16="http://schemas.microsoft.com/office/drawing/2014/main" val="1472604830"/>
                  </a:ext>
                </a:extLst>
              </a:tr>
            </a:tbl>
          </a:graphicData>
        </a:graphic>
      </p:graphicFrame>
      <p:sp>
        <p:nvSpPr>
          <p:cNvPr id="4" name="Text Placeholder 3">
            <a:extLst>
              <a:ext uri="{FF2B5EF4-FFF2-40B4-BE49-F238E27FC236}">
                <a16:creationId xmlns:a16="http://schemas.microsoft.com/office/drawing/2014/main" id="{6B3E0EDF-09B2-47C0-8F1B-26A14BCDAFA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36186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D59A-FA0B-4CA3-B655-8B12B2DF5D88}"/>
              </a:ext>
            </a:extLst>
          </p:cNvPr>
          <p:cNvSpPr>
            <a:spLocks noGrp="1"/>
          </p:cNvSpPr>
          <p:nvPr>
            <p:ph type="title"/>
          </p:nvPr>
        </p:nvSpPr>
        <p:spPr/>
        <p:txBody>
          <a:bodyPr/>
          <a:lstStyle/>
          <a:p>
            <a:r>
              <a:rPr lang="en-US"/>
              <a:t>Twitter Own and Retweeted Tweets Table | 1 group and 1 profile - 2 of 11</a:t>
            </a:r>
          </a:p>
        </p:txBody>
      </p:sp>
      <p:graphicFrame>
        <p:nvGraphicFramePr>
          <p:cNvPr id="5" name="Table Placeholder 4">
            <a:extLst>
              <a:ext uri="{FF2B5EF4-FFF2-40B4-BE49-F238E27FC236}">
                <a16:creationId xmlns:a16="http://schemas.microsoft.com/office/drawing/2014/main" id="{72D4C52F-3F0F-47D4-BBBA-8746328CD966}"/>
              </a:ext>
            </a:extLst>
          </p:cNvPr>
          <p:cNvGraphicFramePr>
            <a:graphicFrameLocks noGrp="1"/>
          </p:cNvGraphicFramePr>
          <p:nvPr>
            <p:ph type="tbl" sz="quarter" idx="13"/>
            <p:extLst>
              <p:ext uri="{D42A27DB-BD31-4B8C-83A1-F6EECF244321}">
                <p14:modId xmlns:p14="http://schemas.microsoft.com/office/powerpoint/2010/main" val="320266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28271524"/>
                    </a:ext>
                  </a:extLst>
                </a:gridCol>
                <a:gridCol w="1316736">
                  <a:extLst>
                    <a:ext uri="{9D8B030D-6E8A-4147-A177-3AD203B41FA5}">
                      <a16:colId xmlns:a16="http://schemas.microsoft.com/office/drawing/2014/main" val="89562007"/>
                    </a:ext>
                  </a:extLst>
                </a:gridCol>
                <a:gridCol w="658368">
                  <a:extLst>
                    <a:ext uri="{9D8B030D-6E8A-4147-A177-3AD203B41FA5}">
                      <a16:colId xmlns:a16="http://schemas.microsoft.com/office/drawing/2014/main" val="2447392396"/>
                    </a:ext>
                  </a:extLst>
                </a:gridCol>
                <a:gridCol w="658368">
                  <a:extLst>
                    <a:ext uri="{9D8B030D-6E8A-4147-A177-3AD203B41FA5}">
                      <a16:colId xmlns:a16="http://schemas.microsoft.com/office/drawing/2014/main" val="1640086858"/>
                    </a:ext>
                  </a:extLst>
                </a:gridCol>
                <a:gridCol w="658368">
                  <a:extLst>
                    <a:ext uri="{9D8B030D-6E8A-4147-A177-3AD203B41FA5}">
                      <a16:colId xmlns:a16="http://schemas.microsoft.com/office/drawing/2014/main" val="597566693"/>
                    </a:ext>
                  </a:extLst>
                </a:gridCol>
                <a:gridCol w="658368">
                  <a:extLst>
                    <a:ext uri="{9D8B030D-6E8A-4147-A177-3AD203B41FA5}">
                      <a16:colId xmlns:a16="http://schemas.microsoft.com/office/drawing/2014/main" val="778128063"/>
                    </a:ext>
                  </a:extLst>
                </a:gridCol>
                <a:gridCol w="658368">
                  <a:extLst>
                    <a:ext uri="{9D8B030D-6E8A-4147-A177-3AD203B41FA5}">
                      <a16:colId xmlns:a16="http://schemas.microsoft.com/office/drawing/2014/main" val="1245736923"/>
                    </a:ext>
                  </a:extLst>
                </a:gridCol>
                <a:gridCol w="658368">
                  <a:extLst>
                    <a:ext uri="{9D8B030D-6E8A-4147-A177-3AD203B41FA5}">
                      <a16:colId xmlns:a16="http://schemas.microsoft.com/office/drawing/2014/main" val="428070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579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- 2023-10-30 09:50:50</a:t>
                      </a:r>
                      <a:r>
                        <a:rPr kumimoji="0" lang="it-IT" sz="1000" b="0" i="0" u="none" strike="noStrike" kern="1200" cap="none" spc="0" normalizeH="0" baseline="0" noProof="0">
                          <a:ln>
                            <a:noFill/>
                          </a:ln>
                          <a:solidFill>
                            <a:prstClr val="black"/>
                          </a:solidFill>
                          <a:effectLst/>
                          <a:uLnTx/>
                          <a:uFillTx/>
                          <a:latin typeface="Calibri"/>
                          <a:ea typeface="+mn-ea"/>
                          <a:cs typeface="+mn-cs"/>
                        </a:rPr>
                        <a:t>
 🏅 Agnes, responsabile dei Decoying and warning systems di MBDA, ha  migliorato significativamente la protezione dei piloti di elicottero. La sua innovazione ha ottenuto un importante riconoscimento ai nostri #InnovationAwards2023. https://t.co/H1NNa0vd7l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https://pbs.twimg.com/ext_tw_video_thumb/1718913123657166848/pu/img/mll2j_R0Cm3h-Tpp.jpg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9137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- 2023-10-29 12:00:02</a:t>
                      </a:r>
                      <a:r>
                        <a:rPr kumimoji="0" lang="en-US" sz="1000" b="0" i="0" u="none" strike="noStrike" kern="1200" cap="none" spc="0" normalizeH="0" baseline="0" noProof="0">
                          <a:ln>
                            <a:noFill/>
                          </a:ln>
                          <a:solidFill>
                            <a:prstClr val="black"/>
                          </a:solidFill>
                          <a:effectLst/>
                          <a:uLnTx/>
                          <a:uFillTx/>
                          <a:latin typeface="Calibri"/>
                          <a:ea typeface="+mn-ea"/>
                          <a:cs typeface="+mn-cs"/>
                        </a:rPr>
                        <a:t>
 🏅 Agnes, responsible of Decoying and Warning Systems at MBDA, has substantially improved the protection of helicopter pilots. Her innovative work received a prestigious prize at our #InnovationAwards2023 https://t.co/hXrdkyt5Kd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https://pbs.twimg.com/ext_tw_video_thumb/1717906307154329600/pu/img/WAryv1GjulTFUOBL.jpg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0.0557 %</a:t>
                      </a:r>
                    </a:p>
                  </a:txBody>
                  <a:tcPr/>
                </a:tc>
                <a:extLst>
                  <a:ext uri="{0D108BD9-81ED-4DB2-BD59-A6C34878D82A}">
                    <a16:rowId xmlns:a16="http://schemas.microsoft.com/office/drawing/2014/main" val="150004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- 2023-10-29 12:00:01</a:t>
                      </a:r>
                      <a:r>
                        <a:rPr kumimoji="0" lang="en-US" sz="1000" b="0" i="0" u="none" strike="noStrike" kern="1200" cap="none" spc="0" normalizeH="0" baseline="0" noProof="0">
                          <a:ln>
                            <a:noFill/>
                          </a:ln>
                          <a:solidFill>
                            <a:prstClr val="black"/>
                          </a:solidFill>
                          <a:effectLst/>
                          <a:uLnTx/>
                          <a:uFillTx/>
                          <a:latin typeface="Calibri"/>
                          <a:ea typeface="+mn-ea"/>
                          <a:cs typeface="+mn-cs"/>
                        </a:rPr>
                        <a:t>
 🏅 Agnes, responsible of Decoying and Warning Systems at MBDA, has substantially improved the protection of helicopter pilots. Her innovative work received a prestigious prize at our #InnovationAwards2023 https://t.co/DYzwJzas9x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https://pbs.twimg.com/ext_tw_video_thumb/1717906516177498112/pu/img/r8nrP1C96PGKXxDQ.jpg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extLst>
                  <a:ext uri="{0D108BD9-81ED-4DB2-BD59-A6C34878D82A}">
                    <a16:rowId xmlns:a16="http://schemas.microsoft.com/office/drawing/2014/main" val="3200709236"/>
                  </a:ext>
                </a:extLst>
              </a:tr>
            </a:tbl>
          </a:graphicData>
        </a:graphic>
      </p:graphicFrame>
      <p:sp>
        <p:nvSpPr>
          <p:cNvPr id="4" name="Text Placeholder 3">
            <a:extLst>
              <a:ext uri="{FF2B5EF4-FFF2-40B4-BE49-F238E27FC236}">
                <a16:creationId xmlns:a16="http://schemas.microsoft.com/office/drawing/2014/main" id="{1929DD66-535F-4857-86B9-99170203F12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174490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46C58-4159-425E-BC2C-F7987A973D4B}"/>
              </a:ext>
            </a:extLst>
          </p:cNvPr>
          <p:cNvSpPr>
            <a:spLocks noGrp="1"/>
          </p:cNvSpPr>
          <p:nvPr>
            <p:ph type="title"/>
          </p:nvPr>
        </p:nvSpPr>
        <p:spPr/>
        <p:txBody>
          <a:bodyPr/>
          <a:lstStyle/>
          <a:p>
            <a:r>
              <a:rPr lang="en-US"/>
              <a:t>Twitter Own and Retweeted Tweets Table | 1 group and 1 profile - 3 of 11</a:t>
            </a:r>
          </a:p>
        </p:txBody>
      </p:sp>
      <p:graphicFrame>
        <p:nvGraphicFramePr>
          <p:cNvPr id="5" name="Table Placeholder 4">
            <a:extLst>
              <a:ext uri="{FF2B5EF4-FFF2-40B4-BE49-F238E27FC236}">
                <a16:creationId xmlns:a16="http://schemas.microsoft.com/office/drawing/2014/main" id="{6BDCAA14-5A2B-43AE-AF8E-C3D224B8C04F}"/>
              </a:ext>
            </a:extLst>
          </p:cNvPr>
          <p:cNvGraphicFramePr>
            <a:graphicFrameLocks noGrp="1"/>
          </p:cNvGraphicFramePr>
          <p:nvPr>
            <p:ph type="tbl" sz="quarter" idx="13"/>
            <p:extLst>
              <p:ext uri="{D42A27DB-BD31-4B8C-83A1-F6EECF244321}">
                <p14:modId xmlns:p14="http://schemas.microsoft.com/office/powerpoint/2010/main" val="91792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72719844"/>
                    </a:ext>
                  </a:extLst>
                </a:gridCol>
                <a:gridCol w="1316736">
                  <a:extLst>
                    <a:ext uri="{9D8B030D-6E8A-4147-A177-3AD203B41FA5}">
                      <a16:colId xmlns:a16="http://schemas.microsoft.com/office/drawing/2014/main" val="3971505575"/>
                    </a:ext>
                  </a:extLst>
                </a:gridCol>
                <a:gridCol w="658368">
                  <a:extLst>
                    <a:ext uri="{9D8B030D-6E8A-4147-A177-3AD203B41FA5}">
                      <a16:colId xmlns:a16="http://schemas.microsoft.com/office/drawing/2014/main" val="573787471"/>
                    </a:ext>
                  </a:extLst>
                </a:gridCol>
                <a:gridCol w="658368">
                  <a:extLst>
                    <a:ext uri="{9D8B030D-6E8A-4147-A177-3AD203B41FA5}">
                      <a16:colId xmlns:a16="http://schemas.microsoft.com/office/drawing/2014/main" val="2952969888"/>
                    </a:ext>
                  </a:extLst>
                </a:gridCol>
                <a:gridCol w="658368">
                  <a:extLst>
                    <a:ext uri="{9D8B030D-6E8A-4147-A177-3AD203B41FA5}">
                      <a16:colId xmlns:a16="http://schemas.microsoft.com/office/drawing/2014/main" val="1121960618"/>
                    </a:ext>
                  </a:extLst>
                </a:gridCol>
                <a:gridCol w="658368">
                  <a:extLst>
                    <a:ext uri="{9D8B030D-6E8A-4147-A177-3AD203B41FA5}">
                      <a16:colId xmlns:a16="http://schemas.microsoft.com/office/drawing/2014/main" val="4088152148"/>
                    </a:ext>
                  </a:extLst>
                </a:gridCol>
                <a:gridCol w="658368">
                  <a:extLst>
                    <a:ext uri="{9D8B030D-6E8A-4147-A177-3AD203B41FA5}">
                      <a16:colId xmlns:a16="http://schemas.microsoft.com/office/drawing/2014/main" val="3860074254"/>
                    </a:ext>
                  </a:extLst>
                </a:gridCol>
                <a:gridCol w="658368">
                  <a:extLst>
                    <a:ext uri="{9D8B030D-6E8A-4147-A177-3AD203B41FA5}">
                      <a16:colId xmlns:a16="http://schemas.microsoft.com/office/drawing/2014/main" val="412583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8836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- 2023-10-27 12:26:08</a:t>
                      </a:r>
                      <a:r>
                        <a:rPr kumimoji="0" lang="en-US" sz="1000" b="0" i="0" u="none" strike="noStrike" kern="1200" cap="none" spc="0" normalizeH="0" baseline="0" noProof="0">
                          <a:ln>
                            <a:noFill/>
                          </a:ln>
                          <a:solidFill>
                            <a:prstClr val="black"/>
                          </a:solidFill>
                          <a:effectLst/>
                          <a:uLnTx/>
                          <a:uFillTx/>
                          <a:latin typeface="Calibri"/>
                          <a:ea typeface="+mn-ea"/>
                          <a:cs typeface="+mn-cs"/>
                        </a:rPr>
                        <a:t>
 Our Software Engineers work is integral to our products, services and overall mission and purpose as a European leader in defence.
Together we'll explore the limits of technology. Learn more about our available opportunities using the below link-
https://t.co/hh6W1m0Dhi https://t.co/VOu0ugdLyI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https://pbs.twimg.com/ext_tw_video_thumb/1717849878175285248/pu/img/KK_3e4WTPyV5yB4_.jpg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extLst>
                  <a:ext uri="{0D108BD9-81ED-4DB2-BD59-A6C34878D82A}">
                    <a16:rowId xmlns:a16="http://schemas.microsoft.com/office/drawing/2014/main" val="359325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- 2023-10-27 11:15:07</a:t>
                      </a:r>
                      <a:r>
                        <a:rPr kumimoji="0" lang="it-IT" sz="1000" b="0" i="0" u="none" strike="noStrike" kern="1200" cap="none" spc="0" normalizeH="0" baseline="0" noProof="0">
                          <a:ln>
                            <a:noFill/>
                          </a:ln>
                          <a:solidFill>
                            <a:prstClr val="black"/>
                          </a:solidFill>
                          <a:effectLst/>
                          <a:uLnTx/>
                          <a:uFillTx/>
                          <a:latin typeface="Calibri"/>
                          <a:ea typeface="+mn-ea"/>
                          <a:cs typeface="+mn-cs"/>
                        </a:rPr>
                        <a:t>
 Insieme all’ @ItalianAirForce per testare l’impiego del Meteor nella nuova configurazione operativa dell’Eurofighter Typhoon! https://t.co/GSD3yiyBzR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https://pbs.twimg.com/media/F9b3W79W0AAzXFb.jpg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8.3969 %</a:t>
                      </a:r>
                    </a:p>
                  </a:txBody>
                  <a:tcPr/>
                </a:tc>
                <a:extLst>
                  <a:ext uri="{0D108BD9-81ED-4DB2-BD59-A6C34878D82A}">
                    <a16:rowId xmlns:a16="http://schemas.microsoft.com/office/drawing/2014/main" val="2073117069"/>
                  </a:ext>
                </a:extLst>
              </a:tr>
            </a:tbl>
          </a:graphicData>
        </a:graphic>
      </p:graphicFrame>
      <p:sp>
        <p:nvSpPr>
          <p:cNvPr id="4" name="Text Placeholder 3">
            <a:extLst>
              <a:ext uri="{FF2B5EF4-FFF2-40B4-BE49-F238E27FC236}">
                <a16:creationId xmlns:a16="http://schemas.microsoft.com/office/drawing/2014/main" id="{4BDD3BDF-B191-442F-BB4F-538A84C3F9F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9948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3A72-377C-4EA6-B131-CFFE4A591628}"/>
              </a:ext>
            </a:extLst>
          </p:cNvPr>
          <p:cNvSpPr>
            <a:spLocks noGrp="1"/>
          </p:cNvSpPr>
          <p:nvPr>
            <p:ph type="title"/>
          </p:nvPr>
        </p:nvSpPr>
        <p:spPr/>
        <p:txBody>
          <a:bodyPr/>
          <a:lstStyle/>
          <a:p>
            <a:r>
              <a:rPr lang="en-US"/>
              <a:t>Twitter Own and Retweeted Tweets Table | 1 group and 1 profile - 4 of 11</a:t>
            </a:r>
          </a:p>
        </p:txBody>
      </p:sp>
      <p:graphicFrame>
        <p:nvGraphicFramePr>
          <p:cNvPr id="5" name="Table Placeholder 4">
            <a:extLst>
              <a:ext uri="{FF2B5EF4-FFF2-40B4-BE49-F238E27FC236}">
                <a16:creationId xmlns:a16="http://schemas.microsoft.com/office/drawing/2014/main" id="{9CB6C096-17FA-4AD0-8B3B-2D9A9B101C04}"/>
              </a:ext>
            </a:extLst>
          </p:cNvPr>
          <p:cNvGraphicFramePr>
            <a:graphicFrameLocks noGrp="1"/>
          </p:cNvGraphicFramePr>
          <p:nvPr>
            <p:ph type="tbl" sz="quarter" idx="13"/>
            <p:extLst>
              <p:ext uri="{D42A27DB-BD31-4B8C-83A1-F6EECF244321}">
                <p14:modId xmlns:p14="http://schemas.microsoft.com/office/powerpoint/2010/main" val="107842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37940715"/>
                    </a:ext>
                  </a:extLst>
                </a:gridCol>
                <a:gridCol w="1316736">
                  <a:extLst>
                    <a:ext uri="{9D8B030D-6E8A-4147-A177-3AD203B41FA5}">
                      <a16:colId xmlns:a16="http://schemas.microsoft.com/office/drawing/2014/main" val="1508912248"/>
                    </a:ext>
                  </a:extLst>
                </a:gridCol>
                <a:gridCol w="658368">
                  <a:extLst>
                    <a:ext uri="{9D8B030D-6E8A-4147-A177-3AD203B41FA5}">
                      <a16:colId xmlns:a16="http://schemas.microsoft.com/office/drawing/2014/main" val="3414398562"/>
                    </a:ext>
                  </a:extLst>
                </a:gridCol>
                <a:gridCol w="658368">
                  <a:extLst>
                    <a:ext uri="{9D8B030D-6E8A-4147-A177-3AD203B41FA5}">
                      <a16:colId xmlns:a16="http://schemas.microsoft.com/office/drawing/2014/main" val="3777556477"/>
                    </a:ext>
                  </a:extLst>
                </a:gridCol>
                <a:gridCol w="658368">
                  <a:extLst>
                    <a:ext uri="{9D8B030D-6E8A-4147-A177-3AD203B41FA5}">
                      <a16:colId xmlns:a16="http://schemas.microsoft.com/office/drawing/2014/main" val="3001683410"/>
                    </a:ext>
                  </a:extLst>
                </a:gridCol>
                <a:gridCol w="658368">
                  <a:extLst>
                    <a:ext uri="{9D8B030D-6E8A-4147-A177-3AD203B41FA5}">
                      <a16:colId xmlns:a16="http://schemas.microsoft.com/office/drawing/2014/main" val="3904784987"/>
                    </a:ext>
                  </a:extLst>
                </a:gridCol>
                <a:gridCol w="658368">
                  <a:extLst>
                    <a:ext uri="{9D8B030D-6E8A-4147-A177-3AD203B41FA5}">
                      <a16:colId xmlns:a16="http://schemas.microsoft.com/office/drawing/2014/main" val="554366714"/>
                    </a:ext>
                  </a:extLst>
                </a:gridCol>
                <a:gridCol w="658368">
                  <a:extLst>
                    <a:ext uri="{9D8B030D-6E8A-4147-A177-3AD203B41FA5}">
                      <a16:colId xmlns:a16="http://schemas.microsoft.com/office/drawing/2014/main" val="176351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3553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- 2023-10-25 17:15:51</a:t>
                      </a:r>
                      <a:r>
                        <a:rPr kumimoji="0" lang="fr-FR" sz="1000" b="0" i="0" u="none" strike="noStrike" kern="1200" cap="none" spc="0" normalizeH="0" baseline="0" noProof="0">
                          <a:ln>
                            <a:noFill/>
                          </a:ln>
                          <a:solidFill>
                            <a:prstClr val="black"/>
                          </a:solidFill>
                          <a:effectLst/>
                          <a:uLnTx/>
                          <a:uFillTx/>
                          <a:latin typeface="Calibri"/>
                          <a:ea typeface="+mn-ea"/>
                          <a:cs typeface="+mn-cs"/>
                        </a:rPr>
                        <a:t>
 La conférence CW ITP 2023 s’achève et se solde par un véritable succès.
Si vous pensez avoir un projet qui pourrait faire partie de CW ITP, la dernière série de financement de projet est désormais ouverte.
Pour en savoir plus 👉 https://t.co/QMvncsE85K https://t.co/d16grbOSnL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https://pbs.twimg.com/ext_tw_video_thumb/1717197969001222144/pu/img/uayjmRTzMpSfSZZX.jpg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0.0288 %</a:t>
                      </a:r>
                    </a:p>
                  </a:txBody>
                  <a:tcPr/>
                </a:tc>
                <a:extLst>
                  <a:ext uri="{0D108BD9-81ED-4DB2-BD59-A6C34878D82A}">
                    <a16:rowId xmlns:a16="http://schemas.microsoft.com/office/drawing/2014/main" val="92114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- 2023-10-25 17:14:23</a:t>
                      </a:r>
                      <a:r>
                        <a:rPr kumimoji="0" lang="en-US" sz="1000" b="0" i="0" u="none" strike="noStrike" kern="1200" cap="none" spc="0" normalizeH="0" baseline="0" noProof="0">
                          <a:ln>
                            <a:noFill/>
                          </a:ln>
                          <a:solidFill>
                            <a:prstClr val="black"/>
                          </a:solidFill>
                          <a:effectLst/>
                          <a:uLnTx/>
                          <a:uFillTx/>
                          <a:latin typeface="Calibri"/>
                          <a:ea typeface="+mn-ea"/>
                          <a:cs typeface="+mn-cs"/>
                        </a:rPr>
                        <a:t>
 A successful CW ITP Conference has concluded for 2023. If you think you have a project that could be part of CW ITP, the latest round of project funding is open for proposals, find out more 👉 https://t.co/biNNaTYIXE https://t.co/439s70x1l9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https://pbs.twimg.com/ext_tw_video_thumb/1717197759193698304/pu/img/haUWeN9kvGfbYmIX.jpg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0.0515 %</a:t>
                      </a:r>
                    </a:p>
                  </a:txBody>
                  <a:tcPr/>
                </a:tc>
                <a:extLst>
                  <a:ext uri="{0D108BD9-81ED-4DB2-BD59-A6C34878D82A}">
                    <a16:rowId xmlns:a16="http://schemas.microsoft.com/office/drawing/2014/main" val="381179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- 2023-10-25 17:13:28</a:t>
                      </a:r>
                      <a:r>
                        <a:rPr kumimoji="0" lang="en-US" sz="1000" b="0" i="0" u="none" strike="noStrike" kern="1200" cap="none" spc="0" normalizeH="0" baseline="0" noProof="0">
                          <a:ln>
                            <a:noFill/>
                          </a:ln>
                          <a:solidFill>
                            <a:prstClr val="black"/>
                          </a:solidFill>
                          <a:effectLst/>
                          <a:uLnTx/>
                          <a:uFillTx/>
                          <a:latin typeface="Calibri"/>
                          <a:ea typeface="+mn-ea"/>
                          <a:cs typeface="+mn-cs"/>
                        </a:rPr>
                        <a:t>
 A successful CW ITP Conference has concluded for 2023. If you think you have a project that could be part of CW ITP, the latest round of project funding is open for proposals, find out more 👉 https://t.co/IrftTMaBG3 https://t.co/5uqRglUHxy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https://pbs.twimg.com/ext_tw_video_thumb/1717197530327298048/pu/img/WegHVwZyUUHFsaom.jpg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970784794"/>
                  </a:ext>
                </a:extLst>
              </a:tr>
            </a:tbl>
          </a:graphicData>
        </a:graphic>
      </p:graphicFrame>
      <p:sp>
        <p:nvSpPr>
          <p:cNvPr id="4" name="Text Placeholder 3">
            <a:extLst>
              <a:ext uri="{FF2B5EF4-FFF2-40B4-BE49-F238E27FC236}">
                <a16:creationId xmlns:a16="http://schemas.microsoft.com/office/drawing/2014/main" id="{93FB858A-AC6F-4CA3-AC21-6D4FBDA6E54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591820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81D3-1433-4035-A3DD-CAF630F7706E}"/>
              </a:ext>
            </a:extLst>
          </p:cNvPr>
          <p:cNvSpPr>
            <a:spLocks noGrp="1"/>
          </p:cNvSpPr>
          <p:nvPr>
            <p:ph type="title"/>
          </p:nvPr>
        </p:nvSpPr>
        <p:spPr/>
        <p:txBody>
          <a:bodyPr/>
          <a:lstStyle/>
          <a:p>
            <a:r>
              <a:rPr lang="en-US"/>
              <a:t>Twitter Own and Retweeted Tweets Table | 1 group and 1 profile - 5 of 11</a:t>
            </a:r>
          </a:p>
        </p:txBody>
      </p:sp>
      <p:graphicFrame>
        <p:nvGraphicFramePr>
          <p:cNvPr id="5" name="Table Placeholder 4">
            <a:extLst>
              <a:ext uri="{FF2B5EF4-FFF2-40B4-BE49-F238E27FC236}">
                <a16:creationId xmlns:a16="http://schemas.microsoft.com/office/drawing/2014/main" id="{9B1741D2-9526-4B68-9759-5ADBBC843AE4}"/>
              </a:ext>
            </a:extLst>
          </p:cNvPr>
          <p:cNvGraphicFramePr>
            <a:graphicFrameLocks noGrp="1"/>
          </p:cNvGraphicFramePr>
          <p:nvPr>
            <p:ph type="tbl" sz="quarter" idx="13"/>
            <p:extLst>
              <p:ext uri="{D42A27DB-BD31-4B8C-83A1-F6EECF244321}">
                <p14:modId xmlns:p14="http://schemas.microsoft.com/office/powerpoint/2010/main" val="213508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01279612"/>
                    </a:ext>
                  </a:extLst>
                </a:gridCol>
                <a:gridCol w="1316736">
                  <a:extLst>
                    <a:ext uri="{9D8B030D-6E8A-4147-A177-3AD203B41FA5}">
                      <a16:colId xmlns:a16="http://schemas.microsoft.com/office/drawing/2014/main" val="2976323301"/>
                    </a:ext>
                  </a:extLst>
                </a:gridCol>
                <a:gridCol w="658368">
                  <a:extLst>
                    <a:ext uri="{9D8B030D-6E8A-4147-A177-3AD203B41FA5}">
                      <a16:colId xmlns:a16="http://schemas.microsoft.com/office/drawing/2014/main" val="2429659258"/>
                    </a:ext>
                  </a:extLst>
                </a:gridCol>
                <a:gridCol w="658368">
                  <a:extLst>
                    <a:ext uri="{9D8B030D-6E8A-4147-A177-3AD203B41FA5}">
                      <a16:colId xmlns:a16="http://schemas.microsoft.com/office/drawing/2014/main" val="109080707"/>
                    </a:ext>
                  </a:extLst>
                </a:gridCol>
                <a:gridCol w="658368">
                  <a:extLst>
                    <a:ext uri="{9D8B030D-6E8A-4147-A177-3AD203B41FA5}">
                      <a16:colId xmlns:a16="http://schemas.microsoft.com/office/drawing/2014/main" val="1743380128"/>
                    </a:ext>
                  </a:extLst>
                </a:gridCol>
                <a:gridCol w="658368">
                  <a:extLst>
                    <a:ext uri="{9D8B030D-6E8A-4147-A177-3AD203B41FA5}">
                      <a16:colId xmlns:a16="http://schemas.microsoft.com/office/drawing/2014/main" val="777851213"/>
                    </a:ext>
                  </a:extLst>
                </a:gridCol>
                <a:gridCol w="658368">
                  <a:extLst>
                    <a:ext uri="{9D8B030D-6E8A-4147-A177-3AD203B41FA5}">
                      <a16:colId xmlns:a16="http://schemas.microsoft.com/office/drawing/2014/main" val="831407974"/>
                    </a:ext>
                  </a:extLst>
                </a:gridCol>
                <a:gridCol w="658368">
                  <a:extLst>
                    <a:ext uri="{9D8B030D-6E8A-4147-A177-3AD203B41FA5}">
                      <a16:colId xmlns:a16="http://schemas.microsoft.com/office/drawing/2014/main" val="390368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2894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- 2023-10-24 13:37:05</a:t>
                      </a:r>
                      <a:r>
                        <a:rPr kumimoji="0" lang="fr-FR" sz="1000" b="0" i="0" u="none" strike="noStrike" kern="1200" cap="none" spc="0" normalizeH="0" baseline="0" noProof="0">
                          <a:ln>
                            <a:noFill/>
                          </a:ln>
                          <a:solidFill>
                            <a:prstClr val="black"/>
                          </a:solidFill>
                          <a:effectLst/>
                          <a:uLnTx/>
                          <a:uFillTx/>
                          <a:latin typeface="Calibri"/>
                          <a:ea typeface="+mn-ea"/>
                          <a:cs typeface="+mn-cs"/>
                        </a:rPr>
                        <a:t>
 La conférence CW ITP 2023, partenariat pour l'innovation et la technologie sur les systèmes de missiles, est en cours.
Les participants ont l'opportunité d'y découvrir les projets franco-britanniques financés ces deux dernières années.
En savoir plus 👉 https://t.co/nAppLVSeNm https://t.co/iecIKT8xzV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https://pbs.twimg.com/media/F9M7EpRXEAADAJ6.jpg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0.0768 %</a:t>
                      </a:r>
                    </a:p>
                  </a:txBody>
                  <a:tcPr/>
                </a:tc>
                <a:extLst>
                  <a:ext uri="{0D108BD9-81ED-4DB2-BD59-A6C34878D82A}">
                    <a16:rowId xmlns:a16="http://schemas.microsoft.com/office/drawing/2014/main" val="220102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- 2023-10-24 13:33:20</a:t>
                      </a:r>
                      <a:r>
                        <a:rPr kumimoji="0" lang="en-US" sz="1000" b="0" i="0" u="none" strike="noStrike" kern="1200" cap="none" spc="0" normalizeH="0" baseline="0" noProof="0">
                          <a:ln>
                            <a:noFill/>
                          </a:ln>
                          <a:solidFill>
                            <a:prstClr val="black"/>
                          </a:solidFill>
                          <a:effectLst/>
                          <a:uLnTx/>
                          <a:uFillTx/>
                          <a:latin typeface="Calibri"/>
                          <a:ea typeface="+mn-ea"/>
                          <a:cs typeface="+mn-cs"/>
                        </a:rPr>
                        <a:t>
 The Complex Weapon Innovation &amp;amp; Technology Partnership Conference 2023 is underway. Delegates are hearing keynote speech’s, expert briefings and getting to see the UK-French projects funded over the last two years. 
Find out more about CW ITP here 👉 https://t.co/tsoqHExdaZ https://t.co/Uu9A1ab0PM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https://pbs.twimg.com/media/F9M6NPIW4AASnzy.jpg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209946415"/>
                  </a:ext>
                </a:extLst>
              </a:tr>
            </a:tbl>
          </a:graphicData>
        </a:graphic>
      </p:graphicFrame>
      <p:sp>
        <p:nvSpPr>
          <p:cNvPr id="4" name="Text Placeholder 3">
            <a:extLst>
              <a:ext uri="{FF2B5EF4-FFF2-40B4-BE49-F238E27FC236}">
                <a16:creationId xmlns:a16="http://schemas.microsoft.com/office/drawing/2014/main" id="{1B11280A-E9D8-42EE-9BEA-E39EAA1B14D1}"/>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86789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01ED-06F0-48B8-87AF-E2B470CB85F7}"/>
              </a:ext>
            </a:extLst>
          </p:cNvPr>
          <p:cNvSpPr>
            <a:spLocks noGrp="1"/>
          </p:cNvSpPr>
          <p:nvPr>
            <p:ph type="title"/>
          </p:nvPr>
        </p:nvSpPr>
        <p:spPr/>
        <p:txBody>
          <a:bodyPr/>
          <a:lstStyle/>
          <a:p>
            <a:r>
              <a:rPr lang="en-US"/>
              <a:t>Twitter Own and Retweeted Tweets Table | 1 group and 1 profile - 6 of 11</a:t>
            </a:r>
          </a:p>
        </p:txBody>
      </p:sp>
      <p:graphicFrame>
        <p:nvGraphicFramePr>
          <p:cNvPr id="5" name="Table Placeholder 4">
            <a:extLst>
              <a:ext uri="{FF2B5EF4-FFF2-40B4-BE49-F238E27FC236}">
                <a16:creationId xmlns:a16="http://schemas.microsoft.com/office/drawing/2014/main" id="{666E3803-DD6B-45A9-9497-39CB302A683D}"/>
              </a:ext>
            </a:extLst>
          </p:cNvPr>
          <p:cNvGraphicFramePr>
            <a:graphicFrameLocks noGrp="1"/>
          </p:cNvGraphicFramePr>
          <p:nvPr>
            <p:ph type="tbl" sz="quarter" idx="13"/>
            <p:extLst>
              <p:ext uri="{D42A27DB-BD31-4B8C-83A1-F6EECF244321}">
                <p14:modId xmlns:p14="http://schemas.microsoft.com/office/powerpoint/2010/main" val="283718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77534823"/>
                    </a:ext>
                  </a:extLst>
                </a:gridCol>
                <a:gridCol w="1316736">
                  <a:extLst>
                    <a:ext uri="{9D8B030D-6E8A-4147-A177-3AD203B41FA5}">
                      <a16:colId xmlns:a16="http://schemas.microsoft.com/office/drawing/2014/main" val="4225923135"/>
                    </a:ext>
                  </a:extLst>
                </a:gridCol>
                <a:gridCol w="658368">
                  <a:extLst>
                    <a:ext uri="{9D8B030D-6E8A-4147-A177-3AD203B41FA5}">
                      <a16:colId xmlns:a16="http://schemas.microsoft.com/office/drawing/2014/main" val="2589234758"/>
                    </a:ext>
                  </a:extLst>
                </a:gridCol>
                <a:gridCol w="658368">
                  <a:extLst>
                    <a:ext uri="{9D8B030D-6E8A-4147-A177-3AD203B41FA5}">
                      <a16:colId xmlns:a16="http://schemas.microsoft.com/office/drawing/2014/main" val="3775937126"/>
                    </a:ext>
                  </a:extLst>
                </a:gridCol>
                <a:gridCol w="658368">
                  <a:extLst>
                    <a:ext uri="{9D8B030D-6E8A-4147-A177-3AD203B41FA5}">
                      <a16:colId xmlns:a16="http://schemas.microsoft.com/office/drawing/2014/main" val="2103620311"/>
                    </a:ext>
                  </a:extLst>
                </a:gridCol>
                <a:gridCol w="658368">
                  <a:extLst>
                    <a:ext uri="{9D8B030D-6E8A-4147-A177-3AD203B41FA5}">
                      <a16:colId xmlns:a16="http://schemas.microsoft.com/office/drawing/2014/main" val="3578031953"/>
                    </a:ext>
                  </a:extLst>
                </a:gridCol>
                <a:gridCol w="658368">
                  <a:extLst>
                    <a:ext uri="{9D8B030D-6E8A-4147-A177-3AD203B41FA5}">
                      <a16:colId xmlns:a16="http://schemas.microsoft.com/office/drawing/2014/main" val="3237709001"/>
                    </a:ext>
                  </a:extLst>
                </a:gridCol>
                <a:gridCol w="658368">
                  <a:extLst>
                    <a:ext uri="{9D8B030D-6E8A-4147-A177-3AD203B41FA5}">
                      <a16:colId xmlns:a16="http://schemas.microsoft.com/office/drawing/2014/main" val="2412696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2168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- 2023-10-24 13:31:08</a:t>
                      </a:r>
                      <a:r>
                        <a:rPr kumimoji="0" lang="en-US" sz="1000" b="0" i="0" u="none" strike="noStrike" kern="1200" cap="none" spc="0" normalizeH="0" baseline="0" noProof="0">
                          <a:ln>
                            <a:noFill/>
                          </a:ln>
                          <a:solidFill>
                            <a:prstClr val="black"/>
                          </a:solidFill>
                          <a:effectLst/>
                          <a:uLnTx/>
                          <a:uFillTx/>
                          <a:latin typeface="Calibri"/>
                          <a:ea typeface="+mn-ea"/>
                          <a:cs typeface="+mn-cs"/>
                        </a:rPr>
                        <a:t>
 The Complex Weapon Innovation &amp;amp; Technology Partnership Conference 2023 is underway. Delegates are hearing keynote speech’s, expert briefings and getting to see the UK-French projects funded over the last two years. 
Find out more about CW ITP here 👉 https://t.co/DInfDsLhB8 https://t.co/Fkw2wXbxAs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https://pbs.twimg.com/media/F9M5tbvWIAAX58G.jpg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0.0300 %</a:t>
                      </a:r>
                    </a:p>
                  </a:txBody>
                  <a:tcPr/>
                </a:tc>
                <a:extLst>
                  <a:ext uri="{0D108BD9-81ED-4DB2-BD59-A6C34878D82A}">
                    <a16:rowId xmlns:a16="http://schemas.microsoft.com/office/drawing/2014/main" val="258748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18:02:56</a:t>
                      </a:r>
                      <a:r>
                        <a:rPr kumimoji="0" lang="en-US" sz="1000" b="0" i="0" u="none" strike="noStrike" kern="1200" cap="none" spc="0" normalizeH="0" baseline="0" noProof="0">
                          <a:ln>
                            <a:noFill/>
                          </a:ln>
                          <a:solidFill>
                            <a:prstClr val="black"/>
                          </a:solidFill>
                          <a:effectLst/>
                          <a:uLnTx/>
                          <a:uFillTx/>
                          <a:latin typeface="Calibri"/>
                          <a:ea typeface="+mn-ea"/>
                          <a:cs typeface="+mn-cs"/>
                        </a:rPr>
                        <a:t>
 💪 Our #values are shared by all of our teams. 
They are our path to excellence and serve as our compass in every step we take as a group.
Discover them in the video below ⬇ https://t.co/c9N4V4PsEz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https://pbs.twimg.com/ext_tw_video_thumb/1716485235733315584/pu/img/1nBLudQCxFElRVYo.jpg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0.0300 %</a:t>
                      </a:r>
                    </a:p>
                  </a:txBody>
                  <a:tcPr/>
                </a:tc>
                <a:extLst>
                  <a:ext uri="{0D108BD9-81ED-4DB2-BD59-A6C34878D82A}">
                    <a16:rowId xmlns:a16="http://schemas.microsoft.com/office/drawing/2014/main" val="106196557"/>
                  </a:ext>
                </a:extLst>
              </a:tr>
            </a:tbl>
          </a:graphicData>
        </a:graphic>
      </p:graphicFrame>
      <p:sp>
        <p:nvSpPr>
          <p:cNvPr id="4" name="Text Placeholder 3">
            <a:extLst>
              <a:ext uri="{FF2B5EF4-FFF2-40B4-BE49-F238E27FC236}">
                <a16:creationId xmlns:a16="http://schemas.microsoft.com/office/drawing/2014/main" id="{3FCB4A54-723D-4A74-AB2A-64EAEBDAF0F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75012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69648-AB3B-46CF-822D-4A160C457353}"/>
              </a:ext>
            </a:extLst>
          </p:cNvPr>
          <p:cNvSpPr>
            <a:spLocks noGrp="1"/>
          </p:cNvSpPr>
          <p:nvPr>
            <p:ph type="title"/>
          </p:nvPr>
        </p:nvSpPr>
        <p:spPr/>
        <p:txBody>
          <a:bodyPr/>
          <a:lstStyle/>
          <a:p>
            <a:r>
              <a:rPr lang="en-US"/>
              <a:t>Twitter Own and Retweeted Tweets Table | 1 group and 1 profile - 7 of 11</a:t>
            </a:r>
          </a:p>
        </p:txBody>
      </p:sp>
      <p:graphicFrame>
        <p:nvGraphicFramePr>
          <p:cNvPr id="5" name="Table Placeholder 4">
            <a:extLst>
              <a:ext uri="{FF2B5EF4-FFF2-40B4-BE49-F238E27FC236}">
                <a16:creationId xmlns:a16="http://schemas.microsoft.com/office/drawing/2014/main" id="{DBD9069F-9B59-4EA1-911C-D396A67116B7}"/>
              </a:ext>
            </a:extLst>
          </p:cNvPr>
          <p:cNvGraphicFramePr>
            <a:graphicFrameLocks noGrp="1"/>
          </p:cNvGraphicFramePr>
          <p:nvPr>
            <p:ph type="tbl" sz="quarter" idx="13"/>
            <p:extLst>
              <p:ext uri="{D42A27DB-BD31-4B8C-83A1-F6EECF244321}">
                <p14:modId xmlns:p14="http://schemas.microsoft.com/office/powerpoint/2010/main" val="12510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08820289"/>
                    </a:ext>
                  </a:extLst>
                </a:gridCol>
                <a:gridCol w="1316736">
                  <a:extLst>
                    <a:ext uri="{9D8B030D-6E8A-4147-A177-3AD203B41FA5}">
                      <a16:colId xmlns:a16="http://schemas.microsoft.com/office/drawing/2014/main" val="1533461828"/>
                    </a:ext>
                  </a:extLst>
                </a:gridCol>
                <a:gridCol w="658368">
                  <a:extLst>
                    <a:ext uri="{9D8B030D-6E8A-4147-A177-3AD203B41FA5}">
                      <a16:colId xmlns:a16="http://schemas.microsoft.com/office/drawing/2014/main" val="388024006"/>
                    </a:ext>
                  </a:extLst>
                </a:gridCol>
                <a:gridCol w="658368">
                  <a:extLst>
                    <a:ext uri="{9D8B030D-6E8A-4147-A177-3AD203B41FA5}">
                      <a16:colId xmlns:a16="http://schemas.microsoft.com/office/drawing/2014/main" val="2862748555"/>
                    </a:ext>
                  </a:extLst>
                </a:gridCol>
                <a:gridCol w="658368">
                  <a:extLst>
                    <a:ext uri="{9D8B030D-6E8A-4147-A177-3AD203B41FA5}">
                      <a16:colId xmlns:a16="http://schemas.microsoft.com/office/drawing/2014/main" val="1502205181"/>
                    </a:ext>
                  </a:extLst>
                </a:gridCol>
                <a:gridCol w="658368">
                  <a:extLst>
                    <a:ext uri="{9D8B030D-6E8A-4147-A177-3AD203B41FA5}">
                      <a16:colId xmlns:a16="http://schemas.microsoft.com/office/drawing/2014/main" val="2104531154"/>
                    </a:ext>
                  </a:extLst>
                </a:gridCol>
                <a:gridCol w="658368">
                  <a:extLst>
                    <a:ext uri="{9D8B030D-6E8A-4147-A177-3AD203B41FA5}">
                      <a16:colId xmlns:a16="http://schemas.microsoft.com/office/drawing/2014/main" val="2422026013"/>
                    </a:ext>
                  </a:extLst>
                </a:gridCol>
                <a:gridCol w="658368">
                  <a:extLst>
                    <a:ext uri="{9D8B030D-6E8A-4147-A177-3AD203B41FA5}">
                      <a16:colId xmlns:a16="http://schemas.microsoft.com/office/drawing/2014/main" val="90209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8239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- 2023-10-23 16:12:33</a:t>
                      </a:r>
                      <a:r>
                        <a:rPr kumimoji="0" lang="en-US" sz="1000" b="0" i="0" u="none" strike="noStrike" kern="1200" cap="none" spc="0" normalizeH="0" baseline="0" noProof="0">
                          <a:ln>
                            <a:noFill/>
                          </a:ln>
                          <a:solidFill>
                            <a:prstClr val="black"/>
                          </a:solidFill>
                          <a:effectLst/>
                          <a:uLnTx/>
                          <a:uFillTx/>
                          <a:latin typeface="Calibri"/>
                          <a:ea typeface="+mn-ea"/>
                          <a:cs typeface="+mn-cs"/>
                        </a:rPr>
                        <a:t>
 RT @TeamTempestUK: Our #FutureHorizons podcast returns with an episode focused on the trilateral @GlobalCombatAir Programme.
Recorded at the recent @DSEI_event, hear the thoughts of our senior leaders on what #GCAP means to #TeamTempestUK and the UK. 
🎙️ Download today 🎙️
https://t.co/Jw2rvhRjpr https://t.co/XT2mtGwcK7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864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- 2023-10-22 12:00:41</a:t>
                      </a:r>
                      <a:r>
                        <a:rPr kumimoji="0" lang="en-US" sz="1000" b="0" i="0" u="none" strike="noStrike" kern="1200" cap="none" spc="0" normalizeH="0" baseline="0" noProof="0">
                          <a:ln>
                            <a:noFill/>
                          </a:ln>
                          <a:solidFill>
                            <a:prstClr val="black"/>
                          </a:solidFill>
                          <a:effectLst/>
                          <a:uLnTx/>
                          <a:uFillTx/>
                          <a:latin typeface="Calibri"/>
                          <a:ea typeface="+mn-ea"/>
                          <a:cs typeface="+mn-cs"/>
                        </a:rPr>
                        <a:t>
 🏅 Christophe, Data Fabric Lead at MBDA, shares insights on how his team's innovative approach unlocked the full potential of data within MBDA, earning them recognition at our #InnovationAwards2023 https://t.co/K5I8kTuoV4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https://pbs.twimg.com/amplify_video_thumb/1716031711765549056/img/ioP2JpSkmhQkgVU2.jpg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0.0515 %</a:t>
                      </a:r>
                    </a:p>
                  </a:txBody>
                  <a:tcPr/>
                </a:tc>
                <a:extLst>
                  <a:ext uri="{0D108BD9-81ED-4DB2-BD59-A6C34878D82A}">
                    <a16:rowId xmlns:a16="http://schemas.microsoft.com/office/drawing/2014/main" val="1611355891"/>
                  </a:ext>
                </a:extLst>
              </a:tr>
            </a:tbl>
          </a:graphicData>
        </a:graphic>
      </p:graphicFrame>
      <p:sp>
        <p:nvSpPr>
          <p:cNvPr id="4" name="Text Placeholder 3">
            <a:extLst>
              <a:ext uri="{FF2B5EF4-FFF2-40B4-BE49-F238E27FC236}">
                <a16:creationId xmlns:a16="http://schemas.microsoft.com/office/drawing/2014/main" id="{92FB5425-59E2-46AB-95EF-2758ED2112C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148955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2B9E0-D6A3-4C55-BB92-0DBC182DBA72}"/>
              </a:ext>
            </a:extLst>
          </p:cNvPr>
          <p:cNvSpPr>
            <a:spLocks noGrp="1"/>
          </p:cNvSpPr>
          <p:nvPr>
            <p:ph type="title"/>
          </p:nvPr>
        </p:nvSpPr>
        <p:spPr/>
        <p:txBody>
          <a:bodyPr/>
          <a:lstStyle/>
          <a:p>
            <a:r>
              <a:rPr lang="en-US"/>
              <a:t>Twitter Own and Retweeted Tweets Table | 1 group and 1 profile - 8 of 11</a:t>
            </a:r>
          </a:p>
        </p:txBody>
      </p:sp>
      <p:graphicFrame>
        <p:nvGraphicFramePr>
          <p:cNvPr id="5" name="Table Placeholder 4">
            <a:extLst>
              <a:ext uri="{FF2B5EF4-FFF2-40B4-BE49-F238E27FC236}">
                <a16:creationId xmlns:a16="http://schemas.microsoft.com/office/drawing/2014/main" id="{3BF24E6E-275C-4F86-A50C-A3286E1AE452}"/>
              </a:ext>
            </a:extLst>
          </p:cNvPr>
          <p:cNvGraphicFramePr>
            <a:graphicFrameLocks noGrp="1"/>
          </p:cNvGraphicFramePr>
          <p:nvPr>
            <p:ph type="tbl" sz="quarter" idx="13"/>
            <p:extLst>
              <p:ext uri="{D42A27DB-BD31-4B8C-83A1-F6EECF244321}">
                <p14:modId xmlns:p14="http://schemas.microsoft.com/office/powerpoint/2010/main" val="1533616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74013317"/>
                    </a:ext>
                  </a:extLst>
                </a:gridCol>
                <a:gridCol w="1316736">
                  <a:extLst>
                    <a:ext uri="{9D8B030D-6E8A-4147-A177-3AD203B41FA5}">
                      <a16:colId xmlns:a16="http://schemas.microsoft.com/office/drawing/2014/main" val="2458684421"/>
                    </a:ext>
                  </a:extLst>
                </a:gridCol>
                <a:gridCol w="658368">
                  <a:extLst>
                    <a:ext uri="{9D8B030D-6E8A-4147-A177-3AD203B41FA5}">
                      <a16:colId xmlns:a16="http://schemas.microsoft.com/office/drawing/2014/main" val="3927342412"/>
                    </a:ext>
                  </a:extLst>
                </a:gridCol>
                <a:gridCol w="658368">
                  <a:extLst>
                    <a:ext uri="{9D8B030D-6E8A-4147-A177-3AD203B41FA5}">
                      <a16:colId xmlns:a16="http://schemas.microsoft.com/office/drawing/2014/main" val="2107257689"/>
                    </a:ext>
                  </a:extLst>
                </a:gridCol>
                <a:gridCol w="658368">
                  <a:extLst>
                    <a:ext uri="{9D8B030D-6E8A-4147-A177-3AD203B41FA5}">
                      <a16:colId xmlns:a16="http://schemas.microsoft.com/office/drawing/2014/main" val="2056905517"/>
                    </a:ext>
                  </a:extLst>
                </a:gridCol>
                <a:gridCol w="658368">
                  <a:extLst>
                    <a:ext uri="{9D8B030D-6E8A-4147-A177-3AD203B41FA5}">
                      <a16:colId xmlns:a16="http://schemas.microsoft.com/office/drawing/2014/main" val="1849120071"/>
                    </a:ext>
                  </a:extLst>
                </a:gridCol>
                <a:gridCol w="658368">
                  <a:extLst>
                    <a:ext uri="{9D8B030D-6E8A-4147-A177-3AD203B41FA5}">
                      <a16:colId xmlns:a16="http://schemas.microsoft.com/office/drawing/2014/main" val="1742685817"/>
                    </a:ext>
                  </a:extLst>
                </a:gridCol>
                <a:gridCol w="658368">
                  <a:extLst>
                    <a:ext uri="{9D8B030D-6E8A-4147-A177-3AD203B41FA5}">
                      <a16:colId xmlns:a16="http://schemas.microsoft.com/office/drawing/2014/main" val="132285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2788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- 2023-10-22 12:00:00</a:t>
                      </a:r>
                      <a:r>
                        <a:rPr kumimoji="0" lang="fr-FR" sz="1000" b="0" i="0" u="none" strike="noStrike" kern="1200" cap="none" spc="0" normalizeH="0" baseline="0" noProof="0">
                          <a:ln>
                            <a:noFill/>
                          </a:ln>
                          <a:solidFill>
                            <a:prstClr val="black"/>
                          </a:solidFill>
                          <a:effectLst/>
                          <a:uLnTx/>
                          <a:uFillTx/>
                          <a:latin typeface="Calibri"/>
                          <a:ea typeface="+mn-ea"/>
                          <a:cs typeface="+mn-cs"/>
                        </a:rPr>
                        <a:t>
 🏅 Christophe, Data Fabric Lead chez MBDA, évoque comment l'approche innovante de son équipe a libéré tout le potentiel des données au sein de MBDA. Un projet primé lors de nos #InnovationAwards2023 https://t.co/jMbckye4nV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https://pbs.twimg.com/ext_tw_video_thumb/1714566906781274113/pu/img/dN6CTO_4ReJzJ02e.jpg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0.0192 %</a:t>
                      </a:r>
                    </a:p>
                  </a:txBody>
                  <a:tcPr/>
                </a:tc>
                <a:extLst>
                  <a:ext uri="{0D108BD9-81ED-4DB2-BD59-A6C34878D82A}">
                    <a16:rowId xmlns:a16="http://schemas.microsoft.com/office/drawing/2014/main" val="287226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- 2023-10-22 12:00:00</a:t>
                      </a:r>
                      <a:r>
                        <a:rPr kumimoji="0" lang="en-US" sz="1000" b="0" i="0" u="none" strike="noStrike" kern="1200" cap="none" spc="0" normalizeH="0" baseline="0" noProof="0">
                          <a:ln>
                            <a:noFill/>
                          </a:ln>
                          <a:solidFill>
                            <a:prstClr val="black"/>
                          </a:solidFill>
                          <a:effectLst/>
                          <a:uLnTx/>
                          <a:uFillTx/>
                          <a:latin typeface="Calibri"/>
                          <a:ea typeface="+mn-ea"/>
                          <a:cs typeface="+mn-cs"/>
                        </a:rPr>
                        <a:t>
 🏅 Christophe, Data Fabric Lead at MBDA, shares insights on how his team's innovative approach unlocked the full potential of data within MBDA, earning them recognition at our #InnovationAwards2023 https://t.co/h9mrrzozAt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https://pbs.twimg.com/ext_tw_video_thumb/1714567729284337664/pu/img/MMmt7HBl0UvPEAis.jpg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extLst>
                  <a:ext uri="{0D108BD9-81ED-4DB2-BD59-A6C34878D82A}">
                    <a16:rowId xmlns:a16="http://schemas.microsoft.com/office/drawing/2014/main" val="335633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- 2023-10-22 12:00:00</a:t>
                      </a:r>
                      <a:r>
                        <a:rPr kumimoji="0" lang="it-IT" sz="1000" b="0" i="0" u="none" strike="noStrike" kern="1200" cap="none" spc="0" normalizeH="0" baseline="0" noProof="0">
                          <a:ln>
                            <a:noFill/>
                          </a:ln>
                          <a:solidFill>
                            <a:prstClr val="black"/>
                          </a:solidFill>
                          <a:effectLst/>
                          <a:uLnTx/>
                          <a:uFillTx/>
                          <a:latin typeface="Calibri"/>
                          <a:ea typeface="+mn-ea"/>
                          <a:cs typeface="+mn-cs"/>
                        </a:rPr>
                        <a:t>
 🏅 Christophe, Responsabile del Data Fabric presso MBDA, condivide la visione su come l'approccio innovativo del suo team abbia liberato l’intero potenziale dei dati all'interno di MBDA, guadagnandosi uno dei premi dei nostri #InnovationAwards2023 https://t.co/y6lNZhVVzP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https://pbs.twimg.com/ext_tw_video_thumb/1714567413264416768/pu/img/y-LQNpzCFItyQWFv.jpg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0.7874 %</a:t>
                      </a:r>
                    </a:p>
                  </a:txBody>
                  <a:tcPr/>
                </a:tc>
                <a:extLst>
                  <a:ext uri="{0D108BD9-81ED-4DB2-BD59-A6C34878D82A}">
                    <a16:rowId xmlns:a16="http://schemas.microsoft.com/office/drawing/2014/main" val="2783330623"/>
                  </a:ext>
                </a:extLst>
              </a:tr>
            </a:tbl>
          </a:graphicData>
        </a:graphic>
      </p:graphicFrame>
      <p:sp>
        <p:nvSpPr>
          <p:cNvPr id="4" name="Text Placeholder 3">
            <a:extLst>
              <a:ext uri="{FF2B5EF4-FFF2-40B4-BE49-F238E27FC236}">
                <a16:creationId xmlns:a16="http://schemas.microsoft.com/office/drawing/2014/main" id="{4DE1516C-0DF0-4947-88B6-D978F221060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275547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90F9-1AD4-4B17-879F-8C33E67E4DD7}"/>
              </a:ext>
            </a:extLst>
          </p:cNvPr>
          <p:cNvSpPr>
            <a:spLocks noGrp="1"/>
          </p:cNvSpPr>
          <p:nvPr>
            <p:ph type="title"/>
          </p:nvPr>
        </p:nvSpPr>
        <p:spPr/>
        <p:txBody>
          <a:bodyPr/>
          <a:lstStyle/>
          <a:p>
            <a:r>
              <a:rPr lang="en-US"/>
              <a:t>Twitter Own and Retweeted Tweets Table | 1 group and 1 profile - 9 of 11</a:t>
            </a:r>
          </a:p>
        </p:txBody>
      </p:sp>
      <p:graphicFrame>
        <p:nvGraphicFramePr>
          <p:cNvPr id="5" name="Table Placeholder 4">
            <a:extLst>
              <a:ext uri="{FF2B5EF4-FFF2-40B4-BE49-F238E27FC236}">
                <a16:creationId xmlns:a16="http://schemas.microsoft.com/office/drawing/2014/main" id="{49228827-C7EC-48F7-AEB0-D983088437E5}"/>
              </a:ext>
            </a:extLst>
          </p:cNvPr>
          <p:cNvGraphicFramePr>
            <a:graphicFrameLocks noGrp="1"/>
          </p:cNvGraphicFramePr>
          <p:nvPr>
            <p:ph type="tbl" sz="quarter" idx="13"/>
            <p:extLst>
              <p:ext uri="{D42A27DB-BD31-4B8C-83A1-F6EECF244321}">
                <p14:modId xmlns:p14="http://schemas.microsoft.com/office/powerpoint/2010/main" val="901325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26396112"/>
                    </a:ext>
                  </a:extLst>
                </a:gridCol>
                <a:gridCol w="1316736">
                  <a:extLst>
                    <a:ext uri="{9D8B030D-6E8A-4147-A177-3AD203B41FA5}">
                      <a16:colId xmlns:a16="http://schemas.microsoft.com/office/drawing/2014/main" val="2551867476"/>
                    </a:ext>
                  </a:extLst>
                </a:gridCol>
                <a:gridCol w="658368">
                  <a:extLst>
                    <a:ext uri="{9D8B030D-6E8A-4147-A177-3AD203B41FA5}">
                      <a16:colId xmlns:a16="http://schemas.microsoft.com/office/drawing/2014/main" val="1135055647"/>
                    </a:ext>
                  </a:extLst>
                </a:gridCol>
                <a:gridCol w="658368">
                  <a:extLst>
                    <a:ext uri="{9D8B030D-6E8A-4147-A177-3AD203B41FA5}">
                      <a16:colId xmlns:a16="http://schemas.microsoft.com/office/drawing/2014/main" val="1366103175"/>
                    </a:ext>
                  </a:extLst>
                </a:gridCol>
                <a:gridCol w="658368">
                  <a:extLst>
                    <a:ext uri="{9D8B030D-6E8A-4147-A177-3AD203B41FA5}">
                      <a16:colId xmlns:a16="http://schemas.microsoft.com/office/drawing/2014/main" val="2941721624"/>
                    </a:ext>
                  </a:extLst>
                </a:gridCol>
                <a:gridCol w="658368">
                  <a:extLst>
                    <a:ext uri="{9D8B030D-6E8A-4147-A177-3AD203B41FA5}">
                      <a16:colId xmlns:a16="http://schemas.microsoft.com/office/drawing/2014/main" val="2015644102"/>
                    </a:ext>
                  </a:extLst>
                </a:gridCol>
                <a:gridCol w="658368">
                  <a:extLst>
                    <a:ext uri="{9D8B030D-6E8A-4147-A177-3AD203B41FA5}">
                      <a16:colId xmlns:a16="http://schemas.microsoft.com/office/drawing/2014/main" val="2619262261"/>
                    </a:ext>
                  </a:extLst>
                </a:gridCol>
                <a:gridCol w="658368">
                  <a:extLst>
                    <a:ext uri="{9D8B030D-6E8A-4147-A177-3AD203B41FA5}">
                      <a16:colId xmlns:a16="http://schemas.microsoft.com/office/drawing/2014/main" val="61321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6936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- 2023-10-21 12:00:24</a:t>
                      </a:r>
                      <a:r>
                        <a:rPr kumimoji="0" lang="it-IT" sz="1000" b="0" i="0" u="none" strike="noStrike" kern="1200" cap="none" spc="0" normalizeH="0" baseline="0" noProof="0">
                          <a:ln>
                            <a:noFill/>
                          </a:ln>
                          <a:solidFill>
                            <a:prstClr val="black"/>
                          </a:solidFill>
                          <a:effectLst/>
                          <a:uLnTx/>
                          <a:uFillTx/>
                          <a:latin typeface="Calibri"/>
                          <a:ea typeface="+mn-ea"/>
                          <a:cs typeface="+mn-cs"/>
                        </a:rPr>
                        <a:t>
 Pronto a metterti alla prova? 💼 La DRWlive! è alle porte! 🚀
Il 25 ottobre, alla @SapienzaRoma , affina le tue #softskills e incontra i recruiter di #MBDAItalia.
Non perdere questa opportunità, segna la data e registrati ora ✅ https://t.co/1Z4yUpOEfQ https://t.co/EYmcJInfFD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https://pbs.twimg.com/media/F89ILpOWAAAgShD.jpg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0.8065 %</a:t>
                      </a:r>
                    </a:p>
                  </a:txBody>
                  <a:tcPr/>
                </a:tc>
                <a:extLst>
                  <a:ext uri="{0D108BD9-81ED-4DB2-BD59-A6C34878D82A}">
                    <a16:rowId xmlns:a16="http://schemas.microsoft.com/office/drawing/2014/main" val="56005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- 2023-10-20 17:00:24</a:t>
                      </a:r>
                      <a:r>
                        <a:rPr kumimoji="0" lang="it-IT" sz="1000" b="0" i="0" u="none" strike="noStrike" kern="1200" cap="none" spc="0" normalizeH="0" baseline="0" noProof="0">
                          <a:ln>
                            <a:noFill/>
                          </a:ln>
                          <a:solidFill>
                            <a:prstClr val="black"/>
                          </a:solidFill>
                          <a:effectLst/>
                          <a:uLnTx/>
                          <a:uFillTx/>
                          <a:latin typeface="Calibri"/>
                          <a:ea typeface="+mn-ea"/>
                          <a:cs typeface="+mn-cs"/>
                        </a:rPr>
                        <a:t>
 Sei una laureata o laureanda #STEM e vuoi accettare una sfida nel mondo della #Difesa? Mettiti in gioco con noi! Incontriamoci online e inviaci il tuo #CV 💪
Clicca qui per saperne di più ✅ https://t.co/L2lfNxiQXZ https://t.co/CflyIYuOwh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https://pbs.twimg.com/media/F85DQhvW8AA97vs.jpg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01587961"/>
                  </a:ext>
                </a:extLst>
              </a:tr>
            </a:tbl>
          </a:graphicData>
        </a:graphic>
      </p:graphicFrame>
      <p:sp>
        <p:nvSpPr>
          <p:cNvPr id="4" name="Text Placeholder 3">
            <a:extLst>
              <a:ext uri="{FF2B5EF4-FFF2-40B4-BE49-F238E27FC236}">
                <a16:creationId xmlns:a16="http://schemas.microsoft.com/office/drawing/2014/main" id="{806DDFD1-2566-486F-AC62-E77DBE6C05E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324530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DE66E-B7F8-4577-8A2B-1E28244350BD}"/>
              </a:ext>
            </a:extLst>
          </p:cNvPr>
          <p:cNvSpPr>
            <a:spLocks noGrp="1"/>
          </p:cNvSpPr>
          <p:nvPr>
            <p:ph type="title"/>
          </p:nvPr>
        </p:nvSpPr>
        <p:spPr/>
        <p:txBody>
          <a:bodyPr/>
          <a:lstStyle/>
          <a:p>
            <a:r>
              <a:rPr lang="en-US"/>
              <a:t>Twitter Own and Retweeted Tweets Table | 1 group and 1 profile - 10 of 11</a:t>
            </a:r>
          </a:p>
        </p:txBody>
      </p:sp>
      <p:graphicFrame>
        <p:nvGraphicFramePr>
          <p:cNvPr id="5" name="Table Placeholder 4">
            <a:extLst>
              <a:ext uri="{FF2B5EF4-FFF2-40B4-BE49-F238E27FC236}">
                <a16:creationId xmlns:a16="http://schemas.microsoft.com/office/drawing/2014/main" id="{E976CD28-4138-4632-8741-A840A5E2DD17}"/>
              </a:ext>
            </a:extLst>
          </p:cNvPr>
          <p:cNvGraphicFramePr>
            <a:graphicFrameLocks noGrp="1"/>
          </p:cNvGraphicFramePr>
          <p:nvPr>
            <p:ph type="tbl" sz="quarter" idx="13"/>
            <p:extLst>
              <p:ext uri="{D42A27DB-BD31-4B8C-83A1-F6EECF244321}">
                <p14:modId xmlns:p14="http://schemas.microsoft.com/office/powerpoint/2010/main" val="4030275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35344292"/>
                    </a:ext>
                  </a:extLst>
                </a:gridCol>
                <a:gridCol w="1316736">
                  <a:extLst>
                    <a:ext uri="{9D8B030D-6E8A-4147-A177-3AD203B41FA5}">
                      <a16:colId xmlns:a16="http://schemas.microsoft.com/office/drawing/2014/main" val="3638426763"/>
                    </a:ext>
                  </a:extLst>
                </a:gridCol>
                <a:gridCol w="658368">
                  <a:extLst>
                    <a:ext uri="{9D8B030D-6E8A-4147-A177-3AD203B41FA5}">
                      <a16:colId xmlns:a16="http://schemas.microsoft.com/office/drawing/2014/main" val="3438395261"/>
                    </a:ext>
                  </a:extLst>
                </a:gridCol>
                <a:gridCol w="658368">
                  <a:extLst>
                    <a:ext uri="{9D8B030D-6E8A-4147-A177-3AD203B41FA5}">
                      <a16:colId xmlns:a16="http://schemas.microsoft.com/office/drawing/2014/main" val="1780605960"/>
                    </a:ext>
                  </a:extLst>
                </a:gridCol>
                <a:gridCol w="658368">
                  <a:extLst>
                    <a:ext uri="{9D8B030D-6E8A-4147-A177-3AD203B41FA5}">
                      <a16:colId xmlns:a16="http://schemas.microsoft.com/office/drawing/2014/main" val="1399192212"/>
                    </a:ext>
                  </a:extLst>
                </a:gridCol>
                <a:gridCol w="658368">
                  <a:extLst>
                    <a:ext uri="{9D8B030D-6E8A-4147-A177-3AD203B41FA5}">
                      <a16:colId xmlns:a16="http://schemas.microsoft.com/office/drawing/2014/main" val="1248749564"/>
                    </a:ext>
                  </a:extLst>
                </a:gridCol>
                <a:gridCol w="658368">
                  <a:extLst>
                    <a:ext uri="{9D8B030D-6E8A-4147-A177-3AD203B41FA5}">
                      <a16:colId xmlns:a16="http://schemas.microsoft.com/office/drawing/2014/main" val="1624934307"/>
                    </a:ext>
                  </a:extLst>
                </a:gridCol>
                <a:gridCol w="658368">
                  <a:extLst>
                    <a:ext uri="{9D8B030D-6E8A-4147-A177-3AD203B41FA5}">
                      <a16:colId xmlns:a16="http://schemas.microsoft.com/office/drawing/2014/main" val="897004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7439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- 2023-10-20 11:55:17</a:t>
                      </a:r>
                      <a:r>
                        <a:rPr kumimoji="0" lang="en-US" sz="1000" b="0" i="0" u="none" strike="noStrike" kern="1200" cap="none" spc="0" normalizeH="0" baseline="0" noProof="0">
                          <a:ln>
                            <a:noFill/>
                          </a:ln>
                          <a:solidFill>
                            <a:prstClr val="black"/>
                          </a:solidFill>
                          <a:effectLst/>
                          <a:uLnTx/>
                          <a:uFillTx/>
                          <a:latin typeface="Calibri"/>
                          <a:ea typeface="+mn-ea"/>
                          <a:cs typeface="+mn-cs"/>
                        </a:rPr>
                        <a:t>
 Proud to exhibit at @wibexpouk for the 2nd year. Rebecca, our Chief of Staff, shared insights on language for gender equity. Networking with women in the sector &amp;amp; showcasing life at MBDA. Explore opportunities on our Careers page for an exciting future! #WomenInStem #Careers https://t.co/iPu1mkh8ff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https://pbs.twimg.com/amplify_video_thumb/1715305648349421568/img/CJ-bAEejJIZNeamq.jpg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95207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@MBDAFrance - 2023-10-19 17:00:22</a:t>
                      </a:r>
                      <a:r>
                        <a:rPr kumimoji="0" lang="fr-FR" sz="1000" b="0" i="0" u="none" strike="noStrike" kern="1200" cap="none" spc="0" normalizeH="0" baseline="0" noProof="0">
                          <a:ln>
                            <a:noFill/>
                          </a:ln>
                          <a:solidFill>
                            <a:prstClr val="black"/>
                          </a:solidFill>
                          <a:effectLst/>
                          <a:uLnTx/>
                          <a:uFillTx/>
                          <a:latin typeface="Calibri"/>
                          <a:ea typeface="+mn-ea"/>
                          <a:cs typeface="+mn-cs"/>
                        </a:rPr>
                        <a:t>
 📣 Étudiant, jeune diplômé ou expérimenté ? Si vous aimez les challenges et travailler sur des projets qui ont du sens, rejoignez nos équipes !
Découvrez les coulisses de MBDA, nos métiers et toutes nos opportunités sur @wttj_fr : https://t.co/4AbJGW5sJm https://t.co/0X6RrEdwUQ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https://pbs.twimg.com/media/F8z5pvwX0AEHuPz.jpg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0.0096 %</a:t>
                      </a:r>
                    </a:p>
                  </a:txBody>
                  <a:tcPr/>
                </a:tc>
                <a:extLst>
                  <a:ext uri="{0D108BD9-81ED-4DB2-BD59-A6C34878D82A}">
                    <a16:rowId xmlns:a16="http://schemas.microsoft.com/office/drawing/2014/main" val="1120318127"/>
                  </a:ext>
                </a:extLst>
              </a:tr>
            </a:tbl>
          </a:graphicData>
        </a:graphic>
      </p:graphicFrame>
      <p:sp>
        <p:nvSpPr>
          <p:cNvPr id="4" name="Text Placeholder 3">
            <a:extLst>
              <a:ext uri="{FF2B5EF4-FFF2-40B4-BE49-F238E27FC236}">
                <a16:creationId xmlns:a16="http://schemas.microsoft.com/office/drawing/2014/main" id="{1685DE5A-241E-45ED-B08F-A55C91EEA10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455923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79D48-BDC6-42E0-AA12-DC1229D31337}"/>
              </a:ext>
            </a:extLst>
          </p:cNvPr>
          <p:cNvSpPr>
            <a:spLocks noGrp="1"/>
          </p:cNvSpPr>
          <p:nvPr>
            <p:ph type="title"/>
          </p:nvPr>
        </p:nvSpPr>
        <p:spPr/>
        <p:txBody>
          <a:bodyPr/>
          <a:lstStyle/>
          <a:p>
            <a:r>
              <a:rPr lang="en-US"/>
              <a:t>Twitter Own and Retweeted Tweets Table | 1 group and 1 profile - 11 of 11</a:t>
            </a:r>
          </a:p>
        </p:txBody>
      </p:sp>
      <p:graphicFrame>
        <p:nvGraphicFramePr>
          <p:cNvPr id="5" name="Table Placeholder 4">
            <a:extLst>
              <a:ext uri="{FF2B5EF4-FFF2-40B4-BE49-F238E27FC236}">
                <a16:creationId xmlns:a16="http://schemas.microsoft.com/office/drawing/2014/main" id="{E4606A11-0302-4B6A-A8BF-67A519A4087D}"/>
              </a:ext>
            </a:extLst>
          </p:cNvPr>
          <p:cNvGraphicFramePr>
            <a:graphicFrameLocks noGrp="1"/>
          </p:cNvGraphicFramePr>
          <p:nvPr>
            <p:ph type="tbl" sz="quarter" idx="13"/>
            <p:extLst>
              <p:ext uri="{D42A27DB-BD31-4B8C-83A1-F6EECF244321}">
                <p14:modId xmlns:p14="http://schemas.microsoft.com/office/powerpoint/2010/main" val="14322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961364"/>
                    </a:ext>
                  </a:extLst>
                </a:gridCol>
                <a:gridCol w="1316736">
                  <a:extLst>
                    <a:ext uri="{9D8B030D-6E8A-4147-A177-3AD203B41FA5}">
                      <a16:colId xmlns:a16="http://schemas.microsoft.com/office/drawing/2014/main" val="2116797768"/>
                    </a:ext>
                  </a:extLst>
                </a:gridCol>
                <a:gridCol w="658368">
                  <a:extLst>
                    <a:ext uri="{9D8B030D-6E8A-4147-A177-3AD203B41FA5}">
                      <a16:colId xmlns:a16="http://schemas.microsoft.com/office/drawing/2014/main" val="774915532"/>
                    </a:ext>
                  </a:extLst>
                </a:gridCol>
                <a:gridCol w="658368">
                  <a:extLst>
                    <a:ext uri="{9D8B030D-6E8A-4147-A177-3AD203B41FA5}">
                      <a16:colId xmlns:a16="http://schemas.microsoft.com/office/drawing/2014/main" val="1460964170"/>
                    </a:ext>
                  </a:extLst>
                </a:gridCol>
                <a:gridCol w="658368">
                  <a:extLst>
                    <a:ext uri="{9D8B030D-6E8A-4147-A177-3AD203B41FA5}">
                      <a16:colId xmlns:a16="http://schemas.microsoft.com/office/drawing/2014/main" val="2714328144"/>
                    </a:ext>
                  </a:extLst>
                </a:gridCol>
                <a:gridCol w="658368">
                  <a:extLst>
                    <a:ext uri="{9D8B030D-6E8A-4147-A177-3AD203B41FA5}">
                      <a16:colId xmlns:a16="http://schemas.microsoft.com/office/drawing/2014/main" val="1016776972"/>
                    </a:ext>
                  </a:extLst>
                </a:gridCol>
                <a:gridCol w="658368">
                  <a:extLst>
                    <a:ext uri="{9D8B030D-6E8A-4147-A177-3AD203B41FA5}">
                      <a16:colId xmlns:a16="http://schemas.microsoft.com/office/drawing/2014/main" val="669512583"/>
                    </a:ext>
                  </a:extLst>
                </a:gridCol>
                <a:gridCol w="658368">
                  <a:extLst>
                    <a:ext uri="{9D8B030D-6E8A-4147-A177-3AD203B41FA5}">
                      <a16:colId xmlns:a16="http://schemas.microsoft.com/office/drawing/2014/main" val="1973580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7817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- 2023-10-19 15:40:06</a:t>
                      </a:r>
                      <a:r>
                        <a:rPr kumimoji="0" lang="it-IT" sz="1000" b="0" i="0" u="none" strike="noStrike" kern="1200" cap="none" spc="0" normalizeH="0" baseline="0" noProof="0">
                          <a:ln>
                            <a:noFill/>
                          </a:ln>
                          <a:solidFill>
                            <a:prstClr val="black"/>
                          </a:solidFill>
                          <a:effectLst/>
                          <a:uLnTx/>
                          <a:uFillTx/>
                          <a:latin typeface="Calibri"/>
                          <a:ea typeface="+mn-ea"/>
                          <a:cs typeface="+mn-cs"/>
                        </a:rPr>
                        <a:t>
 Fieri di sostenere @aism_nazionale nella lotta alla sclerosi multipla! Anche quest'anno abbiamo supportato la ricerca scientifica con 'La Mela di AISM'.
I nostri colleghi sono stati volontari per un giorno, distribuendo mele presso i nostri siti a Roma, La Spezia e Fusaro 🍎💯 https://t.co/q2FxwaC7rL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https://pbs.twimg.com/media/F8znPy-XYAE34ue.jpg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18321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@MBDAItalia - 2023-10-18 12:00:23</a:t>
                      </a:r>
                      <a:r>
                        <a:rPr kumimoji="0" lang="it-IT" sz="1000" b="0" i="0" u="none" strike="noStrike" kern="1200" cap="none" spc="0" normalizeH="0" baseline="0" noProof="0">
                          <a:ln>
                            <a:noFill/>
                          </a:ln>
                          <a:solidFill>
                            <a:prstClr val="black"/>
                          </a:solidFill>
                          <a:effectLst/>
                          <a:uLnTx/>
                          <a:uFillTx/>
                          <a:latin typeface="Calibri"/>
                          <a:ea typeface="+mn-ea"/>
                          <a:cs typeface="+mn-cs"/>
                        </a:rPr>
                        <a:t>
 MBDA ha partecipato al #RecruitingDay Synergie&amp;amp;Inclusion, ieri, 17 ottobre a Milano, in Piazza Città di Lombardia.
💯Grazie a tutti coloro che sono venuti a trovarci durante l'evento targato @SynergieItalia e Fondazione Allianz UMANA MENTE, con il patrocinio di #RegioneLombardia https://t.co/FeLZEb94r1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https://pbs.twimg.com/media/F8traRQW8AAc-qp.jpg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0.8130 %</a:t>
                      </a:r>
                    </a:p>
                  </a:txBody>
                  <a:tcPr/>
                </a:tc>
                <a:extLst>
                  <a:ext uri="{0D108BD9-81ED-4DB2-BD59-A6C34878D82A}">
                    <a16:rowId xmlns:a16="http://schemas.microsoft.com/office/drawing/2014/main" val="2928316217"/>
                  </a:ext>
                </a:extLst>
              </a:tr>
            </a:tbl>
          </a:graphicData>
        </a:graphic>
      </p:graphicFrame>
      <p:sp>
        <p:nvSpPr>
          <p:cNvPr id="4" name="Text Placeholder 3">
            <a:extLst>
              <a:ext uri="{FF2B5EF4-FFF2-40B4-BE49-F238E27FC236}">
                <a16:creationId xmlns:a16="http://schemas.microsoft.com/office/drawing/2014/main" id="{030E426F-F911-4329-B919-EA926B6FCD7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365227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0089B-AD11-45B5-B6BA-F3E36E9E876C}"/>
              </a:ext>
            </a:extLst>
          </p:cNvPr>
          <p:cNvSpPr>
            <a:spLocks noGrp="1"/>
          </p:cNvSpPr>
          <p:nvPr>
            <p:ph type="title"/>
          </p:nvPr>
        </p:nvSpPr>
        <p:spPr/>
        <p:txBody>
          <a:bodyPr/>
          <a:lstStyle/>
          <a:p>
            <a:r>
              <a:rPr lang="en-US"/>
              <a:t>Twitter Engagement Rate By Tweet Type | @MBDAFrance</a:t>
            </a:r>
          </a:p>
        </p:txBody>
      </p:sp>
      <p:graphicFrame>
        <p:nvGraphicFramePr>
          <p:cNvPr id="6" name="Chart Placeholder 5">
            <a:extLst>
              <a:ext uri="{FF2B5EF4-FFF2-40B4-BE49-F238E27FC236}">
                <a16:creationId xmlns:a16="http://schemas.microsoft.com/office/drawing/2014/main" id="{867DBB85-FF2E-44F4-9AEC-121824F1F9EA}"/>
              </a:ext>
            </a:extLst>
          </p:cNvPr>
          <p:cNvGraphicFramePr>
            <a:graphicFrameLocks noGrp="1"/>
          </p:cNvGraphicFramePr>
          <p:nvPr>
            <p:ph type="chart" sz="quarter" idx="13"/>
            <p:extLst>
              <p:ext uri="{D42A27DB-BD31-4B8C-83A1-F6EECF244321}">
                <p14:modId xmlns:p14="http://schemas.microsoft.com/office/powerpoint/2010/main" val="3175625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38943-028E-4BB2-AA7E-1CE26DCBCBCB}"/>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1845D9A-A15D-4C5B-896D-F9DE71F67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4670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EE23-6659-4B8F-883C-BDB5E955AC49}"/>
              </a:ext>
            </a:extLst>
          </p:cNvPr>
          <p:cNvSpPr>
            <a:spLocks noGrp="1"/>
          </p:cNvSpPr>
          <p:nvPr>
            <p:ph type="title"/>
          </p:nvPr>
        </p:nvSpPr>
        <p:spPr/>
        <p:txBody>
          <a:bodyPr/>
          <a:lstStyle/>
          <a:p>
            <a:r>
              <a:rPr lang="en-US"/>
              <a:t>Twitter Own Tweets | 1 group and 1 profile</a:t>
            </a:r>
          </a:p>
        </p:txBody>
      </p:sp>
      <p:graphicFrame>
        <p:nvGraphicFramePr>
          <p:cNvPr id="6" name="Chart Placeholder 5">
            <a:extLst>
              <a:ext uri="{FF2B5EF4-FFF2-40B4-BE49-F238E27FC236}">
                <a16:creationId xmlns:a16="http://schemas.microsoft.com/office/drawing/2014/main" id="{8B8EBA35-72CB-4315-B9B3-16B963026969}"/>
              </a:ext>
            </a:extLst>
          </p:cNvPr>
          <p:cNvGraphicFramePr>
            <a:graphicFrameLocks noGrp="1"/>
          </p:cNvGraphicFramePr>
          <p:nvPr>
            <p:ph type="chart" sz="quarter" idx="13"/>
            <p:extLst>
              <p:ext uri="{D42A27DB-BD31-4B8C-83A1-F6EECF244321}">
                <p14:modId xmlns:p14="http://schemas.microsoft.com/office/powerpoint/2010/main" val="2621963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AF92D4-18B5-4C7C-BFE6-549E40286896}"/>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974F778-3162-46F5-BCB9-3F4629B5B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451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F3169-DB5D-4CC5-A081-5639CA490DE9}"/>
              </a:ext>
            </a:extLst>
          </p:cNvPr>
          <p:cNvSpPr>
            <a:spLocks noGrp="1"/>
          </p:cNvSpPr>
          <p:nvPr>
            <p:ph type="title"/>
          </p:nvPr>
        </p:nvSpPr>
        <p:spPr/>
        <p:txBody>
          <a:bodyPr/>
          <a:lstStyle/>
          <a:p>
            <a:r>
              <a:rPr lang="en-US"/>
              <a:t>Twitter Own Replies Table | 1 group and 1 profile</a:t>
            </a:r>
          </a:p>
        </p:txBody>
      </p:sp>
      <p:graphicFrame>
        <p:nvGraphicFramePr>
          <p:cNvPr id="5" name="Table Placeholder 4">
            <a:extLst>
              <a:ext uri="{FF2B5EF4-FFF2-40B4-BE49-F238E27FC236}">
                <a16:creationId xmlns:a16="http://schemas.microsoft.com/office/drawing/2014/main" id="{D2FA1365-280B-48E3-9565-BA78E8BA3D16}"/>
              </a:ext>
            </a:extLst>
          </p:cNvPr>
          <p:cNvGraphicFramePr>
            <a:graphicFrameLocks noGrp="1"/>
          </p:cNvGraphicFramePr>
          <p:nvPr>
            <p:ph type="tbl" sz="quarter" idx="13"/>
            <p:extLst>
              <p:ext uri="{D42A27DB-BD31-4B8C-83A1-F6EECF244321}">
                <p14:modId xmlns:p14="http://schemas.microsoft.com/office/powerpoint/2010/main" val="350464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2412731"/>
                    </a:ext>
                  </a:extLst>
                </a:gridCol>
                <a:gridCol w="1316736">
                  <a:extLst>
                    <a:ext uri="{9D8B030D-6E8A-4147-A177-3AD203B41FA5}">
                      <a16:colId xmlns:a16="http://schemas.microsoft.com/office/drawing/2014/main" val="3760086385"/>
                    </a:ext>
                  </a:extLst>
                </a:gridCol>
                <a:gridCol w="411480">
                  <a:extLst>
                    <a:ext uri="{9D8B030D-6E8A-4147-A177-3AD203B41FA5}">
                      <a16:colId xmlns:a16="http://schemas.microsoft.com/office/drawing/2014/main" val="1722083985"/>
                    </a:ext>
                  </a:extLst>
                </a:gridCol>
                <a:gridCol w="411480">
                  <a:extLst>
                    <a:ext uri="{9D8B030D-6E8A-4147-A177-3AD203B41FA5}">
                      <a16:colId xmlns:a16="http://schemas.microsoft.com/office/drawing/2014/main" val="3967274548"/>
                    </a:ext>
                  </a:extLst>
                </a:gridCol>
                <a:gridCol w="411480">
                  <a:extLst>
                    <a:ext uri="{9D8B030D-6E8A-4147-A177-3AD203B41FA5}">
                      <a16:colId xmlns:a16="http://schemas.microsoft.com/office/drawing/2014/main" val="3463015313"/>
                    </a:ext>
                  </a:extLst>
                </a:gridCol>
                <a:gridCol w="411480">
                  <a:extLst>
                    <a:ext uri="{9D8B030D-6E8A-4147-A177-3AD203B41FA5}">
                      <a16:colId xmlns:a16="http://schemas.microsoft.com/office/drawing/2014/main" val="1567366554"/>
                    </a:ext>
                  </a:extLst>
                </a:gridCol>
                <a:gridCol w="411480">
                  <a:extLst>
                    <a:ext uri="{9D8B030D-6E8A-4147-A177-3AD203B41FA5}">
                      <a16:colId xmlns:a16="http://schemas.microsoft.com/office/drawing/2014/main" val="772318195"/>
                    </a:ext>
                  </a:extLst>
                </a:gridCol>
                <a:gridCol w="411480">
                  <a:extLst>
                    <a:ext uri="{9D8B030D-6E8A-4147-A177-3AD203B41FA5}">
                      <a16:colId xmlns:a16="http://schemas.microsoft.com/office/drawing/2014/main" val="390639440"/>
                    </a:ext>
                  </a:extLst>
                </a:gridCol>
                <a:gridCol w="576072">
                  <a:extLst>
                    <a:ext uri="{9D8B030D-6E8A-4147-A177-3AD203B41FA5}">
                      <a16:colId xmlns:a16="http://schemas.microsoft.com/office/drawing/2014/main" val="1274818241"/>
                    </a:ext>
                  </a:extLst>
                </a:gridCol>
                <a:gridCol w="411480">
                  <a:extLst>
                    <a:ext uri="{9D8B030D-6E8A-4147-A177-3AD203B41FA5}">
                      <a16:colId xmlns:a16="http://schemas.microsoft.com/office/drawing/2014/main" val="3075502797"/>
                    </a:ext>
                  </a:extLst>
                </a:gridCol>
                <a:gridCol w="411480">
                  <a:extLst>
                    <a:ext uri="{9D8B030D-6E8A-4147-A177-3AD203B41FA5}">
                      <a16:colId xmlns:a16="http://schemas.microsoft.com/office/drawing/2014/main" val="1943578401"/>
                    </a:ext>
                  </a:extLst>
                </a:gridCol>
                <a:gridCol w="411480">
                  <a:extLst>
                    <a:ext uri="{9D8B030D-6E8A-4147-A177-3AD203B41FA5}">
                      <a16:colId xmlns:a16="http://schemas.microsoft.com/office/drawing/2014/main" val="4242439817"/>
                    </a:ext>
                  </a:extLst>
                </a:gridCol>
                <a:gridCol w="411480">
                  <a:extLst>
                    <a:ext uri="{9D8B030D-6E8A-4147-A177-3AD203B41FA5}">
                      <a16:colId xmlns:a16="http://schemas.microsoft.com/office/drawing/2014/main" val="357641560"/>
                    </a:ext>
                  </a:extLst>
                </a:gridCol>
              </a:tblGrid>
              <a:tr h="370840">
                <a:tc>
                  <a:txBody>
                    <a:bodyPr/>
                    <a:lstStyle/>
                    <a:p>
                      <a:r>
                        <a:rPr lang="en-US" sz="1000"/>
                        <a:t>Tweet</a:t>
                      </a:r>
                    </a:p>
                  </a:txBody>
                  <a:tcPr/>
                </a:tc>
                <a:tc>
                  <a:txBody>
                    <a:bodyPr/>
                    <a:lstStyle/>
                    <a:p>
                      <a:r>
                        <a:rPr lang="en-US" sz="1000"/>
                        <a:t>Tags</a:t>
                      </a:r>
                    </a:p>
                  </a:txBody>
                  <a:tcPr/>
                </a:tc>
                <a:tc>
                  <a:txBody>
                    <a:bodyPr/>
                    <a:lstStyle/>
                    <a:p>
                      <a:r>
                        <a:rPr lang="en-US" sz="1000"/>
                        <a:t>Retweets</a:t>
                      </a:r>
                    </a:p>
                  </a:txBody>
                  <a:tcPr/>
                </a:tc>
                <a:tc>
                  <a:txBody>
                    <a:bodyPr/>
                    <a:lstStyle/>
                    <a:p>
                      <a:r>
                        <a:rPr lang="en-US" sz="1000"/>
                        <a:t>Favs</a:t>
                      </a:r>
                    </a:p>
                  </a:txBody>
                  <a:tcPr/>
                </a:tc>
                <a:tc>
                  <a:txBody>
                    <a:bodyPr/>
                    <a:lstStyle/>
                    <a:p>
                      <a:r>
                        <a:rPr lang="en-US" sz="1000"/>
                        <a:t>Replies</a:t>
                      </a:r>
                    </a:p>
                  </a:txBody>
                  <a:tcPr/>
                </a:tc>
                <a:tc>
                  <a:txBody>
                    <a:bodyPr/>
                    <a:lstStyle/>
                    <a:p>
                      <a:r>
                        <a:rPr lang="en-US" sz="1000"/>
                        <a:t>Quotes</a:t>
                      </a:r>
                    </a:p>
                  </a:txBody>
                  <a:tcPr/>
                </a:tc>
                <a:tc>
                  <a:txBody>
                    <a:bodyPr/>
                    <a:lstStyle/>
                    <a:p>
                      <a:r>
                        <a:rPr lang="en-US" sz="1000"/>
                        <a:t>I-Rate</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tc>
                  <a:txBody>
                    <a:bodyPr/>
                    <a:lstStyle/>
                    <a:p>
                      <a:r>
                        <a:rPr lang="en-US" sz="1000"/>
                        <a:t>Engagement Rate</a:t>
                      </a:r>
                    </a:p>
                  </a:txBody>
                  <a:tcPr/>
                </a:tc>
                <a:extLst>
                  <a:ext uri="{0D108BD9-81ED-4DB2-BD59-A6C34878D82A}">
                    <a16:rowId xmlns:a16="http://schemas.microsoft.com/office/drawing/2014/main" val="3189949572"/>
                  </a:ext>
                </a:extLst>
              </a:tr>
              <a:tr h="370840">
                <a:tc>
                  <a:txBody>
                    <a:bodyPr/>
                    <a:lstStyle/>
                    <a:p>
                      <a:r>
                        <a:rPr lang="fr-FR" sz="1000" b="1"/>
                        <a:t>@MBDAFrance - 2023-06-23 10:13:23</a:t>
                      </a:r>
                      <a:r>
                        <a:rPr lang="fr-FR" sz="1000"/>
                        <a:t>
 @SebLecornu @salondubourget @Armees_Gouv @CEM_AAE @Armee_de_lair @Dassault_OnAir @J_M_Jacques @DGA @greenerwave @Agence_ID Monsieur le Ministre, très heureux de vous avoir reçu sur notre stand ! https://t.co/YlMhdIUsQK</a:t>
                      </a:r>
                      <a:endParaRPr lang="en-US" sz="1000"/>
                    </a:p>
                  </a:txBody>
                  <a:tcPr/>
                </a:tc>
                <a:tc>
                  <a:txBody>
                    <a:bodyPr/>
                    <a:lstStyle/>
                    <a:p>
                      <a:r>
                        <a:rPr lang="en-US" sz="1000"/>
                        <a:t>SIAE</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0.0291 %</a:t>
                      </a:r>
                    </a:p>
                  </a:txBody>
                  <a:tcPr/>
                </a:tc>
                <a:tc>
                  <a:txBody>
                    <a:bodyPr/>
                    <a:lstStyle/>
                    <a:p>
                      <a:r>
                        <a:rPr lang="en-US" sz="1000"/>
                        <a:t>9</a:t>
                      </a:r>
                    </a:p>
                  </a:txBody>
                  <a:tcPr/>
                </a:tc>
                <a:tc>
                  <a:txBody>
                    <a:bodyPr/>
                    <a:lstStyle/>
                    <a:p>
                      <a:r>
                        <a:rPr lang="en-US" sz="1000"/>
                        <a:t>121</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7.4380 %</a:t>
                      </a:r>
                    </a:p>
                  </a:txBody>
                  <a:tcPr/>
                </a:tc>
                <a:extLst>
                  <a:ext uri="{0D108BD9-81ED-4DB2-BD59-A6C34878D82A}">
                    <a16:rowId xmlns:a16="http://schemas.microsoft.com/office/drawing/2014/main" val="4012534143"/>
                  </a:ext>
                </a:extLst>
              </a:tr>
              <a:tr h="370840">
                <a:tc>
                  <a:txBody>
                    <a:bodyPr/>
                    <a:lstStyle/>
                    <a:p>
                      <a:r>
                        <a:rPr lang="fr-FR" sz="1000" b="1"/>
                        <a:t>@MBDAFrance - 2023-06-23 09:51:14</a:t>
                      </a:r>
                      <a:r>
                        <a:rPr lang="fr-FR" sz="1000"/>
                        <a:t>
 @Julien_Maire @MBDAGroup Alice est Responsable de laboratoires d’essais. Elle avait pris le « contrôle » de nos comptes hier mais nous sommes de retour. https://t.co/EWpzWVnOBY</a:t>
                      </a:r>
                      <a:endParaRPr lang="en-US" sz="1000"/>
                    </a:p>
                  </a:txBody>
                  <a:tcPr/>
                </a:tc>
                <a:tc>
                  <a:txBody>
                    <a:bodyPr/>
                    <a:lstStyle/>
                    <a:p>
                      <a:r>
                        <a:rPr lang="en-US" sz="1000"/>
                        <a:t>EVP</a:t>
                      </a:r>
                    </a:p>
                  </a:txBody>
                  <a:tcPr/>
                </a:tc>
                <a:tc>
                  <a:txBody>
                    <a:bodyPr/>
                    <a:lstStyle/>
                    <a:p>
                      <a:r>
                        <a:rPr lang="en-US" sz="1000"/>
                        <a:t>2</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0.1069 %</a:t>
                      </a:r>
                    </a:p>
                  </a:txBody>
                  <a:tcPr/>
                </a:tc>
                <a:tc>
                  <a:txBody>
                    <a:bodyPr/>
                    <a:lstStyle/>
                    <a:p>
                      <a:r>
                        <a:rPr lang="en-US" sz="1000"/>
                        <a:t>41</a:t>
                      </a:r>
                    </a:p>
                  </a:txBody>
                  <a:tcPr/>
                </a:tc>
                <a:tc>
                  <a:txBody>
                    <a:bodyPr/>
                    <a:lstStyle/>
                    <a:p>
                      <a:r>
                        <a:rPr lang="en-US" sz="1000"/>
                        <a:t>334</a:t>
                      </a:r>
                    </a:p>
                  </a:txBody>
                  <a:tcPr/>
                </a:tc>
                <a:tc>
                  <a:txBody>
                    <a:bodyPr/>
                    <a:lstStyle/>
                    <a:p>
                      <a:r>
                        <a:rPr lang="en-US" sz="1000"/>
                        <a:t>n/a</a:t>
                      </a:r>
                    </a:p>
                  </a:txBody>
                  <a:tcPr/>
                </a:tc>
                <a:tc>
                  <a:txBody>
                    <a:bodyPr/>
                    <a:lstStyle/>
                    <a:p>
                      <a:r>
                        <a:rPr lang="en-US" sz="1000"/>
                        <a:t>n/a</a:t>
                      </a:r>
                    </a:p>
                  </a:txBody>
                  <a:tcPr/>
                </a:tc>
                <a:tc>
                  <a:txBody>
                    <a:bodyPr/>
                    <a:lstStyle/>
                    <a:p>
                      <a:r>
                        <a:rPr lang="en-US" sz="1000"/>
                        <a:t>16</a:t>
                      </a:r>
                    </a:p>
                  </a:txBody>
                  <a:tcPr/>
                </a:tc>
                <a:tc>
                  <a:txBody>
                    <a:bodyPr/>
                    <a:lstStyle/>
                    <a:p>
                      <a:r>
                        <a:rPr lang="en-US" sz="1000"/>
                        <a:t>12.2754 %</a:t>
                      </a:r>
                    </a:p>
                  </a:txBody>
                  <a:tcPr/>
                </a:tc>
                <a:extLst>
                  <a:ext uri="{0D108BD9-81ED-4DB2-BD59-A6C34878D82A}">
                    <a16:rowId xmlns:a16="http://schemas.microsoft.com/office/drawing/2014/main" val="3132235954"/>
                  </a:ext>
                </a:extLst>
              </a:tr>
            </a:tbl>
          </a:graphicData>
        </a:graphic>
      </p:graphicFrame>
      <p:sp>
        <p:nvSpPr>
          <p:cNvPr id="4" name="Text Placeholder 3">
            <a:extLst>
              <a:ext uri="{FF2B5EF4-FFF2-40B4-BE49-F238E27FC236}">
                <a16:creationId xmlns:a16="http://schemas.microsoft.com/office/drawing/2014/main" id="{C320DAB2-FDC5-44AF-80D7-1BFA654EE806}"/>
              </a:ext>
            </a:extLst>
          </p:cNvPr>
          <p:cNvSpPr>
            <a:spLocks noGrp="1"/>
          </p:cNvSpPr>
          <p:nvPr>
            <p:ph type="body" sz="quarter" idx="14"/>
          </p:nvPr>
        </p:nvSpPr>
        <p:spPr/>
        <p:txBody>
          <a:bodyPr/>
          <a:lstStyle/>
          <a:p>
            <a:r>
              <a:rPr lang="en-US"/>
              <a:t>06/23/2023 - 06/25/2023</a:t>
            </a:r>
          </a:p>
        </p:txBody>
      </p:sp>
    </p:spTree>
    <p:extLst>
      <p:ext uri="{BB962C8B-B14F-4D97-AF65-F5344CB8AC3E}">
        <p14:creationId xmlns:p14="http://schemas.microsoft.com/office/powerpoint/2010/main" val="673593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79C8-5350-4164-A06E-A53EC0661310}"/>
              </a:ext>
            </a:extLst>
          </p:cNvPr>
          <p:cNvSpPr>
            <a:spLocks noGrp="1"/>
          </p:cNvSpPr>
          <p:nvPr>
            <p:ph type="title"/>
          </p:nvPr>
        </p:nvSpPr>
        <p:spPr/>
        <p:txBody>
          <a:bodyPr/>
          <a:lstStyle/>
          <a:p>
            <a:r>
              <a:rPr lang="en-US"/>
              <a:t>Twitter Followers Table | 1 group and 1 profile</a:t>
            </a:r>
          </a:p>
        </p:txBody>
      </p:sp>
      <p:graphicFrame>
        <p:nvGraphicFramePr>
          <p:cNvPr id="5" name="Table Placeholder 4">
            <a:extLst>
              <a:ext uri="{FF2B5EF4-FFF2-40B4-BE49-F238E27FC236}">
                <a16:creationId xmlns:a16="http://schemas.microsoft.com/office/drawing/2014/main" id="{73408746-C8F8-4A31-ACEB-571F7D6F8D90}"/>
              </a:ext>
            </a:extLst>
          </p:cNvPr>
          <p:cNvGraphicFramePr>
            <a:graphicFrameLocks noGrp="1"/>
          </p:cNvGraphicFramePr>
          <p:nvPr>
            <p:ph type="tbl" sz="quarter" idx="13"/>
            <p:extLst>
              <p:ext uri="{D42A27DB-BD31-4B8C-83A1-F6EECF244321}">
                <p14:modId xmlns:p14="http://schemas.microsoft.com/office/powerpoint/2010/main" val="364613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9298293"/>
                    </a:ext>
                  </a:extLst>
                </a:gridCol>
                <a:gridCol w="1234440">
                  <a:extLst>
                    <a:ext uri="{9D8B030D-6E8A-4147-A177-3AD203B41FA5}">
                      <a16:colId xmlns:a16="http://schemas.microsoft.com/office/drawing/2014/main" val="2498947897"/>
                    </a:ext>
                  </a:extLst>
                </a:gridCol>
                <a:gridCol w="822960">
                  <a:extLst>
                    <a:ext uri="{9D8B030D-6E8A-4147-A177-3AD203B41FA5}">
                      <a16:colId xmlns:a16="http://schemas.microsoft.com/office/drawing/2014/main" val="745707377"/>
                    </a:ext>
                  </a:extLst>
                </a:gridCol>
                <a:gridCol w="822960">
                  <a:extLst>
                    <a:ext uri="{9D8B030D-6E8A-4147-A177-3AD203B41FA5}">
                      <a16:colId xmlns:a16="http://schemas.microsoft.com/office/drawing/2014/main" val="3502182898"/>
                    </a:ext>
                  </a:extLst>
                </a:gridCol>
                <a:gridCol w="822960">
                  <a:extLst>
                    <a:ext uri="{9D8B030D-6E8A-4147-A177-3AD203B41FA5}">
                      <a16:colId xmlns:a16="http://schemas.microsoft.com/office/drawing/2014/main" val="35802660"/>
                    </a:ext>
                  </a:extLst>
                </a:gridCol>
                <a:gridCol w="822960">
                  <a:extLst>
                    <a:ext uri="{9D8B030D-6E8A-4147-A177-3AD203B41FA5}">
                      <a16:colId xmlns:a16="http://schemas.microsoft.com/office/drawing/2014/main" val="836479918"/>
                    </a:ext>
                  </a:extLst>
                </a:gridCol>
                <a:gridCol w="822960">
                  <a:extLst>
                    <a:ext uri="{9D8B030D-6E8A-4147-A177-3AD203B41FA5}">
                      <a16:colId xmlns:a16="http://schemas.microsoft.com/office/drawing/2014/main" val="1388803620"/>
                    </a:ext>
                  </a:extLst>
                </a:gridCol>
                <a:gridCol w="822960">
                  <a:extLst>
                    <a:ext uri="{9D8B030D-6E8A-4147-A177-3AD203B41FA5}">
                      <a16:colId xmlns:a16="http://schemas.microsoft.com/office/drawing/2014/main" val="1300559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15767273"/>
                  </a:ext>
                </a:extLst>
              </a:tr>
              <a:tr h="370840">
                <a:tc>
                  <a:txBody>
                    <a:bodyPr/>
                    <a:lstStyle/>
                    <a:p>
                      <a:r>
                        <a:rPr lang="en-US" sz="1000"/>
                        <a:t>@MBDAItalia</a:t>
                      </a:r>
                    </a:p>
                  </a:txBody>
                  <a:tcPr/>
                </a:tc>
                <a:tc>
                  <a:txBody>
                    <a:bodyPr/>
                    <a:lstStyle/>
                    <a:p>
                      <a:r>
                        <a:rPr lang="en-US" sz="1000"/>
                        <a:t>135</a:t>
                      </a:r>
                    </a:p>
                  </a:txBody>
                  <a:tcPr/>
                </a:tc>
                <a:tc>
                  <a:txBody>
                    <a:bodyPr/>
                    <a:lstStyle/>
                    <a:p>
                      <a:r>
                        <a:rPr lang="en-US" sz="1000"/>
                        <a:t>2</a:t>
                      </a:r>
                    </a:p>
                  </a:txBody>
                  <a:tcPr/>
                </a:tc>
                <a:tc>
                  <a:txBody>
                    <a:bodyPr/>
                    <a:lstStyle/>
                    <a:p>
                      <a:r>
                        <a:rPr lang="en-US" sz="1000"/>
                        <a:t>1.5 %</a:t>
                      </a:r>
                    </a:p>
                  </a:txBody>
                  <a:tcPr/>
                </a:tc>
                <a:tc>
                  <a:txBody>
                    <a:bodyPr/>
                    <a:lstStyle/>
                    <a:p>
                      <a:r>
                        <a:rPr lang="en-US" sz="1000"/>
                        <a:t>9</a:t>
                      </a:r>
                    </a:p>
                  </a:txBody>
                  <a:tcPr/>
                </a:tc>
                <a:tc>
                  <a:txBody>
                    <a:bodyPr/>
                    <a:lstStyle/>
                    <a:p>
                      <a:r>
                        <a:rPr lang="en-US" sz="1000"/>
                        <a:t>7.1 %</a:t>
                      </a:r>
                    </a:p>
                  </a:txBody>
                  <a:tcPr/>
                </a:tc>
                <a:tc>
                  <a:txBody>
                    <a:bodyPr/>
                    <a:lstStyle/>
                    <a:p>
                      <a:r>
                        <a:rPr lang="en-US" sz="1000"/>
                        <a:t>16</a:t>
                      </a:r>
                    </a:p>
                  </a:txBody>
                  <a:tcPr/>
                </a:tc>
                <a:tc>
                  <a:txBody>
                    <a:bodyPr/>
                    <a:lstStyle/>
                    <a:p>
                      <a:r>
                        <a:rPr lang="en-US" sz="1000"/>
                        <a:t>13.4 %</a:t>
                      </a:r>
                    </a:p>
                  </a:txBody>
                  <a:tcPr/>
                </a:tc>
                <a:extLst>
                  <a:ext uri="{0D108BD9-81ED-4DB2-BD59-A6C34878D82A}">
                    <a16:rowId xmlns:a16="http://schemas.microsoft.com/office/drawing/2014/main" val="3617478712"/>
                  </a:ext>
                </a:extLst>
              </a:tr>
              <a:tr h="370840">
                <a:tc>
                  <a:txBody>
                    <a:bodyPr/>
                    <a:lstStyle/>
                    <a:p>
                      <a:r>
                        <a:rPr lang="en-US" sz="1000"/>
                        <a:t>@MBDAGroup</a:t>
                      </a:r>
                    </a:p>
                  </a:txBody>
                  <a:tcPr/>
                </a:tc>
                <a:tc>
                  <a:txBody>
                    <a:bodyPr/>
                    <a:lstStyle/>
                    <a:p>
                      <a:r>
                        <a:rPr lang="en-US" sz="1000"/>
                        <a:t>23342</a:t>
                      </a:r>
                    </a:p>
                  </a:txBody>
                  <a:tcPr/>
                </a:tc>
                <a:tc>
                  <a:txBody>
                    <a:bodyPr/>
                    <a:lstStyle/>
                    <a:p>
                      <a:r>
                        <a:rPr lang="en-US" sz="1000"/>
                        <a:t>7</a:t>
                      </a:r>
                    </a:p>
                  </a:txBody>
                  <a:tcPr/>
                </a:tc>
                <a:tc>
                  <a:txBody>
                    <a:bodyPr/>
                    <a:lstStyle/>
                    <a:p>
                      <a:r>
                        <a:rPr lang="en-US" sz="1000"/>
                        <a:t>0.0 %</a:t>
                      </a:r>
                    </a:p>
                  </a:txBody>
                  <a:tcPr/>
                </a:tc>
                <a:tc>
                  <a:txBody>
                    <a:bodyPr/>
                    <a:lstStyle/>
                    <a:p>
                      <a:r>
                        <a:rPr lang="en-US" sz="1000"/>
                        <a:t>31</a:t>
                      </a:r>
                    </a:p>
                  </a:txBody>
                  <a:tcPr/>
                </a:tc>
                <a:tc>
                  <a:txBody>
                    <a:bodyPr/>
                    <a:lstStyle/>
                    <a:p>
                      <a:r>
                        <a:rPr lang="en-US" sz="1000"/>
                        <a:t>0.1 %</a:t>
                      </a:r>
                    </a:p>
                  </a:txBody>
                  <a:tcPr/>
                </a:tc>
                <a:tc>
                  <a:txBody>
                    <a:bodyPr/>
                    <a:lstStyle/>
                    <a:p>
                      <a:r>
                        <a:rPr lang="en-US" sz="1000"/>
                        <a:t>104</a:t>
                      </a:r>
                    </a:p>
                  </a:txBody>
                  <a:tcPr/>
                </a:tc>
                <a:tc>
                  <a:txBody>
                    <a:bodyPr/>
                    <a:lstStyle/>
                    <a:p>
                      <a:r>
                        <a:rPr lang="en-US" sz="1000"/>
                        <a:t>0.4 %</a:t>
                      </a:r>
                    </a:p>
                  </a:txBody>
                  <a:tcPr/>
                </a:tc>
                <a:extLst>
                  <a:ext uri="{0D108BD9-81ED-4DB2-BD59-A6C34878D82A}">
                    <a16:rowId xmlns:a16="http://schemas.microsoft.com/office/drawing/2014/main" val="1426799903"/>
                  </a:ext>
                </a:extLst>
              </a:tr>
              <a:tr h="370840">
                <a:tc>
                  <a:txBody>
                    <a:bodyPr/>
                    <a:lstStyle/>
                    <a:p>
                      <a:r>
                        <a:rPr lang="en-US" sz="1000"/>
                        <a:t>@MBDA_UK</a:t>
                      </a:r>
                    </a:p>
                  </a:txBody>
                  <a:tcPr/>
                </a:tc>
                <a:tc>
                  <a:txBody>
                    <a:bodyPr/>
                    <a:lstStyle/>
                    <a:p>
                      <a:r>
                        <a:rPr lang="en-US" sz="1000"/>
                        <a:t>2717</a:t>
                      </a:r>
                    </a:p>
                  </a:txBody>
                  <a:tcPr/>
                </a:tc>
                <a:tc>
                  <a:txBody>
                    <a:bodyPr/>
                    <a:lstStyle/>
                    <a:p>
                      <a:r>
                        <a:rPr lang="en-US" sz="1000"/>
                        <a:t>2</a:t>
                      </a:r>
                    </a:p>
                  </a:txBody>
                  <a:tcPr/>
                </a:tc>
                <a:tc>
                  <a:txBody>
                    <a:bodyPr/>
                    <a:lstStyle/>
                    <a:p>
                      <a:r>
                        <a:rPr lang="en-US" sz="1000"/>
                        <a:t>0.1 %</a:t>
                      </a:r>
                    </a:p>
                  </a:txBody>
                  <a:tcPr/>
                </a:tc>
                <a:tc>
                  <a:txBody>
                    <a:bodyPr/>
                    <a:lstStyle/>
                    <a:p>
                      <a:r>
                        <a:rPr lang="en-US" sz="1000"/>
                        <a:t>1</a:t>
                      </a:r>
                    </a:p>
                  </a:txBody>
                  <a:tcPr/>
                </a:tc>
                <a:tc>
                  <a:txBody>
                    <a:bodyPr/>
                    <a:lstStyle/>
                    <a:p>
                      <a:r>
                        <a:rPr lang="en-US" sz="1000"/>
                        <a:t>0.0 %</a:t>
                      </a:r>
                    </a:p>
                  </a:txBody>
                  <a:tcPr/>
                </a:tc>
                <a:tc>
                  <a:txBody>
                    <a:bodyPr/>
                    <a:lstStyle/>
                    <a:p>
                      <a:r>
                        <a:rPr lang="en-US" sz="1000"/>
                        <a:t>7</a:t>
                      </a:r>
                    </a:p>
                  </a:txBody>
                  <a:tcPr/>
                </a:tc>
                <a:tc>
                  <a:txBody>
                    <a:bodyPr/>
                    <a:lstStyle/>
                    <a:p>
                      <a:r>
                        <a:rPr lang="en-US" sz="1000"/>
                        <a:t>0.3 %</a:t>
                      </a:r>
                    </a:p>
                  </a:txBody>
                  <a:tcPr/>
                </a:tc>
                <a:extLst>
                  <a:ext uri="{0D108BD9-81ED-4DB2-BD59-A6C34878D82A}">
                    <a16:rowId xmlns:a16="http://schemas.microsoft.com/office/drawing/2014/main" val="423825930"/>
                  </a:ext>
                </a:extLst>
              </a:tr>
              <a:tr h="370840">
                <a:tc>
                  <a:txBody>
                    <a:bodyPr/>
                    <a:lstStyle/>
                    <a:p>
                      <a:r>
                        <a:rPr lang="en-US" sz="1000"/>
                        <a:t>@MBDAFrance</a:t>
                      </a:r>
                    </a:p>
                  </a:txBody>
                  <a:tcPr/>
                </a:tc>
                <a:tc>
                  <a:txBody>
                    <a:bodyPr/>
                    <a:lstStyle/>
                    <a:p>
                      <a:r>
                        <a:rPr lang="en-US" sz="1000"/>
                        <a:t>10422</a:t>
                      </a:r>
                    </a:p>
                  </a:txBody>
                  <a:tcPr/>
                </a:tc>
                <a:tc>
                  <a:txBody>
                    <a:bodyPr/>
                    <a:lstStyle/>
                    <a:p>
                      <a:r>
                        <a:rPr lang="en-US" sz="1000"/>
                        <a:t>-3</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23</a:t>
                      </a:r>
                    </a:p>
                  </a:txBody>
                  <a:tcPr/>
                </a:tc>
                <a:tc>
                  <a:txBody>
                    <a:bodyPr/>
                    <a:lstStyle/>
                    <a:p>
                      <a:r>
                        <a:rPr lang="en-US" sz="1000"/>
                        <a:t>0.2 %</a:t>
                      </a:r>
                    </a:p>
                  </a:txBody>
                  <a:tcPr/>
                </a:tc>
                <a:extLst>
                  <a:ext uri="{0D108BD9-81ED-4DB2-BD59-A6C34878D82A}">
                    <a16:rowId xmlns:a16="http://schemas.microsoft.com/office/drawing/2014/main" val="382924618"/>
                  </a:ext>
                </a:extLst>
              </a:tr>
            </a:tbl>
          </a:graphicData>
        </a:graphic>
      </p:graphicFrame>
      <p:sp>
        <p:nvSpPr>
          <p:cNvPr id="4" name="Text Placeholder 3">
            <a:extLst>
              <a:ext uri="{FF2B5EF4-FFF2-40B4-BE49-F238E27FC236}">
                <a16:creationId xmlns:a16="http://schemas.microsoft.com/office/drawing/2014/main" id="{F8AB631E-6EF0-4C80-95D9-93B2BFFE809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679244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F10EA-7629-4214-99EE-F4373F566662}"/>
              </a:ext>
            </a:extLst>
          </p:cNvPr>
          <p:cNvSpPr>
            <a:spLocks noGrp="1"/>
          </p:cNvSpPr>
          <p:nvPr>
            <p:ph type="title"/>
          </p:nvPr>
        </p:nvSpPr>
        <p:spPr/>
        <p:txBody>
          <a:bodyPr/>
          <a:lstStyle/>
          <a:p>
            <a:r>
              <a:rPr lang="en-US"/>
              <a:t>Youtube Private Key Metrics Table with CTR | All profiles</a:t>
            </a:r>
          </a:p>
        </p:txBody>
      </p:sp>
      <p:graphicFrame>
        <p:nvGraphicFramePr>
          <p:cNvPr id="5" name="Table Placeholder 4">
            <a:extLst>
              <a:ext uri="{FF2B5EF4-FFF2-40B4-BE49-F238E27FC236}">
                <a16:creationId xmlns:a16="http://schemas.microsoft.com/office/drawing/2014/main" id="{BF651199-08B8-47D6-BB35-9A626393FF70}"/>
              </a:ext>
            </a:extLst>
          </p:cNvPr>
          <p:cNvGraphicFramePr>
            <a:graphicFrameLocks noGrp="1"/>
          </p:cNvGraphicFramePr>
          <p:nvPr>
            <p:ph type="tbl" sz="quarter" idx="13"/>
            <p:extLst>
              <p:ext uri="{D42A27DB-BD31-4B8C-83A1-F6EECF244321}">
                <p14:modId xmlns:p14="http://schemas.microsoft.com/office/powerpoint/2010/main" val="17167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05932876"/>
                    </a:ext>
                  </a:extLst>
                </a:gridCol>
                <a:gridCol w="658368">
                  <a:extLst>
                    <a:ext uri="{9D8B030D-6E8A-4147-A177-3AD203B41FA5}">
                      <a16:colId xmlns:a16="http://schemas.microsoft.com/office/drawing/2014/main" val="2048699364"/>
                    </a:ext>
                  </a:extLst>
                </a:gridCol>
                <a:gridCol w="658368">
                  <a:extLst>
                    <a:ext uri="{9D8B030D-6E8A-4147-A177-3AD203B41FA5}">
                      <a16:colId xmlns:a16="http://schemas.microsoft.com/office/drawing/2014/main" val="1650128818"/>
                    </a:ext>
                  </a:extLst>
                </a:gridCol>
                <a:gridCol w="658368">
                  <a:extLst>
                    <a:ext uri="{9D8B030D-6E8A-4147-A177-3AD203B41FA5}">
                      <a16:colId xmlns:a16="http://schemas.microsoft.com/office/drawing/2014/main" val="3844758679"/>
                    </a:ext>
                  </a:extLst>
                </a:gridCol>
                <a:gridCol w="658368">
                  <a:extLst>
                    <a:ext uri="{9D8B030D-6E8A-4147-A177-3AD203B41FA5}">
                      <a16:colId xmlns:a16="http://schemas.microsoft.com/office/drawing/2014/main" val="4177107009"/>
                    </a:ext>
                  </a:extLst>
                </a:gridCol>
                <a:gridCol w="658368">
                  <a:extLst>
                    <a:ext uri="{9D8B030D-6E8A-4147-A177-3AD203B41FA5}">
                      <a16:colId xmlns:a16="http://schemas.microsoft.com/office/drawing/2014/main" val="2463211309"/>
                    </a:ext>
                  </a:extLst>
                </a:gridCol>
                <a:gridCol w="658368">
                  <a:extLst>
                    <a:ext uri="{9D8B030D-6E8A-4147-A177-3AD203B41FA5}">
                      <a16:colId xmlns:a16="http://schemas.microsoft.com/office/drawing/2014/main" val="1430310909"/>
                    </a:ext>
                  </a:extLst>
                </a:gridCol>
                <a:gridCol w="658368">
                  <a:extLst>
                    <a:ext uri="{9D8B030D-6E8A-4147-A177-3AD203B41FA5}">
                      <a16:colId xmlns:a16="http://schemas.microsoft.com/office/drawing/2014/main" val="3731280585"/>
                    </a:ext>
                  </a:extLst>
                </a:gridCol>
                <a:gridCol w="658368">
                  <a:extLst>
                    <a:ext uri="{9D8B030D-6E8A-4147-A177-3AD203B41FA5}">
                      <a16:colId xmlns:a16="http://schemas.microsoft.com/office/drawing/2014/main" val="2250649531"/>
                    </a:ext>
                  </a:extLst>
                </a:gridCol>
                <a:gridCol w="658368">
                  <a:extLst>
                    <a:ext uri="{9D8B030D-6E8A-4147-A177-3AD203B41FA5}">
                      <a16:colId xmlns:a16="http://schemas.microsoft.com/office/drawing/2014/main" val="2566610849"/>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Videos</a:t>
                      </a:r>
                    </a:p>
                  </a:txBody>
                  <a:tcPr/>
                </a:tc>
                <a:tc>
                  <a:txBody>
                    <a:bodyPr/>
                    <a:lstStyle/>
                    <a:p>
                      <a:r>
                        <a:rPr lang="en-US" sz="1000"/>
                        <a:t>Video Views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Annotation/Card CTR</a:t>
                      </a:r>
                    </a:p>
                  </a:txBody>
                  <a:tcPr/>
                </a:tc>
                <a:tc>
                  <a:txBody>
                    <a:bodyPr/>
                    <a:lstStyle/>
                    <a:p>
                      <a:r>
                        <a:rPr lang="en-US" sz="1000"/>
                        <a:t>E-Rate</a:t>
                      </a:r>
                    </a:p>
                  </a:txBody>
                  <a:tcPr/>
                </a:tc>
                <a:extLst>
                  <a:ext uri="{0D108BD9-81ED-4DB2-BD59-A6C34878D82A}">
                    <a16:rowId xmlns:a16="http://schemas.microsoft.com/office/drawing/2014/main" val="920136482"/>
                  </a:ext>
                </a:extLst>
              </a:tr>
              <a:tr h="370840">
                <a:tc>
                  <a:txBody>
                    <a:bodyPr/>
                    <a:lstStyle/>
                    <a:p>
                      <a:r>
                        <a:rPr lang="en-US" sz="1000"/>
                        <a:t>MBDA</a:t>
                      </a:r>
                    </a:p>
                  </a:txBody>
                  <a:tcPr/>
                </a:tc>
                <a:tc>
                  <a:txBody>
                    <a:bodyPr/>
                    <a:lstStyle/>
                    <a:p>
                      <a:r>
                        <a:rPr lang="en-US" sz="1000"/>
                        <a:t>124</a:t>
                      </a:r>
                    </a:p>
                  </a:txBody>
                  <a:tcPr/>
                </a:tc>
                <a:tc>
                  <a:txBody>
                    <a:bodyPr/>
                    <a:lstStyle/>
                    <a:p>
                      <a:r>
                        <a:rPr lang="en-US" sz="1000"/>
                        <a:t>56</a:t>
                      </a:r>
                    </a:p>
                  </a:txBody>
                  <a:tcPr/>
                </a:tc>
                <a:tc>
                  <a:txBody>
                    <a:bodyPr/>
                    <a:lstStyle/>
                    <a:p>
                      <a:r>
                        <a:rPr lang="en-US" sz="1000"/>
                        <a:t>6</a:t>
                      </a:r>
                    </a:p>
                  </a:txBody>
                  <a:tcPr/>
                </a:tc>
                <a:tc>
                  <a:txBody>
                    <a:bodyPr/>
                    <a:lstStyle/>
                    <a:p>
                      <a:r>
                        <a:rPr lang="en-US" sz="1000"/>
                        <a:t>43329</a:t>
                      </a:r>
                    </a:p>
                  </a:txBody>
                  <a:tcPr/>
                </a:tc>
                <a:tc>
                  <a:txBody>
                    <a:bodyPr/>
                    <a:lstStyle/>
                    <a:p>
                      <a:r>
                        <a:rPr lang="en-US" sz="1000"/>
                        <a:t>43167</a:t>
                      </a:r>
                    </a:p>
                  </a:txBody>
                  <a:tcPr/>
                </a:tc>
                <a:tc>
                  <a:txBody>
                    <a:bodyPr/>
                    <a:lstStyle/>
                    <a:p>
                      <a:r>
                        <a:rPr lang="en-US" sz="1000"/>
                        <a:t>61</a:t>
                      </a:r>
                    </a:p>
                  </a:txBody>
                  <a:tcPr/>
                </a:tc>
                <a:tc>
                  <a:txBody>
                    <a:bodyPr/>
                    <a:lstStyle/>
                    <a:p>
                      <a:r>
                        <a:rPr lang="en-US" sz="1000"/>
                        <a:t>56.73 %</a:t>
                      </a:r>
                    </a:p>
                  </a:txBody>
                  <a:tcPr/>
                </a:tc>
                <a:tc>
                  <a:txBody>
                    <a:bodyPr/>
                    <a:lstStyle/>
                    <a:p>
                      <a:r>
                        <a:rPr lang="en-US" sz="1000"/>
                        <a:t>0 %</a:t>
                      </a:r>
                    </a:p>
                  </a:txBody>
                  <a:tcPr/>
                </a:tc>
                <a:tc>
                  <a:txBody>
                    <a:bodyPr/>
                    <a:lstStyle/>
                    <a:p>
                      <a:r>
                        <a:rPr lang="en-US" sz="1000"/>
                        <a:t>1.4840 %</a:t>
                      </a:r>
                    </a:p>
                  </a:txBody>
                  <a:tcPr/>
                </a:tc>
                <a:extLst>
                  <a:ext uri="{0D108BD9-81ED-4DB2-BD59-A6C34878D82A}">
                    <a16:rowId xmlns:a16="http://schemas.microsoft.com/office/drawing/2014/main" val="1748541826"/>
                  </a:ext>
                </a:extLst>
              </a:tr>
            </a:tbl>
          </a:graphicData>
        </a:graphic>
      </p:graphicFrame>
      <p:sp>
        <p:nvSpPr>
          <p:cNvPr id="4" name="Text Placeholder 3">
            <a:extLst>
              <a:ext uri="{FF2B5EF4-FFF2-40B4-BE49-F238E27FC236}">
                <a16:creationId xmlns:a16="http://schemas.microsoft.com/office/drawing/2014/main" id="{F4FC9733-F164-417A-923B-D4C05C1C3F8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02126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24ACD-F274-4186-BD30-F91E78A04C35}"/>
              </a:ext>
            </a:extLst>
          </p:cNvPr>
          <p:cNvSpPr>
            <a:spLocks noGrp="1"/>
          </p:cNvSpPr>
          <p:nvPr>
            <p:ph type="title"/>
          </p:nvPr>
        </p:nvSpPr>
        <p:spPr/>
        <p:txBody>
          <a:bodyPr/>
          <a:lstStyle/>
          <a:p>
            <a:r>
              <a:rPr lang="en-US"/>
              <a:t>Youtube Channel-wide Annotation/Card Clicks Over Time | 1 group and 1 profile</a:t>
            </a:r>
          </a:p>
        </p:txBody>
      </p:sp>
      <p:graphicFrame>
        <p:nvGraphicFramePr>
          <p:cNvPr id="6" name="Chart Placeholder 5">
            <a:extLst>
              <a:ext uri="{FF2B5EF4-FFF2-40B4-BE49-F238E27FC236}">
                <a16:creationId xmlns:a16="http://schemas.microsoft.com/office/drawing/2014/main" id="{4C9F257C-F376-47C8-A510-78E62B561B53}"/>
              </a:ext>
            </a:extLst>
          </p:cNvPr>
          <p:cNvGraphicFramePr>
            <a:graphicFrameLocks noGrp="1"/>
          </p:cNvGraphicFramePr>
          <p:nvPr>
            <p:ph type="chart" sz="quarter" idx="13"/>
            <p:extLst>
              <p:ext uri="{D42A27DB-BD31-4B8C-83A1-F6EECF244321}">
                <p14:modId xmlns:p14="http://schemas.microsoft.com/office/powerpoint/2010/main" val="4164599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47453-F9CF-4AEF-8F36-059292B2F38D}"/>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8ADBFACF-61C8-4C3E-BCA1-098F8F805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2105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A429-69CC-49E0-AE62-E821AD3A17CC}"/>
              </a:ext>
            </a:extLst>
          </p:cNvPr>
          <p:cNvSpPr>
            <a:spLocks noGrp="1"/>
          </p:cNvSpPr>
          <p:nvPr>
            <p:ph type="title"/>
          </p:nvPr>
        </p:nvSpPr>
        <p:spPr/>
        <p:txBody>
          <a:bodyPr/>
          <a:lstStyle/>
          <a:p>
            <a:r>
              <a:rPr lang="en-US"/>
              <a:t>LinkedIn Key Metrics Table - Post Level with CTR | 1 group and 1 profile</a:t>
            </a:r>
          </a:p>
        </p:txBody>
      </p:sp>
      <p:graphicFrame>
        <p:nvGraphicFramePr>
          <p:cNvPr id="5" name="Table Placeholder 4">
            <a:extLst>
              <a:ext uri="{FF2B5EF4-FFF2-40B4-BE49-F238E27FC236}">
                <a16:creationId xmlns:a16="http://schemas.microsoft.com/office/drawing/2014/main" id="{3D9D623A-7B13-4162-B08E-D0D813A0E1B1}"/>
              </a:ext>
            </a:extLst>
          </p:cNvPr>
          <p:cNvGraphicFramePr>
            <a:graphicFrameLocks noGrp="1"/>
          </p:cNvGraphicFramePr>
          <p:nvPr>
            <p:ph type="tbl" sz="quarter" idx="13"/>
            <p:extLst>
              <p:ext uri="{D42A27DB-BD31-4B8C-83A1-F6EECF244321}">
                <p14:modId xmlns:p14="http://schemas.microsoft.com/office/powerpoint/2010/main" val="36896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07783832"/>
                    </a:ext>
                  </a:extLst>
                </a:gridCol>
                <a:gridCol w="411480">
                  <a:extLst>
                    <a:ext uri="{9D8B030D-6E8A-4147-A177-3AD203B41FA5}">
                      <a16:colId xmlns:a16="http://schemas.microsoft.com/office/drawing/2014/main" val="4152420597"/>
                    </a:ext>
                  </a:extLst>
                </a:gridCol>
                <a:gridCol w="411480">
                  <a:extLst>
                    <a:ext uri="{9D8B030D-6E8A-4147-A177-3AD203B41FA5}">
                      <a16:colId xmlns:a16="http://schemas.microsoft.com/office/drawing/2014/main" val="4267527585"/>
                    </a:ext>
                  </a:extLst>
                </a:gridCol>
                <a:gridCol w="411480">
                  <a:extLst>
                    <a:ext uri="{9D8B030D-6E8A-4147-A177-3AD203B41FA5}">
                      <a16:colId xmlns:a16="http://schemas.microsoft.com/office/drawing/2014/main" val="4050106868"/>
                    </a:ext>
                  </a:extLst>
                </a:gridCol>
                <a:gridCol w="411480">
                  <a:extLst>
                    <a:ext uri="{9D8B030D-6E8A-4147-A177-3AD203B41FA5}">
                      <a16:colId xmlns:a16="http://schemas.microsoft.com/office/drawing/2014/main" val="3146328201"/>
                    </a:ext>
                  </a:extLst>
                </a:gridCol>
                <a:gridCol w="411480">
                  <a:extLst>
                    <a:ext uri="{9D8B030D-6E8A-4147-A177-3AD203B41FA5}">
                      <a16:colId xmlns:a16="http://schemas.microsoft.com/office/drawing/2014/main" val="2572553029"/>
                    </a:ext>
                  </a:extLst>
                </a:gridCol>
                <a:gridCol w="411480">
                  <a:extLst>
                    <a:ext uri="{9D8B030D-6E8A-4147-A177-3AD203B41FA5}">
                      <a16:colId xmlns:a16="http://schemas.microsoft.com/office/drawing/2014/main" val="2155009977"/>
                    </a:ext>
                  </a:extLst>
                </a:gridCol>
                <a:gridCol w="411480">
                  <a:extLst>
                    <a:ext uri="{9D8B030D-6E8A-4147-A177-3AD203B41FA5}">
                      <a16:colId xmlns:a16="http://schemas.microsoft.com/office/drawing/2014/main" val="1598700502"/>
                    </a:ext>
                  </a:extLst>
                </a:gridCol>
                <a:gridCol w="411480">
                  <a:extLst>
                    <a:ext uri="{9D8B030D-6E8A-4147-A177-3AD203B41FA5}">
                      <a16:colId xmlns:a16="http://schemas.microsoft.com/office/drawing/2014/main" val="2286817185"/>
                    </a:ext>
                  </a:extLst>
                </a:gridCol>
                <a:gridCol w="411480">
                  <a:extLst>
                    <a:ext uri="{9D8B030D-6E8A-4147-A177-3AD203B41FA5}">
                      <a16:colId xmlns:a16="http://schemas.microsoft.com/office/drawing/2014/main" val="1514819034"/>
                    </a:ext>
                  </a:extLst>
                </a:gridCol>
                <a:gridCol w="411480">
                  <a:extLst>
                    <a:ext uri="{9D8B030D-6E8A-4147-A177-3AD203B41FA5}">
                      <a16:colId xmlns:a16="http://schemas.microsoft.com/office/drawing/2014/main" val="1355918196"/>
                    </a:ext>
                  </a:extLst>
                </a:gridCol>
                <a:gridCol w="411480">
                  <a:extLst>
                    <a:ext uri="{9D8B030D-6E8A-4147-A177-3AD203B41FA5}">
                      <a16:colId xmlns:a16="http://schemas.microsoft.com/office/drawing/2014/main" val="2488260295"/>
                    </a:ext>
                  </a:extLst>
                </a:gridCol>
                <a:gridCol w="411480">
                  <a:extLst>
                    <a:ext uri="{9D8B030D-6E8A-4147-A177-3AD203B41FA5}">
                      <a16:colId xmlns:a16="http://schemas.microsoft.com/office/drawing/2014/main" val="1550572748"/>
                    </a:ext>
                  </a:extLst>
                </a:gridCol>
                <a:gridCol w="411480">
                  <a:extLst>
                    <a:ext uri="{9D8B030D-6E8A-4147-A177-3AD203B41FA5}">
                      <a16:colId xmlns:a16="http://schemas.microsoft.com/office/drawing/2014/main" val="2449342960"/>
                    </a:ext>
                  </a:extLst>
                </a:gridCol>
                <a:gridCol w="411480">
                  <a:extLst>
                    <a:ext uri="{9D8B030D-6E8A-4147-A177-3AD203B41FA5}">
                      <a16:colId xmlns:a16="http://schemas.microsoft.com/office/drawing/2014/main" val="3526307124"/>
                    </a:ext>
                  </a:extLst>
                </a:gridCol>
                <a:gridCol w="411480">
                  <a:extLst>
                    <a:ext uri="{9D8B030D-6E8A-4147-A177-3AD203B41FA5}">
                      <a16:colId xmlns:a16="http://schemas.microsoft.com/office/drawing/2014/main" val="1738182434"/>
                    </a:ext>
                  </a:extLst>
                </a:gridCol>
                <a:gridCol w="411480">
                  <a:extLst>
                    <a:ext uri="{9D8B030D-6E8A-4147-A177-3AD203B41FA5}">
                      <a16:colId xmlns:a16="http://schemas.microsoft.com/office/drawing/2014/main" val="1147492843"/>
                    </a:ext>
                  </a:extLst>
                </a:gridCol>
                <a:gridCol w="411480">
                  <a:extLst>
                    <a:ext uri="{9D8B030D-6E8A-4147-A177-3AD203B41FA5}">
                      <a16:colId xmlns:a16="http://schemas.microsoft.com/office/drawing/2014/main" val="16579181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CTR</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574167576"/>
                  </a:ext>
                </a:extLst>
              </a:tr>
              <a:tr h="370840">
                <a:tc>
                  <a:txBody>
                    <a:bodyPr/>
                    <a:lstStyle/>
                    <a:p>
                      <a:r>
                        <a:rPr lang="en-US" sz="1000"/>
                        <a:t>MBDA</a:t>
                      </a:r>
                    </a:p>
                  </a:txBody>
                  <a:tcPr/>
                </a:tc>
                <a:tc>
                  <a:txBody>
                    <a:bodyPr/>
                    <a:lstStyle/>
                    <a:p>
                      <a:r>
                        <a:rPr lang="en-US" sz="1000"/>
                        <a:t>180872</a:t>
                      </a:r>
                    </a:p>
                  </a:txBody>
                  <a:tcPr/>
                </a:tc>
                <a:tc>
                  <a:txBody>
                    <a:bodyPr/>
                    <a:lstStyle/>
                    <a:p>
                      <a:r>
                        <a:rPr lang="en-US" sz="1000"/>
                        <a:t>749</a:t>
                      </a:r>
                    </a:p>
                  </a:txBody>
                  <a:tcPr/>
                </a:tc>
                <a:tc>
                  <a:txBody>
                    <a:bodyPr/>
                    <a:lstStyle/>
                    <a:p>
                      <a:r>
                        <a:rPr lang="en-US" sz="1000"/>
                        <a:t>8</a:t>
                      </a:r>
                    </a:p>
                  </a:txBody>
                  <a:tcPr/>
                </a:tc>
                <a:tc>
                  <a:txBody>
                    <a:bodyPr/>
                    <a:lstStyle/>
                    <a:p>
                      <a:r>
                        <a:rPr lang="en-US" sz="1000"/>
                        <a:t>986</a:t>
                      </a:r>
                    </a:p>
                  </a:txBody>
                  <a:tcPr/>
                </a:tc>
                <a:tc>
                  <a:txBody>
                    <a:bodyPr/>
                    <a:lstStyle/>
                    <a:p>
                      <a:r>
                        <a:rPr lang="en-US" sz="1000"/>
                        <a:t>123.25</a:t>
                      </a:r>
                    </a:p>
                  </a:txBody>
                  <a:tcPr/>
                </a:tc>
                <a:tc>
                  <a:txBody>
                    <a:bodyPr/>
                    <a:lstStyle/>
                    <a:p>
                      <a:r>
                        <a:rPr lang="en-US" sz="1000"/>
                        <a:t>11</a:t>
                      </a:r>
                    </a:p>
                  </a:txBody>
                  <a:tcPr/>
                </a:tc>
                <a:tc>
                  <a:txBody>
                    <a:bodyPr/>
                    <a:lstStyle/>
                    <a:p>
                      <a:r>
                        <a:rPr lang="en-US" sz="1000"/>
                        <a:t>1.375</a:t>
                      </a:r>
                    </a:p>
                  </a:txBody>
                  <a:tcPr/>
                </a:tc>
                <a:tc>
                  <a:txBody>
                    <a:bodyPr/>
                    <a:lstStyle/>
                    <a:p>
                      <a:r>
                        <a:rPr lang="en-US" sz="1000"/>
                        <a:t>86</a:t>
                      </a:r>
                    </a:p>
                  </a:txBody>
                  <a:tcPr/>
                </a:tc>
                <a:tc>
                  <a:txBody>
                    <a:bodyPr/>
                    <a:lstStyle/>
                    <a:p>
                      <a:r>
                        <a:rPr lang="en-US" sz="1000"/>
                        <a:t>10.75</a:t>
                      </a:r>
                    </a:p>
                  </a:txBody>
                  <a:tcPr/>
                </a:tc>
                <a:tc>
                  <a:txBody>
                    <a:bodyPr/>
                    <a:lstStyle/>
                    <a:p>
                      <a:r>
                        <a:rPr lang="en-US" sz="1000"/>
                        <a:t>4992</a:t>
                      </a:r>
                    </a:p>
                  </a:txBody>
                  <a:tcPr/>
                </a:tc>
                <a:tc>
                  <a:txBody>
                    <a:bodyPr/>
                    <a:lstStyle/>
                    <a:p>
                      <a:r>
                        <a:rPr lang="en-US" sz="1000"/>
                        <a:t>624</a:t>
                      </a:r>
                    </a:p>
                  </a:txBody>
                  <a:tcPr/>
                </a:tc>
                <a:tc>
                  <a:txBody>
                    <a:bodyPr/>
                    <a:lstStyle/>
                    <a:p>
                      <a:r>
                        <a:rPr lang="en-US" sz="1000"/>
                        <a:t>64939</a:t>
                      </a:r>
                    </a:p>
                  </a:txBody>
                  <a:tcPr/>
                </a:tc>
                <a:tc>
                  <a:txBody>
                    <a:bodyPr/>
                    <a:lstStyle/>
                    <a:p>
                      <a:r>
                        <a:rPr lang="en-US" sz="1000"/>
                        <a:t>8117.375</a:t>
                      </a:r>
                    </a:p>
                  </a:txBody>
                  <a:tcPr/>
                </a:tc>
                <a:tc>
                  <a:txBody>
                    <a:bodyPr/>
                    <a:lstStyle/>
                    <a:p>
                      <a:r>
                        <a:rPr lang="en-US" sz="1000"/>
                        <a:t>7.69 %</a:t>
                      </a:r>
                    </a:p>
                  </a:txBody>
                  <a:tcPr/>
                </a:tc>
                <a:tc>
                  <a:txBody>
                    <a:bodyPr/>
                    <a:lstStyle/>
                    <a:p>
                      <a:r>
                        <a:rPr lang="en-US" sz="1000"/>
                        <a:t>8.5120224281824 %</a:t>
                      </a:r>
                    </a:p>
                  </a:txBody>
                  <a:tcPr/>
                </a:tc>
                <a:tc>
                  <a:txBody>
                    <a:bodyPr/>
                    <a:lstStyle/>
                    <a:p>
                      <a:r>
                        <a:rPr lang="en-US" sz="1000"/>
                        <a:t>7393</a:t>
                      </a:r>
                    </a:p>
                  </a:txBody>
                  <a:tcPr/>
                </a:tc>
                <a:tc>
                  <a:txBody>
                    <a:bodyPr/>
                    <a:lstStyle/>
                    <a:p>
                      <a:r>
                        <a:rPr lang="en-US" sz="1000"/>
                        <a:t>2002.5776666667</a:t>
                      </a:r>
                    </a:p>
                  </a:txBody>
                  <a:tcPr/>
                </a:tc>
                <a:extLst>
                  <a:ext uri="{0D108BD9-81ED-4DB2-BD59-A6C34878D82A}">
                    <a16:rowId xmlns:a16="http://schemas.microsoft.com/office/drawing/2014/main" val="2905631409"/>
                  </a:ext>
                </a:extLst>
              </a:tr>
            </a:tbl>
          </a:graphicData>
        </a:graphic>
      </p:graphicFrame>
      <p:sp>
        <p:nvSpPr>
          <p:cNvPr id="4" name="Text Placeholder 3">
            <a:extLst>
              <a:ext uri="{FF2B5EF4-FFF2-40B4-BE49-F238E27FC236}">
                <a16:creationId xmlns:a16="http://schemas.microsoft.com/office/drawing/2014/main" id="{F5B0D272-F2DB-4104-A546-B6FAE108052A}"/>
              </a:ext>
            </a:extLst>
          </p:cNvPr>
          <p:cNvSpPr>
            <a:spLocks noGrp="1"/>
          </p:cNvSpPr>
          <p:nvPr>
            <p:ph type="body" sz="quarter" idx="14"/>
          </p:nvPr>
        </p:nvSpPr>
        <p:spPr/>
        <p:txBody>
          <a:bodyPr/>
          <a:lstStyle/>
          <a:p>
            <a:r>
              <a:rPr lang="en-US"/>
              <a:t>11/01/2023 - 11/06/2023</a:t>
            </a:r>
          </a:p>
        </p:txBody>
      </p:sp>
    </p:spTree>
    <p:extLst>
      <p:ext uri="{BB962C8B-B14F-4D97-AF65-F5344CB8AC3E}">
        <p14:creationId xmlns:p14="http://schemas.microsoft.com/office/powerpoint/2010/main" val="38506748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26F18-DAC6-434A-93C7-79EDCFFCFE87}"/>
              </a:ext>
            </a:extLst>
          </p:cNvPr>
          <p:cNvSpPr>
            <a:spLocks noGrp="1"/>
          </p:cNvSpPr>
          <p:nvPr>
            <p:ph type="title"/>
          </p:nvPr>
        </p:nvSpPr>
        <p:spPr/>
        <p:txBody>
          <a:bodyPr/>
          <a:lstStyle/>
          <a:p>
            <a:r>
              <a:rPr lang="en-US"/>
              <a:t>LinkedIn Posts Table with CTR | 1 group and 1 profile - 1 of 12</a:t>
            </a:r>
          </a:p>
        </p:txBody>
      </p:sp>
      <p:graphicFrame>
        <p:nvGraphicFramePr>
          <p:cNvPr id="5" name="Table Placeholder 4">
            <a:extLst>
              <a:ext uri="{FF2B5EF4-FFF2-40B4-BE49-F238E27FC236}">
                <a16:creationId xmlns:a16="http://schemas.microsoft.com/office/drawing/2014/main" id="{413BDBB6-1C41-479A-B10F-B4C5EF1A85F0}"/>
              </a:ext>
            </a:extLst>
          </p:cNvPr>
          <p:cNvGraphicFramePr>
            <a:graphicFrameLocks noGrp="1"/>
          </p:cNvGraphicFramePr>
          <p:nvPr>
            <p:ph type="tbl" sz="quarter" idx="13"/>
            <p:extLst>
              <p:ext uri="{D42A27DB-BD31-4B8C-83A1-F6EECF244321}">
                <p14:modId xmlns:p14="http://schemas.microsoft.com/office/powerpoint/2010/main" val="242428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9440252"/>
                    </a:ext>
                  </a:extLst>
                </a:gridCol>
                <a:gridCol w="1069848">
                  <a:extLst>
                    <a:ext uri="{9D8B030D-6E8A-4147-A177-3AD203B41FA5}">
                      <a16:colId xmlns:a16="http://schemas.microsoft.com/office/drawing/2014/main" val="329642830"/>
                    </a:ext>
                  </a:extLst>
                </a:gridCol>
                <a:gridCol w="1563624">
                  <a:extLst>
                    <a:ext uri="{9D8B030D-6E8A-4147-A177-3AD203B41FA5}">
                      <a16:colId xmlns:a16="http://schemas.microsoft.com/office/drawing/2014/main" val="1915673027"/>
                    </a:ext>
                  </a:extLst>
                </a:gridCol>
                <a:gridCol w="493776">
                  <a:extLst>
                    <a:ext uri="{9D8B030D-6E8A-4147-A177-3AD203B41FA5}">
                      <a16:colId xmlns:a16="http://schemas.microsoft.com/office/drawing/2014/main" val="2334955657"/>
                    </a:ext>
                  </a:extLst>
                </a:gridCol>
                <a:gridCol w="493776">
                  <a:extLst>
                    <a:ext uri="{9D8B030D-6E8A-4147-A177-3AD203B41FA5}">
                      <a16:colId xmlns:a16="http://schemas.microsoft.com/office/drawing/2014/main" val="3684514981"/>
                    </a:ext>
                  </a:extLst>
                </a:gridCol>
                <a:gridCol w="493776">
                  <a:extLst>
                    <a:ext uri="{9D8B030D-6E8A-4147-A177-3AD203B41FA5}">
                      <a16:colId xmlns:a16="http://schemas.microsoft.com/office/drawing/2014/main" val="773322168"/>
                    </a:ext>
                  </a:extLst>
                </a:gridCol>
                <a:gridCol w="493776">
                  <a:extLst>
                    <a:ext uri="{9D8B030D-6E8A-4147-A177-3AD203B41FA5}">
                      <a16:colId xmlns:a16="http://schemas.microsoft.com/office/drawing/2014/main" val="3489172773"/>
                    </a:ext>
                  </a:extLst>
                </a:gridCol>
                <a:gridCol w="493776">
                  <a:extLst>
                    <a:ext uri="{9D8B030D-6E8A-4147-A177-3AD203B41FA5}">
                      <a16:colId xmlns:a16="http://schemas.microsoft.com/office/drawing/2014/main" val="1805762470"/>
                    </a:ext>
                  </a:extLst>
                </a:gridCol>
                <a:gridCol w="493776">
                  <a:extLst>
                    <a:ext uri="{9D8B030D-6E8A-4147-A177-3AD203B41FA5}">
                      <a16:colId xmlns:a16="http://schemas.microsoft.com/office/drawing/2014/main" val="1961666871"/>
                    </a:ext>
                  </a:extLst>
                </a:gridCol>
                <a:gridCol w="493776">
                  <a:extLst>
                    <a:ext uri="{9D8B030D-6E8A-4147-A177-3AD203B41FA5}">
                      <a16:colId xmlns:a16="http://schemas.microsoft.com/office/drawing/2014/main" val="67604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88493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- 2023-11-09 17:01:49</a:t>
                      </a:r>
                      <a:r>
                        <a:rPr kumimoji="0" lang="fr-FR" sz="1000" b="0" i="0" u="none" strike="noStrike" kern="1200" cap="none" spc="0" normalizeH="0" baseline="0" noProof="0">
                          <a:ln>
                            <a:noFill/>
                          </a:ln>
                          <a:solidFill>
                            <a:prstClr val="black"/>
                          </a:solidFill>
                          <a:effectLst/>
                          <a:uLnTx/>
                          <a:uFillTx/>
                          <a:latin typeface="Calibri"/>
                          <a:ea typeface="+mn-ea"/>
                          <a:cs typeface="+mn-cs"/>
                        </a:rPr>
                        <a:t>
 👨‍🔧 Être technicien et relever chaque jour les défis de l’industrie de la #défense, c’est possible ?
➡ Chez MBDA, nos #techniciens collaborent sur des projets stratégiques de pointe et bénéficient d’un environnement stimulant, au cœur de notre ingénierie, avec de nombreuses opportunités d’évolution. Rejoignez-nous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https://media.licdn.com/dms/image/D4E10AQH159KWFtZIbA/videocover-high/0/1699545720710?e=1700204400&amp;v=beta&amp;t=jyEtnArTzj39nilqA1Kxse7XernHK5X3dvG9v-biWzQ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3.6686838124054 %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extLst>
                  <a:ext uri="{0D108BD9-81ED-4DB2-BD59-A6C34878D82A}">
                    <a16:rowId xmlns:a16="http://schemas.microsoft.com/office/drawing/2014/main" val="1606030238"/>
                  </a:ext>
                </a:extLst>
              </a:tr>
            </a:tbl>
          </a:graphicData>
        </a:graphic>
      </p:graphicFrame>
      <p:sp>
        <p:nvSpPr>
          <p:cNvPr id="4" name="Text Placeholder 3">
            <a:extLst>
              <a:ext uri="{FF2B5EF4-FFF2-40B4-BE49-F238E27FC236}">
                <a16:creationId xmlns:a16="http://schemas.microsoft.com/office/drawing/2014/main" id="{20E1E511-851C-4A7E-B120-5A82D7790D67}"/>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4937259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8206F-356B-4591-8068-98D31BA2A940}"/>
              </a:ext>
            </a:extLst>
          </p:cNvPr>
          <p:cNvSpPr>
            <a:spLocks noGrp="1"/>
          </p:cNvSpPr>
          <p:nvPr>
            <p:ph type="title"/>
          </p:nvPr>
        </p:nvSpPr>
        <p:spPr/>
        <p:txBody>
          <a:bodyPr/>
          <a:lstStyle/>
          <a:p>
            <a:r>
              <a:rPr lang="en-US"/>
              <a:t>LinkedIn Posts Table with CTR | 1 group and 1 profile - 2 of 12</a:t>
            </a:r>
          </a:p>
        </p:txBody>
      </p:sp>
      <p:graphicFrame>
        <p:nvGraphicFramePr>
          <p:cNvPr id="5" name="Table Placeholder 4">
            <a:extLst>
              <a:ext uri="{FF2B5EF4-FFF2-40B4-BE49-F238E27FC236}">
                <a16:creationId xmlns:a16="http://schemas.microsoft.com/office/drawing/2014/main" id="{C4028F80-30FA-4942-8385-D025F0E3B8C5}"/>
              </a:ext>
            </a:extLst>
          </p:cNvPr>
          <p:cNvGraphicFramePr>
            <a:graphicFrameLocks noGrp="1"/>
          </p:cNvGraphicFramePr>
          <p:nvPr>
            <p:ph type="tbl" sz="quarter" idx="13"/>
            <p:extLst>
              <p:ext uri="{D42A27DB-BD31-4B8C-83A1-F6EECF244321}">
                <p14:modId xmlns:p14="http://schemas.microsoft.com/office/powerpoint/2010/main" val="117492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244551"/>
                    </a:ext>
                  </a:extLst>
                </a:gridCol>
                <a:gridCol w="1069848">
                  <a:extLst>
                    <a:ext uri="{9D8B030D-6E8A-4147-A177-3AD203B41FA5}">
                      <a16:colId xmlns:a16="http://schemas.microsoft.com/office/drawing/2014/main" val="580385608"/>
                    </a:ext>
                  </a:extLst>
                </a:gridCol>
                <a:gridCol w="1563624">
                  <a:extLst>
                    <a:ext uri="{9D8B030D-6E8A-4147-A177-3AD203B41FA5}">
                      <a16:colId xmlns:a16="http://schemas.microsoft.com/office/drawing/2014/main" val="386184776"/>
                    </a:ext>
                  </a:extLst>
                </a:gridCol>
                <a:gridCol w="493776">
                  <a:extLst>
                    <a:ext uri="{9D8B030D-6E8A-4147-A177-3AD203B41FA5}">
                      <a16:colId xmlns:a16="http://schemas.microsoft.com/office/drawing/2014/main" val="3170629561"/>
                    </a:ext>
                  </a:extLst>
                </a:gridCol>
                <a:gridCol w="493776">
                  <a:extLst>
                    <a:ext uri="{9D8B030D-6E8A-4147-A177-3AD203B41FA5}">
                      <a16:colId xmlns:a16="http://schemas.microsoft.com/office/drawing/2014/main" val="1428145735"/>
                    </a:ext>
                  </a:extLst>
                </a:gridCol>
                <a:gridCol w="493776">
                  <a:extLst>
                    <a:ext uri="{9D8B030D-6E8A-4147-A177-3AD203B41FA5}">
                      <a16:colId xmlns:a16="http://schemas.microsoft.com/office/drawing/2014/main" val="3807324749"/>
                    </a:ext>
                  </a:extLst>
                </a:gridCol>
                <a:gridCol w="493776">
                  <a:extLst>
                    <a:ext uri="{9D8B030D-6E8A-4147-A177-3AD203B41FA5}">
                      <a16:colId xmlns:a16="http://schemas.microsoft.com/office/drawing/2014/main" val="2542723873"/>
                    </a:ext>
                  </a:extLst>
                </a:gridCol>
                <a:gridCol w="493776">
                  <a:extLst>
                    <a:ext uri="{9D8B030D-6E8A-4147-A177-3AD203B41FA5}">
                      <a16:colId xmlns:a16="http://schemas.microsoft.com/office/drawing/2014/main" val="1666357154"/>
                    </a:ext>
                  </a:extLst>
                </a:gridCol>
                <a:gridCol w="493776">
                  <a:extLst>
                    <a:ext uri="{9D8B030D-6E8A-4147-A177-3AD203B41FA5}">
                      <a16:colId xmlns:a16="http://schemas.microsoft.com/office/drawing/2014/main" val="1599764154"/>
                    </a:ext>
                  </a:extLst>
                </a:gridCol>
                <a:gridCol w="493776">
                  <a:extLst>
                    <a:ext uri="{9D8B030D-6E8A-4147-A177-3AD203B41FA5}">
                      <a16:colId xmlns:a16="http://schemas.microsoft.com/office/drawing/2014/main" val="19546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4829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- 2023-11-09 10:08:28</a:t>
                      </a:r>
                      <a:r>
                        <a:rPr kumimoji="0" lang="en-US" sz="1000" b="0" i="0" u="none" strike="noStrike" kern="1200" cap="none" spc="0" normalizeH="0" baseline="0" noProof="0">
                          <a:ln>
                            <a:noFill/>
                          </a:ln>
                          <a:solidFill>
                            <a:prstClr val="black"/>
                          </a:solidFill>
                          <a:effectLst/>
                          <a:uLnTx/>
                          <a:uFillTx/>
                          <a:latin typeface="Calibri"/>
                          <a:ea typeface="+mn-ea"/>
                          <a:cs typeface="+mn-cs"/>
                        </a:rPr>
                        <a:t>
 MBDA are very proud to announce that we have been awarded Platinum accredited membership via The 5% Club Club’s 2023-24 Employer Audit Scheme. This award recognises our commitment to developing our employees through “earn &amp; learn” schemes such as Apprenticeships, Graduate Schemes and Placements.
Click the story below to learn more about the achievement and to explore our current Early Careers opportunities and more. 
https://lnkd.in/eNbB8jah 
#CelebratingExcellence #EarnAndLearn #Apprenticeships #Graduates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https://media.licdn.com/dms/image/D4E10AQGF3AQ7XWmprw/image-shrink_1280/0/1699520907609?e=1700204400&amp;v=beta&amp;t=DNAoqQnw_y_3sKIi0IeH6jZ6fMO5YsG7okhqUsefqU4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4.8435923309788 %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1.41 %</a:t>
                      </a:r>
                    </a:p>
                  </a:txBody>
                  <a:tcPr/>
                </a:tc>
                <a:extLst>
                  <a:ext uri="{0D108BD9-81ED-4DB2-BD59-A6C34878D82A}">
                    <a16:rowId xmlns:a16="http://schemas.microsoft.com/office/drawing/2014/main" val="348692116"/>
                  </a:ext>
                </a:extLst>
              </a:tr>
            </a:tbl>
          </a:graphicData>
        </a:graphic>
      </p:graphicFrame>
      <p:sp>
        <p:nvSpPr>
          <p:cNvPr id="4" name="Text Placeholder 3">
            <a:extLst>
              <a:ext uri="{FF2B5EF4-FFF2-40B4-BE49-F238E27FC236}">
                <a16:creationId xmlns:a16="http://schemas.microsoft.com/office/drawing/2014/main" id="{25F3215C-BC6F-4D0D-B402-7EE42B37BD96}"/>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0544435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6BE9-7AC6-49BD-8574-0D71BBE0D865}"/>
              </a:ext>
            </a:extLst>
          </p:cNvPr>
          <p:cNvSpPr>
            <a:spLocks noGrp="1"/>
          </p:cNvSpPr>
          <p:nvPr>
            <p:ph type="title"/>
          </p:nvPr>
        </p:nvSpPr>
        <p:spPr/>
        <p:txBody>
          <a:bodyPr/>
          <a:lstStyle/>
          <a:p>
            <a:r>
              <a:rPr lang="en-US"/>
              <a:t>LinkedIn Posts Table with CTR | 1 group and 1 profile - 3 of 12</a:t>
            </a:r>
          </a:p>
        </p:txBody>
      </p:sp>
      <p:graphicFrame>
        <p:nvGraphicFramePr>
          <p:cNvPr id="5" name="Table Placeholder 4">
            <a:extLst>
              <a:ext uri="{FF2B5EF4-FFF2-40B4-BE49-F238E27FC236}">
                <a16:creationId xmlns:a16="http://schemas.microsoft.com/office/drawing/2014/main" id="{03C471FF-CD44-413D-9B05-57C54977317B}"/>
              </a:ext>
            </a:extLst>
          </p:cNvPr>
          <p:cNvGraphicFramePr>
            <a:graphicFrameLocks noGrp="1"/>
          </p:cNvGraphicFramePr>
          <p:nvPr>
            <p:ph type="tbl" sz="quarter" idx="13"/>
            <p:extLst>
              <p:ext uri="{D42A27DB-BD31-4B8C-83A1-F6EECF244321}">
                <p14:modId xmlns:p14="http://schemas.microsoft.com/office/powerpoint/2010/main" val="2090074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31807"/>
                    </a:ext>
                  </a:extLst>
                </a:gridCol>
                <a:gridCol w="1069848">
                  <a:extLst>
                    <a:ext uri="{9D8B030D-6E8A-4147-A177-3AD203B41FA5}">
                      <a16:colId xmlns:a16="http://schemas.microsoft.com/office/drawing/2014/main" val="2860797289"/>
                    </a:ext>
                  </a:extLst>
                </a:gridCol>
                <a:gridCol w="1563624">
                  <a:extLst>
                    <a:ext uri="{9D8B030D-6E8A-4147-A177-3AD203B41FA5}">
                      <a16:colId xmlns:a16="http://schemas.microsoft.com/office/drawing/2014/main" val="1178015000"/>
                    </a:ext>
                  </a:extLst>
                </a:gridCol>
                <a:gridCol w="493776">
                  <a:extLst>
                    <a:ext uri="{9D8B030D-6E8A-4147-A177-3AD203B41FA5}">
                      <a16:colId xmlns:a16="http://schemas.microsoft.com/office/drawing/2014/main" val="3893587068"/>
                    </a:ext>
                  </a:extLst>
                </a:gridCol>
                <a:gridCol w="493776">
                  <a:extLst>
                    <a:ext uri="{9D8B030D-6E8A-4147-A177-3AD203B41FA5}">
                      <a16:colId xmlns:a16="http://schemas.microsoft.com/office/drawing/2014/main" val="762398946"/>
                    </a:ext>
                  </a:extLst>
                </a:gridCol>
                <a:gridCol w="493776">
                  <a:extLst>
                    <a:ext uri="{9D8B030D-6E8A-4147-A177-3AD203B41FA5}">
                      <a16:colId xmlns:a16="http://schemas.microsoft.com/office/drawing/2014/main" val="3845510360"/>
                    </a:ext>
                  </a:extLst>
                </a:gridCol>
                <a:gridCol w="493776">
                  <a:extLst>
                    <a:ext uri="{9D8B030D-6E8A-4147-A177-3AD203B41FA5}">
                      <a16:colId xmlns:a16="http://schemas.microsoft.com/office/drawing/2014/main" val="3926142646"/>
                    </a:ext>
                  </a:extLst>
                </a:gridCol>
                <a:gridCol w="493776">
                  <a:extLst>
                    <a:ext uri="{9D8B030D-6E8A-4147-A177-3AD203B41FA5}">
                      <a16:colId xmlns:a16="http://schemas.microsoft.com/office/drawing/2014/main" val="1156452217"/>
                    </a:ext>
                  </a:extLst>
                </a:gridCol>
                <a:gridCol w="493776">
                  <a:extLst>
                    <a:ext uri="{9D8B030D-6E8A-4147-A177-3AD203B41FA5}">
                      <a16:colId xmlns:a16="http://schemas.microsoft.com/office/drawing/2014/main" val="206580108"/>
                    </a:ext>
                  </a:extLst>
                </a:gridCol>
                <a:gridCol w="493776">
                  <a:extLst>
                    <a:ext uri="{9D8B030D-6E8A-4147-A177-3AD203B41FA5}">
                      <a16:colId xmlns:a16="http://schemas.microsoft.com/office/drawing/2014/main" val="590946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5557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- 2023-11-08 16:22:47</a:t>
                      </a:r>
                      <a:r>
                        <a:rPr kumimoji="0" lang="en-US" sz="1000" b="0" i="0" u="none" strike="noStrike" kern="1200" cap="none" spc="0" normalizeH="0" baseline="0" noProof="0">
                          <a:ln>
                            <a:noFill/>
                          </a:ln>
                          <a:solidFill>
                            <a:prstClr val="black"/>
                          </a:solidFill>
                          <a:effectLst/>
                          <a:uLnTx/>
                          <a:uFillTx/>
                          <a:latin typeface="Calibri"/>
                          <a:ea typeface="+mn-ea"/>
                          <a:cs typeface="+mn-cs"/>
                        </a:rPr>
                        <a:t>
 🚀 MBDA and Poland seal a landmark NAREW deal! The agreement with Polska Grupa Zbrojeniowa S.A. solidifies support for the highly advanced air defence program, marking a strategic leap in UK-Poland defence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https://media.licdn.com/dms/document/media/D4E1FAQEk0cD5iAb1KA/feedshare-document-pdf-analyzed/0/1699456900547?e=1700204400&amp;v=beta&amp;t=So80yDYG7ZMld2KIyIwr5VUpMyUc6wF8dmp-j36FgAc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17.663354146513 %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15.25 %</a:t>
                      </a:r>
                    </a:p>
                  </a:txBody>
                  <a:tcPr/>
                </a:tc>
                <a:extLst>
                  <a:ext uri="{0D108BD9-81ED-4DB2-BD59-A6C34878D82A}">
                    <a16:rowId xmlns:a16="http://schemas.microsoft.com/office/drawing/2014/main" val="2587504075"/>
                  </a:ext>
                </a:extLst>
              </a:tr>
            </a:tbl>
          </a:graphicData>
        </a:graphic>
      </p:graphicFrame>
      <p:sp>
        <p:nvSpPr>
          <p:cNvPr id="4" name="Text Placeholder 3">
            <a:extLst>
              <a:ext uri="{FF2B5EF4-FFF2-40B4-BE49-F238E27FC236}">
                <a16:creationId xmlns:a16="http://schemas.microsoft.com/office/drawing/2014/main" id="{A959BAF7-AF6C-4500-B86D-1F11E33713D2}"/>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1904546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48A6-ACFF-42A5-A6E4-AC135E6B967E}"/>
              </a:ext>
            </a:extLst>
          </p:cNvPr>
          <p:cNvSpPr>
            <a:spLocks noGrp="1"/>
          </p:cNvSpPr>
          <p:nvPr>
            <p:ph type="title"/>
          </p:nvPr>
        </p:nvSpPr>
        <p:spPr/>
        <p:txBody>
          <a:bodyPr/>
          <a:lstStyle/>
          <a:p>
            <a:r>
              <a:rPr lang="en-US"/>
              <a:t>LinkedIn Posts Table with CTR | 1 group and 1 profile - 4 of 12</a:t>
            </a:r>
          </a:p>
        </p:txBody>
      </p:sp>
      <p:graphicFrame>
        <p:nvGraphicFramePr>
          <p:cNvPr id="5" name="Table Placeholder 4">
            <a:extLst>
              <a:ext uri="{FF2B5EF4-FFF2-40B4-BE49-F238E27FC236}">
                <a16:creationId xmlns:a16="http://schemas.microsoft.com/office/drawing/2014/main" id="{A772C8AA-5D9B-4D04-8709-D57C7EB1FAAF}"/>
              </a:ext>
            </a:extLst>
          </p:cNvPr>
          <p:cNvGraphicFramePr>
            <a:graphicFrameLocks noGrp="1"/>
          </p:cNvGraphicFramePr>
          <p:nvPr>
            <p:ph type="tbl" sz="quarter" idx="13"/>
            <p:extLst>
              <p:ext uri="{D42A27DB-BD31-4B8C-83A1-F6EECF244321}">
                <p14:modId xmlns:p14="http://schemas.microsoft.com/office/powerpoint/2010/main" val="366013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4365045"/>
                    </a:ext>
                  </a:extLst>
                </a:gridCol>
                <a:gridCol w="1069848">
                  <a:extLst>
                    <a:ext uri="{9D8B030D-6E8A-4147-A177-3AD203B41FA5}">
                      <a16:colId xmlns:a16="http://schemas.microsoft.com/office/drawing/2014/main" val="2234765709"/>
                    </a:ext>
                  </a:extLst>
                </a:gridCol>
                <a:gridCol w="1563624">
                  <a:extLst>
                    <a:ext uri="{9D8B030D-6E8A-4147-A177-3AD203B41FA5}">
                      <a16:colId xmlns:a16="http://schemas.microsoft.com/office/drawing/2014/main" val="926556795"/>
                    </a:ext>
                  </a:extLst>
                </a:gridCol>
                <a:gridCol w="493776">
                  <a:extLst>
                    <a:ext uri="{9D8B030D-6E8A-4147-A177-3AD203B41FA5}">
                      <a16:colId xmlns:a16="http://schemas.microsoft.com/office/drawing/2014/main" val="2702293523"/>
                    </a:ext>
                  </a:extLst>
                </a:gridCol>
                <a:gridCol w="493776">
                  <a:extLst>
                    <a:ext uri="{9D8B030D-6E8A-4147-A177-3AD203B41FA5}">
                      <a16:colId xmlns:a16="http://schemas.microsoft.com/office/drawing/2014/main" val="2812680614"/>
                    </a:ext>
                  </a:extLst>
                </a:gridCol>
                <a:gridCol w="493776">
                  <a:extLst>
                    <a:ext uri="{9D8B030D-6E8A-4147-A177-3AD203B41FA5}">
                      <a16:colId xmlns:a16="http://schemas.microsoft.com/office/drawing/2014/main" val="2024929768"/>
                    </a:ext>
                  </a:extLst>
                </a:gridCol>
                <a:gridCol w="493776">
                  <a:extLst>
                    <a:ext uri="{9D8B030D-6E8A-4147-A177-3AD203B41FA5}">
                      <a16:colId xmlns:a16="http://schemas.microsoft.com/office/drawing/2014/main" val="899571272"/>
                    </a:ext>
                  </a:extLst>
                </a:gridCol>
                <a:gridCol w="493776">
                  <a:extLst>
                    <a:ext uri="{9D8B030D-6E8A-4147-A177-3AD203B41FA5}">
                      <a16:colId xmlns:a16="http://schemas.microsoft.com/office/drawing/2014/main" val="1933212121"/>
                    </a:ext>
                  </a:extLst>
                </a:gridCol>
                <a:gridCol w="493776">
                  <a:extLst>
                    <a:ext uri="{9D8B030D-6E8A-4147-A177-3AD203B41FA5}">
                      <a16:colId xmlns:a16="http://schemas.microsoft.com/office/drawing/2014/main" val="2698004029"/>
                    </a:ext>
                  </a:extLst>
                </a:gridCol>
                <a:gridCol w="493776">
                  <a:extLst>
                    <a:ext uri="{9D8B030D-6E8A-4147-A177-3AD203B41FA5}">
                      <a16:colId xmlns:a16="http://schemas.microsoft.com/office/drawing/2014/main" val="160875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86390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- 2023-11-07 18:05:19</a:t>
                      </a:r>
                      <a:r>
                        <a:rPr kumimoji="0" lang="en-US" sz="1000" b="0" i="0" u="none" strike="noStrike" kern="1200" cap="none" spc="0" normalizeH="0" baseline="0" noProof="0">
                          <a:ln>
                            <a:noFill/>
                          </a:ln>
                          <a:solidFill>
                            <a:prstClr val="black"/>
                          </a:solidFill>
                          <a:effectLst/>
                          <a:uLnTx/>
                          <a:uFillTx/>
                          <a:latin typeface="Calibri"/>
                          <a:ea typeface="+mn-ea"/>
                          <a:cs typeface="+mn-cs"/>
                        </a:rPr>
                        <a:t>
 Proud to have signed this landmark agreement with Polska Grupa Zbrojeniowa S.A. for the NAREW air defence programme. &gt;£4bn contract for more than 1000 CAMM-ER missiles and over 100 iLaunchers in Poland. An exciting future of our partnership with the PGZ-NAREW Consortium.
🗞 https://lnkd.in/eYX32tPJ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https://media.licdn.com/dms/image/D4E22AQHYRoiv6i7CnQ/feedshare-shrink_2048_1536/0/1699376719112?e=1702512000&amp;v=beta&amp;t=bWAixBlLDA75IKHp2EQMNXDZvP6dMU3p8kGlmz9ly4E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extLst>
                  <a:ext uri="{0D108BD9-81ED-4DB2-BD59-A6C34878D82A}">
                    <a16:rowId xmlns:a16="http://schemas.microsoft.com/office/drawing/2014/main" val="157003360"/>
                  </a:ext>
                </a:extLst>
              </a:tr>
            </a:tbl>
          </a:graphicData>
        </a:graphic>
      </p:graphicFrame>
      <p:sp>
        <p:nvSpPr>
          <p:cNvPr id="4" name="Text Placeholder 3">
            <a:extLst>
              <a:ext uri="{FF2B5EF4-FFF2-40B4-BE49-F238E27FC236}">
                <a16:creationId xmlns:a16="http://schemas.microsoft.com/office/drawing/2014/main" id="{6C5D5E59-E9E0-4A1E-B819-3CEA143AF982}"/>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480866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91B10-B9C0-44DD-BDD0-FFAFCF6FA78E}"/>
              </a:ext>
            </a:extLst>
          </p:cNvPr>
          <p:cNvSpPr>
            <a:spLocks noGrp="1"/>
          </p:cNvSpPr>
          <p:nvPr>
            <p:ph type="title"/>
          </p:nvPr>
        </p:nvSpPr>
        <p:spPr/>
        <p:txBody>
          <a:bodyPr/>
          <a:lstStyle/>
          <a:p>
            <a:r>
              <a:rPr lang="en-US"/>
              <a:t>LinkedIn Posts Table with CTR | 1 group and 1 profile - 5 of 12</a:t>
            </a:r>
          </a:p>
        </p:txBody>
      </p:sp>
      <p:graphicFrame>
        <p:nvGraphicFramePr>
          <p:cNvPr id="5" name="Table Placeholder 4">
            <a:extLst>
              <a:ext uri="{FF2B5EF4-FFF2-40B4-BE49-F238E27FC236}">
                <a16:creationId xmlns:a16="http://schemas.microsoft.com/office/drawing/2014/main" id="{3A4FDF18-C48A-45EA-84CD-F65503900801}"/>
              </a:ext>
            </a:extLst>
          </p:cNvPr>
          <p:cNvGraphicFramePr>
            <a:graphicFrameLocks noGrp="1"/>
          </p:cNvGraphicFramePr>
          <p:nvPr>
            <p:ph type="tbl" sz="quarter" idx="13"/>
            <p:extLst>
              <p:ext uri="{D42A27DB-BD31-4B8C-83A1-F6EECF244321}">
                <p14:modId xmlns:p14="http://schemas.microsoft.com/office/powerpoint/2010/main" val="251452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3473751"/>
                    </a:ext>
                  </a:extLst>
                </a:gridCol>
                <a:gridCol w="1069848">
                  <a:extLst>
                    <a:ext uri="{9D8B030D-6E8A-4147-A177-3AD203B41FA5}">
                      <a16:colId xmlns:a16="http://schemas.microsoft.com/office/drawing/2014/main" val="2628625355"/>
                    </a:ext>
                  </a:extLst>
                </a:gridCol>
                <a:gridCol w="1563624">
                  <a:extLst>
                    <a:ext uri="{9D8B030D-6E8A-4147-A177-3AD203B41FA5}">
                      <a16:colId xmlns:a16="http://schemas.microsoft.com/office/drawing/2014/main" val="1375042504"/>
                    </a:ext>
                  </a:extLst>
                </a:gridCol>
                <a:gridCol w="493776">
                  <a:extLst>
                    <a:ext uri="{9D8B030D-6E8A-4147-A177-3AD203B41FA5}">
                      <a16:colId xmlns:a16="http://schemas.microsoft.com/office/drawing/2014/main" val="285112949"/>
                    </a:ext>
                  </a:extLst>
                </a:gridCol>
                <a:gridCol w="493776">
                  <a:extLst>
                    <a:ext uri="{9D8B030D-6E8A-4147-A177-3AD203B41FA5}">
                      <a16:colId xmlns:a16="http://schemas.microsoft.com/office/drawing/2014/main" val="2726963625"/>
                    </a:ext>
                  </a:extLst>
                </a:gridCol>
                <a:gridCol w="493776">
                  <a:extLst>
                    <a:ext uri="{9D8B030D-6E8A-4147-A177-3AD203B41FA5}">
                      <a16:colId xmlns:a16="http://schemas.microsoft.com/office/drawing/2014/main" val="4079718548"/>
                    </a:ext>
                  </a:extLst>
                </a:gridCol>
                <a:gridCol w="493776">
                  <a:extLst>
                    <a:ext uri="{9D8B030D-6E8A-4147-A177-3AD203B41FA5}">
                      <a16:colId xmlns:a16="http://schemas.microsoft.com/office/drawing/2014/main" val="3298934415"/>
                    </a:ext>
                  </a:extLst>
                </a:gridCol>
                <a:gridCol w="493776">
                  <a:extLst>
                    <a:ext uri="{9D8B030D-6E8A-4147-A177-3AD203B41FA5}">
                      <a16:colId xmlns:a16="http://schemas.microsoft.com/office/drawing/2014/main" val="879292708"/>
                    </a:ext>
                  </a:extLst>
                </a:gridCol>
                <a:gridCol w="493776">
                  <a:extLst>
                    <a:ext uri="{9D8B030D-6E8A-4147-A177-3AD203B41FA5}">
                      <a16:colId xmlns:a16="http://schemas.microsoft.com/office/drawing/2014/main" val="3048294192"/>
                    </a:ext>
                  </a:extLst>
                </a:gridCol>
                <a:gridCol w="493776">
                  <a:extLst>
                    <a:ext uri="{9D8B030D-6E8A-4147-A177-3AD203B41FA5}">
                      <a16:colId xmlns:a16="http://schemas.microsoft.com/office/drawing/2014/main" val="265150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70526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- 2023-11-06 17:05:23</a:t>
                      </a:r>
                      <a:r>
                        <a:rPr kumimoji="0" lang="fr-FR" sz="1000" b="0" i="0" u="none" strike="noStrike" kern="1200" cap="none" spc="0" normalizeH="0" baseline="0" noProof="0">
                          <a:ln>
                            <a:noFill/>
                          </a:ln>
                          <a:solidFill>
                            <a:prstClr val="black"/>
                          </a:solidFill>
                          <a:effectLst/>
                          <a:uLnTx/>
                          <a:uFillTx/>
                          <a:latin typeface="Calibri"/>
                          <a:ea typeface="+mn-ea"/>
                          <a:cs typeface="+mn-cs"/>
                        </a:rPr>
                        <a:t>
 🚀 Martial, manager d'équipe en conception d'équipements électroniques chez MBDA t’explique pourquoi et comment nous rejoindre en stage ! 
🎓 Si tu es étudiant de niveau Bac +2 à Bac +5 et que tu souhaites évoluer dans les domaines de l'électronique, du génie électrique, de la mécatronique ou encore de l'informatique industrielle, nous sommes à la recherche de talents comme toi sur notre site de Bourges, et aussi au Plessis-Robinson !
🛰️ Entouré de collègues expérimentés et en collaboration avec plein d’autres métiers chez MBDA, tu pourras travailler sur des missions concrètes et challengeantes.
Quand postuler ? Dès maintenant : https://lnkd.in/eaaeQMrN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https://media.licdn.com/dms/image/D4E10AQH9vxKRBl6lnQ/videocover-high/0/1699286741500?e=1700204400&amp;v=beta&amp;t=GZw2hZ2OWKLzilaIwTcslKeSXeTAAbWVzO7huVicT7E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3.9718659495242 %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extLst>
                  <a:ext uri="{0D108BD9-81ED-4DB2-BD59-A6C34878D82A}">
                    <a16:rowId xmlns:a16="http://schemas.microsoft.com/office/drawing/2014/main" val="3225293383"/>
                  </a:ext>
                </a:extLst>
              </a:tr>
            </a:tbl>
          </a:graphicData>
        </a:graphic>
      </p:graphicFrame>
      <p:sp>
        <p:nvSpPr>
          <p:cNvPr id="4" name="Text Placeholder 3">
            <a:extLst>
              <a:ext uri="{FF2B5EF4-FFF2-40B4-BE49-F238E27FC236}">
                <a16:creationId xmlns:a16="http://schemas.microsoft.com/office/drawing/2014/main" id="{8EB77AE3-0B02-41D5-96B5-FA7D7953F6CB}"/>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843189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94C38-3018-443E-991F-FA6A5A25FDA7}"/>
              </a:ext>
            </a:extLst>
          </p:cNvPr>
          <p:cNvSpPr>
            <a:spLocks noGrp="1"/>
          </p:cNvSpPr>
          <p:nvPr>
            <p:ph type="title"/>
          </p:nvPr>
        </p:nvSpPr>
        <p:spPr/>
        <p:txBody>
          <a:bodyPr/>
          <a:lstStyle/>
          <a:p>
            <a:r>
              <a:rPr lang="en-US"/>
              <a:t>LinkedIn Posts Table with CTR | 1 group and 1 profile - 6 of 12</a:t>
            </a:r>
          </a:p>
        </p:txBody>
      </p:sp>
      <p:graphicFrame>
        <p:nvGraphicFramePr>
          <p:cNvPr id="5" name="Table Placeholder 4">
            <a:extLst>
              <a:ext uri="{FF2B5EF4-FFF2-40B4-BE49-F238E27FC236}">
                <a16:creationId xmlns:a16="http://schemas.microsoft.com/office/drawing/2014/main" id="{9DC62A79-0A5A-4316-8003-7C480DB69C51}"/>
              </a:ext>
            </a:extLst>
          </p:cNvPr>
          <p:cNvGraphicFramePr>
            <a:graphicFrameLocks noGrp="1"/>
          </p:cNvGraphicFramePr>
          <p:nvPr>
            <p:ph type="tbl" sz="quarter" idx="13"/>
            <p:extLst>
              <p:ext uri="{D42A27DB-BD31-4B8C-83A1-F6EECF244321}">
                <p14:modId xmlns:p14="http://schemas.microsoft.com/office/powerpoint/2010/main" val="350814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31763030"/>
                    </a:ext>
                  </a:extLst>
                </a:gridCol>
                <a:gridCol w="1069848">
                  <a:extLst>
                    <a:ext uri="{9D8B030D-6E8A-4147-A177-3AD203B41FA5}">
                      <a16:colId xmlns:a16="http://schemas.microsoft.com/office/drawing/2014/main" val="1625033750"/>
                    </a:ext>
                  </a:extLst>
                </a:gridCol>
                <a:gridCol w="1563624">
                  <a:extLst>
                    <a:ext uri="{9D8B030D-6E8A-4147-A177-3AD203B41FA5}">
                      <a16:colId xmlns:a16="http://schemas.microsoft.com/office/drawing/2014/main" val="754775020"/>
                    </a:ext>
                  </a:extLst>
                </a:gridCol>
                <a:gridCol w="493776">
                  <a:extLst>
                    <a:ext uri="{9D8B030D-6E8A-4147-A177-3AD203B41FA5}">
                      <a16:colId xmlns:a16="http://schemas.microsoft.com/office/drawing/2014/main" val="2565355235"/>
                    </a:ext>
                  </a:extLst>
                </a:gridCol>
                <a:gridCol w="493776">
                  <a:extLst>
                    <a:ext uri="{9D8B030D-6E8A-4147-A177-3AD203B41FA5}">
                      <a16:colId xmlns:a16="http://schemas.microsoft.com/office/drawing/2014/main" val="766293493"/>
                    </a:ext>
                  </a:extLst>
                </a:gridCol>
                <a:gridCol w="493776">
                  <a:extLst>
                    <a:ext uri="{9D8B030D-6E8A-4147-A177-3AD203B41FA5}">
                      <a16:colId xmlns:a16="http://schemas.microsoft.com/office/drawing/2014/main" val="2452555378"/>
                    </a:ext>
                  </a:extLst>
                </a:gridCol>
                <a:gridCol w="493776">
                  <a:extLst>
                    <a:ext uri="{9D8B030D-6E8A-4147-A177-3AD203B41FA5}">
                      <a16:colId xmlns:a16="http://schemas.microsoft.com/office/drawing/2014/main" val="3866118743"/>
                    </a:ext>
                  </a:extLst>
                </a:gridCol>
                <a:gridCol w="493776">
                  <a:extLst>
                    <a:ext uri="{9D8B030D-6E8A-4147-A177-3AD203B41FA5}">
                      <a16:colId xmlns:a16="http://schemas.microsoft.com/office/drawing/2014/main" val="3055924088"/>
                    </a:ext>
                  </a:extLst>
                </a:gridCol>
                <a:gridCol w="493776">
                  <a:extLst>
                    <a:ext uri="{9D8B030D-6E8A-4147-A177-3AD203B41FA5}">
                      <a16:colId xmlns:a16="http://schemas.microsoft.com/office/drawing/2014/main" val="39612992"/>
                    </a:ext>
                  </a:extLst>
                </a:gridCol>
                <a:gridCol w="493776">
                  <a:extLst>
                    <a:ext uri="{9D8B030D-6E8A-4147-A177-3AD203B41FA5}">
                      <a16:colId xmlns:a16="http://schemas.microsoft.com/office/drawing/2014/main" val="467053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91093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- 2023-11-06 13:00:09</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announce that our exceptional support to the armed forces community at MBDA UK has been recognised with a renewed Gold award from the Defence Employer Recognition Scheme (ERS).
Find out more on our stories page, including links to further information about how we support ex-military recruitment and careers with us.  
https://lnkd.in/efRwD9Jc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https://media.licdn.com/dms/image/D4E10AQFnRGrYdUwwvQ/image-shrink_1280/0/1699272009076?e=1700204400&amp;v=beta&amp;t=7MzZ6_3MkN5bJq7pX4Xv-JEEM5K3BgtHgKQf_RguWao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4.5066413662239 %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1.26 %</a:t>
                      </a:r>
                    </a:p>
                  </a:txBody>
                  <a:tcPr/>
                </a:tc>
                <a:extLst>
                  <a:ext uri="{0D108BD9-81ED-4DB2-BD59-A6C34878D82A}">
                    <a16:rowId xmlns:a16="http://schemas.microsoft.com/office/drawing/2014/main" val="946468026"/>
                  </a:ext>
                </a:extLst>
              </a:tr>
            </a:tbl>
          </a:graphicData>
        </a:graphic>
      </p:graphicFrame>
      <p:sp>
        <p:nvSpPr>
          <p:cNvPr id="4" name="Text Placeholder 3">
            <a:extLst>
              <a:ext uri="{FF2B5EF4-FFF2-40B4-BE49-F238E27FC236}">
                <a16:creationId xmlns:a16="http://schemas.microsoft.com/office/drawing/2014/main" id="{34288109-CEE4-405D-961B-9CCE80738F6F}"/>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41249819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57A81-6A83-44A0-AD54-A9E399E58595}"/>
              </a:ext>
            </a:extLst>
          </p:cNvPr>
          <p:cNvSpPr>
            <a:spLocks noGrp="1"/>
          </p:cNvSpPr>
          <p:nvPr>
            <p:ph type="title"/>
          </p:nvPr>
        </p:nvSpPr>
        <p:spPr/>
        <p:txBody>
          <a:bodyPr/>
          <a:lstStyle/>
          <a:p>
            <a:r>
              <a:rPr lang="en-US"/>
              <a:t>LinkedIn Posts Table with CTR | 1 group and 1 profile - 7 of 12</a:t>
            </a:r>
          </a:p>
        </p:txBody>
      </p:sp>
      <p:graphicFrame>
        <p:nvGraphicFramePr>
          <p:cNvPr id="5" name="Table Placeholder 4">
            <a:extLst>
              <a:ext uri="{FF2B5EF4-FFF2-40B4-BE49-F238E27FC236}">
                <a16:creationId xmlns:a16="http://schemas.microsoft.com/office/drawing/2014/main" id="{F7E01734-2E30-4628-9EC2-67E266DCDA13}"/>
              </a:ext>
            </a:extLst>
          </p:cNvPr>
          <p:cNvGraphicFramePr>
            <a:graphicFrameLocks noGrp="1"/>
          </p:cNvGraphicFramePr>
          <p:nvPr>
            <p:ph type="tbl" sz="quarter" idx="13"/>
            <p:extLst>
              <p:ext uri="{D42A27DB-BD31-4B8C-83A1-F6EECF244321}">
                <p14:modId xmlns:p14="http://schemas.microsoft.com/office/powerpoint/2010/main" val="83330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748975"/>
                    </a:ext>
                  </a:extLst>
                </a:gridCol>
                <a:gridCol w="1069848">
                  <a:extLst>
                    <a:ext uri="{9D8B030D-6E8A-4147-A177-3AD203B41FA5}">
                      <a16:colId xmlns:a16="http://schemas.microsoft.com/office/drawing/2014/main" val="2128727099"/>
                    </a:ext>
                  </a:extLst>
                </a:gridCol>
                <a:gridCol w="1563624">
                  <a:extLst>
                    <a:ext uri="{9D8B030D-6E8A-4147-A177-3AD203B41FA5}">
                      <a16:colId xmlns:a16="http://schemas.microsoft.com/office/drawing/2014/main" val="212291800"/>
                    </a:ext>
                  </a:extLst>
                </a:gridCol>
                <a:gridCol w="493776">
                  <a:extLst>
                    <a:ext uri="{9D8B030D-6E8A-4147-A177-3AD203B41FA5}">
                      <a16:colId xmlns:a16="http://schemas.microsoft.com/office/drawing/2014/main" val="3664922975"/>
                    </a:ext>
                  </a:extLst>
                </a:gridCol>
                <a:gridCol w="493776">
                  <a:extLst>
                    <a:ext uri="{9D8B030D-6E8A-4147-A177-3AD203B41FA5}">
                      <a16:colId xmlns:a16="http://schemas.microsoft.com/office/drawing/2014/main" val="1487801656"/>
                    </a:ext>
                  </a:extLst>
                </a:gridCol>
                <a:gridCol w="493776">
                  <a:extLst>
                    <a:ext uri="{9D8B030D-6E8A-4147-A177-3AD203B41FA5}">
                      <a16:colId xmlns:a16="http://schemas.microsoft.com/office/drawing/2014/main" val="1828966770"/>
                    </a:ext>
                  </a:extLst>
                </a:gridCol>
                <a:gridCol w="493776">
                  <a:extLst>
                    <a:ext uri="{9D8B030D-6E8A-4147-A177-3AD203B41FA5}">
                      <a16:colId xmlns:a16="http://schemas.microsoft.com/office/drawing/2014/main" val="2746454663"/>
                    </a:ext>
                  </a:extLst>
                </a:gridCol>
                <a:gridCol w="493776">
                  <a:extLst>
                    <a:ext uri="{9D8B030D-6E8A-4147-A177-3AD203B41FA5}">
                      <a16:colId xmlns:a16="http://schemas.microsoft.com/office/drawing/2014/main" val="552890612"/>
                    </a:ext>
                  </a:extLst>
                </a:gridCol>
                <a:gridCol w="493776">
                  <a:extLst>
                    <a:ext uri="{9D8B030D-6E8A-4147-A177-3AD203B41FA5}">
                      <a16:colId xmlns:a16="http://schemas.microsoft.com/office/drawing/2014/main" val="2144158696"/>
                    </a:ext>
                  </a:extLst>
                </a:gridCol>
                <a:gridCol w="493776">
                  <a:extLst>
                    <a:ext uri="{9D8B030D-6E8A-4147-A177-3AD203B41FA5}">
                      <a16:colId xmlns:a16="http://schemas.microsoft.com/office/drawing/2014/main" val="146492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7512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- 2023-11-03 14:11:11</a:t>
                      </a:r>
                      <a:r>
                        <a:rPr kumimoji="0" lang="it-IT" sz="1000" b="0" i="0" u="none" strike="noStrike" kern="1200" cap="none" spc="0" normalizeH="0" baseline="0" noProof="0">
                          <a:ln>
                            <a:noFill/>
                          </a:ln>
                          <a:solidFill>
                            <a:prstClr val="black"/>
                          </a:solidFill>
                          <a:effectLst/>
                          <a:uLnTx/>
                          <a:uFillTx/>
                          <a:latin typeface="Calibri"/>
                          <a:ea typeface="+mn-ea"/>
                          <a:cs typeface="+mn-cs"/>
                        </a:rPr>
                        <a:t>
 #MBDAItalia celebra, domani, la giornata dell’Unità nazionale e delle Forze Armate, orgogliosa di essere al loro fianco, con soluzioni avanzate a garanzia della sicurezza del nostro Paese, dei suoi alleati e dei suoi cittadini.
Le #ForzeArmate rappresentano dei pilastri per la #sicurezza e la #sovranità del Paese, per questo garantiamo loro le nostre migliori capacità, assicurando la massima efficienza e affidabilità dei nostri sistemi, e sostenendole con le nostre tecnologie più all’avanguardia a vantaggio di tutte le operazioni nelle quali esse sono chiamate a dare il loro fondamentale contributo.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https://media.licdn.com/dms/document/media/D4D1FAQEL_N2sygU-VQ/feedshare-document-pdf-analyzed/0/1699010246258?e=1700204400&amp;v=beta&amp;t=0TaRC-bSUps7XK8MqfE9w7HrVlQ-9UwU_n7b211gLqY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18.699507389163 %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16.75 %</a:t>
                      </a:r>
                    </a:p>
                  </a:txBody>
                  <a:tcPr/>
                </a:tc>
                <a:extLst>
                  <a:ext uri="{0D108BD9-81ED-4DB2-BD59-A6C34878D82A}">
                    <a16:rowId xmlns:a16="http://schemas.microsoft.com/office/drawing/2014/main" val="1496146338"/>
                  </a:ext>
                </a:extLst>
              </a:tr>
            </a:tbl>
          </a:graphicData>
        </a:graphic>
      </p:graphicFrame>
      <p:sp>
        <p:nvSpPr>
          <p:cNvPr id="4" name="Text Placeholder 3">
            <a:extLst>
              <a:ext uri="{FF2B5EF4-FFF2-40B4-BE49-F238E27FC236}">
                <a16:creationId xmlns:a16="http://schemas.microsoft.com/office/drawing/2014/main" id="{1D962017-D2F0-4DCA-84F4-28CEFAC73609}"/>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4122393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8B65-C4A3-44D1-9095-449B29AAECA5}"/>
              </a:ext>
            </a:extLst>
          </p:cNvPr>
          <p:cNvSpPr>
            <a:spLocks noGrp="1"/>
          </p:cNvSpPr>
          <p:nvPr>
            <p:ph type="title"/>
          </p:nvPr>
        </p:nvSpPr>
        <p:spPr/>
        <p:txBody>
          <a:bodyPr/>
          <a:lstStyle/>
          <a:p>
            <a:r>
              <a:rPr lang="en-US"/>
              <a:t>LinkedIn Posts Table with CTR | 1 group and 1 profile - 8 of 12</a:t>
            </a:r>
          </a:p>
        </p:txBody>
      </p:sp>
      <p:graphicFrame>
        <p:nvGraphicFramePr>
          <p:cNvPr id="5" name="Table Placeholder 4">
            <a:extLst>
              <a:ext uri="{FF2B5EF4-FFF2-40B4-BE49-F238E27FC236}">
                <a16:creationId xmlns:a16="http://schemas.microsoft.com/office/drawing/2014/main" id="{54944422-E593-4B68-9B42-C6D81ABAEC6A}"/>
              </a:ext>
            </a:extLst>
          </p:cNvPr>
          <p:cNvGraphicFramePr>
            <a:graphicFrameLocks noGrp="1"/>
          </p:cNvGraphicFramePr>
          <p:nvPr>
            <p:ph type="tbl" sz="quarter" idx="13"/>
            <p:extLst>
              <p:ext uri="{D42A27DB-BD31-4B8C-83A1-F6EECF244321}">
                <p14:modId xmlns:p14="http://schemas.microsoft.com/office/powerpoint/2010/main" val="38790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7256299"/>
                    </a:ext>
                  </a:extLst>
                </a:gridCol>
                <a:gridCol w="1069848">
                  <a:extLst>
                    <a:ext uri="{9D8B030D-6E8A-4147-A177-3AD203B41FA5}">
                      <a16:colId xmlns:a16="http://schemas.microsoft.com/office/drawing/2014/main" val="461906924"/>
                    </a:ext>
                  </a:extLst>
                </a:gridCol>
                <a:gridCol w="1563624">
                  <a:extLst>
                    <a:ext uri="{9D8B030D-6E8A-4147-A177-3AD203B41FA5}">
                      <a16:colId xmlns:a16="http://schemas.microsoft.com/office/drawing/2014/main" val="1542679578"/>
                    </a:ext>
                  </a:extLst>
                </a:gridCol>
                <a:gridCol w="493776">
                  <a:extLst>
                    <a:ext uri="{9D8B030D-6E8A-4147-A177-3AD203B41FA5}">
                      <a16:colId xmlns:a16="http://schemas.microsoft.com/office/drawing/2014/main" val="3049514223"/>
                    </a:ext>
                  </a:extLst>
                </a:gridCol>
                <a:gridCol w="493776">
                  <a:extLst>
                    <a:ext uri="{9D8B030D-6E8A-4147-A177-3AD203B41FA5}">
                      <a16:colId xmlns:a16="http://schemas.microsoft.com/office/drawing/2014/main" val="3666665585"/>
                    </a:ext>
                  </a:extLst>
                </a:gridCol>
                <a:gridCol w="493776">
                  <a:extLst>
                    <a:ext uri="{9D8B030D-6E8A-4147-A177-3AD203B41FA5}">
                      <a16:colId xmlns:a16="http://schemas.microsoft.com/office/drawing/2014/main" val="2562947576"/>
                    </a:ext>
                  </a:extLst>
                </a:gridCol>
                <a:gridCol w="493776">
                  <a:extLst>
                    <a:ext uri="{9D8B030D-6E8A-4147-A177-3AD203B41FA5}">
                      <a16:colId xmlns:a16="http://schemas.microsoft.com/office/drawing/2014/main" val="2042386306"/>
                    </a:ext>
                  </a:extLst>
                </a:gridCol>
                <a:gridCol w="493776">
                  <a:extLst>
                    <a:ext uri="{9D8B030D-6E8A-4147-A177-3AD203B41FA5}">
                      <a16:colId xmlns:a16="http://schemas.microsoft.com/office/drawing/2014/main" val="3828000695"/>
                    </a:ext>
                  </a:extLst>
                </a:gridCol>
                <a:gridCol w="493776">
                  <a:extLst>
                    <a:ext uri="{9D8B030D-6E8A-4147-A177-3AD203B41FA5}">
                      <a16:colId xmlns:a16="http://schemas.microsoft.com/office/drawing/2014/main" val="1175216373"/>
                    </a:ext>
                  </a:extLst>
                </a:gridCol>
                <a:gridCol w="493776">
                  <a:extLst>
                    <a:ext uri="{9D8B030D-6E8A-4147-A177-3AD203B41FA5}">
                      <a16:colId xmlns:a16="http://schemas.microsoft.com/office/drawing/2014/main" val="117221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25390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- 2023-11-03 12:01:29</a:t>
                      </a:r>
                      <a:r>
                        <a:rPr kumimoji="0" lang="en-US" sz="1000" b="0" i="0" u="none" strike="noStrike" kern="1200" cap="none" spc="0" normalizeH="0" baseline="0" noProof="0">
                          <a:ln>
                            <a:noFill/>
                          </a:ln>
                          <a:solidFill>
                            <a:prstClr val="black"/>
                          </a:solidFill>
                          <a:effectLst/>
                          <a:uLnTx/>
                          <a:uFillTx/>
                          <a:latin typeface="Calibri"/>
                          <a:ea typeface="+mn-ea"/>
                          <a:cs typeface="+mn-cs"/>
                        </a:rPr>
                        <a:t>
 Our graduates and apprentices develop confidence, capabilities and connections alongside our experts.
1 week to go until applications close for some of our programmes! Let’s start your career. Together.
https://lnkd.in/e_YUGFXx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https://media.licdn.com/dms/image/D4E10AQHUsz3Pih2-4g/image-shrink_1280/0/1699009289267?e=1700204400&amp;v=beta&amp;t=RTyiwfkm11DHuXdgcwTlLZq7LWGtaafm4G1rA-GY-fk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3.1039640987285 %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2768004319"/>
                  </a:ext>
                </a:extLst>
              </a:tr>
            </a:tbl>
          </a:graphicData>
        </a:graphic>
      </p:graphicFrame>
      <p:sp>
        <p:nvSpPr>
          <p:cNvPr id="4" name="Text Placeholder 3">
            <a:extLst>
              <a:ext uri="{FF2B5EF4-FFF2-40B4-BE49-F238E27FC236}">
                <a16:creationId xmlns:a16="http://schemas.microsoft.com/office/drawing/2014/main" id="{7D04214A-8A03-4743-96EB-3BB564D92BD2}"/>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8683060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6CA06-A626-418A-84A2-7745F737DF0B}"/>
              </a:ext>
            </a:extLst>
          </p:cNvPr>
          <p:cNvSpPr>
            <a:spLocks noGrp="1"/>
          </p:cNvSpPr>
          <p:nvPr>
            <p:ph type="title"/>
          </p:nvPr>
        </p:nvSpPr>
        <p:spPr/>
        <p:txBody>
          <a:bodyPr/>
          <a:lstStyle/>
          <a:p>
            <a:r>
              <a:rPr lang="en-US"/>
              <a:t>LinkedIn Posts Table with CTR | 1 group and 1 profile - 9 of 12</a:t>
            </a:r>
          </a:p>
        </p:txBody>
      </p:sp>
      <p:graphicFrame>
        <p:nvGraphicFramePr>
          <p:cNvPr id="5" name="Table Placeholder 4">
            <a:extLst>
              <a:ext uri="{FF2B5EF4-FFF2-40B4-BE49-F238E27FC236}">
                <a16:creationId xmlns:a16="http://schemas.microsoft.com/office/drawing/2014/main" id="{42E7EB76-8EF0-4689-BDED-CD2C31D5C78F}"/>
              </a:ext>
            </a:extLst>
          </p:cNvPr>
          <p:cNvGraphicFramePr>
            <a:graphicFrameLocks noGrp="1"/>
          </p:cNvGraphicFramePr>
          <p:nvPr>
            <p:ph type="tbl" sz="quarter" idx="13"/>
            <p:extLst>
              <p:ext uri="{D42A27DB-BD31-4B8C-83A1-F6EECF244321}">
                <p14:modId xmlns:p14="http://schemas.microsoft.com/office/powerpoint/2010/main" val="87049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25412677"/>
                    </a:ext>
                  </a:extLst>
                </a:gridCol>
                <a:gridCol w="1069848">
                  <a:extLst>
                    <a:ext uri="{9D8B030D-6E8A-4147-A177-3AD203B41FA5}">
                      <a16:colId xmlns:a16="http://schemas.microsoft.com/office/drawing/2014/main" val="17261681"/>
                    </a:ext>
                  </a:extLst>
                </a:gridCol>
                <a:gridCol w="1563624">
                  <a:extLst>
                    <a:ext uri="{9D8B030D-6E8A-4147-A177-3AD203B41FA5}">
                      <a16:colId xmlns:a16="http://schemas.microsoft.com/office/drawing/2014/main" val="3008566948"/>
                    </a:ext>
                  </a:extLst>
                </a:gridCol>
                <a:gridCol w="493776">
                  <a:extLst>
                    <a:ext uri="{9D8B030D-6E8A-4147-A177-3AD203B41FA5}">
                      <a16:colId xmlns:a16="http://schemas.microsoft.com/office/drawing/2014/main" val="3875428515"/>
                    </a:ext>
                  </a:extLst>
                </a:gridCol>
                <a:gridCol w="493776">
                  <a:extLst>
                    <a:ext uri="{9D8B030D-6E8A-4147-A177-3AD203B41FA5}">
                      <a16:colId xmlns:a16="http://schemas.microsoft.com/office/drawing/2014/main" val="2380383625"/>
                    </a:ext>
                  </a:extLst>
                </a:gridCol>
                <a:gridCol w="493776">
                  <a:extLst>
                    <a:ext uri="{9D8B030D-6E8A-4147-A177-3AD203B41FA5}">
                      <a16:colId xmlns:a16="http://schemas.microsoft.com/office/drawing/2014/main" val="1912382974"/>
                    </a:ext>
                  </a:extLst>
                </a:gridCol>
                <a:gridCol w="493776">
                  <a:extLst>
                    <a:ext uri="{9D8B030D-6E8A-4147-A177-3AD203B41FA5}">
                      <a16:colId xmlns:a16="http://schemas.microsoft.com/office/drawing/2014/main" val="3889861245"/>
                    </a:ext>
                  </a:extLst>
                </a:gridCol>
                <a:gridCol w="493776">
                  <a:extLst>
                    <a:ext uri="{9D8B030D-6E8A-4147-A177-3AD203B41FA5}">
                      <a16:colId xmlns:a16="http://schemas.microsoft.com/office/drawing/2014/main" val="909661407"/>
                    </a:ext>
                  </a:extLst>
                </a:gridCol>
                <a:gridCol w="493776">
                  <a:extLst>
                    <a:ext uri="{9D8B030D-6E8A-4147-A177-3AD203B41FA5}">
                      <a16:colId xmlns:a16="http://schemas.microsoft.com/office/drawing/2014/main" val="3520883311"/>
                    </a:ext>
                  </a:extLst>
                </a:gridCol>
                <a:gridCol w="493776">
                  <a:extLst>
                    <a:ext uri="{9D8B030D-6E8A-4147-A177-3AD203B41FA5}">
                      <a16:colId xmlns:a16="http://schemas.microsoft.com/office/drawing/2014/main" val="418474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80928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- 2023-11-02 17:58:27</a:t>
                      </a:r>
                      <a:r>
                        <a:rPr kumimoji="0" lang="en-US" sz="1000" b="0" i="0" u="none" strike="noStrike" kern="1200" cap="none" spc="0" normalizeH="0" baseline="0" noProof="0">
                          <a:ln>
                            <a:noFill/>
                          </a:ln>
                          <a:solidFill>
                            <a:prstClr val="black"/>
                          </a:solidFill>
                          <a:effectLst/>
                          <a:uLnTx/>
                          <a:uFillTx/>
                          <a:latin typeface="Calibri"/>
                          <a:ea typeface="+mn-ea"/>
                          <a:cs typeface="+mn-cs"/>
                        </a:rPr>
                        <a:t>
 🏅 Ben is an Image Processing Technical Expert at MBDA. He lead the MANTIS team that has made visionary contributions in the field of target detection that has propelled their project to be recognized at our #InnovationAwards2023.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https://media.licdn.com/dms/image/D4E05AQF_KodQs6L8ew/videocover-high/0/1698944353251?e=1700204400&amp;v=beta&amp;t=9WmEzbwHOE6OrU7s7lM8u0oEN0Ww8_SaXDeda2XsOVs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2.7260638297872 %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extLst>
                  <a:ext uri="{0D108BD9-81ED-4DB2-BD59-A6C34878D82A}">
                    <a16:rowId xmlns:a16="http://schemas.microsoft.com/office/drawing/2014/main" val="4069560745"/>
                  </a:ext>
                </a:extLst>
              </a:tr>
            </a:tbl>
          </a:graphicData>
        </a:graphic>
      </p:graphicFrame>
      <p:sp>
        <p:nvSpPr>
          <p:cNvPr id="4" name="Text Placeholder 3">
            <a:extLst>
              <a:ext uri="{FF2B5EF4-FFF2-40B4-BE49-F238E27FC236}">
                <a16:creationId xmlns:a16="http://schemas.microsoft.com/office/drawing/2014/main" id="{4DA2AFC6-9FF5-4725-B371-278158BDA7BC}"/>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7401529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8EE2-20BF-4D61-844C-25E354EF15FB}"/>
              </a:ext>
            </a:extLst>
          </p:cNvPr>
          <p:cNvSpPr>
            <a:spLocks noGrp="1"/>
          </p:cNvSpPr>
          <p:nvPr>
            <p:ph type="title"/>
          </p:nvPr>
        </p:nvSpPr>
        <p:spPr/>
        <p:txBody>
          <a:bodyPr/>
          <a:lstStyle/>
          <a:p>
            <a:r>
              <a:rPr lang="en-US"/>
              <a:t>LinkedIn Posts Table with CTR | 1 group and 1 profile - 10 of 12</a:t>
            </a:r>
          </a:p>
        </p:txBody>
      </p:sp>
      <p:graphicFrame>
        <p:nvGraphicFramePr>
          <p:cNvPr id="5" name="Table Placeholder 4">
            <a:extLst>
              <a:ext uri="{FF2B5EF4-FFF2-40B4-BE49-F238E27FC236}">
                <a16:creationId xmlns:a16="http://schemas.microsoft.com/office/drawing/2014/main" id="{C1E75FF8-15CE-476F-A1CC-AC1CFD14CBD6}"/>
              </a:ext>
            </a:extLst>
          </p:cNvPr>
          <p:cNvGraphicFramePr>
            <a:graphicFrameLocks noGrp="1"/>
          </p:cNvGraphicFramePr>
          <p:nvPr>
            <p:ph type="tbl" sz="quarter" idx="13"/>
            <p:extLst>
              <p:ext uri="{D42A27DB-BD31-4B8C-83A1-F6EECF244321}">
                <p14:modId xmlns:p14="http://schemas.microsoft.com/office/powerpoint/2010/main" val="38331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00015551"/>
                    </a:ext>
                  </a:extLst>
                </a:gridCol>
                <a:gridCol w="1069848">
                  <a:extLst>
                    <a:ext uri="{9D8B030D-6E8A-4147-A177-3AD203B41FA5}">
                      <a16:colId xmlns:a16="http://schemas.microsoft.com/office/drawing/2014/main" val="219343209"/>
                    </a:ext>
                  </a:extLst>
                </a:gridCol>
                <a:gridCol w="1563624">
                  <a:extLst>
                    <a:ext uri="{9D8B030D-6E8A-4147-A177-3AD203B41FA5}">
                      <a16:colId xmlns:a16="http://schemas.microsoft.com/office/drawing/2014/main" val="2581159386"/>
                    </a:ext>
                  </a:extLst>
                </a:gridCol>
                <a:gridCol w="493776">
                  <a:extLst>
                    <a:ext uri="{9D8B030D-6E8A-4147-A177-3AD203B41FA5}">
                      <a16:colId xmlns:a16="http://schemas.microsoft.com/office/drawing/2014/main" val="2347247130"/>
                    </a:ext>
                  </a:extLst>
                </a:gridCol>
                <a:gridCol w="493776">
                  <a:extLst>
                    <a:ext uri="{9D8B030D-6E8A-4147-A177-3AD203B41FA5}">
                      <a16:colId xmlns:a16="http://schemas.microsoft.com/office/drawing/2014/main" val="1912669687"/>
                    </a:ext>
                  </a:extLst>
                </a:gridCol>
                <a:gridCol w="493776">
                  <a:extLst>
                    <a:ext uri="{9D8B030D-6E8A-4147-A177-3AD203B41FA5}">
                      <a16:colId xmlns:a16="http://schemas.microsoft.com/office/drawing/2014/main" val="1582763310"/>
                    </a:ext>
                  </a:extLst>
                </a:gridCol>
                <a:gridCol w="493776">
                  <a:extLst>
                    <a:ext uri="{9D8B030D-6E8A-4147-A177-3AD203B41FA5}">
                      <a16:colId xmlns:a16="http://schemas.microsoft.com/office/drawing/2014/main" val="1484224640"/>
                    </a:ext>
                  </a:extLst>
                </a:gridCol>
                <a:gridCol w="493776">
                  <a:extLst>
                    <a:ext uri="{9D8B030D-6E8A-4147-A177-3AD203B41FA5}">
                      <a16:colId xmlns:a16="http://schemas.microsoft.com/office/drawing/2014/main" val="3617693706"/>
                    </a:ext>
                  </a:extLst>
                </a:gridCol>
                <a:gridCol w="493776">
                  <a:extLst>
                    <a:ext uri="{9D8B030D-6E8A-4147-A177-3AD203B41FA5}">
                      <a16:colId xmlns:a16="http://schemas.microsoft.com/office/drawing/2014/main" val="1483856056"/>
                    </a:ext>
                  </a:extLst>
                </a:gridCol>
                <a:gridCol w="493776">
                  <a:extLst>
                    <a:ext uri="{9D8B030D-6E8A-4147-A177-3AD203B41FA5}">
                      <a16:colId xmlns:a16="http://schemas.microsoft.com/office/drawing/2014/main" val="352087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35604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- 2023-11-02 17:00:14</a:t>
                      </a:r>
                      <a:r>
                        <a:rPr kumimoji="0" lang="fr-FR" sz="1000" b="0" i="0" u="none" strike="noStrike" kern="1200" cap="none" spc="0" normalizeH="0" baseline="0" noProof="0">
                          <a:ln>
                            <a:noFill/>
                          </a:ln>
                          <a:solidFill>
                            <a:prstClr val="black"/>
                          </a:solidFill>
                          <a:effectLst/>
                          <a:uLnTx/>
                          <a:uFillTx/>
                          <a:latin typeface="Calibri"/>
                          <a:ea typeface="+mn-ea"/>
                          <a:cs typeface="+mn-cs"/>
                        </a:rPr>
                        <a:t>
 🏭🔬 Découvrez notre site de Bourges, au cœur de notre usine du futur ! 
Plus de 1 800 collaborateurs travaillent sur des technologies innovantes grâce à des infrastructures industrielles inégalées en Europe.
🔋 Essais, développement de statoréacteurs, production d’équipements mécaniques et électromécaniques, ou encore démilitarisation : nos expertises nous permettent de préparer l’avenir et de livrer des capacités militaires décisives aux forces armées.
Prendre soin de nos collaborateurs est aussi au cœur de nos préoccupations. Plusieurs services sont proposés comme des cabines de téléconsultation médicale, des places en crèche ou des séances de bien-être gratuites. 
Travailler à Bourges, c'est vivre proche de la nature dans une région dynamique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https://media.licdn.com/dms/image/D4E10AQHuYVWfIr4GVQ/image-shrink_1280/0/1698940811271?e=1700204400&amp;v=beta&amp;t=3s0i-GRNqbqUlmW6NoqEBbydCMOSXnUKTB_Xi6y62Iw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15.929142063216 %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14.19 %</a:t>
                      </a:r>
                    </a:p>
                  </a:txBody>
                  <a:tcPr/>
                </a:tc>
                <a:extLst>
                  <a:ext uri="{0D108BD9-81ED-4DB2-BD59-A6C34878D82A}">
                    <a16:rowId xmlns:a16="http://schemas.microsoft.com/office/drawing/2014/main" val="2416064316"/>
                  </a:ext>
                </a:extLst>
              </a:tr>
            </a:tbl>
          </a:graphicData>
        </a:graphic>
      </p:graphicFrame>
      <p:sp>
        <p:nvSpPr>
          <p:cNvPr id="4" name="Text Placeholder 3">
            <a:extLst>
              <a:ext uri="{FF2B5EF4-FFF2-40B4-BE49-F238E27FC236}">
                <a16:creationId xmlns:a16="http://schemas.microsoft.com/office/drawing/2014/main" id="{F7C69EF1-C8F4-415E-A496-09EC597AE0F7}"/>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21677214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52591-1859-4019-A839-23EE82F3DC3C}"/>
              </a:ext>
            </a:extLst>
          </p:cNvPr>
          <p:cNvSpPr>
            <a:spLocks noGrp="1"/>
          </p:cNvSpPr>
          <p:nvPr>
            <p:ph type="title"/>
          </p:nvPr>
        </p:nvSpPr>
        <p:spPr/>
        <p:txBody>
          <a:bodyPr/>
          <a:lstStyle/>
          <a:p>
            <a:r>
              <a:rPr lang="en-US"/>
              <a:t>LinkedIn Posts Table with CTR | 1 group and 1 profile - 11 of 12</a:t>
            </a:r>
          </a:p>
        </p:txBody>
      </p:sp>
      <p:graphicFrame>
        <p:nvGraphicFramePr>
          <p:cNvPr id="5" name="Table Placeholder 4">
            <a:extLst>
              <a:ext uri="{FF2B5EF4-FFF2-40B4-BE49-F238E27FC236}">
                <a16:creationId xmlns:a16="http://schemas.microsoft.com/office/drawing/2014/main" id="{C60AF63B-6900-4778-844F-AE7B2B7AF571}"/>
              </a:ext>
            </a:extLst>
          </p:cNvPr>
          <p:cNvGraphicFramePr>
            <a:graphicFrameLocks noGrp="1"/>
          </p:cNvGraphicFramePr>
          <p:nvPr>
            <p:ph type="tbl" sz="quarter" idx="13"/>
            <p:extLst>
              <p:ext uri="{D42A27DB-BD31-4B8C-83A1-F6EECF244321}">
                <p14:modId xmlns:p14="http://schemas.microsoft.com/office/powerpoint/2010/main" val="49938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1410467"/>
                    </a:ext>
                  </a:extLst>
                </a:gridCol>
                <a:gridCol w="1069848">
                  <a:extLst>
                    <a:ext uri="{9D8B030D-6E8A-4147-A177-3AD203B41FA5}">
                      <a16:colId xmlns:a16="http://schemas.microsoft.com/office/drawing/2014/main" val="194830653"/>
                    </a:ext>
                  </a:extLst>
                </a:gridCol>
                <a:gridCol w="1563624">
                  <a:extLst>
                    <a:ext uri="{9D8B030D-6E8A-4147-A177-3AD203B41FA5}">
                      <a16:colId xmlns:a16="http://schemas.microsoft.com/office/drawing/2014/main" val="2305200637"/>
                    </a:ext>
                  </a:extLst>
                </a:gridCol>
                <a:gridCol w="493776">
                  <a:extLst>
                    <a:ext uri="{9D8B030D-6E8A-4147-A177-3AD203B41FA5}">
                      <a16:colId xmlns:a16="http://schemas.microsoft.com/office/drawing/2014/main" val="2271935193"/>
                    </a:ext>
                  </a:extLst>
                </a:gridCol>
                <a:gridCol w="493776">
                  <a:extLst>
                    <a:ext uri="{9D8B030D-6E8A-4147-A177-3AD203B41FA5}">
                      <a16:colId xmlns:a16="http://schemas.microsoft.com/office/drawing/2014/main" val="130100242"/>
                    </a:ext>
                  </a:extLst>
                </a:gridCol>
                <a:gridCol w="493776">
                  <a:extLst>
                    <a:ext uri="{9D8B030D-6E8A-4147-A177-3AD203B41FA5}">
                      <a16:colId xmlns:a16="http://schemas.microsoft.com/office/drawing/2014/main" val="553538143"/>
                    </a:ext>
                  </a:extLst>
                </a:gridCol>
                <a:gridCol w="493776">
                  <a:extLst>
                    <a:ext uri="{9D8B030D-6E8A-4147-A177-3AD203B41FA5}">
                      <a16:colId xmlns:a16="http://schemas.microsoft.com/office/drawing/2014/main" val="2086369396"/>
                    </a:ext>
                  </a:extLst>
                </a:gridCol>
                <a:gridCol w="493776">
                  <a:extLst>
                    <a:ext uri="{9D8B030D-6E8A-4147-A177-3AD203B41FA5}">
                      <a16:colId xmlns:a16="http://schemas.microsoft.com/office/drawing/2014/main" val="2920601375"/>
                    </a:ext>
                  </a:extLst>
                </a:gridCol>
                <a:gridCol w="493776">
                  <a:extLst>
                    <a:ext uri="{9D8B030D-6E8A-4147-A177-3AD203B41FA5}">
                      <a16:colId xmlns:a16="http://schemas.microsoft.com/office/drawing/2014/main" val="2408755432"/>
                    </a:ext>
                  </a:extLst>
                </a:gridCol>
                <a:gridCol w="493776">
                  <a:extLst>
                    <a:ext uri="{9D8B030D-6E8A-4147-A177-3AD203B41FA5}">
                      <a16:colId xmlns:a16="http://schemas.microsoft.com/office/drawing/2014/main" val="62613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50610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MBDA - 2023-11-01 11:00:44</a:t>
                      </a:r>
                      <a:r>
                        <a:rPr kumimoji="0" lang="it-IT" sz="1000" b="0" i="0" u="none" strike="noStrike" kern="1200" cap="none" spc="0" normalizeH="0" baseline="0" noProof="0">
                          <a:ln>
                            <a:noFill/>
                          </a:ln>
                          <a:solidFill>
                            <a:prstClr val="black"/>
                          </a:solidFill>
                          <a:effectLst/>
                          <a:uLnTx/>
                          <a:uFillTx/>
                          <a:latin typeface="Calibri"/>
                          <a:ea typeface="+mn-ea"/>
                          <a:cs typeface="+mn-cs"/>
                        </a:rPr>
                        <a:t>
 Il 24 ottobre 2023, gli studenti del Dipartimento di Ingegneria Aerospaziale dell' Università degli Studi di Napoli Federico II sono stati ospiti presso la sede MBDA di Roma per presentare gli ottimi risultati ottenuti dalla partecipazione all’Aerospace Design Project–ATHENA, in collaborazione con la funzione Missile Design, guidata dall’Ingegnere Simone Gubbioni, Head of Lethality.
La giornata è stata anche l’occasione per visitare alcuni laboratori di MBDA Italia e avere un aperto confronto con il Direttore delle Risorse Umane, STEFANO TONCICH.
🤝 MBDA è promotrice di iniziative che possano rafforzare il legame tra #Azienda e #Università e l’ADP rappresenta un esempio di collaborazione vincente, dove l’entusiasmo dei giovani partecipanti per risolvere le sfide proposte dall’industria su aspetti multidisciplinari (aerodinamica, meccanica, dinamica del volo, letalità) si fonde con aspetti ed approcci gestionali e manageriali, con uno sguardo verso il futuro tecnologico della #difesa italiana e il loro futuro professionale.
Vi aspettiamo per discutere insieme la prossima sfida tecnologica!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https://media.licdn.com/dms/image/D4E10AQFLTDkusWmAig/image-shrink_1280/0/1698832837026?e=1700204400&amp;v=beta&amp;t=yHmVvXASLNalTb_V0UGH3BijhrkG8AOtNaTdujySQL0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15.594839942666 %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13.65 %</a:t>
                      </a:r>
                    </a:p>
                  </a:txBody>
                  <a:tcPr/>
                </a:tc>
                <a:extLst>
                  <a:ext uri="{0D108BD9-81ED-4DB2-BD59-A6C34878D82A}">
                    <a16:rowId xmlns:a16="http://schemas.microsoft.com/office/drawing/2014/main" val="229352822"/>
                  </a:ext>
                </a:extLst>
              </a:tr>
            </a:tbl>
          </a:graphicData>
        </a:graphic>
      </p:graphicFrame>
      <p:sp>
        <p:nvSpPr>
          <p:cNvPr id="4" name="Text Placeholder 3">
            <a:extLst>
              <a:ext uri="{FF2B5EF4-FFF2-40B4-BE49-F238E27FC236}">
                <a16:creationId xmlns:a16="http://schemas.microsoft.com/office/drawing/2014/main" id="{37BAD77C-FD80-4E73-BDA9-9A422EA23EFF}"/>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0697782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9F45D-ACA7-4738-928F-53D8F7667DC1}"/>
              </a:ext>
            </a:extLst>
          </p:cNvPr>
          <p:cNvSpPr>
            <a:spLocks noGrp="1"/>
          </p:cNvSpPr>
          <p:nvPr>
            <p:ph type="title"/>
          </p:nvPr>
        </p:nvSpPr>
        <p:spPr/>
        <p:txBody>
          <a:bodyPr/>
          <a:lstStyle/>
          <a:p>
            <a:r>
              <a:rPr lang="en-US"/>
              <a:t>LinkedIn Posts Table with CTR | 1 group and 1 profile - 12 of 12</a:t>
            </a:r>
          </a:p>
        </p:txBody>
      </p:sp>
      <p:graphicFrame>
        <p:nvGraphicFramePr>
          <p:cNvPr id="5" name="Table Placeholder 4">
            <a:extLst>
              <a:ext uri="{FF2B5EF4-FFF2-40B4-BE49-F238E27FC236}">
                <a16:creationId xmlns:a16="http://schemas.microsoft.com/office/drawing/2014/main" id="{ACCBC0A0-F0B5-435F-8986-24105664EF62}"/>
              </a:ext>
            </a:extLst>
          </p:cNvPr>
          <p:cNvGraphicFramePr>
            <a:graphicFrameLocks noGrp="1"/>
          </p:cNvGraphicFramePr>
          <p:nvPr>
            <p:ph type="tbl" sz="quarter" idx="13"/>
            <p:extLst>
              <p:ext uri="{D42A27DB-BD31-4B8C-83A1-F6EECF244321}">
                <p14:modId xmlns:p14="http://schemas.microsoft.com/office/powerpoint/2010/main" val="238605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4891695"/>
                    </a:ext>
                  </a:extLst>
                </a:gridCol>
                <a:gridCol w="1069848">
                  <a:extLst>
                    <a:ext uri="{9D8B030D-6E8A-4147-A177-3AD203B41FA5}">
                      <a16:colId xmlns:a16="http://schemas.microsoft.com/office/drawing/2014/main" val="4098649231"/>
                    </a:ext>
                  </a:extLst>
                </a:gridCol>
                <a:gridCol w="1563624">
                  <a:extLst>
                    <a:ext uri="{9D8B030D-6E8A-4147-A177-3AD203B41FA5}">
                      <a16:colId xmlns:a16="http://schemas.microsoft.com/office/drawing/2014/main" val="2050371981"/>
                    </a:ext>
                  </a:extLst>
                </a:gridCol>
                <a:gridCol w="493776">
                  <a:extLst>
                    <a:ext uri="{9D8B030D-6E8A-4147-A177-3AD203B41FA5}">
                      <a16:colId xmlns:a16="http://schemas.microsoft.com/office/drawing/2014/main" val="3213559052"/>
                    </a:ext>
                  </a:extLst>
                </a:gridCol>
                <a:gridCol w="493776">
                  <a:extLst>
                    <a:ext uri="{9D8B030D-6E8A-4147-A177-3AD203B41FA5}">
                      <a16:colId xmlns:a16="http://schemas.microsoft.com/office/drawing/2014/main" val="3339230403"/>
                    </a:ext>
                  </a:extLst>
                </a:gridCol>
                <a:gridCol w="493776">
                  <a:extLst>
                    <a:ext uri="{9D8B030D-6E8A-4147-A177-3AD203B41FA5}">
                      <a16:colId xmlns:a16="http://schemas.microsoft.com/office/drawing/2014/main" val="824970237"/>
                    </a:ext>
                  </a:extLst>
                </a:gridCol>
                <a:gridCol w="493776">
                  <a:extLst>
                    <a:ext uri="{9D8B030D-6E8A-4147-A177-3AD203B41FA5}">
                      <a16:colId xmlns:a16="http://schemas.microsoft.com/office/drawing/2014/main" val="1119938784"/>
                    </a:ext>
                  </a:extLst>
                </a:gridCol>
                <a:gridCol w="493776">
                  <a:extLst>
                    <a:ext uri="{9D8B030D-6E8A-4147-A177-3AD203B41FA5}">
                      <a16:colId xmlns:a16="http://schemas.microsoft.com/office/drawing/2014/main" val="1406693150"/>
                    </a:ext>
                  </a:extLst>
                </a:gridCol>
                <a:gridCol w="493776">
                  <a:extLst>
                    <a:ext uri="{9D8B030D-6E8A-4147-A177-3AD203B41FA5}">
                      <a16:colId xmlns:a16="http://schemas.microsoft.com/office/drawing/2014/main" val="3606143118"/>
                    </a:ext>
                  </a:extLst>
                </a:gridCol>
                <a:gridCol w="493776">
                  <a:extLst>
                    <a:ext uri="{9D8B030D-6E8A-4147-A177-3AD203B41FA5}">
                      <a16:colId xmlns:a16="http://schemas.microsoft.com/office/drawing/2014/main" val="424928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14732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- 2023-11-01 10:30:11</a:t>
                      </a:r>
                      <a:r>
                        <a:rPr kumimoji="0" lang="en-US" sz="1000" b="0" i="0" u="none" strike="noStrike" kern="1200" cap="none" spc="0" normalizeH="0" baseline="0" noProof="0">
                          <a:ln>
                            <a:noFill/>
                          </a:ln>
                          <a:solidFill>
                            <a:prstClr val="black"/>
                          </a:solidFill>
                          <a:effectLst/>
                          <a:uLnTx/>
                          <a:uFillTx/>
                          <a:latin typeface="Calibri"/>
                          <a:ea typeface="+mn-ea"/>
                          <a:cs typeface="+mn-cs"/>
                        </a:rPr>
                        <a:t>
 Today, MBDA are proud to be sponsoring National Engineering Day! 
Let's recognise the incredible impact engineering has on our world and how it shapes our future. 🌟
We are committed to fostering talent, creativity, and diversity in the field of engineering. Together, we can build a brighter, more innovative tomorrow. 💡 
Over the last month, The Royal Academy of Engineering have been encouraging the public to submit ideas and inventions as part of their Everyday Engineering competition. 
Make sure to follow Royal Academy of Engineering and explore the hashtags below to learn more, and to discover some of the incredible entries and finalists. 🚀
#NationalEngineeringDay #EverydayEngineering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https://media.licdn.com/dms/image/D4E10AQHVr4vfAXVbFg/image-shrink_1280/0/1698831011086?e=1700204400&amp;v=beta&amp;t=22u5n_Mx8_Er-pqNoHFwTva9XWJ80gWdzkLI0mZyAVk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3.5641547861507 %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extLst>
                  <a:ext uri="{0D108BD9-81ED-4DB2-BD59-A6C34878D82A}">
                    <a16:rowId xmlns:a16="http://schemas.microsoft.com/office/drawing/2014/main" val="3217348388"/>
                  </a:ext>
                </a:extLst>
              </a:tr>
            </a:tbl>
          </a:graphicData>
        </a:graphic>
      </p:graphicFrame>
      <p:sp>
        <p:nvSpPr>
          <p:cNvPr id="4" name="Text Placeholder 3">
            <a:extLst>
              <a:ext uri="{FF2B5EF4-FFF2-40B4-BE49-F238E27FC236}">
                <a16:creationId xmlns:a16="http://schemas.microsoft.com/office/drawing/2014/main" id="{9C3B62B8-3C3A-4F53-819D-0839CE88FBD3}"/>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3821073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AB8F-8141-48B1-938F-EBB367B92E64}"/>
              </a:ext>
            </a:extLst>
          </p:cNvPr>
          <p:cNvSpPr>
            <a:spLocks noGrp="1"/>
          </p:cNvSpPr>
          <p:nvPr>
            <p:ph type="title"/>
          </p:nvPr>
        </p:nvSpPr>
        <p:spPr/>
        <p:txBody>
          <a:bodyPr/>
          <a:lstStyle/>
          <a:p>
            <a:r>
              <a:rPr lang="en-US"/>
              <a:t>LinkedIn Post Tag Performance with CTR | 1 group and 1 profile</a:t>
            </a:r>
          </a:p>
        </p:txBody>
      </p:sp>
      <p:graphicFrame>
        <p:nvGraphicFramePr>
          <p:cNvPr id="5" name="Table Placeholder 4">
            <a:extLst>
              <a:ext uri="{FF2B5EF4-FFF2-40B4-BE49-F238E27FC236}">
                <a16:creationId xmlns:a16="http://schemas.microsoft.com/office/drawing/2014/main" id="{575F3CBB-40AA-4BE3-ADA8-FDDB831F6463}"/>
              </a:ext>
            </a:extLst>
          </p:cNvPr>
          <p:cNvGraphicFramePr>
            <a:graphicFrameLocks noGrp="1"/>
          </p:cNvGraphicFramePr>
          <p:nvPr>
            <p:ph type="tbl" sz="quarter" idx="13"/>
            <p:extLst>
              <p:ext uri="{D42A27DB-BD31-4B8C-83A1-F6EECF244321}">
                <p14:modId xmlns:p14="http://schemas.microsoft.com/office/powerpoint/2010/main" val="1226117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53440146"/>
                    </a:ext>
                  </a:extLst>
                </a:gridCol>
                <a:gridCol w="822960">
                  <a:extLst>
                    <a:ext uri="{9D8B030D-6E8A-4147-A177-3AD203B41FA5}">
                      <a16:colId xmlns:a16="http://schemas.microsoft.com/office/drawing/2014/main" val="3536743707"/>
                    </a:ext>
                  </a:extLst>
                </a:gridCol>
                <a:gridCol w="822960">
                  <a:extLst>
                    <a:ext uri="{9D8B030D-6E8A-4147-A177-3AD203B41FA5}">
                      <a16:colId xmlns:a16="http://schemas.microsoft.com/office/drawing/2014/main" val="2858333725"/>
                    </a:ext>
                  </a:extLst>
                </a:gridCol>
                <a:gridCol w="822960">
                  <a:extLst>
                    <a:ext uri="{9D8B030D-6E8A-4147-A177-3AD203B41FA5}">
                      <a16:colId xmlns:a16="http://schemas.microsoft.com/office/drawing/2014/main" val="1118691689"/>
                    </a:ext>
                  </a:extLst>
                </a:gridCol>
                <a:gridCol w="822960">
                  <a:extLst>
                    <a:ext uri="{9D8B030D-6E8A-4147-A177-3AD203B41FA5}">
                      <a16:colId xmlns:a16="http://schemas.microsoft.com/office/drawing/2014/main" val="3375129639"/>
                    </a:ext>
                  </a:extLst>
                </a:gridCol>
                <a:gridCol w="822960">
                  <a:extLst>
                    <a:ext uri="{9D8B030D-6E8A-4147-A177-3AD203B41FA5}">
                      <a16:colId xmlns:a16="http://schemas.microsoft.com/office/drawing/2014/main" val="104112315"/>
                    </a:ext>
                  </a:extLst>
                </a:gridCol>
                <a:gridCol w="822960">
                  <a:extLst>
                    <a:ext uri="{9D8B030D-6E8A-4147-A177-3AD203B41FA5}">
                      <a16:colId xmlns:a16="http://schemas.microsoft.com/office/drawing/2014/main" val="146981286"/>
                    </a:ext>
                  </a:extLst>
                </a:gridCol>
                <a:gridCol w="822960">
                  <a:extLst>
                    <a:ext uri="{9D8B030D-6E8A-4147-A177-3AD203B41FA5}">
                      <a16:colId xmlns:a16="http://schemas.microsoft.com/office/drawing/2014/main" val="1019411487"/>
                    </a:ext>
                  </a:extLst>
                </a:gridCol>
                <a:gridCol w="822960">
                  <a:extLst>
                    <a:ext uri="{9D8B030D-6E8A-4147-A177-3AD203B41FA5}">
                      <a16:colId xmlns:a16="http://schemas.microsoft.com/office/drawing/2014/main" val="329186975"/>
                    </a:ext>
                  </a:extLst>
                </a:gridCol>
                <a:gridCol w="822960">
                  <a:extLst>
                    <a:ext uri="{9D8B030D-6E8A-4147-A177-3AD203B41FA5}">
                      <a16:colId xmlns:a16="http://schemas.microsoft.com/office/drawing/2014/main" val="55104432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CTR</a:t>
                      </a:r>
                    </a:p>
                  </a:txBody>
                  <a:tcPr/>
                </a:tc>
                <a:extLst>
                  <a:ext uri="{0D108BD9-81ED-4DB2-BD59-A6C34878D82A}">
                    <a16:rowId xmlns:a16="http://schemas.microsoft.com/office/drawing/2014/main" val="3828054162"/>
                  </a:ext>
                </a:extLst>
              </a:tr>
              <a:tr h="370840">
                <a:tc>
                  <a:txBody>
                    <a:bodyPr/>
                    <a:lstStyle/>
                    <a:p>
                      <a:r>
                        <a:rPr lang="en-US" sz="1000"/>
                        <a:t>EVP</a:t>
                      </a:r>
                    </a:p>
                  </a:txBody>
                  <a:tcPr/>
                </a:tc>
                <a:tc>
                  <a:txBody>
                    <a:bodyPr/>
                    <a:lstStyle/>
                    <a:p>
                      <a:r>
                        <a:rPr lang="en-US" sz="1000"/>
                        <a:t>3</a:t>
                      </a:r>
                    </a:p>
                  </a:txBody>
                  <a:tcPr/>
                </a:tc>
                <a:tc>
                  <a:txBody>
                    <a:bodyPr/>
                    <a:lstStyle/>
                    <a:p>
                      <a:r>
                        <a:rPr lang="en-US" sz="1000"/>
                        <a:t>514</a:t>
                      </a:r>
                    </a:p>
                  </a:txBody>
                  <a:tcPr/>
                </a:tc>
                <a:tc>
                  <a:txBody>
                    <a:bodyPr/>
                    <a:lstStyle/>
                    <a:p>
                      <a:r>
                        <a:rPr lang="en-US" sz="1000"/>
                        <a:t>10</a:t>
                      </a:r>
                    </a:p>
                  </a:txBody>
                  <a:tcPr/>
                </a:tc>
                <a:tc>
                  <a:txBody>
                    <a:bodyPr/>
                    <a:lstStyle/>
                    <a:p>
                      <a:r>
                        <a:rPr lang="en-US" sz="1000"/>
                        <a:t>29</a:t>
                      </a:r>
                    </a:p>
                  </a:txBody>
                  <a:tcPr/>
                </a:tc>
                <a:tc>
                  <a:txBody>
                    <a:bodyPr/>
                    <a:lstStyle/>
                    <a:p>
                      <a:r>
                        <a:rPr lang="en-US" sz="1000"/>
                        <a:t>3547</a:t>
                      </a:r>
                    </a:p>
                  </a:txBody>
                  <a:tcPr/>
                </a:tc>
                <a:tc>
                  <a:txBody>
                    <a:bodyPr/>
                    <a:lstStyle/>
                    <a:p>
                      <a:r>
                        <a:rPr lang="en-US" sz="1000"/>
                        <a:t>29770</a:t>
                      </a:r>
                    </a:p>
                  </a:txBody>
                  <a:tcPr/>
                </a:tc>
                <a:tc>
                  <a:txBody>
                    <a:bodyPr/>
                    <a:lstStyle/>
                    <a:p>
                      <a:r>
                        <a:rPr lang="en-US" sz="1000"/>
                        <a:t>11.696045597344 %</a:t>
                      </a:r>
                    </a:p>
                  </a:txBody>
                  <a:tcPr/>
                </a:tc>
                <a:tc>
                  <a:txBody>
                    <a:bodyPr/>
                    <a:lstStyle/>
                    <a:p>
                      <a:r>
                        <a:rPr lang="en-US" sz="1000"/>
                        <a:t>n/a</a:t>
                      </a:r>
                    </a:p>
                  </a:txBody>
                  <a:tcPr/>
                </a:tc>
                <a:tc>
                  <a:txBody>
                    <a:bodyPr/>
                    <a:lstStyle/>
                    <a:p>
                      <a:r>
                        <a:rPr lang="en-US" sz="1000"/>
                        <a:t>11.91 %</a:t>
                      </a:r>
                    </a:p>
                  </a:txBody>
                  <a:tcPr/>
                </a:tc>
                <a:extLst>
                  <a:ext uri="{0D108BD9-81ED-4DB2-BD59-A6C34878D82A}">
                    <a16:rowId xmlns:a16="http://schemas.microsoft.com/office/drawing/2014/main" val="1611159376"/>
                  </a:ext>
                </a:extLst>
              </a:tr>
              <a:tr h="370840">
                <a:tc>
                  <a:txBody>
                    <a:bodyPr/>
                    <a:lstStyle/>
                    <a:p>
                      <a:r>
                        <a:rPr lang="en-US" sz="1000"/>
                        <a:t>France</a:t>
                      </a:r>
                    </a:p>
                  </a:txBody>
                  <a:tcPr/>
                </a:tc>
                <a:tc>
                  <a:txBody>
                    <a:bodyPr/>
                    <a:lstStyle/>
                    <a:p>
                      <a:r>
                        <a:rPr lang="en-US" sz="1000"/>
                        <a:t>1</a:t>
                      </a:r>
                    </a:p>
                  </a:txBody>
                  <a:tcPr/>
                </a:tc>
                <a:tc>
                  <a:txBody>
                    <a:bodyPr/>
                    <a:lstStyle/>
                    <a:p>
                      <a:r>
                        <a:rPr lang="en-US" sz="1000"/>
                        <a:t>240</a:t>
                      </a:r>
                    </a:p>
                  </a:txBody>
                  <a:tcPr/>
                </a:tc>
                <a:tc>
                  <a:txBody>
                    <a:bodyPr/>
                    <a:lstStyle/>
                    <a:p>
                      <a:r>
                        <a:rPr lang="en-US" sz="1000"/>
                        <a:t>2</a:t>
                      </a:r>
                    </a:p>
                  </a:txBody>
                  <a:tcPr/>
                </a:tc>
                <a:tc>
                  <a:txBody>
                    <a:bodyPr/>
                    <a:lstStyle/>
                    <a:p>
                      <a:r>
                        <a:rPr lang="en-US" sz="1000"/>
                        <a:t>9</a:t>
                      </a:r>
                    </a:p>
                  </a:txBody>
                  <a:tcPr/>
                </a:tc>
                <a:tc>
                  <a:txBody>
                    <a:bodyPr/>
                    <a:lstStyle/>
                    <a:p>
                      <a:r>
                        <a:rPr lang="en-US" sz="1000"/>
                        <a:t>2042</a:t>
                      </a:r>
                    </a:p>
                  </a:txBody>
                  <a:tcPr/>
                </a:tc>
                <a:tc>
                  <a:txBody>
                    <a:bodyPr/>
                    <a:lstStyle/>
                    <a:p>
                      <a:r>
                        <a:rPr lang="en-US" sz="1000"/>
                        <a:t>14395</a:t>
                      </a:r>
                    </a:p>
                  </a:txBody>
                  <a:tcPr/>
                </a:tc>
                <a:tc>
                  <a:txBody>
                    <a:bodyPr/>
                    <a:lstStyle/>
                    <a:p>
                      <a:r>
                        <a:rPr lang="en-US" sz="1000"/>
                        <a:t>15.929142063216 %</a:t>
                      </a:r>
                    </a:p>
                  </a:txBody>
                  <a:tcPr/>
                </a:tc>
                <a:tc>
                  <a:txBody>
                    <a:bodyPr/>
                    <a:lstStyle/>
                    <a:p>
                      <a:r>
                        <a:rPr lang="en-US" sz="1000"/>
                        <a:t>n/a</a:t>
                      </a:r>
                    </a:p>
                  </a:txBody>
                  <a:tcPr/>
                </a:tc>
                <a:tc>
                  <a:txBody>
                    <a:bodyPr/>
                    <a:lstStyle/>
                    <a:p>
                      <a:r>
                        <a:rPr lang="en-US" sz="1000"/>
                        <a:t>14.19 %</a:t>
                      </a:r>
                    </a:p>
                  </a:txBody>
                  <a:tcPr/>
                </a:tc>
                <a:extLst>
                  <a:ext uri="{0D108BD9-81ED-4DB2-BD59-A6C34878D82A}">
                    <a16:rowId xmlns:a16="http://schemas.microsoft.com/office/drawing/2014/main" val="2215325165"/>
                  </a:ext>
                </a:extLst>
              </a:tr>
              <a:tr h="370840">
                <a:tc>
                  <a:txBody>
                    <a:bodyPr/>
                    <a:lstStyle/>
                    <a:p>
                      <a:r>
                        <a:rPr lang="en-US" sz="1000"/>
                        <a:t>Italy</a:t>
                      </a:r>
                    </a:p>
                  </a:txBody>
                  <a:tcPr/>
                </a:tc>
                <a:tc>
                  <a:txBody>
                    <a:bodyPr/>
                    <a:lstStyle/>
                    <a:p>
                      <a:r>
                        <a:rPr lang="en-US" sz="1000"/>
                        <a:t>2</a:t>
                      </a:r>
                    </a:p>
                  </a:txBody>
                  <a:tcPr/>
                </a:tc>
                <a:tc>
                  <a:txBody>
                    <a:bodyPr/>
                    <a:lstStyle/>
                    <a:p>
                      <a:r>
                        <a:rPr lang="en-US" sz="1000"/>
                        <a:t>276</a:t>
                      </a:r>
                    </a:p>
                  </a:txBody>
                  <a:tcPr/>
                </a:tc>
                <a:tc>
                  <a:txBody>
                    <a:bodyPr/>
                    <a:lstStyle/>
                    <a:p>
                      <a:r>
                        <a:rPr lang="en-US" sz="1000"/>
                        <a:t>7</a:t>
                      </a:r>
                    </a:p>
                  </a:txBody>
                  <a:tcPr/>
                </a:tc>
                <a:tc>
                  <a:txBody>
                    <a:bodyPr/>
                    <a:lstStyle/>
                    <a:p>
                      <a:r>
                        <a:rPr lang="en-US" sz="1000"/>
                        <a:t>20</a:t>
                      </a:r>
                    </a:p>
                  </a:txBody>
                  <a:tcPr/>
                </a:tc>
                <a:tc>
                  <a:txBody>
                    <a:bodyPr/>
                    <a:lstStyle/>
                    <a:p>
                      <a:r>
                        <a:rPr lang="en-US" sz="1000"/>
                        <a:t>2278</a:t>
                      </a:r>
                    </a:p>
                  </a:txBody>
                  <a:tcPr/>
                </a:tc>
                <a:tc>
                  <a:txBody>
                    <a:bodyPr/>
                    <a:lstStyle/>
                    <a:p>
                      <a:r>
                        <a:rPr lang="en-US" sz="1000"/>
                        <a:t>15540</a:t>
                      </a:r>
                    </a:p>
                  </a:txBody>
                  <a:tcPr/>
                </a:tc>
                <a:tc>
                  <a:txBody>
                    <a:bodyPr/>
                    <a:lstStyle/>
                    <a:p>
                      <a:r>
                        <a:rPr lang="en-US" sz="1000"/>
                        <a:t>17.147173665915 %</a:t>
                      </a:r>
                    </a:p>
                  </a:txBody>
                  <a:tcPr/>
                </a:tc>
                <a:tc>
                  <a:txBody>
                    <a:bodyPr/>
                    <a:lstStyle/>
                    <a:p>
                      <a:r>
                        <a:rPr lang="en-US" sz="1000"/>
                        <a:t>n/a</a:t>
                      </a:r>
                    </a:p>
                  </a:txBody>
                  <a:tcPr/>
                </a:tc>
                <a:tc>
                  <a:txBody>
                    <a:bodyPr/>
                    <a:lstStyle/>
                    <a:p>
                      <a:r>
                        <a:rPr lang="en-US" sz="1000"/>
                        <a:t>14.66 %</a:t>
                      </a:r>
                    </a:p>
                  </a:txBody>
                  <a:tcPr/>
                </a:tc>
                <a:extLst>
                  <a:ext uri="{0D108BD9-81ED-4DB2-BD59-A6C34878D82A}">
                    <a16:rowId xmlns:a16="http://schemas.microsoft.com/office/drawing/2014/main" val="3995038438"/>
                  </a:ext>
                </a:extLst>
              </a:tr>
              <a:tr h="370840">
                <a:tc>
                  <a:txBody>
                    <a:bodyPr/>
                    <a:lstStyle/>
                    <a:p>
                      <a:r>
                        <a:rPr lang="en-US" sz="1000"/>
                        <a:t>Topaz</a:t>
                      </a:r>
                    </a:p>
                  </a:txBody>
                  <a:tcPr/>
                </a:tc>
                <a:tc>
                  <a:txBody>
                    <a:bodyPr/>
                    <a:lstStyle/>
                    <a:p>
                      <a:r>
                        <a:rPr lang="en-US" sz="1000"/>
                        <a:t>2</a:t>
                      </a:r>
                    </a:p>
                  </a:txBody>
                  <a:tcPr/>
                </a:tc>
                <a:tc>
                  <a:txBody>
                    <a:bodyPr/>
                    <a:lstStyle/>
                    <a:p>
                      <a:r>
                        <a:rPr lang="en-US" sz="1000"/>
                        <a:t>423</a:t>
                      </a:r>
                    </a:p>
                  </a:txBody>
                  <a:tcPr/>
                </a:tc>
                <a:tc>
                  <a:txBody>
                    <a:bodyPr/>
                    <a:lstStyle/>
                    <a:p>
                      <a:r>
                        <a:rPr lang="en-US" sz="1000"/>
                        <a:t>9</a:t>
                      </a:r>
                    </a:p>
                  </a:txBody>
                  <a:tcPr/>
                </a:tc>
                <a:tc>
                  <a:txBody>
                    <a:bodyPr/>
                    <a:lstStyle/>
                    <a:p>
                      <a:r>
                        <a:rPr lang="en-US" sz="1000"/>
                        <a:t>23</a:t>
                      </a:r>
                    </a:p>
                  </a:txBody>
                  <a:tcPr/>
                </a:tc>
                <a:tc>
                  <a:txBody>
                    <a:bodyPr/>
                    <a:lstStyle/>
                    <a:p>
                      <a:r>
                        <a:rPr lang="en-US" sz="1000"/>
                        <a:t>3470</a:t>
                      </a:r>
                    </a:p>
                  </a:txBody>
                  <a:tcPr/>
                </a:tc>
                <a:tc>
                  <a:txBody>
                    <a:bodyPr/>
                    <a:lstStyle/>
                    <a:p>
                      <a:r>
                        <a:rPr lang="en-US" sz="1000"/>
                        <a:t>24860</a:t>
                      </a:r>
                    </a:p>
                  </a:txBody>
                  <a:tcPr/>
                </a:tc>
                <a:tc>
                  <a:txBody>
                    <a:bodyPr/>
                    <a:lstStyle/>
                    <a:p>
                      <a:r>
                        <a:rPr lang="en-US" sz="1000"/>
                        <a:t>15.761991002941 %</a:t>
                      </a:r>
                    </a:p>
                  </a:txBody>
                  <a:tcPr/>
                </a:tc>
                <a:tc>
                  <a:txBody>
                    <a:bodyPr/>
                    <a:lstStyle/>
                    <a:p>
                      <a:r>
                        <a:rPr lang="en-US" sz="1000"/>
                        <a:t>n/a</a:t>
                      </a:r>
                    </a:p>
                  </a:txBody>
                  <a:tcPr/>
                </a:tc>
                <a:tc>
                  <a:txBody>
                    <a:bodyPr/>
                    <a:lstStyle/>
                    <a:p>
                      <a:r>
                        <a:rPr lang="en-US" sz="1000"/>
                        <a:t>13.96 %</a:t>
                      </a:r>
                    </a:p>
                  </a:txBody>
                  <a:tcPr/>
                </a:tc>
                <a:extLst>
                  <a:ext uri="{0D108BD9-81ED-4DB2-BD59-A6C34878D82A}">
                    <a16:rowId xmlns:a16="http://schemas.microsoft.com/office/drawing/2014/main" val="3672884535"/>
                  </a:ext>
                </a:extLst>
              </a:tr>
              <a:tr h="370840">
                <a:tc>
                  <a:txBody>
                    <a:bodyPr/>
                    <a:lstStyle/>
                    <a:p>
                      <a:r>
                        <a:rPr lang="en-US" sz="1000"/>
                        <a:t>UK</a:t>
                      </a:r>
                    </a:p>
                  </a:txBody>
                  <a:tcPr/>
                </a:tc>
                <a:tc>
                  <a:txBody>
                    <a:bodyPr/>
                    <a:lstStyle/>
                    <a:p>
                      <a:r>
                        <a:rPr lang="en-US" sz="1000"/>
                        <a:t>1</a:t>
                      </a:r>
                    </a:p>
                  </a:txBody>
                  <a:tcPr/>
                </a:tc>
                <a:tc>
                  <a:txBody>
                    <a:bodyPr/>
                    <a:lstStyle/>
                    <a:p>
                      <a:r>
                        <a:rPr lang="en-US" sz="1000"/>
                        <a:t>91</a:t>
                      </a:r>
                    </a:p>
                  </a:txBody>
                  <a:tcPr/>
                </a:tc>
                <a:tc>
                  <a:txBody>
                    <a:bodyPr/>
                    <a:lstStyle/>
                    <a:p>
                      <a:r>
                        <a:rPr lang="en-US" sz="1000"/>
                        <a:t>1</a:t>
                      </a:r>
                    </a:p>
                  </a:txBody>
                  <a:tcPr/>
                </a:tc>
                <a:tc>
                  <a:txBody>
                    <a:bodyPr/>
                    <a:lstStyle/>
                    <a:p>
                      <a:r>
                        <a:rPr lang="en-US" sz="1000"/>
                        <a:t>6</a:t>
                      </a:r>
                    </a:p>
                  </a:txBody>
                  <a:tcPr/>
                </a:tc>
                <a:tc>
                  <a:txBody>
                    <a:bodyPr/>
                    <a:lstStyle/>
                    <a:p>
                      <a:r>
                        <a:rPr lang="en-US" sz="1000"/>
                        <a:t>77</a:t>
                      </a:r>
                    </a:p>
                  </a:txBody>
                  <a:tcPr/>
                </a:tc>
                <a:tc>
                  <a:txBody>
                    <a:bodyPr/>
                    <a:lstStyle/>
                    <a:p>
                      <a:r>
                        <a:rPr lang="en-US" sz="1000"/>
                        <a:t>4910</a:t>
                      </a:r>
                    </a:p>
                  </a:txBody>
                  <a:tcPr/>
                </a:tc>
                <a:tc>
                  <a:txBody>
                    <a:bodyPr/>
                    <a:lstStyle/>
                    <a:p>
                      <a:r>
                        <a:rPr lang="en-US" sz="1000"/>
                        <a:t>3.5641547861507 %</a:t>
                      </a:r>
                    </a:p>
                  </a:txBody>
                  <a:tcPr/>
                </a:tc>
                <a:tc>
                  <a:txBody>
                    <a:bodyPr/>
                    <a:lstStyle/>
                    <a:p>
                      <a:r>
                        <a:rPr lang="en-US" sz="1000"/>
                        <a:t>n/a</a:t>
                      </a:r>
                    </a:p>
                  </a:txBody>
                  <a:tcPr/>
                </a:tc>
                <a:tc>
                  <a:txBody>
                    <a:bodyPr/>
                    <a:lstStyle/>
                    <a:p>
                      <a:r>
                        <a:rPr lang="en-US" sz="1000"/>
                        <a:t>1.57 %</a:t>
                      </a:r>
                    </a:p>
                  </a:txBody>
                  <a:tcPr/>
                </a:tc>
                <a:extLst>
                  <a:ext uri="{0D108BD9-81ED-4DB2-BD59-A6C34878D82A}">
                    <a16:rowId xmlns:a16="http://schemas.microsoft.com/office/drawing/2014/main" val="1097862721"/>
                  </a:ext>
                </a:extLst>
              </a:tr>
            </a:tbl>
          </a:graphicData>
        </a:graphic>
      </p:graphicFrame>
      <p:sp>
        <p:nvSpPr>
          <p:cNvPr id="4" name="Text Placeholder 3">
            <a:extLst>
              <a:ext uri="{FF2B5EF4-FFF2-40B4-BE49-F238E27FC236}">
                <a16:creationId xmlns:a16="http://schemas.microsoft.com/office/drawing/2014/main" id="{CA1D0878-7529-441F-9A7B-DD1C09B1EEFD}"/>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31523183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8124-D0E8-4839-AF34-D1CDEDFC284F}"/>
              </a:ext>
            </a:extLst>
          </p:cNvPr>
          <p:cNvSpPr>
            <a:spLocks noGrp="1"/>
          </p:cNvSpPr>
          <p:nvPr>
            <p:ph type="title"/>
          </p:nvPr>
        </p:nvSpPr>
        <p:spPr/>
        <p:txBody>
          <a:bodyPr/>
          <a:lstStyle/>
          <a:p>
            <a:r>
              <a:rPr lang="en-US"/>
              <a:t>LinkedIn Engagement Rate By Post Type | MBDA</a:t>
            </a:r>
          </a:p>
        </p:txBody>
      </p:sp>
      <p:graphicFrame>
        <p:nvGraphicFramePr>
          <p:cNvPr id="6" name="Chart Placeholder 5">
            <a:extLst>
              <a:ext uri="{FF2B5EF4-FFF2-40B4-BE49-F238E27FC236}">
                <a16:creationId xmlns:a16="http://schemas.microsoft.com/office/drawing/2014/main" id="{E8C94A94-1054-49D5-9954-2DF4518D11B6}"/>
              </a:ext>
            </a:extLst>
          </p:cNvPr>
          <p:cNvGraphicFramePr>
            <a:graphicFrameLocks noGrp="1"/>
          </p:cNvGraphicFramePr>
          <p:nvPr>
            <p:ph type="chart" sz="quarter" idx="13"/>
            <p:extLst>
              <p:ext uri="{D42A27DB-BD31-4B8C-83A1-F6EECF244321}">
                <p14:modId xmlns:p14="http://schemas.microsoft.com/office/powerpoint/2010/main" val="3207765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CF563-704B-46AF-B3F5-730BDB009D39}"/>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8B7D4128-8BCA-48C2-8332-6395B13A7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9326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D4340-28AF-4EE5-BA59-02B176BBB0D5}"/>
              </a:ext>
            </a:extLst>
          </p:cNvPr>
          <p:cNvSpPr>
            <a:spLocks noGrp="1"/>
          </p:cNvSpPr>
          <p:nvPr>
            <p:ph type="title"/>
          </p:nvPr>
        </p:nvSpPr>
        <p:spPr/>
        <p:txBody>
          <a:bodyPr/>
          <a:lstStyle/>
          <a:p>
            <a:r>
              <a:rPr lang="en-US"/>
              <a:t>LinkedIn Followers Total | 1 group and 1 profile</a:t>
            </a:r>
          </a:p>
        </p:txBody>
      </p:sp>
      <p:graphicFrame>
        <p:nvGraphicFramePr>
          <p:cNvPr id="6" name="Chart Placeholder 5">
            <a:extLst>
              <a:ext uri="{FF2B5EF4-FFF2-40B4-BE49-F238E27FC236}">
                <a16:creationId xmlns:a16="http://schemas.microsoft.com/office/drawing/2014/main" id="{1B0C2E74-FEB5-4F59-A918-F414EF392CAA}"/>
              </a:ext>
            </a:extLst>
          </p:cNvPr>
          <p:cNvGraphicFramePr>
            <a:graphicFrameLocks noGrp="1"/>
          </p:cNvGraphicFramePr>
          <p:nvPr>
            <p:ph type="chart" sz="quarter" idx="13"/>
            <p:extLst>
              <p:ext uri="{D42A27DB-BD31-4B8C-83A1-F6EECF244321}">
                <p14:modId xmlns:p14="http://schemas.microsoft.com/office/powerpoint/2010/main" val="391407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DE3BE5-F25E-4EB7-9070-1A7EE308A46E}"/>
              </a:ext>
            </a:extLst>
          </p:cNvPr>
          <p:cNvSpPr>
            <a:spLocks noGrp="1"/>
          </p:cNvSpPr>
          <p:nvPr>
            <p:ph type="body" sz="quarter" idx="14"/>
          </p:nvPr>
        </p:nvSpPr>
        <p:spPr/>
        <p:txBody>
          <a:bodyPr/>
          <a:lstStyle/>
          <a:p>
            <a:r>
              <a:rPr lang="en-US"/>
              <a:t>09/12/2023 - 09/15/2023</a:t>
            </a:r>
          </a:p>
        </p:txBody>
      </p:sp>
      <p:sp>
        <p:nvSpPr>
          <p:cNvPr id="5" name="Footer Placeholder 4">
            <a:extLst>
              <a:ext uri="{FF2B5EF4-FFF2-40B4-BE49-F238E27FC236}">
                <a16:creationId xmlns:a16="http://schemas.microsoft.com/office/drawing/2014/main" id="{E4072198-3EA3-4B54-838A-6BE482F2CC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738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940A5-DF2C-4FEE-9546-6CC04BF70B30}"/>
              </a:ext>
            </a:extLst>
          </p:cNvPr>
          <p:cNvSpPr>
            <a:spLocks noGrp="1"/>
          </p:cNvSpPr>
          <p:nvPr>
            <p:ph type="title"/>
          </p:nvPr>
        </p:nvSpPr>
        <p:spPr/>
        <p:txBody>
          <a:bodyPr/>
          <a:lstStyle/>
          <a:p>
            <a:r>
              <a:rPr lang="en-US"/>
              <a:t>LinkedIn Followers Table | 1 group and 1 profile</a:t>
            </a:r>
          </a:p>
        </p:txBody>
      </p:sp>
      <p:graphicFrame>
        <p:nvGraphicFramePr>
          <p:cNvPr id="5" name="Table Placeholder 4">
            <a:extLst>
              <a:ext uri="{FF2B5EF4-FFF2-40B4-BE49-F238E27FC236}">
                <a16:creationId xmlns:a16="http://schemas.microsoft.com/office/drawing/2014/main" id="{4BA510B7-BCE5-44FF-8E2D-013722BCC2D8}"/>
              </a:ext>
            </a:extLst>
          </p:cNvPr>
          <p:cNvGraphicFramePr>
            <a:graphicFrameLocks noGrp="1"/>
          </p:cNvGraphicFramePr>
          <p:nvPr>
            <p:ph type="tbl" sz="quarter" idx="13"/>
            <p:extLst>
              <p:ext uri="{D42A27DB-BD31-4B8C-83A1-F6EECF244321}">
                <p14:modId xmlns:p14="http://schemas.microsoft.com/office/powerpoint/2010/main" val="124346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8824558"/>
                    </a:ext>
                  </a:extLst>
                </a:gridCol>
                <a:gridCol w="1234440">
                  <a:extLst>
                    <a:ext uri="{9D8B030D-6E8A-4147-A177-3AD203B41FA5}">
                      <a16:colId xmlns:a16="http://schemas.microsoft.com/office/drawing/2014/main" val="2736188902"/>
                    </a:ext>
                  </a:extLst>
                </a:gridCol>
                <a:gridCol w="822960">
                  <a:extLst>
                    <a:ext uri="{9D8B030D-6E8A-4147-A177-3AD203B41FA5}">
                      <a16:colId xmlns:a16="http://schemas.microsoft.com/office/drawing/2014/main" val="3443226819"/>
                    </a:ext>
                  </a:extLst>
                </a:gridCol>
                <a:gridCol w="822960">
                  <a:extLst>
                    <a:ext uri="{9D8B030D-6E8A-4147-A177-3AD203B41FA5}">
                      <a16:colId xmlns:a16="http://schemas.microsoft.com/office/drawing/2014/main" val="1432511317"/>
                    </a:ext>
                  </a:extLst>
                </a:gridCol>
                <a:gridCol w="822960">
                  <a:extLst>
                    <a:ext uri="{9D8B030D-6E8A-4147-A177-3AD203B41FA5}">
                      <a16:colId xmlns:a16="http://schemas.microsoft.com/office/drawing/2014/main" val="931431062"/>
                    </a:ext>
                  </a:extLst>
                </a:gridCol>
                <a:gridCol w="822960">
                  <a:extLst>
                    <a:ext uri="{9D8B030D-6E8A-4147-A177-3AD203B41FA5}">
                      <a16:colId xmlns:a16="http://schemas.microsoft.com/office/drawing/2014/main" val="3236518546"/>
                    </a:ext>
                  </a:extLst>
                </a:gridCol>
                <a:gridCol w="822960">
                  <a:extLst>
                    <a:ext uri="{9D8B030D-6E8A-4147-A177-3AD203B41FA5}">
                      <a16:colId xmlns:a16="http://schemas.microsoft.com/office/drawing/2014/main" val="2921711715"/>
                    </a:ext>
                  </a:extLst>
                </a:gridCol>
                <a:gridCol w="822960">
                  <a:extLst>
                    <a:ext uri="{9D8B030D-6E8A-4147-A177-3AD203B41FA5}">
                      <a16:colId xmlns:a16="http://schemas.microsoft.com/office/drawing/2014/main" val="40082910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10961515"/>
                  </a:ext>
                </a:extLst>
              </a:tr>
              <a:tr h="370840">
                <a:tc>
                  <a:txBody>
                    <a:bodyPr/>
                    <a:lstStyle/>
                    <a:p>
                      <a:r>
                        <a:rPr lang="en-US" sz="1000"/>
                        <a:t>MBDA</a:t>
                      </a:r>
                    </a:p>
                  </a:txBody>
                  <a:tcPr/>
                </a:tc>
                <a:tc>
                  <a:txBody>
                    <a:bodyPr/>
                    <a:lstStyle/>
                    <a:p>
                      <a:r>
                        <a:rPr lang="en-US" sz="1000"/>
                        <a:t>180123</a:t>
                      </a:r>
                    </a:p>
                  </a:txBody>
                  <a:tcPr/>
                </a:tc>
                <a:tc>
                  <a:txBody>
                    <a:bodyPr/>
                    <a:lstStyle/>
                    <a:p>
                      <a:r>
                        <a:rPr lang="en-US" sz="1000"/>
                        <a:t>-2841</a:t>
                      </a:r>
                    </a:p>
                  </a:txBody>
                  <a:tcPr/>
                </a:tc>
                <a:tc>
                  <a:txBody>
                    <a:bodyPr/>
                    <a:lstStyle/>
                    <a:p>
                      <a:r>
                        <a:rPr lang="en-US" sz="1000"/>
                        <a:t>-1.6 %</a:t>
                      </a:r>
                    </a:p>
                  </a:txBody>
                  <a:tcPr/>
                </a:tc>
                <a:tc>
                  <a:txBody>
                    <a:bodyPr/>
                    <a:lstStyle/>
                    <a:p>
                      <a:r>
                        <a:rPr lang="en-US" sz="1000"/>
                        <a:t>n/a</a:t>
                      </a:r>
                    </a:p>
                  </a:txBody>
                  <a:tcPr/>
                </a:tc>
                <a:tc>
                  <a:txBody>
                    <a:bodyPr/>
                    <a:lstStyle/>
                    <a:p>
                      <a:r>
                        <a:rPr lang="en-US" sz="1000"/>
                        <a:t>0.0 %</a:t>
                      </a:r>
                    </a:p>
                  </a:txBody>
                  <a:tcPr/>
                </a:tc>
                <a:tc>
                  <a:txBody>
                    <a:bodyPr/>
                    <a:lstStyle/>
                    <a:p>
                      <a:r>
                        <a:rPr lang="en-US" sz="1000"/>
                        <a:t>977</a:t>
                      </a:r>
                    </a:p>
                  </a:txBody>
                  <a:tcPr/>
                </a:tc>
                <a:tc>
                  <a:txBody>
                    <a:bodyPr/>
                    <a:lstStyle/>
                    <a:p>
                      <a:r>
                        <a:rPr lang="en-US" sz="1000"/>
                        <a:t>0.5 %</a:t>
                      </a:r>
                    </a:p>
                  </a:txBody>
                  <a:tcPr/>
                </a:tc>
                <a:extLst>
                  <a:ext uri="{0D108BD9-81ED-4DB2-BD59-A6C34878D82A}">
                    <a16:rowId xmlns:a16="http://schemas.microsoft.com/office/drawing/2014/main" val="2242395552"/>
                  </a:ext>
                </a:extLst>
              </a:tr>
            </a:tbl>
          </a:graphicData>
        </a:graphic>
      </p:graphicFrame>
      <p:sp>
        <p:nvSpPr>
          <p:cNvPr id="4" name="Text Placeholder 3">
            <a:extLst>
              <a:ext uri="{FF2B5EF4-FFF2-40B4-BE49-F238E27FC236}">
                <a16:creationId xmlns:a16="http://schemas.microsoft.com/office/drawing/2014/main" id="{C36906C5-C254-42F7-95A8-BC82D6ECD791}"/>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1058342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CF658-904B-415B-95B7-6DED99B4BE8B}"/>
              </a:ext>
            </a:extLst>
          </p:cNvPr>
          <p:cNvSpPr>
            <a:spLocks noGrp="1"/>
          </p:cNvSpPr>
          <p:nvPr>
            <p:ph type="title"/>
          </p:nvPr>
        </p:nvSpPr>
        <p:spPr/>
        <p:txBody>
          <a:bodyPr/>
          <a:lstStyle/>
          <a:p>
            <a:r>
              <a:rPr lang="en-US"/>
              <a:t>LinkedIn Followers Change Rate | 1 group and 1 profile</a:t>
            </a:r>
          </a:p>
        </p:txBody>
      </p:sp>
      <p:graphicFrame>
        <p:nvGraphicFramePr>
          <p:cNvPr id="6" name="Chart Placeholder 5">
            <a:extLst>
              <a:ext uri="{FF2B5EF4-FFF2-40B4-BE49-F238E27FC236}">
                <a16:creationId xmlns:a16="http://schemas.microsoft.com/office/drawing/2014/main" id="{2E881941-F801-4800-9242-DBC965D235EA}"/>
              </a:ext>
            </a:extLst>
          </p:cNvPr>
          <p:cNvGraphicFramePr>
            <a:graphicFrameLocks noGrp="1"/>
          </p:cNvGraphicFramePr>
          <p:nvPr>
            <p:ph type="chart" sz="quarter" idx="13"/>
            <p:extLst>
              <p:ext uri="{D42A27DB-BD31-4B8C-83A1-F6EECF244321}">
                <p14:modId xmlns:p14="http://schemas.microsoft.com/office/powerpoint/2010/main" val="817184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C6874-302F-4698-83F6-86ACEF196FED}"/>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9297A972-07F1-48EF-A38D-E6BEE8A90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715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49ED4-BBE7-4D5E-930C-BE542BEF9A7E}"/>
              </a:ext>
            </a:extLst>
          </p:cNvPr>
          <p:cNvSpPr>
            <a:spLocks noGrp="1"/>
          </p:cNvSpPr>
          <p:nvPr>
            <p:ph type="title"/>
          </p:nvPr>
        </p:nvSpPr>
        <p:spPr/>
        <p:txBody>
          <a:bodyPr/>
          <a:lstStyle/>
          <a:p>
            <a:r>
              <a:rPr lang="en-US"/>
              <a:t>LinkedIn Followers Change | 1 group and 1 profile</a:t>
            </a:r>
          </a:p>
        </p:txBody>
      </p:sp>
      <p:graphicFrame>
        <p:nvGraphicFramePr>
          <p:cNvPr id="6" name="Chart Placeholder 5">
            <a:extLst>
              <a:ext uri="{FF2B5EF4-FFF2-40B4-BE49-F238E27FC236}">
                <a16:creationId xmlns:a16="http://schemas.microsoft.com/office/drawing/2014/main" id="{96EC7962-ABE6-4671-88F7-005A1694F8A2}"/>
              </a:ext>
            </a:extLst>
          </p:cNvPr>
          <p:cNvGraphicFramePr>
            <a:graphicFrameLocks noGrp="1"/>
          </p:cNvGraphicFramePr>
          <p:nvPr>
            <p:ph type="chart" sz="quarter" idx="13"/>
            <p:extLst>
              <p:ext uri="{D42A27DB-BD31-4B8C-83A1-F6EECF244321}">
                <p14:modId xmlns:p14="http://schemas.microsoft.com/office/powerpoint/2010/main" val="1724424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7E33D6-1588-4071-920E-F92952E9DC6A}"/>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5A7F3DAD-31A1-410B-99DE-6385338FA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375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DD93-91F7-4DD1-A108-24718BC2FB52}"/>
              </a:ext>
            </a:extLst>
          </p:cNvPr>
          <p:cNvSpPr>
            <a:spLocks noGrp="1"/>
          </p:cNvSpPr>
          <p:nvPr>
            <p:ph type="title"/>
          </p:nvPr>
        </p:nvSpPr>
        <p:spPr/>
        <p:txBody>
          <a:bodyPr/>
          <a:lstStyle/>
          <a:p>
            <a:r>
              <a:rPr lang="en-US"/>
              <a:t>LinkedIn Followers Breakdown over Seniority | 1 group and 1 profile</a:t>
            </a:r>
          </a:p>
        </p:txBody>
      </p:sp>
      <p:graphicFrame>
        <p:nvGraphicFramePr>
          <p:cNvPr id="6" name="Chart Placeholder 5">
            <a:extLst>
              <a:ext uri="{FF2B5EF4-FFF2-40B4-BE49-F238E27FC236}">
                <a16:creationId xmlns:a16="http://schemas.microsoft.com/office/drawing/2014/main" id="{849B981C-1FE6-467E-83D5-24BB00E9C7D9}"/>
              </a:ext>
            </a:extLst>
          </p:cNvPr>
          <p:cNvGraphicFramePr>
            <a:graphicFrameLocks noGrp="1"/>
          </p:cNvGraphicFramePr>
          <p:nvPr>
            <p:ph type="chart" sz="quarter" idx="13"/>
            <p:extLst>
              <p:ext uri="{D42A27DB-BD31-4B8C-83A1-F6EECF244321}">
                <p14:modId xmlns:p14="http://schemas.microsoft.com/office/powerpoint/2010/main" val="2315371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EB295-7F8E-42AD-80DF-D858F640BB5A}"/>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687CC47-940A-4F9D-89B8-F06AF117B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2467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FDF3-1AE7-42C9-8156-6AD960BD09AD}"/>
              </a:ext>
            </a:extLst>
          </p:cNvPr>
          <p:cNvSpPr>
            <a:spLocks noGrp="1"/>
          </p:cNvSpPr>
          <p:nvPr>
            <p:ph type="title"/>
          </p:nvPr>
        </p:nvSpPr>
        <p:spPr/>
        <p:txBody>
          <a:bodyPr/>
          <a:lstStyle/>
          <a:p>
            <a:r>
              <a:rPr lang="en-US"/>
              <a:t>LinkedIn Followers Gained | 1 group and 1 profile</a:t>
            </a:r>
          </a:p>
        </p:txBody>
      </p:sp>
      <p:graphicFrame>
        <p:nvGraphicFramePr>
          <p:cNvPr id="6" name="Chart Placeholder 5">
            <a:extLst>
              <a:ext uri="{FF2B5EF4-FFF2-40B4-BE49-F238E27FC236}">
                <a16:creationId xmlns:a16="http://schemas.microsoft.com/office/drawing/2014/main" id="{59F317BD-25A9-4577-A471-CC3834936C1C}"/>
              </a:ext>
            </a:extLst>
          </p:cNvPr>
          <p:cNvGraphicFramePr>
            <a:graphicFrameLocks noGrp="1"/>
          </p:cNvGraphicFramePr>
          <p:nvPr>
            <p:ph type="chart" sz="quarter" idx="13"/>
            <p:extLst>
              <p:ext uri="{D42A27DB-BD31-4B8C-83A1-F6EECF244321}">
                <p14:modId xmlns:p14="http://schemas.microsoft.com/office/powerpoint/2010/main" val="2056121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E3CF6-5722-4A91-8995-A6AD2FB65311}"/>
              </a:ext>
            </a:extLst>
          </p:cNvPr>
          <p:cNvSpPr>
            <a:spLocks noGrp="1"/>
          </p:cNvSpPr>
          <p:nvPr>
            <p:ph type="body" sz="quarter" idx="14"/>
          </p:nvPr>
        </p:nvSpPr>
        <p:spPr/>
        <p:txBody>
          <a:bodyPr/>
          <a:lstStyle/>
          <a:p>
            <a:r>
              <a:rPr lang="en-US"/>
              <a:t>06/01/2023 - 08/31/2023</a:t>
            </a:r>
          </a:p>
        </p:txBody>
      </p:sp>
      <p:sp>
        <p:nvSpPr>
          <p:cNvPr id="5" name="Footer Placeholder 4">
            <a:extLst>
              <a:ext uri="{FF2B5EF4-FFF2-40B4-BE49-F238E27FC236}">
                <a16:creationId xmlns:a16="http://schemas.microsoft.com/office/drawing/2014/main" id="{E824A495-58F0-4FA2-BB79-519039114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82072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CB58C-AAA3-40D9-8F1A-8EC08DEFB8D1}"/>
              </a:ext>
            </a:extLst>
          </p:cNvPr>
          <p:cNvSpPr>
            <a:spLocks noGrp="1"/>
          </p:cNvSpPr>
          <p:nvPr>
            <p:ph type="title"/>
          </p:nvPr>
        </p:nvSpPr>
        <p:spPr/>
        <p:txBody>
          <a:bodyPr/>
          <a:lstStyle/>
          <a:p>
            <a:r>
              <a:rPr lang="en-US"/>
              <a:t>Facebook Key Metrics Table | 1 group and 4 profiles</a:t>
            </a:r>
          </a:p>
        </p:txBody>
      </p:sp>
      <p:graphicFrame>
        <p:nvGraphicFramePr>
          <p:cNvPr id="5" name="Table Placeholder 4">
            <a:extLst>
              <a:ext uri="{FF2B5EF4-FFF2-40B4-BE49-F238E27FC236}">
                <a16:creationId xmlns:a16="http://schemas.microsoft.com/office/drawing/2014/main" id="{1F33178F-D585-4FF4-838D-08999323E940}"/>
              </a:ext>
            </a:extLst>
          </p:cNvPr>
          <p:cNvGraphicFramePr>
            <a:graphicFrameLocks noGrp="1"/>
          </p:cNvGraphicFramePr>
          <p:nvPr>
            <p:ph type="tbl" sz="quarter" idx="13"/>
            <p:extLst>
              <p:ext uri="{D42A27DB-BD31-4B8C-83A1-F6EECF244321}">
                <p14:modId xmlns:p14="http://schemas.microsoft.com/office/powerpoint/2010/main" val="76636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323216302"/>
                    </a:ext>
                  </a:extLst>
                </a:gridCol>
                <a:gridCol w="411480">
                  <a:extLst>
                    <a:ext uri="{9D8B030D-6E8A-4147-A177-3AD203B41FA5}">
                      <a16:colId xmlns:a16="http://schemas.microsoft.com/office/drawing/2014/main" val="4021968865"/>
                    </a:ext>
                  </a:extLst>
                </a:gridCol>
                <a:gridCol w="411480">
                  <a:extLst>
                    <a:ext uri="{9D8B030D-6E8A-4147-A177-3AD203B41FA5}">
                      <a16:colId xmlns:a16="http://schemas.microsoft.com/office/drawing/2014/main" val="1113695653"/>
                    </a:ext>
                  </a:extLst>
                </a:gridCol>
                <a:gridCol w="411480">
                  <a:extLst>
                    <a:ext uri="{9D8B030D-6E8A-4147-A177-3AD203B41FA5}">
                      <a16:colId xmlns:a16="http://schemas.microsoft.com/office/drawing/2014/main" val="2413897206"/>
                    </a:ext>
                  </a:extLst>
                </a:gridCol>
                <a:gridCol w="411480">
                  <a:extLst>
                    <a:ext uri="{9D8B030D-6E8A-4147-A177-3AD203B41FA5}">
                      <a16:colId xmlns:a16="http://schemas.microsoft.com/office/drawing/2014/main" val="913404645"/>
                    </a:ext>
                  </a:extLst>
                </a:gridCol>
                <a:gridCol w="411480">
                  <a:extLst>
                    <a:ext uri="{9D8B030D-6E8A-4147-A177-3AD203B41FA5}">
                      <a16:colId xmlns:a16="http://schemas.microsoft.com/office/drawing/2014/main" val="1812791633"/>
                    </a:ext>
                  </a:extLst>
                </a:gridCol>
                <a:gridCol w="411480">
                  <a:extLst>
                    <a:ext uri="{9D8B030D-6E8A-4147-A177-3AD203B41FA5}">
                      <a16:colId xmlns:a16="http://schemas.microsoft.com/office/drawing/2014/main" val="2722742732"/>
                    </a:ext>
                  </a:extLst>
                </a:gridCol>
                <a:gridCol w="411480">
                  <a:extLst>
                    <a:ext uri="{9D8B030D-6E8A-4147-A177-3AD203B41FA5}">
                      <a16:colId xmlns:a16="http://schemas.microsoft.com/office/drawing/2014/main" val="2195569907"/>
                    </a:ext>
                  </a:extLst>
                </a:gridCol>
                <a:gridCol w="411480">
                  <a:extLst>
                    <a:ext uri="{9D8B030D-6E8A-4147-A177-3AD203B41FA5}">
                      <a16:colId xmlns:a16="http://schemas.microsoft.com/office/drawing/2014/main" val="3772459227"/>
                    </a:ext>
                  </a:extLst>
                </a:gridCol>
                <a:gridCol w="411480">
                  <a:extLst>
                    <a:ext uri="{9D8B030D-6E8A-4147-A177-3AD203B41FA5}">
                      <a16:colId xmlns:a16="http://schemas.microsoft.com/office/drawing/2014/main" val="1000855815"/>
                    </a:ext>
                  </a:extLst>
                </a:gridCol>
                <a:gridCol w="411480">
                  <a:extLst>
                    <a:ext uri="{9D8B030D-6E8A-4147-A177-3AD203B41FA5}">
                      <a16:colId xmlns:a16="http://schemas.microsoft.com/office/drawing/2014/main" val="3417685215"/>
                    </a:ext>
                  </a:extLst>
                </a:gridCol>
                <a:gridCol w="411480">
                  <a:extLst>
                    <a:ext uri="{9D8B030D-6E8A-4147-A177-3AD203B41FA5}">
                      <a16:colId xmlns:a16="http://schemas.microsoft.com/office/drawing/2014/main" val="3710597646"/>
                    </a:ext>
                  </a:extLst>
                </a:gridCol>
                <a:gridCol w="411480">
                  <a:extLst>
                    <a:ext uri="{9D8B030D-6E8A-4147-A177-3AD203B41FA5}">
                      <a16:colId xmlns:a16="http://schemas.microsoft.com/office/drawing/2014/main" val="278329750"/>
                    </a:ext>
                  </a:extLst>
                </a:gridCol>
                <a:gridCol w="411480">
                  <a:extLst>
                    <a:ext uri="{9D8B030D-6E8A-4147-A177-3AD203B41FA5}">
                      <a16:colId xmlns:a16="http://schemas.microsoft.com/office/drawing/2014/main" val="649619306"/>
                    </a:ext>
                  </a:extLst>
                </a:gridCol>
                <a:gridCol w="411480">
                  <a:extLst>
                    <a:ext uri="{9D8B030D-6E8A-4147-A177-3AD203B41FA5}">
                      <a16:colId xmlns:a16="http://schemas.microsoft.com/office/drawing/2014/main" val="2037814146"/>
                    </a:ext>
                  </a:extLst>
                </a:gridCol>
                <a:gridCol w="411480">
                  <a:extLst>
                    <a:ext uri="{9D8B030D-6E8A-4147-A177-3AD203B41FA5}">
                      <a16:colId xmlns:a16="http://schemas.microsoft.com/office/drawing/2014/main" val="1175277583"/>
                    </a:ext>
                  </a:extLst>
                </a:gridCol>
                <a:gridCol w="411480">
                  <a:extLst>
                    <a:ext uri="{9D8B030D-6E8A-4147-A177-3AD203B41FA5}">
                      <a16:colId xmlns:a16="http://schemas.microsoft.com/office/drawing/2014/main" val="325686179"/>
                    </a:ext>
                  </a:extLst>
                </a:gridCol>
                <a:gridCol w="411480">
                  <a:extLst>
                    <a:ext uri="{9D8B030D-6E8A-4147-A177-3AD203B41FA5}">
                      <a16:colId xmlns:a16="http://schemas.microsoft.com/office/drawing/2014/main" val="285464103"/>
                    </a:ext>
                  </a:extLst>
                </a:gridCol>
              </a:tblGrid>
              <a:tr h="370840">
                <a:tc>
                  <a:txBody>
                    <a:bodyPr/>
                    <a:lstStyle/>
                    <a:p>
                      <a:r>
                        <a:rPr lang="en-US" sz="1000"/>
                        <a:t>Name</a:t>
                      </a:r>
                    </a:p>
                  </a:txBody>
                  <a:tcPr/>
                </a:tc>
                <a:tc>
                  <a:txBody>
                    <a:bodyPr/>
                    <a:lstStyle/>
                    <a:p>
                      <a:r>
                        <a:rPr lang="en-US" sz="1000"/>
                        <a:t>Fans or Followers</a:t>
                      </a:r>
                    </a:p>
                  </a:txBody>
                  <a:tcPr/>
                </a:tc>
                <a:tc>
                  <a:txBody>
                    <a:bodyPr/>
                    <a:lstStyle/>
                    <a:p>
                      <a:r>
                        <a:rPr lang="en-US" sz="1000"/>
                        <a:t>+/-</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Link Clicks</a:t>
                      </a:r>
                    </a:p>
                  </a:txBody>
                  <a:tcPr/>
                </a:tc>
                <a:tc>
                  <a:txBody>
                    <a:bodyPr/>
                    <a:lstStyle/>
                    <a:p>
                      <a:r>
                        <a:rPr lang="en-US" sz="1000"/>
                        <a:t>Other clicks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Avg. Post E-Rate</a:t>
                      </a:r>
                    </a:p>
                  </a:txBody>
                  <a:tcPr/>
                </a:tc>
                <a:tc>
                  <a:txBody>
                    <a:bodyPr/>
                    <a:lstStyle/>
                    <a:p>
                      <a:r>
                        <a:rPr lang="en-US" sz="1000"/>
                        <a:t>Avg. Post CTR</a:t>
                      </a:r>
                    </a:p>
                  </a:txBody>
                  <a:tcPr/>
                </a:tc>
                <a:extLst>
                  <a:ext uri="{0D108BD9-81ED-4DB2-BD59-A6C34878D82A}">
                    <a16:rowId xmlns:a16="http://schemas.microsoft.com/office/drawing/2014/main" val="2401840316"/>
                  </a:ext>
                </a:extLst>
              </a:tr>
              <a:tr h="370840">
                <a:tc>
                  <a:txBody>
                    <a:bodyPr/>
                    <a:lstStyle/>
                    <a:p>
                      <a:r>
                        <a:rPr lang="en-US" sz="1000"/>
                        <a:t>MBDA</a:t>
                      </a:r>
                    </a:p>
                  </a:txBody>
                  <a:tcPr/>
                </a:tc>
                <a:tc>
                  <a:txBody>
                    <a:bodyPr/>
                    <a:lstStyle/>
                    <a:p>
                      <a:r>
                        <a:rPr lang="en-US" sz="1000"/>
                        <a:t>109</a:t>
                      </a:r>
                    </a:p>
                  </a:txBody>
                  <a:tcPr/>
                </a:tc>
                <a:tc>
                  <a:txBody>
                    <a:bodyPr/>
                    <a:lstStyle/>
                    <a:p>
                      <a:r>
                        <a:rPr lang="en-US" sz="1000"/>
                        <a:t>12</a:t>
                      </a:r>
                    </a:p>
                  </a:txBody>
                  <a:tcPr/>
                </a:tc>
                <a:tc>
                  <a:txBody>
                    <a:bodyPr/>
                    <a:lstStyle/>
                    <a:p>
                      <a:r>
                        <a:rPr lang="en-US" sz="1000"/>
                        <a:t>197</a:t>
                      </a:r>
                    </a:p>
                  </a:txBody>
                  <a:tcPr/>
                </a:tc>
                <a:tc>
                  <a:txBody>
                    <a:bodyPr/>
                    <a:lstStyle/>
                    <a:p>
                      <a:r>
                        <a:rPr lang="en-US" sz="1000"/>
                        <a:t>7</a:t>
                      </a:r>
                    </a:p>
                  </a:txBody>
                  <a:tcPr/>
                </a:tc>
                <a:tc>
                  <a:txBody>
                    <a:bodyPr/>
                    <a:lstStyle/>
                    <a:p>
                      <a:r>
                        <a:rPr lang="en-US" sz="1000"/>
                        <a:t>260502</a:t>
                      </a:r>
                    </a:p>
                  </a:txBody>
                  <a:tcPr/>
                </a:tc>
                <a:tc>
                  <a:txBody>
                    <a:bodyPr/>
                    <a:lstStyle/>
                    <a:p>
                      <a:r>
                        <a:rPr lang="en-US" sz="1000"/>
                        <a:t>6251.9666666667</a:t>
                      </a:r>
                    </a:p>
                  </a:txBody>
                  <a:tcPr/>
                </a:tc>
                <a:tc>
                  <a:txBody>
                    <a:bodyPr/>
                    <a:lstStyle/>
                    <a:p>
                      <a:r>
                        <a:rPr lang="en-US" sz="1000"/>
                        <a:t>3990</a:t>
                      </a:r>
                    </a:p>
                  </a:txBody>
                  <a:tcPr/>
                </a:tc>
                <a:tc>
                  <a:txBody>
                    <a:bodyPr/>
                    <a:lstStyle/>
                    <a:p>
                      <a:r>
                        <a:rPr lang="en-US" sz="1000"/>
                        <a:t>435</a:t>
                      </a:r>
                    </a:p>
                  </a:txBody>
                  <a:tcPr/>
                </a:tc>
                <a:tc>
                  <a:txBody>
                    <a:bodyPr/>
                    <a:lstStyle/>
                    <a:p>
                      <a:r>
                        <a:rPr lang="en-US" sz="1000"/>
                        <a:t>123</a:t>
                      </a:r>
                    </a:p>
                  </a:txBody>
                  <a:tcPr/>
                </a:tc>
                <a:tc>
                  <a:txBody>
                    <a:bodyPr/>
                    <a:lstStyle/>
                    <a:p>
                      <a:r>
                        <a:rPr lang="en-US" sz="1000"/>
                        <a:t>0</a:t>
                      </a:r>
                    </a:p>
                  </a:txBody>
                  <a:tcPr/>
                </a:tc>
                <a:tc>
                  <a:txBody>
                    <a:bodyPr/>
                    <a:lstStyle/>
                    <a:p>
                      <a:r>
                        <a:rPr lang="en-US" sz="1000"/>
                        <a:t>2324</a:t>
                      </a:r>
                    </a:p>
                  </a:txBody>
                  <a:tcPr/>
                </a:tc>
                <a:tc>
                  <a:txBody>
                    <a:bodyPr/>
                    <a:lstStyle/>
                    <a:p>
                      <a:r>
                        <a:rPr lang="en-US" sz="1000"/>
                        <a:t>1590</a:t>
                      </a:r>
                    </a:p>
                  </a:txBody>
                  <a:tcPr/>
                </a:tc>
                <a:tc>
                  <a:txBody>
                    <a:bodyPr/>
                    <a:lstStyle/>
                    <a:p>
                      <a:r>
                        <a:rPr lang="en-US" sz="1000"/>
                        <a:t>66</a:t>
                      </a:r>
                    </a:p>
                  </a:txBody>
                  <a:tcPr/>
                </a:tc>
                <a:tc>
                  <a:txBody>
                    <a:bodyPr/>
                    <a:lstStyle/>
                    <a:p>
                      <a:r>
                        <a:rPr lang="en-US" sz="1000"/>
                        <a:t>2</a:t>
                      </a:r>
                    </a:p>
                  </a:txBody>
                  <a:tcPr/>
                </a:tc>
                <a:tc>
                  <a:txBody>
                    <a:bodyPr/>
                    <a:lstStyle/>
                    <a:p>
                      <a:r>
                        <a:rPr lang="en-US" sz="1000"/>
                        <a:t>7</a:t>
                      </a:r>
                    </a:p>
                  </a:txBody>
                  <a:tcPr/>
                </a:tc>
                <a:tc>
                  <a:txBody>
                    <a:bodyPr/>
                    <a:lstStyle/>
                    <a:p>
                      <a:r>
                        <a:rPr lang="en-US" sz="1000"/>
                        <a:t>0.20612211408796 %</a:t>
                      </a:r>
                    </a:p>
                  </a:txBody>
                  <a:tcPr/>
                </a:tc>
                <a:tc>
                  <a:txBody>
                    <a:bodyPr/>
                    <a:lstStyle/>
                    <a:p>
                      <a:r>
                        <a:rPr lang="en-US" sz="1000"/>
                        <a:t>1.0333358223827 %</a:t>
                      </a:r>
                    </a:p>
                  </a:txBody>
                  <a:tcPr/>
                </a:tc>
                <a:extLst>
                  <a:ext uri="{0D108BD9-81ED-4DB2-BD59-A6C34878D82A}">
                    <a16:rowId xmlns:a16="http://schemas.microsoft.com/office/drawing/2014/main" val="1368282033"/>
                  </a:ext>
                </a:extLst>
              </a:tr>
              <a:tr h="370840">
                <a:tc>
                  <a:txBody>
                    <a:bodyPr/>
                    <a:lstStyle/>
                    <a:p>
                      <a:r>
                        <a:rPr lang="en-US" sz="1000"/>
                        <a:t>MBDA France</a:t>
                      </a:r>
                    </a:p>
                  </a:txBody>
                  <a:tcPr/>
                </a:tc>
                <a:tc>
                  <a:txBody>
                    <a:bodyPr/>
                    <a:lstStyle/>
                    <a:p>
                      <a:r>
                        <a:rPr lang="en-US" sz="1000"/>
                        <a:t>29</a:t>
                      </a:r>
                    </a:p>
                  </a:txBody>
                  <a:tcPr/>
                </a:tc>
                <a:tc>
                  <a:txBody>
                    <a:bodyPr/>
                    <a:lstStyle/>
                    <a:p>
                      <a:r>
                        <a:rPr lang="en-US" sz="1000"/>
                        <a:t>4</a:t>
                      </a:r>
                    </a:p>
                  </a:txBody>
                  <a:tcPr/>
                </a:tc>
                <a:tc>
                  <a:txBody>
                    <a:bodyPr/>
                    <a:lstStyle/>
                    <a:p>
                      <a:r>
                        <a:rPr lang="en-US" sz="1000"/>
                        <a:t>50</a:t>
                      </a:r>
                    </a:p>
                  </a:txBody>
                  <a:tcPr/>
                </a:tc>
                <a:tc>
                  <a:txBody>
                    <a:bodyPr/>
                    <a:lstStyle/>
                    <a:p>
                      <a:r>
                        <a:rPr lang="en-US" sz="1000"/>
                        <a:t>13</a:t>
                      </a:r>
                    </a:p>
                  </a:txBody>
                  <a:tcPr/>
                </a:tc>
                <a:tc>
                  <a:txBody>
                    <a:bodyPr/>
                    <a:lstStyle/>
                    <a:p>
                      <a:r>
                        <a:rPr lang="en-US" sz="1000"/>
                        <a:t>1677</a:t>
                      </a:r>
                    </a:p>
                  </a:txBody>
                  <a:tcPr/>
                </a:tc>
                <a:tc>
                  <a:txBody>
                    <a:bodyPr/>
                    <a:lstStyle/>
                    <a:p>
                      <a:r>
                        <a:rPr lang="en-US" sz="1000"/>
                        <a:t>25.433333333333</a:t>
                      </a:r>
                    </a:p>
                  </a:txBody>
                  <a:tcPr/>
                </a:tc>
                <a:tc>
                  <a:txBody>
                    <a:bodyPr/>
                    <a:lstStyle/>
                    <a:p>
                      <a:r>
                        <a:rPr lang="en-US" sz="1000"/>
                        <a:t>55</a:t>
                      </a:r>
                    </a:p>
                  </a:txBody>
                  <a:tcPr/>
                </a:tc>
                <a:tc>
                  <a:txBody>
                    <a:bodyPr/>
                    <a:lstStyle/>
                    <a:p>
                      <a:r>
                        <a:rPr lang="en-US" sz="1000"/>
                        <a:t>110</a:t>
                      </a:r>
                    </a:p>
                  </a:txBody>
                  <a:tcPr/>
                </a:tc>
                <a:tc>
                  <a:txBody>
                    <a:bodyPr/>
                    <a:lstStyle/>
                    <a:p>
                      <a:r>
                        <a:rPr lang="en-US" sz="1000"/>
                        <a:t>29</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0.073721564005351 %</a:t>
                      </a:r>
                    </a:p>
                  </a:txBody>
                  <a:tcPr/>
                </a:tc>
                <a:tc>
                  <a:txBody>
                    <a:bodyPr/>
                    <a:lstStyle/>
                    <a:p>
                      <a:r>
                        <a:rPr lang="en-US" sz="1000"/>
                        <a:t>5.023098843292 %</a:t>
                      </a:r>
                    </a:p>
                  </a:txBody>
                  <a:tcPr/>
                </a:tc>
                <a:extLst>
                  <a:ext uri="{0D108BD9-81ED-4DB2-BD59-A6C34878D82A}">
                    <a16:rowId xmlns:a16="http://schemas.microsoft.com/office/drawing/2014/main" val="2316641762"/>
                  </a:ext>
                </a:extLst>
              </a:tr>
              <a:tr h="370840">
                <a:tc>
                  <a:txBody>
                    <a:bodyPr/>
                    <a:lstStyle/>
                    <a:p>
                      <a:r>
                        <a:rPr lang="en-US" sz="1000"/>
                        <a:t>MBDA UK</a:t>
                      </a:r>
                    </a:p>
                  </a:txBody>
                  <a:tcPr/>
                </a:tc>
                <a:tc>
                  <a:txBody>
                    <a:bodyPr/>
                    <a:lstStyle/>
                    <a:p>
                      <a:r>
                        <a:rPr lang="en-US" sz="1000"/>
                        <a:t>26</a:t>
                      </a:r>
                    </a:p>
                  </a:txBody>
                  <a:tcPr/>
                </a:tc>
                <a:tc>
                  <a:txBody>
                    <a:bodyPr/>
                    <a:lstStyle/>
                    <a:p>
                      <a:r>
                        <a:rPr lang="en-US" sz="1000"/>
                        <a:t>1</a:t>
                      </a:r>
                    </a:p>
                  </a:txBody>
                  <a:tcPr/>
                </a:tc>
                <a:tc>
                  <a:txBody>
                    <a:bodyPr/>
                    <a:lstStyle/>
                    <a:p>
                      <a:r>
                        <a:rPr lang="en-US" sz="1000"/>
                        <a:t>64</a:t>
                      </a:r>
                    </a:p>
                  </a:txBody>
                  <a:tcPr/>
                </a:tc>
                <a:tc>
                  <a:txBody>
                    <a:bodyPr/>
                    <a:lstStyle/>
                    <a:p>
                      <a:r>
                        <a:rPr lang="en-US" sz="1000"/>
                        <a:t>10</a:t>
                      </a:r>
                    </a:p>
                  </a:txBody>
                  <a:tcPr/>
                </a:tc>
                <a:tc>
                  <a:txBody>
                    <a:bodyPr/>
                    <a:lstStyle/>
                    <a:p>
                      <a:r>
                        <a:rPr lang="en-US" sz="1000"/>
                        <a:t>1029</a:t>
                      </a:r>
                    </a:p>
                  </a:txBody>
                  <a:tcPr/>
                </a:tc>
                <a:tc>
                  <a:txBody>
                    <a:bodyPr/>
                    <a:lstStyle/>
                    <a:p>
                      <a:r>
                        <a:rPr lang="en-US" sz="1000"/>
                        <a:t>12</a:t>
                      </a:r>
                    </a:p>
                  </a:txBody>
                  <a:tcPr/>
                </a:tc>
                <a:tc>
                  <a:txBody>
                    <a:bodyPr/>
                    <a:lstStyle/>
                    <a:p>
                      <a:r>
                        <a:rPr lang="en-US" sz="1000"/>
                        <a:t>49</a:t>
                      </a:r>
                    </a:p>
                  </a:txBody>
                  <a:tcPr/>
                </a:tc>
                <a:tc>
                  <a:txBody>
                    <a:bodyPr/>
                    <a:lstStyle/>
                    <a:p>
                      <a:r>
                        <a:rPr lang="en-US" sz="1000"/>
                        <a:t>81</a:t>
                      </a:r>
                    </a:p>
                  </a:txBody>
                  <a:tcPr/>
                </a:tc>
                <a:tc>
                  <a:txBody>
                    <a:bodyPr/>
                    <a:lstStyle/>
                    <a:p>
                      <a:r>
                        <a:rPr lang="en-US" sz="1000"/>
                        <a:t>28</a:t>
                      </a:r>
                    </a:p>
                  </a:txBody>
                  <a:tcPr/>
                </a:tc>
                <a:tc>
                  <a:txBody>
                    <a:bodyPr/>
                    <a:lstStyle/>
                    <a:p>
                      <a:r>
                        <a:rPr lang="en-US" sz="1000"/>
                        <a:t>0</a:t>
                      </a:r>
                    </a:p>
                  </a:txBody>
                  <a:tcPr/>
                </a:tc>
                <a:tc>
                  <a:txBody>
                    <a:bodyPr/>
                    <a:lstStyle/>
                    <a:p>
                      <a:r>
                        <a:rPr lang="en-US" sz="1000"/>
                        <a:t>2</a:t>
                      </a:r>
                    </a:p>
                  </a:txBody>
                  <a:tcPr/>
                </a:tc>
                <a:tc>
                  <a:txBody>
                    <a:bodyPr/>
                    <a:lstStyle/>
                    <a:p>
                      <a:r>
                        <a:rPr lang="en-US" sz="1000"/>
                        <a:t>15</a:t>
                      </a:r>
                    </a:p>
                  </a:txBody>
                  <a:tcPr/>
                </a:tc>
                <a:tc>
                  <a:txBody>
                    <a:bodyPr/>
                    <a:lstStyle/>
                    <a:p>
                      <a:r>
                        <a:rPr lang="en-US" sz="1000"/>
                        <a:t>23</a:t>
                      </a:r>
                    </a:p>
                  </a:txBody>
                  <a:tcPr/>
                </a:tc>
                <a:tc>
                  <a:txBody>
                    <a:bodyPr/>
                    <a:lstStyle/>
                    <a:p>
                      <a:r>
                        <a:rPr lang="en-US" sz="1000"/>
                        <a:t>1</a:t>
                      </a:r>
                    </a:p>
                  </a:txBody>
                  <a:tcPr/>
                </a:tc>
                <a:tc>
                  <a:txBody>
                    <a:bodyPr/>
                    <a:lstStyle/>
                    <a:p>
                      <a:r>
                        <a:rPr lang="en-US" sz="1000"/>
                        <a:t>1</a:t>
                      </a:r>
                    </a:p>
                  </a:txBody>
                  <a:tcPr/>
                </a:tc>
                <a:tc>
                  <a:txBody>
                    <a:bodyPr/>
                    <a:lstStyle/>
                    <a:p>
                      <a:r>
                        <a:rPr lang="en-US" sz="1000"/>
                        <a:t>0.23341510003444 %</a:t>
                      </a:r>
                    </a:p>
                  </a:txBody>
                  <a:tcPr/>
                </a:tc>
                <a:tc>
                  <a:txBody>
                    <a:bodyPr/>
                    <a:lstStyle/>
                    <a:p>
                      <a:r>
                        <a:rPr lang="en-US" sz="1000"/>
                        <a:t>4.6568583473966 %</a:t>
                      </a:r>
                    </a:p>
                  </a:txBody>
                  <a:tcPr/>
                </a:tc>
                <a:extLst>
                  <a:ext uri="{0D108BD9-81ED-4DB2-BD59-A6C34878D82A}">
                    <a16:rowId xmlns:a16="http://schemas.microsoft.com/office/drawing/2014/main" val="1019117678"/>
                  </a:ext>
                </a:extLst>
              </a:tr>
              <a:tr h="370840">
                <a:tc>
                  <a:txBody>
                    <a:bodyPr/>
                    <a:lstStyle/>
                    <a:p>
                      <a:r>
                        <a:rPr lang="en-US" sz="1000"/>
                        <a:t>MBDA Italia</a:t>
                      </a:r>
                    </a:p>
                  </a:txBody>
                  <a:tcPr/>
                </a:tc>
                <a:tc>
                  <a:txBody>
                    <a:bodyPr/>
                    <a:lstStyle/>
                    <a:p>
                      <a:r>
                        <a:rPr lang="en-US" sz="1000"/>
                        <a:t>8</a:t>
                      </a:r>
                    </a:p>
                  </a:txBody>
                  <a:tcPr/>
                </a:tc>
                <a:tc>
                  <a:txBody>
                    <a:bodyPr/>
                    <a:lstStyle/>
                    <a:p>
                      <a:r>
                        <a:rPr lang="en-US" sz="1000"/>
                        <a:t>0</a:t>
                      </a:r>
                    </a:p>
                  </a:txBody>
                  <a:tcPr/>
                </a:tc>
                <a:tc>
                  <a:txBody>
                    <a:bodyPr/>
                    <a:lstStyle/>
                    <a:p>
                      <a:r>
                        <a:rPr lang="en-US" sz="1000"/>
                        <a:t>12</a:t>
                      </a:r>
                    </a:p>
                  </a:txBody>
                  <a:tcPr/>
                </a:tc>
                <a:tc>
                  <a:txBody>
                    <a:bodyPr/>
                    <a:lstStyle/>
                    <a:p>
                      <a:r>
                        <a:rPr lang="en-US" sz="1000"/>
                        <a:t>9</a:t>
                      </a:r>
                    </a:p>
                  </a:txBody>
                  <a:tcPr/>
                </a:tc>
                <a:tc>
                  <a:txBody>
                    <a:bodyPr/>
                    <a:lstStyle/>
                    <a:p>
                      <a:r>
                        <a:rPr lang="en-US" sz="1000"/>
                        <a:t>533</a:t>
                      </a:r>
                    </a:p>
                  </a:txBody>
                  <a:tcPr/>
                </a:tc>
                <a:tc>
                  <a:txBody>
                    <a:bodyPr/>
                    <a:lstStyle/>
                    <a:p>
                      <a:r>
                        <a:rPr lang="en-US" sz="1000"/>
                        <a:t>2.8666666666667</a:t>
                      </a:r>
                    </a:p>
                  </a:txBody>
                  <a:tcPr/>
                </a:tc>
                <a:tc>
                  <a:txBody>
                    <a:bodyPr/>
                    <a:lstStyle/>
                    <a:p>
                      <a:r>
                        <a:rPr lang="en-US" sz="1000"/>
                        <a:t>6</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0.075668558021499 %</a:t>
                      </a:r>
                    </a:p>
                  </a:txBody>
                  <a:tcPr/>
                </a:tc>
                <a:tc>
                  <a:txBody>
                    <a:bodyPr/>
                    <a:lstStyle/>
                    <a:p>
                      <a:r>
                        <a:rPr lang="en-US" sz="1000"/>
                        <a:t>7.5668558021499 %</a:t>
                      </a:r>
                    </a:p>
                  </a:txBody>
                  <a:tcPr/>
                </a:tc>
                <a:extLst>
                  <a:ext uri="{0D108BD9-81ED-4DB2-BD59-A6C34878D82A}">
                    <a16:rowId xmlns:a16="http://schemas.microsoft.com/office/drawing/2014/main" val="2604762721"/>
                  </a:ext>
                </a:extLst>
              </a:tr>
            </a:tbl>
          </a:graphicData>
        </a:graphic>
      </p:graphicFrame>
      <p:sp>
        <p:nvSpPr>
          <p:cNvPr id="4" name="Text Placeholder 3">
            <a:extLst>
              <a:ext uri="{FF2B5EF4-FFF2-40B4-BE49-F238E27FC236}">
                <a16:creationId xmlns:a16="http://schemas.microsoft.com/office/drawing/2014/main" id="{B3964A6D-9261-4E54-A0E8-BAA49F2F825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6181779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8D0A-8A64-46F4-B1D6-AF3DE805FE09}"/>
              </a:ext>
            </a:extLst>
          </p:cNvPr>
          <p:cNvSpPr>
            <a:spLocks noGrp="1"/>
          </p:cNvSpPr>
          <p:nvPr>
            <p:ph type="title"/>
          </p:nvPr>
        </p:nvSpPr>
        <p:spPr/>
        <p:txBody>
          <a:bodyPr/>
          <a:lstStyle/>
          <a:p>
            <a:r>
              <a:rPr lang="en-US"/>
              <a:t>Facebook Original Own Posts Table (with summary line) | MBDA UK - 1 of 10</a:t>
            </a:r>
          </a:p>
        </p:txBody>
      </p:sp>
      <p:graphicFrame>
        <p:nvGraphicFramePr>
          <p:cNvPr id="5" name="Table Placeholder 4">
            <a:extLst>
              <a:ext uri="{FF2B5EF4-FFF2-40B4-BE49-F238E27FC236}">
                <a16:creationId xmlns:a16="http://schemas.microsoft.com/office/drawing/2014/main" id="{63D808E0-7740-4181-9F7A-7311F3A08B3A}"/>
              </a:ext>
            </a:extLst>
          </p:cNvPr>
          <p:cNvGraphicFramePr>
            <a:graphicFrameLocks noGrp="1"/>
          </p:cNvGraphicFramePr>
          <p:nvPr>
            <p:ph type="tbl" sz="quarter" idx="13"/>
            <p:extLst>
              <p:ext uri="{D42A27DB-BD31-4B8C-83A1-F6EECF244321}">
                <p14:modId xmlns:p14="http://schemas.microsoft.com/office/powerpoint/2010/main" val="392484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13895102"/>
                    </a:ext>
                  </a:extLst>
                </a:gridCol>
                <a:gridCol w="1152144">
                  <a:extLst>
                    <a:ext uri="{9D8B030D-6E8A-4147-A177-3AD203B41FA5}">
                      <a16:colId xmlns:a16="http://schemas.microsoft.com/office/drawing/2014/main" val="3559489731"/>
                    </a:ext>
                  </a:extLst>
                </a:gridCol>
                <a:gridCol w="740664">
                  <a:extLst>
                    <a:ext uri="{9D8B030D-6E8A-4147-A177-3AD203B41FA5}">
                      <a16:colId xmlns:a16="http://schemas.microsoft.com/office/drawing/2014/main" val="768617222"/>
                    </a:ext>
                  </a:extLst>
                </a:gridCol>
                <a:gridCol w="411480">
                  <a:extLst>
                    <a:ext uri="{9D8B030D-6E8A-4147-A177-3AD203B41FA5}">
                      <a16:colId xmlns:a16="http://schemas.microsoft.com/office/drawing/2014/main" val="2043827413"/>
                    </a:ext>
                  </a:extLst>
                </a:gridCol>
                <a:gridCol w="246888">
                  <a:extLst>
                    <a:ext uri="{9D8B030D-6E8A-4147-A177-3AD203B41FA5}">
                      <a16:colId xmlns:a16="http://schemas.microsoft.com/office/drawing/2014/main" val="3744610315"/>
                    </a:ext>
                  </a:extLst>
                </a:gridCol>
                <a:gridCol w="246888">
                  <a:extLst>
                    <a:ext uri="{9D8B030D-6E8A-4147-A177-3AD203B41FA5}">
                      <a16:colId xmlns:a16="http://schemas.microsoft.com/office/drawing/2014/main" val="2431123533"/>
                    </a:ext>
                  </a:extLst>
                </a:gridCol>
                <a:gridCol w="246888">
                  <a:extLst>
                    <a:ext uri="{9D8B030D-6E8A-4147-A177-3AD203B41FA5}">
                      <a16:colId xmlns:a16="http://schemas.microsoft.com/office/drawing/2014/main" val="3329825364"/>
                    </a:ext>
                  </a:extLst>
                </a:gridCol>
                <a:gridCol w="246888">
                  <a:extLst>
                    <a:ext uri="{9D8B030D-6E8A-4147-A177-3AD203B41FA5}">
                      <a16:colId xmlns:a16="http://schemas.microsoft.com/office/drawing/2014/main" val="3161239905"/>
                    </a:ext>
                  </a:extLst>
                </a:gridCol>
                <a:gridCol w="246888">
                  <a:extLst>
                    <a:ext uri="{9D8B030D-6E8A-4147-A177-3AD203B41FA5}">
                      <a16:colId xmlns:a16="http://schemas.microsoft.com/office/drawing/2014/main" val="1504922869"/>
                    </a:ext>
                  </a:extLst>
                </a:gridCol>
                <a:gridCol w="246888">
                  <a:extLst>
                    <a:ext uri="{9D8B030D-6E8A-4147-A177-3AD203B41FA5}">
                      <a16:colId xmlns:a16="http://schemas.microsoft.com/office/drawing/2014/main" val="3802324213"/>
                    </a:ext>
                  </a:extLst>
                </a:gridCol>
                <a:gridCol w="246888">
                  <a:extLst>
                    <a:ext uri="{9D8B030D-6E8A-4147-A177-3AD203B41FA5}">
                      <a16:colId xmlns:a16="http://schemas.microsoft.com/office/drawing/2014/main" val="1582807901"/>
                    </a:ext>
                  </a:extLst>
                </a:gridCol>
                <a:gridCol w="246888">
                  <a:extLst>
                    <a:ext uri="{9D8B030D-6E8A-4147-A177-3AD203B41FA5}">
                      <a16:colId xmlns:a16="http://schemas.microsoft.com/office/drawing/2014/main" val="2815692608"/>
                    </a:ext>
                  </a:extLst>
                </a:gridCol>
                <a:gridCol w="246888">
                  <a:extLst>
                    <a:ext uri="{9D8B030D-6E8A-4147-A177-3AD203B41FA5}">
                      <a16:colId xmlns:a16="http://schemas.microsoft.com/office/drawing/2014/main" val="4185030214"/>
                    </a:ext>
                  </a:extLst>
                </a:gridCol>
                <a:gridCol w="246888">
                  <a:extLst>
                    <a:ext uri="{9D8B030D-6E8A-4147-A177-3AD203B41FA5}">
                      <a16:colId xmlns:a16="http://schemas.microsoft.com/office/drawing/2014/main" val="3993161785"/>
                    </a:ext>
                  </a:extLst>
                </a:gridCol>
                <a:gridCol w="246888">
                  <a:extLst>
                    <a:ext uri="{9D8B030D-6E8A-4147-A177-3AD203B41FA5}">
                      <a16:colId xmlns:a16="http://schemas.microsoft.com/office/drawing/2014/main" val="2996388108"/>
                    </a:ext>
                  </a:extLst>
                </a:gridCol>
                <a:gridCol w="246888">
                  <a:extLst>
                    <a:ext uri="{9D8B030D-6E8A-4147-A177-3AD203B41FA5}">
                      <a16:colId xmlns:a16="http://schemas.microsoft.com/office/drawing/2014/main" val="3524795474"/>
                    </a:ext>
                  </a:extLst>
                </a:gridCol>
                <a:gridCol w="246888">
                  <a:extLst>
                    <a:ext uri="{9D8B030D-6E8A-4147-A177-3AD203B41FA5}">
                      <a16:colId xmlns:a16="http://schemas.microsoft.com/office/drawing/2014/main" val="895928169"/>
                    </a:ext>
                  </a:extLst>
                </a:gridCol>
                <a:gridCol w="246888">
                  <a:extLst>
                    <a:ext uri="{9D8B030D-6E8A-4147-A177-3AD203B41FA5}">
                      <a16:colId xmlns:a16="http://schemas.microsoft.com/office/drawing/2014/main" val="2412460171"/>
                    </a:ext>
                  </a:extLst>
                </a:gridCol>
                <a:gridCol w="246888">
                  <a:extLst>
                    <a:ext uri="{9D8B030D-6E8A-4147-A177-3AD203B41FA5}">
                      <a16:colId xmlns:a16="http://schemas.microsoft.com/office/drawing/2014/main" val="3622029657"/>
                    </a:ext>
                  </a:extLst>
                </a:gridCol>
                <a:gridCol w="246888">
                  <a:extLst>
                    <a:ext uri="{9D8B030D-6E8A-4147-A177-3AD203B41FA5}">
                      <a16:colId xmlns:a16="http://schemas.microsoft.com/office/drawing/2014/main" val="335813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2334274"/>
                  </a:ext>
                </a:extLst>
              </a:tr>
            </a:tbl>
          </a:graphicData>
        </a:graphic>
      </p:graphicFrame>
      <p:sp>
        <p:nvSpPr>
          <p:cNvPr id="4" name="Text Placeholder 3">
            <a:extLst>
              <a:ext uri="{FF2B5EF4-FFF2-40B4-BE49-F238E27FC236}">
                <a16:creationId xmlns:a16="http://schemas.microsoft.com/office/drawing/2014/main" id="{44B90F82-36AD-4E26-8F01-6E7A8CC9890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762279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7ADB-96DF-48A4-B0F2-C6D0281265B2}"/>
              </a:ext>
            </a:extLst>
          </p:cNvPr>
          <p:cNvSpPr>
            <a:spLocks noGrp="1"/>
          </p:cNvSpPr>
          <p:nvPr>
            <p:ph type="title"/>
          </p:nvPr>
        </p:nvSpPr>
        <p:spPr/>
        <p:txBody>
          <a:bodyPr/>
          <a:lstStyle/>
          <a:p>
            <a:r>
              <a:rPr lang="en-US"/>
              <a:t>Facebook Original Own Posts Table (with summary line) | MBDA UK - 2 of 10</a:t>
            </a:r>
          </a:p>
        </p:txBody>
      </p:sp>
      <p:graphicFrame>
        <p:nvGraphicFramePr>
          <p:cNvPr id="5" name="Table Placeholder 4">
            <a:extLst>
              <a:ext uri="{FF2B5EF4-FFF2-40B4-BE49-F238E27FC236}">
                <a16:creationId xmlns:a16="http://schemas.microsoft.com/office/drawing/2014/main" id="{C2DFDFD6-A2BE-41E8-BB7A-0A1D2C08121B}"/>
              </a:ext>
            </a:extLst>
          </p:cNvPr>
          <p:cNvGraphicFramePr>
            <a:graphicFrameLocks noGrp="1"/>
          </p:cNvGraphicFramePr>
          <p:nvPr>
            <p:ph type="tbl" sz="quarter" idx="13"/>
            <p:extLst>
              <p:ext uri="{D42A27DB-BD31-4B8C-83A1-F6EECF244321}">
                <p14:modId xmlns:p14="http://schemas.microsoft.com/office/powerpoint/2010/main" val="371057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99236339"/>
                    </a:ext>
                  </a:extLst>
                </a:gridCol>
                <a:gridCol w="1152144">
                  <a:extLst>
                    <a:ext uri="{9D8B030D-6E8A-4147-A177-3AD203B41FA5}">
                      <a16:colId xmlns:a16="http://schemas.microsoft.com/office/drawing/2014/main" val="471236168"/>
                    </a:ext>
                  </a:extLst>
                </a:gridCol>
                <a:gridCol w="740664">
                  <a:extLst>
                    <a:ext uri="{9D8B030D-6E8A-4147-A177-3AD203B41FA5}">
                      <a16:colId xmlns:a16="http://schemas.microsoft.com/office/drawing/2014/main" val="2465097114"/>
                    </a:ext>
                  </a:extLst>
                </a:gridCol>
                <a:gridCol w="411480">
                  <a:extLst>
                    <a:ext uri="{9D8B030D-6E8A-4147-A177-3AD203B41FA5}">
                      <a16:colId xmlns:a16="http://schemas.microsoft.com/office/drawing/2014/main" val="2324319792"/>
                    </a:ext>
                  </a:extLst>
                </a:gridCol>
                <a:gridCol w="246888">
                  <a:extLst>
                    <a:ext uri="{9D8B030D-6E8A-4147-A177-3AD203B41FA5}">
                      <a16:colId xmlns:a16="http://schemas.microsoft.com/office/drawing/2014/main" val="2289119289"/>
                    </a:ext>
                  </a:extLst>
                </a:gridCol>
                <a:gridCol w="246888">
                  <a:extLst>
                    <a:ext uri="{9D8B030D-6E8A-4147-A177-3AD203B41FA5}">
                      <a16:colId xmlns:a16="http://schemas.microsoft.com/office/drawing/2014/main" val="635673373"/>
                    </a:ext>
                  </a:extLst>
                </a:gridCol>
                <a:gridCol w="246888">
                  <a:extLst>
                    <a:ext uri="{9D8B030D-6E8A-4147-A177-3AD203B41FA5}">
                      <a16:colId xmlns:a16="http://schemas.microsoft.com/office/drawing/2014/main" val="1898076810"/>
                    </a:ext>
                  </a:extLst>
                </a:gridCol>
                <a:gridCol w="246888">
                  <a:extLst>
                    <a:ext uri="{9D8B030D-6E8A-4147-A177-3AD203B41FA5}">
                      <a16:colId xmlns:a16="http://schemas.microsoft.com/office/drawing/2014/main" val="3459658767"/>
                    </a:ext>
                  </a:extLst>
                </a:gridCol>
                <a:gridCol w="246888">
                  <a:extLst>
                    <a:ext uri="{9D8B030D-6E8A-4147-A177-3AD203B41FA5}">
                      <a16:colId xmlns:a16="http://schemas.microsoft.com/office/drawing/2014/main" val="1060863030"/>
                    </a:ext>
                  </a:extLst>
                </a:gridCol>
                <a:gridCol w="246888">
                  <a:extLst>
                    <a:ext uri="{9D8B030D-6E8A-4147-A177-3AD203B41FA5}">
                      <a16:colId xmlns:a16="http://schemas.microsoft.com/office/drawing/2014/main" val="2931492340"/>
                    </a:ext>
                  </a:extLst>
                </a:gridCol>
                <a:gridCol w="246888">
                  <a:extLst>
                    <a:ext uri="{9D8B030D-6E8A-4147-A177-3AD203B41FA5}">
                      <a16:colId xmlns:a16="http://schemas.microsoft.com/office/drawing/2014/main" val="3489191068"/>
                    </a:ext>
                  </a:extLst>
                </a:gridCol>
                <a:gridCol w="246888">
                  <a:extLst>
                    <a:ext uri="{9D8B030D-6E8A-4147-A177-3AD203B41FA5}">
                      <a16:colId xmlns:a16="http://schemas.microsoft.com/office/drawing/2014/main" val="2373772899"/>
                    </a:ext>
                  </a:extLst>
                </a:gridCol>
                <a:gridCol w="246888">
                  <a:extLst>
                    <a:ext uri="{9D8B030D-6E8A-4147-A177-3AD203B41FA5}">
                      <a16:colId xmlns:a16="http://schemas.microsoft.com/office/drawing/2014/main" val="3953512109"/>
                    </a:ext>
                  </a:extLst>
                </a:gridCol>
                <a:gridCol w="246888">
                  <a:extLst>
                    <a:ext uri="{9D8B030D-6E8A-4147-A177-3AD203B41FA5}">
                      <a16:colId xmlns:a16="http://schemas.microsoft.com/office/drawing/2014/main" val="1495691594"/>
                    </a:ext>
                  </a:extLst>
                </a:gridCol>
                <a:gridCol w="246888">
                  <a:extLst>
                    <a:ext uri="{9D8B030D-6E8A-4147-A177-3AD203B41FA5}">
                      <a16:colId xmlns:a16="http://schemas.microsoft.com/office/drawing/2014/main" val="2523899511"/>
                    </a:ext>
                  </a:extLst>
                </a:gridCol>
                <a:gridCol w="246888">
                  <a:extLst>
                    <a:ext uri="{9D8B030D-6E8A-4147-A177-3AD203B41FA5}">
                      <a16:colId xmlns:a16="http://schemas.microsoft.com/office/drawing/2014/main" val="863674703"/>
                    </a:ext>
                  </a:extLst>
                </a:gridCol>
                <a:gridCol w="246888">
                  <a:extLst>
                    <a:ext uri="{9D8B030D-6E8A-4147-A177-3AD203B41FA5}">
                      <a16:colId xmlns:a16="http://schemas.microsoft.com/office/drawing/2014/main" val="1143494560"/>
                    </a:ext>
                  </a:extLst>
                </a:gridCol>
                <a:gridCol w="246888">
                  <a:extLst>
                    <a:ext uri="{9D8B030D-6E8A-4147-A177-3AD203B41FA5}">
                      <a16:colId xmlns:a16="http://schemas.microsoft.com/office/drawing/2014/main" val="3344761857"/>
                    </a:ext>
                  </a:extLst>
                </a:gridCol>
                <a:gridCol w="246888">
                  <a:extLst>
                    <a:ext uri="{9D8B030D-6E8A-4147-A177-3AD203B41FA5}">
                      <a16:colId xmlns:a16="http://schemas.microsoft.com/office/drawing/2014/main" val="2346580759"/>
                    </a:ext>
                  </a:extLst>
                </a:gridCol>
                <a:gridCol w="246888">
                  <a:extLst>
                    <a:ext uri="{9D8B030D-6E8A-4147-A177-3AD203B41FA5}">
                      <a16:colId xmlns:a16="http://schemas.microsoft.com/office/drawing/2014/main" val="1418050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099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- 2023-10-30 10:35:06</a:t>
                      </a:r>
                      <a:r>
                        <a:rPr kumimoji="0" lang="en-US" sz="1000" b="0" i="0" u="none" strike="noStrike" kern="1200" cap="none" spc="0" normalizeH="0" baseline="0" noProof="0">
                          <a:ln>
                            <a:noFill/>
                          </a:ln>
                          <a:solidFill>
                            <a:prstClr val="black"/>
                          </a:solidFill>
                          <a:effectLst/>
                          <a:uLnTx/>
                          <a:uFillTx/>
                          <a:latin typeface="Calibri"/>
                          <a:ea typeface="+mn-ea"/>
                          <a:cs typeface="+mn-cs"/>
                        </a:rPr>
                        <a:t>
 Why start your career with MBDA?
We are proud to be a leader in developing talent across a range of Early Careers Programmes (ECP) in Engineering, Business and more! 
Find out more about our Early Careers Programmes here- https://www.mbdacareers.co.uk/early-careers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https://quintly-image-storage.s3.amazonaws.com/fd0251c3b26d4a7fa4384382fb391c1d/f5cf8c03afbfe4b09ac4682cd1c96553.jpg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99047142"/>
                  </a:ext>
                </a:extLst>
              </a:tr>
            </a:tbl>
          </a:graphicData>
        </a:graphic>
      </p:graphicFrame>
      <p:sp>
        <p:nvSpPr>
          <p:cNvPr id="4" name="Text Placeholder 3">
            <a:extLst>
              <a:ext uri="{FF2B5EF4-FFF2-40B4-BE49-F238E27FC236}">
                <a16:creationId xmlns:a16="http://schemas.microsoft.com/office/drawing/2014/main" id="{77D8438E-4EC7-4759-A583-A8ABA6A2AAE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728019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4E387-B85A-4BFE-8F06-4DB2673991B5}"/>
              </a:ext>
            </a:extLst>
          </p:cNvPr>
          <p:cNvSpPr>
            <a:spLocks noGrp="1"/>
          </p:cNvSpPr>
          <p:nvPr>
            <p:ph type="title"/>
          </p:nvPr>
        </p:nvSpPr>
        <p:spPr/>
        <p:txBody>
          <a:bodyPr/>
          <a:lstStyle/>
          <a:p>
            <a:r>
              <a:rPr lang="en-US"/>
              <a:t>Facebook Original Own Posts Table (with summary line) | MBDA UK - 3 of 10</a:t>
            </a:r>
          </a:p>
        </p:txBody>
      </p:sp>
      <p:graphicFrame>
        <p:nvGraphicFramePr>
          <p:cNvPr id="5" name="Table Placeholder 4">
            <a:extLst>
              <a:ext uri="{FF2B5EF4-FFF2-40B4-BE49-F238E27FC236}">
                <a16:creationId xmlns:a16="http://schemas.microsoft.com/office/drawing/2014/main" id="{B307F5DA-0D8E-4AA4-9F6E-1F6E0F469243}"/>
              </a:ext>
            </a:extLst>
          </p:cNvPr>
          <p:cNvGraphicFramePr>
            <a:graphicFrameLocks noGrp="1"/>
          </p:cNvGraphicFramePr>
          <p:nvPr>
            <p:ph type="tbl" sz="quarter" idx="13"/>
            <p:extLst>
              <p:ext uri="{D42A27DB-BD31-4B8C-83A1-F6EECF244321}">
                <p14:modId xmlns:p14="http://schemas.microsoft.com/office/powerpoint/2010/main" val="2675422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07340822"/>
                    </a:ext>
                  </a:extLst>
                </a:gridCol>
                <a:gridCol w="1152144">
                  <a:extLst>
                    <a:ext uri="{9D8B030D-6E8A-4147-A177-3AD203B41FA5}">
                      <a16:colId xmlns:a16="http://schemas.microsoft.com/office/drawing/2014/main" val="148756109"/>
                    </a:ext>
                  </a:extLst>
                </a:gridCol>
                <a:gridCol w="740664">
                  <a:extLst>
                    <a:ext uri="{9D8B030D-6E8A-4147-A177-3AD203B41FA5}">
                      <a16:colId xmlns:a16="http://schemas.microsoft.com/office/drawing/2014/main" val="418598306"/>
                    </a:ext>
                  </a:extLst>
                </a:gridCol>
                <a:gridCol w="411480">
                  <a:extLst>
                    <a:ext uri="{9D8B030D-6E8A-4147-A177-3AD203B41FA5}">
                      <a16:colId xmlns:a16="http://schemas.microsoft.com/office/drawing/2014/main" val="2993512433"/>
                    </a:ext>
                  </a:extLst>
                </a:gridCol>
                <a:gridCol w="246888">
                  <a:extLst>
                    <a:ext uri="{9D8B030D-6E8A-4147-A177-3AD203B41FA5}">
                      <a16:colId xmlns:a16="http://schemas.microsoft.com/office/drawing/2014/main" val="2817094630"/>
                    </a:ext>
                  </a:extLst>
                </a:gridCol>
                <a:gridCol w="246888">
                  <a:extLst>
                    <a:ext uri="{9D8B030D-6E8A-4147-A177-3AD203B41FA5}">
                      <a16:colId xmlns:a16="http://schemas.microsoft.com/office/drawing/2014/main" val="1165591159"/>
                    </a:ext>
                  </a:extLst>
                </a:gridCol>
                <a:gridCol w="246888">
                  <a:extLst>
                    <a:ext uri="{9D8B030D-6E8A-4147-A177-3AD203B41FA5}">
                      <a16:colId xmlns:a16="http://schemas.microsoft.com/office/drawing/2014/main" val="4189803000"/>
                    </a:ext>
                  </a:extLst>
                </a:gridCol>
                <a:gridCol w="246888">
                  <a:extLst>
                    <a:ext uri="{9D8B030D-6E8A-4147-A177-3AD203B41FA5}">
                      <a16:colId xmlns:a16="http://schemas.microsoft.com/office/drawing/2014/main" val="2834176260"/>
                    </a:ext>
                  </a:extLst>
                </a:gridCol>
                <a:gridCol w="246888">
                  <a:extLst>
                    <a:ext uri="{9D8B030D-6E8A-4147-A177-3AD203B41FA5}">
                      <a16:colId xmlns:a16="http://schemas.microsoft.com/office/drawing/2014/main" val="53158831"/>
                    </a:ext>
                  </a:extLst>
                </a:gridCol>
                <a:gridCol w="246888">
                  <a:extLst>
                    <a:ext uri="{9D8B030D-6E8A-4147-A177-3AD203B41FA5}">
                      <a16:colId xmlns:a16="http://schemas.microsoft.com/office/drawing/2014/main" val="1344925068"/>
                    </a:ext>
                  </a:extLst>
                </a:gridCol>
                <a:gridCol w="246888">
                  <a:extLst>
                    <a:ext uri="{9D8B030D-6E8A-4147-A177-3AD203B41FA5}">
                      <a16:colId xmlns:a16="http://schemas.microsoft.com/office/drawing/2014/main" val="2446945717"/>
                    </a:ext>
                  </a:extLst>
                </a:gridCol>
                <a:gridCol w="246888">
                  <a:extLst>
                    <a:ext uri="{9D8B030D-6E8A-4147-A177-3AD203B41FA5}">
                      <a16:colId xmlns:a16="http://schemas.microsoft.com/office/drawing/2014/main" val="1883752927"/>
                    </a:ext>
                  </a:extLst>
                </a:gridCol>
                <a:gridCol w="246888">
                  <a:extLst>
                    <a:ext uri="{9D8B030D-6E8A-4147-A177-3AD203B41FA5}">
                      <a16:colId xmlns:a16="http://schemas.microsoft.com/office/drawing/2014/main" val="465823490"/>
                    </a:ext>
                  </a:extLst>
                </a:gridCol>
                <a:gridCol w="246888">
                  <a:extLst>
                    <a:ext uri="{9D8B030D-6E8A-4147-A177-3AD203B41FA5}">
                      <a16:colId xmlns:a16="http://schemas.microsoft.com/office/drawing/2014/main" val="3855059245"/>
                    </a:ext>
                  </a:extLst>
                </a:gridCol>
                <a:gridCol w="246888">
                  <a:extLst>
                    <a:ext uri="{9D8B030D-6E8A-4147-A177-3AD203B41FA5}">
                      <a16:colId xmlns:a16="http://schemas.microsoft.com/office/drawing/2014/main" val="1325391737"/>
                    </a:ext>
                  </a:extLst>
                </a:gridCol>
                <a:gridCol w="246888">
                  <a:extLst>
                    <a:ext uri="{9D8B030D-6E8A-4147-A177-3AD203B41FA5}">
                      <a16:colId xmlns:a16="http://schemas.microsoft.com/office/drawing/2014/main" val="2358464994"/>
                    </a:ext>
                  </a:extLst>
                </a:gridCol>
                <a:gridCol w="246888">
                  <a:extLst>
                    <a:ext uri="{9D8B030D-6E8A-4147-A177-3AD203B41FA5}">
                      <a16:colId xmlns:a16="http://schemas.microsoft.com/office/drawing/2014/main" val="1643088897"/>
                    </a:ext>
                  </a:extLst>
                </a:gridCol>
                <a:gridCol w="246888">
                  <a:extLst>
                    <a:ext uri="{9D8B030D-6E8A-4147-A177-3AD203B41FA5}">
                      <a16:colId xmlns:a16="http://schemas.microsoft.com/office/drawing/2014/main" val="980749700"/>
                    </a:ext>
                  </a:extLst>
                </a:gridCol>
                <a:gridCol w="246888">
                  <a:extLst>
                    <a:ext uri="{9D8B030D-6E8A-4147-A177-3AD203B41FA5}">
                      <a16:colId xmlns:a16="http://schemas.microsoft.com/office/drawing/2014/main" val="1815556810"/>
                    </a:ext>
                  </a:extLst>
                </a:gridCol>
                <a:gridCol w="246888">
                  <a:extLst>
                    <a:ext uri="{9D8B030D-6E8A-4147-A177-3AD203B41FA5}">
                      <a16:colId xmlns:a16="http://schemas.microsoft.com/office/drawing/2014/main" val="64007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100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- 2023-10-27 10:30:30</a:t>
                      </a:r>
                      <a:r>
                        <a:rPr kumimoji="0" lang="en-US" sz="1000" b="0" i="0" u="none" strike="noStrike" kern="1200" cap="none" spc="0" normalizeH="0" baseline="0" noProof="0">
                          <a:ln>
                            <a:noFill/>
                          </a:ln>
                          <a:solidFill>
                            <a:prstClr val="black"/>
                          </a:solidFill>
                          <a:effectLst/>
                          <a:uLnTx/>
                          <a:uFillTx/>
                          <a:latin typeface="Calibri"/>
                          <a:ea typeface="+mn-ea"/>
                          <a:cs typeface="+mn-cs"/>
                        </a:rPr>
                        <a:t>
 Our Software Engineers work is integral to our products, services and overall mission and purpose as a European leader in defence. David explains what he loves about working in the Software Engineering team at MBDA. 
Together we'll explore the limits of technology. Learn more about our available opportunities using the below link- https://www.mbdacareers.co.uk/career-areas/software-engineering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https://quintly-image-storage.s3.amazonaws.com/fd0251c3b26d4a7fa4384382fb391c1d/2967bf798bef3315af7b2dcd8b7eb64c.jpg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80700611"/>
                  </a:ext>
                </a:extLst>
              </a:tr>
            </a:tbl>
          </a:graphicData>
        </a:graphic>
      </p:graphicFrame>
      <p:sp>
        <p:nvSpPr>
          <p:cNvPr id="4" name="Text Placeholder 3">
            <a:extLst>
              <a:ext uri="{FF2B5EF4-FFF2-40B4-BE49-F238E27FC236}">
                <a16:creationId xmlns:a16="http://schemas.microsoft.com/office/drawing/2014/main" id="{C8A9A443-8737-4E23-B285-4DE3D569AF9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9806722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C8384-4603-47C1-B530-2E11F2AD5356}"/>
              </a:ext>
            </a:extLst>
          </p:cNvPr>
          <p:cNvSpPr>
            <a:spLocks noGrp="1"/>
          </p:cNvSpPr>
          <p:nvPr>
            <p:ph type="title"/>
          </p:nvPr>
        </p:nvSpPr>
        <p:spPr/>
        <p:txBody>
          <a:bodyPr/>
          <a:lstStyle/>
          <a:p>
            <a:r>
              <a:rPr lang="en-US"/>
              <a:t>Facebook Original Own Posts Table (with summary line) | MBDA UK - 4 of 10</a:t>
            </a:r>
          </a:p>
        </p:txBody>
      </p:sp>
      <p:graphicFrame>
        <p:nvGraphicFramePr>
          <p:cNvPr id="5" name="Table Placeholder 4">
            <a:extLst>
              <a:ext uri="{FF2B5EF4-FFF2-40B4-BE49-F238E27FC236}">
                <a16:creationId xmlns:a16="http://schemas.microsoft.com/office/drawing/2014/main" id="{0EADA1EB-C26E-41E4-8BC6-65BAEA09FF3B}"/>
              </a:ext>
            </a:extLst>
          </p:cNvPr>
          <p:cNvGraphicFramePr>
            <a:graphicFrameLocks noGrp="1"/>
          </p:cNvGraphicFramePr>
          <p:nvPr>
            <p:ph type="tbl" sz="quarter" idx="13"/>
            <p:extLst>
              <p:ext uri="{D42A27DB-BD31-4B8C-83A1-F6EECF244321}">
                <p14:modId xmlns:p14="http://schemas.microsoft.com/office/powerpoint/2010/main" val="52769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96285629"/>
                    </a:ext>
                  </a:extLst>
                </a:gridCol>
                <a:gridCol w="1152144">
                  <a:extLst>
                    <a:ext uri="{9D8B030D-6E8A-4147-A177-3AD203B41FA5}">
                      <a16:colId xmlns:a16="http://schemas.microsoft.com/office/drawing/2014/main" val="3705862538"/>
                    </a:ext>
                  </a:extLst>
                </a:gridCol>
                <a:gridCol w="740664">
                  <a:extLst>
                    <a:ext uri="{9D8B030D-6E8A-4147-A177-3AD203B41FA5}">
                      <a16:colId xmlns:a16="http://schemas.microsoft.com/office/drawing/2014/main" val="1760943983"/>
                    </a:ext>
                  </a:extLst>
                </a:gridCol>
                <a:gridCol w="411480">
                  <a:extLst>
                    <a:ext uri="{9D8B030D-6E8A-4147-A177-3AD203B41FA5}">
                      <a16:colId xmlns:a16="http://schemas.microsoft.com/office/drawing/2014/main" val="4261115626"/>
                    </a:ext>
                  </a:extLst>
                </a:gridCol>
                <a:gridCol w="246888">
                  <a:extLst>
                    <a:ext uri="{9D8B030D-6E8A-4147-A177-3AD203B41FA5}">
                      <a16:colId xmlns:a16="http://schemas.microsoft.com/office/drawing/2014/main" val="2836349345"/>
                    </a:ext>
                  </a:extLst>
                </a:gridCol>
                <a:gridCol w="246888">
                  <a:extLst>
                    <a:ext uri="{9D8B030D-6E8A-4147-A177-3AD203B41FA5}">
                      <a16:colId xmlns:a16="http://schemas.microsoft.com/office/drawing/2014/main" val="1041983451"/>
                    </a:ext>
                  </a:extLst>
                </a:gridCol>
                <a:gridCol w="246888">
                  <a:extLst>
                    <a:ext uri="{9D8B030D-6E8A-4147-A177-3AD203B41FA5}">
                      <a16:colId xmlns:a16="http://schemas.microsoft.com/office/drawing/2014/main" val="3670882082"/>
                    </a:ext>
                  </a:extLst>
                </a:gridCol>
                <a:gridCol w="246888">
                  <a:extLst>
                    <a:ext uri="{9D8B030D-6E8A-4147-A177-3AD203B41FA5}">
                      <a16:colId xmlns:a16="http://schemas.microsoft.com/office/drawing/2014/main" val="3194068013"/>
                    </a:ext>
                  </a:extLst>
                </a:gridCol>
                <a:gridCol w="246888">
                  <a:extLst>
                    <a:ext uri="{9D8B030D-6E8A-4147-A177-3AD203B41FA5}">
                      <a16:colId xmlns:a16="http://schemas.microsoft.com/office/drawing/2014/main" val="2529675843"/>
                    </a:ext>
                  </a:extLst>
                </a:gridCol>
                <a:gridCol w="246888">
                  <a:extLst>
                    <a:ext uri="{9D8B030D-6E8A-4147-A177-3AD203B41FA5}">
                      <a16:colId xmlns:a16="http://schemas.microsoft.com/office/drawing/2014/main" val="42658773"/>
                    </a:ext>
                  </a:extLst>
                </a:gridCol>
                <a:gridCol w="246888">
                  <a:extLst>
                    <a:ext uri="{9D8B030D-6E8A-4147-A177-3AD203B41FA5}">
                      <a16:colId xmlns:a16="http://schemas.microsoft.com/office/drawing/2014/main" val="320345632"/>
                    </a:ext>
                  </a:extLst>
                </a:gridCol>
                <a:gridCol w="246888">
                  <a:extLst>
                    <a:ext uri="{9D8B030D-6E8A-4147-A177-3AD203B41FA5}">
                      <a16:colId xmlns:a16="http://schemas.microsoft.com/office/drawing/2014/main" val="479639419"/>
                    </a:ext>
                  </a:extLst>
                </a:gridCol>
                <a:gridCol w="246888">
                  <a:extLst>
                    <a:ext uri="{9D8B030D-6E8A-4147-A177-3AD203B41FA5}">
                      <a16:colId xmlns:a16="http://schemas.microsoft.com/office/drawing/2014/main" val="2329091134"/>
                    </a:ext>
                  </a:extLst>
                </a:gridCol>
                <a:gridCol w="246888">
                  <a:extLst>
                    <a:ext uri="{9D8B030D-6E8A-4147-A177-3AD203B41FA5}">
                      <a16:colId xmlns:a16="http://schemas.microsoft.com/office/drawing/2014/main" val="3203518808"/>
                    </a:ext>
                  </a:extLst>
                </a:gridCol>
                <a:gridCol w="246888">
                  <a:extLst>
                    <a:ext uri="{9D8B030D-6E8A-4147-A177-3AD203B41FA5}">
                      <a16:colId xmlns:a16="http://schemas.microsoft.com/office/drawing/2014/main" val="3838261606"/>
                    </a:ext>
                  </a:extLst>
                </a:gridCol>
                <a:gridCol w="246888">
                  <a:extLst>
                    <a:ext uri="{9D8B030D-6E8A-4147-A177-3AD203B41FA5}">
                      <a16:colId xmlns:a16="http://schemas.microsoft.com/office/drawing/2014/main" val="541984619"/>
                    </a:ext>
                  </a:extLst>
                </a:gridCol>
                <a:gridCol w="246888">
                  <a:extLst>
                    <a:ext uri="{9D8B030D-6E8A-4147-A177-3AD203B41FA5}">
                      <a16:colId xmlns:a16="http://schemas.microsoft.com/office/drawing/2014/main" val="4078685807"/>
                    </a:ext>
                  </a:extLst>
                </a:gridCol>
                <a:gridCol w="246888">
                  <a:extLst>
                    <a:ext uri="{9D8B030D-6E8A-4147-A177-3AD203B41FA5}">
                      <a16:colId xmlns:a16="http://schemas.microsoft.com/office/drawing/2014/main" val="4004644674"/>
                    </a:ext>
                  </a:extLst>
                </a:gridCol>
                <a:gridCol w="246888">
                  <a:extLst>
                    <a:ext uri="{9D8B030D-6E8A-4147-A177-3AD203B41FA5}">
                      <a16:colId xmlns:a16="http://schemas.microsoft.com/office/drawing/2014/main" val="388019881"/>
                    </a:ext>
                  </a:extLst>
                </a:gridCol>
                <a:gridCol w="246888">
                  <a:extLst>
                    <a:ext uri="{9D8B030D-6E8A-4147-A177-3AD203B41FA5}">
                      <a16:colId xmlns:a16="http://schemas.microsoft.com/office/drawing/2014/main" val="3463894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134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- 2023-10-20 11:55:24</a:t>
                      </a:r>
                      <a:r>
                        <a:rPr kumimoji="0" lang="en-US" sz="1000" b="0" i="0" u="none" strike="noStrike" kern="1200" cap="none" spc="0" normalizeH="0" baseline="0" noProof="0">
                          <a:ln>
                            <a:noFill/>
                          </a:ln>
                          <a:solidFill>
                            <a:prstClr val="black"/>
                          </a:solidFill>
                          <a:effectLst/>
                          <a:uLnTx/>
                          <a:uFillTx/>
                          <a:latin typeface="Calibri"/>
                          <a:ea typeface="+mn-ea"/>
                          <a:cs typeface="+mn-cs"/>
                        </a:rPr>
                        <a:t>
 🎉🌟 This week we exhibited at Karren Brady's Women in Business &amp; Tech Expo for the second year in a row. Rebecca, our Group Business Development Chief of Staff, wowed the audience with her insights on language and communication for gender equity. 🗣️🌍
It was great to network with other women in the sector, and give potential new candidates a glimpse into life at MBDA.
Ready to explore opportunities with us? 📢 Head over to our Careers page now and find your path to an exciting future with us! 
#WomenInStem #GenderEquity #Careers #LifeAtMBDA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https://quintly-image-storage.s3.amazonaws.com/fd0251c3b26d4a7fa4384382fb391c1d/eca02af458dbb6ad665112e5726eb599.jpg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31335296"/>
                  </a:ext>
                </a:extLst>
              </a:tr>
            </a:tbl>
          </a:graphicData>
        </a:graphic>
      </p:graphicFrame>
      <p:sp>
        <p:nvSpPr>
          <p:cNvPr id="4" name="Text Placeholder 3">
            <a:extLst>
              <a:ext uri="{FF2B5EF4-FFF2-40B4-BE49-F238E27FC236}">
                <a16:creationId xmlns:a16="http://schemas.microsoft.com/office/drawing/2014/main" id="{C7CC51D0-14A4-4F3C-9293-526E76B43B8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9125210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D25-A960-4C43-8F71-4E375A0E0EF0}"/>
              </a:ext>
            </a:extLst>
          </p:cNvPr>
          <p:cNvSpPr>
            <a:spLocks noGrp="1"/>
          </p:cNvSpPr>
          <p:nvPr>
            <p:ph type="title"/>
          </p:nvPr>
        </p:nvSpPr>
        <p:spPr/>
        <p:txBody>
          <a:bodyPr/>
          <a:lstStyle/>
          <a:p>
            <a:r>
              <a:rPr lang="en-US"/>
              <a:t>Facebook Original Own Posts Table (with summary line) | MBDA UK - 5 of 10</a:t>
            </a:r>
          </a:p>
        </p:txBody>
      </p:sp>
      <p:graphicFrame>
        <p:nvGraphicFramePr>
          <p:cNvPr id="5" name="Table Placeholder 4">
            <a:extLst>
              <a:ext uri="{FF2B5EF4-FFF2-40B4-BE49-F238E27FC236}">
                <a16:creationId xmlns:a16="http://schemas.microsoft.com/office/drawing/2014/main" id="{71683141-F666-490D-8747-34D4CBBDC3EC}"/>
              </a:ext>
            </a:extLst>
          </p:cNvPr>
          <p:cNvGraphicFramePr>
            <a:graphicFrameLocks noGrp="1"/>
          </p:cNvGraphicFramePr>
          <p:nvPr>
            <p:ph type="tbl" sz="quarter" idx="13"/>
            <p:extLst>
              <p:ext uri="{D42A27DB-BD31-4B8C-83A1-F6EECF244321}">
                <p14:modId xmlns:p14="http://schemas.microsoft.com/office/powerpoint/2010/main" val="3356489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24492082"/>
                    </a:ext>
                  </a:extLst>
                </a:gridCol>
                <a:gridCol w="1152144">
                  <a:extLst>
                    <a:ext uri="{9D8B030D-6E8A-4147-A177-3AD203B41FA5}">
                      <a16:colId xmlns:a16="http://schemas.microsoft.com/office/drawing/2014/main" val="3927123011"/>
                    </a:ext>
                  </a:extLst>
                </a:gridCol>
                <a:gridCol w="740664">
                  <a:extLst>
                    <a:ext uri="{9D8B030D-6E8A-4147-A177-3AD203B41FA5}">
                      <a16:colId xmlns:a16="http://schemas.microsoft.com/office/drawing/2014/main" val="1308316084"/>
                    </a:ext>
                  </a:extLst>
                </a:gridCol>
                <a:gridCol w="411480">
                  <a:extLst>
                    <a:ext uri="{9D8B030D-6E8A-4147-A177-3AD203B41FA5}">
                      <a16:colId xmlns:a16="http://schemas.microsoft.com/office/drawing/2014/main" val="209198314"/>
                    </a:ext>
                  </a:extLst>
                </a:gridCol>
                <a:gridCol w="246888">
                  <a:extLst>
                    <a:ext uri="{9D8B030D-6E8A-4147-A177-3AD203B41FA5}">
                      <a16:colId xmlns:a16="http://schemas.microsoft.com/office/drawing/2014/main" val="3564391059"/>
                    </a:ext>
                  </a:extLst>
                </a:gridCol>
                <a:gridCol w="246888">
                  <a:extLst>
                    <a:ext uri="{9D8B030D-6E8A-4147-A177-3AD203B41FA5}">
                      <a16:colId xmlns:a16="http://schemas.microsoft.com/office/drawing/2014/main" val="1704380322"/>
                    </a:ext>
                  </a:extLst>
                </a:gridCol>
                <a:gridCol w="246888">
                  <a:extLst>
                    <a:ext uri="{9D8B030D-6E8A-4147-A177-3AD203B41FA5}">
                      <a16:colId xmlns:a16="http://schemas.microsoft.com/office/drawing/2014/main" val="4121319297"/>
                    </a:ext>
                  </a:extLst>
                </a:gridCol>
                <a:gridCol w="246888">
                  <a:extLst>
                    <a:ext uri="{9D8B030D-6E8A-4147-A177-3AD203B41FA5}">
                      <a16:colId xmlns:a16="http://schemas.microsoft.com/office/drawing/2014/main" val="1596495431"/>
                    </a:ext>
                  </a:extLst>
                </a:gridCol>
                <a:gridCol w="246888">
                  <a:extLst>
                    <a:ext uri="{9D8B030D-6E8A-4147-A177-3AD203B41FA5}">
                      <a16:colId xmlns:a16="http://schemas.microsoft.com/office/drawing/2014/main" val="2260152613"/>
                    </a:ext>
                  </a:extLst>
                </a:gridCol>
                <a:gridCol w="246888">
                  <a:extLst>
                    <a:ext uri="{9D8B030D-6E8A-4147-A177-3AD203B41FA5}">
                      <a16:colId xmlns:a16="http://schemas.microsoft.com/office/drawing/2014/main" val="2147212268"/>
                    </a:ext>
                  </a:extLst>
                </a:gridCol>
                <a:gridCol w="246888">
                  <a:extLst>
                    <a:ext uri="{9D8B030D-6E8A-4147-A177-3AD203B41FA5}">
                      <a16:colId xmlns:a16="http://schemas.microsoft.com/office/drawing/2014/main" val="778618820"/>
                    </a:ext>
                  </a:extLst>
                </a:gridCol>
                <a:gridCol w="246888">
                  <a:extLst>
                    <a:ext uri="{9D8B030D-6E8A-4147-A177-3AD203B41FA5}">
                      <a16:colId xmlns:a16="http://schemas.microsoft.com/office/drawing/2014/main" val="751701239"/>
                    </a:ext>
                  </a:extLst>
                </a:gridCol>
                <a:gridCol w="246888">
                  <a:extLst>
                    <a:ext uri="{9D8B030D-6E8A-4147-A177-3AD203B41FA5}">
                      <a16:colId xmlns:a16="http://schemas.microsoft.com/office/drawing/2014/main" val="2812110466"/>
                    </a:ext>
                  </a:extLst>
                </a:gridCol>
                <a:gridCol w="246888">
                  <a:extLst>
                    <a:ext uri="{9D8B030D-6E8A-4147-A177-3AD203B41FA5}">
                      <a16:colId xmlns:a16="http://schemas.microsoft.com/office/drawing/2014/main" val="3244209402"/>
                    </a:ext>
                  </a:extLst>
                </a:gridCol>
                <a:gridCol w="246888">
                  <a:extLst>
                    <a:ext uri="{9D8B030D-6E8A-4147-A177-3AD203B41FA5}">
                      <a16:colId xmlns:a16="http://schemas.microsoft.com/office/drawing/2014/main" val="34675623"/>
                    </a:ext>
                  </a:extLst>
                </a:gridCol>
                <a:gridCol w="246888">
                  <a:extLst>
                    <a:ext uri="{9D8B030D-6E8A-4147-A177-3AD203B41FA5}">
                      <a16:colId xmlns:a16="http://schemas.microsoft.com/office/drawing/2014/main" val="4224029063"/>
                    </a:ext>
                  </a:extLst>
                </a:gridCol>
                <a:gridCol w="246888">
                  <a:extLst>
                    <a:ext uri="{9D8B030D-6E8A-4147-A177-3AD203B41FA5}">
                      <a16:colId xmlns:a16="http://schemas.microsoft.com/office/drawing/2014/main" val="447847802"/>
                    </a:ext>
                  </a:extLst>
                </a:gridCol>
                <a:gridCol w="246888">
                  <a:extLst>
                    <a:ext uri="{9D8B030D-6E8A-4147-A177-3AD203B41FA5}">
                      <a16:colId xmlns:a16="http://schemas.microsoft.com/office/drawing/2014/main" val="193884179"/>
                    </a:ext>
                  </a:extLst>
                </a:gridCol>
                <a:gridCol w="246888">
                  <a:extLst>
                    <a:ext uri="{9D8B030D-6E8A-4147-A177-3AD203B41FA5}">
                      <a16:colId xmlns:a16="http://schemas.microsoft.com/office/drawing/2014/main" val="2533408032"/>
                    </a:ext>
                  </a:extLst>
                </a:gridCol>
                <a:gridCol w="246888">
                  <a:extLst>
                    <a:ext uri="{9D8B030D-6E8A-4147-A177-3AD203B41FA5}">
                      <a16:colId xmlns:a16="http://schemas.microsoft.com/office/drawing/2014/main" val="422071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437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- 2023-10-17 09:15:34</a:t>
                      </a:r>
                      <a:r>
                        <a:rPr kumimoji="0" lang="en-US" sz="1000" b="0" i="0" u="none" strike="noStrike" kern="1200" cap="none" spc="0" normalizeH="0" baseline="0" noProof="0">
                          <a:ln>
                            <a:noFill/>
                          </a:ln>
                          <a:solidFill>
                            <a:prstClr val="black"/>
                          </a:solidFill>
                          <a:effectLst/>
                          <a:uLnTx/>
                          <a:uFillTx/>
                          <a:latin typeface="Calibri"/>
                          <a:ea typeface="+mn-ea"/>
                          <a:cs typeface="+mn-cs"/>
                        </a:rPr>
                        <a:t>
 Build your future while making a difference. Our graduate programmes are a great opportunity for you to discover a career in national security. Applications for our 2024 programme are now open. Learn more about this exciting opportunity and apply today- 
https://www.mbdacareers.co.uk/early-careers/graduate-programmes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https://quintly-image-storage.s3.amazonaws.com/fd0251c3b26d4a7fa4384382fb391c1d/f450addd74aa58ca8021714f0167e506.jpg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88053327"/>
                  </a:ext>
                </a:extLst>
              </a:tr>
            </a:tbl>
          </a:graphicData>
        </a:graphic>
      </p:graphicFrame>
      <p:sp>
        <p:nvSpPr>
          <p:cNvPr id="4" name="Text Placeholder 3">
            <a:extLst>
              <a:ext uri="{FF2B5EF4-FFF2-40B4-BE49-F238E27FC236}">
                <a16:creationId xmlns:a16="http://schemas.microsoft.com/office/drawing/2014/main" id="{B6A1F1B4-A6A2-4DD8-A710-19D0785B112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526347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4D787-E1D2-46A4-922D-152BA136CF1D}"/>
              </a:ext>
            </a:extLst>
          </p:cNvPr>
          <p:cNvSpPr>
            <a:spLocks noGrp="1"/>
          </p:cNvSpPr>
          <p:nvPr>
            <p:ph type="title"/>
          </p:nvPr>
        </p:nvSpPr>
        <p:spPr/>
        <p:txBody>
          <a:bodyPr/>
          <a:lstStyle/>
          <a:p>
            <a:r>
              <a:rPr lang="en-US"/>
              <a:t>Facebook Original Own Posts Table (with summary line) | MBDA UK - 6 of 10</a:t>
            </a:r>
          </a:p>
        </p:txBody>
      </p:sp>
      <p:graphicFrame>
        <p:nvGraphicFramePr>
          <p:cNvPr id="5" name="Table Placeholder 4">
            <a:extLst>
              <a:ext uri="{FF2B5EF4-FFF2-40B4-BE49-F238E27FC236}">
                <a16:creationId xmlns:a16="http://schemas.microsoft.com/office/drawing/2014/main" id="{B5EDAD67-547E-461C-86C4-13AC7ABEEFCE}"/>
              </a:ext>
            </a:extLst>
          </p:cNvPr>
          <p:cNvGraphicFramePr>
            <a:graphicFrameLocks noGrp="1"/>
          </p:cNvGraphicFramePr>
          <p:nvPr>
            <p:ph type="tbl" sz="quarter" idx="13"/>
            <p:extLst>
              <p:ext uri="{D42A27DB-BD31-4B8C-83A1-F6EECF244321}">
                <p14:modId xmlns:p14="http://schemas.microsoft.com/office/powerpoint/2010/main" val="236240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34703461"/>
                    </a:ext>
                  </a:extLst>
                </a:gridCol>
                <a:gridCol w="1152144">
                  <a:extLst>
                    <a:ext uri="{9D8B030D-6E8A-4147-A177-3AD203B41FA5}">
                      <a16:colId xmlns:a16="http://schemas.microsoft.com/office/drawing/2014/main" val="386737670"/>
                    </a:ext>
                  </a:extLst>
                </a:gridCol>
                <a:gridCol w="740664">
                  <a:extLst>
                    <a:ext uri="{9D8B030D-6E8A-4147-A177-3AD203B41FA5}">
                      <a16:colId xmlns:a16="http://schemas.microsoft.com/office/drawing/2014/main" val="3490122708"/>
                    </a:ext>
                  </a:extLst>
                </a:gridCol>
                <a:gridCol w="411480">
                  <a:extLst>
                    <a:ext uri="{9D8B030D-6E8A-4147-A177-3AD203B41FA5}">
                      <a16:colId xmlns:a16="http://schemas.microsoft.com/office/drawing/2014/main" val="487656223"/>
                    </a:ext>
                  </a:extLst>
                </a:gridCol>
                <a:gridCol w="246888">
                  <a:extLst>
                    <a:ext uri="{9D8B030D-6E8A-4147-A177-3AD203B41FA5}">
                      <a16:colId xmlns:a16="http://schemas.microsoft.com/office/drawing/2014/main" val="3248877992"/>
                    </a:ext>
                  </a:extLst>
                </a:gridCol>
                <a:gridCol w="246888">
                  <a:extLst>
                    <a:ext uri="{9D8B030D-6E8A-4147-A177-3AD203B41FA5}">
                      <a16:colId xmlns:a16="http://schemas.microsoft.com/office/drawing/2014/main" val="600338375"/>
                    </a:ext>
                  </a:extLst>
                </a:gridCol>
                <a:gridCol w="246888">
                  <a:extLst>
                    <a:ext uri="{9D8B030D-6E8A-4147-A177-3AD203B41FA5}">
                      <a16:colId xmlns:a16="http://schemas.microsoft.com/office/drawing/2014/main" val="500153291"/>
                    </a:ext>
                  </a:extLst>
                </a:gridCol>
                <a:gridCol w="246888">
                  <a:extLst>
                    <a:ext uri="{9D8B030D-6E8A-4147-A177-3AD203B41FA5}">
                      <a16:colId xmlns:a16="http://schemas.microsoft.com/office/drawing/2014/main" val="132260631"/>
                    </a:ext>
                  </a:extLst>
                </a:gridCol>
                <a:gridCol w="246888">
                  <a:extLst>
                    <a:ext uri="{9D8B030D-6E8A-4147-A177-3AD203B41FA5}">
                      <a16:colId xmlns:a16="http://schemas.microsoft.com/office/drawing/2014/main" val="2874123039"/>
                    </a:ext>
                  </a:extLst>
                </a:gridCol>
                <a:gridCol w="246888">
                  <a:extLst>
                    <a:ext uri="{9D8B030D-6E8A-4147-A177-3AD203B41FA5}">
                      <a16:colId xmlns:a16="http://schemas.microsoft.com/office/drawing/2014/main" val="2493019322"/>
                    </a:ext>
                  </a:extLst>
                </a:gridCol>
                <a:gridCol w="246888">
                  <a:extLst>
                    <a:ext uri="{9D8B030D-6E8A-4147-A177-3AD203B41FA5}">
                      <a16:colId xmlns:a16="http://schemas.microsoft.com/office/drawing/2014/main" val="3305096348"/>
                    </a:ext>
                  </a:extLst>
                </a:gridCol>
                <a:gridCol w="246888">
                  <a:extLst>
                    <a:ext uri="{9D8B030D-6E8A-4147-A177-3AD203B41FA5}">
                      <a16:colId xmlns:a16="http://schemas.microsoft.com/office/drawing/2014/main" val="3897214071"/>
                    </a:ext>
                  </a:extLst>
                </a:gridCol>
                <a:gridCol w="246888">
                  <a:extLst>
                    <a:ext uri="{9D8B030D-6E8A-4147-A177-3AD203B41FA5}">
                      <a16:colId xmlns:a16="http://schemas.microsoft.com/office/drawing/2014/main" val="3543966232"/>
                    </a:ext>
                  </a:extLst>
                </a:gridCol>
                <a:gridCol w="246888">
                  <a:extLst>
                    <a:ext uri="{9D8B030D-6E8A-4147-A177-3AD203B41FA5}">
                      <a16:colId xmlns:a16="http://schemas.microsoft.com/office/drawing/2014/main" val="1707431842"/>
                    </a:ext>
                  </a:extLst>
                </a:gridCol>
                <a:gridCol w="246888">
                  <a:extLst>
                    <a:ext uri="{9D8B030D-6E8A-4147-A177-3AD203B41FA5}">
                      <a16:colId xmlns:a16="http://schemas.microsoft.com/office/drawing/2014/main" val="1075935656"/>
                    </a:ext>
                  </a:extLst>
                </a:gridCol>
                <a:gridCol w="246888">
                  <a:extLst>
                    <a:ext uri="{9D8B030D-6E8A-4147-A177-3AD203B41FA5}">
                      <a16:colId xmlns:a16="http://schemas.microsoft.com/office/drawing/2014/main" val="3410364887"/>
                    </a:ext>
                  </a:extLst>
                </a:gridCol>
                <a:gridCol w="246888">
                  <a:extLst>
                    <a:ext uri="{9D8B030D-6E8A-4147-A177-3AD203B41FA5}">
                      <a16:colId xmlns:a16="http://schemas.microsoft.com/office/drawing/2014/main" val="1249770873"/>
                    </a:ext>
                  </a:extLst>
                </a:gridCol>
                <a:gridCol w="246888">
                  <a:extLst>
                    <a:ext uri="{9D8B030D-6E8A-4147-A177-3AD203B41FA5}">
                      <a16:colId xmlns:a16="http://schemas.microsoft.com/office/drawing/2014/main" val="487514913"/>
                    </a:ext>
                  </a:extLst>
                </a:gridCol>
                <a:gridCol w="246888">
                  <a:extLst>
                    <a:ext uri="{9D8B030D-6E8A-4147-A177-3AD203B41FA5}">
                      <a16:colId xmlns:a16="http://schemas.microsoft.com/office/drawing/2014/main" val="1087970731"/>
                    </a:ext>
                  </a:extLst>
                </a:gridCol>
                <a:gridCol w="246888">
                  <a:extLst>
                    <a:ext uri="{9D8B030D-6E8A-4147-A177-3AD203B41FA5}">
                      <a16:colId xmlns:a16="http://schemas.microsoft.com/office/drawing/2014/main" val="295031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167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- 2023-10-12 17:20:08</a:t>
                      </a:r>
                      <a:r>
                        <a:rPr kumimoji="0" lang="en-US" sz="1000" b="0" i="0" u="none" strike="noStrike" kern="1200" cap="none" spc="0" normalizeH="0" baseline="0" noProof="0">
                          <a:ln>
                            <a:noFill/>
                          </a:ln>
                          <a:solidFill>
                            <a:prstClr val="black"/>
                          </a:solidFill>
                          <a:effectLst/>
                          <a:uLnTx/>
                          <a:uFillTx/>
                          <a:latin typeface="Calibri"/>
                          <a:ea typeface="+mn-ea"/>
                          <a:cs typeface="+mn-cs"/>
                        </a:rPr>
                        <a:t>
 We need passionate people to expand and diversify our dedicated teams across the business. Whether you're a seasoned Engineer, or just leaving education, we have a range of roles ready and primed for the right individual. 
Explore our current opportunities and join us today. What you'll do matters. Because defence matters.
https://www.mbdacareers.co.uk/job-search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https://quintly-image-storage.s3.amazonaws.com/fd0251c3b26d4a7fa4384382fb391c1d/b949ff86aca739cd7306145e64043afc.jpg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93503037"/>
                  </a:ext>
                </a:extLst>
              </a:tr>
            </a:tbl>
          </a:graphicData>
        </a:graphic>
      </p:graphicFrame>
      <p:sp>
        <p:nvSpPr>
          <p:cNvPr id="4" name="Text Placeholder 3">
            <a:extLst>
              <a:ext uri="{FF2B5EF4-FFF2-40B4-BE49-F238E27FC236}">
                <a16:creationId xmlns:a16="http://schemas.microsoft.com/office/drawing/2014/main" id="{1503C16C-EAE3-4FE5-8F44-9FFA3225A6F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0834879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E22A-7046-48DF-8396-A04C951C34AA}"/>
              </a:ext>
            </a:extLst>
          </p:cNvPr>
          <p:cNvSpPr>
            <a:spLocks noGrp="1"/>
          </p:cNvSpPr>
          <p:nvPr>
            <p:ph type="title"/>
          </p:nvPr>
        </p:nvSpPr>
        <p:spPr/>
        <p:txBody>
          <a:bodyPr/>
          <a:lstStyle/>
          <a:p>
            <a:r>
              <a:rPr lang="en-US"/>
              <a:t>Facebook Original Own Posts Table (with summary line) | MBDA UK - 7 of 10</a:t>
            </a:r>
          </a:p>
        </p:txBody>
      </p:sp>
      <p:graphicFrame>
        <p:nvGraphicFramePr>
          <p:cNvPr id="5" name="Table Placeholder 4">
            <a:extLst>
              <a:ext uri="{FF2B5EF4-FFF2-40B4-BE49-F238E27FC236}">
                <a16:creationId xmlns:a16="http://schemas.microsoft.com/office/drawing/2014/main" id="{AF7F3A55-BD37-40A7-A021-F9F5115606C7}"/>
              </a:ext>
            </a:extLst>
          </p:cNvPr>
          <p:cNvGraphicFramePr>
            <a:graphicFrameLocks noGrp="1"/>
          </p:cNvGraphicFramePr>
          <p:nvPr>
            <p:ph type="tbl" sz="quarter" idx="13"/>
            <p:extLst>
              <p:ext uri="{D42A27DB-BD31-4B8C-83A1-F6EECF244321}">
                <p14:modId xmlns:p14="http://schemas.microsoft.com/office/powerpoint/2010/main" val="3266960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07684400"/>
                    </a:ext>
                  </a:extLst>
                </a:gridCol>
                <a:gridCol w="1152144">
                  <a:extLst>
                    <a:ext uri="{9D8B030D-6E8A-4147-A177-3AD203B41FA5}">
                      <a16:colId xmlns:a16="http://schemas.microsoft.com/office/drawing/2014/main" val="3809812024"/>
                    </a:ext>
                  </a:extLst>
                </a:gridCol>
                <a:gridCol w="740664">
                  <a:extLst>
                    <a:ext uri="{9D8B030D-6E8A-4147-A177-3AD203B41FA5}">
                      <a16:colId xmlns:a16="http://schemas.microsoft.com/office/drawing/2014/main" val="2326076897"/>
                    </a:ext>
                  </a:extLst>
                </a:gridCol>
                <a:gridCol w="411480">
                  <a:extLst>
                    <a:ext uri="{9D8B030D-6E8A-4147-A177-3AD203B41FA5}">
                      <a16:colId xmlns:a16="http://schemas.microsoft.com/office/drawing/2014/main" val="2332896397"/>
                    </a:ext>
                  </a:extLst>
                </a:gridCol>
                <a:gridCol w="246888">
                  <a:extLst>
                    <a:ext uri="{9D8B030D-6E8A-4147-A177-3AD203B41FA5}">
                      <a16:colId xmlns:a16="http://schemas.microsoft.com/office/drawing/2014/main" val="1444368879"/>
                    </a:ext>
                  </a:extLst>
                </a:gridCol>
                <a:gridCol w="246888">
                  <a:extLst>
                    <a:ext uri="{9D8B030D-6E8A-4147-A177-3AD203B41FA5}">
                      <a16:colId xmlns:a16="http://schemas.microsoft.com/office/drawing/2014/main" val="578776168"/>
                    </a:ext>
                  </a:extLst>
                </a:gridCol>
                <a:gridCol w="246888">
                  <a:extLst>
                    <a:ext uri="{9D8B030D-6E8A-4147-A177-3AD203B41FA5}">
                      <a16:colId xmlns:a16="http://schemas.microsoft.com/office/drawing/2014/main" val="1811974709"/>
                    </a:ext>
                  </a:extLst>
                </a:gridCol>
                <a:gridCol w="246888">
                  <a:extLst>
                    <a:ext uri="{9D8B030D-6E8A-4147-A177-3AD203B41FA5}">
                      <a16:colId xmlns:a16="http://schemas.microsoft.com/office/drawing/2014/main" val="2937681797"/>
                    </a:ext>
                  </a:extLst>
                </a:gridCol>
                <a:gridCol w="246888">
                  <a:extLst>
                    <a:ext uri="{9D8B030D-6E8A-4147-A177-3AD203B41FA5}">
                      <a16:colId xmlns:a16="http://schemas.microsoft.com/office/drawing/2014/main" val="1904260027"/>
                    </a:ext>
                  </a:extLst>
                </a:gridCol>
                <a:gridCol w="246888">
                  <a:extLst>
                    <a:ext uri="{9D8B030D-6E8A-4147-A177-3AD203B41FA5}">
                      <a16:colId xmlns:a16="http://schemas.microsoft.com/office/drawing/2014/main" val="2814524817"/>
                    </a:ext>
                  </a:extLst>
                </a:gridCol>
                <a:gridCol w="246888">
                  <a:extLst>
                    <a:ext uri="{9D8B030D-6E8A-4147-A177-3AD203B41FA5}">
                      <a16:colId xmlns:a16="http://schemas.microsoft.com/office/drawing/2014/main" val="1119953603"/>
                    </a:ext>
                  </a:extLst>
                </a:gridCol>
                <a:gridCol w="246888">
                  <a:extLst>
                    <a:ext uri="{9D8B030D-6E8A-4147-A177-3AD203B41FA5}">
                      <a16:colId xmlns:a16="http://schemas.microsoft.com/office/drawing/2014/main" val="3162121713"/>
                    </a:ext>
                  </a:extLst>
                </a:gridCol>
                <a:gridCol w="246888">
                  <a:extLst>
                    <a:ext uri="{9D8B030D-6E8A-4147-A177-3AD203B41FA5}">
                      <a16:colId xmlns:a16="http://schemas.microsoft.com/office/drawing/2014/main" val="3803404273"/>
                    </a:ext>
                  </a:extLst>
                </a:gridCol>
                <a:gridCol w="246888">
                  <a:extLst>
                    <a:ext uri="{9D8B030D-6E8A-4147-A177-3AD203B41FA5}">
                      <a16:colId xmlns:a16="http://schemas.microsoft.com/office/drawing/2014/main" val="183195320"/>
                    </a:ext>
                  </a:extLst>
                </a:gridCol>
                <a:gridCol w="246888">
                  <a:extLst>
                    <a:ext uri="{9D8B030D-6E8A-4147-A177-3AD203B41FA5}">
                      <a16:colId xmlns:a16="http://schemas.microsoft.com/office/drawing/2014/main" val="454294443"/>
                    </a:ext>
                  </a:extLst>
                </a:gridCol>
                <a:gridCol w="246888">
                  <a:extLst>
                    <a:ext uri="{9D8B030D-6E8A-4147-A177-3AD203B41FA5}">
                      <a16:colId xmlns:a16="http://schemas.microsoft.com/office/drawing/2014/main" val="898511951"/>
                    </a:ext>
                  </a:extLst>
                </a:gridCol>
                <a:gridCol w="246888">
                  <a:extLst>
                    <a:ext uri="{9D8B030D-6E8A-4147-A177-3AD203B41FA5}">
                      <a16:colId xmlns:a16="http://schemas.microsoft.com/office/drawing/2014/main" val="2319351271"/>
                    </a:ext>
                  </a:extLst>
                </a:gridCol>
                <a:gridCol w="246888">
                  <a:extLst>
                    <a:ext uri="{9D8B030D-6E8A-4147-A177-3AD203B41FA5}">
                      <a16:colId xmlns:a16="http://schemas.microsoft.com/office/drawing/2014/main" val="3340250560"/>
                    </a:ext>
                  </a:extLst>
                </a:gridCol>
                <a:gridCol w="246888">
                  <a:extLst>
                    <a:ext uri="{9D8B030D-6E8A-4147-A177-3AD203B41FA5}">
                      <a16:colId xmlns:a16="http://schemas.microsoft.com/office/drawing/2014/main" val="1159888486"/>
                    </a:ext>
                  </a:extLst>
                </a:gridCol>
                <a:gridCol w="246888">
                  <a:extLst>
                    <a:ext uri="{9D8B030D-6E8A-4147-A177-3AD203B41FA5}">
                      <a16:colId xmlns:a16="http://schemas.microsoft.com/office/drawing/2014/main" val="60568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270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- 2023-10-09 20:00:55</a:t>
                      </a:r>
                      <a:r>
                        <a:rPr kumimoji="0" lang="en-US" sz="1000" b="0" i="0" u="none" strike="noStrike" kern="1200" cap="none" spc="0" normalizeH="0" baseline="0" noProof="0">
                          <a:ln>
                            <a:noFill/>
                          </a:ln>
                          <a:solidFill>
                            <a:prstClr val="black"/>
                          </a:solidFill>
                          <a:effectLst/>
                          <a:uLnTx/>
                          <a:uFillTx/>
                          <a:latin typeface="Calibri"/>
                          <a:ea typeface="+mn-ea"/>
                          <a:cs typeface="+mn-cs"/>
                        </a:rPr>
                        <a:t>
 At MBDA we work together, for the future of defence. Our apprentices, graduates and placement students' contributions are highly valued and welcomed as we expand our portfolio of products and look to stay ahead of other global players in a very competitive market.
Exciting opportunities await in our Early Careers apprentice and graduate programs. Don't miss out – apply today to join us on this rewarding journey!
https://www.mbdacareers.co.uk/early-careers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https://quintly-image-storage.s3.amazonaws.com/fd0251c3b26d4a7fa4384382fb391c1d/d082f8e2246c153cb15ad0653eac07f3.jpg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13:35:25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8644119"/>
                  </a:ext>
                </a:extLst>
              </a:tr>
            </a:tbl>
          </a:graphicData>
        </a:graphic>
      </p:graphicFrame>
      <p:sp>
        <p:nvSpPr>
          <p:cNvPr id="4" name="Text Placeholder 3">
            <a:extLst>
              <a:ext uri="{FF2B5EF4-FFF2-40B4-BE49-F238E27FC236}">
                <a16:creationId xmlns:a16="http://schemas.microsoft.com/office/drawing/2014/main" id="{873EC605-2764-4B4E-B0F6-B79A82BF7AC5}"/>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908222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0E488-B968-4784-9B23-04F27568AAB0}"/>
              </a:ext>
            </a:extLst>
          </p:cNvPr>
          <p:cNvSpPr>
            <a:spLocks noGrp="1"/>
          </p:cNvSpPr>
          <p:nvPr>
            <p:ph type="title"/>
          </p:nvPr>
        </p:nvSpPr>
        <p:spPr/>
        <p:txBody>
          <a:bodyPr/>
          <a:lstStyle/>
          <a:p>
            <a:r>
              <a:rPr lang="en-US"/>
              <a:t>Facebook Original Own Posts Table (with summary line) | MBDA UK - 8 of 10</a:t>
            </a:r>
          </a:p>
        </p:txBody>
      </p:sp>
      <p:graphicFrame>
        <p:nvGraphicFramePr>
          <p:cNvPr id="5" name="Table Placeholder 4">
            <a:extLst>
              <a:ext uri="{FF2B5EF4-FFF2-40B4-BE49-F238E27FC236}">
                <a16:creationId xmlns:a16="http://schemas.microsoft.com/office/drawing/2014/main" id="{8A025909-4931-4CE3-894B-E919C53587C7}"/>
              </a:ext>
            </a:extLst>
          </p:cNvPr>
          <p:cNvGraphicFramePr>
            <a:graphicFrameLocks noGrp="1"/>
          </p:cNvGraphicFramePr>
          <p:nvPr>
            <p:ph type="tbl" sz="quarter" idx="13"/>
            <p:extLst>
              <p:ext uri="{D42A27DB-BD31-4B8C-83A1-F6EECF244321}">
                <p14:modId xmlns:p14="http://schemas.microsoft.com/office/powerpoint/2010/main" val="220095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48372027"/>
                    </a:ext>
                  </a:extLst>
                </a:gridCol>
                <a:gridCol w="1152144">
                  <a:extLst>
                    <a:ext uri="{9D8B030D-6E8A-4147-A177-3AD203B41FA5}">
                      <a16:colId xmlns:a16="http://schemas.microsoft.com/office/drawing/2014/main" val="965546739"/>
                    </a:ext>
                  </a:extLst>
                </a:gridCol>
                <a:gridCol w="740664">
                  <a:extLst>
                    <a:ext uri="{9D8B030D-6E8A-4147-A177-3AD203B41FA5}">
                      <a16:colId xmlns:a16="http://schemas.microsoft.com/office/drawing/2014/main" val="2683935108"/>
                    </a:ext>
                  </a:extLst>
                </a:gridCol>
                <a:gridCol w="411480">
                  <a:extLst>
                    <a:ext uri="{9D8B030D-6E8A-4147-A177-3AD203B41FA5}">
                      <a16:colId xmlns:a16="http://schemas.microsoft.com/office/drawing/2014/main" val="2548889792"/>
                    </a:ext>
                  </a:extLst>
                </a:gridCol>
                <a:gridCol w="246888">
                  <a:extLst>
                    <a:ext uri="{9D8B030D-6E8A-4147-A177-3AD203B41FA5}">
                      <a16:colId xmlns:a16="http://schemas.microsoft.com/office/drawing/2014/main" val="1282692665"/>
                    </a:ext>
                  </a:extLst>
                </a:gridCol>
                <a:gridCol w="246888">
                  <a:extLst>
                    <a:ext uri="{9D8B030D-6E8A-4147-A177-3AD203B41FA5}">
                      <a16:colId xmlns:a16="http://schemas.microsoft.com/office/drawing/2014/main" val="157121265"/>
                    </a:ext>
                  </a:extLst>
                </a:gridCol>
                <a:gridCol w="246888">
                  <a:extLst>
                    <a:ext uri="{9D8B030D-6E8A-4147-A177-3AD203B41FA5}">
                      <a16:colId xmlns:a16="http://schemas.microsoft.com/office/drawing/2014/main" val="2282845496"/>
                    </a:ext>
                  </a:extLst>
                </a:gridCol>
                <a:gridCol w="246888">
                  <a:extLst>
                    <a:ext uri="{9D8B030D-6E8A-4147-A177-3AD203B41FA5}">
                      <a16:colId xmlns:a16="http://schemas.microsoft.com/office/drawing/2014/main" val="354159038"/>
                    </a:ext>
                  </a:extLst>
                </a:gridCol>
                <a:gridCol w="246888">
                  <a:extLst>
                    <a:ext uri="{9D8B030D-6E8A-4147-A177-3AD203B41FA5}">
                      <a16:colId xmlns:a16="http://schemas.microsoft.com/office/drawing/2014/main" val="3345343965"/>
                    </a:ext>
                  </a:extLst>
                </a:gridCol>
                <a:gridCol w="246888">
                  <a:extLst>
                    <a:ext uri="{9D8B030D-6E8A-4147-A177-3AD203B41FA5}">
                      <a16:colId xmlns:a16="http://schemas.microsoft.com/office/drawing/2014/main" val="739834523"/>
                    </a:ext>
                  </a:extLst>
                </a:gridCol>
                <a:gridCol w="246888">
                  <a:extLst>
                    <a:ext uri="{9D8B030D-6E8A-4147-A177-3AD203B41FA5}">
                      <a16:colId xmlns:a16="http://schemas.microsoft.com/office/drawing/2014/main" val="2194805708"/>
                    </a:ext>
                  </a:extLst>
                </a:gridCol>
                <a:gridCol w="246888">
                  <a:extLst>
                    <a:ext uri="{9D8B030D-6E8A-4147-A177-3AD203B41FA5}">
                      <a16:colId xmlns:a16="http://schemas.microsoft.com/office/drawing/2014/main" val="3020264639"/>
                    </a:ext>
                  </a:extLst>
                </a:gridCol>
                <a:gridCol w="246888">
                  <a:extLst>
                    <a:ext uri="{9D8B030D-6E8A-4147-A177-3AD203B41FA5}">
                      <a16:colId xmlns:a16="http://schemas.microsoft.com/office/drawing/2014/main" val="1026030659"/>
                    </a:ext>
                  </a:extLst>
                </a:gridCol>
                <a:gridCol w="246888">
                  <a:extLst>
                    <a:ext uri="{9D8B030D-6E8A-4147-A177-3AD203B41FA5}">
                      <a16:colId xmlns:a16="http://schemas.microsoft.com/office/drawing/2014/main" val="455125148"/>
                    </a:ext>
                  </a:extLst>
                </a:gridCol>
                <a:gridCol w="246888">
                  <a:extLst>
                    <a:ext uri="{9D8B030D-6E8A-4147-A177-3AD203B41FA5}">
                      <a16:colId xmlns:a16="http://schemas.microsoft.com/office/drawing/2014/main" val="2508577435"/>
                    </a:ext>
                  </a:extLst>
                </a:gridCol>
                <a:gridCol w="246888">
                  <a:extLst>
                    <a:ext uri="{9D8B030D-6E8A-4147-A177-3AD203B41FA5}">
                      <a16:colId xmlns:a16="http://schemas.microsoft.com/office/drawing/2014/main" val="241641183"/>
                    </a:ext>
                  </a:extLst>
                </a:gridCol>
                <a:gridCol w="246888">
                  <a:extLst>
                    <a:ext uri="{9D8B030D-6E8A-4147-A177-3AD203B41FA5}">
                      <a16:colId xmlns:a16="http://schemas.microsoft.com/office/drawing/2014/main" val="1916453314"/>
                    </a:ext>
                  </a:extLst>
                </a:gridCol>
                <a:gridCol w="246888">
                  <a:extLst>
                    <a:ext uri="{9D8B030D-6E8A-4147-A177-3AD203B41FA5}">
                      <a16:colId xmlns:a16="http://schemas.microsoft.com/office/drawing/2014/main" val="3022442118"/>
                    </a:ext>
                  </a:extLst>
                </a:gridCol>
                <a:gridCol w="246888">
                  <a:extLst>
                    <a:ext uri="{9D8B030D-6E8A-4147-A177-3AD203B41FA5}">
                      <a16:colId xmlns:a16="http://schemas.microsoft.com/office/drawing/2014/main" val="2452613510"/>
                    </a:ext>
                  </a:extLst>
                </a:gridCol>
                <a:gridCol w="246888">
                  <a:extLst>
                    <a:ext uri="{9D8B030D-6E8A-4147-A177-3AD203B41FA5}">
                      <a16:colId xmlns:a16="http://schemas.microsoft.com/office/drawing/2014/main" val="1420372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47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- 2023-10-06 13:00:11</a:t>
                      </a:r>
                      <a:r>
                        <a:rPr kumimoji="0" lang="en-US" sz="1000" b="0" i="0" u="none" strike="noStrike" kern="1200" cap="none" spc="0" normalizeH="0" baseline="0" noProof="0">
                          <a:ln>
                            <a:noFill/>
                          </a:ln>
                          <a:solidFill>
                            <a:prstClr val="black"/>
                          </a:solidFill>
                          <a:effectLst/>
                          <a:uLnTx/>
                          <a:uFillTx/>
                          <a:latin typeface="Calibri"/>
                          <a:ea typeface="+mn-ea"/>
                          <a:cs typeface="+mn-cs"/>
                        </a:rPr>
                        <a:t>
 In May, we invited nominations for the inaugural LGBTQ+ Defence Awards taking place in London this October. MBDA UK are sponsoring this event and we are very proud to announce that five of our colleagues have been shortlisted across four categories.
https://www.mbdacareers.co.uk/our-stories/employee-finalists-lgbtq-defence-awards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https://quintly-image-storage.s3.amazonaws.com/fd0251c3b26d4a7fa4384382fb391c1d/105388dbf1ffc47fd1de9f39640e6681.jpg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11/05/2023 07:24:13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40495389"/>
                  </a:ext>
                </a:extLst>
              </a:tr>
            </a:tbl>
          </a:graphicData>
        </a:graphic>
      </p:graphicFrame>
      <p:sp>
        <p:nvSpPr>
          <p:cNvPr id="4" name="Text Placeholder 3">
            <a:extLst>
              <a:ext uri="{FF2B5EF4-FFF2-40B4-BE49-F238E27FC236}">
                <a16:creationId xmlns:a16="http://schemas.microsoft.com/office/drawing/2014/main" id="{D44A4D6B-4031-4A97-8246-44F799C29F2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1432029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0262-4346-42BD-B10C-CB707488F3ED}"/>
              </a:ext>
            </a:extLst>
          </p:cNvPr>
          <p:cNvSpPr>
            <a:spLocks noGrp="1"/>
          </p:cNvSpPr>
          <p:nvPr>
            <p:ph type="title"/>
          </p:nvPr>
        </p:nvSpPr>
        <p:spPr/>
        <p:txBody>
          <a:bodyPr/>
          <a:lstStyle/>
          <a:p>
            <a:r>
              <a:rPr lang="en-US"/>
              <a:t>Facebook Original Own Posts Table (with summary line) | MBDA UK - 9 of 10</a:t>
            </a:r>
          </a:p>
        </p:txBody>
      </p:sp>
      <p:graphicFrame>
        <p:nvGraphicFramePr>
          <p:cNvPr id="5" name="Table Placeholder 4">
            <a:extLst>
              <a:ext uri="{FF2B5EF4-FFF2-40B4-BE49-F238E27FC236}">
                <a16:creationId xmlns:a16="http://schemas.microsoft.com/office/drawing/2014/main" id="{7FA52EFC-F917-4ABA-88AA-793B831F2D15}"/>
              </a:ext>
            </a:extLst>
          </p:cNvPr>
          <p:cNvGraphicFramePr>
            <a:graphicFrameLocks noGrp="1"/>
          </p:cNvGraphicFramePr>
          <p:nvPr>
            <p:ph type="tbl" sz="quarter" idx="13"/>
            <p:extLst>
              <p:ext uri="{D42A27DB-BD31-4B8C-83A1-F6EECF244321}">
                <p14:modId xmlns:p14="http://schemas.microsoft.com/office/powerpoint/2010/main" val="311207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93368022"/>
                    </a:ext>
                  </a:extLst>
                </a:gridCol>
                <a:gridCol w="1152144">
                  <a:extLst>
                    <a:ext uri="{9D8B030D-6E8A-4147-A177-3AD203B41FA5}">
                      <a16:colId xmlns:a16="http://schemas.microsoft.com/office/drawing/2014/main" val="3671200358"/>
                    </a:ext>
                  </a:extLst>
                </a:gridCol>
                <a:gridCol w="740664">
                  <a:extLst>
                    <a:ext uri="{9D8B030D-6E8A-4147-A177-3AD203B41FA5}">
                      <a16:colId xmlns:a16="http://schemas.microsoft.com/office/drawing/2014/main" val="3259477103"/>
                    </a:ext>
                  </a:extLst>
                </a:gridCol>
                <a:gridCol w="411480">
                  <a:extLst>
                    <a:ext uri="{9D8B030D-6E8A-4147-A177-3AD203B41FA5}">
                      <a16:colId xmlns:a16="http://schemas.microsoft.com/office/drawing/2014/main" val="1434123618"/>
                    </a:ext>
                  </a:extLst>
                </a:gridCol>
                <a:gridCol w="246888">
                  <a:extLst>
                    <a:ext uri="{9D8B030D-6E8A-4147-A177-3AD203B41FA5}">
                      <a16:colId xmlns:a16="http://schemas.microsoft.com/office/drawing/2014/main" val="3715327308"/>
                    </a:ext>
                  </a:extLst>
                </a:gridCol>
                <a:gridCol w="246888">
                  <a:extLst>
                    <a:ext uri="{9D8B030D-6E8A-4147-A177-3AD203B41FA5}">
                      <a16:colId xmlns:a16="http://schemas.microsoft.com/office/drawing/2014/main" val="2111425495"/>
                    </a:ext>
                  </a:extLst>
                </a:gridCol>
                <a:gridCol w="246888">
                  <a:extLst>
                    <a:ext uri="{9D8B030D-6E8A-4147-A177-3AD203B41FA5}">
                      <a16:colId xmlns:a16="http://schemas.microsoft.com/office/drawing/2014/main" val="3380988191"/>
                    </a:ext>
                  </a:extLst>
                </a:gridCol>
                <a:gridCol w="246888">
                  <a:extLst>
                    <a:ext uri="{9D8B030D-6E8A-4147-A177-3AD203B41FA5}">
                      <a16:colId xmlns:a16="http://schemas.microsoft.com/office/drawing/2014/main" val="1689408607"/>
                    </a:ext>
                  </a:extLst>
                </a:gridCol>
                <a:gridCol w="246888">
                  <a:extLst>
                    <a:ext uri="{9D8B030D-6E8A-4147-A177-3AD203B41FA5}">
                      <a16:colId xmlns:a16="http://schemas.microsoft.com/office/drawing/2014/main" val="2112850381"/>
                    </a:ext>
                  </a:extLst>
                </a:gridCol>
                <a:gridCol w="246888">
                  <a:extLst>
                    <a:ext uri="{9D8B030D-6E8A-4147-A177-3AD203B41FA5}">
                      <a16:colId xmlns:a16="http://schemas.microsoft.com/office/drawing/2014/main" val="1671085342"/>
                    </a:ext>
                  </a:extLst>
                </a:gridCol>
                <a:gridCol w="246888">
                  <a:extLst>
                    <a:ext uri="{9D8B030D-6E8A-4147-A177-3AD203B41FA5}">
                      <a16:colId xmlns:a16="http://schemas.microsoft.com/office/drawing/2014/main" val="2978285547"/>
                    </a:ext>
                  </a:extLst>
                </a:gridCol>
                <a:gridCol w="246888">
                  <a:extLst>
                    <a:ext uri="{9D8B030D-6E8A-4147-A177-3AD203B41FA5}">
                      <a16:colId xmlns:a16="http://schemas.microsoft.com/office/drawing/2014/main" val="963908335"/>
                    </a:ext>
                  </a:extLst>
                </a:gridCol>
                <a:gridCol w="246888">
                  <a:extLst>
                    <a:ext uri="{9D8B030D-6E8A-4147-A177-3AD203B41FA5}">
                      <a16:colId xmlns:a16="http://schemas.microsoft.com/office/drawing/2014/main" val="2881828480"/>
                    </a:ext>
                  </a:extLst>
                </a:gridCol>
                <a:gridCol w="246888">
                  <a:extLst>
                    <a:ext uri="{9D8B030D-6E8A-4147-A177-3AD203B41FA5}">
                      <a16:colId xmlns:a16="http://schemas.microsoft.com/office/drawing/2014/main" val="2235248783"/>
                    </a:ext>
                  </a:extLst>
                </a:gridCol>
                <a:gridCol w="246888">
                  <a:extLst>
                    <a:ext uri="{9D8B030D-6E8A-4147-A177-3AD203B41FA5}">
                      <a16:colId xmlns:a16="http://schemas.microsoft.com/office/drawing/2014/main" val="2891144785"/>
                    </a:ext>
                  </a:extLst>
                </a:gridCol>
                <a:gridCol w="246888">
                  <a:extLst>
                    <a:ext uri="{9D8B030D-6E8A-4147-A177-3AD203B41FA5}">
                      <a16:colId xmlns:a16="http://schemas.microsoft.com/office/drawing/2014/main" val="107629255"/>
                    </a:ext>
                  </a:extLst>
                </a:gridCol>
                <a:gridCol w="246888">
                  <a:extLst>
                    <a:ext uri="{9D8B030D-6E8A-4147-A177-3AD203B41FA5}">
                      <a16:colId xmlns:a16="http://schemas.microsoft.com/office/drawing/2014/main" val="2930773024"/>
                    </a:ext>
                  </a:extLst>
                </a:gridCol>
                <a:gridCol w="246888">
                  <a:extLst>
                    <a:ext uri="{9D8B030D-6E8A-4147-A177-3AD203B41FA5}">
                      <a16:colId xmlns:a16="http://schemas.microsoft.com/office/drawing/2014/main" val="2843529316"/>
                    </a:ext>
                  </a:extLst>
                </a:gridCol>
                <a:gridCol w="246888">
                  <a:extLst>
                    <a:ext uri="{9D8B030D-6E8A-4147-A177-3AD203B41FA5}">
                      <a16:colId xmlns:a16="http://schemas.microsoft.com/office/drawing/2014/main" val="449709470"/>
                    </a:ext>
                  </a:extLst>
                </a:gridCol>
                <a:gridCol w="246888">
                  <a:extLst>
                    <a:ext uri="{9D8B030D-6E8A-4147-A177-3AD203B41FA5}">
                      <a16:colId xmlns:a16="http://schemas.microsoft.com/office/drawing/2014/main" val="4071990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758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UK - 2023-10-03 13:00:20</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be a leader in developing talent across a range of Early Careers Programmes in Engineering, Business and more! Really feel part of something- explore our graduate and apprenticeship opportunities today! Applications are now open.
https://www.mbdacareers.co.uk/early-careers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https://quintly-image-storage.s3.amazonaws.com/fd0251c3b26d4a7fa4384382fb391c1d/270cfc231856adc45edda380dbe5b1ec.jpg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11/02/2023 07:22:40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47036750"/>
                  </a:ext>
                </a:extLst>
              </a:tr>
            </a:tbl>
          </a:graphicData>
        </a:graphic>
      </p:graphicFrame>
      <p:sp>
        <p:nvSpPr>
          <p:cNvPr id="4" name="Text Placeholder 3">
            <a:extLst>
              <a:ext uri="{FF2B5EF4-FFF2-40B4-BE49-F238E27FC236}">
                <a16:creationId xmlns:a16="http://schemas.microsoft.com/office/drawing/2014/main" id="{92017AB3-CED1-4588-9BF5-61DD5620ABD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519240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D4C9E-633E-432A-A761-9E7C30F64768}"/>
              </a:ext>
            </a:extLst>
          </p:cNvPr>
          <p:cNvSpPr>
            <a:spLocks noGrp="1"/>
          </p:cNvSpPr>
          <p:nvPr>
            <p:ph type="title"/>
          </p:nvPr>
        </p:nvSpPr>
        <p:spPr/>
        <p:txBody>
          <a:bodyPr/>
          <a:lstStyle/>
          <a:p>
            <a:r>
              <a:rPr lang="en-US"/>
              <a:t>Facebook Original Own Posts Table (with summary line) | MBDA UK - 10 of 10</a:t>
            </a:r>
          </a:p>
        </p:txBody>
      </p:sp>
      <p:graphicFrame>
        <p:nvGraphicFramePr>
          <p:cNvPr id="5" name="Table Placeholder 4">
            <a:extLst>
              <a:ext uri="{FF2B5EF4-FFF2-40B4-BE49-F238E27FC236}">
                <a16:creationId xmlns:a16="http://schemas.microsoft.com/office/drawing/2014/main" id="{CC0911CE-4CC9-412C-BAC5-CBC3E9496BFD}"/>
              </a:ext>
            </a:extLst>
          </p:cNvPr>
          <p:cNvGraphicFramePr>
            <a:graphicFrameLocks noGrp="1"/>
          </p:cNvGraphicFramePr>
          <p:nvPr>
            <p:ph type="tbl" sz="quarter" idx="13"/>
            <p:extLst>
              <p:ext uri="{D42A27DB-BD31-4B8C-83A1-F6EECF244321}">
                <p14:modId xmlns:p14="http://schemas.microsoft.com/office/powerpoint/2010/main" val="34784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04003240"/>
                    </a:ext>
                  </a:extLst>
                </a:gridCol>
                <a:gridCol w="1152144">
                  <a:extLst>
                    <a:ext uri="{9D8B030D-6E8A-4147-A177-3AD203B41FA5}">
                      <a16:colId xmlns:a16="http://schemas.microsoft.com/office/drawing/2014/main" val="999799297"/>
                    </a:ext>
                  </a:extLst>
                </a:gridCol>
                <a:gridCol w="740664">
                  <a:extLst>
                    <a:ext uri="{9D8B030D-6E8A-4147-A177-3AD203B41FA5}">
                      <a16:colId xmlns:a16="http://schemas.microsoft.com/office/drawing/2014/main" val="1034173714"/>
                    </a:ext>
                  </a:extLst>
                </a:gridCol>
                <a:gridCol w="411480">
                  <a:extLst>
                    <a:ext uri="{9D8B030D-6E8A-4147-A177-3AD203B41FA5}">
                      <a16:colId xmlns:a16="http://schemas.microsoft.com/office/drawing/2014/main" val="3137157654"/>
                    </a:ext>
                  </a:extLst>
                </a:gridCol>
                <a:gridCol w="246888">
                  <a:extLst>
                    <a:ext uri="{9D8B030D-6E8A-4147-A177-3AD203B41FA5}">
                      <a16:colId xmlns:a16="http://schemas.microsoft.com/office/drawing/2014/main" val="2256776381"/>
                    </a:ext>
                  </a:extLst>
                </a:gridCol>
                <a:gridCol w="246888">
                  <a:extLst>
                    <a:ext uri="{9D8B030D-6E8A-4147-A177-3AD203B41FA5}">
                      <a16:colId xmlns:a16="http://schemas.microsoft.com/office/drawing/2014/main" val="2512538558"/>
                    </a:ext>
                  </a:extLst>
                </a:gridCol>
                <a:gridCol w="246888">
                  <a:extLst>
                    <a:ext uri="{9D8B030D-6E8A-4147-A177-3AD203B41FA5}">
                      <a16:colId xmlns:a16="http://schemas.microsoft.com/office/drawing/2014/main" val="4231975719"/>
                    </a:ext>
                  </a:extLst>
                </a:gridCol>
                <a:gridCol w="246888">
                  <a:extLst>
                    <a:ext uri="{9D8B030D-6E8A-4147-A177-3AD203B41FA5}">
                      <a16:colId xmlns:a16="http://schemas.microsoft.com/office/drawing/2014/main" val="3503204588"/>
                    </a:ext>
                  </a:extLst>
                </a:gridCol>
                <a:gridCol w="246888">
                  <a:extLst>
                    <a:ext uri="{9D8B030D-6E8A-4147-A177-3AD203B41FA5}">
                      <a16:colId xmlns:a16="http://schemas.microsoft.com/office/drawing/2014/main" val="3819238238"/>
                    </a:ext>
                  </a:extLst>
                </a:gridCol>
                <a:gridCol w="246888">
                  <a:extLst>
                    <a:ext uri="{9D8B030D-6E8A-4147-A177-3AD203B41FA5}">
                      <a16:colId xmlns:a16="http://schemas.microsoft.com/office/drawing/2014/main" val="2681540922"/>
                    </a:ext>
                  </a:extLst>
                </a:gridCol>
                <a:gridCol w="246888">
                  <a:extLst>
                    <a:ext uri="{9D8B030D-6E8A-4147-A177-3AD203B41FA5}">
                      <a16:colId xmlns:a16="http://schemas.microsoft.com/office/drawing/2014/main" val="3561753076"/>
                    </a:ext>
                  </a:extLst>
                </a:gridCol>
                <a:gridCol w="246888">
                  <a:extLst>
                    <a:ext uri="{9D8B030D-6E8A-4147-A177-3AD203B41FA5}">
                      <a16:colId xmlns:a16="http://schemas.microsoft.com/office/drawing/2014/main" val="1151212396"/>
                    </a:ext>
                  </a:extLst>
                </a:gridCol>
                <a:gridCol w="246888">
                  <a:extLst>
                    <a:ext uri="{9D8B030D-6E8A-4147-A177-3AD203B41FA5}">
                      <a16:colId xmlns:a16="http://schemas.microsoft.com/office/drawing/2014/main" val="1504666695"/>
                    </a:ext>
                  </a:extLst>
                </a:gridCol>
                <a:gridCol w="246888">
                  <a:extLst>
                    <a:ext uri="{9D8B030D-6E8A-4147-A177-3AD203B41FA5}">
                      <a16:colId xmlns:a16="http://schemas.microsoft.com/office/drawing/2014/main" val="2963149023"/>
                    </a:ext>
                  </a:extLst>
                </a:gridCol>
                <a:gridCol w="246888">
                  <a:extLst>
                    <a:ext uri="{9D8B030D-6E8A-4147-A177-3AD203B41FA5}">
                      <a16:colId xmlns:a16="http://schemas.microsoft.com/office/drawing/2014/main" val="162120816"/>
                    </a:ext>
                  </a:extLst>
                </a:gridCol>
                <a:gridCol w="246888">
                  <a:extLst>
                    <a:ext uri="{9D8B030D-6E8A-4147-A177-3AD203B41FA5}">
                      <a16:colId xmlns:a16="http://schemas.microsoft.com/office/drawing/2014/main" val="545123329"/>
                    </a:ext>
                  </a:extLst>
                </a:gridCol>
                <a:gridCol w="246888">
                  <a:extLst>
                    <a:ext uri="{9D8B030D-6E8A-4147-A177-3AD203B41FA5}">
                      <a16:colId xmlns:a16="http://schemas.microsoft.com/office/drawing/2014/main" val="1792192772"/>
                    </a:ext>
                  </a:extLst>
                </a:gridCol>
                <a:gridCol w="246888">
                  <a:extLst>
                    <a:ext uri="{9D8B030D-6E8A-4147-A177-3AD203B41FA5}">
                      <a16:colId xmlns:a16="http://schemas.microsoft.com/office/drawing/2014/main" val="2527672692"/>
                    </a:ext>
                  </a:extLst>
                </a:gridCol>
                <a:gridCol w="246888">
                  <a:extLst>
                    <a:ext uri="{9D8B030D-6E8A-4147-A177-3AD203B41FA5}">
                      <a16:colId xmlns:a16="http://schemas.microsoft.com/office/drawing/2014/main" val="3124551901"/>
                    </a:ext>
                  </a:extLst>
                </a:gridCol>
                <a:gridCol w="246888">
                  <a:extLst>
                    <a:ext uri="{9D8B030D-6E8A-4147-A177-3AD203B41FA5}">
                      <a16:colId xmlns:a16="http://schemas.microsoft.com/office/drawing/2014/main" val="961196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189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458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458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400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400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349690046"/>
                  </a:ext>
                </a:extLst>
              </a:tr>
            </a:tbl>
          </a:graphicData>
        </a:graphic>
      </p:graphicFrame>
      <p:sp>
        <p:nvSpPr>
          <p:cNvPr id="4" name="Text Placeholder 3">
            <a:extLst>
              <a:ext uri="{FF2B5EF4-FFF2-40B4-BE49-F238E27FC236}">
                <a16:creationId xmlns:a16="http://schemas.microsoft.com/office/drawing/2014/main" id="{69466C89-A135-4CEB-B72E-965436D78D7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548429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F7D3-DC4D-4DDF-812D-A534877874DC}"/>
              </a:ext>
            </a:extLst>
          </p:cNvPr>
          <p:cNvSpPr>
            <a:spLocks noGrp="1"/>
          </p:cNvSpPr>
          <p:nvPr>
            <p:ph type="title"/>
          </p:nvPr>
        </p:nvSpPr>
        <p:spPr/>
        <p:txBody>
          <a:bodyPr/>
          <a:lstStyle/>
          <a:p>
            <a:r>
              <a:rPr lang="en-US"/>
              <a:t>Facebook Post Tag Performance | 1 group and 8 profiles</a:t>
            </a:r>
          </a:p>
        </p:txBody>
      </p:sp>
      <p:graphicFrame>
        <p:nvGraphicFramePr>
          <p:cNvPr id="5" name="Table Placeholder 4">
            <a:extLst>
              <a:ext uri="{FF2B5EF4-FFF2-40B4-BE49-F238E27FC236}">
                <a16:creationId xmlns:a16="http://schemas.microsoft.com/office/drawing/2014/main" id="{538A69C7-2B97-4C02-B34E-ECE49534566C}"/>
              </a:ext>
            </a:extLst>
          </p:cNvPr>
          <p:cNvGraphicFramePr>
            <a:graphicFrameLocks noGrp="1"/>
          </p:cNvGraphicFramePr>
          <p:nvPr>
            <p:ph type="tbl" sz="quarter" idx="13"/>
            <p:extLst>
              <p:ext uri="{D42A27DB-BD31-4B8C-83A1-F6EECF244321}">
                <p14:modId xmlns:p14="http://schemas.microsoft.com/office/powerpoint/2010/main" val="289236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25100145"/>
                    </a:ext>
                  </a:extLst>
                </a:gridCol>
                <a:gridCol w="411480">
                  <a:extLst>
                    <a:ext uri="{9D8B030D-6E8A-4147-A177-3AD203B41FA5}">
                      <a16:colId xmlns:a16="http://schemas.microsoft.com/office/drawing/2014/main" val="4012259804"/>
                    </a:ext>
                  </a:extLst>
                </a:gridCol>
                <a:gridCol w="411480">
                  <a:extLst>
                    <a:ext uri="{9D8B030D-6E8A-4147-A177-3AD203B41FA5}">
                      <a16:colId xmlns:a16="http://schemas.microsoft.com/office/drawing/2014/main" val="1202673666"/>
                    </a:ext>
                  </a:extLst>
                </a:gridCol>
                <a:gridCol w="411480">
                  <a:extLst>
                    <a:ext uri="{9D8B030D-6E8A-4147-A177-3AD203B41FA5}">
                      <a16:colId xmlns:a16="http://schemas.microsoft.com/office/drawing/2014/main" val="2100182199"/>
                    </a:ext>
                  </a:extLst>
                </a:gridCol>
                <a:gridCol w="411480">
                  <a:extLst>
                    <a:ext uri="{9D8B030D-6E8A-4147-A177-3AD203B41FA5}">
                      <a16:colId xmlns:a16="http://schemas.microsoft.com/office/drawing/2014/main" val="790318512"/>
                    </a:ext>
                  </a:extLst>
                </a:gridCol>
                <a:gridCol w="411480">
                  <a:extLst>
                    <a:ext uri="{9D8B030D-6E8A-4147-A177-3AD203B41FA5}">
                      <a16:colId xmlns:a16="http://schemas.microsoft.com/office/drawing/2014/main" val="3707950948"/>
                    </a:ext>
                  </a:extLst>
                </a:gridCol>
                <a:gridCol w="411480">
                  <a:extLst>
                    <a:ext uri="{9D8B030D-6E8A-4147-A177-3AD203B41FA5}">
                      <a16:colId xmlns:a16="http://schemas.microsoft.com/office/drawing/2014/main" val="1595598658"/>
                    </a:ext>
                  </a:extLst>
                </a:gridCol>
                <a:gridCol w="411480">
                  <a:extLst>
                    <a:ext uri="{9D8B030D-6E8A-4147-A177-3AD203B41FA5}">
                      <a16:colId xmlns:a16="http://schemas.microsoft.com/office/drawing/2014/main" val="2248674818"/>
                    </a:ext>
                  </a:extLst>
                </a:gridCol>
                <a:gridCol w="411480">
                  <a:extLst>
                    <a:ext uri="{9D8B030D-6E8A-4147-A177-3AD203B41FA5}">
                      <a16:colId xmlns:a16="http://schemas.microsoft.com/office/drawing/2014/main" val="1842581285"/>
                    </a:ext>
                  </a:extLst>
                </a:gridCol>
                <a:gridCol w="411480">
                  <a:extLst>
                    <a:ext uri="{9D8B030D-6E8A-4147-A177-3AD203B41FA5}">
                      <a16:colId xmlns:a16="http://schemas.microsoft.com/office/drawing/2014/main" val="1289150878"/>
                    </a:ext>
                  </a:extLst>
                </a:gridCol>
                <a:gridCol w="411480">
                  <a:extLst>
                    <a:ext uri="{9D8B030D-6E8A-4147-A177-3AD203B41FA5}">
                      <a16:colId xmlns:a16="http://schemas.microsoft.com/office/drawing/2014/main" val="3466139503"/>
                    </a:ext>
                  </a:extLst>
                </a:gridCol>
                <a:gridCol w="411480">
                  <a:extLst>
                    <a:ext uri="{9D8B030D-6E8A-4147-A177-3AD203B41FA5}">
                      <a16:colId xmlns:a16="http://schemas.microsoft.com/office/drawing/2014/main" val="2161934591"/>
                    </a:ext>
                  </a:extLst>
                </a:gridCol>
                <a:gridCol w="411480">
                  <a:extLst>
                    <a:ext uri="{9D8B030D-6E8A-4147-A177-3AD203B41FA5}">
                      <a16:colId xmlns:a16="http://schemas.microsoft.com/office/drawing/2014/main" val="2250260450"/>
                    </a:ext>
                  </a:extLst>
                </a:gridCol>
                <a:gridCol w="411480">
                  <a:extLst>
                    <a:ext uri="{9D8B030D-6E8A-4147-A177-3AD203B41FA5}">
                      <a16:colId xmlns:a16="http://schemas.microsoft.com/office/drawing/2014/main" val="1835334038"/>
                    </a:ext>
                  </a:extLst>
                </a:gridCol>
                <a:gridCol w="411480">
                  <a:extLst>
                    <a:ext uri="{9D8B030D-6E8A-4147-A177-3AD203B41FA5}">
                      <a16:colId xmlns:a16="http://schemas.microsoft.com/office/drawing/2014/main" val="2949728218"/>
                    </a:ext>
                  </a:extLst>
                </a:gridCol>
                <a:gridCol w="411480">
                  <a:extLst>
                    <a:ext uri="{9D8B030D-6E8A-4147-A177-3AD203B41FA5}">
                      <a16:colId xmlns:a16="http://schemas.microsoft.com/office/drawing/2014/main" val="32096946"/>
                    </a:ext>
                  </a:extLst>
                </a:gridCol>
                <a:gridCol w="411480">
                  <a:extLst>
                    <a:ext uri="{9D8B030D-6E8A-4147-A177-3AD203B41FA5}">
                      <a16:colId xmlns:a16="http://schemas.microsoft.com/office/drawing/2014/main" val="359498465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E-Rate (Avg.)</a:t>
                      </a:r>
                    </a:p>
                  </a:txBody>
                  <a:tcPr/>
                </a:tc>
                <a:extLst>
                  <a:ext uri="{0D108BD9-81ED-4DB2-BD59-A6C34878D82A}">
                    <a16:rowId xmlns:a16="http://schemas.microsoft.com/office/drawing/2014/main" val="3545573409"/>
                  </a:ext>
                </a:extLst>
              </a:tr>
              <a:tr h="370840">
                <a:tc>
                  <a:txBody>
                    <a:bodyPr/>
                    <a:lstStyle/>
                    <a:p>
                      <a:r>
                        <a:rPr lang="en-US" sz="1000"/>
                        <a:t>Topaz</a:t>
                      </a:r>
                    </a:p>
                  </a:txBody>
                  <a:tcPr/>
                </a:tc>
                <a:tc>
                  <a:txBody>
                    <a:bodyPr/>
                    <a:lstStyle/>
                    <a:p>
                      <a:r>
                        <a:rPr lang="en-US" sz="1000"/>
                        <a:t>15</a:t>
                      </a:r>
                    </a:p>
                  </a:txBody>
                  <a:tcPr/>
                </a:tc>
                <a:tc>
                  <a:txBody>
                    <a:bodyPr/>
                    <a:lstStyle/>
                    <a:p>
                      <a:r>
                        <a:rPr lang="en-US" sz="1000"/>
                        <a:t>21</a:t>
                      </a:r>
                    </a:p>
                  </a:txBody>
                  <a:tcPr/>
                </a:tc>
                <a:tc>
                  <a:txBody>
                    <a:bodyPr/>
                    <a:lstStyle/>
                    <a:p>
                      <a:r>
                        <a:rPr lang="en-US" sz="1000"/>
                        <a:t>1.4</a:t>
                      </a:r>
                    </a:p>
                  </a:txBody>
                  <a:tcPr/>
                </a:tc>
                <a:tc>
                  <a:txBody>
                    <a:bodyPr/>
                    <a:lstStyle/>
                    <a:p>
                      <a:r>
                        <a:rPr lang="en-US" sz="1000"/>
                        <a:t>1</a:t>
                      </a:r>
                    </a:p>
                  </a:txBody>
                  <a:tcPr/>
                </a:tc>
                <a:tc>
                  <a:txBody>
                    <a:bodyPr/>
                    <a:lstStyle/>
                    <a:p>
                      <a:r>
                        <a:rPr lang="en-US" sz="1000"/>
                        <a:t>0.066666666666667</a:t>
                      </a:r>
                    </a:p>
                  </a:txBody>
                  <a:tcPr/>
                </a:tc>
                <a:tc>
                  <a:txBody>
                    <a:bodyPr/>
                    <a:lstStyle/>
                    <a:p>
                      <a:r>
                        <a:rPr lang="en-US" sz="1000"/>
                        <a:t>1</a:t>
                      </a:r>
                    </a:p>
                  </a:txBody>
                  <a:tcPr/>
                </a:tc>
                <a:tc>
                  <a:txBody>
                    <a:bodyPr/>
                    <a:lstStyle/>
                    <a:p>
                      <a:r>
                        <a:rPr lang="en-US" sz="1000"/>
                        <a:t>0.066666666666667</a:t>
                      </a:r>
                    </a:p>
                  </a:txBody>
                  <a:tcPr/>
                </a:tc>
                <a:tc>
                  <a:txBody>
                    <a:bodyPr/>
                    <a:lstStyle/>
                    <a:p>
                      <a:r>
                        <a:rPr lang="en-US" sz="1000"/>
                        <a:t>737</a:t>
                      </a:r>
                    </a:p>
                  </a:txBody>
                  <a:tcPr/>
                </a:tc>
                <a:tc>
                  <a:txBody>
                    <a:bodyPr/>
                    <a:lstStyle/>
                    <a:p>
                      <a:r>
                        <a:rPr lang="en-US" sz="1000"/>
                        <a:t>49.133333333333</a:t>
                      </a:r>
                    </a:p>
                  </a:txBody>
                  <a:tcPr/>
                </a:tc>
                <a:tc>
                  <a:txBody>
                    <a:bodyPr/>
                    <a:lstStyle/>
                    <a:p>
                      <a:r>
                        <a:rPr lang="en-US" sz="1000"/>
                        <a:t>23</a:t>
                      </a:r>
                    </a:p>
                  </a:txBody>
                  <a:tcPr/>
                </a:tc>
                <a:tc>
                  <a:txBody>
                    <a:bodyPr/>
                    <a:lstStyle/>
                    <a:p>
                      <a:r>
                        <a:rPr lang="en-US" sz="1000"/>
                        <a:t>1.5333333333333</a:t>
                      </a:r>
                    </a:p>
                  </a:txBody>
                  <a:tcPr/>
                </a:tc>
                <a:tc>
                  <a:txBody>
                    <a:bodyPr/>
                    <a:lstStyle/>
                    <a:p>
                      <a:r>
                        <a:rPr lang="en-US" sz="1000"/>
                        <a:t>40.266666666667</a:t>
                      </a:r>
                    </a:p>
                  </a:txBody>
                  <a:tcPr/>
                </a:tc>
                <a:tc>
                  <a:txBody>
                    <a:bodyPr/>
                    <a:lstStyle/>
                    <a:p>
                      <a:r>
                        <a:rPr lang="en-US" sz="1000"/>
                        <a:t>40.266666666667</a:t>
                      </a:r>
                    </a:p>
                  </a:txBody>
                  <a:tcPr/>
                </a:tc>
                <a:tc>
                  <a:txBody>
                    <a:bodyPr/>
                    <a:lstStyle/>
                    <a:p>
                      <a:r>
                        <a:rPr lang="en-US" sz="1000"/>
                        <a:t>0</a:t>
                      </a:r>
                    </a:p>
                  </a:txBody>
                  <a:tcPr/>
                </a:tc>
                <a:tc>
                  <a:txBody>
                    <a:bodyPr/>
                    <a:lstStyle/>
                    <a:p>
                      <a:r>
                        <a:rPr lang="en-US" sz="1000"/>
                        <a:t>3.7333333333333</a:t>
                      </a:r>
                    </a:p>
                  </a:txBody>
                  <a:tcPr/>
                </a:tc>
                <a:tc>
                  <a:txBody>
                    <a:bodyPr/>
                    <a:lstStyle/>
                    <a:p>
                      <a:r>
                        <a:rPr lang="en-US" sz="1000"/>
                        <a:t>7.7089 %</a:t>
                      </a:r>
                    </a:p>
                  </a:txBody>
                  <a:tcPr/>
                </a:tc>
                <a:extLst>
                  <a:ext uri="{0D108BD9-81ED-4DB2-BD59-A6C34878D82A}">
                    <a16:rowId xmlns:a16="http://schemas.microsoft.com/office/drawing/2014/main" val="3901028508"/>
                  </a:ext>
                </a:extLst>
              </a:tr>
              <a:tr h="370840">
                <a:tc>
                  <a:txBody>
                    <a:bodyPr/>
                    <a:lstStyle/>
                    <a:p>
                      <a:r>
                        <a:rPr lang="en-US" sz="1000"/>
                        <a:t>Innovation</a:t>
                      </a:r>
                    </a:p>
                  </a:txBody>
                  <a:tcPr/>
                </a:tc>
                <a:tc>
                  <a:txBody>
                    <a:bodyPr/>
                    <a:lstStyle/>
                    <a:p>
                      <a:r>
                        <a:rPr lang="en-US" sz="1000"/>
                        <a:t>3</a:t>
                      </a:r>
                    </a:p>
                  </a:txBody>
                  <a:tcPr/>
                </a:tc>
                <a:tc>
                  <a:txBody>
                    <a:bodyPr/>
                    <a:lstStyle/>
                    <a:p>
                      <a:r>
                        <a:rPr lang="en-US" sz="1000"/>
                        <a:t>4</a:t>
                      </a:r>
                    </a:p>
                  </a:txBody>
                  <a:tcPr/>
                </a:tc>
                <a:tc>
                  <a:txBody>
                    <a:bodyPr/>
                    <a:lstStyle/>
                    <a:p>
                      <a:r>
                        <a:rPr lang="en-US" sz="1000"/>
                        <a:t>1.3333333333333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788</a:t>
                      </a:r>
                    </a:p>
                  </a:txBody>
                  <a:tcPr/>
                </a:tc>
                <a:tc>
                  <a:txBody>
                    <a:bodyPr/>
                    <a:lstStyle/>
                    <a:p>
                      <a:r>
                        <a:rPr lang="en-US" sz="1000"/>
                        <a:t>262.66666666667</a:t>
                      </a:r>
                    </a:p>
                  </a:txBody>
                  <a:tcPr/>
                </a:tc>
                <a:tc>
                  <a:txBody>
                    <a:bodyPr/>
                    <a:lstStyle/>
                    <a:p>
                      <a:r>
                        <a:rPr lang="en-US" sz="1000"/>
                        <a:t>4</a:t>
                      </a:r>
                    </a:p>
                  </a:txBody>
                  <a:tcPr/>
                </a:tc>
                <a:tc>
                  <a:txBody>
                    <a:bodyPr/>
                    <a:lstStyle/>
                    <a:p>
                      <a:r>
                        <a:rPr lang="en-US" sz="1000"/>
                        <a:t>1.3333333333333</a:t>
                      </a:r>
                    </a:p>
                  </a:txBody>
                  <a:tcPr/>
                </a:tc>
                <a:tc>
                  <a:txBody>
                    <a:bodyPr/>
                    <a:lstStyle/>
                    <a:p>
                      <a:r>
                        <a:rPr lang="en-US" sz="1000"/>
                        <a:t>241.33333333333</a:t>
                      </a:r>
                    </a:p>
                  </a:txBody>
                  <a:tcPr/>
                </a:tc>
                <a:tc>
                  <a:txBody>
                    <a:bodyPr/>
                    <a:lstStyle/>
                    <a:p>
                      <a:r>
                        <a:rPr lang="en-US" sz="1000"/>
                        <a:t>241.33333333333</a:t>
                      </a:r>
                    </a:p>
                  </a:txBody>
                  <a:tcPr/>
                </a:tc>
                <a:tc>
                  <a:txBody>
                    <a:bodyPr/>
                    <a:lstStyle/>
                    <a:p>
                      <a:r>
                        <a:rPr lang="en-US" sz="1000"/>
                        <a:t>0</a:t>
                      </a:r>
                    </a:p>
                  </a:txBody>
                  <a:tcPr/>
                </a:tc>
                <a:tc>
                  <a:txBody>
                    <a:bodyPr/>
                    <a:lstStyle/>
                    <a:p>
                      <a:r>
                        <a:rPr lang="en-US" sz="1000"/>
                        <a:t>2.3333333333333</a:t>
                      </a:r>
                    </a:p>
                  </a:txBody>
                  <a:tcPr/>
                </a:tc>
                <a:tc>
                  <a:txBody>
                    <a:bodyPr/>
                    <a:lstStyle/>
                    <a:p>
                      <a:r>
                        <a:rPr lang="en-US" sz="1000"/>
                        <a:t>1.0384 %</a:t>
                      </a:r>
                    </a:p>
                  </a:txBody>
                  <a:tcPr/>
                </a:tc>
                <a:extLst>
                  <a:ext uri="{0D108BD9-81ED-4DB2-BD59-A6C34878D82A}">
                    <a16:rowId xmlns:a16="http://schemas.microsoft.com/office/drawing/2014/main" val="696635555"/>
                  </a:ext>
                </a:extLst>
              </a:tr>
              <a:tr h="370840">
                <a:tc>
                  <a:txBody>
                    <a:bodyPr/>
                    <a:lstStyle/>
                    <a:p>
                      <a:r>
                        <a:rPr lang="en-US" sz="1000"/>
                        <a:t>EVP</a:t>
                      </a:r>
                    </a:p>
                  </a:txBody>
                  <a:tcPr/>
                </a:tc>
                <a:tc>
                  <a:txBody>
                    <a:bodyPr/>
                    <a:lstStyle/>
                    <a:p>
                      <a:r>
                        <a:rPr lang="en-US" sz="1000"/>
                        <a:t>22</a:t>
                      </a:r>
                    </a:p>
                  </a:txBody>
                  <a:tcPr/>
                </a:tc>
                <a:tc>
                  <a:txBody>
                    <a:bodyPr/>
                    <a:lstStyle/>
                    <a:p>
                      <a:r>
                        <a:rPr lang="en-US" sz="1000"/>
                        <a:t>34</a:t>
                      </a:r>
                    </a:p>
                  </a:txBody>
                  <a:tcPr/>
                </a:tc>
                <a:tc>
                  <a:txBody>
                    <a:bodyPr/>
                    <a:lstStyle/>
                    <a:p>
                      <a:r>
                        <a:rPr lang="en-US" sz="1000"/>
                        <a:t>1.5454545454545</a:t>
                      </a:r>
                    </a:p>
                  </a:txBody>
                  <a:tcPr/>
                </a:tc>
                <a:tc>
                  <a:txBody>
                    <a:bodyPr/>
                    <a:lstStyle/>
                    <a:p>
                      <a:r>
                        <a:rPr lang="en-US" sz="1000"/>
                        <a:t>1</a:t>
                      </a:r>
                    </a:p>
                  </a:txBody>
                  <a:tcPr/>
                </a:tc>
                <a:tc>
                  <a:txBody>
                    <a:bodyPr/>
                    <a:lstStyle/>
                    <a:p>
                      <a:r>
                        <a:rPr lang="en-US" sz="1000"/>
                        <a:t>0.045454545454545</a:t>
                      </a:r>
                    </a:p>
                  </a:txBody>
                  <a:tcPr/>
                </a:tc>
                <a:tc>
                  <a:txBody>
                    <a:bodyPr/>
                    <a:lstStyle/>
                    <a:p>
                      <a:r>
                        <a:rPr lang="en-US" sz="1000"/>
                        <a:t>1</a:t>
                      </a:r>
                    </a:p>
                  </a:txBody>
                  <a:tcPr/>
                </a:tc>
                <a:tc>
                  <a:txBody>
                    <a:bodyPr/>
                    <a:lstStyle/>
                    <a:p>
                      <a:r>
                        <a:rPr lang="en-US" sz="1000"/>
                        <a:t>0.045454545454545</a:t>
                      </a:r>
                    </a:p>
                  </a:txBody>
                  <a:tcPr/>
                </a:tc>
                <a:tc>
                  <a:txBody>
                    <a:bodyPr/>
                    <a:lstStyle/>
                    <a:p>
                      <a:r>
                        <a:rPr lang="en-US" sz="1000"/>
                        <a:t>1116</a:t>
                      </a:r>
                    </a:p>
                  </a:txBody>
                  <a:tcPr/>
                </a:tc>
                <a:tc>
                  <a:txBody>
                    <a:bodyPr/>
                    <a:lstStyle/>
                    <a:p>
                      <a:r>
                        <a:rPr lang="en-US" sz="1000"/>
                        <a:t>50.727272727273</a:t>
                      </a:r>
                    </a:p>
                  </a:txBody>
                  <a:tcPr/>
                </a:tc>
                <a:tc>
                  <a:txBody>
                    <a:bodyPr/>
                    <a:lstStyle/>
                    <a:p>
                      <a:r>
                        <a:rPr lang="en-US" sz="1000"/>
                        <a:t>36</a:t>
                      </a:r>
                    </a:p>
                  </a:txBody>
                  <a:tcPr/>
                </a:tc>
                <a:tc>
                  <a:txBody>
                    <a:bodyPr/>
                    <a:lstStyle/>
                    <a:p>
                      <a:r>
                        <a:rPr lang="en-US" sz="1000"/>
                        <a:t>1.6363636363636</a:t>
                      </a:r>
                    </a:p>
                  </a:txBody>
                  <a:tcPr/>
                </a:tc>
                <a:tc>
                  <a:txBody>
                    <a:bodyPr/>
                    <a:lstStyle/>
                    <a:p>
                      <a:r>
                        <a:rPr lang="en-US" sz="1000"/>
                        <a:t>42.818181818182</a:t>
                      </a:r>
                    </a:p>
                  </a:txBody>
                  <a:tcPr/>
                </a:tc>
                <a:tc>
                  <a:txBody>
                    <a:bodyPr/>
                    <a:lstStyle/>
                    <a:p>
                      <a:r>
                        <a:rPr lang="en-US" sz="1000"/>
                        <a:t>42.818181818182</a:t>
                      </a:r>
                    </a:p>
                  </a:txBody>
                  <a:tcPr/>
                </a:tc>
                <a:tc>
                  <a:txBody>
                    <a:bodyPr/>
                    <a:lstStyle/>
                    <a:p>
                      <a:r>
                        <a:rPr lang="en-US" sz="1000"/>
                        <a:t>0</a:t>
                      </a:r>
                    </a:p>
                  </a:txBody>
                  <a:tcPr/>
                </a:tc>
                <a:tc>
                  <a:txBody>
                    <a:bodyPr/>
                    <a:lstStyle/>
                    <a:p>
                      <a:r>
                        <a:rPr lang="en-US" sz="1000"/>
                        <a:t>3.1818181818182</a:t>
                      </a:r>
                    </a:p>
                  </a:txBody>
                  <a:tcPr/>
                </a:tc>
                <a:tc>
                  <a:txBody>
                    <a:bodyPr/>
                    <a:lstStyle/>
                    <a:p>
                      <a:r>
                        <a:rPr lang="en-US" sz="1000"/>
                        <a:t>6.5907 %</a:t>
                      </a:r>
                    </a:p>
                  </a:txBody>
                  <a:tcPr/>
                </a:tc>
                <a:extLst>
                  <a:ext uri="{0D108BD9-81ED-4DB2-BD59-A6C34878D82A}">
                    <a16:rowId xmlns:a16="http://schemas.microsoft.com/office/drawing/2014/main" val="124791335"/>
                  </a:ext>
                </a:extLst>
              </a:tr>
            </a:tbl>
          </a:graphicData>
        </a:graphic>
      </p:graphicFrame>
      <p:sp>
        <p:nvSpPr>
          <p:cNvPr id="4" name="Text Placeholder 3">
            <a:extLst>
              <a:ext uri="{FF2B5EF4-FFF2-40B4-BE49-F238E27FC236}">
                <a16:creationId xmlns:a16="http://schemas.microsoft.com/office/drawing/2014/main" id="{E97E1785-3D6A-4E3E-991A-F5BEF328604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221710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3A62-4497-48BC-9A4C-CC555426903F}"/>
              </a:ext>
            </a:extLst>
          </p:cNvPr>
          <p:cNvSpPr>
            <a:spLocks noGrp="1"/>
          </p:cNvSpPr>
          <p:nvPr>
            <p:ph type="title"/>
          </p:nvPr>
        </p:nvSpPr>
        <p:spPr/>
        <p:txBody>
          <a:bodyPr/>
          <a:lstStyle/>
          <a:p>
            <a:r>
              <a:rPr lang="en-US"/>
              <a:t>Facebook Interaction Rate | 1 group and 1 profile</a:t>
            </a:r>
          </a:p>
        </p:txBody>
      </p:sp>
      <p:graphicFrame>
        <p:nvGraphicFramePr>
          <p:cNvPr id="6" name="Chart Placeholder 5">
            <a:extLst>
              <a:ext uri="{FF2B5EF4-FFF2-40B4-BE49-F238E27FC236}">
                <a16:creationId xmlns:a16="http://schemas.microsoft.com/office/drawing/2014/main" id="{D0C512AA-0DE1-40CE-B0D6-BC29F3D657FA}"/>
              </a:ext>
            </a:extLst>
          </p:cNvPr>
          <p:cNvGraphicFramePr>
            <a:graphicFrameLocks noGrp="1"/>
          </p:cNvGraphicFramePr>
          <p:nvPr>
            <p:ph type="chart" sz="quarter" idx="13"/>
            <p:extLst>
              <p:ext uri="{D42A27DB-BD31-4B8C-83A1-F6EECF244321}">
                <p14:modId xmlns:p14="http://schemas.microsoft.com/office/powerpoint/2010/main" val="4051417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074984-B339-4B34-87D3-AAC0FB78C39B}"/>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C1DEFAC-8448-4BC5-B75B-AC09BB615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4877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819D2-B2C7-4793-892F-A47783D3E98D}"/>
              </a:ext>
            </a:extLst>
          </p:cNvPr>
          <p:cNvSpPr>
            <a:spLocks noGrp="1"/>
          </p:cNvSpPr>
          <p:nvPr>
            <p:ph type="title"/>
          </p:nvPr>
        </p:nvSpPr>
        <p:spPr/>
        <p:txBody>
          <a:bodyPr/>
          <a:lstStyle/>
          <a:p>
            <a:r>
              <a:rPr lang="en-US"/>
              <a:t>Facebook Total Interactions | 1 group and 1 profile</a:t>
            </a:r>
          </a:p>
        </p:txBody>
      </p:sp>
      <p:graphicFrame>
        <p:nvGraphicFramePr>
          <p:cNvPr id="6" name="Chart Placeholder 5">
            <a:extLst>
              <a:ext uri="{FF2B5EF4-FFF2-40B4-BE49-F238E27FC236}">
                <a16:creationId xmlns:a16="http://schemas.microsoft.com/office/drawing/2014/main" id="{C2002A2F-2EAC-49BD-BF42-93D566E25969}"/>
              </a:ext>
            </a:extLst>
          </p:cNvPr>
          <p:cNvGraphicFramePr>
            <a:graphicFrameLocks noGrp="1"/>
          </p:cNvGraphicFramePr>
          <p:nvPr>
            <p:ph type="chart" sz="quarter" idx="13"/>
            <p:extLst>
              <p:ext uri="{D42A27DB-BD31-4B8C-83A1-F6EECF244321}">
                <p14:modId xmlns:p14="http://schemas.microsoft.com/office/powerpoint/2010/main" val="3938609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1E5B5-5C8B-470C-B56A-24DE4C30D755}"/>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8FD8A528-70F3-4EA7-9AC1-CADD7B16C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950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CB88-526C-4E45-964F-D62A1B91CE64}"/>
              </a:ext>
            </a:extLst>
          </p:cNvPr>
          <p:cNvSpPr>
            <a:spLocks noGrp="1"/>
          </p:cNvSpPr>
          <p:nvPr>
            <p:ph type="title"/>
          </p:nvPr>
        </p:nvSpPr>
        <p:spPr/>
        <p:txBody>
          <a:bodyPr/>
          <a:lstStyle/>
          <a:p>
            <a:r>
              <a:rPr lang="en-US"/>
              <a:t>Facebook Engagement Rate By Post Type | 4 profiles</a:t>
            </a:r>
          </a:p>
        </p:txBody>
      </p:sp>
      <p:graphicFrame>
        <p:nvGraphicFramePr>
          <p:cNvPr id="6" name="Chart Placeholder 5">
            <a:extLst>
              <a:ext uri="{FF2B5EF4-FFF2-40B4-BE49-F238E27FC236}">
                <a16:creationId xmlns:a16="http://schemas.microsoft.com/office/drawing/2014/main" id="{EBCE4905-9D83-419F-9763-FAFD0EEC0DD2}"/>
              </a:ext>
            </a:extLst>
          </p:cNvPr>
          <p:cNvGraphicFramePr>
            <a:graphicFrameLocks noGrp="1"/>
          </p:cNvGraphicFramePr>
          <p:nvPr>
            <p:ph type="chart" sz="quarter" idx="13"/>
            <p:extLst>
              <p:ext uri="{D42A27DB-BD31-4B8C-83A1-F6EECF244321}">
                <p14:modId xmlns:p14="http://schemas.microsoft.com/office/powerpoint/2010/main" val="155497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869FE-71D5-4A48-95FB-748867975EF1}"/>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91C9C69E-EE58-41FD-BBFD-B3FB6F43A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1208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00178-3618-4443-8E75-61587BB776A8}"/>
              </a:ext>
            </a:extLst>
          </p:cNvPr>
          <p:cNvSpPr>
            <a:spLocks noGrp="1"/>
          </p:cNvSpPr>
          <p:nvPr>
            <p:ph type="title"/>
          </p:nvPr>
        </p:nvSpPr>
        <p:spPr/>
        <p:txBody>
          <a:bodyPr/>
          <a:lstStyle/>
          <a:p>
            <a:r>
              <a:rPr lang="en-US"/>
              <a:t>Facebook Fans or Followers Total | 1 group and 1 profile</a:t>
            </a:r>
          </a:p>
        </p:txBody>
      </p:sp>
      <p:graphicFrame>
        <p:nvGraphicFramePr>
          <p:cNvPr id="6" name="Chart Placeholder 5">
            <a:extLst>
              <a:ext uri="{FF2B5EF4-FFF2-40B4-BE49-F238E27FC236}">
                <a16:creationId xmlns:a16="http://schemas.microsoft.com/office/drawing/2014/main" id="{E4B9A6F9-6ABA-4F9A-8790-BD9007576A71}"/>
              </a:ext>
            </a:extLst>
          </p:cNvPr>
          <p:cNvGraphicFramePr>
            <a:graphicFrameLocks noGrp="1"/>
          </p:cNvGraphicFramePr>
          <p:nvPr>
            <p:ph type="chart" sz="quarter" idx="13"/>
            <p:extLst>
              <p:ext uri="{D42A27DB-BD31-4B8C-83A1-F6EECF244321}">
                <p14:modId xmlns:p14="http://schemas.microsoft.com/office/powerpoint/2010/main" val="3106053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A6AC1-0FC7-4235-B96D-0F2CB652C4EE}"/>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DD80AE18-2E87-44D1-BBC4-DE77860AD3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5032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FE1BC-7EBE-48C5-AF62-3A7A03E53804}"/>
              </a:ext>
            </a:extLst>
          </p:cNvPr>
          <p:cNvSpPr>
            <a:spLocks noGrp="1"/>
          </p:cNvSpPr>
          <p:nvPr>
            <p:ph type="title"/>
          </p:nvPr>
        </p:nvSpPr>
        <p:spPr/>
        <p:txBody>
          <a:bodyPr/>
          <a:lstStyle/>
          <a:p>
            <a:r>
              <a:rPr lang="en-US"/>
              <a:t>Facebook Engagement Rate | 1 group and 1 profile</a:t>
            </a:r>
          </a:p>
        </p:txBody>
      </p:sp>
      <p:graphicFrame>
        <p:nvGraphicFramePr>
          <p:cNvPr id="6" name="Chart Placeholder 5">
            <a:extLst>
              <a:ext uri="{FF2B5EF4-FFF2-40B4-BE49-F238E27FC236}">
                <a16:creationId xmlns:a16="http://schemas.microsoft.com/office/drawing/2014/main" id="{0C048EE0-73D2-49FF-9A65-1AC61ABE8BB8}"/>
              </a:ext>
            </a:extLst>
          </p:cNvPr>
          <p:cNvGraphicFramePr>
            <a:graphicFrameLocks noGrp="1"/>
          </p:cNvGraphicFramePr>
          <p:nvPr>
            <p:ph type="chart" sz="quarter" idx="13"/>
            <p:extLst>
              <p:ext uri="{D42A27DB-BD31-4B8C-83A1-F6EECF244321}">
                <p14:modId xmlns:p14="http://schemas.microsoft.com/office/powerpoint/2010/main" val="2375038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4D51A-D3EE-4CB5-9AB6-CB8DE76F735A}"/>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8C1DEF11-2C6C-4674-A81C-F133C7101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3240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2916-8102-4C71-9E2F-058C0506880A}"/>
              </a:ext>
            </a:extLst>
          </p:cNvPr>
          <p:cNvSpPr>
            <a:spLocks noGrp="1"/>
          </p:cNvSpPr>
          <p:nvPr>
            <p:ph type="title"/>
          </p:nvPr>
        </p:nvSpPr>
        <p:spPr/>
        <p:txBody>
          <a:bodyPr/>
          <a:lstStyle/>
          <a:p>
            <a:r>
              <a:rPr lang="en-US"/>
              <a:t>Facebook Fans Change Rate | 1 group and 1 profile</a:t>
            </a:r>
          </a:p>
        </p:txBody>
      </p:sp>
      <p:graphicFrame>
        <p:nvGraphicFramePr>
          <p:cNvPr id="6" name="Chart Placeholder 5">
            <a:extLst>
              <a:ext uri="{FF2B5EF4-FFF2-40B4-BE49-F238E27FC236}">
                <a16:creationId xmlns:a16="http://schemas.microsoft.com/office/drawing/2014/main" id="{D26DB87B-4A08-45F2-B355-2DFCEB58C38A}"/>
              </a:ext>
            </a:extLst>
          </p:cNvPr>
          <p:cNvGraphicFramePr>
            <a:graphicFrameLocks noGrp="1"/>
          </p:cNvGraphicFramePr>
          <p:nvPr>
            <p:ph type="chart" sz="quarter" idx="13"/>
            <p:extLst>
              <p:ext uri="{D42A27DB-BD31-4B8C-83A1-F6EECF244321}">
                <p14:modId xmlns:p14="http://schemas.microsoft.com/office/powerpoint/2010/main" val="425736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5D1ED-432F-4675-8238-8811AC3D8A12}"/>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70956FDF-ADCA-4DD2-8609-ABDB483692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1125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8F0B-C99D-49BC-AFD6-64EE27148DC2}"/>
              </a:ext>
            </a:extLst>
          </p:cNvPr>
          <p:cNvSpPr>
            <a:spLocks noGrp="1"/>
          </p:cNvSpPr>
          <p:nvPr>
            <p:ph type="title"/>
          </p:nvPr>
        </p:nvSpPr>
        <p:spPr/>
        <p:txBody>
          <a:bodyPr/>
          <a:lstStyle/>
          <a:p>
            <a:r>
              <a:rPr lang="en-US"/>
              <a:t>Instagram Custom Key Metrics Table | mbdagroup</a:t>
            </a:r>
          </a:p>
        </p:txBody>
      </p:sp>
      <p:graphicFrame>
        <p:nvGraphicFramePr>
          <p:cNvPr id="5" name="Table Placeholder 4">
            <a:extLst>
              <a:ext uri="{FF2B5EF4-FFF2-40B4-BE49-F238E27FC236}">
                <a16:creationId xmlns:a16="http://schemas.microsoft.com/office/drawing/2014/main" id="{16FBCD22-1C62-40BB-8AC3-82314ECE83FB}"/>
              </a:ext>
            </a:extLst>
          </p:cNvPr>
          <p:cNvGraphicFramePr>
            <a:graphicFrameLocks noGrp="1"/>
          </p:cNvGraphicFramePr>
          <p:nvPr>
            <p:ph type="tbl" sz="quarter" idx="13"/>
            <p:extLst>
              <p:ext uri="{D42A27DB-BD31-4B8C-83A1-F6EECF244321}">
                <p14:modId xmlns:p14="http://schemas.microsoft.com/office/powerpoint/2010/main" val="80923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02026055"/>
                    </a:ext>
                  </a:extLst>
                </a:gridCol>
                <a:gridCol w="411480">
                  <a:extLst>
                    <a:ext uri="{9D8B030D-6E8A-4147-A177-3AD203B41FA5}">
                      <a16:colId xmlns:a16="http://schemas.microsoft.com/office/drawing/2014/main" val="4146607303"/>
                    </a:ext>
                  </a:extLst>
                </a:gridCol>
                <a:gridCol w="411480">
                  <a:extLst>
                    <a:ext uri="{9D8B030D-6E8A-4147-A177-3AD203B41FA5}">
                      <a16:colId xmlns:a16="http://schemas.microsoft.com/office/drawing/2014/main" val="250569736"/>
                    </a:ext>
                  </a:extLst>
                </a:gridCol>
                <a:gridCol w="411480">
                  <a:extLst>
                    <a:ext uri="{9D8B030D-6E8A-4147-A177-3AD203B41FA5}">
                      <a16:colId xmlns:a16="http://schemas.microsoft.com/office/drawing/2014/main" val="1720529290"/>
                    </a:ext>
                  </a:extLst>
                </a:gridCol>
                <a:gridCol w="411480">
                  <a:extLst>
                    <a:ext uri="{9D8B030D-6E8A-4147-A177-3AD203B41FA5}">
                      <a16:colId xmlns:a16="http://schemas.microsoft.com/office/drawing/2014/main" val="3468252934"/>
                    </a:ext>
                  </a:extLst>
                </a:gridCol>
                <a:gridCol w="411480">
                  <a:extLst>
                    <a:ext uri="{9D8B030D-6E8A-4147-A177-3AD203B41FA5}">
                      <a16:colId xmlns:a16="http://schemas.microsoft.com/office/drawing/2014/main" val="3250314661"/>
                    </a:ext>
                  </a:extLst>
                </a:gridCol>
                <a:gridCol w="411480">
                  <a:extLst>
                    <a:ext uri="{9D8B030D-6E8A-4147-A177-3AD203B41FA5}">
                      <a16:colId xmlns:a16="http://schemas.microsoft.com/office/drawing/2014/main" val="3267492553"/>
                    </a:ext>
                  </a:extLst>
                </a:gridCol>
                <a:gridCol w="411480">
                  <a:extLst>
                    <a:ext uri="{9D8B030D-6E8A-4147-A177-3AD203B41FA5}">
                      <a16:colId xmlns:a16="http://schemas.microsoft.com/office/drawing/2014/main" val="736475644"/>
                    </a:ext>
                  </a:extLst>
                </a:gridCol>
                <a:gridCol w="411480">
                  <a:extLst>
                    <a:ext uri="{9D8B030D-6E8A-4147-A177-3AD203B41FA5}">
                      <a16:colId xmlns:a16="http://schemas.microsoft.com/office/drawing/2014/main" val="966572155"/>
                    </a:ext>
                  </a:extLst>
                </a:gridCol>
                <a:gridCol w="411480">
                  <a:extLst>
                    <a:ext uri="{9D8B030D-6E8A-4147-A177-3AD203B41FA5}">
                      <a16:colId xmlns:a16="http://schemas.microsoft.com/office/drawing/2014/main" val="16893340"/>
                    </a:ext>
                  </a:extLst>
                </a:gridCol>
                <a:gridCol w="411480">
                  <a:extLst>
                    <a:ext uri="{9D8B030D-6E8A-4147-A177-3AD203B41FA5}">
                      <a16:colId xmlns:a16="http://schemas.microsoft.com/office/drawing/2014/main" val="1360976478"/>
                    </a:ext>
                  </a:extLst>
                </a:gridCol>
                <a:gridCol w="411480">
                  <a:extLst>
                    <a:ext uri="{9D8B030D-6E8A-4147-A177-3AD203B41FA5}">
                      <a16:colId xmlns:a16="http://schemas.microsoft.com/office/drawing/2014/main" val="2231177927"/>
                    </a:ext>
                  </a:extLst>
                </a:gridCol>
                <a:gridCol w="411480">
                  <a:extLst>
                    <a:ext uri="{9D8B030D-6E8A-4147-A177-3AD203B41FA5}">
                      <a16:colId xmlns:a16="http://schemas.microsoft.com/office/drawing/2014/main" val="3950399476"/>
                    </a:ext>
                  </a:extLst>
                </a:gridCol>
                <a:gridCol w="411480">
                  <a:extLst>
                    <a:ext uri="{9D8B030D-6E8A-4147-A177-3AD203B41FA5}">
                      <a16:colId xmlns:a16="http://schemas.microsoft.com/office/drawing/2014/main" val="1623104925"/>
                    </a:ext>
                  </a:extLst>
                </a:gridCol>
                <a:gridCol w="411480">
                  <a:extLst>
                    <a:ext uri="{9D8B030D-6E8A-4147-A177-3AD203B41FA5}">
                      <a16:colId xmlns:a16="http://schemas.microsoft.com/office/drawing/2014/main" val="2173088915"/>
                    </a:ext>
                  </a:extLst>
                </a:gridCol>
                <a:gridCol w="411480">
                  <a:extLst>
                    <a:ext uri="{9D8B030D-6E8A-4147-A177-3AD203B41FA5}">
                      <a16:colId xmlns:a16="http://schemas.microsoft.com/office/drawing/2014/main" val="954523082"/>
                    </a:ext>
                  </a:extLst>
                </a:gridCol>
                <a:gridCol w="411480">
                  <a:extLst>
                    <a:ext uri="{9D8B030D-6E8A-4147-A177-3AD203B41FA5}">
                      <a16:colId xmlns:a16="http://schemas.microsoft.com/office/drawing/2014/main" val="38452896"/>
                    </a:ext>
                  </a:extLst>
                </a:gridCol>
                <a:gridCol w="411480">
                  <a:extLst>
                    <a:ext uri="{9D8B030D-6E8A-4147-A177-3AD203B41FA5}">
                      <a16:colId xmlns:a16="http://schemas.microsoft.com/office/drawing/2014/main" val="29301420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Video 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tc>
                  <a:txBody>
                    <a:bodyPr/>
                    <a:lstStyle/>
                    <a:p>
                      <a:r>
                        <a:rPr lang="en-US" sz="1000"/>
                        <a:t>Profile Views</a:t>
                      </a:r>
                    </a:p>
                  </a:txBody>
                  <a:tcPr/>
                </a:tc>
                <a:tc>
                  <a:txBody>
                    <a:bodyPr/>
                    <a:lstStyle/>
                    <a:p>
                      <a:r>
                        <a:rPr lang="en-US" sz="1000"/>
                        <a:t>Engagement Rate</a:t>
                      </a:r>
                    </a:p>
                  </a:txBody>
                  <a:tcPr/>
                </a:tc>
                <a:extLst>
                  <a:ext uri="{0D108BD9-81ED-4DB2-BD59-A6C34878D82A}">
                    <a16:rowId xmlns:a16="http://schemas.microsoft.com/office/drawing/2014/main" val="4079809447"/>
                  </a:ext>
                </a:extLst>
              </a:tr>
              <a:tr h="370840">
                <a:tc>
                  <a:txBody>
                    <a:bodyPr/>
                    <a:lstStyle/>
                    <a:p>
                      <a:r>
                        <a:rPr lang="en-US" sz="1000"/>
                        <a:t>mbdagroup</a:t>
                      </a:r>
                    </a:p>
                  </a:txBody>
                  <a:tcPr/>
                </a:tc>
                <a:tc>
                  <a:txBody>
                    <a:bodyPr/>
                    <a:lstStyle/>
                    <a:p>
                      <a:r>
                        <a:rPr lang="en-US" sz="1000"/>
                        <a:t>748</a:t>
                      </a:r>
                    </a:p>
                  </a:txBody>
                  <a:tcPr/>
                </a:tc>
                <a:tc>
                  <a:txBody>
                    <a:bodyPr/>
                    <a:lstStyle/>
                    <a:p>
                      <a:r>
                        <a:rPr lang="en-US" sz="1000"/>
                        <a:t>1</a:t>
                      </a:r>
                    </a:p>
                  </a:txBody>
                  <a:tcPr/>
                </a:tc>
                <a:tc>
                  <a:txBody>
                    <a:bodyPr/>
                    <a:lstStyle/>
                    <a:p>
                      <a:r>
                        <a:rPr lang="en-US" sz="1000"/>
                        <a:t>0</a:t>
                      </a:r>
                    </a:p>
                  </a:txBody>
                  <a:tcPr/>
                </a:tc>
                <a:tc>
                  <a:txBody>
                    <a:bodyPr/>
                    <a:lstStyle/>
                    <a:p>
                      <a:r>
                        <a:rPr lang="en-US" sz="1000"/>
                        <a:t>60</a:t>
                      </a:r>
                    </a:p>
                  </a:txBody>
                  <a:tcPr/>
                </a:tc>
                <a:tc>
                  <a:txBody>
                    <a:bodyPr/>
                    <a:lstStyle/>
                    <a:p>
                      <a:r>
                        <a:rPr lang="en-US" sz="1000"/>
                        <a:t>0</a:t>
                      </a:r>
                    </a:p>
                  </a:txBody>
                  <a:tcPr/>
                </a:tc>
                <a:tc>
                  <a:txBody>
                    <a:bodyPr/>
                    <a:lstStyle/>
                    <a:p>
                      <a:r>
                        <a:rPr lang="en-US" sz="1000"/>
                        <a:t>403</a:t>
                      </a:r>
                    </a:p>
                  </a:txBody>
                  <a:tcPr/>
                </a:tc>
                <a:tc>
                  <a:txBody>
                    <a:bodyPr/>
                    <a:lstStyle/>
                    <a:p>
                      <a:r>
                        <a:rPr lang="en-US" sz="1000"/>
                        <a:t>0</a:t>
                      </a:r>
                    </a:p>
                  </a:txBody>
                  <a:tcPr/>
                </a:tc>
                <a:tc>
                  <a:txBody>
                    <a:bodyPr/>
                    <a:lstStyle/>
                    <a:p>
                      <a:r>
                        <a:rPr lang="en-US" sz="1000"/>
                        <a:t>62</a:t>
                      </a:r>
                    </a:p>
                  </a:txBody>
                  <a:tcPr/>
                </a:tc>
                <a:tc>
                  <a:txBody>
                    <a:bodyPr/>
                    <a:lstStyle/>
                    <a:p>
                      <a:r>
                        <a:rPr lang="en-US" sz="1000"/>
                        <a:t>349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269</a:t>
                      </a:r>
                    </a:p>
                  </a:txBody>
                  <a:tcPr/>
                </a:tc>
                <a:tc>
                  <a:txBody>
                    <a:bodyPr/>
                    <a:lstStyle/>
                    <a:p>
                      <a:r>
                        <a:rPr lang="en-US" sz="1000"/>
                        <a:t>0.17765042979943 %</a:t>
                      </a:r>
                    </a:p>
                  </a:txBody>
                  <a:tcPr/>
                </a:tc>
                <a:extLst>
                  <a:ext uri="{0D108BD9-81ED-4DB2-BD59-A6C34878D82A}">
                    <a16:rowId xmlns:a16="http://schemas.microsoft.com/office/drawing/2014/main" val="4035471517"/>
                  </a:ext>
                </a:extLst>
              </a:tr>
            </a:tbl>
          </a:graphicData>
        </a:graphic>
      </p:graphicFrame>
      <p:sp>
        <p:nvSpPr>
          <p:cNvPr id="4" name="Text Placeholder 3">
            <a:extLst>
              <a:ext uri="{FF2B5EF4-FFF2-40B4-BE49-F238E27FC236}">
                <a16:creationId xmlns:a16="http://schemas.microsoft.com/office/drawing/2014/main" id="{75FDBD94-2436-419B-95ED-323F01728193}"/>
              </a:ext>
            </a:extLst>
          </p:cNvPr>
          <p:cNvSpPr>
            <a:spLocks noGrp="1"/>
          </p:cNvSpPr>
          <p:nvPr>
            <p:ph type="body" sz="quarter" idx="14"/>
          </p:nvPr>
        </p:nvSpPr>
        <p:spPr/>
        <p:txBody>
          <a:bodyPr/>
          <a:lstStyle/>
          <a:p>
            <a:r>
              <a:rPr lang="en-US"/>
              <a:t>11/01/2023 - 11/09/2023</a:t>
            </a:r>
          </a:p>
        </p:txBody>
      </p:sp>
    </p:spTree>
    <p:extLst>
      <p:ext uri="{BB962C8B-B14F-4D97-AF65-F5344CB8AC3E}">
        <p14:creationId xmlns:p14="http://schemas.microsoft.com/office/powerpoint/2010/main" val="2220951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B707-73B1-49B1-9274-66E59EFFB5C5}"/>
              </a:ext>
            </a:extLst>
          </p:cNvPr>
          <p:cNvSpPr>
            <a:spLocks noGrp="1"/>
          </p:cNvSpPr>
          <p:nvPr>
            <p:ph type="title"/>
          </p:nvPr>
        </p:nvSpPr>
        <p:spPr/>
        <p:txBody>
          <a:bodyPr/>
          <a:lstStyle/>
          <a:p>
            <a:r>
              <a:rPr lang="en-US"/>
              <a:t>Instagram Custom Posts Table | 11 profiles - 1 of 6</a:t>
            </a:r>
          </a:p>
        </p:txBody>
      </p:sp>
      <p:graphicFrame>
        <p:nvGraphicFramePr>
          <p:cNvPr id="5" name="Table Placeholder 4">
            <a:extLst>
              <a:ext uri="{FF2B5EF4-FFF2-40B4-BE49-F238E27FC236}">
                <a16:creationId xmlns:a16="http://schemas.microsoft.com/office/drawing/2014/main" id="{AD9B85B8-D434-4F4B-B71F-256F4AB67990}"/>
              </a:ext>
            </a:extLst>
          </p:cNvPr>
          <p:cNvGraphicFramePr>
            <a:graphicFrameLocks noGrp="1"/>
          </p:cNvGraphicFramePr>
          <p:nvPr>
            <p:ph type="tbl" sz="quarter" idx="13"/>
            <p:extLst>
              <p:ext uri="{D42A27DB-BD31-4B8C-83A1-F6EECF244321}">
                <p14:modId xmlns:p14="http://schemas.microsoft.com/office/powerpoint/2010/main" val="131014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24828618"/>
                    </a:ext>
                  </a:extLst>
                </a:gridCol>
                <a:gridCol w="658368">
                  <a:extLst>
                    <a:ext uri="{9D8B030D-6E8A-4147-A177-3AD203B41FA5}">
                      <a16:colId xmlns:a16="http://schemas.microsoft.com/office/drawing/2014/main" val="3835063949"/>
                    </a:ext>
                  </a:extLst>
                </a:gridCol>
                <a:gridCol w="905256">
                  <a:extLst>
                    <a:ext uri="{9D8B030D-6E8A-4147-A177-3AD203B41FA5}">
                      <a16:colId xmlns:a16="http://schemas.microsoft.com/office/drawing/2014/main" val="3900598902"/>
                    </a:ext>
                  </a:extLst>
                </a:gridCol>
                <a:gridCol w="329184">
                  <a:extLst>
                    <a:ext uri="{9D8B030D-6E8A-4147-A177-3AD203B41FA5}">
                      <a16:colId xmlns:a16="http://schemas.microsoft.com/office/drawing/2014/main" val="128606307"/>
                    </a:ext>
                  </a:extLst>
                </a:gridCol>
                <a:gridCol w="329184">
                  <a:extLst>
                    <a:ext uri="{9D8B030D-6E8A-4147-A177-3AD203B41FA5}">
                      <a16:colId xmlns:a16="http://schemas.microsoft.com/office/drawing/2014/main" val="1059352068"/>
                    </a:ext>
                  </a:extLst>
                </a:gridCol>
                <a:gridCol w="329184">
                  <a:extLst>
                    <a:ext uri="{9D8B030D-6E8A-4147-A177-3AD203B41FA5}">
                      <a16:colId xmlns:a16="http://schemas.microsoft.com/office/drawing/2014/main" val="2821173616"/>
                    </a:ext>
                  </a:extLst>
                </a:gridCol>
                <a:gridCol w="329184">
                  <a:extLst>
                    <a:ext uri="{9D8B030D-6E8A-4147-A177-3AD203B41FA5}">
                      <a16:colId xmlns:a16="http://schemas.microsoft.com/office/drawing/2014/main" val="202542750"/>
                    </a:ext>
                  </a:extLst>
                </a:gridCol>
                <a:gridCol w="329184">
                  <a:extLst>
                    <a:ext uri="{9D8B030D-6E8A-4147-A177-3AD203B41FA5}">
                      <a16:colId xmlns:a16="http://schemas.microsoft.com/office/drawing/2014/main" val="492690798"/>
                    </a:ext>
                  </a:extLst>
                </a:gridCol>
                <a:gridCol w="329184">
                  <a:extLst>
                    <a:ext uri="{9D8B030D-6E8A-4147-A177-3AD203B41FA5}">
                      <a16:colId xmlns:a16="http://schemas.microsoft.com/office/drawing/2014/main" val="4090217990"/>
                    </a:ext>
                  </a:extLst>
                </a:gridCol>
                <a:gridCol w="329184">
                  <a:extLst>
                    <a:ext uri="{9D8B030D-6E8A-4147-A177-3AD203B41FA5}">
                      <a16:colId xmlns:a16="http://schemas.microsoft.com/office/drawing/2014/main" val="2969000101"/>
                    </a:ext>
                  </a:extLst>
                </a:gridCol>
                <a:gridCol w="329184">
                  <a:extLst>
                    <a:ext uri="{9D8B030D-6E8A-4147-A177-3AD203B41FA5}">
                      <a16:colId xmlns:a16="http://schemas.microsoft.com/office/drawing/2014/main" val="1334936410"/>
                    </a:ext>
                  </a:extLst>
                </a:gridCol>
                <a:gridCol w="329184">
                  <a:extLst>
                    <a:ext uri="{9D8B030D-6E8A-4147-A177-3AD203B41FA5}">
                      <a16:colId xmlns:a16="http://schemas.microsoft.com/office/drawing/2014/main" val="2000434684"/>
                    </a:ext>
                  </a:extLst>
                </a:gridCol>
                <a:gridCol w="329184">
                  <a:extLst>
                    <a:ext uri="{9D8B030D-6E8A-4147-A177-3AD203B41FA5}">
                      <a16:colId xmlns:a16="http://schemas.microsoft.com/office/drawing/2014/main" val="514458960"/>
                    </a:ext>
                  </a:extLst>
                </a:gridCol>
                <a:gridCol w="329184">
                  <a:extLst>
                    <a:ext uri="{9D8B030D-6E8A-4147-A177-3AD203B41FA5}">
                      <a16:colId xmlns:a16="http://schemas.microsoft.com/office/drawing/2014/main" val="2407164009"/>
                    </a:ext>
                  </a:extLst>
                </a:gridCol>
                <a:gridCol w="329184">
                  <a:extLst>
                    <a:ext uri="{9D8B030D-6E8A-4147-A177-3AD203B41FA5}">
                      <a16:colId xmlns:a16="http://schemas.microsoft.com/office/drawing/2014/main" val="3533913603"/>
                    </a:ext>
                  </a:extLst>
                </a:gridCol>
                <a:gridCol w="329184">
                  <a:extLst>
                    <a:ext uri="{9D8B030D-6E8A-4147-A177-3AD203B41FA5}">
                      <a16:colId xmlns:a16="http://schemas.microsoft.com/office/drawing/2014/main" val="3835819038"/>
                    </a:ext>
                  </a:extLst>
                </a:gridCol>
                <a:gridCol w="329184">
                  <a:extLst>
                    <a:ext uri="{9D8B030D-6E8A-4147-A177-3AD203B41FA5}">
                      <a16:colId xmlns:a16="http://schemas.microsoft.com/office/drawing/2014/main" val="1302015090"/>
                    </a:ext>
                  </a:extLst>
                </a:gridCol>
                <a:gridCol w="329184">
                  <a:extLst>
                    <a:ext uri="{9D8B030D-6E8A-4147-A177-3AD203B41FA5}">
                      <a16:colId xmlns:a16="http://schemas.microsoft.com/office/drawing/2014/main" val="3681656872"/>
                    </a:ext>
                  </a:extLst>
                </a:gridCol>
                <a:gridCol w="329184">
                  <a:extLst>
                    <a:ext uri="{9D8B030D-6E8A-4147-A177-3AD203B41FA5}">
                      <a16:colId xmlns:a16="http://schemas.microsoft.com/office/drawing/2014/main" val="106054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44950555"/>
                  </a:ext>
                </a:extLst>
              </a:tr>
            </a:tbl>
          </a:graphicData>
        </a:graphic>
      </p:graphicFrame>
      <p:sp>
        <p:nvSpPr>
          <p:cNvPr id="4" name="Text Placeholder 3">
            <a:extLst>
              <a:ext uri="{FF2B5EF4-FFF2-40B4-BE49-F238E27FC236}">
                <a16:creationId xmlns:a16="http://schemas.microsoft.com/office/drawing/2014/main" id="{678D226E-5AC6-4844-97B5-54F58A10E1E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779841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34A4F-FFE9-4018-8DB9-30995099CC0E}"/>
              </a:ext>
            </a:extLst>
          </p:cNvPr>
          <p:cNvSpPr>
            <a:spLocks noGrp="1"/>
          </p:cNvSpPr>
          <p:nvPr>
            <p:ph type="title"/>
          </p:nvPr>
        </p:nvSpPr>
        <p:spPr/>
        <p:txBody>
          <a:bodyPr/>
          <a:lstStyle/>
          <a:p>
            <a:r>
              <a:rPr lang="en-US"/>
              <a:t>Instagram Custom Posts Table | 11 profiles - 2 of 6</a:t>
            </a:r>
          </a:p>
        </p:txBody>
      </p:sp>
      <p:graphicFrame>
        <p:nvGraphicFramePr>
          <p:cNvPr id="5" name="Table Placeholder 4">
            <a:extLst>
              <a:ext uri="{FF2B5EF4-FFF2-40B4-BE49-F238E27FC236}">
                <a16:creationId xmlns:a16="http://schemas.microsoft.com/office/drawing/2014/main" id="{9AFCF823-46B7-4755-86C8-AB290F00301A}"/>
              </a:ext>
            </a:extLst>
          </p:cNvPr>
          <p:cNvGraphicFramePr>
            <a:graphicFrameLocks noGrp="1"/>
          </p:cNvGraphicFramePr>
          <p:nvPr>
            <p:ph type="tbl" sz="quarter" idx="13"/>
            <p:extLst>
              <p:ext uri="{D42A27DB-BD31-4B8C-83A1-F6EECF244321}">
                <p14:modId xmlns:p14="http://schemas.microsoft.com/office/powerpoint/2010/main" val="258991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94142426"/>
                    </a:ext>
                  </a:extLst>
                </a:gridCol>
                <a:gridCol w="658368">
                  <a:extLst>
                    <a:ext uri="{9D8B030D-6E8A-4147-A177-3AD203B41FA5}">
                      <a16:colId xmlns:a16="http://schemas.microsoft.com/office/drawing/2014/main" val="2953030159"/>
                    </a:ext>
                  </a:extLst>
                </a:gridCol>
                <a:gridCol w="905256">
                  <a:extLst>
                    <a:ext uri="{9D8B030D-6E8A-4147-A177-3AD203B41FA5}">
                      <a16:colId xmlns:a16="http://schemas.microsoft.com/office/drawing/2014/main" val="3980401382"/>
                    </a:ext>
                  </a:extLst>
                </a:gridCol>
                <a:gridCol w="329184">
                  <a:extLst>
                    <a:ext uri="{9D8B030D-6E8A-4147-A177-3AD203B41FA5}">
                      <a16:colId xmlns:a16="http://schemas.microsoft.com/office/drawing/2014/main" val="531740231"/>
                    </a:ext>
                  </a:extLst>
                </a:gridCol>
                <a:gridCol w="329184">
                  <a:extLst>
                    <a:ext uri="{9D8B030D-6E8A-4147-A177-3AD203B41FA5}">
                      <a16:colId xmlns:a16="http://schemas.microsoft.com/office/drawing/2014/main" val="2523697620"/>
                    </a:ext>
                  </a:extLst>
                </a:gridCol>
                <a:gridCol w="329184">
                  <a:extLst>
                    <a:ext uri="{9D8B030D-6E8A-4147-A177-3AD203B41FA5}">
                      <a16:colId xmlns:a16="http://schemas.microsoft.com/office/drawing/2014/main" val="946221210"/>
                    </a:ext>
                  </a:extLst>
                </a:gridCol>
                <a:gridCol w="329184">
                  <a:extLst>
                    <a:ext uri="{9D8B030D-6E8A-4147-A177-3AD203B41FA5}">
                      <a16:colId xmlns:a16="http://schemas.microsoft.com/office/drawing/2014/main" val="937940322"/>
                    </a:ext>
                  </a:extLst>
                </a:gridCol>
                <a:gridCol w="329184">
                  <a:extLst>
                    <a:ext uri="{9D8B030D-6E8A-4147-A177-3AD203B41FA5}">
                      <a16:colId xmlns:a16="http://schemas.microsoft.com/office/drawing/2014/main" val="2181475441"/>
                    </a:ext>
                  </a:extLst>
                </a:gridCol>
                <a:gridCol w="329184">
                  <a:extLst>
                    <a:ext uri="{9D8B030D-6E8A-4147-A177-3AD203B41FA5}">
                      <a16:colId xmlns:a16="http://schemas.microsoft.com/office/drawing/2014/main" val="2520111629"/>
                    </a:ext>
                  </a:extLst>
                </a:gridCol>
                <a:gridCol w="329184">
                  <a:extLst>
                    <a:ext uri="{9D8B030D-6E8A-4147-A177-3AD203B41FA5}">
                      <a16:colId xmlns:a16="http://schemas.microsoft.com/office/drawing/2014/main" val="2016856095"/>
                    </a:ext>
                  </a:extLst>
                </a:gridCol>
                <a:gridCol w="329184">
                  <a:extLst>
                    <a:ext uri="{9D8B030D-6E8A-4147-A177-3AD203B41FA5}">
                      <a16:colId xmlns:a16="http://schemas.microsoft.com/office/drawing/2014/main" val="1628946094"/>
                    </a:ext>
                  </a:extLst>
                </a:gridCol>
                <a:gridCol w="329184">
                  <a:extLst>
                    <a:ext uri="{9D8B030D-6E8A-4147-A177-3AD203B41FA5}">
                      <a16:colId xmlns:a16="http://schemas.microsoft.com/office/drawing/2014/main" val="3280716958"/>
                    </a:ext>
                  </a:extLst>
                </a:gridCol>
                <a:gridCol w="329184">
                  <a:extLst>
                    <a:ext uri="{9D8B030D-6E8A-4147-A177-3AD203B41FA5}">
                      <a16:colId xmlns:a16="http://schemas.microsoft.com/office/drawing/2014/main" val="3055418963"/>
                    </a:ext>
                  </a:extLst>
                </a:gridCol>
                <a:gridCol w="329184">
                  <a:extLst>
                    <a:ext uri="{9D8B030D-6E8A-4147-A177-3AD203B41FA5}">
                      <a16:colId xmlns:a16="http://schemas.microsoft.com/office/drawing/2014/main" val="3065529824"/>
                    </a:ext>
                  </a:extLst>
                </a:gridCol>
                <a:gridCol w="329184">
                  <a:extLst>
                    <a:ext uri="{9D8B030D-6E8A-4147-A177-3AD203B41FA5}">
                      <a16:colId xmlns:a16="http://schemas.microsoft.com/office/drawing/2014/main" val="2125681770"/>
                    </a:ext>
                  </a:extLst>
                </a:gridCol>
                <a:gridCol w="329184">
                  <a:extLst>
                    <a:ext uri="{9D8B030D-6E8A-4147-A177-3AD203B41FA5}">
                      <a16:colId xmlns:a16="http://schemas.microsoft.com/office/drawing/2014/main" val="271085402"/>
                    </a:ext>
                  </a:extLst>
                </a:gridCol>
                <a:gridCol w="329184">
                  <a:extLst>
                    <a:ext uri="{9D8B030D-6E8A-4147-A177-3AD203B41FA5}">
                      <a16:colId xmlns:a16="http://schemas.microsoft.com/office/drawing/2014/main" val="2164458205"/>
                    </a:ext>
                  </a:extLst>
                </a:gridCol>
                <a:gridCol w="329184">
                  <a:extLst>
                    <a:ext uri="{9D8B030D-6E8A-4147-A177-3AD203B41FA5}">
                      <a16:colId xmlns:a16="http://schemas.microsoft.com/office/drawing/2014/main" val="3974107945"/>
                    </a:ext>
                  </a:extLst>
                </a:gridCol>
                <a:gridCol w="329184">
                  <a:extLst>
                    <a:ext uri="{9D8B030D-6E8A-4147-A177-3AD203B41FA5}">
                      <a16:colId xmlns:a16="http://schemas.microsoft.com/office/drawing/2014/main" val="265054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4087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- 2023-10-31 15:09:23</a:t>
                      </a:r>
                      <a:r>
                        <a:rPr kumimoji="0" lang="en-US" sz="1000" b="0" i="0" u="none" strike="noStrike" kern="1200" cap="none" spc="0" normalizeH="0" baseline="0" noProof="0">
                          <a:ln>
                            <a:noFill/>
                          </a:ln>
                          <a:solidFill>
                            <a:prstClr val="black"/>
                          </a:solidFill>
                          <a:effectLst/>
                          <a:uLnTx/>
                          <a:uFillTx/>
                          <a:latin typeface="Calibri"/>
                          <a:ea typeface="+mn-ea"/>
                          <a:cs typeface="+mn-cs"/>
                        </a:rPr>
                        <a:t>
 🏅Agnes, responsible of Decoying and Warning Systems at MBDA, has substantially improved the protection of helicopter pilots. Her innovative work received a prestigious prize at our #InnovationAwards2023
#MBDA #innovation #helicopterpilot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https://quintly-image-storage.s3.amazonaws.com/827bcf9abf3cd0442ebfd92105a30159/653c501c046a1633a484b0004024f040.jpg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0054923"/>
                  </a:ext>
                </a:extLst>
              </a:tr>
            </a:tbl>
          </a:graphicData>
        </a:graphic>
      </p:graphicFrame>
      <p:sp>
        <p:nvSpPr>
          <p:cNvPr id="4" name="Text Placeholder 3">
            <a:extLst>
              <a:ext uri="{FF2B5EF4-FFF2-40B4-BE49-F238E27FC236}">
                <a16:creationId xmlns:a16="http://schemas.microsoft.com/office/drawing/2014/main" id="{36FB3C20-B4C4-443A-8DCA-F90213342EE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579480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D5DE-E31A-4713-970A-74486F9CF85B}"/>
              </a:ext>
            </a:extLst>
          </p:cNvPr>
          <p:cNvSpPr>
            <a:spLocks noGrp="1"/>
          </p:cNvSpPr>
          <p:nvPr>
            <p:ph type="title"/>
          </p:nvPr>
        </p:nvSpPr>
        <p:spPr/>
        <p:txBody>
          <a:bodyPr/>
          <a:lstStyle/>
          <a:p>
            <a:r>
              <a:rPr lang="en-US"/>
              <a:t>Instagram Custom Posts Table | 11 profiles - 3 of 6</a:t>
            </a:r>
          </a:p>
        </p:txBody>
      </p:sp>
      <p:graphicFrame>
        <p:nvGraphicFramePr>
          <p:cNvPr id="5" name="Table Placeholder 4">
            <a:extLst>
              <a:ext uri="{FF2B5EF4-FFF2-40B4-BE49-F238E27FC236}">
                <a16:creationId xmlns:a16="http://schemas.microsoft.com/office/drawing/2014/main" id="{923F9CEA-2BED-4F56-B975-6DDA880799AF}"/>
              </a:ext>
            </a:extLst>
          </p:cNvPr>
          <p:cNvGraphicFramePr>
            <a:graphicFrameLocks noGrp="1"/>
          </p:cNvGraphicFramePr>
          <p:nvPr>
            <p:ph type="tbl" sz="quarter" idx="13"/>
            <p:extLst>
              <p:ext uri="{D42A27DB-BD31-4B8C-83A1-F6EECF244321}">
                <p14:modId xmlns:p14="http://schemas.microsoft.com/office/powerpoint/2010/main" val="197781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67179000"/>
                    </a:ext>
                  </a:extLst>
                </a:gridCol>
                <a:gridCol w="658368">
                  <a:extLst>
                    <a:ext uri="{9D8B030D-6E8A-4147-A177-3AD203B41FA5}">
                      <a16:colId xmlns:a16="http://schemas.microsoft.com/office/drawing/2014/main" val="685589710"/>
                    </a:ext>
                  </a:extLst>
                </a:gridCol>
                <a:gridCol w="905256">
                  <a:extLst>
                    <a:ext uri="{9D8B030D-6E8A-4147-A177-3AD203B41FA5}">
                      <a16:colId xmlns:a16="http://schemas.microsoft.com/office/drawing/2014/main" val="3361588738"/>
                    </a:ext>
                  </a:extLst>
                </a:gridCol>
                <a:gridCol w="329184">
                  <a:extLst>
                    <a:ext uri="{9D8B030D-6E8A-4147-A177-3AD203B41FA5}">
                      <a16:colId xmlns:a16="http://schemas.microsoft.com/office/drawing/2014/main" val="2399510459"/>
                    </a:ext>
                  </a:extLst>
                </a:gridCol>
                <a:gridCol w="329184">
                  <a:extLst>
                    <a:ext uri="{9D8B030D-6E8A-4147-A177-3AD203B41FA5}">
                      <a16:colId xmlns:a16="http://schemas.microsoft.com/office/drawing/2014/main" val="3385298255"/>
                    </a:ext>
                  </a:extLst>
                </a:gridCol>
                <a:gridCol w="329184">
                  <a:extLst>
                    <a:ext uri="{9D8B030D-6E8A-4147-A177-3AD203B41FA5}">
                      <a16:colId xmlns:a16="http://schemas.microsoft.com/office/drawing/2014/main" val="1371756643"/>
                    </a:ext>
                  </a:extLst>
                </a:gridCol>
                <a:gridCol w="329184">
                  <a:extLst>
                    <a:ext uri="{9D8B030D-6E8A-4147-A177-3AD203B41FA5}">
                      <a16:colId xmlns:a16="http://schemas.microsoft.com/office/drawing/2014/main" val="1919186055"/>
                    </a:ext>
                  </a:extLst>
                </a:gridCol>
                <a:gridCol w="329184">
                  <a:extLst>
                    <a:ext uri="{9D8B030D-6E8A-4147-A177-3AD203B41FA5}">
                      <a16:colId xmlns:a16="http://schemas.microsoft.com/office/drawing/2014/main" val="4248353638"/>
                    </a:ext>
                  </a:extLst>
                </a:gridCol>
                <a:gridCol w="329184">
                  <a:extLst>
                    <a:ext uri="{9D8B030D-6E8A-4147-A177-3AD203B41FA5}">
                      <a16:colId xmlns:a16="http://schemas.microsoft.com/office/drawing/2014/main" val="1710417132"/>
                    </a:ext>
                  </a:extLst>
                </a:gridCol>
                <a:gridCol w="329184">
                  <a:extLst>
                    <a:ext uri="{9D8B030D-6E8A-4147-A177-3AD203B41FA5}">
                      <a16:colId xmlns:a16="http://schemas.microsoft.com/office/drawing/2014/main" val="2361698721"/>
                    </a:ext>
                  </a:extLst>
                </a:gridCol>
                <a:gridCol w="329184">
                  <a:extLst>
                    <a:ext uri="{9D8B030D-6E8A-4147-A177-3AD203B41FA5}">
                      <a16:colId xmlns:a16="http://schemas.microsoft.com/office/drawing/2014/main" val="1816007788"/>
                    </a:ext>
                  </a:extLst>
                </a:gridCol>
                <a:gridCol w="329184">
                  <a:extLst>
                    <a:ext uri="{9D8B030D-6E8A-4147-A177-3AD203B41FA5}">
                      <a16:colId xmlns:a16="http://schemas.microsoft.com/office/drawing/2014/main" val="1688673009"/>
                    </a:ext>
                  </a:extLst>
                </a:gridCol>
                <a:gridCol w="329184">
                  <a:extLst>
                    <a:ext uri="{9D8B030D-6E8A-4147-A177-3AD203B41FA5}">
                      <a16:colId xmlns:a16="http://schemas.microsoft.com/office/drawing/2014/main" val="1500267953"/>
                    </a:ext>
                  </a:extLst>
                </a:gridCol>
                <a:gridCol w="329184">
                  <a:extLst>
                    <a:ext uri="{9D8B030D-6E8A-4147-A177-3AD203B41FA5}">
                      <a16:colId xmlns:a16="http://schemas.microsoft.com/office/drawing/2014/main" val="3833439296"/>
                    </a:ext>
                  </a:extLst>
                </a:gridCol>
                <a:gridCol w="329184">
                  <a:extLst>
                    <a:ext uri="{9D8B030D-6E8A-4147-A177-3AD203B41FA5}">
                      <a16:colId xmlns:a16="http://schemas.microsoft.com/office/drawing/2014/main" val="726697966"/>
                    </a:ext>
                  </a:extLst>
                </a:gridCol>
                <a:gridCol w="329184">
                  <a:extLst>
                    <a:ext uri="{9D8B030D-6E8A-4147-A177-3AD203B41FA5}">
                      <a16:colId xmlns:a16="http://schemas.microsoft.com/office/drawing/2014/main" val="2440482182"/>
                    </a:ext>
                  </a:extLst>
                </a:gridCol>
                <a:gridCol w="329184">
                  <a:extLst>
                    <a:ext uri="{9D8B030D-6E8A-4147-A177-3AD203B41FA5}">
                      <a16:colId xmlns:a16="http://schemas.microsoft.com/office/drawing/2014/main" val="2733946926"/>
                    </a:ext>
                  </a:extLst>
                </a:gridCol>
                <a:gridCol w="329184">
                  <a:extLst>
                    <a:ext uri="{9D8B030D-6E8A-4147-A177-3AD203B41FA5}">
                      <a16:colId xmlns:a16="http://schemas.microsoft.com/office/drawing/2014/main" val="3050062656"/>
                    </a:ext>
                  </a:extLst>
                </a:gridCol>
                <a:gridCol w="329184">
                  <a:extLst>
                    <a:ext uri="{9D8B030D-6E8A-4147-A177-3AD203B41FA5}">
                      <a16:colId xmlns:a16="http://schemas.microsoft.com/office/drawing/2014/main" val="4064140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1259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- 2023-10-24 11:15:54</a:t>
                      </a:r>
                      <a:r>
                        <a:rPr kumimoji="0" lang="en-US" sz="1000" b="0" i="0" u="none" strike="noStrike" kern="1200" cap="none" spc="0" normalizeH="0" baseline="0" noProof="0">
                          <a:ln>
                            <a:noFill/>
                          </a:ln>
                          <a:solidFill>
                            <a:prstClr val="black"/>
                          </a:solidFill>
                          <a:effectLst/>
                          <a:uLnTx/>
                          <a:uFillTx/>
                          <a:latin typeface="Calibri"/>
                          <a:ea typeface="+mn-ea"/>
                          <a:cs typeface="+mn-cs"/>
                        </a:rPr>
                        <a:t>
 💪 Our values are shared by all of our teams. They are our path to excellence and serve as our compass in every step we take as a group.
Discover them in the video above ⬆️
#MBDA #values #commitment #passion #integrity #innovation #teamspirit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https://quintly-image-storage.s3.amazonaws.com/827bcf9abf3cd0442ebfd92105a30159/92041ee2acf05892099702ef6db218b7.jpg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4259298"/>
                  </a:ext>
                </a:extLst>
              </a:tr>
            </a:tbl>
          </a:graphicData>
        </a:graphic>
      </p:graphicFrame>
      <p:sp>
        <p:nvSpPr>
          <p:cNvPr id="4" name="Text Placeholder 3">
            <a:extLst>
              <a:ext uri="{FF2B5EF4-FFF2-40B4-BE49-F238E27FC236}">
                <a16:creationId xmlns:a16="http://schemas.microsoft.com/office/drawing/2014/main" id="{005EEE38-FA8D-46DF-8DE8-0CC97CE59A9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3490824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9C084-534E-4998-8117-48C9A4836714}"/>
              </a:ext>
            </a:extLst>
          </p:cNvPr>
          <p:cNvSpPr>
            <a:spLocks noGrp="1"/>
          </p:cNvSpPr>
          <p:nvPr>
            <p:ph type="title"/>
          </p:nvPr>
        </p:nvSpPr>
        <p:spPr/>
        <p:txBody>
          <a:bodyPr/>
          <a:lstStyle/>
          <a:p>
            <a:r>
              <a:rPr lang="en-US"/>
              <a:t>Instagram Custom Posts Table | 11 profiles - 4 of 6</a:t>
            </a:r>
          </a:p>
        </p:txBody>
      </p:sp>
      <p:graphicFrame>
        <p:nvGraphicFramePr>
          <p:cNvPr id="5" name="Table Placeholder 4">
            <a:extLst>
              <a:ext uri="{FF2B5EF4-FFF2-40B4-BE49-F238E27FC236}">
                <a16:creationId xmlns:a16="http://schemas.microsoft.com/office/drawing/2014/main" id="{271D1F1C-86E3-4A67-95C6-E34ACA7D7B28}"/>
              </a:ext>
            </a:extLst>
          </p:cNvPr>
          <p:cNvGraphicFramePr>
            <a:graphicFrameLocks noGrp="1"/>
          </p:cNvGraphicFramePr>
          <p:nvPr>
            <p:ph type="tbl" sz="quarter" idx="13"/>
            <p:extLst>
              <p:ext uri="{D42A27DB-BD31-4B8C-83A1-F6EECF244321}">
                <p14:modId xmlns:p14="http://schemas.microsoft.com/office/powerpoint/2010/main" val="71786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97949714"/>
                    </a:ext>
                  </a:extLst>
                </a:gridCol>
                <a:gridCol w="658368">
                  <a:extLst>
                    <a:ext uri="{9D8B030D-6E8A-4147-A177-3AD203B41FA5}">
                      <a16:colId xmlns:a16="http://schemas.microsoft.com/office/drawing/2014/main" val="3713092971"/>
                    </a:ext>
                  </a:extLst>
                </a:gridCol>
                <a:gridCol w="905256">
                  <a:extLst>
                    <a:ext uri="{9D8B030D-6E8A-4147-A177-3AD203B41FA5}">
                      <a16:colId xmlns:a16="http://schemas.microsoft.com/office/drawing/2014/main" val="1648706772"/>
                    </a:ext>
                  </a:extLst>
                </a:gridCol>
                <a:gridCol w="329184">
                  <a:extLst>
                    <a:ext uri="{9D8B030D-6E8A-4147-A177-3AD203B41FA5}">
                      <a16:colId xmlns:a16="http://schemas.microsoft.com/office/drawing/2014/main" val="468198416"/>
                    </a:ext>
                  </a:extLst>
                </a:gridCol>
                <a:gridCol w="329184">
                  <a:extLst>
                    <a:ext uri="{9D8B030D-6E8A-4147-A177-3AD203B41FA5}">
                      <a16:colId xmlns:a16="http://schemas.microsoft.com/office/drawing/2014/main" val="959460405"/>
                    </a:ext>
                  </a:extLst>
                </a:gridCol>
                <a:gridCol w="329184">
                  <a:extLst>
                    <a:ext uri="{9D8B030D-6E8A-4147-A177-3AD203B41FA5}">
                      <a16:colId xmlns:a16="http://schemas.microsoft.com/office/drawing/2014/main" val="887266147"/>
                    </a:ext>
                  </a:extLst>
                </a:gridCol>
                <a:gridCol w="329184">
                  <a:extLst>
                    <a:ext uri="{9D8B030D-6E8A-4147-A177-3AD203B41FA5}">
                      <a16:colId xmlns:a16="http://schemas.microsoft.com/office/drawing/2014/main" val="1112199086"/>
                    </a:ext>
                  </a:extLst>
                </a:gridCol>
                <a:gridCol w="329184">
                  <a:extLst>
                    <a:ext uri="{9D8B030D-6E8A-4147-A177-3AD203B41FA5}">
                      <a16:colId xmlns:a16="http://schemas.microsoft.com/office/drawing/2014/main" val="2923635479"/>
                    </a:ext>
                  </a:extLst>
                </a:gridCol>
                <a:gridCol w="329184">
                  <a:extLst>
                    <a:ext uri="{9D8B030D-6E8A-4147-A177-3AD203B41FA5}">
                      <a16:colId xmlns:a16="http://schemas.microsoft.com/office/drawing/2014/main" val="1231180192"/>
                    </a:ext>
                  </a:extLst>
                </a:gridCol>
                <a:gridCol w="329184">
                  <a:extLst>
                    <a:ext uri="{9D8B030D-6E8A-4147-A177-3AD203B41FA5}">
                      <a16:colId xmlns:a16="http://schemas.microsoft.com/office/drawing/2014/main" val="1193280875"/>
                    </a:ext>
                  </a:extLst>
                </a:gridCol>
                <a:gridCol w="329184">
                  <a:extLst>
                    <a:ext uri="{9D8B030D-6E8A-4147-A177-3AD203B41FA5}">
                      <a16:colId xmlns:a16="http://schemas.microsoft.com/office/drawing/2014/main" val="38490588"/>
                    </a:ext>
                  </a:extLst>
                </a:gridCol>
                <a:gridCol w="329184">
                  <a:extLst>
                    <a:ext uri="{9D8B030D-6E8A-4147-A177-3AD203B41FA5}">
                      <a16:colId xmlns:a16="http://schemas.microsoft.com/office/drawing/2014/main" val="3625298804"/>
                    </a:ext>
                  </a:extLst>
                </a:gridCol>
                <a:gridCol w="329184">
                  <a:extLst>
                    <a:ext uri="{9D8B030D-6E8A-4147-A177-3AD203B41FA5}">
                      <a16:colId xmlns:a16="http://schemas.microsoft.com/office/drawing/2014/main" val="2508399878"/>
                    </a:ext>
                  </a:extLst>
                </a:gridCol>
                <a:gridCol w="329184">
                  <a:extLst>
                    <a:ext uri="{9D8B030D-6E8A-4147-A177-3AD203B41FA5}">
                      <a16:colId xmlns:a16="http://schemas.microsoft.com/office/drawing/2014/main" val="178252797"/>
                    </a:ext>
                  </a:extLst>
                </a:gridCol>
                <a:gridCol w="329184">
                  <a:extLst>
                    <a:ext uri="{9D8B030D-6E8A-4147-A177-3AD203B41FA5}">
                      <a16:colId xmlns:a16="http://schemas.microsoft.com/office/drawing/2014/main" val="1260713839"/>
                    </a:ext>
                  </a:extLst>
                </a:gridCol>
                <a:gridCol w="329184">
                  <a:extLst>
                    <a:ext uri="{9D8B030D-6E8A-4147-A177-3AD203B41FA5}">
                      <a16:colId xmlns:a16="http://schemas.microsoft.com/office/drawing/2014/main" val="3743527920"/>
                    </a:ext>
                  </a:extLst>
                </a:gridCol>
                <a:gridCol w="329184">
                  <a:extLst>
                    <a:ext uri="{9D8B030D-6E8A-4147-A177-3AD203B41FA5}">
                      <a16:colId xmlns:a16="http://schemas.microsoft.com/office/drawing/2014/main" val="2254106297"/>
                    </a:ext>
                  </a:extLst>
                </a:gridCol>
                <a:gridCol w="329184">
                  <a:extLst>
                    <a:ext uri="{9D8B030D-6E8A-4147-A177-3AD203B41FA5}">
                      <a16:colId xmlns:a16="http://schemas.microsoft.com/office/drawing/2014/main" val="1682593848"/>
                    </a:ext>
                  </a:extLst>
                </a:gridCol>
                <a:gridCol w="329184">
                  <a:extLst>
                    <a:ext uri="{9D8B030D-6E8A-4147-A177-3AD203B41FA5}">
                      <a16:colId xmlns:a16="http://schemas.microsoft.com/office/drawing/2014/main" val="383054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9615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16:26:20</a:t>
                      </a:r>
                      <a:r>
                        <a:rPr kumimoji="0" lang="en-US" sz="1000" b="0" i="0" u="none" strike="noStrike" kern="1200" cap="none" spc="0" normalizeH="0" baseline="0" noProof="0">
                          <a:ln>
                            <a:noFill/>
                          </a:ln>
                          <a:solidFill>
                            <a:prstClr val="black"/>
                          </a:solidFill>
                          <a:effectLst/>
                          <a:uLnTx/>
                          <a:uFillTx/>
                          <a:latin typeface="Calibri"/>
                          <a:ea typeface="+mn-ea"/>
                          <a:cs typeface="+mn-cs"/>
                        </a:rPr>
                        <a:t>
 🏅Christophe, Data Fabric Lead at MBDA, shares insights on how his team’s innovative approach unlocked the full potential of data within MBDA, earning them recognition at our #InnovationAwards2023
#MBDA #innovation #data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https://quintly-image-storage.s3.amazonaws.com/827bcf9abf3cd0442ebfd92105a30159/3c18e5568c91df0f9c140700062cea26.jpg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15711125"/>
                  </a:ext>
                </a:extLst>
              </a:tr>
            </a:tbl>
          </a:graphicData>
        </a:graphic>
      </p:graphicFrame>
      <p:sp>
        <p:nvSpPr>
          <p:cNvPr id="4" name="Text Placeholder 3">
            <a:extLst>
              <a:ext uri="{FF2B5EF4-FFF2-40B4-BE49-F238E27FC236}">
                <a16:creationId xmlns:a16="http://schemas.microsoft.com/office/drawing/2014/main" id="{13D3BC16-5528-41B4-BA39-2C864FA0CFD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07289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8D1A-8AEE-4CFE-A019-B28CED2C342D}"/>
              </a:ext>
            </a:extLst>
          </p:cNvPr>
          <p:cNvSpPr>
            <a:spLocks noGrp="1"/>
          </p:cNvSpPr>
          <p:nvPr>
            <p:ph type="title"/>
          </p:nvPr>
        </p:nvSpPr>
        <p:spPr/>
        <p:txBody>
          <a:bodyPr/>
          <a:lstStyle/>
          <a:p>
            <a:r>
              <a:rPr lang="en-US"/>
              <a:t>Instagram Custom Posts Table | 11 profiles - 5 of 6</a:t>
            </a:r>
          </a:p>
        </p:txBody>
      </p:sp>
      <p:graphicFrame>
        <p:nvGraphicFramePr>
          <p:cNvPr id="5" name="Table Placeholder 4">
            <a:extLst>
              <a:ext uri="{FF2B5EF4-FFF2-40B4-BE49-F238E27FC236}">
                <a16:creationId xmlns:a16="http://schemas.microsoft.com/office/drawing/2014/main" id="{8F8F29CE-099C-4BC7-8071-A3EF2130BEC7}"/>
              </a:ext>
            </a:extLst>
          </p:cNvPr>
          <p:cNvGraphicFramePr>
            <a:graphicFrameLocks noGrp="1"/>
          </p:cNvGraphicFramePr>
          <p:nvPr>
            <p:ph type="tbl" sz="quarter" idx="13"/>
            <p:extLst>
              <p:ext uri="{D42A27DB-BD31-4B8C-83A1-F6EECF244321}">
                <p14:modId xmlns:p14="http://schemas.microsoft.com/office/powerpoint/2010/main" val="253391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39173415"/>
                    </a:ext>
                  </a:extLst>
                </a:gridCol>
                <a:gridCol w="658368">
                  <a:extLst>
                    <a:ext uri="{9D8B030D-6E8A-4147-A177-3AD203B41FA5}">
                      <a16:colId xmlns:a16="http://schemas.microsoft.com/office/drawing/2014/main" val="3407215959"/>
                    </a:ext>
                  </a:extLst>
                </a:gridCol>
                <a:gridCol w="905256">
                  <a:extLst>
                    <a:ext uri="{9D8B030D-6E8A-4147-A177-3AD203B41FA5}">
                      <a16:colId xmlns:a16="http://schemas.microsoft.com/office/drawing/2014/main" val="687197650"/>
                    </a:ext>
                  </a:extLst>
                </a:gridCol>
                <a:gridCol w="329184">
                  <a:extLst>
                    <a:ext uri="{9D8B030D-6E8A-4147-A177-3AD203B41FA5}">
                      <a16:colId xmlns:a16="http://schemas.microsoft.com/office/drawing/2014/main" val="4020684872"/>
                    </a:ext>
                  </a:extLst>
                </a:gridCol>
                <a:gridCol w="329184">
                  <a:extLst>
                    <a:ext uri="{9D8B030D-6E8A-4147-A177-3AD203B41FA5}">
                      <a16:colId xmlns:a16="http://schemas.microsoft.com/office/drawing/2014/main" val="2329913985"/>
                    </a:ext>
                  </a:extLst>
                </a:gridCol>
                <a:gridCol w="329184">
                  <a:extLst>
                    <a:ext uri="{9D8B030D-6E8A-4147-A177-3AD203B41FA5}">
                      <a16:colId xmlns:a16="http://schemas.microsoft.com/office/drawing/2014/main" val="1235053256"/>
                    </a:ext>
                  </a:extLst>
                </a:gridCol>
                <a:gridCol w="329184">
                  <a:extLst>
                    <a:ext uri="{9D8B030D-6E8A-4147-A177-3AD203B41FA5}">
                      <a16:colId xmlns:a16="http://schemas.microsoft.com/office/drawing/2014/main" val="2603009631"/>
                    </a:ext>
                  </a:extLst>
                </a:gridCol>
                <a:gridCol w="329184">
                  <a:extLst>
                    <a:ext uri="{9D8B030D-6E8A-4147-A177-3AD203B41FA5}">
                      <a16:colId xmlns:a16="http://schemas.microsoft.com/office/drawing/2014/main" val="3755586510"/>
                    </a:ext>
                  </a:extLst>
                </a:gridCol>
                <a:gridCol w="329184">
                  <a:extLst>
                    <a:ext uri="{9D8B030D-6E8A-4147-A177-3AD203B41FA5}">
                      <a16:colId xmlns:a16="http://schemas.microsoft.com/office/drawing/2014/main" val="2100465232"/>
                    </a:ext>
                  </a:extLst>
                </a:gridCol>
                <a:gridCol w="329184">
                  <a:extLst>
                    <a:ext uri="{9D8B030D-6E8A-4147-A177-3AD203B41FA5}">
                      <a16:colId xmlns:a16="http://schemas.microsoft.com/office/drawing/2014/main" val="3984231212"/>
                    </a:ext>
                  </a:extLst>
                </a:gridCol>
                <a:gridCol w="329184">
                  <a:extLst>
                    <a:ext uri="{9D8B030D-6E8A-4147-A177-3AD203B41FA5}">
                      <a16:colId xmlns:a16="http://schemas.microsoft.com/office/drawing/2014/main" val="926494989"/>
                    </a:ext>
                  </a:extLst>
                </a:gridCol>
                <a:gridCol w="329184">
                  <a:extLst>
                    <a:ext uri="{9D8B030D-6E8A-4147-A177-3AD203B41FA5}">
                      <a16:colId xmlns:a16="http://schemas.microsoft.com/office/drawing/2014/main" val="669296315"/>
                    </a:ext>
                  </a:extLst>
                </a:gridCol>
                <a:gridCol w="329184">
                  <a:extLst>
                    <a:ext uri="{9D8B030D-6E8A-4147-A177-3AD203B41FA5}">
                      <a16:colId xmlns:a16="http://schemas.microsoft.com/office/drawing/2014/main" val="1039037641"/>
                    </a:ext>
                  </a:extLst>
                </a:gridCol>
                <a:gridCol w="329184">
                  <a:extLst>
                    <a:ext uri="{9D8B030D-6E8A-4147-A177-3AD203B41FA5}">
                      <a16:colId xmlns:a16="http://schemas.microsoft.com/office/drawing/2014/main" val="4174704959"/>
                    </a:ext>
                  </a:extLst>
                </a:gridCol>
                <a:gridCol w="329184">
                  <a:extLst>
                    <a:ext uri="{9D8B030D-6E8A-4147-A177-3AD203B41FA5}">
                      <a16:colId xmlns:a16="http://schemas.microsoft.com/office/drawing/2014/main" val="1184278081"/>
                    </a:ext>
                  </a:extLst>
                </a:gridCol>
                <a:gridCol w="329184">
                  <a:extLst>
                    <a:ext uri="{9D8B030D-6E8A-4147-A177-3AD203B41FA5}">
                      <a16:colId xmlns:a16="http://schemas.microsoft.com/office/drawing/2014/main" val="1123326702"/>
                    </a:ext>
                  </a:extLst>
                </a:gridCol>
                <a:gridCol w="329184">
                  <a:extLst>
                    <a:ext uri="{9D8B030D-6E8A-4147-A177-3AD203B41FA5}">
                      <a16:colId xmlns:a16="http://schemas.microsoft.com/office/drawing/2014/main" val="2825043490"/>
                    </a:ext>
                  </a:extLst>
                </a:gridCol>
                <a:gridCol w="329184">
                  <a:extLst>
                    <a:ext uri="{9D8B030D-6E8A-4147-A177-3AD203B41FA5}">
                      <a16:colId xmlns:a16="http://schemas.microsoft.com/office/drawing/2014/main" val="596483582"/>
                    </a:ext>
                  </a:extLst>
                </a:gridCol>
                <a:gridCol w="329184">
                  <a:extLst>
                    <a:ext uri="{9D8B030D-6E8A-4147-A177-3AD203B41FA5}">
                      <a16:colId xmlns:a16="http://schemas.microsoft.com/office/drawing/2014/main" val="425786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43102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- 2023-10-16 10:50:43</a:t>
                      </a:r>
                      <a:r>
                        <a:rPr kumimoji="0" lang="en-US" sz="1000" b="0" i="0" u="none" strike="noStrike" kern="1200" cap="none" spc="0" normalizeH="0" baseline="0" noProof="0">
                          <a:ln>
                            <a:noFill/>
                          </a:ln>
                          <a:solidFill>
                            <a:prstClr val="black"/>
                          </a:solidFill>
                          <a:effectLst/>
                          <a:uLnTx/>
                          <a:uFillTx/>
                          <a:latin typeface="Calibri"/>
                          <a:ea typeface="+mn-ea"/>
                          <a:cs typeface="+mn-cs"/>
                        </a:rPr>
                        <a:t>
 🏅Paolo di Petta, Material Technology Executive Manager at MBDA, is one of the innovators awarded at the #InnovationAward2023 for his team’s work on the next generation of radomes for defence applications called « Nimas ».
#MBDA #technology #innovation #award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https://quintly-image-storage.s3.amazonaws.com/827bcf9abf3cd0442ebfd92105a30159/946925d10f020f82e9b7591d9ee4cfaa.jpg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3379103"/>
                  </a:ext>
                </a:extLst>
              </a:tr>
            </a:tbl>
          </a:graphicData>
        </a:graphic>
      </p:graphicFrame>
      <p:sp>
        <p:nvSpPr>
          <p:cNvPr id="4" name="Text Placeholder 3">
            <a:extLst>
              <a:ext uri="{FF2B5EF4-FFF2-40B4-BE49-F238E27FC236}">
                <a16:creationId xmlns:a16="http://schemas.microsoft.com/office/drawing/2014/main" id="{7E04C62A-6746-4748-B259-9210E1EE1E8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055712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8237E-0B0A-43EF-83B8-32EE4497F801}"/>
              </a:ext>
            </a:extLst>
          </p:cNvPr>
          <p:cNvSpPr>
            <a:spLocks noGrp="1"/>
          </p:cNvSpPr>
          <p:nvPr>
            <p:ph type="title"/>
          </p:nvPr>
        </p:nvSpPr>
        <p:spPr/>
        <p:txBody>
          <a:bodyPr/>
          <a:lstStyle/>
          <a:p>
            <a:r>
              <a:rPr lang="en-US"/>
              <a:t>Instagram Custom Posts Table | 11 profiles - 6 of 6</a:t>
            </a:r>
          </a:p>
        </p:txBody>
      </p:sp>
      <p:graphicFrame>
        <p:nvGraphicFramePr>
          <p:cNvPr id="5" name="Table Placeholder 4">
            <a:extLst>
              <a:ext uri="{FF2B5EF4-FFF2-40B4-BE49-F238E27FC236}">
                <a16:creationId xmlns:a16="http://schemas.microsoft.com/office/drawing/2014/main" id="{F925FA8C-E79E-43A8-A274-68EB59E541E0}"/>
              </a:ext>
            </a:extLst>
          </p:cNvPr>
          <p:cNvGraphicFramePr>
            <a:graphicFrameLocks noGrp="1"/>
          </p:cNvGraphicFramePr>
          <p:nvPr>
            <p:ph type="tbl" sz="quarter" idx="13"/>
            <p:extLst>
              <p:ext uri="{D42A27DB-BD31-4B8C-83A1-F6EECF244321}">
                <p14:modId xmlns:p14="http://schemas.microsoft.com/office/powerpoint/2010/main" val="236430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75312633"/>
                    </a:ext>
                  </a:extLst>
                </a:gridCol>
                <a:gridCol w="658368">
                  <a:extLst>
                    <a:ext uri="{9D8B030D-6E8A-4147-A177-3AD203B41FA5}">
                      <a16:colId xmlns:a16="http://schemas.microsoft.com/office/drawing/2014/main" val="1972073817"/>
                    </a:ext>
                  </a:extLst>
                </a:gridCol>
                <a:gridCol w="905256">
                  <a:extLst>
                    <a:ext uri="{9D8B030D-6E8A-4147-A177-3AD203B41FA5}">
                      <a16:colId xmlns:a16="http://schemas.microsoft.com/office/drawing/2014/main" val="97939793"/>
                    </a:ext>
                  </a:extLst>
                </a:gridCol>
                <a:gridCol w="329184">
                  <a:extLst>
                    <a:ext uri="{9D8B030D-6E8A-4147-A177-3AD203B41FA5}">
                      <a16:colId xmlns:a16="http://schemas.microsoft.com/office/drawing/2014/main" val="3643524388"/>
                    </a:ext>
                  </a:extLst>
                </a:gridCol>
                <a:gridCol w="329184">
                  <a:extLst>
                    <a:ext uri="{9D8B030D-6E8A-4147-A177-3AD203B41FA5}">
                      <a16:colId xmlns:a16="http://schemas.microsoft.com/office/drawing/2014/main" val="817207466"/>
                    </a:ext>
                  </a:extLst>
                </a:gridCol>
                <a:gridCol w="329184">
                  <a:extLst>
                    <a:ext uri="{9D8B030D-6E8A-4147-A177-3AD203B41FA5}">
                      <a16:colId xmlns:a16="http://schemas.microsoft.com/office/drawing/2014/main" val="1770476986"/>
                    </a:ext>
                  </a:extLst>
                </a:gridCol>
                <a:gridCol w="329184">
                  <a:extLst>
                    <a:ext uri="{9D8B030D-6E8A-4147-A177-3AD203B41FA5}">
                      <a16:colId xmlns:a16="http://schemas.microsoft.com/office/drawing/2014/main" val="389558077"/>
                    </a:ext>
                  </a:extLst>
                </a:gridCol>
                <a:gridCol w="329184">
                  <a:extLst>
                    <a:ext uri="{9D8B030D-6E8A-4147-A177-3AD203B41FA5}">
                      <a16:colId xmlns:a16="http://schemas.microsoft.com/office/drawing/2014/main" val="1224438448"/>
                    </a:ext>
                  </a:extLst>
                </a:gridCol>
                <a:gridCol w="329184">
                  <a:extLst>
                    <a:ext uri="{9D8B030D-6E8A-4147-A177-3AD203B41FA5}">
                      <a16:colId xmlns:a16="http://schemas.microsoft.com/office/drawing/2014/main" val="557503439"/>
                    </a:ext>
                  </a:extLst>
                </a:gridCol>
                <a:gridCol w="329184">
                  <a:extLst>
                    <a:ext uri="{9D8B030D-6E8A-4147-A177-3AD203B41FA5}">
                      <a16:colId xmlns:a16="http://schemas.microsoft.com/office/drawing/2014/main" val="2206451298"/>
                    </a:ext>
                  </a:extLst>
                </a:gridCol>
                <a:gridCol w="329184">
                  <a:extLst>
                    <a:ext uri="{9D8B030D-6E8A-4147-A177-3AD203B41FA5}">
                      <a16:colId xmlns:a16="http://schemas.microsoft.com/office/drawing/2014/main" val="3726051863"/>
                    </a:ext>
                  </a:extLst>
                </a:gridCol>
                <a:gridCol w="329184">
                  <a:extLst>
                    <a:ext uri="{9D8B030D-6E8A-4147-A177-3AD203B41FA5}">
                      <a16:colId xmlns:a16="http://schemas.microsoft.com/office/drawing/2014/main" val="2031264652"/>
                    </a:ext>
                  </a:extLst>
                </a:gridCol>
                <a:gridCol w="329184">
                  <a:extLst>
                    <a:ext uri="{9D8B030D-6E8A-4147-A177-3AD203B41FA5}">
                      <a16:colId xmlns:a16="http://schemas.microsoft.com/office/drawing/2014/main" val="2663930170"/>
                    </a:ext>
                  </a:extLst>
                </a:gridCol>
                <a:gridCol w="329184">
                  <a:extLst>
                    <a:ext uri="{9D8B030D-6E8A-4147-A177-3AD203B41FA5}">
                      <a16:colId xmlns:a16="http://schemas.microsoft.com/office/drawing/2014/main" val="3819592692"/>
                    </a:ext>
                  </a:extLst>
                </a:gridCol>
                <a:gridCol w="329184">
                  <a:extLst>
                    <a:ext uri="{9D8B030D-6E8A-4147-A177-3AD203B41FA5}">
                      <a16:colId xmlns:a16="http://schemas.microsoft.com/office/drawing/2014/main" val="1809497213"/>
                    </a:ext>
                  </a:extLst>
                </a:gridCol>
                <a:gridCol w="329184">
                  <a:extLst>
                    <a:ext uri="{9D8B030D-6E8A-4147-A177-3AD203B41FA5}">
                      <a16:colId xmlns:a16="http://schemas.microsoft.com/office/drawing/2014/main" val="510894012"/>
                    </a:ext>
                  </a:extLst>
                </a:gridCol>
                <a:gridCol w="329184">
                  <a:extLst>
                    <a:ext uri="{9D8B030D-6E8A-4147-A177-3AD203B41FA5}">
                      <a16:colId xmlns:a16="http://schemas.microsoft.com/office/drawing/2014/main" val="721198453"/>
                    </a:ext>
                  </a:extLst>
                </a:gridCol>
                <a:gridCol w="329184">
                  <a:extLst>
                    <a:ext uri="{9D8B030D-6E8A-4147-A177-3AD203B41FA5}">
                      <a16:colId xmlns:a16="http://schemas.microsoft.com/office/drawing/2014/main" val="3332956393"/>
                    </a:ext>
                  </a:extLst>
                </a:gridCol>
                <a:gridCol w="329184">
                  <a:extLst>
                    <a:ext uri="{9D8B030D-6E8A-4147-A177-3AD203B41FA5}">
                      <a16:colId xmlns:a16="http://schemas.microsoft.com/office/drawing/2014/main" val="179340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6175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- 2023-10-02 09:51:34</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the creativity of our engineers at MBDA’s Innovation Awards 2023
Our teams showcase groundbreaking projects, powering the defence of tomorrow. 
Thanks to all who contributed, and let’s keep innovating!
#MBDA #InnovationAwards2023 #defence #engineers #innovation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https://quintly-image-storage.s3.amazonaws.com/827bcf9abf3cd0442ebfd92105a30159/9b78599d9b3ca589083733b749eef855.jpg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11/01/2023 07:24:15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5089395"/>
                  </a:ext>
                </a:extLst>
              </a:tr>
            </a:tbl>
          </a:graphicData>
        </a:graphic>
      </p:graphicFrame>
      <p:sp>
        <p:nvSpPr>
          <p:cNvPr id="4" name="Text Placeholder 3">
            <a:extLst>
              <a:ext uri="{FF2B5EF4-FFF2-40B4-BE49-F238E27FC236}">
                <a16:creationId xmlns:a16="http://schemas.microsoft.com/office/drawing/2014/main" id="{9FEF310A-F153-45F2-80F4-695571AD690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9863889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FB14-F4FE-401D-9FB1-66D3B91081D3}"/>
              </a:ext>
            </a:extLst>
          </p:cNvPr>
          <p:cNvSpPr>
            <a:spLocks noGrp="1"/>
          </p:cNvSpPr>
          <p:nvPr>
            <p:ph type="title"/>
          </p:nvPr>
        </p:nvSpPr>
        <p:spPr/>
        <p:txBody>
          <a:bodyPr/>
          <a:lstStyle/>
          <a:p>
            <a:r>
              <a:rPr lang="pt-BR"/>
              <a:t>Instagram Custom Videos Table | 11 profiles - 1 of 5</a:t>
            </a:r>
            <a:endParaRPr lang="en-US"/>
          </a:p>
        </p:txBody>
      </p:sp>
      <p:graphicFrame>
        <p:nvGraphicFramePr>
          <p:cNvPr id="5" name="Table Placeholder 4">
            <a:extLst>
              <a:ext uri="{FF2B5EF4-FFF2-40B4-BE49-F238E27FC236}">
                <a16:creationId xmlns:a16="http://schemas.microsoft.com/office/drawing/2014/main" id="{1297D6ED-D048-4320-873D-AF9801B1E074}"/>
              </a:ext>
            </a:extLst>
          </p:cNvPr>
          <p:cNvGraphicFramePr>
            <a:graphicFrameLocks noGrp="1"/>
          </p:cNvGraphicFramePr>
          <p:nvPr>
            <p:ph type="tbl" sz="quarter" idx="13"/>
            <p:extLst>
              <p:ext uri="{D42A27DB-BD31-4B8C-83A1-F6EECF244321}">
                <p14:modId xmlns:p14="http://schemas.microsoft.com/office/powerpoint/2010/main" val="413474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4126937291"/>
                    </a:ext>
                  </a:extLst>
                </a:gridCol>
                <a:gridCol w="905257">
                  <a:extLst>
                    <a:ext uri="{9D8B030D-6E8A-4147-A177-3AD203B41FA5}">
                      <a16:colId xmlns:a16="http://schemas.microsoft.com/office/drawing/2014/main" val="1507146167"/>
                    </a:ext>
                  </a:extLst>
                </a:gridCol>
                <a:gridCol w="1069849">
                  <a:extLst>
                    <a:ext uri="{9D8B030D-6E8A-4147-A177-3AD203B41FA5}">
                      <a16:colId xmlns:a16="http://schemas.microsoft.com/office/drawing/2014/main" val="4261506635"/>
                    </a:ext>
                  </a:extLst>
                </a:gridCol>
                <a:gridCol w="329184">
                  <a:extLst>
                    <a:ext uri="{9D8B030D-6E8A-4147-A177-3AD203B41FA5}">
                      <a16:colId xmlns:a16="http://schemas.microsoft.com/office/drawing/2014/main" val="4232478573"/>
                    </a:ext>
                  </a:extLst>
                </a:gridCol>
                <a:gridCol w="329184">
                  <a:extLst>
                    <a:ext uri="{9D8B030D-6E8A-4147-A177-3AD203B41FA5}">
                      <a16:colId xmlns:a16="http://schemas.microsoft.com/office/drawing/2014/main" val="566646783"/>
                    </a:ext>
                  </a:extLst>
                </a:gridCol>
                <a:gridCol w="329184">
                  <a:extLst>
                    <a:ext uri="{9D8B030D-6E8A-4147-A177-3AD203B41FA5}">
                      <a16:colId xmlns:a16="http://schemas.microsoft.com/office/drawing/2014/main" val="1554522698"/>
                    </a:ext>
                  </a:extLst>
                </a:gridCol>
                <a:gridCol w="329184">
                  <a:extLst>
                    <a:ext uri="{9D8B030D-6E8A-4147-A177-3AD203B41FA5}">
                      <a16:colId xmlns:a16="http://schemas.microsoft.com/office/drawing/2014/main" val="2730268481"/>
                    </a:ext>
                  </a:extLst>
                </a:gridCol>
                <a:gridCol w="329184">
                  <a:extLst>
                    <a:ext uri="{9D8B030D-6E8A-4147-A177-3AD203B41FA5}">
                      <a16:colId xmlns:a16="http://schemas.microsoft.com/office/drawing/2014/main" val="3454137856"/>
                    </a:ext>
                  </a:extLst>
                </a:gridCol>
                <a:gridCol w="329184">
                  <a:extLst>
                    <a:ext uri="{9D8B030D-6E8A-4147-A177-3AD203B41FA5}">
                      <a16:colId xmlns:a16="http://schemas.microsoft.com/office/drawing/2014/main" val="3292545092"/>
                    </a:ext>
                  </a:extLst>
                </a:gridCol>
                <a:gridCol w="329184">
                  <a:extLst>
                    <a:ext uri="{9D8B030D-6E8A-4147-A177-3AD203B41FA5}">
                      <a16:colId xmlns:a16="http://schemas.microsoft.com/office/drawing/2014/main" val="1598615994"/>
                    </a:ext>
                  </a:extLst>
                </a:gridCol>
                <a:gridCol w="329184">
                  <a:extLst>
                    <a:ext uri="{9D8B030D-6E8A-4147-A177-3AD203B41FA5}">
                      <a16:colId xmlns:a16="http://schemas.microsoft.com/office/drawing/2014/main" val="530566904"/>
                    </a:ext>
                  </a:extLst>
                </a:gridCol>
                <a:gridCol w="329184">
                  <a:extLst>
                    <a:ext uri="{9D8B030D-6E8A-4147-A177-3AD203B41FA5}">
                      <a16:colId xmlns:a16="http://schemas.microsoft.com/office/drawing/2014/main" val="3856029384"/>
                    </a:ext>
                  </a:extLst>
                </a:gridCol>
                <a:gridCol w="329184">
                  <a:extLst>
                    <a:ext uri="{9D8B030D-6E8A-4147-A177-3AD203B41FA5}">
                      <a16:colId xmlns:a16="http://schemas.microsoft.com/office/drawing/2014/main" val="2105713158"/>
                    </a:ext>
                  </a:extLst>
                </a:gridCol>
                <a:gridCol w="329184">
                  <a:extLst>
                    <a:ext uri="{9D8B030D-6E8A-4147-A177-3AD203B41FA5}">
                      <a16:colId xmlns:a16="http://schemas.microsoft.com/office/drawing/2014/main" val="21166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6708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- 2023-10-31 15:09:23</a:t>
                      </a:r>
                      <a:r>
                        <a:rPr kumimoji="0" lang="en-US" sz="1000" b="0" i="0" u="none" strike="noStrike" kern="1200" cap="none" spc="0" normalizeH="0" baseline="0" noProof="0">
                          <a:ln>
                            <a:noFill/>
                          </a:ln>
                          <a:solidFill>
                            <a:prstClr val="black"/>
                          </a:solidFill>
                          <a:effectLst/>
                          <a:uLnTx/>
                          <a:uFillTx/>
                          <a:latin typeface="Calibri"/>
                          <a:ea typeface="+mn-ea"/>
                          <a:cs typeface="+mn-cs"/>
                        </a:rPr>
                        <a:t>
 🏅Agnes, responsible of Decoying and Warning Systems at MBDA, has substantially improved the protection of helicopter pilots. Her innovative work received a prestigious prize at our #InnovationAwards2023
#MBDA #innovation #helicopterpilot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https://quintly-image-storage.s3.amazonaws.com/827bcf9abf3cd0442ebfd92105a30159/653c501c046a1633a484b0004024f040.jpg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0823235"/>
                  </a:ext>
                </a:extLst>
              </a:tr>
            </a:tbl>
          </a:graphicData>
        </a:graphic>
      </p:graphicFrame>
      <p:sp>
        <p:nvSpPr>
          <p:cNvPr id="4" name="Text Placeholder 3">
            <a:extLst>
              <a:ext uri="{FF2B5EF4-FFF2-40B4-BE49-F238E27FC236}">
                <a16:creationId xmlns:a16="http://schemas.microsoft.com/office/drawing/2014/main" id="{7381B517-D45D-4C0B-9A3C-A09CD53AB267}"/>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42054338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7E341-2FFD-4247-A088-64DDB7A8DD40}"/>
              </a:ext>
            </a:extLst>
          </p:cNvPr>
          <p:cNvSpPr>
            <a:spLocks noGrp="1"/>
          </p:cNvSpPr>
          <p:nvPr>
            <p:ph type="title"/>
          </p:nvPr>
        </p:nvSpPr>
        <p:spPr/>
        <p:txBody>
          <a:bodyPr/>
          <a:lstStyle/>
          <a:p>
            <a:r>
              <a:rPr lang="pt-BR"/>
              <a:t>Instagram Custom Videos Table | 11 profiles - 2 of 5</a:t>
            </a:r>
            <a:endParaRPr lang="en-US"/>
          </a:p>
        </p:txBody>
      </p:sp>
      <p:graphicFrame>
        <p:nvGraphicFramePr>
          <p:cNvPr id="5" name="Table Placeholder 4">
            <a:extLst>
              <a:ext uri="{FF2B5EF4-FFF2-40B4-BE49-F238E27FC236}">
                <a16:creationId xmlns:a16="http://schemas.microsoft.com/office/drawing/2014/main" id="{EB6AA10E-9D9E-4D7A-8642-C77556F22E4F}"/>
              </a:ext>
            </a:extLst>
          </p:cNvPr>
          <p:cNvGraphicFramePr>
            <a:graphicFrameLocks noGrp="1"/>
          </p:cNvGraphicFramePr>
          <p:nvPr>
            <p:ph type="tbl" sz="quarter" idx="13"/>
            <p:extLst>
              <p:ext uri="{D42A27DB-BD31-4B8C-83A1-F6EECF244321}">
                <p14:modId xmlns:p14="http://schemas.microsoft.com/office/powerpoint/2010/main" val="266722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806422102"/>
                    </a:ext>
                  </a:extLst>
                </a:gridCol>
                <a:gridCol w="905257">
                  <a:extLst>
                    <a:ext uri="{9D8B030D-6E8A-4147-A177-3AD203B41FA5}">
                      <a16:colId xmlns:a16="http://schemas.microsoft.com/office/drawing/2014/main" val="2699207098"/>
                    </a:ext>
                  </a:extLst>
                </a:gridCol>
                <a:gridCol w="1069849">
                  <a:extLst>
                    <a:ext uri="{9D8B030D-6E8A-4147-A177-3AD203B41FA5}">
                      <a16:colId xmlns:a16="http://schemas.microsoft.com/office/drawing/2014/main" val="1927535983"/>
                    </a:ext>
                  </a:extLst>
                </a:gridCol>
                <a:gridCol w="329184">
                  <a:extLst>
                    <a:ext uri="{9D8B030D-6E8A-4147-A177-3AD203B41FA5}">
                      <a16:colId xmlns:a16="http://schemas.microsoft.com/office/drawing/2014/main" val="1821312130"/>
                    </a:ext>
                  </a:extLst>
                </a:gridCol>
                <a:gridCol w="329184">
                  <a:extLst>
                    <a:ext uri="{9D8B030D-6E8A-4147-A177-3AD203B41FA5}">
                      <a16:colId xmlns:a16="http://schemas.microsoft.com/office/drawing/2014/main" val="175708894"/>
                    </a:ext>
                  </a:extLst>
                </a:gridCol>
                <a:gridCol w="329184">
                  <a:extLst>
                    <a:ext uri="{9D8B030D-6E8A-4147-A177-3AD203B41FA5}">
                      <a16:colId xmlns:a16="http://schemas.microsoft.com/office/drawing/2014/main" val="3544565822"/>
                    </a:ext>
                  </a:extLst>
                </a:gridCol>
                <a:gridCol w="329184">
                  <a:extLst>
                    <a:ext uri="{9D8B030D-6E8A-4147-A177-3AD203B41FA5}">
                      <a16:colId xmlns:a16="http://schemas.microsoft.com/office/drawing/2014/main" val="3683524865"/>
                    </a:ext>
                  </a:extLst>
                </a:gridCol>
                <a:gridCol w="329184">
                  <a:extLst>
                    <a:ext uri="{9D8B030D-6E8A-4147-A177-3AD203B41FA5}">
                      <a16:colId xmlns:a16="http://schemas.microsoft.com/office/drawing/2014/main" val="738596663"/>
                    </a:ext>
                  </a:extLst>
                </a:gridCol>
                <a:gridCol w="329184">
                  <a:extLst>
                    <a:ext uri="{9D8B030D-6E8A-4147-A177-3AD203B41FA5}">
                      <a16:colId xmlns:a16="http://schemas.microsoft.com/office/drawing/2014/main" val="734160695"/>
                    </a:ext>
                  </a:extLst>
                </a:gridCol>
                <a:gridCol w="329184">
                  <a:extLst>
                    <a:ext uri="{9D8B030D-6E8A-4147-A177-3AD203B41FA5}">
                      <a16:colId xmlns:a16="http://schemas.microsoft.com/office/drawing/2014/main" val="835175683"/>
                    </a:ext>
                  </a:extLst>
                </a:gridCol>
                <a:gridCol w="329184">
                  <a:extLst>
                    <a:ext uri="{9D8B030D-6E8A-4147-A177-3AD203B41FA5}">
                      <a16:colId xmlns:a16="http://schemas.microsoft.com/office/drawing/2014/main" val="137535607"/>
                    </a:ext>
                  </a:extLst>
                </a:gridCol>
                <a:gridCol w="329184">
                  <a:extLst>
                    <a:ext uri="{9D8B030D-6E8A-4147-A177-3AD203B41FA5}">
                      <a16:colId xmlns:a16="http://schemas.microsoft.com/office/drawing/2014/main" val="3351977527"/>
                    </a:ext>
                  </a:extLst>
                </a:gridCol>
                <a:gridCol w="329184">
                  <a:extLst>
                    <a:ext uri="{9D8B030D-6E8A-4147-A177-3AD203B41FA5}">
                      <a16:colId xmlns:a16="http://schemas.microsoft.com/office/drawing/2014/main" val="403322541"/>
                    </a:ext>
                  </a:extLst>
                </a:gridCol>
                <a:gridCol w="329184">
                  <a:extLst>
                    <a:ext uri="{9D8B030D-6E8A-4147-A177-3AD203B41FA5}">
                      <a16:colId xmlns:a16="http://schemas.microsoft.com/office/drawing/2014/main" val="66715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6930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- 2023-10-24 11:15:54</a:t>
                      </a:r>
                      <a:r>
                        <a:rPr kumimoji="0" lang="en-US" sz="1000" b="0" i="0" u="none" strike="noStrike" kern="1200" cap="none" spc="0" normalizeH="0" baseline="0" noProof="0">
                          <a:ln>
                            <a:noFill/>
                          </a:ln>
                          <a:solidFill>
                            <a:prstClr val="black"/>
                          </a:solidFill>
                          <a:effectLst/>
                          <a:uLnTx/>
                          <a:uFillTx/>
                          <a:latin typeface="Calibri"/>
                          <a:ea typeface="+mn-ea"/>
                          <a:cs typeface="+mn-cs"/>
                        </a:rPr>
                        <a:t>
 💪 Our values are shared by all of our teams. They are our path to excellence and serve as our compass in every step we take as a group.
Discover them in the video above ⬆️
#MBDA #values #commitment #passion #integrity #innovation #teamspirit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https://quintly-image-storage.s3.amazonaws.com/827bcf9abf3cd0442ebfd92105a30159/92041ee2acf05892099702ef6db218b7.jpg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3123453"/>
                  </a:ext>
                </a:extLst>
              </a:tr>
            </a:tbl>
          </a:graphicData>
        </a:graphic>
      </p:graphicFrame>
      <p:sp>
        <p:nvSpPr>
          <p:cNvPr id="4" name="Text Placeholder 3">
            <a:extLst>
              <a:ext uri="{FF2B5EF4-FFF2-40B4-BE49-F238E27FC236}">
                <a16:creationId xmlns:a16="http://schemas.microsoft.com/office/drawing/2014/main" id="{38585EC4-11AB-4115-8076-906405799E8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8875321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1B288-6995-4EF0-AC77-8BF73ED6ABAC}"/>
              </a:ext>
            </a:extLst>
          </p:cNvPr>
          <p:cNvSpPr>
            <a:spLocks noGrp="1"/>
          </p:cNvSpPr>
          <p:nvPr>
            <p:ph type="title"/>
          </p:nvPr>
        </p:nvSpPr>
        <p:spPr/>
        <p:txBody>
          <a:bodyPr/>
          <a:lstStyle/>
          <a:p>
            <a:r>
              <a:rPr lang="pt-BR"/>
              <a:t>Instagram Custom Videos Table | 11 profiles - 3 of 5</a:t>
            </a:r>
            <a:endParaRPr lang="en-US"/>
          </a:p>
        </p:txBody>
      </p:sp>
      <p:graphicFrame>
        <p:nvGraphicFramePr>
          <p:cNvPr id="5" name="Table Placeholder 4">
            <a:extLst>
              <a:ext uri="{FF2B5EF4-FFF2-40B4-BE49-F238E27FC236}">
                <a16:creationId xmlns:a16="http://schemas.microsoft.com/office/drawing/2014/main" id="{48631878-3506-432E-8553-11EF4D59B87F}"/>
              </a:ext>
            </a:extLst>
          </p:cNvPr>
          <p:cNvGraphicFramePr>
            <a:graphicFrameLocks noGrp="1"/>
          </p:cNvGraphicFramePr>
          <p:nvPr>
            <p:ph type="tbl" sz="quarter" idx="13"/>
            <p:extLst>
              <p:ext uri="{D42A27DB-BD31-4B8C-83A1-F6EECF244321}">
                <p14:modId xmlns:p14="http://schemas.microsoft.com/office/powerpoint/2010/main" val="382683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609207868"/>
                    </a:ext>
                  </a:extLst>
                </a:gridCol>
                <a:gridCol w="905257">
                  <a:extLst>
                    <a:ext uri="{9D8B030D-6E8A-4147-A177-3AD203B41FA5}">
                      <a16:colId xmlns:a16="http://schemas.microsoft.com/office/drawing/2014/main" val="3238458344"/>
                    </a:ext>
                  </a:extLst>
                </a:gridCol>
                <a:gridCol w="1069849">
                  <a:extLst>
                    <a:ext uri="{9D8B030D-6E8A-4147-A177-3AD203B41FA5}">
                      <a16:colId xmlns:a16="http://schemas.microsoft.com/office/drawing/2014/main" val="3346255944"/>
                    </a:ext>
                  </a:extLst>
                </a:gridCol>
                <a:gridCol w="329184">
                  <a:extLst>
                    <a:ext uri="{9D8B030D-6E8A-4147-A177-3AD203B41FA5}">
                      <a16:colId xmlns:a16="http://schemas.microsoft.com/office/drawing/2014/main" val="3385460078"/>
                    </a:ext>
                  </a:extLst>
                </a:gridCol>
                <a:gridCol w="329184">
                  <a:extLst>
                    <a:ext uri="{9D8B030D-6E8A-4147-A177-3AD203B41FA5}">
                      <a16:colId xmlns:a16="http://schemas.microsoft.com/office/drawing/2014/main" val="3839838484"/>
                    </a:ext>
                  </a:extLst>
                </a:gridCol>
                <a:gridCol w="329184">
                  <a:extLst>
                    <a:ext uri="{9D8B030D-6E8A-4147-A177-3AD203B41FA5}">
                      <a16:colId xmlns:a16="http://schemas.microsoft.com/office/drawing/2014/main" val="2885725091"/>
                    </a:ext>
                  </a:extLst>
                </a:gridCol>
                <a:gridCol w="329184">
                  <a:extLst>
                    <a:ext uri="{9D8B030D-6E8A-4147-A177-3AD203B41FA5}">
                      <a16:colId xmlns:a16="http://schemas.microsoft.com/office/drawing/2014/main" val="3802654549"/>
                    </a:ext>
                  </a:extLst>
                </a:gridCol>
                <a:gridCol w="329184">
                  <a:extLst>
                    <a:ext uri="{9D8B030D-6E8A-4147-A177-3AD203B41FA5}">
                      <a16:colId xmlns:a16="http://schemas.microsoft.com/office/drawing/2014/main" val="2286607271"/>
                    </a:ext>
                  </a:extLst>
                </a:gridCol>
                <a:gridCol w="329184">
                  <a:extLst>
                    <a:ext uri="{9D8B030D-6E8A-4147-A177-3AD203B41FA5}">
                      <a16:colId xmlns:a16="http://schemas.microsoft.com/office/drawing/2014/main" val="1782698384"/>
                    </a:ext>
                  </a:extLst>
                </a:gridCol>
                <a:gridCol w="329184">
                  <a:extLst>
                    <a:ext uri="{9D8B030D-6E8A-4147-A177-3AD203B41FA5}">
                      <a16:colId xmlns:a16="http://schemas.microsoft.com/office/drawing/2014/main" val="670514386"/>
                    </a:ext>
                  </a:extLst>
                </a:gridCol>
                <a:gridCol w="329184">
                  <a:extLst>
                    <a:ext uri="{9D8B030D-6E8A-4147-A177-3AD203B41FA5}">
                      <a16:colId xmlns:a16="http://schemas.microsoft.com/office/drawing/2014/main" val="3648584880"/>
                    </a:ext>
                  </a:extLst>
                </a:gridCol>
                <a:gridCol w="329184">
                  <a:extLst>
                    <a:ext uri="{9D8B030D-6E8A-4147-A177-3AD203B41FA5}">
                      <a16:colId xmlns:a16="http://schemas.microsoft.com/office/drawing/2014/main" val="1639616388"/>
                    </a:ext>
                  </a:extLst>
                </a:gridCol>
                <a:gridCol w="329184">
                  <a:extLst>
                    <a:ext uri="{9D8B030D-6E8A-4147-A177-3AD203B41FA5}">
                      <a16:colId xmlns:a16="http://schemas.microsoft.com/office/drawing/2014/main" val="2915023275"/>
                    </a:ext>
                  </a:extLst>
                </a:gridCol>
                <a:gridCol w="329184">
                  <a:extLst>
                    <a:ext uri="{9D8B030D-6E8A-4147-A177-3AD203B41FA5}">
                      <a16:colId xmlns:a16="http://schemas.microsoft.com/office/drawing/2014/main" val="21169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5149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16:26:20</a:t>
                      </a:r>
                      <a:r>
                        <a:rPr kumimoji="0" lang="en-US" sz="1000" b="0" i="0" u="none" strike="noStrike" kern="1200" cap="none" spc="0" normalizeH="0" baseline="0" noProof="0">
                          <a:ln>
                            <a:noFill/>
                          </a:ln>
                          <a:solidFill>
                            <a:prstClr val="black"/>
                          </a:solidFill>
                          <a:effectLst/>
                          <a:uLnTx/>
                          <a:uFillTx/>
                          <a:latin typeface="Calibri"/>
                          <a:ea typeface="+mn-ea"/>
                          <a:cs typeface="+mn-cs"/>
                        </a:rPr>
                        <a:t>
 🏅Christophe, Data Fabric Lead at MBDA, shares insights on how his team’s innovative approach unlocked the full potential of data within MBDA, earning them recognition at our #InnovationAwards2023
#MBDA #innovation #data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https://quintly-image-storage.s3.amazonaws.com/827bcf9abf3cd0442ebfd92105a30159/3c18e5568c91df0f9c140700062cea26.jpg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5577851"/>
                  </a:ext>
                </a:extLst>
              </a:tr>
            </a:tbl>
          </a:graphicData>
        </a:graphic>
      </p:graphicFrame>
      <p:sp>
        <p:nvSpPr>
          <p:cNvPr id="4" name="Text Placeholder 3">
            <a:extLst>
              <a:ext uri="{FF2B5EF4-FFF2-40B4-BE49-F238E27FC236}">
                <a16:creationId xmlns:a16="http://schemas.microsoft.com/office/drawing/2014/main" id="{4A30C444-3977-4E6E-966F-E23C05301A0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867973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D76C-F742-4A93-90D9-210B310606CC}"/>
              </a:ext>
            </a:extLst>
          </p:cNvPr>
          <p:cNvSpPr>
            <a:spLocks noGrp="1"/>
          </p:cNvSpPr>
          <p:nvPr>
            <p:ph type="title"/>
          </p:nvPr>
        </p:nvSpPr>
        <p:spPr/>
        <p:txBody>
          <a:bodyPr/>
          <a:lstStyle/>
          <a:p>
            <a:r>
              <a:rPr lang="pt-BR"/>
              <a:t>Instagram Custom Videos Table | 11 profiles - 4 of 5</a:t>
            </a:r>
            <a:endParaRPr lang="en-US"/>
          </a:p>
        </p:txBody>
      </p:sp>
      <p:graphicFrame>
        <p:nvGraphicFramePr>
          <p:cNvPr id="5" name="Table Placeholder 4">
            <a:extLst>
              <a:ext uri="{FF2B5EF4-FFF2-40B4-BE49-F238E27FC236}">
                <a16:creationId xmlns:a16="http://schemas.microsoft.com/office/drawing/2014/main" id="{5780F362-4642-44F1-9E21-F32291F5A003}"/>
              </a:ext>
            </a:extLst>
          </p:cNvPr>
          <p:cNvGraphicFramePr>
            <a:graphicFrameLocks noGrp="1"/>
          </p:cNvGraphicFramePr>
          <p:nvPr>
            <p:ph type="tbl" sz="quarter" idx="13"/>
            <p:extLst>
              <p:ext uri="{D42A27DB-BD31-4B8C-83A1-F6EECF244321}">
                <p14:modId xmlns:p14="http://schemas.microsoft.com/office/powerpoint/2010/main" val="41152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587869503"/>
                    </a:ext>
                  </a:extLst>
                </a:gridCol>
                <a:gridCol w="905257">
                  <a:extLst>
                    <a:ext uri="{9D8B030D-6E8A-4147-A177-3AD203B41FA5}">
                      <a16:colId xmlns:a16="http://schemas.microsoft.com/office/drawing/2014/main" val="155956336"/>
                    </a:ext>
                  </a:extLst>
                </a:gridCol>
                <a:gridCol w="1069849">
                  <a:extLst>
                    <a:ext uri="{9D8B030D-6E8A-4147-A177-3AD203B41FA5}">
                      <a16:colId xmlns:a16="http://schemas.microsoft.com/office/drawing/2014/main" val="1224583950"/>
                    </a:ext>
                  </a:extLst>
                </a:gridCol>
                <a:gridCol w="329184">
                  <a:extLst>
                    <a:ext uri="{9D8B030D-6E8A-4147-A177-3AD203B41FA5}">
                      <a16:colId xmlns:a16="http://schemas.microsoft.com/office/drawing/2014/main" val="642771557"/>
                    </a:ext>
                  </a:extLst>
                </a:gridCol>
                <a:gridCol w="329184">
                  <a:extLst>
                    <a:ext uri="{9D8B030D-6E8A-4147-A177-3AD203B41FA5}">
                      <a16:colId xmlns:a16="http://schemas.microsoft.com/office/drawing/2014/main" val="4101474199"/>
                    </a:ext>
                  </a:extLst>
                </a:gridCol>
                <a:gridCol w="329184">
                  <a:extLst>
                    <a:ext uri="{9D8B030D-6E8A-4147-A177-3AD203B41FA5}">
                      <a16:colId xmlns:a16="http://schemas.microsoft.com/office/drawing/2014/main" val="2491222476"/>
                    </a:ext>
                  </a:extLst>
                </a:gridCol>
                <a:gridCol w="329184">
                  <a:extLst>
                    <a:ext uri="{9D8B030D-6E8A-4147-A177-3AD203B41FA5}">
                      <a16:colId xmlns:a16="http://schemas.microsoft.com/office/drawing/2014/main" val="723999429"/>
                    </a:ext>
                  </a:extLst>
                </a:gridCol>
                <a:gridCol w="329184">
                  <a:extLst>
                    <a:ext uri="{9D8B030D-6E8A-4147-A177-3AD203B41FA5}">
                      <a16:colId xmlns:a16="http://schemas.microsoft.com/office/drawing/2014/main" val="285245192"/>
                    </a:ext>
                  </a:extLst>
                </a:gridCol>
                <a:gridCol w="329184">
                  <a:extLst>
                    <a:ext uri="{9D8B030D-6E8A-4147-A177-3AD203B41FA5}">
                      <a16:colId xmlns:a16="http://schemas.microsoft.com/office/drawing/2014/main" val="3011424226"/>
                    </a:ext>
                  </a:extLst>
                </a:gridCol>
                <a:gridCol w="329184">
                  <a:extLst>
                    <a:ext uri="{9D8B030D-6E8A-4147-A177-3AD203B41FA5}">
                      <a16:colId xmlns:a16="http://schemas.microsoft.com/office/drawing/2014/main" val="4204978726"/>
                    </a:ext>
                  </a:extLst>
                </a:gridCol>
                <a:gridCol w="329184">
                  <a:extLst>
                    <a:ext uri="{9D8B030D-6E8A-4147-A177-3AD203B41FA5}">
                      <a16:colId xmlns:a16="http://schemas.microsoft.com/office/drawing/2014/main" val="2406892101"/>
                    </a:ext>
                  </a:extLst>
                </a:gridCol>
                <a:gridCol w="329184">
                  <a:extLst>
                    <a:ext uri="{9D8B030D-6E8A-4147-A177-3AD203B41FA5}">
                      <a16:colId xmlns:a16="http://schemas.microsoft.com/office/drawing/2014/main" val="517574558"/>
                    </a:ext>
                  </a:extLst>
                </a:gridCol>
                <a:gridCol w="329184">
                  <a:extLst>
                    <a:ext uri="{9D8B030D-6E8A-4147-A177-3AD203B41FA5}">
                      <a16:colId xmlns:a16="http://schemas.microsoft.com/office/drawing/2014/main" val="2312802653"/>
                    </a:ext>
                  </a:extLst>
                </a:gridCol>
                <a:gridCol w="329184">
                  <a:extLst>
                    <a:ext uri="{9D8B030D-6E8A-4147-A177-3AD203B41FA5}">
                      <a16:colId xmlns:a16="http://schemas.microsoft.com/office/drawing/2014/main" val="115140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8432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- 2023-10-16 10:50:43</a:t>
                      </a:r>
                      <a:r>
                        <a:rPr kumimoji="0" lang="en-US" sz="1000" b="0" i="0" u="none" strike="noStrike" kern="1200" cap="none" spc="0" normalizeH="0" baseline="0" noProof="0">
                          <a:ln>
                            <a:noFill/>
                          </a:ln>
                          <a:solidFill>
                            <a:prstClr val="black"/>
                          </a:solidFill>
                          <a:effectLst/>
                          <a:uLnTx/>
                          <a:uFillTx/>
                          <a:latin typeface="Calibri"/>
                          <a:ea typeface="+mn-ea"/>
                          <a:cs typeface="+mn-cs"/>
                        </a:rPr>
                        <a:t>
 🏅Paolo di Petta, Material Technology Executive Manager at MBDA, is one of the innovators awarded at the #InnovationAward2023 for his team’s work on the next generation of radomes for defence applications called « Nimas ».
#MBDA #technology #innovation #award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https://quintly-image-storage.s3.amazonaws.com/827bcf9abf3cd0442ebfd92105a30159/946925d10f020f82e9b7591d9ee4cfaa.jpg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07:42:27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2820646"/>
                  </a:ext>
                </a:extLst>
              </a:tr>
            </a:tbl>
          </a:graphicData>
        </a:graphic>
      </p:graphicFrame>
      <p:sp>
        <p:nvSpPr>
          <p:cNvPr id="4" name="Text Placeholder 3">
            <a:extLst>
              <a:ext uri="{FF2B5EF4-FFF2-40B4-BE49-F238E27FC236}">
                <a16:creationId xmlns:a16="http://schemas.microsoft.com/office/drawing/2014/main" id="{C7889AAA-632F-4486-9937-F96F85F3EEC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3798743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0968-E5BC-4791-97AF-3EB3DBDFBE5D}"/>
              </a:ext>
            </a:extLst>
          </p:cNvPr>
          <p:cNvSpPr>
            <a:spLocks noGrp="1"/>
          </p:cNvSpPr>
          <p:nvPr>
            <p:ph type="title"/>
          </p:nvPr>
        </p:nvSpPr>
        <p:spPr/>
        <p:txBody>
          <a:bodyPr/>
          <a:lstStyle/>
          <a:p>
            <a:r>
              <a:rPr lang="pt-BR"/>
              <a:t>Instagram Custom Videos Table | 11 profiles - 5 of 5</a:t>
            </a:r>
            <a:endParaRPr lang="en-US"/>
          </a:p>
        </p:txBody>
      </p:sp>
      <p:graphicFrame>
        <p:nvGraphicFramePr>
          <p:cNvPr id="5" name="Table Placeholder 4">
            <a:extLst>
              <a:ext uri="{FF2B5EF4-FFF2-40B4-BE49-F238E27FC236}">
                <a16:creationId xmlns:a16="http://schemas.microsoft.com/office/drawing/2014/main" id="{D5FBB490-20C8-4022-8979-01632C45BBE4}"/>
              </a:ext>
            </a:extLst>
          </p:cNvPr>
          <p:cNvGraphicFramePr>
            <a:graphicFrameLocks noGrp="1"/>
          </p:cNvGraphicFramePr>
          <p:nvPr>
            <p:ph type="tbl" sz="quarter" idx="13"/>
            <p:extLst>
              <p:ext uri="{D42A27DB-BD31-4B8C-83A1-F6EECF244321}">
                <p14:modId xmlns:p14="http://schemas.microsoft.com/office/powerpoint/2010/main" val="121500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456189395"/>
                    </a:ext>
                  </a:extLst>
                </a:gridCol>
                <a:gridCol w="905257">
                  <a:extLst>
                    <a:ext uri="{9D8B030D-6E8A-4147-A177-3AD203B41FA5}">
                      <a16:colId xmlns:a16="http://schemas.microsoft.com/office/drawing/2014/main" val="2868931359"/>
                    </a:ext>
                  </a:extLst>
                </a:gridCol>
                <a:gridCol w="1069849">
                  <a:extLst>
                    <a:ext uri="{9D8B030D-6E8A-4147-A177-3AD203B41FA5}">
                      <a16:colId xmlns:a16="http://schemas.microsoft.com/office/drawing/2014/main" val="1407277399"/>
                    </a:ext>
                  </a:extLst>
                </a:gridCol>
                <a:gridCol w="329184">
                  <a:extLst>
                    <a:ext uri="{9D8B030D-6E8A-4147-A177-3AD203B41FA5}">
                      <a16:colId xmlns:a16="http://schemas.microsoft.com/office/drawing/2014/main" val="146010677"/>
                    </a:ext>
                  </a:extLst>
                </a:gridCol>
                <a:gridCol w="329184">
                  <a:extLst>
                    <a:ext uri="{9D8B030D-6E8A-4147-A177-3AD203B41FA5}">
                      <a16:colId xmlns:a16="http://schemas.microsoft.com/office/drawing/2014/main" val="3047986252"/>
                    </a:ext>
                  </a:extLst>
                </a:gridCol>
                <a:gridCol w="329184">
                  <a:extLst>
                    <a:ext uri="{9D8B030D-6E8A-4147-A177-3AD203B41FA5}">
                      <a16:colId xmlns:a16="http://schemas.microsoft.com/office/drawing/2014/main" val="2491525364"/>
                    </a:ext>
                  </a:extLst>
                </a:gridCol>
                <a:gridCol w="329184">
                  <a:extLst>
                    <a:ext uri="{9D8B030D-6E8A-4147-A177-3AD203B41FA5}">
                      <a16:colId xmlns:a16="http://schemas.microsoft.com/office/drawing/2014/main" val="1066803792"/>
                    </a:ext>
                  </a:extLst>
                </a:gridCol>
                <a:gridCol w="329184">
                  <a:extLst>
                    <a:ext uri="{9D8B030D-6E8A-4147-A177-3AD203B41FA5}">
                      <a16:colId xmlns:a16="http://schemas.microsoft.com/office/drawing/2014/main" val="780805488"/>
                    </a:ext>
                  </a:extLst>
                </a:gridCol>
                <a:gridCol w="329184">
                  <a:extLst>
                    <a:ext uri="{9D8B030D-6E8A-4147-A177-3AD203B41FA5}">
                      <a16:colId xmlns:a16="http://schemas.microsoft.com/office/drawing/2014/main" val="2553141832"/>
                    </a:ext>
                  </a:extLst>
                </a:gridCol>
                <a:gridCol w="329184">
                  <a:extLst>
                    <a:ext uri="{9D8B030D-6E8A-4147-A177-3AD203B41FA5}">
                      <a16:colId xmlns:a16="http://schemas.microsoft.com/office/drawing/2014/main" val="136497582"/>
                    </a:ext>
                  </a:extLst>
                </a:gridCol>
                <a:gridCol w="329184">
                  <a:extLst>
                    <a:ext uri="{9D8B030D-6E8A-4147-A177-3AD203B41FA5}">
                      <a16:colId xmlns:a16="http://schemas.microsoft.com/office/drawing/2014/main" val="2762343088"/>
                    </a:ext>
                  </a:extLst>
                </a:gridCol>
                <a:gridCol w="329184">
                  <a:extLst>
                    <a:ext uri="{9D8B030D-6E8A-4147-A177-3AD203B41FA5}">
                      <a16:colId xmlns:a16="http://schemas.microsoft.com/office/drawing/2014/main" val="2973118434"/>
                    </a:ext>
                  </a:extLst>
                </a:gridCol>
                <a:gridCol w="329184">
                  <a:extLst>
                    <a:ext uri="{9D8B030D-6E8A-4147-A177-3AD203B41FA5}">
                      <a16:colId xmlns:a16="http://schemas.microsoft.com/office/drawing/2014/main" val="1719530401"/>
                    </a:ext>
                  </a:extLst>
                </a:gridCol>
                <a:gridCol w="329184">
                  <a:extLst>
                    <a:ext uri="{9D8B030D-6E8A-4147-A177-3AD203B41FA5}">
                      <a16:colId xmlns:a16="http://schemas.microsoft.com/office/drawing/2014/main" val="282969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9194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- 2023-10-02 09:51:34</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the creativity of our engineers at MBDA’s Innovation Awards 2023
Our teams showcase groundbreaking projects, powering the defence of tomorrow. 
Thanks to all who contributed, and let’s keep innovating!
#MBDA #InnovationAwards2023 #defence #engineers #innovation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https://quintly-image-storage.s3.amazonaws.com/827bcf9abf3cd0442ebfd92105a30159/9b78599d9b3ca589083733b749eef855.jpg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11/01/2023 07:24:15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8937585"/>
                  </a:ext>
                </a:extLst>
              </a:tr>
            </a:tbl>
          </a:graphicData>
        </a:graphic>
      </p:graphicFrame>
      <p:sp>
        <p:nvSpPr>
          <p:cNvPr id="4" name="Text Placeholder 3">
            <a:extLst>
              <a:ext uri="{FF2B5EF4-FFF2-40B4-BE49-F238E27FC236}">
                <a16:creationId xmlns:a16="http://schemas.microsoft.com/office/drawing/2014/main" id="{A52AD35C-8A5C-4BE7-98C9-F54AAF093B4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302324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FF52B-82DE-41C3-B6FE-3A91C30D322D}"/>
              </a:ext>
            </a:extLst>
          </p:cNvPr>
          <p:cNvSpPr>
            <a:spLocks noGrp="1"/>
          </p:cNvSpPr>
          <p:nvPr>
            <p:ph type="title"/>
          </p:nvPr>
        </p:nvSpPr>
        <p:spPr/>
        <p:txBody>
          <a:bodyPr/>
          <a:lstStyle/>
          <a:p>
            <a:r>
              <a:rPr lang="en-US"/>
              <a:t>Instagram Interaction Rate | 1 group and 1 profile</a:t>
            </a:r>
          </a:p>
        </p:txBody>
      </p:sp>
      <p:graphicFrame>
        <p:nvGraphicFramePr>
          <p:cNvPr id="6" name="Chart Placeholder 5">
            <a:extLst>
              <a:ext uri="{FF2B5EF4-FFF2-40B4-BE49-F238E27FC236}">
                <a16:creationId xmlns:a16="http://schemas.microsoft.com/office/drawing/2014/main" id="{614B55F9-09F5-46EA-94AB-C8829889F91B}"/>
              </a:ext>
            </a:extLst>
          </p:cNvPr>
          <p:cNvGraphicFramePr>
            <a:graphicFrameLocks noGrp="1"/>
          </p:cNvGraphicFramePr>
          <p:nvPr>
            <p:ph type="chart" sz="quarter" idx="13"/>
            <p:extLst>
              <p:ext uri="{D42A27DB-BD31-4B8C-83A1-F6EECF244321}">
                <p14:modId xmlns:p14="http://schemas.microsoft.com/office/powerpoint/2010/main" val="1683777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2EEC71-D614-4AE4-9E42-9555CE3B6070}"/>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B9BDF2B4-D1D8-49FD-A64F-EC03806C1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2248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0CE6-2573-4A3B-BB03-D900FAABE2C7}"/>
              </a:ext>
            </a:extLst>
          </p:cNvPr>
          <p:cNvSpPr>
            <a:spLocks noGrp="1"/>
          </p:cNvSpPr>
          <p:nvPr>
            <p:ph type="title"/>
          </p:nvPr>
        </p:nvSpPr>
        <p:spPr/>
        <p:txBody>
          <a:bodyPr/>
          <a:lstStyle/>
          <a:p>
            <a:r>
              <a:rPr lang="en-US"/>
              <a:t>Instagram Total Interactions | 1 group and 1 profile</a:t>
            </a:r>
          </a:p>
        </p:txBody>
      </p:sp>
      <p:graphicFrame>
        <p:nvGraphicFramePr>
          <p:cNvPr id="6" name="Chart Placeholder 5">
            <a:extLst>
              <a:ext uri="{FF2B5EF4-FFF2-40B4-BE49-F238E27FC236}">
                <a16:creationId xmlns:a16="http://schemas.microsoft.com/office/drawing/2014/main" id="{40181201-6009-49BC-8EA3-E6ED39EE101A}"/>
              </a:ext>
            </a:extLst>
          </p:cNvPr>
          <p:cNvGraphicFramePr>
            <a:graphicFrameLocks noGrp="1"/>
          </p:cNvGraphicFramePr>
          <p:nvPr>
            <p:ph type="chart" sz="quarter" idx="13"/>
            <p:extLst>
              <p:ext uri="{D42A27DB-BD31-4B8C-83A1-F6EECF244321}">
                <p14:modId xmlns:p14="http://schemas.microsoft.com/office/powerpoint/2010/main" val="1681106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3EA425-F706-4B72-B535-44D520A3172D}"/>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D68A4C9-9420-4134-B969-8A1112D18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4944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3F84A-5074-4B91-8B52-4D2A35498BC0}"/>
              </a:ext>
            </a:extLst>
          </p:cNvPr>
          <p:cNvSpPr>
            <a:spLocks noGrp="1"/>
          </p:cNvSpPr>
          <p:nvPr>
            <p:ph type="title"/>
          </p:nvPr>
        </p:nvSpPr>
        <p:spPr/>
        <p:txBody>
          <a:bodyPr/>
          <a:lstStyle/>
          <a:p>
            <a:r>
              <a:rPr lang="en-US"/>
              <a:t>Instagram Engagement Rate By Post Type | mbdagroup</a:t>
            </a:r>
          </a:p>
        </p:txBody>
      </p:sp>
      <p:graphicFrame>
        <p:nvGraphicFramePr>
          <p:cNvPr id="6" name="Chart Placeholder 5">
            <a:extLst>
              <a:ext uri="{FF2B5EF4-FFF2-40B4-BE49-F238E27FC236}">
                <a16:creationId xmlns:a16="http://schemas.microsoft.com/office/drawing/2014/main" id="{BD83D76E-14DD-4C1C-8076-E79FA6EB8299}"/>
              </a:ext>
            </a:extLst>
          </p:cNvPr>
          <p:cNvGraphicFramePr>
            <a:graphicFrameLocks noGrp="1"/>
          </p:cNvGraphicFramePr>
          <p:nvPr>
            <p:ph type="chart" sz="quarter" idx="13"/>
            <p:extLst>
              <p:ext uri="{D42A27DB-BD31-4B8C-83A1-F6EECF244321}">
                <p14:modId xmlns:p14="http://schemas.microsoft.com/office/powerpoint/2010/main" val="1358583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A4622-B90A-41A9-AD2A-65B28FD6845D}"/>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197D18AF-9CB4-4A03-B0D0-C7963C676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2872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E6DFF-540C-4DFF-8D80-5C88FF7AD0A3}"/>
              </a:ext>
            </a:extLst>
          </p:cNvPr>
          <p:cNvSpPr>
            <a:spLocks noGrp="1"/>
          </p:cNvSpPr>
          <p:nvPr>
            <p:ph type="title"/>
          </p:nvPr>
        </p:nvSpPr>
        <p:spPr/>
        <p:txBody>
          <a:bodyPr/>
          <a:lstStyle/>
          <a:p>
            <a:r>
              <a:rPr lang="en-US"/>
              <a:t>Instagram Engagement Rate | mbdagroup</a:t>
            </a:r>
          </a:p>
        </p:txBody>
      </p:sp>
      <p:graphicFrame>
        <p:nvGraphicFramePr>
          <p:cNvPr id="6" name="Chart Placeholder 5">
            <a:extLst>
              <a:ext uri="{FF2B5EF4-FFF2-40B4-BE49-F238E27FC236}">
                <a16:creationId xmlns:a16="http://schemas.microsoft.com/office/drawing/2014/main" id="{7FD5AA83-A030-48EB-A615-F945A706FD87}"/>
              </a:ext>
            </a:extLst>
          </p:cNvPr>
          <p:cNvGraphicFramePr>
            <a:graphicFrameLocks noGrp="1"/>
          </p:cNvGraphicFramePr>
          <p:nvPr>
            <p:ph type="chart" sz="quarter" idx="13"/>
            <p:extLst>
              <p:ext uri="{D42A27DB-BD31-4B8C-83A1-F6EECF244321}">
                <p14:modId xmlns:p14="http://schemas.microsoft.com/office/powerpoint/2010/main" val="3650764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F4875-0774-448E-AE93-9720E0D21931}"/>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7B73D6E2-6B62-41B9-9F6D-DBF496D0C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97941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2A20-EB99-4BD4-A836-02BB80A2DEA4}"/>
              </a:ext>
            </a:extLst>
          </p:cNvPr>
          <p:cNvSpPr>
            <a:spLocks noGrp="1"/>
          </p:cNvSpPr>
          <p:nvPr>
            <p:ph type="title"/>
          </p:nvPr>
        </p:nvSpPr>
        <p:spPr/>
        <p:txBody>
          <a:bodyPr/>
          <a:lstStyle/>
          <a:p>
            <a:r>
              <a:rPr lang="en-US"/>
              <a:t>Instagram Followers Total | 1 group and 1 profile</a:t>
            </a:r>
          </a:p>
        </p:txBody>
      </p:sp>
      <p:graphicFrame>
        <p:nvGraphicFramePr>
          <p:cNvPr id="6" name="Chart Placeholder 5">
            <a:extLst>
              <a:ext uri="{FF2B5EF4-FFF2-40B4-BE49-F238E27FC236}">
                <a16:creationId xmlns:a16="http://schemas.microsoft.com/office/drawing/2014/main" id="{65D61B8A-7B4A-48A1-AE5F-453FF1AD5841}"/>
              </a:ext>
            </a:extLst>
          </p:cNvPr>
          <p:cNvGraphicFramePr>
            <a:graphicFrameLocks noGrp="1"/>
          </p:cNvGraphicFramePr>
          <p:nvPr>
            <p:ph type="chart" sz="quarter" idx="13"/>
            <p:extLst>
              <p:ext uri="{D42A27DB-BD31-4B8C-83A1-F6EECF244321}">
                <p14:modId xmlns:p14="http://schemas.microsoft.com/office/powerpoint/2010/main" val="3170561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FFF50-581E-4D3B-A0A2-AE51BF6BC56C}"/>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08112CAC-2FA1-4E4E-9F7D-F3B05BFA2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13160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CAB9A-F06E-495F-8621-1DC8D5DE4FA6}"/>
              </a:ext>
            </a:extLst>
          </p:cNvPr>
          <p:cNvSpPr>
            <a:spLocks noGrp="1"/>
          </p:cNvSpPr>
          <p:nvPr>
            <p:ph type="title"/>
          </p:nvPr>
        </p:nvSpPr>
        <p:spPr/>
        <p:txBody>
          <a:bodyPr/>
          <a:lstStyle/>
          <a:p>
            <a:r>
              <a:rPr lang="en-US"/>
              <a:t>Instagram Followers Change Rate | 1 group and 1 profile</a:t>
            </a:r>
          </a:p>
        </p:txBody>
      </p:sp>
      <p:graphicFrame>
        <p:nvGraphicFramePr>
          <p:cNvPr id="6" name="Chart Placeholder 5">
            <a:extLst>
              <a:ext uri="{FF2B5EF4-FFF2-40B4-BE49-F238E27FC236}">
                <a16:creationId xmlns:a16="http://schemas.microsoft.com/office/drawing/2014/main" id="{40675604-886C-45E1-A0D0-3A69C1BDA906}"/>
              </a:ext>
            </a:extLst>
          </p:cNvPr>
          <p:cNvGraphicFramePr>
            <a:graphicFrameLocks noGrp="1"/>
          </p:cNvGraphicFramePr>
          <p:nvPr>
            <p:ph type="chart" sz="quarter" idx="13"/>
            <p:extLst>
              <p:ext uri="{D42A27DB-BD31-4B8C-83A1-F6EECF244321}">
                <p14:modId xmlns:p14="http://schemas.microsoft.com/office/powerpoint/2010/main" val="1280352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54A2D-7DA9-4AA7-847C-BE6308AD2870}"/>
              </a:ext>
            </a:extLst>
          </p:cNvPr>
          <p:cNvSpPr>
            <a:spLocks noGrp="1"/>
          </p:cNvSpPr>
          <p:nvPr>
            <p:ph type="body" sz="quarter" idx="14"/>
          </p:nvPr>
        </p:nvSpPr>
        <p:spPr/>
        <p:txBody>
          <a:bodyPr/>
          <a:lstStyle/>
          <a:p>
            <a:r>
              <a:rPr lang="en-US"/>
              <a:t>11/01/2023 - 11/09/2023</a:t>
            </a:r>
          </a:p>
        </p:txBody>
      </p:sp>
      <p:sp>
        <p:nvSpPr>
          <p:cNvPr id="5" name="Footer Placeholder 4">
            <a:extLst>
              <a:ext uri="{FF2B5EF4-FFF2-40B4-BE49-F238E27FC236}">
                <a16:creationId xmlns:a16="http://schemas.microsoft.com/office/drawing/2014/main" id="{76E6FEC5-2F3D-4E9C-A7BF-A946B62BC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22399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13345</Words>
  <Application>Microsoft Office PowerPoint</Application>
  <PresentationFormat>On-screen Show (4:3)</PresentationFormat>
  <Paragraphs>3152</Paragraphs>
  <Slides>107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107</vt:i4>
      </vt:variant>
    </vt:vector>
  </HeadingPairs>
  <TitlesOfParts>
    <vt:vector size="110" baseType="lpstr">
      <vt:lpstr>Calibri</vt:lpstr>
      <vt:lpstr>Arial</vt:lpstr>
      <vt:lpstr>quintly_template</vt:lpstr>
      <vt:lpstr>Monthly Reporting FCLD x Quintly</vt:lpstr>
      <vt:lpstr>Twitter Hashtag Detection | 1 group and 1 profile - 1 of 3</vt:lpstr>
      <vt:lpstr>Twitter Hashtag Detection | 1 group and 1 profile - 2 of 3</vt:lpstr>
      <vt:lpstr>Twitter Hashtag Detection | 1 group and 1 profile - 3 of 3</vt:lpstr>
      <vt:lpstr>Twitter Tweet Key Metrics with CTR | 1 group and 1 profile</vt:lpstr>
      <vt:lpstr>Twitter Custom Twitter Analytics Table Total | 1 group and 1 profile</vt:lpstr>
      <vt:lpstr>Twitter Own Tweets Table with CTR | 1 group and 1 profile - 1 of 26</vt:lpstr>
      <vt:lpstr>Twitter Own Tweets Table with CTR | 1 group and 1 profile - 2 of 26</vt:lpstr>
      <vt:lpstr>Twitter Own Tweets Table with CTR | 1 group and 1 profile - 3 of 26</vt:lpstr>
      <vt:lpstr>Twitter Own Tweets Table with CTR | 1 group and 1 profile - 4 of 26</vt:lpstr>
      <vt:lpstr>Twitter Own Tweets Table with CTR | 1 group and 1 profile - 5 of 26</vt:lpstr>
      <vt:lpstr>Twitter Own Tweets Table with CTR | 1 group and 1 profile - 6 of 26</vt:lpstr>
      <vt:lpstr>Twitter Own Tweets Table with CTR | 1 group and 1 profile - 7 of 26</vt:lpstr>
      <vt:lpstr>Twitter Own Tweets Table with CTR | 1 group and 1 profile - 8 of 26</vt:lpstr>
      <vt:lpstr>Twitter Own Tweets Table with CTR | 1 group and 1 profile - 9 of 26</vt:lpstr>
      <vt:lpstr>Twitter Own Tweets Table with CTR | 1 group and 1 profile - 10 of 26</vt:lpstr>
      <vt:lpstr>Twitter Own Tweets Table with CTR | 1 group and 1 profile - 11 of 26</vt:lpstr>
      <vt:lpstr>Twitter Own Tweets Table with CTR | 1 group and 1 profile - 12 of 26</vt:lpstr>
      <vt:lpstr>Twitter Own Tweets Table with CTR | 1 group and 1 profile - 13 of 26</vt:lpstr>
      <vt:lpstr>Twitter Own Tweets Table with CTR | 1 group and 1 profile - 14 of 26</vt:lpstr>
      <vt:lpstr>Twitter Own Tweets Table with CTR | 1 group and 1 profile - 15 of 26</vt:lpstr>
      <vt:lpstr>Twitter Own Tweets Table with CTR | 1 group and 1 profile - 16 of 26</vt:lpstr>
      <vt:lpstr>Twitter Own Tweets Table with CTR | 1 group and 1 profile - 17 of 26</vt:lpstr>
      <vt:lpstr>Twitter Own Tweets Table with CTR | 1 group and 1 profile - 18 of 26</vt:lpstr>
      <vt:lpstr>Twitter Own Tweets Table with CTR | 1 group and 1 profile - 19 of 26</vt:lpstr>
      <vt:lpstr>Twitter Own Tweets Table with CTR | 1 group and 1 profile - 20 of 26</vt:lpstr>
      <vt:lpstr>Twitter Own Tweets Table with CTR | 1 group and 1 profile - 21 of 26</vt:lpstr>
      <vt:lpstr>Twitter Own Tweets Table with CTR | 1 group and 1 profile - 22 of 26</vt:lpstr>
      <vt:lpstr>Twitter Own Tweets Table with CTR | 1 group and 1 profile - 23 of 26</vt:lpstr>
      <vt:lpstr>Twitter Own Tweets Table with CTR | 1 group and 1 profile - 24 of 26</vt:lpstr>
      <vt:lpstr>Twitter Own Tweets Table with CTR | 1 group and 1 profile - 25 of 26</vt:lpstr>
      <vt:lpstr>Twitter Own Tweets Table with CTR | 1 group and 1 profile - 26 of 26</vt:lpstr>
      <vt:lpstr>Twitter Tweet Tag Performance with CTR | 1 group and 1 profile</vt:lpstr>
      <vt:lpstr>Twitter Own and Retweeted Tweets Table | 1 group and 1 profile - 1 of 11</vt:lpstr>
      <vt:lpstr>Twitter Own and Retweeted Tweets Table | 1 group and 1 profile - 2 of 11</vt:lpstr>
      <vt:lpstr>Twitter Own and Retweeted Tweets Table | 1 group and 1 profile - 3 of 11</vt:lpstr>
      <vt:lpstr>Twitter Own and Retweeted Tweets Table | 1 group and 1 profile - 4 of 11</vt:lpstr>
      <vt:lpstr>Twitter Own and Retweeted Tweets Table | 1 group and 1 profile - 5 of 11</vt:lpstr>
      <vt:lpstr>Twitter Own and Retweeted Tweets Table | 1 group and 1 profile - 6 of 11</vt:lpstr>
      <vt:lpstr>Twitter Own and Retweeted Tweets Table | 1 group and 1 profile - 7 of 11</vt:lpstr>
      <vt:lpstr>Twitter Own and Retweeted Tweets Table | 1 group and 1 profile - 8 of 11</vt:lpstr>
      <vt:lpstr>Twitter Own and Retweeted Tweets Table | 1 group and 1 profile - 9 of 11</vt:lpstr>
      <vt:lpstr>Twitter Own and Retweeted Tweets Table | 1 group and 1 profile - 10 of 11</vt:lpstr>
      <vt:lpstr>Twitter Own and Retweeted Tweets Table | 1 group and 1 profile - 11 of 11</vt:lpstr>
      <vt:lpstr>Twitter Engagement Rate By Tweet Type | @MBDAFrance</vt:lpstr>
      <vt:lpstr>Twitter Own Tweets | 1 group and 1 profile</vt:lpstr>
      <vt:lpstr>Twitter Own Replies Table | 1 group and 1 profile</vt:lpstr>
      <vt:lpstr>Twitter Followers Table | 1 group and 1 profile</vt:lpstr>
      <vt:lpstr>Youtube Private Key Metrics Table with CTR | All profiles</vt:lpstr>
      <vt:lpstr>Youtube Channel-wide Annotation/Card Clicks Over Time | 1 group and 1 profile</vt:lpstr>
      <vt:lpstr>LinkedIn Key Metrics Table - Post Level with CTR | 1 group and 1 profile</vt:lpstr>
      <vt:lpstr>LinkedIn Posts Table with CTR | 1 group and 1 profile - 1 of 12</vt:lpstr>
      <vt:lpstr>LinkedIn Posts Table with CTR | 1 group and 1 profile - 2 of 12</vt:lpstr>
      <vt:lpstr>LinkedIn Posts Table with CTR | 1 group and 1 profile - 3 of 12</vt:lpstr>
      <vt:lpstr>LinkedIn Posts Table with CTR | 1 group and 1 profile - 4 of 12</vt:lpstr>
      <vt:lpstr>LinkedIn Posts Table with CTR | 1 group and 1 profile - 5 of 12</vt:lpstr>
      <vt:lpstr>LinkedIn Posts Table with CTR | 1 group and 1 profile - 6 of 12</vt:lpstr>
      <vt:lpstr>LinkedIn Posts Table with CTR | 1 group and 1 profile - 7 of 12</vt:lpstr>
      <vt:lpstr>LinkedIn Posts Table with CTR | 1 group and 1 profile - 8 of 12</vt:lpstr>
      <vt:lpstr>LinkedIn Posts Table with CTR | 1 group and 1 profile - 9 of 12</vt:lpstr>
      <vt:lpstr>LinkedIn Posts Table with CTR | 1 group and 1 profile - 10 of 12</vt:lpstr>
      <vt:lpstr>LinkedIn Posts Table with CTR | 1 group and 1 profile - 11 of 12</vt:lpstr>
      <vt:lpstr>LinkedIn Posts Table with CTR | 1 group and 1 profile - 12 of 12</vt:lpstr>
      <vt:lpstr>LinkedIn Post Tag Performance with CTR | 1 group and 1 profile</vt:lpstr>
      <vt:lpstr>LinkedIn Engagement Rate By Post Type | MBDA</vt:lpstr>
      <vt:lpstr>LinkedIn Followers Total | 1 group and 1 profile</vt:lpstr>
      <vt:lpstr>LinkedIn Followers Table | 1 group and 1 profile</vt:lpstr>
      <vt:lpstr>LinkedIn Followers Change Rate | 1 group and 1 profile</vt:lpstr>
      <vt:lpstr>LinkedIn Followers Change | 1 group and 1 profile</vt:lpstr>
      <vt:lpstr>LinkedIn Followers Breakdown over Seniority | 1 group and 1 profile</vt:lpstr>
      <vt:lpstr>LinkedIn Followers Gained | 1 group and 1 profile</vt:lpstr>
      <vt:lpstr>Facebook Key Metrics Table | 1 group and 4 profiles</vt:lpstr>
      <vt:lpstr>Facebook Original Own Posts Table (with summary line) | MBDA UK - 1 of 10</vt:lpstr>
      <vt:lpstr>Facebook Original Own Posts Table (with summary line) | MBDA UK - 2 of 10</vt:lpstr>
      <vt:lpstr>Facebook Original Own Posts Table (with summary line) | MBDA UK - 3 of 10</vt:lpstr>
      <vt:lpstr>Facebook Original Own Posts Table (with summary line) | MBDA UK - 4 of 10</vt:lpstr>
      <vt:lpstr>Facebook Original Own Posts Table (with summary line) | MBDA UK - 5 of 10</vt:lpstr>
      <vt:lpstr>Facebook Original Own Posts Table (with summary line) | MBDA UK - 6 of 10</vt:lpstr>
      <vt:lpstr>Facebook Original Own Posts Table (with summary line) | MBDA UK - 7 of 10</vt:lpstr>
      <vt:lpstr>Facebook Original Own Posts Table (with summary line) | MBDA UK - 8 of 10</vt:lpstr>
      <vt:lpstr>Facebook Original Own Posts Table (with summary line) | MBDA UK - 9 of 10</vt:lpstr>
      <vt:lpstr>Facebook Original Own Posts Table (with summary line) | MBDA UK - 10 of 10</vt:lpstr>
      <vt:lpstr>Facebook Post Tag Performance | 1 group and 8 profiles</vt:lpstr>
      <vt:lpstr>Facebook Interaction Rate | 1 group and 1 profile</vt:lpstr>
      <vt:lpstr>Facebook Total Interactions | 1 group and 1 profile</vt:lpstr>
      <vt:lpstr>Facebook Engagement Rate By Post Type | 4 profiles</vt:lpstr>
      <vt:lpstr>Facebook Fans or Followers Total | 1 group and 1 profile</vt:lpstr>
      <vt:lpstr>Facebook Engagement Rate | 1 group and 1 profile</vt:lpstr>
      <vt:lpstr>Facebook Fans Change Rate | 1 group and 1 profile</vt:lpstr>
      <vt:lpstr>Instagram Custom Key Metrics Table | mbdagroup</vt:lpstr>
      <vt:lpstr>Instagram Custom Posts Table | 11 profiles - 1 of 6</vt:lpstr>
      <vt:lpstr>Instagram Custom Posts Table | 11 profiles - 2 of 6</vt:lpstr>
      <vt:lpstr>Instagram Custom Posts Table | 11 profiles - 3 of 6</vt:lpstr>
      <vt:lpstr>Instagram Custom Posts Table | 11 profiles - 4 of 6</vt:lpstr>
      <vt:lpstr>Instagram Custom Posts Table | 11 profiles - 5 of 6</vt:lpstr>
      <vt:lpstr>Instagram Custom Posts Table | 11 profiles - 6 of 6</vt:lpstr>
      <vt:lpstr>Instagram Custom Videos Table | 11 profiles - 1 of 5</vt:lpstr>
      <vt:lpstr>Instagram Custom Videos Table | 11 profiles - 2 of 5</vt:lpstr>
      <vt:lpstr>Instagram Custom Videos Table | 11 profiles - 3 of 5</vt:lpstr>
      <vt:lpstr>Instagram Custom Videos Table | 11 profiles - 4 of 5</vt:lpstr>
      <vt:lpstr>Instagram Custom Videos Table | 11 profiles - 5 of 5</vt:lpstr>
      <vt:lpstr>Instagram Interaction Rate | 1 group and 1 profile</vt:lpstr>
      <vt:lpstr>Instagram Total Interactions | 1 group and 1 profile</vt:lpstr>
      <vt:lpstr>Instagram Engagement Rate By Post Type | mbdagroup</vt:lpstr>
      <vt:lpstr>Instagram Engagement Rate | mbdagroup</vt:lpstr>
      <vt:lpstr>Instagram Followers Total | 1 group and 1 profile</vt:lpstr>
      <vt:lpstr>Instagram Followers Change Rate | 1 group and 1 profile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Reporting FCLD x Quintly</dc:title>
  <dc:creator>Frederik Born</dc:creator>
  <cp:lastModifiedBy>Frederik Born</cp:lastModifiedBy>
  <cp:revision>1</cp:revision>
  <dcterms:created xsi:type="dcterms:W3CDTF">2023-11-10T10:48:20Z</dcterms:created>
  <dcterms:modified xsi:type="dcterms:W3CDTF">2023-11-10T10:53:33Z</dcterms:modified>
</cp:coreProperties>
</file>