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66142-7054-4016-BF08-A57010F09818}"/>
              </a:ext>
            </a:extLst>
          </p:cNvPr>
          <p:cNvSpPr>
            <a:spLocks noGrp="1"/>
          </p:cNvSpPr>
          <p:nvPr>
            <p:ph type="title"/>
          </p:nvPr>
        </p:nvSpPr>
        <p:spPr/>
        <p:txBody>
          <a:bodyPr/>
          <a:lstStyle/>
          <a:p>
            <a:r>
              <a:rPr lang="en-US"/>
              <a:t>LinkedIn Posts Table General | All profiles - 1 of 26</a:t>
            </a:r>
          </a:p>
        </p:txBody>
      </p:sp>
      <p:graphicFrame>
        <p:nvGraphicFramePr>
          <p:cNvPr id="5" name="Table Placeholder 4">
            <a:extLst>
              <a:ext uri="{FF2B5EF4-FFF2-40B4-BE49-F238E27FC236}">
                <a16:creationId xmlns:a16="http://schemas.microsoft.com/office/drawing/2014/main" id="{62DF1596-4B7E-46D0-BC8D-4412A3D05361}"/>
              </a:ext>
            </a:extLst>
          </p:cNvPr>
          <p:cNvGraphicFramePr>
            <a:graphicFrameLocks noGrp="1"/>
          </p:cNvGraphicFramePr>
          <p:nvPr>
            <p:ph type="tbl" sz="quarter" idx="13"/>
            <p:extLst>
              <p:ext uri="{D42A27DB-BD31-4B8C-83A1-F6EECF244321}">
                <p14:modId xmlns:p14="http://schemas.microsoft.com/office/powerpoint/2010/main" val="3128327634"/>
              </p:ext>
            </p:extLst>
          </p:nvPr>
        </p:nvGraphicFramePr>
        <p:xfrm>
          <a:off x="457200" y="1731963"/>
          <a:ext cx="7324344" cy="1005840"/>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648164116"/>
                    </a:ext>
                  </a:extLst>
                </a:gridCol>
                <a:gridCol w="905256">
                  <a:extLst>
                    <a:ext uri="{9D8B030D-6E8A-4147-A177-3AD203B41FA5}">
                      <a16:colId xmlns:a16="http://schemas.microsoft.com/office/drawing/2014/main" val="1201086751"/>
                    </a:ext>
                  </a:extLst>
                </a:gridCol>
                <a:gridCol w="1316736">
                  <a:extLst>
                    <a:ext uri="{9D8B030D-6E8A-4147-A177-3AD203B41FA5}">
                      <a16:colId xmlns:a16="http://schemas.microsoft.com/office/drawing/2014/main" val="2337097040"/>
                    </a:ext>
                  </a:extLst>
                </a:gridCol>
                <a:gridCol w="411480">
                  <a:extLst>
                    <a:ext uri="{9D8B030D-6E8A-4147-A177-3AD203B41FA5}">
                      <a16:colId xmlns:a16="http://schemas.microsoft.com/office/drawing/2014/main" val="3234062188"/>
                    </a:ext>
                  </a:extLst>
                </a:gridCol>
                <a:gridCol w="411480">
                  <a:extLst>
                    <a:ext uri="{9D8B030D-6E8A-4147-A177-3AD203B41FA5}">
                      <a16:colId xmlns:a16="http://schemas.microsoft.com/office/drawing/2014/main" val="1126160600"/>
                    </a:ext>
                  </a:extLst>
                </a:gridCol>
                <a:gridCol w="411480">
                  <a:extLst>
                    <a:ext uri="{9D8B030D-6E8A-4147-A177-3AD203B41FA5}">
                      <a16:colId xmlns:a16="http://schemas.microsoft.com/office/drawing/2014/main" val="1884103954"/>
                    </a:ext>
                  </a:extLst>
                </a:gridCol>
                <a:gridCol w="411480">
                  <a:extLst>
                    <a:ext uri="{9D8B030D-6E8A-4147-A177-3AD203B41FA5}">
                      <a16:colId xmlns:a16="http://schemas.microsoft.com/office/drawing/2014/main" val="1780183722"/>
                    </a:ext>
                  </a:extLst>
                </a:gridCol>
                <a:gridCol w="411480">
                  <a:extLst>
                    <a:ext uri="{9D8B030D-6E8A-4147-A177-3AD203B41FA5}">
                      <a16:colId xmlns:a16="http://schemas.microsoft.com/office/drawing/2014/main" val="6085967"/>
                    </a:ext>
                  </a:extLst>
                </a:gridCol>
                <a:gridCol w="411480">
                  <a:extLst>
                    <a:ext uri="{9D8B030D-6E8A-4147-A177-3AD203B41FA5}">
                      <a16:colId xmlns:a16="http://schemas.microsoft.com/office/drawing/2014/main" val="2044436350"/>
                    </a:ext>
                  </a:extLst>
                </a:gridCol>
                <a:gridCol w="411480">
                  <a:extLst>
                    <a:ext uri="{9D8B030D-6E8A-4147-A177-3AD203B41FA5}">
                      <a16:colId xmlns:a16="http://schemas.microsoft.com/office/drawing/2014/main" val="3132221734"/>
                    </a:ext>
                  </a:extLst>
                </a:gridCol>
                <a:gridCol w="411480">
                  <a:extLst>
                    <a:ext uri="{9D8B030D-6E8A-4147-A177-3AD203B41FA5}">
                      <a16:colId xmlns:a16="http://schemas.microsoft.com/office/drawing/2014/main" val="520311937"/>
                    </a:ext>
                  </a:extLst>
                </a:gridCol>
                <a:gridCol w="411480">
                  <a:extLst>
                    <a:ext uri="{9D8B030D-6E8A-4147-A177-3AD203B41FA5}">
                      <a16:colId xmlns:a16="http://schemas.microsoft.com/office/drawing/2014/main" val="2363085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63516596"/>
                  </a:ext>
                </a:extLst>
              </a:tr>
            </a:tbl>
          </a:graphicData>
        </a:graphic>
      </p:graphicFrame>
      <p:sp>
        <p:nvSpPr>
          <p:cNvPr id="4" name="Text Placeholder 3">
            <a:extLst>
              <a:ext uri="{FF2B5EF4-FFF2-40B4-BE49-F238E27FC236}">
                <a16:creationId xmlns:a16="http://schemas.microsoft.com/office/drawing/2014/main" id="{04064F10-A5B6-459C-B424-111059B3476E}"/>
              </a:ext>
            </a:extLst>
          </p:cNvPr>
          <p:cNvSpPr>
            <a:spLocks noGrp="1"/>
          </p:cNvSpPr>
          <p:nvPr>
            <p:ph type="body" sz="quarter" idx="14"/>
          </p:nvPr>
        </p:nvSpPr>
        <p:spPr/>
        <p:txBody>
          <a:bodyPr/>
          <a:lstStyle/>
          <a:p>
            <a:r>
              <a:rPr lang="en-US"/>
              <a:t>01/01/2022 - 01/31/2023</a:t>
            </a:r>
          </a:p>
        </p:txBody>
      </p:sp>
    </p:spTree>
    <p:extLst>
      <p:ext uri="{BB962C8B-B14F-4D97-AF65-F5344CB8AC3E}">
        <p14:creationId xmlns:p14="http://schemas.microsoft.com/office/powerpoint/2010/main" val="19695924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46890-79F6-4172-8A49-2FF9D66B463F}"/>
              </a:ext>
            </a:extLst>
          </p:cNvPr>
          <p:cNvSpPr>
            <a:spLocks noGrp="1"/>
          </p:cNvSpPr>
          <p:nvPr>
            <p:ph type="title"/>
          </p:nvPr>
        </p:nvSpPr>
        <p:spPr/>
        <p:txBody>
          <a:bodyPr/>
          <a:lstStyle/>
          <a:p>
            <a:r>
              <a:rPr lang="en-US"/>
              <a:t>LinkedIn Posts Table General | All profiles - 2 of 26</a:t>
            </a:r>
          </a:p>
        </p:txBody>
      </p:sp>
      <p:graphicFrame>
        <p:nvGraphicFramePr>
          <p:cNvPr id="5" name="Table Placeholder 4">
            <a:extLst>
              <a:ext uri="{FF2B5EF4-FFF2-40B4-BE49-F238E27FC236}">
                <a16:creationId xmlns:a16="http://schemas.microsoft.com/office/drawing/2014/main" id="{0B19D116-33D5-4D04-9676-9113892A919C}"/>
              </a:ext>
            </a:extLst>
          </p:cNvPr>
          <p:cNvGraphicFramePr>
            <a:graphicFrameLocks noGrp="1"/>
          </p:cNvGraphicFramePr>
          <p:nvPr>
            <p:ph type="tbl" sz="quarter" idx="13"/>
            <p:extLst>
              <p:ext uri="{D42A27DB-BD31-4B8C-83A1-F6EECF244321}">
                <p14:modId xmlns:p14="http://schemas.microsoft.com/office/powerpoint/2010/main" val="2944305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903427254"/>
                    </a:ext>
                  </a:extLst>
                </a:gridCol>
                <a:gridCol w="905256">
                  <a:extLst>
                    <a:ext uri="{9D8B030D-6E8A-4147-A177-3AD203B41FA5}">
                      <a16:colId xmlns:a16="http://schemas.microsoft.com/office/drawing/2014/main" val="1152426440"/>
                    </a:ext>
                  </a:extLst>
                </a:gridCol>
                <a:gridCol w="1316736">
                  <a:extLst>
                    <a:ext uri="{9D8B030D-6E8A-4147-A177-3AD203B41FA5}">
                      <a16:colId xmlns:a16="http://schemas.microsoft.com/office/drawing/2014/main" val="510532941"/>
                    </a:ext>
                  </a:extLst>
                </a:gridCol>
                <a:gridCol w="411480">
                  <a:extLst>
                    <a:ext uri="{9D8B030D-6E8A-4147-A177-3AD203B41FA5}">
                      <a16:colId xmlns:a16="http://schemas.microsoft.com/office/drawing/2014/main" val="3204312078"/>
                    </a:ext>
                  </a:extLst>
                </a:gridCol>
                <a:gridCol w="411480">
                  <a:extLst>
                    <a:ext uri="{9D8B030D-6E8A-4147-A177-3AD203B41FA5}">
                      <a16:colId xmlns:a16="http://schemas.microsoft.com/office/drawing/2014/main" val="3474219945"/>
                    </a:ext>
                  </a:extLst>
                </a:gridCol>
                <a:gridCol w="411480">
                  <a:extLst>
                    <a:ext uri="{9D8B030D-6E8A-4147-A177-3AD203B41FA5}">
                      <a16:colId xmlns:a16="http://schemas.microsoft.com/office/drawing/2014/main" val="3292487936"/>
                    </a:ext>
                  </a:extLst>
                </a:gridCol>
                <a:gridCol w="411480">
                  <a:extLst>
                    <a:ext uri="{9D8B030D-6E8A-4147-A177-3AD203B41FA5}">
                      <a16:colId xmlns:a16="http://schemas.microsoft.com/office/drawing/2014/main" val="1521171"/>
                    </a:ext>
                  </a:extLst>
                </a:gridCol>
                <a:gridCol w="411480">
                  <a:extLst>
                    <a:ext uri="{9D8B030D-6E8A-4147-A177-3AD203B41FA5}">
                      <a16:colId xmlns:a16="http://schemas.microsoft.com/office/drawing/2014/main" val="2249791629"/>
                    </a:ext>
                  </a:extLst>
                </a:gridCol>
                <a:gridCol w="411480">
                  <a:extLst>
                    <a:ext uri="{9D8B030D-6E8A-4147-A177-3AD203B41FA5}">
                      <a16:colId xmlns:a16="http://schemas.microsoft.com/office/drawing/2014/main" val="2616990558"/>
                    </a:ext>
                  </a:extLst>
                </a:gridCol>
                <a:gridCol w="411480">
                  <a:extLst>
                    <a:ext uri="{9D8B030D-6E8A-4147-A177-3AD203B41FA5}">
                      <a16:colId xmlns:a16="http://schemas.microsoft.com/office/drawing/2014/main" val="2381196983"/>
                    </a:ext>
                  </a:extLst>
                </a:gridCol>
                <a:gridCol w="411480">
                  <a:extLst>
                    <a:ext uri="{9D8B030D-6E8A-4147-A177-3AD203B41FA5}">
                      <a16:colId xmlns:a16="http://schemas.microsoft.com/office/drawing/2014/main" val="431677793"/>
                    </a:ext>
                  </a:extLst>
                </a:gridCol>
                <a:gridCol w="411480">
                  <a:extLst>
                    <a:ext uri="{9D8B030D-6E8A-4147-A177-3AD203B41FA5}">
                      <a16:colId xmlns:a16="http://schemas.microsoft.com/office/drawing/2014/main" val="740905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51012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 - 2023-01-26 13:30:12</a:t>
                      </a:r>
                      <a:r>
                        <a:rPr kumimoji="0" lang="it-IT" sz="1000" b="0" i="0" u="none" strike="noStrike" kern="1200" cap="none" spc="0" normalizeH="0" baseline="0" noProof="0">
                          <a:ln>
                            <a:noFill/>
                          </a:ln>
                          <a:solidFill>
                            <a:prstClr val="black"/>
                          </a:solidFill>
                          <a:effectLst/>
                          <a:uLnTx/>
                          <a:uFillTx/>
                          <a:latin typeface="Calibri"/>
                          <a:ea typeface="+mn-ea"/>
                          <a:cs typeface="+mn-cs"/>
                        </a:rPr>
                        <a:t>
 L’industria italiana firma il contratto per la nuova fase di sviluppo del sistema aereo di 6^ generazione.
Il team italiano che svilupperà il Global Combat Air Programme (GCAP), composto da Leonardo in qualità di partner strategico e dalle aziende nazionali leader nei rispettivi domini: Elettronica Group, Avio Aero - a GE Aviation Business e MBDA Italia -, ha firmato il contratto per supportare il Ministero della Difesa italiano nella nuova fase di concept &amp; assessment e nelle attività di dimostrazione del programma.
#LorenzoMariani, Executive Group Director Sales and Business Development MBDA Group e Amministratore Delegato di MBDA Italia, ha affermato: “Con la partecipazione al programma #GCAP e l’attivazione di questa seconda fase del contratto, MBDA Italia, anche attraverso la collaborazione con università, centri di ricerca e #PMI, mette in campo le sue capacità di gestire in modo cooperativo gli effector e le relative tecnologie a supporto del sistema di sistemi. Tali tecnologie saranno alla base dei sistemi complessi per la difesa aerea nazionale. La capacità di contrastare le minacce più sfidanti sarà un elemento chiave delle prestazioni del sistema di combattimento aereo di sesta generazione”. 
https://www.agenzianova.com/news/leonardo-lindustria-italiana-firma-il-contratto-per-una-nuova-fase-di-sviluppo-del-sistema-aereo-di-sesta-generazione/?utm_campaign=Contratto+GCAP&amp;utm_source=LinkedIn&amp;utm_medium=Post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https://media.licdn.com/dms/image/D4E22AQE_WP7kxTMmdw/feedshare-shrink_2048_1536/0/1674736212034?e=1684368000&amp;v=beta&amp;t=fpXIGZr7IlrcxaIGTItj34ZWpo2HB6jPUwJgDjMgEWw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5.1604820427157 %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85790235"/>
                  </a:ext>
                </a:extLst>
              </a:tr>
            </a:tbl>
          </a:graphicData>
        </a:graphic>
      </p:graphicFrame>
      <p:sp>
        <p:nvSpPr>
          <p:cNvPr id="4" name="Text Placeholder 3">
            <a:extLst>
              <a:ext uri="{FF2B5EF4-FFF2-40B4-BE49-F238E27FC236}">
                <a16:creationId xmlns:a16="http://schemas.microsoft.com/office/drawing/2014/main" id="{CBD2C939-A34A-479A-A103-7E82F7D53870}"/>
              </a:ext>
            </a:extLst>
          </p:cNvPr>
          <p:cNvSpPr>
            <a:spLocks noGrp="1"/>
          </p:cNvSpPr>
          <p:nvPr>
            <p:ph type="body" sz="quarter" idx="14"/>
          </p:nvPr>
        </p:nvSpPr>
        <p:spPr/>
        <p:txBody>
          <a:bodyPr/>
          <a:lstStyle/>
          <a:p>
            <a:r>
              <a:rPr lang="en-US"/>
              <a:t>01/01/2022 - 01/31/2023</a:t>
            </a:r>
          </a:p>
        </p:txBody>
      </p:sp>
    </p:spTree>
    <p:extLst>
      <p:ext uri="{BB962C8B-B14F-4D97-AF65-F5344CB8AC3E}">
        <p14:creationId xmlns:p14="http://schemas.microsoft.com/office/powerpoint/2010/main" val="2531750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2F9BE-2494-4428-9B17-833C8CF50CA8}"/>
              </a:ext>
            </a:extLst>
          </p:cNvPr>
          <p:cNvSpPr>
            <a:spLocks noGrp="1"/>
          </p:cNvSpPr>
          <p:nvPr>
            <p:ph type="title"/>
          </p:nvPr>
        </p:nvSpPr>
        <p:spPr/>
        <p:txBody>
          <a:bodyPr/>
          <a:lstStyle/>
          <a:p>
            <a:r>
              <a:rPr lang="en-US"/>
              <a:t>LinkedIn Posts Table General | All profiles - 3 of 26</a:t>
            </a:r>
          </a:p>
        </p:txBody>
      </p:sp>
      <p:graphicFrame>
        <p:nvGraphicFramePr>
          <p:cNvPr id="5" name="Table Placeholder 4">
            <a:extLst>
              <a:ext uri="{FF2B5EF4-FFF2-40B4-BE49-F238E27FC236}">
                <a16:creationId xmlns:a16="http://schemas.microsoft.com/office/drawing/2014/main" id="{628DA202-E492-4BD3-96EA-FB2C99128639}"/>
              </a:ext>
            </a:extLst>
          </p:cNvPr>
          <p:cNvGraphicFramePr>
            <a:graphicFrameLocks noGrp="1"/>
          </p:cNvGraphicFramePr>
          <p:nvPr>
            <p:ph type="tbl" sz="quarter" idx="13"/>
            <p:extLst>
              <p:ext uri="{D42A27DB-BD31-4B8C-83A1-F6EECF244321}">
                <p14:modId xmlns:p14="http://schemas.microsoft.com/office/powerpoint/2010/main" val="2077681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513754015"/>
                    </a:ext>
                  </a:extLst>
                </a:gridCol>
                <a:gridCol w="905256">
                  <a:extLst>
                    <a:ext uri="{9D8B030D-6E8A-4147-A177-3AD203B41FA5}">
                      <a16:colId xmlns:a16="http://schemas.microsoft.com/office/drawing/2014/main" val="2821044074"/>
                    </a:ext>
                  </a:extLst>
                </a:gridCol>
                <a:gridCol w="1316736">
                  <a:extLst>
                    <a:ext uri="{9D8B030D-6E8A-4147-A177-3AD203B41FA5}">
                      <a16:colId xmlns:a16="http://schemas.microsoft.com/office/drawing/2014/main" val="53783559"/>
                    </a:ext>
                  </a:extLst>
                </a:gridCol>
                <a:gridCol w="411480">
                  <a:extLst>
                    <a:ext uri="{9D8B030D-6E8A-4147-A177-3AD203B41FA5}">
                      <a16:colId xmlns:a16="http://schemas.microsoft.com/office/drawing/2014/main" val="622784136"/>
                    </a:ext>
                  </a:extLst>
                </a:gridCol>
                <a:gridCol w="411480">
                  <a:extLst>
                    <a:ext uri="{9D8B030D-6E8A-4147-A177-3AD203B41FA5}">
                      <a16:colId xmlns:a16="http://schemas.microsoft.com/office/drawing/2014/main" val="4213216837"/>
                    </a:ext>
                  </a:extLst>
                </a:gridCol>
                <a:gridCol w="411480">
                  <a:extLst>
                    <a:ext uri="{9D8B030D-6E8A-4147-A177-3AD203B41FA5}">
                      <a16:colId xmlns:a16="http://schemas.microsoft.com/office/drawing/2014/main" val="1845199019"/>
                    </a:ext>
                  </a:extLst>
                </a:gridCol>
                <a:gridCol w="411480">
                  <a:extLst>
                    <a:ext uri="{9D8B030D-6E8A-4147-A177-3AD203B41FA5}">
                      <a16:colId xmlns:a16="http://schemas.microsoft.com/office/drawing/2014/main" val="738492815"/>
                    </a:ext>
                  </a:extLst>
                </a:gridCol>
                <a:gridCol w="411480">
                  <a:extLst>
                    <a:ext uri="{9D8B030D-6E8A-4147-A177-3AD203B41FA5}">
                      <a16:colId xmlns:a16="http://schemas.microsoft.com/office/drawing/2014/main" val="3240908457"/>
                    </a:ext>
                  </a:extLst>
                </a:gridCol>
                <a:gridCol w="411480">
                  <a:extLst>
                    <a:ext uri="{9D8B030D-6E8A-4147-A177-3AD203B41FA5}">
                      <a16:colId xmlns:a16="http://schemas.microsoft.com/office/drawing/2014/main" val="794163481"/>
                    </a:ext>
                  </a:extLst>
                </a:gridCol>
                <a:gridCol w="411480">
                  <a:extLst>
                    <a:ext uri="{9D8B030D-6E8A-4147-A177-3AD203B41FA5}">
                      <a16:colId xmlns:a16="http://schemas.microsoft.com/office/drawing/2014/main" val="3063276545"/>
                    </a:ext>
                  </a:extLst>
                </a:gridCol>
                <a:gridCol w="411480">
                  <a:extLst>
                    <a:ext uri="{9D8B030D-6E8A-4147-A177-3AD203B41FA5}">
                      <a16:colId xmlns:a16="http://schemas.microsoft.com/office/drawing/2014/main" val="354786225"/>
                    </a:ext>
                  </a:extLst>
                </a:gridCol>
                <a:gridCol w="411480">
                  <a:extLst>
                    <a:ext uri="{9D8B030D-6E8A-4147-A177-3AD203B41FA5}">
                      <a16:colId xmlns:a16="http://schemas.microsoft.com/office/drawing/2014/main" val="724519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939965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 - 2022-12-01 09:48:56</a:t>
                      </a:r>
                      <a:r>
                        <a:rPr kumimoji="0" lang="it-IT" sz="1000" b="0" i="0" u="none" strike="noStrike" kern="1200" cap="none" spc="0" normalizeH="0" baseline="0" noProof="0">
                          <a:ln>
                            <a:noFill/>
                          </a:ln>
                          <a:solidFill>
                            <a:prstClr val="black"/>
                          </a:solidFill>
                          <a:effectLst/>
                          <a:uLnTx/>
                          <a:uFillTx/>
                          <a:latin typeface="Calibri"/>
                          <a:ea typeface="+mn-ea"/>
                          <a:cs typeface="+mn-cs"/>
                        </a:rPr>
                        <a:t>
 In MBDA Italia promuoviamo l’innovazione… in ogni angolo! Gli innovation corner dedicati al #softwareengineering che abbiamo realizzato recentemente nel sito di Roma, sono stati un’occasione per presentare idee e attività e condividerle all’interno dell’azienda per valorizzare sempre di più la cross-fertilisation nel mondo del #software. I nostri ingegneri software hanno condiviso best practice e soluzioni industriali legate alla #Cyber Security, #Model Driven Architecture, #Artificial Intelligence, #Devops, #Virtualization, #Cloud, #embedded system.
Fare parte di MBDA significa anche questo: non perdere alcuna occasione per mettere a fattor comune conoscenza e competenza! 
https://lnkd.in/gj9Dh6m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https://media.licdn.com/dms/image/C4D22AQGDoJ-KwLxyiw/feedshare-shrink_1280/0/1669884535322?e=1681344000&amp;v=beta&amp;t=OjpC52MUE5ZHXs1GFZ7GY0GQSOEhl9g9S8eUxf1vFzc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3.0886850152905 %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27464440"/>
                  </a:ext>
                </a:extLst>
              </a:tr>
            </a:tbl>
          </a:graphicData>
        </a:graphic>
      </p:graphicFrame>
      <p:sp>
        <p:nvSpPr>
          <p:cNvPr id="4" name="Text Placeholder 3">
            <a:extLst>
              <a:ext uri="{FF2B5EF4-FFF2-40B4-BE49-F238E27FC236}">
                <a16:creationId xmlns:a16="http://schemas.microsoft.com/office/drawing/2014/main" id="{2538A953-3D77-4E7A-AFB0-B1567F84B572}"/>
              </a:ext>
            </a:extLst>
          </p:cNvPr>
          <p:cNvSpPr>
            <a:spLocks noGrp="1"/>
          </p:cNvSpPr>
          <p:nvPr>
            <p:ph type="body" sz="quarter" idx="14"/>
          </p:nvPr>
        </p:nvSpPr>
        <p:spPr/>
        <p:txBody>
          <a:bodyPr/>
          <a:lstStyle/>
          <a:p>
            <a:r>
              <a:rPr lang="en-US"/>
              <a:t>01/01/2022 - 01/31/2023</a:t>
            </a:r>
          </a:p>
        </p:txBody>
      </p:sp>
    </p:spTree>
    <p:extLst>
      <p:ext uri="{BB962C8B-B14F-4D97-AF65-F5344CB8AC3E}">
        <p14:creationId xmlns:p14="http://schemas.microsoft.com/office/powerpoint/2010/main" val="2513725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18BAD-2D92-4CA8-8B5B-0FB768736D48}"/>
              </a:ext>
            </a:extLst>
          </p:cNvPr>
          <p:cNvSpPr>
            <a:spLocks noGrp="1"/>
          </p:cNvSpPr>
          <p:nvPr>
            <p:ph type="title"/>
          </p:nvPr>
        </p:nvSpPr>
        <p:spPr/>
        <p:txBody>
          <a:bodyPr/>
          <a:lstStyle/>
          <a:p>
            <a:r>
              <a:rPr lang="en-US"/>
              <a:t>LinkedIn Posts Table General | All profiles - 4 of 26</a:t>
            </a:r>
          </a:p>
        </p:txBody>
      </p:sp>
      <p:graphicFrame>
        <p:nvGraphicFramePr>
          <p:cNvPr id="5" name="Table Placeholder 4">
            <a:extLst>
              <a:ext uri="{FF2B5EF4-FFF2-40B4-BE49-F238E27FC236}">
                <a16:creationId xmlns:a16="http://schemas.microsoft.com/office/drawing/2014/main" id="{9525149E-4F35-41CD-9F7D-165142780F56}"/>
              </a:ext>
            </a:extLst>
          </p:cNvPr>
          <p:cNvGraphicFramePr>
            <a:graphicFrameLocks noGrp="1"/>
          </p:cNvGraphicFramePr>
          <p:nvPr>
            <p:ph type="tbl" sz="quarter" idx="13"/>
            <p:extLst>
              <p:ext uri="{D42A27DB-BD31-4B8C-83A1-F6EECF244321}">
                <p14:modId xmlns:p14="http://schemas.microsoft.com/office/powerpoint/2010/main" val="2747070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131586529"/>
                    </a:ext>
                  </a:extLst>
                </a:gridCol>
                <a:gridCol w="905256">
                  <a:extLst>
                    <a:ext uri="{9D8B030D-6E8A-4147-A177-3AD203B41FA5}">
                      <a16:colId xmlns:a16="http://schemas.microsoft.com/office/drawing/2014/main" val="1970335813"/>
                    </a:ext>
                  </a:extLst>
                </a:gridCol>
                <a:gridCol w="1316736">
                  <a:extLst>
                    <a:ext uri="{9D8B030D-6E8A-4147-A177-3AD203B41FA5}">
                      <a16:colId xmlns:a16="http://schemas.microsoft.com/office/drawing/2014/main" val="133746180"/>
                    </a:ext>
                  </a:extLst>
                </a:gridCol>
                <a:gridCol w="411480">
                  <a:extLst>
                    <a:ext uri="{9D8B030D-6E8A-4147-A177-3AD203B41FA5}">
                      <a16:colId xmlns:a16="http://schemas.microsoft.com/office/drawing/2014/main" val="1665484962"/>
                    </a:ext>
                  </a:extLst>
                </a:gridCol>
                <a:gridCol w="411480">
                  <a:extLst>
                    <a:ext uri="{9D8B030D-6E8A-4147-A177-3AD203B41FA5}">
                      <a16:colId xmlns:a16="http://schemas.microsoft.com/office/drawing/2014/main" val="1965384884"/>
                    </a:ext>
                  </a:extLst>
                </a:gridCol>
                <a:gridCol w="411480">
                  <a:extLst>
                    <a:ext uri="{9D8B030D-6E8A-4147-A177-3AD203B41FA5}">
                      <a16:colId xmlns:a16="http://schemas.microsoft.com/office/drawing/2014/main" val="4082315752"/>
                    </a:ext>
                  </a:extLst>
                </a:gridCol>
                <a:gridCol w="411480">
                  <a:extLst>
                    <a:ext uri="{9D8B030D-6E8A-4147-A177-3AD203B41FA5}">
                      <a16:colId xmlns:a16="http://schemas.microsoft.com/office/drawing/2014/main" val="1226540122"/>
                    </a:ext>
                  </a:extLst>
                </a:gridCol>
                <a:gridCol w="411480">
                  <a:extLst>
                    <a:ext uri="{9D8B030D-6E8A-4147-A177-3AD203B41FA5}">
                      <a16:colId xmlns:a16="http://schemas.microsoft.com/office/drawing/2014/main" val="3135508634"/>
                    </a:ext>
                  </a:extLst>
                </a:gridCol>
                <a:gridCol w="411480">
                  <a:extLst>
                    <a:ext uri="{9D8B030D-6E8A-4147-A177-3AD203B41FA5}">
                      <a16:colId xmlns:a16="http://schemas.microsoft.com/office/drawing/2014/main" val="2146903190"/>
                    </a:ext>
                  </a:extLst>
                </a:gridCol>
                <a:gridCol w="411480">
                  <a:extLst>
                    <a:ext uri="{9D8B030D-6E8A-4147-A177-3AD203B41FA5}">
                      <a16:colId xmlns:a16="http://schemas.microsoft.com/office/drawing/2014/main" val="1057717398"/>
                    </a:ext>
                  </a:extLst>
                </a:gridCol>
                <a:gridCol w="411480">
                  <a:extLst>
                    <a:ext uri="{9D8B030D-6E8A-4147-A177-3AD203B41FA5}">
                      <a16:colId xmlns:a16="http://schemas.microsoft.com/office/drawing/2014/main" val="865574624"/>
                    </a:ext>
                  </a:extLst>
                </a:gridCol>
                <a:gridCol w="411480">
                  <a:extLst>
                    <a:ext uri="{9D8B030D-6E8A-4147-A177-3AD203B41FA5}">
                      <a16:colId xmlns:a16="http://schemas.microsoft.com/office/drawing/2014/main" val="3321927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797012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 - 2022-11-25 11:24:56</a:t>
                      </a:r>
                      <a:r>
                        <a:rPr kumimoji="0" lang="it-IT" sz="1000" b="0" i="0" u="none" strike="noStrike" kern="1200" cap="none" spc="0" normalizeH="0" baseline="0" noProof="0">
                          <a:ln>
                            <a:noFill/>
                          </a:ln>
                          <a:solidFill>
                            <a:prstClr val="black"/>
                          </a:solidFill>
                          <a:effectLst/>
                          <a:uLnTx/>
                          <a:uFillTx/>
                          <a:latin typeface="Calibri"/>
                          <a:ea typeface="+mn-ea"/>
                          <a:cs typeface="+mn-cs"/>
                        </a:rPr>
                        <a:t>
 MBDA può cambiarti la vita.
Scopri la storia di Shkodran Rusiti, Radio Frequency Systems Analyst, grande appassionato di #telecomunicazioni, che fin dall’Università sognava di fare esattamente quello che MBDA gli ha proposto di fare.
https://lnkd.in/dSTCmsPk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https://media.licdn.com/dms/image/C4D22AQFX8fWqCi0LOQ/feedshare-shrink_800/0/1669371895419?e=1681344000&amp;v=beta&amp;t=pNVVichSLn3iEisHID8IxDPAB1Dn5ZynvlYdom48fYg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5.9966418805469 %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8559934"/>
                  </a:ext>
                </a:extLst>
              </a:tr>
            </a:tbl>
          </a:graphicData>
        </a:graphic>
      </p:graphicFrame>
      <p:sp>
        <p:nvSpPr>
          <p:cNvPr id="4" name="Text Placeholder 3">
            <a:extLst>
              <a:ext uri="{FF2B5EF4-FFF2-40B4-BE49-F238E27FC236}">
                <a16:creationId xmlns:a16="http://schemas.microsoft.com/office/drawing/2014/main" id="{58705156-46F2-4BEA-9D7C-4AB905A08F61}"/>
              </a:ext>
            </a:extLst>
          </p:cNvPr>
          <p:cNvSpPr>
            <a:spLocks noGrp="1"/>
          </p:cNvSpPr>
          <p:nvPr>
            <p:ph type="body" sz="quarter" idx="14"/>
          </p:nvPr>
        </p:nvSpPr>
        <p:spPr/>
        <p:txBody>
          <a:bodyPr/>
          <a:lstStyle/>
          <a:p>
            <a:r>
              <a:rPr lang="en-US"/>
              <a:t>01/01/2022 - 01/31/2023</a:t>
            </a:r>
          </a:p>
        </p:txBody>
      </p:sp>
    </p:spTree>
    <p:extLst>
      <p:ext uri="{BB962C8B-B14F-4D97-AF65-F5344CB8AC3E}">
        <p14:creationId xmlns:p14="http://schemas.microsoft.com/office/powerpoint/2010/main" val="1873309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E3AD0-3BE6-4902-B010-163C3FCBF817}"/>
              </a:ext>
            </a:extLst>
          </p:cNvPr>
          <p:cNvSpPr>
            <a:spLocks noGrp="1"/>
          </p:cNvSpPr>
          <p:nvPr>
            <p:ph type="title"/>
          </p:nvPr>
        </p:nvSpPr>
        <p:spPr/>
        <p:txBody>
          <a:bodyPr/>
          <a:lstStyle/>
          <a:p>
            <a:r>
              <a:rPr lang="en-US"/>
              <a:t>LinkedIn Posts Table General | All profiles - 5 of 26</a:t>
            </a:r>
          </a:p>
        </p:txBody>
      </p:sp>
      <p:graphicFrame>
        <p:nvGraphicFramePr>
          <p:cNvPr id="5" name="Table Placeholder 4">
            <a:extLst>
              <a:ext uri="{FF2B5EF4-FFF2-40B4-BE49-F238E27FC236}">
                <a16:creationId xmlns:a16="http://schemas.microsoft.com/office/drawing/2014/main" id="{D2877530-3349-4587-87D1-00ACEC3D71FC}"/>
              </a:ext>
            </a:extLst>
          </p:cNvPr>
          <p:cNvGraphicFramePr>
            <a:graphicFrameLocks noGrp="1"/>
          </p:cNvGraphicFramePr>
          <p:nvPr>
            <p:ph type="tbl" sz="quarter" idx="13"/>
            <p:extLst>
              <p:ext uri="{D42A27DB-BD31-4B8C-83A1-F6EECF244321}">
                <p14:modId xmlns:p14="http://schemas.microsoft.com/office/powerpoint/2010/main" val="1844099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4349215"/>
                    </a:ext>
                  </a:extLst>
                </a:gridCol>
                <a:gridCol w="905256">
                  <a:extLst>
                    <a:ext uri="{9D8B030D-6E8A-4147-A177-3AD203B41FA5}">
                      <a16:colId xmlns:a16="http://schemas.microsoft.com/office/drawing/2014/main" val="2858249045"/>
                    </a:ext>
                  </a:extLst>
                </a:gridCol>
                <a:gridCol w="1316736">
                  <a:extLst>
                    <a:ext uri="{9D8B030D-6E8A-4147-A177-3AD203B41FA5}">
                      <a16:colId xmlns:a16="http://schemas.microsoft.com/office/drawing/2014/main" val="3288117919"/>
                    </a:ext>
                  </a:extLst>
                </a:gridCol>
                <a:gridCol w="411480">
                  <a:extLst>
                    <a:ext uri="{9D8B030D-6E8A-4147-A177-3AD203B41FA5}">
                      <a16:colId xmlns:a16="http://schemas.microsoft.com/office/drawing/2014/main" val="321215384"/>
                    </a:ext>
                  </a:extLst>
                </a:gridCol>
                <a:gridCol w="411480">
                  <a:extLst>
                    <a:ext uri="{9D8B030D-6E8A-4147-A177-3AD203B41FA5}">
                      <a16:colId xmlns:a16="http://schemas.microsoft.com/office/drawing/2014/main" val="975028744"/>
                    </a:ext>
                  </a:extLst>
                </a:gridCol>
                <a:gridCol w="411480">
                  <a:extLst>
                    <a:ext uri="{9D8B030D-6E8A-4147-A177-3AD203B41FA5}">
                      <a16:colId xmlns:a16="http://schemas.microsoft.com/office/drawing/2014/main" val="4041029212"/>
                    </a:ext>
                  </a:extLst>
                </a:gridCol>
                <a:gridCol w="411480">
                  <a:extLst>
                    <a:ext uri="{9D8B030D-6E8A-4147-A177-3AD203B41FA5}">
                      <a16:colId xmlns:a16="http://schemas.microsoft.com/office/drawing/2014/main" val="677598339"/>
                    </a:ext>
                  </a:extLst>
                </a:gridCol>
                <a:gridCol w="411480">
                  <a:extLst>
                    <a:ext uri="{9D8B030D-6E8A-4147-A177-3AD203B41FA5}">
                      <a16:colId xmlns:a16="http://schemas.microsoft.com/office/drawing/2014/main" val="1747254719"/>
                    </a:ext>
                  </a:extLst>
                </a:gridCol>
                <a:gridCol w="411480">
                  <a:extLst>
                    <a:ext uri="{9D8B030D-6E8A-4147-A177-3AD203B41FA5}">
                      <a16:colId xmlns:a16="http://schemas.microsoft.com/office/drawing/2014/main" val="568481426"/>
                    </a:ext>
                  </a:extLst>
                </a:gridCol>
                <a:gridCol w="411480">
                  <a:extLst>
                    <a:ext uri="{9D8B030D-6E8A-4147-A177-3AD203B41FA5}">
                      <a16:colId xmlns:a16="http://schemas.microsoft.com/office/drawing/2014/main" val="755264953"/>
                    </a:ext>
                  </a:extLst>
                </a:gridCol>
                <a:gridCol w="411480">
                  <a:extLst>
                    <a:ext uri="{9D8B030D-6E8A-4147-A177-3AD203B41FA5}">
                      <a16:colId xmlns:a16="http://schemas.microsoft.com/office/drawing/2014/main" val="460166815"/>
                    </a:ext>
                  </a:extLst>
                </a:gridCol>
                <a:gridCol w="411480">
                  <a:extLst>
                    <a:ext uri="{9D8B030D-6E8A-4147-A177-3AD203B41FA5}">
                      <a16:colId xmlns:a16="http://schemas.microsoft.com/office/drawing/2014/main" val="3965627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195779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 - 2022-11-23 12:47:56</a:t>
                      </a:r>
                      <a:r>
                        <a:rPr kumimoji="0" lang="it-IT" sz="1000" b="0" i="0" u="none" strike="noStrike" kern="1200" cap="none" spc="0" normalizeH="0" baseline="0" noProof="0">
                          <a:ln>
                            <a:noFill/>
                          </a:ln>
                          <a:solidFill>
                            <a:prstClr val="black"/>
                          </a:solidFill>
                          <a:effectLst/>
                          <a:uLnTx/>
                          <a:uFillTx/>
                          <a:latin typeface="Calibri"/>
                          <a:ea typeface="+mn-ea"/>
                          <a:cs typeface="+mn-cs"/>
                        </a:rPr>
                        <a:t>
 Quest'anno sono stati 1500 i colleghi MBDA che hanno partecipato ai 248 progetti presentati per il nostro #MBDAInnovationAwards! Oggi parliamo di #Intelligenzaartificiale a supporto dell’efficienza operativa. #innovation #ai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3.1855090568395 %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1060</a:t>
                      </a:r>
                    </a:p>
                  </a:txBody>
                  <a:tcPr/>
                </a:tc>
                <a:extLst>
                  <a:ext uri="{0D108BD9-81ED-4DB2-BD59-A6C34878D82A}">
                    <a16:rowId xmlns:a16="http://schemas.microsoft.com/office/drawing/2014/main" val="2132629705"/>
                  </a:ext>
                </a:extLst>
              </a:tr>
            </a:tbl>
          </a:graphicData>
        </a:graphic>
      </p:graphicFrame>
      <p:sp>
        <p:nvSpPr>
          <p:cNvPr id="4" name="Text Placeholder 3">
            <a:extLst>
              <a:ext uri="{FF2B5EF4-FFF2-40B4-BE49-F238E27FC236}">
                <a16:creationId xmlns:a16="http://schemas.microsoft.com/office/drawing/2014/main" id="{2A1D5209-5AF6-476C-A6CF-A7A21FCE6CD3}"/>
              </a:ext>
            </a:extLst>
          </p:cNvPr>
          <p:cNvSpPr>
            <a:spLocks noGrp="1"/>
          </p:cNvSpPr>
          <p:nvPr>
            <p:ph type="body" sz="quarter" idx="14"/>
          </p:nvPr>
        </p:nvSpPr>
        <p:spPr/>
        <p:txBody>
          <a:bodyPr/>
          <a:lstStyle/>
          <a:p>
            <a:r>
              <a:rPr lang="en-US"/>
              <a:t>01/01/2022 - 01/31/2023</a:t>
            </a:r>
          </a:p>
        </p:txBody>
      </p:sp>
    </p:spTree>
    <p:extLst>
      <p:ext uri="{BB962C8B-B14F-4D97-AF65-F5344CB8AC3E}">
        <p14:creationId xmlns:p14="http://schemas.microsoft.com/office/powerpoint/2010/main" val="2610832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AEF08-7FF6-4724-9935-7AC32B5B7DD0}"/>
              </a:ext>
            </a:extLst>
          </p:cNvPr>
          <p:cNvSpPr>
            <a:spLocks noGrp="1"/>
          </p:cNvSpPr>
          <p:nvPr>
            <p:ph type="title"/>
          </p:nvPr>
        </p:nvSpPr>
        <p:spPr/>
        <p:txBody>
          <a:bodyPr/>
          <a:lstStyle/>
          <a:p>
            <a:r>
              <a:rPr lang="en-US"/>
              <a:t>LinkedIn Posts Table General | All profiles - 6 of 26</a:t>
            </a:r>
          </a:p>
        </p:txBody>
      </p:sp>
      <p:graphicFrame>
        <p:nvGraphicFramePr>
          <p:cNvPr id="5" name="Table Placeholder 4">
            <a:extLst>
              <a:ext uri="{FF2B5EF4-FFF2-40B4-BE49-F238E27FC236}">
                <a16:creationId xmlns:a16="http://schemas.microsoft.com/office/drawing/2014/main" id="{55C5EDAD-E144-4965-8272-D76BBA2236AF}"/>
              </a:ext>
            </a:extLst>
          </p:cNvPr>
          <p:cNvGraphicFramePr>
            <a:graphicFrameLocks noGrp="1"/>
          </p:cNvGraphicFramePr>
          <p:nvPr>
            <p:ph type="tbl" sz="quarter" idx="13"/>
            <p:extLst>
              <p:ext uri="{D42A27DB-BD31-4B8C-83A1-F6EECF244321}">
                <p14:modId xmlns:p14="http://schemas.microsoft.com/office/powerpoint/2010/main" val="98372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579953429"/>
                    </a:ext>
                  </a:extLst>
                </a:gridCol>
                <a:gridCol w="905256">
                  <a:extLst>
                    <a:ext uri="{9D8B030D-6E8A-4147-A177-3AD203B41FA5}">
                      <a16:colId xmlns:a16="http://schemas.microsoft.com/office/drawing/2014/main" val="2471921261"/>
                    </a:ext>
                  </a:extLst>
                </a:gridCol>
                <a:gridCol w="1316736">
                  <a:extLst>
                    <a:ext uri="{9D8B030D-6E8A-4147-A177-3AD203B41FA5}">
                      <a16:colId xmlns:a16="http://schemas.microsoft.com/office/drawing/2014/main" val="3738328608"/>
                    </a:ext>
                  </a:extLst>
                </a:gridCol>
                <a:gridCol w="411480">
                  <a:extLst>
                    <a:ext uri="{9D8B030D-6E8A-4147-A177-3AD203B41FA5}">
                      <a16:colId xmlns:a16="http://schemas.microsoft.com/office/drawing/2014/main" val="3529857766"/>
                    </a:ext>
                  </a:extLst>
                </a:gridCol>
                <a:gridCol w="411480">
                  <a:extLst>
                    <a:ext uri="{9D8B030D-6E8A-4147-A177-3AD203B41FA5}">
                      <a16:colId xmlns:a16="http://schemas.microsoft.com/office/drawing/2014/main" val="1460860660"/>
                    </a:ext>
                  </a:extLst>
                </a:gridCol>
                <a:gridCol w="411480">
                  <a:extLst>
                    <a:ext uri="{9D8B030D-6E8A-4147-A177-3AD203B41FA5}">
                      <a16:colId xmlns:a16="http://schemas.microsoft.com/office/drawing/2014/main" val="770850486"/>
                    </a:ext>
                  </a:extLst>
                </a:gridCol>
                <a:gridCol w="411480">
                  <a:extLst>
                    <a:ext uri="{9D8B030D-6E8A-4147-A177-3AD203B41FA5}">
                      <a16:colId xmlns:a16="http://schemas.microsoft.com/office/drawing/2014/main" val="1716430971"/>
                    </a:ext>
                  </a:extLst>
                </a:gridCol>
                <a:gridCol w="411480">
                  <a:extLst>
                    <a:ext uri="{9D8B030D-6E8A-4147-A177-3AD203B41FA5}">
                      <a16:colId xmlns:a16="http://schemas.microsoft.com/office/drawing/2014/main" val="507562362"/>
                    </a:ext>
                  </a:extLst>
                </a:gridCol>
                <a:gridCol w="411480">
                  <a:extLst>
                    <a:ext uri="{9D8B030D-6E8A-4147-A177-3AD203B41FA5}">
                      <a16:colId xmlns:a16="http://schemas.microsoft.com/office/drawing/2014/main" val="745992308"/>
                    </a:ext>
                  </a:extLst>
                </a:gridCol>
                <a:gridCol w="411480">
                  <a:extLst>
                    <a:ext uri="{9D8B030D-6E8A-4147-A177-3AD203B41FA5}">
                      <a16:colId xmlns:a16="http://schemas.microsoft.com/office/drawing/2014/main" val="1294696635"/>
                    </a:ext>
                  </a:extLst>
                </a:gridCol>
                <a:gridCol w="411480">
                  <a:extLst>
                    <a:ext uri="{9D8B030D-6E8A-4147-A177-3AD203B41FA5}">
                      <a16:colId xmlns:a16="http://schemas.microsoft.com/office/drawing/2014/main" val="2365074218"/>
                    </a:ext>
                  </a:extLst>
                </a:gridCol>
                <a:gridCol w="411480">
                  <a:extLst>
                    <a:ext uri="{9D8B030D-6E8A-4147-A177-3AD203B41FA5}">
                      <a16:colId xmlns:a16="http://schemas.microsoft.com/office/drawing/2014/main" val="1230970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564086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 - 2022-11-21 11:05:44</a:t>
                      </a:r>
                      <a:r>
                        <a:rPr kumimoji="0" lang="it-IT" sz="1000" b="0" i="0" u="none" strike="noStrike" kern="1200" cap="none" spc="0" normalizeH="0" baseline="0" noProof="0">
                          <a:ln>
                            <a:noFill/>
                          </a:ln>
                          <a:solidFill>
                            <a:prstClr val="black"/>
                          </a:solidFill>
                          <a:effectLst/>
                          <a:uLnTx/>
                          <a:uFillTx/>
                          <a:latin typeface="Calibri"/>
                          <a:ea typeface="+mn-ea"/>
                          <a:cs typeface="+mn-cs"/>
                        </a:rPr>
                        <a:t>
 Sostenibilità, tecnologie quantistiche, intelligenza ibrida, fabbrica intelligente, Industria Agile questi sono solo alcuni dei temi trattati durante l'Innovation &amp; Techday che abbiamo ospitato in MBDA Italia in collaborazione con @CapgeminiEngineering. Conferenze a tema e specifici corner tecnici con dimostrazioni dal vivo hanno rappresentato un momento di vero scambio per condividere idee innovative e comprendere come l’”Industria Intelligente” possa supportare la trasformazione del settore della Difesa.
#Sustainability, #Quantumcomputing, #HybridIntelligence, #Smartfactory, #Agile e #Virtualreality #augmentedreality #innovation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https://media.licdn.com/dms/image/C4D22AQHW8NbZ-TVwcg/feedshare-shrink_800/0/1669025138569?e=1680739200&amp;v=beta&amp;t=C0YejTtG_KnnhqB8NcR1nL6YvU6Q2EsROn8ZWx6wrKA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7.6637666325486 %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9028216"/>
                  </a:ext>
                </a:extLst>
              </a:tr>
            </a:tbl>
          </a:graphicData>
        </a:graphic>
      </p:graphicFrame>
      <p:sp>
        <p:nvSpPr>
          <p:cNvPr id="4" name="Text Placeholder 3">
            <a:extLst>
              <a:ext uri="{FF2B5EF4-FFF2-40B4-BE49-F238E27FC236}">
                <a16:creationId xmlns:a16="http://schemas.microsoft.com/office/drawing/2014/main" id="{93D42F29-C7F9-40C8-B4D7-29EE6A44261A}"/>
              </a:ext>
            </a:extLst>
          </p:cNvPr>
          <p:cNvSpPr>
            <a:spLocks noGrp="1"/>
          </p:cNvSpPr>
          <p:nvPr>
            <p:ph type="body" sz="quarter" idx="14"/>
          </p:nvPr>
        </p:nvSpPr>
        <p:spPr/>
        <p:txBody>
          <a:bodyPr/>
          <a:lstStyle/>
          <a:p>
            <a:r>
              <a:rPr lang="en-US"/>
              <a:t>01/01/2022 - 01/31/2023</a:t>
            </a:r>
          </a:p>
        </p:txBody>
      </p:sp>
    </p:spTree>
    <p:extLst>
      <p:ext uri="{BB962C8B-B14F-4D97-AF65-F5344CB8AC3E}">
        <p14:creationId xmlns:p14="http://schemas.microsoft.com/office/powerpoint/2010/main" val="10774778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27229-9DF7-4D25-AF30-A14BDDBF7B93}"/>
              </a:ext>
            </a:extLst>
          </p:cNvPr>
          <p:cNvSpPr>
            <a:spLocks noGrp="1"/>
          </p:cNvSpPr>
          <p:nvPr>
            <p:ph type="title"/>
          </p:nvPr>
        </p:nvSpPr>
        <p:spPr/>
        <p:txBody>
          <a:bodyPr/>
          <a:lstStyle/>
          <a:p>
            <a:r>
              <a:rPr lang="en-US"/>
              <a:t>LinkedIn Posts Table General | All profiles - 7 of 26</a:t>
            </a:r>
          </a:p>
        </p:txBody>
      </p:sp>
      <p:graphicFrame>
        <p:nvGraphicFramePr>
          <p:cNvPr id="5" name="Table Placeholder 4">
            <a:extLst>
              <a:ext uri="{FF2B5EF4-FFF2-40B4-BE49-F238E27FC236}">
                <a16:creationId xmlns:a16="http://schemas.microsoft.com/office/drawing/2014/main" id="{D25FF0EF-BFFE-4346-BDC0-4824E810539B}"/>
              </a:ext>
            </a:extLst>
          </p:cNvPr>
          <p:cNvGraphicFramePr>
            <a:graphicFrameLocks noGrp="1"/>
          </p:cNvGraphicFramePr>
          <p:nvPr>
            <p:ph type="tbl" sz="quarter" idx="13"/>
            <p:extLst>
              <p:ext uri="{D42A27DB-BD31-4B8C-83A1-F6EECF244321}">
                <p14:modId xmlns:p14="http://schemas.microsoft.com/office/powerpoint/2010/main" val="1700682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64277113"/>
                    </a:ext>
                  </a:extLst>
                </a:gridCol>
                <a:gridCol w="905256">
                  <a:extLst>
                    <a:ext uri="{9D8B030D-6E8A-4147-A177-3AD203B41FA5}">
                      <a16:colId xmlns:a16="http://schemas.microsoft.com/office/drawing/2014/main" val="1382971004"/>
                    </a:ext>
                  </a:extLst>
                </a:gridCol>
                <a:gridCol w="1316736">
                  <a:extLst>
                    <a:ext uri="{9D8B030D-6E8A-4147-A177-3AD203B41FA5}">
                      <a16:colId xmlns:a16="http://schemas.microsoft.com/office/drawing/2014/main" val="2890450920"/>
                    </a:ext>
                  </a:extLst>
                </a:gridCol>
                <a:gridCol w="411480">
                  <a:extLst>
                    <a:ext uri="{9D8B030D-6E8A-4147-A177-3AD203B41FA5}">
                      <a16:colId xmlns:a16="http://schemas.microsoft.com/office/drawing/2014/main" val="1441792893"/>
                    </a:ext>
                  </a:extLst>
                </a:gridCol>
                <a:gridCol w="411480">
                  <a:extLst>
                    <a:ext uri="{9D8B030D-6E8A-4147-A177-3AD203B41FA5}">
                      <a16:colId xmlns:a16="http://schemas.microsoft.com/office/drawing/2014/main" val="542441107"/>
                    </a:ext>
                  </a:extLst>
                </a:gridCol>
                <a:gridCol w="411480">
                  <a:extLst>
                    <a:ext uri="{9D8B030D-6E8A-4147-A177-3AD203B41FA5}">
                      <a16:colId xmlns:a16="http://schemas.microsoft.com/office/drawing/2014/main" val="3927671272"/>
                    </a:ext>
                  </a:extLst>
                </a:gridCol>
                <a:gridCol w="411480">
                  <a:extLst>
                    <a:ext uri="{9D8B030D-6E8A-4147-A177-3AD203B41FA5}">
                      <a16:colId xmlns:a16="http://schemas.microsoft.com/office/drawing/2014/main" val="2562350244"/>
                    </a:ext>
                  </a:extLst>
                </a:gridCol>
                <a:gridCol w="411480">
                  <a:extLst>
                    <a:ext uri="{9D8B030D-6E8A-4147-A177-3AD203B41FA5}">
                      <a16:colId xmlns:a16="http://schemas.microsoft.com/office/drawing/2014/main" val="2432373568"/>
                    </a:ext>
                  </a:extLst>
                </a:gridCol>
                <a:gridCol w="411480">
                  <a:extLst>
                    <a:ext uri="{9D8B030D-6E8A-4147-A177-3AD203B41FA5}">
                      <a16:colId xmlns:a16="http://schemas.microsoft.com/office/drawing/2014/main" val="3696891142"/>
                    </a:ext>
                  </a:extLst>
                </a:gridCol>
                <a:gridCol w="411480">
                  <a:extLst>
                    <a:ext uri="{9D8B030D-6E8A-4147-A177-3AD203B41FA5}">
                      <a16:colId xmlns:a16="http://schemas.microsoft.com/office/drawing/2014/main" val="2067074282"/>
                    </a:ext>
                  </a:extLst>
                </a:gridCol>
                <a:gridCol w="411480">
                  <a:extLst>
                    <a:ext uri="{9D8B030D-6E8A-4147-A177-3AD203B41FA5}">
                      <a16:colId xmlns:a16="http://schemas.microsoft.com/office/drawing/2014/main" val="1147902552"/>
                    </a:ext>
                  </a:extLst>
                </a:gridCol>
                <a:gridCol w="411480">
                  <a:extLst>
                    <a:ext uri="{9D8B030D-6E8A-4147-A177-3AD203B41FA5}">
                      <a16:colId xmlns:a16="http://schemas.microsoft.com/office/drawing/2014/main" val="65251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353569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 - 2022-11-15 17:19:50</a:t>
                      </a:r>
                      <a:r>
                        <a:rPr kumimoji="0" lang="it-IT" sz="1000" b="0" i="0" u="none" strike="noStrike" kern="1200" cap="none" spc="0" normalizeH="0" baseline="0" noProof="0">
                          <a:ln>
                            <a:noFill/>
                          </a:ln>
                          <a:solidFill>
                            <a:prstClr val="black"/>
                          </a:solidFill>
                          <a:effectLst/>
                          <a:uLnTx/>
                          <a:uFillTx/>
                          <a:latin typeface="Calibri"/>
                          <a:ea typeface="+mn-ea"/>
                          <a:cs typeface="+mn-cs"/>
                        </a:rPr>
                        <a:t>
 Quest'anno sono stati 1500 i nostri colleghi che hanno partecipato ai 248 progetti presentati per il nostro #MBDAInnovationAwards! Oggi parliamo di una #innovazione che riguarda componenti elettronici stampati, flessibili e leggeri #innovation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3.6169128884361 %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1289</a:t>
                      </a:r>
                    </a:p>
                  </a:txBody>
                  <a:tcPr/>
                </a:tc>
                <a:extLst>
                  <a:ext uri="{0D108BD9-81ED-4DB2-BD59-A6C34878D82A}">
                    <a16:rowId xmlns:a16="http://schemas.microsoft.com/office/drawing/2014/main" val="4212420153"/>
                  </a:ext>
                </a:extLst>
              </a:tr>
            </a:tbl>
          </a:graphicData>
        </a:graphic>
      </p:graphicFrame>
      <p:sp>
        <p:nvSpPr>
          <p:cNvPr id="4" name="Text Placeholder 3">
            <a:extLst>
              <a:ext uri="{FF2B5EF4-FFF2-40B4-BE49-F238E27FC236}">
                <a16:creationId xmlns:a16="http://schemas.microsoft.com/office/drawing/2014/main" id="{20D7A1C1-D99E-4C36-9199-9E033D5F6CC0}"/>
              </a:ext>
            </a:extLst>
          </p:cNvPr>
          <p:cNvSpPr>
            <a:spLocks noGrp="1"/>
          </p:cNvSpPr>
          <p:nvPr>
            <p:ph type="body" sz="quarter" idx="14"/>
          </p:nvPr>
        </p:nvSpPr>
        <p:spPr/>
        <p:txBody>
          <a:bodyPr/>
          <a:lstStyle/>
          <a:p>
            <a:r>
              <a:rPr lang="en-US"/>
              <a:t>01/01/2022 - 01/31/2023</a:t>
            </a:r>
          </a:p>
        </p:txBody>
      </p:sp>
    </p:spTree>
    <p:extLst>
      <p:ext uri="{BB962C8B-B14F-4D97-AF65-F5344CB8AC3E}">
        <p14:creationId xmlns:p14="http://schemas.microsoft.com/office/powerpoint/2010/main" val="24557269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22E45-F958-4981-8368-65C677E47C84}"/>
              </a:ext>
            </a:extLst>
          </p:cNvPr>
          <p:cNvSpPr>
            <a:spLocks noGrp="1"/>
          </p:cNvSpPr>
          <p:nvPr>
            <p:ph type="title"/>
          </p:nvPr>
        </p:nvSpPr>
        <p:spPr/>
        <p:txBody>
          <a:bodyPr/>
          <a:lstStyle/>
          <a:p>
            <a:r>
              <a:rPr lang="en-US"/>
              <a:t>LinkedIn Posts Table General | All profiles - 8 of 26</a:t>
            </a:r>
          </a:p>
        </p:txBody>
      </p:sp>
      <p:graphicFrame>
        <p:nvGraphicFramePr>
          <p:cNvPr id="5" name="Table Placeholder 4">
            <a:extLst>
              <a:ext uri="{FF2B5EF4-FFF2-40B4-BE49-F238E27FC236}">
                <a16:creationId xmlns:a16="http://schemas.microsoft.com/office/drawing/2014/main" id="{85A7E0FC-2DC3-4386-BF2F-BF94A7ED4367}"/>
              </a:ext>
            </a:extLst>
          </p:cNvPr>
          <p:cNvGraphicFramePr>
            <a:graphicFrameLocks noGrp="1"/>
          </p:cNvGraphicFramePr>
          <p:nvPr>
            <p:ph type="tbl" sz="quarter" idx="13"/>
            <p:extLst>
              <p:ext uri="{D42A27DB-BD31-4B8C-83A1-F6EECF244321}">
                <p14:modId xmlns:p14="http://schemas.microsoft.com/office/powerpoint/2010/main" val="3149855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62508871"/>
                    </a:ext>
                  </a:extLst>
                </a:gridCol>
                <a:gridCol w="905256">
                  <a:extLst>
                    <a:ext uri="{9D8B030D-6E8A-4147-A177-3AD203B41FA5}">
                      <a16:colId xmlns:a16="http://schemas.microsoft.com/office/drawing/2014/main" val="3188764250"/>
                    </a:ext>
                  </a:extLst>
                </a:gridCol>
                <a:gridCol w="1316736">
                  <a:extLst>
                    <a:ext uri="{9D8B030D-6E8A-4147-A177-3AD203B41FA5}">
                      <a16:colId xmlns:a16="http://schemas.microsoft.com/office/drawing/2014/main" val="2814895315"/>
                    </a:ext>
                  </a:extLst>
                </a:gridCol>
                <a:gridCol w="411480">
                  <a:extLst>
                    <a:ext uri="{9D8B030D-6E8A-4147-A177-3AD203B41FA5}">
                      <a16:colId xmlns:a16="http://schemas.microsoft.com/office/drawing/2014/main" val="3405813360"/>
                    </a:ext>
                  </a:extLst>
                </a:gridCol>
                <a:gridCol w="411480">
                  <a:extLst>
                    <a:ext uri="{9D8B030D-6E8A-4147-A177-3AD203B41FA5}">
                      <a16:colId xmlns:a16="http://schemas.microsoft.com/office/drawing/2014/main" val="1826810305"/>
                    </a:ext>
                  </a:extLst>
                </a:gridCol>
                <a:gridCol w="411480">
                  <a:extLst>
                    <a:ext uri="{9D8B030D-6E8A-4147-A177-3AD203B41FA5}">
                      <a16:colId xmlns:a16="http://schemas.microsoft.com/office/drawing/2014/main" val="249046199"/>
                    </a:ext>
                  </a:extLst>
                </a:gridCol>
                <a:gridCol w="411480">
                  <a:extLst>
                    <a:ext uri="{9D8B030D-6E8A-4147-A177-3AD203B41FA5}">
                      <a16:colId xmlns:a16="http://schemas.microsoft.com/office/drawing/2014/main" val="80756355"/>
                    </a:ext>
                  </a:extLst>
                </a:gridCol>
                <a:gridCol w="411480">
                  <a:extLst>
                    <a:ext uri="{9D8B030D-6E8A-4147-A177-3AD203B41FA5}">
                      <a16:colId xmlns:a16="http://schemas.microsoft.com/office/drawing/2014/main" val="1331984841"/>
                    </a:ext>
                  </a:extLst>
                </a:gridCol>
                <a:gridCol w="411480">
                  <a:extLst>
                    <a:ext uri="{9D8B030D-6E8A-4147-A177-3AD203B41FA5}">
                      <a16:colId xmlns:a16="http://schemas.microsoft.com/office/drawing/2014/main" val="3207338510"/>
                    </a:ext>
                  </a:extLst>
                </a:gridCol>
                <a:gridCol w="411480">
                  <a:extLst>
                    <a:ext uri="{9D8B030D-6E8A-4147-A177-3AD203B41FA5}">
                      <a16:colId xmlns:a16="http://schemas.microsoft.com/office/drawing/2014/main" val="176043614"/>
                    </a:ext>
                  </a:extLst>
                </a:gridCol>
                <a:gridCol w="411480">
                  <a:extLst>
                    <a:ext uri="{9D8B030D-6E8A-4147-A177-3AD203B41FA5}">
                      <a16:colId xmlns:a16="http://schemas.microsoft.com/office/drawing/2014/main" val="1427724418"/>
                    </a:ext>
                  </a:extLst>
                </a:gridCol>
                <a:gridCol w="411480">
                  <a:extLst>
                    <a:ext uri="{9D8B030D-6E8A-4147-A177-3AD203B41FA5}">
                      <a16:colId xmlns:a16="http://schemas.microsoft.com/office/drawing/2014/main" val="944928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58839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 - 2022-11-09 16:42:43</a:t>
                      </a:r>
                      <a:r>
                        <a:rPr kumimoji="0" lang="it-IT" sz="1000" b="0" i="0" u="none" strike="noStrike" kern="1200" cap="none" spc="0" normalizeH="0" baseline="0" noProof="0">
                          <a:ln>
                            <a:noFill/>
                          </a:ln>
                          <a:solidFill>
                            <a:prstClr val="black"/>
                          </a:solidFill>
                          <a:effectLst/>
                          <a:uLnTx/>
                          <a:uFillTx/>
                          <a:latin typeface="Calibri"/>
                          <a:ea typeface="+mn-ea"/>
                          <a:cs typeface="+mn-cs"/>
                        </a:rPr>
                        <a:t>
 Quest'anno sono stati 1500 i nostri colleghi che hanno partecipato ai 248 progetti presentati per il nostro #MBDAInnovationAwards. Oggi parliamo di una #innovazione legata all’#intelligenzaartificiale #AI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3.8886770873046 %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1913</a:t>
                      </a:r>
                    </a:p>
                  </a:txBody>
                  <a:tcPr/>
                </a:tc>
                <a:extLst>
                  <a:ext uri="{0D108BD9-81ED-4DB2-BD59-A6C34878D82A}">
                    <a16:rowId xmlns:a16="http://schemas.microsoft.com/office/drawing/2014/main" val="1262871788"/>
                  </a:ext>
                </a:extLst>
              </a:tr>
            </a:tbl>
          </a:graphicData>
        </a:graphic>
      </p:graphicFrame>
      <p:sp>
        <p:nvSpPr>
          <p:cNvPr id="4" name="Text Placeholder 3">
            <a:extLst>
              <a:ext uri="{FF2B5EF4-FFF2-40B4-BE49-F238E27FC236}">
                <a16:creationId xmlns:a16="http://schemas.microsoft.com/office/drawing/2014/main" id="{7CF8932A-79D7-46AD-9431-AE3648CEBB93}"/>
              </a:ext>
            </a:extLst>
          </p:cNvPr>
          <p:cNvSpPr>
            <a:spLocks noGrp="1"/>
          </p:cNvSpPr>
          <p:nvPr>
            <p:ph type="body" sz="quarter" idx="14"/>
          </p:nvPr>
        </p:nvSpPr>
        <p:spPr/>
        <p:txBody>
          <a:bodyPr/>
          <a:lstStyle/>
          <a:p>
            <a:r>
              <a:rPr lang="en-US"/>
              <a:t>01/01/2022 - 01/31/2023</a:t>
            </a:r>
          </a:p>
        </p:txBody>
      </p:sp>
    </p:spTree>
    <p:extLst>
      <p:ext uri="{BB962C8B-B14F-4D97-AF65-F5344CB8AC3E}">
        <p14:creationId xmlns:p14="http://schemas.microsoft.com/office/powerpoint/2010/main" val="873851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27E76-4D9F-4B9A-AE0B-5263169E6B5E}"/>
              </a:ext>
            </a:extLst>
          </p:cNvPr>
          <p:cNvSpPr>
            <a:spLocks noGrp="1"/>
          </p:cNvSpPr>
          <p:nvPr>
            <p:ph type="title"/>
          </p:nvPr>
        </p:nvSpPr>
        <p:spPr/>
        <p:txBody>
          <a:bodyPr/>
          <a:lstStyle/>
          <a:p>
            <a:r>
              <a:rPr lang="en-US"/>
              <a:t>LinkedIn Posts Table General | All profiles - 9 of 26</a:t>
            </a:r>
          </a:p>
        </p:txBody>
      </p:sp>
      <p:graphicFrame>
        <p:nvGraphicFramePr>
          <p:cNvPr id="5" name="Table Placeholder 4">
            <a:extLst>
              <a:ext uri="{FF2B5EF4-FFF2-40B4-BE49-F238E27FC236}">
                <a16:creationId xmlns:a16="http://schemas.microsoft.com/office/drawing/2014/main" id="{20D1D243-B5B5-42F5-BE9E-C2F472F09CBC}"/>
              </a:ext>
            </a:extLst>
          </p:cNvPr>
          <p:cNvGraphicFramePr>
            <a:graphicFrameLocks noGrp="1"/>
          </p:cNvGraphicFramePr>
          <p:nvPr>
            <p:ph type="tbl" sz="quarter" idx="13"/>
            <p:extLst>
              <p:ext uri="{D42A27DB-BD31-4B8C-83A1-F6EECF244321}">
                <p14:modId xmlns:p14="http://schemas.microsoft.com/office/powerpoint/2010/main" val="2943510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14502324"/>
                    </a:ext>
                  </a:extLst>
                </a:gridCol>
                <a:gridCol w="905256">
                  <a:extLst>
                    <a:ext uri="{9D8B030D-6E8A-4147-A177-3AD203B41FA5}">
                      <a16:colId xmlns:a16="http://schemas.microsoft.com/office/drawing/2014/main" val="3462945575"/>
                    </a:ext>
                  </a:extLst>
                </a:gridCol>
                <a:gridCol w="1316736">
                  <a:extLst>
                    <a:ext uri="{9D8B030D-6E8A-4147-A177-3AD203B41FA5}">
                      <a16:colId xmlns:a16="http://schemas.microsoft.com/office/drawing/2014/main" val="2069935495"/>
                    </a:ext>
                  </a:extLst>
                </a:gridCol>
                <a:gridCol w="411480">
                  <a:extLst>
                    <a:ext uri="{9D8B030D-6E8A-4147-A177-3AD203B41FA5}">
                      <a16:colId xmlns:a16="http://schemas.microsoft.com/office/drawing/2014/main" val="1075504068"/>
                    </a:ext>
                  </a:extLst>
                </a:gridCol>
                <a:gridCol w="411480">
                  <a:extLst>
                    <a:ext uri="{9D8B030D-6E8A-4147-A177-3AD203B41FA5}">
                      <a16:colId xmlns:a16="http://schemas.microsoft.com/office/drawing/2014/main" val="4024785440"/>
                    </a:ext>
                  </a:extLst>
                </a:gridCol>
                <a:gridCol w="411480">
                  <a:extLst>
                    <a:ext uri="{9D8B030D-6E8A-4147-A177-3AD203B41FA5}">
                      <a16:colId xmlns:a16="http://schemas.microsoft.com/office/drawing/2014/main" val="4037878730"/>
                    </a:ext>
                  </a:extLst>
                </a:gridCol>
                <a:gridCol w="411480">
                  <a:extLst>
                    <a:ext uri="{9D8B030D-6E8A-4147-A177-3AD203B41FA5}">
                      <a16:colId xmlns:a16="http://schemas.microsoft.com/office/drawing/2014/main" val="1621230918"/>
                    </a:ext>
                  </a:extLst>
                </a:gridCol>
                <a:gridCol w="411480">
                  <a:extLst>
                    <a:ext uri="{9D8B030D-6E8A-4147-A177-3AD203B41FA5}">
                      <a16:colId xmlns:a16="http://schemas.microsoft.com/office/drawing/2014/main" val="3763728649"/>
                    </a:ext>
                  </a:extLst>
                </a:gridCol>
                <a:gridCol w="411480">
                  <a:extLst>
                    <a:ext uri="{9D8B030D-6E8A-4147-A177-3AD203B41FA5}">
                      <a16:colId xmlns:a16="http://schemas.microsoft.com/office/drawing/2014/main" val="3665426229"/>
                    </a:ext>
                  </a:extLst>
                </a:gridCol>
                <a:gridCol w="411480">
                  <a:extLst>
                    <a:ext uri="{9D8B030D-6E8A-4147-A177-3AD203B41FA5}">
                      <a16:colId xmlns:a16="http://schemas.microsoft.com/office/drawing/2014/main" val="135990703"/>
                    </a:ext>
                  </a:extLst>
                </a:gridCol>
                <a:gridCol w="411480">
                  <a:extLst>
                    <a:ext uri="{9D8B030D-6E8A-4147-A177-3AD203B41FA5}">
                      <a16:colId xmlns:a16="http://schemas.microsoft.com/office/drawing/2014/main" val="1707230348"/>
                    </a:ext>
                  </a:extLst>
                </a:gridCol>
                <a:gridCol w="411480">
                  <a:extLst>
                    <a:ext uri="{9D8B030D-6E8A-4147-A177-3AD203B41FA5}">
                      <a16:colId xmlns:a16="http://schemas.microsoft.com/office/drawing/2014/main" val="3532770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98527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 - 2022-11-07 11:50:53</a:t>
                      </a:r>
                      <a:r>
                        <a:rPr kumimoji="0" lang="it-IT" sz="1000" b="0" i="0" u="none" strike="noStrike" kern="1200" cap="none" spc="0" normalizeH="0" baseline="0" noProof="0">
                          <a:ln>
                            <a:noFill/>
                          </a:ln>
                          <a:solidFill>
                            <a:prstClr val="black"/>
                          </a:solidFill>
                          <a:effectLst/>
                          <a:uLnTx/>
                          <a:uFillTx/>
                          <a:latin typeface="Calibri"/>
                          <a:ea typeface="+mn-ea"/>
                          <a:cs typeface="+mn-cs"/>
                        </a:rPr>
                        <a:t>
 Le #tecnologie più avanzate nascono nel mondo della difesa e potresti essere proprio tu a realizzarle per la sicurezza del Paese! Ti aspettiamo l’8 novembre presso la Facoltà di Ingegneria San Pietro in Vincoli  della #Sapienza di Roma per gli engineering job days#2022 (https://www.digitalrecruitingweek.it/engineering/): una giornata di #recruiting dedicata agli studenti di Ingegneria dove potrai incontrare i nostri #recruiter che ti racconteranno quali opportunità ti aspettano in MBDA.
Stay tuned! https://lnkd.in/gj9Dh6m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https://media.licdn.com/dms/image/C4D22AQGT_898QW3jlA/feedshare-shrink_800/0/1667818246747?e=1679529600&amp;v=beta&amp;t=FvaJfvPrGICsZXEa9AJwoKr66zTiTUo1zisLzWm5e-Y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3.6619718309859 %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90790298"/>
                  </a:ext>
                </a:extLst>
              </a:tr>
            </a:tbl>
          </a:graphicData>
        </a:graphic>
      </p:graphicFrame>
      <p:sp>
        <p:nvSpPr>
          <p:cNvPr id="4" name="Text Placeholder 3">
            <a:extLst>
              <a:ext uri="{FF2B5EF4-FFF2-40B4-BE49-F238E27FC236}">
                <a16:creationId xmlns:a16="http://schemas.microsoft.com/office/drawing/2014/main" id="{1C712121-4002-4772-A20F-47C6F93FFA01}"/>
              </a:ext>
            </a:extLst>
          </p:cNvPr>
          <p:cNvSpPr>
            <a:spLocks noGrp="1"/>
          </p:cNvSpPr>
          <p:nvPr>
            <p:ph type="body" sz="quarter" idx="14"/>
          </p:nvPr>
        </p:nvSpPr>
        <p:spPr/>
        <p:txBody>
          <a:bodyPr/>
          <a:lstStyle/>
          <a:p>
            <a:r>
              <a:rPr lang="en-US"/>
              <a:t>01/01/2022 - 01/31/2023</a:t>
            </a:r>
          </a:p>
        </p:txBody>
      </p:sp>
    </p:spTree>
    <p:extLst>
      <p:ext uri="{BB962C8B-B14F-4D97-AF65-F5344CB8AC3E}">
        <p14:creationId xmlns:p14="http://schemas.microsoft.com/office/powerpoint/2010/main" val="2718688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F1802-1794-42A3-A332-405796417E76}"/>
              </a:ext>
            </a:extLst>
          </p:cNvPr>
          <p:cNvSpPr>
            <a:spLocks noGrp="1"/>
          </p:cNvSpPr>
          <p:nvPr>
            <p:ph type="title"/>
          </p:nvPr>
        </p:nvSpPr>
        <p:spPr/>
        <p:txBody>
          <a:bodyPr/>
          <a:lstStyle/>
          <a:p>
            <a:r>
              <a:rPr lang="en-US"/>
              <a:t>LinkedIn Posts Table General | All profiles - 10 of 26</a:t>
            </a:r>
          </a:p>
        </p:txBody>
      </p:sp>
      <p:graphicFrame>
        <p:nvGraphicFramePr>
          <p:cNvPr id="5" name="Table Placeholder 4">
            <a:extLst>
              <a:ext uri="{FF2B5EF4-FFF2-40B4-BE49-F238E27FC236}">
                <a16:creationId xmlns:a16="http://schemas.microsoft.com/office/drawing/2014/main" id="{CBEDD77A-F109-41CA-B4F9-F9FEDCF9CCC9}"/>
              </a:ext>
            </a:extLst>
          </p:cNvPr>
          <p:cNvGraphicFramePr>
            <a:graphicFrameLocks noGrp="1"/>
          </p:cNvGraphicFramePr>
          <p:nvPr>
            <p:ph type="tbl" sz="quarter" idx="13"/>
            <p:extLst>
              <p:ext uri="{D42A27DB-BD31-4B8C-83A1-F6EECF244321}">
                <p14:modId xmlns:p14="http://schemas.microsoft.com/office/powerpoint/2010/main" val="3745848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35818164"/>
                    </a:ext>
                  </a:extLst>
                </a:gridCol>
                <a:gridCol w="905256">
                  <a:extLst>
                    <a:ext uri="{9D8B030D-6E8A-4147-A177-3AD203B41FA5}">
                      <a16:colId xmlns:a16="http://schemas.microsoft.com/office/drawing/2014/main" val="2733179990"/>
                    </a:ext>
                  </a:extLst>
                </a:gridCol>
                <a:gridCol w="1316736">
                  <a:extLst>
                    <a:ext uri="{9D8B030D-6E8A-4147-A177-3AD203B41FA5}">
                      <a16:colId xmlns:a16="http://schemas.microsoft.com/office/drawing/2014/main" val="4183273689"/>
                    </a:ext>
                  </a:extLst>
                </a:gridCol>
                <a:gridCol w="411480">
                  <a:extLst>
                    <a:ext uri="{9D8B030D-6E8A-4147-A177-3AD203B41FA5}">
                      <a16:colId xmlns:a16="http://schemas.microsoft.com/office/drawing/2014/main" val="4088674416"/>
                    </a:ext>
                  </a:extLst>
                </a:gridCol>
                <a:gridCol w="411480">
                  <a:extLst>
                    <a:ext uri="{9D8B030D-6E8A-4147-A177-3AD203B41FA5}">
                      <a16:colId xmlns:a16="http://schemas.microsoft.com/office/drawing/2014/main" val="2110842258"/>
                    </a:ext>
                  </a:extLst>
                </a:gridCol>
                <a:gridCol w="411480">
                  <a:extLst>
                    <a:ext uri="{9D8B030D-6E8A-4147-A177-3AD203B41FA5}">
                      <a16:colId xmlns:a16="http://schemas.microsoft.com/office/drawing/2014/main" val="3552544871"/>
                    </a:ext>
                  </a:extLst>
                </a:gridCol>
                <a:gridCol w="411480">
                  <a:extLst>
                    <a:ext uri="{9D8B030D-6E8A-4147-A177-3AD203B41FA5}">
                      <a16:colId xmlns:a16="http://schemas.microsoft.com/office/drawing/2014/main" val="542383471"/>
                    </a:ext>
                  </a:extLst>
                </a:gridCol>
                <a:gridCol w="411480">
                  <a:extLst>
                    <a:ext uri="{9D8B030D-6E8A-4147-A177-3AD203B41FA5}">
                      <a16:colId xmlns:a16="http://schemas.microsoft.com/office/drawing/2014/main" val="1834818085"/>
                    </a:ext>
                  </a:extLst>
                </a:gridCol>
                <a:gridCol w="411480">
                  <a:extLst>
                    <a:ext uri="{9D8B030D-6E8A-4147-A177-3AD203B41FA5}">
                      <a16:colId xmlns:a16="http://schemas.microsoft.com/office/drawing/2014/main" val="862462141"/>
                    </a:ext>
                  </a:extLst>
                </a:gridCol>
                <a:gridCol w="411480">
                  <a:extLst>
                    <a:ext uri="{9D8B030D-6E8A-4147-A177-3AD203B41FA5}">
                      <a16:colId xmlns:a16="http://schemas.microsoft.com/office/drawing/2014/main" val="573979489"/>
                    </a:ext>
                  </a:extLst>
                </a:gridCol>
                <a:gridCol w="411480">
                  <a:extLst>
                    <a:ext uri="{9D8B030D-6E8A-4147-A177-3AD203B41FA5}">
                      <a16:colId xmlns:a16="http://schemas.microsoft.com/office/drawing/2014/main" val="3282415758"/>
                    </a:ext>
                  </a:extLst>
                </a:gridCol>
                <a:gridCol w="411480">
                  <a:extLst>
                    <a:ext uri="{9D8B030D-6E8A-4147-A177-3AD203B41FA5}">
                      <a16:colId xmlns:a16="http://schemas.microsoft.com/office/drawing/2014/main" val="2662821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216996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 - 2022-10-26 09:05:54</a:t>
                      </a:r>
                      <a:r>
                        <a:rPr kumimoji="0" lang="it-IT" sz="1000" b="0" i="0" u="none" strike="noStrike" kern="1200" cap="none" spc="0" normalizeH="0" baseline="0" noProof="0">
                          <a:ln>
                            <a:noFill/>
                          </a:ln>
                          <a:solidFill>
                            <a:prstClr val="black"/>
                          </a:solidFill>
                          <a:effectLst/>
                          <a:uLnTx/>
                          <a:uFillTx/>
                          <a:latin typeface="Calibri"/>
                          <a:ea typeface="+mn-ea"/>
                          <a:cs typeface="+mn-cs"/>
                        </a:rPr>
                        <a:t>
 In un mondo sempre in divenire la #formazione riveste un ruolo primario per comprendere e rispondere efficacemente alle necessità che evolvono. La #Defence Leadership Academy di MBDA, in collaborazione con l'Aeronautica Militare italiana, si propone di essere una delle iniziative di riferimento per i manager della Difesa del futuro. Con questo obiettivo è stato promosso il recente evento "Mediazione-Relazioni-Collaborazione. Per una cultura del Sistema di Difesa". Realizzato insieme all'Aeronautica Militare italiana e coordinato da AB Project, l’incontro organizzato dall’Academy di MBDA è stato proposto per continuare e costruire una sempre più efficace collaborazione tra il mondo dell’industria e delle forze armate, che, supportata dall’università e dalla ricerca, sia in grado di rispondere alla complessità crescente che coinvolge anche il modo della Difesa. 
https://lnkd.in/dCp-5Cv8</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https://media.licdn.com/dms/image/C4D22AQEOhHULbfegwA/feedshare-shrink_800/0/1666767953695?e=1678320000&amp;v=beta&amp;t=FOk1Ji5ltbpkP7TF_xELSdO78US-W-NZJVMJzwMGeMk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4.7671840354767 %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34384222"/>
                  </a:ext>
                </a:extLst>
              </a:tr>
            </a:tbl>
          </a:graphicData>
        </a:graphic>
      </p:graphicFrame>
      <p:sp>
        <p:nvSpPr>
          <p:cNvPr id="4" name="Text Placeholder 3">
            <a:extLst>
              <a:ext uri="{FF2B5EF4-FFF2-40B4-BE49-F238E27FC236}">
                <a16:creationId xmlns:a16="http://schemas.microsoft.com/office/drawing/2014/main" id="{F8C7FADB-1E9D-4935-977A-5929D55EF375}"/>
              </a:ext>
            </a:extLst>
          </p:cNvPr>
          <p:cNvSpPr>
            <a:spLocks noGrp="1"/>
          </p:cNvSpPr>
          <p:nvPr>
            <p:ph type="body" sz="quarter" idx="14"/>
          </p:nvPr>
        </p:nvSpPr>
        <p:spPr/>
        <p:txBody>
          <a:bodyPr/>
          <a:lstStyle/>
          <a:p>
            <a:r>
              <a:rPr lang="en-US"/>
              <a:t>01/01/2022 - 01/31/2023</a:t>
            </a:r>
          </a:p>
        </p:txBody>
      </p:sp>
    </p:spTree>
    <p:extLst>
      <p:ext uri="{BB962C8B-B14F-4D97-AF65-F5344CB8AC3E}">
        <p14:creationId xmlns:p14="http://schemas.microsoft.com/office/powerpoint/2010/main" val="1902877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88335-6170-444C-800C-429502A58AD4}"/>
              </a:ext>
            </a:extLst>
          </p:cNvPr>
          <p:cNvSpPr>
            <a:spLocks noGrp="1"/>
          </p:cNvSpPr>
          <p:nvPr>
            <p:ph type="title"/>
          </p:nvPr>
        </p:nvSpPr>
        <p:spPr/>
        <p:txBody>
          <a:bodyPr/>
          <a:lstStyle/>
          <a:p>
            <a:r>
              <a:rPr lang="en-US"/>
              <a:t>LinkedIn Posts Table General | All profiles - 11 of 26</a:t>
            </a:r>
          </a:p>
        </p:txBody>
      </p:sp>
      <p:graphicFrame>
        <p:nvGraphicFramePr>
          <p:cNvPr id="5" name="Table Placeholder 4">
            <a:extLst>
              <a:ext uri="{FF2B5EF4-FFF2-40B4-BE49-F238E27FC236}">
                <a16:creationId xmlns:a16="http://schemas.microsoft.com/office/drawing/2014/main" id="{E6479880-CE9D-44D8-BA21-7C9EDB9D51CB}"/>
              </a:ext>
            </a:extLst>
          </p:cNvPr>
          <p:cNvGraphicFramePr>
            <a:graphicFrameLocks noGrp="1"/>
          </p:cNvGraphicFramePr>
          <p:nvPr>
            <p:ph type="tbl" sz="quarter" idx="13"/>
            <p:extLst>
              <p:ext uri="{D42A27DB-BD31-4B8C-83A1-F6EECF244321}">
                <p14:modId xmlns:p14="http://schemas.microsoft.com/office/powerpoint/2010/main" val="1147086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80748421"/>
                    </a:ext>
                  </a:extLst>
                </a:gridCol>
                <a:gridCol w="905256">
                  <a:extLst>
                    <a:ext uri="{9D8B030D-6E8A-4147-A177-3AD203B41FA5}">
                      <a16:colId xmlns:a16="http://schemas.microsoft.com/office/drawing/2014/main" val="3626563510"/>
                    </a:ext>
                  </a:extLst>
                </a:gridCol>
                <a:gridCol w="1316736">
                  <a:extLst>
                    <a:ext uri="{9D8B030D-6E8A-4147-A177-3AD203B41FA5}">
                      <a16:colId xmlns:a16="http://schemas.microsoft.com/office/drawing/2014/main" val="1660088106"/>
                    </a:ext>
                  </a:extLst>
                </a:gridCol>
                <a:gridCol w="411480">
                  <a:extLst>
                    <a:ext uri="{9D8B030D-6E8A-4147-A177-3AD203B41FA5}">
                      <a16:colId xmlns:a16="http://schemas.microsoft.com/office/drawing/2014/main" val="3652615459"/>
                    </a:ext>
                  </a:extLst>
                </a:gridCol>
                <a:gridCol w="411480">
                  <a:extLst>
                    <a:ext uri="{9D8B030D-6E8A-4147-A177-3AD203B41FA5}">
                      <a16:colId xmlns:a16="http://schemas.microsoft.com/office/drawing/2014/main" val="3375389429"/>
                    </a:ext>
                  </a:extLst>
                </a:gridCol>
                <a:gridCol w="411480">
                  <a:extLst>
                    <a:ext uri="{9D8B030D-6E8A-4147-A177-3AD203B41FA5}">
                      <a16:colId xmlns:a16="http://schemas.microsoft.com/office/drawing/2014/main" val="3574040099"/>
                    </a:ext>
                  </a:extLst>
                </a:gridCol>
                <a:gridCol w="411480">
                  <a:extLst>
                    <a:ext uri="{9D8B030D-6E8A-4147-A177-3AD203B41FA5}">
                      <a16:colId xmlns:a16="http://schemas.microsoft.com/office/drawing/2014/main" val="345049344"/>
                    </a:ext>
                  </a:extLst>
                </a:gridCol>
                <a:gridCol w="411480">
                  <a:extLst>
                    <a:ext uri="{9D8B030D-6E8A-4147-A177-3AD203B41FA5}">
                      <a16:colId xmlns:a16="http://schemas.microsoft.com/office/drawing/2014/main" val="2768942363"/>
                    </a:ext>
                  </a:extLst>
                </a:gridCol>
                <a:gridCol w="411480">
                  <a:extLst>
                    <a:ext uri="{9D8B030D-6E8A-4147-A177-3AD203B41FA5}">
                      <a16:colId xmlns:a16="http://schemas.microsoft.com/office/drawing/2014/main" val="1072393284"/>
                    </a:ext>
                  </a:extLst>
                </a:gridCol>
                <a:gridCol w="411480">
                  <a:extLst>
                    <a:ext uri="{9D8B030D-6E8A-4147-A177-3AD203B41FA5}">
                      <a16:colId xmlns:a16="http://schemas.microsoft.com/office/drawing/2014/main" val="2141101257"/>
                    </a:ext>
                  </a:extLst>
                </a:gridCol>
                <a:gridCol w="411480">
                  <a:extLst>
                    <a:ext uri="{9D8B030D-6E8A-4147-A177-3AD203B41FA5}">
                      <a16:colId xmlns:a16="http://schemas.microsoft.com/office/drawing/2014/main" val="2292448288"/>
                    </a:ext>
                  </a:extLst>
                </a:gridCol>
                <a:gridCol w="411480">
                  <a:extLst>
                    <a:ext uri="{9D8B030D-6E8A-4147-A177-3AD203B41FA5}">
                      <a16:colId xmlns:a16="http://schemas.microsoft.com/office/drawing/2014/main" val="3244448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214900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 - 2022-10-24 17:01:21</a:t>
                      </a:r>
                      <a:r>
                        <a:rPr kumimoji="0" lang="it-IT" sz="1000" b="0" i="0" u="none" strike="noStrike" kern="1200" cap="none" spc="0" normalizeH="0" baseline="0" noProof="0">
                          <a:ln>
                            <a:noFill/>
                          </a:ln>
                          <a:solidFill>
                            <a:prstClr val="black"/>
                          </a:solidFill>
                          <a:effectLst/>
                          <a:uLnTx/>
                          <a:uFillTx/>
                          <a:latin typeface="Calibri"/>
                          <a:ea typeface="+mn-ea"/>
                          <a:cs typeface="+mn-cs"/>
                        </a:rPr>
                        <a:t>
 Quest'anno 1500 sono stati i nostri colleghi che hanno partecipato ai 248 progetti presentati per il nostro annuale #MBDAInnovationAwards. Oggi parliamo dell'#innovazione Multi-Mission’s Firing Unit.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3.7047756874096 %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1301</a:t>
                      </a:r>
                    </a:p>
                  </a:txBody>
                  <a:tcPr/>
                </a:tc>
                <a:extLst>
                  <a:ext uri="{0D108BD9-81ED-4DB2-BD59-A6C34878D82A}">
                    <a16:rowId xmlns:a16="http://schemas.microsoft.com/office/drawing/2014/main" val="255313725"/>
                  </a:ext>
                </a:extLst>
              </a:tr>
            </a:tbl>
          </a:graphicData>
        </a:graphic>
      </p:graphicFrame>
      <p:sp>
        <p:nvSpPr>
          <p:cNvPr id="4" name="Text Placeholder 3">
            <a:extLst>
              <a:ext uri="{FF2B5EF4-FFF2-40B4-BE49-F238E27FC236}">
                <a16:creationId xmlns:a16="http://schemas.microsoft.com/office/drawing/2014/main" id="{E8D5853F-1A1A-4A29-AC54-205B82E92330}"/>
              </a:ext>
            </a:extLst>
          </p:cNvPr>
          <p:cNvSpPr>
            <a:spLocks noGrp="1"/>
          </p:cNvSpPr>
          <p:nvPr>
            <p:ph type="body" sz="quarter" idx="14"/>
          </p:nvPr>
        </p:nvSpPr>
        <p:spPr/>
        <p:txBody>
          <a:bodyPr/>
          <a:lstStyle/>
          <a:p>
            <a:r>
              <a:rPr lang="en-US"/>
              <a:t>01/01/2022 - 01/31/2023</a:t>
            </a:r>
          </a:p>
        </p:txBody>
      </p:sp>
    </p:spTree>
    <p:extLst>
      <p:ext uri="{BB962C8B-B14F-4D97-AF65-F5344CB8AC3E}">
        <p14:creationId xmlns:p14="http://schemas.microsoft.com/office/powerpoint/2010/main" val="2988255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6F15F-A200-4582-A4BC-04F9203C3DFE}"/>
              </a:ext>
            </a:extLst>
          </p:cNvPr>
          <p:cNvSpPr>
            <a:spLocks noGrp="1"/>
          </p:cNvSpPr>
          <p:nvPr>
            <p:ph type="title"/>
          </p:nvPr>
        </p:nvSpPr>
        <p:spPr/>
        <p:txBody>
          <a:bodyPr/>
          <a:lstStyle/>
          <a:p>
            <a:r>
              <a:rPr lang="en-US"/>
              <a:t>LinkedIn Posts Table General | All profiles - 12 of 26</a:t>
            </a:r>
          </a:p>
        </p:txBody>
      </p:sp>
      <p:graphicFrame>
        <p:nvGraphicFramePr>
          <p:cNvPr id="5" name="Table Placeholder 4">
            <a:extLst>
              <a:ext uri="{FF2B5EF4-FFF2-40B4-BE49-F238E27FC236}">
                <a16:creationId xmlns:a16="http://schemas.microsoft.com/office/drawing/2014/main" id="{261BF589-5752-4D94-9334-6AB9D454E495}"/>
              </a:ext>
            </a:extLst>
          </p:cNvPr>
          <p:cNvGraphicFramePr>
            <a:graphicFrameLocks noGrp="1"/>
          </p:cNvGraphicFramePr>
          <p:nvPr>
            <p:ph type="tbl" sz="quarter" idx="13"/>
            <p:extLst>
              <p:ext uri="{D42A27DB-BD31-4B8C-83A1-F6EECF244321}">
                <p14:modId xmlns:p14="http://schemas.microsoft.com/office/powerpoint/2010/main" val="4004412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782060691"/>
                    </a:ext>
                  </a:extLst>
                </a:gridCol>
                <a:gridCol w="905256">
                  <a:extLst>
                    <a:ext uri="{9D8B030D-6E8A-4147-A177-3AD203B41FA5}">
                      <a16:colId xmlns:a16="http://schemas.microsoft.com/office/drawing/2014/main" val="4107029852"/>
                    </a:ext>
                  </a:extLst>
                </a:gridCol>
                <a:gridCol w="1316736">
                  <a:extLst>
                    <a:ext uri="{9D8B030D-6E8A-4147-A177-3AD203B41FA5}">
                      <a16:colId xmlns:a16="http://schemas.microsoft.com/office/drawing/2014/main" val="1290579003"/>
                    </a:ext>
                  </a:extLst>
                </a:gridCol>
                <a:gridCol w="411480">
                  <a:extLst>
                    <a:ext uri="{9D8B030D-6E8A-4147-A177-3AD203B41FA5}">
                      <a16:colId xmlns:a16="http://schemas.microsoft.com/office/drawing/2014/main" val="3096063563"/>
                    </a:ext>
                  </a:extLst>
                </a:gridCol>
                <a:gridCol w="411480">
                  <a:extLst>
                    <a:ext uri="{9D8B030D-6E8A-4147-A177-3AD203B41FA5}">
                      <a16:colId xmlns:a16="http://schemas.microsoft.com/office/drawing/2014/main" val="2989198916"/>
                    </a:ext>
                  </a:extLst>
                </a:gridCol>
                <a:gridCol w="411480">
                  <a:extLst>
                    <a:ext uri="{9D8B030D-6E8A-4147-A177-3AD203B41FA5}">
                      <a16:colId xmlns:a16="http://schemas.microsoft.com/office/drawing/2014/main" val="3535349690"/>
                    </a:ext>
                  </a:extLst>
                </a:gridCol>
                <a:gridCol w="411480">
                  <a:extLst>
                    <a:ext uri="{9D8B030D-6E8A-4147-A177-3AD203B41FA5}">
                      <a16:colId xmlns:a16="http://schemas.microsoft.com/office/drawing/2014/main" val="3990401245"/>
                    </a:ext>
                  </a:extLst>
                </a:gridCol>
                <a:gridCol w="411480">
                  <a:extLst>
                    <a:ext uri="{9D8B030D-6E8A-4147-A177-3AD203B41FA5}">
                      <a16:colId xmlns:a16="http://schemas.microsoft.com/office/drawing/2014/main" val="4041775589"/>
                    </a:ext>
                  </a:extLst>
                </a:gridCol>
                <a:gridCol w="411480">
                  <a:extLst>
                    <a:ext uri="{9D8B030D-6E8A-4147-A177-3AD203B41FA5}">
                      <a16:colId xmlns:a16="http://schemas.microsoft.com/office/drawing/2014/main" val="4257672140"/>
                    </a:ext>
                  </a:extLst>
                </a:gridCol>
                <a:gridCol w="411480">
                  <a:extLst>
                    <a:ext uri="{9D8B030D-6E8A-4147-A177-3AD203B41FA5}">
                      <a16:colId xmlns:a16="http://schemas.microsoft.com/office/drawing/2014/main" val="4009620316"/>
                    </a:ext>
                  </a:extLst>
                </a:gridCol>
                <a:gridCol w="411480">
                  <a:extLst>
                    <a:ext uri="{9D8B030D-6E8A-4147-A177-3AD203B41FA5}">
                      <a16:colId xmlns:a16="http://schemas.microsoft.com/office/drawing/2014/main" val="3919136849"/>
                    </a:ext>
                  </a:extLst>
                </a:gridCol>
                <a:gridCol w="411480">
                  <a:extLst>
                    <a:ext uri="{9D8B030D-6E8A-4147-A177-3AD203B41FA5}">
                      <a16:colId xmlns:a16="http://schemas.microsoft.com/office/drawing/2014/main" val="348483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30358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 - 2022-10-15 00:00:06</a:t>
                      </a:r>
                      <a:r>
                        <a:rPr kumimoji="0" lang="it-IT" sz="1000" b="0" i="0" u="none" strike="noStrike" kern="1200" cap="none" spc="0" normalizeH="0" baseline="0" noProof="0">
                          <a:ln>
                            <a:noFill/>
                          </a:ln>
                          <a:solidFill>
                            <a:prstClr val="black"/>
                          </a:solidFill>
                          <a:effectLst/>
                          <a:uLnTx/>
                          <a:uFillTx/>
                          <a:latin typeface="Calibri"/>
                          <a:ea typeface="+mn-ea"/>
                          <a:cs typeface="+mn-cs"/>
                        </a:rPr>
                        <a:t>
 - 4.3 quintali di CO2 utilizzati; + 8.6 quintali di cibo salvati: questi alcuni dati del primo anno di partnership tra MBDA Italia e #Thinkabout, diffusi in azienda in occasione della #GiornataMondialedellAlimentazione che si celebra il 16 ottobre. Evitare lo spreco è un dovere morale oltre che sociale, poiché 1/3 del cibo prodotto nel mondo non raggiunge la nostra tavola, mentre più di 800 milioni di persone muoiono di fame. Per mantenere alta l’attenzione su questo tema, a breve in MBDA Italia avvieremo con #Thinkabout anche delle pillole formative sulla sostenibilità per condividere le best practice di economia circolare: più conoscenza=più consapevolezza!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https://media.licdn.com/dms/image/C4D22AQF5wXR5ghXdJg/feedshare-shrink_800/0/1665784800330?e=1678320000&amp;v=beta&amp;t=uPgUDlPJQ0bFc4mf7g_qmPHNSoGrDhJsAzQNKajnRPI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1.9596541786744 %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13425265"/>
                  </a:ext>
                </a:extLst>
              </a:tr>
            </a:tbl>
          </a:graphicData>
        </a:graphic>
      </p:graphicFrame>
      <p:sp>
        <p:nvSpPr>
          <p:cNvPr id="4" name="Text Placeholder 3">
            <a:extLst>
              <a:ext uri="{FF2B5EF4-FFF2-40B4-BE49-F238E27FC236}">
                <a16:creationId xmlns:a16="http://schemas.microsoft.com/office/drawing/2014/main" id="{E0CA1C92-E06C-43CA-A448-D139907024D9}"/>
              </a:ext>
            </a:extLst>
          </p:cNvPr>
          <p:cNvSpPr>
            <a:spLocks noGrp="1"/>
          </p:cNvSpPr>
          <p:nvPr>
            <p:ph type="body" sz="quarter" idx="14"/>
          </p:nvPr>
        </p:nvSpPr>
        <p:spPr/>
        <p:txBody>
          <a:bodyPr/>
          <a:lstStyle/>
          <a:p>
            <a:r>
              <a:rPr lang="en-US"/>
              <a:t>01/01/2022 - 01/31/2023</a:t>
            </a:r>
          </a:p>
        </p:txBody>
      </p:sp>
    </p:spTree>
    <p:extLst>
      <p:ext uri="{BB962C8B-B14F-4D97-AF65-F5344CB8AC3E}">
        <p14:creationId xmlns:p14="http://schemas.microsoft.com/office/powerpoint/2010/main" val="29853752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637F5-7C55-41BC-8682-B5CB42C0F51D}"/>
              </a:ext>
            </a:extLst>
          </p:cNvPr>
          <p:cNvSpPr>
            <a:spLocks noGrp="1"/>
          </p:cNvSpPr>
          <p:nvPr>
            <p:ph type="title"/>
          </p:nvPr>
        </p:nvSpPr>
        <p:spPr/>
        <p:txBody>
          <a:bodyPr/>
          <a:lstStyle/>
          <a:p>
            <a:r>
              <a:rPr lang="en-US"/>
              <a:t>LinkedIn Posts Table General | All profiles - 13 of 26</a:t>
            </a:r>
          </a:p>
        </p:txBody>
      </p:sp>
      <p:graphicFrame>
        <p:nvGraphicFramePr>
          <p:cNvPr id="5" name="Table Placeholder 4">
            <a:extLst>
              <a:ext uri="{FF2B5EF4-FFF2-40B4-BE49-F238E27FC236}">
                <a16:creationId xmlns:a16="http://schemas.microsoft.com/office/drawing/2014/main" id="{09665AFF-6B87-428D-BCC9-0536C67DC39B}"/>
              </a:ext>
            </a:extLst>
          </p:cNvPr>
          <p:cNvGraphicFramePr>
            <a:graphicFrameLocks noGrp="1"/>
          </p:cNvGraphicFramePr>
          <p:nvPr>
            <p:ph type="tbl" sz="quarter" idx="13"/>
            <p:extLst>
              <p:ext uri="{D42A27DB-BD31-4B8C-83A1-F6EECF244321}">
                <p14:modId xmlns:p14="http://schemas.microsoft.com/office/powerpoint/2010/main" val="3936578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556661803"/>
                    </a:ext>
                  </a:extLst>
                </a:gridCol>
                <a:gridCol w="905256">
                  <a:extLst>
                    <a:ext uri="{9D8B030D-6E8A-4147-A177-3AD203B41FA5}">
                      <a16:colId xmlns:a16="http://schemas.microsoft.com/office/drawing/2014/main" val="3707124015"/>
                    </a:ext>
                  </a:extLst>
                </a:gridCol>
                <a:gridCol w="1316736">
                  <a:extLst>
                    <a:ext uri="{9D8B030D-6E8A-4147-A177-3AD203B41FA5}">
                      <a16:colId xmlns:a16="http://schemas.microsoft.com/office/drawing/2014/main" val="4032281461"/>
                    </a:ext>
                  </a:extLst>
                </a:gridCol>
                <a:gridCol w="411480">
                  <a:extLst>
                    <a:ext uri="{9D8B030D-6E8A-4147-A177-3AD203B41FA5}">
                      <a16:colId xmlns:a16="http://schemas.microsoft.com/office/drawing/2014/main" val="1687780395"/>
                    </a:ext>
                  </a:extLst>
                </a:gridCol>
                <a:gridCol w="411480">
                  <a:extLst>
                    <a:ext uri="{9D8B030D-6E8A-4147-A177-3AD203B41FA5}">
                      <a16:colId xmlns:a16="http://schemas.microsoft.com/office/drawing/2014/main" val="2180322211"/>
                    </a:ext>
                  </a:extLst>
                </a:gridCol>
                <a:gridCol w="411480">
                  <a:extLst>
                    <a:ext uri="{9D8B030D-6E8A-4147-A177-3AD203B41FA5}">
                      <a16:colId xmlns:a16="http://schemas.microsoft.com/office/drawing/2014/main" val="1252002086"/>
                    </a:ext>
                  </a:extLst>
                </a:gridCol>
                <a:gridCol w="411480">
                  <a:extLst>
                    <a:ext uri="{9D8B030D-6E8A-4147-A177-3AD203B41FA5}">
                      <a16:colId xmlns:a16="http://schemas.microsoft.com/office/drawing/2014/main" val="2109942220"/>
                    </a:ext>
                  </a:extLst>
                </a:gridCol>
                <a:gridCol w="411480">
                  <a:extLst>
                    <a:ext uri="{9D8B030D-6E8A-4147-A177-3AD203B41FA5}">
                      <a16:colId xmlns:a16="http://schemas.microsoft.com/office/drawing/2014/main" val="860733520"/>
                    </a:ext>
                  </a:extLst>
                </a:gridCol>
                <a:gridCol w="411480">
                  <a:extLst>
                    <a:ext uri="{9D8B030D-6E8A-4147-A177-3AD203B41FA5}">
                      <a16:colId xmlns:a16="http://schemas.microsoft.com/office/drawing/2014/main" val="2697084175"/>
                    </a:ext>
                  </a:extLst>
                </a:gridCol>
                <a:gridCol w="411480">
                  <a:extLst>
                    <a:ext uri="{9D8B030D-6E8A-4147-A177-3AD203B41FA5}">
                      <a16:colId xmlns:a16="http://schemas.microsoft.com/office/drawing/2014/main" val="3936048211"/>
                    </a:ext>
                  </a:extLst>
                </a:gridCol>
                <a:gridCol w="411480">
                  <a:extLst>
                    <a:ext uri="{9D8B030D-6E8A-4147-A177-3AD203B41FA5}">
                      <a16:colId xmlns:a16="http://schemas.microsoft.com/office/drawing/2014/main" val="3594908966"/>
                    </a:ext>
                  </a:extLst>
                </a:gridCol>
                <a:gridCol w="411480">
                  <a:extLst>
                    <a:ext uri="{9D8B030D-6E8A-4147-A177-3AD203B41FA5}">
                      <a16:colId xmlns:a16="http://schemas.microsoft.com/office/drawing/2014/main" val="1054508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653216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 - 2022-10-10 12:40:57</a:t>
                      </a:r>
                      <a:r>
                        <a:rPr kumimoji="0" lang="it-IT" sz="1000" b="0" i="0" u="none" strike="noStrike" kern="1200" cap="none" spc="0" normalizeH="0" baseline="0" noProof="0">
                          <a:ln>
                            <a:noFill/>
                          </a:ln>
                          <a:solidFill>
                            <a:prstClr val="black"/>
                          </a:solidFill>
                          <a:effectLst/>
                          <a:uLnTx/>
                          <a:uFillTx/>
                          <a:latin typeface="Calibri"/>
                          <a:ea typeface="+mn-ea"/>
                          <a:cs typeface="+mn-cs"/>
                        </a:rPr>
                        <a:t>
 Come saranno le armi complesse del futuro? E’ una domanda a cui in MBDA cerchiamo di rispondere quotidianamente. L’#Innovazione è il motore per realizzare le nostre risposte. Il nostro #MBDAInnovationAwards celebra i nostri progetti più innovativi.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3.5126903553299 %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1665</a:t>
                      </a:r>
                    </a:p>
                  </a:txBody>
                  <a:tcPr/>
                </a:tc>
                <a:extLst>
                  <a:ext uri="{0D108BD9-81ED-4DB2-BD59-A6C34878D82A}">
                    <a16:rowId xmlns:a16="http://schemas.microsoft.com/office/drawing/2014/main" val="3019953877"/>
                  </a:ext>
                </a:extLst>
              </a:tr>
            </a:tbl>
          </a:graphicData>
        </a:graphic>
      </p:graphicFrame>
      <p:sp>
        <p:nvSpPr>
          <p:cNvPr id="4" name="Text Placeholder 3">
            <a:extLst>
              <a:ext uri="{FF2B5EF4-FFF2-40B4-BE49-F238E27FC236}">
                <a16:creationId xmlns:a16="http://schemas.microsoft.com/office/drawing/2014/main" id="{990AA32B-D604-481A-A73C-4A178B2DF15A}"/>
              </a:ext>
            </a:extLst>
          </p:cNvPr>
          <p:cNvSpPr>
            <a:spLocks noGrp="1"/>
          </p:cNvSpPr>
          <p:nvPr>
            <p:ph type="body" sz="quarter" idx="14"/>
          </p:nvPr>
        </p:nvSpPr>
        <p:spPr/>
        <p:txBody>
          <a:bodyPr/>
          <a:lstStyle/>
          <a:p>
            <a:r>
              <a:rPr lang="en-US"/>
              <a:t>01/01/2022 - 01/31/2023</a:t>
            </a:r>
          </a:p>
        </p:txBody>
      </p:sp>
    </p:spTree>
    <p:extLst>
      <p:ext uri="{BB962C8B-B14F-4D97-AF65-F5344CB8AC3E}">
        <p14:creationId xmlns:p14="http://schemas.microsoft.com/office/powerpoint/2010/main" val="7814173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2969D-6095-4823-AB78-4C9E72ED7470}"/>
              </a:ext>
            </a:extLst>
          </p:cNvPr>
          <p:cNvSpPr>
            <a:spLocks noGrp="1"/>
          </p:cNvSpPr>
          <p:nvPr>
            <p:ph type="title"/>
          </p:nvPr>
        </p:nvSpPr>
        <p:spPr/>
        <p:txBody>
          <a:bodyPr/>
          <a:lstStyle/>
          <a:p>
            <a:r>
              <a:rPr lang="en-US"/>
              <a:t>LinkedIn Posts Table General | All profiles - 14 of 26</a:t>
            </a:r>
          </a:p>
        </p:txBody>
      </p:sp>
      <p:graphicFrame>
        <p:nvGraphicFramePr>
          <p:cNvPr id="5" name="Table Placeholder 4">
            <a:extLst>
              <a:ext uri="{FF2B5EF4-FFF2-40B4-BE49-F238E27FC236}">
                <a16:creationId xmlns:a16="http://schemas.microsoft.com/office/drawing/2014/main" id="{4F8E1CA1-DE60-439F-9F32-A545CF7AB73F}"/>
              </a:ext>
            </a:extLst>
          </p:cNvPr>
          <p:cNvGraphicFramePr>
            <a:graphicFrameLocks noGrp="1"/>
          </p:cNvGraphicFramePr>
          <p:nvPr>
            <p:ph type="tbl" sz="quarter" idx="13"/>
            <p:extLst>
              <p:ext uri="{D42A27DB-BD31-4B8C-83A1-F6EECF244321}">
                <p14:modId xmlns:p14="http://schemas.microsoft.com/office/powerpoint/2010/main" val="1436946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04768545"/>
                    </a:ext>
                  </a:extLst>
                </a:gridCol>
                <a:gridCol w="905256">
                  <a:extLst>
                    <a:ext uri="{9D8B030D-6E8A-4147-A177-3AD203B41FA5}">
                      <a16:colId xmlns:a16="http://schemas.microsoft.com/office/drawing/2014/main" val="2538787859"/>
                    </a:ext>
                  </a:extLst>
                </a:gridCol>
                <a:gridCol w="1316736">
                  <a:extLst>
                    <a:ext uri="{9D8B030D-6E8A-4147-A177-3AD203B41FA5}">
                      <a16:colId xmlns:a16="http://schemas.microsoft.com/office/drawing/2014/main" val="3327766206"/>
                    </a:ext>
                  </a:extLst>
                </a:gridCol>
                <a:gridCol w="411480">
                  <a:extLst>
                    <a:ext uri="{9D8B030D-6E8A-4147-A177-3AD203B41FA5}">
                      <a16:colId xmlns:a16="http://schemas.microsoft.com/office/drawing/2014/main" val="3287743977"/>
                    </a:ext>
                  </a:extLst>
                </a:gridCol>
                <a:gridCol w="411480">
                  <a:extLst>
                    <a:ext uri="{9D8B030D-6E8A-4147-A177-3AD203B41FA5}">
                      <a16:colId xmlns:a16="http://schemas.microsoft.com/office/drawing/2014/main" val="2148103208"/>
                    </a:ext>
                  </a:extLst>
                </a:gridCol>
                <a:gridCol w="411480">
                  <a:extLst>
                    <a:ext uri="{9D8B030D-6E8A-4147-A177-3AD203B41FA5}">
                      <a16:colId xmlns:a16="http://schemas.microsoft.com/office/drawing/2014/main" val="609909244"/>
                    </a:ext>
                  </a:extLst>
                </a:gridCol>
                <a:gridCol w="411480">
                  <a:extLst>
                    <a:ext uri="{9D8B030D-6E8A-4147-A177-3AD203B41FA5}">
                      <a16:colId xmlns:a16="http://schemas.microsoft.com/office/drawing/2014/main" val="3512278128"/>
                    </a:ext>
                  </a:extLst>
                </a:gridCol>
                <a:gridCol w="411480">
                  <a:extLst>
                    <a:ext uri="{9D8B030D-6E8A-4147-A177-3AD203B41FA5}">
                      <a16:colId xmlns:a16="http://schemas.microsoft.com/office/drawing/2014/main" val="3177231695"/>
                    </a:ext>
                  </a:extLst>
                </a:gridCol>
                <a:gridCol w="411480">
                  <a:extLst>
                    <a:ext uri="{9D8B030D-6E8A-4147-A177-3AD203B41FA5}">
                      <a16:colId xmlns:a16="http://schemas.microsoft.com/office/drawing/2014/main" val="2231414149"/>
                    </a:ext>
                  </a:extLst>
                </a:gridCol>
                <a:gridCol w="411480">
                  <a:extLst>
                    <a:ext uri="{9D8B030D-6E8A-4147-A177-3AD203B41FA5}">
                      <a16:colId xmlns:a16="http://schemas.microsoft.com/office/drawing/2014/main" val="2494128197"/>
                    </a:ext>
                  </a:extLst>
                </a:gridCol>
                <a:gridCol w="411480">
                  <a:extLst>
                    <a:ext uri="{9D8B030D-6E8A-4147-A177-3AD203B41FA5}">
                      <a16:colId xmlns:a16="http://schemas.microsoft.com/office/drawing/2014/main" val="3596153688"/>
                    </a:ext>
                  </a:extLst>
                </a:gridCol>
                <a:gridCol w="411480">
                  <a:extLst>
                    <a:ext uri="{9D8B030D-6E8A-4147-A177-3AD203B41FA5}">
                      <a16:colId xmlns:a16="http://schemas.microsoft.com/office/drawing/2014/main" val="634106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49871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 - 2022-10-03 17:06:53</a:t>
                      </a:r>
                      <a:r>
                        <a:rPr kumimoji="0" lang="it-IT" sz="1000" b="0" i="0" u="none" strike="noStrike" kern="1200" cap="none" spc="0" normalizeH="0" baseline="0" noProof="0">
                          <a:ln>
                            <a:noFill/>
                          </a:ln>
                          <a:solidFill>
                            <a:prstClr val="black"/>
                          </a:solidFill>
                          <a:effectLst/>
                          <a:uLnTx/>
                          <a:uFillTx/>
                          <a:latin typeface="Calibri"/>
                          <a:ea typeface="+mn-ea"/>
                          <a:cs typeface="+mn-cs"/>
                        </a:rPr>
                        <a:t>
 Sei laureato in discipline #STEM e affascinato dal mondo del #software? Il dottorato #Microservices Architecture e Cloud #Technologies con applicazione nel contesto industriale aerospazio e #difesa del Dipartimento di Informatica de La Sapienza, ti aspetta. Così come ti aspettiamo in MBDA Italia, dove potrai svolgere parte della tua ricerca e essere protagonista del software del futuro per i sistemi di difesa, sempre all’avanguardia in questo settore. In partnership con l’Università, ti condurremo nell’anima più profonda e sofisticata dei nostri prodotti.
Questo il link per candidarti entro il 9 ottobre 2022: INFORMATICA (uniroma1.it)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https://media.licdn.com/dms/image/C4D22AQGBcOtqmAvtYw/feedshare-shrink_800/0/1664809612003?e=1678320000&amp;v=beta&amp;t=wqqxDOdOrTWsS16rLc8BDhkHVaQ7aRYjUY84Y-e_6SY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7.0034443168772 %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62676443"/>
                  </a:ext>
                </a:extLst>
              </a:tr>
            </a:tbl>
          </a:graphicData>
        </a:graphic>
      </p:graphicFrame>
      <p:sp>
        <p:nvSpPr>
          <p:cNvPr id="4" name="Text Placeholder 3">
            <a:extLst>
              <a:ext uri="{FF2B5EF4-FFF2-40B4-BE49-F238E27FC236}">
                <a16:creationId xmlns:a16="http://schemas.microsoft.com/office/drawing/2014/main" id="{2A81CBAB-A4FE-45FD-BBB8-6B5EC97B3793}"/>
              </a:ext>
            </a:extLst>
          </p:cNvPr>
          <p:cNvSpPr>
            <a:spLocks noGrp="1"/>
          </p:cNvSpPr>
          <p:nvPr>
            <p:ph type="body" sz="quarter" idx="14"/>
          </p:nvPr>
        </p:nvSpPr>
        <p:spPr/>
        <p:txBody>
          <a:bodyPr/>
          <a:lstStyle/>
          <a:p>
            <a:r>
              <a:rPr lang="en-US"/>
              <a:t>01/01/2022 - 01/31/2023</a:t>
            </a:r>
          </a:p>
        </p:txBody>
      </p:sp>
    </p:spTree>
    <p:extLst>
      <p:ext uri="{BB962C8B-B14F-4D97-AF65-F5344CB8AC3E}">
        <p14:creationId xmlns:p14="http://schemas.microsoft.com/office/powerpoint/2010/main" val="36956770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996F7-01DE-4BE1-A64F-B8746B0A5B85}"/>
              </a:ext>
            </a:extLst>
          </p:cNvPr>
          <p:cNvSpPr>
            <a:spLocks noGrp="1"/>
          </p:cNvSpPr>
          <p:nvPr>
            <p:ph type="title"/>
          </p:nvPr>
        </p:nvSpPr>
        <p:spPr/>
        <p:txBody>
          <a:bodyPr/>
          <a:lstStyle/>
          <a:p>
            <a:r>
              <a:rPr lang="en-US"/>
              <a:t>LinkedIn Posts Table General | All profiles - 15 of 26</a:t>
            </a:r>
          </a:p>
        </p:txBody>
      </p:sp>
      <p:graphicFrame>
        <p:nvGraphicFramePr>
          <p:cNvPr id="5" name="Table Placeholder 4">
            <a:extLst>
              <a:ext uri="{FF2B5EF4-FFF2-40B4-BE49-F238E27FC236}">
                <a16:creationId xmlns:a16="http://schemas.microsoft.com/office/drawing/2014/main" id="{671B9E40-D198-4EAD-8CFB-B778CC336A99}"/>
              </a:ext>
            </a:extLst>
          </p:cNvPr>
          <p:cNvGraphicFramePr>
            <a:graphicFrameLocks noGrp="1"/>
          </p:cNvGraphicFramePr>
          <p:nvPr>
            <p:ph type="tbl" sz="quarter" idx="13"/>
            <p:extLst>
              <p:ext uri="{D42A27DB-BD31-4B8C-83A1-F6EECF244321}">
                <p14:modId xmlns:p14="http://schemas.microsoft.com/office/powerpoint/2010/main" val="2354404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67331238"/>
                    </a:ext>
                  </a:extLst>
                </a:gridCol>
                <a:gridCol w="905256">
                  <a:extLst>
                    <a:ext uri="{9D8B030D-6E8A-4147-A177-3AD203B41FA5}">
                      <a16:colId xmlns:a16="http://schemas.microsoft.com/office/drawing/2014/main" val="2097780063"/>
                    </a:ext>
                  </a:extLst>
                </a:gridCol>
                <a:gridCol w="1316736">
                  <a:extLst>
                    <a:ext uri="{9D8B030D-6E8A-4147-A177-3AD203B41FA5}">
                      <a16:colId xmlns:a16="http://schemas.microsoft.com/office/drawing/2014/main" val="1728866875"/>
                    </a:ext>
                  </a:extLst>
                </a:gridCol>
                <a:gridCol w="411480">
                  <a:extLst>
                    <a:ext uri="{9D8B030D-6E8A-4147-A177-3AD203B41FA5}">
                      <a16:colId xmlns:a16="http://schemas.microsoft.com/office/drawing/2014/main" val="2694125019"/>
                    </a:ext>
                  </a:extLst>
                </a:gridCol>
                <a:gridCol w="411480">
                  <a:extLst>
                    <a:ext uri="{9D8B030D-6E8A-4147-A177-3AD203B41FA5}">
                      <a16:colId xmlns:a16="http://schemas.microsoft.com/office/drawing/2014/main" val="1651597441"/>
                    </a:ext>
                  </a:extLst>
                </a:gridCol>
                <a:gridCol w="411480">
                  <a:extLst>
                    <a:ext uri="{9D8B030D-6E8A-4147-A177-3AD203B41FA5}">
                      <a16:colId xmlns:a16="http://schemas.microsoft.com/office/drawing/2014/main" val="68687588"/>
                    </a:ext>
                  </a:extLst>
                </a:gridCol>
                <a:gridCol w="411480">
                  <a:extLst>
                    <a:ext uri="{9D8B030D-6E8A-4147-A177-3AD203B41FA5}">
                      <a16:colId xmlns:a16="http://schemas.microsoft.com/office/drawing/2014/main" val="2944127528"/>
                    </a:ext>
                  </a:extLst>
                </a:gridCol>
                <a:gridCol w="411480">
                  <a:extLst>
                    <a:ext uri="{9D8B030D-6E8A-4147-A177-3AD203B41FA5}">
                      <a16:colId xmlns:a16="http://schemas.microsoft.com/office/drawing/2014/main" val="760619341"/>
                    </a:ext>
                  </a:extLst>
                </a:gridCol>
                <a:gridCol w="411480">
                  <a:extLst>
                    <a:ext uri="{9D8B030D-6E8A-4147-A177-3AD203B41FA5}">
                      <a16:colId xmlns:a16="http://schemas.microsoft.com/office/drawing/2014/main" val="1371544365"/>
                    </a:ext>
                  </a:extLst>
                </a:gridCol>
                <a:gridCol w="411480">
                  <a:extLst>
                    <a:ext uri="{9D8B030D-6E8A-4147-A177-3AD203B41FA5}">
                      <a16:colId xmlns:a16="http://schemas.microsoft.com/office/drawing/2014/main" val="1807836341"/>
                    </a:ext>
                  </a:extLst>
                </a:gridCol>
                <a:gridCol w="411480">
                  <a:extLst>
                    <a:ext uri="{9D8B030D-6E8A-4147-A177-3AD203B41FA5}">
                      <a16:colId xmlns:a16="http://schemas.microsoft.com/office/drawing/2014/main" val="4199870286"/>
                    </a:ext>
                  </a:extLst>
                </a:gridCol>
                <a:gridCol w="411480">
                  <a:extLst>
                    <a:ext uri="{9D8B030D-6E8A-4147-A177-3AD203B41FA5}">
                      <a16:colId xmlns:a16="http://schemas.microsoft.com/office/drawing/2014/main" val="4152472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55441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 - 2022-09-30 16:12:52</a:t>
                      </a:r>
                      <a:r>
                        <a:rPr kumimoji="0" lang="it-IT" sz="1000" b="0" i="0" u="none" strike="noStrike" kern="1200" cap="none" spc="0" normalizeH="0" baseline="0" noProof="0">
                          <a:ln>
                            <a:noFill/>
                          </a:ln>
                          <a:solidFill>
                            <a:prstClr val="black"/>
                          </a:solidFill>
                          <a:effectLst/>
                          <a:uLnTx/>
                          <a:uFillTx/>
                          <a:latin typeface="Calibri"/>
                          <a:ea typeface="+mn-ea"/>
                          <a:cs typeface="+mn-cs"/>
                        </a:rPr>
                        <a:t>
 Promuovere e sostenere iniziative di solidarietà è nel nostro DNA, così anche quest’anno, in tutti e tre i siti di MBDA Italia di La Spezia, Roma e Fusaro, abbiamo ospitato La Mela di #AISM, certi che solo con un fattivo contributo alla #ricerca scientifica si possa insieme progredire nella lotta contro la sclerosi multipla. 
Scopri di più sull'iniziativa "La mela di AISM": https://lnkd.in/gCiTeMT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https://media.licdn.com/dms/image/C4D22AQELWycWRloVEg/feedshare-shrink_800/0/1664547171659?e=1678320000&amp;v=beta&amp;t=lFBkvcWKpvV82IAMyyrNuVgTd4idGaQZA-wm-8A4RHA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4.9186006234846 %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81010108"/>
                  </a:ext>
                </a:extLst>
              </a:tr>
            </a:tbl>
          </a:graphicData>
        </a:graphic>
      </p:graphicFrame>
      <p:sp>
        <p:nvSpPr>
          <p:cNvPr id="4" name="Text Placeholder 3">
            <a:extLst>
              <a:ext uri="{FF2B5EF4-FFF2-40B4-BE49-F238E27FC236}">
                <a16:creationId xmlns:a16="http://schemas.microsoft.com/office/drawing/2014/main" id="{262FC6C8-A0E6-4F47-AF6B-CBF9F200B92A}"/>
              </a:ext>
            </a:extLst>
          </p:cNvPr>
          <p:cNvSpPr>
            <a:spLocks noGrp="1"/>
          </p:cNvSpPr>
          <p:nvPr>
            <p:ph type="body" sz="quarter" idx="14"/>
          </p:nvPr>
        </p:nvSpPr>
        <p:spPr/>
        <p:txBody>
          <a:bodyPr/>
          <a:lstStyle/>
          <a:p>
            <a:r>
              <a:rPr lang="en-US"/>
              <a:t>01/01/2022 - 01/31/2023</a:t>
            </a:r>
          </a:p>
        </p:txBody>
      </p:sp>
    </p:spTree>
    <p:extLst>
      <p:ext uri="{BB962C8B-B14F-4D97-AF65-F5344CB8AC3E}">
        <p14:creationId xmlns:p14="http://schemas.microsoft.com/office/powerpoint/2010/main" val="12672233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BE454-2BF2-4E82-BFA7-493EEB2B3858}"/>
              </a:ext>
            </a:extLst>
          </p:cNvPr>
          <p:cNvSpPr>
            <a:spLocks noGrp="1"/>
          </p:cNvSpPr>
          <p:nvPr>
            <p:ph type="title"/>
          </p:nvPr>
        </p:nvSpPr>
        <p:spPr/>
        <p:txBody>
          <a:bodyPr/>
          <a:lstStyle/>
          <a:p>
            <a:r>
              <a:rPr lang="en-US"/>
              <a:t>LinkedIn Posts Table General | All profiles - 16 of 26</a:t>
            </a:r>
          </a:p>
        </p:txBody>
      </p:sp>
      <p:graphicFrame>
        <p:nvGraphicFramePr>
          <p:cNvPr id="5" name="Table Placeholder 4">
            <a:extLst>
              <a:ext uri="{FF2B5EF4-FFF2-40B4-BE49-F238E27FC236}">
                <a16:creationId xmlns:a16="http://schemas.microsoft.com/office/drawing/2014/main" id="{EB9A76F0-EA68-4BE8-A461-0772F321230B}"/>
              </a:ext>
            </a:extLst>
          </p:cNvPr>
          <p:cNvGraphicFramePr>
            <a:graphicFrameLocks noGrp="1"/>
          </p:cNvGraphicFramePr>
          <p:nvPr>
            <p:ph type="tbl" sz="quarter" idx="13"/>
            <p:extLst>
              <p:ext uri="{D42A27DB-BD31-4B8C-83A1-F6EECF244321}">
                <p14:modId xmlns:p14="http://schemas.microsoft.com/office/powerpoint/2010/main" val="1028278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81974632"/>
                    </a:ext>
                  </a:extLst>
                </a:gridCol>
                <a:gridCol w="905256">
                  <a:extLst>
                    <a:ext uri="{9D8B030D-6E8A-4147-A177-3AD203B41FA5}">
                      <a16:colId xmlns:a16="http://schemas.microsoft.com/office/drawing/2014/main" val="2931124965"/>
                    </a:ext>
                  </a:extLst>
                </a:gridCol>
                <a:gridCol w="1316736">
                  <a:extLst>
                    <a:ext uri="{9D8B030D-6E8A-4147-A177-3AD203B41FA5}">
                      <a16:colId xmlns:a16="http://schemas.microsoft.com/office/drawing/2014/main" val="264281095"/>
                    </a:ext>
                  </a:extLst>
                </a:gridCol>
                <a:gridCol w="411480">
                  <a:extLst>
                    <a:ext uri="{9D8B030D-6E8A-4147-A177-3AD203B41FA5}">
                      <a16:colId xmlns:a16="http://schemas.microsoft.com/office/drawing/2014/main" val="2506693121"/>
                    </a:ext>
                  </a:extLst>
                </a:gridCol>
                <a:gridCol w="411480">
                  <a:extLst>
                    <a:ext uri="{9D8B030D-6E8A-4147-A177-3AD203B41FA5}">
                      <a16:colId xmlns:a16="http://schemas.microsoft.com/office/drawing/2014/main" val="3826598905"/>
                    </a:ext>
                  </a:extLst>
                </a:gridCol>
                <a:gridCol w="411480">
                  <a:extLst>
                    <a:ext uri="{9D8B030D-6E8A-4147-A177-3AD203B41FA5}">
                      <a16:colId xmlns:a16="http://schemas.microsoft.com/office/drawing/2014/main" val="2789257191"/>
                    </a:ext>
                  </a:extLst>
                </a:gridCol>
                <a:gridCol w="411480">
                  <a:extLst>
                    <a:ext uri="{9D8B030D-6E8A-4147-A177-3AD203B41FA5}">
                      <a16:colId xmlns:a16="http://schemas.microsoft.com/office/drawing/2014/main" val="2452534579"/>
                    </a:ext>
                  </a:extLst>
                </a:gridCol>
                <a:gridCol w="411480">
                  <a:extLst>
                    <a:ext uri="{9D8B030D-6E8A-4147-A177-3AD203B41FA5}">
                      <a16:colId xmlns:a16="http://schemas.microsoft.com/office/drawing/2014/main" val="1481748528"/>
                    </a:ext>
                  </a:extLst>
                </a:gridCol>
                <a:gridCol w="411480">
                  <a:extLst>
                    <a:ext uri="{9D8B030D-6E8A-4147-A177-3AD203B41FA5}">
                      <a16:colId xmlns:a16="http://schemas.microsoft.com/office/drawing/2014/main" val="3383328776"/>
                    </a:ext>
                  </a:extLst>
                </a:gridCol>
                <a:gridCol w="411480">
                  <a:extLst>
                    <a:ext uri="{9D8B030D-6E8A-4147-A177-3AD203B41FA5}">
                      <a16:colId xmlns:a16="http://schemas.microsoft.com/office/drawing/2014/main" val="396069284"/>
                    </a:ext>
                  </a:extLst>
                </a:gridCol>
                <a:gridCol w="411480">
                  <a:extLst>
                    <a:ext uri="{9D8B030D-6E8A-4147-A177-3AD203B41FA5}">
                      <a16:colId xmlns:a16="http://schemas.microsoft.com/office/drawing/2014/main" val="1760540506"/>
                    </a:ext>
                  </a:extLst>
                </a:gridCol>
                <a:gridCol w="411480">
                  <a:extLst>
                    <a:ext uri="{9D8B030D-6E8A-4147-A177-3AD203B41FA5}">
                      <a16:colId xmlns:a16="http://schemas.microsoft.com/office/drawing/2014/main" val="491008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84776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 - 2022-09-21 15:48:57</a:t>
                      </a:r>
                      <a:r>
                        <a:rPr kumimoji="0" lang="it-IT" sz="1000" b="0" i="0" u="none" strike="noStrike" kern="1200" cap="none" spc="0" normalizeH="0" baseline="0" noProof="0">
                          <a:ln>
                            <a:noFill/>
                          </a:ln>
                          <a:solidFill>
                            <a:prstClr val="black"/>
                          </a:solidFill>
                          <a:effectLst/>
                          <a:uLnTx/>
                          <a:uFillTx/>
                          <a:latin typeface="Calibri"/>
                          <a:ea typeface="+mn-ea"/>
                          <a:cs typeface="+mn-cs"/>
                        </a:rPr>
                        <a:t>
 MBDA può cambiarti la vita. 
Scopri la storia di Anna Raiola, #HR site support nella sede di Fusaro. Per lei vedere le bandiere di diverse nazioni sventolare sulla sede di MBDA è una sensazione unica, di internazionalità, difficile da trovare e tutta nuova per lei. 
https://lnkd.in/d3NZpFij</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https://media.licdn.com/dms/image/C4D22AQHptFnNM7DEhA/feedshare-shrink_800/0/1663768136243?e=1678320000&amp;v=beta&amp;t=W3DdznlGOB1PjQ2MTzpDr2WZdQHTStuA1RQhHpdCJOA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6.8462252885764 %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9389294"/>
                  </a:ext>
                </a:extLst>
              </a:tr>
            </a:tbl>
          </a:graphicData>
        </a:graphic>
      </p:graphicFrame>
      <p:sp>
        <p:nvSpPr>
          <p:cNvPr id="4" name="Text Placeholder 3">
            <a:extLst>
              <a:ext uri="{FF2B5EF4-FFF2-40B4-BE49-F238E27FC236}">
                <a16:creationId xmlns:a16="http://schemas.microsoft.com/office/drawing/2014/main" id="{8648E0C8-193A-47BD-93E9-5DFE2F73B3A9}"/>
              </a:ext>
            </a:extLst>
          </p:cNvPr>
          <p:cNvSpPr>
            <a:spLocks noGrp="1"/>
          </p:cNvSpPr>
          <p:nvPr>
            <p:ph type="body" sz="quarter" idx="14"/>
          </p:nvPr>
        </p:nvSpPr>
        <p:spPr/>
        <p:txBody>
          <a:bodyPr/>
          <a:lstStyle/>
          <a:p>
            <a:r>
              <a:rPr lang="en-US"/>
              <a:t>01/01/2022 - 01/31/2023</a:t>
            </a:r>
          </a:p>
        </p:txBody>
      </p:sp>
    </p:spTree>
    <p:extLst>
      <p:ext uri="{BB962C8B-B14F-4D97-AF65-F5344CB8AC3E}">
        <p14:creationId xmlns:p14="http://schemas.microsoft.com/office/powerpoint/2010/main" val="28954752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AE810-711D-4B4A-AE4B-EDCE10F5E41A}"/>
              </a:ext>
            </a:extLst>
          </p:cNvPr>
          <p:cNvSpPr>
            <a:spLocks noGrp="1"/>
          </p:cNvSpPr>
          <p:nvPr>
            <p:ph type="title"/>
          </p:nvPr>
        </p:nvSpPr>
        <p:spPr/>
        <p:txBody>
          <a:bodyPr/>
          <a:lstStyle/>
          <a:p>
            <a:r>
              <a:rPr lang="en-US"/>
              <a:t>LinkedIn Posts Table General | All profiles - 17 of 26</a:t>
            </a:r>
          </a:p>
        </p:txBody>
      </p:sp>
      <p:graphicFrame>
        <p:nvGraphicFramePr>
          <p:cNvPr id="5" name="Table Placeholder 4">
            <a:extLst>
              <a:ext uri="{FF2B5EF4-FFF2-40B4-BE49-F238E27FC236}">
                <a16:creationId xmlns:a16="http://schemas.microsoft.com/office/drawing/2014/main" id="{BFA82E30-6D62-46D5-8957-4434E5DEB54B}"/>
              </a:ext>
            </a:extLst>
          </p:cNvPr>
          <p:cNvGraphicFramePr>
            <a:graphicFrameLocks noGrp="1"/>
          </p:cNvGraphicFramePr>
          <p:nvPr>
            <p:ph type="tbl" sz="quarter" idx="13"/>
            <p:extLst>
              <p:ext uri="{D42A27DB-BD31-4B8C-83A1-F6EECF244321}">
                <p14:modId xmlns:p14="http://schemas.microsoft.com/office/powerpoint/2010/main" val="3318685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265278856"/>
                    </a:ext>
                  </a:extLst>
                </a:gridCol>
                <a:gridCol w="905256">
                  <a:extLst>
                    <a:ext uri="{9D8B030D-6E8A-4147-A177-3AD203B41FA5}">
                      <a16:colId xmlns:a16="http://schemas.microsoft.com/office/drawing/2014/main" val="3163615851"/>
                    </a:ext>
                  </a:extLst>
                </a:gridCol>
                <a:gridCol w="1316736">
                  <a:extLst>
                    <a:ext uri="{9D8B030D-6E8A-4147-A177-3AD203B41FA5}">
                      <a16:colId xmlns:a16="http://schemas.microsoft.com/office/drawing/2014/main" val="4109944411"/>
                    </a:ext>
                  </a:extLst>
                </a:gridCol>
                <a:gridCol w="411480">
                  <a:extLst>
                    <a:ext uri="{9D8B030D-6E8A-4147-A177-3AD203B41FA5}">
                      <a16:colId xmlns:a16="http://schemas.microsoft.com/office/drawing/2014/main" val="1255682701"/>
                    </a:ext>
                  </a:extLst>
                </a:gridCol>
                <a:gridCol w="411480">
                  <a:extLst>
                    <a:ext uri="{9D8B030D-6E8A-4147-A177-3AD203B41FA5}">
                      <a16:colId xmlns:a16="http://schemas.microsoft.com/office/drawing/2014/main" val="1398076317"/>
                    </a:ext>
                  </a:extLst>
                </a:gridCol>
                <a:gridCol w="411480">
                  <a:extLst>
                    <a:ext uri="{9D8B030D-6E8A-4147-A177-3AD203B41FA5}">
                      <a16:colId xmlns:a16="http://schemas.microsoft.com/office/drawing/2014/main" val="103069110"/>
                    </a:ext>
                  </a:extLst>
                </a:gridCol>
                <a:gridCol w="411480">
                  <a:extLst>
                    <a:ext uri="{9D8B030D-6E8A-4147-A177-3AD203B41FA5}">
                      <a16:colId xmlns:a16="http://schemas.microsoft.com/office/drawing/2014/main" val="751620338"/>
                    </a:ext>
                  </a:extLst>
                </a:gridCol>
                <a:gridCol w="411480">
                  <a:extLst>
                    <a:ext uri="{9D8B030D-6E8A-4147-A177-3AD203B41FA5}">
                      <a16:colId xmlns:a16="http://schemas.microsoft.com/office/drawing/2014/main" val="3902785466"/>
                    </a:ext>
                  </a:extLst>
                </a:gridCol>
                <a:gridCol w="411480">
                  <a:extLst>
                    <a:ext uri="{9D8B030D-6E8A-4147-A177-3AD203B41FA5}">
                      <a16:colId xmlns:a16="http://schemas.microsoft.com/office/drawing/2014/main" val="1117605615"/>
                    </a:ext>
                  </a:extLst>
                </a:gridCol>
                <a:gridCol w="411480">
                  <a:extLst>
                    <a:ext uri="{9D8B030D-6E8A-4147-A177-3AD203B41FA5}">
                      <a16:colId xmlns:a16="http://schemas.microsoft.com/office/drawing/2014/main" val="1285116955"/>
                    </a:ext>
                  </a:extLst>
                </a:gridCol>
                <a:gridCol w="411480">
                  <a:extLst>
                    <a:ext uri="{9D8B030D-6E8A-4147-A177-3AD203B41FA5}">
                      <a16:colId xmlns:a16="http://schemas.microsoft.com/office/drawing/2014/main" val="3608867648"/>
                    </a:ext>
                  </a:extLst>
                </a:gridCol>
                <a:gridCol w="411480">
                  <a:extLst>
                    <a:ext uri="{9D8B030D-6E8A-4147-A177-3AD203B41FA5}">
                      <a16:colId xmlns:a16="http://schemas.microsoft.com/office/drawing/2014/main" val="1707854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024459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 - 2022-09-13 15:16:32</a:t>
                      </a:r>
                      <a:r>
                        <a:rPr kumimoji="0" lang="it-IT" sz="1000" b="0" i="0" u="none" strike="noStrike" kern="1200" cap="none" spc="0" normalizeH="0" baseline="0" noProof="0">
                          <a:ln>
                            <a:noFill/>
                          </a:ln>
                          <a:solidFill>
                            <a:prstClr val="black"/>
                          </a:solidFill>
                          <a:effectLst/>
                          <a:uLnTx/>
                          <a:uFillTx/>
                          <a:latin typeface="Calibri"/>
                          <a:ea typeface="+mn-ea"/>
                          <a:cs typeface="+mn-cs"/>
                        </a:rPr>
                        <a:t>
 Mancano pochi giorni per cogliere l’opportunità di partecipare al #Master del Corso di Laurea a Statuto Speciale in Ingegneria #Aerospaziale realizzato dalla Scuola di Ingegneria Aerospaziale dell’Università @SapienzaRoma. Totalmente finanziato da MBDA Italia, il Master ti darà modo anche di effettuare uno stage e preparare la tua tesi nella nostra azienda, oltre che di candidarti a lavorare con noi. Aspettiamo la tua candidatura entro il 15 settembre al link: https://lnkd.in/e-vM5ws9</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https://media.licdn.com/dms/image/C4D22AQErIXTcyEl88Q/feedshare-shrink_2048_1536/0/1663074990910?e=1678320000&amp;v=beta&amp;t=n4Z4wCpOCzFriJ2NdbJM3g08jfPith1xfk4XbEGVx7U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3.5668462920195 %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51748774"/>
                  </a:ext>
                </a:extLst>
              </a:tr>
            </a:tbl>
          </a:graphicData>
        </a:graphic>
      </p:graphicFrame>
      <p:sp>
        <p:nvSpPr>
          <p:cNvPr id="4" name="Text Placeholder 3">
            <a:extLst>
              <a:ext uri="{FF2B5EF4-FFF2-40B4-BE49-F238E27FC236}">
                <a16:creationId xmlns:a16="http://schemas.microsoft.com/office/drawing/2014/main" id="{A2435CFE-9819-4569-8BED-B9081E782D4A}"/>
              </a:ext>
            </a:extLst>
          </p:cNvPr>
          <p:cNvSpPr>
            <a:spLocks noGrp="1"/>
          </p:cNvSpPr>
          <p:nvPr>
            <p:ph type="body" sz="quarter" idx="14"/>
          </p:nvPr>
        </p:nvSpPr>
        <p:spPr/>
        <p:txBody>
          <a:bodyPr/>
          <a:lstStyle/>
          <a:p>
            <a:r>
              <a:rPr lang="en-US"/>
              <a:t>01/01/2022 - 01/31/2023</a:t>
            </a:r>
          </a:p>
        </p:txBody>
      </p:sp>
    </p:spTree>
    <p:extLst>
      <p:ext uri="{BB962C8B-B14F-4D97-AF65-F5344CB8AC3E}">
        <p14:creationId xmlns:p14="http://schemas.microsoft.com/office/powerpoint/2010/main" val="39635720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490F8-25B3-49F9-AB33-A4B67DA07CBA}"/>
              </a:ext>
            </a:extLst>
          </p:cNvPr>
          <p:cNvSpPr>
            <a:spLocks noGrp="1"/>
          </p:cNvSpPr>
          <p:nvPr>
            <p:ph type="title"/>
          </p:nvPr>
        </p:nvSpPr>
        <p:spPr/>
        <p:txBody>
          <a:bodyPr/>
          <a:lstStyle/>
          <a:p>
            <a:r>
              <a:rPr lang="en-US"/>
              <a:t>LinkedIn Posts Table General | All profiles - 18 of 26</a:t>
            </a:r>
          </a:p>
        </p:txBody>
      </p:sp>
      <p:graphicFrame>
        <p:nvGraphicFramePr>
          <p:cNvPr id="5" name="Table Placeholder 4">
            <a:extLst>
              <a:ext uri="{FF2B5EF4-FFF2-40B4-BE49-F238E27FC236}">
                <a16:creationId xmlns:a16="http://schemas.microsoft.com/office/drawing/2014/main" id="{417926D0-7035-40E1-85A2-718F7D3605D8}"/>
              </a:ext>
            </a:extLst>
          </p:cNvPr>
          <p:cNvGraphicFramePr>
            <a:graphicFrameLocks noGrp="1"/>
          </p:cNvGraphicFramePr>
          <p:nvPr>
            <p:ph type="tbl" sz="quarter" idx="13"/>
            <p:extLst>
              <p:ext uri="{D42A27DB-BD31-4B8C-83A1-F6EECF244321}">
                <p14:modId xmlns:p14="http://schemas.microsoft.com/office/powerpoint/2010/main" val="633149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26622323"/>
                    </a:ext>
                  </a:extLst>
                </a:gridCol>
                <a:gridCol w="905256">
                  <a:extLst>
                    <a:ext uri="{9D8B030D-6E8A-4147-A177-3AD203B41FA5}">
                      <a16:colId xmlns:a16="http://schemas.microsoft.com/office/drawing/2014/main" val="2831743632"/>
                    </a:ext>
                  </a:extLst>
                </a:gridCol>
                <a:gridCol w="1316736">
                  <a:extLst>
                    <a:ext uri="{9D8B030D-6E8A-4147-A177-3AD203B41FA5}">
                      <a16:colId xmlns:a16="http://schemas.microsoft.com/office/drawing/2014/main" val="180622660"/>
                    </a:ext>
                  </a:extLst>
                </a:gridCol>
                <a:gridCol w="411480">
                  <a:extLst>
                    <a:ext uri="{9D8B030D-6E8A-4147-A177-3AD203B41FA5}">
                      <a16:colId xmlns:a16="http://schemas.microsoft.com/office/drawing/2014/main" val="3726995451"/>
                    </a:ext>
                  </a:extLst>
                </a:gridCol>
                <a:gridCol w="411480">
                  <a:extLst>
                    <a:ext uri="{9D8B030D-6E8A-4147-A177-3AD203B41FA5}">
                      <a16:colId xmlns:a16="http://schemas.microsoft.com/office/drawing/2014/main" val="1776529920"/>
                    </a:ext>
                  </a:extLst>
                </a:gridCol>
                <a:gridCol w="411480">
                  <a:extLst>
                    <a:ext uri="{9D8B030D-6E8A-4147-A177-3AD203B41FA5}">
                      <a16:colId xmlns:a16="http://schemas.microsoft.com/office/drawing/2014/main" val="1716308984"/>
                    </a:ext>
                  </a:extLst>
                </a:gridCol>
                <a:gridCol w="411480">
                  <a:extLst>
                    <a:ext uri="{9D8B030D-6E8A-4147-A177-3AD203B41FA5}">
                      <a16:colId xmlns:a16="http://schemas.microsoft.com/office/drawing/2014/main" val="1008760749"/>
                    </a:ext>
                  </a:extLst>
                </a:gridCol>
                <a:gridCol w="411480">
                  <a:extLst>
                    <a:ext uri="{9D8B030D-6E8A-4147-A177-3AD203B41FA5}">
                      <a16:colId xmlns:a16="http://schemas.microsoft.com/office/drawing/2014/main" val="2174908789"/>
                    </a:ext>
                  </a:extLst>
                </a:gridCol>
                <a:gridCol w="411480">
                  <a:extLst>
                    <a:ext uri="{9D8B030D-6E8A-4147-A177-3AD203B41FA5}">
                      <a16:colId xmlns:a16="http://schemas.microsoft.com/office/drawing/2014/main" val="2628835670"/>
                    </a:ext>
                  </a:extLst>
                </a:gridCol>
                <a:gridCol w="411480">
                  <a:extLst>
                    <a:ext uri="{9D8B030D-6E8A-4147-A177-3AD203B41FA5}">
                      <a16:colId xmlns:a16="http://schemas.microsoft.com/office/drawing/2014/main" val="747164274"/>
                    </a:ext>
                  </a:extLst>
                </a:gridCol>
                <a:gridCol w="411480">
                  <a:extLst>
                    <a:ext uri="{9D8B030D-6E8A-4147-A177-3AD203B41FA5}">
                      <a16:colId xmlns:a16="http://schemas.microsoft.com/office/drawing/2014/main" val="3670635571"/>
                    </a:ext>
                  </a:extLst>
                </a:gridCol>
                <a:gridCol w="411480">
                  <a:extLst>
                    <a:ext uri="{9D8B030D-6E8A-4147-A177-3AD203B41FA5}">
                      <a16:colId xmlns:a16="http://schemas.microsoft.com/office/drawing/2014/main" val="1416240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754641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 - 2022-08-22 11:45:59</a:t>
                      </a:r>
                      <a:r>
                        <a:rPr kumimoji="0" lang="it-IT" sz="1000" b="0" i="0" u="none" strike="noStrike" kern="1200" cap="none" spc="0" normalizeH="0" baseline="0" noProof="0">
                          <a:ln>
                            <a:noFill/>
                          </a:ln>
                          <a:solidFill>
                            <a:prstClr val="black"/>
                          </a:solidFill>
                          <a:effectLst/>
                          <a:uLnTx/>
                          <a:uFillTx/>
                          <a:latin typeface="Calibri"/>
                          <a:ea typeface="+mn-ea"/>
                          <a:cs typeface="+mn-cs"/>
                        </a:rPr>
                        <a:t>
 Non vediamo l’ora di conoscerti! Se hai una laurea magistrale in qualunque disciplina dell’Ingegneria e vuoi avere l’opportunità di proseguire gli studi in ingegneria #aerospaziale con un #Master interamente finanziato da MBDA Italia dover poter avviare uno stage e il lavoro della tua tesi, non perdere tempo! 
Al link https://lnkd.in/e-vM5ws9 trovi tutte le informazioni per candidarti al Master della Scuola di Ingegneria Aerospaziale dell’Università Sapienza Università di Roma. E ricordati di farlo entro il 15 settembre! 
Ti aspettiamo!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https://media.licdn.com/dms/image/C4E22AQGxFpJxwRvBRQ/feedshare-shrink_800/0/1661161558551?e=1678320000&amp;v=beta&amp;t=f5Gkx3uJNFNf5oC8kzLbOlTKBJYNdqppj4G1eaS2Xds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4.7881674605164 %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57865146"/>
                  </a:ext>
                </a:extLst>
              </a:tr>
            </a:tbl>
          </a:graphicData>
        </a:graphic>
      </p:graphicFrame>
      <p:sp>
        <p:nvSpPr>
          <p:cNvPr id="4" name="Text Placeholder 3">
            <a:extLst>
              <a:ext uri="{FF2B5EF4-FFF2-40B4-BE49-F238E27FC236}">
                <a16:creationId xmlns:a16="http://schemas.microsoft.com/office/drawing/2014/main" id="{45BE8AA8-EB86-4F7C-8985-023B6E3261D2}"/>
              </a:ext>
            </a:extLst>
          </p:cNvPr>
          <p:cNvSpPr>
            <a:spLocks noGrp="1"/>
          </p:cNvSpPr>
          <p:nvPr>
            <p:ph type="body" sz="quarter" idx="14"/>
          </p:nvPr>
        </p:nvSpPr>
        <p:spPr/>
        <p:txBody>
          <a:bodyPr/>
          <a:lstStyle/>
          <a:p>
            <a:r>
              <a:rPr lang="en-US"/>
              <a:t>01/01/2022 - 01/31/2023</a:t>
            </a:r>
          </a:p>
        </p:txBody>
      </p:sp>
    </p:spTree>
    <p:extLst>
      <p:ext uri="{BB962C8B-B14F-4D97-AF65-F5344CB8AC3E}">
        <p14:creationId xmlns:p14="http://schemas.microsoft.com/office/powerpoint/2010/main" val="1719390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45D06-A577-497D-AC95-E630AB45D4A5}"/>
              </a:ext>
            </a:extLst>
          </p:cNvPr>
          <p:cNvSpPr>
            <a:spLocks noGrp="1"/>
          </p:cNvSpPr>
          <p:nvPr>
            <p:ph type="title"/>
          </p:nvPr>
        </p:nvSpPr>
        <p:spPr/>
        <p:txBody>
          <a:bodyPr/>
          <a:lstStyle/>
          <a:p>
            <a:r>
              <a:rPr lang="en-US"/>
              <a:t>LinkedIn Posts Table General | All profiles - 19 of 26</a:t>
            </a:r>
          </a:p>
        </p:txBody>
      </p:sp>
      <p:graphicFrame>
        <p:nvGraphicFramePr>
          <p:cNvPr id="5" name="Table Placeholder 4">
            <a:extLst>
              <a:ext uri="{FF2B5EF4-FFF2-40B4-BE49-F238E27FC236}">
                <a16:creationId xmlns:a16="http://schemas.microsoft.com/office/drawing/2014/main" id="{A529899E-DD88-46C7-8C6D-6B11CBD85B06}"/>
              </a:ext>
            </a:extLst>
          </p:cNvPr>
          <p:cNvGraphicFramePr>
            <a:graphicFrameLocks noGrp="1"/>
          </p:cNvGraphicFramePr>
          <p:nvPr>
            <p:ph type="tbl" sz="quarter" idx="13"/>
            <p:extLst>
              <p:ext uri="{D42A27DB-BD31-4B8C-83A1-F6EECF244321}">
                <p14:modId xmlns:p14="http://schemas.microsoft.com/office/powerpoint/2010/main" val="358151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46331229"/>
                    </a:ext>
                  </a:extLst>
                </a:gridCol>
                <a:gridCol w="905256">
                  <a:extLst>
                    <a:ext uri="{9D8B030D-6E8A-4147-A177-3AD203B41FA5}">
                      <a16:colId xmlns:a16="http://schemas.microsoft.com/office/drawing/2014/main" val="53353088"/>
                    </a:ext>
                  </a:extLst>
                </a:gridCol>
                <a:gridCol w="1316736">
                  <a:extLst>
                    <a:ext uri="{9D8B030D-6E8A-4147-A177-3AD203B41FA5}">
                      <a16:colId xmlns:a16="http://schemas.microsoft.com/office/drawing/2014/main" val="2231163619"/>
                    </a:ext>
                  </a:extLst>
                </a:gridCol>
                <a:gridCol w="411480">
                  <a:extLst>
                    <a:ext uri="{9D8B030D-6E8A-4147-A177-3AD203B41FA5}">
                      <a16:colId xmlns:a16="http://schemas.microsoft.com/office/drawing/2014/main" val="2641155486"/>
                    </a:ext>
                  </a:extLst>
                </a:gridCol>
                <a:gridCol w="411480">
                  <a:extLst>
                    <a:ext uri="{9D8B030D-6E8A-4147-A177-3AD203B41FA5}">
                      <a16:colId xmlns:a16="http://schemas.microsoft.com/office/drawing/2014/main" val="1160231874"/>
                    </a:ext>
                  </a:extLst>
                </a:gridCol>
                <a:gridCol w="411480">
                  <a:extLst>
                    <a:ext uri="{9D8B030D-6E8A-4147-A177-3AD203B41FA5}">
                      <a16:colId xmlns:a16="http://schemas.microsoft.com/office/drawing/2014/main" val="3258468202"/>
                    </a:ext>
                  </a:extLst>
                </a:gridCol>
                <a:gridCol w="411480">
                  <a:extLst>
                    <a:ext uri="{9D8B030D-6E8A-4147-A177-3AD203B41FA5}">
                      <a16:colId xmlns:a16="http://schemas.microsoft.com/office/drawing/2014/main" val="858662945"/>
                    </a:ext>
                  </a:extLst>
                </a:gridCol>
                <a:gridCol w="411480">
                  <a:extLst>
                    <a:ext uri="{9D8B030D-6E8A-4147-A177-3AD203B41FA5}">
                      <a16:colId xmlns:a16="http://schemas.microsoft.com/office/drawing/2014/main" val="2584999743"/>
                    </a:ext>
                  </a:extLst>
                </a:gridCol>
                <a:gridCol w="411480">
                  <a:extLst>
                    <a:ext uri="{9D8B030D-6E8A-4147-A177-3AD203B41FA5}">
                      <a16:colId xmlns:a16="http://schemas.microsoft.com/office/drawing/2014/main" val="1414076228"/>
                    </a:ext>
                  </a:extLst>
                </a:gridCol>
                <a:gridCol w="411480">
                  <a:extLst>
                    <a:ext uri="{9D8B030D-6E8A-4147-A177-3AD203B41FA5}">
                      <a16:colId xmlns:a16="http://schemas.microsoft.com/office/drawing/2014/main" val="809498430"/>
                    </a:ext>
                  </a:extLst>
                </a:gridCol>
                <a:gridCol w="411480">
                  <a:extLst>
                    <a:ext uri="{9D8B030D-6E8A-4147-A177-3AD203B41FA5}">
                      <a16:colId xmlns:a16="http://schemas.microsoft.com/office/drawing/2014/main" val="468892144"/>
                    </a:ext>
                  </a:extLst>
                </a:gridCol>
                <a:gridCol w="411480">
                  <a:extLst>
                    <a:ext uri="{9D8B030D-6E8A-4147-A177-3AD203B41FA5}">
                      <a16:colId xmlns:a16="http://schemas.microsoft.com/office/drawing/2014/main" val="4182382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243808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 - 2022-08-03 16:01:38</a:t>
                      </a:r>
                      <a:r>
                        <a:rPr kumimoji="0" lang="it-IT" sz="1000" b="0" i="0" u="none" strike="noStrike" kern="1200" cap="none" spc="0" normalizeH="0" baseline="0" noProof="0">
                          <a:ln>
                            <a:noFill/>
                          </a:ln>
                          <a:solidFill>
                            <a:prstClr val="black"/>
                          </a:solidFill>
                          <a:effectLst/>
                          <a:uLnTx/>
                          <a:uFillTx/>
                          <a:latin typeface="Calibri"/>
                          <a:ea typeface="+mn-ea"/>
                          <a:cs typeface="+mn-cs"/>
                        </a:rPr>
                        <a:t>
 Hai una laurea magistrale in qualunque disciplina dell’Ingegneria? Vuoi avere l’opportunità di conseguire un #Master in ingegneria #aerospaziale con delle borse di studio finanziate interamente da MBDA Italia dove potrai svolgere uno stage e preparare la tua tesi? Da oggi puoi candidarti e partecipare al Corso di Laurea a Statuto Speciale in Ingegneria Aerospaziale che si svolge alla Scuola di Ingegneria Aerospaziale dell’Università @SapienzaRoma, ed essere tu a cogliere questa opportunità. Ti garantiremo una formazione continua che ti porterà ad avere anche l’opportunità di candidarti a lavorare con noi. Ti aspettiamo!
Trovi tutte le informazioni al link: Borse MBDA 2022 - 2023 - Clicca qui per scaricare i moduli di domanda | Scuola di Ingegneria Aerospaziale (uniroma1.it) #stage #ingegneria #formazione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7.9745300181928 %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58380316"/>
                  </a:ext>
                </a:extLst>
              </a:tr>
            </a:tbl>
          </a:graphicData>
        </a:graphic>
      </p:graphicFrame>
      <p:sp>
        <p:nvSpPr>
          <p:cNvPr id="4" name="Text Placeholder 3">
            <a:extLst>
              <a:ext uri="{FF2B5EF4-FFF2-40B4-BE49-F238E27FC236}">
                <a16:creationId xmlns:a16="http://schemas.microsoft.com/office/drawing/2014/main" id="{3A109956-F7C2-44F8-A3D6-1778C5582EF9}"/>
              </a:ext>
            </a:extLst>
          </p:cNvPr>
          <p:cNvSpPr>
            <a:spLocks noGrp="1"/>
          </p:cNvSpPr>
          <p:nvPr>
            <p:ph type="body" sz="quarter" idx="14"/>
          </p:nvPr>
        </p:nvSpPr>
        <p:spPr/>
        <p:txBody>
          <a:bodyPr/>
          <a:lstStyle/>
          <a:p>
            <a:r>
              <a:rPr lang="en-US"/>
              <a:t>01/01/2022 - 01/31/2023</a:t>
            </a:r>
          </a:p>
        </p:txBody>
      </p:sp>
    </p:spTree>
    <p:extLst>
      <p:ext uri="{BB962C8B-B14F-4D97-AF65-F5344CB8AC3E}">
        <p14:creationId xmlns:p14="http://schemas.microsoft.com/office/powerpoint/2010/main" val="27677503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2018A-0357-420C-B6CE-64535A984BCA}"/>
              </a:ext>
            </a:extLst>
          </p:cNvPr>
          <p:cNvSpPr>
            <a:spLocks noGrp="1"/>
          </p:cNvSpPr>
          <p:nvPr>
            <p:ph type="title"/>
          </p:nvPr>
        </p:nvSpPr>
        <p:spPr/>
        <p:txBody>
          <a:bodyPr/>
          <a:lstStyle/>
          <a:p>
            <a:r>
              <a:rPr lang="en-US"/>
              <a:t>LinkedIn Posts Table General | All profiles - 20 of 26</a:t>
            </a:r>
          </a:p>
        </p:txBody>
      </p:sp>
      <p:graphicFrame>
        <p:nvGraphicFramePr>
          <p:cNvPr id="5" name="Table Placeholder 4">
            <a:extLst>
              <a:ext uri="{FF2B5EF4-FFF2-40B4-BE49-F238E27FC236}">
                <a16:creationId xmlns:a16="http://schemas.microsoft.com/office/drawing/2014/main" id="{BD97C27A-8AA4-4CAE-8662-8FA3E6710A7B}"/>
              </a:ext>
            </a:extLst>
          </p:cNvPr>
          <p:cNvGraphicFramePr>
            <a:graphicFrameLocks noGrp="1"/>
          </p:cNvGraphicFramePr>
          <p:nvPr>
            <p:ph type="tbl" sz="quarter" idx="13"/>
            <p:extLst>
              <p:ext uri="{D42A27DB-BD31-4B8C-83A1-F6EECF244321}">
                <p14:modId xmlns:p14="http://schemas.microsoft.com/office/powerpoint/2010/main" val="2196184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56455059"/>
                    </a:ext>
                  </a:extLst>
                </a:gridCol>
                <a:gridCol w="905256">
                  <a:extLst>
                    <a:ext uri="{9D8B030D-6E8A-4147-A177-3AD203B41FA5}">
                      <a16:colId xmlns:a16="http://schemas.microsoft.com/office/drawing/2014/main" val="2709048588"/>
                    </a:ext>
                  </a:extLst>
                </a:gridCol>
                <a:gridCol w="1316736">
                  <a:extLst>
                    <a:ext uri="{9D8B030D-6E8A-4147-A177-3AD203B41FA5}">
                      <a16:colId xmlns:a16="http://schemas.microsoft.com/office/drawing/2014/main" val="3814337742"/>
                    </a:ext>
                  </a:extLst>
                </a:gridCol>
                <a:gridCol w="411480">
                  <a:extLst>
                    <a:ext uri="{9D8B030D-6E8A-4147-A177-3AD203B41FA5}">
                      <a16:colId xmlns:a16="http://schemas.microsoft.com/office/drawing/2014/main" val="4056077321"/>
                    </a:ext>
                  </a:extLst>
                </a:gridCol>
                <a:gridCol w="411480">
                  <a:extLst>
                    <a:ext uri="{9D8B030D-6E8A-4147-A177-3AD203B41FA5}">
                      <a16:colId xmlns:a16="http://schemas.microsoft.com/office/drawing/2014/main" val="2200178893"/>
                    </a:ext>
                  </a:extLst>
                </a:gridCol>
                <a:gridCol w="411480">
                  <a:extLst>
                    <a:ext uri="{9D8B030D-6E8A-4147-A177-3AD203B41FA5}">
                      <a16:colId xmlns:a16="http://schemas.microsoft.com/office/drawing/2014/main" val="3738231370"/>
                    </a:ext>
                  </a:extLst>
                </a:gridCol>
                <a:gridCol w="411480">
                  <a:extLst>
                    <a:ext uri="{9D8B030D-6E8A-4147-A177-3AD203B41FA5}">
                      <a16:colId xmlns:a16="http://schemas.microsoft.com/office/drawing/2014/main" val="834058287"/>
                    </a:ext>
                  </a:extLst>
                </a:gridCol>
                <a:gridCol w="411480">
                  <a:extLst>
                    <a:ext uri="{9D8B030D-6E8A-4147-A177-3AD203B41FA5}">
                      <a16:colId xmlns:a16="http://schemas.microsoft.com/office/drawing/2014/main" val="955421809"/>
                    </a:ext>
                  </a:extLst>
                </a:gridCol>
                <a:gridCol w="411480">
                  <a:extLst>
                    <a:ext uri="{9D8B030D-6E8A-4147-A177-3AD203B41FA5}">
                      <a16:colId xmlns:a16="http://schemas.microsoft.com/office/drawing/2014/main" val="1694747412"/>
                    </a:ext>
                  </a:extLst>
                </a:gridCol>
                <a:gridCol w="411480">
                  <a:extLst>
                    <a:ext uri="{9D8B030D-6E8A-4147-A177-3AD203B41FA5}">
                      <a16:colId xmlns:a16="http://schemas.microsoft.com/office/drawing/2014/main" val="289059641"/>
                    </a:ext>
                  </a:extLst>
                </a:gridCol>
                <a:gridCol w="411480">
                  <a:extLst>
                    <a:ext uri="{9D8B030D-6E8A-4147-A177-3AD203B41FA5}">
                      <a16:colId xmlns:a16="http://schemas.microsoft.com/office/drawing/2014/main" val="3478006038"/>
                    </a:ext>
                  </a:extLst>
                </a:gridCol>
                <a:gridCol w="411480">
                  <a:extLst>
                    <a:ext uri="{9D8B030D-6E8A-4147-A177-3AD203B41FA5}">
                      <a16:colId xmlns:a16="http://schemas.microsoft.com/office/drawing/2014/main" val="118075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22705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 - 2022-07-06 18:19:34</a:t>
                      </a:r>
                      <a:r>
                        <a:rPr kumimoji="0" lang="it-IT" sz="1000" b="0" i="0" u="none" strike="noStrike" kern="1200" cap="none" spc="0" normalizeH="0" baseline="0" noProof="0">
                          <a:ln>
                            <a:noFill/>
                          </a:ln>
                          <a:solidFill>
                            <a:prstClr val="black"/>
                          </a:solidFill>
                          <a:effectLst/>
                          <a:uLnTx/>
                          <a:uFillTx/>
                          <a:latin typeface="Calibri"/>
                          <a:ea typeface="+mn-ea"/>
                          <a:cs typeface="+mn-cs"/>
                        </a:rPr>
                        <a:t>
 Accetti la sfida e ti vuoi far conquistare dal fascino di lavorare per la #comunicazione nel settore della #difesa?
Vuoi contribuire a raccontare il mondo MBDA?
Se hai una laurea in scienze della comunicazione o hai passione per il settore e vorresti vivere un contesto internazionale, unisciti a noi! 
Per approfondire l’opportunità di #stage visita il link https://lnkd.in/ezE36FAR e carica il tuo #cv.
Siamo pronti a conoscerti e ad affiancarti nel tuo #futuro professionale!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https://media.licdn.com/dms/image/C4E22AQGQJOE12Q0qhg/feedshare-shrink_800/0/1657124373427?e=1678320000&amp;v=beta&amp;t=ajf5vE_ui2M3YqVI4PpHPqyY0CYX1Fxlm0iPl2HKeSQ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12.013799051315 %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06823081"/>
                  </a:ext>
                </a:extLst>
              </a:tr>
            </a:tbl>
          </a:graphicData>
        </a:graphic>
      </p:graphicFrame>
      <p:sp>
        <p:nvSpPr>
          <p:cNvPr id="4" name="Text Placeholder 3">
            <a:extLst>
              <a:ext uri="{FF2B5EF4-FFF2-40B4-BE49-F238E27FC236}">
                <a16:creationId xmlns:a16="http://schemas.microsoft.com/office/drawing/2014/main" id="{46150050-6F39-45AB-B312-AC2A78C81EB9}"/>
              </a:ext>
            </a:extLst>
          </p:cNvPr>
          <p:cNvSpPr>
            <a:spLocks noGrp="1"/>
          </p:cNvSpPr>
          <p:nvPr>
            <p:ph type="body" sz="quarter" idx="14"/>
          </p:nvPr>
        </p:nvSpPr>
        <p:spPr/>
        <p:txBody>
          <a:bodyPr/>
          <a:lstStyle/>
          <a:p>
            <a:r>
              <a:rPr lang="en-US"/>
              <a:t>01/01/2022 - 01/31/2023</a:t>
            </a:r>
          </a:p>
        </p:txBody>
      </p:sp>
    </p:spTree>
    <p:extLst>
      <p:ext uri="{BB962C8B-B14F-4D97-AF65-F5344CB8AC3E}">
        <p14:creationId xmlns:p14="http://schemas.microsoft.com/office/powerpoint/2010/main" val="6410365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2A0BC-35D8-4E55-A212-97DC4D589FDA}"/>
              </a:ext>
            </a:extLst>
          </p:cNvPr>
          <p:cNvSpPr>
            <a:spLocks noGrp="1"/>
          </p:cNvSpPr>
          <p:nvPr>
            <p:ph type="title"/>
          </p:nvPr>
        </p:nvSpPr>
        <p:spPr/>
        <p:txBody>
          <a:bodyPr/>
          <a:lstStyle/>
          <a:p>
            <a:r>
              <a:rPr lang="en-US"/>
              <a:t>LinkedIn Posts Table General | All profiles - 21 of 26</a:t>
            </a:r>
          </a:p>
        </p:txBody>
      </p:sp>
      <p:graphicFrame>
        <p:nvGraphicFramePr>
          <p:cNvPr id="5" name="Table Placeholder 4">
            <a:extLst>
              <a:ext uri="{FF2B5EF4-FFF2-40B4-BE49-F238E27FC236}">
                <a16:creationId xmlns:a16="http://schemas.microsoft.com/office/drawing/2014/main" id="{EC05C51A-9844-4C8C-9EDA-9E33B7E30FA5}"/>
              </a:ext>
            </a:extLst>
          </p:cNvPr>
          <p:cNvGraphicFramePr>
            <a:graphicFrameLocks noGrp="1"/>
          </p:cNvGraphicFramePr>
          <p:nvPr>
            <p:ph type="tbl" sz="quarter" idx="13"/>
            <p:extLst>
              <p:ext uri="{D42A27DB-BD31-4B8C-83A1-F6EECF244321}">
                <p14:modId xmlns:p14="http://schemas.microsoft.com/office/powerpoint/2010/main" val="1179471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90589453"/>
                    </a:ext>
                  </a:extLst>
                </a:gridCol>
                <a:gridCol w="905256">
                  <a:extLst>
                    <a:ext uri="{9D8B030D-6E8A-4147-A177-3AD203B41FA5}">
                      <a16:colId xmlns:a16="http://schemas.microsoft.com/office/drawing/2014/main" val="2615494283"/>
                    </a:ext>
                  </a:extLst>
                </a:gridCol>
                <a:gridCol w="1316736">
                  <a:extLst>
                    <a:ext uri="{9D8B030D-6E8A-4147-A177-3AD203B41FA5}">
                      <a16:colId xmlns:a16="http://schemas.microsoft.com/office/drawing/2014/main" val="3853034022"/>
                    </a:ext>
                  </a:extLst>
                </a:gridCol>
                <a:gridCol w="411480">
                  <a:extLst>
                    <a:ext uri="{9D8B030D-6E8A-4147-A177-3AD203B41FA5}">
                      <a16:colId xmlns:a16="http://schemas.microsoft.com/office/drawing/2014/main" val="2566872430"/>
                    </a:ext>
                  </a:extLst>
                </a:gridCol>
                <a:gridCol w="411480">
                  <a:extLst>
                    <a:ext uri="{9D8B030D-6E8A-4147-A177-3AD203B41FA5}">
                      <a16:colId xmlns:a16="http://schemas.microsoft.com/office/drawing/2014/main" val="3080824261"/>
                    </a:ext>
                  </a:extLst>
                </a:gridCol>
                <a:gridCol w="411480">
                  <a:extLst>
                    <a:ext uri="{9D8B030D-6E8A-4147-A177-3AD203B41FA5}">
                      <a16:colId xmlns:a16="http://schemas.microsoft.com/office/drawing/2014/main" val="3177156442"/>
                    </a:ext>
                  </a:extLst>
                </a:gridCol>
                <a:gridCol w="411480">
                  <a:extLst>
                    <a:ext uri="{9D8B030D-6E8A-4147-A177-3AD203B41FA5}">
                      <a16:colId xmlns:a16="http://schemas.microsoft.com/office/drawing/2014/main" val="3908078787"/>
                    </a:ext>
                  </a:extLst>
                </a:gridCol>
                <a:gridCol w="411480">
                  <a:extLst>
                    <a:ext uri="{9D8B030D-6E8A-4147-A177-3AD203B41FA5}">
                      <a16:colId xmlns:a16="http://schemas.microsoft.com/office/drawing/2014/main" val="3384342643"/>
                    </a:ext>
                  </a:extLst>
                </a:gridCol>
                <a:gridCol w="411480">
                  <a:extLst>
                    <a:ext uri="{9D8B030D-6E8A-4147-A177-3AD203B41FA5}">
                      <a16:colId xmlns:a16="http://schemas.microsoft.com/office/drawing/2014/main" val="1483284992"/>
                    </a:ext>
                  </a:extLst>
                </a:gridCol>
                <a:gridCol w="411480">
                  <a:extLst>
                    <a:ext uri="{9D8B030D-6E8A-4147-A177-3AD203B41FA5}">
                      <a16:colId xmlns:a16="http://schemas.microsoft.com/office/drawing/2014/main" val="639835530"/>
                    </a:ext>
                  </a:extLst>
                </a:gridCol>
                <a:gridCol w="411480">
                  <a:extLst>
                    <a:ext uri="{9D8B030D-6E8A-4147-A177-3AD203B41FA5}">
                      <a16:colId xmlns:a16="http://schemas.microsoft.com/office/drawing/2014/main" val="3018094632"/>
                    </a:ext>
                  </a:extLst>
                </a:gridCol>
                <a:gridCol w="411480">
                  <a:extLst>
                    <a:ext uri="{9D8B030D-6E8A-4147-A177-3AD203B41FA5}">
                      <a16:colId xmlns:a16="http://schemas.microsoft.com/office/drawing/2014/main" val="404419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9457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 - 2022-06-10 19:42:27</a:t>
                      </a:r>
                      <a:r>
                        <a:rPr kumimoji="0" lang="it-IT" sz="1000" b="0" i="0" u="none" strike="noStrike" kern="1200" cap="none" spc="0" normalizeH="0" baseline="0" noProof="0">
                          <a:ln>
                            <a:noFill/>
                          </a:ln>
                          <a:solidFill>
                            <a:prstClr val="black"/>
                          </a:solidFill>
                          <a:effectLst/>
                          <a:uLnTx/>
                          <a:uFillTx/>
                          <a:latin typeface="Calibri"/>
                          <a:ea typeface="+mn-ea"/>
                          <a:cs typeface="+mn-cs"/>
                        </a:rPr>
                        <a:t>
 MBDA contribuisce a promuovere e diffondere conoscenza e cultura del mondo della #difesa anche attraverso attività formative. Il 9 giugno 2022 si è conclusa a Firenze, presso l'Istituto di Scienze Militari Aeronautiche (ISMA), la seconda edizione intitolata “Defence Leadership, complessità e negoziazione” della Defence Leadership Academy, attività di alta formazione promossa da MBDA. L’iniziativa è stata progettata in collaborazione con il Reparto per la Formazione Didattica e Manageriale dell’ISMA e AB Project, azienda leader nella consulenza strategica e formazione manageriale. Il corso, inserito in un più ampio progetto formativo interforze, nazionale ed internazionale, ha visto impegnati i partecipanti, provenienti dalle Forze Armate e dall’Industria, nell’ideazione e nella gestione di strategie efficaci per affrontare l’attuale scenario globale, per saper comprendere le relazioni multilivello tra i vari elementi che interagiscono e gestire la complessità. La Defence Leadership Academy vuole valorizzare la #cooperazione e la #collaborazione tra i partner del sistema integrato della difesa, promuovendo un modello di Defence Leadership a vantaggio del sistema Paese. I relatori, esponenti del mondo accademico nazionale ed internazionale, hanno condiviso e trattato temi rilevanti orientati alle comprensione del contesto e allo sviluppo delle competenze del “defence leader” con un focus sulla gestione dei conflitti in contesti complessi attraverso la negoziazione e la mediazione.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https://media.licdn.com/dms/image/C4E22AQHbeeyisnsmlg/feedshare-shrink_800/0/1654882946424?e=1678320000&amp;v=beta&amp;t=yxz02FtGojf6XkJvizvFsaBZkhyyIxX650M1r53OJ_E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6.5514469453376 %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5870723"/>
                  </a:ext>
                </a:extLst>
              </a:tr>
            </a:tbl>
          </a:graphicData>
        </a:graphic>
      </p:graphicFrame>
      <p:sp>
        <p:nvSpPr>
          <p:cNvPr id="4" name="Text Placeholder 3">
            <a:extLst>
              <a:ext uri="{FF2B5EF4-FFF2-40B4-BE49-F238E27FC236}">
                <a16:creationId xmlns:a16="http://schemas.microsoft.com/office/drawing/2014/main" id="{1CECF4EC-F44E-48A0-A581-FFE5D650769E}"/>
              </a:ext>
            </a:extLst>
          </p:cNvPr>
          <p:cNvSpPr>
            <a:spLocks noGrp="1"/>
          </p:cNvSpPr>
          <p:nvPr>
            <p:ph type="body" sz="quarter" idx="14"/>
          </p:nvPr>
        </p:nvSpPr>
        <p:spPr/>
        <p:txBody>
          <a:bodyPr/>
          <a:lstStyle/>
          <a:p>
            <a:r>
              <a:rPr lang="en-US"/>
              <a:t>01/01/2022 - 01/31/2023</a:t>
            </a:r>
          </a:p>
        </p:txBody>
      </p:sp>
    </p:spTree>
    <p:extLst>
      <p:ext uri="{BB962C8B-B14F-4D97-AF65-F5344CB8AC3E}">
        <p14:creationId xmlns:p14="http://schemas.microsoft.com/office/powerpoint/2010/main" val="242423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D6FEE-6449-4D96-9259-46CFA254233B}"/>
              </a:ext>
            </a:extLst>
          </p:cNvPr>
          <p:cNvSpPr>
            <a:spLocks noGrp="1"/>
          </p:cNvSpPr>
          <p:nvPr>
            <p:ph type="title"/>
          </p:nvPr>
        </p:nvSpPr>
        <p:spPr/>
        <p:txBody>
          <a:bodyPr/>
          <a:lstStyle/>
          <a:p>
            <a:r>
              <a:rPr lang="en-US"/>
              <a:t>LinkedIn Posts Table General | All profiles - 22 of 26</a:t>
            </a:r>
          </a:p>
        </p:txBody>
      </p:sp>
      <p:graphicFrame>
        <p:nvGraphicFramePr>
          <p:cNvPr id="5" name="Table Placeholder 4">
            <a:extLst>
              <a:ext uri="{FF2B5EF4-FFF2-40B4-BE49-F238E27FC236}">
                <a16:creationId xmlns:a16="http://schemas.microsoft.com/office/drawing/2014/main" id="{E024A12E-CD0C-43E4-B7E1-17D0CA06E577}"/>
              </a:ext>
            </a:extLst>
          </p:cNvPr>
          <p:cNvGraphicFramePr>
            <a:graphicFrameLocks noGrp="1"/>
          </p:cNvGraphicFramePr>
          <p:nvPr>
            <p:ph type="tbl" sz="quarter" idx="13"/>
            <p:extLst>
              <p:ext uri="{D42A27DB-BD31-4B8C-83A1-F6EECF244321}">
                <p14:modId xmlns:p14="http://schemas.microsoft.com/office/powerpoint/2010/main" val="2347734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20976194"/>
                    </a:ext>
                  </a:extLst>
                </a:gridCol>
                <a:gridCol w="905256">
                  <a:extLst>
                    <a:ext uri="{9D8B030D-6E8A-4147-A177-3AD203B41FA5}">
                      <a16:colId xmlns:a16="http://schemas.microsoft.com/office/drawing/2014/main" val="1371102280"/>
                    </a:ext>
                  </a:extLst>
                </a:gridCol>
                <a:gridCol w="1316736">
                  <a:extLst>
                    <a:ext uri="{9D8B030D-6E8A-4147-A177-3AD203B41FA5}">
                      <a16:colId xmlns:a16="http://schemas.microsoft.com/office/drawing/2014/main" val="311110653"/>
                    </a:ext>
                  </a:extLst>
                </a:gridCol>
                <a:gridCol w="411480">
                  <a:extLst>
                    <a:ext uri="{9D8B030D-6E8A-4147-A177-3AD203B41FA5}">
                      <a16:colId xmlns:a16="http://schemas.microsoft.com/office/drawing/2014/main" val="2367111212"/>
                    </a:ext>
                  </a:extLst>
                </a:gridCol>
                <a:gridCol w="411480">
                  <a:extLst>
                    <a:ext uri="{9D8B030D-6E8A-4147-A177-3AD203B41FA5}">
                      <a16:colId xmlns:a16="http://schemas.microsoft.com/office/drawing/2014/main" val="1837716615"/>
                    </a:ext>
                  </a:extLst>
                </a:gridCol>
                <a:gridCol w="411480">
                  <a:extLst>
                    <a:ext uri="{9D8B030D-6E8A-4147-A177-3AD203B41FA5}">
                      <a16:colId xmlns:a16="http://schemas.microsoft.com/office/drawing/2014/main" val="2778833858"/>
                    </a:ext>
                  </a:extLst>
                </a:gridCol>
                <a:gridCol w="411480">
                  <a:extLst>
                    <a:ext uri="{9D8B030D-6E8A-4147-A177-3AD203B41FA5}">
                      <a16:colId xmlns:a16="http://schemas.microsoft.com/office/drawing/2014/main" val="1254735310"/>
                    </a:ext>
                  </a:extLst>
                </a:gridCol>
                <a:gridCol w="411480">
                  <a:extLst>
                    <a:ext uri="{9D8B030D-6E8A-4147-A177-3AD203B41FA5}">
                      <a16:colId xmlns:a16="http://schemas.microsoft.com/office/drawing/2014/main" val="3816123921"/>
                    </a:ext>
                  </a:extLst>
                </a:gridCol>
                <a:gridCol w="411480">
                  <a:extLst>
                    <a:ext uri="{9D8B030D-6E8A-4147-A177-3AD203B41FA5}">
                      <a16:colId xmlns:a16="http://schemas.microsoft.com/office/drawing/2014/main" val="589207135"/>
                    </a:ext>
                  </a:extLst>
                </a:gridCol>
                <a:gridCol w="411480">
                  <a:extLst>
                    <a:ext uri="{9D8B030D-6E8A-4147-A177-3AD203B41FA5}">
                      <a16:colId xmlns:a16="http://schemas.microsoft.com/office/drawing/2014/main" val="2904982352"/>
                    </a:ext>
                  </a:extLst>
                </a:gridCol>
                <a:gridCol w="411480">
                  <a:extLst>
                    <a:ext uri="{9D8B030D-6E8A-4147-A177-3AD203B41FA5}">
                      <a16:colId xmlns:a16="http://schemas.microsoft.com/office/drawing/2014/main" val="1848544768"/>
                    </a:ext>
                  </a:extLst>
                </a:gridCol>
                <a:gridCol w="411480">
                  <a:extLst>
                    <a:ext uri="{9D8B030D-6E8A-4147-A177-3AD203B41FA5}">
                      <a16:colId xmlns:a16="http://schemas.microsoft.com/office/drawing/2014/main" val="3810213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691771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 - 2022-06-07 11:51:09</a:t>
                      </a:r>
                      <a:r>
                        <a:rPr kumimoji="0" lang="it-IT" sz="1000" b="0" i="0" u="none" strike="noStrike" kern="1200" cap="none" spc="0" normalizeH="0" baseline="0" noProof="0">
                          <a:ln>
                            <a:noFill/>
                          </a:ln>
                          <a:solidFill>
                            <a:prstClr val="black"/>
                          </a:solidFill>
                          <a:effectLst/>
                          <a:uLnTx/>
                          <a:uFillTx/>
                          <a:latin typeface="Calibri"/>
                          <a:ea typeface="+mn-ea"/>
                          <a:cs typeface="+mn-cs"/>
                        </a:rPr>
                        <a:t>
 MBDA Italia ti aspetta a pranzo! Vieni a trovarci oggi 7 giugno al CV@LUNCH della facoltà di Ingegneria di Roma Tre dalle 11 alle 17 (Spazio Rossellini, Via della Vasca Navale 79). Lascia il tuo curriculum e entra nel futuro della Difesa!
www.mbdacareers.it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https://media.licdn.com/dms/image/C4E22AQGSqcKmlFYsrw/feedshare-shrink_800/0/1654595467873?e=1678320000&amp;v=beta&amp;t=ctQOp82ECp6fA5myV_OiTsiYHm7ibbd8TM0QZG6vPH4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6.167891338232 %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95356538"/>
                  </a:ext>
                </a:extLst>
              </a:tr>
            </a:tbl>
          </a:graphicData>
        </a:graphic>
      </p:graphicFrame>
      <p:sp>
        <p:nvSpPr>
          <p:cNvPr id="4" name="Text Placeholder 3">
            <a:extLst>
              <a:ext uri="{FF2B5EF4-FFF2-40B4-BE49-F238E27FC236}">
                <a16:creationId xmlns:a16="http://schemas.microsoft.com/office/drawing/2014/main" id="{FF21E16B-C7AF-43AD-B337-5974711FB8CF}"/>
              </a:ext>
            </a:extLst>
          </p:cNvPr>
          <p:cNvSpPr>
            <a:spLocks noGrp="1"/>
          </p:cNvSpPr>
          <p:nvPr>
            <p:ph type="body" sz="quarter" idx="14"/>
          </p:nvPr>
        </p:nvSpPr>
        <p:spPr/>
        <p:txBody>
          <a:bodyPr/>
          <a:lstStyle/>
          <a:p>
            <a:r>
              <a:rPr lang="en-US"/>
              <a:t>01/01/2022 - 01/31/2023</a:t>
            </a:r>
          </a:p>
        </p:txBody>
      </p:sp>
    </p:spTree>
    <p:extLst>
      <p:ext uri="{BB962C8B-B14F-4D97-AF65-F5344CB8AC3E}">
        <p14:creationId xmlns:p14="http://schemas.microsoft.com/office/powerpoint/2010/main" val="5676950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7996F-AFDB-46A8-BE0F-BEA7F7D8861A}"/>
              </a:ext>
            </a:extLst>
          </p:cNvPr>
          <p:cNvSpPr>
            <a:spLocks noGrp="1"/>
          </p:cNvSpPr>
          <p:nvPr>
            <p:ph type="title"/>
          </p:nvPr>
        </p:nvSpPr>
        <p:spPr/>
        <p:txBody>
          <a:bodyPr/>
          <a:lstStyle/>
          <a:p>
            <a:r>
              <a:rPr lang="en-US"/>
              <a:t>LinkedIn Posts Table General | All profiles - 23 of 26</a:t>
            </a:r>
          </a:p>
        </p:txBody>
      </p:sp>
      <p:graphicFrame>
        <p:nvGraphicFramePr>
          <p:cNvPr id="5" name="Table Placeholder 4">
            <a:extLst>
              <a:ext uri="{FF2B5EF4-FFF2-40B4-BE49-F238E27FC236}">
                <a16:creationId xmlns:a16="http://schemas.microsoft.com/office/drawing/2014/main" id="{3BD8357D-2699-45CC-95E9-E663F45F2B74}"/>
              </a:ext>
            </a:extLst>
          </p:cNvPr>
          <p:cNvGraphicFramePr>
            <a:graphicFrameLocks noGrp="1"/>
          </p:cNvGraphicFramePr>
          <p:nvPr>
            <p:ph type="tbl" sz="quarter" idx="13"/>
            <p:extLst>
              <p:ext uri="{D42A27DB-BD31-4B8C-83A1-F6EECF244321}">
                <p14:modId xmlns:p14="http://schemas.microsoft.com/office/powerpoint/2010/main" val="2665205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43955099"/>
                    </a:ext>
                  </a:extLst>
                </a:gridCol>
                <a:gridCol w="905256">
                  <a:extLst>
                    <a:ext uri="{9D8B030D-6E8A-4147-A177-3AD203B41FA5}">
                      <a16:colId xmlns:a16="http://schemas.microsoft.com/office/drawing/2014/main" val="3862176878"/>
                    </a:ext>
                  </a:extLst>
                </a:gridCol>
                <a:gridCol w="1316736">
                  <a:extLst>
                    <a:ext uri="{9D8B030D-6E8A-4147-A177-3AD203B41FA5}">
                      <a16:colId xmlns:a16="http://schemas.microsoft.com/office/drawing/2014/main" val="3724735667"/>
                    </a:ext>
                  </a:extLst>
                </a:gridCol>
                <a:gridCol w="411480">
                  <a:extLst>
                    <a:ext uri="{9D8B030D-6E8A-4147-A177-3AD203B41FA5}">
                      <a16:colId xmlns:a16="http://schemas.microsoft.com/office/drawing/2014/main" val="265995165"/>
                    </a:ext>
                  </a:extLst>
                </a:gridCol>
                <a:gridCol w="411480">
                  <a:extLst>
                    <a:ext uri="{9D8B030D-6E8A-4147-A177-3AD203B41FA5}">
                      <a16:colId xmlns:a16="http://schemas.microsoft.com/office/drawing/2014/main" val="1677980088"/>
                    </a:ext>
                  </a:extLst>
                </a:gridCol>
                <a:gridCol w="411480">
                  <a:extLst>
                    <a:ext uri="{9D8B030D-6E8A-4147-A177-3AD203B41FA5}">
                      <a16:colId xmlns:a16="http://schemas.microsoft.com/office/drawing/2014/main" val="3400428381"/>
                    </a:ext>
                  </a:extLst>
                </a:gridCol>
                <a:gridCol w="411480">
                  <a:extLst>
                    <a:ext uri="{9D8B030D-6E8A-4147-A177-3AD203B41FA5}">
                      <a16:colId xmlns:a16="http://schemas.microsoft.com/office/drawing/2014/main" val="2267480163"/>
                    </a:ext>
                  </a:extLst>
                </a:gridCol>
                <a:gridCol w="411480">
                  <a:extLst>
                    <a:ext uri="{9D8B030D-6E8A-4147-A177-3AD203B41FA5}">
                      <a16:colId xmlns:a16="http://schemas.microsoft.com/office/drawing/2014/main" val="2582427362"/>
                    </a:ext>
                  </a:extLst>
                </a:gridCol>
                <a:gridCol w="411480">
                  <a:extLst>
                    <a:ext uri="{9D8B030D-6E8A-4147-A177-3AD203B41FA5}">
                      <a16:colId xmlns:a16="http://schemas.microsoft.com/office/drawing/2014/main" val="3525787510"/>
                    </a:ext>
                  </a:extLst>
                </a:gridCol>
                <a:gridCol w="411480">
                  <a:extLst>
                    <a:ext uri="{9D8B030D-6E8A-4147-A177-3AD203B41FA5}">
                      <a16:colId xmlns:a16="http://schemas.microsoft.com/office/drawing/2014/main" val="1139528263"/>
                    </a:ext>
                  </a:extLst>
                </a:gridCol>
                <a:gridCol w="411480">
                  <a:extLst>
                    <a:ext uri="{9D8B030D-6E8A-4147-A177-3AD203B41FA5}">
                      <a16:colId xmlns:a16="http://schemas.microsoft.com/office/drawing/2014/main" val="370171823"/>
                    </a:ext>
                  </a:extLst>
                </a:gridCol>
                <a:gridCol w="411480">
                  <a:extLst>
                    <a:ext uri="{9D8B030D-6E8A-4147-A177-3AD203B41FA5}">
                      <a16:colId xmlns:a16="http://schemas.microsoft.com/office/drawing/2014/main" val="1729663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103711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 - 2022-05-31 19:15:03</a:t>
                      </a:r>
                      <a:r>
                        <a:rPr kumimoji="0" lang="it-IT" sz="1000" b="0" i="0" u="none" strike="noStrike" kern="1200" cap="none" spc="0" normalizeH="0" baseline="0" noProof="0">
                          <a:ln>
                            <a:noFill/>
                          </a:ln>
                          <a:solidFill>
                            <a:prstClr val="black"/>
                          </a:solidFill>
                          <a:effectLst/>
                          <a:uLnTx/>
                          <a:uFillTx/>
                          <a:latin typeface="Calibri"/>
                          <a:ea typeface="+mn-ea"/>
                          <a:cs typeface="+mn-cs"/>
                        </a:rPr>
                        <a:t>
 Oggi MBDA Italia ha inaugurato le “Pillole di Benessere”, un’iniziativa rivolta a tutti i suoi dipendenti e che ha l’obiettivo di promuovere uno stile di vita sano e migliorare l’equilibrio tra vita professionale e vita privata.
Il primo argomento affrontato, in occasione della Giornata mondiale senza tabacco, che si celebra proprio oggi 31 maggio, è la dipendenza da tabacco e gli effetti ad esso correlati.
La #salute e il #benessere dei dipendenti sono al primo posto in MBDA Italia!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https://media.licdn.com/dms/image/C4E22AQElnCxZ7fdE1Q/feedshare-shrink_800/0/1654017302839?e=1678320000&amp;v=beta&amp;t=MZiVwT1Qy_t3xI-t5FzwbgHGgc1ShGHfgXZ2KcdW6C4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3.7017167381974 %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89476112"/>
                  </a:ext>
                </a:extLst>
              </a:tr>
            </a:tbl>
          </a:graphicData>
        </a:graphic>
      </p:graphicFrame>
      <p:sp>
        <p:nvSpPr>
          <p:cNvPr id="4" name="Text Placeholder 3">
            <a:extLst>
              <a:ext uri="{FF2B5EF4-FFF2-40B4-BE49-F238E27FC236}">
                <a16:creationId xmlns:a16="http://schemas.microsoft.com/office/drawing/2014/main" id="{9E6EFF25-DF03-4B7D-83D1-EE14F7475B0E}"/>
              </a:ext>
            </a:extLst>
          </p:cNvPr>
          <p:cNvSpPr>
            <a:spLocks noGrp="1"/>
          </p:cNvSpPr>
          <p:nvPr>
            <p:ph type="body" sz="quarter" idx="14"/>
          </p:nvPr>
        </p:nvSpPr>
        <p:spPr/>
        <p:txBody>
          <a:bodyPr/>
          <a:lstStyle/>
          <a:p>
            <a:r>
              <a:rPr lang="en-US"/>
              <a:t>01/01/2022 - 01/31/2023</a:t>
            </a:r>
          </a:p>
        </p:txBody>
      </p:sp>
    </p:spTree>
    <p:extLst>
      <p:ext uri="{BB962C8B-B14F-4D97-AF65-F5344CB8AC3E}">
        <p14:creationId xmlns:p14="http://schemas.microsoft.com/office/powerpoint/2010/main" val="21199467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7CAEB-DECF-46C0-ADB7-161B37517037}"/>
              </a:ext>
            </a:extLst>
          </p:cNvPr>
          <p:cNvSpPr>
            <a:spLocks noGrp="1"/>
          </p:cNvSpPr>
          <p:nvPr>
            <p:ph type="title"/>
          </p:nvPr>
        </p:nvSpPr>
        <p:spPr/>
        <p:txBody>
          <a:bodyPr/>
          <a:lstStyle/>
          <a:p>
            <a:r>
              <a:rPr lang="en-US"/>
              <a:t>LinkedIn Posts Table General | All profiles - 24 of 26</a:t>
            </a:r>
          </a:p>
        </p:txBody>
      </p:sp>
      <p:graphicFrame>
        <p:nvGraphicFramePr>
          <p:cNvPr id="5" name="Table Placeholder 4">
            <a:extLst>
              <a:ext uri="{FF2B5EF4-FFF2-40B4-BE49-F238E27FC236}">
                <a16:creationId xmlns:a16="http://schemas.microsoft.com/office/drawing/2014/main" id="{20F43ABE-7079-41F7-8524-FD9E08285239}"/>
              </a:ext>
            </a:extLst>
          </p:cNvPr>
          <p:cNvGraphicFramePr>
            <a:graphicFrameLocks noGrp="1"/>
          </p:cNvGraphicFramePr>
          <p:nvPr>
            <p:ph type="tbl" sz="quarter" idx="13"/>
            <p:extLst>
              <p:ext uri="{D42A27DB-BD31-4B8C-83A1-F6EECF244321}">
                <p14:modId xmlns:p14="http://schemas.microsoft.com/office/powerpoint/2010/main" val="2930739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077292214"/>
                    </a:ext>
                  </a:extLst>
                </a:gridCol>
                <a:gridCol w="905256">
                  <a:extLst>
                    <a:ext uri="{9D8B030D-6E8A-4147-A177-3AD203B41FA5}">
                      <a16:colId xmlns:a16="http://schemas.microsoft.com/office/drawing/2014/main" val="3634571245"/>
                    </a:ext>
                  </a:extLst>
                </a:gridCol>
                <a:gridCol w="1316736">
                  <a:extLst>
                    <a:ext uri="{9D8B030D-6E8A-4147-A177-3AD203B41FA5}">
                      <a16:colId xmlns:a16="http://schemas.microsoft.com/office/drawing/2014/main" val="1823017450"/>
                    </a:ext>
                  </a:extLst>
                </a:gridCol>
                <a:gridCol w="411480">
                  <a:extLst>
                    <a:ext uri="{9D8B030D-6E8A-4147-A177-3AD203B41FA5}">
                      <a16:colId xmlns:a16="http://schemas.microsoft.com/office/drawing/2014/main" val="136722229"/>
                    </a:ext>
                  </a:extLst>
                </a:gridCol>
                <a:gridCol w="411480">
                  <a:extLst>
                    <a:ext uri="{9D8B030D-6E8A-4147-A177-3AD203B41FA5}">
                      <a16:colId xmlns:a16="http://schemas.microsoft.com/office/drawing/2014/main" val="4048456460"/>
                    </a:ext>
                  </a:extLst>
                </a:gridCol>
                <a:gridCol w="411480">
                  <a:extLst>
                    <a:ext uri="{9D8B030D-6E8A-4147-A177-3AD203B41FA5}">
                      <a16:colId xmlns:a16="http://schemas.microsoft.com/office/drawing/2014/main" val="3962512462"/>
                    </a:ext>
                  </a:extLst>
                </a:gridCol>
                <a:gridCol w="411480">
                  <a:extLst>
                    <a:ext uri="{9D8B030D-6E8A-4147-A177-3AD203B41FA5}">
                      <a16:colId xmlns:a16="http://schemas.microsoft.com/office/drawing/2014/main" val="3332134298"/>
                    </a:ext>
                  </a:extLst>
                </a:gridCol>
                <a:gridCol w="411480">
                  <a:extLst>
                    <a:ext uri="{9D8B030D-6E8A-4147-A177-3AD203B41FA5}">
                      <a16:colId xmlns:a16="http://schemas.microsoft.com/office/drawing/2014/main" val="2658439672"/>
                    </a:ext>
                  </a:extLst>
                </a:gridCol>
                <a:gridCol w="411480">
                  <a:extLst>
                    <a:ext uri="{9D8B030D-6E8A-4147-A177-3AD203B41FA5}">
                      <a16:colId xmlns:a16="http://schemas.microsoft.com/office/drawing/2014/main" val="2265214433"/>
                    </a:ext>
                  </a:extLst>
                </a:gridCol>
                <a:gridCol w="411480">
                  <a:extLst>
                    <a:ext uri="{9D8B030D-6E8A-4147-A177-3AD203B41FA5}">
                      <a16:colId xmlns:a16="http://schemas.microsoft.com/office/drawing/2014/main" val="3381861489"/>
                    </a:ext>
                  </a:extLst>
                </a:gridCol>
                <a:gridCol w="411480">
                  <a:extLst>
                    <a:ext uri="{9D8B030D-6E8A-4147-A177-3AD203B41FA5}">
                      <a16:colId xmlns:a16="http://schemas.microsoft.com/office/drawing/2014/main" val="409812341"/>
                    </a:ext>
                  </a:extLst>
                </a:gridCol>
                <a:gridCol w="411480">
                  <a:extLst>
                    <a:ext uri="{9D8B030D-6E8A-4147-A177-3AD203B41FA5}">
                      <a16:colId xmlns:a16="http://schemas.microsoft.com/office/drawing/2014/main" val="3206122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809411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 - 2022-05-31 12:55:08</a:t>
                      </a:r>
                      <a:r>
                        <a:rPr kumimoji="0" lang="it-IT" sz="1000" b="0" i="0" u="none" strike="noStrike" kern="1200" cap="none" spc="0" normalizeH="0" baseline="0" noProof="0">
                          <a:ln>
                            <a:noFill/>
                          </a:ln>
                          <a:solidFill>
                            <a:prstClr val="black"/>
                          </a:solidFill>
                          <a:effectLst/>
                          <a:uLnTx/>
                          <a:uFillTx/>
                          <a:latin typeface="Calibri"/>
                          <a:ea typeface="+mn-ea"/>
                          <a:cs typeface="+mn-cs"/>
                        </a:rPr>
                        <a:t>
 MBDA Italia in festa per il primo Open Day aziendale. Sabato 28 maggio i dipendenti dei tre siti italiani di MBDA hanno potuto mostrare ai loro cari gli spazi e le aree dove lavorano abitualmente. Passione, orgoglio e senso di appartenenza a una grande famiglia allargata: sono queste le emozioni che hanno prevalso tra i dipendenti. Tra i visitatori ha dominato invece lo stupore di vedere e “toccare con mano” tecnologie fino a ieri immaginate ed avere la possibilità di vivere da vicino l’ambiente in cui i loro cari lavorano. E non poteva mancare l’allegria e la meraviglia dei bimbi che, tra un simulatore e una visita nella realtà virtuale, hanno colorato - matite alla mano - questa bella giornata passata insieme!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https://media.licdn.com/dms/image/C4E22AQFIr6yLF5TSMg/feedshare-shrink_800/0/1653994508302?e=1678320000&amp;v=beta&amp;t=-m2KjbFKM2GlYB7XIyHMBht7C5VdTajcVuabUB8Ie5c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6.7928403755869 %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27629714"/>
                  </a:ext>
                </a:extLst>
              </a:tr>
            </a:tbl>
          </a:graphicData>
        </a:graphic>
      </p:graphicFrame>
      <p:sp>
        <p:nvSpPr>
          <p:cNvPr id="4" name="Text Placeholder 3">
            <a:extLst>
              <a:ext uri="{FF2B5EF4-FFF2-40B4-BE49-F238E27FC236}">
                <a16:creationId xmlns:a16="http://schemas.microsoft.com/office/drawing/2014/main" id="{B2FED1CA-ACD6-4E59-8108-9F1D180A76A7}"/>
              </a:ext>
            </a:extLst>
          </p:cNvPr>
          <p:cNvSpPr>
            <a:spLocks noGrp="1"/>
          </p:cNvSpPr>
          <p:nvPr>
            <p:ph type="body" sz="quarter" idx="14"/>
          </p:nvPr>
        </p:nvSpPr>
        <p:spPr/>
        <p:txBody>
          <a:bodyPr/>
          <a:lstStyle/>
          <a:p>
            <a:r>
              <a:rPr lang="en-US"/>
              <a:t>01/01/2022 - 01/31/2023</a:t>
            </a:r>
          </a:p>
        </p:txBody>
      </p:sp>
    </p:spTree>
    <p:extLst>
      <p:ext uri="{BB962C8B-B14F-4D97-AF65-F5344CB8AC3E}">
        <p14:creationId xmlns:p14="http://schemas.microsoft.com/office/powerpoint/2010/main" val="3093898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BA4B9-2E12-44AE-ADCB-506818EB94B1}"/>
              </a:ext>
            </a:extLst>
          </p:cNvPr>
          <p:cNvSpPr>
            <a:spLocks noGrp="1"/>
          </p:cNvSpPr>
          <p:nvPr>
            <p:ph type="title"/>
          </p:nvPr>
        </p:nvSpPr>
        <p:spPr/>
        <p:txBody>
          <a:bodyPr/>
          <a:lstStyle/>
          <a:p>
            <a:r>
              <a:rPr lang="en-US"/>
              <a:t>LinkedIn Posts Table General | All profiles - 25 of 26</a:t>
            </a:r>
          </a:p>
        </p:txBody>
      </p:sp>
      <p:graphicFrame>
        <p:nvGraphicFramePr>
          <p:cNvPr id="5" name="Table Placeholder 4">
            <a:extLst>
              <a:ext uri="{FF2B5EF4-FFF2-40B4-BE49-F238E27FC236}">
                <a16:creationId xmlns:a16="http://schemas.microsoft.com/office/drawing/2014/main" id="{897ECA01-1A47-4AE5-95B8-B86E34319C1F}"/>
              </a:ext>
            </a:extLst>
          </p:cNvPr>
          <p:cNvGraphicFramePr>
            <a:graphicFrameLocks noGrp="1"/>
          </p:cNvGraphicFramePr>
          <p:nvPr>
            <p:ph type="tbl" sz="quarter" idx="13"/>
            <p:extLst>
              <p:ext uri="{D42A27DB-BD31-4B8C-83A1-F6EECF244321}">
                <p14:modId xmlns:p14="http://schemas.microsoft.com/office/powerpoint/2010/main" val="2015002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8052974"/>
                    </a:ext>
                  </a:extLst>
                </a:gridCol>
                <a:gridCol w="905256">
                  <a:extLst>
                    <a:ext uri="{9D8B030D-6E8A-4147-A177-3AD203B41FA5}">
                      <a16:colId xmlns:a16="http://schemas.microsoft.com/office/drawing/2014/main" val="4170761397"/>
                    </a:ext>
                  </a:extLst>
                </a:gridCol>
                <a:gridCol w="1316736">
                  <a:extLst>
                    <a:ext uri="{9D8B030D-6E8A-4147-A177-3AD203B41FA5}">
                      <a16:colId xmlns:a16="http://schemas.microsoft.com/office/drawing/2014/main" val="2671281134"/>
                    </a:ext>
                  </a:extLst>
                </a:gridCol>
                <a:gridCol w="411480">
                  <a:extLst>
                    <a:ext uri="{9D8B030D-6E8A-4147-A177-3AD203B41FA5}">
                      <a16:colId xmlns:a16="http://schemas.microsoft.com/office/drawing/2014/main" val="750430566"/>
                    </a:ext>
                  </a:extLst>
                </a:gridCol>
                <a:gridCol w="411480">
                  <a:extLst>
                    <a:ext uri="{9D8B030D-6E8A-4147-A177-3AD203B41FA5}">
                      <a16:colId xmlns:a16="http://schemas.microsoft.com/office/drawing/2014/main" val="3920280877"/>
                    </a:ext>
                  </a:extLst>
                </a:gridCol>
                <a:gridCol w="411480">
                  <a:extLst>
                    <a:ext uri="{9D8B030D-6E8A-4147-A177-3AD203B41FA5}">
                      <a16:colId xmlns:a16="http://schemas.microsoft.com/office/drawing/2014/main" val="560971036"/>
                    </a:ext>
                  </a:extLst>
                </a:gridCol>
                <a:gridCol w="411480">
                  <a:extLst>
                    <a:ext uri="{9D8B030D-6E8A-4147-A177-3AD203B41FA5}">
                      <a16:colId xmlns:a16="http://schemas.microsoft.com/office/drawing/2014/main" val="1657770117"/>
                    </a:ext>
                  </a:extLst>
                </a:gridCol>
                <a:gridCol w="411480">
                  <a:extLst>
                    <a:ext uri="{9D8B030D-6E8A-4147-A177-3AD203B41FA5}">
                      <a16:colId xmlns:a16="http://schemas.microsoft.com/office/drawing/2014/main" val="97928671"/>
                    </a:ext>
                  </a:extLst>
                </a:gridCol>
                <a:gridCol w="411480">
                  <a:extLst>
                    <a:ext uri="{9D8B030D-6E8A-4147-A177-3AD203B41FA5}">
                      <a16:colId xmlns:a16="http://schemas.microsoft.com/office/drawing/2014/main" val="4207013874"/>
                    </a:ext>
                  </a:extLst>
                </a:gridCol>
                <a:gridCol w="411480">
                  <a:extLst>
                    <a:ext uri="{9D8B030D-6E8A-4147-A177-3AD203B41FA5}">
                      <a16:colId xmlns:a16="http://schemas.microsoft.com/office/drawing/2014/main" val="3298136025"/>
                    </a:ext>
                  </a:extLst>
                </a:gridCol>
                <a:gridCol w="411480">
                  <a:extLst>
                    <a:ext uri="{9D8B030D-6E8A-4147-A177-3AD203B41FA5}">
                      <a16:colId xmlns:a16="http://schemas.microsoft.com/office/drawing/2014/main" val="1536622797"/>
                    </a:ext>
                  </a:extLst>
                </a:gridCol>
                <a:gridCol w="411480">
                  <a:extLst>
                    <a:ext uri="{9D8B030D-6E8A-4147-A177-3AD203B41FA5}">
                      <a16:colId xmlns:a16="http://schemas.microsoft.com/office/drawing/2014/main" val="2529454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81317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 - 2022-05-30 17:46:28</a:t>
                      </a:r>
                      <a:r>
                        <a:rPr kumimoji="0" lang="it-IT" sz="1000" b="0" i="0" u="none" strike="noStrike" kern="1200" cap="none" spc="0" normalizeH="0" baseline="0" noProof="0">
                          <a:ln>
                            <a:noFill/>
                          </a:ln>
                          <a:solidFill>
                            <a:prstClr val="black"/>
                          </a:solidFill>
                          <a:effectLst/>
                          <a:uLnTx/>
                          <a:uFillTx/>
                          <a:latin typeface="Calibri"/>
                          <a:ea typeface="+mn-ea"/>
                          <a:cs typeface="+mn-cs"/>
                        </a:rPr>
                        <a:t>
 In MBDA Italia siamo fortemente convinti che ogni contributo a sostegno di attività solidali sia un modo per supportare la “cittadinanza attiva” e che tutti insieme si possa davvero fare la differenza, in particolare quando si punta agli obiettivi più sfidanti.  Per questo nel corso dell’anno sosteniamo diverse iniziative come quella dell’AISM (Associazione Italiana Sclerosi Multipla) che celebra oggi, 30 maggio, la sua giornata mondiale in 40 Paesi. In questa occasione, oltre a garantire una donazione all’Associazione, abbiamo promosso al nostro interno la raccolta fondi di AISM “Bentornata Gardensia”, sensibilizzando i colleghi verso una solidarietà concreta, volta a sostenere la #ricerca, l’unica arma oggi a disposizione per fermare questa malattia. Trovare nuove soluzioni è nel nostro DNA e vogliamo continuare a giocare la partita dell’#innovazione in ogni contesto.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https://media.licdn.com/dms/image/C4E22AQGx6A_n2Rgnng/feedshare-shrink_800/0/1653925587368?e=1678320000&amp;v=beta&amp;t=1DeWbY3eTvKfsFZ2Wf3jVUcchnwCoQTYy87U_L7wcEo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3.037522334723 %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08856588"/>
                  </a:ext>
                </a:extLst>
              </a:tr>
            </a:tbl>
          </a:graphicData>
        </a:graphic>
      </p:graphicFrame>
      <p:sp>
        <p:nvSpPr>
          <p:cNvPr id="4" name="Text Placeholder 3">
            <a:extLst>
              <a:ext uri="{FF2B5EF4-FFF2-40B4-BE49-F238E27FC236}">
                <a16:creationId xmlns:a16="http://schemas.microsoft.com/office/drawing/2014/main" id="{A1858B00-1ACB-4149-891E-9DDB2D4132C8}"/>
              </a:ext>
            </a:extLst>
          </p:cNvPr>
          <p:cNvSpPr>
            <a:spLocks noGrp="1"/>
          </p:cNvSpPr>
          <p:nvPr>
            <p:ph type="body" sz="quarter" idx="14"/>
          </p:nvPr>
        </p:nvSpPr>
        <p:spPr/>
        <p:txBody>
          <a:bodyPr/>
          <a:lstStyle/>
          <a:p>
            <a:r>
              <a:rPr lang="en-US"/>
              <a:t>01/01/2022 - 01/31/2023</a:t>
            </a:r>
          </a:p>
        </p:txBody>
      </p:sp>
    </p:spTree>
    <p:extLst>
      <p:ext uri="{BB962C8B-B14F-4D97-AF65-F5344CB8AC3E}">
        <p14:creationId xmlns:p14="http://schemas.microsoft.com/office/powerpoint/2010/main" val="26096587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41792-A271-415D-8CC4-4ADF8E72D792}"/>
              </a:ext>
            </a:extLst>
          </p:cNvPr>
          <p:cNvSpPr>
            <a:spLocks noGrp="1"/>
          </p:cNvSpPr>
          <p:nvPr>
            <p:ph type="title"/>
          </p:nvPr>
        </p:nvSpPr>
        <p:spPr/>
        <p:txBody>
          <a:bodyPr/>
          <a:lstStyle/>
          <a:p>
            <a:r>
              <a:rPr lang="en-US"/>
              <a:t>LinkedIn Posts Table General | All profiles - 26 of 26</a:t>
            </a:r>
          </a:p>
        </p:txBody>
      </p:sp>
      <p:graphicFrame>
        <p:nvGraphicFramePr>
          <p:cNvPr id="5" name="Table Placeholder 4">
            <a:extLst>
              <a:ext uri="{FF2B5EF4-FFF2-40B4-BE49-F238E27FC236}">
                <a16:creationId xmlns:a16="http://schemas.microsoft.com/office/drawing/2014/main" id="{6BB9AA9F-D887-44E1-9984-E54A59F70870}"/>
              </a:ext>
            </a:extLst>
          </p:cNvPr>
          <p:cNvGraphicFramePr>
            <a:graphicFrameLocks noGrp="1"/>
          </p:cNvGraphicFramePr>
          <p:nvPr>
            <p:ph type="tbl" sz="quarter" idx="13"/>
            <p:extLst>
              <p:ext uri="{D42A27DB-BD31-4B8C-83A1-F6EECF244321}">
                <p14:modId xmlns:p14="http://schemas.microsoft.com/office/powerpoint/2010/main" val="615704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17045411"/>
                    </a:ext>
                  </a:extLst>
                </a:gridCol>
                <a:gridCol w="905256">
                  <a:extLst>
                    <a:ext uri="{9D8B030D-6E8A-4147-A177-3AD203B41FA5}">
                      <a16:colId xmlns:a16="http://schemas.microsoft.com/office/drawing/2014/main" val="134626247"/>
                    </a:ext>
                  </a:extLst>
                </a:gridCol>
                <a:gridCol w="1316736">
                  <a:extLst>
                    <a:ext uri="{9D8B030D-6E8A-4147-A177-3AD203B41FA5}">
                      <a16:colId xmlns:a16="http://schemas.microsoft.com/office/drawing/2014/main" val="1743866607"/>
                    </a:ext>
                  </a:extLst>
                </a:gridCol>
                <a:gridCol w="411480">
                  <a:extLst>
                    <a:ext uri="{9D8B030D-6E8A-4147-A177-3AD203B41FA5}">
                      <a16:colId xmlns:a16="http://schemas.microsoft.com/office/drawing/2014/main" val="3235727335"/>
                    </a:ext>
                  </a:extLst>
                </a:gridCol>
                <a:gridCol w="411480">
                  <a:extLst>
                    <a:ext uri="{9D8B030D-6E8A-4147-A177-3AD203B41FA5}">
                      <a16:colId xmlns:a16="http://schemas.microsoft.com/office/drawing/2014/main" val="261655847"/>
                    </a:ext>
                  </a:extLst>
                </a:gridCol>
                <a:gridCol w="411480">
                  <a:extLst>
                    <a:ext uri="{9D8B030D-6E8A-4147-A177-3AD203B41FA5}">
                      <a16:colId xmlns:a16="http://schemas.microsoft.com/office/drawing/2014/main" val="2871468329"/>
                    </a:ext>
                  </a:extLst>
                </a:gridCol>
                <a:gridCol w="411480">
                  <a:extLst>
                    <a:ext uri="{9D8B030D-6E8A-4147-A177-3AD203B41FA5}">
                      <a16:colId xmlns:a16="http://schemas.microsoft.com/office/drawing/2014/main" val="50457453"/>
                    </a:ext>
                  </a:extLst>
                </a:gridCol>
                <a:gridCol w="411480">
                  <a:extLst>
                    <a:ext uri="{9D8B030D-6E8A-4147-A177-3AD203B41FA5}">
                      <a16:colId xmlns:a16="http://schemas.microsoft.com/office/drawing/2014/main" val="3763050465"/>
                    </a:ext>
                  </a:extLst>
                </a:gridCol>
                <a:gridCol w="411480">
                  <a:extLst>
                    <a:ext uri="{9D8B030D-6E8A-4147-A177-3AD203B41FA5}">
                      <a16:colId xmlns:a16="http://schemas.microsoft.com/office/drawing/2014/main" val="826725159"/>
                    </a:ext>
                  </a:extLst>
                </a:gridCol>
                <a:gridCol w="411480">
                  <a:extLst>
                    <a:ext uri="{9D8B030D-6E8A-4147-A177-3AD203B41FA5}">
                      <a16:colId xmlns:a16="http://schemas.microsoft.com/office/drawing/2014/main" val="3291498654"/>
                    </a:ext>
                  </a:extLst>
                </a:gridCol>
                <a:gridCol w="411480">
                  <a:extLst>
                    <a:ext uri="{9D8B030D-6E8A-4147-A177-3AD203B41FA5}">
                      <a16:colId xmlns:a16="http://schemas.microsoft.com/office/drawing/2014/main" val="3146971451"/>
                    </a:ext>
                  </a:extLst>
                </a:gridCol>
                <a:gridCol w="411480">
                  <a:extLst>
                    <a:ext uri="{9D8B030D-6E8A-4147-A177-3AD203B41FA5}">
                      <a16:colId xmlns:a16="http://schemas.microsoft.com/office/drawing/2014/main" val="2756176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92816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 - 2022-05-30 11:30:15</a:t>
                      </a:r>
                      <a:r>
                        <a:rPr kumimoji="0" lang="it-IT" sz="1000" b="0" i="0" u="none" strike="noStrike" kern="1200" cap="none" spc="0" normalizeH="0" baseline="0" noProof="0">
                          <a:ln>
                            <a:noFill/>
                          </a:ln>
                          <a:solidFill>
                            <a:prstClr val="black"/>
                          </a:solidFill>
                          <a:effectLst/>
                          <a:uLnTx/>
                          <a:uFillTx/>
                          <a:latin typeface="Calibri"/>
                          <a:ea typeface="+mn-ea"/>
                          <a:cs typeface="+mn-cs"/>
                        </a:rPr>
                        <a:t>
 Grande successo dell’avveniristico viaggio nel cuore dei sistemi per la difesa che i colleghi del Software Engineering di MBDA Italia hanno proposto durante un incontro con gli studenti di ingegneria di #Unicassino. Software sempre più innovativi ed adattabili, garantiscono la sicurezza e la difesa della nostra sovranità, così come la cybersicurezza, alla base di tutti i nostri sistemi. 
In MBDA l’avventura verso il futuro è la nostra quotidianità: www.mbdacareers.it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https://media.licdn.com/dms/image/C4E22AQGkIl4DJ8-GBw/feedshare-shrink_800/0/1653903013781?e=1678320000&amp;v=beta&amp;t=7tACfdCnfJ_0_5KXq1waMvvpD3QR2LsmnZQD9HusuHU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7.7152876997013 %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39519474"/>
                  </a:ext>
                </a:extLst>
              </a:tr>
            </a:tbl>
          </a:graphicData>
        </a:graphic>
      </p:graphicFrame>
      <p:sp>
        <p:nvSpPr>
          <p:cNvPr id="4" name="Text Placeholder 3">
            <a:extLst>
              <a:ext uri="{FF2B5EF4-FFF2-40B4-BE49-F238E27FC236}">
                <a16:creationId xmlns:a16="http://schemas.microsoft.com/office/drawing/2014/main" id="{3B4C4A0B-2561-4EDA-AFB4-8971BE951813}"/>
              </a:ext>
            </a:extLst>
          </p:cNvPr>
          <p:cNvSpPr>
            <a:spLocks noGrp="1"/>
          </p:cNvSpPr>
          <p:nvPr>
            <p:ph type="body" sz="quarter" idx="14"/>
          </p:nvPr>
        </p:nvSpPr>
        <p:spPr/>
        <p:txBody>
          <a:bodyPr/>
          <a:lstStyle/>
          <a:p>
            <a:r>
              <a:rPr lang="en-US"/>
              <a:t>01/01/2022 - 01/31/2023</a:t>
            </a:r>
          </a:p>
        </p:txBody>
      </p:sp>
    </p:spTree>
    <p:extLst>
      <p:ext uri="{BB962C8B-B14F-4D97-AF65-F5344CB8AC3E}">
        <p14:creationId xmlns:p14="http://schemas.microsoft.com/office/powerpoint/2010/main" val="282410438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4274</Words>
  <Application>Microsoft Office PowerPoint</Application>
  <PresentationFormat>On-screen Show (4:3)</PresentationFormat>
  <Paragraphs>664</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LinkedIn Posts Table General | All profiles - 1 of 26</vt:lpstr>
      <vt:lpstr>LinkedIn Posts Table General | All profiles - 2 of 26</vt:lpstr>
      <vt:lpstr>LinkedIn Posts Table General | All profiles - 3 of 26</vt:lpstr>
      <vt:lpstr>LinkedIn Posts Table General | All profiles - 4 of 26</vt:lpstr>
      <vt:lpstr>LinkedIn Posts Table General | All profiles - 5 of 26</vt:lpstr>
      <vt:lpstr>LinkedIn Posts Table General | All profiles - 6 of 26</vt:lpstr>
      <vt:lpstr>LinkedIn Posts Table General | All profiles - 7 of 26</vt:lpstr>
      <vt:lpstr>LinkedIn Posts Table General | All profiles - 8 of 26</vt:lpstr>
      <vt:lpstr>LinkedIn Posts Table General | All profiles - 9 of 26</vt:lpstr>
      <vt:lpstr>LinkedIn Posts Table General | All profiles - 10 of 26</vt:lpstr>
      <vt:lpstr>LinkedIn Posts Table General | All profiles - 11 of 26</vt:lpstr>
      <vt:lpstr>LinkedIn Posts Table General | All profiles - 12 of 26</vt:lpstr>
      <vt:lpstr>LinkedIn Posts Table General | All profiles - 13 of 26</vt:lpstr>
      <vt:lpstr>LinkedIn Posts Table General | All profiles - 14 of 26</vt:lpstr>
      <vt:lpstr>LinkedIn Posts Table General | All profiles - 15 of 26</vt:lpstr>
      <vt:lpstr>LinkedIn Posts Table General | All profiles - 16 of 26</vt:lpstr>
      <vt:lpstr>LinkedIn Posts Table General | All profiles - 17 of 26</vt:lpstr>
      <vt:lpstr>LinkedIn Posts Table General | All profiles - 18 of 26</vt:lpstr>
      <vt:lpstr>LinkedIn Posts Table General | All profiles - 19 of 26</vt:lpstr>
      <vt:lpstr>LinkedIn Posts Table General | All profiles - 20 of 26</vt:lpstr>
      <vt:lpstr>LinkedIn Posts Table General | All profiles - 21 of 26</vt:lpstr>
      <vt:lpstr>LinkedIn Posts Table General | All profiles - 22 of 26</vt:lpstr>
      <vt:lpstr>LinkedIn Posts Table General | All profiles - 23 of 26</vt:lpstr>
      <vt:lpstr>LinkedIn Posts Table General | All profiles - 24 of 26</vt:lpstr>
      <vt:lpstr>LinkedIn Posts Table General | All profiles - 25 of 26</vt:lpstr>
      <vt:lpstr>LinkedIn Posts Table General | All profiles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Posts Table General | All profiles - 1 of 26</dc:title>
  <dc:creator>Frederik Born</dc:creator>
  <cp:lastModifiedBy>Frederik Born</cp:lastModifiedBy>
  <cp:revision>1</cp:revision>
  <dcterms:created xsi:type="dcterms:W3CDTF">2023-04-13T10:55:50Z</dcterms:created>
  <dcterms:modified xsi:type="dcterms:W3CDTF">2023-04-13T10:59:29Z</dcterms:modified>
</cp:coreProperties>
</file>