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Lst>
  <p:sldSz cx="9144000" cy="6858000" type="screen4x3"/>
  <p:notesSz cx="6858000" cy="9144000"/>
  <p:embeddedFontLst>
    <p:embeddedFont>
      <p:font typeface="Calibri" panose="020F0502020204030204" pitchFamily="3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MBDA</c:v>
                </c:pt>
              </c:strCache>
            </c:strRef>
          </c:tx>
          <c:spPr>
            <a:ln w="28575" cap="rnd">
              <a:solidFill>
                <a:schemeClr val="accent1"/>
              </a:solidFill>
              <a:round/>
            </a:ln>
            <a:effectLst/>
          </c:spPr>
          <c:marker>
            <c:symbol val="none"/>
          </c:marker>
          <c:cat>
            <c:numRef>
              <c:f>Sheet1!$A$2:$A$30</c:f>
              <c:numCache>
                <c:formatCode>m/d/yyyy</c:formatCode>
                <c:ptCount val="29"/>
                <c:pt idx="0">
                  <c:v>44970</c:v>
                </c:pt>
                <c:pt idx="1">
                  <c:v>44971</c:v>
                </c:pt>
                <c:pt idx="2">
                  <c:v>44972</c:v>
                </c:pt>
                <c:pt idx="3">
                  <c:v>44973</c:v>
                </c:pt>
                <c:pt idx="4">
                  <c:v>44974</c:v>
                </c:pt>
                <c:pt idx="5">
                  <c:v>44975</c:v>
                </c:pt>
                <c:pt idx="6">
                  <c:v>44976</c:v>
                </c:pt>
                <c:pt idx="7">
                  <c:v>44977</c:v>
                </c:pt>
                <c:pt idx="8">
                  <c:v>44978</c:v>
                </c:pt>
                <c:pt idx="9">
                  <c:v>44979</c:v>
                </c:pt>
                <c:pt idx="10">
                  <c:v>44980</c:v>
                </c:pt>
                <c:pt idx="11">
                  <c:v>44981</c:v>
                </c:pt>
                <c:pt idx="12">
                  <c:v>44982</c:v>
                </c:pt>
                <c:pt idx="13">
                  <c:v>44983</c:v>
                </c:pt>
                <c:pt idx="14">
                  <c:v>44984</c:v>
                </c:pt>
                <c:pt idx="15">
                  <c:v>44985</c:v>
                </c:pt>
                <c:pt idx="16">
                  <c:v>44986</c:v>
                </c:pt>
                <c:pt idx="17">
                  <c:v>44987</c:v>
                </c:pt>
                <c:pt idx="18">
                  <c:v>44988</c:v>
                </c:pt>
                <c:pt idx="19">
                  <c:v>44989</c:v>
                </c:pt>
                <c:pt idx="20">
                  <c:v>44990</c:v>
                </c:pt>
                <c:pt idx="21">
                  <c:v>44991</c:v>
                </c:pt>
                <c:pt idx="22">
                  <c:v>44992</c:v>
                </c:pt>
                <c:pt idx="23">
                  <c:v>44993</c:v>
                </c:pt>
                <c:pt idx="24">
                  <c:v>44994</c:v>
                </c:pt>
                <c:pt idx="25">
                  <c:v>44995</c:v>
                </c:pt>
                <c:pt idx="26">
                  <c:v>44996</c:v>
                </c:pt>
                <c:pt idx="27">
                  <c:v>44997</c:v>
                </c:pt>
                <c:pt idx="28">
                  <c:v>44999</c:v>
                </c:pt>
              </c:numCache>
            </c:numRef>
          </c:cat>
          <c:val>
            <c:numRef>
              <c:f>Sheet1!$B$2:$B$30</c:f>
              <c:numCache>
                <c:formatCode>General</c:formatCode>
                <c:ptCount val="2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0-5777-4740-A95D-ACF673312EF7}"/>
            </c:ext>
          </c:extLst>
        </c:ser>
        <c:dLbls>
          <c:showLegendKey val="0"/>
          <c:showVal val="0"/>
          <c:showCatName val="0"/>
          <c:showSerName val="0"/>
          <c:showPercent val="0"/>
          <c:showBubbleSize val="0"/>
        </c:dLbls>
        <c:smooth val="0"/>
        <c:axId val="470010344"/>
        <c:axId val="470012312"/>
      </c:lineChart>
      <c:dateAx>
        <c:axId val="470010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012312"/>
        <c:crosses val="autoZero"/>
        <c:auto val="1"/>
        <c:lblOffset val="100"/>
        <c:baseTimeUnit val="days"/>
      </c:dateAx>
      <c:valAx>
        <c:axId val="47001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01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17BB9-CEC7-4071-B32D-AE44950681A6}"/>
              </a:ext>
            </a:extLst>
          </p:cNvPr>
          <p:cNvSpPr>
            <a:spLocks noGrp="1"/>
          </p:cNvSpPr>
          <p:nvPr>
            <p:ph type="ctrTitle"/>
          </p:nvPr>
        </p:nvSpPr>
        <p:spPr/>
        <p:txBody>
          <a:bodyPr/>
          <a:lstStyle/>
          <a:p>
            <a:r>
              <a:rPr lang="en-US"/>
              <a:t>Reporting mensuel FCLD x Quintly</a:t>
            </a:r>
          </a:p>
        </p:txBody>
      </p:sp>
      <p:sp>
        <p:nvSpPr>
          <p:cNvPr id="3" name="Subtitle 2">
            <a:extLst>
              <a:ext uri="{FF2B5EF4-FFF2-40B4-BE49-F238E27FC236}">
                <a16:creationId xmlns:a16="http://schemas.microsoft.com/office/drawing/2014/main" id="{64097D1B-4883-4A27-864A-147A6F2471B4}"/>
              </a:ext>
            </a:extLst>
          </p:cNvPr>
          <p:cNvSpPr>
            <a:spLocks noGrp="1"/>
          </p:cNvSpPr>
          <p:nvPr>
            <p:ph type="subTitle" idx="1"/>
          </p:nvPr>
        </p:nvSpPr>
        <p:spPr/>
        <p:txBody>
          <a:bodyPr/>
          <a:lstStyle/>
          <a:p>
            <a:r>
              <a:rPr lang="en-US"/>
              <a:t>MBDA</a:t>
            </a:r>
          </a:p>
        </p:txBody>
      </p:sp>
    </p:spTree>
    <p:extLst>
      <p:ext uri="{BB962C8B-B14F-4D97-AF65-F5344CB8AC3E}">
        <p14:creationId xmlns:p14="http://schemas.microsoft.com/office/powerpoint/2010/main" val="4037997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2FA19-4F9F-4128-9F8B-7D3B76E7CFEB}"/>
              </a:ext>
            </a:extLst>
          </p:cNvPr>
          <p:cNvSpPr>
            <a:spLocks noGrp="1"/>
          </p:cNvSpPr>
          <p:nvPr>
            <p:ph type="title"/>
          </p:nvPr>
        </p:nvSpPr>
        <p:spPr/>
        <p:txBody>
          <a:bodyPr/>
          <a:lstStyle/>
          <a:p>
            <a:r>
              <a:rPr lang="en-US"/>
              <a:t>Twitter Twitter Analytics Table Total | All profiles</a:t>
            </a:r>
          </a:p>
        </p:txBody>
      </p:sp>
      <p:graphicFrame>
        <p:nvGraphicFramePr>
          <p:cNvPr id="5" name="Table Placeholder 4">
            <a:extLst>
              <a:ext uri="{FF2B5EF4-FFF2-40B4-BE49-F238E27FC236}">
                <a16:creationId xmlns:a16="http://schemas.microsoft.com/office/drawing/2014/main" id="{3A4AE8D4-9A78-4EBB-9497-7D35066BE46D}"/>
              </a:ext>
            </a:extLst>
          </p:cNvPr>
          <p:cNvGraphicFramePr>
            <a:graphicFrameLocks noGrp="1"/>
          </p:cNvGraphicFramePr>
          <p:nvPr>
            <p:ph type="tbl" sz="quarter" idx="13"/>
            <p:extLst>
              <p:ext uri="{D42A27DB-BD31-4B8C-83A1-F6EECF244321}">
                <p14:modId xmlns:p14="http://schemas.microsoft.com/office/powerpoint/2010/main" val="662419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07741645"/>
                    </a:ext>
                  </a:extLst>
                </a:gridCol>
                <a:gridCol w="4114800">
                  <a:extLst>
                    <a:ext uri="{9D8B030D-6E8A-4147-A177-3AD203B41FA5}">
                      <a16:colId xmlns:a16="http://schemas.microsoft.com/office/drawing/2014/main" val="3801440966"/>
                    </a:ext>
                  </a:extLst>
                </a:gridCol>
              </a:tblGrid>
              <a:tr h="370840">
                <a:tc>
                  <a:txBody>
                    <a:bodyPr/>
                    <a:lstStyle/>
                    <a:p>
                      <a:r>
                        <a:rPr lang="en-US" sz="1000"/>
                        <a:t>Name</a:t>
                      </a:r>
                    </a:p>
                  </a:txBody>
                  <a:tcPr/>
                </a:tc>
                <a:tc>
                  <a:txBody>
                    <a:bodyPr/>
                    <a:lstStyle/>
                    <a:p>
                      <a:r>
                        <a:rPr lang="en-US" sz="1000"/>
                        <a:t>Tweets</a:t>
                      </a:r>
                    </a:p>
                  </a:txBody>
                  <a:tcPr/>
                </a:tc>
                <a:extLst>
                  <a:ext uri="{0D108BD9-81ED-4DB2-BD59-A6C34878D82A}">
                    <a16:rowId xmlns:a16="http://schemas.microsoft.com/office/drawing/2014/main" val="3622177259"/>
                  </a:ext>
                </a:extLst>
              </a:tr>
              <a:tr h="370840">
                <a:tc>
                  <a:txBody>
                    <a:bodyPr/>
                    <a:lstStyle/>
                    <a:p>
                      <a:r>
                        <a:rPr lang="en-US" sz="1000"/>
                        <a:t>@MBDAItalia</a:t>
                      </a:r>
                    </a:p>
                  </a:txBody>
                  <a:tcPr/>
                </a:tc>
                <a:tc>
                  <a:txBody>
                    <a:bodyPr/>
                    <a:lstStyle/>
                    <a:p>
                      <a:r>
                        <a:rPr lang="en-US" sz="1000"/>
                        <a:t>12</a:t>
                      </a:r>
                    </a:p>
                  </a:txBody>
                  <a:tcPr/>
                </a:tc>
                <a:extLst>
                  <a:ext uri="{0D108BD9-81ED-4DB2-BD59-A6C34878D82A}">
                    <a16:rowId xmlns:a16="http://schemas.microsoft.com/office/drawing/2014/main" val="1566182869"/>
                  </a:ext>
                </a:extLst>
              </a:tr>
              <a:tr h="370840">
                <a:tc>
                  <a:txBody>
                    <a:bodyPr/>
                    <a:lstStyle/>
                    <a:p>
                      <a:r>
                        <a:rPr lang="en-US" sz="1000"/>
                        <a:t>@MBDAFrance</a:t>
                      </a:r>
                    </a:p>
                  </a:txBody>
                  <a:tcPr/>
                </a:tc>
                <a:tc>
                  <a:txBody>
                    <a:bodyPr/>
                    <a:lstStyle/>
                    <a:p>
                      <a:r>
                        <a:rPr lang="en-US" sz="1000"/>
                        <a:t>8</a:t>
                      </a:r>
                    </a:p>
                  </a:txBody>
                  <a:tcPr/>
                </a:tc>
                <a:extLst>
                  <a:ext uri="{0D108BD9-81ED-4DB2-BD59-A6C34878D82A}">
                    <a16:rowId xmlns:a16="http://schemas.microsoft.com/office/drawing/2014/main" val="756918400"/>
                  </a:ext>
                </a:extLst>
              </a:tr>
              <a:tr h="370840">
                <a:tc>
                  <a:txBody>
                    <a:bodyPr/>
                    <a:lstStyle/>
                    <a:p>
                      <a:r>
                        <a:rPr lang="en-US" sz="1000"/>
                        <a:t>@byMBDA</a:t>
                      </a:r>
                    </a:p>
                  </a:txBody>
                  <a:tcPr/>
                </a:tc>
                <a:tc>
                  <a:txBody>
                    <a:bodyPr/>
                    <a:lstStyle/>
                    <a:p>
                      <a:r>
                        <a:rPr lang="en-US" sz="1000"/>
                        <a:t>17</a:t>
                      </a:r>
                    </a:p>
                  </a:txBody>
                  <a:tcPr/>
                </a:tc>
                <a:extLst>
                  <a:ext uri="{0D108BD9-81ED-4DB2-BD59-A6C34878D82A}">
                    <a16:rowId xmlns:a16="http://schemas.microsoft.com/office/drawing/2014/main" val="1701104594"/>
                  </a:ext>
                </a:extLst>
              </a:tr>
            </a:tbl>
          </a:graphicData>
        </a:graphic>
      </p:graphicFrame>
      <p:sp>
        <p:nvSpPr>
          <p:cNvPr id="4" name="Text Placeholder 3">
            <a:extLst>
              <a:ext uri="{FF2B5EF4-FFF2-40B4-BE49-F238E27FC236}">
                <a16:creationId xmlns:a16="http://schemas.microsoft.com/office/drawing/2014/main" id="{F9F780AF-FDE0-4267-9C07-2BEDC44BF4B2}"/>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211819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AB3B5-07BB-4E51-92A2-3B2E7C81A99A}"/>
              </a:ext>
            </a:extLst>
          </p:cNvPr>
          <p:cNvSpPr>
            <a:spLocks noGrp="1"/>
          </p:cNvSpPr>
          <p:nvPr>
            <p:ph type="title"/>
          </p:nvPr>
        </p:nvSpPr>
        <p:spPr/>
        <p:txBody>
          <a:bodyPr/>
          <a:lstStyle/>
          <a:p>
            <a:r>
              <a:rPr lang="en-US"/>
              <a:t>Twitter Tweet Key Metrics with CTR | All profiles</a:t>
            </a:r>
          </a:p>
        </p:txBody>
      </p:sp>
      <p:graphicFrame>
        <p:nvGraphicFramePr>
          <p:cNvPr id="5" name="Table Placeholder 4">
            <a:extLst>
              <a:ext uri="{FF2B5EF4-FFF2-40B4-BE49-F238E27FC236}">
                <a16:creationId xmlns:a16="http://schemas.microsoft.com/office/drawing/2014/main" id="{FC5C867B-BB68-4A2D-8DF4-6213AAA79C4F}"/>
              </a:ext>
            </a:extLst>
          </p:cNvPr>
          <p:cNvGraphicFramePr>
            <a:graphicFrameLocks noGrp="1"/>
          </p:cNvGraphicFramePr>
          <p:nvPr>
            <p:ph type="tbl" sz="quarter" idx="13"/>
            <p:extLst>
              <p:ext uri="{D42A27DB-BD31-4B8C-83A1-F6EECF244321}">
                <p14:modId xmlns:p14="http://schemas.microsoft.com/office/powerpoint/2010/main" val="4054647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81539893"/>
                    </a:ext>
                  </a:extLst>
                </a:gridCol>
                <a:gridCol w="905256">
                  <a:extLst>
                    <a:ext uri="{9D8B030D-6E8A-4147-A177-3AD203B41FA5}">
                      <a16:colId xmlns:a16="http://schemas.microsoft.com/office/drawing/2014/main" val="1598995785"/>
                    </a:ext>
                  </a:extLst>
                </a:gridCol>
                <a:gridCol w="905256">
                  <a:extLst>
                    <a:ext uri="{9D8B030D-6E8A-4147-A177-3AD203B41FA5}">
                      <a16:colId xmlns:a16="http://schemas.microsoft.com/office/drawing/2014/main" val="761729445"/>
                    </a:ext>
                  </a:extLst>
                </a:gridCol>
                <a:gridCol w="905256">
                  <a:extLst>
                    <a:ext uri="{9D8B030D-6E8A-4147-A177-3AD203B41FA5}">
                      <a16:colId xmlns:a16="http://schemas.microsoft.com/office/drawing/2014/main" val="1024298696"/>
                    </a:ext>
                  </a:extLst>
                </a:gridCol>
                <a:gridCol w="905256">
                  <a:extLst>
                    <a:ext uri="{9D8B030D-6E8A-4147-A177-3AD203B41FA5}">
                      <a16:colId xmlns:a16="http://schemas.microsoft.com/office/drawing/2014/main" val="2470338957"/>
                    </a:ext>
                  </a:extLst>
                </a:gridCol>
                <a:gridCol w="905256">
                  <a:extLst>
                    <a:ext uri="{9D8B030D-6E8A-4147-A177-3AD203B41FA5}">
                      <a16:colId xmlns:a16="http://schemas.microsoft.com/office/drawing/2014/main" val="2704793954"/>
                    </a:ext>
                  </a:extLst>
                </a:gridCol>
                <a:gridCol w="905256">
                  <a:extLst>
                    <a:ext uri="{9D8B030D-6E8A-4147-A177-3AD203B41FA5}">
                      <a16:colId xmlns:a16="http://schemas.microsoft.com/office/drawing/2014/main" val="2171301185"/>
                    </a:ext>
                  </a:extLst>
                </a:gridCol>
                <a:gridCol w="905256">
                  <a:extLst>
                    <a:ext uri="{9D8B030D-6E8A-4147-A177-3AD203B41FA5}">
                      <a16:colId xmlns:a16="http://schemas.microsoft.com/office/drawing/2014/main" val="3662594495"/>
                    </a:ext>
                  </a:extLst>
                </a:gridCol>
                <a:gridCol w="905256">
                  <a:extLst>
                    <a:ext uri="{9D8B030D-6E8A-4147-A177-3AD203B41FA5}">
                      <a16:colId xmlns:a16="http://schemas.microsoft.com/office/drawing/2014/main" val="123717022"/>
                    </a:ext>
                  </a:extLst>
                </a:gridCol>
              </a:tblGrid>
              <a:tr h="370840">
                <a:tc>
                  <a:txBody>
                    <a:bodyPr/>
                    <a:lstStyle/>
                    <a:p>
                      <a:r>
                        <a:rPr lang="en-US" sz="1000"/>
                        <a:t>Name</a:t>
                      </a:r>
                    </a:p>
                  </a:txBody>
                  <a:tcPr/>
                </a:tc>
                <a:tc>
                  <a:txBody>
                    <a:bodyPr/>
                    <a:lstStyle/>
                    <a:p>
                      <a:r>
                        <a:rPr lang="en-US" sz="1000"/>
                        <a:t>Retweets</a:t>
                      </a:r>
                    </a:p>
                  </a:txBody>
                  <a:tcPr/>
                </a:tc>
                <a:tc>
                  <a:txBody>
                    <a:bodyPr/>
                    <a:lstStyle/>
                    <a:p>
                      <a:r>
                        <a:rPr lang="en-US" sz="1000"/>
                        <a:t>Impressions</a:t>
                      </a:r>
                    </a:p>
                  </a:txBody>
                  <a:tcPr/>
                </a:tc>
                <a:tc>
                  <a:txBody>
                    <a:bodyPr/>
                    <a:lstStyle/>
                    <a:p>
                      <a:r>
                        <a:rPr lang="en-US" sz="1000"/>
                        <a:t>Engagements</a:t>
                      </a:r>
                    </a:p>
                  </a:txBody>
                  <a:tcPr/>
                </a:tc>
                <a:tc>
                  <a:txBody>
                    <a:bodyPr/>
                    <a:lstStyle/>
                    <a:p>
                      <a:r>
                        <a:rPr lang="en-US" sz="1000"/>
                        <a:t>E-Rate</a:t>
                      </a:r>
                    </a:p>
                  </a:txBody>
                  <a:tcPr/>
                </a:tc>
                <a:tc>
                  <a:txBody>
                    <a:bodyPr/>
                    <a:lstStyle/>
                    <a:p>
                      <a:r>
                        <a:rPr lang="en-US" sz="1000"/>
                        <a:t>Video Views</a:t>
                      </a:r>
                    </a:p>
                  </a:txBody>
                  <a:tcPr/>
                </a:tc>
                <a:tc>
                  <a:txBody>
                    <a:bodyPr/>
                    <a:lstStyle/>
                    <a:p>
                      <a:r>
                        <a:rPr lang="en-US" sz="1000"/>
                        <a:t>Link Clicks</a:t>
                      </a:r>
                    </a:p>
                  </a:txBody>
                  <a:tcPr/>
                </a:tc>
                <a:tc>
                  <a:txBody>
                    <a:bodyPr/>
                    <a:lstStyle/>
                    <a:p>
                      <a:r>
                        <a:rPr lang="en-US" sz="1000"/>
                        <a:t>Profile Clicks</a:t>
                      </a:r>
                    </a:p>
                  </a:txBody>
                  <a:tcPr/>
                </a:tc>
                <a:tc>
                  <a:txBody>
                    <a:bodyPr/>
                    <a:lstStyle/>
                    <a:p>
                      <a:r>
                        <a:rPr lang="en-US" sz="1000"/>
                        <a:t>CTR</a:t>
                      </a:r>
                    </a:p>
                  </a:txBody>
                  <a:tcPr/>
                </a:tc>
                <a:extLst>
                  <a:ext uri="{0D108BD9-81ED-4DB2-BD59-A6C34878D82A}">
                    <a16:rowId xmlns:a16="http://schemas.microsoft.com/office/drawing/2014/main" val="1434079804"/>
                  </a:ext>
                </a:extLst>
              </a:tr>
              <a:tr h="370840">
                <a:tc>
                  <a:txBody>
                    <a:bodyPr/>
                    <a:lstStyle/>
                    <a:p>
                      <a:r>
                        <a:rPr lang="en-US" sz="1000"/>
                        <a:t>@MBDAItalia</a:t>
                      </a:r>
                    </a:p>
                  </a:txBody>
                  <a:tcPr/>
                </a:tc>
                <a:tc>
                  <a:txBody>
                    <a:bodyPr/>
                    <a:lstStyle/>
                    <a:p>
                      <a:r>
                        <a:rPr lang="en-US" sz="1000"/>
                        <a:t>1</a:t>
                      </a:r>
                    </a:p>
                  </a:txBody>
                  <a:tcPr/>
                </a:tc>
                <a:tc>
                  <a:txBody>
                    <a:bodyPr/>
                    <a:lstStyle/>
                    <a:p>
                      <a:r>
                        <a:rPr lang="en-US" sz="1000"/>
                        <a:t>3887</a:t>
                      </a:r>
                    </a:p>
                  </a:txBody>
                  <a:tcPr/>
                </a:tc>
                <a:tc>
                  <a:txBody>
                    <a:bodyPr/>
                    <a:lstStyle/>
                    <a:p>
                      <a:r>
                        <a:rPr lang="en-US" sz="1000"/>
                        <a:t>199</a:t>
                      </a:r>
                    </a:p>
                  </a:txBody>
                  <a:tcPr/>
                </a:tc>
                <a:tc>
                  <a:txBody>
                    <a:bodyPr/>
                    <a:lstStyle/>
                    <a:p>
                      <a:r>
                        <a:rPr lang="en-US" sz="1000"/>
                        <a:t>6.6241 %</a:t>
                      </a:r>
                    </a:p>
                  </a:txBody>
                  <a:tcPr/>
                </a:tc>
                <a:tc>
                  <a:txBody>
                    <a:bodyPr/>
                    <a:lstStyle/>
                    <a:p>
                      <a:r>
                        <a:rPr lang="en-US" sz="1000"/>
                        <a:t>0</a:t>
                      </a:r>
                    </a:p>
                  </a:txBody>
                  <a:tcPr/>
                </a:tc>
                <a:tc>
                  <a:txBody>
                    <a:bodyPr/>
                    <a:lstStyle/>
                    <a:p>
                      <a:r>
                        <a:rPr lang="en-US" sz="1000"/>
                        <a:t>1</a:t>
                      </a:r>
                    </a:p>
                  </a:txBody>
                  <a:tcPr/>
                </a:tc>
                <a:tc>
                  <a:txBody>
                    <a:bodyPr/>
                    <a:lstStyle/>
                    <a:p>
                      <a:r>
                        <a:rPr lang="en-US" sz="1000"/>
                        <a:t>53</a:t>
                      </a:r>
                    </a:p>
                  </a:txBody>
                  <a:tcPr/>
                </a:tc>
                <a:tc>
                  <a:txBody>
                    <a:bodyPr/>
                    <a:lstStyle/>
                    <a:p>
                      <a:r>
                        <a:rPr lang="en-US" sz="1000"/>
                        <a:t>1.39 %</a:t>
                      </a:r>
                    </a:p>
                  </a:txBody>
                  <a:tcPr/>
                </a:tc>
                <a:extLst>
                  <a:ext uri="{0D108BD9-81ED-4DB2-BD59-A6C34878D82A}">
                    <a16:rowId xmlns:a16="http://schemas.microsoft.com/office/drawing/2014/main" val="369835468"/>
                  </a:ext>
                </a:extLst>
              </a:tr>
              <a:tr h="370840">
                <a:tc>
                  <a:txBody>
                    <a:bodyPr/>
                    <a:lstStyle/>
                    <a:p>
                      <a:r>
                        <a:rPr lang="en-US" sz="1000"/>
                        <a:t>@MBDAFrance</a:t>
                      </a:r>
                    </a:p>
                  </a:txBody>
                  <a:tcPr/>
                </a:tc>
                <a:tc>
                  <a:txBody>
                    <a:bodyPr/>
                    <a:lstStyle/>
                    <a:p>
                      <a:r>
                        <a:rPr lang="en-US" sz="1000"/>
                        <a:t>3</a:t>
                      </a:r>
                    </a:p>
                  </a:txBody>
                  <a:tcPr/>
                </a:tc>
                <a:tc>
                  <a:txBody>
                    <a:bodyPr/>
                    <a:lstStyle/>
                    <a:p>
                      <a:r>
                        <a:rPr lang="en-US" sz="1000"/>
                        <a:t>3848</a:t>
                      </a:r>
                    </a:p>
                  </a:txBody>
                  <a:tcPr/>
                </a:tc>
                <a:tc>
                  <a:txBody>
                    <a:bodyPr/>
                    <a:lstStyle/>
                    <a:p>
                      <a:r>
                        <a:rPr lang="en-US" sz="1000"/>
                        <a:t>158</a:t>
                      </a:r>
                    </a:p>
                  </a:txBody>
                  <a:tcPr/>
                </a:tc>
                <a:tc>
                  <a:txBody>
                    <a:bodyPr/>
                    <a:lstStyle/>
                    <a:p>
                      <a:r>
                        <a:rPr lang="en-US" sz="1000"/>
                        <a:t>3.0340 %</a:t>
                      </a:r>
                    </a:p>
                  </a:txBody>
                  <a:tcPr/>
                </a:tc>
                <a:tc>
                  <a:txBody>
                    <a:bodyPr/>
                    <a:lstStyle/>
                    <a:p>
                      <a:r>
                        <a:rPr lang="en-US" sz="1000"/>
                        <a:t>300</a:t>
                      </a:r>
                    </a:p>
                  </a:txBody>
                  <a:tcPr/>
                </a:tc>
                <a:tc>
                  <a:txBody>
                    <a:bodyPr/>
                    <a:lstStyle/>
                    <a:p>
                      <a:r>
                        <a:rPr lang="en-US" sz="1000"/>
                        <a:t>4</a:t>
                      </a:r>
                    </a:p>
                  </a:txBody>
                  <a:tcPr/>
                </a:tc>
                <a:tc>
                  <a:txBody>
                    <a:bodyPr/>
                    <a:lstStyle/>
                    <a:p>
                      <a:r>
                        <a:rPr lang="en-US" sz="1000"/>
                        <a:t>8</a:t>
                      </a:r>
                    </a:p>
                  </a:txBody>
                  <a:tcPr/>
                </a:tc>
                <a:tc>
                  <a:txBody>
                    <a:bodyPr/>
                    <a:lstStyle/>
                    <a:p>
                      <a:r>
                        <a:rPr lang="en-US" sz="1000"/>
                        <a:t>0.31 %</a:t>
                      </a:r>
                    </a:p>
                  </a:txBody>
                  <a:tcPr/>
                </a:tc>
                <a:extLst>
                  <a:ext uri="{0D108BD9-81ED-4DB2-BD59-A6C34878D82A}">
                    <a16:rowId xmlns:a16="http://schemas.microsoft.com/office/drawing/2014/main" val="215953123"/>
                  </a:ext>
                </a:extLst>
              </a:tr>
              <a:tr h="370840">
                <a:tc>
                  <a:txBody>
                    <a:bodyPr/>
                    <a:lstStyle/>
                    <a:p>
                      <a:r>
                        <a:rPr lang="en-US" sz="1000"/>
                        <a:t>@byMBDA</a:t>
                      </a:r>
                    </a:p>
                  </a:txBody>
                  <a:tcPr/>
                </a:tc>
                <a:tc>
                  <a:txBody>
                    <a:bodyPr/>
                    <a:lstStyle/>
                    <a:p>
                      <a:r>
                        <a:rPr lang="en-US" sz="1000"/>
                        <a:t>55</a:t>
                      </a:r>
                    </a:p>
                  </a:txBody>
                  <a:tcPr/>
                </a:tc>
                <a:tc>
                  <a:txBody>
                    <a:bodyPr/>
                    <a:lstStyle/>
                    <a:p>
                      <a:r>
                        <a:rPr lang="en-US" sz="1000"/>
                        <a:t>42988</a:t>
                      </a:r>
                    </a:p>
                  </a:txBody>
                  <a:tcPr/>
                </a:tc>
                <a:tc>
                  <a:txBody>
                    <a:bodyPr/>
                    <a:lstStyle/>
                    <a:p>
                      <a:r>
                        <a:rPr lang="en-US" sz="1000"/>
                        <a:t>2090</a:t>
                      </a:r>
                    </a:p>
                  </a:txBody>
                  <a:tcPr/>
                </a:tc>
                <a:tc>
                  <a:txBody>
                    <a:bodyPr/>
                    <a:lstStyle/>
                    <a:p>
                      <a:r>
                        <a:rPr lang="en-US" sz="1000"/>
                        <a:t>3.8384 %</a:t>
                      </a:r>
                    </a:p>
                  </a:txBody>
                  <a:tcPr/>
                </a:tc>
                <a:tc>
                  <a:txBody>
                    <a:bodyPr/>
                    <a:lstStyle/>
                    <a:p>
                      <a:r>
                        <a:rPr lang="en-US" sz="1000"/>
                        <a:t>0</a:t>
                      </a:r>
                    </a:p>
                  </a:txBody>
                  <a:tcPr/>
                </a:tc>
                <a:tc>
                  <a:txBody>
                    <a:bodyPr/>
                    <a:lstStyle/>
                    <a:p>
                      <a:r>
                        <a:rPr lang="en-US" sz="1000"/>
                        <a:t>83</a:t>
                      </a:r>
                    </a:p>
                  </a:txBody>
                  <a:tcPr/>
                </a:tc>
                <a:tc>
                  <a:txBody>
                    <a:bodyPr/>
                    <a:lstStyle/>
                    <a:p>
                      <a:r>
                        <a:rPr lang="en-US" sz="1000"/>
                        <a:t>182</a:t>
                      </a:r>
                    </a:p>
                  </a:txBody>
                  <a:tcPr/>
                </a:tc>
                <a:tc>
                  <a:txBody>
                    <a:bodyPr/>
                    <a:lstStyle/>
                    <a:p>
                      <a:r>
                        <a:rPr lang="en-US" sz="1000"/>
                        <a:t>0.62 %</a:t>
                      </a:r>
                    </a:p>
                  </a:txBody>
                  <a:tcPr/>
                </a:tc>
                <a:extLst>
                  <a:ext uri="{0D108BD9-81ED-4DB2-BD59-A6C34878D82A}">
                    <a16:rowId xmlns:a16="http://schemas.microsoft.com/office/drawing/2014/main" val="3053341396"/>
                  </a:ext>
                </a:extLst>
              </a:tr>
            </a:tbl>
          </a:graphicData>
        </a:graphic>
      </p:graphicFrame>
      <p:sp>
        <p:nvSpPr>
          <p:cNvPr id="4" name="Text Placeholder 3">
            <a:extLst>
              <a:ext uri="{FF2B5EF4-FFF2-40B4-BE49-F238E27FC236}">
                <a16:creationId xmlns:a16="http://schemas.microsoft.com/office/drawing/2014/main" id="{F0360C22-4B44-4B42-842A-A747B0AD6E37}"/>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945106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AB377-5380-45F2-9C98-9830D69F6D28}"/>
              </a:ext>
            </a:extLst>
          </p:cNvPr>
          <p:cNvSpPr>
            <a:spLocks noGrp="1"/>
          </p:cNvSpPr>
          <p:nvPr>
            <p:ph type="title"/>
          </p:nvPr>
        </p:nvSpPr>
        <p:spPr/>
        <p:txBody>
          <a:bodyPr/>
          <a:lstStyle/>
          <a:p>
            <a:r>
              <a:rPr lang="en-US"/>
              <a:t>Twitter Own Tweets Table with CTR | All profiles - 1 of 25</a:t>
            </a:r>
          </a:p>
        </p:txBody>
      </p:sp>
      <p:graphicFrame>
        <p:nvGraphicFramePr>
          <p:cNvPr id="5" name="Table Placeholder 4">
            <a:extLst>
              <a:ext uri="{FF2B5EF4-FFF2-40B4-BE49-F238E27FC236}">
                <a16:creationId xmlns:a16="http://schemas.microsoft.com/office/drawing/2014/main" id="{F8A6EFF8-5261-4758-8AB2-DFC55AA26F03}"/>
              </a:ext>
            </a:extLst>
          </p:cNvPr>
          <p:cNvGraphicFramePr>
            <a:graphicFrameLocks noGrp="1"/>
          </p:cNvGraphicFramePr>
          <p:nvPr>
            <p:ph type="tbl" sz="quarter" idx="13"/>
            <p:extLst>
              <p:ext uri="{D42A27DB-BD31-4B8C-83A1-F6EECF244321}">
                <p14:modId xmlns:p14="http://schemas.microsoft.com/office/powerpoint/2010/main" val="2434355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94607812"/>
                    </a:ext>
                  </a:extLst>
                </a:gridCol>
                <a:gridCol w="411480">
                  <a:extLst>
                    <a:ext uri="{9D8B030D-6E8A-4147-A177-3AD203B41FA5}">
                      <a16:colId xmlns:a16="http://schemas.microsoft.com/office/drawing/2014/main" val="2259823146"/>
                    </a:ext>
                  </a:extLst>
                </a:gridCol>
                <a:gridCol w="987552">
                  <a:extLst>
                    <a:ext uri="{9D8B030D-6E8A-4147-A177-3AD203B41FA5}">
                      <a16:colId xmlns:a16="http://schemas.microsoft.com/office/drawing/2014/main" val="3498372371"/>
                    </a:ext>
                  </a:extLst>
                </a:gridCol>
                <a:gridCol w="1234440">
                  <a:extLst>
                    <a:ext uri="{9D8B030D-6E8A-4147-A177-3AD203B41FA5}">
                      <a16:colId xmlns:a16="http://schemas.microsoft.com/office/drawing/2014/main" val="3520035223"/>
                    </a:ext>
                  </a:extLst>
                </a:gridCol>
                <a:gridCol w="411480">
                  <a:extLst>
                    <a:ext uri="{9D8B030D-6E8A-4147-A177-3AD203B41FA5}">
                      <a16:colId xmlns:a16="http://schemas.microsoft.com/office/drawing/2014/main" val="1976814855"/>
                    </a:ext>
                  </a:extLst>
                </a:gridCol>
                <a:gridCol w="411480">
                  <a:extLst>
                    <a:ext uri="{9D8B030D-6E8A-4147-A177-3AD203B41FA5}">
                      <a16:colId xmlns:a16="http://schemas.microsoft.com/office/drawing/2014/main" val="3876125150"/>
                    </a:ext>
                  </a:extLst>
                </a:gridCol>
                <a:gridCol w="576072">
                  <a:extLst>
                    <a:ext uri="{9D8B030D-6E8A-4147-A177-3AD203B41FA5}">
                      <a16:colId xmlns:a16="http://schemas.microsoft.com/office/drawing/2014/main" val="4160216876"/>
                    </a:ext>
                  </a:extLst>
                </a:gridCol>
                <a:gridCol w="411480">
                  <a:extLst>
                    <a:ext uri="{9D8B030D-6E8A-4147-A177-3AD203B41FA5}">
                      <a16:colId xmlns:a16="http://schemas.microsoft.com/office/drawing/2014/main" val="2216207603"/>
                    </a:ext>
                  </a:extLst>
                </a:gridCol>
                <a:gridCol w="411480">
                  <a:extLst>
                    <a:ext uri="{9D8B030D-6E8A-4147-A177-3AD203B41FA5}">
                      <a16:colId xmlns:a16="http://schemas.microsoft.com/office/drawing/2014/main" val="96089496"/>
                    </a:ext>
                  </a:extLst>
                </a:gridCol>
                <a:gridCol w="411480">
                  <a:extLst>
                    <a:ext uri="{9D8B030D-6E8A-4147-A177-3AD203B41FA5}">
                      <a16:colId xmlns:a16="http://schemas.microsoft.com/office/drawing/2014/main" val="3994936734"/>
                    </a:ext>
                  </a:extLst>
                </a:gridCol>
                <a:gridCol w="411480">
                  <a:extLst>
                    <a:ext uri="{9D8B030D-6E8A-4147-A177-3AD203B41FA5}">
                      <a16:colId xmlns:a16="http://schemas.microsoft.com/office/drawing/2014/main" val="3046741521"/>
                    </a:ext>
                  </a:extLst>
                </a:gridCol>
                <a:gridCol w="411480">
                  <a:extLst>
                    <a:ext uri="{9D8B030D-6E8A-4147-A177-3AD203B41FA5}">
                      <a16:colId xmlns:a16="http://schemas.microsoft.com/office/drawing/2014/main" val="3180867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817508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- 2023-03-14 17:00:17</a:t>
                      </a:r>
                      <a:r>
                        <a:rPr kumimoji="0" lang="fr-FR" sz="1000" b="0" i="0" u="none" strike="noStrike" kern="1200" cap="none" spc="0" normalizeH="0" baseline="0" noProof="0">
                          <a:ln>
                            <a:noFill/>
                          </a:ln>
                          <a:solidFill>
                            <a:prstClr val="black"/>
                          </a:solidFill>
                          <a:effectLst/>
                          <a:uLnTx/>
                          <a:uFillTx/>
                          <a:latin typeface="Calibri"/>
                          <a:ea typeface="+mn-ea"/>
                          <a:cs typeface="+mn-cs"/>
                        </a:rPr>
                        <a:t>
 🗓 Retrouvez-nous au salon @DSEI_Japan_EN, du 15 au 17 mars, à Tokyo.
📍Stand : H7-430 
Nous vous attendons avec impatience. pic.twitter.com/HqQ3BqEutG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https://pbs.twimg.com/media/FrMTMvaWwAEhlmB.jpg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0.27 %</a:t>
                      </a:r>
                    </a:p>
                  </a:txBody>
                  <a:tcPr/>
                </a:tc>
                <a:extLst>
                  <a:ext uri="{0D108BD9-81ED-4DB2-BD59-A6C34878D82A}">
                    <a16:rowId xmlns:a16="http://schemas.microsoft.com/office/drawing/2014/main" val="3142011760"/>
                  </a:ext>
                </a:extLst>
              </a:tr>
            </a:tbl>
          </a:graphicData>
        </a:graphic>
      </p:graphicFrame>
      <p:sp>
        <p:nvSpPr>
          <p:cNvPr id="4" name="Text Placeholder 3">
            <a:extLst>
              <a:ext uri="{FF2B5EF4-FFF2-40B4-BE49-F238E27FC236}">
                <a16:creationId xmlns:a16="http://schemas.microsoft.com/office/drawing/2014/main" id="{AE658123-B270-4C39-A314-2FFCBCBCB7DC}"/>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2699766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36D2F-3827-47BD-8D3D-92A97B79E042}"/>
              </a:ext>
            </a:extLst>
          </p:cNvPr>
          <p:cNvSpPr>
            <a:spLocks noGrp="1"/>
          </p:cNvSpPr>
          <p:nvPr>
            <p:ph type="title"/>
          </p:nvPr>
        </p:nvSpPr>
        <p:spPr/>
        <p:txBody>
          <a:bodyPr/>
          <a:lstStyle/>
          <a:p>
            <a:r>
              <a:rPr lang="en-US"/>
              <a:t>Twitter Own Tweets Table with CTR | All profiles - 2 of 25</a:t>
            </a:r>
          </a:p>
        </p:txBody>
      </p:sp>
      <p:graphicFrame>
        <p:nvGraphicFramePr>
          <p:cNvPr id="5" name="Table Placeholder 4">
            <a:extLst>
              <a:ext uri="{FF2B5EF4-FFF2-40B4-BE49-F238E27FC236}">
                <a16:creationId xmlns:a16="http://schemas.microsoft.com/office/drawing/2014/main" id="{563B5BED-B47A-416E-98F2-F1D0CEF60AF0}"/>
              </a:ext>
            </a:extLst>
          </p:cNvPr>
          <p:cNvGraphicFramePr>
            <a:graphicFrameLocks noGrp="1"/>
          </p:cNvGraphicFramePr>
          <p:nvPr>
            <p:ph type="tbl" sz="quarter" idx="13"/>
            <p:extLst>
              <p:ext uri="{D42A27DB-BD31-4B8C-83A1-F6EECF244321}">
                <p14:modId xmlns:p14="http://schemas.microsoft.com/office/powerpoint/2010/main" val="2023494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64784160"/>
                    </a:ext>
                  </a:extLst>
                </a:gridCol>
                <a:gridCol w="411480">
                  <a:extLst>
                    <a:ext uri="{9D8B030D-6E8A-4147-A177-3AD203B41FA5}">
                      <a16:colId xmlns:a16="http://schemas.microsoft.com/office/drawing/2014/main" val="3772862451"/>
                    </a:ext>
                  </a:extLst>
                </a:gridCol>
                <a:gridCol w="987552">
                  <a:extLst>
                    <a:ext uri="{9D8B030D-6E8A-4147-A177-3AD203B41FA5}">
                      <a16:colId xmlns:a16="http://schemas.microsoft.com/office/drawing/2014/main" val="1243246056"/>
                    </a:ext>
                  </a:extLst>
                </a:gridCol>
                <a:gridCol w="1234440">
                  <a:extLst>
                    <a:ext uri="{9D8B030D-6E8A-4147-A177-3AD203B41FA5}">
                      <a16:colId xmlns:a16="http://schemas.microsoft.com/office/drawing/2014/main" val="4266128857"/>
                    </a:ext>
                  </a:extLst>
                </a:gridCol>
                <a:gridCol w="411480">
                  <a:extLst>
                    <a:ext uri="{9D8B030D-6E8A-4147-A177-3AD203B41FA5}">
                      <a16:colId xmlns:a16="http://schemas.microsoft.com/office/drawing/2014/main" val="2919168241"/>
                    </a:ext>
                  </a:extLst>
                </a:gridCol>
                <a:gridCol w="411480">
                  <a:extLst>
                    <a:ext uri="{9D8B030D-6E8A-4147-A177-3AD203B41FA5}">
                      <a16:colId xmlns:a16="http://schemas.microsoft.com/office/drawing/2014/main" val="3608364331"/>
                    </a:ext>
                  </a:extLst>
                </a:gridCol>
                <a:gridCol w="576072">
                  <a:extLst>
                    <a:ext uri="{9D8B030D-6E8A-4147-A177-3AD203B41FA5}">
                      <a16:colId xmlns:a16="http://schemas.microsoft.com/office/drawing/2014/main" val="1647347292"/>
                    </a:ext>
                  </a:extLst>
                </a:gridCol>
                <a:gridCol w="411480">
                  <a:extLst>
                    <a:ext uri="{9D8B030D-6E8A-4147-A177-3AD203B41FA5}">
                      <a16:colId xmlns:a16="http://schemas.microsoft.com/office/drawing/2014/main" val="398923097"/>
                    </a:ext>
                  </a:extLst>
                </a:gridCol>
                <a:gridCol w="411480">
                  <a:extLst>
                    <a:ext uri="{9D8B030D-6E8A-4147-A177-3AD203B41FA5}">
                      <a16:colId xmlns:a16="http://schemas.microsoft.com/office/drawing/2014/main" val="262700644"/>
                    </a:ext>
                  </a:extLst>
                </a:gridCol>
                <a:gridCol w="411480">
                  <a:extLst>
                    <a:ext uri="{9D8B030D-6E8A-4147-A177-3AD203B41FA5}">
                      <a16:colId xmlns:a16="http://schemas.microsoft.com/office/drawing/2014/main" val="4016842381"/>
                    </a:ext>
                  </a:extLst>
                </a:gridCol>
                <a:gridCol w="411480">
                  <a:extLst>
                    <a:ext uri="{9D8B030D-6E8A-4147-A177-3AD203B41FA5}">
                      <a16:colId xmlns:a16="http://schemas.microsoft.com/office/drawing/2014/main" val="1625423633"/>
                    </a:ext>
                  </a:extLst>
                </a:gridCol>
                <a:gridCol w="411480">
                  <a:extLst>
                    <a:ext uri="{9D8B030D-6E8A-4147-A177-3AD203B41FA5}">
                      <a16:colId xmlns:a16="http://schemas.microsoft.com/office/drawing/2014/main" val="2421919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625816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@byMBDA - 2023-03-14 17:00:17</a:t>
                      </a:r>
                      <a:r>
                        <a:rPr kumimoji="0" lang="en-US" sz="1000" b="0" i="0" u="none" strike="noStrike" kern="1200" cap="none" spc="0" normalizeH="0" baseline="0" noProof="0">
                          <a:ln>
                            <a:noFill/>
                          </a:ln>
                          <a:solidFill>
                            <a:prstClr val="black"/>
                          </a:solidFill>
                          <a:effectLst/>
                          <a:uLnTx/>
                          <a:uFillTx/>
                          <a:latin typeface="Calibri"/>
                          <a:ea typeface="+mn-ea"/>
                          <a:cs typeface="+mn-cs"/>
                        </a:rPr>
                        <a:t>
 🗓 Meet us at the @DSEI_Japan_EN exhibition, from March 15th to March 17th, in Tokyo.
📍Stand: H7-430
We look forward to meeting you there!
#DSEIJapan pic.twitter.com/jEl8VJoWQu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https://pbs.twimg.com/media/FrMTMwrWIAE8wJT.jpg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0.23 %</a:t>
                      </a:r>
                    </a:p>
                  </a:txBody>
                  <a:tcPr/>
                </a:tc>
                <a:extLst>
                  <a:ext uri="{0D108BD9-81ED-4DB2-BD59-A6C34878D82A}">
                    <a16:rowId xmlns:a16="http://schemas.microsoft.com/office/drawing/2014/main" val="3289912798"/>
                  </a:ext>
                </a:extLst>
              </a:tr>
            </a:tbl>
          </a:graphicData>
        </a:graphic>
      </p:graphicFrame>
      <p:sp>
        <p:nvSpPr>
          <p:cNvPr id="4" name="Text Placeholder 3">
            <a:extLst>
              <a:ext uri="{FF2B5EF4-FFF2-40B4-BE49-F238E27FC236}">
                <a16:creationId xmlns:a16="http://schemas.microsoft.com/office/drawing/2014/main" id="{05D41D99-96FA-4BF7-8D76-CF22AFB5226F}"/>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417395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621C6-331D-49F2-9903-1E6A432BD19E}"/>
              </a:ext>
            </a:extLst>
          </p:cNvPr>
          <p:cNvSpPr>
            <a:spLocks noGrp="1"/>
          </p:cNvSpPr>
          <p:nvPr>
            <p:ph type="title"/>
          </p:nvPr>
        </p:nvSpPr>
        <p:spPr/>
        <p:txBody>
          <a:bodyPr/>
          <a:lstStyle/>
          <a:p>
            <a:r>
              <a:rPr lang="en-US"/>
              <a:t>Twitter Own Tweets Table with CTR | All profiles - 3 of 25</a:t>
            </a:r>
          </a:p>
        </p:txBody>
      </p:sp>
      <p:graphicFrame>
        <p:nvGraphicFramePr>
          <p:cNvPr id="5" name="Table Placeholder 4">
            <a:extLst>
              <a:ext uri="{FF2B5EF4-FFF2-40B4-BE49-F238E27FC236}">
                <a16:creationId xmlns:a16="http://schemas.microsoft.com/office/drawing/2014/main" id="{32CD48DF-BB7B-47A8-B400-EE05523E9471}"/>
              </a:ext>
            </a:extLst>
          </p:cNvPr>
          <p:cNvGraphicFramePr>
            <a:graphicFrameLocks noGrp="1"/>
          </p:cNvGraphicFramePr>
          <p:nvPr>
            <p:ph type="tbl" sz="quarter" idx="13"/>
            <p:extLst>
              <p:ext uri="{D42A27DB-BD31-4B8C-83A1-F6EECF244321}">
                <p14:modId xmlns:p14="http://schemas.microsoft.com/office/powerpoint/2010/main" val="2255120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10551442"/>
                    </a:ext>
                  </a:extLst>
                </a:gridCol>
                <a:gridCol w="411480">
                  <a:extLst>
                    <a:ext uri="{9D8B030D-6E8A-4147-A177-3AD203B41FA5}">
                      <a16:colId xmlns:a16="http://schemas.microsoft.com/office/drawing/2014/main" val="2937106613"/>
                    </a:ext>
                  </a:extLst>
                </a:gridCol>
                <a:gridCol w="987552">
                  <a:extLst>
                    <a:ext uri="{9D8B030D-6E8A-4147-A177-3AD203B41FA5}">
                      <a16:colId xmlns:a16="http://schemas.microsoft.com/office/drawing/2014/main" val="2656634135"/>
                    </a:ext>
                  </a:extLst>
                </a:gridCol>
                <a:gridCol w="1234440">
                  <a:extLst>
                    <a:ext uri="{9D8B030D-6E8A-4147-A177-3AD203B41FA5}">
                      <a16:colId xmlns:a16="http://schemas.microsoft.com/office/drawing/2014/main" val="97407858"/>
                    </a:ext>
                  </a:extLst>
                </a:gridCol>
                <a:gridCol w="411480">
                  <a:extLst>
                    <a:ext uri="{9D8B030D-6E8A-4147-A177-3AD203B41FA5}">
                      <a16:colId xmlns:a16="http://schemas.microsoft.com/office/drawing/2014/main" val="294352930"/>
                    </a:ext>
                  </a:extLst>
                </a:gridCol>
                <a:gridCol w="411480">
                  <a:extLst>
                    <a:ext uri="{9D8B030D-6E8A-4147-A177-3AD203B41FA5}">
                      <a16:colId xmlns:a16="http://schemas.microsoft.com/office/drawing/2014/main" val="2735453989"/>
                    </a:ext>
                  </a:extLst>
                </a:gridCol>
                <a:gridCol w="576072">
                  <a:extLst>
                    <a:ext uri="{9D8B030D-6E8A-4147-A177-3AD203B41FA5}">
                      <a16:colId xmlns:a16="http://schemas.microsoft.com/office/drawing/2014/main" val="1818179800"/>
                    </a:ext>
                  </a:extLst>
                </a:gridCol>
                <a:gridCol w="411480">
                  <a:extLst>
                    <a:ext uri="{9D8B030D-6E8A-4147-A177-3AD203B41FA5}">
                      <a16:colId xmlns:a16="http://schemas.microsoft.com/office/drawing/2014/main" val="1075725928"/>
                    </a:ext>
                  </a:extLst>
                </a:gridCol>
                <a:gridCol w="411480">
                  <a:extLst>
                    <a:ext uri="{9D8B030D-6E8A-4147-A177-3AD203B41FA5}">
                      <a16:colId xmlns:a16="http://schemas.microsoft.com/office/drawing/2014/main" val="1341593795"/>
                    </a:ext>
                  </a:extLst>
                </a:gridCol>
                <a:gridCol w="411480">
                  <a:extLst>
                    <a:ext uri="{9D8B030D-6E8A-4147-A177-3AD203B41FA5}">
                      <a16:colId xmlns:a16="http://schemas.microsoft.com/office/drawing/2014/main" val="2635001719"/>
                    </a:ext>
                  </a:extLst>
                </a:gridCol>
                <a:gridCol w="411480">
                  <a:extLst>
                    <a:ext uri="{9D8B030D-6E8A-4147-A177-3AD203B41FA5}">
                      <a16:colId xmlns:a16="http://schemas.microsoft.com/office/drawing/2014/main" val="131192671"/>
                    </a:ext>
                  </a:extLst>
                </a:gridCol>
                <a:gridCol w="411480">
                  <a:extLst>
                    <a:ext uri="{9D8B030D-6E8A-4147-A177-3AD203B41FA5}">
                      <a16:colId xmlns:a16="http://schemas.microsoft.com/office/drawing/2014/main" val="3785416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869133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@MBDAItalia - 2023-03-14 17:00:17</a:t>
                      </a:r>
                      <a:r>
                        <a:rPr kumimoji="0" lang="en-US" sz="1000" b="0" i="0" u="none" strike="noStrike" kern="1200" cap="none" spc="0" normalizeH="0" baseline="0" noProof="0">
                          <a:ln>
                            <a:noFill/>
                          </a:ln>
                          <a:solidFill>
                            <a:prstClr val="black"/>
                          </a:solidFill>
                          <a:effectLst/>
                          <a:uLnTx/>
                          <a:uFillTx/>
                          <a:latin typeface="Calibri"/>
                          <a:ea typeface="+mn-ea"/>
                          <a:cs typeface="+mn-cs"/>
                        </a:rPr>
                        <a:t>
 🗓 Venite a trovarci al salone @DSEI_Japan_EN, dal 15 al 17 marzo, a Tokyo.
📍 Stand: H7-430
Vi aspettiamo!
#DSEIJapan pic.twitter.com/BERhQ7TsOI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https://pbs.twimg.com/media/FrMTMwMXgAAGnpt.jpg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1.22 %</a:t>
                      </a:r>
                    </a:p>
                  </a:txBody>
                  <a:tcPr/>
                </a:tc>
                <a:extLst>
                  <a:ext uri="{0D108BD9-81ED-4DB2-BD59-A6C34878D82A}">
                    <a16:rowId xmlns:a16="http://schemas.microsoft.com/office/drawing/2014/main" val="2478998045"/>
                  </a:ext>
                </a:extLst>
              </a:tr>
            </a:tbl>
          </a:graphicData>
        </a:graphic>
      </p:graphicFrame>
      <p:sp>
        <p:nvSpPr>
          <p:cNvPr id="4" name="Text Placeholder 3">
            <a:extLst>
              <a:ext uri="{FF2B5EF4-FFF2-40B4-BE49-F238E27FC236}">
                <a16:creationId xmlns:a16="http://schemas.microsoft.com/office/drawing/2014/main" id="{B449B6C4-FC33-42EE-8F83-8CE364C723E3}"/>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670530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50A61-47A1-4F75-BC2A-158A047330AC}"/>
              </a:ext>
            </a:extLst>
          </p:cNvPr>
          <p:cNvSpPr>
            <a:spLocks noGrp="1"/>
          </p:cNvSpPr>
          <p:nvPr>
            <p:ph type="title"/>
          </p:nvPr>
        </p:nvSpPr>
        <p:spPr/>
        <p:txBody>
          <a:bodyPr/>
          <a:lstStyle/>
          <a:p>
            <a:r>
              <a:rPr lang="en-US"/>
              <a:t>Twitter Own Tweets Table with CTR | All profiles - 4 of 25</a:t>
            </a:r>
          </a:p>
        </p:txBody>
      </p:sp>
      <p:graphicFrame>
        <p:nvGraphicFramePr>
          <p:cNvPr id="5" name="Table Placeholder 4">
            <a:extLst>
              <a:ext uri="{FF2B5EF4-FFF2-40B4-BE49-F238E27FC236}">
                <a16:creationId xmlns:a16="http://schemas.microsoft.com/office/drawing/2014/main" id="{C3A6D5FA-26F2-40FD-9B7E-41EE232765D9}"/>
              </a:ext>
            </a:extLst>
          </p:cNvPr>
          <p:cNvGraphicFramePr>
            <a:graphicFrameLocks noGrp="1"/>
          </p:cNvGraphicFramePr>
          <p:nvPr>
            <p:ph type="tbl" sz="quarter" idx="13"/>
            <p:extLst>
              <p:ext uri="{D42A27DB-BD31-4B8C-83A1-F6EECF244321}">
                <p14:modId xmlns:p14="http://schemas.microsoft.com/office/powerpoint/2010/main" val="3409623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08191385"/>
                    </a:ext>
                  </a:extLst>
                </a:gridCol>
                <a:gridCol w="411480">
                  <a:extLst>
                    <a:ext uri="{9D8B030D-6E8A-4147-A177-3AD203B41FA5}">
                      <a16:colId xmlns:a16="http://schemas.microsoft.com/office/drawing/2014/main" val="2125387967"/>
                    </a:ext>
                  </a:extLst>
                </a:gridCol>
                <a:gridCol w="987552">
                  <a:extLst>
                    <a:ext uri="{9D8B030D-6E8A-4147-A177-3AD203B41FA5}">
                      <a16:colId xmlns:a16="http://schemas.microsoft.com/office/drawing/2014/main" val="3787340922"/>
                    </a:ext>
                  </a:extLst>
                </a:gridCol>
                <a:gridCol w="1234440">
                  <a:extLst>
                    <a:ext uri="{9D8B030D-6E8A-4147-A177-3AD203B41FA5}">
                      <a16:colId xmlns:a16="http://schemas.microsoft.com/office/drawing/2014/main" val="1025390238"/>
                    </a:ext>
                  </a:extLst>
                </a:gridCol>
                <a:gridCol w="411480">
                  <a:extLst>
                    <a:ext uri="{9D8B030D-6E8A-4147-A177-3AD203B41FA5}">
                      <a16:colId xmlns:a16="http://schemas.microsoft.com/office/drawing/2014/main" val="301118981"/>
                    </a:ext>
                  </a:extLst>
                </a:gridCol>
                <a:gridCol w="411480">
                  <a:extLst>
                    <a:ext uri="{9D8B030D-6E8A-4147-A177-3AD203B41FA5}">
                      <a16:colId xmlns:a16="http://schemas.microsoft.com/office/drawing/2014/main" val="4233536019"/>
                    </a:ext>
                  </a:extLst>
                </a:gridCol>
                <a:gridCol w="576072">
                  <a:extLst>
                    <a:ext uri="{9D8B030D-6E8A-4147-A177-3AD203B41FA5}">
                      <a16:colId xmlns:a16="http://schemas.microsoft.com/office/drawing/2014/main" val="3591176095"/>
                    </a:ext>
                  </a:extLst>
                </a:gridCol>
                <a:gridCol w="411480">
                  <a:extLst>
                    <a:ext uri="{9D8B030D-6E8A-4147-A177-3AD203B41FA5}">
                      <a16:colId xmlns:a16="http://schemas.microsoft.com/office/drawing/2014/main" val="1826329788"/>
                    </a:ext>
                  </a:extLst>
                </a:gridCol>
                <a:gridCol w="411480">
                  <a:extLst>
                    <a:ext uri="{9D8B030D-6E8A-4147-A177-3AD203B41FA5}">
                      <a16:colId xmlns:a16="http://schemas.microsoft.com/office/drawing/2014/main" val="1894219139"/>
                    </a:ext>
                  </a:extLst>
                </a:gridCol>
                <a:gridCol w="411480">
                  <a:extLst>
                    <a:ext uri="{9D8B030D-6E8A-4147-A177-3AD203B41FA5}">
                      <a16:colId xmlns:a16="http://schemas.microsoft.com/office/drawing/2014/main" val="570742217"/>
                    </a:ext>
                  </a:extLst>
                </a:gridCol>
                <a:gridCol w="411480">
                  <a:extLst>
                    <a:ext uri="{9D8B030D-6E8A-4147-A177-3AD203B41FA5}">
                      <a16:colId xmlns:a16="http://schemas.microsoft.com/office/drawing/2014/main" val="61190798"/>
                    </a:ext>
                  </a:extLst>
                </a:gridCol>
                <a:gridCol w="411480">
                  <a:extLst>
                    <a:ext uri="{9D8B030D-6E8A-4147-A177-3AD203B41FA5}">
                      <a16:colId xmlns:a16="http://schemas.microsoft.com/office/drawing/2014/main" val="2646393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267009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- 2023-03-14 12:15:08</a:t>
                      </a:r>
                      <a:r>
                        <a:rPr kumimoji="0" lang="fr-FR" sz="1000" b="0" i="0" u="none" strike="noStrike" kern="1200" cap="none" spc="0" normalizeH="0" baseline="0" noProof="0">
                          <a:ln>
                            <a:noFill/>
                          </a:ln>
                          <a:solidFill>
                            <a:prstClr val="black"/>
                          </a:solidFill>
                          <a:effectLst/>
                          <a:uLnTx/>
                          <a:uFillTx/>
                          <a:latin typeface="Calibri"/>
                          <a:ea typeface="+mn-ea"/>
                          <a:cs typeface="+mn-cs"/>
                        </a:rPr>
                        <a:t>
 Rencontrez nos équipes lors du Jobdating @AerocentreAPER pour découvrir nos opportunités en région Centre dans les #métiers de l’ingénierie, de la production et du support clients. 
Pour vous inscrire : fcld.ly/0vlc5fi  
#LAéroRecrute @RCValdeLoire pic.twitter.com/6REJAPFpoy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https://pbs.twimg.com/media/FrLR752WcAMI3s3.jpg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0.4 %</a:t>
                      </a:r>
                    </a:p>
                  </a:txBody>
                  <a:tcPr/>
                </a:tc>
                <a:extLst>
                  <a:ext uri="{0D108BD9-81ED-4DB2-BD59-A6C34878D82A}">
                    <a16:rowId xmlns:a16="http://schemas.microsoft.com/office/drawing/2014/main" val="2921022512"/>
                  </a:ext>
                </a:extLst>
              </a:tr>
            </a:tbl>
          </a:graphicData>
        </a:graphic>
      </p:graphicFrame>
      <p:sp>
        <p:nvSpPr>
          <p:cNvPr id="4" name="Text Placeholder 3">
            <a:extLst>
              <a:ext uri="{FF2B5EF4-FFF2-40B4-BE49-F238E27FC236}">
                <a16:creationId xmlns:a16="http://schemas.microsoft.com/office/drawing/2014/main" id="{27FA85D9-AB46-438C-817C-5BC26F0CBB9B}"/>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178816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85409-131B-4469-94A0-43EECBF5B617}"/>
              </a:ext>
            </a:extLst>
          </p:cNvPr>
          <p:cNvSpPr>
            <a:spLocks noGrp="1"/>
          </p:cNvSpPr>
          <p:nvPr>
            <p:ph type="title"/>
          </p:nvPr>
        </p:nvSpPr>
        <p:spPr/>
        <p:txBody>
          <a:bodyPr/>
          <a:lstStyle/>
          <a:p>
            <a:r>
              <a:rPr lang="en-US"/>
              <a:t>Twitter Own Tweets Table with CTR | All profiles - 5 of 25</a:t>
            </a:r>
          </a:p>
        </p:txBody>
      </p:sp>
      <p:graphicFrame>
        <p:nvGraphicFramePr>
          <p:cNvPr id="5" name="Table Placeholder 4">
            <a:extLst>
              <a:ext uri="{FF2B5EF4-FFF2-40B4-BE49-F238E27FC236}">
                <a16:creationId xmlns:a16="http://schemas.microsoft.com/office/drawing/2014/main" id="{9F9E49CC-34B4-4E9F-82E2-5D6BB2CE3640}"/>
              </a:ext>
            </a:extLst>
          </p:cNvPr>
          <p:cNvGraphicFramePr>
            <a:graphicFrameLocks noGrp="1"/>
          </p:cNvGraphicFramePr>
          <p:nvPr>
            <p:ph type="tbl" sz="quarter" idx="13"/>
            <p:extLst>
              <p:ext uri="{D42A27DB-BD31-4B8C-83A1-F6EECF244321}">
                <p14:modId xmlns:p14="http://schemas.microsoft.com/office/powerpoint/2010/main" val="3513669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38427307"/>
                    </a:ext>
                  </a:extLst>
                </a:gridCol>
                <a:gridCol w="411480">
                  <a:extLst>
                    <a:ext uri="{9D8B030D-6E8A-4147-A177-3AD203B41FA5}">
                      <a16:colId xmlns:a16="http://schemas.microsoft.com/office/drawing/2014/main" val="3554631154"/>
                    </a:ext>
                  </a:extLst>
                </a:gridCol>
                <a:gridCol w="987552">
                  <a:extLst>
                    <a:ext uri="{9D8B030D-6E8A-4147-A177-3AD203B41FA5}">
                      <a16:colId xmlns:a16="http://schemas.microsoft.com/office/drawing/2014/main" val="404901035"/>
                    </a:ext>
                  </a:extLst>
                </a:gridCol>
                <a:gridCol w="1234440">
                  <a:extLst>
                    <a:ext uri="{9D8B030D-6E8A-4147-A177-3AD203B41FA5}">
                      <a16:colId xmlns:a16="http://schemas.microsoft.com/office/drawing/2014/main" val="1210765038"/>
                    </a:ext>
                  </a:extLst>
                </a:gridCol>
                <a:gridCol w="411480">
                  <a:extLst>
                    <a:ext uri="{9D8B030D-6E8A-4147-A177-3AD203B41FA5}">
                      <a16:colId xmlns:a16="http://schemas.microsoft.com/office/drawing/2014/main" val="3863968855"/>
                    </a:ext>
                  </a:extLst>
                </a:gridCol>
                <a:gridCol w="411480">
                  <a:extLst>
                    <a:ext uri="{9D8B030D-6E8A-4147-A177-3AD203B41FA5}">
                      <a16:colId xmlns:a16="http://schemas.microsoft.com/office/drawing/2014/main" val="4017142524"/>
                    </a:ext>
                  </a:extLst>
                </a:gridCol>
                <a:gridCol w="576072">
                  <a:extLst>
                    <a:ext uri="{9D8B030D-6E8A-4147-A177-3AD203B41FA5}">
                      <a16:colId xmlns:a16="http://schemas.microsoft.com/office/drawing/2014/main" val="1092934309"/>
                    </a:ext>
                  </a:extLst>
                </a:gridCol>
                <a:gridCol w="411480">
                  <a:extLst>
                    <a:ext uri="{9D8B030D-6E8A-4147-A177-3AD203B41FA5}">
                      <a16:colId xmlns:a16="http://schemas.microsoft.com/office/drawing/2014/main" val="730202560"/>
                    </a:ext>
                  </a:extLst>
                </a:gridCol>
                <a:gridCol w="411480">
                  <a:extLst>
                    <a:ext uri="{9D8B030D-6E8A-4147-A177-3AD203B41FA5}">
                      <a16:colId xmlns:a16="http://schemas.microsoft.com/office/drawing/2014/main" val="3334199753"/>
                    </a:ext>
                  </a:extLst>
                </a:gridCol>
                <a:gridCol w="411480">
                  <a:extLst>
                    <a:ext uri="{9D8B030D-6E8A-4147-A177-3AD203B41FA5}">
                      <a16:colId xmlns:a16="http://schemas.microsoft.com/office/drawing/2014/main" val="2407290269"/>
                    </a:ext>
                  </a:extLst>
                </a:gridCol>
                <a:gridCol w="411480">
                  <a:extLst>
                    <a:ext uri="{9D8B030D-6E8A-4147-A177-3AD203B41FA5}">
                      <a16:colId xmlns:a16="http://schemas.microsoft.com/office/drawing/2014/main" val="1529528364"/>
                    </a:ext>
                  </a:extLst>
                </a:gridCol>
                <a:gridCol w="411480">
                  <a:extLst>
                    <a:ext uri="{9D8B030D-6E8A-4147-A177-3AD203B41FA5}">
                      <a16:colId xmlns:a16="http://schemas.microsoft.com/office/drawing/2014/main" val="1290905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95687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- 2023-03-13 17:00:28</a:t>
                      </a:r>
                      <a:r>
                        <a:rPr kumimoji="0" lang="it-IT" sz="1000" b="0" i="0" u="none" strike="noStrike" kern="1200" cap="none" spc="0" normalizeH="0" baseline="0" noProof="0">
                          <a:ln>
                            <a:noFill/>
                          </a:ln>
                          <a:solidFill>
                            <a:prstClr val="black"/>
                          </a:solidFill>
                          <a:effectLst/>
                          <a:uLnTx/>
                          <a:uFillTx/>
                          <a:latin typeface="Calibri"/>
                          <a:ea typeface="+mn-ea"/>
                          <a:cs typeface="+mn-cs"/>
                        </a:rPr>
                        <a:t>
 🔜 Il 16 marzo @MBDAItalia sarà presente all'evento di @UniLUISS "Guardare oltre". Si parlerà anche della Defence Leadership Academy, catalizzatore del nuovo ruolo del Sistema Difesa. Un'occasione per scoprire sfide ed esperienze pensando al futuro dell'eco-sistema #Difesa 💯 pic.twitter.com/QryYl7vTVp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https://pbs.twimg.com/media/FrHJpqTWcAABPeQ.jpg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4008089750"/>
                  </a:ext>
                </a:extLst>
              </a:tr>
            </a:tbl>
          </a:graphicData>
        </a:graphic>
      </p:graphicFrame>
      <p:sp>
        <p:nvSpPr>
          <p:cNvPr id="4" name="Text Placeholder 3">
            <a:extLst>
              <a:ext uri="{FF2B5EF4-FFF2-40B4-BE49-F238E27FC236}">
                <a16:creationId xmlns:a16="http://schemas.microsoft.com/office/drawing/2014/main" id="{9D351A77-2D22-4DFE-BCF6-285887AA5F47}"/>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672896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712F5-0835-4E73-869D-5698F8A80876}"/>
              </a:ext>
            </a:extLst>
          </p:cNvPr>
          <p:cNvSpPr>
            <a:spLocks noGrp="1"/>
          </p:cNvSpPr>
          <p:nvPr>
            <p:ph type="title"/>
          </p:nvPr>
        </p:nvSpPr>
        <p:spPr/>
        <p:txBody>
          <a:bodyPr/>
          <a:lstStyle/>
          <a:p>
            <a:r>
              <a:rPr lang="en-US"/>
              <a:t>Twitter Own Tweets Table with CTR | All profiles - 6 of 25</a:t>
            </a:r>
          </a:p>
        </p:txBody>
      </p:sp>
      <p:graphicFrame>
        <p:nvGraphicFramePr>
          <p:cNvPr id="5" name="Table Placeholder 4">
            <a:extLst>
              <a:ext uri="{FF2B5EF4-FFF2-40B4-BE49-F238E27FC236}">
                <a16:creationId xmlns:a16="http://schemas.microsoft.com/office/drawing/2014/main" id="{AFDF56E2-EF11-4EDE-9AC9-98B7E728AF6F}"/>
              </a:ext>
            </a:extLst>
          </p:cNvPr>
          <p:cNvGraphicFramePr>
            <a:graphicFrameLocks noGrp="1"/>
          </p:cNvGraphicFramePr>
          <p:nvPr>
            <p:ph type="tbl" sz="quarter" idx="13"/>
            <p:extLst>
              <p:ext uri="{D42A27DB-BD31-4B8C-83A1-F6EECF244321}">
                <p14:modId xmlns:p14="http://schemas.microsoft.com/office/powerpoint/2010/main" val="788669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72309530"/>
                    </a:ext>
                  </a:extLst>
                </a:gridCol>
                <a:gridCol w="411480">
                  <a:extLst>
                    <a:ext uri="{9D8B030D-6E8A-4147-A177-3AD203B41FA5}">
                      <a16:colId xmlns:a16="http://schemas.microsoft.com/office/drawing/2014/main" val="1653994386"/>
                    </a:ext>
                  </a:extLst>
                </a:gridCol>
                <a:gridCol w="987552">
                  <a:extLst>
                    <a:ext uri="{9D8B030D-6E8A-4147-A177-3AD203B41FA5}">
                      <a16:colId xmlns:a16="http://schemas.microsoft.com/office/drawing/2014/main" val="488020693"/>
                    </a:ext>
                  </a:extLst>
                </a:gridCol>
                <a:gridCol w="1234440">
                  <a:extLst>
                    <a:ext uri="{9D8B030D-6E8A-4147-A177-3AD203B41FA5}">
                      <a16:colId xmlns:a16="http://schemas.microsoft.com/office/drawing/2014/main" val="1574024074"/>
                    </a:ext>
                  </a:extLst>
                </a:gridCol>
                <a:gridCol w="411480">
                  <a:extLst>
                    <a:ext uri="{9D8B030D-6E8A-4147-A177-3AD203B41FA5}">
                      <a16:colId xmlns:a16="http://schemas.microsoft.com/office/drawing/2014/main" val="1200812208"/>
                    </a:ext>
                  </a:extLst>
                </a:gridCol>
                <a:gridCol w="411480">
                  <a:extLst>
                    <a:ext uri="{9D8B030D-6E8A-4147-A177-3AD203B41FA5}">
                      <a16:colId xmlns:a16="http://schemas.microsoft.com/office/drawing/2014/main" val="617290623"/>
                    </a:ext>
                  </a:extLst>
                </a:gridCol>
                <a:gridCol w="576072">
                  <a:extLst>
                    <a:ext uri="{9D8B030D-6E8A-4147-A177-3AD203B41FA5}">
                      <a16:colId xmlns:a16="http://schemas.microsoft.com/office/drawing/2014/main" val="595713017"/>
                    </a:ext>
                  </a:extLst>
                </a:gridCol>
                <a:gridCol w="411480">
                  <a:extLst>
                    <a:ext uri="{9D8B030D-6E8A-4147-A177-3AD203B41FA5}">
                      <a16:colId xmlns:a16="http://schemas.microsoft.com/office/drawing/2014/main" val="516769566"/>
                    </a:ext>
                  </a:extLst>
                </a:gridCol>
                <a:gridCol w="411480">
                  <a:extLst>
                    <a:ext uri="{9D8B030D-6E8A-4147-A177-3AD203B41FA5}">
                      <a16:colId xmlns:a16="http://schemas.microsoft.com/office/drawing/2014/main" val="2240620901"/>
                    </a:ext>
                  </a:extLst>
                </a:gridCol>
                <a:gridCol w="411480">
                  <a:extLst>
                    <a:ext uri="{9D8B030D-6E8A-4147-A177-3AD203B41FA5}">
                      <a16:colId xmlns:a16="http://schemas.microsoft.com/office/drawing/2014/main" val="329938777"/>
                    </a:ext>
                  </a:extLst>
                </a:gridCol>
                <a:gridCol w="411480">
                  <a:extLst>
                    <a:ext uri="{9D8B030D-6E8A-4147-A177-3AD203B41FA5}">
                      <a16:colId xmlns:a16="http://schemas.microsoft.com/office/drawing/2014/main" val="1061901667"/>
                    </a:ext>
                  </a:extLst>
                </a:gridCol>
                <a:gridCol w="411480">
                  <a:extLst>
                    <a:ext uri="{9D8B030D-6E8A-4147-A177-3AD203B41FA5}">
                      <a16:colId xmlns:a16="http://schemas.microsoft.com/office/drawing/2014/main" val="731523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931609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- 2023-03-13 16:00:26</a:t>
                      </a:r>
                      <a:r>
                        <a:rPr kumimoji="0" lang="it-IT" sz="1000" b="0" i="0" u="none" strike="noStrike" kern="1200" cap="none" spc="0" normalizeH="0" baseline="0" noProof="0">
                          <a:ln>
                            <a:noFill/>
                          </a:ln>
                          <a:solidFill>
                            <a:prstClr val="black"/>
                          </a:solidFill>
                          <a:effectLst/>
                          <a:uLnTx/>
                          <a:uFillTx/>
                          <a:latin typeface="Calibri"/>
                          <a:ea typeface="+mn-ea"/>
                          <a:cs typeface="+mn-cs"/>
                        </a:rPr>
                        <a:t>
 🚀 Il 10 marzo in @AerospacePoliMI si è tenuto il mentoring di gruppo con i manager del settore #aerospace. @MBDAItalia è stata presente con #AlfredoVernucci, Head of System Design and Analysis Italy, per parlare con studenti e neolaureati di percorsi di carriera e competenze💡 pic.twitter.com/5gjyh1TYdu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https://pbs.twimg.com/media/FrG76KXaAAYa4ch.jpg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011508532"/>
                  </a:ext>
                </a:extLst>
              </a:tr>
            </a:tbl>
          </a:graphicData>
        </a:graphic>
      </p:graphicFrame>
      <p:sp>
        <p:nvSpPr>
          <p:cNvPr id="4" name="Text Placeholder 3">
            <a:extLst>
              <a:ext uri="{FF2B5EF4-FFF2-40B4-BE49-F238E27FC236}">
                <a16:creationId xmlns:a16="http://schemas.microsoft.com/office/drawing/2014/main" id="{F0DA9351-07A1-4DCC-9011-E6DC1AE8D494}"/>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2958318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28EED-4287-448B-A4A7-1F788C9B194C}"/>
              </a:ext>
            </a:extLst>
          </p:cNvPr>
          <p:cNvSpPr>
            <a:spLocks noGrp="1"/>
          </p:cNvSpPr>
          <p:nvPr>
            <p:ph type="title"/>
          </p:nvPr>
        </p:nvSpPr>
        <p:spPr/>
        <p:txBody>
          <a:bodyPr/>
          <a:lstStyle/>
          <a:p>
            <a:r>
              <a:rPr lang="en-US"/>
              <a:t>Twitter Own Tweets Table with CTR | All profiles - 7 of 25</a:t>
            </a:r>
          </a:p>
        </p:txBody>
      </p:sp>
      <p:graphicFrame>
        <p:nvGraphicFramePr>
          <p:cNvPr id="5" name="Table Placeholder 4">
            <a:extLst>
              <a:ext uri="{FF2B5EF4-FFF2-40B4-BE49-F238E27FC236}">
                <a16:creationId xmlns:a16="http://schemas.microsoft.com/office/drawing/2014/main" id="{58DDDCC5-8589-4DA3-A0E6-3D8055F990FC}"/>
              </a:ext>
            </a:extLst>
          </p:cNvPr>
          <p:cNvGraphicFramePr>
            <a:graphicFrameLocks noGrp="1"/>
          </p:cNvGraphicFramePr>
          <p:nvPr>
            <p:ph type="tbl" sz="quarter" idx="13"/>
            <p:extLst>
              <p:ext uri="{D42A27DB-BD31-4B8C-83A1-F6EECF244321}">
                <p14:modId xmlns:p14="http://schemas.microsoft.com/office/powerpoint/2010/main" val="1930698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13150562"/>
                    </a:ext>
                  </a:extLst>
                </a:gridCol>
                <a:gridCol w="411480">
                  <a:extLst>
                    <a:ext uri="{9D8B030D-6E8A-4147-A177-3AD203B41FA5}">
                      <a16:colId xmlns:a16="http://schemas.microsoft.com/office/drawing/2014/main" val="4043995916"/>
                    </a:ext>
                  </a:extLst>
                </a:gridCol>
                <a:gridCol w="987552">
                  <a:extLst>
                    <a:ext uri="{9D8B030D-6E8A-4147-A177-3AD203B41FA5}">
                      <a16:colId xmlns:a16="http://schemas.microsoft.com/office/drawing/2014/main" val="436232642"/>
                    </a:ext>
                  </a:extLst>
                </a:gridCol>
                <a:gridCol w="1234440">
                  <a:extLst>
                    <a:ext uri="{9D8B030D-6E8A-4147-A177-3AD203B41FA5}">
                      <a16:colId xmlns:a16="http://schemas.microsoft.com/office/drawing/2014/main" val="2119305648"/>
                    </a:ext>
                  </a:extLst>
                </a:gridCol>
                <a:gridCol w="411480">
                  <a:extLst>
                    <a:ext uri="{9D8B030D-6E8A-4147-A177-3AD203B41FA5}">
                      <a16:colId xmlns:a16="http://schemas.microsoft.com/office/drawing/2014/main" val="3554409340"/>
                    </a:ext>
                  </a:extLst>
                </a:gridCol>
                <a:gridCol w="411480">
                  <a:extLst>
                    <a:ext uri="{9D8B030D-6E8A-4147-A177-3AD203B41FA5}">
                      <a16:colId xmlns:a16="http://schemas.microsoft.com/office/drawing/2014/main" val="3257230649"/>
                    </a:ext>
                  </a:extLst>
                </a:gridCol>
                <a:gridCol w="576072">
                  <a:extLst>
                    <a:ext uri="{9D8B030D-6E8A-4147-A177-3AD203B41FA5}">
                      <a16:colId xmlns:a16="http://schemas.microsoft.com/office/drawing/2014/main" val="918239761"/>
                    </a:ext>
                  </a:extLst>
                </a:gridCol>
                <a:gridCol w="411480">
                  <a:extLst>
                    <a:ext uri="{9D8B030D-6E8A-4147-A177-3AD203B41FA5}">
                      <a16:colId xmlns:a16="http://schemas.microsoft.com/office/drawing/2014/main" val="3063126358"/>
                    </a:ext>
                  </a:extLst>
                </a:gridCol>
                <a:gridCol w="411480">
                  <a:extLst>
                    <a:ext uri="{9D8B030D-6E8A-4147-A177-3AD203B41FA5}">
                      <a16:colId xmlns:a16="http://schemas.microsoft.com/office/drawing/2014/main" val="3863994674"/>
                    </a:ext>
                  </a:extLst>
                </a:gridCol>
                <a:gridCol w="411480">
                  <a:extLst>
                    <a:ext uri="{9D8B030D-6E8A-4147-A177-3AD203B41FA5}">
                      <a16:colId xmlns:a16="http://schemas.microsoft.com/office/drawing/2014/main" val="3242933993"/>
                    </a:ext>
                  </a:extLst>
                </a:gridCol>
                <a:gridCol w="411480">
                  <a:extLst>
                    <a:ext uri="{9D8B030D-6E8A-4147-A177-3AD203B41FA5}">
                      <a16:colId xmlns:a16="http://schemas.microsoft.com/office/drawing/2014/main" val="2037545868"/>
                    </a:ext>
                  </a:extLst>
                </a:gridCol>
                <a:gridCol w="411480">
                  <a:extLst>
                    <a:ext uri="{9D8B030D-6E8A-4147-A177-3AD203B41FA5}">
                      <a16:colId xmlns:a16="http://schemas.microsoft.com/office/drawing/2014/main" val="587722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18362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- 2023-03-12 13:00:19</a:t>
                      </a:r>
                      <a:r>
                        <a:rPr kumimoji="0" lang="fr-FR" sz="1000" b="0" i="0" u="none" strike="noStrike" kern="1200" cap="none" spc="0" normalizeH="0" baseline="0" noProof="0">
                          <a:ln>
                            <a:noFill/>
                          </a:ln>
                          <a:solidFill>
                            <a:prstClr val="black"/>
                          </a:solidFill>
                          <a:effectLst/>
                          <a:uLnTx/>
                          <a:uFillTx/>
                          <a:latin typeface="Calibri"/>
                          <a:ea typeface="+mn-ea"/>
                          <a:cs typeface="+mn-cs"/>
                        </a:rPr>
                        <a:t>
 Ne ratez pas la conférence de presse annuelle de MBDA le 15 mars. 
Vous pourrez suivre les points clés et retrouver les informations essentielles grâce aux hashtags dédiés #MBDAPressConference et #MBDAResults pic.twitter.com/0pgq50t0LC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https://pbs.twimg.com/media/FrBJGB5WcAEOIlX.jpg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0.22 %</a:t>
                      </a:r>
                    </a:p>
                  </a:txBody>
                  <a:tcPr/>
                </a:tc>
                <a:extLst>
                  <a:ext uri="{0D108BD9-81ED-4DB2-BD59-A6C34878D82A}">
                    <a16:rowId xmlns:a16="http://schemas.microsoft.com/office/drawing/2014/main" val="3465138764"/>
                  </a:ext>
                </a:extLst>
              </a:tr>
            </a:tbl>
          </a:graphicData>
        </a:graphic>
      </p:graphicFrame>
      <p:sp>
        <p:nvSpPr>
          <p:cNvPr id="4" name="Text Placeholder 3">
            <a:extLst>
              <a:ext uri="{FF2B5EF4-FFF2-40B4-BE49-F238E27FC236}">
                <a16:creationId xmlns:a16="http://schemas.microsoft.com/office/drawing/2014/main" id="{C5ECBD57-E6E7-407C-A777-1F96E745F37E}"/>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4263072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6258A-E73F-4827-981C-DC163AE6028E}"/>
              </a:ext>
            </a:extLst>
          </p:cNvPr>
          <p:cNvSpPr>
            <a:spLocks noGrp="1"/>
          </p:cNvSpPr>
          <p:nvPr>
            <p:ph type="title"/>
          </p:nvPr>
        </p:nvSpPr>
        <p:spPr/>
        <p:txBody>
          <a:bodyPr/>
          <a:lstStyle/>
          <a:p>
            <a:r>
              <a:rPr lang="en-US"/>
              <a:t>Twitter Own Tweets Table with CTR | All profiles - 8 of 25</a:t>
            </a:r>
          </a:p>
        </p:txBody>
      </p:sp>
      <p:graphicFrame>
        <p:nvGraphicFramePr>
          <p:cNvPr id="5" name="Table Placeholder 4">
            <a:extLst>
              <a:ext uri="{FF2B5EF4-FFF2-40B4-BE49-F238E27FC236}">
                <a16:creationId xmlns:a16="http://schemas.microsoft.com/office/drawing/2014/main" id="{A281472D-0FB2-42A5-A17A-DA39CE63BC66}"/>
              </a:ext>
            </a:extLst>
          </p:cNvPr>
          <p:cNvGraphicFramePr>
            <a:graphicFrameLocks noGrp="1"/>
          </p:cNvGraphicFramePr>
          <p:nvPr>
            <p:ph type="tbl" sz="quarter" idx="13"/>
            <p:extLst>
              <p:ext uri="{D42A27DB-BD31-4B8C-83A1-F6EECF244321}">
                <p14:modId xmlns:p14="http://schemas.microsoft.com/office/powerpoint/2010/main" val="1596589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6022460"/>
                    </a:ext>
                  </a:extLst>
                </a:gridCol>
                <a:gridCol w="411480">
                  <a:extLst>
                    <a:ext uri="{9D8B030D-6E8A-4147-A177-3AD203B41FA5}">
                      <a16:colId xmlns:a16="http://schemas.microsoft.com/office/drawing/2014/main" val="2263231359"/>
                    </a:ext>
                  </a:extLst>
                </a:gridCol>
                <a:gridCol w="987552">
                  <a:extLst>
                    <a:ext uri="{9D8B030D-6E8A-4147-A177-3AD203B41FA5}">
                      <a16:colId xmlns:a16="http://schemas.microsoft.com/office/drawing/2014/main" val="3733051529"/>
                    </a:ext>
                  </a:extLst>
                </a:gridCol>
                <a:gridCol w="1234440">
                  <a:extLst>
                    <a:ext uri="{9D8B030D-6E8A-4147-A177-3AD203B41FA5}">
                      <a16:colId xmlns:a16="http://schemas.microsoft.com/office/drawing/2014/main" val="942745630"/>
                    </a:ext>
                  </a:extLst>
                </a:gridCol>
                <a:gridCol w="411480">
                  <a:extLst>
                    <a:ext uri="{9D8B030D-6E8A-4147-A177-3AD203B41FA5}">
                      <a16:colId xmlns:a16="http://schemas.microsoft.com/office/drawing/2014/main" val="2546500755"/>
                    </a:ext>
                  </a:extLst>
                </a:gridCol>
                <a:gridCol w="411480">
                  <a:extLst>
                    <a:ext uri="{9D8B030D-6E8A-4147-A177-3AD203B41FA5}">
                      <a16:colId xmlns:a16="http://schemas.microsoft.com/office/drawing/2014/main" val="1479012328"/>
                    </a:ext>
                  </a:extLst>
                </a:gridCol>
                <a:gridCol w="576072">
                  <a:extLst>
                    <a:ext uri="{9D8B030D-6E8A-4147-A177-3AD203B41FA5}">
                      <a16:colId xmlns:a16="http://schemas.microsoft.com/office/drawing/2014/main" val="3080435206"/>
                    </a:ext>
                  </a:extLst>
                </a:gridCol>
                <a:gridCol w="411480">
                  <a:extLst>
                    <a:ext uri="{9D8B030D-6E8A-4147-A177-3AD203B41FA5}">
                      <a16:colId xmlns:a16="http://schemas.microsoft.com/office/drawing/2014/main" val="3735467118"/>
                    </a:ext>
                  </a:extLst>
                </a:gridCol>
                <a:gridCol w="411480">
                  <a:extLst>
                    <a:ext uri="{9D8B030D-6E8A-4147-A177-3AD203B41FA5}">
                      <a16:colId xmlns:a16="http://schemas.microsoft.com/office/drawing/2014/main" val="1901754439"/>
                    </a:ext>
                  </a:extLst>
                </a:gridCol>
                <a:gridCol w="411480">
                  <a:extLst>
                    <a:ext uri="{9D8B030D-6E8A-4147-A177-3AD203B41FA5}">
                      <a16:colId xmlns:a16="http://schemas.microsoft.com/office/drawing/2014/main" val="2721601533"/>
                    </a:ext>
                  </a:extLst>
                </a:gridCol>
                <a:gridCol w="411480">
                  <a:extLst>
                    <a:ext uri="{9D8B030D-6E8A-4147-A177-3AD203B41FA5}">
                      <a16:colId xmlns:a16="http://schemas.microsoft.com/office/drawing/2014/main" val="3533249797"/>
                    </a:ext>
                  </a:extLst>
                </a:gridCol>
                <a:gridCol w="411480">
                  <a:extLst>
                    <a:ext uri="{9D8B030D-6E8A-4147-A177-3AD203B41FA5}">
                      <a16:colId xmlns:a16="http://schemas.microsoft.com/office/drawing/2014/main" val="3138629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80737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@byMBDA - 2023-03-12 13:00:18</a:t>
                      </a:r>
                      <a:r>
                        <a:rPr kumimoji="0" lang="en-US" sz="1000" b="0" i="0" u="none" strike="noStrike" kern="1200" cap="none" spc="0" normalizeH="0" baseline="0" noProof="0">
                          <a:ln>
                            <a:noFill/>
                          </a:ln>
                          <a:solidFill>
                            <a:prstClr val="black"/>
                          </a:solidFill>
                          <a:effectLst/>
                          <a:uLnTx/>
                          <a:uFillTx/>
                          <a:latin typeface="Calibri"/>
                          <a:ea typeface="+mn-ea"/>
                          <a:cs typeface="+mn-cs"/>
                        </a:rPr>
                        <a:t>
 Don’t miss MBDA annual press conference on March 15th.
📈 You’ll be able to follow the key points using #MBDAPressConference 
and #MBDAResults pic.twitter.com/jXmc1sUwlX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https://pbs.twimg.com/media/FrBJGBSX0AIodZI.jpg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0.38 %</a:t>
                      </a:r>
                    </a:p>
                  </a:txBody>
                  <a:tcPr/>
                </a:tc>
                <a:extLst>
                  <a:ext uri="{0D108BD9-81ED-4DB2-BD59-A6C34878D82A}">
                    <a16:rowId xmlns:a16="http://schemas.microsoft.com/office/drawing/2014/main" val="3754892110"/>
                  </a:ext>
                </a:extLst>
              </a:tr>
            </a:tbl>
          </a:graphicData>
        </a:graphic>
      </p:graphicFrame>
      <p:sp>
        <p:nvSpPr>
          <p:cNvPr id="4" name="Text Placeholder 3">
            <a:extLst>
              <a:ext uri="{FF2B5EF4-FFF2-40B4-BE49-F238E27FC236}">
                <a16:creationId xmlns:a16="http://schemas.microsoft.com/office/drawing/2014/main" id="{18649DC7-DA29-4389-8DC4-62DAC4227B2C}"/>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2745456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CF221-5FAD-4C31-B539-EBC234957480}"/>
              </a:ext>
            </a:extLst>
          </p:cNvPr>
          <p:cNvSpPr>
            <a:spLocks noGrp="1"/>
          </p:cNvSpPr>
          <p:nvPr>
            <p:ph type="title"/>
          </p:nvPr>
        </p:nvSpPr>
        <p:spPr/>
        <p:txBody>
          <a:bodyPr/>
          <a:lstStyle/>
          <a:p>
            <a:r>
              <a:rPr lang="en-US"/>
              <a:t>Twitter Own Tweets Table with CTR | All profiles - 9 of 25</a:t>
            </a:r>
          </a:p>
        </p:txBody>
      </p:sp>
      <p:graphicFrame>
        <p:nvGraphicFramePr>
          <p:cNvPr id="5" name="Table Placeholder 4">
            <a:extLst>
              <a:ext uri="{FF2B5EF4-FFF2-40B4-BE49-F238E27FC236}">
                <a16:creationId xmlns:a16="http://schemas.microsoft.com/office/drawing/2014/main" id="{1027F277-22AB-4F1E-9AA6-02234FD68718}"/>
              </a:ext>
            </a:extLst>
          </p:cNvPr>
          <p:cNvGraphicFramePr>
            <a:graphicFrameLocks noGrp="1"/>
          </p:cNvGraphicFramePr>
          <p:nvPr>
            <p:ph type="tbl" sz="quarter" idx="13"/>
            <p:extLst>
              <p:ext uri="{D42A27DB-BD31-4B8C-83A1-F6EECF244321}">
                <p14:modId xmlns:p14="http://schemas.microsoft.com/office/powerpoint/2010/main" val="3106912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96795342"/>
                    </a:ext>
                  </a:extLst>
                </a:gridCol>
                <a:gridCol w="411480">
                  <a:extLst>
                    <a:ext uri="{9D8B030D-6E8A-4147-A177-3AD203B41FA5}">
                      <a16:colId xmlns:a16="http://schemas.microsoft.com/office/drawing/2014/main" val="3585346177"/>
                    </a:ext>
                  </a:extLst>
                </a:gridCol>
                <a:gridCol w="987552">
                  <a:extLst>
                    <a:ext uri="{9D8B030D-6E8A-4147-A177-3AD203B41FA5}">
                      <a16:colId xmlns:a16="http://schemas.microsoft.com/office/drawing/2014/main" val="3680607141"/>
                    </a:ext>
                  </a:extLst>
                </a:gridCol>
                <a:gridCol w="1234440">
                  <a:extLst>
                    <a:ext uri="{9D8B030D-6E8A-4147-A177-3AD203B41FA5}">
                      <a16:colId xmlns:a16="http://schemas.microsoft.com/office/drawing/2014/main" val="3092973260"/>
                    </a:ext>
                  </a:extLst>
                </a:gridCol>
                <a:gridCol w="411480">
                  <a:extLst>
                    <a:ext uri="{9D8B030D-6E8A-4147-A177-3AD203B41FA5}">
                      <a16:colId xmlns:a16="http://schemas.microsoft.com/office/drawing/2014/main" val="3208054706"/>
                    </a:ext>
                  </a:extLst>
                </a:gridCol>
                <a:gridCol w="411480">
                  <a:extLst>
                    <a:ext uri="{9D8B030D-6E8A-4147-A177-3AD203B41FA5}">
                      <a16:colId xmlns:a16="http://schemas.microsoft.com/office/drawing/2014/main" val="2389534880"/>
                    </a:ext>
                  </a:extLst>
                </a:gridCol>
                <a:gridCol w="576072">
                  <a:extLst>
                    <a:ext uri="{9D8B030D-6E8A-4147-A177-3AD203B41FA5}">
                      <a16:colId xmlns:a16="http://schemas.microsoft.com/office/drawing/2014/main" val="1606141600"/>
                    </a:ext>
                  </a:extLst>
                </a:gridCol>
                <a:gridCol w="411480">
                  <a:extLst>
                    <a:ext uri="{9D8B030D-6E8A-4147-A177-3AD203B41FA5}">
                      <a16:colId xmlns:a16="http://schemas.microsoft.com/office/drawing/2014/main" val="1721007427"/>
                    </a:ext>
                  </a:extLst>
                </a:gridCol>
                <a:gridCol w="411480">
                  <a:extLst>
                    <a:ext uri="{9D8B030D-6E8A-4147-A177-3AD203B41FA5}">
                      <a16:colId xmlns:a16="http://schemas.microsoft.com/office/drawing/2014/main" val="2798227252"/>
                    </a:ext>
                  </a:extLst>
                </a:gridCol>
                <a:gridCol w="411480">
                  <a:extLst>
                    <a:ext uri="{9D8B030D-6E8A-4147-A177-3AD203B41FA5}">
                      <a16:colId xmlns:a16="http://schemas.microsoft.com/office/drawing/2014/main" val="1831297970"/>
                    </a:ext>
                  </a:extLst>
                </a:gridCol>
                <a:gridCol w="411480">
                  <a:extLst>
                    <a:ext uri="{9D8B030D-6E8A-4147-A177-3AD203B41FA5}">
                      <a16:colId xmlns:a16="http://schemas.microsoft.com/office/drawing/2014/main" val="3875165506"/>
                    </a:ext>
                  </a:extLst>
                </a:gridCol>
                <a:gridCol w="411480">
                  <a:extLst>
                    <a:ext uri="{9D8B030D-6E8A-4147-A177-3AD203B41FA5}">
                      <a16:colId xmlns:a16="http://schemas.microsoft.com/office/drawing/2014/main" val="2427973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920003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- 2023-03-12 13:00:18</a:t>
                      </a:r>
                      <a:r>
                        <a:rPr kumimoji="0" lang="it-IT" sz="1000" b="0" i="0" u="none" strike="noStrike" kern="1200" cap="none" spc="0" normalizeH="0" baseline="0" noProof="0">
                          <a:ln>
                            <a:noFill/>
                          </a:ln>
                          <a:solidFill>
                            <a:prstClr val="black"/>
                          </a:solidFill>
                          <a:effectLst/>
                          <a:uLnTx/>
                          <a:uFillTx/>
                          <a:latin typeface="Calibri"/>
                          <a:ea typeface="+mn-ea"/>
                          <a:cs typeface="+mn-cs"/>
                        </a:rPr>
                        <a:t>
 Non perdere la conferenza stampa annuale di MBDA il 15 marzo.
📈 Potrai seguire i momenti salienti usando gli hashtag #MBDAPressConference e #MBDAResults pic.twitter.com/Ff5TS4H3se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https://pbs.twimg.com/media/FrBJGCxXsAM7Ap-.jpg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078596760"/>
                  </a:ext>
                </a:extLst>
              </a:tr>
            </a:tbl>
          </a:graphicData>
        </a:graphic>
      </p:graphicFrame>
      <p:sp>
        <p:nvSpPr>
          <p:cNvPr id="4" name="Text Placeholder 3">
            <a:extLst>
              <a:ext uri="{FF2B5EF4-FFF2-40B4-BE49-F238E27FC236}">
                <a16:creationId xmlns:a16="http://schemas.microsoft.com/office/drawing/2014/main" id="{5A4CB748-7159-4BCF-B7EA-524539ECC60D}"/>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692752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B930B-6D85-4AA5-97E5-8AD81BF8D8BC}"/>
              </a:ext>
            </a:extLst>
          </p:cNvPr>
          <p:cNvSpPr>
            <a:spLocks noGrp="1"/>
          </p:cNvSpPr>
          <p:nvPr>
            <p:ph type="title"/>
          </p:nvPr>
        </p:nvSpPr>
        <p:spPr/>
        <p:txBody>
          <a:bodyPr/>
          <a:lstStyle/>
          <a:p>
            <a:r>
              <a:rPr lang="en-US"/>
              <a:t>Twitter Own Tweets Table with CTR | All profiles - 10 of 25</a:t>
            </a:r>
          </a:p>
        </p:txBody>
      </p:sp>
      <p:graphicFrame>
        <p:nvGraphicFramePr>
          <p:cNvPr id="5" name="Table Placeholder 4">
            <a:extLst>
              <a:ext uri="{FF2B5EF4-FFF2-40B4-BE49-F238E27FC236}">
                <a16:creationId xmlns:a16="http://schemas.microsoft.com/office/drawing/2014/main" id="{6B2E9646-7F6B-470F-8297-B4228153B3DD}"/>
              </a:ext>
            </a:extLst>
          </p:cNvPr>
          <p:cNvGraphicFramePr>
            <a:graphicFrameLocks noGrp="1"/>
          </p:cNvGraphicFramePr>
          <p:nvPr>
            <p:ph type="tbl" sz="quarter" idx="13"/>
            <p:extLst>
              <p:ext uri="{D42A27DB-BD31-4B8C-83A1-F6EECF244321}">
                <p14:modId xmlns:p14="http://schemas.microsoft.com/office/powerpoint/2010/main" val="358842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95360824"/>
                    </a:ext>
                  </a:extLst>
                </a:gridCol>
                <a:gridCol w="411480">
                  <a:extLst>
                    <a:ext uri="{9D8B030D-6E8A-4147-A177-3AD203B41FA5}">
                      <a16:colId xmlns:a16="http://schemas.microsoft.com/office/drawing/2014/main" val="1027494600"/>
                    </a:ext>
                  </a:extLst>
                </a:gridCol>
                <a:gridCol w="987552">
                  <a:extLst>
                    <a:ext uri="{9D8B030D-6E8A-4147-A177-3AD203B41FA5}">
                      <a16:colId xmlns:a16="http://schemas.microsoft.com/office/drawing/2014/main" val="3109265428"/>
                    </a:ext>
                  </a:extLst>
                </a:gridCol>
                <a:gridCol w="1234440">
                  <a:extLst>
                    <a:ext uri="{9D8B030D-6E8A-4147-A177-3AD203B41FA5}">
                      <a16:colId xmlns:a16="http://schemas.microsoft.com/office/drawing/2014/main" val="2460819107"/>
                    </a:ext>
                  </a:extLst>
                </a:gridCol>
                <a:gridCol w="411480">
                  <a:extLst>
                    <a:ext uri="{9D8B030D-6E8A-4147-A177-3AD203B41FA5}">
                      <a16:colId xmlns:a16="http://schemas.microsoft.com/office/drawing/2014/main" val="3036474443"/>
                    </a:ext>
                  </a:extLst>
                </a:gridCol>
                <a:gridCol w="411480">
                  <a:extLst>
                    <a:ext uri="{9D8B030D-6E8A-4147-A177-3AD203B41FA5}">
                      <a16:colId xmlns:a16="http://schemas.microsoft.com/office/drawing/2014/main" val="1679411055"/>
                    </a:ext>
                  </a:extLst>
                </a:gridCol>
                <a:gridCol w="576072">
                  <a:extLst>
                    <a:ext uri="{9D8B030D-6E8A-4147-A177-3AD203B41FA5}">
                      <a16:colId xmlns:a16="http://schemas.microsoft.com/office/drawing/2014/main" val="1683473637"/>
                    </a:ext>
                  </a:extLst>
                </a:gridCol>
                <a:gridCol w="411480">
                  <a:extLst>
                    <a:ext uri="{9D8B030D-6E8A-4147-A177-3AD203B41FA5}">
                      <a16:colId xmlns:a16="http://schemas.microsoft.com/office/drawing/2014/main" val="1710134382"/>
                    </a:ext>
                  </a:extLst>
                </a:gridCol>
                <a:gridCol w="411480">
                  <a:extLst>
                    <a:ext uri="{9D8B030D-6E8A-4147-A177-3AD203B41FA5}">
                      <a16:colId xmlns:a16="http://schemas.microsoft.com/office/drawing/2014/main" val="4272148283"/>
                    </a:ext>
                  </a:extLst>
                </a:gridCol>
                <a:gridCol w="411480">
                  <a:extLst>
                    <a:ext uri="{9D8B030D-6E8A-4147-A177-3AD203B41FA5}">
                      <a16:colId xmlns:a16="http://schemas.microsoft.com/office/drawing/2014/main" val="1068374149"/>
                    </a:ext>
                  </a:extLst>
                </a:gridCol>
                <a:gridCol w="411480">
                  <a:extLst>
                    <a:ext uri="{9D8B030D-6E8A-4147-A177-3AD203B41FA5}">
                      <a16:colId xmlns:a16="http://schemas.microsoft.com/office/drawing/2014/main" val="2407789088"/>
                    </a:ext>
                  </a:extLst>
                </a:gridCol>
                <a:gridCol w="411480">
                  <a:extLst>
                    <a:ext uri="{9D8B030D-6E8A-4147-A177-3AD203B41FA5}">
                      <a16:colId xmlns:a16="http://schemas.microsoft.com/office/drawing/2014/main" val="4045909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4242969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- 2023-03-09 15:05:13</a:t>
                      </a:r>
                      <a:r>
                        <a:rPr kumimoji="0" lang="it-IT" sz="1000" b="0" i="0" u="none" strike="noStrike" kern="1200" cap="none" spc="0" normalizeH="0" baseline="0" noProof="0">
                          <a:ln>
                            <a:noFill/>
                          </a:ln>
                          <a:solidFill>
                            <a:prstClr val="black"/>
                          </a:solidFill>
                          <a:effectLst/>
                          <a:uLnTx/>
                          <a:uFillTx/>
                          <a:latin typeface="Calibri"/>
                          <a:ea typeface="+mn-ea"/>
                          <a:cs typeface="+mn-cs"/>
                        </a:rPr>
                        <a:t>
 Il 3 marzo, #MBDAItalia ha sostenuto il #DerbydelleStellette, contribuendo alle azioni di solidarietà delle #FFAA 💯
La nostra azienda crede nei valori della solidarietà e dell'impegno sociale per una comunità forte e coesa, costruendo insieme un futuro migliore 💪 pic.twitter.com/Ji1focvI1O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https://pbs.twimg.com/media/FqyI6RQaQAEKMlb.jpg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850570185"/>
                  </a:ext>
                </a:extLst>
              </a:tr>
            </a:tbl>
          </a:graphicData>
        </a:graphic>
      </p:graphicFrame>
      <p:sp>
        <p:nvSpPr>
          <p:cNvPr id="4" name="Text Placeholder 3">
            <a:extLst>
              <a:ext uri="{FF2B5EF4-FFF2-40B4-BE49-F238E27FC236}">
                <a16:creationId xmlns:a16="http://schemas.microsoft.com/office/drawing/2014/main" id="{2AB5710A-5CA4-4BAB-A1DF-A805F07DE432}"/>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2972951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A840F-0EB4-4708-957C-690D49D80FFD}"/>
              </a:ext>
            </a:extLst>
          </p:cNvPr>
          <p:cNvSpPr>
            <a:spLocks noGrp="1"/>
          </p:cNvSpPr>
          <p:nvPr>
            <p:ph type="title"/>
          </p:nvPr>
        </p:nvSpPr>
        <p:spPr/>
        <p:txBody>
          <a:bodyPr/>
          <a:lstStyle/>
          <a:p>
            <a:r>
              <a:rPr lang="en-US"/>
              <a:t>Twitter Own Tweets Table with CTR | All profiles - 11 of 25</a:t>
            </a:r>
          </a:p>
        </p:txBody>
      </p:sp>
      <p:graphicFrame>
        <p:nvGraphicFramePr>
          <p:cNvPr id="5" name="Table Placeholder 4">
            <a:extLst>
              <a:ext uri="{FF2B5EF4-FFF2-40B4-BE49-F238E27FC236}">
                <a16:creationId xmlns:a16="http://schemas.microsoft.com/office/drawing/2014/main" id="{E927F4D9-C53C-4E5E-ACFA-2016AA77E4E9}"/>
              </a:ext>
            </a:extLst>
          </p:cNvPr>
          <p:cNvGraphicFramePr>
            <a:graphicFrameLocks noGrp="1"/>
          </p:cNvGraphicFramePr>
          <p:nvPr>
            <p:ph type="tbl" sz="quarter" idx="13"/>
            <p:extLst>
              <p:ext uri="{D42A27DB-BD31-4B8C-83A1-F6EECF244321}">
                <p14:modId xmlns:p14="http://schemas.microsoft.com/office/powerpoint/2010/main" val="906246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0193477"/>
                    </a:ext>
                  </a:extLst>
                </a:gridCol>
                <a:gridCol w="411480">
                  <a:extLst>
                    <a:ext uri="{9D8B030D-6E8A-4147-A177-3AD203B41FA5}">
                      <a16:colId xmlns:a16="http://schemas.microsoft.com/office/drawing/2014/main" val="1642602422"/>
                    </a:ext>
                  </a:extLst>
                </a:gridCol>
                <a:gridCol w="987552">
                  <a:extLst>
                    <a:ext uri="{9D8B030D-6E8A-4147-A177-3AD203B41FA5}">
                      <a16:colId xmlns:a16="http://schemas.microsoft.com/office/drawing/2014/main" val="3568588825"/>
                    </a:ext>
                  </a:extLst>
                </a:gridCol>
                <a:gridCol w="1234440">
                  <a:extLst>
                    <a:ext uri="{9D8B030D-6E8A-4147-A177-3AD203B41FA5}">
                      <a16:colId xmlns:a16="http://schemas.microsoft.com/office/drawing/2014/main" val="101247278"/>
                    </a:ext>
                  </a:extLst>
                </a:gridCol>
                <a:gridCol w="411480">
                  <a:extLst>
                    <a:ext uri="{9D8B030D-6E8A-4147-A177-3AD203B41FA5}">
                      <a16:colId xmlns:a16="http://schemas.microsoft.com/office/drawing/2014/main" val="2742370903"/>
                    </a:ext>
                  </a:extLst>
                </a:gridCol>
                <a:gridCol w="411480">
                  <a:extLst>
                    <a:ext uri="{9D8B030D-6E8A-4147-A177-3AD203B41FA5}">
                      <a16:colId xmlns:a16="http://schemas.microsoft.com/office/drawing/2014/main" val="3947662980"/>
                    </a:ext>
                  </a:extLst>
                </a:gridCol>
                <a:gridCol w="576072">
                  <a:extLst>
                    <a:ext uri="{9D8B030D-6E8A-4147-A177-3AD203B41FA5}">
                      <a16:colId xmlns:a16="http://schemas.microsoft.com/office/drawing/2014/main" val="2555997473"/>
                    </a:ext>
                  </a:extLst>
                </a:gridCol>
                <a:gridCol w="411480">
                  <a:extLst>
                    <a:ext uri="{9D8B030D-6E8A-4147-A177-3AD203B41FA5}">
                      <a16:colId xmlns:a16="http://schemas.microsoft.com/office/drawing/2014/main" val="990967671"/>
                    </a:ext>
                  </a:extLst>
                </a:gridCol>
                <a:gridCol w="411480">
                  <a:extLst>
                    <a:ext uri="{9D8B030D-6E8A-4147-A177-3AD203B41FA5}">
                      <a16:colId xmlns:a16="http://schemas.microsoft.com/office/drawing/2014/main" val="473242931"/>
                    </a:ext>
                  </a:extLst>
                </a:gridCol>
                <a:gridCol w="411480">
                  <a:extLst>
                    <a:ext uri="{9D8B030D-6E8A-4147-A177-3AD203B41FA5}">
                      <a16:colId xmlns:a16="http://schemas.microsoft.com/office/drawing/2014/main" val="4261388270"/>
                    </a:ext>
                  </a:extLst>
                </a:gridCol>
                <a:gridCol w="411480">
                  <a:extLst>
                    <a:ext uri="{9D8B030D-6E8A-4147-A177-3AD203B41FA5}">
                      <a16:colId xmlns:a16="http://schemas.microsoft.com/office/drawing/2014/main" val="202574525"/>
                    </a:ext>
                  </a:extLst>
                </a:gridCol>
                <a:gridCol w="411480">
                  <a:extLst>
                    <a:ext uri="{9D8B030D-6E8A-4147-A177-3AD203B41FA5}">
                      <a16:colId xmlns:a16="http://schemas.microsoft.com/office/drawing/2014/main" val="620334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971171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- 2023-03-08 17:00:21</a:t>
                      </a:r>
                      <a:r>
                        <a:rPr kumimoji="0" lang="fr-FR" sz="1000" b="0" i="0" u="none" strike="noStrike" kern="1200" cap="none" spc="0" normalizeH="0" baseline="0" noProof="0">
                          <a:ln>
                            <a:noFill/>
                          </a:ln>
                          <a:solidFill>
                            <a:prstClr val="black"/>
                          </a:solidFill>
                          <a:effectLst/>
                          <a:uLnTx/>
                          <a:uFillTx/>
                          <a:latin typeface="Calibri"/>
                          <a:ea typeface="+mn-ea"/>
                          <a:cs typeface="+mn-cs"/>
                        </a:rPr>
                        <a:t>
 MBDA adhère au label @airemploi "Féminisons les métiers de l’aéronautique et du spatial" pour faire progresser la #mixité professionnelle. pic.twitter.com/0UkDF52Onr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https://pbs.twimg.com/media/FqtZq-dWcAIerci.jpg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0.27 %</a:t>
                      </a:r>
                    </a:p>
                  </a:txBody>
                  <a:tcPr/>
                </a:tc>
                <a:extLst>
                  <a:ext uri="{0D108BD9-81ED-4DB2-BD59-A6C34878D82A}">
                    <a16:rowId xmlns:a16="http://schemas.microsoft.com/office/drawing/2014/main" val="4032570727"/>
                  </a:ext>
                </a:extLst>
              </a:tr>
            </a:tbl>
          </a:graphicData>
        </a:graphic>
      </p:graphicFrame>
      <p:sp>
        <p:nvSpPr>
          <p:cNvPr id="4" name="Text Placeholder 3">
            <a:extLst>
              <a:ext uri="{FF2B5EF4-FFF2-40B4-BE49-F238E27FC236}">
                <a16:creationId xmlns:a16="http://schemas.microsoft.com/office/drawing/2014/main" id="{0C13E5C0-438E-4611-AF8C-01B9282E5111}"/>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737725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A082C-A567-4871-9848-0481B43C6487}"/>
              </a:ext>
            </a:extLst>
          </p:cNvPr>
          <p:cNvSpPr>
            <a:spLocks noGrp="1"/>
          </p:cNvSpPr>
          <p:nvPr>
            <p:ph type="title"/>
          </p:nvPr>
        </p:nvSpPr>
        <p:spPr/>
        <p:txBody>
          <a:bodyPr/>
          <a:lstStyle/>
          <a:p>
            <a:r>
              <a:rPr lang="en-US"/>
              <a:t>Twitter Own Tweets Table with CTR | All profiles - 12 of 25</a:t>
            </a:r>
          </a:p>
        </p:txBody>
      </p:sp>
      <p:graphicFrame>
        <p:nvGraphicFramePr>
          <p:cNvPr id="5" name="Table Placeholder 4">
            <a:extLst>
              <a:ext uri="{FF2B5EF4-FFF2-40B4-BE49-F238E27FC236}">
                <a16:creationId xmlns:a16="http://schemas.microsoft.com/office/drawing/2014/main" id="{F99B712A-BD19-4A3D-AF52-669805A18AA8}"/>
              </a:ext>
            </a:extLst>
          </p:cNvPr>
          <p:cNvGraphicFramePr>
            <a:graphicFrameLocks noGrp="1"/>
          </p:cNvGraphicFramePr>
          <p:nvPr>
            <p:ph type="tbl" sz="quarter" idx="13"/>
            <p:extLst>
              <p:ext uri="{D42A27DB-BD31-4B8C-83A1-F6EECF244321}">
                <p14:modId xmlns:p14="http://schemas.microsoft.com/office/powerpoint/2010/main" val="3801317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12653951"/>
                    </a:ext>
                  </a:extLst>
                </a:gridCol>
                <a:gridCol w="411480">
                  <a:extLst>
                    <a:ext uri="{9D8B030D-6E8A-4147-A177-3AD203B41FA5}">
                      <a16:colId xmlns:a16="http://schemas.microsoft.com/office/drawing/2014/main" val="2020357225"/>
                    </a:ext>
                  </a:extLst>
                </a:gridCol>
                <a:gridCol w="987552">
                  <a:extLst>
                    <a:ext uri="{9D8B030D-6E8A-4147-A177-3AD203B41FA5}">
                      <a16:colId xmlns:a16="http://schemas.microsoft.com/office/drawing/2014/main" val="1397074884"/>
                    </a:ext>
                  </a:extLst>
                </a:gridCol>
                <a:gridCol w="1234440">
                  <a:extLst>
                    <a:ext uri="{9D8B030D-6E8A-4147-A177-3AD203B41FA5}">
                      <a16:colId xmlns:a16="http://schemas.microsoft.com/office/drawing/2014/main" val="2845684774"/>
                    </a:ext>
                  </a:extLst>
                </a:gridCol>
                <a:gridCol w="411480">
                  <a:extLst>
                    <a:ext uri="{9D8B030D-6E8A-4147-A177-3AD203B41FA5}">
                      <a16:colId xmlns:a16="http://schemas.microsoft.com/office/drawing/2014/main" val="3322039582"/>
                    </a:ext>
                  </a:extLst>
                </a:gridCol>
                <a:gridCol w="411480">
                  <a:extLst>
                    <a:ext uri="{9D8B030D-6E8A-4147-A177-3AD203B41FA5}">
                      <a16:colId xmlns:a16="http://schemas.microsoft.com/office/drawing/2014/main" val="339372179"/>
                    </a:ext>
                  </a:extLst>
                </a:gridCol>
                <a:gridCol w="576072">
                  <a:extLst>
                    <a:ext uri="{9D8B030D-6E8A-4147-A177-3AD203B41FA5}">
                      <a16:colId xmlns:a16="http://schemas.microsoft.com/office/drawing/2014/main" val="1190941452"/>
                    </a:ext>
                  </a:extLst>
                </a:gridCol>
                <a:gridCol w="411480">
                  <a:extLst>
                    <a:ext uri="{9D8B030D-6E8A-4147-A177-3AD203B41FA5}">
                      <a16:colId xmlns:a16="http://schemas.microsoft.com/office/drawing/2014/main" val="3578742234"/>
                    </a:ext>
                  </a:extLst>
                </a:gridCol>
                <a:gridCol w="411480">
                  <a:extLst>
                    <a:ext uri="{9D8B030D-6E8A-4147-A177-3AD203B41FA5}">
                      <a16:colId xmlns:a16="http://schemas.microsoft.com/office/drawing/2014/main" val="2934173088"/>
                    </a:ext>
                  </a:extLst>
                </a:gridCol>
                <a:gridCol w="411480">
                  <a:extLst>
                    <a:ext uri="{9D8B030D-6E8A-4147-A177-3AD203B41FA5}">
                      <a16:colId xmlns:a16="http://schemas.microsoft.com/office/drawing/2014/main" val="2383563913"/>
                    </a:ext>
                  </a:extLst>
                </a:gridCol>
                <a:gridCol w="411480">
                  <a:extLst>
                    <a:ext uri="{9D8B030D-6E8A-4147-A177-3AD203B41FA5}">
                      <a16:colId xmlns:a16="http://schemas.microsoft.com/office/drawing/2014/main" val="360994397"/>
                    </a:ext>
                  </a:extLst>
                </a:gridCol>
                <a:gridCol w="411480">
                  <a:extLst>
                    <a:ext uri="{9D8B030D-6E8A-4147-A177-3AD203B41FA5}">
                      <a16:colId xmlns:a16="http://schemas.microsoft.com/office/drawing/2014/main" val="1096577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781353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- 2023-03-08 12:00:45</a:t>
                      </a:r>
                      <a:r>
                        <a:rPr kumimoji="0" lang="it-IT" sz="1000" b="0" i="0" u="none" strike="noStrike" kern="1200" cap="none" spc="0" normalizeH="0" baseline="0" noProof="0">
                          <a:ln>
                            <a:noFill/>
                          </a:ln>
                          <a:solidFill>
                            <a:prstClr val="black"/>
                          </a:solidFill>
                          <a:effectLst/>
                          <a:uLnTx/>
                          <a:uFillTx/>
                          <a:latin typeface="Calibri"/>
                          <a:ea typeface="+mn-ea"/>
                          <a:cs typeface="+mn-cs"/>
                        </a:rPr>
                        <a:t>
 Per la #GiornataInternazionaleDellaDonna, celebriamo le donne che contribuiscono alla sicurezza nazionale e alla difesa. MBDA si impegna per la diversità puntando al 30% di donne in azienda entro il 2030. Clicca su fcld.ly/e393s0e e fai la differenza! #MBDAcareers #30by30 pic.twitter.com/n6Kj6W3TN4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https://pbs.twimg.com/media/FqsVGobXoAAJy9H.jpg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a:t>
                      </a:r>
                    </a:p>
                  </a:txBody>
                  <a:tcPr/>
                </a:tc>
                <a:extLst>
                  <a:ext uri="{0D108BD9-81ED-4DB2-BD59-A6C34878D82A}">
                    <a16:rowId xmlns:a16="http://schemas.microsoft.com/office/drawing/2014/main" val="2980991924"/>
                  </a:ext>
                </a:extLst>
              </a:tr>
            </a:tbl>
          </a:graphicData>
        </a:graphic>
      </p:graphicFrame>
      <p:sp>
        <p:nvSpPr>
          <p:cNvPr id="4" name="Text Placeholder 3">
            <a:extLst>
              <a:ext uri="{FF2B5EF4-FFF2-40B4-BE49-F238E27FC236}">
                <a16:creationId xmlns:a16="http://schemas.microsoft.com/office/drawing/2014/main" id="{7BE78BBE-DBDC-410A-93E3-EEC8A2FD80BA}"/>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691593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09D92-A377-4C1C-9359-C08A5C65C0FE}"/>
              </a:ext>
            </a:extLst>
          </p:cNvPr>
          <p:cNvSpPr>
            <a:spLocks noGrp="1"/>
          </p:cNvSpPr>
          <p:nvPr>
            <p:ph type="title"/>
          </p:nvPr>
        </p:nvSpPr>
        <p:spPr/>
        <p:txBody>
          <a:bodyPr/>
          <a:lstStyle/>
          <a:p>
            <a:r>
              <a:rPr lang="en-US"/>
              <a:t>Twitter Own Tweets Table with CTR | All profiles - 13 of 25</a:t>
            </a:r>
          </a:p>
        </p:txBody>
      </p:sp>
      <p:graphicFrame>
        <p:nvGraphicFramePr>
          <p:cNvPr id="5" name="Table Placeholder 4">
            <a:extLst>
              <a:ext uri="{FF2B5EF4-FFF2-40B4-BE49-F238E27FC236}">
                <a16:creationId xmlns:a16="http://schemas.microsoft.com/office/drawing/2014/main" id="{BB991799-9707-4F86-9A36-177717B41F27}"/>
              </a:ext>
            </a:extLst>
          </p:cNvPr>
          <p:cNvGraphicFramePr>
            <a:graphicFrameLocks noGrp="1"/>
          </p:cNvGraphicFramePr>
          <p:nvPr>
            <p:ph type="tbl" sz="quarter" idx="13"/>
            <p:extLst>
              <p:ext uri="{D42A27DB-BD31-4B8C-83A1-F6EECF244321}">
                <p14:modId xmlns:p14="http://schemas.microsoft.com/office/powerpoint/2010/main" val="634712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26220287"/>
                    </a:ext>
                  </a:extLst>
                </a:gridCol>
                <a:gridCol w="411480">
                  <a:extLst>
                    <a:ext uri="{9D8B030D-6E8A-4147-A177-3AD203B41FA5}">
                      <a16:colId xmlns:a16="http://schemas.microsoft.com/office/drawing/2014/main" val="2690420597"/>
                    </a:ext>
                  </a:extLst>
                </a:gridCol>
                <a:gridCol w="987552">
                  <a:extLst>
                    <a:ext uri="{9D8B030D-6E8A-4147-A177-3AD203B41FA5}">
                      <a16:colId xmlns:a16="http://schemas.microsoft.com/office/drawing/2014/main" val="3871408501"/>
                    </a:ext>
                  </a:extLst>
                </a:gridCol>
                <a:gridCol w="1234440">
                  <a:extLst>
                    <a:ext uri="{9D8B030D-6E8A-4147-A177-3AD203B41FA5}">
                      <a16:colId xmlns:a16="http://schemas.microsoft.com/office/drawing/2014/main" val="1186558840"/>
                    </a:ext>
                  </a:extLst>
                </a:gridCol>
                <a:gridCol w="411480">
                  <a:extLst>
                    <a:ext uri="{9D8B030D-6E8A-4147-A177-3AD203B41FA5}">
                      <a16:colId xmlns:a16="http://schemas.microsoft.com/office/drawing/2014/main" val="1179122474"/>
                    </a:ext>
                  </a:extLst>
                </a:gridCol>
                <a:gridCol w="411480">
                  <a:extLst>
                    <a:ext uri="{9D8B030D-6E8A-4147-A177-3AD203B41FA5}">
                      <a16:colId xmlns:a16="http://schemas.microsoft.com/office/drawing/2014/main" val="412475391"/>
                    </a:ext>
                  </a:extLst>
                </a:gridCol>
                <a:gridCol w="576072">
                  <a:extLst>
                    <a:ext uri="{9D8B030D-6E8A-4147-A177-3AD203B41FA5}">
                      <a16:colId xmlns:a16="http://schemas.microsoft.com/office/drawing/2014/main" val="4121286798"/>
                    </a:ext>
                  </a:extLst>
                </a:gridCol>
                <a:gridCol w="411480">
                  <a:extLst>
                    <a:ext uri="{9D8B030D-6E8A-4147-A177-3AD203B41FA5}">
                      <a16:colId xmlns:a16="http://schemas.microsoft.com/office/drawing/2014/main" val="1487648856"/>
                    </a:ext>
                  </a:extLst>
                </a:gridCol>
                <a:gridCol w="411480">
                  <a:extLst>
                    <a:ext uri="{9D8B030D-6E8A-4147-A177-3AD203B41FA5}">
                      <a16:colId xmlns:a16="http://schemas.microsoft.com/office/drawing/2014/main" val="4270263316"/>
                    </a:ext>
                  </a:extLst>
                </a:gridCol>
                <a:gridCol w="411480">
                  <a:extLst>
                    <a:ext uri="{9D8B030D-6E8A-4147-A177-3AD203B41FA5}">
                      <a16:colId xmlns:a16="http://schemas.microsoft.com/office/drawing/2014/main" val="1969369203"/>
                    </a:ext>
                  </a:extLst>
                </a:gridCol>
                <a:gridCol w="411480">
                  <a:extLst>
                    <a:ext uri="{9D8B030D-6E8A-4147-A177-3AD203B41FA5}">
                      <a16:colId xmlns:a16="http://schemas.microsoft.com/office/drawing/2014/main" val="3113880820"/>
                    </a:ext>
                  </a:extLst>
                </a:gridCol>
                <a:gridCol w="411480">
                  <a:extLst>
                    <a:ext uri="{9D8B030D-6E8A-4147-A177-3AD203B41FA5}">
                      <a16:colId xmlns:a16="http://schemas.microsoft.com/office/drawing/2014/main" val="3532874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163981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- 2023-03-08 12:00:39</a:t>
                      </a:r>
                      <a:r>
                        <a:rPr kumimoji="0" lang="fr-FR" sz="1000" b="0" i="0" u="none" strike="noStrike" kern="1200" cap="none" spc="0" normalizeH="0" baseline="0" noProof="0">
                          <a:ln>
                            <a:noFill/>
                          </a:ln>
                          <a:solidFill>
                            <a:prstClr val="black"/>
                          </a:solidFill>
                          <a:effectLst/>
                          <a:uLnTx/>
                          <a:uFillTx/>
                          <a:latin typeface="Calibri"/>
                          <a:ea typeface="+mn-ea"/>
                          <a:cs typeface="+mn-cs"/>
                        </a:rPr>
                        <a:t>
 MBDA célèbre la #JournéeDesDroitsDesFemmes en mettant à l’honneur des femmes qui contribuent à la sécurité nationale et à la défense. 
Nous visons 30% de femmes dans nos équipes d’ici 2030. 
Visitez fcld.ly/tm3inez pour participer à ce changement. 
#MBDAcareers pic.twitter.com/zvvaWJznmF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https://pbs.twimg.com/media/FqsVFHzWAAAGt5p.jpg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1.24 %</a:t>
                      </a:r>
                    </a:p>
                  </a:txBody>
                  <a:tcPr/>
                </a:tc>
                <a:extLst>
                  <a:ext uri="{0D108BD9-81ED-4DB2-BD59-A6C34878D82A}">
                    <a16:rowId xmlns:a16="http://schemas.microsoft.com/office/drawing/2014/main" val="2469039041"/>
                  </a:ext>
                </a:extLst>
              </a:tr>
            </a:tbl>
          </a:graphicData>
        </a:graphic>
      </p:graphicFrame>
      <p:sp>
        <p:nvSpPr>
          <p:cNvPr id="4" name="Text Placeholder 3">
            <a:extLst>
              <a:ext uri="{FF2B5EF4-FFF2-40B4-BE49-F238E27FC236}">
                <a16:creationId xmlns:a16="http://schemas.microsoft.com/office/drawing/2014/main" id="{58E11874-23BC-48CF-8EAB-6E49126A4AF0}"/>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1329695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C17E5-43AD-4BDA-9B53-EE2441EF5BB1}"/>
              </a:ext>
            </a:extLst>
          </p:cNvPr>
          <p:cNvSpPr>
            <a:spLocks noGrp="1"/>
          </p:cNvSpPr>
          <p:nvPr>
            <p:ph type="title"/>
          </p:nvPr>
        </p:nvSpPr>
        <p:spPr/>
        <p:txBody>
          <a:bodyPr/>
          <a:lstStyle/>
          <a:p>
            <a:r>
              <a:rPr lang="en-US"/>
              <a:t>Twitter Own Tweets Table with CTR | All profiles - 14 of 25</a:t>
            </a:r>
          </a:p>
        </p:txBody>
      </p:sp>
      <p:graphicFrame>
        <p:nvGraphicFramePr>
          <p:cNvPr id="5" name="Table Placeholder 4">
            <a:extLst>
              <a:ext uri="{FF2B5EF4-FFF2-40B4-BE49-F238E27FC236}">
                <a16:creationId xmlns:a16="http://schemas.microsoft.com/office/drawing/2014/main" id="{E0E8C6A2-EEEE-47A3-8671-20416F3823E3}"/>
              </a:ext>
            </a:extLst>
          </p:cNvPr>
          <p:cNvGraphicFramePr>
            <a:graphicFrameLocks noGrp="1"/>
          </p:cNvGraphicFramePr>
          <p:nvPr>
            <p:ph type="tbl" sz="quarter" idx="13"/>
            <p:extLst>
              <p:ext uri="{D42A27DB-BD31-4B8C-83A1-F6EECF244321}">
                <p14:modId xmlns:p14="http://schemas.microsoft.com/office/powerpoint/2010/main" val="3697417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7737110"/>
                    </a:ext>
                  </a:extLst>
                </a:gridCol>
                <a:gridCol w="411480">
                  <a:extLst>
                    <a:ext uri="{9D8B030D-6E8A-4147-A177-3AD203B41FA5}">
                      <a16:colId xmlns:a16="http://schemas.microsoft.com/office/drawing/2014/main" val="567747050"/>
                    </a:ext>
                  </a:extLst>
                </a:gridCol>
                <a:gridCol w="987552">
                  <a:extLst>
                    <a:ext uri="{9D8B030D-6E8A-4147-A177-3AD203B41FA5}">
                      <a16:colId xmlns:a16="http://schemas.microsoft.com/office/drawing/2014/main" val="1823983838"/>
                    </a:ext>
                  </a:extLst>
                </a:gridCol>
                <a:gridCol w="1234440">
                  <a:extLst>
                    <a:ext uri="{9D8B030D-6E8A-4147-A177-3AD203B41FA5}">
                      <a16:colId xmlns:a16="http://schemas.microsoft.com/office/drawing/2014/main" val="803778505"/>
                    </a:ext>
                  </a:extLst>
                </a:gridCol>
                <a:gridCol w="411480">
                  <a:extLst>
                    <a:ext uri="{9D8B030D-6E8A-4147-A177-3AD203B41FA5}">
                      <a16:colId xmlns:a16="http://schemas.microsoft.com/office/drawing/2014/main" val="4231801177"/>
                    </a:ext>
                  </a:extLst>
                </a:gridCol>
                <a:gridCol w="411480">
                  <a:extLst>
                    <a:ext uri="{9D8B030D-6E8A-4147-A177-3AD203B41FA5}">
                      <a16:colId xmlns:a16="http://schemas.microsoft.com/office/drawing/2014/main" val="558387198"/>
                    </a:ext>
                  </a:extLst>
                </a:gridCol>
                <a:gridCol w="576072">
                  <a:extLst>
                    <a:ext uri="{9D8B030D-6E8A-4147-A177-3AD203B41FA5}">
                      <a16:colId xmlns:a16="http://schemas.microsoft.com/office/drawing/2014/main" val="1951991937"/>
                    </a:ext>
                  </a:extLst>
                </a:gridCol>
                <a:gridCol w="411480">
                  <a:extLst>
                    <a:ext uri="{9D8B030D-6E8A-4147-A177-3AD203B41FA5}">
                      <a16:colId xmlns:a16="http://schemas.microsoft.com/office/drawing/2014/main" val="2031983175"/>
                    </a:ext>
                  </a:extLst>
                </a:gridCol>
                <a:gridCol w="411480">
                  <a:extLst>
                    <a:ext uri="{9D8B030D-6E8A-4147-A177-3AD203B41FA5}">
                      <a16:colId xmlns:a16="http://schemas.microsoft.com/office/drawing/2014/main" val="1705569224"/>
                    </a:ext>
                  </a:extLst>
                </a:gridCol>
                <a:gridCol w="411480">
                  <a:extLst>
                    <a:ext uri="{9D8B030D-6E8A-4147-A177-3AD203B41FA5}">
                      <a16:colId xmlns:a16="http://schemas.microsoft.com/office/drawing/2014/main" val="597318507"/>
                    </a:ext>
                  </a:extLst>
                </a:gridCol>
                <a:gridCol w="411480">
                  <a:extLst>
                    <a:ext uri="{9D8B030D-6E8A-4147-A177-3AD203B41FA5}">
                      <a16:colId xmlns:a16="http://schemas.microsoft.com/office/drawing/2014/main" val="2717733696"/>
                    </a:ext>
                  </a:extLst>
                </a:gridCol>
                <a:gridCol w="411480">
                  <a:extLst>
                    <a:ext uri="{9D8B030D-6E8A-4147-A177-3AD203B41FA5}">
                      <a16:colId xmlns:a16="http://schemas.microsoft.com/office/drawing/2014/main" val="770496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190359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@byMBDA - 2023-03-08 12:00:39</a:t>
                      </a:r>
                      <a:r>
                        <a:rPr kumimoji="0" lang="en-US" sz="1000" b="0" i="0" u="none" strike="noStrike" kern="1200" cap="none" spc="0" normalizeH="0" baseline="0" noProof="0">
                          <a:ln>
                            <a:noFill/>
                          </a:ln>
                          <a:solidFill>
                            <a:prstClr val="black"/>
                          </a:solidFill>
                          <a:effectLst/>
                          <a:uLnTx/>
                          <a:uFillTx/>
                          <a:latin typeface="Calibri"/>
                          <a:ea typeface="+mn-ea"/>
                          <a:cs typeface="+mn-cs"/>
                        </a:rPr>
                        <a:t>
 MBDA celebrates #InternationalWomensDay by honouring women who contribute to national security and defence. Our company is dedicated to diversity and plans to have 30% female employees by 2030. 
Visit fcld.ly/0382kpy to be a part of this change. 
#MBDAcareers #30by30 pic.twitter.com/ZpvGFUNag2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https://pbs.twimg.com/media/FqsVE-BWwAIsDdg.jpg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0.23 %</a:t>
                      </a:r>
                    </a:p>
                  </a:txBody>
                  <a:tcPr/>
                </a:tc>
                <a:extLst>
                  <a:ext uri="{0D108BD9-81ED-4DB2-BD59-A6C34878D82A}">
                    <a16:rowId xmlns:a16="http://schemas.microsoft.com/office/drawing/2014/main" val="913279469"/>
                  </a:ext>
                </a:extLst>
              </a:tr>
            </a:tbl>
          </a:graphicData>
        </a:graphic>
      </p:graphicFrame>
      <p:sp>
        <p:nvSpPr>
          <p:cNvPr id="4" name="Text Placeholder 3">
            <a:extLst>
              <a:ext uri="{FF2B5EF4-FFF2-40B4-BE49-F238E27FC236}">
                <a16:creationId xmlns:a16="http://schemas.microsoft.com/office/drawing/2014/main" id="{52482997-4E94-4564-8391-C41F0ED5463A}"/>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651868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EB560-F359-4E11-A592-A17154909A02}"/>
              </a:ext>
            </a:extLst>
          </p:cNvPr>
          <p:cNvSpPr>
            <a:spLocks noGrp="1"/>
          </p:cNvSpPr>
          <p:nvPr>
            <p:ph type="title"/>
          </p:nvPr>
        </p:nvSpPr>
        <p:spPr/>
        <p:txBody>
          <a:bodyPr/>
          <a:lstStyle/>
          <a:p>
            <a:r>
              <a:rPr lang="en-US"/>
              <a:t>Twitter Own Tweets Table with CTR | All profiles - 15 of 25</a:t>
            </a:r>
          </a:p>
        </p:txBody>
      </p:sp>
      <p:graphicFrame>
        <p:nvGraphicFramePr>
          <p:cNvPr id="5" name="Table Placeholder 4">
            <a:extLst>
              <a:ext uri="{FF2B5EF4-FFF2-40B4-BE49-F238E27FC236}">
                <a16:creationId xmlns:a16="http://schemas.microsoft.com/office/drawing/2014/main" id="{58916986-D654-4E83-9006-601D85E07258}"/>
              </a:ext>
            </a:extLst>
          </p:cNvPr>
          <p:cNvGraphicFramePr>
            <a:graphicFrameLocks noGrp="1"/>
          </p:cNvGraphicFramePr>
          <p:nvPr>
            <p:ph type="tbl" sz="quarter" idx="13"/>
            <p:extLst>
              <p:ext uri="{D42A27DB-BD31-4B8C-83A1-F6EECF244321}">
                <p14:modId xmlns:p14="http://schemas.microsoft.com/office/powerpoint/2010/main" val="3553202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63494274"/>
                    </a:ext>
                  </a:extLst>
                </a:gridCol>
                <a:gridCol w="411480">
                  <a:extLst>
                    <a:ext uri="{9D8B030D-6E8A-4147-A177-3AD203B41FA5}">
                      <a16:colId xmlns:a16="http://schemas.microsoft.com/office/drawing/2014/main" val="1093443117"/>
                    </a:ext>
                  </a:extLst>
                </a:gridCol>
                <a:gridCol w="987552">
                  <a:extLst>
                    <a:ext uri="{9D8B030D-6E8A-4147-A177-3AD203B41FA5}">
                      <a16:colId xmlns:a16="http://schemas.microsoft.com/office/drawing/2014/main" val="533394651"/>
                    </a:ext>
                  </a:extLst>
                </a:gridCol>
                <a:gridCol w="1234440">
                  <a:extLst>
                    <a:ext uri="{9D8B030D-6E8A-4147-A177-3AD203B41FA5}">
                      <a16:colId xmlns:a16="http://schemas.microsoft.com/office/drawing/2014/main" val="625376915"/>
                    </a:ext>
                  </a:extLst>
                </a:gridCol>
                <a:gridCol w="411480">
                  <a:extLst>
                    <a:ext uri="{9D8B030D-6E8A-4147-A177-3AD203B41FA5}">
                      <a16:colId xmlns:a16="http://schemas.microsoft.com/office/drawing/2014/main" val="2255530428"/>
                    </a:ext>
                  </a:extLst>
                </a:gridCol>
                <a:gridCol w="411480">
                  <a:extLst>
                    <a:ext uri="{9D8B030D-6E8A-4147-A177-3AD203B41FA5}">
                      <a16:colId xmlns:a16="http://schemas.microsoft.com/office/drawing/2014/main" val="3015553648"/>
                    </a:ext>
                  </a:extLst>
                </a:gridCol>
                <a:gridCol w="576072">
                  <a:extLst>
                    <a:ext uri="{9D8B030D-6E8A-4147-A177-3AD203B41FA5}">
                      <a16:colId xmlns:a16="http://schemas.microsoft.com/office/drawing/2014/main" val="3483645185"/>
                    </a:ext>
                  </a:extLst>
                </a:gridCol>
                <a:gridCol w="411480">
                  <a:extLst>
                    <a:ext uri="{9D8B030D-6E8A-4147-A177-3AD203B41FA5}">
                      <a16:colId xmlns:a16="http://schemas.microsoft.com/office/drawing/2014/main" val="2552189089"/>
                    </a:ext>
                  </a:extLst>
                </a:gridCol>
                <a:gridCol w="411480">
                  <a:extLst>
                    <a:ext uri="{9D8B030D-6E8A-4147-A177-3AD203B41FA5}">
                      <a16:colId xmlns:a16="http://schemas.microsoft.com/office/drawing/2014/main" val="164467030"/>
                    </a:ext>
                  </a:extLst>
                </a:gridCol>
                <a:gridCol w="411480">
                  <a:extLst>
                    <a:ext uri="{9D8B030D-6E8A-4147-A177-3AD203B41FA5}">
                      <a16:colId xmlns:a16="http://schemas.microsoft.com/office/drawing/2014/main" val="2296578009"/>
                    </a:ext>
                  </a:extLst>
                </a:gridCol>
                <a:gridCol w="411480">
                  <a:extLst>
                    <a:ext uri="{9D8B030D-6E8A-4147-A177-3AD203B41FA5}">
                      <a16:colId xmlns:a16="http://schemas.microsoft.com/office/drawing/2014/main" val="900860337"/>
                    </a:ext>
                  </a:extLst>
                </a:gridCol>
                <a:gridCol w="411480">
                  <a:extLst>
                    <a:ext uri="{9D8B030D-6E8A-4147-A177-3AD203B41FA5}">
                      <a16:colId xmlns:a16="http://schemas.microsoft.com/office/drawing/2014/main" val="2698098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729681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- 2023-03-07 13:00:15</a:t>
                      </a:r>
                      <a:r>
                        <a:rPr kumimoji="0" lang="fr-FR" sz="1000" b="0" i="0" u="none" strike="noStrike" kern="1200" cap="none" spc="0" normalizeH="0" baseline="0" noProof="0">
                          <a:ln>
                            <a:noFill/>
                          </a:ln>
                          <a:solidFill>
                            <a:prstClr val="black"/>
                          </a:solidFill>
                          <a:effectLst/>
                          <a:uLnTx/>
                          <a:uFillTx/>
                          <a:latin typeface="Calibri"/>
                          <a:ea typeface="+mn-ea"/>
                          <a:cs typeface="+mn-cs"/>
                        </a:rPr>
                        <a:t>
 🇨🇴 Retrouvez-nous lors du salon COLOMBIAMAR, du 8 au 10 mars, à Carthagène en Colombie.
📍Stand : 56
Nous vous attendons avec impatience. pic.twitter.com/WKrVjWZ4Pd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https://pbs.twimg.com/media/FqnZIWEX0AE4EnA.jpg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631439403"/>
                  </a:ext>
                </a:extLst>
              </a:tr>
            </a:tbl>
          </a:graphicData>
        </a:graphic>
      </p:graphicFrame>
      <p:sp>
        <p:nvSpPr>
          <p:cNvPr id="4" name="Text Placeholder 3">
            <a:extLst>
              <a:ext uri="{FF2B5EF4-FFF2-40B4-BE49-F238E27FC236}">
                <a16:creationId xmlns:a16="http://schemas.microsoft.com/office/drawing/2014/main" id="{D0066CBF-DE60-4D35-8D9C-82CD90E1D2A0}"/>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237810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D4D16-DC58-4C2C-BF98-04FA7F026204}"/>
              </a:ext>
            </a:extLst>
          </p:cNvPr>
          <p:cNvSpPr>
            <a:spLocks noGrp="1"/>
          </p:cNvSpPr>
          <p:nvPr>
            <p:ph type="title"/>
          </p:nvPr>
        </p:nvSpPr>
        <p:spPr/>
        <p:txBody>
          <a:bodyPr/>
          <a:lstStyle/>
          <a:p>
            <a:r>
              <a:rPr lang="en-US"/>
              <a:t>Twitter Own Tweets Table with CTR | All profiles - 16 of 25</a:t>
            </a:r>
          </a:p>
        </p:txBody>
      </p:sp>
      <p:graphicFrame>
        <p:nvGraphicFramePr>
          <p:cNvPr id="5" name="Table Placeholder 4">
            <a:extLst>
              <a:ext uri="{FF2B5EF4-FFF2-40B4-BE49-F238E27FC236}">
                <a16:creationId xmlns:a16="http://schemas.microsoft.com/office/drawing/2014/main" id="{71C9858A-AB6F-4ABA-AB68-7862AE5C93D6}"/>
              </a:ext>
            </a:extLst>
          </p:cNvPr>
          <p:cNvGraphicFramePr>
            <a:graphicFrameLocks noGrp="1"/>
          </p:cNvGraphicFramePr>
          <p:nvPr>
            <p:ph type="tbl" sz="quarter" idx="13"/>
            <p:extLst>
              <p:ext uri="{D42A27DB-BD31-4B8C-83A1-F6EECF244321}">
                <p14:modId xmlns:p14="http://schemas.microsoft.com/office/powerpoint/2010/main" val="1393308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49506682"/>
                    </a:ext>
                  </a:extLst>
                </a:gridCol>
                <a:gridCol w="411480">
                  <a:extLst>
                    <a:ext uri="{9D8B030D-6E8A-4147-A177-3AD203B41FA5}">
                      <a16:colId xmlns:a16="http://schemas.microsoft.com/office/drawing/2014/main" val="811320048"/>
                    </a:ext>
                  </a:extLst>
                </a:gridCol>
                <a:gridCol w="987552">
                  <a:extLst>
                    <a:ext uri="{9D8B030D-6E8A-4147-A177-3AD203B41FA5}">
                      <a16:colId xmlns:a16="http://schemas.microsoft.com/office/drawing/2014/main" val="1835240145"/>
                    </a:ext>
                  </a:extLst>
                </a:gridCol>
                <a:gridCol w="1234440">
                  <a:extLst>
                    <a:ext uri="{9D8B030D-6E8A-4147-A177-3AD203B41FA5}">
                      <a16:colId xmlns:a16="http://schemas.microsoft.com/office/drawing/2014/main" val="2144105944"/>
                    </a:ext>
                  </a:extLst>
                </a:gridCol>
                <a:gridCol w="411480">
                  <a:extLst>
                    <a:ext uri="{9D8B030D-6E8A-4147-A177-3AD203B41FA5}">
                      <a16:colId xmlns:a16="http://schemas.microsoft.com/office/drawing/2014/main" val="3379695561"/>
                    </a:ext>
                  </a:extLst>
                </a:gridCol>
                <a:gridCol w="411480">
                  <a:extLst>
                    <a:ext uri="{9D8B030D-6E8A-4147-A177-3AD203B41FA5}">
                      <a16:colId xmlns:a16="http://schemas.microsoft.com/office/drawing/2014/main" val="3609356189"/>
                    </a:ext>
                  </a:extLst>
                </a:gridCol>
                <a:gridCol w="576072">
                  <a:extLst>
                    <a:ext uri="{9D8B030D-6E8A-4147-A177-3AD203B41FA5}">
                      <a16:colId xmlns:a16="http://schemas.microsoft.com/office/drawing/2014/main" val="3887304890"/>
                    </a:ext>
                  </a:extLst>
                </a:gridCol>
                <a:gridCol w="411480">
                  <a:extLst>
                    <a:ext uri="{9D8B030D-6E8A-4147-A177-3AD203B41FA5}">
                      <a16:colId xmlns:a16="http://schemas.microsoft.com/office/drawing/2014/main" val="181504732"/>
                    </a:ext>
                  </a:extLst>
                </a:gridCol>
                <a:gridCol w="411480">
                  <a:extLst>
                    <a:ext uri="{9D8B030D-6E8A-4147-A177-3AD203B41FA5}">
                      <a16:colId xmlns:a16="http://schemas.microsoft.com/office/drawing/2014/main" val="2718972704"/>
                    </a:ext>
                  </a:extLst>
                </a:gridCol>
                <a:gridCol w="411480">
                  <a:extLst>
                    <a:ext uri="{9D8B030D-6E8A-4147-A177-3AD203B41FA5}">
                      <a16:colId xmlns:a16="http://schemas.microsoft.com/office/drawing/2014/main" val="205127819"/>
                    </a:ext>
                  </a:extLst>
                </a:gridCol>
                <a:gridCol w="411480">
                  <a:extLst>
                    <a:ext uri="{9D8B030D-6E8A-4147-A177-3AD203B41FA5}">
                      <a16:colId xmlns:a16="http://schemas.microsoft.com/office/drawing/2014/main" val="3395606686"/>
                    </a:ext>
                  </a:extLst>
                </a:gridCol>
                <a:gridCol w="411480">
                  <a:extLst>
                    <a:ext uri="{9D8B030D-6E8A-4147-A177-3AD203B41FA5}">
                      <a16:colId xmlns:a16="http://schemas.microsoft.com/office/drawing/2014/main" val="3627543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421688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@byMBDA - 2023-03-07 13:00:15</a:t>
                      </a:r>
                      <a:r>
                        <a:rPr kumimoji="0" lang="en-US" sz="1000" b="0" i="0" u="none" strike="noStrike" kern="1200" cap="none" spc="0" normalizeH="0" baseline="0" noProof="0">
                          <a:ln>
                            <a:noFill/>
                          </a:ln>
                          <a:solidFill>
                            <a:prstClr val="black"/>
                          </a:solidFill>
                          <a:effectLst/>
                          <a:uLnTx/>
                          <a:uFillTx/>
                          <a:latin typeface="Calibri"/>
                          <a:ea typeface="+mn-ea"/>
                          <a:cs typeface="+mn-cs"/>
                        </a:rPr>
                        <a:t>
 🗓 Meet us at the COLOMBIAMAR exhibition, from March 8th to March 10th, in Cartagena.
📍Stand: 56
We look forward to meeting you there! pic.twitter.com/7tVcT1lyR3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https://pbs.twimg.com/media/FqnZIUvXwAIQg3O.jpg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0.34 %</a:t>
                      </a:r>
                    </a:p>
                  </a:txBody>
                  <a:tcPr/>
                </a:tc>
                <a:extLst>
                  <a:ext uri="{0D108BD9-81ED-4DB2-BD59-A6C34878D82A}">
                    <a16:rowId xmlns:a16="http://schemas.microsoft.com/office/drawing/2014/main" val="1510234310"/>
                  </a:ext>
                </a:extLst>
              </a:tr>
            </a:tbl>
          </a:graphicData>
        </a:graphic>
      </p:graphicFrame>
      <p:sp>
        <p:nvSpPr>
          <p:cNvPr id="4" name="Text Placeholder 3">
            <a:extLst>
              <a:ext uri="{FF2B5EF4-FFF2-40B4-BE49-F238E27FC236}">
                <a16:creationId xmlns:a16="http://schemas.microsoft.com/office/drawing/2014/main" id="{93D1A1CB-3FE1-43F2-BB2A-5AAC0487DFB0}"/>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2161589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85180-ADF2-4876-906B-5E6FE00CC9A0}"/>
              </a:ext>
            </a:extLst>
          </p:cNvPr>
          <p:cNvSpPr>
            <a:spLocks noGrp="1"/>
          </p:cNvSpPr>
          <p:nvPr>
            <p:ph type="title"/>
          </p:nvPr>
        </p:nvSpPr>
        <p:spPr/>
        <p:txBody>
          <a:bodyPr/>
          <a:lstStyle/>
          <a:p>
            <a:r>
              <a:rPr lang="en-US"/>
              <a:t>Twitter Own Tweets Table with CTR | All profiles - 17 of 25</a:t>
            </a:r>
          </a:p>
        </p:txBody>
      </p:sp>
      <p:graphicFrame>
        <p:nvGraphicFramePr>
          <p:cNvPr id="5" name="Table Placeholder 4">
            <a:extLst>
              <a:ext uri="{FF2B5EF4-FFF2-40B4-BE49-F238E27FC236}">
                <a16:creationId xmlns:a16="http://schemas.microsoft.com/office/drawing/2014/main" id="{FAC6CEEE-8C59-43B3-9B60-309E65D71B7C}"/>
              </a:ext>
            </a:extLst>
          </p:cNvPr>
          <p:cNvGraphicFramePr>
            <a:graphicFrameLocks noGrp="1"/>
          </p:cNvGraphicFramePr>
          <p:nvPr>
            <p:ph type="tbl" sz="quarter" idx="13"/>
            <p:extLst>
              <p:ext uri="{D42A27DB-BD31-4B8C-83A1-F6EECF244321}">
                <p14:modId xmlns:p14="http://schemas.microsoft.com/office/powerpoint/2010/main" val="454841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10016394"/>
                    </a:ext>
                  </a:extLst>
                </a:gridCol>
                <a:gridCol w="411480">
                  <a:extLst>
                    <a:ext uri="{9D8B030D-6E8A-4147-A177-3AD203B41FA5}">
                      <a16:colId xmlns:a16="http://schemas.microsoft.com/office/drawing/2014/main" val="1901325719"/>
                    </a:ext>
                  </a:extLst>
                </a:gridCol>
                <a:gridCol w="987552">
                  <a:extLst>
                    <a:ext uri="{9D8B030D-6E8A-4147-A177-3AD203B41FA5}">
                      <a16:colId xmlns:a16="http://schemas.microsoft.com/office/drawing/2014/main" val="4197542183"/>
                    </a:ext>
                  </a:extLst>
                </a:gridCol>
                <a:gridCol w="1234440">
                  <a:extLst>
                    <a:ext uri="{9D8B030D-6E8A-4147-A177-3AD203B41FA5}">
                      <a16:colId xmlns:a16="http://schemas.microsoft.com/office/drawing/2014/main" val="3563988649"/>
                    </a:ext>
                  </a:extLst>
                </a:gridCol>
                <a:gridCol w="411480">
                  <a:extLst>
                    <a:ext uri="{9D8B030D-6E8A-4147-A177-3AD203B41FA5}">
                      <a16:colId xmlns:a16="http://schemas.microsoft.com/office/drawing/2014/main" val="2956883764"/>
                    </a:ext>
                  </a:extLst>
                </a:gridCol>
                <a:gridCol w="411480">
                  <a:extLst>
                    <a:ext uri="{9D8B030D-6E8A-4147-A177-3AD203B41FA5}">
                      <a16:colId xmlns:a16="http://schemas.microsoft.com/office/drawing/2014/main" val="531642620"/>
                    </a:ext>
                  </a:extLst>
                </a:gridCol>
                <a:gridCol w="576072">
                  <a:extLst>
                    <a:ext uri="{9D8B030D-6E8A-4147-A177-3AD203B41FA5}">
                      <a16:colId xmlns:a16="http://schemas.microsoft.com/office/drawing/2014/main" val="1951305548"/>
                    </a:ext>
                  </a:extLst>
                </a:gridCol>
                <a:gridCol w="411480">
                  <a:extLst>
                    <a:ext uri="{9D8B030D-6E8A-4147-A177-3AD203B41FA5}">
                      <a16:colId xmlns:a16="http://schemas.microsoft.com/office/drawing/2014/main" val="2439260423"/>
                    </a:ext>
                  </a:extLst>
                </a:gridCol>
                <a:gridCol w="411480">
                  <a:extLst>
                    <a:ext uri="{9D8B030D-6E8A-4147-A177-3AD203B41FA5}">
                      <a16:colId xmlns:a16="http://schemas.microsoft.com/office/drawing/2014/main" val="2659963264"/>
                    </a:ext>
                  </a:extLst>
                </a:gridCol>
                <a:gridCol w="411480">
                  <a:extLst>
                    <a:ext uri="{9D8B030D-6E8A-4147-A177-3AD203B41FA5}">
                      <a16:colId xmlns:a16="http://schemas.microsoft.com/office/drawing/2014/main" val="3712585686"/>
                    </a:ext>
                  </a:extLst>
                </a:gridCol>
                <a:gridCol w="411480">
                  <a:extLst>
                    <a:ext uri="{9D8B030D-6E8A-4147-A177-3AD203B41FA5}">
                      <a16:colId xmlns:a16="http://schemas.microsoft.com/office/drawing/2014/main" val="518378819"/>
                    </a:ext>
                  </a:extLst>
                </a:gridCol>
                <a:gridCol w="411480">
                  <a:extLst>
                    <a:ext uri="{9D8B030D-6E8A-4147-A177-3AD203B41FA5}">
                      <a16:colId xmlns:a16="http://schemas.microsoft.com/office/drawing/2014/main" val="661181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401700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- 2023-03-07 10:30:08</a:t>
                      </a:r>
                      <a:r>
                        <a:rPr kumimoji="0" lang="it-IT" sz="1000" b="0" i="0" u="none" strike="noStrike" kern="1200" cap="none" spc="0" normalizeH="0" baseline="0" noProof="0">
                          <a:ln>
                            <a:noFill/>
                          </a:ln>
                          <a:solidFill>
                            <a:prstClr val="black"/>
                          </a:solidFill>
                          <a:effectLst/>
                          <a:uLnTx/>
                          <a:uFillTx/>
                          <a:latin typeface="Calibri"/>
                          <a:ea typeface="+mn-ea"/>
                          <a:cs typeface="+mn-cs"/>
                        </a:rPr>
                        <a:t>
 Durante la pandemia, Mariangela Liberto si è unita alla Direzione Comunicazione di #MBDAItalia e grazie al suo impegno e passione, è stata assunta a tempo indeterminato! Un esempio di come la dedizione porti a risultati eccellenti anche in tempi incerti ⬇
fcld.ly/3pavhg5 pic.twitter.com/VvkZV4LL2e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https://pbs.twimg.com/media/Fqm2xY9WcAEFkpO.jpg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561744371"/>
                  </a:ext>
                </a:extLst>
              </a:tr>
            </a:tbl>
          </a:graphicData>
        </a:graphic>
      </p:graphicFrame>
      <p:sp>
        <p:nvSpPr>
          <p:cNvPr id="4" name="Text Placeholder 3">
            <a:extLst>
              <a:ext uri="{FF2B5EF4-FFF2-40B4-BE49-F238E27FC236}">
                <a16:creationId xmlns:a16="http://schemas.microsoft.com/office/drawing/2014/main" id="{6BE7EDDC-BE06-46B4-B5C2-794D741263BE}"/>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1339932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6A372-5A0C-4FC6-A763-C2C7689B2831}"/>
              </a:ext>
            </a:extLst>
          </p:cNvPr>
          <p:cNvSpPr>
            <a:spLocks noGrp="1"/>
          </p:cNvSpPr>
          <p:nvPr>
            <p:ph type="title"/>
          </p:nvPr>
        </p:nvSpPr>
        <p:spPr/>
        <p:txBody>
          <a:bodyPr/>
          <a:lstStyle/>
          <a:p>
            <a:r>
              <a:rPr lang="en-US"/>
              <a:t>Twitter Own Tweets Table with CTR | All profiles - 18 of 25</a:t>
            </a:r>
          </a:p>
        </p:txBody>
      </p:sp>
      <p:graphicFrame>
        <p:nvGraphicFramePr>
          <p:cNvPr id="5" name="Table Placeholder 4">
            <a:extLst>
              <a:ext uri="{FF2B5EF4-FFF2-40B4-BE49-F238E27FC236}">
                <a16:creationId xmlns:a16="http://schemas.microsoft.com/office/drawing/2014/main" id="{CBF863D5-3CCD-4859-8765-58B3D3E2DAEC}"/>
              </a:ext>
            </a:extLst>
          </p:cNvPr>
          <p:cNvGraphicFramePr>
            <a:graphicFrameLocks noGrp="1"/>
          </p:cNvGraphicFramePr>
          <p:nvPr>
            <p:ph type="tbl" sz="quarter" idx="13"/>
            <p:extLst>
              <p:ext uri="{D42A27DB-BD31-4B8C-83A1-F6EECF244321}">
                <p14:modId xmlns:p14="http://schemas.microsoft.com/office/powerpoint/2010/main" val="1973297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11132900"/>
                    </a:ext>
                  </a:extLst>
                </a:gridCol>
                <a:gridCol w="411480">
                  <a:extLst>
                    <a:ext uri="{9D8B030D-6E8A-4147-A177-3AD203B41FA5}">
                      <a16:colId xmlns:a16="http://schemas.microsoft.com/office/drawing/2014/main" val="1802257825"/>
                    </a:ext>
                  </a:extLst>
                </a:gridCol>
                <a:gridCol w="987552">
                  <a:extLst>
                    <a:ext uri="{9D8B030D-6E8A-4147-A177-3AD203B41FA5}">
                      <a16:colId xmlns:a16="http://schemas.microsoft.com/office/drawing/2014/main" val="1218842166"/>
                    </a:ext>
                  </a:extLst>
                </a:gridCol>
                <a:gridCol w="1234440">
                  <a:extLst>
                    <a:ext uri="{9D8B030D-6E8A-4147-A177-3AD203B41FA5}">
                      <a16:colId xmlns:a16="http://schemas.microsoft.com/office/drawing/2014/main" val="3824213185"/>
                    </a:ext>
                  </a:extLst>
                </a:gridCol>
                <a:gridCol w="411480">
                  <a:extLst>
                    <a:ext uri="{9D8B030D-6E8A-4147-A177-3AD203B41FA5}">
                      <a16:colId xmlns:a16="http://schemas.microsoft.com/office/drawing/2014/main" val="2071987497"/>
                    </a:ext>
                  </a:extLst>
                </a:gridCol>
                <a:gridCol w="411480">
                  <a:extLst>
                    <a:ext uri="{9D8B030D-6E8A-4147-A177-3AD203B41FA5}">
                      <a16:colId xmlns:a16="http://schemas.microsoft.com/office/drawing/2014/main" val="2774877924"/>
                    </a:ext>
                  </a:extLst>
                </a:gridCol>
                <a:gridCol w="576072">
                  <a:extLst>
                    <a:ext uri="{9D8B030D-6E8A-4147-A177-3AD203B41FA5}">
                      <a16:colId xmlns:a16="http://schemas.microsoft.com/office/drawing/2014/main" val="3789358467"/>
                    </a:ext>
                  </a:extLst>
                </a:gridCol>
                <a:gridCol w="411480">
                  <a:extLst>
                    <a:ext uri="{9D8B030D-6E8A-4147-A177-3AD203B41FA5}">
                      <a16:colId xmlns:a16="http://schemas.microsoft.com/office/drawing/2014/main" val="2001494769"/>
                    </a:ext>
                  </a:extLst>
                </a:gridCol>
                <a:gridCol w="411480">
                  <a:extLst>
                    <a:ext uri="{9D8B030D-6E8A-4147-A177-3AD203B41FA5}">
                      <a16:colId xmlns:a16="http://schemas.microsoft.com/office/drawing/2014/main" val="3608234465"/>
                    </a:ext>
                  </a:extLst>
                </a:gridCol>
                <a:gridCol w="411480">
                  <a:extLst>
                    <a:ext uri="{9D8B030D-6E8A-4147-A177-3AD203B41FA5}">
                      <a16:colId xmlns:a16="http://schemas.microsoft.com/office/drawing/2014/main" val="3924845452"/>
                    </a:ext>
                  </a:extLst>
                </a:gridCol>
                <a:gridCol w="411480">
                  <a:extLst>
                    <a:ext uri="{9D8B030D-6E8A-4147-A177-3AD203B41FA5}">
                      <a16:colId xmlns:a16="http://schemas.microsoft.com/office/drawing/2014/main" val="753464814"/>
                    </a:ext>
                  </a:extLst>
                </a:gridCol>
                <a:gridCol w="411480">
                  <a:extLst>
                    <a:ext uri="{9D8B030D-6E8A-4147-A177-3AD203B41FA5}">
                      <a16:colId xmlns:a16="http://schemas.microsoft.com/office/drawing/2014/main" val="3942858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785945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@byMBDA - 2023-03-06 11:15:11</a:t>
                      </a:r>
                      <a:r>
                        <a:rPr kumimoji="0" lang="en-US" sz="1000" b="0" i="0" u="none" strike="noStrike" kern="1200" cap="none" spc="0" normalizeH="0" baseline="0" noProof="0">
                          <a:ln>
                            <a:noFill/>
                          </a:ln>
                          <a:solidFill>
                            <a:prstClr val="black"/>
                          </a:solidFill>
                          <a:effectLst/>
                          <a:uLnTx/>
                          <a:uFillTx/>
                          <a:latin typeface="Calibri"/>
                          <a:ea typeface="+mn-ea"/>
                          <a:cs typeface="+mn-cs"/>
                        </a:rPr>
                        <a:t>
 3 weeks to go until our careers open day in Bolton. Our open days are a chance for both experienced professionals and future talents to have genuine chats with real people about what it’s like to work here. Find out more using the link below: fcld.ly/u97w0mz pic.twitter.com/axs33dKE7s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https://pbs.twimg.com/media/Fqh3fW5XsAE7HH4.jpg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0.65 %</a:t>
                      </a:r>
                    </a:p>
                  </a:txBody>
                  <a:tcPr/>
                </a:tc>
                <a:extLst>
                  <a:ext uri="{0D108BD9-81ED-4DB2-BD59-A6C34878D82A}">
                    <a16:rowId xmlns:a16="http://schemas.microsoft.com/office/drawing/2014/main" val="2165942437"/>
                  </a:ext>
                </a:extLst>
              </a:tr>
            </a:tbl>
          </a:graphicData>
        </a:graphic>
      </p:graphicFrame>
      <p:sp>
        <p:nvSpPr>
          <p:cNvPr id="4" name="Text Placeholder 3">
            <a:extLst>
              <a:ext uri="{FF2B5EF4-FFF2-40B4-BE49-F238E27FC236}">
                <a16:creationId xmlns:a16="http://schemas.microsoft.com/office/drawing/2014/main" id="{5355EBA2-5753-42A6-AD80-851B72DA44CE}"/>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213683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4BE3F-F6C6-4761-9350-849E2AD6EC25}"/>
              </a:ext>
            </a:extLst>
          </p:cNvPr>
          <p:cNvSpPr>
            <a:spLocks noGrp="1"/>
          </p:cNvSpPr>
          <p:nvPr>
            <p:ph type="title"/>
          </p:nvPr>
        </p:nvSpPr>
        <p:spPr/>
        <p:txBody>
          <a:bodyPr/>
          <a:lstStyle/>
          <a:p>
            <a:r>
              <a:rPr lang="en-US"/>
              <a:t>Twitter Own Tweets Table with CTR | All profiles - 19 of 25</a:t>
            </a:r>
          </a:p>
        </p:txBody>
      </p:sp>
      <p:graphicFrame>
        <p:nvGraphicFramePr>
          <p:cNvPr id="5" name="Table Placeholder 4">
            <a:extLst>
              <a:ext uri="{FF2B5EF4-FFF2-40B4-BE49-F238E27FC236}">
                <a16:creationId xmlns:a16="http://schemas.microsoft.com/office/drawing/2014/main" id="{9D304117-2523-4C2C-872A-CE44636398AB}"/>
              </a:ext>
            </a:extLst>
          </p:cNvPr>
          <p:cNvGraphicFramePr>
            <a:graphicFrameLocks noGrp="1"/>
          </p:cNvGraphicFramePr>
          <p:nvPr>
            <p:ph type="tbl" sz="quarter" idx="13"/>
            <p:extLst>
              <p:ext uri="{D42A27DB-BD31-4B8C-83A1-F6EECF244321}">
                <p14:modId xmlns:p14="http://schemas.microsoft.com/office/powerpoint/2010/main" val="2276209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77761191"/>
                    </a:ext>
                  </a:extLst>
                </a:gridCol>
                <a:gridCol w="411480">
                  <a:extLst>
                    <a:ext uri="{9D8B030D-6E8A-4147-A177-3AD203B41FA5}">
                      <a16:colId xmlns:a16="http://schemas.microsoft.com/office/drawing/2014/main" val="2597832242"/>
                    </a:ext>
                  </a:extLst>
                </a:gridCol>
                <a:gridCol w="987552">
                  <a:extLst>
                    <a:ext uri="{9D8B030D-6E8A-4147-A177-3AD203B41FA5}">
                      <a16:colId xmlns:a16="http://schemas.microsoft.com/office/drawing/2014/main" val="707359602"/>
                    </a:ext>
                  </a:extLst>
                </a:gridCol>
                <a:gridCol w="1234440">
                  <a:extLst>
                    <a:ext uri="{9D8B030D-6E8A-4147-A177-3AD203B41FA5}">
                      <a16:colId xmlns:a16="http://schemas.microsoft.com/office/drawing/2014/main" val="187046218"/>
                    </a:ext>
                  </a:extLst>
                </a:gridCol>
                <a:gridCol w="411480">
                  <a:extLst>
                    <a:ext uri="{9D8B030D-6E8A-4147-A177-3AD203B41FA5}">
                      <a16:colId xmlns:a16="http://schemas.microsoft.com/office/drawing/2014/main" val="1130408798"/>
                    </a:ext>
                  </a:extLst>
                </a:gridCol>
                <a:gridCol w="411480">
                  <a:extLst>
                    <a:ext uri="{9D8B030D-6E8A-4147-A177-3AD203B41FA5}">
                      <a16:colId xmlns:a16="http://schemas.microsoft.com/office/drawing/2014/main" val="1088727872"/>
                    </a:ext>
                  </a:extLst>
                </a:gridCol>
                <a:gridCol w="576072">
                  <a:extLst>
                    <a:ext uri="{9D8B030D-6E8A-4147-A177-3AD203B41FA5}">
                      <a16:colId xmlns:a16="http://schemas.microsoft.com/office/drawing/2014/main" val="1197502906"/>
                    </a:ext>
                  </a:extLst>
                </a:gridCol>
                <a:gridCol w="411480">
                  <a:extLst>
                    <a:ext uri="{9D8B030D-6E8A-4147-A177-3AD203B41FA5}">
                      <a16:colId xmlns:a16="http://schemas.microsoft.com/office/drawing/2014/main" val="3682881321"/>
                    </a:ext>
                  </a:extLst>
                </a:gridCol>
                <a:gridCol w="411480">
                  <a:extLst>
                    <a:ext uri="{9D8B030D-6E8A-4147-A177-3AD203B41FA5}">
                      <a16:colId xmlns:a16="http://schemas.microsoft.com/office/drawing/2014/main" val="3339607278"/>
                    </a:ext>
                  </a:extLst>
                </a:gridCol>
                <a:gridCol w="411480">
                  <a:extLst>
                    <a:ext uri="{9D8B030D-6E8A-4147-A177-3AD203B41FA5}">
                      <a16:colId xmlns:a16="http://schemas.microsoft.com/office/drawing/2014/main" val="655224033"/>
                    </a:ext>
                  </a:extLst>
                </a:gridCol>
                <a:gridCol w="411480">
                  <a:extLst>
                    <a:ext uri="{9D8B030D-6E8A-4147-A177-3AD203B41FA5}">
                      <a16:colId xmlns:a16="http://schemas.microsoft.com/office/drawing/2014/main" val="3452796380"/>
                    </a:ext>
                  </a:extLst>
                </a:gridCol>
                <a:gridCol w="411480">
                  <a:extLst>
                    <a:ext uri="{9D8B030D-6E8A-4147-A177-3AD203B41FA5}">
                      <a16:colId xmlns:a16="http://schemas.microsoft.com/office/drawing/2014/main" val="2641271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3233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- 2023-03-03 12:00:58</a:t>
                      </a:r>
                      <a:r>
                        <a:rPr kumimoji="0" lang="fr-FR" sz="1000" b="0" i="0" u="none" strike="noStrike" kern="1200" cap="none" spc="0" normalizeH="0" baseline="0" noProof="0">
                          <a:ln>
                            <a:noFill/>
                          </a:ln>
                          <a:solidFill>
                            <a:prstClr val="black"/>
                          </a:solidFill>
                          <a:effectLst/>
                          <a:uLnTx/>
                          <a:uFillTx/>
                          <a:latin typeface="Calibri"/>
                          <a:ea typeface="+mn-ea"/>
                          <a:cs typeface="+mn-cs"/>
                        </a:rPr>
                        <a:t>
 🗓 Nous avons le plaisir de vous annoncer que la conférence de presse MBDA aura lieu le 15 mars, en présence d'Eric Béranger, CEO. 
Vous pourrez suivre ici l'annonce des résultats annuels.
#SaveTheDate pic.twitter.com/90QxXojJ3D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https://pbs.twimg.com/media/FqSlNBvWAAEmJkm.jpg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0.23 %</a:t>
                      </a:r>
                    </a:p>
                  </a:txBody>
                  <a:tcPr/>
                </a:tc>
                <a:extLst>
                  <a:ext uri="{0D108BD9-81ED-4DB2-BD59-A6C34878D82A}">
                    <a16:rowId xmlns:a16="http://schemas.microsoft.com/office/drawing/2014/main" val="4188568323"/>
                  </a:ext>
                </a:extLst>
              </a:tr>
            </a:tbl>
          </a:graphicData>
        </a:graphic>
      </p:graphicFrame>
      <p:sp>
        <p:nvSpPr>
          <p:cNvPr id="4" name="Text Placeholder 3">
            <a:extLst>
              <a:ext uri="{FF2B5EF4-FFF2-40B4-BE49-F238E27FC236}">
                <a16:creationId xmlns:a16="http://schemas.microsoft.com/office/drawing/2014/main" id="{59CA70B8-81C7-4E2E-8967-73844DE3CBCE}"/>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326771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0064-D4AA-4CFB-9402-9478F1F38AAE}"/>
              </a:ext>
            </a:extLst>
          </p:cNvPr>
          <p:cNvSpPr>
            <a:spLocks noGrp="1"/>
          </p:cNvSpPr>
          <p:nvPr>
            <p:ph type="title"/>
          </p:nvPr>
        </p:nvSpPr>
        <p:spPr/>
        <p:txBody>
          <a:bodyPr/>
          <a:lstStyle/>
          <a:p>
            <a:r>
              <a:rPr lang="en-US"/>
              <a:t>Twitter Own Tweets Table with CTR | All profiles - 20 of 25</a:t>
            </a:r>
          </a:p>
        </p:txBody>
      </p:sp>
      <p:graphicFrame>
        <p:nvGraphicFramePr>
          <p:cNvPr id="5" name="Table Placeholder 4">
            <a:extLst>
              <a:ext uri="{FF2B5EF4-FFF2-40B4-BE49-F238E27FC236}">
                <a16:creationId xmlns:a16="http://schemas.microsoft.com/office/drawing/2014/main" id="{208305D9-687F-4DC0-BB52-96D5615FF0CB}"/>
              </a:ext>
            </a:extLst>
          </p:cNvPr>
          <p:cNvGraphicFramePr>
            <a:graphicFrameLocks noGrp="1"/>
          </p:cNvGraphicFramePr>
          <p:nvPr>
            <p:ph type="tbl" sz="quarter" idx="13"/>
            <p:extLst>
              <p:ext uri="{D42A27DB-BD31-4B8C-83A1-F6EECF244321}">
                <p14:modId xmlns:p14="http://schemas.microsoft.com/office/powerpoint/2010/main" val="280069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14825727"/>
                    </a:ext>
                  </a:extLst>
                </a:gridCol>
                <a:gridCol w="411480">
                  <a:extLst>
                    <a:ext uri="{9D8B030D-6E8A-4147-A177-3AD203B41FA5}">
                      <a16:colId xmlns:a16="http://schemas.microsoft.com/office/drawing/2014/main" val="3061706683"/>
                    </a:ext>
                  </a:extLst>
                </a:gridCol>
                <a:gridCol w="987552">
                  <a:extLst>
                    <a:ext uri="{9D8B030D-6E8A-4147-A177-3AD203B41FA5}">
                      <a16:colId xmlns:a16="http://schemas.microsoft.com/office/drawing/2014/main" val="1636360185"/>
                    </a:ext>
                  </a:extLst>
                </a:gridCol>
                <a:gridCol w="1234440">
                  <a:extLst>
                    <a:ext uri="{9D8B030D-6E8A-4147-A177-3AD203B41FA5}">
                      <a16:colId xmlns:a16="http://schemas.microsoft.com/office/drawing/2014/main" val="363417870"/>
                    </a:ext>
                  </a:extLst>
                </a:gridCol>
                <a:gridCol w="411480">
                  <a:extLst>
                    <a:ext uri="{9D8B030D-6E8A-4147-A177-3AD203B41FA5}">
                      <a16:colId xmlns:a16="http://schemas.microsoft.com/office/drawing/2014/main" val="3091790594"/>
                    </a:ext>
                  </a:extLst>
                </a:gridCol>
                <a:gridCol w="411480">
                  <a:extLst>
                    <a:ext uri="{9D8B030D-6E8A-4147-A177-3AD203B41FA5}">
                      <a16:colId xmlns:a16="http://schemas.microsoft.com/office/drawing/2014/main" val="1694098971"/>
                    </a:ext>
                  </a:extLst>
                </a:gridCol>
                <a:gridCol w="576072">
                  <a:extLst>
                    <a:ext uri="{9D8B030D-6E8A-4147-A177-3AD203B41FA5}">
                      <a16:colId xmlns:a16="http://schemas.microsoft.com/office/drawing/2014/main" val="1020016686"/>
                    </a:ext>
                  </a:extLst>
                </a:gridCol>
                <a:gridCol w="411480">
                  <a:extLst>
                    <a:ext uri="{9D8B030D-6E8A-4147-A177-3AD203B41FA5}">
                      <a16:colId xmlns:a16="http://schemas.microsoft.com/office/drawing/2014/main" val="1434106709"/>
                    </a:ext>
                  </a:extLst>
                </a:gridCol>
                <a:gridCol w="411480">
                  <a:extLst>
                    <a:ext uri="{9D8B030D-6E8A-4147-A177-3AD203B41FA5}">
                      <a16:colId xmlns:a16="http://schemas.microsoft.com/office/drawing/2014/main" val="1559594228"/>
                    </a:ext>
                  </a:extLst>
                </a:gridCol>
                <a:gridCol w="411480">
                  <a:extLst>
                    <a:ext uri="{9D8B030D-6E8A-4147-A177-3AD203B41FA5}">
                      <a16:colId xmlns:a16="http://schemas.microsoft.com/office/drawing/2014/main" val="905257431"/>
                    </a:ext>
                  </a:extLst>
                </a:gridCol>
                <a:gridCol w="411480">
                  <a:extLst>
                    <a:ext uri="{9D8B030D-6E8A-4147-A177-3AD203B41FA5}">
                      <a16:colId xmlns:a16="http://schemas.microsoft.com/office/drawing/2014/main" val="729907125"/>
                    </a:ext>
                  </a:extLst>
                </a:gridCol>
                <a:gridCol w="411480">
                  <a:extLst>
                    <a:ext uri="{9D8B030D-6E8A-4147-A177-3AD203B41FA5}">
                      <a16:colId xmlns:a16="http://schemas.microsoft.com/office/drawing/2014/main" val="4217954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691042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- 2023-03-03 12:00:26</a:t>
                      </a:r>
                      <a:r>
                        <a:rPr kumimoji="0" lang="it-IT" sz="1000" b="0" i="0" u="none" strike="noStrike" kern="1200" cap="none" spc="0" normalizeH="0" baseline="0" noProof="0">
                          <a:ln>
                            <a:noFill/>
                          </a:ln>
                          <a:solidFill>
                            <a:prstClr val="black"/>
                          </a:solidFill>
                          <a:effectLst/>
                          <a:uLnTx/>
                          <a:uFillTx/>
                          <a:latin typeface="Calibri"/>
                          <a:ea typeface="+mn-ea"/>
                          <a:cs typeface="+mn-cs"/>
                        </a:rPr>
                        <a:t>
 🗓 Il 15 marzo si terrà la conferenza stampa di Gruppo di MBDA, con la partecipazione del CEO @eric_beranger
#SaveTheDate pic.twitter.com/Gpj344mvrb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https://pbs.twimg.com/media/FqSlFOZX0AEACye.jpg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56826515"/>
                  </a:ext>
                </a:extLst>
              </a:tr>
            </a:tbl>
          </a:graphicData>
        </a:graphic>
      </p:graphicFrame>
      <p:sp>
        <p:nvSpPr>
          <p:cNvPr id="4" name="Text Placeholder 3">
            <a:extLst>
              <a:ext uri="{FF2B5EF4-FFF2-40B4-BE49-F238E27FC236}">
                <a16:creationId xmlns:a16="http://schemas.microsoft.com/office/drawing/2014/main" id="{C17CE27F-BEDD-4435-8738-EE36D5E46876}"/>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2869247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5CC9A-51FA-4920-82A5-4C06588A0F76}"/>
              </a:ext>
            </a:extLst>
          </p:cNvPr>
          <p:cNvSpPr>
            <a:spLocks noGrp="1"/>
          </p:cNvSpPr>
          <p:nvPr>
            <p:ph type="title"/>
          </p:nvPr>
        </p:nvSpPr>
        <p:spPr/>
        <p:txBody>
          <a:bodyPr/>
          <a:lstStyle/>
          <a:p>
            <a:r>
              <a:rPr lang="en-US"/>
              <a:t>Twitter Own Tweets Table with CTR | All profiles - 21 of 25</a:t>
            </a:r>
          </a:p>
        </p:txBody>
      </p:sp>
      <p:graphicFrame>
        <p:nvGraphicFramePr>
          <p:cNvPr id="5" name="Table Placeholder 4">
            <a:extLst>
              <a:ext uri="{FF2B5EF4-FFF2-40B4-BE49-F238E27FC236}">
                <a16:creationId xmlns:a16="http://schemas.microsoft.com/office/drawing/2014/main" id="{E5DCEAE0-A79D-4E03-8942-CFD45CA6A070}"/>
              </a:ext>
            </a:extLst>
          </p:cNvPr>
          <p:cNvGraphicFramePr>
            <a:graphicFrameLocks noGrp="1"/>
          </p:cNvGraphicFramePr>
          <p:nvPr>
            <p:ph type="tbl" sz="quarter" idx="13"/>
            <p:extLst>
              <p:ext uri="{D42A27DB-BD31-4B8C-83A1-F6EECF244321}">
                <p14:modId xmlns:p14="http://schemas.microsoft.com/office/powerpoint/2010/main" val="3926247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13961727"/>
                    </a:ext>
                  </a:extLst>
                </a:gridCol>
                <a:gridCol w="411480">
                  <a:extLst>
                    <a:ext uri="{9D8B030D-6E8A-4147-A177-3AD203B41FA5}">
                      <a16:colId xmlns:a16="http://schemas.microsoft.com/office/drawing/2014/main" val="1174699650"/>
                    </a:ext>
                  </a:extLst>
                </a:gridCol>
                <a:gridCol w="987552">
                  <a:extLst>
                    <a:ext uri="{9D8B030D-6E8A-4147-A177-3AD203B41FA5}">
                      <a16:colId xmlns:a16="http://schemas.microsoft.com/office/drawing/2014/main" val="259813946"/>
                    </a:ext>
                  </a:extLst>
                </a:gridCol>
                <a:gridCol w="1234440">
                  <a:extLst>
                    <a:ext uri="{9D8B030D-6E8A-4147-A177-3AD203B41FA5}">
                      <a16:colId xmlns:a16="http://schemas.microsoft.com/office/drawing/2014/main" val="1917412270"/>
                    </a:ext>
                  </a:extLst>
                </a:gridCol>
                <a:gridCol w="411480">
                  <a:extLst>
                    <a:ext uri="{9D8B030D-6E8A-4147-A177-3AD203B41FA5}">
                      <a16:colId xmlns:a16="http://schemas.microsoft.com/office/drawing/2014/main" val="1890609832"/>
                    </a:ext>
                  </a:extLst>
                </a:gridCol>
                <a:gridCol w="411480">
                  <a:extLst>
                    <a:ext uri="{9D8B030D-6E8A-4147-A177-3AD203B41FA5}">
                      <a16:colId xmlns:a16="http://schemas.microsoft.com/office/drawing/2014/main" val="3534752847"/>
                    </a:ext>
                  </a:extLst>
                </a:gridCol>
                <a:gridCol w="576072">
                  <a:extLst>
                    <a:ext uri="{9D8B030D-6E8A-4147-A177-3AD203B41FA5}">
                      <a16:colId xmlns:a16="http://schemas.microsoft.com/office/drawing/2014/main" val="1728556489"/>
                    </a:ext>
                  </a:extLst>
                </a:gridCol>
                <a:gridCol w="411480">
                  <a:extLst>
                    <a:ext uri="{9D8B030D-6E8A-4147-A177-3AD203B41FA5}">
                      <a16:colId xmlns:a16="http://schemas.microsoft.com/office/drawing/2014/main" val="1113847948"/>
                    </a:ext>
                  </a:extLst>
                </a:gridCol>
                <a:gridCol w="411480">
                  <a:extLst>
                    <a:ext uri="{9D8B030D-6E8A-4147-A177-3AD203B41FA5}">
                      <a16:colId xmlns:a16="http://schemas.microsoft.com/office/drawing/2014/main" val="3394474908"/>
                    </a:ext>
                  </a:extLst>
                </a:gridCol>
                <a:gridCol w="411480">
                  <a:extLst>
                    <a:ext uri="{9D8B030D-6E8A-4147-A177-3AD203B41FA5}">
                      <a16:colId xmlns:a16="http://schemas.microsoft.com/office/drawing/2014/main" val="1024098804"/>
                    </a:ext>
                  </a:extLst>
                </a:gridCol>
                <a:gridCol w="411480">
                  <a:extLst>
                    <a:ext uri="{9D8B030D-6E8A-4147-A177-3AD203B41FA5}">
                      <a16:colId xmlns:a16="http://schemas.microsoft.com/office/drawing/2014/main" val="3479197169"/>
                    </a:ext>
                  </a:extLst>
                </a:gridCol>
                <a:gridCol w="411480">
                  <a:extLst>
                    <a:ext uri="{9D8B030D-6E8A-4147-A177-3AD203B41FA5}">
                      <a16:colId xmlns:a16="http://schemas.microsoft.com/office/drawing/2014/main" val="2867878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443405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- 2023-03-02 18:02:36</a:t>
                      </a:r>
                      <a:r>
                        <a:rPr kumimoji="0" lang="it-IT" sz="1000" b="0" i="0" u="none" strike="noStrike" kern="1200" cap="none" spc="0" normalizeH="0" baseline="0" noProof="0">
                          <a:ln>
                            <a:noFill/>
                          </a:ln>
                          <a:solidFill>
                            <a:prstClr val="black"/>
                          </a:solidFill>
                          <a:effectLst/>
                          <a:uLnTx/>
                          <a:uFillTx/>
                          <a:latin typeface="Calibri"/>
                          <a:ea typeface="+mn-ea"/>
                          <a:cs typeface="+mn-cs"/>
                        </a:rPr>
                        <a:t>
 Onorati della visita nella sede di Roma di MBDA del Sottosegretario alla Difesa On. @isabellarauti a cui abbiamo mostrato le attività a sostegno dei programmi delle #ForzeArmate per la #difesa e sicurezza dei nostri territori e della nostra sovranità strategica e tecnologica ⬇️ twitter.com/isabellarauti/…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0.75 %</a:t>
                      </a:r>
                    </a:p>
                  </a:txBody>
                  <a:tcPr/>
                </a:tc>
                <a:extLst>
                  <a:ext uri="{0D108BD9-81ED-4DB2-BD59-A6C34878D82A}">
                    <a16:rowId xmlns:a16="http://schemas.microsoft.com/office/drawing/2014/main" val="3966412849"/>
                  </a:ext>
                </a:extLst>
              </a:tr>
            </a:tbl>
          </a:graphicData>
        </a:graphic>
      </p:graphicFrame>
      <p:sp>
        <p:nvSpPr>
          <p:cNvPr id="4" name="Text Placeholder 3">
            <a:extLst>
              <a:ext uri="{FF2B5EF4-FFF2-40B4-BE49-F238E27FC236}">
                <a16:creationId xmlns:a16="http://schemas.microsoft.com/office/drawing/2014/main" id="{32857C35-A103-4D57-863B-214AEA3C4EF1}"/>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731492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6861C-714E-40BC-9B82-C12B483D374F}"/>
              </a:ext>
            </a:extLst>
          </p:cNvPr>
          <p:cNvSpPr>
            <a:spLocks noGrp="1"/>
          </p:cNvSpPr>
          <p:nvPr>
            <p:ph type="title"/>
          </p:nvPr>
        </p:nvSpPr>
        <p:spPr/>
        <p:txBody>
          <a:bodyPr/>
          <a:lstStyle/>
          <a:p>
            <a:r>
              <a:rPr lang="en-US"/>
              <a:t>Twitter Own Tweets Table with CTR | All profiles - 22 of 25</a:t>
            </a:r>
          </a:p>
        </p:txBody>
      </p:sp>
      <p:graphicFrame>
        <p:nvGraphicFramePr>
          <p:cNvPr id="5" name="Table Placeholder 4">
            <a:extLst>
              <a:ext uri="{FF2B5EF4-FFF2-40B4-BE49-F238E27FC236}">
                <a16:creationId xmlns:a16="http://schemas.microsoft.com/office/drawing/2014/main" id="{DCE434FE-3AD0-4469-BB6E-1808E0A1202C}"/>
              </a:ext>
            </a:extLst>
          </p:cNvPr>
          <p:cNvGraphicFramePr>
            <a:graphicFrameLocks noGrp="1"/>
          </p:cNvGraphicFramePr>
          <p:nvPr>
            <p:ph type="tbl" sz="quarter" idx="13"/>
            <p:extLst>
              <p:ext uri="{D42A27DB-BD31-4B8C-83A1-F6EECF244321}">
                <p14:modId xmlns:p14="http://schemas.microsoft.com/office/powerpoint/2010/main" val="3113579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05855771"/>
                    </a:ext>
                  </a:extLst>
                </a:gridCol>
                <a:gridCol w="411480">
                  <a:extLst>
                    <a:ext uri="{9D8B030D-6E8A-4147-A177-3AD203B41FA5}">
                      <a16:colId xmlns:a16="http://schemas.microsoft.com/office/drawing/2014/main" val="2208195427"/>
                    </a:ext>
                  </a:extLst>
                </a:gridCol>
                <a:gridCol w="987552">
                  <a:extLst>
                    <a:ext uri="{9D8B030D-6E8A-4147-A177-3AD203B41FA5}">
                      <a16:colId xmlns:a16="http://schemas.microsoft.com/office/drawing/2014/main" val="794215064"/>
                    </a:ext>
                  </a:extLst>
                </a:gridCol>
                <a:gridCol w="1234440">
                  <a:extLst>
                    <a:ext uri="{9D8B030D-6E8A-4147-A177-3AD203B41FA5}">
                      <a16:colId xmlns:a16="http://schemas.microsoft.com/office/drawing/2014/main" val="3335944654"/>
                    </a:ext>
                  </a:extLst>
                </a:gridCol>
                <a:gridCol w="411480">
                  <a:extLst>
                    <a:ext uri="{9D8B030D-6E8A-4147-A177-3AD203B41FA5}">
                      <a16:colId xmlns:a16="http://schemas.microsoft.com/office/drawing/2014/main" val="2190157618"/>
                    </a:ext>
                  </a:extLst>
                </a:gridCol>
                <a:gridCol w="411480">
                  <a:extLst>
                    <a:ext uri="{9D8B030D-6E8A-4147-A177-3AD203B41FA5}">
                      <a16:colId xmlns:a16="http://schemas.microsoft.com/office/drawing/2014/main" val="1542154570"/>
                    </a:ext>
                  </a:extLst>
                </a:gridCol>
                <a:gridCol w="576072">
                  <a:extLst>
                    <a:ext uri="{9D8B030D-6E8A-4147-A177-3AD203B41FA5}">
                      <a16:colId xmlns:a16="http://schemas.microsoft.com/office/drawing/2014/main" val="1967392306"/>
                    </a:ext>
                  </a:extLst>
                </a:gridCol>
                <a:gridCol w="411480">
                  <a:extLst>
                    <a:ext uri="{9D8B030D-6E8A-4147-A177-3AD203B41FA5}">
                      <a16:colId xmlns:a16="http://schemas.microsoft.com/office/drawing/2014/main" val="2377755331"/>
                    </a:ext>
                  </a:extLst>
                </a:gridCol>
                <a:gridCol w="411480">
                  <a:extLst>
                    <a:ext uri="{9D8B030D-6E8A-4147-A177-3AD203B41FA5}">
                      <a16:colId xmlns:a16="http://schemas.microsoft.com/office/drawing/2014/main" val="4196040076"/>
                    </a:ext>
                  </a:extLst>
                </a:gridCol>
                <a:gridCol w="411480">
                  <a:extLst>
                    <a:ext uri="{9D8B030D-6E8A-4147-A177-3AD203B41FA5}">
                      <a16:colId xmlns:a16="http://schemas.microsoft.com/office/drawing/2014/main" val="2309542821"/>
                    </a:ext>
                  </a:extLst>
                </a:gridCol>
                <a:gridCol w="411480">
                  <a:extLst>
                    <a:ext uri="{9D8B030D-6E8A-4147-A177-3AD203B41FA5}">
                      <a16:colId xmlns:a16="http://schemas.microsoft.com/office/drawing/2014/main" val="1368691547"/>
                    </a:ext>
                  </a:extLst>
                </a:gridCol>
                <a:gridCol w="411480">
                  <a:extLst>
                    <a:ext uri="{9D8B030D-6E8A-4147-A177-3AD203B41FA5}">
                      <a16:colId xmlns:a16="http://schemas.microsoft.com/office/drawing/2014/main" val="24260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379645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- 2023-03-02 17:50:11</a:t>
                      </a:r>
                      <a:r>
                        <a:rPr kumimoji="0" lang="it-IT" sz="1000" b="0" i="0" u="none" strike="noStrike" kern="1200" cap="none" spc="0" normalizeH="0" baseline="0" noProof="0">
                          <a:ln>
                            <a:noFill/>
                          </a:ln>
                          <a:solidFill>
                            <a:prstClr val="black"/>
                          </a:solidFill>
                          <a:effectLst/>
                          <a:uLnTx/>
                          <a:uFillTx/>
                          <a:latin typeface="Calibri"/>
                          <a:ea typeface="+mn-ea"/>
                          <a:cs typeface="+mn-cs"/>
                        </a:rPr>
                        <a:t>
 Oggi MBDA Italia ospita @aism_nazionale per l’iniziativa di sensibilizzazione e di raccolta fondi #gardensia 🌸 : un’importante occasione per sostenere la #ricercascientifica e il supporto alle persone con sclerosi multipla e patologie correlate.
#lifeatMBDA pic.twitter.com/FEHKwlYNIH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https://pbs.twimg.com/media/FqOrineXoAI9gTW.jpg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97823851"/>
                  </a:ext>
                </a:extLst>
              </a:tr>
            </a:tbl>
          </a:graphicData>
        </a:graphic>
      </p:graphicFrame>
      <p:sp>
        <p:nvSpPr>
          <p:cNvPr id="4" name="Text Placeholder 3">
            <a:extLst>
              <a:ext uri="{FF2B5EF4-FFF2-40B4-BE49-F238E27FC236}">
                <a16:creationId xmlns:a16="http://schemas.microsoft.com/office/drawing/2014/main" id="{A7E35D90-DB42-46CA-99EE-A816526FD636}"/>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3176072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2B085-395C-41DF-A5A4-8FCB572A961E}"/>
              </a:ext>
            </a:extLst>
          </p:cNvPr>
          <p:cNvSpPr>
            <a:spLocks noGrp="1"/>
          </p:cNvSpPr>
          <p:nvPr>
            <p:ph type="title"/>
          </p:nvPr>
        </p:nvSpPr>
        <p:spPr/>
        <p:txBody>
          <a:bodyPr/>
          <a:lstStyle/>
          <a:p>
            <a:r>
              <a:rPr lang="en-US"/>
              <a:t>Twitter Own Tweets Table with CTR | All profiles - 23 of 25</a:t>
            </a:r>
          </a:p>
        </p:txBody>
      </p:sp>
      <p:graphicFrame>
        <p:nvGraphicFramePr>
          <p:cNvPr id="5" name="Table Placeholder 4">
            <a:extLst>
              <a:ext uri="{FF2B5EF4-FFF2-40B4-BE49-F238E27FC236}">
                <a16:creationId xmlns:a16="http://schemas.microsoft.com/office/drawing/2014/main" id="{A2B6111C-B4F4-4B3B-AFE6-503A83CD68A8}"/>
              </a:ext>
            </a:extLst>
          </p:cNvPr>
          <p:cNvGraphicFramePr>
            <a:graphicFrameLocks noGrp="1"/>
          </p:cNvGraphicFramePr>
          <p:nvPr>
            <p:ph type="tbl" sz="quarter" idx="13"/>
            <p:extLst>
              <p:ext uri="{D42A27DB-BD31-4B8C-83A1-F6EECF244321}">
                <p14:modId xmlns:p14="http://schemas.microsoft.com/office/powerpoint/2010/main" val="3253604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66628016"/>
                    </a:ext>
                  </a:extLst>
                </a:gridCol>
                <a:gridCol w="411480">
                  <a:extLst>
                    <a:ext uri="{9D8B030D-6E8A-4147-A177-3AD203B41FA5}">
                      <a16:colId xmlns:a16="http://schemas.microsoft.com/office/drawing/2014/main" val="2575812745"/>
                    </a:ext>
                  </a:extLst>
                </a:gridCol>
                <a:gridCol w="987552">
                  <a:extLst>
                    <a:ext uri="{9D8B030D-6E8A-4147-A177-3AD203B41FA5}">
                      <a16:colId xmlns:a16="http://schemas.microsoft.com/office/drawing/2014/main" val="2040544848"/>
                    </a:ext>
                  </a:extLst>
                </a:gridCol>
                <a:gridCol w="1234440">
                  <a:extLst>
                    <a:ext uri="{9D8B030D-6E8A-4147-A177-3AD203B41FA5}">
                      <a16:colId xmlns:a16="http://schemas.microsoft.com/office/drawing/2014/main" val="416086361"/>
                    </a:ext>
                  </a:extLst>
                </a:gridCol>
                <a:gridCol w="411480">
                  <a:extLst>
                    <a:ext uri="{9D8B030D-6E8A-4147-A177-3AD203B41FA5}">
                      <a16:colId xmlns:a16="http://schemas.microsoft.com/office/drawing/2014/main" val="3832504534"/>
                    </a:ext>
                  </a:extLst>
                </a:gridCol>
                <a:gridCol w="411480">
                  <a:extLst>
                    <a:ext uri="{9D8B030D-6E8A-4147-A177-3AD203B41FA5}">
                      <a16:colId xmlns:a16="http://schemas.microsoft.com/office/drawing/2014/main" val="1087926538"/>
                    </a:ext>
                  </a:extLst>
                </a:gridCol>
                <a:gridCol w="576072">
                  <a:extLst>
                    <a:ext uri="{9D8B030D-6E8A-4147-A177-3AD203B41FA5}">
                      <a16:colId xmlns:a16="http://schemas.microsoft.com/office/drawing/2014/main" val="850707406"/>
                    </a:ext>
                  </a:extLst>
                </a:gridCol>
                <a:gridCol w="411480">
                  <a:extLst>
                    <a:ext uri="{9D8B030D-6E8A-4147-A177-3AD203B41FA5}">
                      <a16:colId xmlns:a16="http://schemas.microsoft.com/office/drawing/2014/main" val="2031987466"/>
                    </a:ext>
                  </a:extLst>
                </a:gridCol>
                <a:gridCol w="411480">
                  <a:extLst>
                    <a:ext uri="{9D8B030D-6E8A-4147-A177-3AD203B41FA5}">
                      <a16:colId xmlns:a16="http://schemas.microsoft.com/office/drawing/2014/main" val="2952990358"/>
                    </a:ext>
                  </a:extLst>
                </a:gridCol>
                <a:gridCol w="411480">
                  <a:extLst>
                    <a:ext uri="{9D8B030D-6E8A-4147-A177-3AD203B41FA5}">
                      <a16:colId xmlns:a16="http://schemas.microsoft.com/office/drawing/2014/main" val="3020724027"/>
                    </a:ext>
                  </a:extLst>
                </a:gridCol>
                <a:gridCol w="411480">
                  <a:extLst>
                    <a:ext uri="{9D8B030D-6E8A-4147-A177-3AD203B41FA5}">
                      <a16:colId xmlns:a16="http://schemas.microsoft.com/office/drawing/2014/main" val="3126102861"/>
                    </a:ext>
                  </a:extLst>
                </a:gridCol>
                <a:gridCol w="411480">
                  <a:extLst>
                    <a:ext uri="{9D8B030D-6E8A-4147-A177-3AD203B41FA5}">
                      <a16:colId xmlns:a16="http://schemas.microsoft.com/office/drawing/2014/main" val="4083028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437177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@byMBDA - 2023-03-02 12:00:35</a:t>
                      </a:r>
                      <a:r>
                        <a:rPr kumimoji="0" lang="fr-FR" sz="1000" b="0" i="0" u="none" strike="noStrike" kern="1200" cap="none" spc="0" normalizeH="0" baseline="0" noProof="0">
                          <a:ln>
                            <a:noFill/>
                          </a:ln>
                          <a:solidFill>
                            <a:prstClr val="black"/>
                          </a:solidFill>
                          <a:effectLst/>
                          <a:uLnTx/>
                          <a:uFillTx/>
                          <a:latin typeface="Calibri"/>
                          <a:ea typeface="+mn-ea"/>
                          <a:cs typeface="+mn-cs"/>
                        </a:rPr>
                        <a:t>
 🤝 @More_Bernardini rejoint MBDA en tant que Secrétaire Général Groupe.
Précédemment Directrice de la Stratégie pour @ArianeGroup, elle a œuvré à renforcer la souveraineté Européenne d’accès à l’espace.
🚀 Une carrière inspirante dans l’industrie technologique.
#WomenInTech pic.twitter.com/Xy5CAlVtJc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https://pbs.twimg.com/media/FqNbhtyWIAAZ8lZ.jpg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0.94 %</a:t>
                      </a:r>
                    </a:p>
                  </a:txBody>
                  <a:tcPr/>
                </a:tc>
                <a:extLst>
                  <a:ext uri="{0D108BD9-81ED-4DB2-BD59-A6C34878D82A}">
                    <a16:rowId xmlns:a16="http://schemas.microsoft.com/office/drawing/2014/main" val="3817907500"/>
                  </a:ext>
                </a:extLst>
              </a:tr>
            </a:tbl>
          </a:graphicData>
        </a:graphic>
      </p:graphicFrame>
      <p:sp>
        <p:nvSpPr>
          <p:cNvPr id="4" name="Text Placeholder 3">
            <a:extLst>
              <a:ext uri="{FF2B5EF4-FFF2-40B4-BE49-F238E27FC236}">
                <a16:creationId xmlns:a16="http://schemas.microsoft.com/office/drawing/2014/main" id="{4A474E23-89E2-4672-A15D-34F9456C04FE}"/>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1196068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96B0-4CA7-4BC6-9C7B-733D294B38B5}"/>
              </a:ext>
            </a:extLst>
          </p:cNvPr>
          <p:cNvSpPr>
            <a:spLocks noGrp="1"/>
          </p:cNvSpPr>
          <p:nvPr>
            <p:ph type="title"/>
          </p:nvPr>
        </p:nvSpPr>
        <p:spPr/>
        <p:txBody>
          <a:bodyPr/>
          <a:lstStyle/>
          <a:p>
            <a:r>
              <a:rPr lang="en-US"/>
              <a:t>Twitter Own Tweets Table with CTR | All profiles - 24 of 25</a:t>
            </a:r>
          </a:p>
        </p:txBody>
      </p:sp>
      <p:graphicFrame>
        <p:nvGraphicFramePr>
          <p:cNvPr id="5" name="Table Placeholder 4">
            <a:extLst>
              <a:ext uri="{FF2B5EF4-FFF2-40B4-BE49-F238E27FC236}">
                <a16:creationId xmlns:a16="http://schemas.microsoft.com/office/drawing/2014/main" id="{D78C49B3-8D6F-4986-BE3A-E93E6F8F8838}"/>
              </a:ext>
            </a:extLst>
          </p:cNvPr>
          <p:cNvGraphicFramePr>
            <a:graphicFrameLocks noGrp="1"/>
          </p:cNvGraphicFramePr>
          <p:nvPr>
            <p:ph type="tbl" sz="quarter" idx="13"/>
            <p:extLst>
              <p:ext uri="{D42A27DB-BD31-4B8C-83A1-F6EECF244321}">
                <p14:modId xmlns:p14="http://schemas.microsoft.com/office/powerpoint/2010/main" val="3073728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20029649"/>
                    </a:ext>
                  </a:extLst>
                </a:gridCol>
                <a:gridCol w="411480">
                  <a:extLst>
                    <a:ext uri="{9D8B030D-6E8A-4147-A177-3AD203B41FA5}">
                      <a16:colId xmlns:a16="http://schemas.microsoft.com/office/drawing/2014/main" val="3698024866"/>
                    </a:ext>
                  </a:extLst>
                </a:gridCol>
                <a:gridCol w="987552">
                  <a:extLst>
                    <a:ext uri="{9D8B030D-6E8A-4147-A177-3AD203B41FA5}">
                      <a16:colId xmlns:a16="http://schemas.microsoft.com/office/drawing/2014/main" val="2341093519"/>
                    </a:ext>
                  </a:extLst>
                </a:gridCol>
                <a:gridCol w="1234440">
                  <a:extLst>
                    <a:ext uri="{9D8B030D-6E8A-4147-A177-3AD203B41FA5}">
                      <a16:colId xmlns:a16="http://schemas.microsoft.com/office/drawing/2014/main" val="3588079761"/>
                    </a:ext>
                  </a:extLst>
                </a:gridCol>
                <a:gridCol w="411480">
                  <a:extLst>
                    <a:ext uri="{9D8B030D-6E8A-4147-A177-3AD203B41FA5}">
                      <a16:colId xmlns:a16="http://schemas.microsoft.com/office/drawing/2014/main" val="1066506430"/>
                    </a:ext>
                  </a:extLst>
                </a:gridCol>
                <a:gridCol w="411480">
                  <a:extLst>
                    <a:ext uri="{9D8B030D-6E8A-4147-A177-3AD203B41FA5}">
                      <a16:colId xmlns:a16="http://schemas.microsoft.com/office/drawing/2014/main" val="3225895845"/>
                    </a:ext>
                  </a:extLst>
                </a:gridCol>
                <a:gridCol w="576072">
                  <a:extLst>
                    <a:ext uri="{9D8B030D-6E8A-4147-A177-3AD203B41FA5}">
                      <a16:colId xmlns:a16="http://schemas.microsoft.com/office/drawing/2014/main" val="307379231"/>
                    </a:ext>
                  </a:extLst>
                </a:gridCol>
                <a:gridCol w="411480">
                  <a:extLst>
                    <a:ext uri="{9D8B030D-6E8A-4147-A177-3AD203B41FA5}">
                      <a16:colId xmlns:a16="http://schemas.microsoft.com/office/drawing/2014/main" val="3895477735"/>
                    </a:ext>
                  </a:extLst>
                </a:gridCol>
                <a:gridCol w="411480">
                  <a:extLst>
                    <a:ext uri="{9D8B030D-6E8A-4147-A177-3AD203B41FA5}">
                      <a16:colId xmlns:a16="http://schemas.microsoft.com/office/drawing/2014/main" val="3527173972"/>
                    </a:ext>
                  </a:extLst>
                </a:gridCol>
                <a:gridCol w="411480">
                  <a:extLst>
                    <a:ext uri="{9D8B030D-6E8A-4147-A177-3AD203B41FA5}">
                      <a16:colId xmlns:a16="http://schemas.microsoft.com/office/drawing/2014/main" val="3223069815"/>
                    </a:ext>
                  </a:extLst>
                </a:gridCol>
                <a:gridCol w="411480">
                  <a:extLst>
                    <a:ext uri="{9D8B030D-6E8A-4147-A177-3AD203B41FA5}">
                      <a16:colId xmlns:a16="http://schemas.microsoft.com/office/drawing/2014/main" val="2011180141"/>
                    </a:ext>
                  </a:extLst>
                </a:gridCol>
                <a:gridCol w="411480">
                  <a:extLst>
                    <a:ext uri="{9D8B030D-6E8A-4147-A177-3AD203B41FA5}">
                      <a16:colId xmlns:a16="http://schemas.microsoft.com/office/drawing/2014/main" val="3754582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210845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- 2023-03-02 12:00:33</a:t>
                      </a:r>
                      <a:r>
                        <a:rPr kumimoji="0" lang="it-IT" sz="1000" b="0" i="0" u="none" strike="noStrike" kern="1200" cap="none" spc="0" normalizeH="0" baseline="0" noProof="0">
                          <a:ln>
                            <a:noFill/>
                          </a:ln>
                          <a:solidFill>
                            <a:prstClr val="black"/>
                          </a:solidFill>
                          <a:effectLst/>
                          <a:uLnTx/>
                          <a:uFillTx/>
                          <a:latin typeface="Calibri"/>
                          <a:ea typeface="+mn-ea"/>
                          <a:cs typeface="+mn-cs"/>
                        </a:rPr>
                        <a:t>
 🤝 @More_Bernardini è il nuovo Segretario Generale di MBDA.
È già stata Direttore delle Strategie presso @ArianeGroup, dove si è concentrata a rafforzare la sovranità europea nell’accesso allo Spazio. 
🚀 Una carriera stimolante nel settore tecnologico.
#WomenInTech pic.twitter.com/thcwqXvqzr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https://pbs.twimg.com/media/FqNbhMTXwAAwp_1.jpg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1.69 %</a:t>
                      </a:r>
                    </a:p>
                  </a:txBody>
                  <a:tcPr/>
                </a:tc>
                <a:extLst>
                  <a:ext uri="{0D108BD9-81ED-4DB2-BD59-A6C34878D82A}">
                    <a16:rowId xmlns:a16="http://schemas.microsoft.com/office/drawing/2014/main" val="3556221654"/>
                  </a:ext>
                </a:extLst>
              </a:tr>
            </a:tbl>
          </a:graphicData>
        </a:graphic>
      </p:graphicFrame>
      <p:sp>
        <p:nvSpPr>
          <p:cNvPr id="4" name="Text Placeholder 3">
            <a:extLst>
              <a:ext uri="{FF2B5EF4-FFF2-40B4-BE49-F238E27FC236}">
                <a16:creationId xmlns:a16="http://schemas.microsoft.com/office/drawing/2014/main" id="{23876E7A-1E62-46EB-AB14-F50ACCF3A95C}"/>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41410834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90517-3CDA-43A7-AA0C-9DA544E8CF1F}"/>
              </a:ext>
            </a:extLst>
          </p:cNvPr>
          <p:cNvSpPr>
            <a:spLocks noGrp="1"/>
          </p:cNvSpPr>
          <p:nvPr>
            <p:ph type="title"/>
          </p:nvPr>
        </p:nvSpPr>
        <p:spPr/>
        <p:txBody>
          <a:bodyPr/>
          <a:lstStyle/>
          <a:p>
            <a:r>
              <a:rPr lang="en-US"/>
              <a:t>Twitter Own Tweets Table with CTR | All profiles - 25 of 25</a:t>
            </a:r>
          </a:p>
        </p:txBody>
      </p:sp>
      <p:graphicFrame>
        <p:nvGraphicFramePr>
          <p:cNvPr id="5" name="Table Placeholder 4">
            <a:extLst>
              <a:ext uri="{FF2B5EF4-FFF2-40B4-BE49-F238E27FC236}">
                <a16:creationId xmlns:a16="http://schemas.microsoft.com/office/drawing/2014/main" id="{FD982601-7E11-4DD6-B12D-B668F2CB93D6}"/>
              </a:ext>
            </a:extLst>
          </p:cNvPr>
          <p:cNvGraphicFramePr>
            <a:graphicFrameLocks noGrp="1"/>
          </p:cNvGraphicFramePr>
          <p:nvPr>
            <p:ph type="tbl" sz="quarter" idx="13"/>
            <p:extLst>
              <p:ext uri="{D42A27DB-BD31-4B8C-83A1-F6EECF244321}">
                <p14:modId xmlns:p14="http://schemas.microsoft.com/office/powerpoint/2010/main" val="3414591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75796429"/>
                    </a:ext>
                  </a:extLst>
                </a:gridCol>
                <a:gridCol w="411480">
                  <a:extLst>
                    <a:ext uri="{9D8B030D-6E8A-4147-A177-3AD203B41FA5}">
                      <a16:colId xmlns:a16="http://schemas.microsoft.com/office/drawing/2014/main" val="3488332161"/>
                    </a:ext>
                  </a:extLst>
                </a:gridCol>
                <a:gridCol w="987552">
                  <a:extLst>
                    <a:ext uri="{9D8B030D-6E8A-4147-A177-3AD203B41FA5}">
                      <a16:colId xmlns:a16="http://schemas.microsoft.com/office/drawing/2014/main" val="2513162805"/>
                    </a:ext>
                  </a:extLst>
                </a:gridCol>
                <a:gridCol w="1234440">
                  <a:extLst>
                    <a:ext uri="{9D8B030D-6E8A-4147-A177-3AD203B41FA5}">
                      <a16:colId xmlns:a16="http://schemas.microsoft.com/office/drawing/2014/main" val="2315702425"/>
                    </a:ext>
                  </a:extLst>
                </a:gridCol>
                <a:gridCol w="411480">
                  <a:extLst>
                    <a:ext uri="{9D8B030D-6E8A-4147-A177-3AD203B41FA5}">
                      <a16:colId xmlns:a16="http://schemas.microsoft.com/office/drawing/2014/main" val="616606787"/>
                    </a:ext>
                  </a:extLst>
                </a:gridCol>
                <a:gridCol w="411480">
                  <a:extLst>
                    <a:ext uri="{9D8B030D-6E8A-4147-A177-3AD203B41FA5}">
                      <a16:colId xmlns:a16="http://schemas.microsoft.com/office/drawing/2014/main" val="4222118893"/>
                    </a:ext>
                  </a:extLst>
                </a:gridCol>
                <a:gridCol w="576072">
                  <a:extLst>
                    <a:ext uri="{9D8B030D-6E8A-4147-A177-3AD203B41FA5}">
                      <a16:colId xmlns:a16="http://schemas.microsoft.com/office/drawing/2014/main" val="371796907"/>
                    </a:ext>
                  </a:extLst>
                </a:gridCol>
                <a:gridCol w="411480">
                  <a:extLst>
                    <a:ext uri="{9D8B030D-6E8A-4147-A177-3AD203B41FA5}">
                      <a16:colId xmlns:a16="http://schemas.microsoft.com/office/drawing/2014/main" val="2156879597"/>
                    </a:ext>
                  </a:extLst>
                </a:gridCol>
                <a:gridCol w="411480">
                  <a:extLst>
                    <a:ext uri="{9D8B030D-6E8A-4147-A177-3AD203B41FA5}">
                      <a16:colId xmlns:a16="http://schemas.microsoft.com/office/drawing/2014/main" val="2069906473"/>
                    </a:ext>
                  </a:extLst>
                </a:gridCol>
                <a:gridCol w="411480">
                  <a:extLst>
                    <a:ext uri="{9D8B030D-6E8A-4147-A177-3AD203B41FA5}">
                      <a16:colId xmlns:a16="http://schemas.microsoft.com/office/drawing/2014/main" val="1375623449"/>
                    </a:ext>
                  </a:extLst>
                </a:gridCol>
                <a:gridCol w="411480">
                  <a:extLst>
                    <a:ext uri="{9D8B030D-6E8A-4147-A177-3AD203B41FA5}">
                      <a16:colId xmlns:a16="http://schemas.microsoft.com/office/drawing/2014/main" val="1598369390"/>
                    </a:ext>
                  </a:extLst>
                </a:gridCol>
                <a:gridCol w="411480">
                  <a:extLst>
                    <a:ext uri="{9D8B030D-6E8A-4147-A177-3AD203B41FA5}">
                      <a16:colId xmlns:a16="http://schemas.microsoft.com/office/drawing/2014/main" val="3396114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407706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@byMBDA - 2023-03-01 17:55:14</a:t>
                      </a:r>
                      <a:r>
                        <a:rPr kumimoji="0" lang="en-US" sz="1000" b="0" i="0" u="none" strike="noStrike" kern="1200" cap="none" spc="0" normalizeH="0" baseline="0" noProof="0">
                          <a:ln>
                            <a:noFill/>
                          </a:ln>
                          <a:solidFill>
                            <a:prstClr val="black"/>
                          </a:solidFill>
                          <a:effectLst/>
                          <a:uLnTx/>
                          <a:uFillTx/>
                          <a:latin typeface="Calibri"/>
                          <a:ea typeface="+mn-ea"/>
                          <a:cs typeface="+mn-cs"/>
                        </a:rPr>
                        <a:t>
 🇮🇹 For our Italian-speaking subscribers, you can now follow our news on @MBDAItalia twitter.com/MBDAItalia/sta…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0.66 %</a:t>
                      </a:r>
                    </a:p>
                  </a:txBody>
                  <a:tcPr/>
                </a:tc>
                <a:extLst>
                  <a:ext uri="{0D108BD9-81ED-4DB2-BD59-A6C34878D82A}">
                    <a16:rowId xmlns:a16="http://schemas.microsoft.com/office/drawing/2014/main" val="2957775148"/>
                  </a:ext>
                </a:extLst>
              </a:tr>
            </a:tbl>
          </a:graphicData>
        </a:graphic>
      </p:graphicFrame>
      <p:sp>
        <p:nvSpPr>
          <p:cNvPr id="4" name="Text Placeholder 3">
            <a:extLst>
              <a:ext uri="{FF2B5EF4-FFF2-40B4-BE49-F238E27FC236}">
                <a16:creationId xmlns:a16="http://schemas.microsoft.com/office/drawing/2014/main" id="{713E156C-C5DA-408F-A19E-F65F778A9844}"/>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872548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ADE9B-02A4-4091-869F-CBBB81658B23}"/>
              </a:ext>
            </a:extLst>
          </p:cNvPr>
          <p:cNvSpPr>
            <a:spLocks noGrp="1"/>
          </p:cNvSpPr>
          <p:nvPr>
            <p:ph type="title"/>
          </p:nvPr>
        </p:nvSpPr>
        <p:spPr/>
        <p:txBody>
          <a:bodyPr/>
          <a:lstStyle/>
          <a:p>
            <a:r>
              <a:rPr lang="en-US"/>
              <a:t>Twitter Tweet Tag Performance with CTR | All profiles</a:t>
            </a:r>
          </a:p>
        </p:txBody>
      </p:sp>
      <p:graphicFrame>
        <p:nvGraphicFramePr>
          <p:cNvPr id="5" name="Table Placeholder 4">
            <a:extLst>
              <a:ext uri="{FF2B5EF4-FFF2-40B4-BE49-F238E27FC236}">
                <a16:creationId xmlns:a16="http://schemas.microsoft.com/office/drawing/2014/main" id="{5F1D8E33-EE27-4025-95F4-F0541392C181}"/>
              </a:ext>
            </a:extLst>
          </p:cNvPr>
          <p:cNvGraphicFramePr>
            <a:graphicFrameLocks noGrp="1"/>
          </p:cNvGraphicFramePr>
          <p:nvPr>
            <p:ph type="tbl" sz="quarter" idx="13"/>
            <p:extLst>
              <p:ext uri="{D42A27DB-BD31-4B8C-83A1-F6EECF244321}">
                <p14:modId xmlns:p14="http://schemas.microsoft.com/office/powerpoint/2010/main" val="2980839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79614405"/>
                    </a:ext>
                  </a:extLst>
                </a:gridCol>
                <a:gridCol w="822960">
                  <a:extLst>
                    <a:ext uri="{9D8B030D-6E8A-4147-A177-3AD203B41FA5}">
                      <a16:colId xmlns:a16="http://schemas.microsoft.com/office/drawing/2014/main" val="1336385103"/>
                    </a:ext>
                  </a:extLst>
                </a:gridCol>
                <a:gridCol w="822960">
                  <a:extLst>
                    <a:ext uri="{9D8B030D-6E8A-4147-A177-3AD203B41FA5}">
                      <a16:colId xmlns:a16="http://schemas.microsoft.com/office/drawing/2014/main" val="1812750511"/>
                    </a:ext>
                  </a:extLst>
                </a:gridCol>
                <a:gridCol w="822960">
                  <a:extLst>
                    <a:ext uri="{9D8B030D-6E8A-4147-A177-3AD203B41FA5}">
                      <a16:colId xmlns:a16="http://schemas.microsoft.com/office/drawing/2014/main" val="1937829217"/>
                    </a:ext>
                  </a:extLst>
                </a:gridCol>
                <a:gridCol w="822960">
                  <a:extLst>
                    <a:ext uri="{9D8B030D-6E8A-4147-A177-3AD203B41FA5}">
                      <a16:colId xmlns:a16="http://schemas.microsoft.com/office/drawing/2014/main" val="3351962099"/>
                    </a:ext>
                  </a:extLst>
                </a:gridCol>
                <a:gridCol w="822960">
                  <a:extLst>
                    <a:ext uri="{9D8B030D-6E8A-4147-A177-3AD203B41FA5}">
                      <a16:colId xmlns:a16="http://schemas.microsoft.com/office/drawing/2014/main" val="653572899"/>
                    </a:ext>
                  </a:extLst>
                </a:gridCol>
                <a:gridCol w="822960">
                  <a:extLst>
                    <a:ext uri="{9D8B030D-6E8A-4147-A177-3AD203B41FA5}">
                      <a16:colId xmlns:a16="http://schemas.microsoft.com/office/drawing/2014/main" val="656027976"/>
                    </a:ext>
                  </a:extLst>
                </a:gridCol>
                <a:gridCol w="822960">
                  <a:extLst>
                    <a:ext uri="{9D8B030D-6E8A-4147-A177-3AD203B41FA5}">
                      <a16:colId xmlns:a16="http://schemas.microsoft.com/office/drawing/2014/main" val="128863531"/>
                    </a:ext>
                  </a:extLst>
                </a:gridCol>
                <a:gridCol w="822960">
                  <a:extLst>
                    <a:ext uri="{9D8B030D-6E8A-4147-A177-3AD203B41FA5}">
                      <a16:colId xmlns:a16="http://schemas.microsoft.com/office/drawing/2014/main" val="2893927851"/>
                    </a:ext>
                  </a:extLst>
                </a:gridCol>
                <a:gridCol w="822960">
                  <a:extLst>
                    <a:ext uri="{9D8B030D-6E8A-4147-A177-3AD203B41FA5}">
                      <a16:colId xmlns:a16="http://schemas.microsoft.com/office/drawing/2014/main" val="1023676551"/>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Retweets (Total)</a:t>
                      </a:r>
                    </a:p>
                  </a:txBody>
                  <a:tcPr/>
                </a:tc>
                <a:tc>
                  <a:txBody>
                    <a:bodyPr/>
                    <a:lstStyle/>
                    <a:p>
                      <a:r>
                        <a:rPr lang="en-US" sz="1000"/>
                        <a:t>Engagements (Total)</a:t>
                      </a:r>
                    </a:p>
                  </a:txBody>
                  <a:tcPr/>
                </a:tc>
                <a:tc>
                  <a:txBody>
                    <a:bodyPr/>
                    <a:lstStyle/>
                    <a:p>
                      <a:r>
                        <a:rPr lang="en-US" sz="1000"/>
                        <a:t>Impressions (Total)</a:t>
                      </a:r>
                    </a:p>
                  </a:txBody>
                  <a:tcPr/>
                </a:tc>
                <a:tc>
                  <a:txBody>
                    <a:bodyPr/>
                    <a:lstStyle/>
                    <a:p>
                      <a:r>
                        <a:rPr lang="en-US" sz="1000"/>
                        <a:t>E-Rate (Avg.)</a:t>
                      </a:r>
                    </a:p>
                  </a:txBody>
                  <a:tcPr/>
                </a:tc>
                <a:tc>
                  <a:txBody>
                    <a:bodyPr/>
                    <a:lstStyle/>
                    <a:p>
                      <a:r>
                        <a:rPr lang="en-US" sz="1000"/>
                        <a:t>Video Views (Total)</a:t>
                      </a:r>
                    </a:p>
                  </a:txBody>
                  <a:tcPr/>
                </a:tc>
                <a:tc>
                  <a:txBody>
                    <a:bodyPr/>
                    <a:lstStyle/>
                    <a:p>
                      <a:r>
                        <a:rPr lang="en-US" sz="1000"/>
                        <a:t>Link Clicks (Total)</a:t>
                      </a:r>
                    </a:p>
                  </a:txBody>
                  <a:tcPr/>
                </a:tc>
                <a:tc>
                  <a:txBody>
                    <a:bodyPr/>
                    <a:lstStyle/>
                    <a:p>
                      <a:r>
                        <a:rPr lang="en-US" sz="1000"/>
                        <a:t>Link Clicks (Total)</a:t>
                      </a:r>
                    </a:p>
                  </a:txBody>
                  <a:tcPr/>
                </a:tc>
                <a:tc>
                  <a:txBody>
                    <a:bodyPr/>
                    <a:lstStyle/>
                    <a:p>
                      <a:r>
                        <a:rPr lang="en-US" sz="1000"/>
                        <a:t>CTR</a:t>
                      </a:r>
                    </a:p>
                  </a:txBody>
                  <a:tcPr/>
                </a:tc>
                <a:extLst>
                  <a:ext uri="{0D108BD9-81ED-4DB2-BD59-A6C34878D82A}">
                    <a16:rowId xmlns:a16="http://schemas.microsoft.com/office/drawing/2014/main" val="3680834075"/>
                  </a:ext>
                </a:extLst>
              </a:tr>
              <a:tr h="370840">
                <a:tc>
                  <a:txBody>
                    <a:bodyPr/>
                    <a:lstStyle/>
                    <a:p>
                      <a:r>
                        <a:rPr lang="en-US" sz="1000"/>
                        <a:t>Test</a:t>
                      </a:r>
                    </a:p>
                  </a:txBody>
                  <a:tcPr/>
                </a:tc>
                <a:tc>
                  <a:txBody>
                    <a:bodyPr/>
                    <a:lstStyle/>
                    <a:p>
                      <a:r>
                        <a:rPr lang="en-US" sz="1000"/>
                        <a:t>1</a:t>
                      </a:r>
                    </a:p>
                  </a:txBody>
                  <a:tcPr/>
                </a:tc>
                <a:tc>
                  <a:txBody>
                    <a:bodyPr/>
                    <a:lstStyle/>
                    <a:p>
                      <a:r>
                        <a:rPr lang="en-US" sz="1000"/>
                        <a:t>1</a:t>
                      </a:r>
                    </a:p>
                  </a:txBody>
                  <a:tcPr/>
                </a:tc>
                <a:tc>
                  <a:txBody>
                    <a:bodyPr/>
                    <a:lstStyle/>
                    <a:p>
                      <a:r>
                        <a:rPr lang="en-US" sz="1000"/>
                        <a:t>53</a:t>
                      </a:r>
                    </a:p>
                  </a:txBody>
                  <a:tcPr/>
                </a:tc>
                <a:tc>
                  <a:txBody>
                    <a:bodyPr/>
                    <a:lstStyle/>
                    <a:p>
                      <a:r>
                        <a:rPr lang="en-US" sz="1000"/>
                        <a:t>2687</a:t>
                      </a:r>
                    </a:p>
                  </a:txBody>
                  <a:tcPr/>
                </a:tc>
                <a:tc>
                  <a:txBody>
                    <a:bodyPr/>
                    <a:lstStyle/>
                    <a:p>
                      <a:r>
                        <a:rPr lang="en-US" sz="1000"/>
                        <a:t>1.9725 %</a:t>
                      </a:r>
                    </a:p>
                  </a:txBody>
                  <a:tcPr/>
                </a:tc>
                <a:tc>
                  <a:txBody>
                    <a:bodyPr/>
                    <a:lstStyle/>
                    <a:p>
                      <a:r>
                        <a:rPr lang="en-US" sz="1000"/>
                        <a:t>n/a</a:t>
                      </a:r>
                    </a:p>
                  </a:txBody>
                  <a:tcPr/>
                </a:tc>
                <a:tc>
                  <a:txBody>
                    <a:bodyPr/>
                    <a:lstStyle/>
                    <a:p>
                      <a:r>
                        <a:rPr lang="en-US" sz="1000"/>
                        <a:t>n/a</a:t>
                      </a:r>
                    </a:p>
                  </a:txBody>
                  <a:tcPr/>
                </a:tc>
                <a:tc>
                  <a:txBody>
                    <a:bodyPr/>
                    <a:lstStyle/>
                    <a:p>
                      <a:r>
                        <a:rPr lang="en-US" sz="1000"/>
                        <a:t>11</a:t>
                      </a:r>
                    </a:p>
                  </a:txBody>
                  <a:tcPr/>
                </a:tc>
                <a:tc>
                  <a:txBody>
                    <a:bodyPr/>
                    <a:lstStyle/>
                    <a:p>
                      <a:r>
                        <a:rPr lang="en-US" sz="1000"/>
                        <a:t>n/a</a:t>
                      </a:r>
                    </a:p>
                  </a:txBody>
                  <a:tcPr/>
                </a:tc>
                <a:extLst>
                  <a:ext uri="{0D108BD9-81ED-4DB2-BD59-A6C34878D82A}">
                    <a16:rowId xmlns:a16="http://schemas.microsoft.com/office/drawing/2014/main" val="854047557"/>
                  </a:ext>
                </a:extLst>
              </a:tr>
            </a:tbl>
          </a:graphicData>
        </a:graphic>
      </p:graphicFrame>
      <p:sp>
        <p:nvSpPr>
          <p:cNvPr id="4" name="Text Placeholder 3">
            <a:extLst>
              <a:ext uri="{FF2B5EF4-FFF2-40B4-BE49-F238E27FC236}">
                <a16:creationId xmlns:a16="http://schemas.microsoft.com/office/drawing/2014/main" id="{E5938335-2FDB-4D58-85C4-4602FFBB8882}"/>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4775641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3EFCB-431B-4042-AE3E-2E0F80F88383}"/>
              </a:ext>
            </a:extLst>
          </p:cNvPr>
          <p:cNvSpPr>
            <a:spLocks noGrp="1"/>
          </p:cNvSpPr>
          <p:nvPr>
            <p:ph type="title"/>
          </p:nvPr>
        </p:nvSpPr>
        <p:spPr/>
        <p:txBody>
          <a:bodyPr/>
          <a:lstStyle/>
          <a:p>
            <a:r>
              <a:rPr lang="en-US"/>
              <a:t>Youtube Private Key Metrics Table with CTR | All profiles</a:t>
            </a:r>
          </a:p>
        </p:txBody>
      </p:sp>
      <p:graphicFrame>
        <p:nvGraphicFramePr>
          <p:cNvPr id="5" name="Table Placeholder 4">
            <a:extLst>
              <a:ext uri="{FF2B5EF4-FFF2-40B4-BE49-F238E27FC236}">
                <a16:creationId xmlns:a16="http://schemas.microsoft.com/office/drawing/2014/main" id="{0E0501E7-657A-4EF6-8BCA-BF8B93452903}"/>
              </a:ext>
            </a:extLst>
          </p:cNvPr>
          <p:cNvGraphicFramePr>
            <a:graphicFrameLocks noGrp="1"/>
          </p:cNvGraphicFramePr>
          <p:nvPr>
            <p:ph type="tbl" sz="quarter" idx="13"/>
            <p:extLst>
              <p:ext uri="{D42A27DB-BD31-4B8C-83A1-F6EECF244321}">
                <p14:modId xmlns:p14="http://schemas.microsoft.com/office/powerpoint/2010/main" val="3391172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19716831"/>
                    </a:ext>
                  </a:extLst>
                </a:gridCol>
                <a:gridCol w="658368">
                  <a:extLst>
                    <a:ext uri="{9D8B030D-6E8A-4147-A177-3AD203B41FA5}">
                      <a16:colId xmlns:a16="http://schemas.microsoft.com/office/drawing/2014/main" val="1472404593"/>
                    </a:ext>
                  </a:extLst>
                </a:gridCol>
                <a:gridCol w="658368">
                  <a:extLst>
                    <a:ext uri="{9D8B030D-6E8A-4147-A177-3AD203B41FA5}">
                      <a16:colId xmlns:a16="http://schemas.microsoft.com/office/drawing/2014/main" val="2610382852"/>
                    </a:ext>
                  </a:extLst>
                </a:gridCol>
                <a:gridCol w="658368">
                  <a:extLst>
                    <a:ext uri="{9D8B030D-6E8A-4147-A177-3AD203B41FA5}">
                      <a16:colId xmlns:a16="http://schemas.microsoft.com/office/drawing/2014/main" val="804202958"/>
                    </a:ext>
                  </a:extLst>
                </a:gridCol>
                <a:gridCol w="658368">
                  <a:extLst>
                    <a:ext uri="{9D8B030D-6E8A-4147-A177-3AD203B41FA5}">
                      <a16:colId xmlns:a16="http://schemas.microsoft.com/office/drawing/2014/main" val="4033812721"/>
                    </a:ext>
                  </a:extLst>
                </a:gridCol>
                <a:gridCol w="658368">
                  <a:extLst>
                    <a:ext uri="{9D8B030D-6E8A-4147-A177-3AD203B41FA5}">
                      <a16:colId xmlns:a16="http://schemas.microsoft.com/office/drawing/2014/main" val="1416798373"/>
                    </a:ext>
                  </a:extLst>
                </a:gridCol>
                <a:gridCol w="658368">
                  <a:extLst>
                    <a:ext uri="{9D8B030D-6E8A-4147-A177-3AD203B41FA5}">
                      <a16:colId xmlns:a16="http://schemas.microsoft.com/office/drawing/2014/main" val="223107532"/>
                    </a:ext>
                  </a:extLst>
                </a:gridCol>
                <a:gridCol w="658368">
                  <a:extLst>
                    <a:ext uri="{9D8B030D-6E8A-4147-A177-3AD203B41FA5}">
                      <a16:colId xmlns:a16="http://schemas.microsoft.com/office/drawing/2014/main" val="3418477294"/>
                    </a:ext>
                  </a:extLst>
                </a:gridCol>
                <a:gridCol w="658368">
                  <a:extLst>
                    <a:ext uri="{9D8B030D-6E8A-4147-A177-3AD203B41FA5}">
                      <a16:colId xmlns:a16="http://schemas.microsoft.com/office/drawing/2014/main" val="2602164984"/>
                    </a:ext>
                  </a:extLst>
                </a:gridCol>
                <a:gridCol w="658368">
                  <a:extLst>
                    <a:ext uri="{9D8B030D-6E8A-4147-A177-3AD203B41FA5}">
                      <a16:colId xmlns:a16="http://schemas.microsoft.com/office/drawing/2014/main" val="364634166"/>
                    </a:ext>
                  </a:extLst>
                </a:gridCol>
              </a:tblGrid>
              <a:tr h="370840">
                <a:tc>
                  <a:txBody>
                    <a:bodyPr/>
                    <a:lstStyle/>
                    <a:p>
                      <a:r>
                        <a:rPr lang="en-US" sz="1000"/>
                        <a:t>Channel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Videos</a:t>
                      </a:r>
                    </a:p>
                  </a:txBody>
                  <a:tcPr/>
                </a:tc>
                <a:tc>
                  <a:txBody>
                    <a:bodyPr/>
                    <a:lstStyle/>
                    <a:p>
                      <a:r>
                        <a:rPr lang="en-US" sz="1000"/>
                        <a:t>Video Views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tc>
                  <a:txBody>
                    <a:bodyPr/>
                    <a:lstStyle/>
                    <a:p>
                      <a:r>
                        <a:rPr lang="en-US" sz="1000"/>
                        <a:t>Annotation/Card CTR</a:t>
                      </a:r>
                    </a:p>
                  </a:txBody>
                  <a:tcPr/>
                </a:tc>
                <a:tc>
                  <a:txBody>
                    <a:bodyPr/>
                    <a:lstStyle/>
                    <a:p>
                      <a:r>
                        <a:rPr lang="en-US" sz="1000"/>
                        <a:t>E-Rate</a:t>
                      </a:r>
                    </a:p>
                  </a:txBody>
                  <a:tcPr/>
                </a:tc>
                <a:extLst>
                  <a:ext uri="{0D108BD9-81ED-4DB2-BD59-A6C34878D82A}">
                    <a16:rowId xmlns:a16="http://schemas.microsoft.com/office/drawing/2014/main" val="1328604639"/>
                  </a:ext>
                </a:extLst>
              </a:tr>
              <a:tr h="370840">
                <a:tc>
                  <a:txBody>
                    <a:bodyPr/>
                    <a:lstStyle/>
                    <a:p>
                      <a:r>
                        <a:rPr lang="en-US" sz="1000"/>
                        <a:t>MBDA</a:t>
                      </a:r>
                    </a:p>
                  </a:txBody>
                  <a:tcPr/>
                </a:tc>
                <a:tc>
                  <a:txBody>
                    <a:bodyPr/>
                    <a:lstStyle/>
                    <a:p>
                      <a:r>
                        <a:rPr lang="en-US" sz="1000"/>
                        <a:t>112</a:t>
                      </a:r>
                    </a:p>
                  </a:txBody>
                  <a:tcPr/>
                </a:tc>
                <a:tc>
                  <a:txBody>
                    <a:bodyPr/>
                    <a:lstStyle/>
                    <a:p>
                      <a:r>
                        <a:rPr lang="en-US" sz="1000"/>
                        <a:t>43</a:t>
                      </a:r>
                    </a:p>
                  </a:txBody>
                  <a:tcPr/>
                </a:tc>
                <a:tc>
                  <a:txBody>
                    <a:bodyPr/>
                    <a:lstStyle/>
                    <a:p>
                      <a:r>
                        <a:rPr lang="en-US" sz="1000"/>
                        <a:t>1</a:t>
                      </a:r>
                    </a:p>
                  </a:txBody>
                  <a:tcPr/>
                </a:tc>
                <a:tc>
                  <a:txBody>
                    <a:bodyPr/>
                    <a:lstStyle/>
                    <a:p>
                      <a:r>
                        <a:rPr lang="en-US" sz="1000"/>
                        <a:t>44676</a:t>
                      </a:r>
                    </a:p>
                  </a:txBody>
                  <a:tcPr/>
                </a:tc>
                <a:tc>
                  <a:txBody>
                    <a:bodyPr/>
                    <a:lstStyle/>
                    <a:p>
                      <a:r>
                        <a:rPr lang="en-US" sz="1000"/>
                        <a:t>46407</a:t>
                      </a:r>
                    </a:p>
                  </a:txBody>
                  <a:tcPr/>
                </a:tc>
                <a:tc>
                  <a:txBody>
                    <a:bodyPr/>
                    <a:lstStyle/>
                    <a:p>
                      <a:r>
                        <a:rPr lang="en-US" sz="1000"/>
                        <a:t>64</a:t>
                      </a:r>
                    </a:p>
                  </a:txBody>
                  <a:tcPr/>
                </a:tc>
                <a:tc>
                  <a:txBody>
                    <a:bodyPr/>
                    <a:lstStyle/>
                    <a:p>
                      <a:r>
                        <a:rPr lang="en-US" sz="1000"/>
                        <a:t>65.33 %</a:t>
                      </a:r>
                    </a:p>
                  </a:txBody>
                  <a:tcPr/>
                </a:tc>
                <a:tc>
                  <a:txBody>
                    <a:bodyPr/>
                    <a:lstStyle/>
                    <a:p>
                      <a:r>
                        <a:rPr lang="en-US" sz="1000"/>
                        <a:t>0 %</a:t>
                      </a:r>
                    </a:p>
                  </a:txBody>
                  <a:tcPr/>
                </a:tc>
                <a:tc>
                  <a:txBody>
                    <a:bodyPr/>
                    <a:lstStyle/>
                    <a:p>
                      <a:r>
                        <a:rPr lang="en-US" sz="1000"/>
                        <a:t>1.1841 %</a:t>
                      </a:r>
                    </a:p>
                  </a:txBody>
                  <a:tcPr/>
                </a:tc>
                <a:extLst>
                  <a:ext uri="{0D108BD9-81ED-4DB2-BD59-A6C34878D82A}">
                    <a16:rowId xmlns:a16="http://schemas.microsoft.com/office/drawing/2014/main" val="1981523937"/>
                  </a:ext>
                </a:extLst>
              </a:tr>
            </a:tbl>
          </a:graphicData>
        </a:graphic>
      </p:graphicFrame>
      <p:sp>
        <p:nvSpPr>
          <p:cNvPr id="4" name="Text Placeholder 3">
            <a:extLst>
              <a:ext uri="{FF2B5EF4-FFF2-40B4-BE49-F238E27FC236}">
                <a16:creationId xmlns:a16="http://schemas.microsoft.com/office/drawing/2014/main" id="{D94B09C8-5E15-4037-A264-A90C7DF21CBA}"/>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18513053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6376F-6173-48C1-8181-4CF944C5A590}"/>
              </a:ext>
            </a:extLst>
          </p:cNvPr>
          <p:cNvSpPr>
            <a:spLocks noGrp="1"/>
          </p:cNvSpPr>
          <p:nvPr>
            <p:ph type="title"/>
          </p:nvPr>
        </p:nvSpPr>
        <p:spPr/>
        <p:txBody>
          <a:bodyPr/>
          <a:lstStyle/>
          <a:p>
            <a:r>
              <a:rPr lang="en-US"/>
              <a:t>Youtube Private Videos Table with CTR | All profiles</a:t>
            </a:r>
          </a:p>
        </p:txBody>
      </p:sp>
      <p:graphicFrame>
        <p:nvGraphicFramePr>
          <p:cNvPr id="5" name="Table Placeholder 4">
            <a:extLst>
              <a:ext uri="{FF2B5EF4-FFF2-40B4-BE49-F238E27FC236}">
                <a16:creationId xmlns:a16="http://schemas.microsoft.com/office/drawing/2014/main" id="{6118D62B-60AC-4953-BC7B-1958BF3163B9}"/>
              </a:ext>
            </a:extLst>
          </p:cNvPr>
          <p:cNvGraphicFramePr>
            <a:graphicFrameLocks noGrp="1"/>
          </p:cNvGraphicFramePr>
          <p:nvPr>
            <p:ph type="tbl" sz="quarter" idx="13"/>
            <p:extLst>
              <p:ext uri="{D42A27DB-BD31-4B8C-83A1-F6EECF244321}">
                <p14:modId xmlns:p14="http://schemas.microsoft.com/office/powerpoint/2010/main" val="228513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1484986479"/>
                    </a:ext>
                  </a:extLst>
                </a:gridCol>
                <a:gridCol w="987551">
                  <a:extLst>
                    <a:ext uri="{9D8B030D-6E8A-4147-A177-3AD203B41FA5}">
                      <a16:colId xmlns:a16="http://schemas.microsoft.com/office/drawing/2014/main" val="2533183061"/>
                    </a:ext>
                  </a:extLst>
                </a:gridCol>
                <a:gridCol w="1234439">
                  <a:extLst>
                    <a:ext uri="{9D8B030D-6E8A-4147-A177-3AD203B41FA5}">
                      <a16:colId xmlns:a16="http://schemas.microsoft.com/office/drawing/2014/main" val="1156005440"/>
                    </a:ext>
                  </a:extLst>
                </a:gridCol>
                <a:gridCol w="493776">
                  <a:extLst>
                    <a:ext uri="{9D8B030D-6E8A-4147-A177-3AD203B41FA5}">
                      <a16:colId xmlns:a16="http://schemas.microsoft.com/office/drawing/2014/main" val="2066118910"/>
                    </a:ext>
                  </a:extLst>
                </a:gridCol>
                <a:gridCol w="493776">
                  <a:extLst>
                    <a:ext uri="{9D8B030D-6E8A-4147-A177-3AD203B41FA5}">
                      <a16:colId xmlns:a16="http://schemas.microsoft.com/office/drawing/2014/main" val="3510122630"/>
                    </a:ext>
                  </a:extLst>
                </a:gridCol>
                <a:gridCol w="493776">
                  <a:extLst>
                    <a:ext uri="{9D8B030D-6E8A-4147-A177-3AD203B41FA5}">
                      <a16:colId xmlns:a16="http://schemas.microsoft.com/office/drawing/2014/main" val="2017188218"/>
                    </a:ext>
                  </a:extLst>
                </a:gridCol>
                <a:gridCol w="493776">
                  <a:extLst>
                    <a:ext uri="{9D8B030D-6E8A-4147-A177-3AD203B41FA5}">
                      <a16:colId xmlns:a16="http://schemas.microsoft.com/office/drawing/2014/main" val="2406898528"/>
                    </a:ext>
                  </a:extLst>
                </a:gridCol>
                <a:gridCol w="493776">
                  <a:extLst>
                    <a:ext uri="{9D8B030D-6E8A-4147-A177-3AD203B41FA5}">
                      <a16:colId xmlns:a16="http://schemas.microsoft.com/office/drawing/2014/main" val="1640323313"/>
                    </a:ext>
                  </a:extLst>
                </a:gridCol>
                <a:gridCol w="493776">
                  <a:extLst>
                    <a:ext uri="{9D8B030D-6E8A-4147-A177-3AD203B41FA5}">
                      <a16:colId xmlns:a16="http://schemas.microsoft.com/office/drawing/2014/main" val="1574217527"/>
                    </a:ext>
                  </a:extLst>
                </a:gridCol>
                <a:gridCol w="493776">
                  <a:extLst>
                    <a:ext uri="{9D8B030D-6E8A-4147-A177-3AD203B41FA5}">
                      <a16:colId xmlns:a16="http://schemas.microsoft.com/office/drawing/2014/main" val="1705841350"/>
                    </a:ext>
                  </a:extLst>
                </a:gridCol>
                <a:gridCol w="493776">
                  <a:extLst>
                    <a:ext uri="{9D8B030D-6E8A-4147-A177-3AD203B41FA5}">
                      <a16:colId xmlns:a16="http://schemas.microsoft.com/office/drawing/2014/main" val="2546005221"/>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Tags</a:t>
                      </a:r>
                    </a:p>
                  </a:txBody>
                  <a:tcPr/>
                </a:tc>
                <a:tc>
                  <a:txBody>
                    <a:bodyPr/>
                    <a:lstStyle/>
                    <a:p>
                      <a:r>
                        <a:rPr lang="en-US" sz="1000"/>
                        <a:t>Views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Annotation/Card CTR</a:t>
                      </a:r>
                    </a:p>
                  </a:txBody>
                  <a:tcPr/>
                </a:tc>
                <a:tc>
                  <a:txBody>
                    <a:bodyPr/>
                    <a:lstStyle/>
                    <a:p>
                      <a:r>
                        <a:rPr lang="en-US" sz="1000"/>
                        <a:t>E-Rate</a:t>
                      </a:r>
                    </a:p>
                  </a:txBody>
                  <a:tcPr/>
                </a:tc>
                <a:extLst>
                  <a:ext uri="{0D108BD9-81ED-4DB2-BD59-A6C34878D82A}">
                    <a16:rowId xmlns:a16="http://schemas.microsoft.com/office/drawing/2014/main" val="2386927884"/>
                  </a:ext>
                </a:extLst>
              </a:tr>
              <a:tr h="370840">
                <a:tc>
                  <a:txBody>
                    <a:bodyPr/>
                    <a:lstStyle/>
                    <a:p>
                      <a:r>
                        <a:rPr lang="en-US" sz="1000" b="1"/>
                        <a:t>MBDA - 2023-03-14 12:38:45</a:t>
                      </a:r>
                      <a:r>
                        <a:rPr lang="en-US" sz="1000"/>
                        <a:t>
 MBDA employees across our UK Software Engineering teams tell us what they love about life at MBDA and how proud they are when seeing their work used to make a difference in defence. 
For more information about careers and vacancies visit: 
https://www.mbdacareers.co.uk/career-areas/software-engineering   
💻 Company website: http://www.mbda-systems.com/ 
🔵 LinkedIn: https://linkedin .com/company/mbda 
🐦Twitter: https://twitter.com/byMBDA</a:t>
                      </a:r>
                    </a:p>
                  </a:txBody>
                  <a:tcPr/>
                </a:tc>
                <a:tc>
                  <a:txBody>
                    <a:bodyPr/>
                    <a:lstStyle/>
                    <a:p>
                      <a:r>
                        <a:rPr lang="en-US" sz="1000"/>
                        <a:t>https://i.ytimg.com/vi/wHws9ouyjTE/hqdefault.jpg</a:t>
                      </a:r>
                    </a:p>
                  </a:txBody>
                  <a:tcPr/>
                </a:tc>
                <a:tc>
                  <a:txBody>
                    <a:bodyPr/>
                    <a:lstStyle/>
                    <a:p>
                      <a:endParaRPr lang="en-US" sz="1000"/>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223238908"/>
                  </a:ext>
                </a:extLst>
              </a:tr>
              <a:tr h="370840">
                <a:tc>
                  <a:txBody>
                    <a:bodyPr/>
                    <a:lstStyle/>
                    <a:p>
                      <a:r>
                        <a:rPr lang="en-US" sz="1000" b="1"/>
                        <a:t>MBDA - 2023-03-14 12:41:18</a:t>
                      </a:r>
                      <a:r>
                        <a:rPr lang="en-US" sz="1000"/>
                        <a:t>
 MBDA's annual press conference will take place on Wednesday in Paris.
💻 Website: www.mbda.com
🔵 LinkedIn: https://fr.linkedin.com/company/mbda
🐦Twitter: https://twitter.com/byMBDA</a:t>
                      </a:r>
                    </a:p>
                  </a:txBody>
                  <a:tcPr/>
                </a:tc>
                <a:tc>
                  <a:txBody>
                    <a:bodyPr/>
                    <a:lstStyle/>
                    <a:p>
                      <a:r>
                        <a:rPr lang="en-US" sz="1000"/>
                        <a:t>https://i.ytimg.com/vi/58_exBvjlUY/hqdefault_live.jpg</a:t>
                      </a:r>
                    </a:p>
                  </a:txBody>
                  <a:tcPr/>
                </a:tc>
                <a:tc>
                  <a:txBody>
                    <a:bodyPr/>
                    <a:lstStyle/>
                    <a:p>
                      <a:endParaRPr lang="en-US" sz="1000"/>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3636146"/>
                  </a:ext>
                </a:extLst>
              </a:tr>
            </a:tbl>
          </a:graphicData>
        </a:graphic>
      </p:graphicFrame>
      <p:sp>
        <p:nvSpPr>
          <p:cNvPr id="4" name="Text Placeholder 3">
            <a:extLst>
              <a:ext uri="{FF2B5EF4-FFF2-40B4-BE49-F238E27FC236}">
                <a16:creationId xmlns:a16="http://schemas.microsoft.com/office/drawing/2014/main" id="{CCAB91FA-7A26-468F-AF04-9813FAD7AFD7}"/>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20926734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15F16-6BE4-4CF3-9B44-3F9659614185}"/>
              </a:ext>
            </a:extLst>
          </p:cNvPr>
          <p:cNvSpPr>
            <a:spLocks noGrp="1"/>
          </p:cNvSpPr>
          <p:nvPr>
            <p:ph type="title"/>
          </p:nvPr>
        </p:nvSpPr>
        <p:spPr/>
        <p:txBody>
          <a:bodyPr/>
          <a:lstStyle/>
          <a:p>
            <a:r>
              <a:rPr lang="en-US"/>
              <a:t>Youtube Channel-wide Annotation/Card Clicks Over Time | All profiles</a:t>
            </a:r>
          </a:p>
        </p:txBody>
      </p:sp>
      <p:graphicFrame>
        <p:nvGraphicFramePr>
          <p:cNvPr id="6" name="Chart Placeholder 5">
            <a:extLst>
              <a:ext uri="{FF2B5EF4-FFF2-40B4-BE49-F238E27FC236}">
                <a16:creationId xmlns:a16="http://schemas.microsoft.com/office/drawing/2014/main" id="{652344D8-5434-4D25-BA87-ABB22189830A}"/>
              </a:ext>
            </a:extLst>
          </p:cNvPr>
          <p:cNvGraphicFramePr>
            <a:graphicFrameLocks noGrp="1"/>
          </p:cNvGraphicFramePr>
          <p:nvPr>
            <p:ph type="chart" sz="quarter" idx="13"/>
            <p:extLst>
              <p:ext uri="{D42A27DB-BD31-4B8C-83A1-F6EECF244321}">
                <p14:modId xmlns:p14="http://schemas.microsoft.com/office/powerpoint/2010/main" val="2864232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2329A6-0844-4AFF-9D3A-91D65102A936}"/>
              </a:ext>
            </a:extLst>
          </p:cNvPr>
          <p:cNvSpPr>
            <a:spLocks noGrp="1"/>
          </p:cNvSpPr>
          <p:nvPr>
            <p:ph type="body" sz="quarter" idx="14"/>
          </p:nvPr>
        </p:nvSpPr>
        <p:spPr/>
        <p:txBody>
          <a:bodyPr/>
          <a:lstStyle/>
          <a:p>
            <a:r>
              <a:rPr lang="en-US"/>
              <a:t>02/13/2023 - 03/14/2023</a:t>
            </a:r>
          </a:p>
        </p:txBody>
      </p:sp>
      <p:sp>
        <p:nvSpPr>
          <p:cNvPr id="5" name="Footer Placeholder 4">
            <a:extLst>
              <a:ext uri="{FF2B5EF4-FFF2-40B4-BE49-F238E27FC236}">
                <a16:creationId xmlns:a16="http://schemas.microsoft.com/office/drawing/2014/main" id="{2652B9BF-5322-4B66-B66A-D46ECADFC2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47822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33811-DC4B-44F7-B99C-31145C8733C6}"/>
              </a:ext>
            </a:extLst>
          </p:cNvPr>
          <p:cNvSpPr>
            <a:spLocks noGrp="1"/>
          </p:cNvSpPr>
          <p:nvPr>
            <p:ph type="title"/>
          </p:nvPr>
        </p:nvSpPr>
        <p:spPr/>
        <p:txBody>
          <a:bodyPr/>
          <a:lstStyle/>
          <a:p>
            <a:r>
              <a:rPr lang="en-US"/>
              <a:t>LinkedIn Key Metrics Table - Post Level with CTR | All profiles</a:t>
            </a:r>
          </a:p>
        </p:txBody>
      </p:sp>
      <p:graphicFrame>
        <p:nvGraphicFramePr>
          <p:cNvPr id="5" name="Table Placeholder 4">
            <a:extLst>
              <a:ext uri="{FF2B5EF4-FFF2-40B4-BE49-F238E27FC236}">
                <a16:creationId xmlns:a16="http://schemas.microsoft.com/office/drawing/2014/main" id="{DB1F0DF4-86DB-4EBB-B02F-D6BB7AF2F18E}"/>
              </a:ext>
            </a:extLst>
          </p:cNvPr>
          <p:cNvGraphicFramePr>
            <a:graphicFrameLocks noGrp="1"/>
          </p:cNvGraphicFramePr>
          <p:nvPr>
            <p:ph type="tbl" sz="quarter" idx="13"/>
            <p:extLst>
              <p:ext uri="{D42A27DB-BD31-4B8C-83A1-F6EECF244321}">
                <p14:modId xmlns:p14="http://schemas.microsoft.com/office/powerpoint/2010/main" val="2328482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00099986"/>
                    </a:ext>
                  </a:extLst>
                </a:gridCol>
                <a:gridCol w="658368">
                  <a:extLst>
                    <a:ext uri="{9D8B030D-6E8A-4147-A177-3AD203B41FA5}">
                      <a16:colId xmlns:a16="http://schemas.microsoft.com/office/drawing/2014/main" val="813898485"/>
                    </a:ext>
                  </a:extLst>
                </a:gridCol>
                <a:gridCol w="658368">
                  <a:extLst>
                    <a:ext uri="{9D8B030D-6E8A-4147-A177-3AD203B41FA5}">
                      <a16:colId xmlns:a16="http://schemas.microsoft.com/office/drawing/2014/main" val="3292023401"/>
                    </a:ext>
                  </a:extLst>
                </a:gridCol>
                <a:gridCol w="658368">
                  <a:extLst>
                    <a:ext uri="{9D8B030D-6E8A-4147-A177-3AD203B41FA5}">
                      <a16:colId xmlns:a16="http://schemas.microsoft.com/office/drawing/2014/main" val="1656193852"/>
                    </a:ext>
                  </a:extLst>
                </a:gridCol>
                <a:gridCol w="658368">
                  <a:extLst>
                    <a:ext uri="{9D8B030D-6E8A-4147-A177-3AD203B41FA5}">
                      <a16:colId xmlns:a16="http://schemas.microsoft.com/office/drawing/2014/main" val="340850159"/>
                    </a:ext>
                  </a:extLst>
                </a:gridCol>
                <a:gridCol w="658368">
                  <a:extLst>
                    <a:ext uri="{9D8B030D-6E8A-4147-A177-3AD203B41FA5}">
                      <a16:colId xmlns:a16="http://schemas.microsoft.com/office/drawing/2014/main" val="3719201901"/>
                    </a:ext>
                  </a:extLst>
                </a:gridCol>
                <a:gridCol w="658368">
                  <a:extLst>
                    <a:ext uri="{9D8B030D-6E8A-4147-A177-3AD203B41FA5}">
                      <a16:colId xmlns:a16="http://schemas.microsoft.com/office/drawing/2014/main" val="2538383971"/>
                    </a:ext>
                  </a:extLst>
                </a:gridCol>
                <a:gridCol w="658368">
                  <a:extLst>
                    <a:ext uri="{9D8B030D-6E8A-4147-A177-3AD203B41FA5}">
                      <a16:colId xmlns:a16="http://schemas.microsoft.com/office/drawing/2014/main" val="3289609326"/>
                    </a:ext>
                  </a:extLst>
                </a:gridCol>
                <a:gridCol w="658368">
                  <a:extLst>
                    <a:ext uri="{9D8B030D-6E8A-4147-A177-3AD203B41FA5}">
                      <a16:colId xmlns:a16="http://schemas.microsoft.com/office/drawing/2014/main" val="2016047313"/>
                    </a:ext>
                  </a:extLst>
                </a:gridCol>
                <a:gridCol w="658368">
                  <a:extLst>
                    <a:ext uri="{9D8B030D-6E8A-4147-A177-3AD203B41FA5}">
                      <a16:colId xmlns:a16="http://schemas.microsoft.com/office/drawing/2014/main" val="184888133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Clicks</a:t>
                      </a:r>
                    </a:p>
                  </a:txBody>
                  <a:tcPr/>
                </a:tc>
                <a:tc>
                  <a:txBody>
                    <a:bodyPr/>
                    <a:lstStyle/>
                    <a:p>
                      <a:r>
                        <a:rPr lang="en-US" sz="1000"/>
                        <a:t>Impressions</a:t>
                      </a:r>
                    </a:p>
                  </a:txBody>
                  <a:tcPr/>
                </a:tc>
                <a:tc>
                  <a:txBody>
                    <a:bodyPr/>
                    <a:lstStyle/>
                    <a:p>
                      <a:r>
                        <a:rPr lang="en-US" sz="1000"/>
                        <a:t>CTR</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910772088"/>
                  </a:ext>
                </a:extLst>
              </a:tr>
              <a:tr h="370840">
                <a:tc>
                  <a:txBody>
                    <a:bodyPr/>
                    <a:lstStyle/>
                    <a:p>
                      <a:r>
                        <a:rPr lang="en-US" sz="1000"/>
                        <a:t>MBDA</a:t>
                      </a:r>
                    </a:p>
                  </a:txBody>
                  <a:tcPr/>
                </a:tc>
                <a:tc>
                  <a:txBody>
                    <a:bodyPr/>
                    <a:lstStyle/>
                    <a:p>
                      <a:r>
                        <a:rPr lang="en-US" sz="1000"/>
                        <a:t>158217</a:t>
                      </a:r>
                    </a:p>
                  </a:txBody>
                  <a:tcPr/>
                </a:tc>
                <a:tc>
                  <a:txBody>
                    <a:bodyPr/>
                    <a:lstStyle/>
                    <a:p>
                      <a:r>
                        <a:rPr lang="en-US" sz="1000"/>
                        <a:t>2645</a:t>
                      </a:r>
                    </a:p>
                  </a:txBody>
                  <a:tcPr/>
                </a:tc>
                <a:tc>
                  <a:txBody>
                    <a:bodyPr/>
                    <a:lstStyle/>
                    <a:p>
                      <a:r>
                        <a:rPr lang="en-US" sz="1000"/>
                        <a:t>33</a:t>
                      </a:r>
                    </a:p>
                  </a:txBody>
                  <a:tcPr/>
                </a:tc>
                <a:tc>
                  <a:txBody>
                    <a:bodyPr/>
                    <a:lstStyle/>
                    <a:p>
                      <a:r>
                        <a:rPr lang="en-US" sz="1000"/>
                        <a:t>22919</a:t>
                      </a:r>
                    </a:p>
                  </a:txBody>
                  <a:tcPr/>
                </a:tc>
                <a:tc>
                  <a:txBody>
                    <a:bodyPr/>
                    <a:lstStyle/>
                    <a:p>
                      <a:r>
                        <a:rPr lang="en-US" sz="1000"/>
                        <a:t>277195</a:t>
                      </a:r>
                    </a:p>
                  </a:txBody>
                  <a:tcPr/>
                </a:tc>
                <a:tc>
                  <a:txBody>
                    <a:bodyPr/>
                    <a:lstStyle/>
                    <a:p>
                      <a:r>
                        <a:rPr lang="en-US" sz="1000"/>
                        <a:t>8.27 %</a:t>
                      </a:r>
                    </a:p>
                  </a:txBody>
                  <a:tcPr/>
                </a:tc>
                <a:tc>
                  <a:txBody>
                    <a:bodyPr/>
                    <a:lstStyle/>
                    <a:p>
                      <a:r>
                        <a:rPr lang="en-US" sz="1000"/>
                        <a:t>7.6547082541973 %</a:t>
                      </a:r>
                    </a:p>
                  </a:txBody>
                  <a:tcPr/>
                </a:tc>
                <a:tc>
                  <a:txBody>
                    <a:bodyPr/>
                    <a:lstStyle/>
                    <a:p>
                      <a:r>
                        <a:rPr lang="en-US" sz="1000"/>
                        <a:t>31813</a:t>
                      </a:r>
                    </a:p>
                  </a:txBody>
                  <a:tcPr/>
                </a:tc>
                <a:tc>
                  <a:txBody>
                    <a:bodyPr/>
                    <a:lstStyle/>
                    <a:p>
                      <a:r>
                        <a:rPr lang="en-US" sz="1000"/>
                        <a:t>8639.9167</a:t>
                      </a:r>
                    </a:p>
                  </a:txBody>
                  <a:tcPr/>
                </a:tc>
                <a:extLst>
                  <a:ext uri="{0D108BD9-81ED-4DB2-BD59-A6C34878D82A}">
                    <a16:rowId xmlns:a16="http://schemas.microsoft.com/office/drawing/2014/main" val="1359645393"/>
                  </a:ext>
                </a:extLst>
              </a:tr>
            </a:tbl>
          </a:graphicData>
        </a:graphic>
      </p:graphicFrame>
      <p:sp>
        <p:nvSpPr>
          <p:cNvPr id="4" name="Text Placeholder 3">
            <a:extLst>
              <a:ext uri="{FF2B5EF4-FFF2-40B4-BE49-F238E27FC236}">
                <a16:creationId xmlns:a16="http://schemas.microsoft.com/office/drawing/2014/main" id="{9B823A79-7892-4E52-B972-EFB3E5491A8E}"/>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9911112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6A02-F2D5-4C5C-8C21-D75DA88DF552}"/>
              </a:ext>
            </a:extLst>
          </p:cNvPr>
          <p:cNvSpPr>
            <a:spLocks noGrp="1"/>
          </p:cNvSpPr>
          <p:nvPr>
            <p:ph type="title"/>
          </p:nvPr>
        </p:nvSpPr>
        <p:spPr/>
        <p:txBody>
          <a:bodyPr/>
          <a:lstStyle/>
          <a:p>
            <a:r>
              <a:rPr lang="en-US"/>
              <a:t>LinkedIn Posts Table with CTR | All profiles - 1 of 23</a:t>
            </a:r>
          </a:p>
        </p:txBody>
      </p:sp>
      <p:graphicFrame>
        <p:nvGraphicFramePr>
          <p:cNvPr id="5" name="Table Placeholder 4">
            <a:extLst>
              <a:ext uri="{FF2B5EF4-FFF2-40B4-BE49-F238E27FC236}">
                <a16:creationId xmlns:a16="http://schemas.microsoft.com/office/drawing/2014/main" id="{2EC70044-0512-4C37-A8CD-E3730E909DC4}"/>
              </a:ext>
            </a:extLst>
          </p:cNvPr>
          <p:cNvGraphicFramePr>
            <a:graphicFrameLocks noGrp="1"/>
          </p:cNvGraphicFramePr>
          <p:nvPr>
            <p:ph type="tbl" sz="quarter" idx="13"/>
            <p:extLst>
              <p:ext uri="{D42A27DB-BD31-4B8C-83A1-F6EECF244321}">
                <p14:modId xmlns:p14="http://schemas.microsoft.com/office/powerpoint/2010/main" val="2415012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864962197"/>
                    </a:ext>
                  </a:extLst>
                </a:gridCol>
                <a:gridCol w="1892808">
                  <a:extLst>
                    <a:ext uri="{9D8B030D-6E8A-4147-A177-3AD203B41FA5}">
                      <a16:colId xmlns:a16="http://schemas.microsoft.com/office/drawing/2014/main" val="3775558666"/>
                    </a:ext>
                  </a:extLst>
                </a:gridCol>
                <a:gridCol w="658368">
                  <a:extLst>
                    <a:ext uri="{9D8B030D-6E8A-4147-A177-3AD203B41FA5}">
                      <a16:colId xmlns:a16="http://schemas.microsoft.com/office/drawing/2014/main" val="3155514422"/>
                    </a:ext>
                  </a:extLst>
                </a:gridCol>
                <a:gridCol w="658368">
                  <a:extLst>
                    <a:ext uri="{9D8B030D-6E8A-4147-A177-3AD203B41FA5}">
                      <a16:colId xmlns:a16="http://schemas.microsoft.com/office/drawing/2014/main" val="2309649121"/>
                    </a:ext>
                  </a:extLst>
                </a:gridCol>
                <a:gridCol w="658368">
                  <a:extLst>
                    <a:ext uri="{9D8B030D-6E8A-4147-A177-3AD203B41FA5}">
                      <a16:colId xmlns:a16="http://schemas.microsoft.com/office/drawing/2014/main" val="2474326132"/>
                    </a:ext>
                  </a:extLst>
                </a:gridCol>
                <a:gridCol w="658368">
                  <a:extLst>
                    <a:ext uri="{9D8B030D-6E8A-4147-A177-3AD203B41FA5}">
                      <a16:colId xmlns:a16="http://schemas.microsoft.com/office/drawing/2014/main" val="3292412291"/>
                    </a:ext>
                  </a:extLst>
                </a:gridCol>
                <a:gridCol w="658368">
                  <a:extLst>
                    <a:ext uri="{9D8B030D-6E8A-4147-A177-3AD203B41FA5}">
                      <a16:colId xmlns:a16="http://schemas.microsoft.com/office/drawing/2014/main" val="2326105520"/>
                    </a:ext>
                  </a:extLst>
                </a:gridCol>
                <a:gridCol w="658368">
                  <a:extLst>
                    <a:ext uri="{9D8B030D-6E8A-4147-A177-3AD203B41FA5}">
                      <a16:colId xmlns:a16="http://schemas.microsoft.com/office/drawing/2014/main" val="2713871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4138271407"/>
                  </a:ext>
                </a:extLst>
              </a:tr>
            </a:tbl>
          </a:graphicData>
        </a:graphic>
      </p:graphicFrame>
      <p:sp>
        <p:nvSpPr>
          <p:cNvPr id="4" name="Text Placeholder 3">
            <a:extLst>
              <a:ext uri="{FF2B5EF4-FFF2-40B4-BE49-F238E27FC236}">
                <a16:creationId xmlns:a16="http://schemas.microsoft.com/office/drawing/2014/main" id="{37F4B879-B168-4FAB-AFCB-E44BA9C5A754}"/>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14165367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D552D-0E18-4941-968D-B3B688B50D21}"/>
              </a:ext>
            </a:extLst>
          </p:cNvPr>
          <p:cNvSpPr>
            <a:spLocks noGrp="1"/>
          </p:cNvSpPr>
          <p:nvPr>
            <p:ph type="title"/>
          </p:nvPr>
        </p:nvSpPr>
        <p:spPr/>
        <p:txBody>
          <a:bodyPr/>
          <a:lstStyle/>
          <a:p>
            <a:r>
              <a:rPr lang="en-US"/>
              <a:t>LinkedIn Posts Table with CTR | All profiles - 2 of 23</a:t>
            </a:r>
          </a:p>
        </p:txBody>
      </p:sp>
      <p:graphicFrame>
        <p:nvGraphicFramePr>
          <p:cNvPr id="5" name="Table Placeholder 4">
            <a:extLst>
              <a:ext uri="{FF2B5EF4-FFF2-40B4-BE49-F238E27FC236}">
                <a16:creationId xmlns:a16="http://schemas.microsoft.com/office/drawing/2014/main" id="{16B48338-63FA-436F-B4AF-539F210BE39A}"/>
              </a:ext>
            </a:extLst>
          </p:cNvPr>
          <p:cNvGraphicFramePr>
            <a:graphicFrameLocks noGrp="1"/>
          </p:cNvGraphicFramePr>
          <p:nvPr>
            <p:ph type="tbl" sz="quarter" idx="13"/>
            <p:extLst>
              <p:ext uri="{D42A27DB-BD31-4B8C-83A1-F6EECF244321}">
                <p14:modId xmlns:p14="http://schemas.microsoft.com/office/powerpoint/2010/main" val="4107758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22465559"/>
                    </a:ext>
                  </a:extLst>
                </a:gridCol>
                <a:gridCol w="1892808">
                  <a:extLst>
                    <a:ext uri="{9D8B030D-6E8A-4147-A177-3AD203B41FA5}">
                      <a16:colId xmlns:a16="http://schemas.microsoft.com/office/drawing/2014/main" val="3124784249"/>
                    </a:ext>
                  </a:extLst>
                </a:gridCol>
                <a:gridCol w="658368">
                  <a:extLst>
                    <a:ext uri="{9D8B030D-6E8A-4147-A177-3AD203B41FA5}">
                      <a16:colId xmlns:a16="http://schemas.microsoft.com/office/drawing/2014/main" val="1270552365"/>
                    </a:ext>
                  </a:extLst>
                </a:gridCol>
                <a:gridCol w="658368">
                  <a:extLst>
                    <a:ext uri="{9D8B030D-6E8A-4147-A177-3AD203B41FA5}">
                      <a16:colId xmlns:a16="http://schemas.microsoft.com/office/drawing/2014/main" val="39209129"/>
                    </a:ext>
                  </a:extLst>
                </a:gridCol>
                <a:gridCol w="658368">
                  <a:extLst>
                    <a:ext uri="{9D8B030D-6E8A-4147-A177-3AD203B41FA5}">
                      <a16:colId xmlns:a16="http://schemas.microsoft.com/office/drawing/2014/main" val="2792766603"/>
                    </a:ext>
                  </a:extLst>
                </a:gridCol>
                <a:gridCol w="658368">
                  <a:extLst>
                    <a:ext uri="{9D8B030D-6E8A-4147-A177-3AD203B41FA5}">
                      <a16:colId xmlns:a16="http://schemas.microsoft.com/office/drawing/2014/main" val="2325385403"/>
                    </a:ext>
                  </a:extLst>
                </a:gridCol>
                <a:gridCol w="658368">
                  <a:extLst>
                    <a:ext uri="{9D8B030D-6E8A-4147-A177-3AD203B41FA5}">
                      <a16:colId xmlns:a16="http://schemas.microsoft.com/office/drawing/2014/main" val="753701309"/>
                    </a:ext>
                  </a:extLst>
                </a:gridCol>
                <a:gridCol w="658368">
                  <a:extLst>
                    <a:ext uri="{9D8B030D-6E8A-4147-A177-3AD203B41FA5}">
                      <a16:colId xmlns:a16="http://schemas.microsoft.com/office/drawing/2014/main" val="1439977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192085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 - 2023-03-14 17:10:34</a:t>
                      </a:r>
                      <a:r>
                        <a:rPr kumimoji="0" lang="fr-FR" sz="1000" b="0" i="0" u="none" strike="noStrike" kern="1200" cap="none" spc="0" normalizeH="0" baseline="0" noProof="0">
                          <a:ln>
                            <a:noFill/>
                          </a:ln>
                          <a:solidFill>
                            <a:prstClr val="black"/>
                          </a:solidFill>
                          <a:effectLst/>
                          <a:uLnTx/>
                          <a:uFillTx/>
                          <a:latin typeface="Calibri"/>
                          <a:ea typeface="+mn-ea"/>
                          <a:cs typeface="+mn-cs"/>
                        </a:rPr>
                        <a:t>
 Rencontrez nos profils d’#experts, résolument tournés vers la préparation de l’avenir !
🛡Denis, Responsable des activités systèmes sur le SCAF, le système de combat aérien du futur, présente son #métier.
Découvrez comment MBDA contribue à préparer l’avenir de l’aviation de combat grâce aux Remote Carriers. Ces effecteurs déportés répondent aux enjeux du combat collaboratif de demain et permettront aux forces armées de conserver leur supériorité aérienne. Un projet auquel nos collaborateurs sont fiers de participer !
Pour en savoir plus sur nos #métiers, rendez-vous sur notre site : https://lnkd.in/eykqQYE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4.2062560051244 %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3.05 %</a:t>
                      </a:r>
                    </a:p>
                  </a:txBody>
                  <a:tcPr/>
                </a:tc>
                <a:extLst>
                  <a:ext uri="{0D108BD9-81ED-4DB2-BD59-A6C34878D82A}">
                    <a16:rowId xmlns:a16="http://schemas.microsoft.com/office/drawing/2014/main" val="1930040164"/>
                  </a:ext>
                </a:extLst>
              </a:tr>
            </a:tbl>
          </a:graphicData>
        </a:graphic>
      </p:graphicFrame>
      <p:sp>
        <p:nvSpPr>
          <p:cNvPr id="4" name="Text Placeholder 3">
            <a:extLst>
              <a:ext uri="{FF2B5EF4-FFF2-40B4-BE49-F238E27FC236}">
                <a16:creationId xmlns:a16="http://schemas.microsoft.com/office/drawing/2014/main" id="{06E98226-4CCB-4A79-85D2-131DEF4E45D3}"/>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41047247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C3640-9BC1-408F-B5F5-5A2B5B29BE95}"/>
              </a:ext>
            </a:extLst>
          </p:cNvPr>
          <p:cNvSpPr>
            <a:spLocks noGrp="1"/>
          </p:cNvSpPr>
          <p:nvPr>
            <p:ph type="title"/>
          </p:nvPr>
        </p:nvSpPr>
        <p:spPr/>
        <p:txBody>
          <a:bodyPr/>
          <a:lstStyle/>
          <a:p>
            <a:r>
              <a:rPr lang="en-US"/>
              <a:t>LinkedIn Posts Table with CTR | All profiles - 3 of 23</a:t>
            </a:r>
          </a:p>
        </p:txBody>
      </p:sp>
      <p:graphicFrame>
        <p:nvGraphicFramePr>
          <p:cNvPr id="5" name="Table Placeholder 4">
            <a:extLst>
              <a:ext uri="{FF2B5EF4-FFF2-40B4-BE49-F238E27FC236}">
                <a16:creationId xmlns:a16="http://schemas.microsoft.com/office/drawing/2014/main" id="{8B0C1713-EFBE-4869-A58E-E7EDF3C0E91A}"/>
              </a:ext>
            </a:extLst>
          </p:cNvPr>
          <p:cNvGraphicFramePr>
            <a:graphicFrameLocks noGrp="1"/>
          </p:cNvGraphicFramePr>
          <p:nvPr>
            <p:ph type="tbl" sz="quarter" idx="13"/>
            <p:extLst>
              <p:ext uri="{D42A27DB-BD31-4B8C-83A1-F6EECF244321}">
                <p14:modId xmlns:p14="http://schemas.microsoft.com/office/powerpoint/2010/main" val="1079951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598586641"/>
                    </a:ext>
                  </a:extLst>
                </a:gridCol>
                <a:gridCol w="1892808">
                  <a:extLst>
                    <a:ext uri="{9D8B030D-6E8A-4147-A177-3AD203B41FA5}">
                      <a16:colId xmlns:a16="http://schemas.microsoft.com/office/drawing/2014/main" val="4191542131"/>
                    </a:ext>
                  </a:extLst>
                </a:gridCol>
                <a:gridCol w="658368">
                  <a:extLst>
                    <a:ext uri="{9D8B030D-6E8A-4147-A177-3AD203B41FA5}">
                      <a16:colId xmlns:a16="http://schemas.microsoft.com/office/drawing/2014/main" val="565742330"/>
                    </a:ext>
                  </a:extLst>
                </a:gridCol>
                <a:gridCol w="658368">
                  <a:extLst>
                    <a:ext uri="{9D8B030D-6E8A-4147-A177-3AD203B41FA5}">
                      <a16:colId xmlns:a16="http://schemas.microsoft.com/office/drawing/2014/main" val="36013077"/>
                    </a:ext>
                  </a:extLst>
                </a:gridCol>
                <a:gridCol w="658368">
                  <a:extLst>
                    <a:ext uri="{9D8B030D-6E8A-4147-A177-3AD203B41FA5}">
                      <a16:colId xmlns:a16="http://schemas.microsoft.com/office/drawing/2014/main" val="2428737441"/>
                    </a:ext>
                  </a:extLst>
                </a:gridCol>
                <a:gridCol w="658368">
                  <a:extLst>
                    <a:ext uri="{9D8B030D-6E8A-4147-A177-3AD203B41FA5}">
                      <a16:colId xmlns:a16="http://schemas.microsoft.com/office/drawing/2014/main" val="1381721839"/>
                    </a:ext>
                  </a:extLst>
                </a:gridCol>
                <a:gridCol w="658368">
                  <a:extLst>
                    <a:ext uri="{9D8B030D-6E8A-4147-A177-3AD203B41FA5}">
                      <a16:colId xmlns:a16="http://schemas.microsoft.com/office/drawing/2014/main" val="2292317983"/>
                    </a:ext>
                  </a:extLst>
                </a:gridCol>
                <a:gridCol w="658368">
                  <a:extLst>
                    <a:ext uri="{9D8B030D-6E8A-4147-A177-3AD203B41FA5}">
                      <a16:colId xmlns:a16="http://schemas.microsoft.com/office/drawing/2014/main" val="888481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45955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- 2023-03-14 10:00:09</a:t>
                      </a:r>
                      <a:r>
                        <a:rPr kumimoji="0" lang="it-IT" sz="1000" b="0" i="0" u="none" strike="noStrike" kern="1200" cap="none" spc="0" normalizeH="0" baseline="0" noProof="0">
                          <a:ln>
                            <a:noFill/>
                          </a:ln>
                          <a:solidFill>
                            <a:prstClr val="black"/>
                          </a:solidFill>
                          <a:effectLst/>
                          <a:uLnTx/>
                          <a:uFillTx/>
                          <a:latin typeface="Calibri"/>
                          <a:ea typeface="+mn-ea"/>
                          <a:cs typeface="+mn-cs"/>
                        </a:rPr>
                        <a:t>
 💡 Siamo consapevoli dell'importanza delle #softskill nel mondo del lavoro e nella vita in generale. Tuttavia, a volte tendiamo a trascurare l'importanza di sviluppare e migliorare queste abilità.
Per questo motivo, vogliamo chiedervi quali skill vorreste migliorare! 
Ognuna delle competenze proposte è essenziale per avere successo nella maggior parte dei ruoli lavorativi, ma ci sono sempre aree in cui possiamo migliorare.
Vi invitiamo a partecipare al sondaggio e a condividere le vostre opinioni. 
Grazie per la vostra partecipazione!
#cvtips #jobresearch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4.0828286774761 %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3.87 %</a:t>
                      </a:r>
                    </a:p>
                  </a:txBody>
                  <a:tcPr/>
                </a:tc>
                <a:extLst>
                  <a:ext uri="{0D108BD9-81ED-4DB2-BD59-A6C34878D82A}">
                    <a16:rowId xmlns:a16="http://schemas.microsoft.com/office/drawing/2014/main" val="1032785872"/>
                  </a:ext>
                </a:extLst>
              </a:tr>
            </a:tbl>
          </a:graphicData>
        </a:graphic>
      </p:graphicFrame>
      <p:sp>
        <p:nvSpPr>
          <p:cNvPr id="4" name="Text Placeholder 3">
            <a:extLst>
              <a:ext uri="{FF2B5EF4-FFF2-40B4-BE49-F238E27FC236}">
                <a16:creationId xmlns:a16="http://schemas.microsoft.com/office/drawing/2014/main" id="{83E68EE1-B31A-479D-AEA4-7F4508845774}"/>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5404474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E2A7F-0C44-4558-B8A0-F34C6EEF43A5}"/>
              </a:ext>
            </a:extLst>
          </p:cNvPr>
          <p:cNvSpPr>
            <a:spLocks noGrp="1"/>
          </p:cNvSpPr>
          <p:nvPr>
            <p:ph type="title"/>
          </p:nvPr>
        </p:nvSpPr>
        <p:spPr/>
        <p:txBody>
          <a:bodyPr/>
          <a:lstStyle/>
          <a:p>
            <a:r>
              <a:rPr lang="en-US"/>
              <a:t>LinkedIn Posts Table with CTR | All profiles - 4 of 23</a:t>
            </a:r>
          </a:p>
        </p:txBody>
      </p:sp>
      <p:graphicFrame>
        <p:nvGraphicFramePr>
          <p:cNvPr id="5" name="Table Placeholder 4">
            <a:extLst>
              <a:ext uri="{FF2B5EF4-FFF2-40B4-BE49-F238E27FC236}">
                <a16:creationId xmlns:a16="http://schemas.microsoft.com/office/drawing/2014/main" id="{58EDC3E6-A90E-405F-883A-76CC48917539}"/>
              </a:ext>
            </a:extLst>
          </p:cNvPr>
          <p:cNvGraphicFramePr>
            <a:graphicFrameLocks noGrp="1"/>
          </p:cNvGraphicFramePr>
          <p:nvPr>
            <p:ph type="tbl" sz="quarter" idx="13"/>
            <p:extLst>
              <p:ext uri="{D42A27DB-BD31-4B8C-83A1-F6EECF244321}">
                <p14:modId xmlns:p14="http://schemas.microsoft.com/office/powerpoint/2010/main" val="3055265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891992550"/>
                    </a:ext>
                  </a:extLst>
                </a:gridCol>
                <a:gridCol w="1892808">
                  <a:extLst>
                    <a:ext uri="{9D8B030D-6E8A-4147-A177-3AD203B41FA5}">
                      <a16:colId xmlns:a16="http://schemas.microsoft.com/office/drawing/2014/main" val="3174155459"/>
                    </a:ext>
                  </a:extLst>
                </a:gridCol>
                <a:gridCol w="658368">
                  <a:extLst>
                    <a:ext uri="{9D8B030D-6E8A-4147-A177-3AD203B41FA5}">
                      <a16:colId xmlns:a16="http://schemas.microsoft.com/office/drawing/2014/main" val="4083506777"/>
                    </a:ext>
                  </a:extLst>
                </a:gridCol>
                <a:gridCol w="658368">
                  <a:extLst>
                    <a:ext uri="{9D8B030D-6E8A-4147-A177-3AD203B41FA5}">
                      <a16:colId xmlns:a16="http://schemas.microsoft.com/office/drawing/2014/main" val="2117397555"/>
                    </a:ext>
                  </a:extLst>
                </a:gridCol>
                <a:gridCol w="658368">
                  <a:extLst>
                    <a:ext uri="{9D8B030D-6E8A-4147-A177-3AD203B41FA5}">
                      <a16:colId xmlns:a16="http://schemas.microsoft.com/office/drawing/2014/main" val="126321646"/>
                    </a:ext>
                  </a:extLst>
                </a:gridCol>
                <a:gridCol w="658368">
                  <a:extLst>
                    <a:ext uri="{9D8B030D-6E8A-4147-A177-3AD203B41FA5}">
                      <a16:colId xmlns:a16="http://schemas.microsoft.com/office/drawing/2014/main" val="4242770334"/>
                    </a:ext>
                  </a:extLst>
                </a:gridCol>
                <a:gridCol w="658368">
                  <a:extLst>
                    <a:ext uri="{9D8B030D-6E8A-4147-A177-3AD203B41FA5}">
                      <a16:colId xmlns:a16="http://schemas.microsoft.com/office/drawing/2014/main" val="2889435194"/>
                    </a:ext>
                  </a:extLst>
                </a:gridCol>
                <a:gridCol w="658368">
                  <a:extLst>
                    <a:ext uri="{9D8B030D-6E8A-4147-A177-3AD203B41FA5}">
                      <a16:colId xmlns:a16="http://schemas.microsoft.com/office/drawing/2014/main" val="679179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424306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- 2023-03-13 15:43:43</a:t>
                      </a:r>
                      <a:r>
                        <a:rPr kumimoji="0" lang="it-IT" sz="1000" b="0" i="0" u="none" strike="noStrike" kern="1200" cap="none" spc="0" normalizeH="0" baseline="0" noProof="0">
                          <a:ln>
                            <a:noFill/>
                          </a:ln>
                          <a:solidFill>
                            <a:prstClr val="black"/>
                          </a:solidFill>
                          <a:effectLst/>
                          <a:uLnTx/>
                          <a:uFillTx/>
                          <a:latin typeface="Calibri"/>
                          <a:ea typeface="+mn-ea"/>
                          <a:cs typeface="+mn-cs"/>
                        </a:rPr>
                        <a:t>
 Il 10 marzo, in AerospacePoliMi, si è tenuto un #mentoring di gruppo con i manager aziendali del settore #aerospace! #MBDAItalia era presente con Alfredo Vernucci, Head of System Design and Analysis Italy, per incontrare studenti e neolaureati e discutere di percorsi di carriera e competenze nel settore aerospaziale. 
È stata un'esperienza molto interessante e stimolante e siamo stati lieti di poter condividere le nostre conoscenze ed esperienze con i futuri professionisti del settore.
Grazie al Polimi per aver ospitato questo evento e per averci dato l'opportunità di partecipare!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5.248464544947 %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3.69 %</a:t>
                      </a:r>
                    </a:p>
                  </a:txBody>
                  <a:tcPr/>
                </a:tc>
                <a:extLst>
                  <a:ext uri="{0D108BD9-81ED-4DB2-BD59-A6C34878D82A}">
                    <a16:rowId xmlns:a16="http://schemas.microsoft.com/office/drawing/2014/main" val="764098294"/>
                  </a:ext>
                </a:extLst>
              </a:tr>
            </a:tbl>
          </a:graphicData>
        </a:graphic>
      </p:graphicFrame>
      <p:sp>
        <p:nvSpPr>
          <p:cNvPr id="4" name="Text Placeholder 3">
            <a:extLst>
              <a:ext uri="{FF2B5EF4-FFF2-40B4-BE49-F238E27FC236}">
                <a16:creationId xmlns:a16="http://schemas.microsoft.com/office/drawing/2014/main" id="{EDDC1C7D-EA2A-4FA1-A1CD-60CA4EDF184D}"/>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15050716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E480F-C4E2-4916-B420-999AB1E2A7E2}"/>
              </a:ext>
            </a:extLst>
          </p:cNvPr>
          <p:cNvSpPr>
            <a:spLocks noGrp="1"/>
          </p:cNvSpPr>
          <p:nvPr>
            <p:ph type="title"/>
          </p:nvPr>
        </p:nvSpPr>
        <p:spPr/>
        <p:txBody>
          <a:bodyPr/>
          <a:lstStyle/>
          <a:p>
            <a:r>
              <a:rPr lang="en-US"/>
              <a:t>LinkedIn Posts Table with CTR | All profiles - 5 of 23</a:t>
            </a:r>
          </a:p>
        </p:txBody>
      </p:sp>
      <p:graphicFrame>
        <p:nvGraphicFramePr>
          <p:cNvPr id="5" name="Table Placeholder 4">
            <a:extLst>
              <a:ext uri="{FF2B5EF4-FFF2-40B4-BE49-F238E27FC236}">
                <a16:creationId xmlns:a16="http://schemas.microsoft.com/office/drawing/2014/main" id="{F9944C6B-A40A-4D5D-B21C-DC1D33D4DB95}"/>
              </a:ext>
            </a:extLst>
          </p:cNvPr>
          <p:cNvGraphicFramePr>
            <a:graphicFrameLocks noGrp="1"/>
          </p:cNvGraphicFramePr>
          <p:nvPr>
            <p:ph type="tbl" sz="quarter" idx="13"/>
            <p:extLst>
              <p:ext uri="{D42A27DB-BD31-4B8C-83A1-F6EECF244321}">
                <p14:modId xmlns:p14="http://schemas.microsoft.com/office/powerpoint/2010/main" val="904532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16882657"/>
                    </a:ext>
                  </a:extLst>
                </a:gridCol>
                <a:gridCol w="1892808">
                  <a:extLst>
                    <a:ext uri="{9D8B030D-6E8A-4147-A177-3AD203B41FA5}">
                      <a16:colId xmlns:a16="http://schemas.microsoft.com/office/drawing/2014/main" val="2727925754"/>
                    </a:ext>
                  </a:extLst>
                </a:gridCol>
                <a:gridCol w="658368">
                  <a:extLst>
                    <a:ext uri="{9D8B030D-6E8A-4147-A177-3AD203B41FA5}">
                      <a16:colId xmlns:a16="http://schemas.microsoft.com/office/drawing/2014/main" val="3058044886"/>
                    </a:ext>
                  </a:extLst>
                </a:gridCol>
                <a:gridCol w="658368">
                  <a:extLst>
                    <a:ext uri="{9D8B030D-6E8A-4147-A177-3AD203B41FA5}">
                      <a16:colId xmlns:a16="http://schemas.microsoft.com/office/drawing/2014/main" val="869303609"/>
                    </a:ext>
                  </a:extLst>
                </a:gridCol>
                <a:gridCol w="658368">
                  <a:extLst>
                    <a:ext uri="{9D8B030D-6E8A-4147-A177-3AD203B41FA5}">
                      <a16:colId xmlns:a16="http://schemas.microsoft.com/office/drawing/2014/main" val="2077766579"/>
                    </a:ext>
                  </a:extLst>
                </a:gridCol>
                <a:gridCol w="658368">
                  <a:extLst>
                    <a:ext uri="{9D8B030D-6E8A-4147-A177-3AD203B41FA5}">
                      <a16:colId xmlns:a16="http://schemas.microsoft.com/office/drawing/2014/main" val="261999340"/>
                    </a:ext>
                  </a:extLst>
                </a:gridCol>
                <a:gridCol w="658368">
                  <a:extLst>
                    <a:ext uri="{9D8B030D-6E8A-4147-A177-3AD203B41FA5}">
                      <a16:colId xmlns:a16="http://schemas.microsoft.com/office/drawing/2014/main" val="2041670050"/>
                    </a:ext>
                  </a:extLst>
                </a:gridCol>
                <a:gridCol w="658368">
                  <a:extLst>
                    <a:ext uri="{9D8B030D-6E8A-4147-A177-3AD203B41FA5}">
                      <a16:colId xmlns:a16="http://schemas.microsoft.com/office/drawing/2014/main" val="2879153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573117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- 2023-03-10 16:08:29</a:t>
                      </a:r>
                      <a:r>
                        <a:rPr kumimoji="0" lang="en-US" sz="1000" b="0" i="0" u="none" strike="noStrike" kern="1200" cap="none" spc="0" normalizeH="0" baseline="0" noProof="0">
                          <a:ln>
                            <a:noFill/>
                          </a:ln>
                          <a:solidFill>
                            <a:prstClr val="black"/>
                          </a:solidFill>
                          <a:effectLst/>
                          <a:uLnTx/>
                          <a:uFillTx/>
                          <a:latin typeface="Calibri"/>
                          <a:ea typeface="+mn-ea"/>
                          <a:cs typeface="+mn-cs"/>
                        </a:rPr>
                        <a:t>
 At MBDA, we are transforming the way we engineer. Our purpose is to Digitise how we work, focussing on data rather than documents. Creating connected synthetic environments so we can collaborate and co-ordinate our development virtually, or by augmented reality. The game changer of working in this way is that we can move from design to testing without having to build something until we have confidence it will work, as we expect it to, the first time we build it as a physical product.
Read on using the below link to find out why we are making this 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3.9346696362287 %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1.67 %</a:t>
                      </a:r>
                    </a:p>
                  </a:txBody>
                  <a:tcPr/>
                </a:tc>
                <a:extLst>
                  <a:ext uri="{0D108BD9-81ED-4DB2-BD59-A6C34878D82A}">
                    <a16:rowId xmlns:a16="http://schemas.microsoft.com/office/drawing/2014/main" val="886380710"/>
                  </a:ext>
                </a:extLst>
              </a:tr>
            </a:tbl>
          </a:graphicData>
        </a:graphic>
      </p:graphicFrame>
      <p:sp>
        <p:nvSpPr>
          <p:cNvPr id="4" name="Text Placeholder 3">
            <a:extLst>
              <a:ext uri="{FF2B5EF4-FFF2-40B4-BE49-F238E27FC236}">
                <a16:creationId xmlns:a16="http://schemas.microsoft.com/office/drawing/2014/main" id="{2B5DCB79-759C-406F-968E-0643E0424AF7}"/>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9974779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0996E-9802-409B-9A78-305ABC9DCCCB}"/>
              </a:ext>
            </a:extLst>
          </p:cNvPr>
          <p:cNvSpPr>
            <a:spLocks noGrp="1"/>
          </p:cNvSpPr>
          <p:nvPr>
            <p:ph type="title"/>
          </p:nvPr>
        </p:nvSpPr>
        <p:spPr/>
        <p:txBody>
          <a:bodyPr/>
          <a:lstStyle/>
          <a:p>
            <a:r>
              <a:rPr lang="en-US"/>
              <a:t>LinkedIn Posts Table with CTR | All profiles - 6 of 23</a:t>
            </a:r>
          </a:p>
        </p:txBody>
      </p:sp>
      <p:graphicFrame>
        <p:nvGraphicFramePr>
          <p:cNvPr id="5" name="Table Placeholder 4">
            <a:extLst>
              <a:ext uri="{FF2B5EF4-FFF2-40B4-BE49-F238E27FC236}">
                <a16:creationId xmlns:a16="http://schemas.microsoft.com/office/drawing/2014/main" id="{FC9ED587-45A7-4BBF-AC8A-9094455B2D52}"/>
              </a:ext>
            </a:extLst>
          </p:cNvPr>
          <p:cNvGraphicFramePr>
            <a:graphicFrameLocks noGrp="1"/>
          </p:cNvGraphicFramePr>
          <p:nvPr>
            <p:ph type="tbl" sz="quarter" idx="13"/>
            <p:extLst>
              <p:ext uri="{D42A27DB-BD31-4B8C-83A1-F6EECF244321}">
                <p14:modId xmlns:p14="http://schemas.microsoft.com/office/powerpoint/2010/main" val="2639237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940334596"/>
                    </a:ext>
                  </a:extLst>
                </a:gridCol>
                <a:gridCol w="1892808">
                  <a:extLst>
                    <a:ext uri="{9D8B030D-6E8A-4147-A177-3AD203B41FA5}">
                      <a16:colId xmlns:a16="http://schemas.microsoft.com/office/drawing/2014/main" val="582255531"/>
                    </a:ext>
                  </a:extLst>
                </a:gridCol>
                <a:gridCol w="658368">
                  <a:extLst>
                    <a:ext uri="{9D8B030D-6E8A-4147-A177-3AD203B41FA5}">
                      <a16:colId xmlns:a16="http://schemas.microsoft.com/office/drawing/2014/main" val="2205835985"/>
                    </a:ext>
                  </a:extLst>
                </a:gridCol>
                <a:gridCol w="658368">
                  <a:extLst>
                    <a:ext uri="{9D8B030D-6E8A-4147-A177-3AD203B41FA5}">
                      <a16:colId xmlns:a16="http://schemas.microsoft.com/office/drawing/2014/main" val="1262551197"/>
                    </a:ext>
                  </a:extLst>
                </a:gridCol>
                <a:gridCol w="658368">
                  <a:extLst>
                    <a:ext uri="{9D8B030D-6E8A-4147-A177-3AD203B41FA5}">
                      <a16:colId xmlns:a16="http://schemas.microsoft.com/office/drawing/2014/main" val="2612417230"/>
                    </a:ext>
                  </a:extLst>
                </a:gridCol>
                <a:gridCol w="658368">
                  <a:extLst>
                    <a:ext uri="{9D8B030D-6E8A-4147-A177-3AD203B41FA5}">
                      <a16:colId xmlns:a16="http://schemas.microsoft.com/office/drawing/2014/main" val="1711487968"/>
                    </a:ext>
                  </a:extLst>
                </a:gridCol>
                <a:gridCol w="658368">
                  <a:extLst>
                    <a:ext uri="{9D8B030D-6E8A-4147-A177-3AD203B41FA5}">
                      <a16:colId xmlns:a16="http://schemas.microsoft.com/office/drawing/2014/main" val="2359651151"/>
                    </a:ext>
                  </a:extLst>
                </a:gridCol>
                <a:gridCol w="658368">
                  <a:extLst>
                    <a:ext uri="{9D8B030D-6E8A-4147-A177-3AD203B41FA5}">
                      <a16:colId xmlns:a16="http://schemas.microsoft.com/office/drawing/2014/main" val="2247055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279197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 - 2023-03-10 12:00:43</a:t>
                      </a:r>
                      <a:r>
                        <a:rPr kumimoji="0" lang="fr-FR" sz="1000" b="0" i="0" u="none" strike="noStrike" kern="1200" cap="none" spc="0" normalizeH="0" baseline="0" noProof="0">
                          <a:ln>
                            <a:noFill/>
                          </a:ln>
                          <a:solidFill>
                            <a:prstClr val="black"/>
                          </a:solidFill>
                          <a:effectLst/>
                          <a:uLnTx/>
                          <a:uFillTx/>
                          <a:latin typeface="Calibri"/>
                          <a:ea typeface="+mn-ea"/>
                          <a:cs typeface="+mn-cs"/>
                        </a:rPr>
                        <a:t>
 🛰 L’espace extra-atmosphérique, levier de #souveraineté indispensable pour les nations européennes, est un outil majeur pour notre défense qu’il nous faut protéger.
🚀 Nos équipes collaborent chaque jour avec les acteurs de la défense spatiale comme le #CDE pour concevoir les moyens de protéger nos capacités outre-atmosphère et garantir une utilisation responsable de l’#espace. 
🛡 Acteur majeur de la souveraineté européenne, MBDA se mobilise depuis des années pour préparer l’avenir de la défense via des solutions toujours plus innovantes.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31.111696522655 %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29.86 %</a:t>
                      </a:r>
                    </a:p>
                  </a:txBody>
                  <a:tcPr/>
                </a:tc>
                <a:extLst>
                  <a:ext uri="{0D108BD9-81ED-4DB2-BD59-A6C34878D82A}">
                    <a16:rowId xmlns:a16="http://schemas.microsoft.com/office/drawing/2014/main" val="3952902248"/>
                  </a:ext>
                </a:extLst>
              </a:tr>
            </a:tbl>
          </a:graphicData>
        </a:graphic>
      </p:graphicFrame>
      <p:sp>
        <p:nvSpPr>
          <p:cNvPr id="4" name="Text Placeholder 3">
            <a:extLst>
              <a:ext uri="{FF2B5EF4-FFF2-40B4-BE49-F238E27FC236}">
                <a16:creationId xmlns:a16="http://schemas.microsoft.com/office/drawing/2014/main" id="{3142AFF2-C7DA-46E9-8282-E8C8ABF7878C}"/>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25850307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39110-E8BB-471F-B1D3-0FA4C74B8C06}"/>
              </a:ext>
            </a:extLst>
          </p:cNvPr>
          <p:cNvSpPr>
            <a:spLocks noGrp="1"/>
          </p:cNvSpPr>
          <p:nvPr>
            <p:ph type="title"/>
          </p:nvPr>
        </p:nvSpPr>
        <p:spPr/>
        <p:txBody>
          <a:bodyPr/>
          <a:lstStyle/>
          <a:p>
            <a:r>
              <a:rPr lang="en-US"/>
              <a:t>LinkedIn Posts Table with CTR | All profiles - 7 of 23</a:t>
            </a:r>
          </a:p>
        </p:txBody>
      </p:sp>
      <p:graphicFrame>
        <p:nvGraphicFramePr>
          <p:cNvPr id="5" name="Table Placeholder 4">
            <a:extLst>
              <a:ext uri="{FF2B5EF4-FFF2-40B4-BE49-F238E27FC236}">
                <a16:creationId xmlns:a16="http://schemas.microsoft.com/office/drawing/2014/main" id="{BBF9CFD3-1C50-44BD-8E5F-40C904C799C8}"/>
              </a:ext>
            </a:extLst>
          </p:cNvPr>
          <p:cNvGraphicFramePr>
            <a:graphicFrameLocks noGrp="1"/>
          </p:cNvGraphicFramePr>
          <p:nvPr>
            <p:ph type="tbl" sz="quarter" idx="13"/>
            <p:extLst>
              <p:ext uri="{D42A27DB-BD31-4B8C-83A1-F6EECF244321}">
                <p14:modId xmlns:p14="http://schemas.microsoft.com/office/powerpoint/2010/main" val="2258615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9648837"/>
                    </a:ext>
                  </a:extLst>
                </a:gridCol>
                <a:gridCol w="1892808">
                  <a:extLst>
                    <a:ext uri="{9D8B030D-6E8A-4147-A177-3AD203B41FA5}">
                      <a16:colId xmlns:a16="http://schemas.microsoft.com/office/drawing/2014/main" val="3242144108"/>
                    </a:ext>
                  </a:extLst>
                </a:gridCol>
                <a:gridCol w="658368">
                  <a:extLst>
                    <a:ext uri="{9D8B030D-6E8A-4147-A177-3AD203B41FA5}">
                      <a16:colId xmlns:a16="http://schemas.microsoft.com/office/drawing/2014/main" val="857259634"/>
                    </a:ext>
                  </a:extLst>
                </a:gridCol>
                <a:gridCol w="658368">
                  <a:extLst>
                    <a:ext uri="{9D8B030D-6E8A-4147-A177-3AD203B41FA5}">
                      <a16:colId xmlns:a16="http://schemas.microsoft.com/office/drawing/2014/main" val="586605809"/>
                    </a:ext>
                  </a:extLst>
                </a:gridCol>
                <a:gridCol w="658368">
                  <a:extLst>
                    <a:ext uri="{9D8B030D-6E8A-4147-A177-3AD203B41FA5}">
                      <a16:colId xmlns:a16="http://schemas.microsoft.com/office/drawing/2014/main" val="2184091754"/>
                    </a:ext>
                  </a:extLst>
                </a:gridCol>
                <a:gridCol w="658368">
                  <a:extLst>
                    <a:ext uri="{9D8B030D-6E8A-4147-A177-3AD203B41FA5}">
                      <a16:colId xmlns:a16="http://schemas.microsoft.com/office/drawing/2014/main" val="4067808289"/>
                    </a:ext>
                  </a:extLst>
                </a:gridCol>
                <a:gridCol w="658368">
                  <a:extLst>
                    <a:ext uri="{9D8B030D-6E8A-4147-A177-3AD203B41FA5}">
                      <a16:colId xmlns:a16="http://schemas.microsoft.com/office/drawing/2014/main" val="3076457240"/>
                    </a:ext>
                  </a:extLst>
                </a:gridCol>
                <a:gridCol w="658368">
                  <a:extLst>
                    <a:ext uri="{9D8B030D-6E8A-4147-A177-3AD203B41FA5}">
                      <a16:colId xmlns:a16="http://schemas.microsoft.com/office/drawing/2014/main" val="1190885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34341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 - 2023-03-09 17:26:39</a:t>
                      </a:r>
                      <a:r>
                        <a:rPr kumimoji="0" lang="fr-FR" sz="1000" b="0" i="0" u="none" strike="noStrike" kern="1200" cap="none" spc="0" normalizeH="0" baseline="0" noProof="0">
                          <a:ln>
                            <a:noFill/>
                          </a:ln>
                          <a:solidFill>
                            <a:prstClr val="black"/>
                          </a:solidFill>
                          <a:effectLst/>
                          <a:uLnTx/>
                          <a:uFillTx/>
                          <a:latin typeface="Calibri"/>
                          <a:ea typeface="+mn-ea"/>
                          <a:cs typeface="+mn-cs"/>
                        </a:rPr>
                        <a:t>
 Parce qu’offrir un cadre de travail inclusif est une nécessité, MBDA a lancé le réseau InspiringWomen@MBDAFRANCE. 
Aujourd’hui composé d’une centaine de collaboratrices, le réseau vise à favoriser la rencontre et le partage d’expérience entre #femmes de tous métiers, profils et niveaux de responsabilité dans l’entreprise.
Cette initiative s’inscrit dans la continuité d’actions de #sensibilisation déjà menées notamment auprès d’établissements scolaires pour favoriser l’intégration des jeunes filles dans les filières techniques.
Pour en savoir plus : https://fcld.ly/79k6j0l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3.5531510454745 %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2.06 %</a:t>
                      </a:r>
                    </a:p>
                  </a:txBody>
                  <a:tcPr/>
                </a:tc>
                <a:extLst>
                  <a:ext uri="{0D108BD9-81ED-4DB2-BD59-A6C34878D82A}">
                    <a16:rowId xmlns:a16="http://schemas.microsoft.com/office/drawing/2014/main" val="4233053083"/>
                  </a:ext>
                </a:extLst>
              </a:tr>
            </a:tbl>
          </a:graphicData>
        </a:graphic>
      </p:graphicFrame>
      <p:sp>
        <p:nvSpPr>
          <p:cNvPr id="4" name="Text Placeholder 3">
            <a:extLst>
              <a:ext uri="{FF2B5EF4-FFF2-40B4-BE49-F238E27FC236}">
                <a16:creationId xmlns:a16="http://schemas.microsoft.com/office/drawing/2014/main" id="{3CC7C3AE-F7B1-4E85-9CC5-502F79A82772}"/>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10167177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0FA6-EAC6-486E-98DE-7059DCF63E1D}"/>
              </a:ext>
            </a:extLst>
          </p:cNvPr>
          <p:cNvSpPr>
            <a:spLocks noGrp="1"/>
          </p:cNvSpPr>
          <p:nvPr>
            <p:ph type="title"/>
          </p:nvPr>
        </p:nvSpPr>
        <p:spPr/>
        <p:txBody>
          <a:bodyPr/>
          <a:lstStyle/>
          <a:p>
            <a:r>
              <a:rPr lang="en-US"/>
              <a:t>LinkedIn Posts Table with CTR | All profiles - 8 of 23</a:t>
            </a:r>
          </a:p>
        </p:txBody>
      </p:sp>
      <p:graphicFrame>
        <p:nvGraphicFramePr>
          <p:cNvPr id="5" name="Table Placeholder 4">
            <a:extLst>
              <a:ext uri="{FF2B5EF4-FFF2-40B4-BE49-F238E27FC236}">
                <a16:creationId xmlns:a16="http://schemas.microsoft.com/office/drawing/2014/main" id="{AE6ECF4F-81DF-4F3C-BD4E-2A6E15F914C0}"/>
              </a:ext>
            </a:extLst>
          </p:cNvPr>
          <p:cNvGraphicFramePr>
            <a:graphicFrameLocks noGrp="1"/>
          </p:cNvGraphicFramePr>
          <p:nvPr>
            <p:ph type="tbl" sz="quarter" idx="13"/>
            <p:extLst>
              <p:ext uri="{D42A27DB-BD31-4B8C-83A1-F6EECF244321}">
                <p14:modId xmlns:p14="http://schemas.microsoft.com/office/powerpoint/2010/main" val="3754630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63480765"/>
                    </a:ext>
                  </a:extLst>
                </a:gridCol>
                <a:gridCol w="1892808">
                  <a:extLst>
                    <a:ext uri="{9D8B030D-6E8A-4147-A177-3AD203B41FA5}">
                      <a16:colId xmlns:a16="http://schemas.microsoft.com/office/drawing/2014/main" val="3507404445"/>
                    </a:ext>
                  </a:extLst>
                </a:gridCol>
                <a:gridCol w="658368">
                  <a:extLst>
                    <a:ext uri="{9D8B030D-6E8A-4147-A177-3AD203B41FA5}">
                      <a16:colId xmlns:a16="http://schemas.microsoft.com/office/drawing/2014/main" val="2407893967"/>
                    </a:ext>
                  </a:extLst>
                </a:gridCol>
                <a:gridCol w="658368">
                  <a:extLst>
                    <a:ext uri="{9D8B030D-6E8A-4147-A177-3AD203B41FA5}">
                      <a16:colId xmlns:a16="http://schemas.microsoft.com/office/drawing/2014/main" val="2170032186"/>
                    </a:ext>
                  </a:extLst>
                </a:gridCol>
                <a:gridCol w="658368">
                  <a:extLst>
                    <a:ext uri="{9D8B030D-6E8A-4147-A177-3AD203B41FA5}">
                      <a16:colId xmlns:a16="http://schemas.microsoft.com/office/drawing/2014/main" val="3426657540"/>
                    </a:ext>
                  </a:extLst>
                </a:gridCol>
                <a:gridCol w="658368">
                  <a:extLst>
                    <a:ext uri="{9D8B030D-6E8A-4147-A177-3AD203B41FA5}">
                      <a16:colId xmlns:a16="http://schemas.microsoft.com/office/drawing/2014/main" val="4088993899"/>
                    </a:ext>
                  </a:extLst>
                </a:gridCol>
                <a:gridCol w="658368">
                  <a:extLst>
                    <a:ext uri="{9D8B030D-6E8A-4147-A177-3AD203B41FA5}">
                      <a16:colId xmlns:a16="http://schemas.microsoft.com/office/drawing/2014/main" val="4242965724"/>
                    </a:ext>
                  </a:extLst>
                </a:gridCol>
                <a:gridCol w="658368">
                  <a:extLst>
                    <a:ext uri="{9D8B030D-6E8A-4147-A177-3AD203B41FA5}">
                      <a16:colId xmlns:a16="http://schemas.microsoft.com/office/drawing/2014/main" val="3653674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882055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- 2023-03-09 15:54:46</a:t>
                      </a:r>
                      <a:r>
                        <a:rPr kumimoji="0" lang="it-IT" sz="1000" b="0" i="0" u="none" strike="noStrike" kern="1200" cap="none" spc="0" normalizeH="0" baseline="0" noProof="0">
                          <a:ln>
                            <a:noFill/>
                          </a:ln>
                          <a:solidFill>
                            <a:prstClr val="black"/>
                          </a:solidFill>
                          <a:effectLst/>
                          <a:uLnTx/>
                          <a:uFillTx/>
                          <a:latin typeface="Calibri"/>
                          <a:ea typeface="+mn-ea"/>
                          <a:cs typeface="+mn-cs"/>
                        </a:rPr>
                        <a:t>
 #MBDAItalia ha sponsorizzato il #DerbydelleStellette, partita di Basket giocata il 3 marzo, organizzata dall’Accademia Navale di Livorno con il patrocinio del Comune di Livorno e disputata tra due eccellenze del basket livornese – la “Libertas Livorno 1947” e la “Pielle Livorno” in formazione mista con atleti delle Accademie delle diverse Forze Armate. Un'occasione per sostenere le importanti azioni di solidarietà delle #FFAA 💯
Il ricavato della partita è stato interamente devoluto alle associazioni di utilità sociale “Volare senz’ali”, “Autismo Livorno” e “Associazione Italiana Persone Down Livorno” riunite sotto il nome di “In Cammino con noi”.
Siamo convinti che l'impegno sociale e la solidarietà siano valori essenziali per una comunità forte e coesa. Per questo motivo, siamo felici di fare la nostra parte per sostenere le attività delle Forze Armate italiane e di contribuire alla costruzione di un futuro migliore per tutti 💪
Scopri di più sul Derby delle Stelle(tte) qui sotto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5.0152905198777 %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extLst>
                  <a:ext uri="{0D108BD9-81ED-4DB2-BD59-A6C34878D82A}">
                    <a16:rowId xmlns:a16="http://schemas.microsoft.com/office/drawing/2014/main" val="481842478"/>
                  </a:ext>
                </a:extLst>
              </a:tr>
            </a:tbl>
          </a:graphicData>
        </a:graphic>
      </p:graphicFrame>
      <p:sp>
        <p:nvSpPr>
          <p:cNvPr id="4" name="Text Placeholder 3">
            <a:extLst>
              <a:ext uri="{FF2B5EF4-FFF2-40B4-BE49-F238E27FC236}">
                <a16:creationId xmlns:a16="http://schemas.microsoft.com/office/drawing/2014/main" id="{4F78137F-D83A-49E3-8ED4-CA04B56C2185}"/>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18517880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64E9-68B5-4FD8-93C6-3E8124A8FCF6}"/>
              </a:ext>
            </a:extLst>
          </p:cNvPr>
          <p:cNvSpPr>
            <a:spLocks noGrp="1"/>
          </p:cNvSpPr>
          <p:nvPr>
            <p:ph type="title"/>
          </p:nvPr>
        </p:nvSpPr>
        <p:spPr/>
        <p:txBody>
          <a:bodyPr/>
          <a:lstStyle/>
          <a:p>
            <a:r>
              <a:rPr lang="en-US"/>
              <a:t>LinkedIn Posts Table with CTR | All profiles - 9 of 23</a:t>
            </a:r>
          </a:p>
        </p:txBody>
      </p:sp>
      <p:graphicFrame>
        <p:nvGraphicFramePr>
          <p:cNvPr id="5" name="Table Placeholder 4">
            <a:extLst>
              <a:ext uri="{FF2B5EF4-FFF2-40B4-BE49-F238E27FC236}">
                <a16:creationId xmlns:a16="http://schemas.microsoft.com/office/drawing/2014/main" id="{9433AD42-2E36-4E36-AE2F-F8CC6F24BD0A}"/>
              </a:ext>
            </a:extLst>
          </p:cNvPr>
          <p:cNvGraphicFramePr>
            <a:graphicFrameLocks noGrp="1"/>
          </p:cNvGraphicFramePr>
          <p:nvPr>
            <p:ph type="tbl" sz="quarter" idx="13"/>
            <p:extLst>
              <p:ext uri="{D42A27DB-BD31-4B8C-83A1-F6EECF244321}">
                <p14:modId xmlns:p14="http://schemas.microsoft.com/office/powerpoint/2010/main" val="2024713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393637382"/>
                    </a:ext>
                  </a:extLst>
                </a:gridCol>
                <a:gridCol w="1892808">
                  <a:extLst>
                    <a:ext uri="{9D8B030D-6E8A-4147-A177-3AD203B41FA5}">
                      <a16:colId xmlns:a16="http://schemas.microsoft.com/office/drawing/2014/main" val="2885495578"/>
                    </a:ext>
                  </a:extLst>
                </a:gridCol>
                <a:gridCol w="658368">
                  <a:extLst>
                    <a:ext uri="{9D8B030D-6E8A-4147-A177-3AD203B41FA5}">
                      <a16:colId xmlns:a16="http://schemas.microsoft.com/office/drawing/2014/main" val="244500810"/>
                    </a:ext>
                  </a:extLst>
                </a:gridCol>
                <a:gridCol w="658368">
                  <a:extLst>
                    <a:ext uri="{9D8B030D-6E8A-4147-A177-3AD203B41FA5}">
                      <a16:colId xmlns:a16="http://schemas.microsoft.com/office/drawing/2014/main" val="2179975091"/>
                    </a:ext>
                  </a:extLst>
                </a:gridCol>
                <a:gridCol w="658368">
                  <a:extLst>
                    <a:ext uri="{9D8B030D-6E8A-4147-A177-3AD203B41FA5}">
                      <a16:colId xmlns:a16="http://schemas.microsoft.com/office/drawing/2014/main" val="1613824985"/>
                    </a:ext>
                  </a:extLst>
                </a:gridCol>
                <a:gridCol w="658368">
                  <a:extLst>
                    <a:ext uri="{9D8B030D-6E8A-4147-A177-3AD203B41FA5}">
                      <a16:colId xmlns:a16="http://schemas.microsoft.com/office/drawing/2014/main" val="2955937017"/>
                    </a:ext>
                  </a:extLst>
                </a:gridCol>
                <a:gridCol w="658368">
                  <a:extLst>
                    <a:ext uri="{9D8B030D-6E8A-4147-A177-3AD203B41FA5}">
                      <a16:colId xmlns:a16="http://schemas.microsoft.com/office/drawing/2014/main" val="1335890151"/>
                    </a:ext>
                  </a:extLst>
                </a:gridCol>
                <a:gridCol w="658368">
                  <a:extLst>
                    <a:ext uri="{9D8B030D-6E8A-4147-A177-3AD203B41FA5}">
                      <a16:colId xmlns:a16="http://schemas.microsoft.com/office/drawing/2014/main" val="205029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42579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- 2023-03-08 12:01:52</a:t>
                      </a:r>
                      <a:r>
                        <a:rPr kumimoji="0" lang="en-US" sz="1000" b="0" i="0" u="none" strike="noStrike" kern="1200" cap="none" spc="0" normalizeH="0" baseline="0" noProof="0">
                          <a:ln>
                            <a:noFill/>
                          </a:ln>
                          <a:solidFill>
                            <a:prstClr val="black"/>
                          </a:solidFill>
                          <a:effectLst/>
                          <a:uLnTx/>
                          <a:uFillTx/>
                          <a:latin typeface="Calibri"/>
                          <a:ea typeface="+mn-ea"/>
                          <a:cs typeface="+mn-cs"/>
                        </a:rPr>
                        <a:t>
 This international Women’s Day, MBDA pays tribute to all the women that make a meaningful contribution to the security and defence of our nations.
We're committed to growing and supporting diversity to give everyone equal opportunities to reach their potential. In doing so, we want to increase the number of female employees up to 30% by 2030.
Let’s advance your career. Together. Check out our career opportunities across Europe on https://lnkd.in/gCn-Jgsv
Happy #InternationalWomensDay #30by30 #MBDAcareers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3.4838603153637 %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1.44 %</a:t>
                      </a:r>
                    </a:p>
                  </a:txBody>
                  <a:tcPr/>
                </a:tc>
                <a:extLst>
                  <a:ext uri="{0D108BD9-81ED-4DB2-BD59-A6C34878D82A}">
                    <a16:rowId xmlns:a16="http://schemas.microsoft.com/office/drawing/2014/main" val="1772183790"/>
                  </a:ext>
                </a:extLst>
              </a:tr>
            </a:tbl>
          </a:graphicData>
        </a:graphic>
      </p:graphicFrame>
      <p:sp>
        <p:nvSpPr>
          <p:cNvPr id="4" name="Text Placeholder 3">
            <a:extLst>
              <a:ext uri="{FF2B5EF4-FFF2-40B4-BE49-F238E27FC236}">
                <a16:creationId xmlns:a16="http://schemas.microsoft.com/office/drawing/2014/main" id="{95B3E4B1-55C7-4821-A2F7-96A324343E6C}"/>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969705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58821-A5E4-4722-9D9D-85FC7BF9A5E3}"/>
              </a:ext>
            </a:extLst>
          </p:cNvPr>
          <p:cNvSpPr>
            <a:spLocks noGrp="1"/>
          </p:cNvSpPr>
          <p:nvPr>
            <p:ph type="title"/>
          </p:nvPr>
        </p:nvSpPr>
        <p:spPr/>
        <p:txBody>
          <a:bodyPr/>
          <a:lstStyle/>
          <a:p>
            <a:r>
              <a:rPr lang="en-US"/>
              <a:t>LinkedIn Posts Table with CTR | All profiles - 10 of 23</a:t>
            </a:r>
          </a:p>
        </p:txBody>
      </p:sp>
      <p:graphicFrame>
        <p:nvGraphicFramePr>
          <p:cNvPr id="5" name="Table Placeholder 4">
            <a:extLst>
              <a:ext uri="{FF2B5EF4-FFF2-40B4-BE49-F238E27FC236}">
                <a16:creationId xmlns:a16="http://schemas.microsoft.com/office/drawing/2014/main" id="{401DC19E-9D25-4DFA-A814-C2FBF90BB4A8}"/>
              </a:ext>
            </a:extLst>
          </p:cNvPr>
          <p:cNvGraphicFramePr>
            <a:graphicFrameLocks noGrp="1"/>
          </p:cNvGraphicFramePr>
          <p:nvPr>
            <p:ph type="tbl" sz="quarter" idx="13"/>
            <p:extLst>
              <p:ext uri="{D42A27DB-BD31-4B8C-83A1-F6EECF244321}">
                <p14:modId xmlns:p14="http://schemas.microsoft.com/office/powerpoint/2010/main" val="3855313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15686495"/>
                    </a:ext>
                  </a:extLst>
                </a:gridCol>
                <a:gridCol w="1892808">
                  <a:extLst>
                    <a:ext uri="{9D8B030D-6E8A-4147-A177-3AD203B41FA5}">
                      <a16:colId xmlns:a16="http://schemas.microsoft.com/office/drawing/2014/main" val="353993406"/>
                    </a:ext>
                  </a:extLst>
                </a:gridCol>
                <a:gridCol w="658368">
                  <a:extLst>
                    <a:ext uri="{9D8B030D-6E8A-4147-A177-3AD203B41FA5}">
                      <a16:colId xmlns:a16="http://schemas.microsoft.com/office/drawing/2014/main" val="2648867426"/>
                    </a:ext>
                  </a:extLst>
                </a:gridCol>
                <a:gridCol w="658368">
                  <a:extLst>
                    <a:ext uri="{9D8B030D-6E8A-4147-A177-3AD203B41FA5}">
                      <a16:colId xmlns:a16="http://schemas.microsoft.com/office/drawing/2014/main" val="4262986811"/>
                    </a:ext>
                  </a:extLst>
                </a:gridCol>
                <a:gridCol w="658368">
                  <a:extLst>
                    <a:ext uri="{9D8B030D-6E8A-4147-A177-3AD203B41FA5}">
                      <a16:colId xmlns:a16="http://schemas.microsoft.com/office/drawing/2014/main" val="2411646543"/>
                    </a:ext>
                  </a:extLst>
                </a:gridCol>
                <a:gridCol w="658368">
                  <a:extLst>
                    <a:ext uri="{9D8B030D-6E8A-4147-A177-3AD203B41FA5}">
                      <a16:colId xmlns:a16="http://schemas.microsoft.com/office/drawing/2014/main" val="2792142542"/>
                    </a:ext>
                  </a:extLst>
                </a:gridCol>
                <a:gridCol w="658368">
                  <a:extLst>
                    <a:ext uri="{9D8B030D-6E8A-4147-A177-3AD203B41FA5}">
                      <a16:colId xmlns:a16="http://schemas.microsoft.com/office/drawing/2014/main" val="3365937237"/>
                    </a:ext>
                  </a:extLst>
                </a:gridCol>
                <a:gridCol w="658368">
                  <a:extLst>
                    <a:ext uri="{9D8B030D-6E8A-4147-A177-3AD203B41FA5}">
                      <a16:colId xmlns:a16="http://schemas.microsoft.com/office/drawing/2014/main" val="802213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737187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 - 2023-03-07 17:11:31</a:t>
                      </a:r>
                      <a:r>
                        <a:rPr kumimoji="0" lang="fr-FR" sz="1000" b="0" i="0" u="none" strike="noStrike" kern="1200" cap="none" spc="0" normalizeH="0" baseline="0" noProof="0">
                          <a:ln>
                            <a:noFill/>
                          </a:ln>
                          <a:solidFill>
                            <a:prstClr val="black"/>
                          </a:solidFill>
                          <a:effectLst/>
                          <a:uLnTx/>
                          <a:uFillTx/>
                          <a:latin typeface="Calibri"/>
                          <a:ea typeface="+mn-ea"/>
                          <a:cs typeface="+mn-cs"/>
                        </a:rPr>
                        <a:t>
 Rencontrez nos profils d’#experts, résolument tournés vers la préparation de l’avenir !
🛡 Le saviez-vous ?
MBDA ne développe pas de radars, et pourtant, Florian travaille en tant qu’expert des systèmes radars.
Il raconte son #métier dans le développement des systèmes de défense antiaérienne pour lesquels les radars sont indispensables : surveillance, identification des objets en vol, transmission des informations au #missile pour intercepter la cible… 
Le rôle de Florian est stratégique : intégrer le radar au système pour obtenir une performance optimale, comme dans le projet de lutte anti-drones Sky Warden. 
Pour en savoir plus sur nos #métiers, rendez-vous sur notre site : https://lnkd.in/eykqQYE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4.9739269955876 %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3.18 %</a:t>
                      </a:r>
                    </a:p>
                  </a:txBody>
                  <a:tcPr/>
                </a:tc>
                <a:extLst>
                  <a:ext uri="{0D108BD9-81ED-4DB2-BD59-A6C34878D82A}">
                    <a16:rowId xmlns:a16="http://schemas.microsoft.com/office/drawing/2014/main" val="2885074688"/>
                  </a:ext>
                </a:extLst>
              </a:tr>
            </a:tbl>
          </a:graphicData>
        </a:graphic>
      </p:graphicFrame>
      <p:sp>
        <p:nvSpPr>
          <p:cNvPr id="4" name="Text Placeholder 3">
            <a:extLst>
              <a:ext uri="{FF2B5EF4-FFF2-40B4-BE49-F238E27FC236}">
                <a16:creationId xmlns:a16="http://schemas.microsoft.com/office/drawing/2014/main" id="{EB43A68F-BE8F-4FFF-A5EF-627B85E9466A}"/>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9331687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3ED5C-D191-4521-B9E3-686B037145AF}"/>
              </a:ext>
            </a:extLst>
          </p:cNvPr>
          <p:cNvSpPr>
            <a:spLocks noGrp="1"/>
          </p:cNvSpPr>
          <p:nvPr>
            <p:ph type="title"/>
          </p:nvPr>
        </p:nvSpPr>
        <p:spPr/>
        <p:txBody>
          <a:bodyPr/>
          <a:lstStyle/>
          <a:p>
            <a:r>
              <a:rPr lang="en-US"/>
              <a:t>LinkedIn Posts Table with CTR | All profiles - 11 of 23</a:t>
            </a:r>
          </a:p>
        </p:txBody>
      </p:sp>
      <p:graphicFrame>
        <p:nvGraphicFramePr>
          <p:cNvPr id="5" name="Table Placeholder 4">
            <a:extLst>
              <a:ext uri="{FF2B5EF4-FFF2-40B4-BE49-F238E27FC236}">
                <a16:creationId xmlns:a16="http://schemas.microsoft.com/office/drawing/2014/main" id="{7D7950E0-545B-4A31-B1CF-938D3B76C345}"/>
              </a:ext>
            </a:extLst>
          </p:cNvPr>
          <p:cNvGraphicFramePr>
            <a:graphicFrameLocks noGrp="1"/>
          </p:cNvGraphicFramePr>
          <p:nvPr>
            <p:ph type="tbl" sz="quarter" idx="13"/>
            <p:extLst>
              <p:ext uri="{D42A27DB-BD31-4B8C-83A1-F6EECF244321}">
                <p14:modId xmlns:p14="http://schemas.microsoft.com/office/powerpoint/2010/main" val="900144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58176302"/>
                    </a:ext>
                  </a:extLst>
                </a:gridCol>
                <a:gridCol w="1892808">
                  <a:extLst>
                    <a:ext uri="{9D8B030D-6E8A-4147-A177-3AD203B41FA5}">
                      <a16:colId xmlns:a16="http://schemas.microsoft.com/office/drawing/2014/main" val="2074091399"/>
                    </a:ext>
                  </a:extLst>
                </a:gridCol>
                <a:gridCol w="658368">
                  <a:extLst>
                    <a:ext uri="{9D8B030D-6E8A-4147-A177-3AD203B41FA5}">
                      <a16:colId xmlns:a16="http://schemas.microsoft.com/office/drawing/2014/main" val="713986446"/>
                    </a:ext>
                  </a:extLst>
                </a:gridCol>
                <a:gridCol w="658368">
                  <a:extLst>
                    <a:ext uri="{9D8B030D-6E8A-4147-A177-3AD203B41FA5}">
                      <a16:colId xmlns:a16="http://schemas.microsoft.com/office/drawing/2014/main" val="378268406"/>
                    </a:ext>
                  </a:extLst>
                </a:gridCol>
                <a:gridCol w="658368">
                  <a:extLst>
                    <a:ext uri="{9D8B030D-6E8A-4147-A177-3AD203B41FA5}">
                      <a16:colId xmlns:a16="http://schemas.microsoft.com/office/drawing/2014/main" val="844610893"/>
                    </a:ext>
                  </a:extLst>
                </a:gridCol>
                <a:gridCol w="658368">
                  <a:extLst>
                    <a:ext uri="{9D8B030D-6E8A-4147-A177-3AD203B41FA5}">
                      <a16:colId xmlns:a16="http://schemas.microsoft.com/office/drawing/2014/main" val="4025068246"/>
                    </a:ext>
                  </a:extLst>
                </a:gridCol>
                <a:gridCol w="658368">
                  <a:extLst>
                    <a:ext uri="{9D8B030D-6E8A-4147-A177-3AD203B41FA5}">
                      <a16:colId xmlns:a16="http://schemas.microsoft.com/office/drawing/2014/main" val="1463062063"/>
                    </a:ext>
                  </a:extLst>
                </a:gridCol>
                <a:gridCol w="658368">
                  <a:extLst>
                    <a:ext uri="{9D8B030D-6E8A-4147-A177-3AD203B41FA5}">
                      <a16:colId xmlns:a16="http://schemas.microsoft.com/office/drawing/2014/main" val="1788877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312191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- 2023-03-07 17:00:24</a:t>
                      </a:r>
                      <a:r>
                        <a:rPr kumimoji="0" lang="it-IT" sz="1000" b="0" i="0" u="none" strike="noStrike" kern="1200" cap="none" spc="0" normalizeH="0" baseline="0" noProof="0">
                          <a:ln>
                            <a:noFill/>
                          </a:ln>
                          <a:solidFill>
                            <a:prstClr val="black"/>
                          </a:solidFill>
                          <a:effectLst/>
                          <a:uLnTx/>
                          <a:uFillTx/>
                          <a:latin typeface="Calibri"/>
                          <a:ea typeface="+mn-ea"/>
                          <a:cs typeface="+mn-cs"/>
                        </a:rPr>
                        <a:t>
 È con grande orgoglio che annunciamo di aver quasi raddoppiato i fondi raccolti presso i banchetti nelle nostre sedi per #gardensia rispetto allo scorso anno! Grazie ai nostri colleghi di #MBDAItalia, diventati volontari per un giorno, abbiamo potuto supportare AISM - Associazione Italiana Sclerosi Multipla nella distribuzione dei prodotti per la raccolta fondi e nella sensibilizzazione verso la ricerca medica.
#volontariato #lifeatMBDA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6.3337393422655 %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4.43 %</a:t>
                      </a:r>
                    </a:p>
                  </a:txBody>
                  <a:tcPr/>
                </a:tc>
                <a:extLst>
                  <a:ext uri="{0D108BD9-81ED-4DB2-BD59-A6C34878D82A}">
                    <a16:rowId xmlns:a16="http://schemas.microsoft.com/office/drawing/2014/main" val="1270644979"/>
                  </a:ext>
                </a:extLst>
              </a:tr>
            </a:tbl>
          </a:graphicData>
        </a:graphic>
      </p:graphicFrame>
      <p:sp>
        <p:nvSpPr>
          <p:cNvPr id="4" name="Text Placeholder 3">
            <a:extLst>
              <a:ext uri="{FF2B5EF4-FFF2-40B4-BE49-F238E27FC236}">
                <a16:creationId xmlns:a16="http://schemas.microsoft.com/office/drawing/2014/main" id="{380A2BFE-D1B8-4AC7-9543-AC3396F04658}"/>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8739638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E22D4-D0CC-48FF-8FD2-500A0EA65222}"/>
              </a:ext>
            </a:extLst>
          </p:cNvPr>
          <p:cNvSpPr>
            <a:spLocks noGrp="1"/>
          </p:cNvSpPr>
          <p:nvPr>
            <p:ph type="title"/>
          </p:nvPr>
        </p:nvSpPr>
        <p:spPr/>
        <p:txBody>
          <a:bodyPr/>
          <a:lstStyle/>
          <a:p>
            <a:r>
              <a:rPr lang="en-US"/>
              <a:t>LinkedIn Posts Table with CTR | All profiles - 12 of 23</a:t>
            </a:r>
          </a:p>
        </p:txBody>
      </p:sp>
      <p:graphicFrame>
        <p:nvGraphicFramePr>
          <p:cNvPr id="5" name="Table Placeholder 4">
            <a:extLst>
              <a:ext uri="{FF2B5EF4-FFF2-40B4-BE49-F238E27FC236}">
                <a16:creationId xmlns:a16="http://schemas.microsoft.com/office/drawing/2014/main" id="{63A5A648-C568-4524-8E41-3B6AD6B1483B}"/>
              </a:ext>
            </a:extLst>
          </p:cNvPr>
          <p:cNvGraphicFramePr>
            <a:graphicFrameLocks noGrp="1"/>
          </p:cNvGraphicFramePr>
          <p:nvPr>
            <p:ph type="tbl" sz="quarter" idx="13"/>
            <p:extLst>
              <p:ext uri="{D42A27DB-BD31-4B8C-83A1-F6EECF244321}">
                <p14:modId xmlns:p14="http://schemas.microsoft.com/office/powerpoint/2010/main" val="2310259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18631080"/>
                    </a:ext>
                  </a:extLst>
                </a:gridCol>
                <a:gridCol w="1892808">
                  <a:extLst>
                    <a:ext uri="{9D8B030D-6E8A-4147-A177-3AD203B41FA5}">
                      <a16:colId xmlns:a16="http://schemas.microsoft.com/office/drawing/2014/main" val="2220640822"/>
                    </a:ext>
                  </a:extLst>
                </a:gridCol>
                <a:gridCol w="658368">
                  <a:extLst>
                    <a:ext uri="{9D8B030D-6E8A-4147-A177-3AD203B41FA5}">
                      <a16:colId xmlns:a16="http://schemas.microsoft.com/office/drawing/2014/main" val="1632497498"/>
                    </a:ext>
                  </a:extLst>
                </a:gridCol>
                <a:gridCol w="658368">
                  <a:extLst>
                    <a:ext uri="{9D8B030D-6E8A-4147-A177-3AD203B41FA5}">
                      <a16:colId xmlns:a16="http://schemas.microsoft.com/office/drawing/2014/main" val="897910657"/>
                    </a:ext>
                  </a:extLst>
                </a:gridCol>
                <a:gridCol w="658368">
                  <a:extLst>
                    <a:ext uri="{9D8B030D-6E8A-4147-A177-3AD203B41FA5}">
                      <a16:colId xmlns:a16="http://schemas.microsoft.com/office/drawing/2014/main" val="2466031478"/>
                    </a:ext>
                  </a:extLst>
                </a:gridCol>
                <a:gridCol w="658368">
                  <a:extLst>
                    <a:ext uri="{9D8B030D-6E8A-4147-A177-3AD203B41FA5}">
                      <a16:colId xmlns:a16="http://schemas.microsoft.com/office/drawing/2014/main" val="2841604831"/>
                    </a:ext>
                  </a:extLst>
                </a:gridCol>
                <a:gridCol w="658368">
                  <a:extLst>
                    <a:ext uri="{9D8B030D-6E8A-4147-A177-3AD203B41FA5}">
                      <a16:colId xmlns:a16="http://schemas.microsoft.com/office/drawing/2014/main" val="2111014356"/>
                    </a:ext>
                  </a:extLst>
                </a:gridCol>
                <a:gridCol w="658368">
                  <a:extLst>
                    <a:ext uri="{9D8B030D-6E8A-4147-A177-3AD203B41FA5}">
                      <a16:colId xmlns:a16="http://schemas.microsoft.com/office/drawing/2014/main" val="1853788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82654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- 2023-03-07 10:30:09</a:t>
                      </a:r>
                      <a:r>
                        <a:rPr kumimoji="0" lang="it-IT" sz="1000" b="0" i="0" u="none" strike="noStrike" kern="1200" cap="none" spc="0" normalizeH="0" baseline="0" noProof="0">
                          <a:ln>
                            <a:noFill/>
                          </a:ln>
                          <a:solidFill>
                            <a:prstClr val="black"/>
                          </a:solidFill>
                          <a:effectLst/>
                          <a:uLnTx/>
                          <a:uFillTx/>
                          <a:latin typeface="Calibri"/>
                          <a:ea typeface="+mn-ea"/>
                          <a:cs typeface="+mn-cs"/>
                        </a:rPr>
                        <a:t>
 Oggi conosciamo Mariangela Liberto, la quale ha iniziato il suo percorso nella Direzione Comunicazione Roma in #MBDAItalia, durante la pandemia.
Mariangela ci ha raccontato l’inizio della sua avventura in MBDA Italia, avvenuto con una telefonata da parte del recruiter a dicembre 2019. 
Dopo diversi incontri con la linea gerarchica, Mariangela ha capito quanto MBDA Italia fosse un'azienda seria e ben strutturata e, a metà febbraio 2020, riceve la telefonata che le comunica la sua assunzione in MBDA Italia. Poco dopo, la pandemia ha colpito l'Italia e Mariangela ha iniziato a lavorare da remoto, come il resto dei suoi colleghi. Nonostante questa situazione di incertezza, ha mostrato impegno e passione nel voler apprendere il più possibile e i suoi colleghi hanno dimostrato la stessa passione nel trasmetterle il loro know-how. 
Un anno dopo, Mariangela ha firmato il suo contratto a tempo indeterminato in MBDA Italia e ha avuto modo di conoscere meglio i suoi colleghi e frequentare il sito di Roma.
La sua esperienza dimostra che, anche in momenti di incertezza come quelli affrontati durante la pandemia, la passione e l'impegno possono portare a grandi risultati. Siamo certi che Mariangela continuerà a crescere e a dare il meglio di sé nel suo percorso professionale presso MBDA Italia.
Scopri subito le posizioni aperte e invia la tua candidatura ⤵️
https://fcld.ly/8upijum
#lifeatMBDA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7.179076594609 %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5.58 %</a:t>
                      </a:r>
                    </a:p>
                  </a:txBody>
                  <a:tcPr/>
                </a:tc>
                <a:extLst>
                  <a:ext uri="{0D108BD9-81ED-4DB2-BD59-A6C34878D82A}">
                    <a16:rowId xmlns:a16="http://schemas.microsoft.com/office/drawing/2014/main" val="4262591967"/>
                  </a:ext>
                </a:extLst>
              </a:tr>
            </a:tbl>
          </a:graphicData>
        </a:graphic>
      </p:graphicFrame>
      <p:sp>
        <p:nvSpPr>
          <p:cNvPr id="4" name="Text Placeholder 3">
            <a:extLst>
              <a:ext uri="{FF2B5EF4-FFF2-40B4-BE49-F238E27FC236}">
                <a16:creationId xmlns:a16="http://schemas.microsoft.com/office/drawing/2014/main" id="{3B50F264-9076-4294-A70A-8432290914AD}"/>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27160698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C8EB6-2BC2-4A4B-AA40-FE3021ADE363}"/>
              </a:ext>
            </a:extLst>
          </p:cNvPr>
          <p:cNvSpPr>
            <a:spLocks noGrp="1"/>
          </p:cNvSpPr>
          <p:nvPr>
            <p:ph type="title"/>
          </p:nvPr>
        </p:nvSpPr>
        <p:spPr/>
        <p:txBody>
          <a:bodyPr/>
          <a:lstStyle/>
          <a:p>
            <a:r>
              <a:rPr lang="en-US"/>
              <a:t>LinkedIn Posts Table with CTR | All profiles - 13 of 23</a:t>
            </a:r>
          </a:p>
        </p:txBody>
      </p:sp>
      <p:graphicFrame>
        <p:nvGraphicFramePr>
          <p:cNvPr id="5" name="Table Placeholder 4">
            <a:extLst>
              <a:ext uri="{FF2B5EF4-FFF2-40B4-BE49-F238E27FC236}">
                <a16:creationId xmlns:a16="http://schemas.microsoft.com/office/drawing/2014/main" id="{693C84E3-4688-481A-A942-9C36DEA5F17E}"/>
              </a:ext>
            </a:extLst>
          </p:cNvPr>
          <p:cNvGraphicFramePr>
            <a:graphicFrameLocks noGrp="1"/>
          </p:cNvGraphicFramePr>
          <p:nvPr>
            <p:ph type="tbl" sz="quarter" idx="13"/>
            <p:extLst>
              <p:ext uri="{D42A27DB-BD31-4B8C-83A1-F6EECF244321}">
                <p14:modId xmlns:p14="http://schemas.microsoft.com/office/powerpoint/2010/main" val="222302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571249375"/>
                    </a:ext>
                  </a:extLst>
                </a:gridCol>
                <a:gridCol w="1892808">
                  <a:extLst>
                    <a:ext uri="{9D8B030D-6E8A-4147-A177-3AD203B41FA5}">
                      <a16:colId xmlns:a16="http://schemas.microsoft.com/office/drawing/2014/main" val="121978353"/>
                    </a:ext>
                  </a:extLst>
                </a:gridCol>
                <a:gridCol w="658368">
                  <a:extLst>
                    <a:ext uri="{9D8B030D-6E8A-4147-A177-3AD203B41FA5}">
                      <a16:colId xmlns:a16="http://schemas.microsoft.com/office/drawing/2014/main" val="555504014"/>
                    </a:ext>
                  </a:extLst>
                </a:gridCol>
                <a:gridCol w="658368">
                  <a:extLst>
                    <a:ext uri="{9D8B030D-6E8A-4147-A177-3AD203B41FA5}">
                      <a16:colId xmlns:a16="http://schemas.microsoft.com/office/drawing/2014/main" val="2851261916"/>
                    </a:ext>
                  </a:extLst>
                </a:gridCol>
                <a:gridCol w="658368">
                  <a:extLst>
                    <a:ext uri="{9D8B030D-6E8A-4147-A177-3AD203B41FA5}">
                      <a16:colId xmlns:a16="http://schemas.microsoft.com/office/drawing/2014/main" val="3539906922"/>
                    </a:ext>
                  </a:extLst>
                </a:gridCol>
                <a:gridCol w="658368">
                  <a:extLst>
                    <a:ext uri="{9D8B030D-6E8A-4147-A177-3AD203B41FA5}">
                      <a16:colId xmlns:a16="http://schemas.microsoft.com/office/drawing/2014/main" val="2075249426"/>
                    </a:ext>
                  </a:extLst>
                </a:gridCol>
                <a:gridCol w="658368">
                  <a:extLst>
                    <a:ext uri="{9D8B030D-6E8A-4147-A177-3AD203B41FA5}">
                      <a16:colId xmlns:a16="http://schemas.microsoft.com/office/drawing/2014/main" val="195990358"/>
                    </a:ext>
                  </a:extLst>
                </a:gridCol>
                <a:gridCol w="658368">
                  <a:extLst>
                    <a:ext uri="{9D8B030D-6E8A-4147-A177-3AD203B41FA5}">
                      <a16:colId xmlns:a16="http://schemas.microsoft.com/office/drawing/2014/main" val="4214664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117117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- 2023-03-06 19:35:05</a:t>
                      </a:r>
                      <a:r>
                        <a:rPr kumimoji="0" lang="it-IT" sz="1000" b="0" i="0" u="none" strike="noStrike" kern="1200" cap="none" spc="0" normalizeH="0" baseline="0" noProof="0">
                          <a:ln>
                            <a:noFill/>
                          </a:ln>
                          <a:solidFill>
                            <a:prstClr val="black"/>
                          </a:solidFill>
                          <a:effectLst/>
                          <a:uLnTx/>
                          <a:uFillTx/>
                          <a:latin typeface="Calibri"/>
                          <a:ea typeface="+mn-ea"/>
                          <a:cs typeface="+mn-cs"/>
                        </a:rPr>
                        <a:t>
 Hai una laurea magistrale in Ingegneria Elettronica o Ingegneria delle Telecomunicazioni? Vuoi contribuire alla sicurezza e difesa del tuo Paese?
#MBDAItalia è alla ricerca di giovani neo-laureati e talenti da inserire all’interno della Direzione “Seekers &amp; Datalink Systems” nel ruolo di “RF Communications System Engineer”.
Se il mondo della #Difesa ti affascina e vorresti vivere un contesto internazionale, candidati al seguente link &gt; https://fcld.ly/xcs2paf
Non perdere quest’opportunità!
#Careers #Engineeringlife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6.8945197407189 %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5.22 %</a:t>
                      </a:r>
                    </a:p>
                  </a:txBody>
                  <a:tcPr/>
                </a:tc>
                <a:extLst>
                  <a:ext uri="{0D108BD9-81ED-4DB2-BD59-A6C34878D82A}">
                    <a16:rowId xmlns:a16="http://schemas.microsoft.com/office/drawing/2014/main" val="1908094"/>
                  </a:ext>
                </a:extLst>
              </a:tr>
            </a:tbl>
          </a:graphicData>
        </a:graphic>
      </p:graphicFrame>
      <p:sp>
        <p:nvSpPr>
          <p:cNvPr id="4" name="Text Placeholder 3">
            <a:extLst>
              <a:ext uri="{FF2B5EF4-FFF2-40B4-BE49-F238E27FC236}">
                <a16:creationId xmlns:a16="http://schemas.microsoft.com/office/drawing/2014/main" id="{6D7602A1-DC1A-4331-9CBD-4262301491D4}"/>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214201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21ADA-EBBF-4517-A674-6C3C5E5BCE40}"/>
              </a:ext>
            </a:extLst>
          </p:cNvPr>
          <p:cNvSpPr>
            <a:spLocks noGrp="1"/>
          </p:cNvSpPr>
          <p:nvPr>
            <p:ph type="title"/>
          </p:nvPr>
        </p:nvSpPr>
        <p:spPr/>
        <p:txBody>
          <a:bodyPr/>
          <a:lstStyle/>
          <a:p>
            <a:r>
              <a:rPr lang="en-US"/>
              <a:t>LinkedIn Posts Table with CTR | All profiles - 14 of 23</a:t>
            </a:r>
          </a:p>
        </p:txBody>
      </p:sp>
      <p:graphicFrame>
        <p:nvGraphicFramePr>
          <p:cNvPr id="5" name="Table Placeholder 4">
            <a:extLst>
              <a:ext uri="{FF2B5EF4-FFF2-40B4-BE49-F238E27FC236}">
                <a16:creationId xmlns:a16="http://schemas.microsoft.com/office/drawing/2014/main" id="{5F093613-4818-43FF-96A9-E09B0A79B7B9}"/>
              </a:ext>
            </a:extLst>
          </p:cNvPr>
          <p:cNvGraphicFramePr>
            <a:graphicFrameLocks noGrp="1"/>
          </p:cNvGraphicFramePr>
          <p:nvPr>
            <p:ph type="tbl" sz="quarter" idx="13"/>
            <p:extLst>
              <p:ext uri="{D42A27DB-BD31-4B8C-83A1-F6EECF244321}">
                <p14:modId xmlns:p14="http://schemas.microsoft.com/office/powerpoint/2010/main" val="2376726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513063976"/>
                    </a:ext>
                  </a:extLst>
                </a:gridCol>
                <a:gridCol w="1892808">
                  <a:extLst>
                    <a:ext uri="{9D8B030D-6E8A-4147-A177-3AD203B41FA5}">
                      <a16:colId xmlns:a16="http://schemas.microsoft.com/office/drawing/2014/main" val="3853309932"/>
                    </a:ext>
                  </a:extLst>
                </a:gridCol>
                <a:gridCol w="658368">
                  <a:extLst>
                    <a:ext uri="{9D8B030D-6E8A-4147-A177-3AD203B41FA5}">
                      <a16:colId xmlns:a16="http://schemas.microsoft.com/office/drawing/2014/main" val="3934079952"/>
                    </a:ext>
                  </a:extLst>
                </a:gridCol>
                <a:gridCol w="658368">
                  <a:extLst>
                    <a:ext uri="{9D8B030D-6E8A-4147-A177-3AD203B41FA5}">
                      <a16:colId xmlns:a16="http://schemas.microsoft.com/office/drawing/2014/main" val="3843779821"/>
                    </a:ext>
                  </a:extLst>
                </a:gridCol>
                <a:gridCol w="658368">
                  <a:extLst>
                    <a:ext uri="{9D8B030D-6E8A-4147-A177-3AD203B41FA5}">
                      <a16:colId xmlns:a16="http://schemas.microsoft.com/office/drawing/2014/main" val="4150114353"/>
                    </a:ext>
                  </a:extLst>
                </a:gridCol>
                <a:gridCol w="658368">
                  <a:extLst>
                    <a:ext uri="{9D8B030D-6E8A-4147-A177-3AD203B41FA5}">
                      <a16:colId xmlns:a16="http://schemas.microsoft.com/office/drawing/2014/main" val="3226292739"/>
                    </a:ext>
                  </a:extLst>
                </a:gridCol>
                <a:gridCol w="658368">
                  <a:extLst>
                    <a:ext uri="{9D8B030D-6E8A-4147-A177-3AD203B41FA5}">
                      <a16:colId xmlns:a16="http://schemas.microsoft.com/office/drawing/2014/main" val="104600209"/>
                    </a:ext>
                  </a:extLst>
                </a:gridCol>
                <a:gridCol w="658368">
                  <a:extLst>
                    <a:ext uri="{9D8B030D-6E8A-4147-A177-3AD203B41FA5}">
                      <a16:colId xmlns:a16="http://schemas.microsoft.com/office/drawing/2014/main" val="388602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4283382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- 2023-03-06 11:15:19</a:t>
                      </a:r>
                      <a:r>
                        <a:rPr kumimoji="0" lang="en-US" sz="1000" b="0" i="0" u="none" strike="noStrike" kern="1200" cap="none" spc="0" normalizeH="0" baseline="0" noProof="0">
                          <a:ln>
                            <a:noFill/>
                          </a:ln>
                          <a:solidFill>
                            <a:prstClr val="black"/>
                          </a:solidFill>
                          <a:effectLst/>
                          <a:uLnTx/>
                          <a:uFillTx/>
                          <a:latin typeface="Calibri"/>
                          <a:ea typeface="+mn-ea"/>
                          <a:cs typeface="+mn-cs"/>
                        </a:rPr>
                        <a:t>
 3 weeks to go until our careers open day in Bolton. Our open days are a chance for both experienced professionals and future talents to have genuine chats with real people about what it’s like to work here. Find out more using the link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3.1927473393772 %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2428671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- 2023-03-03 13:28:24</a:t>
                      </a:r>
                      <a:r>
                        <a:rPr kumimoji="0" lang="it-IT" sz="1000" b="0" i="0" u="none" strike="noStrike" kern="1200" cap="none" spc="0" normalizeH="0" baseline="0" noProof="0">
                          <a:ln>
                            <a:noFill/>
                          </a:ln>
                          <a:solidFill>
                            <a:prstClr val="black"/>
                          </a:solidFill>
                          <a:effectLst/>
                          <a:uLnTx/>
                          <a:uFillTx/>
                          <a:latin typeface="Calibri"/>
                          <a:ea typeface="+mn-ea"/>
                          <a:cs typeface="+mn-cs"/>
                        </a:rPr>
                        <a:t>
 In #MBDAItalia affrontiamo le sfide e cogliamo le opportunità sempre guidati dall’eccellenza e facendo leva su un ambiente di #lavoro davvero unico. Siamo molto orgogliosi del ruolo che svolgiamo, consapevoli che ciò che facciamo è davvero importante. 
Scorri qui sotto per saperne di più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29.088397790055 %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27.62 %</a:t>
                      </a:r>
                    </a:p>
                  </a:txBody>
                  <a:tcPr/>
                </a:tc>
                <a:extLst>
                  <a:ext uri="{0D108BD9-81ED-4DB2-BD59-A6C34878D82A}">
                    <a16:rowId xmlns:a16="http://schemas.microsoft.com/office/drawing/2014/main" val="2521372913"/>
                  </a:ext>
                </a:extLst>
              </a:tr>
            </a:tbl>
          </a:graphicData>
        </a:graphic>
      </p:graphicFrame>
      <p:sp>
        <p:nvSpPr>
          <p:cNvPr id="4" name="Text Placeholder 3">
            <a:extLst>
              <a:ext uri="{FF2B5EF4-FFF2-40B4-BE49-F238E27FC236}">
                <a16:creationId xmlns:a16="http://schemas.microsoft.com/office/drawing/2014/main" id="{4A66E26A-395F-456C-BFE5-D6CFF18BE56F}"/>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4557858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25BC4-4069-48AD-ABCD-BE9370AD0CD8}"/>
              </a:ext>
            </a:extLst>
          </p:cNvPr>
          <p:cNvSpPr>
            <a:spLocks noGrp="1"/>
          </p:cNvSpPr>
          <p:nvPr>
            <p:ph type="title"/>
          </p:nvPr>
        </p:nvSpPr>
        <p:spPr/>
        <p:txBody>
          <a:bodyPr/>
          <a:lstStyle/>
          <a:p>
            <a:r>
              <a:rPr lang="en-US"/>
              <a:t>LinkedIn Posts Table with CTR | All profiles - 15 of 23</a:t>
            </a:r>
          </a:p>
        </p:txBody>
      </p:sp>
      <p:graphicFrame>
        <p:nvGraphicFramePr>
          <p:cNvPr id="5" name="Table Placeholder 4">
            <a:extLst>
              <a:ext uri="{FF2B5EF4-FFF2-40B4-BE49-F238E27FC236}">
                <a16:creationId xmlns:a16="http://schemas.microsoft.com/office/drawing/2014/main" id="{53BA56A1-E99A-46C3-8D0C-51D84F607DB2}"/>
              </a:ext>
            </a:extLst>
          </p:cNvPr>
          <p:cNvGraphicFramePr>
            <a:graphicFrameLocks noGrp="1"/>
          </p:cNvGraphicFramePr>
          <p:nvPr>
            <p:ph type="tbl" sz="quarter" idx="13"/>
            <p:extLst>
              <p:ext uri="{D42A27DB-BD31-4B8C-83A1-F6EECF244321}">
                <p14:modId xmlns:p14="http://schemas.microsoft.com/office/powerpoint/2010/main" val="534865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051655929"/>
                    </a:ext>
                  </a:extLst>
                </a:gridCol>
                <a:gridCol w="1892808">
                  <a:extLst>
                    <a:ext uri="{9D8B030D-6E8A-4147-A177-3AD203B41FA5}">
                      <a16:colId xmlns:a16="http://schemas.microsoft.com/office/drawing/2014/main" val="1034516982"/>
                    </a:ext>
                  </a:extLst>
                </a:gridCol>
                <a:gridCol w="658368">
                  <a:extLst>
                    <a:ext uri="{9D8B030D-6E8A-4147-A177-3AD203B41FA5}">
                      <a16:colId xmlns:a16="http://schemas.microsoft.com/office/drawing/2014/main" val="1890306952"/>
                    </a:ext>
                  </a:extLst>
                </a:gridCol>
                <a:gridCol w="658368">
                  <a:extLst>
                    <a:ext uri="{9D8B030D-6E8A-4147-A177-3AD203B41FA5}">
                      <a16:colId xmlns:a16="http://schemas.microsoft.com/office/drawing/2014/main" val="3347389561"/>
                    </a:ext>
                  </a:extLst>
                </a:gridCol>
                <a:gridCol w="658368">
                  <a:extLst>
                    <a:ext uri="{9D8B030D-6E8A-4147-A177-3AD203B41FA5}">
                      <a16:colId xmlns:a16="http://schemas.microsoft.com/office/drawing/2014/main" val="1573520034"/>
                    </a:ext>
                  </a:extLst>
                </a:gridCol>
                <a:gridCol w="658368">
                  <a:extLst>
                    <a:ext uri="{9D8B030D-6E8A-4147-A177-3AD203B41FA5}">
                      <a16:colId xmlns:a16="http://schemas.microsoft.com/office/drawing/2014/main" val="1002923470"/>
                    </a:ext>
                  </a:extLst>
                </a:gridCol>
                <a:gridCol w="658368">
                  <a:extLst>
                    <a:ext uri="{9D8B030D-6E8A-4147-A177-3AD203B41FA5}">
                      <a16:colId xmlns:a16="http://schemas.microsoft.com/office/drawing/2014/main" val="2976760459"/>
                    </a:ext>
                  </a:extLst>
                </a:gridCol>
                <a:gridCol w="658368">
                  <a:extLst>
                    <a:ext uri="{9D8B030D-6E8A-4147-A177-3AD203B41FA5}">
                      <a16:colId xmlns:a16="http://schemas.microsoft.com/office/drawing/2014/main" val="1149702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632944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- 2023-03-02 17:25:07</a:t>
                      </a:r>
                      <a:r>
                        <a:rPr kumimoji="0" lang="en-US" sz="1000" b="0" i="0" u="none" strike="noStrike" kern="1200" cap="none" spc="0" normalizeH="0" baseline="0" noProof="0">
                          <a:ln>
                            <a:noFill/>
                          </a:ln>
                          <a:solidFill>
                            <a:prstClr val="black"/>
                          </a:solidFill>
                          <a:effectLst/>
                          <a:uLnTx/>
                          <a:uFillTx/>
                          <a:latin typeface="Calibri"/>
                          <a:ea typeface="+mn-ea"/>
                          <a:cs typeface="+mn-cs"/>
                        </a:rPr>
                        <a:t>
 As a founding member of Neurodiversity in Business, MBDA are proud to be part of its first Annual Conference on 16 March 2023 at ExCel, London. 
Over 400 attendees will be helping each other to better understand neurodiversity in the workplace and how to create environments and changes that empower diverse colleagues. 
There a *few* tickets remaining for the event, which can be booked here: 
https://lnkd.in/gdjQaksX
#NiBAnnualConference #NeurodiversityInBusiness #NeuroinclusionNow Neurodiversity in Business (NiB) - the Neurodiversity Charity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4.4034917555771 %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1.09 %</a:t>
                      </a:r>
                    </a:p>
                  </a:txBody>
                  <a:tcPr/>
                </a:tc>
                <a:extLst>
                  <a:ext uri="{0D108BD9-81ED-4DB2-BD59-A6C34878D82A}">
                    <a16:rowId xmlns:a16="http://schemas.microsoft.com/office/drawing/2014/main" val="2185079200"/>
                  </a:ext>
                </a:extLst>
              </a:tr>
            </a:tbl>
          </a:graphicData>
        </a:graphic>
      </p:graphicFrame>
      <p:sp>
        <p:nvSpPr>
          <p:cNvPr id="4" name="Text Placeholder 3">
            <a:extLst>
              <a:ext uri="{FF2B5EF4-FFF2-40B4-BE49-F238E27FC236}">
                <a16:creationId xmlns:a16="http://schemas.microsoft.com/office/drawing/2014/main" id="{9C4667EB-C214-4086-8C5C-1B9CDA6572F2}"/>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5393325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A3FEC-D993-4BBE-8B5D-0728817FDC0F}"/>
              </a:ext>
            </a:extLst>
          </p:cNvPr>
          <p:cNvSpPr>
            <a:spLocks noGrp="1"/>
          </p:cNvSpPr>
          <p:nvPr>
            <p:ph type="title"/>
          </p:nvPr>
        </p:nvSpPr>
        <p:spPr/>
        <p:txBody>
          <a:bodyPr/>
          <a:lstStyle/>
          <a:p>
            <a:r>
              <a:rPr lang="en-US"/>
              <a:t>LinkedIn Posts Table with CTR | All profiles - 16 of 23</a:t>
            </a:r>
          </a:p>
        </p:txBody>
      </p:sp>
      <p:graphicFrame>
        <p:nvGraphicFramePr>
          <p:cNvPr id="5" name="Table Placeholder 4">
            <a:extLst>
              <a:ext uri="{FF2B5EF4-FFF2-40B4-BE49-F238E27FC236}">
                <a16:creationId xmlns:a16="http://schemas.microsoft.com/office/drawing/2014/main" id="{2740DF4F-8F9F-44AB-A05A-425B12B6246B}"/>
              </a:ext>
            </a:extLst>
          </p:cNvPr>
          <p:cNvGraphicFramePr>
            <a:graphicFrameLocks noGrp="1"/>
          </p:cNvGraphicFramePr>
          <p:nvPr>
            <p:ph type="tbl" sz="quarter" idx="13"/>
            <p:extLst>
              <p:ext uri="{D42A27DB-BD31-4B8C-83A1-F6EECF244321}">
                <p14:modId xmlns:p14="http://schemas.microsoft.com/office/powerpoint/2010/main" val="687059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27158594"/>
                    </a:ext>
                  </a:extLst>
                </a:gridCol>
                <a:gridCol w="1892808">
                  <a:extLst>
                    <a:ext uri="{9D8B030D-6E8A-4147-A177-3AD203B41FA5}">
                      <a16:colId xmlns:a16="http://schemas.microsoft.com/office/drawing/2014/main" val="2798261628"/>
                    </a:ext>
                  </a:extLst>
                </a:gridCol>
                <a:gridCol w="658368">
                  <a:extLst>
                    <a:ext uri="{9D8B030D-6E8A-4147-A177-3AD203B41FA5}">
                      <a16:colId xmlns:a16="http://schemas.microsoft.com/office/drawing/2014/main" val="249319034"/>
                    </a:ext>
                  </a:extLst>
                </a:gridCol>
                <a:gridCol w="658368">
                  <a:extLst>
                    <a:ext uri="{9D8B030D-6E8A-4147-A177-3AD203B41FA5}">
                      <a16:colId xmlns:a16="http://schemas.microsoft.com/office/drawing/2014/main" val="1408045083"/>
                    </a:ext>
                  </a:extLst>
                </a:gridCol>
                <a:gridCol w="658368">
                  <a:extLst>
                    <a:ext uri="{9D8B030D-6E8A-4147-A177-3AD203B41FA5}">
                      <a16:colId xmlns:a16="http://schemas.microsoft.com/office/drawing/2014/main" val="4040904431"/>
                    </a:ext>
                  </a:extLst>
                </a:gridCol>
                <a:gridCol w="658368">
                  <a:extLst>
                    <a:ext uri="{9D8B030D-6E8A-4147-A177-3AD203B41FA5}">
                      <a16:colId xmlns:a16="http://schemas.microsoft.com/office/drawing/2014/main" val="3854684652"/>
                    </a:ext>
                  </a:extLst>
                </a:gridCol>
                <a:gridCol w="658368">
                  <a:extLst>
                    <a:ext uri="{9D8B030D-6E8A-4147-A177-3AD203B41FA5}">
                      <a16:colId xmlns:a16="http://schemas.microsoft.com/office/drawing/2014/main" val="3860980485"/>
                    </a:ext>
                  </a:extLst>
                </a:gridCol>
                <a:gridCol w="658368">
                  <a:extLst>
                    <a:ext uri="{9D8B030D-6E8A-4147-A177-3AD203B41FA5}">
                      <a16:colId xmlns:a16="http://schemas.microsoft.com/office/drawing/2014/main" val="3340416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560595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 - 2023-03-02 17:00:16</a:t>
                      </a:r>
                      <a:r>
                        <a:rPr kumimoji="0" lang="fr-FR" sz="1000" b="0" i="0" u="none" strike="noStrike" kern="1200" cap="none" spc="0" normalizeH="0" baseline="0" noProof="0">
                          <a:ln>
                            <a:noFill/>
                          </a:ln>
                          <a:solidFill>
                            <a:prstClr val="black"/>
                          </a:solidFill>
                          <a:effectLst/>
                          <a:uLnTx/>
                          <a:uFillTx/>
                          <a:latin typeface="Calibri"/>
                          <a:ea typeface="+mn-ea"/>
                          <a:cs typeface="+mn-cs"/>
                        </a:rPr>
                        <a:t>
 Le transfert d’équipement de #défense est strictement contrôlé par l’État. Les équipes spécialisées en contrôle des #exportations s’assurent de la conformité des activités : obtention des autorisations, conseil et promotion des bonnes pratiques, interface auprès des autorités … 
✔ Elles incarnent les valeurs d’intégrité et d’éthique de MBDA qui guident chacun des comportements de nos collaborateurs. 
Retrouvez nos offres d’#emploi sur :  https://lnkd.in/eykqQYE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27.818420558995 %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26.71 %</a:t>
                      </a:r>
                    </a:p>
                  </a:txBody>
                  <a:tcPr/>
                </a:tc>
                <a:extLst>
                  <a:ext uri="{0D108BD9-81ED-4DB2-BD59-A6C34878D82A}">
                    <a16:rowId xmlns:a16="http://schemas.microsoft.com/office/drawing/2014/main" val="1062630262"/>
                  </a:ext>
                </a:extLst>
              </a:tr>
            </a:tbl>
          </a:graphicData>
        </a:graphic>
      </p:graphicFrame>
      <p:sp>
        <p:nvSpPr>
          <p:cNvPr id="4" name="Text Placeholder 3">
            <a:extLst>
              <a:ext uri="{FF2B5EF4-FFF2-40B4-BE49-F238E27FC236}">
                <a16:creationId xmlns:a16="http://schemas.microsoft.com/office/drawing/2014/main" id="{6BFF5BE1-4074-4D44-AF64-2BE977A5F422}"/>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8085765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2E44F-FC8C-436F-9452-4E596BDC3B1C}"/>
              </a:ext>
            </a:extLst>
          </p:cNvPr>
          <p:cNvSpPr>
            <a:spLocks noGrp="1"/>
          </p:cNvSpPr>
          <p:nvPr>
            <p:ph type="title"/>
          </p:nvPr>
        </p:nvSpPr>
        <p:spPr/>
        <p:txBody>
          <a:bodyPr/>
          <a:lstStyle/>
          <a:p>
            <a:r>
              <a:rPr lang="en-US"/>
              <a:t>LinkedIn Posts Table with CTR | All profiles - 17 of 23</a:t>
            </a:r>
          </a:p>
        </p:txBody>
      </p:sp>
      <p:graphicFrame>
        <p:nvGraphicFramePr>
          <p:cNvPr id="5" name="Table Placeholder 4">
            <a:extLst>
              <a:ext uri="{FF2B5EF4-FFF2-40B4-BE49-F238E27FC236}">
                <a16:creationId xmlns:a16="http://schemas.microsoft.com/office/drawing/2014/main" id="{52E7F081-81B3-4E87-BC60-D5EE4996FBC4}"/>
              </a:ext>
            </a:extLst>
          </p:cNvPr>
          <p:cNvGraphicFramePr>
            <a:graphicFrameLocks noGrp="1"/>
          </p:cNvGraphicFramePr>
          <p:nvPr>
            <p:ph type="tbl" sz="quarter" idx="13"/>
            <p:extLst>
              <p:ext uri="{D42A27DB-BD31-4B8C-83A1-F6EECF244321}">
                <p14:modId xmlns:p14="http://schemas.microsoft.com/office/powerpoint/2010/main" val="996142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798133427"/>
                    </a:ext>
                  </a:extLst>
                </a:gridCol>
                <a:gridCol w="1892808">
                  <a:extLst>
                    <a:ext uri="{9D8B030D-6E8A-4147-A177-3AD203B41FA5}">
                      <a16:colId xmlns:a16="http://schemas.microsoft.com/office/drawing/2014/main" val="2306415544"/>
                    </a:ext>
                  </a:extLst>
                </a:gridCol>
                <a:gridCol w="658368">
                  <a:extLst>
                    <a:ext uri="{9D8B030D-6E8A-4147-A177-3AD203B41FA5}">
                      <a16:colId xmlns:a16="http://schemas.microsoft.com/office/drawing/2014/main" val="1481930277"/>
                    </a:ext>
                  </a:extLst>
                </a:gridCol>
                <a:gridCol w="658368">
                  <a:extLst>
                    <a:ext uri="{9D8B030D-6E8A-4147-A177-3AD203B41FA5}">
                      <a16:colId xmlns:a16="http://schemas.microsoft.com/office/drawing/2014/main" val="517401475"/>
                    </a:ext>
                  </a:extLst>
                </a:gridCol>
                <a:gridCol w="658368">
                  <a:extLst>
                    <a:ext uri="{9D8B030D-6E8A-4147-A177-3AD203B41FA5}">
                      <a16:colId xmlns:a16="http://schemas.microsoft.com/office/drawing/2014/main" val="3608156420"/>
                    </a:ext>
                  </a:extLst>
                </a:gridCol>
                <a:gridCol w="658368">
                  <a:extLst>
                    <a:ext uri="{9D8B030D-6E8A-4147-A177-3AD203B41FA5}">
                      <a16:colId xmlns:a16="http://schemas.microsoft.com/office/drawing/2014/main" val="541017484"/>
                    </a:ext>
                  </a:extLst>
                </a:gridCol>
                <a:gridCol w="658368">
                  <a:extLst>
                    <a:ext uri="{9D8B030D-6E8A-4147-A177-3AD203B41FA5}">
                      <a16:colId xmlns:a16="http://schemas.microsoft.com/office/drawing/2014/main" val="1590915614"/>
                    </a:ext>
                  </a:extLst>
                </a:gridCol>
                <a:gridCol w="658368">
                  <a:extLst>
                    <a:ext uri="{9D8B030D-6E8A-4147-A177-3AD203B41FA5}">
                      <a16:colId xmlns:a16="http://schemas.microsoft.com/office/drawing/2014/main" val="1994225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53395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- 2023-02-28 18:49:25</a:t>
                      </a:r>
                      <a:r>
                        <a:rPr kumimoji="0" lang="en-US" sz="1000" b="0" i="0" u="none" strike="noStrike" kern="1200" cap="none" spc="0" normalizeH="0" baseline="0" noProof="0">
                          <a:ln>
                            <a:noFill/>
                          </a:ln>
                          <a:solidFill>
                            <a:prstClr val="black"/>
                          </a:solidFill>
                          <a:effectLst/>
                          <a:uLnTx/>
                          <a:uFillTx/>
                          <a:latin typeface="Calibri"/>
                          <a:ea typeface="+mn-ea"/>
                          <a:cs typeface="+mn-cs"/>
                        </a:rPr>
                        <a:t>
 On Thursday 23rd March we invite you to come talk to us about current opportunities and future career prospects at MBDA Bolton.
Full event details and registration link: https://lnkd.in/eJk6HYki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4.5950482584977 %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845160258"/>
                  </a:ext>
                </a:extLst>
              </a:tr>
            </a:tbl>
          </a:graphicData>
        </a:graphic>
      </p:graphicFrame>
      <p:sp>
        <p:nvSpPr>
          <p:cNvPr id="4" name="Text Placeholder 3">
            <a:extLst>
              <a:ext uri="{FF2B5EF4-FFF2-40B4-BE49-F238E27FC236}">
                <a16:creationId xmlns:a16="http://schemas.microsoft.com/office/drawing/2014/main" id="{EB5945F6-ACF8-4B30-B199-99D895489049}"/>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15224269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46697-F338-4C7F-A57A-2EB7D2A4F9F6}"/>
              </a:ext>
            </a:extLst>
          </p:cNvPr>
          <p:cNvSpPr>
            <a:spLocks noGrp="1"/>
          </p:cNvSpPr>
          <p:nvPr>
            <p:ph type="title"/>
          </p:nvPr>
        </p:nvSpPr>
        <p:spPr/>
        <p:txBody>
          <a:bodyPr/>
          <a:lstStyle/>
          <a:p>
            <a:r>
              <a:rPr lang="en-US"/>
              <a:t>LinkedIn Posts Table with CTR | All profiles - 18 of 23</a:t>
            </a:r>
          </a:p>
        </p:txBody>
      </p:sp>
      <p:graphicFrame>
        <p:nvGraphicFramePr>
          <p:cNvPr id="5" name="Table Placeholder 4">
            <a:extLst>
              <a:ext uri="{FF2B5EF4-FFF2-40B4-BE49-F238E27FC236}">
                <a16:creationId xmlns:a16="http://schemas.microsoft.com/office/drawing/2014/main" id="{CFFA5EE9-935F-4CE2-959D-A6AD433C14A0}"/>
              </a:ext>
            </a:extLst>
          </p:cNvPr>
          <p:cNvGraphicFramePr>
            <a:graphicFrameLocks noGrp="1"/>
          </p:cNvGraphicFramePr>
          <p:nvPr>
            <p:ph type="tbl" sz="quarter" idx="13"/>
            <p:extLst>
              <p:ext uri="{D42A27DB-BD31-4B8C-83A1-F6EECF244321}">
                <p14:modId xmlns:p14="http://schemas.microsoft.com/office/powerpoint/2010/main" val="4276232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9383823"/>
                    </a:ext>
                  </a:extLst>
                </a:gridCol>
                <a:gridCol w="1892808">
                  <a:extLst>
                    <a:ext uri="{9D8B030D-6E8A-4147-A177-3AD203B41FA5}">
                      <a16:colId xmlns:a16="http://schemas.microsoft.com/office/drawing/2014/main" val="1280826268"/>
                    </a:ext>
                  </a:extLst>
                </a:gridCol>
                <a:gridCol w="658368">
                  <a:extLst>
                    <a:ext uri="{9D8B030D-6E8A-4147-A177-3AD203B41FA5}">
                      <a16:colId xmlns:a16="http://schemas.microsoft.com/office/drawing/2014/main" val="1070370446"/>
                    </a:ext>
                  </a:extLst>
                </a:gridCol>
                <a:gridCol w="658368">
                  <a:extLst>
                    <a:ext uri="{9D8B030D-6E8A-4147-A177-3AD203B41FA5}">
                      <a16:colId xmlns:a16="http://schemas.microsoft.com/office/drawing/2014/main" val="3528454384"/>
                    </a:ext>
                  </a:extLst>
                </a:gridCol>
                <a:gridCol w="658368">
                  <a:extLst>
                    <a:ext uri="{9D8B030D-6E8A-4147-A177-3AD203B41FA5}">
                      <a16:colId xmlns:a16="http://schemas.microsoft.com/office/drawing/2014/main" val="964598084"/>
                    </a:ext>
                  </a:extLst>
                </a:gridCol>
                <a:gridCol w="658368">
                  <a:extLst>
                    <a:ext uri="{9D8B030D-6E8A-4147-A177-3AD203B41FA5}">
                      <a16:colId xmlns:a16="http://schemas.microsoft.com/office/drawing/2014/main" val="3214862013"/>
                    </a:ext>
                  </a:extLst>
                </a:gridCol>
                <a:gridCol w="658368">
                  <a:extLst>
                    <a:ext uri="{9D8B030D-6E8A-4147-A177-3AD203B41FA5}">
                      <a16:colId xmlns:a16="http://schemas.microsoft.com/office/drawing/2014/main" val="2209580452"/>
                    </a:ext>
                  </a:extLst>
                </a:gridCol>
                <a:gridCol w="658368">
                  <a:extLst>
                    <a:ext uri="{9D8B030D-6E8A-4147-A177-3AD203B41FA5}">
                      <a16:colId xmlns:a16="http://schemas.microsoft.com/office/drawing/2014/main" val="76242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97646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- 2023-02-28 17:50:30</a:t>
                      </a:r>
                      <a:r>
                        <a:rPr kumimoji="0" lang="en-US" sz="1000" b="0" i="0" u="none" strike="noStrike" kern="1200" cap="none" spc="0" normalizeH="0" baseline="0" noProof="0">
                          <a:ln>
                            <a:noFill/>
                          </a:ln>
                          <a:solidFill>
                            <a:prstClr val="black"/>
                          </a:solidFill>
                          <a:effectLst/>
                          <a:uLnTx/>
                          <a:uFillTx/>
                          <a:latin typeface="Calibri"/>
                          <a:ea typeface="+mn-ea"/>
                          <a:cs typeface="+mn-cs"/>
                        </a:rPr>
                        <a:t>
 🤝 Morena Bernardini is joining MBDA as Group General Secretary.
After graduating from Sapienza Università di Roma, Morena’s engineering career started in 2009 at Airbus Defence and Space.
During her time at Airbus Safran Launchers, she contributed to implementing the new European launcher governance, and she has also worked at Thales Alenia Space. As Strategy Director at ArianeGroup since 2019, she has been focusing on strengthening sovereign access to space in Europe.
🚀 Her career path is an inspiring one for people in the scientific and technological industries. 
#WomenInTech #STEM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6.5156187156455 %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4.89 %</a:t>
                      </a:r>
                    </a:p>
                  </a:txBody>
                  <a:tcPr/>
                </a:tc>
                <a:extLst>
                  <a:ext uri="{0D108BD9-81ED-4DB2-BD59-A6C34878D82A}">
                    <a16:rowId xmlns:a16="http://schemas.microsoft.com/office/drawing/2014/main" val="3710966479"/>
                  </a:ext>
                </a:extLst>
              </a:tr>
            </a:tbl>
          </a:graphicData>
        </a:graphic>
      </p:graphicFrame>
      <p:sp>
        <p:nvSpPr>
          <p:cNvPr id="4" name="Text Placeholder 3">
            <a:extLst>
              <a:ext uri="{FF2B5EF4-FFF2-40B4-BE49-F238E27FC236}">
                <a16:creationId xmlns:a16="http://schemas.microsoft.com/office/drawing/2014/main" id="{62E19242-6673-4264-90D6-FCA13FF75654}"/>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1234490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EEBEE-38C7-400A-B46B-56291D11EE1D}"/>
              </a:ext>
            </a:extLst>
          </p:cNvPr>
          <p:cNvSpPr>
            <a:spLocks noGrp="1"/>
          </p:cNvSpPr>
          <p:nvPr>
            <p:ph type="title"/>
          </p:nvPr>
        </p:nvSpPr>
        <p:spPr/>
        <p:txBody>
          <a:bodyPr/>
          <a:lstStyle/>
          <a:p>
            <a:r>
              <a:rPr lang="en-US"/>
              <a:t>LinkedIn Posts Table with CTR | All profiles - 19 of 23</a:t>
            </a:r>
          </a:p>
        </p:txBody>
      </p:sp>
      <p:graphicFrame>
        <p:nvGraphicFramePr>
          <p:cNvPr id="5" name="Table Placeholder 4">
            <a:extLst>
              <a:ext uri="{FF2B5EF4-FFF2-40B4-BE49-F238E27FC236}">
                <a16:creationId xmlns:a16="http://schemas.microsoft.com/office/drawing/2014/main" id="{C95D93E5-F15B-4BBC-8049-AF071C8B2606}"/>
              </a:ext>
            </a:extLst>
          </p:cNvPr>
          <p:cNvGraphicFramePr>
            <a:graphicFrameLocks noGrp="1"/>
          </p:cNvGraphicFramePr>
          <p:nvPr>
            <p:ph type="tbl" sz="quarter" idx="13"/>
            <p:extLst>
              <p:ext uri="{D42A27DB-BD31-4B8C-83A1-F6EECF244321}">
                <p14:modId xmlns:p14="http://schemas.microsoft.com/office/powerpoint/2010/main" val="1303327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947664260"/>
                    </a:ext>
                  </a:extLst>
                </a:gridCol>
                <a:gridCol w="1892808">
                  <a:extLst>
                    <a:ext uri="{9D8B030D-6E8A-4147-A177-3AD203B41FA5}">
                      <a16:colId xmlns:a16="http://schemas.microsoft.com/office/drawing/2014/main" val="1763041086"/>
                    </a:ext>
                  </a:extLst>
                </a:gridCol>
                <a:gridCol w="658368">
                  <a:extLst>
                    <a:ext uri="{9D8B030D-6E8A-4147-A177-3AD203B41FA5}">
                      <a16:colId xmlns:a16="http://schemas.microsoft.com/office/drawing/2014/main" val="184500852"/>
                    </a:ext>
                  </a:extLst>
                </a:gridCol>
                <a:gridCol w="658368">
                  <a:extLst>
                    <a:ext uri="{9D8B030D-6E8A-4147-A177-3AD203B41FA5}">
                      <a16:colId xmlns:a16="http://schemas.microsoft.com/office/drawing/2014/main" val="3577845100"/>
                    </a:ext>
                  </a:extLst>
                </a:gridCol>
                <a:gridCol w="658368">
                  <a:extLst>
                    <a:ext uri="{9D8B030D-6E8A-4147-A177-3AD203B41FA5}">
                      <a16:colId xmlns:a16="http://schemas.microsoft.com/office/drawing/2014/main" val="2741428961"/>
                    </a:ext>
                  </a:extLst>
                </a:gridCol>
                <a:gridCol w="658368">
                  <a:extLst>
                    <a:ext uri="{9D8B030D-6E8A-4147-A177-3AD203B41FA5}">
                      <a16:colId xmlns:a16="http://schemas.microsoft.com/office/drawing/2014/main" val="423904339"/>
                    </a:ext>
                  </a:extLst>
                </a:gridCol>
                <a:gridCol w="658368">
                  <a:extLst>
                    <a:ext uri="{9D8B030D-6E8A-4147-A177-3AD203B41FA5}">
                      <a16:colId xmlns:a16="http://schemas.microsoft.com/office/drawing/2014/main" val="2765501946"/>
                    </a:ext>
                  </a:extLst>
                </a:gridCol>
                <a:gridCol w="658368">
                  <a:extLst>
                    <a:ext uri="{9D8B030D-6E8A-4147-A177-3AD203B41FA5}">
                      <a16:colId xmlns:a16="http://schemas.microsoft.com/office/drawing/2014/main" val="2896218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71627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- 2023-02-28 10:40:12</a:t>
                      </a:r>
                      <a:r>
                        <a:rPr kumimoji="0" lang="en-US" sz="1000" b="0" i="0" u="none" strike="noStrike" kern="1200" cap="none" spc="0" normalizeH="0" baseline="0" noProof="0">
                          <a:ln>
                            <a:noFill/>
                          </a:ln>
                          <a:solidFill>
                            <a:prstClr val="black"/>
                          </a:solidFill>
                          <a:effectLst/>
                          <a:uLnTx/>
                          <a:uFillTx/>
                          <a:latin typeface="Calibri"/>
                          <a:ea typeface="+mn-ea"/>
                          <a:cs typeface="+mn-cs"/>
                        </a:rPr>
                        <a:t>
 We are a world leader in missile and missile systems looking to build a team of highly capable and adaptable Embedded Software Design and Development Engineers, so if you are just starting out on your career or have many decades of experience we are interested to hear from you.
You will be responsible for developing the real-time systems application software for the next generation of Missile Systems.
These are fantastic opportunities for engineers with a passion for software and its successful deployment in modern weapon systems!
Take a look at the full details for this vacancy here - http://ow.ly/TVTK50N4lAo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2.0692115590439 %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0.93 %</a:t>
                      </a:r>
                    </a:p>
                  </a:txBody>
                  <a:tcPr/>
                </a:tc>
                <a:extLst>
                  <a:ext uri="{0D108BD9-81ED-4DB2-BD59-A6C34878D82A}">
                    <a16:rowId xmlns:a16="http://schemas.microsoft.com/office/drawing/2014/main" val="521534211"/>
                  </a:ext>
                </a:extLst>
              </a:tr>
            </a:tbl>
          </a:graphicData>
        </a:graphic>
      </p:graphicFrame>
      <p:sp>
        <p:nvSpPr>
          <p:cNvPr id="4" name="Text Placeholder 3">
            <a:extLst>
              <a:ext uri="{FF2B5EF4-FFF2-40B4-BE49-F238E27FC236}">
                <a16:creationId xmlns:a16="http://schemas.microsoft.com/office/drawing/2014/main" id="{19E857D2-72E3-485B-AFCD-544B6FBDF079}"/>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9072231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7EAD9-C592-4502-A016-5C3659153AB2}"/>
              </a:ext>
            </a:extLst>
          </p:cNvPr>
          <p:cNvSpPr>
            <a:spLocks noGrp="1"/>
          </p:cNvSpPr>
          <p:nvPr>
            <p:ph type="title"/>
          </p:nvPr>
        </p:nvSpPr>
        <p:spPr/>
        <p:txBody>
          <a:bodyPr/>
          <a:lstStyle/>
          <a:p>
            <a:r>
              <a:rPr lang="en-US"/>
              <a:t>LinkedIn Posts Table with CTR | All profiles - 20 of 23</a:t>
            </a:r>
          </a:p>
        </p:txBody>
      </p:sp>
      <p:graphicFrame>
        <p:nvGraphicFramePr>
          <p:cNvPr id="5" name="Table Placeholder 4">
            <a:extLst>
              <a:ext uri="{FF2B5EF4-FFF2-40B4-BE49-F238E27FC236}">
                <a16:creationId xmlns:a16="http://schemas.microsoft.com/office/drawing/2014/main" id="{680F6263-EF1E-4A0E-AEDF-8E74D92EABD4}"/>
              </a:ext>
            </a:extLst>
          </p:cNvPr>
          <p:cNvGraphicFramePr>
            <a:graphicFrameLocks noGrp="1"/>
          </p:cNvGraphicFramePr>
          <p:nvPr>
            <p:ph type="tbl" sz="quarter" idx="13"/>
            <p:extLst>
              <p:ext uri="{D42A27DB-BD31-4B8C-83A1-F6EECF244321}">
                <p14:modId xmlns:p14="http://schemas.microsoft.com/office/powerpoint/2010/main" val="3401833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63322316"/>
                    </a:ext>
                  </a:extLst>
                </a:gridCol>
                <a:gridCol w="1892808">
                  <a:extLst>
                    <a:ext uri="{9D8B030D-6E8A-4147-A177-3AD203B41FA5}">
                      <a16:colId xmlns:a16="http://schemas.microsoft.com/office/drawing/2014/main" val="1884380772"/>
                    </a:ext>
                  </a:extLst>
                </a:gridCol>
                <a:gridCol w="658368">
                  <a:extLst>
                    <a:ext uri="{9D8B030D-6E8A-4147-A177-3AD203B41FA5}">
                      <a16:colId xmlns:a16="http://schemas.microsoft.com/office/drawing/2014/main" val="3289001621"/>
                    </a:ext>
                  </a:extLst>
                </a:gridCol>
                <a:gridCol w="658368">
                  <a:extLst>
                    <a:ext uri="{9D8B030D-6E8A-4147-A177-3AD203B41FA5}">
                      <a16:colId xmlns:a16="http://schemas.microsoft.com/office/drawing/2014/main" val="892832623"/>
                    </a:ext>
                  </a:extLst>
                </a:gridCol>
                <a:gridCol w="658368">
                  <a:extLst>
                    <a:ext uri="{9D8B030D-6E8A-4147-A177-3AD203B41FA5}">
                      <a16:colId xmlns:a16="http://schemas.microsoft.com/office/drawing/2014/main" val="1636217680"/>
                    </a:ext>
                  </a:extLst>
                </a:gridCol>
                <a:gridCol w="658368">
                  <a:extLst>
                    <a:ext uri="{9D8B030D-6E8A-4147-A177-3AD203B41FA5}">
                      <a16:colId xmlns:a16="http://schemas.microsoft.com/office/drawing/2014/main" val="659375055"/>
                    </a:ext>
                  </a:extLst>
                </a:gridCol>
                <a:gridCol w="658368">
                  <a:extLst>
                    <a:ext uri="{9D8B030D-6E8A-4147-A177-3AD203B41FA5}">
                      <a16:colId xmlns:a16="http://schemas.microsoft.com/office/drawing/2014/main" val="2906845547"/>
                    </a:ext>
                  </a:extLst>
                </a:gridCol>
                <a:gridCol w="658368">
                  <a:extLst>
                    <a:ext uri="{9D8B030D-6E8A-4147-A177-3AD203B41FA5}">
                      <a16:colId xmlns:a16="http://schemas.microsoft.com/office/drawing/2014/main" val="2412964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456486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- 2023-02-27 14:58:59</a:t>
                      </a:r>
                      <a:r>
                        <a:rPr kumimoji="0" lang="en-US" sz="1000" b="0" i="0" u="none" strike="noStrike" kern="1200" cap="none" spc="0" normalizeH="0" baseline="0" noProof="0">
                          <a:ln>
                            <a:noFill/>
                          </a:ln>
                          <a:solidFill>
                            <a:prstClr val="black"/>
                          </a:solidFill>
                          <a:effectLst/>
                          <a:uLnTx/>
                          <a:uFillTx/>
                          <a:latin typeface="Calibri"/>
                          <a:ea typeface="+mn-ea"/>
                          <a:cs typeface="+mn-cs"/>
                        </a:rPr>
                        <a:t>
 📆 The CW ITP Conference 2023 will be taking place in the UK on 23rd to 25th October.
Find out more about the opportunities the biennial #Innovation and #technology event provides academia, SMEs and large enterprises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2.1367521367521 %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1.03 %</a:t>
                      </a:r>
                    </a:p>
                  </a:txBody>
                  <a:tcPr/>
                </a:tc>
                <a:extLst>
                  <a:ext uri="{0D108BD9-81ED-4DB2-BD59-A6C34878D82A}">
                    <a16:rowId xmlns:a16="http://schemas.microsoft.com/office/drawing/2014/main" val="2945186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 - 2023-02-27 14:54:14</a:t>
                      </a:r>
                      <a:r>
                        <a:rPr kumimoji="0" lang="fr-FR" sz="1000" b="0" i="0" u="none" strike="noStrike" kern="1200" cap="none" spc="0" normalizeH="0" baseline="0" noProof="0">
                          <a:ln>
                            <a:noFill/>
                          </a:ln>
                          <a:solidFill>
                            <a:prstClr val="black"/>
                          </a:solidFill>
                          <a:effectLst/>
                          <a:uLnTx/>
                          <a:uFillTx/>
                          <a:latin typeface="Calibri"/>
                          <a:ea typeface="+mn-ea"/>
                          <a:cs typeface="+mn-cs"/>
                        </a:rPr>
                        <a:t>
 📆 La conférence CW ITP 2023 se tiendra au Royaume-Uni du 23 au 25 octobre.
Découvrez les opportunités offertes par cet événement bisannuel consacré à l'#innovation et à la #technologie pour les milieux universitaires, les PME et les grandes entreprises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1.3488133856923 %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0.85 %</a:t>
                      </a:r>
                    </a:p>
                  </a:txBody>
                  <a:tcPr/>
                </a:tc>
                <a:extLst>
                  <a:ext uri="{0D108BD9-81ED-4DB2-BD59-A6C34878D82A}">
                    <a16:rowId xmlns:a16="http://schemas.microsoft.com/office/drawing/2014/main" val="2812244417"/>
                  </a:ext>
                </a:extLst>
              </a:tr>
            </a:tbl>
          </a:graphicData>
        </a:graphic>
      </p:graphicFrame>
      <p:sp>
        <p:nvSpPr>
          <p:cNvPr id="4" name="Text Placeholder 3">
            <a:extLst>
              <a:ext uri="{FF2B5EF4-FFF2-40B4-BE49-F238E27FC236}">
                <a16:creationId xmlns:a16="http://schemas.microsoft.com/office/drawing/2014/main" id="{BD094D83-F0AF-40A6-BCCC-F3489108AC92}"/>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11174531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86556-18D6-4F62-B26E-92A194EEFB95}"/>
              </a:ext>
            </a:extLst>
          </p:cNvPr>
          <p:cNvSpPr>
            <a:spLocks noGrp="1"/>
          </p:cNvSpPr>
          <p:nvPr>
            <p:ph type="title"/>
          </p:nvPr>
        </p:nvSpPr>
        <p:spPr/>
        <p:txBody>
          <a:bodyPr/>
          <a:lstStyle/>
          <a:p>
            <a:r>
              <a:rPr lang="en-US"/>
              <a:t>LinkedIn Posts Table with CTR | All profiles - 21 of 23</a:t>
            </a:r>
          </a:p>
        </p:txBody>
      </p:sp>
      <p:graphicFrame>
        <p:nvGraphicFramePr>
          <p:cNvPr id="5" name="Table Placeholder 4">
            <a:extLst>
              <a:ext uri="{FF2B5EF4-FFF2-40B4-BE49-F238E27FC236}">
                <a16:creationId xmlns:a16="http://schemas.microsoft.com/office/drawing/2014/main" id="{49AC7BA0-6722-483F-8DFA-DCAB54472192}"/>
              </a:ext>
            </a:extLst>
          </p:cNvPr>
          <p:cNvGraphicFramePr>
            <a:graphicFrameLocks noGrp="1"/>
          </p:cNvGraphicFramePr>
          <p:nvPr>
            <p:ph type="tbl" sz="quarter" idx="13"/>
            <p:extLst>
              <p:ext uri="{D42A27DB-BD31-4B8C-83A1-F6EECF244321}">
                <p14:modId xmlns:p14="http://schemas.microsoft.com/office/powerpoint/2010/main" val="2608612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84679042"/>
                    </a:ext>
                  </a:extLst>
                </a:gridCol>
                <a:gridCol w="1892808">
                  <a:extLst>
                    <a:ext uri="{9D8B030D-6E8A-4147-A177-3AD203B41FA5}">
                      <a16:colId xmlns:a16="http://schemas.microsoft.com/office/drawing/2014/main" val="1869384170"/>
                    </a:ext>
                  </a:extLst>
                </a:gridCol>
                <a:gridCol w="658368">
                  <a:extLst>
                    <a:ext uri="{9D8B030D-6E8A-4147-A177-3AD203B41FA5}">
                      <a16:colId xmlns:a16="http://schemas.microsoft.com/office/drawing/2014/main" val="1903082385"/>
                    </a:ext>
                  </a:extLst>
                </a:gridCol>
                <a:gridCol w="658368">
                  <a:extLst>
                    <a:ext uri="{9D8B030D-6E8A-4147-A177-3AD203B41FA5}">
                      <a16:colId xmlns:a16="http://schemas.microsoft.com/office/drawing/2014/main" val="1718399522"/>
                    </a:ext>
                  </a:extLst>
                </a:gridCol>
                <a:gridCol w="658368">
                  <a:extLst>
                    <a:ext uri="{9D8B030D-6E8A-4147-A177-3AD203B41FA5}">
                      <a16:colId xmlns:a16="http://schemas.microsoft.com/office/drawing/2014/main" val="576021055"/>
                    </a:ext>
                  </a:extLst>
                </a:gridCol>
                <a:gridCol w="658368">
                  <a:extLst>
                    <a:ext uri="{9D8B030D-6E8A-4147-A177-3AD203B41FA5}">
                      <a16:colId xmlns:a16="http://schemas.microsoft.com/office/drawing/2014/main" val="2713170573"/>
                    </a:ext>
                  </a:extLst>
                </a:gridCol>
                <a:gridCol w="658368">
                  <a:extLst>
                    <a:ext uri="{9D8B030D-6E8A-4147-A177-3AD203B41FA5}">
                      <a16:colId xmlns:a16="http://schemas.microsoft.com/office/drawing/2014/main" val="2478171963"/>
                    </a:ext>
                  </a:extLst>
                </a:gridCol>
                <a:gridCol w="658368">
                  <a:extLst>
                    <a:ext uri="{9D8B030D-6E8A-4147-A177-3AD203B41FA5}">
                      <a16:colId xmlns:a16="http://schemas.microsoft.com/office/drawing/2014/main" val="3802903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410714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- 2023-02-24 14:47:48</a:t>
                      </a:r>
                      <a:r>
                        <a:rPr kumimoji="0" lang="it-IT" sz="1000" b="0" i="0" u="none" strike="noStrike" kern="1200" cap="none" spc="0" normalizeH="0" baseline="0" noProof="0">
                          <a:ln>
                            <a:noFill/>
                          </a:ln>
                          <a:solidFill>
                            <a:prstClr val="black"/>
                          </a:solidFill>
                          <a:effectLst/>
                          <a:uLnTx/>
                          <a:uFillTx/>
                          <a:latin typeface="Calibri"/>
                          <a:ea typeface="+mn-ea"/>
                          <a:cs typeface="+mn-cs"/>
                        </a:rPr>
                        <a:t>
 💡 L’attenzione all' #innovazione e alla #sostenibilità passa anche per il progetto #PassioneCultura che MBDA Italia ha appena inaugurato per offrire ai dipendenti un’opportunità attiva di mettersi in gioco con le proprie conoscenze, rafforzandone lo spirito di squadra e incoraggiandoli all’impegno su attività di intrattenimento collettivo e stimolante.
Un altro modo per MBDA Italia di valorizzare il #worklifebalance in azienda.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4.0905480540111 %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2.82 %</a:t>
                      </a:r>
                    </a:p>
                  </a:txBody>
                  <a:tcPr/>
                </a:tc>
                <a:extLst>
                  <a:ext uri="{0D108BD9-81ED-4DB2-BD59-A6C34878D82A}">
                    <a16:rowId xmlns:a16="http://schemas.microsoft.com/office/drawing/2014/main" val="2153898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- 2023-02-22 18:51:05</a:t>
                      </a:r>
                      <a:r>
                        <a:rPr kumimoji="0" lang="en-US" sz="1000" b="0" i="0" u="none" strike="noStrike" kern="1200" cap="none" spc="0" normalizeH="0" baseline="0" noProof="0">
                          <a:ln>
                            <a:noFill/>
                          </a:ln>
                          <a:solidFill>
                            <a:prstClr val="black"/>
                          </a:solidFill>
                          <a:effectLst/>
                          <a:uLnTx/>
                          <a:uFillTx/>
                          <a:latin typeface="Calibri"/>
                          <a:ea typeface="+mn-ea"/>
                          <a:cs typeface="+mn-cs"/>
                        </a:rPr>
                        <a:t>
 👀 Come to our stand at #IDEX and #NAVDEX to learn more about our defence systems.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2.9968703569058 %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1.49 %</a:t>
                      </a:r>
                    </a:p>
                  </a:txBody>
                  <a:tcPr/>
                </a:tc>
                <a:extLst>
                  <a:ext uri="{0D108BD9-81ED-4DB2-BD59-A6C34878D82A}">
                    <a16:rowId xmlns:a16="http://schemas.microsoft.com/office/drawing/2014/main" val="1790550605"/>
                  </a:ext>
                </a:extLst>
              </a:tr>
            </a:tbl>
          </a:graphicData>
        </a:graphic>
      </p:graphicFrame>
      <p:sp>
        <p:nvSpPr>
          <p:cNvPr id="4" name="Text Placeholder 3">
            <a:extLst>
              <a:ext uri="{FF2B5EF4-FFF2-40B4-BE49-F238E27FC236}">
                <a16:creationId xmlns:a16="http://schemas.microsoft.com/office/drawing/2014/main" id="{BDC0D19C-5BD0-40FD-B281-41E5F1644C23}"/>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12554003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C36D1-0351-403A-9F86-1349D056CE9F}"/>
              </a:ext>
            </a:extLst>
          </p:cNvPr>
          <p:cNvSpPr>
            <a:spLocks noGrp="1"/>
          </p:cNvSpPr>
          <p:nvPr>
            <p:ph type="title"/>
          </p:nvPr>
        </p:nvSpPr>
        <p:spPr/>
        <p:txBody>
          <a:bodyPr/>
          <a:lstStyle/>
          <a:p>
            <a:r>
              <a:rPr lang="en-US"/>
              <a:t>LinkedIn Posts Table with CTR | All profiles - 22 of 23</a:t>
            </a:r>
          </a:p>
        </p:txBody>
      </p:sp>
      <p:graphicFrame>
        <p:nvGraphicFramePr>
          <p:cNvPr id="5" name="Table Placeholder 4">
            <a:extLst>
              <a:ext uri="{FF2B5EF4-FFF2-40B4-BE49-F238E27FC236}">
                <a16:creationId xmlns:a16="http://schemas.microsoft.com/office/drawing/2014/main" id="{A183F9D5-8FA8-4807-B293-8F5FE5935695}"/>
              </a:ext>
            </a:extLst>
          </p:cNvPr>
          <p:cNvGraphicFramePr>
            <a:graphicFrameLocks noGrp="1"/>
          </p:cNvGraphicFramePr>
          <p:nvPr>
            <p:ph type="tbl" sz="quarter" idx="13"/>
            <p:extLst>
              <p:ext uri="{D42A27DB-BD31-4B8C-83A1-F6EECF244321}">
                <p14:modId xmlns:p14="http://schemas.microsoft.com/office/powerpoint/2010/main" val="404755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16294487"/>
                    </a:ext>
                  </a:extLst>
                </a:gridCol>
                <a:gridCol w="1892808">
                  <a:extLst>
                    <a:ext uri="{9D8B030D-6E8A-4147-A177-3AD203B41FA5}">
                      <a16:colId xmlns:a16="http://schemas.microsoft.com/office/drawing/2014/main" val="3579215205"/>
                    </a:ext>
                  </a:extLst>
                </a:gridCol>
                <a:gridCol w="658368">
                  <a:extLst>
                    <a:ext uri="{9D8B030D-6E8A-4147-A177-3AD203B41FA5}">
                      <a16:colId xmlns:a16="http://schemas.microsoft.com/office/drawing/2014/main" val="409555532"/>
                    </a:ext>
                  </a:extLst>
                </a:gridCol>
                <a:gridCol w="658368">
                  <a:extLst>
                    <a:ext uri="{9D8B030D-6E8A-4147-A177-3AD203B41FA5}">
                      <a16:colId xmlns:a16="http://schemas.microsoft.com/office/drawing/2014/main" val="2839096938"/>
                    </a:ext>
                  </a:extLst>
                </a:gridCol>
                <a:gridCol w="658368">
                  <a:extLst>
                    <a:ext uri="{9D8B030D-6E8A-4147-A177-3AD203B41FA5}">
                      <a16:colId xmlns:a16="http://schemas.microsoft.com/office/drawing/2014/main" val="2325110797"/>
                    </a:ext>
                  </a:extLst>
                </a:gridCol>
                <a:gridCol w="658368">
                  <a:extLst>
                    <a:ext uri="{9D8B030D-6E8A-4147-A177-3AD203B41FA5}">
                      <a16:colId xmlns:a16="http://schemas.microsoft.com/office/drawing/2014/main" val="3863060072"/>
                    </a:ext>
                  </a:extLst>
                </a:gridCol>
                <a:gridCol w="658368">
                  <a:extLst>
                    <a:ext uri="{9D8B030D-6E8A-4147-A177-3AD203B41FA5}">
                      <a16:colId xmlns:a16="http://schemas.microsoft.com/office/drawing/2014/main" val="685412218"/>
                    </a:ext>
                  </a:extLst>
                </a:gridCol>
                <a:gridCol w="658368">
                  <a:extLst>
                    <a:ext uri="{9D8B030D-6E8A-4147-A177-3AD203B41FA5}">
                      <a16:colId xmlns:a16="http://schemas.microsoft.com/office/drawing/2014/main" val="2559935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662129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- 2023-02-22 14:22:15</a:t>
                      </a:r>
                      <a:r>
                        <a:rPr kumimoji="0" lang="en-US" sz="1000" b="0" i="0" u="none" strike="noStrike" kern="1200" cap="none" spc="0" normalizeH="0" baseline="0" noProof="0">
                          <a:ln>
                            <a:noFill/>
                          </a:ln>
                          <a:solidFill>
                            <a:prstClr val="black"/>
                          </a:solidFill>
                          <a:effectLst/>
                          <a:uLnTx/>
                          <a:uFillTx/>
                          <a:latin typeface="Calibri"/>
                          <a:ea typeface="+mn-ea"/>
                          <a:cs typeface="+mn-cs"/>
                        </a:rPr>
                        <a:t>
 Our Electronic Engineers play a vital role in the development our missile technology at MBDA. In this video, we hear from the people working hard every day to solve complex problems, learn from colleagues, and ultimately deliver products that directly contribute to the defence of our nation and its allies.
Explore our Electronic Engineering Vacancies today: 
https://lnkd.in/eJgeCpNC
#MBDA #Engineering #ElectronicEngineering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4.6800947867299 %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2.69 %</a:t>
                      </a:r>
                    </a:p>
                  </a:txBody>
                  <a:tcPr/>
                </a:tc>
                <a:extLst>
                  <a:ext uri="{0D108BD9-81ED-4DB2-BD59-A6C34878D82A}">
                    <a16:rowId xmlns:a16="http://schemas.microsoft.com/office/drawing/2014/main" val="2053482579"/>
                  </a:ext>
                </a:extLst>
              </a:tr>
            </a:tbl>
          </a:graphicData>
        </a:graphic>
      </p:graphicFrame>
      <p:sp>
        <p:nvSpPr>
          <p:cNvPr id="4" name="Text Placeholder 3">
            <a:extLst>
              <a:ext uri="{FF2B5EF4-FFF2-40B4-BE49-F238E27FC236}">
                <a16:creationId xmlns:a16="http://schemas.microsoft.com/office/drawing/2014/main" id="{A8ACC406-EA1F-495B-A883-B49525D3B9AA}"/>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1742791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68743-BC30-4F94-8F84-6F4415A4DE05}"/>
              </a:ext>
            </a:extLst>
          </p:cNvPr>
          <p:cNvSpPr>
            <a:spLocks noGrp="1"/>
          </p:cNvSpPr>
          <p:nvPr>
            <p:ph type="title"/>
          </p:nvPr>
        </p:nvSpPr>
        <p:spPr/>
        <p:txBody>
          <a:bodyPr/>
          <a:lstStyle/>
          <a:p>
            <a:r>
              <a:rPr lang="en-US"/>
              <a:t>LinkedIn Posts Table with CTR | All profiles - 23 of 23</a:t>
            </a:r>
          </a:p>
        </p:txBody>
      </p:sp>
      <p:graphicFrame>
        <p:nvGraphicFramePr>
          <p:cNvPr id="5" name="Table Placeholder 4">
            <a:extLst>
              <a:ext uri="{FF2B5EF4-FFF2-40B4-BE49-F238E27FC236}">
                <a16:creationId xmlns:a16="http://schemas.microsoft.com/office/drawing/2014/main" id="{EDB3365C-0310-409E-B90A-797BDEFAA28E}"/>
              </a:ext>
            </a:extLst>
          </p:cNvPr>
          <p:cNvGraphicFramePr>
            <a:graphicFrameLocks noGrp="1"/>
          </p:cNvGraphicFramePr>
          <p:nvPr>
            <p:ph type="tbl" sz="quarter" idx="13"/>
            <p:extLst>
              <p:ext uri="{D42A27DB-BD31-4B8C-83A1-F6EECF244321}">
                <p14:modId xmlns:p14="http://schemas.microsoft.com/office/powerpoint/2010/main" val="1483162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603110053"/>
                    </a:ext>
                  </a:extLst>
                </a:gridCol>
                <a:gridCol w="1892808">
                  <a:extLst>
                    <a:ext uri="{9D8B030D-6E8A-4147-A177-3AD203B41FA5}">
                      <a16:colId xmlns:a16="http://schemas.microsoft.com/office/drawing/2014/main" val="2400200163"/>
                    </a:ext>
                  </a:extLst>
                </a:gridCol>
                <a:gridCol w="658368">
                  <a:extLst>
                    <a:ext uri="{9D8B030D-6E8A-4147-A177-3AD203B41FA5}">
                      <a16:colId xmlns:a16="http://schemas.microsoft.com/office/drawing/2014/main" val="1659011367"/>
                    </a:ext>
                  </a:extLst>
                </a:gridCol>
                <a:gridCol w="658368">
                  <a:extLst>
                    <a:ext uri="{9D8B030D-6E8A-4147-A177-3AD203B41FA5}">
                      <a16:colId xmlns:a16="http://schemas.microsoft.com/office/drawing/2014/main" val="365624474"/>
                    </a:ext>
                  </a:extLst>
                </a:gridCol>
                <a:gridCol w="658368">
                  <a:extLst>
                    <a:ext uri="{9D8B030D-6E8A-4147-A177-3AD203B41FA5}">
                      <a16:colId xmlns:a16="http://schemas.microsoft.com/office/drawing/2014/main" val="973544098"/>
                    </a:ext>
                  </a:extLst>
                </a:gridCol>
                <a:gridCol w="658368">
                  <a:extLst>
                    <a:ext uri="{9D8B030D-6E8A-4147-A177-3AD203B41FA5}">
                      <a16:colId xmlns:a16="http://schemas.microsoft.com/office/drawing/2014/main" val="4245797849"/>
                    </a:ext>
                  </a:extLst>
                </a:gridCol>
                <a:gridCol w="658368">
                  <a:extLst>
                    <a:ext uri="{9D8B030D-6E8A-4147-A177-3AD203B41FA5}">
                      <a16:colId xmlns:a16="http://schemas.microsoft.com/office/drawing/2014/main" val="4226327882"/>
                    </a:ext>
                  </a:extLst>
                </a:gridCol>
                <a:gridCol w="658368">
                  <a:extLst>
                    <a:ext uri="{9D8B030D-6E8A-4147-A177-3AD203B41FA5}">
                      <a16:colId xmlns:a16="http://schemas.microsoft.com/office/drawing/2014/main" val="3023781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054239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 - 2023-02-21 16:55:12</a:t>
                      </a:r>
                      <a:r>
                        <a:rPr kumimoji="0" lang="fr-FR" sz="1000" b="0" i="0" u="none" strike="noStrike" kern="1200" cap="none" spc="0" normalizeH="0" baseline="0" noProof="0">
                          <a:ln>
                            <a:noFill/>
                          </a:ln>
                          <a:solidFill>
                            <a:prstClr val="black"/>
                          </a:solidFill>
                          <a:effectLst/>
                          <a:uLnTx/>
                          <a:uFillTx/>
                          <a:latin typeface="Calibri"/>
                          <a:ea typeface="+mn-ea"/>
                          <a:cs typeface="+mn-cs"/>
                        </a:rPr>
                        <a:t>
 📍📈 Les chiffres sont essentiels pour construire la vision de l’entreprise.
Travailler à la #Finance chez MBDA, c’est contribuer directement à la réussite de nos projets et jouer un rôle majeur dans la préparation du futur.
Pour en savoir plus sur nos #métiers stratégiques, rendez-vous sur notre site : https://lnkd.in/eykqQYE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31.173202265199 %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30.39 %</a:t>
                      </a:r>
                    </a:p>
                  </a:txBody>
                  <a:tcPr/>
                </a:tc>
                <a:extLst>
                  <a:ext uri="{0D108BD9-81ED-4DB2-BD59-A6C34878D82A}">
                    <a16:rowId xmlns:a16="http://schemas.microsoft.com/office/drawing/2014/main" val="2620580270"/>
                  </a:ext>
                </a:extLst>
              </a:tr>
            </a:tbl>
          </a:graphicData>
        </a:graphic>
      </p:graphicFrame>
      <p:sp>
        <p:nvSpPr>
          <p:cNvPr id="4" name="Text Placeholder 3">
            <a:extLst>
              <a:ext uri="{FF2B5EF4-FFF2-40B4-BE49-F238E27FC236}">
                <a16:creationId xmlns:a16="http://schemas.microsoft.com/office/drawing/2014/main" id="{61259871-78D5-4042-BF50-02F8313849D2}"/>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3320538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C5594-28D2-47D7-9BD7-25F1D4E221A6}"/>
              </a:ext>
            </a:extLst>
          </p:cNvPr>
          <p:cNvSpPr>
            <a:spLocks noGrp="1"/>
          </p:cNvSpPr>
          <p:nvPr>
            <p:ph type="title"/>
          </p:nvPr>
        </p:nvSpPr>
        <p:spPr/>
        <p:txBody>
          <a:bodyPr/>
          <a:lstStyle/>
          <a:p>
            <a:r>
              <a:rPr lang="en-US"/>
              <a:t>LinkedIn Post Tag Performance with CTR | All profiles</a:t>
            </a:r>
          </a:p>
        </p:txBody>
      </p:sp>
      <p:graphicFrame>
        <p:nvGraphicFramePr>
          <p:cNvPr id="5" name="Table Placeholder 4">
            <a:extLst>
              <a:ext uri="{FF2B5EF4-FFF2-40B4-BE49-F238E27FC236}">
                <a16:creationId xmlns:a16="http://schemas.microsoft.com/office/drawing/2014/main" id="{AC593D95-6950-4678-890B-E3954BB2CE5E}"/>
              </a:ext>
            </a:extLst>
          </p:cNvPr>
          <p:cNvGraphicFramePr>
            <a:graphicFrameLocks noGrp="1"/>
          </p:cNvGraphicFramePr>
          <p:nvPr>
            <p:ph type="tbl" sz="quarter" idx="13"/>
            <p:extLst>
              <p:ext uri="{D42A27DB-BD31-4B8C-83A1-F6EECF244321}">
                <p14:modId xmlns:p14="http://schemas.microsoft.com/office/powerpoint/2010/main" val="1670044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62259353"/>
                    </a:ext>
                  </a:extLst>
                </a:gridCol>
                <a:gridCol w="1152144">
                  <a:extLst>
                    <a:ext uri="{9D8B030D-6E8A-4147-A177-3AD203B41FA5}">
                      <a16:colId xmlns:a16="http://schemas.microsoft.com/office/drawing/2014/main" val="1894815414"/>
                    </a:ext>
                  </a:extLst>
                </a:gridCol>
                <a:gridCol w="1152144">
                  <a:extLst>
                    <a:ext uri="{9D8B030D-6E8A-4147-A177-3AD203B41FA5}">
                      <a16:colId xmlns:a16="http://schemas.microsoft.com/office/drawing/2014/main" val="2974482757"/>
                    </a:ext>
                  </a:extLst>
                </a:gridCol>
                <a:gridCol w="1152144">
                  <a:extLst>
                    <a:ext uri="{9D8B030D-6E8A-4147-A177-3AD203B41FA5}">
                      <a16:colId xmlns:a16="http://schemas.microsoft.com/office/drawing/2014/main" val="3861669690"/>
                    </a:ext>
                  </a:extLst>
                </a:gridCol>
                <a:gridCol w="1152144">
                  <a:extLst>
                    <a:ext uri="{9D8B030D-6E8A-4147-A177-3AD203B41FA5}">
                      <a16:colId xmlns:a16="http://schemas.microsoft.com/office/drawing/2014/main" val="709732874"/>
                    </a:ext>
                  </a:extLst>
                </a:gridCol>
                <a:gridCol w="1152144">
                  <a:extLst>
                    <a:ext uri="{9D8B030D-6E8A-4147-A177-3AD203B41FA5}">
                      <a16:colId xmlns:a16="http://schemas.microsoft.com/office/drawing/2014/main" val="1286290868"/>
                    </a:ext>
                  </a:extLst>
                </a:gridCol>
                <a:gridCol w="1152144">
                  <a:extLst>
                    <a:ext uri="{9D8B030D-6E8A-4147-A177-3AD203B41FA5}">
                      <a16:colId xmlns:a16="http://schemas.microsoft.com/office/drawing/2014/main" val="1426133463"/>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Clicks (Total)</a:t>
                      </a:r>
                    </a:p>
                  </a:txBody>
                  <a:tcPr/>
                </a:tc>
                <a:tc>
                  <a:txBody>
                    <a:bodyPr/>
                    <a:lstStyle/>
                    <a:p>
                      <a:r>
                        <a:rPr lang="en-US" sz="1000"/>
                        <a:t>Impressions (Total)</a:t>
                      </a:r>
                    </a:p>
                  </a:txBody>
                  <a:tcPr/>
                </a:tc>
                <a:tc>
                  <a:txBody>
                    <a:bodyPr/>
                    <a:lstStyle/>
                    <a:p>
                      <a:r>
                        <a:rPr lang="en-US" sz="1000"/>
                        <a:t>E-Rate (Avg.)</a:t>
                      </a:r>
                    </a:p>
                  </a:txBody>
                  <a:tcPr/>
                </a:tc>
                <a:tc>
                  <a:txBody>
                    <a:bodyPr/>
                    <a:lstStyle/>
                    <a:p>
                      <a:r>
                        <a:rPr lang="en-US" sz="1000"/>
                        <a:t>Video Views (Total)</a:t>
                      </a:r>
                    </a:p>
                  </a:txBody>
                  <a:tcPr/>
                </a:tc>
                <a:tc>
                  <a:txBody>
                    <a:bodyPr/>
                    <a:lstStyle/>
                    <a:p>
                      <a:r>
                        <a:rPr lang="en-US" sz="1000"/>
                        <a:t>CTR</a:t>
                      </a:r>
                    </a:p>
                  </a:txBody>
                  <a:tcPr/>
                </a:tc>
                <a:extLst>
                  <a:ext uri="{0D108BD9-81ED-4DB2-BD59-A6C34878D82A}">
                    <a16:rowId xmlns:a16="http://schemas.microsoft.com/office/drawing/2014/main" val="1027824544"/>
                  </a:ext>
                </a:extLst>
              </a:tr>
              <a:tr h="370840">
                <a:tc>
                  <a:txBody>
                    <a:bodyPr/>
                    <a:lstStyle/>
                    <a:p>
                      <a:r>
                        <a:rPr lang="en-US" sz="1000"/>
                        <a:t>Test</a:t>
                      </a:r>
                    </a:p>
                  </a:txBody>
                  <a:tcPr/>
                </a:tc>
                <a:tc>
                  <a:txBody>
                    <a:bodyPr/>
                    <a:lstStyle/>
                    <a:p>
                      <a:r>
                        <a:rPr lang="en-US" sz="1000"/>
                        <a:t>1</a:t>
                      </a:r>
                    </a:p>
                  </a:txBody>
                  <a:tcPr/>
                </a:tc>
                <a:tc>
                  <a:txBody>
                    <a:bodyPr/>
                    <a:lstStyle/>
                    <a:p>
                      <a:r>
                        <a:rPr lang="en-US" sz="1000"/>
                        <a:t>51</a:t>
                      </a:r>
                    </a:p>
                  </a:txBody>
                  <a:tcPr/>
                </a:tc>
                <a:tc>
                  <a:txBody>
                    <a:bodyPr/>
                    <a:lstStyle/>
                    <a:p>
                      <a:r>
                        <a:rPr lang="en-US" sz="1000"/>
                        <a:t>2673</a:t>
                      </a:r>
                    </a:p>
                  </a:txBody>
                  <a:tcPr/>
                </a:tc>
                <a:tc>
                  <a:txBody>
                    <a:bodyPr/>
                    <a:lstStyle/>
                    <a:p>
                      <a:r>
                        <a:rPr lang="en-US" sz="1000"/>
                        <a:t>3.7037037037037 %</a:t>
                      </a:r>
                    </a:p>
                  </a:txBody>
                  <a:tcPr/>
                </a:tc>
                <a:tc>
                  <a:txBody>
                    <a:bodyPr/>
                    <a:lstStyle/>
                    <a:p>
                      <a:r>
                        <a:rPr lang="en-US" sz="1000"/>
                        <a:t>n/a</a:t>
                      </a:r>
                    </a:p>
                  </a:txBody>
                  <a:tcPr/>
                </a:tc>
                <a:tc>
                  <a:txBody>
                    <a:bodyPr/>
                    <a:lstStyle/>
                    <a:p>
                      <a:r>
                        <a:rPr lang="en-US" sz="1000"/>
                        <a:t>1.91 %</a:t>
                      </a:r>
                    </a:p>
                  </a:txBody>
                  <a:tcPr/>
                </a:tc>
                <a:extLst>
                  <a:ext uri="{0D108BD9-81ED-4DB2-BD59-A6C34878D82A}">
                    <a16:rowId xmlns:a16="http://schemas.microsoft.com/office/drawing/2014/main" val="2832454336"/>
                  </a:ext>
                </a:extLst>
              </a:tr>
            </a:tbl>
          </a:graphicData>
        </a:graphic>
      </p:graphicFrame>
      <p:sp>
        <p:nvSpPr>
          <p:cNvPr id="4" name="Text Placeholder 3">
            <a:extLst>
              <a:ext uri="{FF2B5EF4-FFF2-40B4-BE49-F238E27FC236}">
                <a16:creationId xmlns:a16="http://schemas.microsoft.com/office/drawing/2014/main" id="{9CC692D4-7E23-4ED0-856E-4EBAF21D4DC4}"/>
              </a:ext>
            </a:extLst>
          </p:cNvPr>
          <p:cNvSpPr>
            <a:spLocks noGrp="1"/>
          </p:cNvSpPr>
          <p:nvPr>
            <p:ph type="body" sz="quarter" idx="14"/>
          </p:nvPr>
        </p:nvSpPr>
        <p:spPr/>
        <p:txBody>
          <a:bodyPr/>
          <a:lstStyle/>
          <a:p>
            <a:r>
              <a:rPr lang="en-US"/>
              <a:t>02/13/2023 - 03/14/2023</a:t>
            </a:r>
          </a:p>
        </p:txBody>
      </p:sp>
    </p:spTree>
    <p:extLst>
      <p:ext uri="{BB962C8B-B14F-4D97-AF65-F5344CB8AC3E}">
        <p14:creationId xmlns:p14="http://schemas.microsoft.com/office/powerpoint/2010/main" val="29649470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6731</Words>
  <Application>Microsoft Office PowerPoint</Application>
  <PresentationFormat>On-screen Show (4:3)</PresentationFormat>
  <Paragraphs>1198</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Calibri</vt:lpstr>
      <vt:lpstr>Arial</vt:lpstr>
      <vt:lpstr>quintly_template</vt:lpstr>
      <vt:lpstr>Reporting mensuel FCLD x Quintly</vt:lpstr>
      <vt:lpstr>Twitter Twitter Analytics Table Total | All profiles</vt:lpstr>
      <vt:lpstr>Twitter Tweet Key Metrics with CTR | All profiles</vt:lpstr>
      <vt:lpstr>Twitter Own Tweets Table with CTR | All profiles - 1 of 25</vt:lpstr>
      <vt:lpstr>Twitter Own Tweets Table with CTR | All profiles - 2 of 25</vt:lpstr>
      <vt:lpstr>Twitter Own Tweets Table with CTR | All profiles - 3 of 25</vt:lpstr>
      <vt:lpstr>Twitter Own Tweets Table with CTR | All profiles - 4 of 25</vt:lpstr>
      <vt:lpstr>Twitter Own Tweets Table with CTR | All profiles - 5 of 25</vt:lpstr>
      <vt:lpstr>Twitter Own Tweets Table with CTR | All profiles - 6 of 25</vt:lpstr>
      <vt:lpstr>Twitter Own Tweets Table with CTR | All profiles - 7 of 25</vt:lpstr>
      <vt:lpstr>Twitter Own Tweets Table with CTR | All profiles - 8 of 25</vt:lpstr>
      <vt:lpstr>Twitter Own Tweets Table with CTR | All profiles - 9 of 25</vt:lpstr>
      <vt:lpstr>Twitter Own Tweets Table with CTR | All profiles - 10 of 25</vt:lpstr>
      <vt:lpstr>Twitter Own Tweets Table with CTR | All profiles - 11 of 25</vt:lpstr>
      <vt:lpstr>Twitter Own Tweets Table with CTR | All profiles - 12 of 25</vt:lpstr>
      <vt:lpstr>Twitter Own Tweets Table with CTR | All profiles - 13 of 25</vt:lpstr>
      <vt:lpstr>Twitter Own Tweets Table with CTR | All profiles - 14 of 25</vt:lpstr>
      <vt:lpstr>Twitter Own Tweets Table with CTR | All profiles - 15 of 25</vt:lpstr>
      <vt:lpstr>Twitter Own Tweets Table with CTR | All profiles - 16 of 25</vt:lpstr>
      <vt:lpstr>Twitter Own Tweets Table with CTR | All profiles - 17 of 25</vt:lpstr>
      <vt:lpstr>Twitter Own Tweets Table with CTR | All profiles - 18 of 25</vt:lpstr>
      <vt:lpstr>Twitter Own Tweets Table with CTR | All profiles - 19 of 25</vt:lpstr>
      <vt:lpstr>Twitter Own Tweets Table with CTR | All profiles - 20 of 25</vt:lpstr>
      <vt:lpstr>Twitter Own Tweets Table with CTR | All profiles - 21 of 25</vt:lpstr>
      <vt:lpstr>Twitter Own Tweets Table with CTR | All profiles - 22 of 25</vt:lpstr>
      <vt:lpstr>Twitter Own Tweets Table with CTR | All profiles - 23 of 25</vt:lpstr>
      <vt:lpstr>Twitter Own Tweets Table with CTR | All profiles - 24 of 25</vt:lpstr>
      <vt:lpstr>Twitter Own Tweets Table with CTR | All profiles - 25 of 25</vt:lpstr>
      <vt:lpstr>Twitter Tweet Tag Performance with CTR | All profiles</vt:lpstr>
      <vt:lpstr>Youtube Private Key Metrics Table with CTR | All profiles</vt:lpstr>
      <vt:lpstr>Youtube Private Videos Table with CTR | All profiles</vt:lpstr>
      <vt:lpstr>Youtube Channel-wide Annotation/Card Clicks Over Time | All profiles</vt:lpstr>
      <vt:lpstr>LinkedIn Key Metrics Table - Post Level with CTR | All profiles</vt:lpstr>
      <vt:lpstr>LinkedIn Posts Table with CTR | All profiles - 1 of 23</vt:lpstr>
      <vt:lpstr>LinkedIn Posts Table with CTR | All profiles - 2 of 23</vt:lpstr>
      <vt:lpstr>LinkedIn Posts Table with CTR | All profiles - 3 of 23</vt:lpstr>
      <vt:lpstr>LinkedIn Posts Table with CTR | All profiles - 4 of 23</vt:lpstr>
      <vt:lpstr>LinkedIn Posts Table with CTR | All profiles - 5 of 23</vt:lpstr>
      <vt:lpstr>LinkedIn Posts Table with CTR | All profiles - 6 of 23</vt:lpstr>
      <vt:lpstr>LinkedIn Posts Table with CTR | All profiles - 7 of 23</vt:lpstr>
      <vt:lpstr>LinkedIn Posts Table with CTR | All profiles - 8 of 23</vt:lpstr>
      <vt:lpstr>LinkedIn Posts Table with CTR | All profiles - 9 of 23</vt:lpstr>
      <vt:lpstr>LinkedIn Posts Table with CTR | All profiles - 10 of 23</vt:lpstr>
      <vt:lpstr>LinkedIn Posts Table with CTR | All profiles - 11 of 23</vt:lpstr>
      <vt:lpstr>LinkedIn Posts Table with CTR | All profiles - 12 of 23</vt:lpstr>
      <vt:lpstr>LinkedIn Posts Table with CTR | All profiles - 13 of 23</vt:lpstr>
      <vt:lpstr>LinkedIn Posts Table with CTR | All profiles - 14 of 23</vt:lpstr>
      <vt:lpstr>LinkedIn Posts Table with CTR | All profiles - 15 of 23</vt:lpstr>
      <vt:lpstr>LinkedIn Posts Table with CTR | All profiles - 16 of 23</vt:lpstr>
      <vt:lpstr>LinkedIn Posts Table with CTR | All profiles - 17 of 23</vt:lpstr>
      <vt:lpstr>LinkedIn Posts Table with CTR | All profiles - 18 of 23</vt:lpstr>
      <vt:lpstr>LinkedIn Posts Table with CTR | All profiles - 19 of 23</vt:lpstr>
      <vt:lpstr>LinkedIn Posts Table with CTR | All profiles - 20 of 23</vt:lpstr>
      <vt:lpstr>LinkedIn Posts Table with CTR | All profiles - 21 of 23</vt:lpstr>
      <vt:lpstr>LinkedIn Posts Table with CTR | All profiles - 22 of 23</vt:lpstr>
      <vt:lpstr>LinkedIn Posts Table with CTR | All profiles - 23 of 23</vt:lpstr>
      <vt:lpstr>LinkedIn Post Tag Performance with CTR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Reporting mensuel FCLD x Quintly</dc:title>
  <dc:creator>Frederik Born</dc:creator>
  <cp:lastModifiedBy>Frederik Born</cp:lastModifiedBy>
  <cp:revision>1</cp:revision>
  <dcterms:created xsi:type="dcterms:W3CDTF">2023-03-15T18:01:58Z</dcterms:created>
  <dcterms:modified xsi:type="dcterms:W3CDTF">2023-03-15T18:03:08Z</dcterms:modified>
</cp:coreProperties>
</file>