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Lst>
  <p:sldSz cx="9144000" cy="6858000" type="screen4x3"/>
  <p:notesSz cx="6858000" cy="9144000"/>
  <p:embeddedFontLst>
    <p:embeddedFont>
      <p:font typeface="Calibri" panose="020F0502020204030204" pitchFamily="34" charset="0"/>
      <p:regular r:id="rId9"/>
      <p:bold r:id="rId10"/>
      <p:italic r:id="rId11"/>
      <p:boldItalic r:id="rId1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6" d="100"/>
          <a:sy n="106" d="100"/>
        </p:scale>
        <p:origin x="49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3/9/2023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3/9/2023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3/9/2023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3/9/2023</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3/9/2023</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3/9/2023</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3/9/2023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3/9/2023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3/9/2023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3/9/2023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4793B6-30C4-4F74-9BA2-CFEE52531231}"/>
              </a:ext>
            </a:extLst>
          </p:cNvPr>
          <p:cNvSpPr>
            <a:spLocks noGrp="1"/>
          </p:cNvSpPr>
          <p:nvPr>
            <p:ph type="title"/>
          </p:nvPr>
        </p:nvSpPr>
        <p:spPr/>
        <p:txBody>
          <a:bodyPr/>
          <a:lstStyle/>
          <a:p>
            <a:r>
              <a:rPr lang="en-US"/>
              <a:t>Instagram Posts Table | All profiles - 1 of 7</a:t>
            </a:r>
          </a:p>
        </p:txBody>
      </p:sp>
      <p:graphicFrame>
        <p:nvGraphicFramePr>
          <p:cNvPr id="5" name="Table Placeholder 4">
            <a:extLst>
              <a:ext uri="{FF2B5EF4-FFF2-40B4-BE49-F238E27FC236}">
                <a16:creationId xmlns:a16="http://schemas.microsoft.com/office/drawing/2014/main" id="{68F21ED9-C836-4365-B96F-93E014FE28A3}"/>
              </a:ext>
            </a:extLst>
          </p:cNvPr>
          <p:cNvGraphicFramePr>
            <a:graphicFrameLocks noGrp="1"/>
          </p:cNvGraphicFramePr>
          <p:nvPr>
            <p:ph type="tbl" sz="quarter" idx="13"/>
            <p:extLst>
              <p:ext uri="{D42A27DB-BD31-4B8C-83A1-F6EECF244321}">
                <p14:modId xmlns:p14="http://schemas.microsoft.com/office/powerpoint/2010/main" val="1818139337"/>
              </p:ext>
            </p:extLst>
          </p:nvPr>
        </p:nvGraphicFramePr>
        <p:xfrm>
          <a:off x="457200" y="1731963"/>
          <a:ext cx="8147304" cy="396240"/>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571863997"/>
                    </a:ext>
                  </a:extLst>
                </a:gridCol>
                <a:gridCol w="1810512">
                  <a:extLst>
                    <a:ext uri="{9D8B030D-6E8A-4147-A177-3AD203B41FA5}">
                      <a16:colId xmlns:a16="http://schemas.microsoft.com/office/drawing/2014/main" val="2318860665"/>
                    </a:ext>
                  </a:extLst>
                </a:gridCol>
                <a:gridCol w="822960">
                  <a:extLst>
                    <a:ext uri="{9D8B030D-6E8A-4147-A177-3AD203B41FA5}">
                      <a16:colId xmlns:a16="http://schemas.microsoft.com/office/drawing/2014/main" val="302828128"/>
                    </a:ext>
                  </a:extLst>
                </a:gridCol>
                <a:gridCol w="822960">
                  <a:extLst>
                    <a:ext uri="{9D8B030D-6E8A-4147-A177-3AD203B41FA5}">
                      <a16:colId xmlns:a16="http://schemas.microsoft.com/office/drawing/2014/main" val="3922644921"/>
                    </a:ext>
                  </a:extLst>
                </a:gridCol>
                <a:gridCol w="822960">
                  <a:extLst>
                    <a:ext uri="{9D8B030D-6E8A-4147-A177-3AD203B41FA5}">
                      <a16:colId xmlns:a16="http://schemas.microsoft.com/office/drawing/2014/main" val="1698318065"/>
                    </a:ext>
                  </a:extLst>
                </a:gridCol>
                <a:gridCol w="822960">
                  <a:extLst>
                    <a:ext uri="{9D8B030D-6E8A-4147-A177-3AD203B41FA5}">
                      <a16:colId xmlns:a16="http://schemas.microsoft.com/office/drawing/2014/main" val="3698776038"/>
                    </a:ext>
                  </a:extLst>
                </a:gridCol>
                <a:gridCol w="822960">
                  <a:extLst>
                    <a:ext uri="{9D8B030D-6E8A-4147-A177-3AD203B41FA5}">
                      <a16:colId xmlns:a16="http://schemas.microsoft.com/office/drawing/2014/main" val="30899238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18871763"/>
                  </a:ext>
                </a:extLst>
              </a:tr>
            </a:tbl>
          </a:graphicData>
        </a:graphic>
      </p:graphicFrame>
      <p:sp>
        <p:nvSpPr>
          <p:cNvPr id="4" name="Text Placeholder 3">
            <a:extLst>
              <a:ext uri="{FF2B5EF4-FFF2-40B4-BE49-F238E27FC236}">
                <a16:creationId xmlns:a16="http://schemas.microsoft.com/office/drawing/2014/main" id="{72CC047A-22ED-431D-A95C-B7ADE54E080D}"/>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19389453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6C2945-BBC0-493C-BD7F-389EEB8B5E3B}"/>
              </a:ext>
            </a:extLst>
          </p:cNvPr>
          <p:cNvSpPr>
            <a:spLocks noGrp="1"/>
          </p:cNvSpPr>
          <p:nvPr>
            <p:ph type="title"/>
          </p:nvPr>
        </p:nvSpPr>
        <p:spPr/>
        <p:txBody>
          <a:bodyPr/>
          <a:lstStyle/>
          <a:p>
            <a:r>
              <a:rPr lang="en-US"/>
              <a:t>Instagram Posts Table | All profiles - 2 of 7</a:t>
            </a:r>
          </a:p>
        </p:txBody>
      </p:sp>
      <p:graphicFrame>
        <p:nvGraphicFramePr>
          <p:cNvPr id="5" name="Table Placeholder 4">
            <a:extLst>
              <a:ext uri="{FF2B5EF4-FFF2-40B4-BE49-F238E27FC236}">
                <a16:creationId xmlns:a16="http://schemas.microsoft.com/office/drawing/2014/main" id="{D799A8A0-F336-464E-B4C0-22EE67C47084}"/>
              </a:ext>
            </a:extLst>
          </p:cNvPr>
          <p:cNvGraphicFramePr>
            <a:graphicFrameLocks noGrp="1"/>
          </p:cNvGraphicFramePr>
          <p:nvPr>
            <p:ph type="tbl" sz="quarter" idx="13"/>
            <p:extLst>
              <p:ext uri="{D42A27DB-BD31-4B8C-83A1-F6EECF244321}">
                <p14:modId xmlns:p14="http://schemas.microsoft.com/office/powerpoint/2010/main" val="15105431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245680332"/>
                    </a:ext>
                  </a:extLst>
                </a:gridCol>
                <a:gridCol w="1810512">
                  <a:extLst>
                    <a:ext uri="{9D8B030D-6E8A-4147-A177-3AD203B41FA5}">
                      <a16:colId xmlns:a16="http://schemas.microsoft.com/office/drawing/2014/main" val="3675322645"/>
                    </a:ext>
                  </a:extLst>
                </a:gridCol>
                <a:gridCol w="822960">
                  <a:extLst>
                    <a:ext uri="{9D8B030D-6E8A-4147-A177-3AD203B41FA5}">
                      <a16:colId xmlns:a16="http://schemas.microsoft.com/office/drawing/2014/main" val="1120514887"/>
                    </a:ext>
                  </a:extLst>
                </a:gridCol>
                <a:gridCol w="822960">
                  <a:extLst>
                    <a:ext uri="{9D8B030D-6E8A-4147-A177-3AD203B41FA5}">
                      <a16:colId xmlns:a16="http://schemas.microsoft.com/office/drawing/2014/main" val="284933607"/>
                    </a:ext>
                  </a:extLst>
                </a:gridCol>
                <a:gridCol w="822960">
                  <a:extLst>
                    <a:ext uri="{9D8B030D-6E8A-4147-A177-3AD203B41FA5}">
                      <a16:colId xmlns:a16="http://schemas.microsoft.com/office/drawing/2014/main" val="2972351321"/>
                    </a:ext>
                  </a:extLst>
                </a:gridCol>
                <a:gridCol w="822960">
                  <a:extLst>
                    <a:ext uri="{9D8B030D-6E8A-4147-A177-3AD203B41FA5}">
                      <a16:colId xmlns:a16="http://schemas.microsoft.com/office/drawing/2014/main" val="2831669013"/>
                    </a:ext>
                  </a:extLst>
                </a:gridCol>
                <a:gridCol w="822960">
                  <a:extLst>
                    <a:ext uri="{9D8B030D-6E8A-4147-A177-3AD203B41FA5}">
                      <a16:colId xmlns:a16="http://schemas.microsoft.com/office/drawing/2014/main" val="4630613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500897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equiva - 2022-11-18 18:04:17</a:t>
                      </a:r>
                      <a:r>
                        <a:rPr kumimoji="0" lang="en-US" sz="1000" b="0" i="0" u="none" strike="noStrike" kern="1200" cap="none" spc="0" normalizeH="0" baseline="0" noProof="0">
                          <a:ln>
                            <a:noFill/>
                          </a:ln>
                          <a:solidFill>
                            <a:prstClr val="black"/>
                          </a:solidFill>
                          <a:effectLst/>
                          <a:uLnTx/>
                          <a:uFillTx/>
                          <a:latin typeface="+mn-lt"/>
                          <a:ea typeface="+mn-ea"/>
                          <a:cs typeface="+mn-cs"/>
                        </a:rPr>
                        <a:t>
 HAUTPFLEGE-GEWINNSPIEL ❤🐴 Besonders jetzt im Winter ist eine gute Hautpflege bei deinem Pferd unabdingbar!
💛 Maximale Pflege mit den Hautpflegeprodukten von EFFOL
🤎 Perfekt verstaut in der Goldhorse Putztasche Cabalo
Wir verlosen 1x Hautpflege-Set bestehend aus:
1x Goldhorse Putztasche Cabalo (wahlweise in schwarz, braun, navy, rose)
1x Effol Haut-Repair TUBE 150ML
1x Effol Maul-Butter Apfel oder Banane TUBE 150ML
1x Effol Haarwurzel-liquid 500ml
1x Effol Hautlotion 500ml
1x Effol Mähnen-Schweif-Liquid 500ml
Teilnehmen kannst Du folgenderweise:
1. Folge unserer Seite equiva und effol_effax
2. Markiere zwei Freunde, die auch Ihr Glück versuchen sollten. 😉
3. Teile das Gewinnspiel gerne in deiner Story!
Mehr zum Thema Teilnahmebedingungen findest du unter: https://fcld.ly/xv3dhf5
Laufzeit: 18.11. - 27.11.2022
Der Gewinner wird bis zum 02.12.2022 ausgelost und hier im Kommentar sowie in unserer Story bekannt gegeben.
Wichtige Info: Wir versenden keine Direktnachrichten mit Links zur Gewinnspieleinlösung und verlangen Bankdaten oder ähnliches. Dabei handelt es sich um eine Betrüger-Masche ❗
#equiva #reitenerleben #pferdeliebe #effol #goldhorse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https://quintly-image-storage.s3.amazonaws.com/7d26f3ba2f8c70b2707306097713b330/acc4cad17eef8952f1242567fc0ceb80.jpg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91624434"/>
                  </a:ext>
                </a:extLst>
              </a:tr>
            </a:tbl>
          </a:graphicData>
        </a:graphic>
      </p:graphicFrame>
      <p:sp>
        <p:nvSpPr>
          <p:cNvPr id="4" name="Text Placeholder 3">
            <a:extLst>
              <a:ext uri="{FF2B5EF4-FFF2-40B4-BE49-F238E27FC236}">
                <a16:creationId xmlns:a16="http://schemas.microsoft.com/office/drawing/2014/main" id="{66CAF088-F415-4647-9A4A-417E8256BEFE}"/>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37606823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442EA-D7DA-4A14-89FE-0D0CBCF2B538}"/>
              </a:ext>
            </a:extLst>
          </p:cNvPr>
          <p:cNvSpPr>
            <a:spLocks noGrp="1"/>
          </p:cNvSpPr>
          <p:nvPr>
            <p:ph type="title"/>
          </p:nvPr>
        </p:nvSpPr>
        <p:spPr/>
        <p:txBody>
          <a:bodyPr/>
          <a:lstStyle/>
          <a:p>
            <a:r>
              <a:rPr lang="en-US"/>
              <a:t>Instagram Posts Table | All profiles - 3 of 7</a:t>
            </a:r>
          </a:p>
        </p:txBody>
      </p:sp>
      <p:graphicFrame>
        <p:nvGraphicFramePr>
          <p:cNvPr id="5" name="Table Placeholder 4">
            <a:extLst>
              <a:ext uri="{FF2B5EF4-FFF2-40B4-BE49-F238E27FC236}">
                <a16:creationId xmlns:a16="http://schemas.microsoft.com/office/drawing/2014/main" id="{565D8D12-7E22-4E41-8B8B-4F9AE3EF58B8}"/>
              </a:ext>
            </a:extLst>
          </p:cNvPr>
          <p:cNvGraphicFramePr>
            <a:graphicFrameLocks noGrp="1"/>
          </p:cNvGraphicFramePr>
          <p:nvPr>
            <p:ph type="tbl" sz="quarter" idx="13"/>
            <p:extLst>
              <p:ext uri="{D42A27DB-BD31-4B8C-83A1-F6EECF244321}">
                <p14:modId xmlns:p14="http://schemas.microsoft.com/office/powerpoint/2010/main" val="14960704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610341223"/>
                    </a:ext>
                  </a:extLst>
                </a:gridCol>
                <a:gridCol w="1810512">
                  <a:extLst>
                    <a:ext uri="{9D8B030D-6E8A-4147-A177-3AD203B41FA5}">
                      <a16:colId xmlns:a16="http://schemas.microsoft.com/office/drawing/2014/main" val="1350753487"/>
                    </a:ext>
                  </a:extLst>
                </a:gridCol>
                <a:gridCol w="822960">
                  <a:extLst>
                    <a:ext uri="{9D8B030D-6E8A-4147-A177-3AD203B41FA5}">
                      <a16:colId xmlns:a16="http://schemas.microsoft.com/office/drawing/2014/main" val="1064966762"/>
                    </a:ext>
                  </a:extLst>
                </a:gridCol>
                <a:gridCol w="822960">
                  <a:extLst>
                    <a:ext uri="{9D8B030D-6E8A-4147-A177-3AD203B41FA5}">
                      <a16:colId xmlns:a16="http://schemas.microsoft.com/office/drawing/2014/main" val="1309420577"/>
                    </a:ext>
                  </a:extLst>
                </a:gridCol>
                <a:gridCol w="822960">
                  <a:extLst>
                    <a:ext uri="{9D8B030D-6E8A-4147-A177-3AD203B41FA5}">
                      <a16:colId xmlns:a16="http://schemas.microsoft.com/office/drawing/2014/main" val="2135749200"/>
                    </a:ext>
                  </a:extLst>
                </a:gridCol>
                <a:gridCol w="822960">
                  <a:extLst>
                    <a:ext uri="{9D8B030D-6E8A-4147-A177-3AD203B41FA5}">
                      <a16:colId xmlns:a16="http://schemas.microsoft.com/office/drawing/2014/main" val="61303447"/>
                    </a:ext>
                  </a:extLst>
                </a:gridCol>
                <a:gridCol w="822960">
                  <a:extLst>
                    <a:ext uri="{9D8B030D-6E8A-4147-A177-3AD203B41FA5}">
                      <a16:colId xmlns:a16="http://schemas.microsoft.com/office/drawing/2014/main" val="22564849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167192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equiva - 2022-10-22 22:20:45</a:t>
                      </a:r>
                      <a:r>
                        <a:rPr kumimoji="0" lang="de-DE" sz="1000" b="0" i="0" u="none" strike="noStrike" kern="1200" cap="none" spc="0" normalizeH="0" baseline="0" noProof="0">
                          <a:ln>
                            <a:noFill/>
                          </a:ln>
                          <a:solidFill>
                            <a:prstClr val="black"/>
                          </a:solidFill>
                          <a:effectLst/>
                          <a:uLnTx/>
                          <a:uFillTx/>
                          <a:latin typeface="+mn-lt"/>
                          <a:ea typeface="+mn-ea"/>
                          <a:cs typeface="+mn-cs"/>
                        </a:rPr>
                        <a:t>
 ADVENTSKALENDER GEWINNSPIEL 🎄🐴 Kennst du schon den EFFOL Adventskalender 2022? 😍
Hinter den 24 Türchen verstecken sich tolle Effol Geschenke für die Pflege von Fell, Haut und Huf, tolle Produkte für den Reiter sowie Lederpflegeprodukte von effax.
➡ Warenwert von über 130 €
Wir verlosen 5x1 EFFOL Adventskalender 2022
Teilnehmen kannst Du folgenderweise:
1. Folge unserer Seite equiva und effol_effax
2. Markiere zwei Freunde, die auch Ihr Glück versuchen sollten. 😉
3. Teile das Gewinnspiel gerne in deiner Story!
Mehr zum Thema Teilnahmebedingungen findest du unter: https://fcld.ly/k18yxqn
Laufzeit: 22.10. - 27.10.2022
Der Gewinner wird bis zum 04.11.2022 ausgelost und hier im Kommentar sowie in unserer Story bekannt gegeben.
Wichtige Info: Wir versenden keine Direktnachrichten mit Links zur Gewinnspieleinlösung und verlangen Bankdaten oder ähnliches. Dabei handelt es sich um eine Betrüger-Masche ❗
#equiva #reitenerleben #pferdeliebe #effol #adventskalender #weihnachten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https://quintly-image-storage.s3.amazonaws.com/7d26f3ba2f8c70b2707306097713b330/c64d563d4472395c6da487397eeb37e7.jpg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71296495"/>
                  </a:ext>
                </a:extLst>
              </a:tr>
            </a:tbl>
          </a:graphicData>
        </a:graphic>
      </p:graphicFrame>
      <p:sp>
        <p:nvSpPr>
          <p:cNvPr id="4" name="Text Placeholder 3">
            <a:extLst>
              <a:ext uri="{FF2B5EF4-FFF2-40B4-BE49-F238E27FC236}">
                <a16:creationId xmlns:a16="http://schemas.microsoft.com/office/drawing/2014/main" id="{6428CB23-A0F8-450A-90CD-BDA2EBE0C555}"/>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13547317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0AD932-1448-4724-A0F9-CAAFCC1205F8}"/>
              </a:ext>
            </a:extLst>
          </p:cNvPr>
          <p:cNvSpPr>
            <a:spLocks noGrp="1"/>
          </p:cNvSpPr>
          <p:nvPr>
            <p:ph type="title"/>
          </p:nvPr>
        </p:nvSpPr>
        <p:spPr/>
        <p:txBody>
          <a:bodyPr/>
          <a:lstStyle/>
          <a:p>
            <a:r>
              <a:rPr lang="en-US"/>
              <a:t>Instagram Posts Table | All profiles - 4 of 7</a:t>
            </a:r>
          </a:p>
        </p:txBody>
      </p:sp>
      <p:graphicFrame>
        <p:nvGraphicFramePr>
          <p:cNvPr id="5" name="Table Placeholder 4">
            <a:extLst>
              <a:ext uri="{FF2B5EF4-FFF2-40B4-BE49-F238E27FC236}">
                <a16:creationId xmlns:a16="http://schemas.microsoft.com/office/drawing/2014/main" id="{5B1CA5E9-5142-4522-855D-DFFA1BD6F271}"/>
              </a:ext>
            </a:extLst>
          </p:cNvPr>
          <p:cNvGraphicFramePr>
            <a:graphicFrameLocks noGrp="1"/>
          </p:cNvGraphicFramePr>
          <p:nvPr>
            <p:ph type="tbl" sz="quarter" idx="13"/>
            <p:extLst>
              <p:ext uri="{D42A27DB-BD31-4B8C-83A1-F6EECF244321}">
                <p14:modId xmlns:p14="http://schemas.microsoft.com/office/powerpoint/2010/main" val="22442943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163296679"/>
                    </a:ext>
                  </a:extLst>
                </a:gridCol>
                <a:gridCol w="1810512">
                  <a:extLst>
                    <a:ext uri="{9D8B030D-6E8A-4147-A177-3AD203B41FA5}">
                      <a16:colId xmlns:a16="http://schemas.microsoft.com/office/drawing/2014/main" val="1674440355"/>
                    </a:ext>
                  </a:extLst>
                </a:gridCol>
                <a:gridCol w="822960">
                  <a:extLst>
                    <a:ext uri="{9D8B030D-6E8A-4147-A177-3AD203B41FA5}">
                      <a16:colId xmlns:a16="http://schemas.microsoft.com/office/drawing/2014/main" val="2908743121"/>
                    </a:ext>
                  </a:extLst>
                </a:gridCol>
                <a:gridCol w="822960">
                  <a:extLst>
                    <a:ext uri="{9D8B030D-6E8A-4147-A177-3AD203B41FA5}">
                      <a16:colId xmlns:a16="http://schemas.microsoft.com/office/drawing/2014/main" val="2082297930"/>
                    </a:ext>
                  </a:extLst>
                </a:gridCol>
                <a:gridCol w="822960">
                  <a:extLst>
                    <a:ext uri="{9D8B030D-6E8A-4147-A177-3AD203B41FA5}">
                      <a16:colId xmlns:a16="http://schemas.microsoft.com/office/drawing/2014/main" val="48942036"/>
                    </a:ext>
                  </a:extLst>
                </a:gridCol>
                <a:gridCol w="822960">
                  <a:extLst>
                    <a:ext uri="{9D8B030D-6E8A-4147-A177-3AD203B41FA5}">
                      <a16:colId xmlns:a16="http://schemas.microsoft.com/office/drawing/2014/main" val="1011067156"/>
                    </a:ext>
                  </a:extLst>
                </a:gridCol>
                <a:gridCol w="822960">
                  <a:extLst>
                    <a:ext uri="{9D8B030D-6E8A-4147-A177-3AD203B41FA5}">
                      <a16:colId xmlns:a16="http://schemas.microsoft.com/office/drawing/2014/main" val="12212193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329793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equiva - 2022-06-28 19:00:41</a:t>
                      </a:r>
                      <a:r>
                        <a:rPr kumimoji="0" lang="de-DE" sz="1000" b="0" i="0" u="none" strike="noStrike" kern="1200" cap="none" spc="0" normalizeH="0" baseline="0" noProof="0">
                          <a:ln>
                            <a:noFill/>
                          </a:ln>
                          <a:solidFill>
                            <a:prstClr val="black"/>
                          </a:solidFill>
                          <a:effectLst/>
                          <a:uLnTx/>
                          <a:uFillTx/>
                          <a:latin typeface="+mn-lt"/>
                          <a:ea typeface="+mn-ea"/>
                          <a:cs typeface="+mn-cs"/>
                        </a:rPr>
                        <a:t>
 FIT DURCH DEN SOMMER ☀ | Besonders jetzt bei hohen Temperaturen haben viele Pferde besonders die Senioren mit dem Wetter zu kämpfen. 😰🔥 Bei EQUIVA findest du einige Produkte, die bei dem heißen Wetter helfen können. Wie eine Portion Höveler Summer Mash zur zusätzlichen Flüssigkeitszufuhr oder eine Massage mit dem Effol Cooling-Gel zur Regeneration des Pferdes nach Anstrengung und Belastung durch seine stark kühlende Wirkung.
👉 Unser SOMMER-TIPP: Elektrolyt-Haushalt ausgleichen !
Durch Schwitzen verliert das Pferdes lebenswichtige Elektrolyte, also Salz, das der Körper mit ausschwitzt. Das Verhältnis der Elektrolyte im Schweiß ist bei Pferd circa vier Mal so hoch wie beim Menschen. Ein Elektrolyt-Mangel kann unter anderem zu Nervenschäden, Muskelkrämpfen und sogar Herzrhythmusstörungen führen. Vor allem Pferden, die auch bei heißen Temperaturen trainiert werden, sollten zusätzlich Elektrolyte zugefüttert werden.
❗ Wichtig: Man sollte dem Pferd nach dem Training immer zuerst Elektrolyte füttern und anschließend Wasser zur Verfügung stellen. Wenn das Pferd nach starkem Schwitzen erst trinkt, dann verteilen sich die Elektrolyte auf ein größeres Blutvolumen und der Elektrolytgehalt im Körper sinkt weiter.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https://quintly-image-storage.s3.amazonaws.com/7d26f3ba2f8c70b2707306097713b330/6b500299eebe6b875eefb8e66f417506.jpg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56520098"/>
                  </a:ext>
                </a:extLst>
              </a:tr>
            </a:tbl>
          </a:graphicData>
        </a:graphic>
      </p:graphicFrame>
      <p:sp>
        <p:nvSpPr>
          <p:cNvPr id="4" name="Text Placeholder 3">
            <a:extLst>
              <a:ext uri="{FF2B5EF4-FFF2-40B4-BE49-F238E27FC236}">
                <a16:creationId xmlns:a16="http://schemas.microsoft.com/office/drawing/2014/main" id="{A1ABCE93-5301-4F3D-89D6-13743EB530C3}"/>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27709737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7E8B3-B657-4B38-8E9D-2BC1FDA7837C}"/>
              </a:ext>
            </a:extLst>
          </p:cNvPr>
          <p:cNvSpPr>
            <a:spLocks noGrp="1"/>
          </p:cNvSpPr>
          <p:nvPr>
            <p:ph type="title"/>
          </p:nvPr>
        </p:nvSpPr>
        <p:spPr/>
        <p:txBody>
          <a:bodyPr/>
          <a:lstStyle/>
          <a:p>
            <a:r>
              <a:rPr lang="en-US"/>
              <a:t>Instagram Posts Table | All profiles - 5 of 7</a:t>
            </a:r>
          </a:p>
        </p:txBody>
      </p:sp>
      <p:graphicFrame>
        <p:nvGraphicFramePr>
          <p:cNvPr id="5" name="Table Placeholder 4">
            <a:extLst>
              <a:ext uri="{FF2B5EF4-FFF2-40B4-BE49-F238E27FC236}">
                <a16:creationId xmlns:a16="http://schemas.microsoft.com/office/drawing/2014/main" id="{3C7DF5F8-2FD7-4262-A6F7-95BFE5E4CE29}"/>
              </a:ext>
            </a:extLst>
          </p:cNvPr>
          <p:cNvGraphicFramePr>
            <a:graphicFrameLocks noGrp="1"/>
          </p:cNvGraphicFramePr>
          <p:nvPr>
            <p:ph type="tbl" sz="quarter" idx="13"/>
            <p:extLst>
              <p:ext uri="{D42A27DB-BD31-4B8C-83A1-F6EECF244321}">
                <p14:modId xmlns:p14="http://schemas.microsoft.com/office/powerpoint/2010/main" val="35936118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226549790"/>
                    </a:ext>
                  </a:extLst>
                </a:gridCol>
                <a:gridCol w="1810512">
                  <a:extLst>
                    <a:ext uri="{9D8B030D-6E8A-4147-A177-3AD203B41FA5}">
                      <a16:colId xmlns:a16="http://schemas.microsoft.com/office/drawing/2014/main" val="2928130835"/>
                    </a:ext>
                  </a:extLst>
                </a:gridCol>
                <a:gridCol w="822960">
                  <a:extLst>
                    <a:ext uri="{9D8B030D-6E8A-4147-A177-3AD203B41FA5}">
                      <a16:colId xmlns:a16="http://schemas.microsoft.com/office/drawing/2014/main" val="2388536679"/>
                    </a:ext>
                  </a:extLst>
                </a:gridCol>
                <a:gridCol w="822960">
                  <a:extLst>
                    <a:ext uri="{9D8B030D-6E8A-4147-A177-3AD203B41FA5}">
                      <a16:colId xmlns:a16="http://schemas.microsoft.com/office/drawing/2014/main" val="1671091314"/>
                    </a:ext>
                  </a:extLst>
                </a:gridCol>
                <a:gridCol w="822960">
                  <a:extLst>
                    <a:ext uri="{9D8B030D-6E8A-4147-A177-3AD203B41FA5}">
                      <a16:colId xmlns:a16="http://schemas.microsoft.com/office/drawing/2014/main" val="3571555749"/>
                    </a:ext>
                  </a:extLst>
                </a:gridCol>
                <a:gridCol w="822960">
                  <a:extLst>
                    <a:ext uri="{9D8B030D-6E8A-4147-A177-3AD203B41FA5}">
                      <a16:colId xmlns:a16="http://schemas.microsoft.com/office/drawing/2014/main" val="2542767335"/>
                    </a:ext>
                  </a:extLst>
                </a:gridCol>
                <a:gridCol w="822960">
                  <a:extLst>
                    <a:ext uri="{9D8B030D-6E8A-4147-A177-3AD203B41FA5}">
                      <a16:colId xmlns:a16="http://schemas.microsoft.com/office/drawing/2014/main" val="30748101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417315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equiva - 2022-06-15 16:26:04</a:t>
                      </a:r>
                      <a:r>
                        <a:rPr kumimoji="0" lang="en-US" sz="1000" b="0" i="0" u="none" strike="noStrike" kern="1200" cap="none" spc="0" normalizeH="0" baseline="0" noProof="0">
                          <a:ln>
                            <a:noFill/>
                          </a:ln>
                          <a:solidFill>
                            <a:prstClr val="black"/>
                          </a:solidFill>
                          <a:effectLst/>
                          <a:uLnTx/>
                          <a:uFillTx/>
                          <a:latin typeface="+mn-lt"/>
                          <a:ea typeface="+mn-ea"/>
                          <a:cs typeface="+mn-cs"/>
                        </a:rPr>
                        <a:t>
 ANTI-FLY-GEWINNSPIEL 🦟🐴 Perfekt ausgestattet für den Sommer bist du mit Anti-Fly-Set von EFFOL und EQUIVA! 
💛 Maximaler Schutz mit den Insektenabwehrprodukten von EFFOL
🖤 Perfekt ausgerüstet mit Fliegenschutzdecke &amp; Maske von 4HORSES
Wir verlosen 1x Anti-Fly-Set bestehend aus:
1x 4HORSES Fliegendecke Favorit (wählbar: 125cm, 135cm, 145cm)
1x 4HORSES Fliegenmaske Los Angeles o. Ohren (wählbar: VB, WB, WB-extra)
1x EFFOL Bremsen Blocker plus 500ml
1x EFFOL Anti-Fly-Gel 500ml
1x EFFOL Bremsen Blocker + Kräuter 125ml
1x EFFOL Insect-Attack + Citrus 500ml
Teilnehmen kannst Du folgenderweise:
1. Folge unserer Seite equiva und effol_effax
2. Markiere zwei Freunde, die auch Ihr Glück versuchen sollten. 😉
3. Teile das Gewinnspiel gerne in deiner Story!
Mehr zum Thema Teilnahmebedingungen findest du unter: https://fcld.ly/dahxdg6
Laufzeit: 15.06. - 26.06.2022
Der Gewinner wird bis zum 01.07.2022 ausgelost und hier im Kommentar sowie in unserer Story bekannt gegeben.
Wichtige Info: Wir versenden keine Direktnachrichten mit Links zur Gewinnspieleinlösung und verlangen Bankdaten oder ähnliches. Dabei handelt es sich um eine Betrüger-Masche ❗
#equiva #reitenerleben #pferdeliebe #effol #4horses #fliegenabwehr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https://quintly-image-storage.s3.amazonaws.com/7d26f3ba2f8c70b2707306097713b330/6d2bc5e8cc0e85990a48e957fa9ee94e.jpg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1639694"/>
                  </a:ext>
                </a:extLst>
              </a:tr>
            </a:tbl>
          </a:graphicData>
        </a:graphic>
      </p:graphicFrame>
      <p:sp>
        <p:nvSpPr>
          <p:cNvPr id="4" name="Text Placeholder 3">
            <a:extLst>
              <a:ext uri="{FF2B5EF4-FFF2-40B4-BE49-F238E27FC236}">
                <a16:creationId xmlns:a16="http://schemas.microsoft.com/office/drawing/2014/main" id="{54D127BD-B1E1-4C2C-8A77-5E6F579F3CA4}"/>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35233874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68D0F-76B3-448A-8901-912164B57C6E}"/>
              </a:ext>
            </a:extLst>
          </p:cNvPr>
          <p:cNvSpPr>
            <a:spLocks noGrp="1"/>
          </p:cNvSpPr>
          <p:nvPr>
            <p:ph type="title"/>
          </p:nvPr>
        </p:nvSpPr>
        <p:spPr/>
        <p:txBody>
          <a:bodyPr/>
          <a:lstStyle/>
          <a:p>
            <a:r>
              <a:rPr lang="en-US"/>
              <a:t>Instagram Posts Table | All profiles - 6 of 7</a:t>
            </a:r>
          </a:p>
        </p:txBody>
      </p:sp>
      <p:graphicFrame>
        <p:nvGraphicFramePr>
          <p:cNvPr id="5" name="Table Placeholder 4">
            <a:extLst>
              <a:ext uri="{FF2B5EF4-FFF2-40B4-BE49-F238E27FC236}">
                <a16:creationId xmlns:a16="http://schemas.microsoft.com/office/drawing/2014/main" id="{4608AD40-EADE-45C2-9527-8E123EB82442}"/>
              </a:ext>
            </a:extLst>
          </p:cNvPr>
          <p:cNvGraphicFramePr>
            <a:graphicFrameLocks noGrp="1"/>
          </p:cNvGraphicFramePr>
          <p:nvPr>
            <p:ph type="tbl" sz="quarter" idx="13"/>
            <p:extLst>
              <p:ext uri="{D42A27DB-BD31-4B8C-83A1-F6EECF244321}">
                <p14:modId xmlns:p14="http://schemas.microsoft.com/office/powerpoint/2010/main" val="986942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544938778"/>
                    </a:ext>
                  </a:extLst>
                </a:gridCol>
                <a:gridCol w="1810512">
                  <a:extLst>
                    <a:ext uri="{9D8B030D-6E8A-4147-A177-3AD203B41FA5}">
                      <a16:colId xmlns:a16="http://schemas.microsoft.com/office/drawing/2014/main" val="721775850"/>
                    </a:ext>
                  </a:extLst>
                </a:gridCol>
                <a:gridCol w="822960">
                  <a:extLst>
                    <a:ext uri="{9D8B030D-6E8A-4147-A177-3AD203B41FA5}">
                      <a16:colId xmlns:a16="http://schemas.microsoft.com/office/drawing/2014/main" val="2174290690"/>
                    </a:ext>
                  </a:extLst>
                </a:gridCol>
                <a:gridCol w="822960">
                  <a:extLst>
                    <a:ext uri="{9D8B030D-6E8A-4147-A177-3AD203B41FA5}">
                      <a16:colId xmlns:a16="http://schemas.microsoft.com/office/drawing/2014/main" val="2333656930"/>
                    </a:ext>
                  </a:extLst>
                </a:gridCol>
                <a:gridCol w="822960">
                  <a:extLst>
                    <a:ext uri="{9D8B030D-6E8A-4147-A177-3AD203B41FA5}">
                      <a16:colId xmlns:a16="http://schemas.microsoft.com/office/drawing/2014/main" val="60253866"/>
                    </a:ext>
                  </a:extLst>
                </a:gridCol>
                <a:gridCol w="822960">
                  <a:extLst>
                    <a:ext uri="{9D8B030D-6E8A-4147-A177-3AD203B41FA5}">
                      <a16:colId xmlns:a16="http://schemas.microsoft.com/office/drawing/2014/main" val="2175505779"/>
                    </a:ext>
                  </a:extLst>
                </a:gridCol>
                <a:gridCol w="822960">
                  <a:extLst>
                    <a:ext uri="{9D8B030D-6E8A-4147-A177-3AD203B41FA5}">
                      <a16:colId xmlns:a16="http://schemas.microsoft.com/office/drawing/2014/main" val="18907837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205465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equiva - 2022-05-23 19:00:44</a:t>
                      </a:r>
                      <a:r>
                        <a:rPr kumimoji="0" lang="de-DE" sz="1000" b="0" i="0" u="none" strike="noStrike" kern="1200" cap="none" spc="0" normalizeH="0" baseline="0" noProof="0">
                          <a:ln>
                            <a:noFill/>
                          </a:ln>
                          <a:solidFill>
                            <a:prstClr val="black"/>
                          </a:solidFill>
                          <a:effectLst/>
                          <a:uLnTx/>
                          <a:uFillTx/>
                          <a:latin typeface="+mn-lt"/>
                          <a:ea typeface="+mn-ea"/>
                          <a:cs typeface="+mn-cs"/>
                        </a:rPr>
                        <a:t>
 NEW IN 💛 | Hand aufs Herz, wie oft putzt du deine Stiefel?
Mit dem neuen Effax Stiefelreiniger + Glanz wird das Stiefel putzen zum Kinderspiel - Reinigung und Pflege in nur einem Schritt!
Die innovative Rezeptur entfernt zuverlässig hartnäckige Verschmutzungen wie Pferdeschweiß und Reithallenboden von Glattleder- Reitstiefeln.
für die spezielle Pflege von Reitstiefeln und deren Nähte entwickelt.
✅ verleiht tollen Glanz 
✅ geeignet für alle Glattlederarten
✅ wirkt schmutzabweisend
➡ für 9,99 € bei EQUIVA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https://quintly-image-storage.s3.amazonaws.com/7d26f3ba2f8c70b2707306097713b330/ebf5fe36accace5f45539b1158c9cfcb.jpg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368704380"/>
                  </a:ext>
                </a:extLst>
              </a:tr>
            </a:tbl>
          </a:graphicData>
        </a:graphic>
      </p:graphicFrame>
      <p:sp>
        <p:nvSpPr>
          <p:cNvPr id="4" name="Text Placeholder 3">
            <a:extLst>
              <a:ext uri="{FF2B5EF4-FFF2-40B4-BE49-F238E27FC236}">
                <a16:creationId xmlns:a16="http://schemas.microsoft.com/office/drawing/2014/main" id="{8951E26A-B4D7-4C76-ABED-2CFA4D21CCA6}"/>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38735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260531-8480-4D43-AF47-5FFCBDDADA06}"/>
              </a:ext>
            </a:extLst>
          </p:cNvPr>
          <p:cNvSpPr>
            <a:spLocks noGrp="1"/>
          </p:cNvSpPr>
          <p:nvPr>
            <p:ph type="title"/>
          </p:nvPr>
        </p:nvSpPr>
        <p:spPr/>
        <p:txBody>
          <a:bodyPr/>
          <a:lstStyle/>
          <a:p>
            <a:r>
              <a:rPr lang="en-US"/>
              <a:t>Instagram Posts Table | All profiles - 7 of 7</a:t>
            </a:r>
          </a:p>
        </p:txBody>
      </p:sp>
      <p:graphicFrame>
        <p:nvGraphicFramePr>
          <p:cNvPr id="5" name="Table Placeholder 4">
            <a:extLst>
              <a:ext uri="{FF2B5EF4-FFF2-40B4-BE49-F238E27FC236}">
                <a16:creationId xmlns:a16="http://schemas.microsoft.com/office/drawing/2014/main" id="{EAE296E6-474B-498A-83A5-078320D0B0CF}"/>
              </a:ext>
            </a:extLst>
          </p:cNvPr>
          <p:cNvGraphicFramePr>
            <a:graphicFrameLocks noGrp="1"/>
          </p:cNvGraphicFramePr>
          <p:nvPr>
            <p:ph type="tbl" sz="quarter" idx="13"/>
            <p:extLst>
              <p:ext uri="{D42A27DB-BD31-4B8C-83A1-F6EECF244321}">
                <p14:modId xmlns:p14="http://schemas.microsoft.com/office/powerpoint/2010/main" val="26824003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336344932"/>
                    </a:ext>
                  </a:extLst>
                </a:gridCol>
                <a:gridCol w="1810512">
                  <a:extLst>
                    <a:ext uri="{9D8B030D-6E8A-4147-A177-3AD203B41FA5}">
                      <a16:colId xmlns:a16="http://schemas.microsoft.com/office/drawing/2014/main" val="3696139451"/>
                    </a:ext>
                  </a:extLst>
                </a:gridCol>
                <a:gridCol w="822960">
                  <a:extLst>
                    <a:ext uri="{9D8B030D-6E8A-4147-A177-3AD203B41FA5}">
                      <a16:colId xmlns:a16="http://schemas.microsoft.com/office/drawing/2014/main" val="1792889036"/>
                    </a:ext>
                  </a:extLst>
                </a:gridCol>
                <a:gridCol w="822960">
                  <a:extLst>
                    <a:ext uri="{9D8B030D-6E8A-4147-A177-3AD203B41FA5}">
                      <a16:colId xmlns:a16="http://schemas.microsoft.com/office/drawing/2014/main" val="2930185052"/>
                    </a:ext>
                  </a:extLst>
                </a:gridCol>
                <a:gridCol w="822960">
                  <a:extLst>
                    <a:ext uri="{9D8B030D-6E8A-4147-A177-3AD203B41FA5}">
                      <a16:colId xmlns:a16="http://schemas.microsoft.com/office/drawing/2014/main" val="631744786"/>
                    </a:ext>
                  </a:extLst>
                </a:gridCol>
                <a:gridCol w="822960">
                  <a:extLst>
                    <a:ext uri="{9D8B030D-6E8A-4147-A177-3AD203B41FA5}">
                      <a16:colId xmlns:a16="http://schemas.microsoft.com/office/drawing/2014/main" val="3730162272"/>
                    </a:ext>
                  </a:extLst>
                </a:gridCol>
                <a:gridCol w="822960">
                  <a:extLst>
                    <a:ext uri="{9D8B030D-6E8A-4147-A177-3AD203B41FA5}">
                      <a16:colId xmlns:a16="http://schemas.microsoft.com/office/drawing/2014/main" val="7053447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921392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equiva - 2022-05-07 11:33:56</a:t>
                      </a:r>
                      <a:r>
                        <a:rPr kumimoji="0" lang="en-US" sz="1000" b="0" i="0" u="none" strike="noStrike" kern="1200" cap="none" spc="0" normalizeH="0" baseline="0" noProof="0">
                          <a:ln>
                            <a:noFill/>
                          </a:ln>
                          <a:solidFill>
                            <a:prstClr val="black"/>
                          </a:solidFill>
                          <a:effectLst/>
                          <a:uLnTx/>
                          <a:uFillTx/>
                          <a:latin typeface="+mn-lt"/>
                          <a:ea typeface="+mn-ea"/>
                          <a:cs typeface="+mn-cs"/>
                        </a:rPr>
                        <a:t>
 MEGA GEWINNSPIEL XXL Turnierset - Perfekt ausgestattet für den Turnierstart bist du mit unserem EQUIVA und EFFAX Set 🏆🐴
💛 Alles auf Hochglanz - mit den Lederpflegeprodukten von Effax 
🖤 Perfekt verstaut - in der 4HORSES Glamour Putzbox 
Wir verlosen ein Turnierset bestehend aus:
1x 4HORSES Putzbox Glamour in silver/croco
1x Effax Leder-Combi 500ml
1x Effax Gamaschen Wunder 250ml
1x Effax Stiefel-Politur 75ml
1x Effax Lederfett gelb 500ml
1x Effax Leder-Balsam 500ml
1x Effax Leather Grip Stick
1x Effax Glycerin-Seife 300ml
1x Effax Leder Sofort-Glanz
Teilnehmen kannst Du folgenderweise:
1. Folge unserer Seite equiva und effol_effax
2. Markiere zwei Freunde, die auch Ihr Glück versuchen sollten. 😉
3. Teile das Gewinnspiel gerne in deiner Story!
Mehr zum Thema Teilnahmebedingungen findest du unter: https://fcld.ly/0os9vif
Laufzeit: 07.05. - 11.05.2022
Der Gewinner wird bis zum 13.05.2022 ausgelost und hier im Kommentar sowie in unserer Story bekannt gegeben.
Wichtige Info: Wir versenden keine Direktnachrichten mit Links zur Gewinnspieleinlösung und verlangen Bankdaten oder ähnliches. Dabei handelt es sich um eine Betrüger-Masche ❗
#equiva #reitenerleben #pferdeliebe #gewinnspiel #effol #effax #turnier #lederpflege #4horses #putzbox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https://quintly-image-storage.s3.amazonaws.com/7d26f3ba2f8c70b2707306097713b330/3cf98ab76269264b1c16b97134fe0c6e.jpg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60444739"/>
                  </a:ext>
                </a:extLst>
              </a:tr>
            </a:tbl>
          </a:graphicData>
        </a:graphic>
      </p:graphicFrame>
      <p:sp>
        <p:nvSpPr>
          <p:cNvPr id="4" name="Text Placeholder 3">
            <a:extLst>
              <a:ext uri="{FF2B5EF4-FFF2-40B4-BE49-F238E27FC236}">
                <a16:creationId xmlns:a16="http://schemas.microsoft.com/office/drawing/2014/main" id="{F156484B-F2EE-48DE-B92D-1A121F068B1B}"/>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251727982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374</Words>
  <Application>Microsoft Office PowerPoint</Application>
  <PresentationFormat>On-screen Show (4:3)</PresentationFormat>
  <Paragraphs>105</Paragraphs>
  <Slides>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Calibri</vt:lpstr>
      <vt:lpstr>quintly_template</vt:lpstr>
      <vt:lpstr>Instagram Posts Table | All profiles - 1 of 7</vt:lpstr>
      <vt:lpstr>Instagram Posts Table | All profiles - 2 of 7</vt:lpstr>
      <vt:lpstr>Instagram Posts Table | All profiles - 3 of 7</vt:lpstr>
      <vt:lpstr>Instagram Posts Table | All profiles - 4 of 7</vt:lpstr>
      <vt:lpstr>Instagram Posts Table | All profiles - 5 of 7</vt:lpstr>
      <vt:lpstr>Instagram Posts Table | All profiles - 6 of 7</vt:lpstr>
      <vt:lpstr>Instagram Posts Table | All profiles - 7 of 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All profiles - 1 of 7</dc:title>
  <dc:creator>Administrator</dc:creator>
  <cp:lastModifiedBy>Administrator</cp:lastModifiedBy>
  <cp:revision>1</cp:revision>
  <dcterms:created xsi:type="dcterms:W3CDTF">2023-03-09T11:01:29Z</dcterms:created>
  <dcterms:modified xsi:type="dcterms:W3CDTF">2023-03-09T11:01:57Z</dcterms:modified>
</cp:coreProperties>
</file>