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9/26/2023</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3F78C-BA05-4E71-87C3-68C51CDE7DAA}"/>
              </a:ext>
            </a:extLst>
          </p:cNvPr>
          <p:cNvSpPr>
            <a:spLocks noGrp="1"/>
          </p:cNvSpPr>
          <p:nvPr>
            <p:ph type="title"/>
          </p:nvPr>
        </p:nvSpPr>
        <p:spPr/>
        <p:txBody>
          <a:bodyPr/>
          <a:lstStyle/>
          <a:p>
            <a:r>
              <a:rPr lang="fr-FR"/>
              <a:t>Instagram Posts Table | zooplus_de DE - 1 of 25</a:t>
            </a:r>
            <a:endParaRPr lang="en-US"/>
          </a:p>
        </p:txBody>
      </p:sp>
      <p:graphicFrame>
        <p:nvGraphicFramePr>
          <p:cNvPr id="5" name="Table Placeholder 4">
            <a:extLst>
              <a:ext uri="{FF2B5EF4-FFF2-40B4-BE49-F238E27FC236}">
                <a16:creationId xmlns:a16="http://schemas.microsoft.com/office/drawing/2014/main" id="{005A27D2-0B1D-4A65-96DE-7D92A3FE76CD}"/>
              </a:ext>
            </a:extLst>
          </p:cNvPr>
          <p:cNvGraphicFramePr>
            <a:graphicFrameLocks noGrp="1"/>
          </p:cNvGraphicFramePr>
          <p:nvPr>
            <p:ph type="tbl" sz="quarter" idx="13"/>
            <p:extLst>
              <p:ext uri="{D42A27DB-BD31-4B8C-83A1-F6EECF244321}">
                <p14:modId xmlns:p14="http://schemas.microsoft.com/office/powerpoint/2010/main" val="3677307982"/>
              </p:ext>
            </p:extLst>
          </p:nvPr>
        </p:nvGraphicFramePr>
        <p:xfrm>
          <a:off x="457200" y="1731963"/>
          <a:ext cx="8065006" cy="122428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715771455"/>
                    </a:ext>
                  </a:extLst>
                </a:gridCol>
                <a:gridCol w="1152143">
                  <a:extLst>
                    <a:ext uri="{9D8B030D-6E8A-4147-A177-3AD203B41FA5}">
                      <a16:colId xmlns:a16="http://schemas.microsoft.com/office/drawing/2014/main" val="1328367661"/>
                    </a:ext>
                  </a:extLst>
                </a:gridCol>
                <a:gridCol w="576072">
                  <a:extLst>
                    <a:ext uri="{9D8B030D-6E8A-4147-A177-3AD203B41FA5}">
                      <a16:colId xmlns:a16="http://schemas.microsoft.com/office/drawing/2014/main" val="3876723532"/>
                    </a:ext>
                  </a:extLst>
                </a:gridCol>
                <a:gridCol w="576072">
                  <a:extLst>
                    <a:ext uri="{9D8B030D-6E8A-4147-A177-3AD203B41FA5}">
                      <a16:colId xmlns:a16="http://schemas.microsoft.com/office/drawing/2014/main" val="987062710"/>
                    </a:ext>
                  </a:extLst>
                </a:gridCol>
                <a:gridCol w="576072">
                  <a:extLst>
                    <a:ext uri="{9D8B030D-6E8A-4147-A177-3AD203B41FA5}">
                      <a16:colId xmlns:a16="http://schemas.microsoft.com/office/drawing/2014/main" val="3049489236"/>
                    </a:ext>
                  </a:extLst>
                </a:gridCol>
                <a:gridCol w="576072">
                  <a:extLst>
                    <a:ext uri="{9D8B030D-6E8A-4147-A177-3AD203B41FA5}">
                      <a16:colId xmlns:a16="http://schemas.microsoft.com/office/drawing/2014/main" val="2135839102"/>
                    </a:ext>
                  </a:extLst>
                </a:gridCol>
                <a:gridCol w="576072">
                  <a:extLst>
                    <a:ext uri="{9D8B030D-6E8A-4147-A177-3AD203B41FA5}">
                      <a16:colId xmlns:a16="http://schemas.microsoft.com/office/drawing/2014/main" val="2951695892"/>
                    </a:ext>
                  </a:extLst>
                </a:gridCol>
                <a:gridCol w="576072">
                  <a:extLst>
                    <a:ext uri="{9D8B030D-6E8A-4147-A177-3AD203B41FA5}">
                      <a16:colId xmlns:a16="http://schemas.microsoft.com/office/drawing/2014/main" val="1695176917"/>
                    </a:ext>
                  </a:extLst>
                </a:gridCol>
                <a:gridCol w="576072">
                  <a:extLst>
                    <a:ext uri="{9D8B030D-6E8A-4147-A177-3AD203B41FA5}">
                      <a16:colId xmlns:a16="http://schemas.microsoft.com/office/drawing/2014/main" val="559684772"/>
                    </a:ext>
                  </a:extLst>
                </a:gridCol>
                <a:gridCol w="576072">
                  <a:extLst>
                    <a:ext uri="{9D8B030D-6E8A-4147-A177-3AD203B41FA5}">
                      <a16:colId xmlns:a16="http://schemas.microsoft.com/office/drawing/2014/main" val="368796545"/>
                    </a:ext>
                  </a:extLst>
                </a:gridCol>
                <a:gridCol w="576072">
                  <a:extLst>
                    <a:ext uri="{9D8B030D-6E8A-4147-A177-3AD203B41FA5}">
                      <a16:colId xmlns:a16="http://schemas.microsoft.com/office/drawing/2014/main" val="3906842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12689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- 2023-08-27 09:00:30</a:t>
                      </a:r>
                      <a:r>
                        <a:rPr kumimoji="0" lang="en-US" sz="1000" b="0" i="0" u="none" strike="noStrike" kern="1200" cap="none" spc="0" normalizeH="0" baseline="0" noProof="0">
                          <a:ln>
                            <a:noFill/>
                          </a:ln>
                          <a:solidFill>
                            <a:prstClr val="black"/>
                          </a:solidFill>
                          <a:effectLst/>
                          <a:uLnTx/>
                          <a:uFillTx/>
                          <a:latin typeface="Calibri"/>
                          <a:ea typeface="+mn-ea"/>
                          <a:cs typeface="+mn-cs"/>
                        </a:rPr>
                        <a:t>
 Wer kennts? 💚😉😆
#zooplus #zooplusde #katze #cat #pet #catofinstagram #atzenliebe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https://quintly-image-storage.s3.amazonaws.com/a3c6a84677b323a98ffdc8fff236cce3/c56459c2b3471db47104fbaae69e2818.jpg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09/26/2023 08:26:03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91358706"/>
                  </a:ext>
                </a:extLst>
              </a:tr>
            </a:tbl>
          </a:graphicData>
        </a:graphic>
      </p:graphicFrame>
      <p:sp>
        <p:nvSpPr>
          <p:cNvPr id="4" name="Text Placeholder 3">
            <a:extLst>
              <a:ext uri="{FF2B5EF4-FFF2-40B4-BE49-F238E27FC236}">
                <a16:creationId xmlns:a16="http://schemas.microsoft.com/office/drawing/2014/main" id="{5AB6C2AC-AB03-4543-9F4B-911A2657C120}"/>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99665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6F084-7614-4E22-B9F5-91A5EE31831F}"/>
              </a:ext>
            </a:extLst>
          </p:cNvPr>
          <p:cNvSpPr>
            <a:spLocks noGrp="1"/>
          </p:cNvSpPr>
          <p:nvPr>
            <p:ph type="title"/>
          </p:nvPr>
        </p:nvSpPr>
        <p:spPr/>
        <p:txBody>
          <a:bodyPr/>
          <a:lstStyle/>
          <a:p>
            <a:r>
              <a:rPr lang="fr-FR"/>
              <a:t>Instagram Posts Table | zooplus_de DE - 2 of 25</a:t>
            </a:r>
            <a:endParaRPr lang="en-US"/>
          </a:p>
        </p:txBody>
      </p:sp>
      <p:graphicFrame>
        <p:nvGraphicFramePr>
          <p:cNvPr id="5" name="Table Placeholder 4">
            <a:extLst>
              <a:ext uri="{FF2B5EF4-FFF2-40B4-BE49-F238E27FC236}">
                <a16:creationId xmlns:a16="http://schemas.microsoft.com/office/drawing/2014/main" id="{E2421764-F2C7-475A-981D-75BF8716562A}"/>
              </a:ext>
            </a:extLst>
          </p:cNvPr>
          <p:cNvGraphicFramePr>
            <a:graphicFrameLocks noGrp="1"/>
          </p:cNvGraphicFramePr>
          <p:nvPr>
            <p:ph type="tbl" sz="quarter" idx="13"/>
            <p:extLst>
              <p:ext uri="{D42A27DB-BD31-4B8C-83A1-F6EECF244321}">
                <p14:modId xmlns:p14="http://schemas.microsoft.com/office/powerpoint/2010/main" val="1916465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54085183"/>
                    </a:ext>
                  </a:extLst>
                </a:gridCol>
                <a:gridCol w="1152143">
                  <a:extLst>
                    <a:ext uri="{9D8B030D-6E8A-4147-A177-3AD203B41FA5}">
                      <a16:colId xmlns:a16="http://schemas.microsoft.com/office/drawing/2014/main" val="1019311085"/>
                    </a:ext>
                  </a:extLst>
                </a:gridCol>
                <a:gridCol w="576072">
                  <a:extLst>
                    <a:ext uri="{9D8B030D-6E8A-4147-A177-3AD203B41FA5}">
                      <a16:colId xmlns:a16="http://schemas.microsoft.com/office/drawing/2014/main" val="3015901279"/>
                    </a:ext>
                  </a:extLst>
                </a:gridCol>
                <a:gridCol w="576072">
                  <a:extLst>
                    <a:ext uri="{9D8B030D-6E8A-4147-A177-3AD203B41FA5}">
                      <a16:colId xmlns:a16="http://schemas.microsoft.com/office/drawing/2014/main" val="1977321197"/>
                    </a:ext>
                  </a:extLst>
                </a:gridCol>
                <a:gridCol w="576072">
                  <a:extLst>
                    <a:ext uri="{9D8B030D-6E8A-4147-A177-3AD203B41FA5}">
                      <a16:colId xmlns:a16="http://schemas.microsoft.com/office/drawing/2014/main" val="613787651"/>
                    </a:ext>
                  </a:extLst>
                </a:gridCol>
                <a:gridCol w="576072">
                  <a:extLst>
                    <a:ext uri="{9D8B030D-6E8A-4147-A177-3AD203B41FA5}">
                      <a16:colId xmlns:a16="http://schemas.microsoft.com/office/drawing/2014/main" val="2926212734"/>
                    </a:ext>
                  </a:extLst>
                </a:gridCol>
                <a:gridCol w="576072">
                  <a:extLst>
                    <a:ext uri="{9D8B030D-6E8A-4147-A177-3AD203B41FA5}">
                      <a16:colId xmlns:a16="http://schemas.microsoft.com/office/drawing/2014/main" val="1650028587"/>
                    </a:ext>
                  </a:extLst>
                </a:gridCol>
                <a:gridCol w="576072">
                  <a:extLst>
                    <a:ext uri="{9D8B030D-6E8A-4147-A177-3AD203B41FA5}">
                      <a16:colId xmlns:a16="http://schemas.microsoft.com/office/drawing/2014/main" val="1458412018"/>
                    </a:ext>
                  </a:extLst>
                </a:gridCol>
                <a:gridCol w="576072">
                  <a:extLst>
                    <a:ext uri="{9D8B030D-6E8A-4147-A177-3AD203B41FA5}">
                      <a16:colId xmlns:a16="http://schemas.microsoft.com/office/drawing/2014/main" val="2302416210"/>
                    </a:ext>
                  </a:extLst>
                </a:gridCol>
                <a:gridCol w="576072">
                  <a:extLst>
                    <a:ext uri="{9D8B030D-6E8A-4147-A177-3AD203B41FA5}">
                      <a16:colId xmlns:a16="http://schemas.microsoft.com/office/drawing/2014/main" val="709421733"/>
                    </a:ext>
                  </a:extLst>
                </a:gridCol>
                <a:gridCol w="576072">
                  <a:extLst>
                    <a:ext uri="{9D8B030D-6E8A-4147-A177-3AD203B41FA5}">
                      <a16:colId xmlns:a16="http://schemas.microsoft.com/office/drawing/2014/main" val="2881591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80381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- 2023-08-09 19:41:39</a:t>
                      </a:r>
                      <a:r>
                        <a:rPr kumimoji="0" lang="de-DE" sz="1000" b="0" i="0" u="none" strike="noStrike" kern="1200" cap="none" spc="0" normalizeH="0" baseline="0" noProof="0">
                          <a:ln>
                            <a:noFill/>
                          </a:ln>
                          <a:solidFill>
                            <a:prstClr val="black"/>
                          </a:solidFill>
                          <a:effectLst/>
                          <a:uLnTx/>
                          <a:uFillTx/>
                          <a:latin typeface="Calibri"/>
                          <a:ea typeface="+mn-ea"/>
                          <a:cs typeface="+mn-cs"/>
                        </a:rPr>
                        <a:t>
 Wie süß sind diese Labrador-Welpen? Bewertet sie von 1-10! 💚
Feiert mit uns den Charme und die Lebendigkeit der Labradore! Diese unglaublichen Hunde verkörpern grenzenlose Energie und einen abenteuerlichen Geist, der immer wieder für Erstaunen sorgt! 😍
Für eine optimale Ernährung wählt ihr Royal Canin Breed Labrador Retriever Puppy! Die spezielle Rezeptur dieses Trockenfutters unterstützt ihr Wachstum, stärkt ihr Immunsystem, reguliert ihr Gewicht und fördert eine gesunde Verdauung. 
Die rassespezifischen Produkte findet ihr unter unserem 👉 Link in der Bio.
Teilt eure Liebe für Labradore in den Kommentaren unten! Lasst uns ihr verspieltes Wesen und ihre Lebensfreude feiern!🎈
📸@heldtenhafte_momente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https://quintly-image-storage.s3.amazonaws.com/a3c6a84677b323a98ffdc8fff236cce3/56bcee3ead3eaac38ee1a6ceac1354f2.jpg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11082</a:t>
                      </a:r>
                    </a:p>
                  </a:txBody>
                  <a:tcPr/>
                </a:tc>
                <a:extLst>
                  <a:ext uri="{0D108BD9-81ED-4DB2-BD59-A6C34878D82A}">
                    <a16:rowId xmlns:a16="http://schemas.microsoft.com/office/drawing/2014/main" val="723200"/>
                  </a:ext>
                </a:extLst>
              </a:tr>
            </a:tbl>
          </a:graphicData>
        </a:graphic>
      </p:graphicFrame>
      <p:sp>
        <p:nvSpPr>
          <p:cNvPr id="4" name="Text Placeholder 3">
            <a:extLst>
              <a:ext uri="{FF2B5EF4-FFF2-40B4-BE49-F238E27FC236}">
                <a16:creationId xmlns:a16="http://schemas.microsoft.com/office/drawing/2014/main" id="{9F9FACA4-701D-48C7-9D23-593563B6F7E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719206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61AF8-8343-40D3-B977-23EA90750E39}"/>
              </a:ext>
            </a:extLst>
          </p:cNvPr>
          <p:cNvSpPr>
            <a:spLocks noGrp="1"/>
          </p:cNvSpPr>
          <p:nvPr>
            <p:ph type="title"/>
          </p:nvPr>
        </p:nvSpPr>
        <p:spPr/>
        <p:txBody>
          <a:bodyPr/>
          <a:lstStyle/>
          <a:p>
            <a:r>
              <a:rPr lang="fr-FR"/>
              <a:t>Instagram Posts Table | zooplus_de DE - 3 of 25</a:t>
            </a:r>
            <a:endParaRPr lang="en-US"/>
          </a:p>
        </p:txBody>
      </p:sp>
      <p:graphicFrame>
        <p:nvGraphicFramePr>
          <p:cNvPr id="5" name="Table Placeholder 4">
            <a:extLst>
              <a:ext uri="{FF2B5EF4-FFF2-40B4-BE49-F238E27FC236}">
                <a16:creationId xmlns:a16="http://schemas.microsoft.com/office/drawing/2014/main" id="{406EF602-B044-4289-9172-DEBF79598454}"/>
              </a:ext>
            </a:extLst>
          </p:cNvPr>
          <p:cNvGraphicFramePr>
            <a:graphicFrameLocks noGrp="1"/>
          </p:cNvGraphicFramePr>
          <p:nvPr>
            <p:ph type="tbl" sz="quarter" idx="13"/>
            <p:extLst>
              <p:ext uri="{D42A27DB-BD31-4B8C-83A1-F6EECF244321}">
                <p14:modId xmlns:p14="http://schemas.microsoft.com/office/powerpoint/2010/main" val="1369259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42372680"/>
                    </a:ext>
                  </a:extLst>
                </a:gridCol>
                <a:gridCol w="1152143">
                  <a:extLst>
                    <a:ext uri="{9D8B030D-6E8A-4147-A177-3AD203B41FA5}">
                      <a16:colId xmlns:a16="http://schemas.microsoft.com/office/drawing/2014/main" val="3119933731"/>
                    </a:ext>
                  </a:extLst>
                </a:gridCol>
                <a:gridCol w="576072">
                  <a:extLst>
                    <a:ext uri="{9D8B030D-6E8A-4147-A177-3AD203B41FA5}">
                      <a16:colId xmlns:a16="http://schemas.microsoft.com/office/drawing/2014/main" val="1682511078"/>
                    </a:ext>
                  </a:extLst>
                </a:gridCol>
                <a:gridCol w="576072">
                  <a:extLst>
                    <a:ext uri="{9D8B030D-6E8A-4147-A177-3AD203B41FA5}">
                      <a16:colId xmlns:a16="http://schemas.microsoft.com/office/drawing/2014/main" val="1387650597"/>
                    </a:ext>
                  </a:extLst>
                </a:gridCol>
                <a:gridCol w="576072">
                  <a:extLst>
                    <a:ext uri="{9D8B030D-6E8A-4147-A177-3AD203B41FA5}">
                      <a16:colId xmlns:a16="http://schemas.microsoft.com/office/drawing/2014/main" val="2469707838"/>
                    </a:ext>
                  </a:extLst>
                </a:gridCol>
                <a:gridCol w="576072">
                  <a:extLst>
                    <a:ext uri="{9D8B030D-6E8A-4147-A177-3AD203B41FA5}">
                      <a16:colId xmlns:a16="http://schemas.microsoft.com/office/drawing/2014/main" val="3808556852"/>
                    </a:ext>
                  </a:extLst>
                </a:gridCol>
                <a:gridCol w="576072">
                  <a:extLst>
                    <a:ext uri="{9D8B030D-6E8A-4147-A177-3AD203B41FA5}">
                      <a16:colId xmlns:a16="http://schemas.microsoft.com/office/drawing/2014/main" val="2628636672"/>
                    </a:ext>
                  </a:extLst>
                </a:gridCol>
                <a:gridCol w="576072">
                  <a:extLst>
                    <a:ext uri="{9D8B030D-6E8A-4147-A177-3AD203B41FA5}">
                      <a16:colId xmlns:a16="http://schemas.microsoft.com/office/drawing/2014/main" val="1914955425"/>
                    </a:ext>
                  </a:extLst>
                </a:gridCol>
                <a:gridCol w="576072">
                  <a:extLst>
                    <a:ext uri="{9D8B030D-6E8A-4147-A177-3AD203B41FA5}">
                      <a16:colId xmlns:a16="http://schemas.microsoft.com/office/drawing/2014/main" val="925607863"/>
                    </a:ext>
                  </a:extLst>
                </a:gridCol>
                <a:gridCol w="576072">
                  <a:extLst>
                    <a:ext uri="{9D8B030D-6E8A-4147-A177-3AD203B41FA5}">
                      <a16:colId xmlns:a16="http://schemas.microsoft.com/office/drawing/2014/main" val="884499197"/>
                    </a:ext>
                  </a:extLst>
                </a:gridCol>
                <a:gridCol w="576072">
                  <a:extLst>
                    <a:ext uri="{9D8B030D-6E8A-4147-A177-3AD203B41FA5}">
                      <a16:colId xmlns:a16="http://schemas.microsoft.com/office/drawing/2014/main" val="1567799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34397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- 2023-08-07 09:00:49</a:t>
                      </a:r>
                      <a:r>
                        <a:rPr kumimoji="0" lang="de-DE" sz="1000" b="0" i="0" u="none" strike="noStrike" kern="1200" cap="none" spc="0" normalizeH="0" baseline="0" noProof="0">
                          <a:ln>
                            <a:noFill/>
                          </a:ln>
                          <a:solidFill>
                            <a:prstClr val="black"/>
                          </a:solidFill>
                          <a:effectLst/>
                          <a:uLnTx/>
                          <a:uFillTx/>
                          <a:latin typeface="Calibri"/>
                          <a:ea typeface="+mn-ea"/>
                          <a:cs typeface="+mn-cs"/>
                        </a:rPr>
                        <a:t>
 "Wie?! Du gehst arbeiten. Wer kuschelt mit mir, wenn du nicht da bist" 🙀 Das würde diese kleine Fellnase wohl sagen, wenn sie reden könnte und sieht, wie wir morgens das Haus verlassen. 🤔🐱
Was würde euer Haustier wohl sagen? Verratet es uns unten! 👇😉
📸 @furryfritz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https://quintly-image-storage.s3.amazonaws.com/a3c6a84677b323a98ffdc8fff236cce3/1b4bb62b2a26f3956f45707162eef245.jpg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09/14/2023 16:21:02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08717365"/>
                  </a:ext>
                </a:extLst>
              </a:tr>
            </a:tbl>
          </a:graphicData>
        </a:graphic>
      </p:graphicFrame>
      <p:sp>
        <p:nvSpPr>
          <p:cNvPr id="4" name="Text Placeholder 3">
            <a:extLst>
              <a:ext uri="{FF2B5EF4-FFF2-40B4-BE49-F238E27FC236}">
                <a16:creationId xmlns:a16="http://schemas.microsoft.com/office/drawing/2014/main" id="{D78FB48E-9A2A-47C6-B07F-3F12D783A13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6458823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7F2E0-2D1B-49F9-8FA6-6299FC783C22}"/>
              </a:ext>
            </a:extLst>
          </p:cNvPr>
          <p:cNvSpPr>
            <a:spLocks noGrp="1"/>
          </p:cNvSpPr>
          <p:nvPr>
            <p:ph type="title"/>
          </p:nvPr>
        </p:nvSpPr>
        <p:spPr/>
        <p:txBody>
          <a:bodyPr/>
          <a:lstStyle/>
          <a:p>
            <a:r>
              <a:rPr lang="fr-FR"/>
              <a:t>Instagram Posts Table | zooplus_de DE - 4 of 25</a:t>
            </a:r>
            <a:endParaRPr lang="en-US"/>
          </a:p>
        </p:txBody>
      </p:sp>
      <p:graphicFrame>
        <p:nvGraphicFramePr>
          <p:cNvPr id="5" name="Table Placeholder 4">
            <a:extLst>
              <a:ext uri="{FF2B5EF4-FFF2-40B4-BE49-F238E27FC236}">
                <a16:creationId xmlns:a16="http://schemas.microsoft.com/office/drawing/2014/main" id="{3ABA4B7F-E5F4-4600-BE03-AB021966BA56}"/>
              </a:ext>
            </a:extLst>
          </p:cNvPr>
          <p:cNvGraphicFramePr>
            <a:graphicFrameLocks noGrp="1"/>
          </p:cNvGraphicFramePr>
          <p:nvPr>
            <p:ph type="tbl" sz="quarter" idx="13"/>
            <p:extLst>
              <p:ext uri="{D42A27DB-BD31-4B8C-83A1-F6EECF244321}">
                <p14:modId xmlns:p14="http://schemas.microsoft.com/office/powerpoint/2010/main" val="275006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27123032"/>
                    </a:ext>
                  </a:extLst>
                </a:gridCol>
                <a:gridCol w="1152143">
                  <a:extLst>
                    <a:ext uri="{9D8B030D-6E8A-4147-A177-3AD203B41FA5}">
                      <a16:colId xmlns:a16="http://schemas.microsoft.com/office/drawing/2014/main" val="849295405"/>
                    </a:ext>
                  </a:extLst>
                </a:gridCol>
                <a:gridCol w="576072">
                  <a:extLst>
                    <a:ext uri="{9D8B030D-6E8A-4147-A177-3AD203B41FA5}">
                      <a16:colId xmlns:a16="http://schemas.microsoft.com/office/drawing/2014/main" val="1854828199"/>
                    </a:ext>
                  </a:extLst>
                </a:gridCol>
                <a:gridCol w="576072">
                  <a:extLst>
                    <a:ext uri="{9D8B030D-6E8A-4147-A177-3AD203B41FA5}">
                      <a16:colId xmlns:a16="http://schemas.microsoft.com/office/drawing/2014/main" val="2452925684"/>
                    </a:ext>
                  </a:extLst>
                </a:gridCol>
                <a:gridCol w="576072">
                  <a:extLst>
                    <a:ext uri="{9D8B030D-6E8A-4147-A177-3AD203B41FA5}">
                      <a16:colId xmlns:a16="http://schemas.microsoft.com/office/drawing/2014/main" val="228556219"/>
                    </a:ext>
                  </a:extLst>
                </a:gridCol>
                <a:gridCol w="576072">
                  <a:extLst>
                    <a:ext uri="{9D8B030D-6E8A-4147-A177-3AD203B41FA5}">
                      <a16:colId xmlns:a16="http://schemas.microsoft.com/office/drawing/2014/main" val="896174202"/>
                    </a:ext>
                  </a:extLst>
                </a:gridCol>
                <a:gridCol w="576072">
                  <a:extLst>
                    <a:ext uri="{9D8B030D-6E8A-4147-A177-3AD203B41FA5}">
                      <a16:colId xmlns:a16="http://schemas.microsoft.com/office/drawing/2014/main" val="612039229"/>
                    </a:ext>
                  </a:extLst>
                </a:gridCol>
                <a:gridCol w="576072">
                  <a:extLst>
                    <a:ext uri="{9D8B030D-6E8A-4147-A177-3AD203B41FA5}">
                      <a16:colId xmlns:a16="http://schemas.microsoft.com/office/drawing/2014/main" val="12800341"/>
                    </a:ext>
                  </a:extLst>
                </a:gridCol>
                <a:gridCol w="576072">
                  <a:extLst>
                    <a:ext uri="{9D8B030D-6E8A-4147-A177-3AD203B41FA5}">
                      <a16:colId xmlns:a16="http://schemas.microsoft.com/office/drawing/2014/main" val="2546953566"/>
                    </a:ext>
                  </a:extLst>
                </a:gridCol>
                <a:gridCol w="576072">
                  <a:extLst>
                    <a:ext uri="{9D8B030D-6E8A-4147-A177-3AD203B41FA5}">
                      <a16:colId xmlns:a16="http://schemas.microsoft.com/office/drawing/2014/main" val="1976545877"/>
                    </a:ext>
                  </a:extLst>
                </a:gridCol>
                <a:gridCol w="576072">
                  <a:extLst>
                    <a:ext uri="{9D8B030D-6E8A-4147-A177-3AD203B41FA5}">
                      <a16:colId xmlns:a16="http://schemas.microsoft.com/office/drawing/2014/main" val="2839168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35700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- 2023-08-13 09:00:30</a:t>
                      </a:r>
                      <a:r>
                        <a:rPr kumimoji="0" lang="en-US" sz="1000" b="0" i="0" u="none" strike="noStrike" kern="1200" cap="none" spc="0" normalizeH="0" baseline="0" noProof="0">
                          <a:ln>
                            <a:noFill/>
                          </a:ln>
                          <a:solidFill>
                            <a:prstClr val="black"/>
                          </a:solidFill>
                          <a:effectLst/>
                          <a:uLnTx/>
                          <a:uFillTx/>
                          <a:latin typeface="Calibri"/>
                          <a:ea typeface="+mn-ea"/>
                          <a:cs typeface="+mn-cs"/>
                        </a:rPr>
                        <a:t>
 Sagt uns, dass es Sonntag ist, ohne uns zu sagen, dass es Sonntag ist. 😉 😍 Was habt ihr mit eurem pelzigen Freund vor?🐶🐱😊
📸 @cleoandbentham
#zooplus #zooplusde #sonntag #sunday #pet #cat #dog #catsofinstagram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https://quintly-image-storage.s3.amazonaws.com/a3c6a84677b323a98ffdc8fff236cce3/ac04e8617e247e2b8b5a749bc5612c0e.jpg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44011471"/>
                  </a:ext>
                </a:extLst>
              </a:tr>
            </a:tbl>
          </a:graphicData>
        </a:graphic>
      </p:graphicFrame>
      <p:sp>
        <p:nvSpPr>
          <p:cNvPr id="4" name="Text Placeholder 3">
            <a:extLst>
              <a:ext uri="{FF2B5EF4-FFF2-40B4-BE49-F238E27FC236}">
                <a16:creationId xmlns:a16="http://schemas.microsoft.com/office/drawing/2014/main" id="{67555BD9-E91E-4DDE-BB93-935CC931CFD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3305475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738D55-2EA9-48D7-BCAE-A3170BA0500A}"/>
              </a:ext>
            </a:extLst>
          </p:cNvPr>
          <p:cNvSpPr>
            <a:spLocks noGrp="1"/>
          </p:cNvSpPr>
          <p:nvPr>
            <p:ph type="title"/>
          </p:nvPr>
        </p:nvSpPr>
        <p:spPr/>
        <p:txBody>
          <a:bodyPr/>
          <a:lstStyle/>
          <a:p>
            <a:r>
              <a:rPr lang="fr-FR"/>
              <a:t>Instagram Posts Table | zooplus_de DE - 5 of 25</a:t>
            </a:r>
            <a:endParaRPr lang="en-US"/>
          </a:p>
        </p:txBody>
      </p:sp>
      <p:graphicFrame>
        <p:nvGraphicFramePr>
          <p:cNvPr id="5" name="Table Placeholder 4">
            <a:extLst>
              <a:ext uri="{FF2B5EF4-FFF2-40B4-BE49-F238E27FC236}">
                <a16:creationId xmlns:a16="http://schemas.microsoft.com/office/drawing/2014/main" id="{B1FB33DE-B9E9-4DDE-9541-1BB1196ED90B}"/>
              </a:ext>
            </a:extLst>
          </p:cNvPr>
          <p:cNvGraphicFramePr>
            <a:graphicFrameLocks noGrp="1"/>
          </p:cNvGraphicFramePr>
          <p:nvPr>
            <p:ph type="tbl" sz="quarter" idx="13"/>
            <p:extLst>
              <p:ext uri="{D42A27DB-BD31-4B8C-83A1-F6EECF244321}">
                <p14:modId xmlns:p14="http://schemas.microsoft.com/office/powerpoint/2010/main" val="177169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941038392"/>
                    </a:ext>
                  </a:extLst>
                </a:gridCol>
                <a:gridCol w="1152143">
                  <a:extLst>
                    <a:ext uri="{9D8B030D-6E8A-4147-A177-3AD203B41FA5}">
                      <a16:colId xmlns:a16="http://schemas.microsoft.com/office/drawing/2014/main" val="2383343292"/>
                    </a:ext>
                  </a:extLst>
                </a:gridCol>
                <a:gridCol w="576072">
                  <a:extLst>
                    <a:ext uri="{9D8B030D-6E8A-4147-A177-3AD203B41FA5}">
                      <a16:colId xmlns:a16="http://schemas.microsoft.com/office/drawing/2014/main" val="3922486536"/>
                    </a:ext>
                  </a:extLst>
                </a:gridCol>
                <a:gridCol w="576072">
                  <a:extLst>
                    <a:ext uri="{9D8B030D-6E8A-4147-A177-3AD203B41FA5}">
                      <a16:colId xmlns:a16="http://schemas.microsoft.com/office/drawing/2014/main" val="3177544165"/>
                    </a:ext>
                  </a:extLst>
                </a:gridCol>
                <a:gridCol w="576072">
                  <a:extLst>
                    <a:ext uri="{9D8B030D-6E8A-4147-A177-3AD203B41FA5}">
                      <a16:colId xmlns:a16="http://schemas.microsoft.com/office/drawing/2014/main" val="2625183747"/>
                    </a:ext>
                  </a:extLst>
                </a:gridCol>
                <a:gridCol w="576072">
                  <a:extLst>
                    <a:ext uri="{9D8B030D-6E8A-4147-A177-3AD203B41FA5}">
                      <a16:colId xmlns:a16="http://schemas.microsoft.com/office/drawing/2014/main" val="546781637"/>
                    </a:ext>
                  </a:extLst>
                </a:gridCol>
                <a:gridCol w="576072">
                  <a:extLst>
                    <a:ext uri="{9D8B030D-6E8A-4147-A177-3AD203B41FA5}">
                      <a16:colId xmlns:a16="http://schemas.microsoft.com/office/drawing/2014/main" val="2242922199"/>
                    </a:ext>
                  </a:extLst>
                </a:gridCol>
                <a:gridCol w="576072">
                  <a:extLst>
                    <a:ext uri="{9D8B030D-6E8A-4147-A177-3AD203B41FA5}">
                      <a16:colId xmlns:a16="http://schemas.microsoft.com/office/drawing/2014/main" val="74493571"/>
                    </a:ext>
                  </a:extLst>
                </a:gridCol>
                <a:gridCol w="576072">
                  <a:extLst>
                    <a:ext uri="{9D8B030D-6E8A-4147-A177-3AD203B41FA5}">
                      <a16:colId xmlns:a16="http://schemas.microsoft.com/office/drawing/2014/main" val="4226486215"/>
                    </a:ext>
                  </a:extLst>
                </a:gridCol>
                <a:gridCol w="576072">
                  <a:extLst>
                    <a:ext uri="{9D8B030D-6E8A-4147-A177-3AD203B41FA5}">
                      <a16:colId xmlns:a16="http://schemas.microsoft.com/office/drawing/2014/main" val="4227643565"/>
                    </a:ext>
                  </a:extLst>
                </a:gridCol>
                <a:gridCol w="576072">
                  <a:extLst>
                    <a:ext uri="{9D8B030D-6E8A-4147-A177-3AD203B41FA5}">
                      <a16:colId xmlns:a16="http://schemas.microsoft.com/office/drawing/2014/main" val="135491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33872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- 2023-08-14 15:01:42</a:t>
                      </a:r>
                      <a:r>
                        <a:rPr kumimoji="0" lang="de-DE" sz="1000" b="0" i="0" u="none" strike="noStrike" kern="1200" cap="none" spc="0" normalizeH="0" baseline="0" noProof="0">
                          <a:ln>
                            <a:noFill/>
                          </a:ln>
                          <a:solidFill>
                            <a:prstClr val="black"/>
                          </a:solidFill>
                          <a:effectLst/>
                          <a:uLnTx/>
                          <a:uFillTx/>
                          <a:latin typeface="Calibri"/>
                          <a:ea typeface="+mn-ea"/>
                          <a:cs typeface="+mn-cs"/>
                        </a:rPr>
                        <a:t>
 Ihr sucht nach dem perfekten Plan für den heutigen Montag? 💚
Das Suchen ist nun vorbei: 💡 
Folgt dem Beispiel eurer Samtpfoten und macht ein wohlverdientes Montags-Nickerchen! 
Katzen scheinen immer die besten Plätze für ein Nickerchen zu finden, warum also nicht mit euch zusammen?🐾
#mondaymotivation #catsofinstargam #lazymonday
📸 @chase.flair.ozzy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https://quintly-image-storage.s3.amazonaws.com/a3c6a84677b323a98ffdc8fff236cce3/1ed5dcd0b1796796861997cb2b78023b.jpg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27204433"/>
                  </a:ext>
                </a:extLst>
              </a:tr>
            </a:tbl>
          </a:graphicData>
        </a:graphic>
      </p:graphicFrame>
      <p:sp>
        <p:nvSpPr>
          <p:cNvPr id="4" name="Text Placeholder 3">
            <a:extLst>
              <a:ext uri="{FF2B5EF4-FFF2-40B4-BE49-F238E27FC236}">
                <a16:creationId xmlns:a16="http://schemas.microsoft.com/office/drawing/2014/main" id="{EBB776C6-D434-4B2E-AE8C-3598015AFA4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8511523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F54811-DD7F-4C1A-97DC-A719EDD683B5}"/>
              </a:ext>
            </a:extLst>
          </p:cNvPr>
          <p:cNvSpPr>
            <a:spLocks noGrp="1"/>
          </p:cNvSpPr>
          <p:nvPr>
            <p:ph type="title"/>
          </p:nvPr>
        </p:nvSpPr>
        <p:spPr/>
        <p:txBody>
          <a:bodyPr/>
          <a:lstStyle/>
          <a:p>
            <a:r>
              <a:rPr lang="fr-FR"/>
              <a:t>Instagram Posts Table | zooplus_de DE - 6 of 25</a:t>
            </a:r>
            <a:endParaRPr lang="en-US"/>
          </a:p>
        </p:txBody>
      </p:sp>
      <p:graphicFrame>
        <p:nvGraphicFramePr>
          <p:cNvPr id="5" name="Table Placeholder 4">
            <a:extLst>
              <a:ext uri="{FF2B5EF4-FFF2-40B4-BE49-F238E27FC236}">
                <a16:creationId xmlns:a16="http://schemas.microsoft.com/office/drawing/2014/main" id="{77480BBD-B816-454B-B653-8FD1CA991497}"/>
              </a:ext>
            </a:extLst>
          </p:cNvPr>
          <p:cNvGraphicFramePr>
            <a:graphicFrameLocks noGrp="1"/>
          </p:cNvGraphicFramePr>
          <p:nvPr>
            <p:ph type="tbl" sz="quarter" idx="13"/>
            <p:extLst>
              <p:ext uri="{D42A27DB-BD31-4B8C-83A1-F6EECF244321}">
                <p14:modId xmlns:p14="http://schemas.microsoft.com/office/powerpoint/2010/main" val="3691396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02083518"/>
                    </a:ext>
                  </a:extLst>
                </a:gridCol>
                <a:gridCol w="1152143">
                  <a:extLst>
                    <a:ext uri="{9D8B030D-6E8A-4147-A177-3AD203B41FA5}">
                      <a16:colId xmlns:a16="http://schemas.microsoft.com/office/drawing/2014/main" val="160904470"/>
                    </a:ext>
                  </a:extLst>
                </a:gridCol>
                <a:gridCol w="576072">
                  <a:extLst>
                    <a:ext uri="{9D8B030D-6E8A-4147-A177-3AD203B41FA5}">
                      <a16:colId xmlns:a16="http://schemas.microsoft.com/office/drawing/2014/main" val="2109220773"/>
                    </a:ext>
                  </a:extLst>
                </a:gridCol>
                <a:gridCol w="576072">
                  <a:extLst>
                    <a:ext uri="{9D8B030D-6E8A-4147-A177-3AD203B41FA5}">
                      <a16:colId xmlns:a16="http://schemas.microsoft.com/office/drawing/2014/main" val="2713887654"/>
                    </a:ext>
                  </a:extLst>
                </a:gridCol>
                <a:gridCol w="576072">
                  <a:extLst>
                    <a:ext uri="{9D8B030D-6E8A-4147-A177-3AD203B41FA5}">
                      <a16:colId xmlns:a16="http://schemas.microsoft.com/office/drawing/2014/main" val="1762997110"/>
                    </a:ext>
                  </a:extLst>
                </a:gridCol>
                <a:gridCol w="576072">
                  <a:extLst>
                    <a:ext uri="{9D8B030D-6E8A-4147-A177-3AD203B41FA5}">
                      <a16:colId xmlns:a16="http://schemas.microsoft.com/office/drawing/2014/main" val="3383626842"/>
                    </a:ext>
                  </a:extLst>
                </a:gridCol>
                <a:gridCol w="576072">
                  <a:extLst>
                    <a:ext uri="{9D8B030D-6E8A-4147-A177-3AD203B41FA5}">
                      <a16:colId xmlns:a16="http://schemas.microsoft.com/office/drawing/2014/main" val="4155490109"/>
                    </a:ext>
                  </a:extLst>
                </a:gridCol>
                <a:gridCol w="576072">
                  <a:extLst>
                    <a:ext uri="{9D8B030D-6E8A-4147-A177-3AD203B41FA5}">
                      <a16:colId xmlns:a16="http://schemas.microsoft.com/office/drawing/2014/main" val="578756525"/>
                    </a:ext>
                  </a:extLst>
                </a:gridCol>
                <a:gridCol w="576072">
                  <a:extLst>
                    <a:ext uri="{9D8B030D-6E8A-4147-A177-3AD203B41FA5}">
                      <a16:colId xmlns:a16="http://schemas.microsoft.com/office/drawing/2014/main" val="1543723211"/>
                    </a:ext>
                  </a:extLst>
                </a:gridCol>
                <a:gridCol w="576072">
                  <a:extLst>
                    <a:ext uri="{9D8B030D-6E8A-4147-A177-3AD203B41FA5}">
                      <a16:colId xmlns:a16="http://schemas.microsoft.com/office/drawing/2014/main" val="2286984088"/>
                    </a:ext>
                  </a:extLst>
                </a:gridCol>
                <a:gridCol w="576072">
                  <a:extLst>
                    <a:ext uri="{9D8B030D-6E8A-4147-A177-3AD203B41FA5}">
                      <a16:colId xmlns:a16="http://schemas.microsoft.com/office/drawing/2014/main" val="31438756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489514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- 2023-08-24 09:00:57</a:t>
                      </a:r>
                      <a:r>
                        <a:rPr kumimoji="0" lang="de-DE" sz="1000" b="0" i="0" u="none" strike="noStrike" kern="1200" cap="none" spc="0" normalizeH="0" baseline="0" noProof="0">
                          <a:ln>
                            <a:noFill/>
                          </a:ln>
                          <a:solidFill>
                            <a:prstClr val="black"/>
                          </a:solidFill>
                          <a:effectLst/>
                          <a:uLnTx/>
                          <a:uFillTx/>
                          <a:latin typeface="Calibri"/>
                          <a:ea typeface="+mn-ea"/>
                          <a:cs typeface="+mn-cs"/>
                        </a:rPr>
                        <a:t>
 🐱 Du hörst Rascheln in der Nähe. Konzentration ist gefragt. Die Vorfreude steigt. 😻 Aber... keine Cosma Snackies, nur Muttis Lieblingschips. 
So schnell ist die Hoffnung auf einen leckeren Snack dahin und die Enttäuschung ist dieser kleinen Fellnase anzusehen. 🤔 Mal unter uns gefragt ... Cosma Snackies oder die Jelly Snacks - Für welchen Snack lässt eure Katze alles stehen und liegen? 💚😍
Unsere beliebten Cosmasnacks findet ihr über den Link in der Bio.
 📸:@mufasabellablue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https://quintly-image-storage.s3.amazonaws.com/a3c6a84677b323a98ffdc8fff236cce3/1a7e7416618521f77397bdf5e42ca2fe.jpg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09/22/2023 14:32:27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8829328"/>
                  </a:ext>
                </a:extLst>
              </a:tr>
            </a:tbl>
          </a:graphicData>
        </a:graphic>
      </p:graphicFrame>
      <p:sp>
        <p:nvSpPr>
          <p:cNvPr id="4" name="Text Placeholder 3">
            <a:extLst>
              <a:ext uri="{FF2B5EF4-FFF2-40B4-BE49-F238E27FC236}">
                <a16:creationId xmlns:a16="http://schemas.microsoft.com/office/drawing/2014/main" id="{BC6E1ADE-C07B-4122-855A-C832CDC2A02B}"/>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7604850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747F0-457B-483A-B146-DFB82CC6ECDD}"/>
              </a:ext>
            </a:extLst>
          </p:cNvPr>
          <p:cNvSpPr>
            <a:spLocks noGrp="1"/>
          </p:cNvSpPr>
          <p:nvPr>
            <p:ph type="title"/>
          </p:nvPr>
        </p:nvSpPr>
        <p:spPr/>
        <p:txBody>
          <a:bodyPr/>
          <a:lstStyle/>
          <a:p>
            <a:r>
              <a:rPr lang="fr-FR"/>
              <a:t>Instagram Posts Table | zooplus_de DE - 7 of 25</a:t>
            </a:r>
            <a:endParaRPr lang="en-US"/>
          </a:p>
        </p:txBody>
      </p:sp>
      <p:graphicFrame>
        <p:nvGraphicFramePr>
          <p:cNvPr id="5" name="Table Placeholder 4">
            <a:extLst>
              <a:ext uri="{FF2B5EF4-FFF2-40B4-BE49-F238E27FC236}">
                <a16:creationId xmlns:a16="http://schemas.microsoft.com/office/drawing/2014/main" id="{E112C4F9-C69D-4C1D-B738-B9D40543CE1C}"/>
              </a:ext>
            </a:extLst>
          </p:cNvPr>
          <p:cNvGraphicFramePr>
            <a:graphicFrameLocks noGrp="1"/>
          </p:cNvGraphicFramePr>
          <p:nvPr>
            <p:ph type="tbl" sz="quarter" idx="13"/>
            <p:extLst>
              <p:ext uri="{D42A27DB-BD31-4B8C-83A1-F6EECF244321}">
                <p14:modId xmlns:p14="http://schemas.microsoft.com/office/powerpoint/2010/main" val="1654467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936877622"/>
                    </a:ext>
                  </a:extLst>
                </a:gridCol>
                <a:gridCol w="1152143">
                  <a:extLst>
                    <a:ext uri="{9D8B030D-6E8A-4147-A177-3AD203B41FA5}">
                      <a16:colId xmlns:a16="http://schemas.microsoft.com/office/drawing/2014/main" val="3944213415"/>
                    </a:ext>
                  </a:extLst>
                </a:gridCol>
                <a:gridCol w="576072">
                  <a:extLst>
                    <a:ext uri="{9D8B030D-6E8A-4147-A177-3AD203B41FA5}">
                      <a16:colId xmlns:a16="http://schemas.microsoft.com/office/drawing/2014/main" val="1520730922"/>
                    </a:ext>
                  </a:extLst>
                </a:gridCol>
                <a:gridCol w="576072">
                  <a:extLst>
                    <a:ext uri="{9D8B030D-6E8A-4147-A177-3AD203B41FA5}">
                      <a16:colId xmlns:a16="http://schemas.microsoft.com/office/drawing/2014/main" val="2237790198"/>
                    </a:ext>
                  </a:extLst>
                </a:gridCol>
                <a:gridCol w="576072">
                  <a:extLst>
                    <a:ext uri="{9D8B030D-6E8A-4147-A177-3AD203B41FA5}">
                      <a16:colId xmlns:a16="http://schemas.microsoft.com/office/drawing/2014/main" val="812071527"/>
                    </a:ext>
                  </a:extLst>
                </a:gridCol>
                <a:gridCol w="576072">
                  <a:extLst>
                    <a:ext uri="{9D8B030D-6E8A-4147-A177-3AD203B41FA5}">
                      <a16:colId xmlns:a16="http://schemas.microsoft.com/office/drawing/2014/main" val="3612993800"/>
                    </a:ext>
                  </a:extLst>
                </a:gridCol>
                <a:gridCol w="576072">
                  <a:extLst>
                    <a:ext uri="{9D8B030D-6E8A-4147-A177-3AD203B41FA5}">
                      <a16:colId xmlns:a16="http://schemas.microsoft.com/office/drawing/2014/main" val="24109364"/>
                    </a:ext>
                  </a:extLst>
                </a:gridCol>
                <a:gridCol w="576072">
                  <a:extLst>
                    <a:ext uri="{9D8B030D-6E8A-4147-A177-3AD203B41FA5}">
                      <a16:colId xmlns:a16="http://schemas.microsoft.com/office/drawing/2014/main" val="303491602"/>
                    </a:ext>
                  </a:extLst>
                </a:gridCol>
                <a:gridCol w="576072">
                  <a:extLst>
                    <a:ext uri="{9D8B030D-6E8A-4147-A177-3AD203B41FA5}">
                      <a16:colId xmlns:a16="http://schemas.microsoft.com/office/drawing/2014/main" val="1058997408"/>
                    </a:ext>
                  </a:extLst>
                </a:gridCol>
                <a:gridCol w="576072">
                  <a:extLst>
                    <a:ext uri="{9D8B030D-6E8A-4147-A177-3AD203B41FA5}">
                      <a16:colId xmlns:a16="http://schemas.microsoft.com/office/drawing/2014/main" val="576480886"/>
                    </a:ext>
                  </a:extLst>
                </a:gridCol>
                <a:gridCol w="576072">
                  <a:extLst>
                    <a:ext uri="{9D8B030D-6E8A-4147-A177-3AD203B41FA5}">
                      <a16:colId xmlns:a16="http://schemas.microsoft.com/office/drawing/2014/main" val="41445174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27511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- 2023-08-25 09:00:59</a:t>
                      </a:r>
                      <a:r>
                        <a:rPr kumimoji="0" lang="de-DE" sz="1000" b="0" i="0" u="none" strike="noStrike" kern="1200" cap="none" spc="0" normalizeH="0" baseline="0" noProof="0">
                          <a:ln>
                            <a:noFill/>
                          </a:ln>
                          <a:solidFill>
                            <a:prstClr val="black"/>
                          </a:solidFill>
                          <a:effectLst/>
                          <a:uLnTx/>
                          <a:uFillTx/>
                          <a:latin typeface="Calibri"/>
                          <a:ea typeface="+mn-ea"/>
                          <a:cs typeface="+mn-cs"/>
                        </a:rPr>
                        <a:t>
 "Hier bin ich, wie kann ich helfen?" 🐱Sind eure pelzigen Gefährten ständig darauf erpicht, sich an der Hausarbeit zu beteiligen und ihre Anwesenheit zu zeigen? 💚😍🤔
📸:chase.flair.ozzy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https://quintly-image-storage.s3.amazonaws.com/a3c6a84677b323a98ffdc8fff236cce3/f0a6b4cda4d35b901ba096757cad31f9.jpg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09/24/2023 02:30:23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60052969"/>
                  </a:ext>
                </a:extLst>
              </a:tr>
            </a:tbl>
          </a:graphicData>
        </a:graphic>
      </p:graphicFrame>
      <p:sp>
        <p:nvSpPr>
          <p:cNvPr id="4" name="Text Placeholder 3">
            <a:extLst>
              <a:ext uri="{FF2B5EF4-FFF2-40B4-BE49-F238E27FC236}">
                <a16:creationId xmlns:a16="http://schemas.microsoft.com/office/drawing/2014/main" id="{987C0BC2-B8AF-418A-B288-86B16F6495B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0828912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65B5E-4DA8-4CEA-A491-AD8F97691E29}"/>
              </a:ext>
            </a:extLst>
          </p:cNvPr>
          <p:cNvSpPr>
            <a:spLocks noGrp="1"/>
          </p:cNvSpPr>
          <p:nvPr>
            <p:ph type="title"/>
          </p:nvPr>
        </p:nvSpPr>
        <p:spPr/>
        <p:txBody>
          <a:bodyPr/>
          <a:lstStyle/>
          <a:p>
            <a:r>
              <a:rPr lang="fr-FR"/>
              <a:t>Instagram Posts Table | zooplus_de DE - 8 of 25</a:t>
            </a:r>
            <a:endParaRPr lang="en-US"/>
          </a:p>
        </p:txBody>
      </p:sp>
      <p:graphicFrame>
        <p:nvGraphicFramePr>
          <p:cNvPr id="5" name="Table Placeholder 4">
            <a:extLst>
              <a:ext uri="{FF2B5EF4-FFF2-40B4-BE49-F238E27FC236}">
                <a16:creationId xmlns:a16="http://schemas.microsoft.com/office/drawing/2014/main" id="{F98CA1A3-1914-4C00-8A97-C476632AFCD5}"/>
              </a:ext>
            </a:extLst>
          </p:cNvPr>
          <p:cNvGraphicFramePr>
            <a:graphicFrameLocks noGrp="1"/>
          </p:cNvGraphicFramePr>
          <p:nvPr>
            <p:ph type="tbl" sz="quarter" idx="13"/>
            <p:extLst>
              <p:ext uri="{D42A27DB-BD31-4B8C-83A1-F6EECF244321}">
                <p14:modId xmlns:p14="http://schemas.microsoft.com/office/powerpoint/2010/main" val="813791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313682848"/>
                    </a:ext>
                  </a:extLst>
                </a:gridCol>
                <a:gridCol w="1152143">
                  <a:extLst>
                    <a:ext uri="{9D8B030D-6E8A-4147-A177-3AD203B41FA5}">
                      <a16:colId xmlns:a16="http://schemas.microsoft.com/office/drawing/2014/main" val="1951435481"/>
                    </a:ext>
                  </a:extLst>
                </a:gridCol>
                <a:gridCol w="576072">
                  <a:extLst>
                    <a:ext uri="{9D8B030D-6E8A-4147-A177-3AD203B41FA5}">
                      <a16:colId xmlns:a16="http://schemas.microsoft.com/office/drawing/2014/main" val="1992761567"/>
                    </a:ext>
                  </a:extLst>
                </a:gridCol>
                <a:gridCol w="576072">
                  <a:extLst>
                    <a:ext uri="{9D8B030D-6E8A-4147-A177-3AD203B41FA5}">
                      <a16:colId xmlns:a16="http://schemas.microsoft.com/office/drawing/2014/main" val="3623064003"/>
                    </a:ext>
                  </a:extLst>
                </a:gridCol>
                <a:gridCol w="576072">
                  <a:extLst>
                    <a:ext uri="{9D8B030D-6E8A-4147-A177-3AD203B41FA5}">
                      <a16:colId xmlns:a16="http://schemas.microsoft.com/office/drawing/2014/main" val="1464249347"/>
                    </a:ext>
                  </a:extLst>
                </a:gridCol>
                <a:gridCol w="576072">
                  <a:extLst>
                    <a:ext uri="{9D8B030D-6E8A-4147-A177-3AD203B41FA5}">
                      <a16:colId xmlns:a16="http://schemas.microsoft.com/office/drawing/2014/main" val="3433339291"/>
                    </a:ext>
                  </a:extLst>
                </a:gridCol>
                <a:gridCol w="576072">
                  <a:extLst>
                    <a:ext uri="{9D8B030D-6E8A-4147-A177-3AD203B41FA5}">
                      <a16:colId xmlns:a16="http://schemas.microsoft.com/office/drawing/2014/main" val="123236898"/>
                    </a:ext>
                  </a:extLst>
                </a:gridCol>
                <a:gridCol w="576072">
                  <a:extLst>
                    <a:ext uri="{9D8B030D-6E8A-4147-A177-3AD203B41FA5}">
                      <a16:colId xmlns:a16="http://schemas.microsoft.com/office/drawing/2014/main" val="2648993797"/>
                    </a:ext>
                  </a:extLst>
                </a:gridCol>
                <a:gridCol w="576072">
                  <a:extLst>
                    <a:ext uri="{9D8B030D-6E8A-4147-A177-3AD203B41FA5}">
                      <a16:colId xmlns:a16="http://schemas.microsoft.com/office/drawing/2014/main" val="685338278"/>
                    </a:ext>
                  </a:extLst>
                </a:gridCol>
                <a:gridCol w="576072">
                  <a:extLst>
                    <a:ext uri="{9D8B030D-6E8A-4147-A177-3AD203B41FA5}">
                      <a16:colId xmlns:a16="http://schemas.microsoft.com/office/drawing/2014/main" val="2282983225"/>
                    </a:ext>
                  </a:extLst>
                </a:gridCol>
                <a:gridCol w="576072">
                  <a:extLst>
                    <a:ext uri="{9D8B030D-6E8A-4147-A177-3AD203B41FA5}">
                      <a16:colId xmlns:a16="http://schemas.microsoft.com/office/drawing/2014/main" val="42402186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59246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- 2023-08-11 16:00:46</a:t>
                      </a:r>
                      <a:r>
                        <a:rPr kumimoji="0" lang="en-US" sz="1000" b="0" i="0" u="none" strike="noStrike" kern="1200" cap="none" spc="0" normalizeH="0" baseline="0" noProof="0">
                          <a:ln>
                            <a:noFill/>
                          </a:ln>
                          <a:solidFill>
                            <a:prstClr val="black"/>
                          </a:solidFill>
                          <a:effectLst/>
                          <a:uLnTx/>
                          <a:uFillTx/>
                          <a:latin typeface="Calibri"/>
                          <a:ea typeface="+mn-ea"/>
                          <a:cs typeface="+mn-cs"/>
                        </a:rPr>
                        <a:t>
 Zwei Regeln für ein glückliches Katzenleben:
📌 Finde einen Karton oder Korb
📌 Bestimme die Bequemlichkeit des Korbs, indem du dich in ihn hineinzwängst. Wenn er passt, dann passt es. Wenn nicht, quetsche dich hinein, bis er passt! 
💚Teilt ein Bild unter dem Hashtag #zoopluspets von euren Haustieren, die an den seltsamsten Orten sitzen! 😍
📸 @thepurrrfectcatlife
#zooplus #zooplusde #cat #katze #catrules #lebenmitkatze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https://quintly-image-storage.s3.amazonaws.com/a3c6a84677b323a98ffdc8fff236cce3/1d9673cef2f5c1796c2078130b8c8947.jpg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824163402"/>
                  </a:ext>
                </a:extLst>
              </a:tr>
            </a:tbl>
          </a:graphicData>
        </a:graphic>
      </p:graphicFrame>
      <p:sp>
        <p:nvSpPr>
          <p:cNvPr id="4" name="Text Placeholder 3">
            <a:extLst>
              <a:ext uri="{FF2B5EF4-FFF2-40B4-BE49-F238E27FC236}">
                <a16:creationId xmlns:a16="http://schemas.microsoft.com/office/drawing/2014/main" id="{93349090-E68A-46BA-ADE0-0752711AB3A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54514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19521-BCBA-4138-A055-A12E4DA9DB19}"/>
              </a:ext>
            </a:extLst>
          </p:cNvPr>
          <p:cNvSpPr>
            <a:spLocks noGrp="1"/>
          </p:cNvSpPr>
          <p:nvPr>
            <p:ph type="title"/>
          </p:nvPr>
        </p:nvSpPr>
        <p:spPr/>
        <p:txBody>
          <a:bodyPr/>
          <a:lstStyle/>
          <a:p>
            <a:r>
              <a:rPr lang="fr-FR"/>
              <a:t>Instagram Posts Table | zooplus_de DE - 9 of 25</a:t>
            </a:r>
            <a:endParaRPr lang="en-US"/>
          </a:p>
        </p:txBody>
      </p:sp>
      <p:graphicFrame>
        <p:nvGraphicFramePr>
          <p:cNvPr id="5" name="Table Placeholder 4">
            <a:extLst>
              <a:ext uri="{FF2B5EF4-FFF2-40B4-BE49-F238E27FC236}">
                <a16:creationId xmlns:a16="http://schemas.microsoft.com/office/drawing/2014/main" id="{4EEA359D-0499-4BBF-B197-388A580A9463}"/>
              </a:ext>
            </a:extLst>
          </p:cNvPr>
          <p:cNvGraphicFramePr>
            <a:graphicFrameLocks noGrp="1"/>
          </p:cNvGraphicFramePr>
          <p:nvPr>
            <p:ph type="tbl" sz="quarter" idx="13"/>
            <p:extLst>
              <p:ext uri="{D42A27DB-BD31-4B8C-83A1-F6EECF244321}">
                <p14:modId xmlns:p14="http://schemas.microsoft.com/office/powerpoint/2010/main" val="2642237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011250779"/>
                    </a:ext>
                  </a:extLst>
                </a:gridCol>
                <a:gridCol w="1152143">
                  <a:extLst>
                    <a:ext uri="{9D8B030D-6E8A-4147-A177-3AD203B41FA5}">
                      <a16:colId xmlns:a16="http://schemas.microsoft.com/office/drawing/2014/main" val="3645683359"/>
                    </a:ext>
                  </a:extLst>
                </a:gridCol>
                <a:gridCol w="576072">
                  <a:extLst>
                    <a:ext uri="{9D8B030D-6E8A-4147-A177-3AD203B41FA5}">
                      <a16:colId xmlns:a16="http://schemas.microsoft.com/office/drawing/2014/main" val="2108459846"/>
                    </a:ext>
                  </a:extLst>
                </a:gridCol>
                <a:gridCol w="576072">
                  <a:extLst>
                    <a:ext uri="{9D8B030D-6E8A-4147-A177-3AD203B41FA5}">
                      <a16:colId xmlns:a16="http://schemas.microsoft.com/office/drawing/2014/main" val="72368054"/>
                    </a:ext>
                  </a:extLst>
                </a:gridCol>
                <a:gridCol w="576072">
                  <a:extLst>
                    <a:ext uri="{9D8B030D-6E8A-4147-A177-3AD203B41FA5}">
                      <a16:colId xmlns:a16="http://schemas.microsoft.com/office/drawing/2014/main" val="1779368169"/>
                    </a:ext>
                  </a:extLst>
                </a:gridCol>
                <a:gridCol w="576072">
                  <a:extLst>
                    <a:ext uri="{9D8B030D-6E8A-4147-A177-3AD203B41FA5}">
                      <a16:colId xmlns:a16="http://schemas.microsoft.com/office/drawing/2014/main" val="3339620841"/>
                    </a:ext>
                  </a:extLst>
                </a:gridCol>
                <a:gridCol w="576072">
                  <a:extLst>
                    <a:ext uri="{9D8B030D-6E8A-4147-A177-3AD203B41FA5}">
                      <a16:colId xmlns:a16="http://schemas.microsoft.com/office/drawing/2014/main" val="723255792"/>
                    </a:ext>
                  </a:extLst>
                </a:gridCol>
                <a:gridCol w="576072">
                  <a:extLst>
                    <a:ext uri="{9D8B030D-6E8A-4147-A177-3AD203B41FA5}">
                      <a16:colId xmlns:a16="http://schemas.microsoft.com/office/drawing/2014/main" val="744195984"/>
                    </a:ext>
                  </a:extLst>
                </a:gridCol>
                <a:gridCol w="576072">
                  <a:extLst>
                    <a:ext uri="{9D8B030D-6E8A-4147-A177-3AD203B41FA5}">
                      <a16:colId xmlns:a16="http://schemas.microsoft.com/office/drawing/2014/main" val="3364926558"/>
                    </a:ext>
                  </a:extLst>
                </a:gridCol>
                <a:gridCol w="576072">
                  <a:extLst>
                    <a:ext uri="{9D8B030D-6E8A-4147-A177-3AD203B41FA5}">
                      <a16:colId xmlns:a16="http://schemas.microsoft.com/office/drawing/2014/main" val="2477488976"/>
                    </a:ext>
                  </a:extLst>
                </a:gridCol>
                <a:gridCol w="576072">
                  <a:extLst>
                    <a:ext uri="{9D8B030D-6E8A-4147-A177-3AD203B41FA5}">
                      <a16:colId xmlns:a16="http://schemas.microsoft.com/office/drawing/2014/main" val="22715063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37772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- 2023-08-03 09:00:33</a:t>
                      </a:r>
                      <a:r>
                        <a:rPr kumimoji="0" lang="de-DE" sz="1000" b="0" i="0" u="none" strike="noStrike" kern="1200" cap="none" spc="0" normalizeH="0" baseline="0" noProof="0">
                          <a:ln>
                            <a:noFill/>
                          </a:ln>
                          <a:solidFill>
                            <a:prstClr val="black"/>
                          </a:solidFill>
                          <a:effectLst/>
                          <a:uLnTx/>
                          <a:uFillTx/>
                          <a:latin typeface="Calibri"/>
                          <a:ea typeface="+mn-ea"/>
                          <a:cs typeface="+mn-cs"/>
                        </a:rPr>
                        <a:t>
 Leidet ihr als Katzenliebhaber💚🐱 unter Allergien? Keine Sorge, wir haben das Richtige für euch! 🤓
Unser neuester Magazinartikel enthüllt das Geheimnis des Zusammenlebens mit Katzen für Allergiker. 
Experten geben euch Tipps und Tricks, wie ihr eine allergikerfreundliche Umgebung für euch und euren katzenartigen Begleiter schaffen könnt. 
Von hypoallergenen Katzenrassen 🐱 (z. B. Cornish Rex, Devon Rex, Balinesen, Sibirier) bis hin zu effektiven Reinigungsroutinen (z. B. Händewaschen, konsequentes Staubsaugen) haben wir alles recherchiert, damit ihr Schnurren und Kuscheln ohne Schnupfen und Niesen genießen könnt. 
Der Link in unserer Biografie verrät mehr über die Möglichkeiten, ein Leben voller Fellliebe zu führen! 
📸: andrea
#zooplus #zooplusde #katze #allergie #magazin #catsofinstagram #katzenliebe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https://quintly-image-storage.s3.amazonaws.com/a3c6a84677b323a98ffdc8fff236cce3/03a1c2e2c6d5ed01f4971e4959af9cf5.jpg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09/14/2023 20:20:23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79860977"/>
                  </a:ext>
                </a:extLst>
              </a:tr>
            </a:tbl>
          </a:graphicData>
        </a:graphic>
      </p:graphicFrame>
      <p:sp>
        <p:nvSpPr>
          <p:cNvPr id="4" name="Text Placeholder 3">
            <a:extLst>
              <a:ext uri="{FF2B5EF4-FFF2-40B4-BE49-F238E27FC236}">
                <a16:creationId xmlns:a16="http://schemas.microsoft.com/office/drawing/2014/main" id="{042F2BE3-0DEC-4F2A-ABF5-EE490D6817C0}"/>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0193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093A9-2025-401B-9B31-37A971DC1ACD}"/>
              </a:ext>
            </a:extLst>
          </p:cNvPr>
          <p:cNvSpPr>
            <a:spLocks noGrp="1"/>
          </p:cNvSpPr>
          <p:nvPr>
            <p:ph type="title"/>
          </p:nvPr>
        </p:nvSpPr>
        <p:spPr/>
        <p:txBody>
          <a:bodyPr/>
          <a:lstStyle/>
          <a:p>
            <a:r>
              <a:rPr lang="fr-FR"/>
              <a:t>Instagram Posts Table | zooplus_de DE - 10 of 25</a:t>
            </a:r>
            <a:endParaRPr lang="en-US"/>
          </a:p>
        </p:txBody>
      </p:sp>
      <p:graphicFrame>
        <p:nvGraphicFramePr>
          <p:cNvPr id="5" name="Table Placeholder 4">
            <a:extLst>
              <a:ext uri="{FF2B5EF4-FFF2-40B4-BE49-F238E27FC236}">
                <a16:creationId xmlns:a16="http://schemas.microsoft.com/office/drawing/2014/main" id="{4574DDD0-9966-4B1F-8F5D-B49DEFC8CEFE}"/>
              </a:ext>
            </a:extLst>
          </p:cNvPr>
          <p:cNvGraphicFramePr>
            <a:graphicFrameLocks noGrp="1"/>
          </p:cNvGraphicFramePr>
          <p:nvPr>
            <p:ph type="tbl" sz="quarter" idx="13"/>
            <p:extLst>
              <p:ext uri="{D42A27DB-BD31-4B8C-83A1-F6EECF244321}">
                <p14:modId xmlns:p14="http://schemas.microsoft.com/office/powerpoint/2010/main" val="4178516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83335760"/>
                    </a:ext>
                  </a:extLst>
                </a:gridCol>
                <a:gridCol w="1152143">
                  <a:extLst>
                    <a:ext uri="{9D8B030D-6E8A-4147-A177-3AD203B41FA5}">
                      <a16:colId xmlns:a16="http://schemas.microsoft.com/office/drawing/2014/main" val="3059241450"/>
                    </a:ext>
                  </a:extLst>
                </a:gridCol>
                <a:gridCol w="576072">
                  <a:extLst>
                    <a:ext uri="{9D8B030D-6E8A-4147-A177-3AD203B41FA5}">
                      <a16:colId xmlns:a16="http://schemas.microsoft.com/office/drawing/2014/main" val="3771334863"/>
                    </a:ext>
                  </a:extLst>
                </a:gridCol>
                <a:gridCol w="576072">
                  <a:extLst>
                    <a:ext uri="{9D8B030D-6E8A-4147-A177-3AD203B41FA5}">
                      <a16:colId xmlns:a16="http://schemas.microsoft.com/office/drawing/2014/main" val="2461092323"/>
                    </a:ext>
                  </a:extLst>
                </a:gridCol>
                <a:gridCol w="576072">
                  <a:extLst>
                    <a:ext uri="{9D8B030D-6E8A-4147-A177-3AD203B41FA5}">
                      <a16:colId xmlns:a16="http://schemas.microsoft.com/office/drawing/2014/main" val="2839176105"/>
                    </a:ext>
                  </a:extLst>
                </a:gridCol>
                <a:gridCol w="576072">
                  <a:extLst>
                    <a:ext uri="{9D8B030D-6E8A-4147-A177-3AD203B41FA5}">
                      <a16:colId xmlns:a16="http://schemas.microsoft.com/office/drawing/2014/main" val="4047728673"/>
                    </a:ext>
                  </a:extLst>
                </a:gridCol>
                <a:gridCol w="576072">
                  <a:extLst>
                    <a:ext uri="{9D8B030D-6E8A-4147-A177-3AD203B41FA5}">
                      <a16:colId xmlns:a16="http://schemas.microsoft.com/office/drawing/2014/main" val="1090167707"/>
                    </a:ext>
                  </a:extLst>
                </a:gridCol>
                <a:gridCol w="576072">
                  <a:extLst>
                    <a:ext uri="{9D8B030D-6E8A-4147-A177-3AD203B41FA5}">
                      <a16:colId xmlns:a16="http://schemas.microsoft.com/office/drawing/2014/main" val="3887660371"/>
                    </a:ext>
                  </a:extLst>
                </a:gridCol>
                <a:gridCol w="576072">
                  <a:extLst>
                    <a:ext uri="{9D8B030D-6E8A-4147-A177-3AD203B41FA5}">
                      <a16:colId xmlns:a16="http://schemas.microsoft.com/office/drawing/2014/main" val="3174887819"/>
                    </a:ext>
                  </a:extLst>
                </a:gridCol>
                <a:gridCol w="576072">
                  <a:extLst>
                    <a:ext uri="{9D8B030D-6E8A-4147-A177-3AD203B41FA5}">
                      <a16:colId xmlns:a16="http://schemas.microsoft.com/office/drawing/2014/main" val="3990041466"/>
                    </a:ext>
                  </a:extLst>
                </a:gridCol>
                <a:gridCol w="576072">
                  <a:extLst>
                    <a:ext uri="{9D8B030D-6E8A-4147-A177-3AD203B41FA5}">
                      <a16:colId xmlns:a16="http://schemas.microsoft.com/office/drawing/2014/main" val="234086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102056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- 2023-08-20 10:00:34</a:t>
                      </a:r>
                      <a:r>
                        <a:rPr kumimoji="0" lang="de-DE" sz="1000" b="0" i="0" u="none" strike="noStrike" kern="1200" cap="none" spc="0" normalizeH="0" baseline="0" noProof="0">
                          <a:ln>
                            <a:noFill/>
                          </a:ln>
                          <a:solidFill>
                            <a:prstClr val="black"/>
                          </a:solidFill>
                          <a:effectLst/>
                          <a:uLnTx/>
                          <a:uFillTx/>
                          <a:latin typeface="Calibri"/>
                          <a:ea typeface="+mn-ea"/>
                          <a:cs typeface="+mn-cs"/>
                        </a:rPr>
                        <a:t>
 Achtung: Mückenalarm! 📌
Ist euer Katzenfreund im Freien sicher?
Wenn die Sonne an einem schönen Tag scheint, gehen viele Katzen gerne nach draußen und erkunden die Wunder der Natur. 🌞🍀🐾
Doch habt ihr euch jemals gefragt, ob Katzen von lästigen Mücken gestochen werden können? 
😡 Die Antwort: Ein eindeutiges Ja! 
Haltet Mücken mit diesen Tipps in Schach:
1. 👉 Schafft eine mückenfreie Zone: Richtet einen schattigen Bereich im Garten ein und überlegt, ob ihr eine abgeschirmte Terrasse einrichten oder ein Moskitonetz verwenden könnt.
2. 👉 Mückenabwehrmittel: Achtet auf katzensichere Mückenschutzmittel, die speziell für Katzen entwickelt wurden, da einige Produkte schädlich sein können. Erkundigt euch bei eurem Tierarzt, welches Mittel am besten geeignet ist. 
3. 👉 Begrenzt den Aufenthalt im Freien während der höchsten Mückenaktivität: Mücken sind in der Morgendämmerung und in der Abenddämmerung am aktivsten, daher sollten ihr eure Katze in dieser Zeit am besten im Haus oder in einem geschützten Bereich unterbringen.
Wurde eure Katze schon einmal von einer Stechmücke gestochen?
📸 @tony_mainecoon
#mosquitobite #catsofinstagram #zooplusde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https://quintly-image-storage.s3.amazonaws.com/a3c6a84677b323a98ffdc8fff236cce3/da164b1a9345be1c822308bc972c380f.jpg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09/18/2023 20:30:31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360323597"/>
                  </a:ext>
                </a:extLst>
              </a:tr>
            </a:tbl>
          </a:graphicData>
        </a:graphic>
      </p:graphicFrame>
      <p:sp>
        <p:nvSpPr>
          <p:cNvPr id="4" name="Text Placeholder 3">
            <a:extLst>
              <a:ext uri="{FF2B5EF4-FFF2-40B4-BE49-F238E27FC236}">
                <a16:creationId xmlns:a16="http://schemas.microsoft.com/office/drawing/2014/main" id="{70B22217-FE6D-415D-B5EB-6CF896B9883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668464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7A80A7-463D-4495-ADF6-135998C3F771}"/>
              </a:ext>
            </a:extLst>
          </p:cNvPr>
          <p:cNvSpPr>
            <a:spLocks noGrp="1"/>
          </p:cNvSpPr>
          <p:nvPr>
            <p:ph type="title"/>
          </p:nvPr>
        </p:nvSpPr>
        <p:spPr/>
        <p:txBody>
          <a:bodyPr/>
          <a:lstStyle/>
          <a:p>
            <a:r>
              <a:rPr lang="fr-FR"/>
              <a:t>Instagram Posts Table | zooplus_de DE - 11 of 25</a:t>
            </a:r>
            <a:endParaRPr lang="en-US"/>
          </a:p>
        </p:txBody>
      </p:sp>
      <p:graphicFrame>
        <p:nvGraphicFramePr>
          <p:cNvPr id="5" name="Table Placeholder 4">
            <a:extLst>
              <a:ext uri="{FF2B5EF4-FFF2-40B4-BE49-F238E27FC236}">
                <a16:creationId xmlns:a16="http://schemas.microsoft.com/office/drawing/2014/main" id="{FA34BEF3-F114-4D0A-8878-EF3F1E1FF80B}"/>
              </a:ext>
            </a:extLst>
          </p:cNvPr>
          <p:cNvGraphicFramePr>
            <a:graphicFrameLocks noGrp="1"/>
          </p:cNvGraphicFramePr>
          <p:nvPr>
            <p:ph type="tbl" sz="quarter" idx="13"/>
            <p:extLst>
              <p:ext uri="{D42A27DB-BD31-4B8C-83A1-F6EECF244321}">
                <p14:modId xmlns:p14="http://schemas.microsoft.com/office/powerpoint/2010/main" val="87136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243464624"/>
                    </a:ext>
                  </a:extLst>
                </a:gridCol>
                <a:gridCol w="1152143">
                  <a:extLst>
                    <a:ext uri="{9D8B030D-6E8A-4147-A177-3AD203B41FA5}">
                      <a16:colId xmlns:a16="http://schemas.microsoft.com/office/drawing/2014/main" val="3370657130"/>
                    </a:ext>
                  </a:extLst>
                </a:gridCol>
                <a:gridCol w="576072">
                  <a:extLst>
                    <a:ext uri="{9D8B030D-6E8A-4147-A177-3AD203B41FA5}">
                      <a16:colId xmlns:a16="http://schemas.microsoft.com/office/drawing/2014/main" val="1291992501"/>
                    </a:ext>
                  </a:extLst>
                </a:gridCol>
                <a:gridCol w="576072">
                  <a:extLst>
                    <a:ext uri="{9D8B030D-6E8A-4147-A177-3AD203B41FA5}">
                      <a16:colId xmlns:a16="http://schemas.microsoft.com/office/drawing/2014/main" val="1204504996"/>
                    </a:ext>
                  </a:extLst>
                </a:gridCol>
                <a:gridCol w="576072">
                  <a:extLst>
                    <a:ext uri="{9D8B030D-6E8A-4147-A177-3AD203B41FA5}">
                      <a16:colId xmlns:a16="http://schemas.microsoft.com/office/drawing/2014/main" val="2916106195"/>
                    </a:ext>
                  </a:extLst>
                </a:gridCol>
                <a:gridCol w="576072">
                  <a:extLst>
                    <a:ext uri="{9D8B030D-6E8A-4147-A177-3AD203B41FA5}">
                      <a16:colId xmlns:a16="http://schemas.microsoft.com/office/drawing/2014/main" val="3996787795"/>
                    </a:ext>
                  </a:extLst>
                </a:gridCol>
                <a:gridCol w="576072">
                  <a:extLst>
                    <a:ext uri="{9D8B030D-6E8A-4147-A177-3AD203B41FA5}">
                      <a16:colId xmlns:a16="http://schemas.microsoft.com/office/drawing/2014/main" val="1494708903"/>
                    </a:ext>
                  </a:extLst>
                </a:gridCol>
                <a:gridCol w="576072">
                  <a:extLst>
                    <a:ext uri="{9D8B030D-6E8A-4147-A177-3AD203B41FA5}">
                      <a16:colId xmlns:a16="http://schemas.microsoft.com/office/drawing/2014/main" val="3404466795"/>
                    </a:ext>
                  </a:extLst>
                </a:gridCol>
                <a:gridCol w="576072">
                  <a:extLst>
                    <a:ext uri="{9D8B030D-6E8A-4147-A177-3AD203B41FA5}">
                      <a16:colId xmlns:a16="http://schemas.microsoft.com/office/drawing/2014/main" val="3494564955"/>
                    </a:ext>
                  </a:extLst>
                </a:gridCol>
                <a:gridCol w="576072">
                  <a:extLst>
                    <a:ext uri="{9D8B030D-6E8A-4147-A177-3AD203B41FA5}">
                      <a16:colId xmlns:a16="http://schemas.microsoft.com/office/drawing/2014/main" val="3221090871"/>
                    </a:ext>
                  </a:extLst>
                </a:gridCol>
                <a:gridCol w="576072">
                  <a:extLst>
                    <a:ext uri="{9D8B030D-6E8A-4147-A177-3AD203B41FA5}">
                      <a16:colId xmlns:a16="http://schemas.microsoft.com/office/drawing/2014/main" val="1863216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4226411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- 2023-08-15 10:01:49</a:t>
                      </a:r>
                      <a:r>
                        <a:rPr kumimoji="0" lang="de-DE" sz="1000" b="0" i="0" u="none" strike="noStrike" kern="1200" cap="none" spc="0" normalizeH="0" baseline="0" noProof="0">
                          <a:ln>
                            <a:noFill/>
                          </a:ln>
                          <a:solidFill>
                            <a:prstClr val="black"/>
                          </a:solidFill>
                          <a:effectLst/>
                          <a:uLnTx/>
                          <a:uFillTx/>
                          <a:latin typeface="Calibri"/>
                          <a:ea typeface="+mn-ea"/>
                          <a:cs typeface="+mn-cs"/>
                        </a:rPr>
                        <a:t>
 "Hey Mensch, bist du bereit für etwas Spaß?" 😺
Wusstet ihr, dass eines der zuverlässigsten Zeichen einer glücklichen Katze ihr unstillbarer Spieltrieb ist? 💚🐾
Das ist ihre Art, ihre Zufriedenheit und ihr allgemeines Wohlbefinden zum Ausdruck zu bringen! 😍
Hier findet ihr mehr Anzeichen dafür, dass eure Katze glücklich ist: 👉 Link in unserer Bio 
📸nattomakiroll
#happycat #catsofinstagram #zooplusde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https://quintly-image-storage.s3.amazonaws.com/a3c6a84677b323a98ffdc8fff236cce3/95507be04f853ff8c1bfb6936ba9dac6.jpg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46340808"/>
                  </a:ext>
                </a:extLst>
              </a:tr>
            </a:tbl>
          </a:graphicData>
        </a:graphic>
      </p:graphicFrame>
      <p:sp>
        <p:nvSpPr>
          <p:cNvPr id="4" name="Text Placeholder 3">
            <a:extLst>
              <a:ext uri="{FF2B5EF4-FFF2-40B4-BE49-F238E27FC236}">
                <a16:creationId xmlns:a16="http://schemas.microsoft.com/office/drawing/2014/main" id="{A1A57276-4B1F-4EF9-B835-9C0590446342}"/>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793077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81174D-C949-4953-AE37-4C20E9EFA932}"/>
              </a:ext>
            </a:extLst>
          </p:cNvPr>
          <p:cNvSpPr>
            <a:spLocks noGrp="1"/>
          </p:cNvSpPr>
          <p:nvPr>
            <p:ph type="title"/>
          </p:nvPr>
        </p:nvSpPr>
        <p:spPr/>
        <p:txBody>
          <a:bodyPr/>
          <a:lstStyle/>
          <a:p>
            <a:r>
              <a:rPr lang="fr-FR"/>
              <a:t>Instagram Posts Table | zooplus_de DE - 12 of 25</a:t>
            </a:r>
            <a:endParaRPr lang="en-US"/>
          </a:p>
        </p:txBody>
      </p:sp>
      <p:graphicFrame>
        <p:nvGraphicFramePr>
          <p:cNvPr id="5" name="Table Placeholder 4">
            <a:extLst>
              <a:ext uri="{FF2B5EF4-FFF2-40B4-BE49-F238E27FC236}">
                <a16:creationId xmlns:a16="http://schemas.microsoft.com/office/drawing/2014/main" id="{759BF5C5-886F-4771-80D7-E292E619C7E3}"/>
              </a:ext>
            </a:extLst>
          </p:cNvPr>
          <p:cNvGraphicFramePr>
            <a:graphicFrameLocks noGrp="1"/>
          </p:cNvGraphicFramePr>
          <p:nvPr>
            <p:ph type="tbl" sz="quarter" idx="13"/>
            <p:extLst>
              <p:ext uri="{D42A27DB-BD31-4B8C-83A1-F6EECF244321}">
                <p14:modId xmlns:p14="http://schemas.microsoft.com/office/powerpoint/2010/main" val="6461498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5761599"/>
                    </a:ext>
                  </a:extLst>
                </a:gridCol>
                <a:gridCol w="1152143">
                  <a:extLst>
                    <a:ext uri="{9D8B030D-6E8A-4147-A177-3AD203B41FA5}">
                      <a16:colId xmlns:a16="http://schemas.microsoft.com/office/drawing/2014/main" val="882014326"/>
                    </a:ext>
                  </a:extLst>
                </a:gridCol>
                <a:gridCol w="576072">
                  <a:extLst>
                    <a:ext uri="{9D8B030D-6E8A-4147-A177-3AD203B41FA5}">
                      <a16:colId xmlns:a16="http://schemas.microsoft.com/office/drawing/2014/main" val="258904271"/>
                    </a:ext>
                  </a:extLst>
                </a:gridCol>
                <a:gridCol w="576072">
                  <a:extLst>
                    <a:ext uri="{9D8B030D-6E8A-4147-A177-3AD203B41FA5}">
                      <a16:colId xmlns:a16="http://schemas.microsoft.com/office/drawing/2014/main" val="622899099"/>
                    </a:ext>
                  </a:extLst>
                </a:gridCol>
                <a:gridCol w="576072">
                  <a:extLst>
                    <a:ext uri="{9D8B030D-6E8A-4147-A177-3AD203B41FA5}">
                      <a16:colId xmlns:a16="http://schemas.microsoft.com/office/drawing/2014/main" val="4217519364"/>
                    </a:ext>
                  </a:extLst>
                </a:gridCol>
                <a:gridCol w="576072">
                  <a:extLst>
                    <a:ext uri="{9D8B030D-6E8A-4147-A177-3AD203B41FA5}">
                      <a16:colId xmlns:a16="http://schemas.microsoft.com/office/drawing/2014/main" val="2735387791"/>
                    </a:ext>
                  </a:extLst>
                </a:gridCol>
                <a:gridCol w="576072">
                  <a:extLst>
                    <a:ext uri="{9D8B030D-6E8A-4147-A177-3AD203B41FA5}">
                      <a16:colId xmlns:a16="http://schemas.microsoft.com/office/drawing/2014/main" val="1788867302"/>
                    </a:ext>
                  </a:extLst>
                </a:gridCol>
                <a:gridCol w="576072">
                  <a:extLst>
                    <a:ext uri="{9D8B030D-6E8A-4147-A177-3AD203B41FA5}">
                      <a16:colId xmlns:a16="http://schemas.microsoft.com/office/drawing/2014/main" val="4100071133"/>
                    </a:ext>
                  </a:extLst>
                </a:gridCol>
                <a:gridCol w="576072">
                  <a:extLst>
                    <a:ext uri="{9D8B030D-6E8A-4147-A177-3AD203B41FA5}">
                      <a16:colId xmlns:a16="http://schemas.microsoft.com/office/drawing/2014/main" val="1020114993"/>
                    </a:ext>
                  </a:extLst>
                </a:gridCol>
                <a:gridCol w="576072">
                  <a:extLst>
                    <a:ext uri="{9D8B030D-6E8A-4147-A177-3AD203B41FA5}">
                      <a16:colId xmlns:a16="http://schemas.microsoft.com/office/drawing/2014/main" val="3064249331"/>
                    </a:ext>
                  </a:extLst>
                </a:gridCol>
                <a:gridCol w="576072">
                  <a:extLst>
                    <a:ext uri="{9D8B030D-6E8A-4147-A177-3AD203B41FA5}">
                      <a16:colId xmlns:a16="http://schemas.microsoft.com/office/drawing/2014/main" val="2930081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527199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- 2023-08-02 09:15:52</a:t>
                      </a:r>
                      <a:r>
                        <a:rPr kumimoji="0" lang="de-DE" sz="1000" b="0" i="0" u="none" strike="noStrike" kern="1200" cap="none" spc="0" normalizeH="0" baseline="0" noProof="0">
                          <a:ln>
                            <a:noFill/>
                          </a:ln>
                          <a:solidFill>
                            <a:prstClr val="black"/>
                          </a:solidFill>
                          <a:effectLst/>
                          <a:uLnTx/>
                          <a:uFillTx/>
                          <a:latin typeface="Calibri"/>
                          <a:ea typeface="+mn-ea"/>
                          <a:cs typeface="+mn-cs"/>
                        </a:rPr>
                        <a:t>
 Zur Wochenmitte empfehlen wir euch, heute mit eurer Fellnase die Zeit und vielleicht die Sonne zu genießen! ☀💚🐱 Gönnt euch ein paar schöne Stunden zu zweit! Was macht ihr am liebsten mit euren Haustieren?
Ob Kuscheln mit dem Stubentiger 🐱 oder mit dem Hund 🐶 die Umgebung erkunden. Wir freuen uns auf eure Antworten! 👇😍
📸@yuna_miau
#zooplusde #zooplus #mittwoch #motivation #cat #katzen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https://quintly-image-storage.s3.amazonaws.com/a3c6a84677b323a98ffdc8fff236cce3/ba13247ef6f73a3795fefdc8a44330db.jpg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09/14/2023 20:20:23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33791218"/>
                  </a:ext>
                </a:extLst>
              </a:tr>
            </a:tbl>
          </a:graphicData>
        </a:graphic>
      </p:graphicFrame>
      <p:sp>
        <p:nvSpPr>
          <p:cNvPr id="4" name="Text Placeholder 3">
            <a:extLst>
              <a:ext uri="{FF2B5EF4-FFF2-40B4-BE49-F238E27FC236}">
                <a16:creationId xmlns:a16="http://schemas.microsoft.com/office/drawing/2014/main" id="{F057F723-965C-49A5-A652-EA1353EC184C}"/>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652852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1CA08-B37C-4CC6-8E3F-84AC416FAEC4}"/>
              </a:ext>
            </a:extLst>
          </p:cNvPr>
          <p:cNvSpPr>
            <a:spLocks noGrp="1"/>
          </p:cNvSpPr>
          <p:nvPr>
            <p:ph type="title"/>
          </p:nvPr>
        </p:nvSpPr>
        <p:spPr/>
        <p:txBody>
          <a:bodyPr/>
          <a:lstStyle/>
          <a:p>
            <a:r>
              <a:rPr lang="fr-FR"/>
              <a:t>Instagram Posts Table | zooplus_de DE - 13 of 25</a:t>
            </a:r>
            <a:endParaRPr lang="en-US"/>
          </a:p>
        </p:txBody>
      </p:sp>
      <p:graphicFrame>
        <p:nvGraphicFramePr>
          <p:cNvPr id="5" name="Table Placeholder 4">
            <a:extLst>
              <a:ext uri="{FF2B5EF4-FFF2-40B4-BE49-F238E27FC236}">
                <a16:creationId xmlns:a16="http://schemas.microsoft.com/office/drawing/2014/main" id="{FBCE930C-2DFE-46F2-9338-FC511944D646}"/>
              </a:ext>
            </a:extLst>
          </p:cNvPr>
          <p:cNvGraphicFramePr>
            <a:graphicFrameLocks noGrp="1"/>
          </p:cNvGraphicFramePr>
          <p:nvPr>
            <p:ph type="tbl" sz="quarter" idx="13"/>
            <p:extLst>
              <p:ext uri="{D42A27DB-BD31-4B8C-83A1-F6EECF244321}">
                <p14:modId xmlns:p14="http://schemas.microsoft.com/office/powerpoint/2010/main" val="2502783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687354820"/>
                    </a:ext>
                  </a:extLst>
                </a:gridCol>
                <a:gridCol w="1152143">
                  <a:extLst>
                    <a:ext uri="{9D8B030D-6E8A-4147-A177-3AD203B41FA5}">
                      <a16:colId xmlns:a16="http://schemas.microsoft.com/office/drawing/2014/main" val="298164479"/>
                    </a:ext>
                  </a:extLst>
                </a:gridCol>
                <a:gridCol w="576072">
                  <a:extLst>
                    <a:ext uri="{9D8B030D-6E8A-4147-A177-3AD203B41FA5}">
                      <a16:colId xmlns:a16="http://schemas.microsoft.com/office/drawing/2014/main" val="1265360377"/>
                    </a:ext>
                  </a:extLst>
                </a:gridCol>
                <a:gridCol w="576072">
                  <a:extLst>
                    <a:ext uri="{9D8B030D-6E8A-4147-A177-3AD203B41FA5}">
                      <a16:colId xmlns:a16="http://schemas.microsoft.com/office/drawing/2014/main" val="670140360"/>
                    </a:ext>
                  </a:extLst>
                </a:gridCol>
                <a:gridCol w="576072">
                  <a:extLst>
                    <a:ext uri="{9D8B030D-6E8A-4147-A177-3AD203B41FA5}">
                      <a16:colId xmlns:a16="http://schemas.microsoft.com/office/drawing/2014/main" val="2452634291"/>
                    </a:ext>
                  </a:extLst>
                </a:gridCol>
                <a:gridCol w="576072">
                  <a:extLst>
                    <a:ext uri="{9D8B030D-6E8A-4147-A177-3AD203B41FA5}">
                      <a16:colId xmlns:a16="http://schemas.microsoft.com/office/drawing/2014/main" val="1328529467"/>
                    </a:ext>
                  </a:extLst>
                </a:gridCol>
                <a:gridCol w="576072">
                  <a:extLst>
                    <a:ext uri="{9D8B030D-6E8A-4147-A177-3AD203B41FA5}">
                      <a16:colId xmlns:a16="http://schemas.microsoft.com/office/drawing/2014/main" val="3858402816"/>
                    </a:ext>
                  </a:extLst>
                </a:gridCol>
                <a:gridCol w="576072">
                  <a:extLst>
                    <a:ext uri="{9D8B030D-6E8A-4147-A177-3AD203B41FA5}">
                      <a16:colId xmlns:a16="http://schemas.microsoft.com/office/drawing/2014/main" val="3398583469"/>
                    </a:ext>
                  </a:extLst>
                </a:gridCol>
                <a:gridCol w="576072">
                  <a:extLst>
                    <a:ext uri="{9D8B030D-6E8A-4147-A177-3AD203B41FA5}">
                      <a16:colId xmlns:a16="http://schemas.microsoft.com/office/drawing/2014/main" val="2801329575"/>
                    </a:ext>
                  </a:extLst>
                </a:gridCol>
                <a:gridCol w="576072">
                  <a:extLst>
                    <a:ext uri="{9D8B030D-6E8A-4147-A177-3AD203B41FA5}">
                      <a16:colId xmlns:a16="http://schemas.microsoft.com/office/drawing/2014/main" val="2612907335"/>
                    </a:ext>
                  </a:extLst>
                </a:gridCol>
                <a:gridCol w="576072">
                  <a:extLst>
                    <a:ext uri="{9D8B030D-6E8A-4147-A177-3AD203B41FA5}">
                      <a16:colId xmlns:a16="http://schemas.microsoft.com/office/drawing/2014/main" val="2126462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103343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- 2023-08-20 19:00:31</a:t>
                      </a:r>
                      <a:r>
                        <a:rPr kumimoji="0" lang="de-DE" sz="1000" b="0" i="0" u="none" strike="noStrike" kern="1200" cap="none" spc="0" normalizeH="0" baseline="0" noProof="0">
                          <a:ln>
                            <a:noFill/>
                          </a:ln>
                          <a:solidFill>
                            <a:prstClr val="black"/>
                          </a:solidFill>
                          <a:effectLst/>
                          <a:uLnTx/>
                          <a:uFillTx/>
                          <a:latin typeface="Calibri"/>
                          <a:ea typeface="+mn-ea"/>
                          <a:cs typeface="+mn-cs"/>
                        </a:rPr>
                        <a:t>
 Hund 🐶und Katz 🐱 können sich nicht ausstehen? Katzen sind wasserscheu? 💦 Manche Vorurteile über Katzen halten sich hartnäckig. Andere Klischees stimmen dagegen wirklich. 🤔 Wir haben 5 gängige Mythen für euch in unserem Blog 📚 (Link in Bio)  unter die Lupe genommen.
Welchen Mythos sollen wir für euch noch durchleuchten? 🔍🤓
#zooplus #zooplusde #blog #haustiermythen #mythos #katze #pet #cat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https://quintly-image-storage.s3.amazonaws.com/a3c6a84677b323a98ffdc8fff236cce3/5b091114bb2f2a3d93397fe75d29552e.jpg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09/19/2023 02:27:49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1329026"/>
                  </a:ext>
                </a:extLst>
              </a:tr>
            </a:tbl>
          </a:graphicData>
        </a:graphic>
      </p:graphicFrame>
      <p:sp>
        <p:nvSpPr>
          <p:cNvPr id="4" name="Text Placeholder 3">
            <a:extLst>
              <a:ext uri="{FF2B5EF4-FFF2-40B4-BE49-F238E27FC236}">
                <a16:creationId xmlns:a16="http://schemas.microsoft.com/office/drawing/2014/main" id="{D7016CCF-BB7F-4086-9176-D852FF0844B7}"/>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1988264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BB97A-4AA1-4AA1-A528-4E9A05A07AC7}"/>
              </a:ext>
            </a:extLst>
          </p:cNvPr>
          <p:cNvSpPr>
            <a:spLocks noGrp="1"/>
          </p:cNvSpPr>
          <p:nvPr>
            <p:ph type="title"/>
          </p:nvPr>
        </p:nvSpPr>
        <p:spPr/>
        <p:txBody>
          <a:bodyPr/>
          <a:lstStyle/>
          <a:p>
            <a:r>
              <a:rPr lang="fr-FR"/>
              <a:t>Instagram Posts Table | zooplus_de DE - 14 of 25</a:t>
            </a:r>
            <a:endParaRPr lang="en-US"/>
          </a:p>
        </p:txBody>
      </p:sp>
      <p:graphicFrame>
        <p:nvGraphicFramePr>
          <p:cNvPr id="5" name="Table Placeholder 4">
            <a:extLst>
              <a:ext uri="{FF2B5EF4-FFF2-40B4-BE49-F238E27FC236}">
                <a16:creationId xmlns:a16="http://schemas.microsoft.com/office/drawing/2014/main" id="{DE620431-8759-4B21-BF2B-75D450A0B76C}"/>
              </a:ext>
            </a:extLst>
          </p:cNvPr>
          <p:cNvGraphicFramePr>
            <a:graphicFrameLocks noGrp="1"/>
          </p:cNvGraphicFramePr>
          <p:nvPr>
            <p:ph type="tbl" sz="quarter" idx="13"/>
            <p:extLst>
              <p:ext uri="{D42A27DB-BD31-4B8C-83A1-F6EECF244321}">
                <p14:modId xmlns:p14="http://schemas.microsoft.com/office/powerpoint/2010/main" val="283625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80020688"/>
                    </a:ext>
                  </a:extLst>
                </a:gridCol>
                <a:gridCol w="1152143">
                  <a:extLst>
                    <a:ext uri="{9D8B030D-6E8A-4147-A177-3AD203B41FA5}">
                      <a16:colId xmlns:a16="http://schemas.microsoft.com/office/drawing/2014/main" val="1552731270"/>
                    </a:ext>
                  </a:extLst>
                </a:gridCol>
                <a:gridCol w="576072">
                  <a:extLst>
                    <a:ext uri="{9D8B030D-6E8A-4147-A177-3AD203B41FA5}">
                      <a16:colId xmlns:a16="http://schemas.microsoft.com/office/drawing/2014/main" val="2365077373"/>
                    </a:ext>
                  </a:extLst>
                </a:gridCol>
                <a:gridCol w="576072">
                  <a:extLst>
                    <a:ext uri="{9D8B030D-6E8A-4147-A177-3AD203B41FA5}">
                      <a16:colId xmlns:a16="http://schemas.microsoft.com/office/drawing/2014/main" val="3443312094"/>
                    </a:ext>
                  </a:extLst>
                </a:gridCol>
                <a:gridCol w="576072">
                  <a:extLst>
                    <a:ext uri="{9D8B030D-6E8A-4147-A177-3AD203B41FA5}">
                      <a16:colId xmlns:a16="http://schemas.microsoft.com/office/drawing/2014/main" val="1940435152"/>
                    </a:ext>
                  </a:extLst>
                </a:gridCol>
                <a:gridCol w="576072">
                  <a:extLst>
                    <a:ext uri="{9D8B030D-6E8A-4147-A177-3AD203B41FA5}">
                      <a16:colId xmlns:a16="http://schemas.microsoft.com/office/drawing/2014/main" val="915243171"/>
                    </a:ext>
                  </a:extLst>
                </a:gridCol>
                <a:gridCol w="576072">
                  <a:extLst>
                    <a:ext uri="{9D8B030D-6E8A-4147-A177-3AD203B41FA5}">
                      <a16:colId xmlns:a16="http://schemas.microsoft.com/office/drawing/2014/main" val="4018577084"/>
                    </a:ext>
                  </a:extLst>
                </a:gridCol>
                <a:gridCol w="576072">
                  <a:extLst>
                    <a:ext uri="{9D8B030D-6E8A-4147-A177-3AD203B41FA5}">
                      <a16:colId xmlns:a16="http://schemas.microsoft.com/office/drawing/2014/main" val="1287137274"/>
                    </a:ext>
                  </a:extLst>
                </a:gridCol>
                <a:gridCol w="576072">
                  <a:extLst>
                    <a:ext uri="{9D8B030D-6E8A-4147-A177-3AD203B41FA5}">
                      <a16:colId xmlns:a16="http://schemas.microsoft.com/office/drawing/2014/main" val="1637688231"/>
                    </a:ext>
                  </a:extLst>
                </a:gridCol>
                <a:gridCol w="576072">
                  <a:extLst>
                    <a:ext uri="{9D8B030D-6E8A-4147-A177-3AD203B41FA5}">
                      <a16:colId xmlns:a16="http://schemas.microsoft.com/office/drawing/2014/main" val="1514358086"/>
                    </a:ext>
                  </a:extLst>
                </a:gridCol>
                <a:gridCol w="576072">
                  <a:extLst>
                    <a:ext uri="{9D8B030D-6E8A-4147-A177-3AD203B41FA5}">
                      <a16:colId xmlns:a16="http://schemas.microsoft.com/office/drawing/2014/main" val="2584460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772414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- 2023-08-05 10:00:45</a:t>
                      </a:r>
                      <a:r>
                        <a:rPr kumimoji="0" lang="en-US" sz="1000" b="0" i="0" u="none" strike="noStrike" kern="1200" cap="none" spc="0" normalizeH="0" baseline="0" noProof="0">
                          <a:ln>
                            <a:noFill/>
                          </a:ln>
                          <a:solidFill>
                            <a:prstClr val="black"/>
                          </a:solidFill>
                          <a:effectLst/>
                          <a:uLnTx/>
                          <a:uFillTx/>
                          <a:latin typeface="Calibri"/>
                          <a:ea typeface="+mn-ea"/>
                          <a:cs typeface="+mn-cs"/>
                        </a:rPr>
                        <a:t>
 Seifenblasen verzaubern nicht nur Kinder. 😍🐱
Erzählt uns was euer Haustier begeistert?
📸@littleredtigers
#zooplus #zooplusde #katze #seifenblasen #cat #kindheitserinnerungen #catsofinstagram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https://quintly-image-storage.s3.amazonaws.com/a3c6a84677b323a98ffdc8fff236cce3/2bb2bbfaf24f942450b5864825980fc7.jpg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307166827"/>
                  </a:ext>
                </a:extLst>
              </a:tr>
            </a:tbl>
          </a:graphicData>
        </a:graphic>
      </p:graphicFrame>
      <p:sp>
        <p:nvSpPr>
          <p:cNvPr id="4" name="Text Placeholder 3">
            <a:extLst>
              <a:ext uri="{FF2B5EF4-FFF2-40B4-BE49-F238E27FC236}">
                <a16:creationId xmlns:a16="http://schemas.microsoft.com/office/drawing/2014/main" id="{33AD0BCD-6614-47A0-B524-7BEB3D84B60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3203169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E7B50-027B-4CF7-AE31-686252AFE565}"/>
              </a:ext>
            </a:extLst>
          </p:cNvPr>
          <p:cNvSpPr>
            <a:spLocks noGrp="1"/>
          </p:cNvSpPr>
          <p:nvPr>
            <p:ph type="title"/>
          </p:nvPr>
        </p:nvSpPr>
        <p:spPr/>
        <p:txBody>
          <a:bodyPr/>
          <a:lstStyle/>
          <a:p>
            <a:r>
              <a:rPr lang="fr-FR"/>
              <a:t>Instagram Posts Table | zooplus_de DE - 15 of 25</a:t>
            </a:r>
            <a:endParaRPr lang="en-US"/>
          </a:p>
        </p:txBody>
      </p:sp>
      <p:graphicFrame>
        <p:nvGraphicFramePr>
          <p:cNvPr id="5" name="Table Placeholder 4">
            <a:extLst>
              <a:ext uri="{FF2B5EF4-FFF2-40B4-BE49-F238E27FC236}">
                <a16:creationId xmlns:a16="http://schemas.microsoft.com/office/drawing/2014/main" id="{E89804EB-1A13-4C1F-92AD-23D6D8745CFB}"/>
              </a:ext>
            </a:extLst>
          </p:cNvPr>
          <p:cNvGraphicFramePr>
            <a:graphicFrameLocks noGrp="1"/>
          </p:cNvGraphicFramePr>
          <p:nvPr>
            <p:ph type="tbl" sz="quarter" idx="13"/>
            <p:extLst>
              <p:ext uri="{D42A27DB-BD31-4B8C-83A1-F6EECF244321}">
                <p14:modId xmlns:p14="http://schemas.microsoft.com/office/powerpoint/2010/main" val="1413894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205001711"/>
                    </a:ext>
                  </a:extLst>
                </a:gridCol>
                <a:gridCol w="1152143">
                  <a:extLst>
                    <a:ext uri="{9D8B030D-6E8A-4147-A177-3AD203B41FA5}">
                      <a16:colId xmlns:a16="http://schemas.microsoft.com/office/drawing/2014/main" val="1343832730"/>
                    </a:ext>
                  </a:extLst>
                </a:gridCol>
                <a:gridCol w="576072">
                  <a:extLst>
                    <a:ext uri="{9D8B030D-6E8A-4147-A177-3AD203B41FA5}">
                      <a16:colId xmlns:a16="http://schemas.microsoft.com/office/drawing/2014/main" val="513835429"/>
                    </a:ext>
                  </a:extLst>
                </a:gridCol>
                <a:gridCol w="576072">
                  <a:extLst>
                    <a:ext uri="{9D8B030D-6E8A-4147-A177-3AD203B41FA5}">
                      <a16:colId xmlns:a16="http://schemas.microsoft.com/office/drawing/2014/main" val="309471959"/>
                    </a:ext>
                  </a:extLst>
                </a:gridCol>
                <a:gridCol w="576072">
                  <a:extLst>
                    <a:ext uri="{9D8B030D-6E8A-4147-A177-3AD203B41FA5}">
                      <a16:colId xmlns:a16="http://schemas.microsoft.com/office/drawing/2014/main" val="3904215035"/>
                    </a:ext>
                  </a:extLst>
                </a:gridCol>
                <a:gridCol w="576072">
                  <a:extLst>
                    <a:ext uri="{9D8B030D-6E8A-4147-A177-3AD203B41FA5}">
                      <a16:colId xmlns:a16="http://schemas.microsoft.com/office/drawing/2014/main" val="4006595793"/>
                    </a:ext>
                  </a:extLst>
                </a:gridCol>
                <a:gridCol w="576072">
                  <a:extLst>
                    <a:ext uri="{9D8B030D-6E8A-4147-A177-3AD203B41FA5}">
                      <a16:colId xmlns:a16="http://schemas.microsoft.com/office/drawing/2014/main" val="2658589359"/>
                    </a:ext>
                  </a:extLst>
                </a:gridCol>
                <a:gridCol w="576072">
                  <a:extLst>
                    <a:ext uri="{9D8B030D-6E8A-4147-A177-3AD203B41FA5}">
                      <a16:colId xmlns:a16="http://schemas.microsoft.com/office/drawing/2014/main" val="3375835423"/>
                    </a:ext>
                  </a:extLst>
                </a:gridCol>
                <a:gridCol w="576072">
                  <a:extLst>
                    <a:ext uri="{9D8B030D-6E8A-4147-A177-3AD203B41FA5}">
                      <a16:colId xmlns:a16="http://schemas.microsoft.com/office/drawing/2014/main" val="2326878224"/>
                    </a:ext>
                  </a:extLst>
                </a:gridCol>
                <a:gridCol w="576072">
                  <a:extLst>
                    <a:ext uri="{9D8B030D-6E8A-4147-A177-3AD203B41FA5}">
                      <a16:colId xmlns:a16="http://schemas.microsoft.com/office/drawing/2014/main" val="809381723"/>
                    </a:ext>
                  </a:extLst>
                </a:gridCol>
                <a:gridCol w="576072">
                  <a:extLst>
                    <a:ext uri="{9D8B030D-6E8A-4147-A177-3AD203B41FA5}">
                      <a16:colId xmlns:a16="http://schemas.microsoft.com/office/drawing/2014/main" val="248268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880079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- 2023-08-18 10:01:26</a:t>
                      </a:r>
                      <a:r>
                        <a:rPr kumimoji="0" lang="de-DE" sz="1000" b="0" i="0" u="none" strike="noStrike" kern="1200" cap="none" spc="0" normalizeH="0" baseline="0" noProof="0">
                          <a:ln>
                            <a:noFill/>
                          </a:ln>
                          <a:solidFill>
                            <a:prstClr val="black"/>
                          </a:solidFill>
                          <a:effectLst/>
                          <a:uLnTx/>
                          <a:uFillTx/>
                          <a:latin typeface="Calibri"/>
                          <a:ea typeface="+mn-ea"/>
                          <a:cs typeface="+mn-cs"/>
                        </a:rPr>
                        <a:t>
 In der Natur über die perfekten Wochenendpläne nachdenken. 💚
Auf dem Programm dieser Katze stehen ein Nickerchen in der Sonne 🌞, die Jagd nach flatternden Schmetterlingen 🐛 und vielleicht ein spontanes Versteckspiel mit dem Wind 🌬. 
Welche Abenteuer erwarten euch an diesem Wochenende? 🐾
Sagt es uns in den Kommentaren! 
📸 @kicker_thecat
#catsofinstagram #weekendplans #sunshine #zooplusde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https://quintly-image-storage.s3.amazonaws.com/a3c6a84677b323a98ffdc8fff236cce3/6384092194fc5da75b2e35e07fbbbe67.jpg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09/16/2023 20:30:18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99490174"/>
                  </a:ext>
                </a:extLst>
              </a:tr>
            </a:tbl>
          </a:graphicData>
        </a:graphic>
      </p:graphicFrame>
      <p:sp>
        <p:nvSpPr>
          <p:cNvPr id="4" name="Text Placeholder 3">
            <a:extLst>
              <a:ext uri="{FF2B5EF4-FFF2-40B4-BE49-F238E27FC236}">
                <a16:creationId xmlns:a16="http://schemas.microsoft.com/office/drawing/2014/main" id="{DB68B674-6A89-449E-B599-AA2E328CB956}"/>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8193321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3DB14-2D3C-4F41-A1DA-123659CC2680}"/>
              </a:ext>
            </a:extLst>
          </p:cNvPr>
          <p:cNvSpPr>
            <a:spLocks noGrp="1"/>
          </p:cNvSpPr>
          <p:nvPr>
            <p:ph type="title"/>
          </p:nvPr>
        </p:nvSpPr>
        <p:spPr/>
        <p:txBody>
          <a:bodyPr/>
          <a:lstStyle/>
          <a:p>
            <a:r>
              <a:rPr lang="fr-FR"/>
              <a:t>Instagram Posts Table | zooplus_de DE - 16 of 25</a:t>
            </a:r>
            <a:endParaRPr lang="en-US"/>
          </a:p>
        </p:txBody>
      </p:sp>
      <p:graphicFrame>
        <p:nvGraphicFramePr>
          <p:cNvPr id="5" name="Table Placeholder 4">
            <a:extLst>
              <a:ext uri="{FF2B5EF4-FFF2-40B4-BE49-F238E27FC236}">
                <a16:creationId xmlns:a16="http://schemas.microsoft.com/office/drawing/2014/main" id="{747D272D-65A9-45E5-A5BE-14E9DAE103DF}"/>
              </a:ext>
            </a:extLst>
          </p:cNvPr>
          <p:cNvGraphicFramePr>
            <a:graphicFrameLocks noGrp="1"/>
          </p:cNvGraphicFramePr>
          <p:nvPr>
            <p:ph type="tbl" sz="quarter" idx="13"/>
            <p:extLst>
              <p:ext uri="{D42A27DB-BD31-4B8C-83A1-F6EECF244321}">
                <p14:modId xmlns:p14="http://schemas.microsoft.com/office/powerpoint/2010/main" val="196862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12701515"/>
                    </a:ext>
                  </a:extLst>
                </a:gridCol>
                <a:gridCol w="1152143">
                  <a:extLst>
                    <a:ext uri="{9D8B030D-6E8A-4147-A177-3AD203B41FA5}">
                      <a16:colId xmlns:a16="http://schemas.microsoft.com/office/drawing/2014/main" val="1069625899"/>
                    </a:ext>
                  </a:extLst>
                </a:gridCol>
                <a:gridCol w="576072">
                  <a:extLst>
                    <a:ext uri="{9D8B030D-6E8A-4147-A177-3AD203B41FA5}">
                      <a16:colId xmlns:a16="http://schemas.microsoft.com/office/drawing/2014/main" val="1252828289"/>
                    </a:ext>
                  </a:extLst>
                </a:gridCol>
                <a:gridCol w="576072">
                  <a:extLst>
                    <a:ext uri="{9D8B030D-6E8A-4147-A177-3AD203B41FA5}">
                      <a16:colId xmlns:a16="http://schemas.microsoft.com/office/drawing/2014/main" val="758279171"/>
                    </a:ext>
                  </a:extLst>
                </a:gridCol>
                <a:gridCol w="576072">
                  <a:extLst>
                    <a:ext uri="{9D8B030D-6E8A-4147-A177-3AD203B41FA5}">
                      <a16:colId xmlns:a16="http://schemas.microsoft.com/office/drawing/2014/main" val="919802622"/>
                    </a:ext>
                  </a:extLst>
                </a:gridCol>
                <a:gridCol w="576072">
                  <a:extLst>
                    <a:ext uri="{9D8B030D-6E8A-4147-A177-3AD203B41FA5}">
                      <a16:colId xmlns:a16="http://schemas.microsoft.com/office/drawing/2014/main" val="1278809808"/>
                    </a:ext>
                  </a:extLst>
                </a:gridCol>
                <a:gridCol w="576072">
                  <a:extLst>
                    <a:ext uri="{9D8B030D-6E8A-4147-A177-3AD203B41FA5}">
                      <a16:colId xmlns:a16="http://schemas.microsoft.com/office/drawing/2014/main" val="3086747616"/>
                    </a:ext>
                  </a:extLst>
                </a:gridCol>
                <a:gridCol w="576072">
                  <a:extLst>
                    <a:ext uri="{9D8B030D-6E8A-4147-A177-3AD203B41FA5}">
                      <a16:colId xmlns:a16="http://schemas.microsoft.com/office/drawing/2014/main" val="576219603"/>
                    </a:ext>
                  </a:extLst>
                </a:gridCol>
                <a:gridCol w="576072">
                  <a:extLst>
                    <a:ext uri="{9D8B030D-6E8A-4147-A177-3AD203B41FA5}">
                      <a16:colId xmlns:a16="http://schemas.microsoft.com/office/drawing/2014/main" val="244981406"/>
                    </a:ext>
                  </a:extLst>
                </a:gridCol>
                <a:gridCol w="576072">
                  <a:extLst>
                    <a:ext uri="{9D8B030D-6E8A-4147-A177-3AD203B41FA5}">
                      <a16:colId xmlns:a16="http://schemas.microsoft.com/office/drawing/2014/main" val="1807287178"/>
                    </a:ext>
                  </a:extLst>
                </a:gridCol>
                <a:gridCol w="576072">
                  <a:extLst>
                    <a:ext uri="{9D8B030D-6E8A-4147-A177-3AD203B41FA5}">
                      <a16:colId xmlns:a16="http://schemas.microsoft.com/office/drawing/2014/main" val="12215922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926927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- 2023-08-28 09:00:56</a:t>
                      </a:r>
                      <a:r>
                        <a:rPr kumimoji="0" lang="en-US" sz="1000" b="0" i="0" u="none" strike="noStrike" kern="1200" cap="none" spc="0" normalizeH="0" baseline="0" noProof="0">
                          <a:ln>
                            <a:noFill/>
                          </a:ln>
                          <a:solidFill>
                            <a:prstClr val="black"/>
                          </a:solidFill>
                          <a:effectLst/>
                          <a:uLnTx/>
                          <a:uFillTx/>
                          <a:latin typeface="Calibri"/>
                          <a:ea typeface="+mn-ea"/>
                          <a:cs typeface="+mn-cs"/>
                        </a:rPr>
                        <a:t>
 Bildunterschrift gesucht! 🤔
Wir fangen an: "Nein, Miau, ich weiß nicht, warum das Katzenstreu überall auf dem Teppich liegt. 
Ihr seid an der Reihe 👇 Mal sehen, wie witzig und phantasievoll iht sein könnt! 💚😉 
📸 @sammy.und.creamy
#zooplus #zooplusde #cat #captionthis #katze #humor #catsofinstagram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https://quintly-image-storage.s3.amazonaws.com/a3c6a84677b323a98ffdc8fff236cce3/a97860e40ad68f53e62c759fc30e174e.jpg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09/26/2023 08:26:03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1500343"/>
                  </a:ext>
                </a:extLst>
              </a:tr>
            </a:tbl>
          </a:graphicData>
        </a:graphic>
      </p:graphicFrame>
      <p:sp>
        <p:nvSpPr>
          <p:cNvPr id="4" name="Text Placeholder 3">
            <a:extLst>
              <a:ext uri="{FF2B5EF4-FFF2-40B4-BE49-F238E27FC236}">
                <a16:creationId xmlns:a16="http://schemas.microsoft.com/office/drawing/2014/main" id="{55087B7B-A223-4AC5-95EA-7B3DE025FB4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9676314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7DA17-74D5-4D43-BCB4-C82892DF7FF3}"/>
              </a:ext>
            </a:extLst>
          </p:cNvPr>
          <p:cNvSpPr>
            <a:spLocks noGrp="1"/>
          </p:cNvSpPr>
          <p:nvPr>
            <p:ph type="title"/>
          </p:nvPr>
        </p:nvSpPr>
        <p:spPr/>
        <p:txBody>
          <a:bodyPr/>
          <a:lstStyle/>
          <a:p>
            <a:r>
              <a:rPr lang="fr-FR"/>
              <a:t>Instagram Posts Table | zooplus_de DE - 17 of 25</a:t>
            </a:r>
            <a:endParaRPr lang="en-US"/>
          </a:p>
        </p:txBody>
      </p:sp>
      <p:graphicFrame>
        <p:nvGraphicFramePr>
          <p:cNvPr id="5" name="Table Placeholder 4">
            <a:extLst>
              <a:ext uri="{FF2B5EF4-FFF2-40B4-BE49-F238E27FC236}">
                <a16:creationId xmlns:a16="http://schemas.microsoft.com/office/drawing/2014/main" id="{C1298482-BAE7-4927-BF00-E2F552066DF3}"/>
              </a:ext>
            </a:extLst>
          </p:cNvPr>
          <p:cNvGraphicFramePr>
            <a:graphicFrameLocks noGrp="1"/>
          </p:cNvGraphicFramePr>
          <p:nvPr>
            <p:ph type="tbl" sz="quarter" idx="13"/>
            <p:extLst>
              <p:ext uri="{D42A27DB-BD31-4B8C-83A1-F6EECF244321}">
                <p14:modId xmlns:p14="http://schemas.microsoft.com/office/powerpoint/2010/main" val="351334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565050419"/>
                    </a:ext>
                  </a:extLst>
                </a:gridCol>
                <a:gridCol w="1152143">
                  <a:extLst>
                    <a:ext uri="{9D8B030D-6E8A-4147-A177-3AD203B41FA5}">
                      <a16:colId xmlns:a16="http://schemas.microsoft.com/office/drawing/2014/main" val="1924751494"/>
                    </a:ext>
                  </a:extLst>
                </a:gridCol>
                <a:gridCol w="576072">
                  <a:extLst>
                    <a:ext uri="{9D8B030D-6E8A-4147-A177-3AD203B41FA5}">
                      <a16:colId xmlns:a16="http://schemas.microsoft.com/office/drawing/2014/main" val="849465465"/>
                    </a:ext>
                  </a:extLst>
                </a:gridCol>
                <a:gridCol w="576072">
                  <a:extLst>
                    <a:ext uri="{9D8B030D-6E8A-4147-A177-3AD203B41FA5}">
                      <a16:colId xmlns:a16="http://schemas.microsoft.com/office/drawing/2014/main" val="2937411415"/>
                    </a:ext>
                  </a:extLst>
                </a:gridCol>
                <a:gridCol w="576072">
                  <a:extLst>
                    <a:ext uri="{9D8B030D-6E8A-4147-A177-3AD203B41FA5}">
                      <a16:colId xmlns:a16="http://schemas.microsoft.com/office/drawing/2014/main" val="115290205"/>
                    </a:ext>
                  </a:extLst>
                </a:gridCol>
                <a:gridCol w="576072">
                  <a:extLst>
                    <a:ext uri="{9D8B030D-6E8A-4147-A177-3AD203B41FA5}">
                      <a16:colId xmlns:a16="http://schemas.microsoft.com/office/drawing/2014/main" val="884514290"/>
                    </a:ext>
                  </a:extLst>
                </a:gridCol>
                <a:gridCol w="576072">
                  <a:extLst>
                    <a:ext uri="{9D8B030D-6E8A-4147-A177-3AD203B41FA5}">
                      <a16:colId xmlns:a16="http://schemas.microsoft.com/office/drawing/2014/main" val="792545466"/>
                    </a:ext>
                  </a:extLst>
                </a:gridCol>
                <a:gridCol w="576072">
                  <a:extLst>
                    <a:ext uri="{9D8B030D-6E8A-4147-A177-3AD203B41FA5}">
                      <a16:colId xmlns:a16="http://schemas.microsoft.com/office/drawing/2014/main" val="3981969053"/>
                    </a:ext>
                  </a:extLst>
                </a:gridCol>
                <a:gridCol w="576072">
                  <a:extLst>
                    <a:ext uri="{9D8B030D-6E8A-4147-A177-3AD203B41FA5}">
                      <a16:colId xmlns:a16="http://schemas.microsoft.com/office/drawing/2014/main" val="2384402753"/>
                    </a:ext>
                  </a:extLst>
                </a:gridCol>
                <a:gridCol w="576072">
                  <a:extLst>
                    <a:ext uri="{9D8B030D-6E8A-4147-A177-3AD203B41FA5}">
                      <a16:colId xmlns:a16="http://schemas.microsoft.com/office/drawing/2014/main" val="1014108430"/>
                    </a:ext>
                  </a:extLst>
                </a:gridCol>
                <a:gridCol w="576072">
                  <a:extLst>
                    <a:ext uri="{9D8B030D-6E8A-4147-A177-3AD203B41FA5}">
                      <a16:colId xmlns:a16="http://schemas.microsoft.com/office/drawing/2014/main" val="1771828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2578416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- 2023-08-09 09:00:38</a:t>
                      </a:r>
                      <a:r>
                        <a:rPr kumimoji="0" lang="de-DE" sz="1000" b="0" i="0" u="none" strike="noStrike" kern="1200" cap="none" spc="0" normalizeH="0" baseline="0" noProof="0">
                          <a:ln>
                            <a:noFill/>
                          </a:ln>
                          <a:solidFill>
                            <a:prstClr val="black"/>
                          </a:solidFill>
                          <a:effectLst/>
                          <a:uLnTx/>
                          <a:uFillTx/>
                          <a:latin typeface="Calibri"/>
                          <a:ea typeface="+mn-ea"/>
                          <a:cs typeface="+mn-cs"/>
                        </a:rPr>
                        <a:t>
 Es hat sich herausgestellt, dass Katzen 🐱 sich auch an den wildesten Orten gut tarnen können. Wer braucht schon einen wilden Leoparden , wenn man eine Katze im Laub haben kann?💚
Zeigt uns die besten Versuche eurer Haustiere unter dem Hashtag #zoopluspets ! 🐱🐶🐰
📸: @the.notorious.bsh
#zooplus #zooplusde #haustier #katze #hund #kaninchen #cat #dog #pet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https://quintly-image-storage.s3.amazonaws.com/a3c6a84677b323a98ffdc8fff236cce3/8cb8deafcde35d0081564220bf52eacb.jpg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09/14/2023 16:21:02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14835571"/>
                  </a:ext>
                </a:extLst>
              </a:tr>
            </a:tbl>
          </a:graphicData>
        </a:graphic>
      </p:graphicFrame>
      <p:sp>
        <p:nvSpPr>
          <p:cNvPr id="4" name="Text Placeholder 3">
            <a:extLst>
              <a:ext uri="{FF2B5EF4-FFF2-40B4-BE49-F238E27FC236}">
                <a16:creationId xmlns:a16="http://schemas.microsoft.com/office/drawing/2014/main" id="{205D2BD9-36F5-407E-A236-D62E6DC05FE4}"/>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4057704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EC21-DC95-493C-AAB5-CC5B415BD8BA}"/>
              </a:ext>
            </a:extLst>
          </p:cNvPr>
          <p:cNvSpPr>
            <a:spLocks noGrp="1"/>
          </p:cNvSpPr>
          <p:nvPr>
            <p:ph type="title"/>
          </p:nvPr>
        </p:nvSpPr>
        <p:spPr/>
        <p:txBody>
          <a:bodyPr/>
          <a:lstStyle/>
          <a:p>
            <a:r>
              <a:rPr lang="fr-FR"/>
              <a:t>Instagram Posts Table | zooplus_de DE - 18 of 25</a:t>
            </a:r>
            <a:endParaRPr lang="en-US"/>
          </a:p>
        </p:txBody>
      </p:sp>
      <p:graphicFrame>
        <p:nvGraphicFramePr>
          <p:cNvPr id="5" name="Table Placeholder 4">
            <a:extLst>
              <a:ext uri="{FF2B5EF4-FFF2-40B4-BE49-F238E27FC236}">
                <a16:creationId xmlns:a16="http://schemas.microsoft.com/office/drawing/2014/main" id="{821A63CB-85CB-4C5C-9D38-A6170B44B728}"/>
              </a:ext>
            </a:extLst>
          </p:cNvPr>
          <p:cNvGraphicFramePr>
            <a:graphicFrameLocks noGrp="1"/>
          </p:cNvGraphicFramePr>
          <p:nvPr>
            <p:ph type="tbl" sz="quarter" idx="13"/>
            <p:extLst>
              <p:ext uri="{D42A27DB-BD31-4B8C-83A1-F6EECF244321}">
                <p14:modId xmlns:p14="http://schemas.microsoft.com/office/powerpoint/2010/main" val="339531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97712995"/>
                    </a:ext>
                  </a:extLst>
                </a:gridCol>
                <a:gridCol w="1152143">
                  <a:extLst>
                    <a:ext uri="{9D8B030D-6E8A-4147-A177-3AD203B41FA5}">
                      <a16:colId xmlns:a16="http://schemas.microsoft.com/office/drawing/2014/main" val="2321060003"/>
                    </a:ext>
                  </a:extLst>
                </a:gridCol>
                <a:gridCol w="576072">
                  <a:extLst>
                    <a:ext uri="{9D8B030D-6E8A-4147-A177-3AD203B41FA5}">
                      <a16:colId xmlns:a16="http://schemas.microsoft.com/office/drawing/2014/main" val="1854106059"/>
                    </a:ext>
                  </a:extLst>
                </a:gridCol>
                <a:gridCol w="576072">
                  <a:extLst>
                    <a:ext uri="{9D8B030D-6E8A-4147-A177-3AD203B41FA5}">
                      <a16:colId xmlns:a16="http://schemas.microsoft.com/office/drawing/2014/main" val="2397609657"/>
                    </a:ext>
                  </a:extLst>
                </a:gridCol>
                <a:gridCol w="576072">
                  <a:extLst>
                    <a:ext uri="{9D8B030D-6E8A-4147-A177-3AD203B41FA5}">
                      <a16:colId xmlns:a16="http://schemas.microsoft.com/office/drawing/2014/main" val="429681064"/>
                    </a:ext>
                  </a:extLst>
                </a:gridCol>
                <a:gridCol w="576072">
                  <a:extLst>
                    <a:ext uri="{9D8B030D-6E8A-4147-A177-3AD203B41FA5}">
                      <a16:colId xmlns:a16="http://schemas.microsoft.com/office/drawing/2014/main" val="4020698587"/>
                    </a:ext>
                  </a:extLst>
                </a:gridCol>
                <a:gridCol w="576072">
                  <a:extLst>
                    <a:ext uri="{9D8B030D-6E8A-4147-A177-3AD203B41FA5}">
                      <a16:colId xmlns:a16="http://schemas.microsoft.com/office/drawing/2014/main" val="2471276324"/>
                    </a:ext>
                  </a:extLst>
                </a:gridCol>
                <a:gridCol w="576072">
                  <a:extLst>
                    <a:ext uri="{9D8B030D-6E8A-4147-A177-3AD203B41FA5}">
                      <a16:colId xmlns:a16="http://schemas.microsoft.com/office/drawing/2014/main" val="1254167529"/>
                    </a:ext>
                  </a:extLst>
                </a:gridCol>
                <a:gridCol w="576072">
                  <a:extLst>
                    <a:ext uri="{9D8B030D-6E8A-4147-A177-3AD203B41FA5}">
                      <a16:colId xmlns:a16="http://schemas.microsoft.com/office/drawing/2014/main" val="1785946540"/>
                    </a:ext>
                  </a:extLst>
                </a:gridCol>
                <a:gridCol w="576072">
                  <a:extLst>
                    <a:ext uri="{9D8B030D-6E8A-4147-A177-3AD203B41FA5}">
                      <a16:colId xmlns:a16="http://schemas.microsoft.com/office/drawing/2014/main" val="4085092214"/>
                    </a:ext>
                  </a:extLst>
                </a:gridCol>
                <a:gridCol w="576072">
                  <a:extLst>
                    <a:ext uri="{9D8B030D-6E8A-4147-A177-3AD203B41FA5}">
                      <a16:colId xmlns:a16="http://schemas.microsoft.com/office/drawing/2014/main" val="4246489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671394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- 2023-08-08 12:02:46</a:t>
                      </a:r>
                      <a:r>
                        <a:rPr kumimoji="0" lang="de-DE" sz="1000" b="0" i="0" u="none" strike="noStrike" kern="1200" cap="none" spc="0" normalizeH="0" baseline="0" noProof="0">
                          <a:ln>
                            <a:noFill/>
                          </a:ln>
                          <a:solidFill>
                            <a:prstClr val="black"/>
                          </a:solidFill>
                          <a:effectLst/>
                          <a:uLnTx/>
                          <a:uFillTx/>
                          <a:latin typeface="Calibri"/>
                          <a:ea typeface="+mn-ea"/>
                          <a:cs typeface="+mn-cs"/>
                        </a:rPr>
                        <a:t>
 Heute ist Weltkatzentag 💚🐱. Wusstet ihr, dass dieser Tag einen ernsten Hintergrund hat? In unserem Blog haben wir das Thema für euch zusammengefasst. 📚💚
Link in Bio.
#zooplusde #zooplus #weltkatzentag #katze #blog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https://quintly-image-storage.s3.amazonaws.com/a3c6a84677b323a98ffdc8fff236cce3/b5c7381f2cf85f83444bf16b3b8c46a0.jpg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93473736"/>
                  </a:ext>
                </a:extLst>
              </a:tr>
            </a:tbl>
          </a:graphicData>
        </a:graphic>
      </p:graphicFrame>
      <p:sp>
        <p:nvSpPr>
          <p:cNvPr id="4" name="Text Placeholder 3">
            <a:extLst>
              <a:ext uri="{FF2B5EF4-FFF2-40B4-BE49-F238E27FC236}">
                <a16:creationId xmlns:a16="http://schemas.microsoft.com/office/drawing/2014/main" id="{71DBFC13-72D7-444C-8619-BB00DCF8DCC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1804286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3B725-A28E-4131-B12C-A9C3D0DDC29D}"/>
              </a:ext>
            </a:extLst>
          </p:cNvPr>
          <p:cNvSpPr>
            <a:spLocks noGrp="1"/>
          </p:cNvSpPr>
          <p:nvPr>
            <p:ph type="title"/>
          </p:nvPr>
        </p:nvSpPr>
        <p:spPr/>
        <p:txBody>
          <a:bodyPr/>
          <a:lstStyle/>
          <a:p>
            <a:r>
              <a:rPr lang="fr-FR"/>
              <a:t>Instagram Posts Table | zooplus_de DE - 19 of 25</a:t>
            </a:r>
            <a:endParaRPr lang="en-US"/>
          </a:p>
        </p:txBody>
      </p:sp>
      <p:graphicFrame>
        <p:nvGraphicFramePr>
          <p:cNvPr id="5" name="Table Placeholder 4">
            <a:extLst>
              <a:ext uri="{FF2B5EF4-FFF2-40B4-BE49-F238E27FC236}">
                <a16:creationId xmlns:a16="http://schemas.microsoft.com/office/drawing/2014/main" id="{0D63D05B-8970-4925-B8F4-85631F1B13E2}"/>
              </a:ext>
            </a:extLst>
          </p:cNvPr>
          <p:cNvGraphicFramePr>
            <a:graphicFrameLocks noGrp="1"/>
          </p:cNvGraphicFramePr>
          <p:nvPr>
            <p:ph type="tbl" sz="quarter" idx="13"/>
            <p:extLst>
              <p:ext uri="{D42A27DB-BD31-4B8C-83A1-F6EECF244321}">
                <p14:modId xmlns:p14="http://schemas.microsoft.com/office/powerpoint/2010/main" val="1016176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4274917749"/>
                    </a:ext>
                  </a:extLst>
                </a:gridCol>
                <a:gridCol w="1152143">
                  <a:extLst>
                    <a:ext uri="{9D8B030D-6E8A-4147-A177-3AD203B41FA5}">
                      <a16:colId xmlns:a16="http://schemas.microsoft.com/office/drawing/2014/main" val="3152473801"/>
                    </a:ext>
                  </a:extLst>
                </a:gridCol>
                <a:gridCol w="576072">
                  <a:extLst>
                    <a:ext uri="{9D8B030D-6E8A-4147-A177-3AD203B41FA5}">
                      <a16:colId xmlns:a16="http://schemas.microsoft.com/office/drawing/2014/main" val="181188838"/>
                    </a:ext>
                  </a:extLst>
                </a:gridCol>
                <a:gridCol w="576072">
                  <a:extLst>
                    <a:ext uri="{9D8B030D-6E8A-4147-A177-3AD203B41FA5}">
                      <a16:colId xmlns:a16="http://schemas.microsoft.com/office/drawing/2014/main" val="3767759627"/>
                    </a:ext>
                  </a:extLst>
                </a:gridCol>
                <a:gridCol w="576072">
                  <a:extLst>
                    <a:ext uri="{9D8B030D-6E8A-4147-A177-3AD203B41FA5}">
                      <a16:colId xmlns:a16="http://schemas.microsoft.com/office/drawing/2014/main" val="1728664257"/>
                    </a:ext>
                  </a:extLst>
                </a:gridCol>
                <a:gridCol w="576072">
                  <a:extLst>
                    <a:ext uri="{9D8B030D-6E8A-4147-A177-3AD203B41FA5}">
                      <a16:colId xmlns:a16="http://schemas.microsoft.com/office/drawing/2014/main" val="2505958676"/>
                    </a:ext>
                  </a:extLst>
                </a:gridCol>
                <a:gridCol w="576072">
                  <a:extLst>
                    <a:ext uri="{9D8B030D-6E8A-4147-A177-3AD203B41FA5}">
                      <a16:colId xmlns:a16="http://schemas.microsoft.com/office/drawing/2014/main" val="1406734053"/>
                    </a:ext>
                  </a:extLst>
                </a:gridCol>
                <a:gridCol w="576072">
                  <a:extLst>
                    <a:ext uri="{9D8B030D-6E8A-4147-A177-3AD203B41FA5}">
                      <a16:colId xmlns:a16="http://schemas.microsoft.com/office/drawing/2014/main" val="2678120407"/>
                    </a:ext>
                  </a:extLst>
                </a:gridCol>
                <a:gridCol w="576072">
                  <a:extLst>
                    <a:ext uri="{9D8B030D-6E8A-4147-A177-3AD203B41FA5}">
                      <a16:colId xmlns:a16="http://schemas.microsoft.com/office/drawing/2014/main" val="3229779305"/>
                    </a:ext>
                  </a:extLst>
                </a:gridCol>
                <a:gridCol w="576072">
                  <a:extLst>
                    <a:ext uri="{9D8B030D-6E8A-4147-A177-3AD203B41FA5}">
                      <a16:colId xmlns:a16="http://schemas.microsoft.com/office/drawing/2014/main" val="3543557782"/>
                    </a:ext>
                  </a:extLst>
                </a:gridCol>
                <a:gridCol w="576072">
                  <a:extLst>
                    <a:ext uri="{9D8B030D-6E8A-4147-A177-3AD203B41FA5}">
                      <a16:colId xmlns:a16="http://schemas.microsoft.com/office/drawing/2014/main" val="1550114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0880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- 2023-08-29 09:45:28</a:t>
                      </a:r>
                      <a:r>
                        <a:rPr kumimoji="0" lang="de-DE" sz="1000" b="0" i="0" u="none" strike="noStrike" kern="1200" cap="none" spc="0" normalizeH="0" baseline="0" noProof="0">
                          <a:ln>
                            <a:noFill/>
                          </a:ln>
                          <a:solidFill>
                            <a:prstClr val="black"/>
                          </a:solidFill>
                          <a:effectLst/>
                          <a:uLnTx/>
                          <a:uFillTx/>
                          <a:latin typeface="Calibri"/>
                          <a:ea typeface="+mn-ea"/>
                          <a:cs typeface="+mn-cs"/>
                        </a:rPr>
                        <a:t>
 Doppelt so viel Spaß, doppelt so viel Unfug! 📸🐾 Wie viele Schnappschüsse habt ihr schon von eurem Haustier und seinem Komplizen gemacht? Vorausgesetzt, ihr erwischt sie in einem seltenen Moment der Ruhe! Was war das Verrückteste, dass sich euer Duo einfallen hat lassen? Erzählt uns unten von dem Abenteuer. 👇
#zooplusde #hunde #katzen #verrüchtesduo #bestfriends #pets #troublemaker #hundeliebe #zoopluspets #PetBesties 📸: keyritynranta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https://quintly-image-storage.s3.amazonaws.com/a3c6a84677b323a98ffdc8fff236cce3/de9173ab136e86eef3032bc33dec779b.jpg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09/26/2023 02:13:59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07035643"/>
                  </a:ext>
                </a:extLst>
              </a:tr>
            </a:tbl>
          </a:graphicData>
        </a:graphic>
      </p:graphicFrame>
      <p:sp>
        <p:nvSpPr>
          <p:cNvPr id="4" name="Text Placeholder 3">
            <a:extLst>
              <a:ext uri="{FF2B5EF4-FFF2-40B4-BE49-F238E27FC236}">
                <a16:creationId xmlns:a16="http://schemas.microsoft.com/office/drawing/2014/main" id="{D7EBBEFF-BE38-4A07-8656-90CDE4CCD4AD}"/>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166461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DA7F77-5719-4A35-AF9F-905089D239C6}"/>
              </a:ext>
            </a:extLst>
          </p:cNvPr>
          <p:cNvSpPr>
            <a:spLocks noGrp="1"/>
          </p:cNvSpPr>
          <p:nvPr>
            <p:ph type="title"/>
          </p:nvPr>
        </p:nvSpPr>
        <p:spPr/>
        <p:txBody>
          <a:bodyPr/>
          <a:lstStyle/>
          <a:p>
            <a:r>
              <a:rPr lang="fr-FR"/>
              <a:t>Instagram Posts Table | zooplus_de DE - 20 of 25</a:t>
            </a:r>
            <a:endParaRPr lang="en-US"/>
          </a:p>
        </p:txBody>
      </p:sp>
      <p:graphicFrame>
        <p:nvGraphicFramePr>
          <p:cNvPr id="5" name="Table Placeholder 4">
            <a:extLst>
              <a:ext uri="{FF2B5EF4-FFF2-40B4-BE49-F238E27FC236}">
                <a16:creationId xmlns:a16="http://schemas.microsoft.com/office/drawing/2014/main" id="{EADEB493-FE6E-4897-B3A7-CFA364FB5F0F}"/>
              </a:ext>
            </a:extLst>
          </p:cNvPr>
          <p:cNvGraphicFramePr>
            <a:graphicFrameLocks noGrp="1"/>
          </p:cNvGraphicFramePr>
          <p:nvPr>
            <p:ph type="tbl" sz="quarter" idx="13"/>
            <p:extLst>
              <p:ext uri="{D42A27DB-BD31-4B8C-83A1-F6EECF244321}">
                <p14:modId xmlns:p14="http://schemas.microsoft.com/office/powerpoint/2010/main" val="1059504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39718230"/>
                    </a:ext>
                  </a:extLst>
                </a:gridCol>
                <a:gridCol w="1152143">
                  <a:extLst>
                    <a:ext uri="{9D8B030D-6E8A-4147-A177-3AD203B41FA5}">
                      <a16:colId xmlns:a16="http://schemas.microsoft.com/office/drawing/2014/main" val="272896142"/>
                    </a:ext>
                  </a:extLst>
                </a:gridCol>
                <a:gridCol w="576072">
                  <a:extLst>
                    <a:ext uri="{9D8B030D-6E8A-4147-A177-3AD203B41FA5}">
                      <a16:colId xmlns:a16="http://schemas.microsoft.com/office/drawing/2014/main" val="2702161093"/>
                    </a:ext>
                  </a:extLst>
                </a:gridCol>
                <a:gridCol w="576072">
                  <a:extLst>
                    <a:ext uri="{9D8B030D-6E8A-4147-A177-3AD203B41FA5}">
                      <a16:colId xmlns:a16="http://schemas.microsoft.com/office/drawing/2014/main" val="1160822652"/>
                    </a:ext>
                  </a:extLst>
                </a:gridCol>
                <a:gridCol w="576072">
                  <a:extLst>
                    <a:ext uri="{9D8B030D-6E8A-4147-A177-3AD203B41FA5}">
                      <a16:colId xmlns:a16="http://schemas.microsoft.com/office/drawing/2014/main" val="2820056113"/>
                    </a:ext>
                  </a:extLst>
                </a:gridCol>
                <a:gridCol w="576072">
                  <a:extLst>
                    <a:ext uri="{9D8B030D-6E8A-4147-A177-3AD203B41FA5}">
                      <a16:colId xmlns:a16="http://schemas.microsoft.com/office/drawing/2014/main" val="3321357485"/>
                    </a:ext>
                  </a:extLst>
                </a:gridCol>
                <a:gridCol w="576072">
                  <a:extLst>
                    <a:ext uri="{9D8B030D-6E8A-4147-A177-3AD203B41FA5}">
                      <a16:colId xmlns:a16="http://schemas.microsoft.com/office/drawing/2014/main" val="708559342"/>
                    </a:ext>
                  </a:extLst>
                </a:gridCol>
                <a:gridCol w="576072">
                  <a:extLst>
                    <a:ext uri="{9D8B030D-6E8A-4147-A177-3AD203B41FA5}">
                      <a16:colId xmlns:a16="http://schemas.microsoft.com/office/drawing/2014/main" val="2772395057"/>
                    </a:ext>
                  </a:extLst>
                </a:gridCol>
                <a:gridCol w="576072">
                  <a:extLst>
                    <a:ext uri="{9D8B030D-6E8A-4147-A177-3AD203B41FA5}">
                      <a16:colId xmlns:a16="http://schemas.microsoft.com/office/drawing/2014/main" val="3525399593"/>
                    </a:ext>
                  </a:extLst>
                </a:gridCol>
                <a:gridCol w="576072">
                  <a:extLst>
                    <a:ext uri="{9D8B030D-6E8A-4147-A177-3AD203B41FA5}">
                      <a16:colId xmlns:a16="http://schemas.microsoft.com/office/drawing/2014/main" val="4041871044"/>
                    </a:ext>
                  </a:extLst>
                </a:gridCol>
                <a:gridCol w="576072">
                  <a:extLst>
                    <a:ext uri="{9D8B030D-6E8A-4147-A177-3AD203B41FA5}">
                      <a16:colId xmlns:a16="http://schemas.microsoft.com/office/drawing/2014/main" val="295372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4233253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zooplus_de - 2023-08-12 09:00:44</a:t>
                      </a:r>
                      <a:r>
                        <a:rPr kumimoji="0" lang="en-US" sz="1000" b="0" i="0" u="none" strike="noStrike" kern="1200" cap="none" spc="0" normalizeH="0" baseline="0" noProof="0">
                          <a:ln>
                            <a:noFill/>
                          </a:ln>
                          <a:solidFill>
                            <a:prstClr val="black"/>
                          </a:solidFill>
                          <a:effectLst/>
                          <a:uLnTx/>
                          <a:uFillTx/>
                          <a:latin typeface="Calibri"/>
                          <a:ea typeface="+mn-ea"/>
                          <a:cs typeface="+mn-cs"/>
                        </a:rPr>
                        <a:t>
 Alles Gute zum #WorldElephantDay! 💚🐘 Diese entzückende Fellnase weiß, wie er seine Liebe zu diesen großartigen Geschöpfen zeigen kann - seht ihn nur mit seinem Lieblings-Stoffelefanten an! 😍 
Braucht euer Liebling noch einen Plüschbuddy?🤔
Schaut in unserem Shop (Link in Bio) vorbei und entdeckt unsere süßen Plüschis, die einen Freund fürs Leben suchen.
#zooplus #zooplusde #elefant #hund #dog #hundespielzeug #fellnase #pet #haustier #dogsofinstagram #hundeliebe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https://quintly-image-storage.s3.amazonaws.com/a3c6a84677b323a98ffdc8fff236cce3/116d807592e3d017cc364d8a6bec5b2b.jpg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414009182"/>
                  </a:ext>
                </a:extLst>
              </a:tr>
            </a:tbl>
          </a:graphicData>
        </a:graphic>
      </p:graphicFrame>
      <p:sp>
        <p:nvSpPr>
          <p:cNvPr id="4" name="Text Placeholder 3">
            <a:extLst>
              <a:ext uri="{FF2B5EF4-FFF2-40B4-BE49-F238E27FC236}">
                <a16:creationId xmlns:a16="http://schemas.microsoft.com/office/drawing/2014/main" id="{FD7F6905-8642-4915-9027-AC48EF5D54A5}"/>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2200967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51F9C8-52B0-44A1-BCB4-06FB294AD1C4}"/>
              </a:ext>
            </a:extLst>
          </p:cNvPr>
          <p:cNvSpPr>
            <a:spLocks noGrp="1"/>
          </p:cNvSpPr>
          <p:nvPr>
            <p:ph type="title"/>
          </p:nvPr>
        </p:nvSpPr>
        <p:spPr/>
        <p:txBody>
          <a:bodyPr/>
          <a:lstStyle/>
          <a:p>
            <a:r>
              <a:rPr lang="fr-FR"/>
              <a:t>Instagram Posts Table | zooplus_de DE - 21 of 25</a:t>
            </a:r>
            <a:endParaRPr lang="en-US"/>
          </a:p>
        </p:txBody>
      </p:sp>
      <p:graphicFrame>
        <p:nvGraphicFramePr>
          <p:cNvPr id="5" name="Table Placeholder 4">
            <a:extLst>
              <a:ext uri="{FF2B5EF4-FFF2-40B4-BE49-F238E27FC236}">
                <a16:creationId xmlns:a16="http://schemas.microsoft.com/office/drawing/2014/main" id="{208155ED-A3E0-4821-BF9E-249D45C0ACB8}"/>
              </a:ext>
            </a:extLst>
          </p:cNvPr>
          <p:cNvGraphicFramePr>
            <a:graphicFrameLocks noGrp="1"/>
          </p:cNvGraphicFramePr>
          <p:nvPr>
            <p:ph type="tbl" sz="quarter" idx="13"/>
            <p:extLst>
              <p:ext uri="{D42A27DB-BD31-4B8C-83A1-F6EECF244321}">
                <p14:modId xmlns:p14="http://schemas.microsoft.com/office/powerpoint/2010/main" val="11716448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06868397"/>
                    </a:ext>
                  </a:extLst>
                </a:gridCol>
                <a:gridCol w="1152143">
                  <a:extLst>
                    <a:ext uri="{9D8B030D-6E8A-4147-A177-3AD203B41FA5}">
                      <a16:colId xmlns:a16="http://schemas.microsoft.com/office/drawing/2014/main" val="1748062331"/>
                    </a:ext>
                  </a:extLst>
                </a:gridCol>
                <a:gridCol w="576072">
                  <a:extLst>
                    <a:ext uri="{9D8B030D-6E8A-4147-A177-3AD203B41FA5}">
                      <a16:colId xmlns:a16="http://schemas.microsoft.com/office/drawing/2014/main" val="2198971171"/>
                    </a:ext>
                  </a:extLst>
                </a:gridCol>
                <a:gridCol w="576072">
                  <a:extLst>
                    <a:ext uri="{9D8B030D-6E8A-4147-A177-3AD203B41FA5}">
                      <a16:colId xmlns:a16="http://schemas.microsoft.com/office/drawing/2014/main" val="1634253538"/>
                    </a:ext>
                  </a:extLst>
                </a:gridCol>
                <a:gridCol w="576072">
                  <a:extLst>
                    <a:ext uri="{9D8B030D-6E8A-4147-A177-3AD203B41FA5}">
                      <a16:colId xmlns:a16="http://schemas.microsoft.com/office/drawing/2014/main" val="1273611247"/>
                    </a:ext>
                  </a:extLst>
                </a:gridCol>
                <a:gridCol w="576072">
                  <a:extLst>
                    <a:ext uri="{9D8B030D-6E8A-4147-A177-3AD203B41FA5}">
                      <a16:colId xmlns:a16="http://schemas.microsoft.com/office/drawing/2014/main" val="2801989661"/>
                    </a:ext>
                  </a:extLst>
                </a:gridCol>
                <a:gridCol w="576072">
                  <a:extLst>
                    <a:ext uri="{9D8B030D-6E8A-4147-A177-3AD203B41FA5}">
                      <a16:colId xmlns:a16="http://schemas.microsoft.com/office/drawing/2014/main" val="3243463699"/>
                    </a:ext>
                  </a:extLst>
                </a:gridCol>
                <a:gridCol w="576072">
                  <a:extLst>
                    <a:ext uri="{9D8B030D-6E8A-4147-A177-3AD203B41FA5}">
                      <a16:colId xmlns:a16="http://schemas.microsoft.com/office/drawing/2014/main" val="2890001762"/>
                    </a:ext>
                  </a:extLst>
                </a:gridCol>
                <a:gridCol w="576072">
                  <a:extLst>
                    <a:ext uri="{9D8B030D-6E8A-4147-A177-3AD203B41FA5}">
                      <a16:colId xmlns:a16="http://schemas.microsoft.com/office/drawing/2014/main" val="1237570803"/>
                    </a:ext>
                  </a:extLst>
                </a:gridCol>
                <a:gridCol w="576072">
                  <a:extLst>
                    <a:ext uri="{9D8B030D-6E8A-4147-A177-3AD203B41FA5}">
                      <a16:colId xmlns:a16="http://schemas.microsoft.com/office/drawing/2014/main" val="1720686300"/>
                    </a:ext>
                  </a:extLst>
                </a:gridCol>
                <a:gridCol w="576072">
                  <a:extLst>
                    <a:ext uri="{9D8B030D-6E8A-4147-A177-3AD203B41FA5}">
                      <a16:colId xmlns:a16="http://schemas.microsoft.com/office/drawing/2014/main" val="2679376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590738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- 2023-08-01 09:00:43</a:t>
                      </a:r>
                      <a:r>
                        <a:rPr kumimoji="0" lang="de-DE" sz="1000" b="0" i="0" u="none" strike="noStrike" kern="1200" cap="none" spc="0" normalizeH="0" baseline="0" noProof="0">
                          <a:ln>
                            <a:noFill/>
                          </a:ln>
                          <a:solidFill>
                            <a:prstClr val="black"/>
                          </a:solidFill>
                          <a:effectLst/>
                          <a:uLnTx/>
                          <a:uFillTx/>
                          <a:latin typeface="Calibri"/>
                          <a:ea typeface="+mn-ea"/>
                          <a:cs typeface="+mn-cs"/>
                        </a:rPr>
                        <a:t>
 "Who let the dogs out?" 🎼🐶 Ihr sucht den ultimativen Abenteuer-Kumpel? Der eigene Hund ist ein toller Begleiter, wenn man ein paar Dinge beachtet. 😉
Unsere Profi-Tipps:
📌 Welpen sollten keine langen Strecken laufen! Allerdings können Wanderfans ihre kleinen Vierbeiner in speziellen Hunderucksäcken mitnehmen und sie zwischendurch immer wieder kleine Strecken laufen lassen. Junge Hunde können langsam an das Wandern herangeführt werden. Ab einem Jahr sind meist Touren von fünf Kilometern und mehr möglich.
📌  Rassen mit kurzen Beinen und flachen Schnauzen, wie zum Beispiel der Mops, ermüden schneller. Deshalb eine kürzere Strecke wählen und mehr Pausen einlegen!
📌 Nehmt genügend Wasser mit und vergesstnicht, einen Wassernapf mitzunehmen. 
📌 Packt etwas Futter oder einen kleinen Snack für eine wohlverdiente Pause mit ins Gepäck. 
📌 Packt eine Zeckenzange und eine Pinzette ein - zum Beispiel, um euren vierbeinigen Freund von einem Dorn zu befreien, der in seine Pfote eingedrungen ist. 
📌 Bringt ein leichtes Mikrofasertuch mit, das sich zum Trockenreiben nach einem Regenschauer oder einem Bad in einem Bach eignet.
Verpasst nicht den ganzen Schwanzwedelspaß, klickt auf den Link in der Bio und macht euch bereit für wilde Abenteuer! Was ist euer Profi-Tipp für Wanderungen mit eurem Hund? 🤔
📸 @chirothegoldenboy
#zooplus #zooplusde #hund #wandern #dog #abenteuern #wandernmithund #hundeliebe #magazin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https://quintly-image-storage.s3.amazonaws.com/a3c6a84677b323a98ffdc8fff236cce3/88695cde288d9cea5ac45177e94d4c77.jpg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54123036"/>
                  </a:ext>
                </a:extLst>
              </a:tr>
            </a:tbl>
          </a:graphicData>
        </a:graphic>
      </p:graphicFrame>
      <p:sp>
        <p:nvSpPr>
          <p:cNvPr id="4" name="Text Placeholder 3">
            <a:extLst>
              <a:ext uri="{FF2B5EF4-FFF2-40B4-BE49-F238E27FC236}">
                <a16:creationId xmlns:a16="http://schemas.microsoft.com/office/drawing/2014/main" id="{A2563ABE-6328-4A49-AAFF-75DCA370C23E}"/>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5374457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B7F24B-7B4B-4FE6-8280-FC030361C8EC}"/>
              </a:ext>
            </a:extLst>
          </p:cNvPr>
          <p:cNvSpPr>
            <a:spLocks noGrp="1"/>
          </p:cNvSpPr>
          <p:nvPr>
            <p:ph type="title"/>
          </p:nvPr>
        </p:nvSpPr>
        <p:spPr/>
        <p:txBody>
          <a:bodyPr/>
          <a:lstStyle/>
          <a:p>
            <a:r>
              <a:rPr lang="fr-FR"/>
              <a:t>Instagram Posts Table | zooplus_de DE - 22 of 25</a:t>
            </a:r>
            <a:endParaRPr lang="en-US"/>
          </a:p>
        </p:txBody>
      </p:sp>
      <p:graphicFrame>
        <p:nvGraphicFramePr>
          <p:cNvPr id="5" name="Table Placeholder 4">
            <a:extLst>
              <a:ext uri="{FF2B5EF4-FFF2-40B4-BE49-F238E27FC236}">
                <a16:creationId xmlns:a16="http://schemas.microsoft.com/office/drawing/2014/main" id="{1A5A32DD-24FE-40CD-8F11-0F58650E5188}"/>
              </a:ext>
            </a:extLst>
          </p:cNvPr>
          <p:cNvGraphicFramePr>
            <a:graphicFrameLocks noGrp="1"/>
          </p:cNvGraphicFramePr>
          <p:nvPr>
            <p:ph type="tbl" sz="quarter" idx="13"/>
            <p:extLst>
              <p:ext uri="{D42A27DB-BD31-4B8C-83A1-F6EECF244321}">
                <p14:modId xmlns:p14="http://schemas.microsoft.com/office/powerpoint/2010/main" val="3867831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787477547"/>
                    </a:ext>
                  </a:extLst>
                </a:gridCol>
                <a:gridCol w="1152143">
                  <a:extLst>
                    <a:ext uri="{9D8B030D-6E8A-4147-A177-3AD203B41FA5}">
                      <a16:colId xmlns:a16="http://schemas.microsoft.com/office/drawing/2014/main" val="897400959"/>
                    </a:ext>
                  </a:extLst>
                </a:gridCol>
                <a:gridCol w="576072">
                  <a:extLst>
                    <a:ext uri="{9D8B030D-6E8A-4147-A177-3AD203B41FA5}">
                      <a16:colId xmlns:a16="http://schemas.microsoft.com/office/drawing/2014/main" val="172924542"/>
                    </a:ext>
                  </a:extLst>
                </a:gridCol>
                <a:gridCol w="576072">
                  <a:extLst>
                    <a:ext uri="{9D8B030D-6E8A-4147-A177-3AD203B41FA5}">
                      <a16:colId xmlns:a16="http://schemas.microsoft.com/office/drawing/2014/main" val="969381210"/>
                    </a:ext>
                  </a:extLst>
                </a:gridCol>
                <a:gridCol w="576072">
                  <a:extLst>
                    <a:ext uri="{9D8B030D-6E8A-4147-A177-3AD203B41FA5}">
                      <a16:colId xmlns:a16="http://schemas.microsoft.com/office/drawing/2014/main" val="369010387"/>
                    </a:ext>
                  </a:extLst>
                </a:gridCol>
                <a:gridCol w="576072">
                  <a:extLst>
                    <a:ext uri="{9D8B030D-6E8A-4147-A177-3AD203B41FA5}">
                      <a16:colId xmlns:a16="http://schemas.microsoft.com/office/drawing/2014/main" val="1107867672"/>
                    </a:ext>
                  </a:extLst>
                </a:gridCol>
                <a:gridCol w="576072">
                  <a:extLst>
                    <a:ext uri="{9D8B030D-6E8A-4147-A177-3AD203B41FA5}">
                      <a16:colId xmlns:a16="http://schemas.microsoft.com/office/drawing/2014/main" val="2107720697"/>
                    </a:ext>
                  </a:extLst>
                </a:gridCol>
                <a:gridCol w="576072">
                  <a:extLst>
                    <a:ext uri="{9D8B030D-6E8A-4147-A177-3AD203B41FA5}">
                      <a16:colId xmlns:a16="http://schemas.microsoft.com/office/drawing/2014/main" val="3488955224"/>
                    </a:ext>
                  </a:extLst>
                </a:gridCol>
                <a:gridCol w="576072">
                  <a:extLst>
                    <a:ext uri="{9D8B030D-6E8A-4147-A177-3AD203B41FA5}">
                      <a16:colId xmlns:a16="http://schemas.microsoft.com/office/drawing/2014/main" val="159568129"/>
                    </a:ext>
                  </a:extLst>
                </a:gridCol>
                <a:gridCol w="576072">
                  <a:extLst>
                    <a:ext uri="{9D8B030D-6E8A-4147-A177-3AD203B41FA5}">
                      <a16:colId xmlns:a16="http://schemas.microsoft.com/office/drawing/2014/main" val="1703606363"/>
                    </a:ext>
                  </a:extLst>
                </a:gridCol>
                <a:gridCol w="576072">
                  <a:extLst>
                    <a:ext uri="{9D8B030D-6E8A-4147-A177-3AD203B41FA5}">
                      <a16:colId xmlns:a16="http://schemas.microsoft.com/office/drawing/2014/main" val="31518713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92313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- 2023-08-10 09:00:35</a:t>
                      </a:r>
                      <a:r>
                        <a:rPr kumimoji="0" lang="de-DE" sz="1000" b="0" i="0" u="none" strike="noStrike" kern="1200" cap="none" spc="0" normalizeH="0" baseline="0" noProof="0">
                          <a:ln>
                            <a:noFill/>
                          </a:ln>
                          <a:solidFill>
                            <a:prstClr val="black"/>
                          </a:solidFill>
                          <a:effectLst/>
                          <a:uLnTx/>
                          <a:uFillTx/>
                          <a:latin typeface="Calibri"/>
                          <a:ea typeface="+mn-ea"/>
                          <a:cs typeface="+mn-cs"/>
                        </a:rPr>
                        <a:t>
 Sucht ihr nach neuen Übungen und Tricks für euer Hundetraining? 🐶💚
Dann werft doch einen Blick in unser Magazin. (Link in Bio) 📚 Wir haben die 10 beliebtesten Hundetricks für euch recherchiert und erklärt.
Unser persönlicher Favorit ist Trick 6 die "Rolle".😍
Welcher Trick gefällt euch am besten und würdet ihr eurem Hund beibringen?
#zooplus #zooplusde #magazin #hund #dog #hundetrick #dogtrick #dogtraining #pet #hundeliebe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https://quintly-image-storage.s3.amazonaws.com/a3c6a84677b323a98ffdc8fff236cce3/aac2c2acf33bb4d0068641ab18409b81.jpg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09/14/2023 20:20:23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46603490"/>
                  </a:ext>
                </a:extLst>
              </a:tr>
            </a:tbl>
          </a:graphicData>
        </a:graphic>
      </p:graphicFrame>
      <p:sp>
        <p:nvSpPr>
          <p:cNvPr id="4" name="Text Placeholder 3">
            <a:extLst>
              <a:ext uri="{FF2B5EF4-FFF2-40B4-BE49-F238E27FC236}">
                <a16:creationId xmlns:a16="http://schemas.microsoft.com/office/drawing/2014/main" id="{0726B44C-2139-4352-9B94-BC15861053F3}"/>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064308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0CC16-EDD7-4914-A78B-74A7C7A9C768}"/>
              </a:ext>
            </a:extLst>
          </p:cNvPr>
          <p:cNvSpPr>
            <a:spLocks noGrp="1"/>
          </p:cNvSpPr>
          <p:nvPr>
            <p:ph type="title"/>
          </p:nvPr>
        </p:nvSpPr>
        <p:spPr/>
        <p:txBody>
          <a:bodyPr/>
          <a:lstStyle/>
          <a:p>
            <a:r>
              <a:rPr lang="fr-FR"/>
              <a:t>Instagram Posts Table | zooplus_de DE - 23 of 25</a:t>
            </a:r>
            <a:endParaRPr lang="en-US"/>
          </a:p>
        </p:txBody>
      </p:sp>
      <p:graphicFrame>
        <p:nvGraphicFramePr>
          <p:cNvPr id="5" name="Table Placeholder 4">
            <a:extLst>
              <a:ext uri="{FF2B5EF4-FFF2-40B4-BE49-F238E27FC236}">
                <a16:creationId xmlns:a16="http://schemas.microsoft.com/office/drawing/2014/main" id="{AD24648E-28A4-4E45-A26B-A19AE68481EC}"/>
              </a:ext>
            </a:extLst>
          </p:cNvPr>
          <p:cNvGraphicFramePr>
            <a:graphicFrameLocks noGrp="1"/>
          </p:cNvGraphicFramePr>
          <p:nvPr>
            <p:ph type="tbl" sz="quarter" idx="13"/>
            <p:extLst>
              <p:ext uri="{D42A27DB-BD31-4B8C-83A1-F6EECF244321}">
                <p14:modId xmlns:p14="http://schemas.microsoft.com/office/powerpoint/2010/main" val="2353049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21297980"/>
                    </a:ext>
                  </a:extLst>
                </a:gridCol>
                <a:gridCol w="1152143">
                  <a:extLst>
                    <a:ext uri="{9D8B030D-6E8A-4147-A177-3AD203B41FA5}">
                      <a16:colId xmlns:a16="http://schemas.microsoft.com/office/drawing/2014/main" val="4139649568"/>
                    </a:ext>
                  </a:extLst>
                </a:gridCol>
                <a:gridCol w="576072">
                  <a:extLst>
                    <a:ext uri="{9D8B030D-6E8A-4147-A177-3AD203B41FA5}">
                      <a16:colId xmlns:a16="http://schemas.microsoft.com/office/drawing/2014/main" val="1020333329"/>
                    </a:ext>
                  </a:extLst>
                </a:gridCol>
                <a:gridCol w="576072">
                  <a:extLst>
                    <a:ext uri="{9D8B030D-6E8A-4147-A177-3AD203B41FA5}">
                      <a16:colId xmlns:a16="http://schemas.microsoft.com/office/drawing/2014/main" val="365049909"/>
                    </a:ext>
                  </a:extLst>
                </a:gridCol>
                <a:gridCol w="576072">
                  <a:extLst>
                    <a:ext uri="{9D8B030D-6E8A-4147-A177-3AD203B41FA5}">
                      <a16:colId xmlns:a16="http://schemas.microsoft.com/office/drawing/2014/main" val="4204319663"/>
                    </a:ext>
                  </a:extLst>
                </a:gridCol>
                <a:gridCol w="576072">
                  <a:extLst>
                    <a:ext uri="{9D8B030D-6E8A-4147-A177-3AD203B41FA5}">
                      <a16:colId xmlns:a16="http://schemas.microsoft.com/office/drawing/2014/main" val="2255507844"/>
                    </a:ext>
                  </a:extLst>
                </a:gridCol>
                <a:gridCol w="576072">
                  <a:extLst>
                    <a:ext uri="{9D8B030D-6E8A-4147-A177-3AD203B41FA5}">
                      <a16:colId xmlns:a16="http://schemas.microsoft.com/office/drawing/2014/main" val="2298646633"/>
                    </a:ext>
                  </a:extLst>
                </a:gridCol>
                <a:gridCol w="576072">
                  <a:extLst>
                    <a:ext uri="{9D8B030D-6E8A-4147-A177-3AD203B41FA5}">
                      <a16:colId xmlns:a16="http://schemas.microsoft.com/office/drawing/2014/main" val="998669467"/>
                    </a:ext>
                  </a:extLst>
                </a:gridCol>
                <a:gridCol w="576072">
                  <a:extLst>
                    <a:ext uri="{9D8B030D-6E8A-4147-A177-3AD203B41FA5}">
                      <a16:colId xmlns:a16="http://schemas.microsoft.com/office/drawing/2014/main" val="3597724331"/>
                    </a:ext>
                  </a:extLst>
                </a:gridCol>
                <a:gridCol w="576072">
                  <a:extLst>
                    <a:ext uri="{9D8B030D-6E8A-4147-A177-3AD203B41FA5}">
                      <a16:colId xmlns:a16="http://schemas.microsoft.com/office/drawing/2014/main" val="2090261055"/>
                    </a:ext>
                  </a:extLst>
                </a:gridCol>
                <a:gridCol w="576072">
                  <a:extLst>
                    <a:ext uri="{9D8B030D-6E8A-4147-A177-3AD203B41FA5}">
                      <a16:colId xmlns:a16="http://schemas.microsoft.com/office/drawing/2014/main" val="2428024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389221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- 2023-08-06 10:00:33</a:t>
                      </a:r>
                      <a:r>
                        <a:rPr kumimoji="0" lang="de-DE" sz="1000" b="0" i="0" u="none" strike="noStrike" kern="1200" cap="none" spc="0" normalizeH="0" baseline="0" noProof="0">
                          <a:ln>
                            <a:noFill/>
                          </a:ln>
                          <a:solidFill>
                            <a:prstClr val="black"/>
                          </a:solidFill>
                          <a:effectLst/>
                          <a:uLnTx/>
                          <a:uFillTx/>
                          <a:latin typeface="Calibri"/>
                          <a:ea typeface="+mn-ea"/>
                          <a:cs typeface="+mn-cs"/>
                        </a:rPr>
                        <a:t>
 Sonnenuntergänge 🌆, die goldene Stunde und Golden Retriever 🐕 gehören zusammen wie Fangen und Bauchkraulen. 😉
Das Einzige, was noch besser ist als ein atemberaubender Sonnenuntergangsspaziergang mit unseren Fellnasen, ist das Einfangen der perfekten goldenen Stunde in "Pawfect"-Fotos.
Wer braucht schon Filter, wenn man einen vierbeinigen fotogenen Superstar hat? Zeigt uns euren Vierbeiner im Sonnenuntergang. 💚😍👇
#zooplus #zoooplusde #hunde #pet #sonnenuntergang #sunset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https://quintly-image-storage.s3.amazonaws.com/a3c6a84677b323a98ffdc8fff236cce3/7c4844c0b9017d02f6b76b2f85fd6881.jpg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568543127"/>
                  </a:ext>
                </a:extLst>
              </a:tr>
            </a:tbl>
          </a:graphicData>
        </a:graphic>
      </p:graphicFrame>
      <p:sp>
        <p:nvSpPr>
          <p:cNvPr id="4" name="Text Placeholder 3">
            <a:extLst>
              <a:ext uri="{FF2B5EF4-FFF2-40B4-BE49-F238E27FC236}">
                <a16:creationId xmlns:a16="http://schemas.microsoft.com/office/drawing/2014/main" id="{42492BD1-284D-4511-A37E-6C0A4F656749}"/>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4045046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3DF5A-EB6C-4D6F-8A59-F0FE5B39B08A}"/>
              </a:ext>
            </a:extLst>
          </p:cNvPr>
          <p:cNvSpPr>
            <a:spLocks noGrp="1"/>
          </p:cNvSpPr>
          <p:nvPr>
            <p:ph type="title"/>
          </p:nvPr>
        </p:nvSpPr>
        <p:spPr/>
        <p:txBody>
          <a:bodyPr/>
          <a:lstStyle/>
          <a:p>
            <a:r>
              <a:rPr lang="fr-FR"/>
              <a:t>Instagram Posts Table | zooplus_de DE - 24 of 25</a:t>
            </a:r>
            <a:endParaRPr lang="en-US"/>
          </a:p>
        </p:txBody>
      </p:sp>
      <p:graphicFrame>
        <p:nvGraphicFramePr>
          <p:cNvPr id="5" name="Table Placeholder 4">
            <a:extLst>
              <a:ext uri="{FF2B5EF4-FFF2-40B4-BE49-F238E27FC236}">
                <a16:creationId xmlns:a16="http://schemas.microsoft.com/office/drawing/2014/main" id="{8914DF96-01A7-45D7-A884-17BE666129F8}"/>
              </a:ext>
            </a:extLst>
          </p:cNvPr>
          <p:cNvGraphicFramePr>
            <a:graphicFrameLocks noGrp="1"/>
          </p:cNvGraphicFramePr>
          <p:nvPr>
            <p:ph type="tbl" sz="quarter" idx="13"/>
            <p:extLst>
              <p:ext uri="{D42A27DB-BD31-4B8C-83A1-F6EECF244321}">
                <p14:modId xmlns:p14="http://schemas.microsoft.com/office/powerpoint/2010/main" val="2557230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67100340"/>
                    </a:ext>
                  </a:extLst>
                </a:gridCol>
                <a:gridCol w="1152143">
                  <a:extLst>
                    <a:ext uri="{9D8B030D-6E8A-4147-A177-3AD203B41FA5}">
                      <a16:colId xmlns:a16="http://schemas.microsoft.com/office/drawing/2014/main" val="962199030"/>
                    </a:ext>
                  </a:extLst>
                </a:gridCol>
                <a:gridCol w="576072">
                  <a:extLst>
                    <a:ext uri="{9D8B030D-6E8A-4147-A177-3AD203B41FA5}">
                      <a16:colId xmlns:a16="http://schemas.microsoft.com/office/drawing/2014/main" val="1733675053"/>
                    </a:ext>
                  </a:extLst>
                </a:gridCol>
                <a:gridCol w="576072">
                  <a:extLst>
                    <a:ext uri="{9D8B030D-6E8A-4147-A177-3AD203B41FA5}">
                      <a16:colId xmlns:a16="http://schemas.microsoft.com/office/drawing/2014/main" val="1343811717"/>
                    </a:ext>
                  </a:extLst>
                </a:gridCol>
                <a:gridCol w="576072">
                  <a:extLst>
                    <a:ext uri="{9D8B030D-6E8A-4147-A177-3AD203B41FA5}">
                      <a16:colId xmlns:a16="http://schemas.microsoft.com/office/drawing/2014/main" val="2877490097"/>
                    </a:ext>
                  </a:extLst>
                </a:gridCol>
                <a:gridCol w="576072">
                  <a:extLst>
                    <a:ext uri="{9D8B030D-6E8A-4147-A177-3AD203B41FA5}">
                      <a16:colId xmlns:a16="http://schemas.microsoft.com/office/drawing/2014/main" val="2973206530"/>
                    </a:ext>
                  </a:extLst>
                </a:gridCol>
                <a:gridCol w="576072">
                  <a:extLst>
                    <a:ext uri="{9D8B030D-6E8A-4147-A177-3AD203B41FA5}">
                      <a16:colId xmlns:a16="http://schemas.microsoft.com/office/drawing/2014/main" val="3588544260"/>
                    </a:ext>
                  </a:extLst>
                </a:gridCol>
                <a:gridCol w="576072">
                  <a:extLst>
                    <a:ext uri="{9D8B030D-6E8A-4147-A177-3AD203B41FA5}">
                      <a16:colId xmlns:a16="http://schemas.microsoft.com/office/drawing/2014/main" val="4265304604"/>
                    </a:ext>
                  </a:extLst>
                </a:gridCol>
                <a:gridCol w="576072">
                  <a:extLst>
                    <a:ext uri="{9D8B030D-6E8A-4147-A177-3AD203B41FA5}">
                      <a16:colId xmlns:a16="http://schemas.microsoft.com/office/drawing/2014/main" val="4211087848"/>
                    </a:ext>
                  </a:extLst>
                </a:gridCol>
                <a:gridCol w="576072">
                  <a:extLst>
                    <a:ext uri="{9D8B030D-6E8A-4147-A177-3AD203B41FA5}">
                      <a16:colId xmlns:a16="http://schemas.microsoft.com/office/drawing/2014/main" val="794056421"/>
                    </a:ext>
                  </a:extLst>
                </a:gridCol>
                <a:gridCol w="576072">
                  <a:extLst>
                    <a:ext uri="{9D8B030D-6E8A-4147-A177-3AD203B41FA5}">
                      <a16:colId xmlns:a16="http://schemas.microsoft.com/office/drawing/2014/main" val="127373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635346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- 2023-08-04 09:00:51</a:t>
                      </a:r>
                      <a:r>
                        <a:rPr kumimoji="0" lang="de-DE" sz="1000" b="0" i="0" u="none" strike="noStrike" kern="1200" cap="none" spc="0" normalizeH="0" baseline="0" noProof="0">
                          <a:ln>
                            <a:noFill/>
                          </a:ln>
                          <a:solidFill>
                            <a:prstClr val="black"/>
                          </a:solidFill>
                          <a:effectLst/>
                          <a:uLnTx/>
                          <a:uFillTx/>
                          <a:latin typeface="Calibri"/>
                          <a:ea typeface="+mn-ea"/>
                          <a:cs typeface="+mn-cs"/>
                        </a:rPr>
                        <a:t>
 Haltet euren pelzigen Freund frisch und sauber! 💚🐶
In unserem neuesten Magazinartikel 📚 geht es um die Tipps und Tricks beim Baden eines Welpen. 
Von der besten Badezeit über die Wahl des richtigen Shampoos bis hin zur richtigen Wassertemperatur - in diesem umfassenden Leitfaden ist alles enthalten. Über den Link in unserer Biografie könnt ihr mehr erfahren und eurem Welpen die Wellness-Behandlung gönnen, die er verdient! 
Unser Lieblingsprodukt für euren Wellnesstag: 💚😍 Kooa Sensitive Shampoo ist ein mildes Hundeshampoo mit Kamillenextrakt und Jojobaöl, enthält Panthenol und Vitamin E und ist ideal für Welpen, zur sanften Pflege und Reinigung von Haut und Fell.
Was ist euer Lieblingsprodukt für die Spa-Zeit? 👇 Wir sind gespannt auf eure Antworten
#zooplus #zooplusde #hundebaden #hundeshampoo #dogsofinstagram #hundeliebe #wellness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https://quintly-image-storage.s3.amazonaws.com/a3c6a84677b323a98ffdc8fff236cce3/65deeb0f8f8bfa369c07f80ae37dc32a.jpg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09/15/2023 13:48:23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535317880"/>
                  </a:ext>
                </a:extLst>
              </a:tr>
            </a:tbl>
          </a:graphicData>
        </a:graphic>
      </p:graphicFrame>
      <p:sp>
        <p:nvSpPr>
          <p:cNvPr id="4" name="Text Placeholder 3">
            <a:extLst>
              <a:ext uri="{FF2B5EF4-FFF2-40B4-BE49-F238E27FC236}">
                <a16:creationId xmlns:a16="http://schemas.microsoft.com/office/drawing/2014/main" id="{94AE8FE6-49D7-452A-B5B0-07C4A7D978DF}"/>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12252275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A5A41-A4D9-474F-B655-96F47A914F53}"/>
              </a:ext>
            </a:extLst>
          </p:cNvPr>
          <p:cNvSpPr>
            <a:spLocks noGrp="1"/>
          </p:cNvSpPr>
          <p:nvPr>
            <p:ph type="title"/>
          </p:nvPr>
        </p:nvSpPr>
        <p:spPr/>
        <p:txBody>
          <a:bodyPr/>
          <a:lstStyle/>
          <a:p>
            <a:r>
              <a:rPr lang="fr-FR"/>
              <a:t>Instagram Posts Table | zooplus_de DE - 25 of 25</a:t>
            </a:r>
            <a:endParaRPr lang="en-US"/>
          </a:p>
        </p:txBody>
      </p:sp>
      <p:graphicFrame>
        <p:nvGraphicFramePr>
          <p:cNvPr id="5" name="Table Placeholder 4">
            <a:extLst>
              <a:ext uri="{FF2B5EF4-FFF2-40B4-BE49-F238E27FC236}">
                <a16:creationId xmlns:a16="http://schemas.microsoft.com/office/drawing/2014/main" id="{4FCFA893-50A1-40CE-BB0D-D96BAABB3AB0}"/>
              </a:ext>
            </a:extLst>
          </p:cNvPr>
          <p:cNvGraphicFramePr>
            <a:graphicFrameLocks noGrp="1"/>
          </p:cNvGraphicFramePr>
          <p:nvPr>
            <p:ph type="tbl" sz="quarter" idx="13"/>
            <p:extLst>
              <p:ext uri="{D42A27DB-BD31-4B8C-83A1-F6EECF244321}">
                <p14:modId xmlns:p14="http://schemas.microsoft.com/office/powerpoint/2010/main" val="3803083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261612896"/>
                    </a:ext>
                  </a:extLst>
                </a:gridCol>
                <a:gridCol w="1152143">
                  <a:extLst>
                    <a:ext uri="{9D8B030D-6E8A-4147-A177-3AD203B41FA5}">
                      <a16:colId xmlns:a16="http://schemas.microsoft.com/office/drawing/2014/main" val="1533342512"/>
                    </a:ext>
                  </a:extLst>
                </a:gridCol>
                <a:gridCol w="576072">
                  <a:extLst>
                    <a:ext uri="{9D8B030D-6E8A-4147-A177-3AD203B41FA5}">
                      <a16:colId xmlns:a16="http://schemas.microsoft.com/office/drawing/2014/main" val="2097500055"/>
                    </a:ext>
                  </a:extLst>
                </a:gridCol>
                <a:gridCol w="576072">
                  <a:extLst>
                    <a:ext uri="{9D8B030D-6E8A-4147-A177-3AD203B41FA5}">
                      <a16:colId xmlns:a16="http://schemas.microsoft.com/office/drawing/2014/main" val="335861644"/>
                    </a:ext>
                  </a:extLst>
                </a:gridCol>
                <a:gridCol w="576072">
                  <a:extLst>
                    <a:ext uri="{9D8B030D-6E8A-4147-A177-3AD203B41FA5}">
                      <a16:colId xmlns:a16="http://schemas.microsoft.com/office/drawing/2014/main" val="2536024015"/>
                    </a:ext>
                  </a:extLst>
                </a:gridCol>
                <a:gridCol w="576072">
                  <a:extLst>
                    <a:ext uri="{9D8B030D-6E8A-4147-A177-3AD203B41FA5}">
                      <a16:colId xmlns:a16="http://schemas.microsoft.com/office/drawing/2014/main" val="2056539206"/>
                    </a:ext>
                  </a:extLst>
                </a:gridCol>
                <a:gridCol w="576072">
                  <a:extLst>
                    <a:ext uri="{9D8B030D-6E8A-4147-A177-3AD203B41FA5}">
                      <a16:colId xmlns:a16="http://schemas.microsoft.com/office/drawing/2014/main" val="226909763"/>
                    </a:ext>
                  </a:extLst>
                </a:gridCol>
                <a:gridCol w="576072">
                  <a:extLst>
                    <a:ext uri="{9D8B030D-6E8A-4147-A177-3AD203B41FA5}">
                      <a16:colId xmlns:a16="http://schemas.microsoft.com/office/drawing/2014/main" val="3134076763"/>
                    </a:ext>
                  </a:extLst>
                </a:gridCol>
                <a:gridCol w="576072">
                  <a:extLst>
                    <a:ext uri="{9D8B030D-6E8A-4147-A177-3AD203B41FA5}">
                      <a16:colId xmlns:a16="http://schemas.microsoft.com/office/drawing/2014/main" val="2749724350"/>
                    </a:ext>
                  </a:extLst>
                </a:gridCol>
                <a:gridCol w="576072">
                  <a:extLst>
                    <a:ext uri="{9D8B030D-6E8A-4147-A177-3AD203B41FA5}">
                      <a16:colId xmlns:a16="http://schemas.microsoft.com/office/drawing/2014/main" val="3087755995"/>
                    </a:ext>
                  </a:extLst>
                </a:gridCol>
                <a:gridCol w="576072">
                  <a:extLst>
                    <a:ext uri="{9D8B030D-6E8A-4147-A177-3AD203B41FA5}">
                      <a16:colId xmlns:a16="http://schemas.microsoft.com/office/drawing/2014/main" val="3076385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extLst>
                  <a:ext uri="{0D108BD9-81ED-4DB2-BD59-A6C34878D82A}">
                    <a16:rowId xmlns:a16="http://schemas.microsoft.com/office/drawing/2014/main" val="1714781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zooplus_de - 2023-08-22 09:00:48</a:t>
                      </a:r>
                      <a:r>
                        <a:rPr kumimoji="0" lang="de-DE" sz="1000" b="0" i="0" u="none" strike="noStrike" kern="1200" cap="none" spc="0" normalizeH="0" baseline="0" noProof="0">
                          <a:ln>
                            <a:noFill/>
                          </a:ln>
                          <a:solidFill>
                            <a:prstClr val="black"/>
                          </a:solidFill>
                          <a:effectLst/>
                          <a:uLnTx/>
                          <a:uFillTx/>
                          <a:latin typeface="Calibri"/>
                          <a:ea typeface="+mn-ea"/>
                          <a:cs typeface="+mn-cs"/>
                        </a:rPr>
                        <a:t>
 Das Leben ist zu kurz, um langsam zu sein! 🏎️ So könnte das Motto dieser Hunderasse sein. 🐶 Italienische Windhunde sind vom Wuchs her eher zierlich, aber lasst euch von den energiegeladen Persönlichkeiten nicht täuschen. 
Die Fans der Flitzer schätzen aber vor allem sein freundliches und neugieriges Wesen. 💚
Finden wir hier Liebhaber dieser Rasse? Teilt ein Foto eures Schatzes mit uns. 😍👇
Mehr Informationen über die Rasse findet ihr in unserem Magazin. (Link in Bio)
📸: Jordan Aranda Tejada/Wirestock Creators
#ItalianGreyhoundLife #SpeedySnuggles" # zooplus #zooplusde #italienischerWindhund #windhund #dog #hundeliebe #dogs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https://quintly-image-storage.s3.amazonaws.com/a3c6a84677b323a98ffdc8fff236cce3/f49c91cb4b00a3d22cd9df92f1c367b5.jpg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09/21/2023 08:32:00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923964580"/>
                  </a:ext>
                </a:extLst>
              </a:tr>
            </a:tbl>
          </a:graphicData>
        </a:graphic>
      </p:graphicFrame>
      <p:sp>
        <p:nvSpPr>
          <p:cNvPr id="4" name="Text Placeholder 3">
            <a:extLst>
              <a:ext uri="{FF2B5EF4-FFF2-40B4-BE49-F238E27FC236}">
                <a16:creationId xmlns:a16="http://schemas.microsoft.com/office/drawing/2014/main" id="{106F6D89-3C50-4E90-BC36-9EFBD8478238}"/>
              </a:ext>
            </a:extLst>
          </p:cNvPr>
          <p:cNvSpPr>
            <a:spLocks noGrp="1"/>
          </p:cNvSpPr>
          <p:nvPr>
            <p:ph type="body" sz="quarter" idx="14"/>
          </p:nvPr>
        </p:nvSpPr>
        <p:spPr/>
        <p:txBody>
          <a:bodyPr/>
          <a:lstStyle/>
          <a:p>
            <a:r>
              <a:rPr lang="en-US"/>
              <a:t>08/01/2023 - 08/31/2023</a:t>
            </a:r>
          </a:p>
        </p:txBody>
      </p:sp>
    </p:spTree>
    <p:extLst>
      <p:ext uri="{BB962C8B-B14F-4D97-AF65-F5344CB8AC3E}">
        <p14:creationId xmlns:p14="http://schemas.microsoft.com/office/powerpoint/2010/main" val="220868382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4</TotalTime>
  <Words>4495</Words>
  <Application>Microsoft Office PowerPoint</Application>
  <PresentationFormat>On-screen Show (4:3)</PresentationFormat>
  <Paragraphs>600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Calibri</vt:lpstr>
      <vt:lpstr>Arial</vt:lpstr>
      <vt:lpstr>quintly_template</vt:lpstr>
      <vt:lpstr>Instagram Posts Table | zooplus_de DE - 1 of 25</vt:lpstr>
      <vt:lpstr>Instagram Posts Table | zooplus_de DE - 2 of 25</vt:lpstr>
      <vt:lpstr>Instagram Posts Table | zooplus_de DE - 3 of 25</vt:lpstr>
      <vt:lpstr>Instagram Posts Table | zooplus_de DE - 4 of 25</vt:lpstr>
      <vt:lpstr>Instagram Posts Table | zooplus_de DE - 5 of 25</vt:lpstr>
      <vt:lpstr>Instagram Posts Table | zooplus_de DE - 6 of 25</vt:lpstr>
      <vt:lpstr>Instagram Posts Table | zooplus_de DE - 7 of 25</vt:lpstr>
      <vt:lpstr>Instagram Posts Table | zooplus_de DE - 8 of 25</vt:lpstr>
      <vt:lpstr>Instagram Posts Table | zooplus_de DE - 9 of 25</vt:lpstr>
      <vt:lpstr>Instagram Posts Table | zooplus_de DE - 10 of 25</vt:lpstr>
      <vt:lpstr>Instagram Posts Table | zooplus_de DE - 11 of 25</vt:lpstr>
      <vt:lpstr>Instagram Posts Table | zooplus_de DE - 12 of 25</vt:lpstr>
      <vt:lpstr>Instagram Posts Table | zooplus_de DE - 13 of 25</vt:lpstr>
      <vt:lpstr>Instagram Posts Table | zooplus_de DE - 14 of 25</vt:lpstr>
      <vt:lpstr>Instagram Posts Table | zooplus_de DE - 15 of 25</vt:lpstr>
      <vt:lpstr>Instagram Posts Table | zooplus_de DE - 16 of 25</vt:lpstr>
      <vt:lpstr>Instagram Posts Table | zooplus_de DE - 17 of 25</vt:lpstr>
      <vt:lpstr>Instagram Posts Table | zooplus_de DE - 18 of 25</vt:lpstr>
      <vt:lpstr>Instagram Posts Table | zooplus_de DE - 19 of 25</vt:lpstr>
      <vt:lpstr>Instagram Posts Table | zooplus_de DE - 20 of 25</vt:lpstr>
      <vt:lpstr>Instagram Posts Table | zooplus_de DE - 21 of 25</vt:lpstr>
      <vt:lpstr>Instagram Posts Table | zooplus_de DE - 22 of 25</vt:lpstr>
      <vt:lpstr>Instagram Posts Table | zooplus_de DE - 23 of 25</vt:lpstr>
      <vt:lpstr>Instagram Posts Table | zooplus_de DE - 24 of 25</vt:lpstr>
      <vt:lpstr>Instagram Posts Table | zooplus_de DE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zooplus_de DE - 1 of 25</dc:title>
  <dc:creator>Frederik Born</dc:creator>
  <cp:lastModifiedBy>Frederik Born</cp:lastModifiedBy>
  <cp:revision>1</cp:revision>
  <dcterms:created xsi:type="dcterms:W3CDTF">2023-09-26T11:48:06Z</dcterms:created>
  <dcterms:modified xsi:type="dcterms:W3CDTF">2023-09-26T11:52:24Z</dcterms:modified>
</cp:coreProperties>
</file>