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90" r:id="rId34"/>
    <p:sldId id="291" r:id="rId35"/>
    <p:sldId id="292" r:id="rId36"/>
    <p:sldId id="293" r:id="rId37"/>
  </p:sldIdLst>
  <p:sldSz cx="9144000" cy="6858000" type="screen4x3"/>
  <p:notesSz cx="6858000" cy="9144000"/>
  <p:embeddedFontLst>
    <p:embeddedFont>
      <p:font typeface="Calibri" panose="020F0502020204030204" pitchFamily="34" charset="0"/>
      <p:regular r:id="rId38"/>
      <p:bold r:id="rId39"/>
      <p:italic r:id="rId40"/>
      <p:boldItalic r:id="rId4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2.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1.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font" Target="fonts/font3.fntdata"/><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horsch.maschinen</c:v>
                </c:pt>
              </c:strCache>
            </c:strRef>
          </c:tx>
          <c:spPr>
            <a:ln w="28575" cap="rnd">
              <a:solidFill>
                <a:schemeClr val="accent1"/>
              </a:solidFill>
              <a:round/>
            </a:ln>
            <a:effectLst/>
          </c:spPr>
          <c:marker>
            <c:symbol val="none"/>
          </c:marker>
          <c:cat>
            <c:numRef>
              <c:f>Sheet1!$A$2:$A$31</c:f>
              <c:numCache>
                <c:formatCode>m/d/yyyy</c:formatCode>
                <c:ptCount val="30"/>
                <c:pt idx="0">
                  <c:v>45962</c:v>
                </c:pt>
                <c:pt idx="1">
                  <c:v>45963</c:v>
                </c:pt>
                <c:pt idx="2">
                  <c:v>45964</c:v>
                </c:pt>
                <c:pt idx="3">
                  <c:v>45965</c:v>
                </c:pt>
                <c:pt idx="4">
                  <c:v>45966</c:v>
                </c:pt>
                <c:pt idx="5">
                  <c:v>45967</c:v>
                </c:pt>
                <c:pt idx="6">
                  <c:v>45968</c:v>
                </c:pt>
                <c:pt idx="7">
                  <c:v>45969</c:v>
                </c:pt>
                <c:pt idx="8">
                  <c:v>45970</c:v>
                </c:pt>
                <c:pt idx="9">
                  <c:v>45971</c:v>
                </c:pt>
                <c:pt idx="10">
                  <c:v>45972</c:v>
                </c:pt>
                <c:pt idx="11">
                  <c:v>45973</c:v>
                </c:pt>
                <c:pt idx="12">
                  <c:v>45974</c:v>
                </c:pt>
                <c:pt idx="13">
                  <c:v>45975</c:v>
                </c:pt>
                <c:pt idx="14">
                  <c:v>45976</c:v>
                </c:pt>
                <c:pt idx="15">
                  <c:v>45977</c:v>
                </c:pt>
                <c:pt idx="16">
                  <c:v>45978</c:v>
                </c:pt>
                <c:pt idx="17">
                  <c:v>45979</c:v>
                </c:pt>
                <c:pt idx="18">
                  <c:v>45980</c:v>
                </c:pt>
                <c:pt idx="19">
                  <c:v>45981</c:v>
                </c:pt>
                <c:pt idx="20">
                  <c:v>45982</c:v>
                </c:pt>
                <c:pt idx="21">
                  <c:v>45983</c:v>
                </c:pt>
                <c:pt idx="22">
                  <c:v>45984</c:v>
                </c:pt>
                <c:pt idx="23">
                  <c:v>45985</c:v>
                </c:pt>
                <c:pt idx="24">
                  <c:v>45986</c:v>
                </c:pt>
                <c:pt idx="25">
                  <c:v>45987</c:v>
                </c:pt>
                <c:pt idx="26">
                  <c:v>45988</c:v>
                </c:pt>
                <c:pt idx="27">
                  <c:v>45989</c:v>
                </c:pt>
                <c:pt idx="28">
                  <c:v>45990</c:v>
                </c:pt>
                <c:pt idx="29">
                  <c:v>45991</c:v>
                </c:pt>
              </c:numCache>
            </c:numRef>
          </c:cat>
          <c:val>
            <c:numRef>
              <c:f>Sheet1!$B$2:$B$31</c:f>
              <c:numCache>
                <c:formatCode>General</c:formatCode>
                <c:ptCount val="30"/>
                <c:pt idx="0">
                  <c:v>112329</c:v>
                </c:pt>
                <c:pt idx="1">
                  <c:v>112366</c:v>
                </c:pt>
                <c:pt idx="2">
                  <c:v>112387</c:v>
                </c:pt>
                <c:pt idx="3">
                  <c:v>112408</c:v>
                </c:pt>
                <c:pt idx="4">
                  <c:v>112444</c:v>
                </c:pt>
                <c:pt idx="5">
                  <c:v>112465</c:v>
                </c:pt>
                <c:pt idx="6">
                  <c:v>112504</c:v>
                </c:pt>
                <c:pt idx="7">
                  <c:v>112542</c:v>
                </c:pt>
                <c:pt idx="8">
                  <c:v>112667</c:v>
                </c:pt>
                <c:pt idx="9">
                  <c:v>112819</c:v>
                </c:pt>
                <c:pt idx="10">
                  <c:v>112910</c:v>
                </c:pt>
                <c:pt idx="11">
                  <c:v>113082</c:v>
                </c:pt>
                <c:pt idx="12">
                  <c:v>113216</c:v>
                </c:pt>
                <c:pt idx="13">
                  <c:v>113340</c:v>
                </c:pt>
                <c:pt idx="14">
                  <c:v>113417</c:v>
                </c:pt>
                <c:pt idx="15">
                  <c:v>113522</c:v>
                </c:pt>
                <c:pt idx="16">
                  <c:v>113577</c:v>
                </c:pt>
                <c:pt idx="17">
                  <c:v>113645</c:v>
                </c:pt>
                <c:pt idx="18">
                  <c:v>113695</c:v>
                </c:pt>
                <c:pt idx="19">
                  <c:v>113725</c:v>
                </c:pt>
                <c:pt idx="20">
                  <c:v>113752</c:v>
                </c:pt>
                <c:pt idx="21">
                  <c:v>113771</c:v>
                </c:pt>
                <c:pt idx="22">
                  <c:v>113784</c:v>
                </c:pt>
                <c:pt idx="23">
                  <c:v>113802</c:v>
                </c:pt>
                <c:pt idx="24">
                  <c:v>113812</c:v>
                </c:pt>
                <c:pt idx="25">
                  <c:v>113850</c:v>
                </c:pt>
                <c:pt idx="26">
                  <c:v>113876</c:v>
                </c:pt>
                <c:pt idx="27">
                  <c:v>113899</c:v>
                </c:pt>
                <c:pt idx="28">
                  <c:v>113907</c:v>
                </c:pt>
                <c:pt idx="29">
                  <c:v>113932</c:v>
                </c:pt>
              </c:numCache>
            </c:numRef>
          </c:val>
          <c:smooth val="0"/>
          <c:extLst>
            <c:ext xmlns:c16="http://schemas.microsoft.com/office/drawing/2014/chart" uri="{C3380CC4-5D6E-409C-BE32-E72D297353CC}">
              <c16:uniqueId val="{00000000-E2E9-44F2-AFC6-768CFE2E9E68}"/>
            </c:ext>
          </c:extLst>
        </c:ser>
        <c:dLbls>
          <c:showLegendKey val="0"/>
          <c:showVal val="0"/>
          <c:showCatName val="0"/>
          <c:showSerName val="0"/>
          <c:showPercent val="0"/>
          <c:showBubbleSize val="0"/>
        </c:dLbls>
        <c:smooth val="0"/>
        <c:axId val="374768160"/>
        <c:axId val="374764552"/>
      </c:lineChart>
      <c:dateAx>
        <c:axId val="3747681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4764552"/>
        <c:crosses val="autoZero"/>
        <c:auto val="1"/>
        <c:lblOffset val="100"/>
        <c:baseTimeUnit val="days"/>
      </c:dateAx>
      <c:valAx>
        <c:axId val="3747645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47681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horsch.maschinen</c:v>
                </c:pt>
              </c:strCache>
            </c:strRef>
          </c:tx>
          <c:spPr>
            <a:ln w="28575" cap="rnd">
              <a:solidFill>
                <a:schemeClr val="accent1"/>
              </a:solidFill>
              <a:round/>
            </a:ln>
            <a:effectLst/>
          </c:spPr>
          <c:marker>
            <c:symbol val="none"/>
          </c:marker>
          <c:cat>
            <c:numRef>
              <c:f>Sheet1!$A$2:$A$31</c:f>
              <c:numCache>
                <c:formatCode>m/d/yyyy</c:formatCode>
                <c:ptCount val="30"/>
                <c:pt idx="0">
                  <c:v>45962</c:v>
                </c:pt>
                <c:pt idx="1">
                  <c:v>45963</c:v>
                </c:pt>
                <c:pt idx="2">
                  <c:v>45964</c:v>
                </c:pt>
                <c:pt idx="3">
                  <c:v>45965</c:v>
                </c:pt>
                <c:pt idx="4">
                  <c:v>45966</c:v>
                </c:pt>
                <c:pt idx="5">
                  <c:v>45967</c:v>
                </c:pt>
                <c:pt idx="6">
                  <c:v>45968</c:v>
                </c:pt>
                <c:pt idx="7">
                  <c:v>45969</c:v>
                </c:pt>
                <c:pt idx="8">
                  <c:v>45970</c:v>
                </c:pt>
                <c:pt idx="9">
                  <c:v>45971</c:v>
                </c:pt>
                <c:pt idx="10">
                  <c:v>45972</c:v>
                </c:pt>
                <c:pt idx="11">
                  <c:v>45973</c:v>
                </c:pt>
                <c:pt idx="12">
                  <c:v>45974</c:v>
                </c:pt>
                <c:pt idx="13">
                  <c:v>45975</c:v>
                </c:pt>
                <c:pt idx="14">
                  <c:v>45976</c:v>
                </c:pt>
                <c:pt idx="15">
                  <c:v>45977</c:v>
                </c:pt>
                <c:pt idx="16">
                  <c:v>45978</c:v>
                </c:pt>
                <c:pt idx="17">
                  <c:v>45979</c:v>
                </c:pt>
                <c:pt idx="18">
                  <c:v>45980</c:v>
                </c:pt>
                <c:pt idx="19">
                  <c:v>45981</c:v>
                </c:pt>
                <c:pt idx="20">
                  <c:v>45982</c:v>
                </c:pt>
                <c:pt idx="21">
                  <c:v>45983</c:v>
                </c:pt>
                <c:pt idx="22">
                  <c:v>45984</c:v>
                </c:pt>
                <c:pt idx="23">
                  <c:v>45985</c:v>
                </c:pt>
                <c:pt idx="24">
                  <c:v>45986</c:v>
                </c:pt>
                <c:pt idx="25">
                  <c:v>45987</c:v>
                </c:pt>
                <c:pt idx="26">
                  <c:v>45988</c:v>
                </c:pt>
                <c:pt idx="27">
                  <c:v>45989</c:v>
                </c:pt>
                <c:pt idx="28">
                  <c:v>45990</c:v>
                </c:pt>
                <c:pt idx="29">
                  <c:v>45991</c:v>
                </c:pt>
              </c:numCache>
            </c:numRef>
          </c:cat>
          <c:val>
            <c:numRef>
              <c:f>Sheet1!$B$2:$B$31</c:f>
              <c:numCache>
                <c:formatCode>General</c:formatCode>
                <c:ptCount val="30"/>
                <c:pt idx="0">
                  <c:v>2.13703753172165E-2</c:v>
                </c:pt>
                <c:pt idx="1">
                  <c:v>3.2938956102164199E-2</c:v>
                </c:pt>
                <c:pt idx="2">
                  <c:v>1.8688927255575499E-2</c:v>
                </c:pt>
                <c:pt idx="3">
                  <c:v>1.8685435148193302E-2</c:v>
                </c:pt>
                <c:pt idx="4">
                  <c:v>3.2026190306739699E-2</c:v>
                </c:pt>
                <c:pt idx="5">
                  <c:v>1.86759631460994E-2</c:v>
                </c:pt>
                <c:pt idx="6">
                  <c:v>3.4677455208287002E-2</c:v>
                </c:pt>
                <c:pt idx="7">
                  <c:v>3.3776576832823701E-2</c:v>
                </c:pt>
                <c:pt idx="8">
                  <c:v>0.11106964511027</c:v>
                </c:pt>
                <c:pt idx="9">
                  <c:v>0.134910843459043</c:v>
                </c:pt>
                <c:pt idx="10">
                  <c:v>8.0660172488676504E-2</c:v>
                </c:pt>
                <c:pt idx="11">
                  <c:v>0.15233371711982999</c:v>
                </c:pt>
                <c:pt idx="12">
                  <c:v>0.118498081038538</c:v>
                </c:pt>
                <c:pt idx="13">
                  <c:v>0.109525155455059</c:v>
                </c:pt>
                <c:pt idx="14">
                  <c:v>6.7937180165872593E-2</c:v>
                </c:pt>
                <c:pt idx="15">
                  <c:v>9.2578713949407906E-2</c:v>
                </c:pt>
                <c:pt idx="16">
                  <c:v>4.8448758830887402E-2</c:v>
                </c:pt>
                <c:pt idx="17">
                  <c:v>5.9871276754976797E-2</c:v>
                </c:pt>
                <c:pt idx="18">
                  <c:v>4.3996656254124702E-2</c:v>
                </c:pt>
                <c:pt idx="19">
                  <c:v>2.63863846255332E-2</c:v>
                </c:pt>
                <c:pt idx="20">
                  <c:v>2.37414816443174E-2</c:v>
                </c:pt>
                <c:pt idx="21">
                  <c:v>1.6703003024122701E-2</c:v>
                </c:pt>
                <c:pt idx="22">
                  <c:v>1.14264619279078E-2</c:v>
                </c:pt>
                <c:pt idx="23">
                  <c:v>1.5819447373971701E-2</c:v>
                </c:pt>
                <c:pt idx="24">
                  <c:v>8.7871917892479896E-3</c:v>
                </c:pt>
                <c:pt idx="25">
                  <c:v>3.3388394896847397E-2</c:v>
                </c:pt>
                <c:pt idx="26">
                  <c:v>2.2837066315327201E-2</c:v>
                </c:pt>
                <c:pt idx="27">
                  <c:v>2.0197407706628302E-2</c:v>
                </c:pt>
                <c:pt idx="28">
                  <c:v>7.0237666704712097E-3</c:v>
                </c:pt>
                <c:pt idx="29">
                  <c:v>2.1947729287927899E-2</c:v>
                </c:pt>
              </c:numCache>
            </c:numRef>
          </c:val>
          <c:smooth val="0"/>
          <c:extLst>
            <c:ext xmlns:c16="http://schemas.microsoft.com/office/drawing/2014/chart" uri="{C3380CC4-5D6E-409C-BE32-E72D297353CC}">
              <c16:uniqueId val="{00000000-DF49-43E3-84BB-69718460F138}"/>
            </c:ext>
          </c:extLst>
        </c:ser>
        <c:dLbls>
          <c:showLegendKey val="0"/>
          <c:showVal val="0"/>
          <c:showCatName val="0"/>
          <c:showSerName val="0"/>
          <c:showPercent val="0"/>
          <c:showBubbleSize val="0"/>
        </c:dLbls>
        <c:smooth val="0"/>
        <c:axId val="374767504"/>
        <c:axId val="374766520"/>
      </c:lineChart>
      <c:dateAx>
        <c:axId val="3747675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4766520"/>
        <c:crosses val="autoZero"/>
        <c:auto val="1"/>
        <c:lblOffset val="100"/>
        <c:baseTimeUnit val="days"/>
      </c:dateAx>
      <c:valAx>
        <c:axId val="3747665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47675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horsch.maschinen</c:v>
                </c:pt>
              </c:strCache>
            </c:strRef>
          </c:tx>
          <c:spPr>
            <a:ln w="28575" cap="rnd">
              <a:solidFill>
                <a:schemeClr val="accent1"/>
              </a:solidFill>
              <a:round/>
            </a:ln>
            <a:effectLst/>
          </c:spPr>
          <c:marker>
            <c:symbol val="none"/>
          </c:marker>
          <c:cat>
            <c:numRef>
              <c:f>Sheet1!$A$2:$A$31</c:f>
              <c:numCache>
                <c:formatCode>m/d/yyyy</c:formatCode>
                <c:ptCount val="30"/>
                <c:pt idx="0">
                  <c:v>45962</c:v>
                </c:pt>
                <c:pt idx="1">
                  <c:v>45963</c:v>
                </c:pt>
                <c:pt idx="2">
                  <c:v>45964</c:v>
                </c:pt>
                <c:pt idx="3">
                  <c:v>45965</c:v>
                </c:pt>
                <c:pt idx="4">
                  <c:v>45966</c:v>
                </c:pt>
                <c:pt idx="5">
                  <c:v>45967</c:v>
                </c:pt>
                <c:pt idx="6">
                  <c:v>45968</c:v>
                </c:pt>
                <c:pt idx="7">
                  <c:v>45969</c:v>
                </c:pt>
                <c:pt idx="8">
                  <c:v>45970</c:v>
                </c:pt>
                <c:pt idx="9">
                  <c:v>45971</c:v>
                </c:pt>
                <c:pt idx="10">
                  <c:v>45972</c:v>
                </c:pt>
                <c:pt idx="11">
                  <c:v>45973</c:v>
                </c:pt>
                <c:pt idx="12">
                  <c:v>45974</c:v>
                </c:pt>
                <c:pt idx="13">
                  <c:v>45975</c:v>
                </c:pt>
                <c:pt idx="14">
                  <c:v>45976</c:v>
                </c:pt>
                <c:pt idx="15">
                  <c:v>45977</c:v>
                </c:pt>
                <c:pt idx="16">
                  <c:v>45978</c:v>
                </c:pt>
                <c:pt idx="17">
                  <c:v>45979</c:v>
                </c:pt>
                <c:pt idx="18">
                  <c:v>45980</c:v>
                </c:pt>
                <c:pt idx="19">
                  <c:v>45981</c:v>
                </c:pt>
                <c:pt idx="20">
                  <c:v>45982</c:v>
                </c:pt>
                <c:pt idx="21">
                  <c:v>45983</c:v>
                </c:pt>
                <c:pt idx="22">
                  <c:v>45984</c:v>
                </c:pt>
                <c:pt idx="23">
                  <c:v>45985</c:v>
                </c:pt>
                <c:pt idx="24">
                  <c:v>45986</c:v>
                </c:pt>
                <c:pt idx="25">
                  <c:v>45987</c:v>
                </c:pt>
                <c:pt idx="26">
                  <c:v>45988</c:v>
                </c:pt>
                <c:pt idx="27">
                  <c:v>45989</c:v>
                </c:pt>
                <c:pt idx="28">
                  <c:v>45990</c:v>
                </c:pt>
                <c:pt idx="29">
                  <c:v>45991</c:v>
                </c:pt>
              </c:numCache>
            </c:numRef>
          </c:cat>
          <c:val>
            <c:numRef>
              <c:f>Sheet1!$B$2:$B$31</c:f>
              <c:numCache>
                <c:formatCode>General</c:formatCode>
                <c:ptCount val="30"/>
                <c:pt idx="0">
                  <c:v>0</c:v>
                </c:pt>
                <c:pt idx="1">
                  <c:v>686</c:v>
                </c:pt>
                <c:pt idx="2">
                  <c:v>1213</c:v>
                </c:pt>
                <c:pt idx="3">
                  <c:v>581</c:v>
                </c:pt>
                <c:pt idx="4">
                  <c:v>1318</c:v>
                </c:pt>
                <c:pt idx="5">
                  <c:v>0</c:v>
                </c:pt>
                <c:pt idx="6">
                  <c:v>952</c:v>
                </c:pt>
                <c:pt idx="7">
                  <c:v>0</c:v>
                </c:pt>
                <c:pt idx="8">
                  <c:v>1882</c:v>
                </c:pt>
                <c:pt idx="9">
                  <c:v>722</c:v>
                </c:pt>
                <c:pt idx="10">
                  <c:v>2570</c:v>
                </c:pt>
                <c:pt idx="11">
                  <c:v>464</c:v>
                </c:pt>
                <c:pt idx="12">
                  <c:v>857</c:v>
                </c:pt>
                <c:pt idx="13">
                  <c:v>677</c:v>
                </c:pt>
                <c:pt idx="14">
                  <c:v>862</c:v>
                </c:pt>
                <c:pt idx="15">
                  <c:v>1444</c:v>
                </c:pt>
                <c:pt idx="16">
                  <c:v>0</c:v>
                </c:pt>
                <c:pt idx="17">
                  <c:v>1042</c:v>
                </c:pt>
                <c:pt idx="18">
                  <c:v>0</c:v>
                </c:pt>
                <c:pt idx="19">
                  <c:v>4624</c:v>
                </c:pt>
                <c:pt idx="20">
                  <c:v>0</c:v>
                </c:pt>
                <c:pt idx="21">
                  <c:v>2008</c:v>
                </c:pt>
                <c:pt idx="22">
                  <c:v>1679</c:v>
                </c:pt>
                <c:pt idx="23">
                  <c:v>1560</c:v>
                </c:pt>
                <c:pt idx="24">
                  <c:v>1385</c:v>
                </c:pt>
                <c:pt idx="25">
                  <c:v>1315</c:v>
                </c:pt>
                <c:pt idx="26">
                  <c:v>1533</c:v>
                </c:pt>
                <c:pt idx="27">
                  <c:v>746</c:v>
                </c:pt>
                <c:pt idx="28">
                  <c:v>492</c:v>
                </c:pt>
                <c:pt idx="29">
                  <c:v>525</c:v>
                </c:pt>
              </c:numCache>
            </c:numRef>
          </c:val>
          <c:smooth val="0"/>
          <c:extLst>
            <c:ext xmlns:c16="http://schemas.microsoft.com/office/drawing/2014/chart" uri="{C3380CC4-5D6E-409C-BE32-E72D297353CC}">
              <c16:uniqueId val="{00000000-8223-41AC-AE1A-5C94AD8A9E23}"/>
            </c:ext>
          </c:extLst>
        </c:ser>
        <c:dLbls>
          <c:showLegendKey val="0"/>
          <c:showVal val="0"/>
          <c:showCatName val="0"/>
          <c:showSerName val="0"/>
          <c:showPercent val="0"/>
          <c:showBubbleSize val="0"/>
        </c:dLbls>
        <c:smooth val="0"/>
        <c:axId val="376161176"/>
        <c:axId val="376165440"/>
      </c:lineChart>
      <c:dateAx>
        <c:axId val="3761611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6165440"/>
        <c:crosses val="autoZero"/>
        <c:auto val="1"/>
        <c:lblOffset val="100"/>
        <c:baseTimeUnit val="days"/>
      </c:dateAx>
      <c:valAx>
        <c:axId val="3761654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61611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horsch.maschinen</c:v>
                </c:pt>
              </c:strCache>
            </c:strRef>
          </c:tx>
          <c:spPr>
            <a:ln w="28575" cap="rnd">
              <a:solidFill>
                <a:schemeClr val="accent1"/>
              </a:solidFill>
              <a:round/>
            </a:ln>
            <a:effectLst/>
          </c:spPr>
          <c:marker>
            <c:symbol val="none"/>
          </c:marker>
          <c:cat>
            <c:numRef>
              <c:f>Sheet1!$A$2:$A$31</c:f>
              <c:numCache>
                <c:formatCode>m/d/yyyy</c:formatCode>
                <c:ptCount val="30"/>
                <c:pt idx="0">
                  <c:v>45962</c:v>
                </c:pt>
                <c:pt idx="1">
                  <c:v>45963</c:v>
                </c:pt>
                <c:pt idx="2">
                  <c:v>45964</c:v>
                </c:pt>
                <c:pt idx="3">
                  <c:v>45965</c:v>
                </c:pt>
                <c:pt idx="4">
                  <c:v>45966</c:v>
                </c:pt>
                <c:pt idx="5">
                  <c:v>45967</c:v>
                </c:pt>
                <c:pt idx="6">
                  <c:v>45968</c:v>
                </c:pt>
                <c:pt idx="7">
                  <c:v>45969</c:v>
                </c:pt>
                <c:pt idx="8">
                  <c:v>45970</c:v>
                </c:pt>
                <c:pt idx="9">
                  <c:v>45971</c:v>
                </c:pt>
                <c:pt idx="10">
                  <c:v>45972</c:v>
                </c:pt>
                <c:pt idx="11">
                  <c:v>45973</c:v>
                </c:pt>
                <c:pt idx="12">
                  <c:v>45974</c:v>
                </c:pt>
                <c:pt idx="13">
                  <c:v>45975</c:v>
                </c:pt>
                <c:pt idx="14">
                  <c:v>45976</c:v>
                </c:pt>
                <c:pt idx="15">
                  <c:v>45977</c:v>
                </c:pt>
                <c:pt idx="16">
                  <c:v>45978</c:v>
                </c:pt>
                <c:pt idx="17">
                  <c:v>45979</c:v>
                </c:pt>
                <c:pt idx="18">
                  <c:v>45980</c:v>
                </c:pt>
                <c:pt idx="19">
                  <c:v>45981</c:v>
                </c:pt>
                <c:pt idx="20">
                  <c:v>45982</c:v>
                </c:pt>
                <c:pt idx="21">
                  <c:v>45983</c:v>
                </c:pt>
                <c:pt idx="22">
                  <c:v>45984</c:v>
                </c:pt>
                <c:pt idx="23">
                  <c:v>45985</c:v>
                </c:pt>
                <c:pt idx="24">
                  <c:v>45986</c:v>
                </c:pt>
                <c:pt idx="25">
                  <c:v>45987</c:v>
                </c:pt>
                <c:pt idx="26">
                  <c:v>45988</c:v>
                </c:pt>
                <c:pt idx="27">
                  <c:v>45989</c:v>
                </c:pt>
                <c:pt idx="28">
                  <c:v>45990</c:v>
                </c:pt>
                <c:pt idx="29">
                  <c:v>45991</c:v>
                </c:pt>
              </c:numCache>
            </c:numRef>
          </c:cat>
          <c:val>
            <c:numRef>
              <c:f>Sheet1!$B$2:$B$31</c:f>
              <c:numCache>
                <c:formatCode>General</c:formatCode>
                <c:ptCount val="30"/>
                <c:pt idx="0">
                  <c:v>18468</c:v>
                </c:pt>
                <c:pt idx="1">
                  <c:v>21718</c:v>
                </c:pt>
                <c:pt idx="2">
                  <c:v>22236</c:v>
                </c:pt>
                <c:pt idx="3">
                  <c:v>19796</c:v>
                </c:pt>
                <c:pt idx="4">
                  <c:v>22095</c:v>
                </c:pt>
                <c:pt idx="5">
                  <c:v>15356</c:v>
                </c:pt>
                <c:pt idx="6">
                  <c:v>15795</c:v>
                </c:pt>
                <c:pt idx="7">
                  <c:v>33516</c:v>
                </c:pt>
                <c:pt idx="8">
                  <c:v>57650</c:v>
                </c:pt>
                <c:pt idx="9">
                  <c:v>42707</c:v>
                </c:pt>
                <c:pt idx="10">
                  <c:v>80037</c:v>
                </c:pt>
                <c:pt idx="11">
                  <c:v>60257</c:v>
                </c:pt>
                <c:pt idx="12">
                  <c:v>41871</c:v>
                </c:pt>
                <c:pt idx="13">
                  <c:v>40935</c:v>
                </c:pt>
                <c:pt idx="14">
                  <c:v>33486</c:v>
                </c:pt>
                <c:pt idx="15">
                  <c:v>32712</c:v>
                </c:pt>
                <c:pt idx="16">
                  <c:v>12975</c:v>
                </c:pt>
                <c:pt idx="17">
                  <c:v>19446</c:v>
                </c:pt>
                <c:pt idx="18">
                  <c:v>16881</c:v>
                </c:pt>
                <c:pt idx="19">
                  <c:v>26377</c:v>
                </c:pt>
                <c:pt idx="20">
                  <c:v>8688</c:v>
                </c:pt>
                <c:pt idx="21">
                  <c:v>21391</c:v>
                </c:pt>
                <c:pt idx="22">
                  <c:v>26574</c:v>
                </c:pt>
                <c:pt idx="23">
                  <c:v>23276</c:v>
                </c:pt>
                <c:pt idx="24">
                  <c:v>21011</c:v>
                </c:pt>
                <c:pt idx="25">
                  <c:v>24564</c:v>
                </c:pt>
                <c:pt idx="26">
                  <c:v>20954</c:v>
                </c:pt>
                <c:pt idx="27">
                  <c:v>16624</c:v>
                </c:pt>
                <c:pt idx="28">
                  <c:v>15703</c:v>
                </c:pt>
                <c:pt idx="29">
                  <c:v>19724</c:v>
                </c:pt>
              </c:numCache>
            </c:numRef>
          </c:val>
          <c:smooth val="0"/>
          <c:extLst>
            <c:ext xmlns:c16="http://schemas.microsoft.com/office/drawing/2014/chart" uri="{C3380CC4-5D6E-409C-BE32-E72D297353CC}">
              <c16:uniqueId val="{00000000-4770-44DD-AAFD-7A44232D49A2}"/>
            </c:ext>
          </c:extLst>
        </c:ser>
        <c:dLbls>
          <c:showLegendKey val="0"/>
          <c:showVal val="0"/>
          <c:showCatName val="0"/>
          <c:showSerName val="0"/>
          <c:showPercent val="0"/>
          <c:showBubbleSize val="0"/>
        </c:dLbls>
        <c:smooth val="0"/>
        <c:axId val="374765864"/>
        <c:axId val="377406264"/>
      </c:lineChart>
      <c:dateAx>
        <c:axId val="3747658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7406264"/>
        <c:crosses val="autoZero"/>
        <c:auto val="1"/>
        <c:lblOffset val="100"/>
        <c:baseTimeUnit val="days"/>
      </c:dateAx>
      <c:valAx>
        <c:axId val="3774062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47658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12/10/2025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12/10/2025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12/10/2025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12/10/2025</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12/10/2025</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12/10/2025</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12/10/2025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12/10/2025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12/10/2025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12/10/2025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63D04D-5CBE-485A-A0BD-99325643478D}"/>
              </a:ext>
            </a:extLst>
          </p:cNvPr>
          <p:cNvSpPr>
            <a:spLocks noGrp="1"/>
          </p:cNvSpPr>
          <p:nvPr>
            <p:ph type="ctrTitle"/>
          </p:nvPr>
        </p:nvSpPr>
        <p:spPr/>
        <p:txBody>
          <a:bodyPr/>
          <a:lstStyle/>
          <a:p>
            <a:r>
              <a:rPr lang="en-US"/>
              <a:t>Overview</a:t>
            </a:r>
          </a:p>
        </p:txBody>
      </p:sp>
      <p:sp>
        <p:nvSpPr>
          <p:cNvPr id="3" name="Subtitle 2">
            <a:extLst>
              <a:ext uri="{FF2B5EF4-FFF2-40B4-BE49-F238E27FC236}">
                <a16:creationId xmlns:a16="http://schemas.microsoft.com/office/drawing/2014/main" id="{41D03857-2063-41EB-9C54-C0AD13CF00EB}"/>
              </a:ext>
            </a:extLst>
          </p:cNvPr>
          <p:cNvSpPr>
            <a:spLocks noGrp="1"/>
          </p:cNvSpPr>
          <p:nvPr>
            <p:ph type="subTitle" idx="1"/>
          </p:nvPr>
        </p:nvSpPr>
        <p:spPr/>
        <p:txBody>
          <a:bodyPr/>
          <a:lstStyle/>
          <a:p>
            <a:r>
              <a:rPr lang="en-US"/>
              <a:t>HORSCH Maschinen GmbH</a:t>
            </a:r>
          </a:p>
        </p:txBody>
      </p:sp>
    </p:spTree>
    <p:extLst>
      <p:ext uri="{BB962C8B-B14F-4D97-AF65-F5344CB8AC3E}">
        <p14:creationId xmlns:p14="http://schemas.microsoft.com/office/powerpoint/2010/main" val="17393713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85C8B3-1A20-4749-9C10-F640EE7D6B07}"/>
              </a:ext>
            </a:extLst>
          </p:cNvPr>
          <p:cNvSpPr>
            <a:spLocks noGrp="1"/>
          </p:cNvSpPr>
          <p:nvPr>
            <p:ph type="title"/>
          </p:nvPr>
        </p:nvSpPr>
        <p:spPr/>
        <p:txBody>
          <a:bodyPr/>
          <a:lstStyle/>
          <a:p>
            <a:r>
              <a:rPr lang="en-US"/>
              <a:t>Instagram Key Metrics Table | horsch.maschinen</a:t>
            </a:r>
          </a:p>
        </p:txBody>
      </p:sp>
      <p:graphicFrame>
        <p:nvGraphicFramePr>
          <p:cNvPr id="5" name="Table Placeholder 4">
            <a:extLst>
              <a:ext uri="{FF2B5EF4-FFF2-40B4-BE49-F238E27FC236}">
                <a16:creationId xmlns:a16="http://schemas.microsoft.com/office/drawing/2014/main" id="{92B531FB-4FA8-499A-9A01-1F77EAF07BDD}"/>
              </a:ext>
            </a:extLst>
          </p:cNvPr>
          <p:cNvGraphicFramePr>
            <a:graphicFrameLocks noGrp="1"/>
          </p:cNvGraphicFramePr>
          <p:nvPr>
            <p:ph type="tbl" sz="quarter" idx="13"/>
            <p:extLst>
              <p:ext uri="{D42A27DB-BD31-4B8C-83A1-F6EECF244321}">
                <p14:modId xmlns:p14="http://schemas.microsoft.com/office/powerpoint/2010/main" val="1777847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539811641"/>
                    </a:ext>
                  </a:extLst>
                </a:gridCol>
                <a:gridCol w="658368">
                  <a:extLst>
                    <a:ext uri="{9D8B030D-6E8A-4147-A177-3AD203B41FA5}">
                      <a16:colId xmlns:a16="http://schemas.microsoft.com/office/drawing/2014/main" val="1194761136"/>
                    </a:ext>
                  </a:extLst>
                </a:gridCol>
                <a:gridCol w="658368">
                  <a:extLst>
                    <a:ext uri="{9D8B030D-6E8A-4147-A177-3AD203B41FA5}">
                      <a16:colId xmlns:a16="http://schemas.microsoft.com/office/drawing/2014/main" val="3896717685"/>
                    </a:ext>
                  </a:extLst>
                </a:gridCol>
                <a:gridCol w="658368">
                  <a:extLst>
                    <a:ext uri="{9D8B030D-6E8A-4147-A177-3AD203B41FA5}">
                      <a16:colId xmlns:a16="http://schemas.microsoft.com/office/drawing/2014/main" val="1430205804"/>
                    </a:ext>
                  </a:extLst>
                </a:gridCol>
                <a:gridCol w="658368">
                  <a:extLst>
                    <a:ext uri="{9D8B030D-6E8A-4147-A177-3AD203B41FA5}">
                      <a16:colId xmlns:a16="http://schemas.microsoft.com/office/drawing/2014/main" val="4171616457"/>
                    </a:ext>
                  </a:extLst>
                </a:gridCol>
                <a:gridCol w="658368">
                  <a:extLst>
                    <a:ext uri="{9D8B030D-6E8A-4147-A177-3AD203B41FA5}">
                      <a16:colId xmlns:a16="http://schemas.microsoft.com/office/drawing/2014/main" val="426125391"/>
                    </a:ext>
                  </a:extLst>
                </a:gridCol>
                <a:gridCol w="658368">
                  <a:extLst>
                    <a:ext uri="{9D8B030D-6E8A-4147-A177-3AD203B41FA5}">
                      <a16:colId xmlns:a16="http://schemas.microsoft.com/office/drawing/2014/main" val="2302634921"/>
                    </a:ext>
                  </a:extLst>
                </a:gridCol>
                <a:gridCol w="658368">
                  <a:extLst>
                    <a:ext uri="{9D8B030D-6E8A-4147-A177-3AD203B41FA5}">
                      <a16:colId xmlns:a16="http://schemas.microsoft.com/office/drawing/2014/main" val="4245060090"/>
                    </a:ext>
                  </a:extLst>
                </a:gridCol>
                <a:gridCol w="658368">
                  <a:extLst>
                    <a:ext uri="{9D8B030D-6E8A-4147-A177-3AD203B41FA5}">
                      <a16:colId xmlns:a16="http://schemas.microsoft.com/office/drawing/2014/main" val="79937094"/>
                    </a:ext>
                  </a:extLst>
                </a:gridCol>
                <a:gridCol w="658368">
                  <a:extLst>
                    <a:ext uri="{9D8B030D-6E8A-4147-A177-3AD203B41FA5}">
                      <a16:colId xmlns:a16="http://schemas.microsoft.com/office/drawing/2014/main" val="2450469515"/>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Reels</a:t>
                      </a:r>
                    </a:p>
                  </a:txBody>
                  <a:tcPr/>
                </a:tc>
                <a:tc>
                  <a:txBody>
                    <a:bodyPr/>
                    <a:lstStyle/>
                    <a:p>
                      <a:r>
                        <a:rPr lang="en-US" sz="1000"/>
                        <a:t>Posts</a:t>
                      </a:r>
                    </a:p>
                  </a:txBody>
                  <a:tcPr/>
                </a:tc>
                <a:tc>
                  <a:txBody>
                    <a:bodyPr/>
                    <a:lstStyle/>
                    <a:p>
                      <a:r>
                        <a:rPr lang="en-US" sz="1000"/>
                        <a:t>Post Likes</a:t>
                      </a:r>
                    </a:p>
                  </a:txBody>
                  <a:tcPr/>
                </a:tc>
                <a:tc>
                  <a:txBody>
                    <a:bodyPr/>
                    <a:lstStyle/>
                    <a:p>
                      <a:r>
                        <a:rPr lang="en-US" sz="1000"/>
                        <a:t>Post Comments</a:t>
                      </a:r>
                    </a:p>
                  </a:txBody>
                  <a:tcPr/>
                </a:tc>
                <a:tc>
                  <a:txBody>
                    <a:bodyPr/>
                    <a:lstStyle/>
                    <a:p>
                      <a:r>
                        <a:rPr lang="en-US" sz="1000"/>
                        <a:t>I-Rate</a:t>
                      </a:r>
                    </a:p>
                  </a:txBody>
                  <a:tcPr/>
                </a:tc>
                <a:extLst>
                  <a:ext uri="{0D108BD9-81ED-4DB2-BD59-A6C34878D82A}">
                    <a16:rowId xmlns:a16="http://schemas.microsoft.com/office/drawing/2014/main" val="3976448313"/>
                  </a:ext>
                </a:extLst>
              </a:tr>
              <a:tr h="370840">
                <a:tc>
                  <a:txBody>
                    <a:bodyPr/>
                    <a:lstStyle/>
                    <a:p>
                      <a:r>
                        <a:rPr lang="en-US" sz="1000"/>
                        <a:t>horsch.maschinen</a:t>
                      </a:r>
                    </a:p>
                  </a:txBody>
                  <a:tcPr/>
                </a:tc>
                <a:tc>
                  <a:txBody>
                    <a:bodyPr/>
                    <a:lstStyle/>
                    <a:p>
                      <a:r>
                        <a:rPr lang="en-US" sz="1000"/>
                        <a:t>113932</a:t>
                      </a:r>
                    </a:p>
                  </a:txBody>
                  <a:tcPr/>
                </a:tc>
                <a:tc>
                  <a:txBody>
                    <a:bodyPr/>
                    <a:lstStyle/>
                    <a:p>
                      <a:r>
                        <a:rPr lang="en-US" sz="1000"/>
                        <a:t>1627</a:t>
                      </a:r>
                    </a:p>
                  </a:txBody>
                  <a:tcPr/>
                </a:tc>
                <a:tc>
                  <a:txBody>
                    <a:bodyPr/>
                    <a:lstStyle/>
                    <a:p>
                      <a:r>
                        <a:rPr lang="en-US" sz="1000"/>
                        <a:t>0</a:t>
                      </a:r>
                    </a:p>
                  </a:txBody>
                  <a:tcPr/>
                </a:tc>
                <a:tc>
                  <a:txBody>
                    <a:bodyPr/>
                    <a:lstStyle/>
                    <a:p>
                      <a:r>
                        <a:rPr lang="en-US" sz="1000"/>
                        <a:t>7</a:t>
                      </a:r>
                    </a:p>
                  </a:txBody>
                  <a:tcPr/>
                </a:tc>
                <a:tc>
                  <a:txBody>
                    <a:bodyPr/>
                    <a:lstStyle/>
                    <a:p>
                      <a:r>
                        <a:rPr lang="en-US" sz="1000"/>
                        <a:t>21</a:t>
                      </a:r>
                    </a:p>
                  </a:txBody>
                  <a:tcPr/>
                </a:tc>
                <a:tc>
                  <a:txBody>
                    <a:bodyPr/>
                    <a:lstStyle/>
                    <a:p>
                      <a:r>
                        <a:rPr lang="en-US" sz="1000"/>
                        <a:t>28</a:t>
                      </a:r>
                    </a:p>
                  </a:txBody>
                  <a:tcPr/>
                </a:tc>
                <a:tc>
                  <a:txBody>
                    <a:bodyPr/>
                    <a:lstStyle/>
                    <a:p>
                      <a:r>
                        <a:rPr lang="en-US" sz="1000"/>
                        <a:t>36827</a:t>
                      </a:r>
                    </a:p>
                  </a:txBody>
                  <a:tcPr/>
                </a:tc>
                <a:tc>
                  <a:txBody>
                    <a:bodyPr/>
                    <a:lstStyle/>
                    <a:p>
                      <a:r>
                        <a:rPr lang="en-US" sz="1000"/>
                        <a:t>85</a:t>
                      </a:r>
                    </a:p>
                  </a:txBody>
                  <a:tcPr/>
                </a:tc>
                <a:tc>
                  <a:txBody>
                    <a:bodyPr/>
                    <a:lstStyle/>
                    <a:p>
                      <a:r>
                        <a:rPr lang="en-US" sz="1000"/>
                        <a:t>1.1654 %</a:t>
                      </a:r>
                    </a:p>
                  </a:txBody>
                  <a:tcPr/>
                </a:tc>
                <a:extLst>
                  <a:ext uri="{0D108BD9-81ED-4DB2-BD59-A6C34878D82A}">
                    <a16:rowId xmlns:a16="http://schemas.microsoft.com/office/drawing/2014/main" val="3858879483"/>
                  </a:ext>
                </a:extLst>
              </a:tr>
            </a:tbl>
          </a:graphicData>
        </a:graphic>
      </p:graphicFrame>
      <p:sp>
        <p:nvSpPr>
          <p:cNvPr id="4" name="Text Placeholder 3">
            <a:extLst>
              <a:ext uri="{FF2B5EF4-FFF2-40B4-BE49-F238E27FC236}">
                <a16:creationId xmlns:a16="http://schemas.microsoft.com/office/drawing/2014/main" id="{6CBD094C-9AA9-454F-8566-C4C414D27037}"/>
              </a:ext>
            </a:extLst>
          </p:cNvPr>
          <p:cNvSpPr>
            <a:spLocks noGrp="1"/>
          </p:cNvSpPr>
          <p:nvPr>
            <p:ph type="body" sz="quarter" idx="14"/>
          </p:nvPr>
        </p:nvSpPr>
        <p:spPr/>
        <p:txBody>
          <a:bodyPr/>
          <a:lstStyle/>
          <a:p>
            <a:r>
              <a:rPr lang="en-US"/>
              <a:t>11/01/2025 - 11/30/2025</a:t>
            </a:r>
          </a:p>
        </p:txBody>
      </p:sp>
    </p:spTree>
    <p:extLst>
      <p:ext uri="{BB962C8B-B14F-4D97-AF65-F5344CB8AC3E}">
        <p14:creationId xmlns:p14="http://schemas.microsoft.com/office/powerpoint/2010/main" val="152001609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ED3FFB-33F3-45D5-A8C3-53CC510D3599}"/>
              </a:ext>
            </a:extLst>
          </p:cNvPr>
          <p:cNvSpPr>
            <a:spLocks noGrp="1"/>
          </p:cNvSpPr>
          <p:nvPr>
            <p:ph type="title"/>
          </p:nvPr>
        </p:nvSpPr>
        <p:spPr/>
        <p:txBody>
          <a:bodyPr/>
          <a:lstStyle/>
          <a:p>
            <a:r>
              <a:rPr lang="en-US"/>
              <a:t>Instagram Followers Total | horsch.maschinen</a:t>
            </a:r>
          </a:p>
        </p:txBody>
      </p:sp>
      <p:graphicFrame>
        <p:nvGraphicFramePr>
          <p:cNvPr id="6" name="Chart Placeholder 5">
            <a:extLst>
              <a:ext uri="{FF2B5EF4-FFF2-40B4-BE49-F238E27FC236}">
                <a16:creationId xmlns:a16="http://schemas.microsoft.com/office/drawing/2014/main" id="{FB1AE2B0-2EB8-400E-A8A9-A2B3F3592ED2}"/>
              </a:ext>
            </a:extLst>
          </p:cNvPr>
          <p:cNvGraphicFramePr>
            <a:graphicFrameLocks noGrp="1"/>
          </p:cNvGraphicFramePr>
          <p:nvPr>
            <p:ph type="chart" sz="quarter" idx="13"/>
            <p:extLst>
              <p:ext uri="{D42A27DB-BD31-4B8C-83A1-F6EECF244321}">
                <p14:modId xmlns:p14="http://schemas.microsoft.com/office/powerpoint/2010/main" val="192713256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D62A4D6-0E4F-43CF-B723-18756725413C}"/>
              </a:ext>
            </a:extLst>
          </p:cNvPr>
          <p:cNvSpPr>
            <a:spLocks noGrp="1"/>
          </p:cNvSpPr>
          <p:nvPr>
            <p:ph type="body" sz="quarter" idx="14"/>
          </p:nvPr>
        </p:nvSpPr>
        <p:spPr/>
        <p:txBody>
          <a:bodyPr/>
          <a:lstStyle/>
          <a:p>
            <a:r>
              <a:rPr lang="en-US"/>
              <a:t>11/01/2025 - 11/30/2025</a:t>
            </a:r>
          </a:p>
        </p:txBody>
      </p:sp>
      <p:sp>
        <p:nvSpPr>
          <p:cNvPr id="5" name="Footer Placeholder 4">
            <a:extLst>
              <a:ext uri="{FF2B5EF4-FFF2-40B4-BE49-F238E27FC236}">
                <a16:creationId xmlns:a16="http://schemas.microsoft.com/office/drawing/2014/main" id="{06AA587F-59F3-4489-8605-96964656FDE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894467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410414-4078-41DD-97A1-21DD77E3A9AA}"/>
              </a:ext>
            </a:extLst>
          </p:cNvPr>
          <p:cNvSpPr>
            <a:spLocks noGrp="1"/>
          </p:cNvSpPr>
          <p:nvPr>
            <p:ph type="title"/>
          </p:nvPr>
        </p:nvSpPr>
        <p:spPr/>
        <p:txBody>
          <a:bodyPr/>
          <a:lstStyle/>
          <a:p>
            <a:r>
              <a:rPr lang="en-US"/>
              <a:t>Instagram Followers Change Rate | horsch.maschinen</a:t>
            </a:r>
          </a:p>
        </p:txBody>
      </p:sp>
      <p:graphicFrame>
        <p:nvGraphicFramePr>
          <p:cNvPr id="6" name="Chart Placeholder 5">
            <a:extLst>
              <a:ext uri="{FF2B5EF4-FFF2-40B4-BE49-F238E27FC236}">
                <a16:creationId xmlns:a16="http://schemas.microsoft.com/office/drawing/2014/main" id="{C768744F-731D-4287-BAB9-FADB0538E5CC}"/>
              </a:ext>
            </a:extLst>
          </p:cNvPr>
          <p:cNvGraphicFramePr>
            <a:graphicFrameLocks noGrp="1"/>
          </p:cNvGraphicFramePr>
          <p:nvPr>
            <p:ph type="chart" sz="quarter" idx="13"/>
            <p:extLst>
              <p:ext uri="{D42A27DB-BD31-4B8C-83A1-F6EECF244321}">
                <p14:modId xmlns:p14="http://schemas.microsoft.com/office/powerpoint/2010/main" val="20358767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0731963-DF60-4B33-8878-790704BC4631}"/>
              </a:ext>
            </a:extLst>
          </p:cNvPr>
          <p:cNvSpPr>
            <a:spLocks noGrp="1"/>
          </p:cNvSpPr>
          <p:nvPr>
            <p:ph type="body" sz="quarter" idx="14"/>
          </p:nvPr>
        </p:nvSpPr>
        <p:spPr/>
        <p:txBody>
          <a:bodyPr/>
          <a:lstStyle/>
          <a:p>
            <a:r>
              <a:rPr lang="en-US"/>
              <a:t>11/01/2025 - 11/30/2025</a:t>
            </a:r>
          </a:p>
        </p:txBody>
      </p:sp>
      <p:sp>
        <p:nvSpPr>
          <p:cNvPr id="5" name="Footer Placeholder 4">
            <a:extLst>
              <a:ext uri="{FF2B5EF4-FFF2-40B4-BE49-F238E27FC236}">
                <a16:creationId xmlns:a16="http://schemas.microsoft.com/office/drawing/2014/main" id="{32FBD253-4D41-4F33-9189-07FE9036C71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5790826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E6ED0D-0DE0-4983-9886-8A195A5C8B01}"/>
              </a:ext>
            </a:extLst>
          </p:cNvPr>
          <p:cNvSpPr>
            <a:spLocks noGrp="1"/>
          </p:cNvSpPr>
          <p:nvPr>
            <p:ph type="title"/>
          </p:nvPr>
        </p:nvSpPr>
        <p:spPr/>
        <p:txBody>
          <a:bodyPr/>
          <a:lstStyle/>
          <a:p>
            <a:r>
              <a:rPr lang="en-US"/>
              <a:t>Instagram Average Interactions Per Post | horsch.maschinen</a:t>
            </a:r>
          </a:p>
        </p:txBody>
      </p:sp>
      <p:graphicFrame>
        <p:nvGraphicFramePr>
          <p:cNvPr id="6" name="Chart Placeholder 5">
            <a:extLst>
              <a:ext uri="{FF2B5EF4-FFF2-40B4-BE49-F238E27FC236}">
                <a16:creationId xmlns:a16="http://schemas.microsoft.com/office/drawing/2014/main" id="{F6860E88-C012-4609-865D-2F6D7BD6ED9B}"/>
              </a:ext>
            </a:extLst>
          </p:cNvPr>
          <p:cNvGraphicFramePr>
            <a:graphicFrameLocks noGrp="1"/>
          </p:cNvGraphicFramePr>
          <p:nvPr>
            <p:ph type="chart" sz="quarter" idx="13"/>
            <p:extLst>
              <p:ext uri="{D42A27DB-BD31-4B8C-83A1-F6EECF244321}">
                <p14:modId xmlns:p14="http://schemas.microsoft.com/office/powerpoint/2010/main" val="340454188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7AD3F59-F20A-4FD3-993C-D50F672C1408}"/>
              </a:ext>
            </a:extLst>
          </p:cNvPr>
          <p:cNvSpPr>
            <a:spLocks noGrp="1"/>
          </p:cNvSpPr>
          <p:nvPr>
            <p:ph type="body" sz="quarter" idx="14"/>
          </p:nvPr>
        </p:nvSpPr>
        <p:spPr/>
        <p:txBody>
          <a:bodyPr/>
          <a:lstStyle/>
          <a:p>
            <a:r>
              <a:rPr lang="en-US"/>
              <a:t>11/01/2025 - 11/30/2025</a:t>
            </a:r>
          </a:p>
        </p:txBody>
      </p:sp>
      <p:sp>
        <p:nvSpPr>
          <p:cNvPr id="5" name="Footer Placeholder 4">
            <a:extLst>
              <a:ext uri="{FF2B5EF4-FFF2-40B4-BE49-F238E27FC236}">
                <a16:creationId xmlns:a16="http://schemas.microsoft.com/office/drawing/2014/main" id="{253D9A50-881B-437A-80C4-9A9D2DAF431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146873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D91838-5F07-4EA9-A68A-20298B69FA10}"/>
              </a:ext>
            </a:extLst>
          </p:cNvPr>
          <p:cNvSpPr>
            <a:spLocks noGrp="1"/>
          </p:cNvSpPr>
          <p:nvPr>
            <p:ph type="title"/>
          </p:nvPr>
        </p:nvSpPr>
        <p:spPr/>
        <p:txBody>
          <a:bodyPr/>
          <a:lstStyle/>
          <a:p>
            <a:r>
              <a:rPr lang="en-US"/>
              <a:t>Instagram Reach | horsch.maschinen</a:t>
            </a:r>
          </a:p>
        </p:txBody>
      </p:sp>
      <p:graphicFrame>
        <p:nvGraphicFramePr>
          <p:cNvPr id="6" name="Chart Placeholder 5">
            <a:extLst>
              <a:ext uri="{FF2B5EF4-FFF2-40B4-BE49-F238E27FC236}">
                <a16:creationId xmlns:a16="http://schemas.microsoft.com/office/drawing/2014/main" id="{2E0F0518-AE5D-44F5-B326-77D32BD90383}"/>
              </a:ext>
            </a:extLst>
          </p:cNvPr>
          <p:cNvGraphicFramePr>
            <a:graphicFrameLocks noGrp="1"/>
          </p:cNvGraphicFramePr>
          <p:nvPr>
            <p:ph type="chart" sz="quarter" idx="13"/>
            <p:extLst>
              <p:ext uri="{D42A27DB-BD31-4B8C-83A1-F6EECF244321}">
                <p14:modId xmlns:p14="http://schemas.microsoft.com/office/powerpoint/2010/main" val="349010780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E145B35-04C8-40BB-8564-510213BF8201}"/>
              </a:ext>
            </a:extLst>
          </p:cNvPr>
          <p:cNvSpPr>
            <a:spLocks noGrp="1"/>
          </p:cNvSpPr>
          <p:nvPr>
            <p:ph type="body" sz="quarter" idx="14"/>
          </p:nvPr>
        </p:nvSpPr>
        <p:spPr/>
        <p:txBody>
          <a:bodyPr/>
          <a:lstStyle/>
          <a:p>
            <a:r>
              <a:rPr lang="en-US"/>
              <a:t>11/01/2025 - 11/30/2025</a:t>
            </a:r>
          </a:p>
        </p:txBody>
      </p:sp>
      <p:sp>
        <p:nvSpPr>
          <p:cNvPr id="5" name="Footer Placeholder 4">
            <a:extLst>
              <a:ext uri="{FF2B5EF4-FFF2-40B4-BE49-F238E27FC236}">
                <a16:creationId xmlns:a16="http://schemas.microsoft.com/office/drawing/2014/main" id="{6A2B4627-459A-4B2A-8E2B-FC945AF38CD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9533497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68CD39-BBDA-4255-A3D2-077E39AA41BE}"/>
              </a:ext>
            </a:extLst>
          </p:cNvPr>
          <p:cNvSpPr>
            <a:spLocks noGrp="1"/>
          </p:cNvSpPr>
          <p:nvPr>
            <p:ph type="title"/>
          </p:nvPr>
        </p:nvSpPr>
        <p:spPr/>
        <p:txBody>
          <a:bodyPr/>
          <a:lstStyle/>
          <a:p>
            <a:r>
              <a:rPr lang="en-US"/>
              <a:t>Instagram Posts Table | horsch.maschinen - 1 of 26</a:t>
            </a:r>
          </a:p>
        </p:txBody>
      </p:sp>
      <p:graphicFrame>
        <p:nvGraphicFramePr>
          <p:cNvPr id="5" name="Table Placeholder 4">
            <a:extLst>
              <a:ext uri="{FF2B5EF4-FFF2-40B4-BE49-F238E27FC236}">
                <a16:creationId xmlns:a16="http://schemas.microsoft.com/office/drawing/2014/main" id="{3F48B948-3C85-4B2D-BD9F-A633CC11202F}"/>
              </a:ext>
            </a:extLst>
          </p:cNvPr>
          <p:cNvGraphicFramePr>
            <a:graphicFrameLocks noGrp="1"/>
          </p:cNvGraphicFramePr>
          <p:nvPr>
            <p:ph type="tbl" sz="quarter" idx="13"/>
            <p:extLst>
              <p:ext uri="{D42A27DB-BD31-4B8C-83A1-F6EECF244321}">
                <p14:modId xmlns:p14="http://schemas.microsoft.com/office/powerpoint/2010/main" val="32176194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1435355995"/>
                    </a:ext>
                  </a:extLst>
                </a:gridCol>
                <a:gridCol w="1975104">
                  <a:extLst>
                    <a:ext uri="{9D8B030D-6E8A-4147-A177-3AD203B41FA5}">
                      <a16:colId xmlns:a16="http://schemas.microsoft.com/office/drawing/2014/main" val="2388955525"/>
                    </a:ext>
                  </a:extLst>
                </a:gridCol>
                <a:gridCol w="905256">
                  <a:extLst>
                    <a:ext uri="{9D8B030D-6E8A-4147-A177-3AD203B41FA5}">
                      <a16:colId xmlns:a16="http://schemas.microsoft.com/office/drawing/2014/main" val="2054091868"/>
                    </a:ext>
                  </a:extLst>
                </a:gridCol>
                <a:gridCol w="905256">
                  <a:extLst>
                    <a:ext uri="{9D8B030D-6E8A-4147-A177-3AD203B41FA5}">
                      <a16:colId xmlns:a16="http://schemas.microsoft.com/office/drawing/2014/main" val="3640529040"/>
                    </a:ext>
                  </a:extLst>
                </a:gridCol>
                <a:gridCol w="905256">
                  <a:extLst>
                    <a:ext uri="{9D8B030D-6E8A-4147-A177-3AD203B41FA5}">
                      <a16:colId xmlns:a16="http://schemas.microsoft.com/office/drawing/2014/main" val="2270534506"/>
                    </a:ext>
                  </a:extLst>
                </a:gridCol>
                <a:gridCol w="905256">
                  <a:extLst>
                    <a:ext uri="{9D8B030D-6E8A-4147-A177-3AD203B41FA5}">
                      <a16:colId xmlns:a16="http://schemas.microsoft.com/office/drawing/2014/main" val="39497257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609368966"/>
                  </a:ext>
                </a:extLst>
              </a:tr>
            </a:tbl>
          </a:graphicData>
        </a:graphic>
      </p:graphicFrame>
      <p:sp>
        <p:nvSpPr>
          <p:cNvPr id="4" name="Text Placeholder 3">
            <a:extLst>
              <a:ext uri="{FF2B5EF4-FFF2-40B4-BE49-F238E27FC236}">
                <a16:creationId xmlns:a16="http://schemas.microsoft.com/office/drawing/2014/main" id="{9780F734-FB24-485D-8F10-8E3166255837}"/>
              </a:ext>
            </a:extLst>
          </p:cNvPr>
          <p:cNvSpPr>
            <a:spLocks noGrp="1"/>
          </p:cNvSpPr>
          <p:nvPr>
            <p:ph type="body" sz="quarter" idx="14"/>
          </p:nvPr>
        </p:nvSpPr>
        <p:spPr/>
        <p:txBody>
          <a:bodyPr/>
          <a:lstStyle/>
          <a:p>
            <a:r>
              <a:rPr lang="en-US"/>
              <a:t>11/01/2025 - 11/30/2025</a:t>
            </a:r>
          </a:p>
        </p:txBody>
      </p:sp>
    </p:spTree>
    <p:extLst>
      <p:ext uri="{BB962C8B-B14F-4D97-AF65-F5344CB8AC3E}">
        <p14:creationId xmlns:p14="http://schemas.microsoft.com/office/powerpoint/2010/main" val="54187517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EBD3AA-4BFC-4664-BFFE-865AB257CF69}"/>
              </a:ext>
            </a:extLst>
          </p:cNvPr>
          <p:cNvSpPr>
            <a:spLocks noGrp="1"/>
          </p:cNvSpPr>
          <p:nvPr>
            <p:ph type="title"/>
          </p:nvPr>
        </p:nvSpPr>
        <p:spPr/>
        <p:txBody>
          <a:bodyPr/>
          <a:lstStyle/>
          <a:p>
            <a:r>
              <a:rPr lang="en-US"/>
              <a:t>Instagram Posts Table | horsch.maschinen - 2 of 26</a:t>
            </a:r>
          </a:p>
        </p:txBody>
      </p:sp>
      <p:graphicFrame>
        <p:nvGraphicFramePr>
          <p:cNvPr id="5" name="Table Placeholder 4">
            <a:extLst>
              <a:ext uri="{FF2B5EF4-FFF2-40B4-BE49-F238E27FC236}">
                <a16:creationId xmlns:a16="http://schemas.microsoft.com/office/drawing/2014/main" id="{52B840CF-BBCD-49A1-9758-6B6A3B99AFB0}"/>
              </a:ext>
            </a:extLst>
          </p:cNvPr>
          <p:cNvGraphicFramePr>
            <a:graphicFrameLocks noGrp="1"/>
          </p:cNvGraphicFramePr>
          <p:nvPr>
            <p:ph type="tbl" sz="quarter" idx="13"/>
            <p:extLst>
              <p:ext uri="{D42A27DB-BD31-4B8C-83A1-F6EECF244321}">
                <p14:modId xmlns:p14="http://schemas.microsoft.com/office/powerpoint/2010/main" val="27623442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3695092916"/>
                    </a:ext>
                  </a:extLst>
                </a:gridCol>
                <a:gridCol w="1975104">
                  <a:extLst>
                    <a:ext uri="{9D8B030D-6E8A-4147-A177-3AD203B41FA5}">
                      <a16:colId xmlns:a16="http://schemas.microsoft.com/office/drawing/2014/main" val="2057907678"/>
                    </a:ext>
                  </a:extLst>
                </a:gridCol>
                <a:gridCol w="905256">
                  <a:extLst>
                    <a:ext uri="{9D8B030D-6E8A-4147-A177-3AD203B41FA5}">
                      <a16:colId xmlns:a16="http://schemas.microsoft.com/office/drawing/2014/main" val="763416070"/>
                    </a:ext>
                  </a:extLst>
                </a:gridCol>
                <a:gridCol w="905256">
                  <a:extLst>
                    <a:ext uri="{9D8B030D-6E8A-4147-A177-3AD203B41FA5}">
                      <a16:colId xmlns:a16="http://schemas.microsoft.com/office/drawing/2014/main" val="625837573"/>
                    </a:ext>
                  </a:extLst>
                </a:gridCol>
                <a:gridCol w="905256">
                  <a:extLst>
                    <a:ext uri="{9D8B030D-6E8A-4147-A177-3AD203B41FA5}">
                      <a16:colId xmlns:a16="http://schemas.microsoft.com/office/drawing/2014/main" val="953836908"/>
                    </a:ext>
                  </a:extLst>
                </a:gridCol>
                <a:gridCol w="905256">
                  <a:extLst>
                    <a:ext uri="{9D8B030D-6E8A-4147-A177-3AD203B41FA5}">
                      <a16:colId xmlns:a16="http://schemas.microsoft.com/office/drawing/2014/main" val="4967364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42446033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horsch.maschinen - 2025-11-20 09:18:57</a:t>
                      </a:r>
                      <a:r>
                        <a:rPr kumimoji="0" lang="en-US" sz="1000" b="0" i="0" u="none" strike="noStrike" kern="1200" cap="none" spc="0" normalizeH="0" baseline="0" noProof="0">
                          <a:ln>
                            <a:noFill/>
                          </a:ln>
                          <a:solidFill>
                            <a:prstClr val="black"/>
                          </a:solidFill>
                          <a:effectLst/>
                          <a:uLnTx/>
                          <a:uFillTx/>
                          <a:latin typeface="Calibri"/>
                          <a:ea typeface="+mn-ea"/>
                          <a:cs typeface="+mn-cs"/>
                        </a:rPr>
                        <a:t>
 Taking the curve smartly // Intelligent um die Kurve 😎 
🇬🇧 With DynamicSteering 👉️ intelligent steering software for active axle steering on all new Leeb tandem machines. 
The system allows you to select different automatic steering modes in the terminal: 
1. Maximum directional stability for optimum crop protection: both axles of the tandem chassis follow the tractor track (as already known).
2. Maximally tight turning circle without ‘scraping’: The front axle steers in the opposite direction of the rear axle, allowing for tight turning radii, but reducing directional stability. 
3. Combination of both modes: Depending on the steering angle set on the tractor, it drives in the directional stability mode for wide turning circles and in material-friendly mode for tight turning circles, preventing ‘pushing’ via the front axle. 
What do you think of this ‘little’ feature? 
--------------------- 
🇩🇪 Mit DynamicSteering 👉️ intelligente Lenksoftware für die aktive Achsschenkellenkung auf allen neuen Leeb Tandem-Maschinen 
Durch das System können im Terminal verschiedene automatische Lenkmodi gewählt werden: 
1. Maximale Spurtreue für optimale Kulturschonung: Beide Achsen des Tandemfahrwerks folgen der Schlepperspur (wie bereits bekannt).
2. Maximal enger Wendekreis ohne "Radieren": Vorderachse lenkt entgegengesetzt zur Hinterachse und ermöglicht enge Lenkradien, Spurtreue wird vermindert. 
3. Kombination beider Modi: Je nach eingeschlagenem Lenkwinkel am Traktor fährt sie bei weitem Wendekreis im spurgetreuen und bei engem Wendekreis im materialschonenden Modus und verhindert ein "Schieben" über die Vorderachse. 
Wie findet Ihr dieses "kleine" Feature? 
#HORSCH #HORSCHleeb #pflanzenschutz #landtechnik #autonomie #cropcare #agribusiness #farming #technology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https://quintly-eu-image-storage.s3.amazonaws.com/2b3c5abb38895a9148f776d3c05b4c8b/67b683a14028f1b057a9c40cf111d944.jpg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4.0659 %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758465993"/>
                  </a:ext>
                </a:extLst>
              </a:tr>
            </a:tbl>
          </a:graphicData>
        </a:graphic>
      </p:graphicFrame>
      <p:sp>
        <p:nvSpPr>
          <p:cNvPr id="4" name="Text Placeholder 3">
            <a:extLst>
              <a:ext uri="{FF2B5EF4-FFF2-40B4-BE49-F238E27FC236}">
                <a16:creationId xmlns:a16="http://schemas.microsoft.com/office/drawing/2014/main" id="{02BC8CB4-C28F-43F5-9CF0-9272AB1ECE12}"/>
              </a:ext>
            </a:extLst>
          </p:cNvPr>
          <p:cNvSpPr>
            <a:spLocks noGrp="1"/>
          </p:cNvSpPr>
          <p:nvPr>
            <p:ph type="body" sz="quarter" idx="14"/>
          </p:nvPr>
        </p:nvSpPr>
        <p:spPr/>
        <p:txBody>
          <a:bodyPr/>
          <a:lstStyle/>
          <a:p>
            <a:r>
              <a:rPr lang="en-US"/>
              <a:t>11/01/2025 - 11/30/2025</a:t>
            </a:r>
          </a:p>
        </p:txBody>
      </p:sp>
    </p:spTree>
    <p:extLst>
      <p:ext uri="{BB962C8B-B14F-4D97-AF65-F5344CB8AC3E}">
        <p14:creationId xmlns:p14="http://schemas.microsoft.com/office/powerpoint/2010/main" val="336160239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8B7386-2AC1-45BF-9CB4-FAFCD1D2AD60}"/>
              </a:ext>
            </a:extLst>
          </p:cNvPr>
          <p:cNvSpPr>
            <a:spLocks noGrp="1"/>
          </p:cNvSpPr>
          <p:nvPr>
            <p:ph type="title"/>
          </p:nvPr>
        </p:nvSpPr>
        <p:spPr/>
        <p:txBody>
          <a:bodyPr/>
          <a:lstStyle/>
          <a:p>
            <a:r>
              <a:rPr lang="en-US"/>
              <a:t>Instagram Posts Table | horsch.maschinen - 3 of 26</a:t>
            </a:r>
          </a:p>
        </p:txBody>
      </p:sp>
      <p:graphicFrame>
        <p:nvGraphicFramePr>
          <p:cNvPr id="5" name="Table Placeholder 4">
            <a:extLst>
              <a:ext uri="{FF2B5EF4-FFF2-40B4-BE49-F238E27FC236}">
                <a16:creationId xmlns:a16="http://schemas.microsoft.com/office/drawing/2014/main" id="{9F511E9B-70FC-4F1C-9C01-E0BC96E50313}"/>
              </a:ext>
            </a:extLst>
          </p:cNvPr>
          <p:cNvGraphicFramePr>
            <a:graphicFrameLocks noGrp="1"/>
          </p:cNvGraphicFramePr>
          <p:nvPr>
            <p:ph type="tbl" sz="quarter" idx="13"/>
            <p:extLst>
              <p:ext uri="{D42A27DB-BD31-4B8C-83A1-F6EECF244321}">
                <p14:modId xmlns:p14="http://schemas.microsoft.com/office/powerpoint/2010/main" val="32424275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3061776225"/>
                    </a:ext>
                  </a:extLst>
                </a:gridCol>
                <a:gridCol w="1975104">
                  <a:extLst>
                    <a:ext uri="{9D8B030D-6E8A-4147-A177-3AD203B41FA5}">
                      <a16:colId xmlns:a16="http://schemas.microsoft.com/office/drawing/2014/main" val="665142904"/>
                    </a:ext>
                  </a:extLst>
                </a:gridCol>
                <a:gridCol w="905256">
                  <a:extLst>
                    <a:ext uri="{9D8B030D-6E8A-4147-A177-3AD203B41FA5}">
                      <a16:colId xmlns:a16="http://schemas.microsoft.com/office/drawing/2014/main" val="1365811994"/>
                    </a:ext>
                  </a:extLst>
                </a:gridCol>
                <a:gridCol w="905256">
                  <a:extLst>
                    <a:ext uri="{9D8B030D-6E8A-4147-A177-3AD203B41FA5}">
                      <a16:colId xmlns:a16="http://schemas.microsoft.com/office/drawing/2014/main" val="4209112586"/>
                    </a:ext>
                  </a:extLst>
                </a:gridCol>
                <a:gridCol w="905256">
                  <a:extLst>
                    <a:ext uri="{9D8B030D-6E8A-4147-A177-3AD203B41FA5}">
                      <a16:colId xmlns:a16="http://schemas.microsoft.com/office/drawing/2014/main" val="1282012245"/>
                    </a:ext>
                  </a:extLst>
                </a:gridCol>
                <a:gridCol w="905256">
                  <a:extLst>
                    <a:ext uri="{9D8B030D-6E8A-4147-A177-3AD203B41FA5}">
                      <a16:colId xmlns:a16="http://schemas.microsoft.com/office/drawing/2014/main" val="33537752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7231957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horsch.maschinen - 2025-11-11 16:29:28</a:t>
                      </a:r>
                      <a:r>
                        <a:rPr kumimoji="0" lang="en-US" sz="1000" b="0" i="0" u="none" strike="noStrike" kern="1200" cap="none" spc="0" normalizeH="0" baseline="0" noProof="0">
                          <a:ln>
                            <a:noFill/>
                          </a:ln>
                          <a:solidFill>
                            <a:prstClr val="black"/>
                          </a:solidFill>
                          <a:effectLst/>
                          <a:uLnTx/>
                          <a:uFillTx/>
                          <a:latin typeface="Calibri"/>
                          <a:ea typeface="+mn-ea"/>
                          <a:cs typeface="+mn-cs"/>
                        </a:rPr>
                        <a:t>
 🌳 About HORSCH Forest Technology // About HORSCH Forsttechnik 🌳
🇬🇧 New this year: our HORSCH Pirk forestry products such as the Pirk 20 MP forwarding trailer
✅ Hydraulically adjustable drawbar
✅ Protected bogie axle design with high drive power
✅ Hydraulically extendable rear as standard
✅ Various cranes with up to 10 m crane range
✅ Standard 40 km/h homologation for road transport
✅ Optional equipment such as crane winch, radio remote control or brushwood rack
In short: robust, manoeuvrable, flexible and therefore well equipped for the challenges of forestry. 🔥🙌
You can find forest technology from HORSCH PIRK at the Agritechnica in Hall 12 and Hall 26. Feel free to stop by and see us! 😉
---------------------
🇩🇪 Dieses Jahr neu mit dabei: unsere HORSCH Pirk Forstprodukte wie z.B. der Rückewagen Pirk 20 MP
✅ Hydraulisch verstellbare Zugdeichsel
✅ Geschütztes Bogie-Achskonzept mit hoher Antriebsleistung
✅ Serienmäßig hydraulisch ausschiebbares Heck
✅ Verschiedene Kräne mit bis zu 10 m Kranreichweite
✅ Serienmäßige 40 km/h Straßenzulassung
✅ Optionale Ausstattungen wie Kranwinde, Funkfernsteuerung oder Astwanne
Kurz gesagt: robust, wendig, flexibel und somit für die Herausforderungen im Forst gewappnet. 🔥🙌
Forsttechnik von HORSCH PIRK gibt's auf der Agritechnica in Halle 12 und Halle 26. Egal wo – schaut gerne bei uns vorbei! 😉
#HORSCH #HORSCHMaschinen #forestry #forsttechnik #waldarbeit #landmaschinen #farming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https://quintly-eu-image-storage.s3.amazonaws.com/2b3c5abb38895a9148f776d3c05b4c8b/e3cad613c0111f0c07364fd41aa4c796.jpg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3.9217 %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552354534"/>
                  </a:ext>
                </a:extLst>
              </a:tr>
            </a:tbl>
          </a:graphicData>
        </a:graphic>
      </p:graphicFrame>
      <p:sp>
        <p:nvSpPr>
          <p:cNvPr id="4" name="Text Placeholder 3">
            <a:extLst>
              <a:ext uri="{FF2B5EF4-FFF2-40B4-BE49-F238E27FC236}">
                <a16:creationId xmlns:a16="http://schemas.microsoft.com/office/drawing/2014/main" id="{1AB8AEB2-29B6-4E82-A643-FA9B24AA6D14}"/>
              </a:ext>
            </a:extLst>
          </p:cNvPr>
          <p:cNvSpPr>
            <a:spLocks noGrp="1"/>
          </p:cNvSpPr>
          <p:nvPr>
            <p:ph type="body" sz="quarter" idx="14"/>
          </p:nvPr>
        </p:nvSpPr>
        <p:spPr/>
        <p:txBody>
          <a:bodyPr/>
          <a:lstStyle/>
          <a:p>
            <a:r>
              <a:rPr lang="en-US"/>
              <a:t>11/01/2025 - 11/30/2025</a:t>
            </a:r>
          </a:p>
        </p:txBody>
      </p:sp>
    </p:spTree>
    <p:extLst>
      <p:ext uri="{BB962C8B-B14F-4D97-AF65-F5344CB8AC3E}">
        <p14:creationId xmlns:p14="http://schemas.microsoft.com/office/powerpoint/2010/main" val="187094761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1843BD-1434-448F-97D3-F59E5EB0ABEF}"/>
              </a:ext>
            </a:extLst>
          </p:cNvPr>
          <p:cNvSpPr>
            <a:spLocks noGrp="1"/>
          </p:cNvSpPr>
          <p:nvPr>
            <p:ph type="title"/>
          </p:nvPr>
        </p:nvSpPr>
        <p:spPr/>
        <p:txBody>
          <a:bodyPr/>
          <a:lstStyle/>
          <a:p>
            <a:r>
              <a:rPr lang="en-US"/>
              <a:t>Instagram Posts Table | horsch.maschinen - 4 of 26</a:t>
            </a:r>
          </a:p>
        </p:txBody>
      </p:sp>
      <p:graphicFrame>
        <p:nvGraphicFramePr>
          <p:cNvPr id="5" name="Table Placeholder 4">
            <a:extLst>
              <a:ext uri="{FF2B5EF4-FFF2-40B4-BE49-F238E27FC236}">
                <a16:creationId xmlns:a16="http://schemas.microsoft.com/office/drawing/2014/main" id="{93729E1F-66B1-4005-9D5C-B805B2F99812}"/>
              </a:ext>
            </a:extLst>
          </p:cNvPr>
          <p:cNvGraphicFramePr>
            <a:graphicFrameLocks noGrp="1"/>
          </p:cNvGraphicFramePr>
          <p:nvPr>
            <p:ph type="tbl" sz="quarter" idx="13"/>
            <p:extLst>
              <p:ext uri="{D42A27DB-BD31-4B8C-83A1-F6EECF244321}">
                <p14:modId xmlns:p14="http://schemas.microsoft.com/office/powerpoint/2010/main" val="21208141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3290767457"/>
                    </a:ext>
                  </a:extLst>
                </a:gridCol>
                <a:gridCol w="1975104">
                  <a:extLst>
                    <a:ext uri="{9D8B030D-6E8A-4147-A177-3AD203B41FA5}">
                      <a16:colId xmlns:a16="http://schemas.microsoft.com/office/drawing/2014/main" val="1808669705"/>
                    </a:ext>
                  </a:extLst>
                </a:gridCol>
                <a:gridCol w="905256">
                  <a:extLst>
                    <a:ext uri="{9D8B030D-6E8A-4147-A177-3AD203B41FA5}">
                      <a16:colId xmlns:a16="http://schemas.microsoft.com/office/drawing/2014/main" val="1879186360"/>
                    </a:ext>
                  </a:extLst>
                </a:gridCol>
                <a:gridCol w="905256">
                  <a:extLst>
                    <a:ext uri="{9D8B030D-6E8A-4147-A177-3AD203B41FA5}">
                      <a16:colId xmlns:a16="http://schemas.microsoft.com/office/drawing/2014/main" val="2617687092"/>
                    </a:ext>
                  </a:extLst>
                </a:gridCol>
                <a:gridCol w="905256">
                  <a:extLst>
                    <a:ext uri="{9D8B030D-6E8A-4147-A177-3AD203B41FA5}">
                      <a16:colId xmlns:a16="http://schemas.microsoft.com/office/drawing/2014/main" val="753695139"/>
                    </a:ext>
                  </a:extLst>
                </a:gridCol>
                <a:gridCol w="905256">
                  <a:extLst>
                    <a:ext uri="{9D8B030D-6E8A-4147-A177-3AD203B41FA5}">
                      <a16:colId xmlns:a16="http://schemas.microsoft.com/office/drawing/2014/main" val="6777214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3259890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horsch.maschinen - 2025-11-09 07:26:04</a:t>
                      </a:r>
                      <a:r>
                        <a:rPr kumimoji="0" lang="en-US" sz="1000" b="0" i="0" u="none" strike="noStrike" kern="1200" cap="none" spc="0" normalizeH="0" baseline="0" noProof="0">
                          <a:ln>
                            <a:noFill/>
                          </a:ln>
                          <a:solidFill>
                            <a:prstClr val="black"/>
                          </a:solidFill>
                          <a:effectLst/>
                          <a:uLnTx/>
                          <a:uFillTx/>
                          <a:latin typeface="Calibri"/>
                          <a:ea typeface="+mn-ea"/>
                          <a:cs typeface="+mn-cs"/>
                        </a:rPr>
                        <a:t>
 HORSCH agritechnica | Halle 12
We are looking forward to your visit! // Wir freuen uns auf Euch! 🤝✨
#HORSCH #agritechnica2025 #landmaschinen #agrartechnik #HORSCHtogether #farming #farmlife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https://quintly-eu-image-storage.s3.amazonaws.com/2b3c5abb38895a9148f776d3c05b4c8b/b33b75cf67c443bf1feceb45c0ed98f1.jpg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3.0763 %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2322076636"/>
                  </a:ext>
                </a:extLst>
              </a:tr>
            </a:tbl>
          </a:graphicData>
        </a:graphic>
      </p:graphicFrame>
      <p:sp>
        <p:nvSpPr>
          <p:cNvPr id="4" name="Text Placeholder 3">
            <a:extLst>
              <a:ext uri="{FF2B5EF4-FFF2-40B4-BE49-F238E27FC236}">
                <a16:creationId xmlns:a16="http://schemas.microsoft.com/office/drawing/2014/main" id="{D3F5AA66-2F16-47E8-B446-5FC1DD8D81CC}"/>
              </a:ext>
            </a:extLst>
          </p:cNvPr>
          <p:cNvSpPr>
            <a:spLocks noGrp="1"/>
          </p:cNvSpPr>
          <p:nvPr>
            <p:ph type="body" sz="quarter" idx="14"/>
          </p:nvPr>
        </p:nvSpPr>
        <p:spPr/>
        <p:txBody>
          <a:bodyPr/>
          <a:lstStyle/>
          <a:p>
            <a:r>
              <a:rPr lang="en-US"/>
              <a:t>11/01/2025 - 11/30/2025</a:t>
            </a:r>
          </a:p>
        </p:txBody>
      </p:sp>
    </p:spTree>
    <p:extLst>
      <p:ext uri="{BB962C8B-B14F-4D97-AF65-F5344CB8AC3E}">
        <p14:creationId xmlns:p14="http://schemas.microsoft.com/office/powerpoint/2010/main" val="168253326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671A0C-14B8-49EE-A316-210CF2DFADAC}"/>
              </a:ext>
            </a:extLst>
          </p:cNvPr>
          <p:cNvSpPr>
            <a:spLocks noGrp="1"/>
          </p:cNvSpPr>
          <p:nvPr>
            <p:ph type="title"/>
          </p:nvPr>
        </p:nvSpPr>
        <p:spPr/>
        <p:txBody>
          <a:bodyPr/>
          <a:lstStyle/>
          <a:p>
            <a:r>
              <a:rPr lang="en-US"/>
              <a:t>Instagram Posts Table | horsch.maschinen - 5 of 26</a:t>
            </a:r>
          </a:p>
        </p:txBody>
      </p:sp>
      <p:graphicFrame>
        <p:nvGraphicFramePr>
          <p:cNvPr id="5" name="Table Placeholder 4">
            <a:extLst>
              <a:ext uri="{FF2B5EF4-FFF2-40B4-BE49-F238E27FC236}">
                <a16:creationId xmlns:a16="http://schemas.microsoft.com/office/drawing/2014/main" id="{0F0661E0-2CB9-42F7-8981-B42437565375}"/>
              </a:ext>
            </a:extLst>
          </p:cNvPr>
          <p:cNvGraphicFramePr>
            <a:graphicFrameLocks noGrp="1"/>
          </p:cNvGraphicFramePr>
          <p:nvPr>
            <p:ph type="tbl" sz="quarter" idx="13"/>
            <p:extLst>
              <p:ext uri="{D42A27DB-BD31-4B8C-83A1-F6EECF244321}">
                <p14:modId xmlns:p14="http://schemas.microsoft.com/office/powerpoint/2010/main" val="18532821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2695627157"/>
                    </a:ext>
                  </a:extLst>
                </a:gridCol>
                <a:gridCol w="1975104">
                  <a:extLst>
                    <a:ext uri="{9D8B030D-6E8A-4147-A177-3AD203B41FA5}">
                      <a16:colId xmlns:a16="http://schemas.microsoft.com/office/drawing/2014/main" val="2463118851"/>
                    </a:ext>
                  </a:extLst>
                </a:gridCol>
                <a:gridCol w="905256">
                  <a:extLst>
                    <a:ext uri="{9D8B030D-6E8A-4147-A177-3AD203B41FA5}">
                      <a16:colId xmlns:a16="http://schemas.microsoft.com/office/drawing/2014/main" val="1825277286"/>
                    </a:ext>
                  </a:extLst>
                </a:gridCol>
                <a:gridCol w="905256">
                  <a:extLst>
                    <a:ext uri="{9D8B030D-6E8A-4147-A177-3AD203B41FA5}">
                      <a16:colId xmlns:a16="http://schemas.microsoft.com/office/drawing/2014/main" val="477376763"/>
                    </a:ext>
                  </a:extLst>
                </a:gridCol>
                <a:gridCol w="905256">
                  <a:extLst>
                    <a:ext uri="{9D8B030D-6E8A-4147-A177-3AD203B41FA5}">
                      <a16:colId xmlns:a16="http://schemas.microsoft.com/office/drawing/2014/main" val="1571644112"/>
                    </a:ext>
                  </a:extLst>
                </a:gridCol>
                <a:gridCol w="905256">
                  <a:extLst>
                    <a:ext uri="{9D8B030D-6E8A-4147-A177-3AD203B41FA5}">
                      <a16:colId xmlns:a16="http://schemas.microsoft.com/office/drawing/2014/main" val="19947522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7933693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horsch.maschinen - 2025-11-22 11:17:25</a:t>
                      </a:r>
                      <a:r>
                        <a:rPr kumimoji="0" lang="en-US" sz="1000" b="0" i="0" u="none" strike="noStrike" kern="1200" cap="none" spc="0" normalizeH="0" baseline="0" noProof="0">
                          <a:ln>
                            <a:noFill/>
                          </a:ln>
                          <a:solidFill>
                            <a:prstClr val="black"/>
                          </a:solidFill>
                          <a:effectLst/>
                          <a:uLnTx/>
                          <a:uFillTx/>
                          <a:latin typeface="Calibri"/>
                          <a:ea typeface="+mn-ea"/>
                          <a:cs typeface="+mn-cs"/>
                        </a:rPr>
                        <a:t>
 Maize is gone, Sprinter is here! // Mais weg, Sprinter da! 🌽🚜 
🇬🇧 Direct seeding into stubble, sowing in wet conditions or in prepared soil with a focus on low disturbance? That's the Sprinter CO! 🙌 
But what makes it so special? 
▶️ With tine seeding technology, move little soil, work in a water-saving way and place the seed in a clean seed furrow 
▶️ Three point options for maximum flexibility: 
• Ultra ThinEdge (12 mm) or ThinEdge (21 mm) for sowing catch crops under water-saving conditions 
• WideEdge (approx. 7 cm seed band) for perfect plant spacing in wheat 
▶️ 25 cm row spacing &amp; 3-bar structure for high clearance even with large amounts of organic material 
▶️ Pre-tensioned tines (180 kg release force) for optimum seed placement 
▶️ Double hopper for separate metering of seed &amp; fertiliser or different seeds 
--------------------- 
🇩🇪 Direktsaat in die Stoppel, Saat unter feuchten Bedingungen oder in vorbereiteten Boden mit Fokus auf Low Disturbance? That’s Sprinter CO! 🙌 
Aber was macht ihn aus? 
▶️ Mit Zinkensätechnik wenig Erde bewegen, wassersparend arbeiten und das Korn in die saubere Saatfurche legen 
▶️ Drei Scharvarianten für maximale Flexibilität: 
• Ultra ThinEdge (12 mm) oder ThinEdge (21 mm) für z.B. wassersparende Zwischenfruchtsaat 
• WideEdge (ca. 7 cm Saatband) für perfekte Standraumverteilung bei Weizen 
▶️ 25 cm Strichabstand &amp; ein 3-balkiger Aufbau ermöglichen hohen Durchgang auch bei viel organischem Material 
▶️ Vorgespannte Zinken (180 kg Auslösekraft) für optimale Saatgutablage 
▶️ Doppeltank für getrennte Dosierung von Saatgut &amp; Dünger oder verschiedenen Saaten 
#HORSCH #horschsprinter #zinkensätechnik #sämaschine #aussaat #seeding #farming #farmlife #notill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https://quintly-eu-image-storage.s3.amazonaws.com/2b3c5abb38895a9148f776d3c05b4c8b/b06f0de3d298f5f2f8f02a65f4cd3db7.jpg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1.7649 %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992276652"/>
                  </a:ext>
                </a:extLst>
              </a:tr>
            </a:tbl>
          </a:graphicData>
        </a:graphic>
      </p:graphicFrame>
      <p:sp>
        <p:nvSpPr>
          <p:cNvPr id="4" name="Text Placeholder 3">
            <a:extLst>
              <a:ext uri="{FF2B5EF4-FFF2-40B4-BE49-F238E27FC236}">
                <a16:creationId xmlns:a16="http://schemas.microsoft.com/office/drawing/2014/main" id="{25356A7D-01B7-40E5-BDD3-CF048ACF79DB}"/>
              </a:ext>
            </a:extLst>
          </p:cNvPr>
          <p:cNvSpPr>
            <a:spLocks noGrp="1"/>
          </p:cNvSpPr>
          <p:nvPr>
            <p:ph type="body" sz="quarter" idx="14"/>
          </p:nvPr>
        </p:nvSpPr>
        <p:spPr/>
        <p:txBody>
          <a:bodyPr/>
          <a:lstStyle/>
          <a:p>
            <a:r>
              <a:rPr lang="en-US"/>
              <a:t>11/01/2025 - 11/30/2025</a:t>
            </a:r>
          </a:p>
        </p:txBody>
      </p:sp>
    </p:spTree>
    <p:extLst>
      <p:ext uri="{BB962C8B-B14F-4D97-AF65-F5344CB8AC3E}">
        <p14:creationId xmlns:p14="http://schemas.microsoft.com/office/powerpoint/2010/main" val="6556546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EBA316-E122-4514-9A73-3DB54AF9C0DD}"/>
              </a:ext>
            </a:extLst>
          </p:cNvPr>
          <p:cNvSpPr>
            <a:spLocks noGrp="1"/>
          </p:cNvSpPr>
          <p:nvPr>
            <p:ph type="title"/>
          </p:nvPr>
        </p:nvSpPr>
        <p:spPr/>
        <p:txBody>
          <a:bodyPr/>
          <a:lstStyle/>
          <a:p>
            <a:r>
              <a:rPr lang="en-US"/>
              <a:t>Instagram Posts Table | horsch.maschinen - 6 of 26</a:t>
            </a:r>
          </a:p>
        </p:txBody>
      </p:sp>
      <p:graphicFrame>
        <p:nvGraphicFramePr>
          <p:cNvPr id="5" name="Table Placeholder 4">
            <a:extLst>
              <a:ext uri="{FF2B5EF4-FFF2-40B4-BE49-F238E27FC236}">
                <a16:creationId xmlns:a16="http://schemas.microsoft.com/office/drawing/2014/main" id="{2327CAE4-272D-45FA-A8A0-68DAF431D529}"/>
              </a:ext>
            </a:extLst>
          </p:cNvPr>
          <p:cNvGraphicFramePr>
            <a:graphicFrameLocks noGrp="1"/>
          </p:cNvGraphicFramePr>
          <p:nvPr>
            <p:ph type="tbl" sz="quarter" idx="13"/>
            <p:extLst>
              <p:ext uri="{D42A27DB-BD31-4B8C-83A1-F6EECF244321}">
                <p14:modId xmlns:p14="http://schemas.microsoft.com/office/powerpoint/2010/main" val="40704353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2347100482"/>
                    </a:ext>
                  </a:extLst>
                </a:gridCol>
                <a:gridCol w="1975104">
                  <a:extLst>
                    <a:ext uri="{9D8B030D-6E8A-4147-A177-3AD203B41FA5}">
                      <a16:colId xmlns:a16="http://schemas.microsoft.com/office/drawing/2014/main" val="10793619"/>
                    </a:ext>
                  </a:extLst>
                </a:gridCol>
                <a:gridCol w="905256">
                  <a:extLst>
                    <a:ext uri="{9D8B030D-6E8A-4147-A177-3AD203B41FA5}">
                      <a16:colId xmlns:a16="http://schemas.microsoft.com/office/drawing/2014/main" val="1970562274"/>
                    </a:ext>
                  </a:extLst>
                </a:gridCol>
                <a:gridCol w="905256">
                  <a:extLst>
                    <a:ext uri="{9D8B030D-6E8A-4147-A177-3AD203B41FA5}">
                      <a16:colId xmlns:a16="http://schemas.microsoft.com/office/drawing/2014/main" val="3215455904"/>
                    </a:ext>
                  </a:extLst>
                </a:gridCol>
                <a:gridCol w="905256">
                  <a:extLst>
                    <a:ext uri="{9D8B030D-6E8A-4147-A177-3AD203B41FA5}">
                      <a16:colId xmlns:a16="http://schemas.microsoft.com/office/drawing/2014/main" val="1107184551"/>
                    </a:ext>
                  </a:extLst>
                </a:gridCol>
                <a:gridCol w="905256">
                  <a:extLst>
                    <a:ext uri="{9D8B030D-6E8A-4147-A177-3AD203B41FA5}">
                      <a16:colId xmlns:a16="http://schemas.microsoft.com/office/drawing/2014/main" val="15106552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7698995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horsch.maschinen - 2025-11-23 15:22:29</a:t>
                      </a:r>
                      <a:r>
                        <a:rPr kumimoji="0" lang="en-US" sz="1000" b="0" i="0" u="none" strike="noStrike" kern="1200" cap="none" spc="0" normalizeH="0" baseline="0" noProof="0">
                          <a:ln>
                            <a:noFill/>
                          </a:ln>
                          <a:solidFill>
                            <a:prstClr val="black"/>
                          </a:solidFill>
                          <a:effectLst/>
                          <a:uLnTx/>
                          <a:uFillTx/>
                          <a:latin typeface="Calibri"/>
                          <a:ea typeface="+mn-ea"/>
                          <a:cs typeface="+mn-cs"/>
                        </a:rPr>
                        <a:t>
 The season comes to an end 
🇬🇧 At erztobi95 the last plant protection measures are carried out and then it’s time for hibernation. ❄️ 
But STOP, before that, of course, the plant protection sprayer still needs to be winterised! 
But that’s no problem with Leeb sprayers because for Leeb sprayers that are equipped with the CCS or CCS Pro continuous inside cleaning system, the cleaning process can be carried out comfortably from the cab. With CCS Pro, it’s even fully automatic. 😎🧽 
Is your Leeb already in hibernation or still out in the fields? 
——————— 
🇩🇪 Bei erztobi95 werden die letzten Pflanzenschutzmaßnahmen gefahren und dann geht es auch schon in den Winterschlaf. ❄️ 
Aber STOP davor steht natürlich noch das Einwintern der Pflanzenschutzspritze auf dem Plan! 
Aber mit den Leeb Spritzen kein Problem. Denn bei Leeb Spritzen, die mit der kontinuierlichen Innenreinigung CCS oder CCS Pro ausgestattet sind, kann der Reinigungsvorgang bequem von der Kabine aus durchgeführt werden. Mit CCS Pro sogar vollautomatisch. 😎🧽 
Ist Eure Leeb schon im Winterschlaf oder noch auf den Feldern unterwegs? 
#HORSCH #horschleeb #pflanzenschutz #cropcare #plantprotection #agrartechnik #farmingmachines #farming #landwirtschaft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https://quintly-eu-image-storage.s3.amazonaws.com/2b3c5abb38895a9148f776d3c05b4c8b/95ed0184c3593c4cdf1e4026609adc9e.jpg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1.4756 %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3385259231"/>
                  </a:ext>
                </a:extLst>
              </a:tr>
            </a:tbl>
          </a:graphicData>
        </a:graphic>
      </p:graphicFrame>
      <p:sp>
        <p:nvSpPr>
          <p:cNvPr id="4" name="Text Placeholder 3">
            <a:extLst>
              <a:ext uri="{FF2B5EF4-FFF2-40B4-BE49-F238E27FC236}">
                <a16:creationId xmlns:a16="http://schemas.microsoft.com/office/drawing/2014/main" id="{71FAC085-6EF9-4F55-87F3-B9B0974FDF07}"/>
              </a:ext>
            </a:extLst>
          </p:cNvPr>
          <p:cNvSpPr>
            <a:spLocks noGrp="1"/>
          </p:cNvSpPr>
          <p:nvPr>
            <p:ph type="body" sz="quarter" idx="14"/>
          </p:nvPr>
        </p:nvSpPr>
        <p:spPr/>
        <p:txBody>
          <a:bodyPr/>
          <a:lstStyle/>
          <a:p>
            <a:r>
              <a:rPr lang="en-US"/>
              <a:t>11/01/2025 - 11/30/2025</a:t>
            </a:r>
          </a:p>
        </p:txBody>
      </p:sp>
    </p:spTree>
    <p:extLst>
      <p:ext uri="{BB962C8B-B14F-4D97-AF65-F5344CB8AC3E}">
        <p14:creationId xmlns:p14="http://schemas.microsoft.com/office/powerpoint/2010/main" val="257253905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D0B786-6095-4868-87AB-8770D16DE029}"/>
              </a:ext>
            </a:extLst>
          </p:cNvPr>
          <p:cNvSpPr>
            <a:spLocks noGrp="1"/>
          </p:cNvSpPr>
          <p:nvPr>
            <p:ph type="title"/>
          </p:nvPr>
        </p:nvSpPr>
        <p:spPr/>
        <p:txBody>
          <a:bodyPr/>
          <a:lstStyle/>
          <a:p>
            <a:r>
              <a:rPr lang="en-US"/>
              <a:t>Instagram Posts Table | horsch.maschinen - 7 of 26</a:t>
            </a:r>
          </a:p>
        </p:txBody>
      </p:sp>
      <p:graphicFrame>
        <p:nvGraphicFramePr>
          <p:cNvPr id="5" name="Table Placeholder 4">
            <a:extLst>
              <a:ext uri="{FF2B5EF4-FFF2-40B4-BE49-F238E27FC236}">
                <a16:creationId xmlns:a16="http://schemas.microsoft.com/office/drawing/2014/main" id="{EA422D4E-9455-4CFC-9386-FF82E4B9AEAC}"/>
              </a:ext>
            </a:extLst>
          </p:cNvPr>
          <p:cNvGraphicFramePr>
            <a:graphicFrameLocks noGrp="1"/>
          </p:cNvGraphicFramePr>
          <p:nvPr>
            <p:ph type="tbl" sz="quarter" idx="13"/>
            <p:extLst>
              <p:ext uri="{D42A27DB-BD31-4B8C-83A1-F6EECF244321}">
                <p14:modId xmlns:p14="http://schemas.microsoft.com/office/powerpoint/2010/main" val="10256914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1213482562"/>
                    </a:ext>
                  </a:extLst>
                </a:gridCol>
                <a:gridCol w="1975104">
                  <a:extLst>
                    <a:ext uri="{9D8B030D-6E8A-4147-A177-3AD203B41FA5}">
                      <a16:colId xmlns:a16="http://schemas.microsoft.com/office/drawing/2014/main" val="1102668679"/>
                    </a:ext>
                  </a:extLst>
                </a:gridCol>
                <a:gridCol w="905256">
                  <a:extLst>
                    <a:ext uri="{9D8B030D-6E8A-4147-A177-3AD203B41FA5}">
                      <a16:colId xmlns:a16="http://schemas.microsoft.com/office/drawing/2014/main" val="822223698"/>
                    </a:ext>
                  </a:extLst>
                </a:gridCol>
                <a:gridCol w="905256">
                  <a:extLst>
                    <a:ext uri="{9D8B030D-6E8A-4147-A177-3AD203B41FA5}">
                      <a16:colId xmlns:a16="http://schemas.microsoft.com/office/drawing/2014/main" val="2691296620"/>
                    </a:ext>
                  </a:extLst>
                </a:gridCol>
                <a:gridCol w="905256">
                  <a:extLst>
                    <a:ext uri="{9D8B030D-6E8A-4147-A177-3AD203B41FA5}">
                      <a16:colId xmlns:a16="http://schemas.microsoft.com/office/drawing/2014/main" val="38905185"/>
                    </a:ext>
                  </a:extLst>
                </a:gridCol>
                <a:gridCol w="905256">
                  <a:extLst>
                    <a:ext uri="{9D8B030D-6E8A-4147-A177-3AD203B41FA5}">
                      <a16:colId xmlns:a16="http://schemas.microsoft.com/office/drawing/2014/main" val="1428453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405826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horsch.maschinen - 2025-11-24 08:19:00</a:t>
                      </a:r>
                      <a:r>
                        <a:rPr kumimoji="0" lang="en-US" sz="1000" b="0" i="0" u="none" strike="noStrike" kern="1200" cap="none" spc="0" normalizeH="0" baseline="0" noProof="0">
                          <a:ln>
                            <a:noFill/>
                          </a:ln>
                          <a:solidFill>
                            <a:prstClr val="black"/>
                          </a:solidFill>
                          <a:effectLst/>
                          <a:uLnTx/>
                          <a:uFillTx/>
                          <a:latin typeface="Calibri"/>
                          <a:ea typeface="+mn-ea"/>
                          <a:cs typeface="+mn-cs"/>
                        </a:rPr>
                        <a:t>
 Cultivating before winter? // Grubbern vor dem Winter?
🇬🇧 Keyword: Winter furrow
Cultivating increases the surface area, especially on heavy clay soils. This causes the soil to freeze faster and the frost splitting then ensures a finely crumbled seedbed in spring which is advantageous for the subsequent cultivation steps. ✔️
What is used for this?
▶ Terrano FX (3-point version)
Can be converted to a winter packer (= RollPack packer with less contact area). It only carries out depth control without major consolidation.
Terrano FM (trailed version) 
Packer can be completely removed. Depth control is then taken over by the transport wheels and secured with clips.
This allows the machine to be used flexibly for different soil conditions.
➕ Wider range of applications for the cultivator 
➕ Maximum clearance for clogging-free work
---------------------
🇩🇪 Stichwort: Winterfurche
Durch das Grubbern entsteht vor allem auf schweren tonigen Böden eine Oberflächenvergrößerung. Dadurch gefriert der Boden schneller und die Forstsprengung sorgt dann im Frühjahr für ein feinkrümeliges Saatbett, was Vorteile in den folgenden Bearbeitungsschritten bringt. ✔️
Was kommt dazu zum Einsatz?
▶ Terrano FX (3-Punkt Variante)
Kann auf Winterpacker (= RollPack Packer mit weniger Aufstandsfläche) umgerüstet werden. Dieser übernimmt lediglich die Tiefenführung ohne große Rückverfestigung.
▶ Terrano FM (gezogene Variante) 
Packer kann komplett ausgebaut werden. Tiefenführung wird dann vom Fahrwerk übernommen und über Clips abgesteckt.
Dadurch ist die Maschine flexibel für unterschiedliche Bodenbedingungen einsetzbar.
➕ Größeres Einsatzspektrum des Grubbers 
➕ Maximaler Durchgang für verstopfungsfreies Arbeiten
#HORSCH #horschterrano #horschgrubber #bodenbearbeitung #landtechnik #landwirtschaft #tillage #farming #farmlife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https://quintly-eu-image-storage.s3.amazonaws.com/2b3c5abb38895a9148f776d3c05b4c8b/ef87cbe96b1755b7bd3c5614a3fc9da4.jpg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1.3708 %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2709248294"/>
                  </a:ext>
                </a:extLst>
              </a:tr>
            </a:tbl>
          </a:graphicData>
        </a:graphic>
      </p:graphicFrame>
      <p:sp>
        <p:nvSpPr>
          <p:cNvPr id="4" name="Text Placeholder 3">
            <a:extLst>
              <a:ext uri="{FF2B5EF4-FFF2-40B4-BE49-F238E27FC236}">
                <a16:creationId xmlns:a16="http://schemas.microsoft.com/office/drawing/2014/main" id="{E197C42B-CCAE-49A5-BF60-77CE832D763A}"/>
              </a:ext>
            </a:extLst>
          </p:cNvPr>
          <p:cNvSpPr>
            <a:spLocks noGrp="1"/>
          </p:cNvSpPr>
          <p:nvPr>
            <p:ph type="body" sz="quarter" idx="14"/>
          </p:nvPr>
        </p:nvSpPr>
        <p:spPr/>
        <p:txBody>
          <a:bodyPr/>
          <a:lstStyle/>
          <a:p>
            <a:r>
              <a:rPr lang="en-US"/>
              <a:t>11/01/2025 - 11/30/2025</a:t>
            </a:r>
          </a:p>
        </p:txBody>
      </p:sp>
    </p:spTree>
    <p:extLst>
      <p:ext uri="{BB962C8B-B14F-4D97-AF65-F5344CB8AC3E}">
        <p14:creationId xmlns:p14="http://schemas.microsoft.com/office/powerpoint/2010/main" val="122291881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486C46-40FD-46B8-942C-A44930D39DF3}"/>
              </a:ext>
            </a:extLst>
          </p:cNvPr>
          <p:cNvSpPr>
            <a:spLocks noGrp="1"/>
          </p:cNvSpPr>
          <p:nvPr>
            <p:ph type="title"/>
          </p:nvPr>
        </p:nvSpPr>
        <p:spPr/>
        <p:txBody>
          <a:bodyPr/>
          <a:lstStyle/>
          <a:p>
            <a:r>
              <a:rPr lang="en-US"/>
              <a:t>Instagram Posts Table | horsch.maschinen - 8 of 26</a:t>
            </a:r>
          </a:p>
        </p:txBody>
      </p:sp>
      <p:graphicFrame>
        <p:nvGraphicFramePr>
          <p:cNvPr id="5" name="Table Placeholder 4">
            <a:extLst>
              <a:ext uri="{FF2B5EF4-FFF2-40B4-BE49-F238E27FC236}">
                <a16:creationId xmlns:a16="http://schemas.microsoft.com/office/drawing/2014/main" id="{4E6B83BE-22C9-499A-ACEB-3E4302F08035}"/>
              </a:ext>
            </a:extLst>
          </p:cNvPr>
          <p:cNvGraphicFramePr>
            <a:graphicFrameLocks noGrp="1"/>
          </p:cNvGraphicFramePr>
          <p:nvPr>
            <p:ph type="tbl" sz="quarter" idx="13"/>
            <p:extLst>
              <p:ext uri="{D42A27DB-BD31-4B8C-83A1-F6EECF244321}">
                <p14:modId xmlns:p14="http://schemas.microsoft.com/office/powerpoint/2010/main" val="31277931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1719952430"/>
                    </a:ext>
                  </a:extLst>
                </a:gridCol>
                <a:gridCol w="1975104">
                  <a:extLst>
                    <a:ext uri="{9D8B030D-6E8A-4147-A177-3AD203B41FA5}">
                      <a16:colId xmlns:a16="http://schemas.microsoft.com/office/drawing/2014/main" val="3701464127"/>
                    </a:ext>
                  </a:extLst>
                </a:gridCol>
                <a:gridCol w="905256">
                  <a:extLst>
                    <a:ext uri="{9D8B030D-6E8A-4147-A177-3AD203B41FA5}">
                      <a16:colId xmlns:a16="http://schemas.microsoft.com/office/drawing/2014/main" val="1111304150"/>
                    </a:ext>
                  </a:extLst>
                </a:gridCol>
                <a:gridCol w="905256">
                  <a:extLst>
                    <a:ext uri="{9D8B030D-6E8A-4147-A177-3AD203B41FA5}">
                      <a16:colId xmlns:a16="http://schemas.microsoft.com/office/drawing/2014/main" val="1919083174"/>
                    </a:ext>
                  </a:extLst>
                </a:gridCol>
                <a:gridCol w="905256">
                  <a:extLst>
                    <a:ext uri="{9D8B030D-6E8A-4147-A177-3AD203B41FA5}">
                      <a16:colId xmlns:a16="http://schemas.microsoft.com/office/drawing/2014/main" val="63387706"/>
                    </a:ext>
                  </a:extLst>
                </a:gridCol>
                <a:gridCol w="905256">
                  <a:extLst>
                    <a:ext uri="{9D8B030D-6E8A-4147-A177-3AD203B41FA5}">
                      <a16:colId xmlns:a16="http://schemas.microsoft.com/office/drawing/2014/main" val="5574424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5880828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horsch.maschinen - 2025-11-27 19:57:55</a:t>
                      </a:r>
                      <a:r>
                        <a:rPr kumimoji="0" lang="en-US" sz="1000" b="0" i="0" u="none" strike="noStrike" kern="1200" cap="none" spc="0" normalizeH="0" baseline="0" noProof="0">
                          <a:ln>
                            <a:noFill/>
                          </a:ln>
                          <a:solidFill>
                            <a:prstClr val="black"/>
                          </a:solidFill>
                          <a:effectLst/>
                          <a:uLnTx/>
                          <a:uFillTx/>
                          <a:latin typeface="Calibri"/>
                          <a:ea typeface="+mn-ea"/>
                          <a:cs typeface="+mn-cs"/>
                        </a:rPr>
                        <a:t>
 Tiger SL vs. Terrano FX 
🇬🇧 We presented the new Tiger SL at the Agritechnica – and now you're probably wondering: Tiger SL, Terrano FX – what are the differences? 
We'll reveal the secret and compare the hard facts of both machines: 
Tiger SL ⬇️ 
• Tine spacing: 23 cm 
• Structure: 2-bar frame with 4 rows of tines 
• Horsepower requirement: from 240 hp 
• Area of application: cultivator specially designed for deep primary soil cultivation and intensive mixing, but can also cover all other conditions of use due to the TerraGrip system. 
Terrano FX ⬇️ 
• Tine spacing: 30 cm 
• Design: 3- bar with 850 mm frame height 
• Horsepower requirement: from 140 hp 
• Area of application: universal cultivator with 3-point linkage, designed to cover everything from stubble cultivation to deep loosening 
Would you like to see the comparison in the field? 
--------------------- 
🇩🇪 Auf der Messe haben wir Euch den neuen Tiger SL vorgestellt - Ihr stellt Euch jetzt sicher die Frage: Tiger SL, Terrano FX - wo liegen die Unterschiede?! 
Wir lüften das Geheimnis und vergleichen mal die Hard Facts beider Maschinen: 
Tiger SL ⬇️ 
• Strichabstand: 23 cm 
• Aufbau: 2-balkiger Rahmen mit 4 Zinkenreihen 
• Zugkraftbedarf: ab 240 PS 
• Einsatzgebiet: Grubber, der speziell für tiefe Grundbodenbearbeitung und intensives Mischen konzipiert ist, aber durch das TerraGrip Systems alle anderen Einsatzbedingungen auch abdecken kann 
Terrano FX ⬇️ 
• Strichabstand: 30 cm 
• Aufbau: 3-balkig mit 850 mm Rahmenhöhe 
• Zugkraftbedarf: ab 140 PS 
• Einsatzgebiet: Universalgrubber im 3-Punkt Anbau, der so konzipiert ist, um vom Stoppelsturz bis hin zur tiefen Lockerung alles abdecken zu können 
Wollt Ihr den Vergleich auch mal im Acker sehen? 
#HORSCH #HORSCHtiger #HORSCHterrano #HORSCHgrubber #grubber #landwirtschaft #tillage #tillagetools #farming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https://quintly-eu-image-storage.s3.amazonaws.com/2b3c5abb38895a9148f776d3c05b4c8b/4321c4cf42124716f7d327bd91b1301c.jpg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1.3462 %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2396872420"/>
                  </a:ext>
                </a:extLst>
              </a:tr>
            </a:tbl>
          </a:graphicData>
        </a:graphic>
      </p:graphicFrame>
      <p:sp>
        <p:nvSpPr>
          <p:cNvPr id="4" name="Text Placeholder 3">
            <a:extLst>
              <a:ext uri="{FF2B5EF4-FFF2-40B4-BE49-F238E27FC236}">
                <a16:creationId xmlns:a16="http://schemas.microsoft.com/office/drawing/2014/main" id="{868238BB-7D09-43A8-8664-A112F708C28E}"/>
              </a:ext>
            </a:extLst>
          </p:cNvPr>
          <p:cNvSpPr>
            <a:spLocks noGrp="1"/>
          </p:cNvSpPr>
          <p:nvPr>
            <p:ph type="body" sz="quarter" idx="14"/>
          </p:nvPr>
        </p:nvSpPr>
        <p:spPr/>
        <p:txBody>
          <a:bodyPr/>
          <a:lstStyle/>
          <a:p>
            <a:r>
              <a:rPr lang="en-US"/>
              <a:t>11/01/2025 - 11/30/2025</a:t>
            </a:r>
          </a:p>
        </p:txBody>
      </p:sp>
    </p:spTree>
    <p:extLst>
      <p:ext uri="{BB962C8B-B14F-4D97-AF65-F5344CB8AC3E}">
        <p14:creationId xmlns:p14="http://schemas.microsoft.com/office/powerpoint/2010/main" val="307156121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01AAC7-26A0-4BD2-B23B-C6F8713B00AA}"/>
              </a:ext>
            </a:extLst>
          </p:cNvPr>
          <p:cNvSpPr>
            <a:spLocks noGrp="1"/>
          </p:cNvSpPr>
          <p:nvPr>
            <p:ph type="title"/>
          </p:nvPr>
        </p:nvSpPr>
        <p:spPr/>
        <p:txBody>
          <a:bodyPr/>
          <a:lstStyle/>
          <a:p>
            <a:r>
              <a:rPr lang="en-US"/>
              <a:t>Instagram Posts Table | horsch.maschinen - 9 of 26</a:t>
            </a:r>
          </a:p>
        </p:txBody>
      </p:sp>
      <p:graphicFrame>
        <p:nvGraphicFramePr>
          <p:cNvPr id="5" name="Table Placeholder 4">
            <a:extLst>
              <a:ext uri="{FF2B5EF4-FFF2-40B4-BE49-F238E27FC236}">
                <a16:creationId xmlns:a16="http://schemas.microsoft.com/office/drawing/2014/main" id="{A20A2CB6-3F37-4B24-9414-C0D7217FC0A9}"/>
              </a:ext>
            </a:extLst>
          </p:cNvPr>
          <p:cNvGraphicFramePr>
            <a:graphicFrameLocks noGrp="1"/>
          </p:cNvGraphicFramePr>
          <p:nvPr>
            <p:ph type="tbl" sz="quarter" idx="13"/>
            <p:extLst>
              <p:ext uri="{D42A27DB-BD31-4B8C-83A1-F6EECF244321}">
                <p14:modId xmlns:p14="http://schemas.microsoft.com/office/powerpoint/2010/main" val="19976313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2725843790"/>
                    </a:ext>
                  </a:extLst>
                </a:gridCol>
                <a:gridCol w="1975104">
                  <a:extLst>
                    <a:ext uri="{9D8B030D-6E8A-4147-A177-3AD203B41FA5}">
                      <a16:colId xmlns:a16="http://schemas.microsoft.com/office/drawing/2014/main" val="3638862356"/>
                    </a:ext>
                  </a:extLst>
                </a:gridCol>
                <a:gridCol w="905256">
                  <a:extLst>
                    <a:ext uri="{9D8B030D-6E8A-4147-A177-3AD203B41FA5}">
                      <a16:colId xmlns:a16="http://schemas.microsoft.com/office/drawing/2014/main" val="2528745644"/>
                    </a:ext>
                  </a:extLst>
                </a:gridCol>
                <a:gridCol w="905256">
                  <a:extLst>
                    <a:ext uri="{9D8B030D-6E8A-4147-A177-3AD203B41FA5}">
                      <a16:colId xmlns:a16="http://schemas.microsoft.com/office/drawing/2014/main" val="1735806734"/>
                    </a:ext>
                  </a:extLst>
                </a:gridCol>
                <a:gridCol w="905256">
                  <a:extLst>
                    <a:ext uri="{9D8B030D-6E8A-4147-A177-3AD203B41FA5}">
                      <a16:colId xmlns:a16="http://schemas.microsoft.com/office/drawing/2014/main" val="3759103539"/>
                    </a:ext>
                  </a:extLst>
                </a:gridCol>
                <a:gridCol w="905256">
                  <a:extLst>
                    <a:ext uri="{9D8B030D-6E8A-4147-A177-3AD203B41FA5}">
                      <a16:colId xmlns:a16="http://schemas.microsoft.com/office/drawing/2014/main" val="28296032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0042593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horsch.maschinen - 2025-11-16 16:39:17</a:t>
                      </a:r>
                      <a:r>
                        <a:rPr kumimoji="0" lang="en-US" sz="1000" b="0" i="0" u="none" strike="noStrike" kern="1200" cap="none" spc="0" normalizeH="0" baseline="0" noProof="0">
                          <a:ln>
                            <a:noFill/>
                          </a:ln>
                          <a:solidFill>
                            <a:prstClr val="black"/>
                          </a:solidFill>
                          <a:effectLst/>
                          <a:uLnTx/>
                          <a:uFillTx/>
                          <a:latin typeface="Calibri"/>
                          <a:ea typeface="+mn-ea"/>
                          <a:cs typeface="+mn-cs"/>
                        </a:rPr>
                        <a:t>
 Agritechnica Outtakes 🎬🎥😅 agritechnica #horsch #agritechnica #outtakes #horschtogether #farming #agriculture #landwirtschaft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https://quintly-eu-image-storage.s3.amazonaws.com/2b3c5abb38895a9148f776d3c05b4c8b/8b687444173704395c8aca06384043c0.jpg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1.2720 %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558729061"/>
                  </a:ext>
                </a:extLst>
              </a:tr>
            </a:tbl>
          </a:graphicData>
        </a:graphic>
      </p:graphicFrame>
      <p:sp>
        <p:nvSpPr>
          <p:cNvPr id="4" name="Text Placeholder 3">
            <a:extLst>
              <a:ext uri="{FF2B5EF4-FFF2-40B4-BE49-F238E27FC236}">
                <a16:creationId xmlns:a16="http://schemas.microsoft.com/office/drawing/2014/main" id="{A121E7C1-3510-4352-B3FE-07B5377239DD}"/>
              </a:ext>
            </a:extLst>
          </p:cNvPr>
          <p:cNvSpPr>
            <a:spLocks noGrp="1"/>
          </p:cNvSpPr>
          <p:nvPr>
            <p:ph type="body" sz="quarter" idx="14"/>
          </p:nvPr>
        </p:nvSpPr>
        <p:spPr/>
        <p:txBody>
          <a:bodyPr/>
          <a:lstStyle/>
          <a:p>
            <a:r>
              <a:rPr lang="en-US"/>
              <a:t>11/01/2025 - 11/30/2025</a:t>
            </a:r>
          </a:p>
        </p:txBody>
      </p:sp>
    </p:spTree>
    <p:extLst>
      <p:ext uri="{BB962C8B-B14F-4D97-AF65-F5344CB8AC3E}">
        <p14:creationId xmlns:p14="http://schemas.microsoft.com/office/powerpoint/2010/main" val="65341766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834F9D-501C-4256-80A3-EC7F933FA83F}"/>
              </a:ext>
            </a:extLst>
          </p:cNvPr>
          <p:cNvSpPr>
            <a:spLocks noGrp="1"/>
          </p:cNvSpPr>
          <p:nvPr>
            <p:ph type="title"/>
          </p:nvPr>
        </p:nvSpPr>
        <p:spPr/>
        <p:txBody>
          <a:bodyPr/>
          <a:lstStyle/>
          <a:p>
            <a:r>
              <a:rPr lang="en-US"/>
              <a:t>Instagram Posts Table | horsch.maschinen - 10 of 26</a:t>
            </a:r>
          </a:p>
        </p:txBody>
      </p:sp>
      <p:graphicFrame>
        <p:nvGraphicFramePr>
          <p:cNvPr id="5" name="Table Placeholder 4">
            <a:extLst>
              <a:ext uri="{FF2B5EF4-FFF2-40B4-BE49-F238E27FC236}">
                <a16:creationId xmlns:a16="http://schemas.microsoft.com/office/drawing/2014/main" id="{C354B996-0423-44FF-9405-70EFB3052974}"/>
              </a:ext>
            </a:extLst>
          </p:cNvPr>
          <p:cNvGraphicFramePr>
            <a:graphicFrameLocks noGrp="1"/>
          </p:cNvGraphicFramePr>
          <p:nvPr>
            <p:ph type="tbl" sz="quarter" idx="13"/>
            <p:extLst>
              <p:ext uri="{D42A27DB-BD31-4B8C-83A1-F6EECF244321}">
                <p14:modId xmlns:p14="http://schemas.microsoft.com/office/powerpoint/2010/main" val="13929922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2921049466"/>
                    </a:ext>
                  </a:extLst>
                </a:gridCol>
                <a:gridCol w="1975104">
                  <a:extLst>
                    <a:ext uri="{9D8B030D-6E8A-4147-A177-3AD203B41FA5}">
                      <a16:colId xmlns:a16="http://schemas.microsoft.com/office/drawing/2014/main" val="2363178264"/>
                    </a:ext>
                  </a:extLst>
                </a:gridCol>
                <a:gridCol w="905256">
                  <a:extLst>
                    <a:ext uri="{9D8B030D-6E8A-4147-A177-3AD203B41FA5}">
                      <a16:colId xmlns:a16="http://schemas.microsoft.com/office/drawing/2014/main" val="1739967565"/>
                    </a:ext>
                  </a:extLst>
                </a:gridCol>
                <a:gridCol w="905256">
                  <a:extLst>
                    <a:ext uri="{9D8B030D-6E8A-4147-A177-3AD203B41FA5}">
                      <a16:colId xmlns:a16="http://schemas.microsoft.com/office/drawing/2014/main" val="963253457"/>
                    </a:ext>
                  </a:extLst>
                </a:gridCol>
                <a:gridCol w="905256">
                  <a:extLst>
                    <a:ext uri="{9D8B030D-6E8A-4147-A177-3AD203B41FA5}">
                      <a16:colId xmlns:a16="http://schemas.microsoft.com/office/drawing/2014/main" val="1228391078"/>
                    </a:ext>
                  </a:extLst>
                </a:gridCol>
                <a:gridCol w="905256">
                  <a:extLst>
                    <a:ext uri="{9D8B030D-6E8A-4147-A177-3AD203B41FA5}">
                      <a16:colId xmlns:a16="http://schemas.microsoft.com/office/drawing/2014/main" val="18577889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6554283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horsch.maschinen - 2025-11-25 20:49:02</a:t>
                      </a:r>
                      <a:r>
                        <a:rPr kumimoji="0" lang="de-DE" sz="1000" b="0" i="0" u="none" strike="noStrike" kern="1200" cap="none" spc="0" normalizeH="0" baseline="0" noProof="0">
                          <a:ln>
                            <a:noFill/>
                          </a:ln>
                          <a:solidFill>
                            <a:prstClr val="black"/>
                          </a:solidFill>
                          <a:effectLst/>
                          <a:uLnTx/>
                          <a:uFillTx/>
                          <a:latin typeface="Calibri"/>
                          <a:ea typeface="+mn-ea"/>
                          <a:cs typeface="+mn-cs"/>
                        </a:rPr>
                        <a:t>
 Let’s grow! 🌳💪
Danke an fendt.deutschland rauch_de allgaier_agrarhandel und claas.thueringen.gmbh für die Nominierung zur Baumpflanzchallenge!
Wir haben die Challenge angenommen und mit einem Versuchsaufbau aus unserem neuen Bereich Forst direkt mehrere Bäume ausgesät. Eicheln werden im Fronttank bevorratet, dosiert und mit einer umgebauten Forstfräse in den Boden eingebracht. Wir sagen: Mission erfüllt und richtig spannende Aktion! 🙌🌳
Unsere Nominierungen gehen an:
ropamaschinenbau
woelflederbernhard_landtechnik
tractorbook.de
#HORSCH #HORSCHPirk #Baumpflanzchallenge #forst #wald #bäumepflanzen #wewillfindaway</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https://quintly-eu-image-storage.s3.amazonaws.com/2b3c5abb38895a9148f776d3c05b4c8b/3f63ee948dde75e990604c866af22f2c.jpg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1.2169 %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3084344861"/>
                  </a:ext>
                </a:extLst>
              </a:tr>
            </a:tbl>
          </a:graphicData>
        </a:graphic>
      </p:graphicFrame>
      <p:sp>
        <p:nvSpPr>
          <p:cNvPr id="4" name="Text Placeholder 3">
            <a:extLst>
              <a:ext uri="{FF2B5EF4-FFF2-40B4-BE49-F238E27FC236}">
                <a16:creationId xmlns:a16="http://schemas.microsoft.com/office/drawing/2014/main" id="{3EA27B95-8B29-4A59-8225-32D0D3386A5F}"/>
              </a:ext>
            </a:extLst>
          </p:cNvPr>
          <p:cNvSpPr>
            <a:spLocks noGrp="1"/>
          </p:cNvSpPr>
          <p:nvPr>
            <p:ph type="body" sz="quarter" idx="14"/>
          </p:nvPr>
        </p:nvSpPr>
        <p:spPr/>
        <p:txBody>
          <a:bodyPr/>
          <a:lstStyle/>
          <a:p>
            <a:r>
              <a:rPr lang="en-US"/>
              <a:t>11/01/2025 - 11/30/2025</a:t>
            </a:r>
          </a:p>
        </p:txBody>
      </p:sp>
    </p:spTree>
    <p:extLst>
      <p:ext uri="{BB962C8B-B14F-4D97-AF65-F5344CB8AC3E}">
        <p14:creationId xmlns:p14="http://schemas.microsoft.com/office/powerpoint/2010/main" val="29876754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C46287-F2D9-4601-BBB4-5141231743EA}"/>
              </a:ext>
            </a:extLst>
          </p:cNvPr>
          <p:cNvSpPr>
            <a:spLocks noGrp="1"/>
          </p:cNvSpPr>
          <p:nvPr>
            <p:ph type="title"/>
          </p:nvPr>
        </p:nvSpPr>
        <p:spPr/>
        <p:txBody>
          <a:bodyPr/>
          <a:lstStyle/>
          <a:p>
            <a:r>
              <a:rPr lang="en-US"/>
              <a:t>Instagram Posts Table | horsch.maschinen - 11 of 26</a:t>
            </a:r>
          </a:p>
        </p:txBody>
      </p:sp>
      <p:graphicFrame>
        <p:nvGraphicFramePr>
          <p:cNvPr id="5" name="Table Placeholder 4">
            <a:extLst>
              <a:ext uri="{FF2B5EF4-FFF2-40B4-BE49-F238E27FC236}">
                <a16:creationId xmlns:a16="http://schemas.microsoft.com/office/drawing/2014/main" id="{46CAF347-0DA6-46DD-9788-7FA2B10D5FDB}"/>
              </a:ext>
            </a:extLst>
          </p:cNvPr>
          <p:cNvGraphicFramePr>
            <a:graphicFrameLocks noGrp="1"/>
          </p:cNvGraphicFramePr>
          <p:nvPr>
            <p:ph type="tbl" sz="quarter" idx="13"/>
            <p:extLst>
              <p:ext uri="{D42A27DB-BD31-4B8C-83A1-F6EECF244321}">
                <p14:modId xmlns:p14="http://schemas.microsoft.com/office/powerpoint/2010/main" val="21076841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3856227630"/>
                    </a:ext>
                  </a:extLst>
                </a:gridCol>
                <a:gridCol w="1975104">
                  <a:extLst>
                    <a:ext uri="{9D8B030D-6E8A-4147-A177-3AD203B41FA5}">
                      <a16:colId xmlns:a16="http://schemas.microsoft.com/office/drawing/2014/main" val="315402599"/>
                    </a:ext>
                  </a:extLst>
                </a:gridCol>
                <a:gridCol w="905256">
                  <a:extLst>
                    <a:ext uri="{9D8B030D-6E8A-4147-A177-3AD203B41FA5}">
                      <a16:colId xmlns:a16="http://schemas.microsoft.com/office/drawing/2014/main" val="3099911162"/>
                    </a:ext>
                  </a:extLst>
                </a:gridCol>
                <a:gridCol w="905256">
                  <a:extLst>
                    <a:ext uri="{9D8B030D-6E8A-4147-A177-3AD203B41FA5}">
                      <a16:colId xmlns:a16="http://schemas.microsoft.com/office/drawing/2014/main" val="517088519"/>
                    </a:ext>
                  </a:extLst>
                </a:gridCol>
                <a:gridCol w="905256">
                  <a:extLst>
                    <a:ext uri="{9D8B030D-6E8A-4147-A177-3AD203B41FA5}">
                      <a16:colId xmlns:a16="http://schemas.microsoft.com/office/drawing/2014/main" val="1440870414"/>
                    </a:ext>
                  </a:extLst>
                </a:gridCol>
                <a:gridCol w="905256">
                  <a:extLst>
                    <a:ext uri="{9D8B030D-6E8A-4147-A177-3AD203B41FA5}">
                      <a16:colId xmlns:a16="http://schemas.microsoft.com/office/drawing/2014/main" val="27386622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0908507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horsch.maschinen - 2025-11-13 13:50:28</a:t>
                      </a:r>
                      <a:r>
                        <a:rPr kumimoji="0" lang="en-US" sz="1000" b="0" i="0" u="none" strike="noStrike" kern="1200" cap="none" spc="0" normalizeH="0" baseline="0" noProof="0">
                          <a:ln>
                            <a:noFill/>
                          </a:ln>
                          <a:solidFill>
                            <a:prstClr val="black"/>
                          </a:solidFill>
                          <a:effectLst/>
                          <a:uLnTx/>
                          <a:uFillTx/>
                          <a:latin typeface="Calibri"/>
                          <a:ea typeface="+mn-ea"/>
                          <a:cs typeface="+mn-cs"/>
                        </a:rPr>
                        <a:t>
 🇬🇧 Your highlight at the HORSCH stand?! – We asked our employees and guests. ✨
🇩🇪 Dein Highlight am HORSCH Stand?! - Wir haben mal bei unseren Mitarbeitenden und Gästen nachgefragt.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https://quintly-eu-image-storage.s3.amazonaws.com/2b3c5abb38895a9148f776d3c05b4c8b/0778c714541117748ca4432163422849.jpg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1.1924 %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2737925238"/>
                  </a:ext>
                </a:extLst>
              </a:tr>
            </a:tbl>
          </a:graphicData>
        </a:graphic>
      </p:graphicFrame>
      <p:sp>
        <p:nvSpPr>
          <p:cNvPr id="4" name="Text Placeholder 3">
            <a:extLst>
              <a:ext uri="{FF2B5EF4-FFF2-40B4-BE49-F238E27FC236}">
                <a16:creationId xmlns:a16="http://schemas.microsoft.com/office/drawing/2014/main" id="{3947D6F4-8D6B-4471-B50B-F7968E7A09B2}"/>
              </a:ext>
            </a:extLst>
          </p:cNvPr>
          <p:cNvSpPr>
            <a:spLocks noGrp="1"/>
          </p:cNvSpPr>
          <p:nvPr>
            <p:ph type="body" sz="quarter" idx="14"/>
          </p:nvPr>
        </p:nvSpPr>
        <p:spPr/>
        <p:txBody>
          <a:bodyPr/>
          <a:lstStyle/>
          <a:p>
            <a:r>
              <a:rPr lang="en-US"/>
              <a:t>11/01/2025 - 11/30/2025</a:t>
            </a:r>
          </a:p>
        </p:txBody>
      </p:sp>
    </p:spTree>
    <p:extLst>
      <p:ext uri="{BB962C8B-B14F-4D97-AF65-F5344CB8AC3E}">
        <p14:creationId xmlns:p14="http://schemas.microsoft.com/office/powerpoint/2010/main" val="126323640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1919FE-B1AD-4997-85DD-3E610132ABCD}"/>
              </a:ext>
            </a:extLst>
          </p:cNvPr>
          <p:cNvSpPr>
            <a:spLocks noGrp="1"/>
          </p:cNvSpPr>
          <p:nvPr>
            <p:ph type="title"/>
          </p:nvPr>
        </p:nvSpPr>
        <p:spPr/>
        <p:txBody>
          <a:bodyPr/>
          <a:lstStyle/>
          <a:p>
            <a:r>
              <a:rPr lang="en-US"/>
              <a:t>Instagram Posts Table | horsch.maschinen - 12 of 26</a:t>
            </a:r>
          </a:p>
        </p:txBody>
      </p:sp>
      <p:graphicFrame>
        <p:nvGraphicFramePr>
          <p:cNvPr id="5" name="Table Placeholder 4">
            <a:extLst>
              <a:ext uri="{FF2B5EF4-FFF2-40B4-BE49-F238E27FC236}">
                <a16:creationId xmlns:a16="http://schemas.microsoft.com/office/drawing/2014/main" id="{DA48FBED-037C-4429-9A6B-B5068E925BB1}"/>
              </a:ext>
            </a:extLst>
          </p:cNvPr>
          <p:cNvGraphicFramePr>
            <a:graphicFrameLocks noGrp="1"/>
          </p:cNvGraphicFramePr>
          <p:nvPr>
            <p:ph type="tbl" sz="quarter" idx="13"/>
            <p:extLst>
              <p:ext uri="{D42A27DB-BD31-4B8C-83A1-F6EECF244321}">
                <p14:modId xmlns:p14="http://schemas.microsoft.com/office/powerpoint/2010/main" val="22746706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688642405"/>
                    </a:ext>
                  </a:extLst>
                </a:gridCol>
                <a:gridCol w="1975104">
                  <a:extLst>
                    <a:ext uri="{9D8B030D-6E8A-4147-A177-3AD203B41FA5}">
                      <a16:colId xmlns:a16="http://schemas.microsoft.com/office/drawing/2014/main" val="3214140391"/>
                    </a:ext>
                  </a:extLst>
                </a:gridCol>
                <a:gridCol w="905256">
                  <a:extLst>
                    <a:ext uri="{9D8B030D-6E8A-4147-A177-3AD203B41FA5}">
                      <a16:colId xmlns:a16="http://schemas.microsoft.com/office/drawing/2014/main" val="2282075213"/>
                    </a:ext>
                  </a:extLst>
                </a:gridCol>
                <a:gridCol w="905256">
                  <a:extLst>
                    <a:ext uri="{9D8B030D-6E8A-4147-A177-3AD203B41FA5}">
                      <a16:colId xmlns:a16="http://schemas.microsoft.com/office/drawing/2014/main" val="2054761431"/>
                    </a:ext>
                  </a:extLst>
                </a:gridCol>
                <a:gridCol w="905256">
                  <a:extLst>
                    <a:ext uri="{9D8B030D-6E8A-4147-A177-3AD203B41FA5}">
                      <a16:colId xmlns:a16="http://schemas.microsoft.com/office/drawing/2014/main" val="2092446515"/>
                    </a:ext>
                  </a:extLst>
                </a:gridCol>
                <a:gridCol w="905256">
                  <a:extLst>
                    <a:ext uri="{9D8B030D-6E8A-4147-A177-3AD203B41FA5}">
                      <a16:colId xmlns:a16="http://schemas.microsoft.com/office/drawing/2014/main" val="22607698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7453168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horsch.maschinen - 2025-11-05 19:37:51</a:t>
                      </a:r>
                      <a:r>
                        <a:rPr kumimoji="0" lang="en-US" sz="1000" b="0" i="0" u="none" strike="noStrike" kern="1200" cap="none" spc="0" normalizeH="0" baseline="0" noProof="0">
                          <a:ln>
                            <a:noFill/>
                          </a:ln>
                          <a:solidFill>
                            <a:prstClr val="black"/>
                          </a:solidFill>
                          <a:effectLst/>
                          <a:uLnTx/>
                          <a:uFillTx/>
                          <a:latin typeface="Calibri"/>
                          <a:ea typeface="+mn-ea"/>
                          <a:cs typeface="+mn-cs"/>
                        </a:rPr>
                        <a:t>
 Simplicity as a recipe for success!? // Einfachheit als Erfolgsrezept!? 
🇬🇧 For farmers Tom and Michael Rudge in New Zealand, the answer is a clear yes! 
Let's take a closer look at their farm 👇 
🔙🇬🇧 They originally ran a farm in the UK, but when political regulations and the subsidy system no longer suited their needs, they decided to move to New Zealand. 
🐑🌾 There, they started with a wide range of crops, including linseed, peas, sheep, deer, etc. But they quickly realised that complexity costs time, money and energy. 
This made them rethink their approach. 🔜 Today, they farm 750 hectares – simply, efficiently and thoughtfully: a clear crop rotation with grass, wheat and barley, no-till farming and no irrigation. 
🚜 For their work, they rely on technology that fits into the system. A Sprinter 12 SW for sowing in various conditions and a Leeb 12 TD for precise application of plant protection products and liquid fertiliser. 
Swipe for more insights and click on the terraHORSCH article (terra.horsch.com/en) to find out more about Tom and Michael's farm! 📸🐑🚜 
--------------------- 
🇩🇪 Einfachheit als Erfolgsrezept!? Für die Landwirte Tom und Michael Rudge in Neuseeland ganz klar: Ja! 
Schauen wir uns ihren Betrieb genauer an 👇 
🔙🇬🇧 Ursprünglich bewirtschafteten sie einen Hof in Großbritannien. Als politische Vorgaben und das Subventionssystem nicht mehr zu ihren Vorstellungen passten, entschieden sie sich für Neuseeland. 
🐑🌾 Dort starteten sie breit aufgestellt mit Leinsamen, Erbsen, Schafen, Hirschen, ... Doch schnell merkten sie: Komplexität kostet – Zeit, Geld und Energie. 
Das brachte sie zum Umdenken. 🔜 Heute bewirtschaften sie 750 ha – einfach, effizient und durchdacht: eine klare Fruchtfolge mit Gras, Weizen und Gerste, pflugloser Anbau und keine Bewässerung. 
🚜 Für ihre Arbeit setzen sie auf Technik, die ins System passt: ein Sprinter 12 SW zur Saat unter verschiedenen Bedingungen &amp; eine Leeb 12 TD, die Pflanzenschutz und Flüssigdünger präzise ausbringt. 
Swipt für mehr Einblicke &amp; klickt Euch in den terraHORSCH Artikel (terra.horsch.com), um mehr über den Betrieb von Tom und Michael zu erfahren !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https://quintly-eu-image-storage.s3.amazonaws.com/2b3c5abb38895a9148f776d3c05b4c8b/c14a0ba43244a5324920bbb91a8f0a7a.jpg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1.1721 %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4023491965"/>
                  </a:ext>
                </a:extLst>
              </a:tr>
            </a:tbl>
          </a:graphicData>
        </a:graphic>
      </p:graphicFrame>
      <p:sp>
        <p:nvSpPr>
          <p:cNvPr id="4" name="Text Placeholder 3">
            <a:extLst>
              <a:ext uri="{FF2B5EF4-FFF2-40B4-BE49-F238E27FC236}">
                <a16:creationId xmlns:a16="http://schemas.microsoft.com/office/drawing/2014/main" id="{72685602-356B-4750-BC05-93DFC045B3D9}"/>
              </a:ext>
            </a:extLst>
          </p:cNvPr>
          <p:cNvSpPr>
            <a:spLocks noGrp="1"/>
          </p:cNvSpPr>
          <p:nvPr>
            <p:ph type="body" sz="quarter" idx="14"/>
          </p:nvPr>
        </p:nvSpPr>
        <p:spPr/>
        <p:txBody>
          <a:bodyPr/>
          <a:lstStyle/>
          <a:p>
            <a:r>
              <a:rPr lang="en-US"/>
              <a:t>11/01/2025 - 11/30/2025</a:t>
            </a:r>
          </a:p>
        </p:txBody>
      </p:sp>
    </p:spTree>
    <p:extLst>
      <p:ext uri="{BB962C8B-B14F-4D97-AF65-F5344CB8AC3E}">
        <p14:creationId xmlns:p14="http://schemas.microsoft.com/office/powerpoint/2010/main" val="297643076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6F0A69-FCB3-47AE-B335-3D839092B870}"/>
              </a:ext>
            </a:extLst>
          </p:cNvPr>
          <p:cNvSpPr>
            <a:spLocks noGrp="1"/>
          </p:cNvSpPr>
          <p:nvPr>
            <p:ph type="title"/>
          </p:nvPr>
        </p:nvSpPr>
        <p:spPr/>
        <p:txBody>
          <a:bodyPr/>
          <a:lstStyle/>
          <a:p>
            <a:r>
              <a:rPr lang="en-US"/>
              <a:t>Instagram Posts Table | horsch.maschinen - 13 of 26</a:t>
            </a:r>
          </a:p>
        </p:txBody>
      </p:sp>
      <p:graphicFrame>
        <p:nvGraphicFramePr>
          <p:cNvPr id="5" name="Table Placeholder 4">
            <a:extLst>
              <a:ext uri="{FF2B5EF4-FFF2-40B4-BE49-F238E27FC236}">
                <a16:creationId xmlns:a16="http://schemas.microsoft.com/office/drawing/2014/main" id="{92068F5C-B11A-4416-9DA5-99B8B210057D}"/>
              </a:ext>
            </a:extLst>
          </p:cNvPr>
          <p:cNvGraphicFramePr>
            <a:graphicFrameLocks noGrp="1"/>
          </p:cNvGraphicFramePr>
          <p:nvPr>
            <p:ph type="tbl" sz="quarter" idx="13"/>
            <p:extLst>
              <p:ext uri="{D42A27DB-BD31-4B8C-83A1-F6EECF244321}">
                <p14:modId xmlns:p14="http://schemas.microsoft.com/office/powerpoint/2010/main" val="36635153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3832824022"/>
                    </a:ext>
                  </a:extLst>
                </a:gridCol>
                <a:gridCol w="1975104">
                  <a:extLst>
                    <a:ext uri="{9D8B030D-6E8A-4147-A177-3AD203B41FA5}">
                      <a16:colId xmlns:a16="http://schemas.microsoft.com/office/drawing/2014/main" val="4255366124"/>
                    </a:ext>
                  </a:extLst>
                </a:gridCol>
                <a:gridCol w="905256">
                  <a:extLst>
                    <a:ext uri="{9D8B030D-6E8A-4147-A177-3AD203B41FA5}">
                      <a16:colId xmlns:a16="http://schemas.microsoft.com/office/drawing/2014/main" val="634172026"/>
                    </a:ext>
                  </a:extLst>
                </a:gridCol>
                <a:gridCol w="905256">
                  <a:extLst>
                    <a:ext uri="{9D8B030D-6E8A-4147-A177-3AD203B41FA5}">
                      <a16:colId xmlns:a16="http://schemas.microsoft.com/office/drawing/2014/main" val="3867714796"/>
                    </a:ext>
                  </a:extLst>
                </a:gridCol>
                <a:gridCol w="905256">
                  <a:extLst>
                    <a:ext uri="{9D8B030D-6E8A-4147-A177-3AD203B41FA5}">
                      <a16:colId xmlns:a16="http://schemas.microsoft.com/office/drawing/2014/main" val="94237140"/>
                    </a:ext>
                  </a:extLst>
                </a:gridCol>
                <a:gridCol w="905256">
                  <a:extLst>
                    <a:ext uri="{9D8B030D-6E8A-4147-A177-3AD203B41FA5}">
                      <a16:colId xmlns:a16="http://schemas.microsoft.com/office/drawing/2014/main" val="39288963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1287278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horsch.maschinen - 2025-11-26 20:03:27</a:t>
                      </a:r>
                      <a:r>
                        <a:rPr kumimoji="0" lang="en-US" sz="1000" b="0" i="0" u="none" strike="noStrike" kern="1200" cap="none" spc="0" normalizeH="0" baseline="0" noProof="0">
                          <a:ln>
                            <a:noFill/>
                          </a:ln>
                          <a:solidFill>
                            <a:prstClr val="black"/>
                          </a:solidFill>
                          <a:effectLst/>
                          <a:uLnTx/>
                          <a:uFillTx/>
                          <a:latin typeface="Calibri"/>
                          <a:ea typeface="+mn-ea"/>
                          <a:cs typeface="+mn-cs"/>
                        </a:rPr>
                        <a:t>
 All in one in France // Frankreich 
🇬🇧 etaedthamon relied on the Focus for sowing catch crops after silage maize and is impressed by the machine's versatility – let's take a closer look. 
Focus 6.30 TD F 👇 
▶️ Focus principle: strip loosening of the soil with possibility of fertiliser application, consolidation and precise seeding in a single pass. 
▶️ 6.30: 6 m working width and 30 cm spacing between the loosening tines 
▶️ F: Flexible 3-point linkage in the rear for various seed bars - depending on the requirements: 
• TurboDisc disc coulter or TurboEdge tine coulter with 30 cm row spacing – for sowing directly into the area loosened by the tines which is then consolidated 
• TurboDisc seed bar with 15 cm row spacing for cereals 
• Maestro seed bar for single grain seeding 
On top of that, the machine comes with a 5 000 l double hopper with a 60:40 partition. Optionally, it can be supplemented with a MiniDrill with an additional capacity of 400 l. 💪 
--------------------- 
🇩🇪 etaedthamon setzte bei der Aussaat von Zwischenfrüchten nach Silomais auf den Focus und ist von der Vielseitigkeit der Maschine begeistert - schauen wir uns das mal genauer an: 
Focus 6.30 TD F 👇 
▶️ Focus Prinzip: streifenweise Bodenlockerung mit gleichzeitiger Düngerapplikation, Rückverfestigung und präziser Aussaat in einem Arbeitsgang. 
▶️ 6.30: 6 m Arbeitsbreite und 30 cm Strichabstand der Lockerungszinken 
▶️ F: Flexible 3-Punkt Anhängung im Heck für verschiedene Säschienen. Je nach Bedarf: 
• TurboDisc Scheibenschar oder TurboEdge Zinkenschar mit 30 cm Reihenabstand – für Aussaat direkt in den durch Zinken gelockerten und anschließend rückverfestigten Bereich 
• TurboDisc Säschiene mit 15 cm Reihenabstand für Getreide 
• Maestro Säschiene für die Einzelkornsaat 
On top kommt die Maschine mit einem 5 000 l Doppeltank mit einer Aufteilung von 60:40 um die Ecke. So können mehrere Komponenten unabhängig voneinander dosiert und zusammen appliziert werden. Optional kann das Ganze noch um eine MiniDrill mit zusätzlich 400 l ergänzt werden. 💪 
#HORSCH #horschfocus #striptill #sämaschine #aussaat #seeding #farming #farmlife #notill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https://quintly-eu-image-storage.s3.amazonaws.com/2b3c5abb38895a9148f776d3c05b4c8b/866509e8c0650c09d2af1b8e7e949916.jpg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1.1550 %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3723513354"/>
                  </a:ext>
                </a:extLst>
              </a:tr>
            </a:tbl>
          </a:graphicData>
        </a:graphic>
      </p:graphicFrame>
      <p:sp>
        <p:nvSpPr>
          <p:cNvPr id="4" name="Text Placeholder 3">
            <a:extLst>
              <a:ext uri="{FF2B5EF4-FFF2-40B4-BE49-F238E27FC236}">
                <a16:creationId xmlns:a16="http://schemas.microsoft.com/office/drawing/2014/main" id="{EAA89850-B94C-462E-A206-4DAE59C63F17}"/>
              </a:ext>
            </a:extLst>
          </p:cNvPr>
          <p:cNvSpPr>
            <a:spLocks noGrp="1"/>
          </p:cNvSpPr>
          <p:nvPr>
            <p:ph type="body" sz="quarter" idx="14"/>
          </p:nvPr>
        </p:nvSpPr>
        <p:spPr/>
        <p:txBody>
          <a:bodyPr/>
          <a:lstStyle/>
          <a:p>
            <a:r>
              <a:rPr lang="en-US"/>
              <a:t>11/01/2025 - 11/30/2025</a:t>
            </a:r>
          </a:p>
        </p:txBody>
      </p:sp>
    </p:spTree>
    <p:extLst>
      <p:ext uri="{BB962C8B-B14F-4D97-AF65-F5344CB8AC3E}">
        <p14:creationId xmlns:p14="http://schemas.microsoft.com/office/powerpoint/2010/main" val="130970083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71E5D5-1F03-4646-82A0-AB37D8CC946F}"/>
              </a:ext>
            </a:extLst>
          </p:cNvPr>
          <p:cNvSpPr>
            <a:spLocks noGrp="1"/>
          </p:cNvSpPr>
          <p:nvPr>
            <p:ph type="title"/>
          </p:nvPr>
        </p:nvSpPr>
        <p:spPr/>
        <p:txBody>
          <a:bodyPr/>
          <a:lstStyle/>
          <a:p>
            <a:r>
              <a:rPr lang="en-US"/>
              <a:t>Instagram Posts Table | horsch.maschinen - 14 of 26</a:t>
            </a:r>
          </a:p>
        </p:txBody>
      </p:sp>
      <p:graphicFrame>
        <p:nvGraphicFramePr>
          <p:cNvPr id="5" name="Table Placeholder 4">
            <a:extLst>
              <a:ext uri="{FF2B5EF4-FFF2-40B4-BE49-F238E27FC236}">
                <a16:creationId xmlns:a16="http://schemas.microsoft.com/office/drawing/2014/main" id="{26DA1FB8-C3A9-4557-B990-17511CDB1EBE}"/>
              </a:ext>
            </a:extLst>
          </p:cNvPr>
          <p:cNvGraphicFramePr>
            <a:graphicFrameLocks noGrp="1"/>
          </p:cNvGraphicFramePr>
          <p:nvPr>
            <p:ph type="tbl" sz="quarter" idx="13"/>
            <p:extLst>
              <p:ext uri="{D42A27DB-BD31-4B8C-83A1-F6EECF244321}">
                <p14:modId xmlns:p14="http://schemas.microsoft.com/office/powerpoint/2010/main" val="7870556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3607923172"/>
                    </a:ext>
                  </a:extLst>
                </a:gridCol>
                <a:gridCol w="1975104">
                  <a:extLst>
                    <a:ext uri="{9D8B030D-6E8A-4147-A177-3AD203B41FA5}">
                      <a16:colId xmlns:a16="http://schemas.microsoft.com/office/drawing/2014/main" val="3093801259"/>
                    </a:ext>
                  </a:extLst>
                </a:gridCol>
                <a:gridCol w="905256">
                  <a:extLst>
                    <a:ext uri="{9D8B030D-6E8A-4147-A177-3AD203B41FA5}">
                      <a16:colId xmlns:a16="http://schemas.microsoft.com/office/drawing/2014/main" val="4251702509"/>
                    </a:ext>
                  </a:extLst>
                </a:gridCol>
                <a:gridCol w="905256">
                  <a:extLst>
                    <a:ext uri="{9D8B030D-6E8A-4147-A177-3AD203B41FA5}">
                      <a16:colId xmlns:a16="http://schemas.microsoft.com/office/drawing/2014/main" val="3122290176"/>
                    </a:ext>
                  </a:extLst>
                </a:gridCol>
                <a:gridCol w="905256">
                  <a:extLst>
                    <a:ext uri="{9D8B030D-6E8A-4147-A177-3AD203B41FA5}">
                      <a16:colId xmlns:a16="http://schemas.microsoft.com/office/drawing/2014/main" val="194227591"/>
                    </a:ext>
                  </a:extLst>
                </a:gridCol>
                <a:gridCol w="905256">
                  <a:extLst>
                    <a:ext uri="{9D8B030D-6E8A-4147-A177-3AD203B41FA5}">
                      <a16:colId xmlns:a16="http://schemas.microsoft.com/office/drawing/2014/main" val="40913321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3134168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horsch.maschinen - 2025-11-03 19:45:49</a:t>
                      </a:r>
                      <a:r>
                        <a:rPr kumimoji="0" lang="en-US" sz="1000" b="0" i="0" u="none" strike="noStrike" kern="1200" cap="none" spc="0" normalizeH="0" baseline="0" noProof="0">
                          <a:ln>
                            <a:noFill/>
                          </a:ln>
                          <a:solidFill>
                            <a:prstClr val="black"/>
                          </a:solidFill>
                          <a:effectLst/>
                          <a:uLnTx/>
                          <a:uFillTx/>
                          <a:latin typeface="Calibri"/>
                          <a:ea typeface="+mn-ea"/>
                          <a:cs typeface="+mn-cs"/>
                        </a:rPr>
                        <a:t>
 Stubble? Straw? Lots of mass? // Stoppeln? Stroh? Viel Masse? - Tiger MT 🐯🙌 
🇬🇧 Stubborn grain maize residues and lots of organic matter to incorporate? The Tiger MT stays cool because that's its speciality! 
The combination of disc and tine zones with a frame height of 85 cm does the trick: 
1️⃣ Disc zone👉 has an additional cutting effect and mixes in initial harvest residues 
▶ 2 rows with 68 cm discs 
▶ Working depth up to 20 cm 
2️⃣ Tine zone👉 mixes in additional material and loosens deeply 
▶ 2 bars with 43 cm tine spacing 
▶ TerraGrip tines with 770 kg release force &amp; 28 cm maximum trip height 
▶ Working depth up to 35 cm 
ℹ️ The working depths can be adjusted separately for both working areas! 
BTW: There are also a lot of additional options for the Tiger MT, such as the Pronto TD as a mounted coulter for combining primary soil cultivation and seeding. 🤓 
--------------------- 
🇩🇪 Hartnäckige Körnermaisstoppeln und viel organische Masse zum Einarbeiten!? - Da bleibt der Tiger MT ganz cool, denn das ist sein Spezialgebiet! 
Die Kombi aus Scheiben- und Zinkenfeld bei 85 cm Rahmenhöhe macht´s: 
1️⃣ Scheibenfeld 👉 hat einen zusätzlichen Schneideffekt und mischt erste Ernterückständen ein 
▶ 2-reihig mit 68 cm großen Scheiben 
▶ Arbeitstiefe bis zu 20 cm 
2️⃣ Zinkenfeld 👉 mischt zusätzlich ein und lockert tief 
▶ 2-balkig mit 43 cm Strichabstand 
▶ TerraGrip Zinken mit 770 kg Auslösekraft &amp; 28 cm maximalen Ausfederhöhe 
▶ Arbeitstiefe bis zu 35 cm 
ℹ️ Die Arbeitstiefen sind für beide Arbeitsbereiche getrennt einstellbar! 
BTW: Für den Tiger MT gibt´s auch noch eine Menge Zusatzoptionen, wie z.B. die Pronto TD als Aufbaudrille zur Kombination von Grundbodenbearbeitung und Aussaat. 🤓 
#HORSCH #HORSCHtiger #grubber #bodenbearbeitung #mais #landwirtschaft #landtechnik #farming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https://quintly-eu-image-storage.s3.amazonaws.com/2b3c5abb38895a9148f776d3c05b4c8b/12cb7dbdd1a41f389d57fb1a50a7acde.jpg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1.0793 %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3979095335"/>
                  </a:ext>
                </a:extLst>
              </a:tr>
            </a:tbl>
          </a:graphicData>
        </a:graphic>
      </p:graphicFrame>
      <p:sp>
        <p:nvSpPr>
          <p:cNvPr id="4" name="Text Placeholder 3">
            <a:extLst>
              <a:ext uri="{FF2B5EF4-FFF2-40B4-BE49-F238E27FC236}">
                <a16:creationId xmlns:a16="http://schemas.microsoft.com/office/drawing/2014/main" id="{450FBC18-6756-42D7-81FB-9DEFBAE381B4}"/>
              </a:ext>
            </a:extLst>
          </p:cNvPr>
          <p:cNvSpPr>
            <a:spLocks noGrp="1"/>
          </p:cNvSpPr>
          <p:nvPr>
            <p:ph type="body" sz="quarter" idx="14"/>
          </p:nvPr>
        </p:nvSpPr>
        <p:spPr/>
        <p:txBody>
          <a:bodyPr/>
          <a:lstStyle/>
          <a:p>
            <a:r>
              <a:rPr lang="en-US"/>
              <a:t>11/01/2025 - 11/30/2025</a:t>
            </a:r>
          </a:p>
        </p:txBody>
      </p:sp>
    </p:spTree>
    <p:extLst>
      <p:ext uri="{BB962C8B-B14F-4D97-AF65-F5344CB8AC3E}">
        <p14:creationId xmlns:p14="http://schemas.microsoft.com/office/powerpoint/2010/main" val="184446867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C6A27E-09BC-4474-B9F0-4B28CD62DA73}"/>
              </a:ext>
            </a:extLst>
          </p:cNvPr>
          <p:cNvSpPr>
            <a:spLocks noGrp="1"/>
          </p:cNvSpPr>
          <p:nvPr>
            <p:ph type="title"/>
          </p:nvPr>
        </p:nvSpPr>
        <p:spPr/>
        <p:txBody>
          <a:bodyPr/>
          <a:lstStyle/>
          <a:p>
            <a:r>
              <a:rPr lang="en-US"/>
              <a:t>Instagram Posts Table | horsch.maschinen - 15 of 26</a:t>
            </a:r>
          </a:p>
        </p:txBody>
      </p:sp>
      <p:graphicFrame>
        <p:nvGraphicFramePr>
          <p:cNvPr id="5" name="Table Placeholder 4">
            <a:extLst>
              <a:ext uri="{FF2B5EF4-FFF2-40B4-BE49-F238E27FC236}">
                <a16:creationId xmlns:a16="http://schemas.microsoft.com/office/drawing/2014/main" id="{6FB8962C-EC22-47D3-9F87-4AD92B8D567F}"/>
              </a:ext>
            </a:extLst>
          </p:cNvPr>
          <p:cNvGraphicFramePr>
            <a:graphicFrameLocks noGrp="1"/>
          </p:cNvGraphicFramePr>
          <p:nvPr>
            <p:ph type="tbl" sz="quarter" idx="13"/>
            <p:extLst>
              <p:ext uri="{D42A27DB-BD31-4B8C-83A1-F6EECF244321}">
                <p14:modId xmlns:p14="http://schemas.microsoft.com/office/powerpoint/2010/main" val="7772890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3211459566"/>
                    </a:ext>
                  </a:extLst>
                </a:gridCol>
                <a:gridCol w="1975104">
                  <a:extLst>
                    <a:ext uri="{9D8B030D-6E8A-4147-A177-3AD203B41FA5}">
                      <a16:colId xmlns:a16="http://schemas.microsoft.com/office/drawing/2014/main" val="3950528633"/>
                    </a:ext>
                  </a:extLst>
                </a:gridCol>
                <a:gridCol w="905256">
                  <a:extLst>
                    <a:ext uri="{9D8B030D-6E8A-4147-A177-3AD203B41FA5}">
                      <a16:colId xmlns:a16="http://schemas.microsoft.com/office/drawing/2014/main" val="4113742464"/>
                    </a:ext>
                  </a:extLst>
                </a:gridCol>
                <a:gridCol w="905256">
                  <a:extLst>
                    <a:ext uri="{9D8B030D-6E8A-4147-A177-3AD203B41FA5}">
                      <a16:colId xmlns:a16="http://schemas.microsoft.com/office/drawing/2014/main" val="48323224"/>
                    </a:ext>
                  </a:extLst>
                </a:gridCol>
                <a:gridCol w="905256">
                  <a:extLst>
                    <a:ext uri="{9D8B030D-6E8A-4147-A177-3AD203B41FA5}">
                      <a16:colId xmlns:a16="http://schemas.microsoft.com/office/drawing/2014/main" val="3122400538"/>
                    </a:ext>
                  </a:extLst>
                </a:gridCol>
                <a:gridCol w="905256">
                  <a:extLst>
                    <a:ext uri="{9D8B030D-6E8A-4147-A177-3AD203B41FA5}">
                      <a16:colId xmlns:a16="http://schemas.microsoft.com/office/drawing/2014/main" val="30258909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7158286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horsch.maschinen - 2025-11-18 19:48:28</a:t>
                      </a:r>
                      <a:r>
                        <a:rPr kumimoji="0" lang="en-US" sz="1000" b="0" i="0" u="none" strike="noStrike" kern="1200" cap="none" spc="0" normalizeH="0" baseline="0" noProof="0">
                          <a:ln>
                            <a:noFill/>
                          </a:ln>
                          <a:solidFill>
                            <a:prstClr val="black"/>
                          </a:solidFill>
                          <a:effectLst/>
                          <a:uLnTx/>
                          <a:uFillTx/>
                          <a:latin typeface="Calibri"/>
                          <a:ea typeface="+mn-ea"/>
                          <a:cs typeface="+mn-cs"/>
                        </a:rPr>
                        <a:t>
 HORSCH Studio goes Agritechnica 🎙️ 
🇬🇧 Spotted: lighted container at the HORSCH stand at Agritechnica 
We reveal the secret: this container 👉️ is our HORSCH studio – a place where we produce video podcasts with different guests on a wide variety of topics, for example. 
Here are a few facts about it: 
1️⃣ The 2.30 x 5.80 m container offers a studio area of almost 13 m². 
2️⃣ Two 300-watt lights for the perfect setting. 
3️⃣ Three to four cameras that can be used depending on capacity. 
4️⃣ Acoustic panels in real wood ensure best sound quality. 
5️⃣ Three microphones for high-quality sound. 
6️⃣ Corner glass front with the best view of the HORSCH stand. 
🚀 Over 20 recordings with guests from different markets and in different languages have already been made which we will gradually publish on horsch.com/studio – click here to check them out! 
PS: Who would you like to see as a guest at the HORSCH Studio? Write your answers in the comments! 
--------------------- 
🇩🇪 Spotted: beleuchteter Container auf dem HORSCH Stand auf der Agritechnica 
Wir lüften das Geheimnis: dieser Container 👉️ unser HORSCH Studio - ein Ort um z.B. Videopodcasts mit unterschiedlichen Gästen zu verschiedensten Themen zu produzieren. 
Hier ein paar "Facts about": 
1️⃣ Der 2,30 x 5,80 m Container bietet eine Studiofläche von knapp 13m². 
2️⃣ Zwei 300-Watt-Leuchten für ein perfektes Setting 
3️⃣ Drei bis vier Kameras, die je nach Auslastung genutzt werden können 
4️⃣ Akustikpaneele in Echtholz garantieren beste Tonqualität. 
5️⃣ Drei Mikros für einen High Quality Sound 
6️⃣ Glasfront über Eck mit der besten Sicht auf den HORSCH Stand 
🚀 Über 20 Aufnahmen mit Gästen aus unterschiedlichen Märkten und in unterschiedlichen Sprachen sind schon im Kasten, die wir nach und nach auf horsch.com/studio veröffentlichen - klickt Euch schon mal rein! 
PS: Wen würdet Ihr gern mal als Gast im HORSCH Studio sehen? Schreibt’s in die Kommentare! 
#HORSCH #HORSCHstudio #agritechnica #videopodcast #landtechnik #forsttechnik #farming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https://quintly-eu-image-storage.s3.amazonaws.com/2b3c5abb38895a9148f776d3c05b4c8b/5198a96105e8a2cb2a2b4a7e87ba5e94.jpg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0.9169 %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595707310"/>
                  </a:ext>
                </a:extLst>
              </a:tr>
            </a:tbl>
          </a:graphicData>
        </a:graphic>
      </p:graphicFrame>
      <p:sp>
        <p:nvSpPr>
          <p:cNvPr id="4" name="Text Placeholder 3">
            <a:extLst>
              <a:ext uri="{FF2B5EF4-FFF2-40B4-BE49-F238E27FC236}">
                <a16:creationId xmlns:a16="http://schemas.microsoft.com/office/drawing/2014/main" id="{B523E54D-491B-4092-B672-ECBC01C5CC7A}"/>
              </a:ext>
            </a:extLst>
          </p:cNvPr>
          <p:cNvSpPr>
            <a:spLocks noGrp="1"/>
          </p:cNvSpPr>
          <p:nvPr>
            <p:ph type="body" sz="quarter" idx="14"/>
          </p:nvPr>
        </p:nvSpPr>
        <p:spPr/>
        <p:txBody>
          <a:bodyPr/>
          <a:lstStyle/>
          <a:p>
            <a:r>
              <a:rPr lang="en-US"/>
              <a:t>11/01/2025 - 11/30/2025</a:t>
            </a:r>
          </a:p>
        </p:txBody>
      </p:sp>
    </p:spTree>
    <p:extLst>
      <p:ext uri="{BB962C8B-B14F-4D97-AF65-F5344CB8AC3E}">
        <p14:creationId xmlns:p14="http://schemas.microsoft.com/office/powerpoint/2010/main" val="64295708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1E02BC-7378-44C2-8696-5E8F412C3CF8}"/>
              </a:ext>
            </a:extLst>
          </p:cNvPr>
          <p:cNvSpPr>
            <a:spLocks noGrp="1"/>
          </p:cNvSpPr>
          <p:nvPr>
            <p:ph type="title"/>
          </p:nvPr>
        </p:nvSpPr>
        <p:spPr/>
        <p:txBody>
          <a:bodyPr/>
          <a:lstStyle/>
          <a:p>
            <a:r>
              <a:rPr lang="en-US"/>
              <a:t>Instagram Posts Table | horsch.maschinen - 16 of 26</a:t>
            </a:r>
          </a:p>
        </p:txBody>
      </p:sp>
      <p:graphicFrame>
        <p:nvGraphicFramePr>
          <p:cNvPr id="5" name="Table Placeholder 4">
            <a:extLst>
              <a:ext uri="{FF2B5EF4-FFF2-40B4-BE49-F238E27FC236}">
                <a16:creationId xmlns:a16="http://schemas.microsoft.com/office/drawing/2014/main" id="{9424C5E1-7914-4EC7-AFD3-94C923BBDFDC}"/>
              </a:ext>
            </a:extLst>
          </p:cNvPr>
          <p:cNvGraphicFramePr>
            <a:graphicFrameLocks noGrp="1"/>
          </p:cNvGraphicFramePr>
          <p:nvPr>
            <p:ph type="tbl" sz="quarter" idx="13"/>
            <p:extLst>
              <p:ext uri="{D42A27DB-BD31-4B8C-83A1-F6EECF244321}">
                <p14:modId xmlns:p14="http://schemas.microsoft.com/office/powerpoint/2010/main" val="25929549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447824878"/>
                    </a:ext>
                  </a:extLst>
                </a:gridCol>
                <a:gridCol w="1975104">
                  <a:extLst>
                    <a:ext uri="{9D8B030D-6E8A-4147-A177-3AD203B41FA5}">
                      <a16:colId xmlns:a16="http://schemas.microsoft.com/office/drawing/2014/main" val="2524097635"/>
                    </a:ext>
                  </a:extLst>
                </a:gridCol>
                <a:gridCol w="905256">
                  <a:extLst>
                    <a:ext uri="{9D8B030D-6E8A-4147-A177-3AD203B41FA5}">
                      <a16:colId xmlns:a16="http://schemas.microsoft.com/office/drawing/2014/main" val="66414606"/>
                    </a:ext>
                  </a:extLst>
                </a:gridCol>
                <a:gridCol w="905256">
                  <a:extLst>
                    <a:ext uri="{9D8B030D-6E8A-4147-A177-3AD203B41FA5}">
                      <a16:colId xmlns:a16="http://schemas.microsoft.com/office/drawing/2014/main" val="1197127274"/>
                    </a:ext>
                  </a:extLst>
                </a:gridCol>
                <a:gridCol w="905256">
                  <a:extLst>
                    <a:ext uri="{9D8B030D-6E8A-4147-A177-3AD203B41FA5}">
                      <a16:colId xmlns:a16="http://schemas.microsoft.com/office/drawing/2014/main" val="1461635886"/>
                    </a:ext>
                  </a:extLst>
                </a:gridCol>
                <a:gridCol w="905256">
                  <a:extLst>
                    <a:ext uri="{9D8B030D-6E8A-4147-A177-3AD203B41FA5}">
                      <a16:colId xmlns:a16="http://schemas.microsoft.com/office/drawing/2014/main" val="11280697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8207239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horsch.maschinen - 2025-11-07 19:46:26</a:t>
                      </a:r>
                      <a:r>
                        <a:rPr kumimoji="0" lang="en-US" sz="1000" b="0" i="0" u="none" strike="noStrike" kern="1200" cap="none" spc="0" normalizeH="0" baseline="0" noProof="0">
                          <a:ln>
                            <a:noFill/>
                          </a:ln>
                          <a:solidFill>
                            <a:prstClr val="black"/>
                          </a:solidFill>
                          <a:effectLst/>
                          <a:uLnTx/>
                          <a:uFillTx/>
                          <a:latin typeface="Calibri"/>
                          <a:ea typeface="+mn-ea"/>
                          <a:cs typeface="+mn-cs"/>
                        </a:rPr>
                        <a:t>
 #HORSCHtogether 
Direct seeding if possible, StripTill if necessary // Direktsaat wenn möglich, StripTill wenn nötig! 
🇬🇧 This is Felix's strategy on Rügen. 🌱🌾 
Since 2018, he has been relying on direct seeding &amp; StripTill with the objective of: 
▶️ Strengthening soil structure 
▶️ Saving water 
▶️ Encouraging soil life 
For this purpose, he uses the new Focus ST F! 
👉️ ST for StripTill: The soil is only loosened where seeding takes place. Cutting and trash discs cut the soil and move organic material to the side while the tine field loosens the soil at a specific depth and places fertiliser directly at the roots. Closing elements and tyre packers ensure optimal consolidation of the seed furrow before seeding takes place. 
👉️ F for flexibility: Due to the 3-point linkage, various seed bars are possible – e.g. Avatar SL for mulch/direct seeding or Maestro for single grain seeding. 
“That's why we chose this machine – the Focus can be used in different situations.” 
--------------------- 
🇩🇪 Das ist die Strategie von Felix auf Rügen 🌱🌾 
Seit 2018 setzt er auf Direktsaat &amp; StripTill mit dem Ziel: 
▶️ Bodenaufbau stärken 
▶️ Wasser sparen 
▶️ Bodenleben fördern 
Dafür bei ihm im Einsatz - der neue Focus ST F! 
👉️ ST für StripTill: Der Boden wird nur dort gelockert, wo gesät wird. Schneid- und Räumscheiben schneiden den Boden und räumen organisches Material zur Seite, das Zinkenfeld lockert gezielt in der Tiefe und platziert Dünger direkt an die Wurzeln. Schließelemente und Reifenpacker sorgen für eine optimale Rückverfestigung der Saatrille, bevor im Anschluss die Aussaat erfolgt. 
👉️ F für Flexibilität: Dank 3-Punkt Anbau sind verschiedene Säschienen möglich – z.B. Avatar SL für Mulch-/Direktsaat oder Maestro für Einzelkornsaat. 
"Das ist der Grund, warum wir uns für die Maschine entschieden haben - der Focus ist flexibel einsetzbar." 
#HORSCH #HORSCHfocus #striptill #direktsaat #directseeding #farmer #wewillfindaway #landwirtschaft #landtechnik #farming #farmlife #leidenschaftfürlandwirtschaft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https://quintly-eu-image-storage.s3.amazonaws.com/2b3c5abb38895a9148f776d3c05b4c8b/9c279b249913e05681b25820da340eee.jpg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0.8462 %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3559153803"/>
                  </a:ext>
                </a:extLst>
              </a:tr>
            </a:tbl>
          </a:graphicData>
        </a:graphic>
      </p:graphicFrame>
      <p:sp>
        <p:nvSpPr>
          <p:cNvPr id="4" name="Text Placeholder 3">
            <a:extLst>
              <a:ext uri="{FF2B5EF4-FFF2-40B4-BE49-F238E27FC236}">
                <a16:creationId xmlns:a16="http://schemas.microsoft.com/office/drawing/2014/main" id="{5EC239B7-49CB-47AD-881D-1DFA35B1324D}"/>
              </a:ext>
            </a:extLst>
          </p:cNvPr>
          <p:cNvSpPr>
            <a:spLocks noGrp="1"/>
          </p:cNvSpPr>
          <p:nvPr>
            <p:ph type="body" sz="quarter" idx="14"/>
          </p:nvPr>
        </p:nvSpPr>
        <p:spPr/>
        <p:txBody>
          <a:bodyPr/>
          <a:lstStyle/>
          <a:p>
            <a:r>
              <a:rPr lang="en-US"/>
              <a:t>11/01/2025 - 11/30/2025</a:t>
            </a:r>
          </a:p>
        </p:txBody>
      </p:sp>
    </p:spTree>
    <p:extLst>
      <p:ext uri="{BB962C8B-B14F-4D97-AF65-F5344CB8AC3E}">
        <p14:creationId xmlns:p14="http://schemas.microsoft.com/office/powerpoint/2010/main" val="76943095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A0E0F7-4055-4305-8685-7E425FB41434}"/>
              </a:ext>
            </a:extLst>
          </p:cNvPr>
          <p:cNvSpPr>
            <a:spLocks noGrp="1"/>
          </p:cNvSpPr>
          <p:nvPr>
            <p:ph type="title"/>
          </p:nvPr>
        </p:nvSpPr>
        <p:spPr/>
        <p:txBody>
          <a:bodyPr/>
          <a:lstStyle/>
          <a:p>
            <a:r>
              <a:rPr lang="en-US"/>
              <a:t>Instagram Posts Table | horsch.maschinen - 17 of 26</a:t>
            </a:r>
          </a:p>
        </p:txBody>
      </p:sp>
      <p:graphicFrame>
        <p:nvGraphicFramePr>
          <p:cNvPr id="5" name="Table Placeholder 4">
            <a:extLst>
              <a:ext uri="{FF2B5EF4-FFF2-40B4-BE49-F238E27FC236}">
                <a16:creationId xmlns:a16="http://schemas.microsoft.com/office/drawing/2014/main" id="{69DE668A-34EA-479F-A7B3-34608056C6B0}"/>
              </a:ext>
            </a:extLst>
          </p:cNvPr>
          <p:cNvGraphicFramePr>
            <a:graphicFrameLocks noGrp="1"/>
          </p:cNvGraphicFramePr>
          <p:nvPr>
            <p:ph type="tbl" sz="quarter" idx="13"/>
            <p:extLst>
              <p:ext uri="{D42A27DB-BD31-4B8C-83A1-F6EECF244321}">
                <p14:modId xmlns:p14="http://schemas.microsoft.com/office/powerpoint/2010/main" val="22016135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3854968940"/>
                    </a:ext>
                  </a:extLst>
                </a:gridCol>
                <a:gridCol w="1975104">
                  <a:extLst>
                    <a:ext uri="{9D8B030D-6E8A-4147-A177-3AD203B41FA5}">
                      <a16:colId xmlns:a16="http://schemas.microsoft.com/office/drawing/2014/main" val="2349017674"/>
                    </a:ext>
                  </a:extLst>
                </a:gridCol>
                <a:gridCol w="905256">
                  <a:extLst>
                    <a:ext uri="{9D8B030D-6E8A-4147-A177-3AD203B41FA5}">
                      <a16:colId xmlns:a16="http://schemas.microsoft.com/office/drawing/2014/main" val="121601765"/>
                    </a:ext>
                  </a:extLst>
                </a:gridCol>
                <a:gridCol w="905256">
                  <a:extLst>
                    <a:ext uri="{9D8B030D-6E8A-4147-A177-3AD203B41FA5}">
                      <a16:colId xmlns:a16="http://schemas.microsoft.com/office/drawing/2014/main" val="1461694838"/>
                    </a:ext>
                  </a:extLst>
                </a:gridCol>
                <a:gridCol w="905256">
                  <a:extLst>
                    <a:ext uri="{9D8B030D-6E8A-4147-A177-3AD203B41FA5}">
                      <a16:colId xmlns:a16="http://schemas.microsoft.com/office/drawing/2014/main" val="2522799127"/>
                    </a:ext>
                  </a:extLst>
                </a:gridCol>
                <a:gridCol w="905256">
                  <a:extLst>
                    <a:ext uri="{9D8B030D-6E8A-4147-A177-3AD203B41FA5}">
                      <a16:colId xmlns:a16="http://schemas.microsoft.com/office/drawing/2014/main" val="23469094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0545761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horsch.maschinen - 2025-11-15 13:14:25</a:t>
                      </a:r>
                      <a:r>
                        <a:rPr kumimoji="0" lang="en-US" sz="1000" b="0" i="0" u="none" strike="noStrike" kern="1200" cap="none" spc="0" normalizeH="0" baseline="0" noProof="0">
                          <a:ln>
                            <a:noFill/>
                          </a:ln>
                          <a:solidFill>
                            <a:prstClr val="black"/>
                          </a:solidFill>
                          <a:effectLst/>
                          <a:uLnTx/>
                          <a:uFillTx/>
                          <a:latin typeface="Calibri"/>
                          <a:ea typeface="+mn-ea"/>
                          <a:cs typeface="+mn-cs"/>
                        </a:rPr>
                        <a:t>
 The new Tiger SL is here! // Der neue Tiger SL ist da!
🇬🇧 The Tiger SL now available with 3-point linkage for loosening at a depth of 35 cm 🐯
The most important features at a glance ⤵️
▶️Reliable mixing with maximum manoeuvrability? No problem dueto the compact 2-bar frame design with 4 tine bars and 23 cm tine spacing!
▶️TerraGrip tines with up to 650 kg release force
▶️Various packer options like with the Terrano FX: RollFlex, RingFlex or cage drum roller
There is also the option of mounting different points and wings. What does that mean?
👉️ Whether intensive mixing, shallow cutting or deep loosening – with the MulchMix points, the LD or the ULD points, you are optimally equipped for every application.🧑‍🌾
Would you like to see the Tiger SL for yourself? 👉️ Visit us at the Agritechnica in Hall 12!
---------------------
🇩🇪 Der Tiger SL jetzt im 3-Punkt Anbau für eine Lockerung bis 35 cm Tiefe 🐯
Die wichtigsten Features auf einen Blick ⤵️
▶️Zuverlässige Durchmischung bei maximaler Wendigkeit? Dank des kompakten 2-balkigen Rahmenaufbaus mit 4 Zinkenbalken und 23 cm Strichabstand kein Problem!
▶️TerraGrip Zinken mit bis zu 650 kg Auslösekraft
▶️Verschiedene Packervarianten wie beim Terrano FX: RollFlex, RingFlex oder Stabwalze
Außerdem gibt es die Möglichkeit, unterschiedliche Schare und Flügel zu montieren. Was das bedeutet?
👉️ Egal ob intensiv mischen, flach schneiden oder tief lockern – mit dem MulchMix Schar, dem LD oder dem ULD Schar bist Du für jeden Einsatz optimal gerüstet.🧑‍🌾
Du möchtest Dich selbst vom Tiger SL überzeugen? 👉️ Besuche uns auf der Agritechnica in Halle 12!
#HORSCH #HORSCHgrubber #HORSCHmaschinen #bodenbearbeitung #farming #landwirtschaft #agritechnica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https://quintly-eu-image-storage.s3.amazonaws.com/2b3c5abb38895a9148f776d3c05b4c8b/c41b60a6adc594524d3e91de6109317f.jpg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0.7600 %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763944355"/>
                  </a:ext>
                </a:extLst>
              </a:tr>
            </a:tbl>
          </a:graphicData>
        </a:graphic>
      </p:graphicFrame>
      <p:sp>
        <p:nvSpPr>
          <p:cNvPr id="4" name="Text Placeholder 3">
            <a:extLst>
              <a:ext uri="{FF2B5EF4-FFF2-40B4-BE49-F238E27FC236}">
                <a16:creationId xmlns:a16="http://schemas.microsoft.com/office/drawing/2014/main" id="{C93D6EB3-51D7-46B1-BA58-B5CD92DECBF3}"/>
              </a:ext>
            </a:extLst>
          </p:cNvPr>
          <p:cNvSpPr>
            <a:spLocks noGrp="1"/>
          </p:cNvSpPr>
          <p:nvPr>
            <p:ph type="body" sz="quarter" idx="14"/>
          </p:nvPr>
        </p:nvSpPr>
        <p:spPr/>
        <p:txBody>
          <a:bodyPr/>
          <a:lstStyle/>
          <a:p>
            <a:r>
              <a:rPr lang="en-US"/>
              <a:t>11/01/2025 - 11/30/2025</a:t>
            </a:r>
          </a:p>
        </p:txBody>
      </p:sp>
    </p:spTree>
    <p:extLst>
      <p:ext uri="{BB962C8B-B14F-4D97-AF65-F5344CB8AC3E}">
        <p14:creationId xmlns:p14="http://schemas.microsoft.com/office/powerpoint/2010/main" val="53403460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525177-EAC1-4C8C-A1E2-9BBF27B6074F}"/>
              </a:ext>
            </a:extLst>
          </p:cNvPr>
          <p:cNvSpPr>
            <a:spLocks noGrp="1"/>
          </p:cNvSpPr>
          <p:nvPr>
            <p:ph type="title"/>
          </p:nvPr>
        </p:nvSpPr>
        <p:spPr/>
        <p:txBody>
          <a:bodyPr/>
          <a:lstStyle/>
          <a:p>
            <a:r>
              <a:rPr lang="en-US"/>
              <a:t>Instagram Posts Table | horsch.maschinen - 18 of 26</a:t>
            </a:r>
          </a:p>
        </p:txBody>
      </p:sp>
      <p:graphicFrame>
        <p:nvGraphicFramePr>
          <p:cNvPr id="5" name="Table Placeholder 4">
            <a:extLst>
              <a:ext uri="{FF2B5EF4-FFF2-40B4-BE49-F238E27FC236}">
                <a16:creationId xmlns:a16="http://schemas.microsoft.com/office/drawing/2014/main" id="{EEED0835-3CCF-4F01-B7CF-2B65259FECE8}"/>
              </a:ext>
            </a:extLst>
          </p:cNvPr>
          <p:cNvGraphicFramePr>
            <a:graphicFrameLocks noGrp="1"/>
          </p:cNvGraphicFramePr>
          <p:nvPr>
            <p:ph type="tbl" sz="quarter" idx="13"/>
            <p:extLst>
              <p:ext uri="{D42A27DB-BD31-4B8C-83A1-F6EECF244321}">
                <p14:modId xmlns:p14="http://schemas.microsoft.com/office/powerpoint/2010/main" val="27762873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1919666401"/>
                    </a:ext>
                  </a:extLst>
                </a:gridCol>
                <a:gridCol w="1975104">
                  <a:extLst>
                    <a:ext uri="{9D8B030D-6E8A-4147-A177-3AD203B41FA5}">
                      <a16:colId xmlns:a16="http://schemas.microsoft.com/office/drawing/2014/main" val="2787474113"/>
                    </a:ext>
                  </a:extLst>
                </a:gridCol>
                <a:gridCol w="905256">
                  <a:extLst>
                    <a:ext uri="{9D8B030D-6E8A-4147-A177-3AD203B41FA5}">
                      <a16:colId xmlns:a16="http://schemas.microsoft.com/office/drawing/2014/main" val="940808077"/>
                    </a:ext>
                  </a:extLst>
                </a:gridCol>
                <a:gridCol w="905256">
                  <a:extLst>
                    <a:ext uri="{9D8B030D-6E8A-4147-A177-3AD203B41FA5}">
                      <a16:colId xmlns:a16="http://schemas.microsoft.com/office/drawing/2014/main" val="3958243199"/>
                    </a:ext>
                  </a:extLst>
                </a:gridCol>
                <a:gridCol w="905256">
                  <a:extLst>
                    <a:ext uri="{9D8B030D-6E8A-4147-A177-3AD203B41FA5}">
                      <a16:colId xmlns:a16="http://schemas.microsoft.com/office/drawing/2014/main" val="2718814859"/>
                    </a:ext>
                  </a:extLst>
                </a:gridCol>
                <a:gridCol w="905256">
                  <a:extLst>
                    <a:ext uri="{9D8B030D-6E8A-4147-A177-3AD203B41FA5}">
                      <a16:colId xmlns:a16="http://schemas.microsoft.com/office/drawing/2014/main" val="41058944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6090934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horsch.maschinen - 2025-11-28 19:49:54</a:t>
                      </a:r>
                      <a:r>
                        <a:rPr kumimoji="0" lang="en-US" sz="1000" b="0" i="0" u="none" strike="noStrike" kern="1200" cap="none" spc="0" normalizeH="0" baseline="0" noProof="0">
                          <a:ln>
                            <a:noFill/>
                          </a:ln>
                          <a:solidFill>
                            <a:prstClr val="black"/>
                          </a:solidFill>
                          <a:effectLst/>
                          <a:uLnTx/>
                          <a:uFillTx/>
                          <a:latin typeface="Calibri"/>
                          <a:ea typeface="+mn-ea"/>
                          <a:cs typeface="+mn-cs"/>
                        </a:rPr>
                        <a:t>
 It's cold outside ❄️ 
🇬🇧 But how well do our crops cope with the low temperatures of the past week? 
Frost tolerance is actually relatively high: 
▶️ Winter wheat down to -20 °C 
▶️ Winter rapeseed down to -15 °C 
▶️ Winter rye down to -25 °C 
Ideally, cooling should take place slowly so that the plants can adapt. 
⚠️ Nevertheless, there are certain risks at very low temperatures, e.g.: 
• Frost dry death: plants evaporate water but cannot absorb any – especially in windy and sunny conditions 
• Ice death: freezing cell water can destroy cell walls. Potassium and sugar help to lower the freezing point. 
How to improve frost tolerance: 
✔️ Potassium improves frost tolerance. 
✔️ Magnesium encourages root growth and thus water absorption in frosty conditions. 
✔️ Manganese increases tolerance to root rot. 
✔️ A snow cover insulates and helps against temperature fluctuations. 
What do your crops look like? 
--------------------- 
🇩🇪 Aber wie vertragen unsere Kulturen die niedrigen Temperaturen der letzten Woche? 
Die Frosttoleranz ist tatsächlich relativ hoch: 
▶️ Winterweizen bis -20 °C 
▶️ Winterraps bis - 15 °C 
▶️ Winterroggen sogar bis -25 °C 
Im Idealfall findet eine Abkühlung langsam statt, damit sich die Pflanzen anpassen können. 
⚠️ Trotzdem gibt es bei sehr niedrigen Temperaturen gewisse Risiken z.B.: 
• Frosttrockentod: Pflanzen verdunsten Wasser, können aber keines aufnehmen – besonders bei Wind und Sonne. 
• Eistod: Gefrierendes Zellwasser kann Zellwände zerstören. Kalium &amp; Zucker helfen, den Gefrierpunkt zu senken. 
So könnt ihr die Frosttoleranz verbessern: 
✔️ Kalium verbessert die Frosttoleranz. 
✔️ Magnesium fördert Wurzelwachstum und somit Wasseraufnahme unter Frost. 
✔️ Mangan steigert die Toleranz gegen Wurzelfäule. 
✔️ Eine Schneedecke isoliert und hilft gegen Temperaturschwankungen. 
Wie sehen Eure Bestände aus? 
#HORSCH #winter #wintergetreide #raps #frost #schnee #ackerbau #farming #landwirtschaft #wintercrops #snow #farmlife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https://quintly-eu-image-storage.s3.amazonaws.com/2b3c5abb38895a9148f776d3c05b4c8b/57654edf57feab693010ee719544deaa.jpg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0.6550 %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1379585676"/>
                  </a:ext>
                </a:extLst>
              </a:tr>
            </a:tbl>
          </a:graphicData>
        </a:graphic>
      </p:graphicFrame>
      <p:sp>
        <p:nvSpPr>
          <p:cNvPr id="4" name="Text Placeholder 3">
            <a:extLst>
              <a:ext uri="{FF2B5EF4-FFF2-40B4-BE49-F238E27FC236}">
                <a16:creationId xmlns:a16="http://schemas.microsoft.com/office/drawing/2014/main" id="{4FE90C02-7982-46E1-986A-B17B6992DF15}"/>
              </a:ext>
            </a:extLst>
          </p:cNvPr>
          <p:cNvSpPr>
            <a:spLocks noGrp="1"/>
          </p:cNvSpPr>
          <p:nvPr>
            <p:ph type="body" sz="quarter" idx="14"/>
          </p:nvPr>
        </p:nvSpPr>
        <p:spPr/>
        <p:txBody>
          <a:bodyPr/>
          <a:lstStyle/>
          <a:p>
            <a:r>
              <a:rPr lang="en-US"/>
              <a:t>11/01/2025 - 11/30/2025</a:t>
            </a:r>
          </a:p>
        </p:txBody>
      </p:sp>
    </p:spTree>
    <p:extLst>
      <p:ext uri="{BB962C8B-B14F-4D97-AF65-F5344CB8AC3E}">
        <p14:creationId xmlns:p14="http://schemas.microsoft.com/office/powerpoint/2010/main" val="55214133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D560AD-90F8-4903-9633-A2664D88D53F}"/>
              </a:ext>
            </a:extLst>
          </p:cNvPr>
          <p:cNvSpPr>
            <a:spLocks noGrp="1"/>
          </p:cNvSpPr>
          <p:nvPr>
            <p:ph type="title"/>
          </p:nvPr>
        </p:nvSpPr>
        <p:spPr/>
        <p:txBody>
          <a:bodyPr/>
          <a:lstStyle/>
          <a:p>
            <a:r>
              <a:rPr lang="en-US"/>
              <a:t>Instagram Posts Table | horsch.maschinen - 19 of 26</a:t>
            </a:r>
          </a:p>
        </p:txBody>
      </p:sp>
      <p:graphicFrame>
        <p:nvGraphicFramePr>
          <p:cNvPr id="5" name="Table Placeholder 4">
            <a:extLst>
              <a:ext uri="{FF2B5EF4-FFF2-40B4-BE49-F238E27FC236}">
                <a16:creationId xmlns:a16="http://schemas.microsoft.com/office/drawing/2014/main" id="{28DFD50D-095C-4407-AFCD-BD86496B990C}"/>
              </a:ext>
            </a:extLst>
          </p:cNvPr>
          <p:cNvGraphicFramePr>
            <a:graphicFrameLocks noGrp="1"/>
          </p:cNvGraphicFramePr>
          <p:nvPr>
            <p:ph type="tbl" sz="quarter" idx="13"/>
            <p:extLst>
              <p:ext uri="{D42A27DB-BD31-4B8C-83A1-F6EECF244321}">
                <p14:modId xmlns:p14="http://schemas.microsoft.com/office/powerpoint/2010/main" val="11677569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3593533913"/>
                    </a:ext>
                  </a:extLst>
                </a:gridCol>
                <a:gridCol w="1975104">
                  <a:extLst>
                    <a:ext uri="{9D8B030D-6E8A-4147-A177-3AD203B41FA5}">
                      <a16:colId xmlns:a16="http://schemas.microsoft.com/office/drawing/2014/main" val="2284770536"/>
                    </a:ext>
                  </a:extLst>
                </a:gridCol>
                <a:gridCol w="905256">
                  <a:extLst>
                    <a:ext uri="{9D8B030D-6E8A-4147-A177-3AD203B41FA5}">
                      <a16:colId xmlns:a16="http://schemas.microsoft.com/office/drawing/2014/main" val="3598299592"/>
                    </a:ext>
                  </a:extLst>
                </a:gridCol>
                <a:gridCol w="905256">
                  <a:extLst>
                    <a:ext uri="{9D8B030D-6E8A-4147-A177-3AD203B41FA5}">
                      <a16:colId xmlns:a16="http://schemas.microsoft.com/office/drawing/2014/main" val="3940388508"/>
                    </a:ext>
                  </a:extLst>
                </a:gridCol>
                <a:gridCol w="905256">
                  <a:extLst>
                    <a:ext uri="{9D8B030D-6E8A-4147-A177-3AD203B41FA5}">
                      <a16:colId xmlns:a16="http://schemas.microsoft.com/office/drawing/2014/main" val="1314157557"/>
                    </a:ext>
                  </a:extLst>
                </a:gridCol>
                <a:gridCol w="905256">
                  <a:extLst>
                    <a:ext uri="{9D8B030D-6E8A-4147-A177-3AD203B41FA5}">
                      <a16:colId xmlns:a16="http://schemas.microsoft.com/office/drawing/2014/main" val="7356017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117866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horsch.maschinen - 2025-11-10 11:00:28</a:t>
                      </a:r>
                      <a:r>
                        <a:rPr kumimoji="0" lang="en-US" sz="1000" b="0" i="0" u="none" strike="noStrike" kern="1200" cap="none" spc="0" normalizeH="0" baseline="0" noProof="0">
                          <a:ln>
                            <a:noFill/>
                          </a:ln>
                          <a:solidFill>
                            <a:prstClr val="black"/>
                          </a:solidFill>
                          <a:effectLst/>
                          <a:uLnTx/>
                          <a:uFillTx/>
                          <a:latin typeface="Calibri"/>
                          <a:ea typeface="+mn-ea"/>
                          <a:cs typeface="+mn-cs"/>
                        </a:rPr>
                        <a:t>
 🥈 Tadaaa – silver for HORSCH! // einmal Silber für HORSCH!
🇬🇧 Our colleague Fabian explains what hides behind the medal:
Our proactive BoomControl now controls the boom not only reactively, but proactively. Radar sensors detect uneven soil and terrain changes well in advance across the entire boom width and beyond the vehicle. The boom is adjusted before it reaches the terrain change. This allows for higher operational speeds and optimal target area spacing, even in challenging terrain. 😎
Future features: Detection of crop density and obstacles too! ⛰️
Worth a silver medal? What do you think? Write your comments below! 👇
---------------------
🇩🇪 Unser Kollege Fabian erklärt, was hinter der Medaille steckt:
Unser proaktives BoomControl steuert das Gestänge jetzt nicht mehr nur reaktiv, sondern proaktiv. Radarsensoren erfassen Bodenanstiege und Geländeänderungen weit im Voraus über die gesamte Gestängebreite und über das Fahrzeug hinaus Das Gestänge wird schon angepasst, bevor es die Geländeänderung erreicht. So sind höhere Fahrgeschwindigkeiten und optimaler Zielflächenabstand auch in anspruchsvollem Gelände möglich. 😎
Zukünftige Features: auch die Bestandesdichte und Hindernisse erkennen! ⛰️
Silber wert? Was meint ihr? Schreibt’s in die Kommentare! 👇
#HORSCH #agritechnica2025 #HORSCHLeeb #innovationsaward #silbermedaille #pflanzenschutz #modernelandwirtschaft #cropcare #horschsprayer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https://quintly-eu-image-storage.s3.amazonaws.com/2b3c5abb38895a9148f776d3c05b4c8b/4b4bc7d279e2534ff01d4d54fc1c5709.jpg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0.6400 %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823532257"/>
                  </a:ext>
                </a:extLst>
              </a:tr>
            </a:tbl>
          </a:graphicData>
        </a:graphic>
      </p:graphicFrame>
      <p:sp>
        <p:nvSpPr>
          <p:cNvPr id="4" name="Text Placeholder 3">
            <a:extLst>
              <a:ext uri="{FF2B5EF4-FFF2-40B4-BE49-F238E27FC236}">
                <a16:creationId xmlns:a16="http://schemas.microsoft.com/office/drawing/2014/main" id="{802562FC-5D89-4656-B03A-BABD0BB73C6C}"/>
              </a:ext>
            </a:extLst>
          </p:cNvPr>
          <p:cNvSpPr>
            <a:spLocks noGrp="1"/>
          </p:cNvSpPr>
          <p:nvPr>
            <p:ph type="body" sz="quarter" idx="14"/>
          </p:nvPr>
        </p:nvSpPr>
        <p:spPr/>
        <p:txBody>
          <a:bodyPr/>
          <a:lstStyle/>
          <a:p>
            <a:r>
              <a:rPr lang="en-US"/>
              <a:t>11/01/2025 - 11/30/2025</a:t>
            </a:r>
          </a:p>
        </p:txBody>
      </p:sp>
    </p:spTree>
    <p:extLst>
      <p:ext uri="{BB962C8B-B14F-4D97-AF65-F5344CB8AC3E}">
        <p14:creationId xmlns:p14="http://schemas.microsoft.com/office/powerpoint/2010/main" val="375280822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577FDA-AE8A-4EE3-9C73-DDB1CE32636E}"/>
              </a:ext>
            </a:extLst>
          </p:cNvPr>
          <p:cNvSpPr>
            <a:spLocks noGrp="1"/>
          </p:cNvSpPr>
          <p:nvPr>
            <p:ph type="title"/>
          </p:nvPr>
        </p:nvSpPr>
        <p:spPr/>
        <p:txBody>
          <a:bodyPr/>
          <a:lstStyle/>
          <a:p>
            <a:r>
              <a:rPr lang="en-US"/>
              <a:t>Instagram Posts Table | horsch.maschinen - 20 of 26</a:t>
            </a:r>
          </a:p>
        </p:txBody>
      </p:sp>
      <p:graphicFrame>
        <p:nvGraphicFramePr>
          <p:cNvPr id="5" name="Table Placeholder 4">
            <a:extLst>
              <a:ext uri="{FF2B5EF4-FFF2-40B4-BE49-F238E27FC236}">
                <a16:creationId xmlns:a16="http://schemas.microsoft.com/office/drawing/2014/main" id="{368D1D9E-3A88-4045-84DB-D07BD3CB52D3}"/>
              </a:ext>
            </a:extLst>
          </p:cNvPr>
          <p:cNvGraphicFramePr>
            <a:graphicFrameLocks noGrp="1"/>
          </p:cNvGraphicFramePr>
          <p:nvPr>
            <p:ph type="tbl" sz="quarter" idx="13"/>
            <p:extLst>
              <p:ext uri="{D42A27DB-BD31-4B8C-83A1-F6EECF244321}">
                <p14:modId xmlns:p14="http://schemas.microsoft.com/office/powerpoint/2010/main" val="13932250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3298749238"/>
                    </a:ext>
                  </a:extLst>
                </a:gridCol>
                <a:gridCol w="1975104">
                  <a:extLst>
                    <a:ext uri="{9D8B030D-6E8A-4147-A177-3AD203B41FA5}">
                      <a16:colId xmlns:a16="http://schemas.microsoft.com/office/drawing/2014/main" val="3817441589"/>
                    </a:ext>
                  </a:extLst>
                </a:gridCol>
                <a:gridCol w="905256">
                  <a:extLst>
                    <a:ext uri="{9D8B030D-6E8A-4147-A177-3AD203B41FA5}">
                      <a16:colId xmlns:a16="http://schemas.microsoft.com/office/drawing/2014/main" val="4117728039"/>
                    </a:ext>
                  </a:extLst>
                </a:gridCol>
                <a:gridCol w="905256">
                  <a:extLst>
                    <a:ext uri="{9D8B030D-6E8A-4147-A177-3AD203B41FA5}">
                      <a16:colId xmlns:a16="http://schemas.microsoft.com/office/drawing/2014/main" val="1608594840"/>
                    </a:ext>
                  </a:extLst>
                </a:gridCol>
                <a:gridCol w="905256">
                  <a:extLst>
                    <a:ext uri="{9D8B030D-6E8A-4147-A177-3AD203B41FA5}">
                      <a16:colId xmlns:a16="http://schemas.microsoft.com/office/drawing/2014/main" val="1116040181"/>
                    </a:ext>
                  </a:extLst>
                </a:gridCol>
                <a:gridCol w="905256">
                  <a:extLst>
                    <a:ext uri="{9D8B030D-6E8A-4147-A177-3AD203B41FA5}">
                      <a16:colId xmlns:a16="http://schemas.microsoft.com/office/drawing/2014/main" val="30188230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4790079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horsch.maschinen - 2025-11-11 09:03:23</a:t>
                      </a:r>
                      <a:r>
                        <a:rPr kumimoji="0" lang="en-US" sz="1000" b="0" i="0" u="none" strike="noStrike" kern="1200" cap="none" spc="0" normalizeH="0" baseline="0" noProof="0">
                          <a:ln>
                            <a:noFill/>
                          </a:ln>
                          <a:solidFill>
                            <a:prstClr val="black"/>
                          </a:solidFill>
                          <a:effectLst/>
                          <a:uLnTx/>
                          <a:uFillTx/>
                          <a:latin typeface="Calibri"/>
                          <a:ea typeface="+mn-ea"/>
                          <a:cs typeface="+mn-cs"/>
                        </a:rPr>
                        <a:t>
 AGRITECHNICA 2025 ✨
🇬🇧 Welcome to the HORSCH stand! 🙌
We've brought along quite a bunch of technology once again: 32 machines from all segments – crop care, tillage, seeding, planting, hybrid farming and forestry – are ready to go.
We also have some exciting innovations to discover in the Intelligence sector.
Come and see us in Hall 12 – we are looking forward to your visit! 🚜✨
---------------------
🇩🇪 Willkommen am HORSCH Stand! 🙌
Wir bringen wieder jede Menge Technik mit: 32 Maschinen aus allen Bereichen – Pflanzenschutz, Bodenbearbeitung, Aussaat, Einzelkorn, Hybrid-Landwirtschaft und Forst sind am Start.
Auch im Bereich Intelligence haben wir spannende Neuheiten zum Entdecken dabei.
Kommt in Halle 12 vorbei – wir freuen uns auf Euren Besuch!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https://quintly-eu-image-storage.s3.amazonaws.com/2b3c5abb38895a9148f776d3c05b4c8b/0aeb6c96d926c34700a642bdab9f316c.jpg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0.6306 %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3748252633"/>
                  </a:ext>
                </a:extLst>
              </a:tr>
            </a:tbl>
          </a:graphicData>
        </a:graphic>
      </p:graphicFrame>
      <p:sp>
        <p:nvSpPr>
          <p:cNvPr id="4" name="Text Placeholder 3">
            <a:extLst>
              <a:ext uri="{FF2B5EF4-FFF2-40B4-BE49-F238E27FC236}">
                <a16:creationId xmlns:a16="http://schemas.microsoft.com/office/drawing/2014/main" id="{C613E1C3-F72B-42A6-A725-645146CC4D3B}"/>
              </a:ext>
            </a:extLst>
          </p:cNvPr>
          <p:cNvSpPr>
            <a:spLocks noGrp="1"/>
          </p:cNvSpPr>
          <p:nvPr>
            <p:ph type="body" sz="quarter" idx="14"/>
          </p:nvPr>
        </p:nvSpPr>
        <p:spPr/>
        <p:txBody>
          <a:bodyPr/>
          <a:lstStyle/>
          <a:p>
            <a:r>
              <a:rPr lang="en-US"/>
              <a:t>11/01/2025 - 11/30/2025</a:t>
            </a:r>
          </a:p>
        </p:txBody>
      </p:sp>
    </p:spTree>
    <p:extLst>
      <p:ext uri="{BB962C8B-B14F-4D97-AF65-F5344CB8AC3E}">
        <p14:creationId xmlns:p14="http://schemas.microsoft.com/office/powerpoint/2010/main" val="10450767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CC62F3-E035-49DD-9025-986149B98B64}"/>
              </a:ext>
            </a:extLst>
          </p:cNvPr>
          <p:cNvSpPr>
            <a:spLocks noGrp="1"/>
          </p:cNvSpPr>
          <p:nvPr>
            <p:ph type="title"/>
          </p:nvPr>
        </p:nvSpPr>
        <p:spPr/>
        <p:txBody>
          <a:bodyPr/>
          <a:lstStyle/>
          <a:p>
            <a:r>
              <a:rPr lang="en-US"/>
              <a:t>Instagram Posts Table | horsch.maschinen - 21 of 26</a:t>
            </a:r>
          </a:p>
        </p:txBody>
      </p:sp>
      <p:graphicFrame>
        <p:nvGraphicFramePr>
          <p:cNvPr id="5" name="Table Placeholder 4">
            <a:extLst>
              <a:ext uri="{FF2B5EF4-FFF2-40B4-BE49-F238E27FC236}">
                <a16:creationId xmlns:a16="http://schemas.microsoft.com/office/drawing/2014/main" id="{F6A58CDD-B7CC-4B98-AB89-901967C15577}"/>
              </a:ext>
            </a:extLst>
          </p:cNvPr>
          <p:cNvGraphicFramePr>
            <a:graphicFrameLocks noGrp="1"/>
          </p:cNvGraphicFramePr>
          <p:nvPr>
            <p:ph type="tbl" sz="quarter" idx="13"/>
            <p:extLst>
              <p:ext uri="{D42A27DB-BD31-4B8C-83A1-F6EECF244321}">
                <p14:modId xmlns:p14="http://schemas.microsoft.com/office/powerpoint/2010/main" val="32739914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1283404476"/>
                    </a:ext>
                  </a:extLst>
                </a:gridCol>
                <a:gridCol w="1975104">
                  <a:extLst>
                    <a:ext uri="{9D8B030D-6E8A-4147-A177-3AD203B41FA5}">
                      <a16:colId xmlns:a16="http://schemas.microsoft.com/office/drawing/2014/main" val="4744820"/>
                    </a:ext>
                  </a:extLst>
                </a:gridCol>
                <a:gridCol w="905256">
                  <a:extLst>
                    <a:ext uri="{9D8B030D-6E8A-4147-A177-3AD203B41FA5}">
                      <a16:colId xmlns:a16="http://schemas.microsoft.com/office/drawing/2014/main" val="3466266809"/>
                    </a:ext>
                  </a:extLst>
                </a:gridCol>
                <a:gridCol w="905256">
                  <a:extLst>
                    <a:ext uri="{9D8B030D-6E8A-4147-A177-3AD203B41FA5}">
                      <a16:colId xmlns:a16="http://schemas.microsoft.com/office/drawing/2014/main" val="1186463246"/>
                    </a:ext>
                  </a:extLst>
                </a:gridCol>
                <a:gridCol w="905256">
                  <a:extLst>
                    <a:ext uri="{9D8B030D-6E8A-4147-A177-3AD203B41FA5}">
                      <a16:colId xmlns:a16="http://schemas.microsoft.com/office/drawing/2014/main" val="2828799563"/>
                    </a:ext>
                  </a:extLst>
                </a:gridCol>
                <a:gridCol w="905256">
                  <a:extLst>
                    <a:ext uri="{9D8B030D-6E8A-4147-A177-3AD203B41FA5}">
                      <a16:colId xmlns:a16="http://schemas.microsoft.com/office/drawing/2014/main" val="18952989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4852497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horsch.maschinen - 2025-11-02 21:33:13</a:t>
                      </a:r>
                      <a:r>
                        <a:rPr kumimoji="0" lang="en-US" sz="1000" b="0" i="0" u="none" strike="noStrike" kern="1200" cap="none" spc="0" normalizeH="0" baseline="0" noProof="0">
                          <a:ln>
                            <a:noFill/>
                          </a:ln>
                          <a:solidFill>
                            <a:prstClr val="black"/>
                          </a:solidFill>
                          <a:effectLst/>
                          <a:uLnTx/>
                          <a:uFillTx/>
                          <a:latin typeface="Calibri"/>
                          <a:ea typeface="+mn-ea"/>
                          <a:cs typeface="+mn-cs"/>
                        </a:rPr>
                        <a:t>
 #HORSCHtogether
A new approach to nutrient supply // Nährstoffversorgung neu gedacht ✨
🇬🇧 Drought, frost, little time for tillage – Ruslan Skrymskyj, a farmer from western Ukraine, knows this all too well. That’s why he now relies on the HORSCH Maestro 16 SX with CLT system.
Facts about Maestro with 🆕 CLT system:
👉 800 l liquid fertiliser tank in addition to the central solid fertiliser and seed tank
👉 Optional second 800 l tank = up to 1 600 l of liquid fertiliser possible in total
👉 Precise metering of 20–100 l/ha with piston diaphragm pump
👉 Liquid fertiliser directly into the seed furrow in front of or behind the catching roller
👉 Particularly flexible in changing conditions or during long dry periods
Ruslan is convinced:
‘With the new Maestro, we can apply liquid fertiliser, microgranular compound and mineral fertiliser precisely and simultaneously – so every plant receives the optimum nutrients right from the start.’
Want to know more?
Check out the Maestro 16 SX with CLT system at the Agritechnica – 📍 Hall 12!
———————
🇩🇪 Dürre, Frost, wenig Zeit für die Bodenbearbeitung – das kennt Ruslan Skrymskyj, Landwirt aus der Westukraine genau. Und deshalb setzt er jetzt auf die HORSCH Maestro 16 SX mit CLT System.
Facts about Maestro mit 🆕 CLT System:
👉 800 l Flüssigdüngertank zusätzlich zum zentralen Festdünger- und Saatguttank
👉 Optional zweiter 800 l Tank = bis zu 1 600 l Flüssigdünger gesamt möglich
👉 Präzise Dosierung von 20–100 l/ha dank Kolbenmembranpumpe
👉 Flüssigdünger direkt in die Saatrille vor oder hinter der Fangrolle
👉 Besonders flexibel bei wechselnden Bedingungen oder anhaltender Trockenheit
Ruslan ist überzeugt:
„Mit der neuen Maestro können wir Flüssigdünger, Mikrogranulat und Mineraldünger exakt und gleichzeitig ausbringen – so erhält jede Pflanze direkt zum Start die optimalen Nährstoffe.“
Ihr wollt mehr wissen?
Schaut Euch die Maestro 16 SX mit CLT System auf der Agritechnica an – 📍 Halle 12!
#HORSCH #HORSCHmaestro #einzelkorn #farmer #wewillfindaway #landwirtschaft #landtechnik #farming #farmlife #leidenschaftfürlandwirtschaft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https://quintly-eu-image-storage.s3.amazonaws.com/2b3c5abb38895a9148f776d3c05b4c8b/faf1f0ac3cff03fdfd0d75338dcbd0e2.jpg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0.6105 %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4161439074"/>
                  </a:ext>
                </a:extLst>
              </a:tr>
            </a:tbl>
          </a:graphicData>
        </a:graphic>
      </p:graphicFrame>
      <p:sp>
        <p:nvSpPr>
          <p:cNvPr id="4" name="Text Placeholder 3">
            <a:extLst>
              <a:ext uri="{FF2B5EF4-FFF2-40B4-BE49-F238E27FC236}">
                <a16:creationId xmlns:a16="http://schemas.microsoft.com/office/drawing/2014/main" id="{9F852B95-B9E8-4208-94C4-3FE0757FA053}"/>
              </a:ext>
            </a:extLst>
          </p:cNvPr>
          <p:cNvSpPr>
            <a:spLocks noGrp="1"/>
          </p:cNvSpPr>
          <p:nvPr>
            <p:ph type="body" sz="quarter" idx="14"/>
          </p:nvPr>
        </p:nvSpPr>
        <p:spPr/>
        <p:txBody>
          <a:bodyPr/>
          <a:lstStyle/>
          <a:p>
            <a:r>
              <a:rPr lang="en-US"/>
              <a:t>11/01/2025 - 11/30/2025</a:t>
            </a:r>
          </a:p>
        </p:txBody>
      </p:sp>
    </p:spTree>
    <p:extLst>
      <p:ext uri="{BB962C8B-B14F-4D97-AF65-F5344CB8AC3E}">
        <p14:creationId xmlns:p14="http://schemas.microsoft.com/office/powerpoint/2010/main" val="214232773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862AD1-8B40-47C8-AAC1-9976AE94F4FB}"/>
              </a:ext>
            </a:extLst>
          </p:cNvPr>
          <p:cNvSpPr>
            <a:spLocks noGrp="1"/>
          </p:cNvSpPr>
          <p:nvPr>
            <p:ph type="title"/>
          </p:nvPr>
        </p:nvSpPr>
        <p:spPr/>
        <p:txBody>
          <a:bodyPr/>
          <a:lstStyle/>
          <a:p>
            <a:r>
              <a:rPr lang="en-US"/>
              <a:t>Instagram Posts Table | horsch.maschinen - 22 of 26</a:t>
            </a:r>
          </a:p>
        </p:txBody>
      </p:sp>
      <p:graphicFrame>
        <p:nvGraphicFramePr>
          <p:cNvPr id="5" name="Table Placeholder 4">
            <a:extLst>
              <a:ext uri="{FF2B5EF4-FFF2-40B4-BE49-F238E27FC236}">
                <a16:creationId xmlns:a16="http://schemas.microsoft.com/office/drawing/2014/main" id="{288D7743-4971-4873-AB32-1D482A912DE7}"/>
              </a:ext>
            </a:extLst>
          </p:cNvPr>
          <p:cNvGraphicFramePr>
            <a:graphicFrameLocks noGrp="1"/>
          </p:cNvGraphicFramePr>
          <p:nvPr>
            <p:ph type="tbl" sz="quarter" idx="13"/>
            <p:extLst>
              <p:ext uri="{D42A27DB-BD31-4B8C-83A1-F6EECF244321}">
                <p14:modId xmlns:p14="http://schemas.microsoft.com/office/powerpoint/2010/main" val="20231351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1241881686"/>
                    </a:ext>
                  </a:extLst>
                </a:gridCol>
                <a:gridCol w="1975104">
                  <a:extLst>
                    <a:ext uri="{9D8B030D-6E8A-4147-A177-3AD203B41FA5}">
                      <a16:colId xmlns:a16="http://schemas.microsoft.com/office/drawing/2014/main" val="4239076548"/>
                    </a:ext>
                  </a:extLst>
                </a:gridCol>
                <a:gridCol w="905256">
                  <a:extLst>
                    <a:ext uri="{9D8B030D-6E8A-4147-A177-3AD203B41FA5}">
                      <a16:colId xmlns:a16="http://schemas.microsoft.com/office/drawing/2014/main" val="2493589445"/>
                    </a:ext>
                  </a:extLst>
                </a:gridCol>
                <a:gridCol w="905256">
                  <a:extLst>
                    <a:ext uri="{9D8B030D-6E8A-4147-A177-3AD203B41FA5}">
                      <a16:colId xmlns:a16="http://schemas.microsoft.com/office/drawing/2014/main" val="1140035471"/>
                    </a:ext>
                  </a:extLst>
                </a:gridCol>
                <a:gridCol w="905256">
                  <a:extLst>
                    <a:ext uri="{9D8B030D-6E8A-4147-A177-3AD203B41FA5}">
                      <a16:colId xmlns:a16="http://schemas.microsoft.com/office/drawing/2014/main" val="1191064771"/>
                    </a:ext>
                  </a:extLst>
                </a:gridCol>
                <a:gridCol w="905256">
                  <a:extLst>
                    <a:ext uri="{9D8B030D-6E8A-4147-A177-3AD203B41FA5}">
                      <a16:colId xmlns:a16="http://schemas.microsoft.com/office/drawing/2014/main" val="28456475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5943491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horsch.maschinen - 2025-11-14 19:10:25</a:t>
                      </a:r>
                      <a:r>
                        <a:rPr kumimoji="0" lang="en-US" sz="1000" b="0" i="0" u="none" strike="noStrike" kern="1200" cap="none" spc="0" normalizeH="0" baseline="0" noProof="0">
                          <a:ln>
                            <a:noFill/>
                          </a:ln>
                          <a:solidFill>
                            <a:prstClr val="black"/>
                          </a:solidFill>
                          <a:effectLst/>
                          <a:uLnTx/>
                          <a:uFillTx/>
                          <a:latin typeface="Calibri"/>
                          <a:ea typeface="+mn-ea"/>
                          <a:cs typeface="+mn-cs"/>
                        </a:rPr>
                        <a:t>
 🚀 Die neue Leeb 9 LT // The new Leeb 9 LT
🇬🇧 More efficiency, more productivity 💪
A look at the features – let's go! ⤵️
▶️ Plastic tank with a capacity of 9 000 l
▶️ Single-axle design for maximum manoeuvrability combined with a high tank capacity
▶️ Powerful rotary pump with a flow rate of up to 1 000 l per minute
▶️ Of course, equipped with the well-proven active boom control system BoomControl
▶️ 25 cm nozzle spacing for maximum application quality
👉️ Due to the wide range of equipment options, the Leeb 9 LT can be individually adapted to the requirements of your farms.
Now at the Agritechnica in Hall 12 – soon out in the fields! 🌱
---------------------
🇩🇪 Mehr Flächenleistung, mehr Produktivität 💪
Ein Blick auf die Ausstattungen – let’s go! ⤵️
▶️ Kunststofftank mit 9 000 l Tankvolumen
▶️ Einachsige Bauweise für maximale Wendigkeit bei gleichzeitig hohem Tankvolumen
▶️ Leistungsstarke, bis zu 1 000 l/min fördernde Kreiselpumpe
▶️ Natürlich mit der bewährten aktiven Gestängesteuerung BoomControl
▶️ 25 cm Düsenteilung für höchste Applikationsqualität
👉️ Dank der Vielzahl an Ausstattungsvarianten lässt sich die Leeb 9 LT individuell an Eure betrieblichen Anforderungen anpassen.
Jetzt auf der Agritechnica in Halle 12 – schon bald draußen auf den Feldern! 🌱
#HORSCH #HORSCHleeb #pflanzenschutz #cropcare #leeblt #farming #horschsprayer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https://quintly-eu-image-storage.s3.amazonaws.com/2b3c5abb38895a9148f776d3c05b4c8b/2c249493209d45882bb82db341dcfd1a.jpg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0.5973 %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1619168449"/>
                  </a:ext>
                </a:extLst>
              </a:tr>
            </a:tbl>
          </a:graphicData>
        </a:graphic>
      </p:graphicFrame>
      <p:sp>
        <p:nvSpPr>
          <p:cNvPr id="4" name="Text Placeholder 3">
            <a:extLst>
              <a:ext uri="{FF2B5EF4-FFF2-40B4-BE49-F238E27FC236}">
                <a16:creationId xmlns:a16="http://schemas.microsoft.com/office/drawing/2014/main" id="{3413B396-5970-414B-A394-02DAEA1BA917}"/>
              </a:ext>
            </a:extLst>
          </p:cNvPr>
          <p:cNvSpPr>
            <a:spLocks noGrp="1"/>
          </p:cNvSpPr>
          <p:nvPr>
            <p:ph type="body" sz="quarter" idx="14"/>
          </p:nvPr>
        </p:nvSpPr>
        <p:spPr/>
        <p:txBody>
          <a:bodyPr/>
          <a:lstStyle/>
          <a:p>
            <a:r>
              <a:rPr lang="en-US"/>
              <a:t>11/01/2025 - 11/30/2025</a:t>
            </a:r>
          </a:p>
        </p:txBody>
      </p:sp>
    </p:spTree>
    <p:extLst>
      <p:ext uri="{BB962C8B-B14F-4D97-AF65-F5344CB8AC3E}">
        <p14:creationId xmlns:p14="http://schemas.microsoft.com/office/powerpoint/2010/main" val="210211842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858D22-81A1-4ECF-9A03-40F809674A91}"/>
              </a:ext>
            </a:extLst>
          </p:cNvPr>
          <p:cNvSpPr>
            <a:spLocks noGrp="1"/>
          </p:cNvSpPr>
          <p:nvPr>
            <p:ph type="title"/>
          </p:nvPr>
        </p:nvSpPr>
        <p:spPr/>
        <p:txBody>
          <a:bodyPr/>
          <a:lstStyle/>
          <a:p>
            <a:r>
              <a:rPr lang="en-US"/>
              <a:t>Instagram Posts Table | horsch.maschinen - 23 of 26</a:t>
            </a:r>
          </a:p>
        </p:txBody>
      </p:sp>
      <p:graphicFrame>
        <p:nvGraphicFramePr>
          <p:cNvPr id="5" name="Table Placeholder 4">
            <a:extLst>
              <a:ext uri="{FF2B5EF4-FFF2-40B4-BE49-F238E27FC236}">
                <a16:creationId xmlns:a16="http://schemas.microsoft.com/office/drawing/2014/main" id="{B735C2B2-130D-4CC0-B328-B3769A9326EE}"/>
              </a:ext>
            </a:extLst>
          </p:cNvPr>
          <p:cNvGraphicFramePr>
            <a:graphicFrameLocks noGrp="1"/>
          </p:cNvGraphicFramePr>
          <p:nvPr>
            <p:ph type="tbl" sz="quarter" idx="13"/>
            <p:extLst>
              <p:ext uri="{D42A27DB-BD31-4B8C-83A1-F6EECF244321}">
                <p14:modId xmlns:p14="http://schemas.microsoft.com/office/powerpoint/2010/main" val="4429773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1487967845"/>
                    </a:ext>
                  </a:extLst>
                </a:gridCol>
                <a:gridCol w="1975104">
                  <a:extLst>
                    <a:ext uri="{9D8B030D-6E8A-4147-A177-3AD203B41FA5}">
                      <a16:colId xmlns:a16="http://schemas.microsoft.com/office/drawing/2014/main" val="994089110"/>
                    </a:ext>
                  </a:extLst>
                </a:gridCol>
                <a:gridCol w="905256">
                  <a:extLst>
                    <a:ext uri="{9D8B030D-6E8A-4147-A177-3AD203B41FA5}">
                      <a16:colId xmlns:a16="http://schemas.microsoft.com/office/drawing/2014/main" val="147685469"/>
                    </a:ext>
                  </a:extLst>
                </a:gridCol>
                <a:gridCol w="905256">
                  <a:extLst>
                    <a:ext uri="{9D8B030D-6E8A-4147-A177-3AD203B41FA5}">
                      <a16:colId xmlns:a16="http://schemas.microsoft.com/office/drawing/2014/main" val="970475743"/>
                    </a:ext>
                  </a:extLst>
                </a:gridCol>
                <a:gridCol w="905256">
                  <a:extLst>
                    <a:ext uri="{9D8B030D-6E8A-4147-A177-3AD203B41FA5}">
                      <a16:colId xmlns:a16="http://schemas.microsoft.com/office/drawing/2014/main" val="385566560"/>
                    </a:ext>
                  </a:extLst>
                </a:gridCol>
                <a:gridCol w="905256">
                  <a:extLst>
                    <a:ext uri="{9D8B030D-6E8A-4147-A177-3AD203B41FA5}">
                      <a16:colId xmlns:a16="http://schemas.microsoft.com/office/drawing/2014/main" val="41717136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3287357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horsch.maschinen - 2025-11-12 20:25:27</a:t>
                      </a:r>
                      <a:r>
                        <a:rPr kumimoji="0" lang="en-US" sz="1000" b="0" i="0" u="none" strike="noStrike" kern="1200" cap="none" spc="0" normalizeH="0" baseline="0" noProof="0">
                          <a:ln>
                            <a:noFill/>
                          </a:ln>
                          <a:solidFill>
                            <a:prstClr val="black"/>
                          </a:solidFill>
                          <a:effectLst/>
                          <a:uLnTx/>
                          <a:uFillTx/>
                          <a:latin typeface="Calibri"/>
                          <a:ea typeface="+mn-ea"/>
                          <a:cs typeface="+mn-cs"/>
                        </a:rPr>
                        <a:t>
 Let’s spread – Leeb Xeric FS 🚀
🇬🇧 In 2026, our pneumatic fertiliser spreader HORSCH Leeb Xeric FS will go into series production – time for the most important facts:
1️⃣ 14 000 l tank – for short filling and long spreading times
2️⃣ Booms in 36 m, 39 m and NEW 48 m – with active boom control system BoomControl for perfect adaptation to any terrain
3️⃣ PrecisionCalibrationSystem with 12 sections &amp; different metering augers for different types and quantities of fertiliser - for exact metering and distribution across the whole boom width 
4️⃣ Dynamic Steering (new!) – intelligent kingpin steering for flexible drive modes
5️⃣ Optional tyre pressure control system – to reduce soil pressure 
You want to see the Xeric FS live? Come and visit us at the Agritechnica in Hall 12! 💡
---------------------
🇩🇪 2026 geht unser pneumatischer Düngerstreuer Xeric FS in Serie – Zeit für die wichtigsten Facts im Überblick:
1️⃣ 14.000 l Tank – für kurze Befüll- und lange Streuzeiten
2️⃣ Gestänge in 36 m, 39 m und NEU 48 m – mit aktiver Gestängeführung BoomControl für perfekte Anpassung an jedes Gelände
3️⃣ PrecisionCalibrationSystem mit 12 Teilbreiten &amp; verschiedenen Dosierschnecken für unterschiedliche Düngerarten- und mengen - für exakte Dosierung und Verteilung über die volle Breite
4️⃣ Dynamic Steering (neu!) – intelligente Achsschenkellenkung für flexible Fahrmodi
5️⃣ Optionale Reifendruckregelanlage – um Bodendruck zu reduzieren 
Du willst den Xeric FS live sehen? Dann komm vorbei auf die Agritechnica, Halle 12! 💡
#HORSCH #HORSCHleeb #agritechnica #LeebXeric #düngerstreuer #fertilizer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https://quintly-eu-image-storage.s3.amazonaws.com/2b3c5abb38895a9148f776d3c05b4c8b/d5d4f58c25fc76721ee859136d64c394.jpg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0.5156 %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4194485351"/>
                  </a:ext>
                </a:extLst>
              </a:tr>
            </a:tbl>
          </a:graphicData>
        </a:graphic>
      </p:graphicFrame>
      <p:sp>
        <p:nvSpPr>
          <p:cNvPr id="4" name="Text Placeholder 3">
            <a:extLst>
              <a:ext uri="{FF2B5EF4-FFF2-40B4-BE49-F238E27FC236}">
                <a16:creationId xmlns:a16="http://schemas.microsoft.com/office/drawing/2014/main" id="{FA6F049D-CD31-4D03-B4CA-41D8BA260C87}"/>
              </a:ext>
            </a:extLst>
          </p:cNvPr>
          <p:cNvSpPr>
            <a:spLocks noGrp="1"/>
          </p:cNvSpPr>
          <p:nvPr>
            <p:ph type="body" sz="quarter" idx="14"/>
          </p:nvPr>
        </p:nvSpPr>
        <p:spPr/>
        <p:txBody>
          <a:bodyPr/>
          <a:lstStyle/>
          <a:p>
            <a:r>
              <a:rPr lang="en-US"/>
              <a:t>11/01/2025 - 11/30/2025</a:t>
            </a:r>
          </a:p>
        </p:txBody>
      </p:sp>
    </p:spTree>
    <p:extLst>
      <p:ext uri="{BB962C8B-B14F-4D97-AF65-F5344CB8AC3E}">
        <p14:creationId xmlns:p14="http://schemas.microsoft.com/office/powerpoint/2010/main" val="178079902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80ED35-A846-4062-ABA4-3CBB26783CD5}"/>
              </a:ext>
            </a:extLst>
          </p:cNvPr>
          <p:cNvSpPr>
            <a:spLocks noGrp="1"/>
          </p:cNvSpPr>
          <p:nvPr>
            <p:ph type="title"/>
          </p:nvPr>
        </p:nvSpPr>
        <p:spPr/>
        <p:txBody>
          <a:bodyPr/>
          <a:lstStyle/>
          <a:p>
            <a:r>
              <a:rPr lang="en-US"/>
              <a:t>Instagram Posts Table | horsch.maschinen - 24 of 26</a:t>
            </a:r>
          </a:p>
        </p:txBody>
      </p:sp>
      <p:graphicFrame>
        <p:nvGraphicFramePr>
          <p:cNvPr id="5" name="Table Placeholder 4">
            <a:extLst>
              <a:ext uri="{FF2B5EF4-FFF2-40B4-BE49-F238E27FC236}">
                <a16:creationId xmlns:a16="http://schemas.microsoft.com/office/drawing/2014/main" id="{35F415DE-5B44-477E-BF10-80938D9F259E}"/>
              </a:ext>
            </a:extLst>
          </p:cNvPr>
          <p:cNvGraphicFramePr>
            <a:graphicFrameLocks noGrp="1"/>
          </p:cNvGraphicFramePr>
          <p:nvPr>
            <p:ph type="tbl" sz="quarter" idx="13"/>
            <p:extLst>
              <p:ext uri="{D42A27DB-BD31-4B8C-83A1-F6EECF244321}">
                <p14:modId xmlns:p14="http://schemas.microsoft.com/office/powerpoint/2010/main" val="39550267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1607316606"/>
                    </a:ext>
                  </a:extLst>
                </a:gridCol>
                <a:gridCol w="1975104">
                  <a:extLst>
                    <a:ext uri="{9D8B030D-6E8A-4147-A177-3AD203B41FA5}">
                      <a16:colId xmlns:a16="http://schemas.microsoft.com/office/drawing/2014/main" val="4018235666"/>
                    </a:ext>
                  </a:extLst>
                </a:gridCol>
                <a:gridCol w="905256">
                  <a:extLst>
                    <a:ext uri="{9D8B030D-6E8A-4147-A177-3AD203B41FA5}">
                      <a16:colId xmlns:a16="http://schemas.microsoft.com/office/drawing/2014/main" val="4166710053"/>
                    </a:ext>
                  </a:extLst>
                </a:gridCol>
                <a:gridCol w="905256">
                  <a:extLst>
                    <a:ext uri="{9D8B030D-6E8A-4147-A177-3AD203B41FA5}">
                      <a16:colId xmlns:a16="http://schemas.microsoft.com/office/drawing/2014/main" val="1456338443"/>
                    </a:ext>
                  </a:extLst>
                </a:gridCol>
                <a:gridCol w="905256">
                  <a:extLst>
                    <a:ext uri="{9D8B030D-6E8A-4147-A177-3AD203B41FA5}">
                      <a16:colId xmlns:a16="http://schemas.microsoft.com/office/drawing/2014/main" val="3893987902"/>
                    </a:ext>
                  </a:extLst>
                </a:gridCol>
                <a:gridCol w="905256">
                  <a:extLst>
                    <a:ext uri="{9D8B030D-6E8A-4147-A177-3AD203B41FA5}">
                      <a16:colId xmlns:a16="http://schemas.microsoft.com/office/drawing/2014/main" val="35799351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725527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horsch.maschinen - 2025-11-04 19:40:27</a:t>
                      </a:r>
                      <a:r>
                        <a:rPr kumimoji="0" lang="en-US" sz="1000" b="0" i="0" u="none" strike="noStrike" kern="1200" cap="none" spc="0" normalizeH="0" baseline="0" noProof="0">
                          <a:ln>
                            <a:noFill/>
                          </a:ln>
                          <a:solidFill>
                            <a:prstClr val="black"/>
                          </a:solidFill>
                          <a:effectLst/>
                          <a:uLnTx/>
                          <a:uFillTx/>
                          <a:latin typeface="Calibri"/>
                          <a:ea typeface="+mn-ea"/>
                          <a:cs typeface="+mn-cs"/>
                        </a:rPr>
                        <a:t>
 #HORSCHtogether 
🇬🇧 On the way to the Agritechnica, you had the opportunity to meet our #HORSCHtogether ambassadors. 
They share their stories and experiences with us about our exhibition highlights, tell us about their challenges and explain why co-operation makes the difference. 🤝 
✨ Click through the videos to see our new solutions: horsch.com/agritechnica-2025
Or experience them live at the Agritechnica: Hall 12. We are looking forward to seeing you there! 
--------------------- 
🇩🇪 Auf dem Weg zur Agritechnica durftet Ihr unsere #HORSCHtogether Botschafter kennenlernen. 
Menschen, die mit uns ihre Geschichte und Erfahrungen zu unseren Messehighlights teilen, die uns von ihren Herausforderungen berichten und erzählen, warum Zusammenarbeit den Unterschied macht. 🤝 
✨ Klickt Euch durch die Videos zu unseren neuen Lösungen: horsch.com/agritechnica-2025
Oder erlebt sie live auf der Agritechnica: Halle 12. Wir freuen uns auf Euch! 
#HORSCHtogether #wewillfindaway #landwirtschaft #farmer #landtechnik #leidenschaftfürlandwirtschaft #farming #farmlife #agritechnica2025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https://quintly-eu-image-storage.s3.amazonaws.com/2b3c5abb38895a9148f776d3c05b4c8b/f484cd32fe41482200ed0267c8c61d91.jpg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0.5169 %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4029241978"/>
                  </a:ext>
                </a:extLst>
              </a:tr>
            </a:tbl>
          </a:graphicData>
        </a:graphic>
      </p:graphicFrame>
      <p:sp>
        <p:nvSpPr>
          <p:cNvPr id="4" name="Text Placeholder 3">
            <a:extLst>
              <a:ext uri="{FF2B5EF4-FFF2-40B4-BE49-F238E27FC236}">
                <a16:creationId xmlns:a16="http://schemas.microsoft.com/office/drawing/2014/main" id="{B63530F7-4657-4772-90FC-7BBCFBCA2C32}"/>
              </a:ext>
            </a:extLst>
          </p:cNvPr>
          <p:cNvSpPr>
            <a:spLocks noGrp="1"/>
          </p:cNvSpPr>
          <p:nvPr>
            <p:ph type="body" sz="quarter" idx="14"/>
          </p:nvPr>
        </p:nvSpPr>
        <p:spPr/>
        <p:txBody>
          <a:bodyPr/>
          <a:lstStyle/>
          <a:p>
            <a:r>
              <a:rPr lang="en-US"/>
              <a:t>11/01/2025 - 11/30/2025</a:t>
            </a:r>
          </a:p>
        </p:txBody>
      </p:sp>
    </p:spTree>
    <p:extLst>
      <p:ext uri="{BB962C8B-B14F-4D97-AF65-F5344CB8AC3E}">
        <p14:creationId xmlns:p14="http://schemas.microsoft.com/office/powerpoint/2010/main" val="95163947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C6C2C8-6713-4FDB-BCCF-53F89517B947}"/>
              </a:ext>
            </a:extLst>
          </p:cNvPr>
          <p:cNvSpPr>
            <a:spLocks noGrp="1"/>
          </p:cNvSpPr>
          <p:nvPr>
            <p:ph type="title"/>
          </p:nvPr>
        </p:nvSpPr>
        <p:spPr/>
        <p:txBody>
          <a:bodyPr/>
          <a:lstStyle/>
          <a:p>
            <a:r>
              <a:rPr lang="en-US"/>
              <a:t>Instagram Posts Table | horsch.maschinen - 25 of 26</a:t>
            </a:r>
          </a:p>
        </p:txBody>
      </p:sp>
      <p:graphicFrame>
        <p:nvGraphicFramePr>
          <p:cNvPr id="5" name="Table Placeholder 4">
            <a:extLst>
              <a:ext uri="{FF2B5EF4-FFF2-40B4-BE49-F238E27FC236}">
                <a16:creationId xmlns:a16="http://schemas.microsoft.com/office/drawing/2014/main" id="{0CC29029-61C7-48EA-877B-EA4B4727518F}"/>
              </a:ext>
            </a:extLst>
          </p:cNvPr>
          <p:cNvGraphicFramePr>
            <a:graphicFrameLocks noGrp="1"/>
          </p:cNvGraphicFramePr>
          <p:nvPr>
            <p:ph type="tbl" sz="quarter" idx="13"/>
            <p:extLst>
              <p:ext uri="{D42A27DB-BD31-4B8C-83A1-F6EECF244321}">
                <p14:modId xmlns:p14="http://schemas.microsoft.com/office/powerpoint/2010/main" val="42430236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747847291"/>
                    </a:ext>
                  </a:extLst>
                </a:gridCol>
                <a:gridCol w="1975104">
                  <a:extLst>
                    <a:ext uri="{9D8B030D-6E8A-4147-A177-3AD203B41FA5}">
                      <a16:colId xmlns:a16="http://schemas.microsoft.com/office/drawing/2014/main" val="4051037300"/>
                    </a:ext>
                  </a:extLst>
                </a:gridCol>
                <a:gridCol w="905256">
                  <a:extLst>
                    <a:ext uri="{9D8B030D-6E8A-4147-A177-3AD203B41FA5}">
                      <a16:colId xmlns:a16="http://schemas.microsoft.com/office/drawing/2014/main" val="591053179"/>
                    </a:ext>
                  </a:extLst>
                </a:gridCol>
                <a:gridCol w="905256">
                  <a:extLst>
                    <a:ext uri="{9D8B030D-6E8A-4147-A177-3AD203B41FA5}">
                      <a16:colId xmlns:a16="http://schemas.microsoft.com/office/drawing/2014/main" val="1541306708"/>
                    </a:ext>
                  </a:extLst>
                </a:gridCol>
                <a:gridCol w="905256">
                  <a:extLst>
                    <a:ext uri="{9D8B030D-6E8A-4147-A177-3AD203B41FA5}">
                      <a16:colId xmlns:a16="http://schemas.microsoft.com/office/drawing/2014/main" val="3245288842"/>
                    </a:ext>
                  </a:extLst>
                </a:gridCol>
                <a:gridCol w="905256">
                  <a:extLst>
                    <a:ext uri="{9D8B030D-6E8A-4147-A177-3AD203B41FA5}">
                      <a16:colId xmlns:a16="http://schemas.microsoft.com/office/drawing/2014/main" val="16629391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3639830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horsch.maschinen - 2025-11-30 19:34:27</a:t>
                      </a:r>
                      <a:r>
                        <a:rPr kumimoji="0" lang="en-US" sz="1000" b="0" i="0" u="none" strike="noStrike" kern="1200" cap="none" spc="0" normalizeH="0" baseline="0" noProof="0">
                          <a:ln>
                            <a:noFill/>
                          </a:ln>
                          <a:solidFill>
                            <a:prstClr val="black"/>
                          </a:solidFill>
                          <a:effectLst/>
                          <a:uLnTx/>
                          <a:uFillTx/>
                          <a:latin typeface="Calibri"/>
                          <a:ea typeface="+mn-ea"/>
                          <a:cs typeface="+mn-cs"/>
                        </a:rPr>
                        <a:t>
 AutoForce goes Pronto 9 DC 🚀 
🇬🇧 A very special innovation: the AutoForce system – let's take a closer look 👇️ 
👉️ AutoForce = automatic coulter pressure regulation
👉️ When soil conditions change, the coulter pressure is adjusted automatically according to the contact pressure on the depth control roller: 
👉️ More pressure on heavy soil 
👉️ Less pressure on light soil 
The result: even depth placement even in changing conditions, thus ensuring optimal starting conditions for every seed 🌾 
Further highlights at a glance: 
▶️ 9 m working width 
▶️ 6 000 l double hopper 
▶️ Various coulter systems 
More information coming soon – stay tuned! 🤝 
--------------------- 
🇩🇪 Eine ganz besondere Neuheit: das AutoForce System – schauen wir uns das mal genauer an 👇️ 
👉️ AutoForce = automatische Schardruckregelung 
👉️ Bei wechselnden Bodenbedingungen wird der Schardruck je nach Auflagedruck an der Tiefenführungsrolle automatisch angepasst:
👉️ Mehr Druck bei schwerem Boden 
👉️ Weniger Druck bei leichtem Boden 
Das Ergebnis: gleichmäßige Tiefenablage auch unter wechselnden Bedingungen und somit passende Ausgangsbedingungen für jedes Korn 🌾
Weitere Highlights im Überblick: 
▶️ 9 m Arbeitsbreite 
▶️ 6 000 l Doppeltank 
▶️ Verschiedene Scharsysteme 
Mehr dazu gibt es bald – stay tuned! 🤝 
#HORSCH #HORSCHMaschinen #Pronto9DC #AutoForce #Sämaschinen #Sätechnik #Landmaschinen #Landtechnik #farming #seeding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https://quintly-eu-image-storage.s3.amazonaws.com/2b3c5abb38895a9148f776d3c05b4c8b/e4d65ad3dc2cb6fb0b87ba105c45d9d5.jpg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0.4608 %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2357548940"/>
                  </a:ext>
                </a:extLst>
              </a:tr>
            </a:tbl>
          </a:graphicData>
        </a:graphic>
      </p:graphicFrame>
      <p:sp>
        <p:nvSpPr>
          <p:cNvPr id="4" name="Text Placeholder 3">
            <a:extLst>
              <a:ext uri="{FF2B5EF4-FFF2-40B4-BE49-F238E27FC236}">
                <a16:creationId xmlns:a16="http://schemas.microsoft.com/office/drawing/2014/main" id="{9BC70A9C-6757-4733-A73D-93C47DBEFA51}"/>
              </a:ext>
            </a:extLst>
          </p:cNvPr>
          <p:cNvSpPr>
            <a:spLocks noGrp="1"/>
          </p:cNvSpPr>
          <p:nvPr>
            <p:ph type="body" sz="quarter" idx="14"/>
          </p:nvPr>
        </p:nvSpPr>
        <p:spPr/>
        <p:txBody>
          <a:bodyPr/>
          <a:lstStyle/>
          <a:p>
            <a:r>
              <a:rPr lang="en-US"/>
              <a:t>11/01/2025 - 11/30/2025</a:t>
            </a:r>
          </a:p>
        </p:txBody>
      </p:sp>
    </p:spTree>
    <p:extLst>
      <p:ext uri="{BB962C8B-B14F-4D97-AF65-F5344CB8AC3E}">
        <p14:creationId xmlns:p14="http://schemas.microsoft.com/office/powerpoint/2010/main" val="376064234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29FA0E-4324-406E-9BEB-59008D85A5FF}"/>
              </a:ext>
            </a:extLst>
          </p:cNvPr>
          <p:cNvSpPr>
            <a:spLocks noGrp="1"/>
          </p:cNvSpPr>
          <p:nvPr>
            <p:ph type="title"/>
          </p:nvPr>
        </p:nvSpPr>
        <p:spPr/>
        <p:txBody>
          <a:bodyPr/>
          <a:lstStyle/>
          <a:p>
            <a:r>
              <a:rPr lang="en-US"/>
              <a:t>Instagram Posts Table | horsch.maschinen - 26 of 26</a:t>
            </a:r>
          </a:p>
        </p:txBody>
      </p:sp>
      <p:graphicFrame>
        <p:nvGraphicFramePr>
          <p:cNvPr id="5" name="Table Placeholder 4">
            <a:extLst>
              <a:ext uri="{FF2B5EF4-FFF2-40B4-BE49-F238E27FC236}">
                <a16:creationId xmlns:a16="http://schemas.microsoft.com/office/drawing/2014/main" id="{8674FABD-7DB3-4314-A7AC-1D4EBED42841}"/>
              </a:ext>
            </a:extLst>
          </p:cNvPr>
          <p:cNvGraphicFramePr>
            <a:graphicFrameLocks noGrp="1"/>
          </p:cNvGraphicFramePr>
          <p:nvPr>
            <p:ph type="tbl" sz="quarter" idx="13"/>
            <p:extLst>
              <p:ext uri="{D42A27DB-BD31-4B8C-83A1-F6EECF244321}">
                <p14:modId xmlns:p14="http://schemas.microsoft.com/office/powerpoint/2010/main" val="35277061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2433434187"/>
                    </a:ext>
                  </a:extLst>
                </a:gridCol>
                <a:gridCol w="1975104">
                  <a:extLst>
                    <a:ext uri="{9D8B030D-6E8A-4147-A177-3AD203B41FA5}">
                      <a16:colId xmlns:a16="http://schemas.microsoft.com/office/drawing/2014/main" val="4199102475"/>
                    </a:ext>
                  </a:extLst>
                </a:gridCol>
                <a:gridCol w="905256">
                  <a:extLst>
                    <a:ext uri="{9D8B030D-6E8A-4147-A177-3AD203B41FA5}">
                      <a16:colId xmlns:a16="http://schemas.microsoft.com/office/drawing/2014/main" val="67177114"/>
                    </a:ext>
                  </a:extLst>
                </a:gridCol>
                <a:gridCol w="905256">
                  <a:extLst>
                    <a:ext uri="{9D8B030D-6E8A-4147-A177-3AD203B41FA5}">
                      <a16:colId xmlns:a16="http://schemas.microsoft.com/office/drawing/2014/main" val="848286278"/>
                    </a:ext>
                  </a:extLst>
                </a:gridCol>
                <a:gridCol w="905256">
                  <a:extLst>
                    <a:ext uri="{9D8B030D-6E8A-4147-A177-3AD203B41FA5}">
                      <a16:colId xmlns:a16="http://schemas.microsoft.com/office/drawing/2014/main" val="2550525187"/>
                    </a:ext>
                  </a:extLst>
                </a:gridCol>
                <a:gridCol w="905256">
                  <a:extLst>
                    <a:ext uri="{9D8B030D-6E8A-4147-A177-3AD203B41FA5}">
                      <a16:colId xmlns:a16="http://schemas.microsoft.com/office/drawing/2014/main" val="14763162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6738145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horsch.maschinen - 2025-11-29 19:04:25</a:t>
                      </a:r>
                      <a:r>
                        <a:rPr kumimoji="0" lang="en-US" sz="1000" b="0" i="0" u="none" strike="noStrike" kern="1200" cap="none" spc="0" normalizeH="0" baseline="0" noProof="0">
                          <a:ln>
                            <a:noFill/>
                          </a:ln>
                          <a:solidFill>
                            <a:prstClr val="black"/>
                          </a:solidFill>
                          <a:effectLst/>
                          <a:uLnTx/>
                          <a:uFillTx/>
                          <a:latin typeface="Calibri"/>
                          <a:ea typeface="+mn-ea"/>
                          <a:cs typeface="+mn-cs"/>
                        </a:rPr>
                        <a:t>
 Advent competition // Advents-Gewinnspiel🎄🎁
🇬🇧 Our big HORSCH Advent competition starts tomorrow! ✨🎉 
On the four Sundays of Advent, we will open our surprise packages for you – and you will have the chance to win one of them! Whether you are a true HORSCH fan or a little tech enthusiast – there is something for everyone. 🚜💝 
How can you take part? You'll find out on each Sunday in Advent in our story. Stay tuned, check back and don't miss your chance to win! 
We'll keep our fingers crossed and wish you a wonderful Advent season! 🎄 
ℹ You can take part via our stories on Facebook and Instagram on 30 November 2025, 7 December 2025, 14 December 2025 and 21 December 2025. The winners will be notified via Instagram or Facebook direct message by 27 December 2025. The competition terms and conditions and privacy policy can be found via the link in the bio. The competition is in no way connected to Meta and is not organised or supported by Meta. 
--------------------- 
🇩🇪 Morgen startet unser großes HORSCH Advents-Gewinnspiel! ✨🎉 
An den vier Adventssonntagen öffnen wir für Euch unsere Überraschungspakete – und Ihr habt die Chance, Euch eines davon zu sichern! Ob für echte HORSCH Fans oder kleine Technikbegeisterte – für jeden ist etwas dabei. 🚜💝 
Wie Ihr mitmachen könnt? Das erfahrt Ihr immer pünktlich am Adventssonntag in unserer Story. Bleibt dran, schaut vorbei und lasst Euch die Chance auf einen Gewinn nicht entgehen! 
Wir drücken die Daumen und wünschen Euch eine wundervolle Adventszeit! 🎄 
ℹ Die Teilnahme erfolgt über unsere Storys auf Facebook und Instagram am 30.11.2025, 07.12.2025, 14.12.2025 und am 21.12.2025 . Die Gewinner:innen werden bis zum 27.12.2025 via Instagram oder Facebook Direktnachricht informiert. Die Gewinnspielbedingungen und Datenschutzregelungen findet Ihr über den Link in der Bio. Das Gewinnspiel steht in keinerlei Verbindung zu Meta und wird nicht von Meta organisiert oder unterstützt. 
#HORSCH #adventskalender #adventcalendar #gewinnspiel #competition #christmas #weihnachten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https://quintly-eu-image-storage.s3.amazonaws.com/2b3c5abb38895a9148f776d3c05b4c8b/2d03303174158611850c516a0040803b.jpg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0.4319 %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4020326289"/>
                  </a:ext>
                </a:extLst>
              </a:tr>
            </a:tbl>
          </a:graphicData>
        </a:graphic>
      </p:graphicFrame>
      <p:sp>
        <p:nvSpPr>
          <p:cNvPr id="4" name="Text Placeholder 3">
            <a:extLst>
              <a:ext uri="{FF2B5EF4-FFF2-40B4-BE49-F238E27FC236}">
                <a16:creationId xmlns:a16="http://schemas.microsoft.com/office/drawing/2014/main" id="{9FB9CD2B-EC7E-4FF3-8CF1-57406CBB3D7D}"/>
              </a:ext>
            </a:extLst>
          </p:cNvPr>
          <p:cNvSpPr>
            <a:spLocks noGrp="1"/>
          </p:cNvSpPr>
          <p:nvPr>
            <p:ph type="body" sz="quarter" idx="14"/>
          </p:nvPr>
        </p:nvSpPr>
        <p:spPr/>
        <p:txBody>
          <a:bodyPr/>
          <a:lstStyle/>
          <a:p>
            <a:r>
              <a:rPr lang="en-US"/>
              <a:t>11/01/2025 - 11/30/2025</a:t>
            </a:r>
          </a:p>
        </p:txBody>
      </p:sp>
    </p:spTree>
    <p:extLst>
      <p:ext uri="{BB962C8B-B14F-4D97-AF65-F5344CB8AC3E}">
        <p14:creationId xmlns:p14="http://schemas.microsoft.com/office/powerpoint/2010/main" val="243011489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0D1EA8-88F0-4A74-A331-EE59C31BA41A}"/>
              </a:ext>
            </a:extLst>
          </p:cNvPr>
          <p:cNvSpPr>
            <a:spLocks noGrp="1"/>
          </p:cNvSpPr>
          <p:nvPr>
            <p:ph type="title"/>
          </p:nvPr>
        </p:nvSpPr>
        <p:spPr/>
        <p:txBody>
          <a:bodyPr/>
          <a:lstStyle/>
          <a:p>
            <a:r>
              <a:rPr lang="de-DE"/>
              <a:t>Instagram Stories Table  | horsch.maschinen - 1 of 4</a:t>
            </a:r>
            <a:endParaRPr lang="en-US"/>
          </a:p>
        </p:txBody>
      </p:sp>
      <p:graphicFrame>
        <p:nvGraphicFramePr>
          <p:cNvPr id="5" name="Table Placeholder 4">
            <a:extLst>
              <a:ext uri="{FF2B5EF4-FFF2-40B4-BE49-F238E27FC236}">
                <a16:creationId xmlns:a16="http://schemas.microsoft.com/office/drawing/2014/main" id="{FED5A87F-6155-43D9-9BEF-98291F5FD9D5}"/>
              </a:ext>
            </a:extLst>
          </p:cNvPr>
          <p:cNvGraphicFramePr>
            <a:graphicFrameLocks noGrp="1"/>
          </p:cNvGraphicFramePr>
          <p:nvPr>
            <p:ph type="tbl" sz="quarter" idx="13"/>
            <p:extLst>
              <p:ext uri="{D42A27DB-BD31-4B8C-83A1-F6EECF244321}">
                <p14:modId xmlns:p14="http://schemas.microsoft.com/office/powerpoint/2010/main" val="39602665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414627009"/>
                    </a:ext>
                  </a:extLst>
                </a:gridCol>
                <a:gridCol w="658368">
                  <a:extLst>
                    <a:ext uri="{9D8B030D-6E8A-4147-A177-3AD203B41FA5}">
                      <a16:colId xmlns:a16="http://schemas.microsoft.com/office/drawing/2014/main" val="159105620"/>
                    </a:ext>
                  </a:extLst>
                </a:gridCol>
                <a:gridCol w="658368">
                  <a:extLst>
                    <a:ext uri="{9D8B030D-6E8A-4147-A177-3AD203B41FA5}">
                      <a16:colId xmlns:a16="http://schemas.microsoft.com/office/drawing/2014/main" val="2178602456"/>
                    </a:ext>
                  </a:extLst>
                </a:gridCol>
                <a:gridCol w="658368">
                  <a:extLst>
                    <a:ext uri="{9D8B030D-6E8A-4147-A177-3AD203B41FA5}">
                      <a16:colId xmlns:a16="http://schemas.microsoft.com/office/drawing/2014/main" val="4270499329"/>
                    </a:ext>
                  </a:extLst>
                </a:gridCol>
                <a:gridCol w="658368">
                  <a:extLst>
                    <a:ext uri="{9D8B030D-6E8A-4147-A177-3AD203B41FA5}">
                      <a16:colId xmlns:a16="http://schemas.microsoft.com/office/drawing/2014/main" val="2950221424"/>
                    </a:ext>
                  </a:extLst>
                </a:gridCol>
                <a:gridCol w="658368">
                  <a:extLst>
                    <a:ext uri="{9D8B030D-6E8A-4147-A177-3AD203B41FA5}">
                      <a16:colId xmlns:a16="http://schemas.microsoft.com/office/drawing/2014/main" val="2241640891"/>
                    </a:ext>
                  </a:extLst>
                </a:gridCol>
                <a:gridCol w="658368">
                  <a:extLst>
                    <a:ext uri="{9D8B030D-6E8A-4147-A177-3AD203B41FA5}">
                      <a16:colId xmlns:a16="http://schemas.microsoft.com/office/drawing/2014/main" val="1999086064"/>
                    </a:ext>
                  </a:extLst>
                </a:gridCol>
                <a:gridCol w="658368">
                  <a:extLst>
                    <a:ext uri="{9D8B030D-6E8A-4147-A177-3AD203B41FA5}">
                      <a16:colId xmlns:a16="http://schemas.microsoft.com/office/drawing/2014/main" val="1275306651"/>
                    </a:ext>
                  </a:extLst>
                </a:gridCol>
                <a:gridCol w="658368">
                  <a:extLst>
                    <a:ext uri="{9D8B030D-6E8A-4147-A177-3AD203B41FA5}">
                      <a16:colId xmlns:a16="http://schemas.microsoft.com/office/drawing/2014/main" val="1085615920"/>
                    </a:ext>
                  </a:extLst>
                </a:gridCol>
                <a:gridCol w="658368">
                  <a:extLst>
                    <a:ext uri="{9D8B030D-6E8A-4147-A177-3AD203B41FA5}">
                      <a16:colId xmlns:a16="http://schemas.microsoft.com/office/drawing/2014/main" val="7120120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Back</a:t>
                      </a:r>
                    </a:p>
                  </a:txBody>
                  <a:tcPr/>
                </a:tc>
                <a:extLst>
                  <a:ext uri="{0D108BD9-81ED-4DB2-BD59-A6C34878D82A}">
                    <a16:rowId xmlns:a16="http://schemas.microsoft.com/office/drawing/2014/main" val="36844004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horsch.maschinen - 2025-11-30 21:05:37</a:t>
                      </a:r>
                      <a:r>
                        <a:rPr kumimoji="0" lang="de-DE"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12/01/2025 20:38:35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344</a:t>
                      </a:r>
                    </a:p>
                  </a:txBody>
                  <a:tcPr/>
                </a:tc>
                <a:extLst>
                  <a:ext uri="{0D108BD9-81ED-4DB2-BD59-A6C34878D82A}">
                    <a16:rowId xmlns:a16="http://schemas.microsoft.com/office/drawing/2014/main" val="28309451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horsch.maschinen - 2025-11-30 21:03:37</a:t>
                      </a:r>
                      <a:r>
                        <a:rPr kumimoji="0" lang="de-DE"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12/01/2025 20:38:35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7568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356</a:t>
                      </a:r>
                    </a:p>
                  </a:txBody>
                  <a:tcPr/>
                </a:tc>
                <a:extLst>
                  <a:ext uri="{0D108BD9-81ED-4DB2-BD59-A6C34878D82A}">
                    <a16:rowId xmlns:a16="http://schemas.microsoft.com/office/drawing/2014/main" val="32662596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horsch.maschinen - 2025-11-30 21:03:33</a:t>
                      </a:r>
                      <a:r>
                        <a:rPr kumimoji="0" lang="de-DE"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12/01/2025 20:38:35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7965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649</a:t>
                      </a:r>
                    </a:p>
                  </a:txBody>
                  <a:tcPr/>
                </a:tc>
                <a:extLst>
                  <a:ext uri="{0D108BD9-81ED-4DB2-BD59-A6C34878D82A}">
                    <a16:rowId xmlns:a16="http://schemas.microsoft.com/office/drawing/2014/main" val="27079535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horsch.maschinen - 2025-11-30 21:03:29</a:t>
                      </a:r>
                      <a:r>
                        <a:rPr kumimoji="0" lang="de-DE"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12/01/2025 20:38:35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8223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461</a:t>
                      </a:r>
                    </a:p>
                  </a:txBody>
                  <a:tcPr/>
                </a:tc>
                <a:extLst>
                  <a:ext uri="{0D108BD9-81ED-4DB2-BD59-A6C34878D82A}">
                    <a16:rowId xmlns:a16="http://schemas.microsoft.com/office/drawing/2014/main" val="5304572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horsch.maschinen - 2025-11-30 21:03:23</a:t>
                      </a:r>
                      <a:r>
                        <a:rPr kumimoji="0" lang="de-DE"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12/01/2025 20:38:35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8091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333</a:t>
                      </a:r>
                    </a:p>
                  </a:txBody>
                  <a:tcPr/>
                </a:tc>
                <a:extLst>
                  <a:ext uri="{0D108BD9-81ED-4DB2-BD59-A6C34878D82A}">
                    <a16:rowId xmlns:a16="http://schemas.microsoft.com/office/drawing/2014/main" val="11958418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horsch.maschinen - 2025-11-30 21:01:43</a:t>
                      </a:r>
                      <a:r>
                        <a:rPr kumimoji="0" lang="de-DE"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12/01/2025 20:38:35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8587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7523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154</a:t>
                      </a:r>
                    </a:p>
                  </a:txBody>
                  <a:tcPr/>
                </a:tc>
                <a:extLst>
                  <a:ext uri="{0D108BD9-81ED-4DB2-BD59-A6C34878D82A}">
                    <a16:rowId xmlns:a16="http://schemas.microsoft.com/office/drawing/2014/main" val="33839699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horsch.maschinen - 2025-11-30 09:07:45</a:t>
                      </a:r>
                      <a:r>
                        <a:rPr kumimoji="0" lang="de-DE"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12/01/2025 08:38:56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8481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897</a:t>
                      </a:r>
                    </a:p>
                  </a:txBody>
                  <a:tcPr/>
                </a:tc>
                <a:extLst>
                  <a:ext uri="{0D108BD9-81ED-4DB2-BD59-A6C34878D82A}">
                    <a16:rowId xmlns:a16="http://schemas.microsoft.com/office/drawing/2014/main" val="2648601886"/>
                  </a:ext>
                </a:extLst>
              </a:tr>
            </a:tbl>
          </a:graphicData>
        </a:graphic>
      </p:graphicFrame>
      <p:sp>
        <p:nvSpPr>
          <p:cNvPr id="4" name="Text Placeholder 3">
            <a:extLst>
              <a:ext uri="{FF2B5EF4-FFF2-40B4-BE49-F238E27FC236}">
                <a16:creationId xmlns:a16="http://schemas.microsoft.com/office/drawing/2014/main" id="{B484490C-F045-414F-8AB7-BB2F237F87AB}"/>
              </a:ext>
            </a:extLst>
          </p:cNvPr>
          <p:cNvSpPr>
            <a:spLocks noGrp="1"/>
          </p:cNvSpPr>
          <p:nvPr>
            <p:ph type="body" sz="quarter" idx="14"/>
          </p:nvPr>
        </p:nvSpPr>
        <p:spPr/>
        <p:txBody>
          <a:bodyPr/>
          <a:lstStyle/>
          <a:p>
            <a:r>
              <a:rPr lang="en-US"/>
              <a:t>11/01/2025 - 11/30/2025</a:t>
            </a:r>
          </a:p>
        </p:txBody>
      </p:sp>
    </p:spTree>
    <p:extLst>
      <p:ext uri="{BB962C8B-B14F-4D97-AF65-F5344CB8AC3E}">
        <p14:creationId xmlns:p14="http://schemas.microsoft.com/office/powerpoint/2010/main" val="295072728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3BA77B-1BC5-4BF9-B951-059EC0FF3238}"/>
              </a:ext>
            </a:extLst>
          </p:cNvPr>
          <p:cNvSpPr>
            <a:spLocks noGrp="1"/>
          </p:cNvSpPr>
          <p:nvPr>
            <p:ph type="title"/>
          </p:nvPr>
        </p:nvSpPr>
        <p:spPr/>
        <p:txBody>
          <a:bodyPr/>
          <a:lstStyle/>
          <a:p>
            <a:r>
              <a:rPr lang="de-DE"/>
              <a:t>Instagram Stories Table  | horsch.maschinen - 2 of 4</a:t>
            </a:r>
            <a:endParaRPr lang="en-US"/>
          </a:p>
        </p:txBody>
      </p:sp>
      <p:graphicFrame>
        <p:nvGraphicFramePr>
          <p:cNvPr id="5" name="Table Placeholder 4">
            <a:extLst>
              <a:ext uri="{FF2B5EF4-FFF2-40B4-BE49-F238E27FC236}">
                <a16:creationId xmlns:a16="http://schemas.microsoft.com/office/drawing/2014/main" id="{1DCCC688-3DA7-44D2-84E7-23E4A8FFC2C9}"/>
              </a:ext>
            </a:extLst>
          </p:cNvPr>
          <p:cNvGraphicFramePr>
            <a:graphicFrameLocks noGrp="1"/>
          </p:cNvGraphicFramePr>
          <p:nvPr>
            <p:ph type="tbl" sz="quarter" idx="13"/>
            <p:extLst>
              <p:ext uri="{D42A27DB-BD31-4B8C-83A1-F6EECF244321}">
                <p14:modId xmlns:p14="http://schemas.microsoft.com/office/powerpoint/2010/main" val="36717347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627002267"/>
                    </a:ext>
                  </a:extLst>
                </a:gridCol>
                <a:gridCol w="658368">
                  <a:extLst>
                    <a:ext uri="{9D8B030D-6E8A-4147-A177-3AD203B41FA5}">
                      <a16:colId xmlns:a16="http://schemas.microsoft.com/office/drawing/2014/main" val="3964903151"/>
                    </a:ext>
                  </a:extLst>
                </a:gridCol>
                <a:gridCol w="658368">
                  <a:extLst>
                    <a:ext uri="{9D8B030D-6E8A-4147-A177-3AD203B41FA5}">
                      <a16:colId xmlns:a16="http://schemas.microsoft.com/office/drawing/2014/main" val="2068674250"/>
                    </a:ext>
                  </a:extLst>
                </a:gridCol>
                <a:gridCol w="658368">
                  <a:extLst>
                    <a:ext uri="{9D8B030D-6E8A-4147-A177-3AD203B41FA5}">
                      <a16:colId xmlns:a16="http://schemas.microsoft.com/office/drawing/2014/main" val="4075723970"/>
                    </a:ext>
                  </a:extLst>
                </a:gridCol>
                <a:gridCol w="658368">
                  <a:extLst>
                    <a:ext uri="{9D8B030D-6E8A-4147-A177-3AD203B41FA5}">
                      <a16:colId xmlns:a16="http://schemas.microsoft.com/office/drawing/2014/main" val="844374506"/>
                    </a:ext>
                  </a:extLst>
                </a:gridCol>
                <a:gridCol w="658368">
                  <a:extLst>
                    <a:ext uri="{9D8B030D-6E8A-4147-A177-3AD203B41FA5}">
                      <a16:colId xmlns:a16="http://schemas.microsoft.com/office/drawing/2014/main" val="1944703017"/>
                    </a:ext>
                  </a:extLst>
                </a:gridCol>
                <a:gridCol w="658368">
                  <a:extLst>
                    <a:ext uri="{9D8B030D-6E8A-4147-A177-3AD203B41FA5}">
                      <a16:colId xmlns:a16="http://schemas.microsoft.com/office/drawing/2014/main" val="2362125837"/>
                    </a:ext>
                  </a:extLst>
                </a:gridCol>
                <a:gridCol w="658368">
                  <a:extLst>
                    <a:ext uri="{9D8B030D-6E8A-4147-A177-3AD203B41FA5}">
                      <a16:colId xmlns:a16="http://schemas.microsoft.com/office/drawing/2014/main" val="1858772996"/>
                    </a:ext>
                  </a:extLst>
                </a:gridCol>
                <a:gridCol w="658368">
                  <a:extLst>
                    <a:ext uri="{9D8B030D-6E8A-4147-A177-3AD203B41FA5}">
                      <a16:colId xmlns:a16="http://schemas.microsoft.com/office/drawing/2014/main" val="421132726"/>
                    </a:ext>
                  </a:extLst>
                </a:gridCol>
                <a:gridCol w="658368">
                  <a:extLst>
                    <a:ext uri="{9D8B030D-6E8A-4147-A177-3AD203B41FA5}">
                      <a16:colId xmlns:a16="http://schemas.microsoft.com/office/drawing/2014/main" val="39392324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Back</a:t>
                      </a:r>
                    </a:p>
                  </a:txBody>
                  <a:tcPr/>
                </a:tc>
                <a:extLst>
                  <a:ext uri="{0D108BD9-81ED-4DB2-BD59-A6C34878D82A}">
                    <a16:rowId xmlns:a16="http://schemas.microsoft.com/office/drawing/2014/main" val="22391215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horsch.maschinen - 2025-11-30 09:07:08</a:t>
                      </a:r>
                      <a:r>
                        <a:rPr kumimoji="0" lang="de-DE"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12/01/2025 08:38:56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9035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716</a:t>
                      </a:r>
                    </a:p>
                  </a:txBody>
                  <a:tcPr/>
                </a:tc>
                <a:extLst>
                  <a:ext uri="{0D108BD9-81ED-4DB2-BD59-A6C34878D82A}">
                    <a16:rowId xmlns:a16="http://schemas.microsoft.com/office/drawing/2014/main" val="7638808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horsch.maschinen - 2025-11-30 09:06:10</a:t>
                      </a:r>
                      <a:r>
                        <a:rPr kumimoji="0" lang="de-DE"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12/01/2025 08:38:56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9085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817</a:t>
                      </a:r>
                    </a:p>
                  </a:txBody>
                  <a:tcPr/>
                </a:tc>
                <a:extLst>
                  <a:ext uri="{0D108BD9-81ED-4DB2-BD59-A6C34878D82A}">
                    <a16:rowId xmlns:a16="http://schemas.microsoft.com/office/drawing/2014/main" val="8155568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horsch.maschinen - 2025-11-30 09:06:06</a:t>
                      </a:r>
                      <a:r>
                        <a:rPr kumimoji="0" lang="de-DE"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12/01/2025 08:38:56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8940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7565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349</a:t>
                      </a:r>
                    </a:p>
                  </a:txBody>
                  <a:tcPr/>
                </a:tc>
                <a:extLst>
                  <a:ext uri="{0D108BD9-81ED-4DB2-BD59-A6C34878D82A}">
                    <a16:rowId xmlns:a16="http://schemas.microsoft.com/office/drawing/2014/main" val="11162830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horsch.maschinen - 2025-11-30 09:06:01</a:t>
                      </a:r>
                      <a:r>
                        <a:rPr kumimoji="0" lang="de-DE"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12/01/2025 08:38:56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8968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7767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163</a:t>
                      </a:r>
                    </a:p>
                  </a:txBody>
                  <a:tcPr/>
                </a:tc>
                <a:extLst>
                  <a:ext uri="{0D108BD9-81ED-4DB2-BD59-A6C34878D82A}">
                    <a16:rowId xmlns:a16="http://schemas.microsoft.com/office/drawing/2014/main" val="3474582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horsch.maschinen - 2025-11-29 19:38:56</a:t>
                      </a:r>
                      <a:r>
                        <a:rPr kumimoji="0" lang="de-DE"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11/30/2025 19:16:16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7558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282</a:t>
                      </a:r>
                    </a:p>
                  </a:txBody>
                  <a:tcPr/>
                </a:tc>
                <a:extLst>
                  <a:ext uri="{0D108BD9-81ED-4DB2-BD59-A6C34878D82A}">
                    <a16:rowId xmlns:a16="http://schemas.microsoft.com/office/drawing/2014/main" val="22137307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horsch.maschinen - 2025-11-29 19:37:01</a:t>
                      </a:r>
                      <a:r>
                        <a:rPr kumimoji="0" lang="de-DE"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11/30/2025 19:16:16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285</a:t>
                      </a:r>
                    </a:p>
                  </a:txBody>
                  <a:tcPr/>
                </a:tc>
                <a:extLst>
                  <a:ext uri="{0D108BD9-81ED-4DB2-BD59-A6C34878D82A}">
                    <a16:rowId xmlns:a16="http://schemas.microsoft.com/office/drawing/2014/main" val="25304734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horsch.maschinen - 2025-11-29 19:36:45</a:t>
                      </a:r>
                      <a:r>
                        <a:rPr kumimoji="0" lang="de-DE"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11/30/2025 19:16:16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7910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222</a:t>
                      </a:r>
                    </a:p>
                  </a:txBody>
                  <a:tcPr/>
                </a:tc>
                <a:extLst>
                  <a:ext uri="{0D108BD9-81ED-4DB2-BD59-A6C34878D82A}">
                    <a16:rowId xmlns:a16="http://schemas.microsoft.com/office/drawing/2014/main" val="2029344337"/>
                  </a:ext>
                </a:extLst>
              </a:tr>
            </a:tbl>
          </a:graphicData>
        </a:graphic>
      </p:graphicFrame>
      <p:sp>
        <p:nvSpPr>
          <p:cNvPr id="4" name="Text Placeholder 3">
            <a:extLst>
              <a:ext uri="{FF2B5EF4-FFF2-40B4-BE49-F238E27FC236}">
                <a16:creationId xmlns:a16="http://schemas.microsoft.com/office/drawing/2014/main" id="{A67A3DD4-2089-45B8-8315-A63AA17EC06F}"/>
              </a:ext>
            </a:extLst>
          </p:cNvPr>
          <p:cNvSpPr>
            <a:spLocks noGrp="1"/>
          </p:cNvSpPr>
          <p:nvPr>
            <p:ph type="body" sz="quarter" idx="14"/>
          </p:nvPr>
        </p:nvSpPr>
        <p:spPr/>
        <p:txBody>
          <a:bodyPr/>
          <a:lstStyle/>
          <a:p>
            <a:r>
              <a:rPr lang="en-US"/>
              <a:t>11/01/2025 - 11/30/2025</a:t>
            </a:r>
          </a:p>
        </p:txBody>
      </p:sp>
    </p:spTree>
    <p:extLst>
      <p:ext uri="{BB962C8B-B14F-4D97-AF65-F5344CB8AC3E}">
        <p14:creationId xmlns:p14="http://schemas.microsoft.com/office/powerpoint/2010/main" val="421069484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80CD5F-338F-4724-B952-16734E9C3FF7}"/>
              </a:ext>
            </a:extLst>
          </p:cNvPr>
          <p:cNvSpPr>
            <a:spLocks noGrp="1"/>
          </p:cNvSpPr>
          <p:nvPr>
            <p:ph type="title"/>
          </p:nvPr>
        </p:nvSpPr>
        <p:spPr/>
        <p:txBody>
          <a:bodyPr/>
          <a:lstStyle/>
          <a:p>
            <a:r>
              <a:rPr lang="de-DE"/>
              <a:t>Instagram Stories Table  | horsch.maschinen - 3 of 4</a:t>
            </a:r>
            <a:endParaRPr lang="en-US"/>
          </a:p>
        </p:txBody>
      </p:sp>
      <p:graphicFrame>
        <p:nvGraphicFramePr>
          <p:cNvPr id="5" name="Table Placeholder 4">
            <a:extLst>
              <a:ext uri="{FF2B5EF4-FFF2-40B4-BE49-F238E27FC236}">
                <a16:creationId xmlns:a16="http://schemas.microsoft.com/office/drawing/2014/main" id="{250073DE-C46C-4A9F-95D4-43B61FDF9A6A}"/>
              </a:ext>
            </a:extLst>
          </p:cNvPr>
          <p:cNvGraphicFramePr>
            <a:graphicFrameLocks noGrp="1"/>
          </p:cNvGraphicFramePr>
          <p:nvPr>
            <p:ph type="tbl" sz="quarter" idx="13"/>
            <p:extLst>
              <p:ext uri="{D42A27DB-BD31-4B8C-83A1-F6EECF244321}">
                <p14:modId xmlns:p14="http://schemas.microsoft.com/office/powerpoint/2010/main" val="26297557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4167286388"/>
                    </a:ext>
                  </a:extLst>
                </a:gridCol>
                <a:gridCol w="658368">
                  <a:extLst>
                    <a:ext uri="{9D8B030D-6E8A-4147-A177-3AD203B41FA5}">
                      <a16:colId xmlns:a16="http://schemas.microsoft.com/office/drawing/2014/main" val="1717693352"/>
                    </a:ext>
                  </a:extLst>
                </a:gridCol>
                <a:gridCol w="658368">
                  <a:extLst>
                    <a:ext uri="{9D8B030D-6E8A-4147-A177-3AD203B41FA5}">
                      <a16:colId xmlns:a16="http://schemas.microsoft.com/office/drawing/2014/main" val="1325622853"/>
                    </a:ext>
                  </a:extLst>
                </a:gridCol>
                <a:gridCol w="658368">
                  <a:extLst>
                    <a:ext uri="{9D8B030D-6E8A-4147-A177-3AD203B41FA5}">
                      <a16:colId xmlns:a16="http://schemas.microsoft.com/office/drawing/2014/main" val="1702888911"/>
                    </a:ext>
                  </a:extLst>
                </a:gridCol>
                <a:gridCol w="658368">
                  <a:extLst>
                    <a:ext uri="{9D8B030D-6E8A-4147-A177-3AD203B41FA5}">
                      <a16:colId xmlns:a16="http://schemas.microsoft.com/office/drawing/2014/main" val="1024257714"/>
                    </a:ext>
                  </a:extLst>
                </a:gridCol>
                <a:gridCol w="658368">
                  <a:extLst>
                    <a:ext uri="{9D8B030D-6E8A-4147-A177-3AD203B41FA5}">
                      <a16:colId xmlns:a16="http://schemas.microsoft.com/office/drawing/2014/main" val="911974621"/>
                    </a:ext>
                  </a:extLst>
                </a:gridCol>
                <a:gridCol w="658368">
                  <a:extLst>
                    <a:ext uri="{9D8B030D-6E8A-4147-A177-3AD203B41FA5}">
                      <a16:colId xmlns:a16="http://schemas.microsoft.com/office/drawing/2014/main" val="1942642058"/>
                    </a:ext>
                  </a:extLst>
                </a:gridCol>
                <a:gridCol w="658368">
                  <a:extLst>
                    <a:ext uri="{9D8B030D-6E8A-4147-A177-3AD203B41FA5}">
                      <a16:colId xmlns:a16="http://schemas.microsoft.com/office/drawing/2014/main" val="1833649189"/>
                    </a:ext>
                  </a:extLst>
                </a:gridCol>
                <a:gridCol w="658368">
                  <a:extLst>
                    <a:ext uri="{9D8B030D-6E8A-4147-A177-3AD203B41FA5}">
                      <a16:colId xmlns:a16="http://schemas.microsoft.com/office/drawing/2014/main" val="2435010367"/>
                    </a:ext>
                  </a:extLst>
                </a:gridCol>
                <a:gridCol w="658368">
                  <a:extLst>
                    <a:ext uri="{9D8B030D-6E8A-4147-A177-3AD203B41FA5}">
                      <a16:colId xmlns:a16="http://schemas.microsoft.com/office/drawing/2014/main" val="13166127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Back</a:t>
                      </a:r>
                    </a:p>
                  </a:txBody>
                  <a:tcPr/>
                </a:tc>
                <a:extLst>
                  <a:ext uri="{0D108BD9-81ED-4DB2-BD59-A6C34878D82A}">
                    <a16:rowId xmlns:a16="http://schemas.microsoft.com/office/drawing/2014/main" val="1463125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horsch.maschinen - 2025-11-29 19:36:38</a:t>
                      </a:r>
                      <a:r>
                        <a:rPr kumimoji="0" lang="de-DE"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11/30/2025 19:16:16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8709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7752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88</a:t>
                      </a:r>
                    </a:p>
                  </a:txBody>
                  <a:tcPr/>
                </a:tc>
                <a:extLst>
                  <a:ext uri="{0D108BD9-81ED-4DB2-BD59-A6C34878D82A}">
                    <a16:rowId xmlns:a16="http://schemas.microsoft.com/office/drawing/2014/main" val="13838712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horsch.maschinen - 2025-11-27 19:58:20</a:t>
                      </a:r>
                      <a:r>
                        <a:rPr kumimoji="0" lang="de-DE"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11/28/2025 19:39:30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10415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9080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8321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726</a:t>
                      </a:r>
                    </a:p>
                  </a:txBody>
                  <a:tcPr/>
                </a:tc>
                <a:extLst>
                  <a:ext uri="{0D108BD9-81ED-4DB2-BD59-A6C34878D82A}">
                    <a16:rowId xmlns:a16="http://schemas.microsoft.com/office/drawing/2014/main" val="16707602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horsch.maschinen - 2025-11-27 19:58:18</a:t>
                      </a:r>
                      <a:r>
                        <a:rPr kumimoji="0" lang="de-DE"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11/28/2025 19:39:30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12703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9458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2476</a:t>
                      </a:r>
                    </a:p>
                  </a:txBody>
                  <a:tcPr/>
                </a:tc>
                <a:extLst>
                  <a:ext uri="{0D108BD9-81ED-4DB2-BD59-A6C34878D82A}">
                    <a16:rowId xmlns:a16="http://schemas.microsoft.com/office/drawing/2014/main" val="11292842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horsch.maschinen - 2025-11-27 19:58:16</a:t>
                      </a:r>
                      <a:r>
                        <a:rPr kumimoji="0" lang="de-DE"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11/28/2025 19:39:30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13725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9783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10838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1415</a:t>
                      </a:r>
                    </a:p>
                  </a:txBody>
                  <a:tcPr/>
                </a:tc>
                <a:extLst>
                  <a:ext uri="{0D108BD9-81ED-4DB2-BD59-A6C34878D82A}">
                    <a16:rowId xmlns:a16="http://schemas.microsoft.com/office/drawing/2014/main" val="28189744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horsch.maschinen - 2025-11-27 19:58:14</a:t>
                      </a:r>
                      <a:r>
                        <a:rPr kumimoji="0" lang="de-DE"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11/28/2025 19:39:30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12644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9787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825</a:t>
                      </a:r>
                    </a:p>
                  </a:txBody>
                  <a:tcPr/>
                </a:tc>
                <a:extLst>
                  <a:ext uri="{0D108BD9-81ED-4DB2-BD59-A6C34878D82A}">
                    <a16:rowId xmlns:a16="http://schemas.microsoft.com/office/drawing/2014/main" val="25541951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horsch.maschinen - 2025-11-27 19:58:12</a:t>
                      </a:r>
                      <a:r>
                        <a:rPr kumimoji="0" lang="de-DE"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11/28/2025 19:39:30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12747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10933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9311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199</a:t>
                      </a:r>
                    </a:p>
                  </a:txBody>
                  <a:tcPr/>
                </a:tc>
                <a:extLst>
                  <a:ext uri="{0D108BD9-81ED-4DB2-BD59-A6C34878D82A}">
                    <a16:rowId xmlns:a16="http://schemas.microsoft.com/office/drawing/2014/main" val="41183987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horsch.maschinen - 2025-11-25 20:58:30</a:t>
                      </a:r>
                      <a:r>
                        <a:rPr kumimoji="0" lang="de-DE"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11/26/2025 20:38:17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9409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8245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90</a:t>
                      </a:r>
                    </a:p>
                  </a:txBody>
                  <a:tcPr/>
                </a:tc>
                <a:extLst>
                  <a:ext uri="{0D108BD9-81ED-4DB2-BD59-A6C34878D82A}">
                    <a16:rowId xmlns:a16="http://schemas.microsoft.com/office/drawing/2014/main" val="1772453415"/>
                  </a:ext>
                </a:extLst>
              </a:tr>
            </a:tbl>
          </a:graphicData>
        </a:graphic>
      </p:graphicFrame>
      <p:sp>
        <p:nvSpPr>
          <p:cNvPr id="4" name="Text Placeholder 3">
            <a:extLst>
              <a:ext uri="{FF2B5EF4-FFF2-40B4-BE49-F238E27FC236}">
                <a16:creationId xmlns:a16="http://schemas.microsoft.com/office/drawing/2014/main" id="{CF0F9056-2151-42EC-A158-382D8814D028}"/>
              </a:ext>
            </a:extLst>
          </p:cNvPr>
          <p:cNvSpPr>
            <a:spLocks noGrp="1"/>
          </p:cNvSpPr>
          <p:nvPr>
            <p:ph type="body" sz="quarter" idx="14"/>
          </p:nvPr>
        </p:nvSpPr>
        <p:spPr/>
        <p:txBody>
          <a:bodyPr/>
          <a:lstStyle/>
          <a:p>
            <a:r>
              <a:rPr lang="en-US"/>
              <a:t>11/01/2025 - 11/30/2025</a:t>
            </a:r>
          </a:p>
        </p:txBody>
      </p:sp>
    </p:spTree>
    <p:extLst>
      <p:ext uri="{BB962C8B-B14F-4D97-AF65-F5344CB8AC3E}">
        <p14:creationId xmlns:p14="http://schemas.microsoft.com/office/powerpoint/2010/main" val="29952421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E968BB-6E27-41FF-9158-F5E347382606}"/>
              </a:ext>
            </a:extLst>
          </p:cNvPr>
          <p:cNvSpPr>
            <a:spLocks noGrp="1"/>
          </p:cNvSpPr>
          <p:nvPr>
            <p:ph type="title"/>
          </p:nvPr>
        </p:nvSpPr>
        <p:spPr/>
        <p:txBody>
          <a:bodyPr/>
          <a:lstStyle/>
          <a:p>
            <a:r>
              <a:rPr lang="de-DE"/>
              <a:t>Instagram Stories Table  | horsch.maschinen - 4 of 4</a:t>
            </a:r>
            <a:endParaRPr lang="en-US"/>
          </a:p>
        </p:txBody>
      </p:sp>
      <p:graphicFrame>
        <p:nvGraphicFramePr>
          <p:cNvPr id="5" name="Table Placeholder 4">
            <a:extLst>
              <a:ext uri="{FF2B5EF4-FFF2-40B4-BE49-F238E27FC236}">
                <a16:creationId xmlns:a16="http://schemas.microsoft.com/office/drawing/2014/main" id="{5754A92C-8F6B-489B-A7C6-8208B2EE1646}"/>
              </a:ext>
            </a:extLst>
          </p:cNvPr>
          <p:cNvGraphicFramePr>
            <a:graphicFrameLocks noGrp="1"/>
          </p:cNvGraphicFramePr>
          <p:nvPr>
            <p:ph type="tbl" sz="quarter" idx="13"/>
            <p:extLst>
              <p:ext uri="{D42A27DB-BD31-4B8C-83A1-F6EECF244321}">
                <p14:modId xmlns:p14="http://schemas.microsoft.com/office/powerpoint/2010/main" val="33791953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233994639"/>
                    </a:ext>
                  </a:extLst>
                </a:gridCol>
                <a:gridCol w="658368">
                  <a:extLst>
                    <a:ext uri="{9D8B030D-6E8A-4147-A177-3AD203B41FA5}">
                      <a16:colId xmlns:a16="http://schemas.microsoft.com/office/drawing/2014/main" val="118444446"/>
                    </a:ext>
                  </a:extLst>
                </a:gridCol>
                <a:gridCol w="658368">
                  <a:extLst>
                    <a:ext uri="{9D8B030D-6E8A-4147-A177-3AD203B41FA5}">
                      <a16:colId xmlns:a16="http://schemas.microsoft.com/office/drawing/2014/main" val="1467399529"/>
                    </a:ext>
                  </a:extLst>
                </a:gridCol>
                <a:gridCol w="658368">
                  <a:extLst>
                    <a:ext uri="{9D8B030D-6E8A-4147-A177-3AD203B41FA5}">
                      <a16:colId xmlns:a16="http://schemas.microsoft.com/office/drawing/2014/main" val="2343475759"/>
                    </a:ext>
                  </a:extLst>
                </a:gridCol>
                <a:gridCol w="658368">
                  <a:extLst>
                    <a:ext uri="{9D8B030D-6E8A-4147-A177-3AD203B41FA5}">
                      <a16:colId xmlns:a16="http://schemas.microsoft.com/office/drawing/2014/main" val="3504190604"/>
                    </a:ext>
                  </a:extLst>
                </a:gridCol>
                <a:gridCol w="658368">
                  <a:extLst>
                    <a:ext uri="{9D8B030D-6E8A-4147-A177-3AD203B41FA5}">
                      <a16:colId xmlns:a16="http://schemas.microsoft.com/office/drawing/2014/main" val="3342744054"/>
                    </a:ext>
                  </a:extLst>
                </a:gridCol>
                <a:gridCol w="658368">
                  <a:extLst>
                    <a:ext uri="{9D8B030D-6E8A-4147-A177-3AD203B41FA5}">
                      <a16:colId xmlns:a16="http://schemas.microsoft.com/office/drawing/2014/main" val="3442347951"/>
                    </a:ext>
                  </a:extLst>
                </a:gridCol>
                <a:gridCol w="658368">
                  <a:extLst>
                    <a:ext uri="{9D8B030D-6E8A-4147-A177-3AD203B41FA5}">
                      <a16:colId xmlns:a16="http://schemas.microsoft.com/office/drawing/2014/main" val="4144033834"/>
                    </a:ext>
                  </a:extLst>
                </a:gridCol>
                <a:gridCol w="658368">
                  <a:extLst>
                    <a:ext uri="{9D8B030D-6E8A-4147-A177-3AD203B41FA5}">
                      <a16:colId xmlns:a16="http://schemas.microsoft.com/office/drawing/2014/main" val="797726882"/>
                    </a:ext>
                  </a:extLst>
                </a:gridCol>
                <a:gridCol w="658368">
                  <a:extLst>
                    <a:ext uri="{9D8B030D-6E8A-4147-A177-3AD203B41FA5}">
                      <a16:colId xmlns:a16="http://schemas.microsoft.com/office/drawing/2014/main" val="37709253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Back</a:t>
                      </a:r>
                    </a:p>
                  </a:txBody>
                  <a:tcPr/>
                </a:tc>
                <a:extLst>
                  <a:ext uri="{0D108BD9-81ED-4DB2-BD59-A6C34878D82A}">
                    <a16:rowId xmlns:a16="http://schemas.microsoft.com/office/drawing/2014/main" val="23520033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horsch.maschinen - 2025-11-25 05:23:45</a:t>
                      </a:r>
                      <a:r>
                        <a:rPr kumimoji="0" lang="de-DE"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11/26/2025 05:15:36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8394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379</a:t>
                      </a:r>
                    </a:p>
                  </a:txBody>
                  <a:tcPr/>
                </a:tc>
                <a:extLst>
                  <a:ext uri="{0D108BD9-81ED-4DB2-BD59-A6C34878D82A}">
                    <a16:rowId xmlns:a16="http://schemas.microsoft.com/office/drawing/2014/main" val="25377505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horsch.maschinen - 2025-11-25 05:22:48</a:t>
                      </a:r>
                      <a:r>
                        <a:rPr kumimoji="0" lang="de-DE"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11/26/2025 05:15:36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8743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7695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7202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488</a:t>
                      </a:r>
                    </a:p>
                  </a:txBody>
                  <a:tcPr/>
                </a:tc>
                <a:extLst>
                  <a:ext uri="{0D108BD9-81ED-4DB2-BD59-A6C34878D82A}">
                    <a16:rowId xmlns:a16="http://schemas.microsoft.com/office/drawing/2014/main" val="17322565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horsch.maschinen - 2025-11-25 05:22:44</a:t>
                      </a:r>
                      <a:r>
                        <a:rPr kumimoji="0" lang="de-DE"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11/26/2025 05:15:36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9164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7884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589</a:t>
                      </a:r>
                    </a:p>
                  </a:txBody>
                  <a:tcPr/>
                </a:tc>
                <a:extLst>
                  <a:ext uri="{0D108BD9-81ED-4DB2-BD59-A6C34878D82A}">
                    <a16:rowId xmlns:a16="http://schemas.microsoft.com/office/drawing/2014/main" val="41443859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horsch.maschinen - 2025-11-25 05:22:41</a:t>
                      </a:r>
                      <a:r>
                        <a:rPr kumimoji="0" lang="de-DE"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11/26/2025 05:15:36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9282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8195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260</a:t>
                      </a:r>
                    </a:p>
                  </a:txBody>
                  <a:tcPr/>
                </a:tc>
                <a:extLst>
                  <a:ext uri="{0D108BD9-81ED-4DB2-BD59-A6C34878D82A}">
                    <a16:rowId xmlns:a16="http://schemas.microsoft.com/office/drawing/2014/main" val="2991738057"/>
                  </a:ext>
                </a:extLst>
              </a:tr>
            </a:tbl>
          </a:graphicData>
        </a:graphic>
      </p:graphicFrame>
      <p:sp>
        <p:nvSpPr>
          <p:cNvPr id="4" name="Text Placeholder 3">
            <a:extLst>
              <a:ext uri="{FF2B5EF4-FFF2-40B4-BE49-F238E27FC236}">
                <a16:creationId xmlns:a16="http://schemas.microsoft.com/office/drawing/2014/main" id="{69A1B412-044D-4C87-BC8D-1EA54BB31408}"/>
              </a:ext>
            </a:extLst>
          </p:cNvPr>
          <p:cNvSpPr>
            <a:spLocks noGrp="1"/>
          </p:cNvSpPr>
          <p:nvPr>
            <p:ph type="body" sz="quarter" idx="14"/>
          </p:nvPr>
        </p:nvSpPr>
        <p:spPr/>
        <p:txBody>
          <a:bodyPr/>
          <a:lstStyle/>
          <a:p>
            <a:r>
              <a:rPr lang="en-US"/>
              <a:t>11/01/2025 - 11/30/2025</a:t>
            </a:r>
          </a:p>
        </p:txBody>
      </p:sp>
    </p:spTree>
    <p:extLst>
      <p:ext uri="{BB962C8B-B14F-4D97-AF65-F5344CB8AC3E}">
        <p14:creationId xmlns:p14="http://schemas.microsoft.com/office/powerpoint/2010/main" val="307581730"/>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9470</Words>
  <Application>Microsoft Office PowerPoint</Application>
  <PresentationFormat>On-screen Show (4:3)</PresentationFormat>
  <Paragraphs>692</Paragraphs>
  <Slides>36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36</vt:i4>
      </vt:variant>
    </vt:vector>
  </HeadingPairs>
  <TitlesOfParts>
    <vt:vector size="39" baseType="lpstr">
      <vt:lpstr>Calibri</vt:lpstr>
      <vt:lpstr>Arial</vt:lpstr>
      <vt:lpstr>quintly_template</vt:lpstr>
      <vt:lpstr>Overview</vt:lpstr>
      <vt:lpstr>Instagram Key Metrics Table | horsch.maschinen</vt:lpstr>
      <vt:lpstr>Instagram Followers Total | horsch.maschinen</vt:lpstr>
      <vt:lpstr>Instagram Followers Change Rate | horsch.maschinen</vt:lpstr>
      <vt:lpstr>Instagram Average Interactions Per Post | horsch.maschinen</vt:lpstr>
      <vt:lpstr>Instagram Reach | horsch.maschinen</vt:lpstr>
      <vt:lpstr>Instagram Posts Table | horsch.maschinen - 1 of 26</vt:lpstr>
      <vt:lpstr>Instagram Posts Table | horsch.maschinen - 2 of 26</vt:lpstr>
      <vt:lpstr>Instagram Posts Table | horsch.maschinen - 3 of 26</vt:lpstr>
      <vt:lpstr>Instagram Posts Table | horsch.maschinen - 4 of 26</vt:lpstr>
      <vt:lpstr>Instagram Posts Table | horsch.maschinen - 5 of 26</vt:lpstr>
      <vt:lpstr>Instagram Posts Table | horsch.maschinen - 6 of 26</vt:lpstr>
      <vt:lpstr>Instagram Posts Table | horsch.maschinen - 7 of 26</vt:lpstr>
      <vt:lpstr>Instagram Posts Table | horsch.maschinen - 8 of 26</vt:lpstr>
      <vt:lpstr>Instagram Posts Table | horsch.maschinen - 9 of 26</vt:lpstr>
      <vt:lpstr>Instagram Posts Table | horsch.maschinen - 10 of 26</vt:lpstr>
      <vt:lpstr>Instagram Posts Table | horsch.maschinen - 11 of 26</vt:lpstr>
      <vt:lpstr>Instagram Posts Table | horsch.maschinen - 12 of 26</vt:lpstr>
      <vt:lpstr>Instagram Posts Table | horsch.maschinen - 13 of 26</vt:lpstr>
      <vt:lpstr>Instagram Posts Table | horsch.maschinen - 14 of 26</vt:lpstr>
      <vt:lpstr>Instagram Posts Table | horsch.maschinen - 15 of 26</vt:lpstr>
      <vt:lpstr>Instagram Posts Table | horsch.maschinen - 16 of 26</vt:lpstr>
      <vt:lpstr>Instagram Posts Table | horsch.maschinen - 17 of 26</vt:lpstr>
      <vt:lpstr>Instagram Posts Table | horsch.maschinen - 18 of 26</vt:lpstr>
      <vt:lpstr>Instagram Posts Table | horsch.maschinen - 19 of 26</vt:lpstr>
      <vt:lpstr>Instagram Posts Table | horsch.maschinen - 20 of 26</vt:lpstr>
      <vt:lpstr>Instagram Posts Table | horsch.maschinen - 21 of 26</vt:lpstr>
      <vt:lpstr>Instagram Posts Table | horsch.maschinen - 22 of 26</vt:lpstr>
      <vt:lpstr>Instagram Posts Table | horsch.maschinen - 23 of 26</vt:lpstr>
      <vt:lpstr>Instagram Posts Table | horsch.maschinen - 24 of 26</vt:lpstr>
      <vt:lpstr>Instagram Posts Table | horsch.maschinen - 25 of 26</vt:lpstr>
      <vt:lpstr>Instagram Posts Table | horsch.maschinen - 26 of 26</vt:lpstr>
      <vt:lpstr>Instagram Stories Table  | horsch.maschinen - 1 of 4</vt:lpstr>
      <vt:lpstr>Instagram Stories Table  | horsch.maschinen - 2 of 4</vt:lpstr>
      <vt:lpstr>Instagram Stories Table  | horsch.maschinen - 3 of 4</vt:lpstr>
      <vt:lpstr>Instagram Stories Table  | horsch.maschinen - 4 of 4</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Overview</dc:title>
  <dc:creator>Frederik Born</dc:creator>
  <cp:lastModifiedBy>Frederik Born</cp:lastModifiedBy>
  <cp:revision>1</cp:revision>
  <dcterms:created xsi:type="dcterms:W3CDTF">2025-12-10T14:28:10Z</dcterms:created>
  <dcterms:modified xsi:type="dcterms:W3CDTF">2025-12-10T14:29:35Z</dcterms:modified>
</cp:coreProperties>
</file>