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7B34-908F-4D8C-AB70-E0911EF54AC0}"/>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21EF9E35-556F-425F-9134-4F2155C56CB1}"/>
              </a:ext>
            </a:extLst>
          </p:cNvPr>
          <p:cNvGraphicFramePr>
            <a:graphicFrameLocks noGrp="1"/>
          </p:cNvGraphicFramePr>
          <p:nvPr>
            <p:ph type="tbl" sz="quarter" idx="13"/>
            <p:extLst>
              <p:ext uri="{D42A27DB-BD31-4B8C-83A1-F6EECF244321}">
                <p14:modId xmlns:p14="http://schemas.microsoft.com/office/powerpoint/2010/main" val="3402489340"/>
              </p:ext>
            </p:extLst>
          </p:nvPr>
        </p:nvGraphicFramePr>
        <p:xfrm>
          <a:off x="457200" y="1731963"/>
          <a:ext cx="7982712" cy="29260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88496518"/>
                    </a:ext>
                  </a:extLst>
                </a:gridCol>
                <a:gridCol w="1645920">
                  <a:extLst>
                    <a:ext uri="{9D8B030D-6E8A-4147-A177-3AD203B41FA5}">
                      <a16:colId xmlns:a16="http://schemas.microsoft.com/office/drawing/2014/main" val="278770492"/>
                    </a:ext>
                  </a:extLst>
                </a:gridCol>
                <a:gridCol w="576072">
                  <a:extLst>
                    <a:ext uri="{9D8B030D-6E8A-4147-A177-3AD203B41FA5}">
                      <a16:colId xmlns:a16="http://schemas.microsoft.com/office/drawing/2014/main" val="1337920512"/>
                    </a:ext>
                  </a:extLst>
                </a:gridCol>
                <a:gridCol w="576072">
                  <a:extLst>
                    <a:ext uri="{9D8B030D-6E8A-4147-A177-3AD203B41FA5}">
                      <a16:colId xmlns:a16="http://schemas.microsoft.com/office/drawing/2014/main" val="1822686226"/>
                    </a:ext>
                  </a:extLst>
                </a:gridCol>
                <a:gridCol w="576072">
                  <a:extLst>
                    <a:ext uri="{9D8B030D-6E8A-4147-A177-3AD203B41FA5}">
                      <a16:colId xmlns:a16="http://schemas.microsoft.com/office/drawing/2014/main" val="2481805839"/>
                    </a:ext>
                  </a:extLst>
                </a:gridCol>
                <a:gridCol w="576072">
                  <a:extLst>
                    <a:ext uri="{9D8B030D-6E8A-4147-A177-3AD203B41FA5}">
                      <a16:colId xmlns:a16="http://schemas.microsoft.com/office/drawing/2014/main" val="1635629642"/>
                    </a:ext>
                  </a:extLst>
                </a:gridCol>
                <a:gridCol w="576072">
                  <a:extLst>
                    <a:ext uri="{9D8B030D-6E8A-4147-A177-3AD203B41FA5}">
                      <a16:colId xmlns:a16="http://schemas.microsoft.com/office/drawing/2014/main" val="108109489"/>
                    </a:ext>
                  </a:extLst>
                </a:gridCol>
                <a:gridCol w="576072">
                  <a:extLst>
                    <a:ext uri="{9D8B030D-6E8A-4147-A177-3AD203B41FA5}">
                      <a16:colId xmlns:a16="http://schemas.microsoft.com/office/drawing/2014/main" val="667259948"/>
                    </a:ext>
                  </a:extLst>
                </a:gridCol>
                <a:gridCol w="576072">
                  <a:extLst>
                    <a:ext uri="{9D8B030D-6E8A-4147-A177-3AD203B41FA5}">
                      <a16:colId xmlns:a16="http://schemas.microsoft.com/office/drawing/2014/main" val="3068072275"/>
                    </a:ext>
                  </a:extLst>
                </a:gridCol>
                <a:gridCol w="576072">
                  <a:extLst>
                    <a:ext uri="{9D8B030D-6E8A-4147-A177-3AD203B41FA5}">
                      <a16:colId xmlns:a16="http://schemas.microsoft.com/office/drawing/2014/main" val="3192374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6505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- 2022-10-13 16:09:01</a:t>
                      </a:r>
                      <a:r>
                        <a:rPr kumimoji="0" lang="en-US" sz="1000" b="0" i="0" u="none" strike="noStrike" kern="1200" cap="none" spc="0" normalizeH="0" baseline="0" noProof="0">
                          <a:ln>
                            <a:noFill/>
                          </a:ln>
                          <a:solidFill>
                            <a:prstClr val="black"/>
                          </a:solidFill>
                          <a:effectLst/>
                          <a:uLnTx/>
                          <a:uFillTx/>
                          <a:latin typeface="+mn-lt"/>
                          <a:ea typeface="+mn-ea"/>
                          <a:cs typeface="+mn-cs"/>
                        </a:rPr>
                        <a:t>
 It is the last day of Chillventa and we are happy to have met so many familiar and new faces. It was great to discuss again in person and show you our glass door innovations for chiller, freezer and cold rooms.
We look forward to meeting you again at EuroShop – The World´s No. 1 Retail Trade Fair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17.220290202662 %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0573401"/>
                  </a:ext>
                </a:extLst>
              </a:tr>
            </a:tbl>
          </a:graphicData>
        </a:graphic>
      </p:graphicFrame>
      <p:sp>
        <p:nvSpPr>
          <p:cNvPr id="4" name="Text Placeholder 3">
            <a:extLst>
              <a:ext uri="{FF2B5EF4-FFF2-40B4-BE49-F238E27FC236}">
                <a16:creationId xmlns:a16="http://schemas.microsoft.com/office/drawing/2014/main" id="{A0802828-589B-4EFC-94B1-65BDBADC88D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289967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0B3A9-074B-4C20-8E3F-08C39F610233}"/>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62499954-19CA-4EBC-AF89-E2F4EA0EFE70}"/>
              </a:ext>
            </a:extLst>
          </p:cNvPr>
          <p:cNvGraphicFramePr>
            <a:graphicFrameLocks noGrp="1"/>
          </p:cNvGraphicFramePr>
          <p:nvPr>
            <p:ph type="tbl" sz="quarter" idx="13"/>
            <p:extLst>
              <p:ext uri="{D42A27DB-BD31-4B8C-83A1-F6EECF244321}">
                <p14:modId xmlns:p14="http://schemas.microsoft.com/office/powerpoint/2010/main" val="423653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67652848"/>
                    </a:ext>
                  </a:extLst>
                </a:gridCol>
                <a:gridCol w="1645920">
                  <a:extLst>
                    <a:ext uri="{9D8B030D-6E8A-4147-A177-3AD203B41FA5}">
                      <a16:colId xmlns:a16="http://schemas.microsoft.com/office/drawing/2014/main" val="2550503383"/>
                    </a:ext>
                  </a:extLst>
                </a:gridCol>
                <a:gridCol w="576072">
                  <a:extLst>
                    <a:ext uri="{9D8B030D-6E8A-4147-A177-3AD203B41FA5}">
                      <a16:colId xmlns:a16="http://schemas.microsoft.com/office/drawing/2014/main" val="3151004333"/>
                    </a:ext>
                  </a:extLst>
                </a:gridCol>
                <a:gridCol w="576072">
                  <a:extLst>
                    <a:ext uri="{9D8B030D-6E8A-4147-A177-3AD203B41FA5}">
                      <a16:colId xmlns:a16="http://schemas.microsoft.com/office/drawing/2014/main" val="1940162957"/>
                    </a:ext>
                  </a:extLst>
                </a:gridCol>
                <a:gridCol w="576072">
                  <a:extLst>
                    <a:ext uri="{9D8B030D-6E8A-4147-A177-3AD203B41FA5}">
                      <a16:colId xmlns:a16="http://schemas.microsoft.com/office/drawing/2014/main" val="2395073422"/>
                    </a:ext>
                  </a:extLst>
                </a:gridCol>
                <a:gridCol w="576072">
                  <a:extLst>
                    <a:ext uri="{9D8B030D-6E8A-4147-A177-3AD203B41FA5}">
                      <a16:colId xmlns:a16="http://schemas.microsoft.com/office/drawing/2014/main" val="1435220032"/>
                    </a:ext>
                  </a:extLst>
                </a:gridCol>
                <a:gridCol w="576072">
                  <a:extLst>
                    <a:ext uri="{9D8B030D-6E8A-4147-A177-3AD203B41FA5}">
                      <a16:colId xmlns:a16="http://schemas.microsoft.com/office/drawing/2014/main" val="59697812"/>
                    </a:ext>
                  </a:extLst>
                </a:gridCol>
                <a:gridCol w="576072">
                  <a:extLst>
                    <a:ext uri="{9D8B030D-6E8A-4147-A177-3AD203B41FA5}">
                      <a16:colId xmlns:a16="http://schemas.microsoft.com/office/drawing/2014/main" val="209378338"/>
                    </a:ext>
                  </a:extLst>
                </a:gridCol>
                <a:gridCol w="576072">
                  <a:extLst>
                    <a:ext uri="{9D8B030D-6E8A-4147-A177-3AD203B41FA5}">
                      <a16:colId xmlns:a16="http://schemas.microsoft.com/office/drawing/2014/main" val="1350883565"/>
                    </a:ext>
                  </a:extLst>
                </a:gridCol>
                <a:gridCol w="576072">
                  <a:extLst>
                    <a:ext uri="{9D8B030D-6E8A-4147-A177-3AD203B41FA5}">
                      <a16:colId xmlns:a16="http://schemas.microsoft.com/office/drawing/2014/main" val="3563392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3390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- 2022-10-28 14:09:43</a:t>
                      </a:r>
                      <a:r>
                        <a:rPr kumimoji="0" lang="en-US" sz="1000" b="0" i="0" u="none" strike="noStrike" kern="1200" cap="none" spc="0" normalizeH="0" baseline="0" noProof="0">
                          <a:ln>
                            <a:noFill/>
                          </a:ln>
                          <a:solidFill>
                            <a:prstClr val="black"/>
                          </a:solidFill>
                          <a:effectLst/>
                          <a:uLnTx/>
                          <a:uFillTx/>
                          <a:latin typeface="+mn-lt"/>
                          <a:ea typeface="+mn-ea"/>
                          <a:cs typeface="+mn-cs"/>
                        </a:rPr>
                        <a:t>
 Discover our fully autoclavable medical components from 14 – 17 November at #COMPAMED2022 in Düsseldorf, Germany.
From connectors and feedthroughs to LEDs, we offer a broad portfolio of hermetic glass-to-metal-sealed and ultra-miniaturized all-glass packages. We can also protect your electronics with customized packages designed for smart implants.
Do you want a free exhibition ticket? Contact us: ep.info@schott.com
Find out more on our website:
-Solidur LEDs: bit.ly/3WcC9i0
-Medical packaging: https://fcld.ly/gknwb47
-PRIMOCELER® all-glass packages: https://fcld.ly/rcgphp6 
#medicalpackaging #medical #medtech #autoclavable #LED #medicaldevices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15.486725663717 %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5677566"/>
                  </a:ext>
                </a:extLst>
              </a:tr>
            </a:tbl>
          </a:graphicData>
        </a:graphic>
      </p:graphicFrame>
      <p:sp>
        <p:nvSpPr>
          <p:cNvPr id="4" name="Text Placeholder 3">
            <a:extLst>
              <a:ext uri="{FF2B5EF4-FFF2-40B4-BE49-F238E27FC236}">
                <a16:creationId xmlns:a16="http://schemas.microsoft.com/office/drawing/2014/main" id="{E9DC7B17-7BFD-41AE-8AD0-B2FE6B4A327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90954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E8422-7B12-49D8-94FE-3CA690445D54}"/>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C9BD9F63-2BE9-40F1-AFAF-5AD1AAB32320}"/>
              </a:ext>
            </a:extLst>
          </p:cNvPr>
          <p:cNvGraphicFramePr>
            <a:graphicFrameLocks noGrp="1"/>
          </p:cNvGraphicFramePr>
          <p:nvPr>
            <p:ph type="tbl" sz="quarter" idx="13"/>
            <p:extLst>
              <p:ext uri="{D42A27DB-BD31-4B8C-83A1-F6EECF244321}">
                <p14:modId xmlns:p14="http://schemas.microsoft.com/office/powerpoint/2010/main" val="1238286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54702227"/>
                    </a:ext>
                  </a:extLst>
                </a:gridCol>
                <a:gridCol w="1645920">
                  <a:extLst>
                    <a:ext uri="{9D8B030D-6E8A-4147-A177-3AD203B41FA5}">
                      <a16:colId xmlns:a16="http://schemas.microsoft.com/office/drawing/2014/main" val="3869625668"/>
                    </a:ext>
                  </a:extLst>
                </a:gridCol>
                <a:gridCol w="576072">
                  <a:extLst>
                    <a:ext uri="{9D8B030D-6E8A-4147-A177-3AD203B41FA5}">
                      <a16:colId xmlns:a16="http://schemas.microsoft.com/office/drawing/2014/main" val="563072534"/>
                    </a:ext>
                  </a:extLst>
                </a:gridCol>
                <a:gridCol w="576072">
                  <a:extLst>
                    <a:ext uri="{9D8B030D-6E8A-4147-A177-3AD203B41FA5}">
                      <a16:colId xmlns:a16="http://schemas.microsoft.com/office/drawing/2014/main" val="2918052501"/>
                    </a:ext>
                  </a:extLst>
                </a:gridCol>
                <a:gridCol w="576072">
                  <a:extLst>
                    <a:ext uri="{9D8B030D-6E8A-4147-A177-3AD203B41FA5}">
                      <a16:colId xmlns:a16="http://schemas.microsoft.com/office/drawing/2014/main" val="1058470897"/>
                    </a:ext>
                  </a:extLst>
                </a:gridCol>
                <a:gridCol w="576072">
                  <a:extLst>
                    <a:ext uri="{9D8B030D-6E8A-4147-A177-3AD203B41FA5}">
                      <a16:colId xmlns:a16="http://schemas.microsoft.com/office/drawing/2014/main" val="3053448430"/>
                    </a:ext>
                  </a:extLst>
                </a:gridCol>
                <a:gridCol w="576072">
                  <a:extLst>
                    <a:ext uri="{9D8B030D-6E8A-4147-A177-3AD203B41FA5}">
                      <a16:colId xmlns:a16="http://schemas.microsoft.com/office/drawing/2014/main" val="4170190446"/>
                    </a:ext>
                  </a:extLst>
                </a:gridCol>
                <a:gridCol w="576072">
                  <a:extLst>
                    <a:ext uri="{9D8B030D-6E8A-4147-A177-3AD203B41FA5}">
                      <a16:colId xmlns:a16="http://schemas.microsoft.com/office/drawing/2014/main" val="1939165676"/>
                    </a:ext>
                  </a:extLst>
                </a:gridCol>
                <a:gridCol w="576072">
                  <a:extLst>
                    <a:ext uri="{9D8B030D-6E8A-4147-A177-3AD203B41FA5}">
                      <a16:colId xmlns:a16="http://schemas.microsoft.com/office/drawing/2014/main" val="2139311994"/>
                    </a:ext>
                  </a:extLst>
                </a:gridCol>
                <a:gridCol w="576072">
                  <a:extLst>
                    <a:ext uri="{9D8B030D-6E8A-4147-A177-3AD203B41FA5}">
                      <a16:colId xmlns:a16="http://schemas.microsoft.com/office/drawing/2014/main" val="3741972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5450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- 2022-10-28 16:42:44</a:t>
                      </a:r>
                      <a:r>
                        <a:rPr kumimoji="0" lang="en-US" sz="1000" b="0" i="0" u="none" strike="noStrike" kern="1200" cap="none" spc="0" normalizeH="0" baseline="0" noProof="0">
                          <a:ln>
                            <a:noFill/>
                          </a:ln>
                          <a:solidFill>
                            <a:prstClr val="black"/>
                          </a:solidFill>
                          <a:effectLst/>
                          <a:uLnTx/>
                          <a:uFillTx/>
                          <a:latin typeface="+mn-lt"/>
                          <a:ea typeface="+mn-ea"/>
                          <a:cs typeface="+mn-cs"/>
                        </a:rPr>
                        <a:t>
 Get excited: SCHOTT Pharma broke ground on its new state-of-the-art production for prefillable glass syringes. The capacity increase is scheduled for completion in 2024 and designed to create 120 new jobs. This is another major step in our growth strategy.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13.188430897125 %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2839283"/>
                  </a:ext>
                </a:extLst>
              </a:tr>
            </a:tbl>
          </a:graphicData>
        </a:graphic>
      </p:graphicFrame>
      <p:sp>
        <p:nvSpPr>
          <p:cNvPr id="4" name="Text Placeholder 3">
            <a:extLst>
              <a:ext uri="{FF2B5EF4-FFF2-40B4-BE49-F238E27FC236}">
                <a16:creationId xmlns:a16="http://schemas.microsoft.com/office/drawing/2014/main" id="{5F718814-B83C-4412-BDF8-89BDC6812DF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351143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6787C-712A-4ECF-9ED5-200C8BFFF1F9}"/>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84E2BDA0-D21A-4CDE-89FF-A6A368311CA8}"/>
              </a:ext>
            </a:extLst>
          </p:cNvPr>
          <p:cNvGraphicFramePr>
            <a:graphicFrameLocks noGrp="1"/>
          </p:cNvGraphicFramePr>
          <p:nvPr>
            <p:ph type="tbl" sz="quarter" idx="13"/>
            <p:extLst>
              <p:ext uri="{D42A27DB-BD31-4B8C-83A1-F6EECF244321}">
                <p14:modId xmlns:p14="http://schemas.microsoft.com/office/powerpoint/2010/main" val="820848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90887651"/>
                    </a:ext>
                  </a:extLst>
                </a:gridCol>
                <a:gridCol w="1645920">
                  <a:extLst>
                    <a:ext uri="{9D8B030D-6E8A-4147-A177-3AD203B41FA5}">
                      <a16:colId xmlns:a16="http://schemas.microsoft.com/office/drawing/2014/main" val="1333391142"/>
                    </a:ext>
                  </a:extLst>
                </a:gridCol>
                <a:gridCol w="576072">
                  <a:extLst>
                    <a:ext uri="{9D8B030D-6E8A-4147-A177-3AD203B41FA5}">
                      <a16:colId xmlns:a16="http://schemas.microsoft.com/office/drawing/2014/main" val="2269211516"/>
                    </a:ext>
                  </a:extLst>
                </a:gridCol>
                <a:gridCol w="576072">
                  <a:extLst>
                    <a:ext uri="{9D8B030D-6E8A-4147-A177-3AD203B41FA5}">
                      <a16:colId xmlns:a16="http://schemas.microsoft.com/office/drawing/2014/main" val="4173611414"/>
                    </a:ext>
                  </a:extLst>
                </a:gridCol>
                <a:gridCol w="576072">
                  <a:extLst>
                    <a:ext uri="{9D8B030D-6E8A-4147-A177-3AD203B41FA5}">
                      <a16:colId xmlns:a16="http://schemas.microsoft.com/office/drawing/2014/main" val="864176265"/>
                    </a:ext>
                  </a:extLst>
                </a:gridCol>
                <a:gridCol w="576072">
                  <a:extLst>
                    <a:ext uri="{9D8B030D-6E8A-4147-A177-3AD203B41FA5}">
                      <a16:colId xmlns:a16="http://schemas.microsoft.com/office/drawing/2014/main" val="1129206969"/>
                    </a:ext>
                  </a:extLst>
                </a:gridCol>
                <a:gridCol w="576072">
                  <a:extLst>
                    <a:ext uri="{9D8B030D-6E8A-4147-A177-3AD203B41FA5}">
                      <a16:colId xmlns:a16="http://schemas.microsoft.com/office/drawing/2014/main" val="3449544578"/>
                    </a:ext>
                  </a:extLst>
                </a:gridCol>
                <a:gridCol w="576072">
                  <a:extLst>
                    <a:ext uri="{9D8B030D-6E8A-4147-A177-3AD203B41FA5}">
                      <a16:colId xmlns:a16="http://schemas.microsoft.com/office/drawing/2014/main" val="287718905"/>
                    </a:ext>
                  </a:extLst>
                </a:gridCol>
                <a:gridCol w="576072">
                  <a:extLst>
                    <a:ext uri="{9D8B030D-6E8A-4147-A177-3AD203B41FA5}">
                      <a16:colId xmlns:a16="http://schemas.microsoft.com/office/drawing/2014/main" val="3225559957"/>
                    </a:ext>
                  </a:extLst>
                </a:gridCol>
                <a:gridCol w="576072">
                  <a:extLst>
                    <a:ext uri="{9D8B030D-6E8A-4147-A177-3AD203B41FA5}">
                      <a16:colId xmlns:a16="http://schemas.microsoft.com/office/drawing/2014/main" val="1295151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3039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- 2022-10-19 10:07:25</a:t>
                      </a:r>
                      <a:r>
                        <a:rPr kumimoji="0" lang="en-US" sz="1000" b="0" i="0" u="none" strike="noStrike" kern="1200" cap="none" spc="0" normalizeH="0" baseline="0" noProof="0">
                          <a:ln>
                            <a:noFill/>
                          </a:ln>
                          <a:solidFill>
                            <a:prstClr val="black"/>
                          </a:solidFill>
                          <a:effectLst/>
                          <a:uLnTx/>
                          <a:uFillTx/>
                          <a:latin typeface="+mn-lt"/>
                          <a:ea typeface="+mn-ea"/>
                          <a:cs typeface="+mn-cs"/>
                        </a:rPr>
                        <a:t>
 Join SCHOTT in Frankfurt NOW through October 20th at the Optatec Messe Exhibition and get a selfie with Otto Schott!
Visit us in Hall 8, stand E108 to see our state-of-the-art Framing the Future glass gallery and the chance to meet a special VIP guest. Post your selfie in the comments below with #Optatec2022!
#opticalindustry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11.961879723957 %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9892050"/>
                  </a:ext>
                </a:extLst>
              </a:tr>
            </a:tbl>
          </a:graphicData>
        </a:graphic>
      </p:graphicFrame>
      <p:sp>
        <p:nvSpPr>
          <p:cNvPr id="4" name="Text Placeholder 3">
            <a:extLst>
              <a:ext uri="{FF2B5EF4-FFF2-40B4-BE49-F238E27FC236}">
                <a16:creationId xmlns:a16="http://schemas.microsoft.com/office/drawing/2014/main" id="{CB066B2F-D831-44F6-94FA-2B1DA53074D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366225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11A8-ADAD-49AD-B138-DBF634740AF6}"/>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E78A1380-7F3B-4B92-8313-6E112819FA1F}"/>
              </a:ext>
            </a:extLst>
          </p:cNvPr>
          <p:cNvGraphicFramePr>
            <a:graphicFrameLocks noGrp="1"/>
          </p:cNvGraphicFramePr>
          <p:nvPr>
            <p:ph type="tbl" sz="quarter" idx="13"/>
            <p:extLst>
              <p:ext uri="{D42A27DB-BD31-4B8C-83A1-F6EECF244321}">
                <p14:modId xmlns:p14="http://schemas.microsoft.com/office/powerpoint/2010/main" val="1080304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70916308"/>
                    </a:ext>
                  </a:extLst>
                </a:gridCol>
                <a:gridCol w="1645920">
                  <a:extLst>
                    <a:ext uri="{9D8B030D-6E8A-4147-A177-3AD203B41FA5}">
                      <a16:colId xmlns:a16="http://schemas.microsoft.com/office/drawing/2014/main" val="1135963874"/>
                    </a:ext>
                  </a:extLst>
                </a:gridCol>
                <a:gridCol w="576072">
                  <a:extLst>
                    <a:ext uri="{9D8B030D-6E8A-4147-A177-3AD203B41FA5}">
                      <a16:colId xmlns:a16="http://schemas.microsoft.com/office/drawing/2014/main" val="735212048"/>
                    </a:ext>
                  </a:extLst>
                </a:gridCol>
                <a:gridCol w="576072">
                  <a:extLst>
                    <a:ext uri="{9D8B030D-6E8A-4147-A177-3AD203B41FA5}">
                      <a16:colId xmlns:a16="http://schemas.microsoft.com/office/drawing/2014/main" val="3223987549"/>
                    </a:ext>
                  </a:extLst>
                </a:gridCol>
                <a:gridCol w="576072">
                  <a:extLst>
                    <a:ext uri="{9D8B030D-6E8A-4147-A177-3AD203B41FA5}">
                      <a16:colId xmlns:a16="http://schemas.microsoft.com/office/drawing/2014/main" val="2594581606"/>
                    </a:ext>
                  </a:extLst>
                </a:gridCol>
                <a:gridCol w="576072">
                  <a:extLst>
                    <a:ext uri="{9D8B030D-6E8A-4147-A177-3AD203B41FA5}">
                      <a16:colId xmlns:a16="http://schemas.microsoft.com/office/drawing/2014/main" val="4137938437"/>
                    </a:ext>
                  </a:extLst>
                </a:gridCol>
                <a:gridCol w="576072">
                  <a:extLst>
                    <a:ext uri="{9D8B030D-6E8A-4147-A177-3AD203B41FA5}">
                      <a16:colId xmlns:a16="http://schemas.microsoft.com/office/drawing/2014/main" val="86499916"/>
                    </a:ext>
                  </a:extLst>
                </a:gridCol>
                <a:gridCol w="576072">
                  <a:extLst>
                    <a:ext uri="{9D8B030D-6E8A-4147-A177-3AD203B41FA5}">
                      <a16:colId xmlns:a16="http://schemas.microsoft.com/office/drawing/2014/main" val="1887522663"/>
                    </a:ext>
                  </a:extLst>
                </a:gridCol>
                <a:gridCol w="576072">
                  <a:extLst>
                    <a:ext uri="{9D8B030D-6E8A-4147-A177-3AD203B41FA5}">
                      <a16:colId xmlns:a16="http://schemas.microsoft.com/office/drawing/2014/main" val="3562354580"/>
                    </a:ext>
                  </a:extLst>
                </a:gridCol>
                <a:gridCol w="576072">
                  <a:extLst>
                    <a:ext uri="{9D8B030D-6E8A-4147-A177-3AD203B41FA5}">
                      <a16:colId xmlns:a16="http://schemas.microsoft.com/office/drawing/2014/main" val="402058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3743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- 2022-10-28 13:52:51</a:t>
                      </a:r>
                      <a:r>
                        <a:rPr kumimoji="0" lang="en-US" sz="1000" b="0" i="0" u="none" strike="noStrike" kern="1200" cap="none" spc="0" normalizeH="0" baseline="0" noProof="0">
                          <a:ln>
                            <a:noFill/>
                          </a:ln>
                          <a:solidFill>
                            <a:prstClr val="black"/>
                          </a:solidFill>
                          <a:effectLst/>
                          <a:uLnTx/>
                          <a:uFillTx/>
                          <a:latin typeface="+mn-lt"/>
                          <a:ea typeface="+mn-ea"/>
                          <a:cs typeface="+mn-cs"/>
                        </a:rPr>
                        <a:t>
 A recent Roland Berger study on #hydrogen-related equipment evaluates the maturity and scale-up potential of underlying manufacturing technologies. 
SCHO​TT's hermetic feedthroughs and #glass seals can improve safety and efficiency along the entire hydrogen value chain. Want to learn more? Have a look at page 19 of the study: https://fcld.ly/90rzfn9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11.597633136095 %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4221645"/>
                  </a:ext>
                </a:extLst>
              </a:tr>
            </a:tbl>
          </a:graphicData>
        </a:graphic>
      </p:graphicFrame>
      <p:sp>
        <p:nvSpPr>
          <p:cNvPr id="4" name="Text Placeholder 3">
            <a:extLst>
              <a:ext uri="{FF2B5EF4-FFF2-40B4-BE49-F238E27FC236}">
                <a16:creationId xmlns:a16="http://schemas.microsoft.com/office/drawing/2014/main" id="{F6BB504C-1F79-4E6A-8C6A-FF0A3D1D328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456158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3637B-3572-4B95-BA08-9376508B6639}"/>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13B4C11E-ED80-4BD6-9AD4-902FF8F0E172}"/>
              </a:ext>
            </a:extLst>
          </p:cNvPr>
          <p:cNvGraphicFramePr>
            <a:graphicFrameLocks noGrp="1"/>
          </p:cNvGraphicFramePr>
          <p:nvPr>
            <p:ph type="tbl" sz="quarter" idx="13"/>
            <p:extLst>
              <p:ext uri="{D42A27DB-BD31-4B8C-83A1-F6EECF244321}">
                <p14:modId xmlns:p14="http://schemas.microsoft.com/office/powerpoint/2010/main" val="425845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31198311"/>
                    </a:ext>
                  </a:extLst>
                </a:gridCol>
                <a:gridCol w="1645920">
                  <a:extLst>
                    <a:ext uri="{9D8B030D-6E8A-4147-A177-3AD203B41FA5}">
                      <a16:colId xmlns:a16="http://schemas.microsoft.com/office/drawing/2014/main" val="3635483016"/>
                    </a:ext>
                  </a:extLst>
                </a:gridCol>
                <a:gridCol w="576072">
                  <a:extLst>
                    <a:ext uri="{9D8B030D-6E8A-4147-A177-3AD203B41FA5}">
                      <a16:colId xmlns:a16="http://schemas.microsoft.com/office/drawing/2014/main" val="2261549528"/>
                    </a:ext>
                  </a:extLst>
                </a:gridCol>
                <a:gridCol w="576072">
                  <a:extLst>
                    <a:ext uri="{9D8B030D-6E8A-4147-A177-3AD203B41FA5}">
                      <a16:colId xmlns:a16="http://schemas.microsoft.com/office/drawing/2014/main" val="1384578783"/>
                    </a:ext>
                  </a:extLst>
                </a:gridCol>
                <a:gridCol w="576072">
                  <a:extLst>
                    <a:ext uri="{9D8B030D-6E8A-4147-A177-3AD203B41FA5}">
                      <a16:colId xmlns:a16="http://schemas.microsoft.com/office/drawing/2014/main" val="5099029"/>
                    </a:ext>
                  </a:extLst>
                </a:gridCol>
                <a:gridCol w="576072">
                  <a:extLst>
                    <a:ext uri="{9D8B030D-6E8A-4147-A177-3AD203B41FA5}">
                      <a16:colId xmlns:a16="http://schemas.microsoft.com/office/drawing/2014/main" val="1648426223"/>
                    </a:ext>
                  </a:extLst>
                </a:gridCol>
                <a:gridCol w="576072">
                  <a:extLst>
                    <a:ext uri="{9D8B030D-6E8A-4147-A177-3AD203B41FA5}">
                      <a16:colId xmlns:a16="http://schemas.microsoft.com/office/drawing/2014/main" val="3571897846"/>
                    </a:ext>
                  </a:extLst>
                </a:gridCol>
                <a:gridCol w="576072">
                  <a:extLst>
                    <a:ext uri="{9D8B030D-6E8A-4147-A177-3AD203B41FA5}">
                      <a16:colId xmlns:a16="http://schemas.microsoft.com/office/drawing/2014/main" val="686303370"/>
                    </a:ext>
                  </a:extLst>
                </a:gridCol>
                <a:gridCol w="576072">
                  <a:extLst>
                    <a:ext uri="{9D8B030D-6E8A-4147-A177-3AD203B41FA5}">
                      <a16:colId xmlns:a16="http://schemas.microsoft.com/office/drawing/2014/main" val="3015913637"/>
                    </a:ext>
                  </a:extLst>
                </a:gridCol>
                <a:gridCol w="576072">
                  <a:extLst>
                    <a:ext uri="{9D8B030D-6E8A-4147-A177-3AD203B41FA5}">
                      <a16:colId xmlns:a16="http://schemas.microsoft.com/office/drawing/2014/main" val="32329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9581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- 2022-10-21 11:00:15</a:t>
                      </a:r>
                      <a:r>
                        <a:rPr kumimoji="0" lang="en-US" sz="1000" b="0" i="0" u="none" strike="noStrike" kern="1200" cap="none" spc="0" normalizeH="0" baseline="0" noProof="0">
                          <a:ln>
                            <a:noFill/>
                          </a:ln>
                          <a:solidFill>
                            <a:prstClr val="black"/>
                          </a:solidFill>
                          <a:effectLst/>
                          <a:uLnTx/>
                          <a:uFillTx/>
                          <a:latin typeface="+mn-lt"/>
                          <a:ea typeface="+mn-ea"/>
                          <a:cs typeface="+mn-cs"/>
                        </a:rPr>
                        <a:t>
 Last week, the Advanced Optics global sales team joined together to strengthen its tight network of market specialists to support local and global supply chains for an exceptional 2023. We have a vast variety of optical components that can be customized for your applications - contact us at https://bit.ly/3TOAZHf
to learn more!
#opticalindustry #b2b #augmentedreality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8.4100566572238 %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6858878"/>
                  </a:ext>
                </a:extLst>
              </a:tr>
            </a:tbl>
          </a:graphicData>
        </a:graphic>
      </p:graphicFrame>
      <p:sp>
        <p:nvSpPr>
          <p:cNvPr id="4" name="Text Placeholder 3">
            <a:extLst>
              <a:ext uri="{FF2B5EF4-FFF2-40B4-BE49-F238E27FC236}">
                <a16:creationId xmlns:a16="http://schemas.microsoft.com/office/drawing/2014/main" id="{8F292DAC-40E7-4FF4-AE03-0A2AAB464C83}"/>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232471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DF39F-70B8-4E0E-8054-F8CFE5D357EB}"/>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90EEA16F-1BDB-48CC-9DF4-C98455777FBC}"/>
              </a:ext>
            </a:extLst>
          </p:cNvPr>
          <p:cNvGraphicFramePr>
            <a:graphicFrameLocks noGrp="1"/>
          </p:cNvGraphicFramePr>
          <p:nvPr>
            <p:ph type="tbl" sz="quarter" idx="13"/>
            <p:extLst>
              <p:ext uri="{D42A27DB-BD31-4B8C-83A1-F6EECF244321}">
                <p14:modId xmlns:p14="http://schemas.microsoft.com/office/powerpoint/2010/main" val="3904557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6563665"/>
                    </a:ext>
                  </a:extLst>
                </a:gridCol>
                <a:gridCol w="1645920">
                  <a:extLst>
                    <a:ext uri="{9D8B030D-6E8A-4147-A177-3AD203B41FA5}">
                      <a16:colId xmlns:a16="http://schemas.microsoft.com/office/drawing/2014/main" val="361638224"/>
                    </a:ext>
                  </a:extLst>
                </a:gridCol>
                <a:gridCol w="576072">
                  <a:extLst>
                    <a:ext uri="{9D8B030D-6E8A-4147-A177-3AD203B41FA5}">
                      <a16:colId xmlns:a16="http://schemas.microsoft.com/office/drawing/2014/main" val="3091829706"/>
                    </a:ext>
                  </a:extLst>
                </a:gridCol>
                <a:gridCol w="576072">
                  <a:extLst>
                    <a:ext uri="{9D8B030D-6E8A-4147-A177-3AD203B41FA5}">
                      <a16:colId xmlns:a16="http://schemas.microsoft.com/office/drawing/2014/main" val="495795611"/>
                    </a:ext>
                  </a:extLst>
                </a:gridCol>
                <a:gridCol w="576072">
                  <a:extLst>
                    <a:ext uri="{9D8B030D-6E8A-4147-A177-3AD203B41FA5}">
                      <a16:colId xmlns:a16="http://schemas.microsoft.com/office/drawing/2014/main" val="683827150"/>
                    </a:ext>
                  </a:extLst>
                </a:gridCol>
                <a:gridCol w="576072">
                  <a:extLst>
                    <a:ext uri="{9D8B030D-6E8A-4147-A177-3AD203B41FA5}">
                      <a16:colId xmlns:a16="http://schemas.microsoft.com/office/drawing/2014/main" val="3754103808"/>
                    </a:ext>
                  </a:extLst>
                </a:gridCol>
                <a:gridCol w="576072">
                  <a:extLst>
                    <a:ext uri="{9D8B030D-6E8A-4147-A177-3AD203B41FA5}">
                      <a16:colId xmlns:a16="http://schemas.microsoft.com/office/drawing/2014/main" val="2767251119"/>
                    </a:ext>
                  </a:extLst>
                </a:gridCol>
                <a:gridCol w="576072">
                  <a:extLst>
                    <a:ext uri="{9D8B030D-6E8A-4147-A177-3AD203B41FA5}">
                      <a16:colId xmlns:a16="http://schemas.microsoft.com/office/drawing/2014/main" val="1291803620"/>
                    </a:ext>
                  </a:extLst>
                </a:gridCol>
                <a:gridCol w="576072">
                  <a:extLst>
                    <a:ext uri="{9D8B030D-6E8A-4147-A177-3AD203B41FA5}">
                      <a16:colId xmlns:a16="http://schemas.microsoft.com/office/drawing/2014/main" val="2831832698"/>
                    </a:ext>
                  </a:extLst>
                </a:gridCol>
                <a:gridCol w="576072">
                  <a:extLst>
                    <a:ext uri="{9D8B030D-6E8A-4147-A177-3AD203B41FA5}">
                      <a16:colId xmlns:a16="http://schemas.microsoft.com/office/drawing/2014/main" val="2246626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4557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- 2022-10-04 10:30:11</a:t>
                      </a:r>
                      <a:r>
                        <a:rPr kumimoji="0" lang="en-US" sz="1000" b="0" i="0" u="none" strike="noStrike" kern="1200" cap="none" spc="0" normalizeH="0" baseline="0" noProof="0">
                          <a:ln>
                            <a:noFill/>
                          </a:ln>
                          <a:solidFill>
                            <a:prstClr val="black"/>
                          </a:solidFill>
                          <a:effectLst/>
                          <a:uLnTx/>
                          <a:uFillTx/>
                          <a:latin typeface="+mn-lt"/>
                          <a:ea typeface="+mn-ea"/>
                          <a:cs typeface="+mn-cs"/>
                        </a:rPr>
                        <a:t>
 𝗡𝗲𝘄 𝗶𝗻 𝗠𝗮𝗶𝗻𝘇: 𝗔 𝗵𝘆𝗱𝗿𝗼𝗴𝗲𝗻 𝘁𝗮𝗻𝗸! 💧🌱
To make our production more #sustainable, we'll be testing how to power our melt with #hydrogen later this year! Over the course of a month, our experts will gradually increase the ratio of hydrogen in the melt up to 35%.
Our project is one of the first of its kind in the specialty #glass industry. 🌳💙
#innovation #Climateneutral2030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7.5583331198935 %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7340097"/>
                  </a:ext>
                </a:extLst>
              </a:tr>
            </a:tbl>
          </a:graphicData>
        </a:graphic>
      </p:graphicFrame>
      <p:sp>
        <p:nvSpPr>
          <p:cNvPr id="4" name="Text Placeholder 3">
            <a:extLst>
              <a:ext uri="{FF2B5EF4-FFF2-40B4-BE49-F238E27FC236}">
                <a16:creationId xmlns:a16="http://schemas.microsoft.com/office/drawing/2014/main" id="{D1EE47EE-D928-4FD2-B277-E7582C64FE33}"/>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981897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6FA3-5E56-4BC7-ADCA-A84F2DCD0216}"/>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21B247E9-9183-4321-9F0F-462A7FD37696}"/>
              </a:ext>
            </a:extLst>
          </p:cNvPr>
          <p:cNvGraphicFramePr>
            <a:graphicFrameLocks noGrp="1"/>
          </p:cNvGraphicFramePr>
          <p:nvPr>
            <p:ph type="tbl" sz="quarter" idx="13"/>
            <p:extLst>
              <p:ext uri="{D42A27DB-BD31-4B8C-83A1-F6EECF244321}">
                <p14:modId xmlns:p14="http://schemas.microsoft.com/office/powerpoint/2010/main" val="879701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54923907"/>
                    </a:ext>
                  </a:extLst>
                </a:gridCol>
                <a:gridCol w="1645920">
                  <a:extLst>
                    <a:ext uri="{9D8B030D-6E8A-4147-A177-3AD203B41FA5}">
                      <a16:colId xmlns:a16="http://schemas.microsoft.com/office/drawing/2014/main" val="3341311692"/>
                    </a:ext>
                  </a:extLst>
                </a:gridCol>
                <a:gridCol w="576072">
                  <a:extLst>
                    <a:ext uri="{9D8B030D-6E8A-4147-A177-3AD203B41FA5}">
                      <a16:colId xmlns:a16="http://schemas.microsoft.com/office/drawing/2014/main" val="3157128257"/>
                    </a:ext>
                  </a:extLst>
                </a:gridCol>
                <a:gridCol w="576072">
                  <a:extLst>
                    <a:ext uri="{9D8B030D-6E8A-4147-A177-3AD203B41FA5}">
                      <a16:colId xmlns:a16="http://schemas.microsoft.com/office/drawing/2014/main" val="2015925213"/>
                    </a:ext>
                  </a:extLst>
                </a:gridCol>
                <a:gridCol w="576072">
                  <a:extLst>
                    <a:ext uri="{9D8B030D-6E8A-4147-A177-3AD203B41FA5}">
                      <a16:colId xmlns:a16="http://schemas.microsoft.com/office/drawing/2014/main" val="2938839445"/>
                    </a:ext>
                  </a:extLst>
                </a:gridCol>
                <a:gridCol w="576072">
                  <a:extLst>
                    <a:ext uri="{9D8B030D-6E8A-4147-A177-3AD203B41FA5}">
                      <a16:colId xmlns:a16="http://schemas.microsoft.com/office/drawing/2014/main" val="384681084"/>
                    </a:ext>
                  </a:extLst>
                </a:gridCol>
                <a:gridCol w="576072">
                  <a:extLst>
                    <a:ext uri="{9D8B030D-6E8A-4147-A177-3AD203B41FA5}">
                      <a16:colId xmlns:a16="http://schemas.microsoft.com/office/drawing/2014/main" val="554715583"/>
                    </a:ext>
                  </a:extLst>
                </a:gridCol>
                <a:gridCol w="576072">
                  <a:extLst>
                    <a:ext uri="{9D8B030D-6E8A-4147-A177-3AD203B41FA5}">
                      <a16:colId xmlns:a16="http://schemas.microsoft.com/office/drawing/2014/main" val="1515636197"/>
                    </a:ext>
                  </a:extLst>
                </a:gridCol>
                <a:gridCol w="576072">
                  <a:extLst>
                    <a:ext uri="{9D8B030D-6E8A-4147-A177-3AD203B41FA5}">
                      <a16:colId xmlns:a16="http://schemas.microsoft.com/office/drawing/2014/main" val="995830273"/>
                    </a:ext>
                  </a:extLst>
                </a:gridCol>
                <a:gridCol w="576072">
                  <a:extLst>
                    <a:ext uri="{9D8B030D-6E8A-4147-A177-3AD203B41FA5}">
                      <a16:colId xmlns:a16="http://schemas.microsoft.com/office/drawing/2014/main" val="2663557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4387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SCHOTT - 2022-10-12 12:13:37</a:t>
                      </a:r>
                      <a:r>
                        <a:rPr kumimoji="0" lang="de-DE" sz="1000" b="0" i="0" u="none" strike="noStrike" kern="1200" cap="none" spc="0" normalizeH="0" baseline="0" noProof="0">
                          <a:ln>
                            <a:noFill/>
                          </a:ln>
                          <a:solidFill>
                            <a:prstClr val="black"/>
                          </a:solidFill>
                          <a:effectLst/>
                          <a:uLnTx/>
                          <a:uFillTx/>
                          <a:latin typeface="+mn-lt"/>
                          <a:ea typeface="+mn-ea"/>
                          <a:cs typeface="+mn-cs"/>
                        </a:rPr>
                        <a:t>
 Im Rahmen des Act for Children konnten wir in diesem Jahr 87.000 Euro an 29 Kinderhilfsorganisationen spenden. Unsere Kollegin Lauren Zuber hat die Spendenschecks u.a. an Der Kinderschutzbund Bundesverband, Frühstart e.V. und TierGarten Oppenheim überreicht. Mit den Mitteln werden kranke und sozial benachteiligte Kinder in der Region #Mainz unterstützt. Mit der Initiative hat SCHOTT seit 2006 bisher insgesamt 2,3 Millionen Euro gesammelt.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7.4859031693564 %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5497616"/>
                  </a:ext>
                </a:extLst>
              </a:tr>
            </a:tbl>
          </a:graphicData>
        </a:graphic>
      </p:graphicFrame>
      <p:sp>
        <p:nvSpPr>
          <p:cNvPr id="4" name="Text Placeholder 3">
            <a:extLst>
              <a:ext uri="{FF2B5EF4-FFF2-40B4-BE49-F238E27FC236}">
                <a16:creationId xmlns:a16="http://schemas.microsoft.com/office/drawing/2014/main" id="{63466A2A-A939-4D8A-BE1A-BF8C8F6B281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9795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C3FEC-7679-4FD1-BF49-9FD6AFAE07E6}"/>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39C68703-37A5-4CDD-AF0E-90012C6018FD}"/>
              </a:ext>
            </a:extLst>
          </p:cNvPr>
          <p:cNvGraphicFramePr>
            <a:graphicFrameLocks noGrp="1"/>
          </p:cNvGraphicFramePr>
          <p:nvPr>
            <p:ph type="tbl" sz="quarter" idx="13"/>
            <p:extLst>
              <p:ext uri="{D42A27DB-BD31-4B8C-83A1-F6EECF244321}">
                <p14:modId xmlns:p14="http://schemas.microsoft.com/office/powerpoint/2010/main" val="143630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70138958"/>
                    </a:ext>
                  </a:extLst>
                </a:gridCol>
                <a:gridCol w="1645920">
                  <a:extLst>
                    <a:ext uri="{9D8B030D-6E8A-4147-A177-3AD203B41FA5}">
                      <a16:colId xmlns:a16="http://schemas.microsoft.com/office/drawing/2014/main" val="1198101030"/>
                    </a:ext>
                  </a:extLst>
                </a:gridCol>
                <a:gridCol w="576072">
                  <a:extLst>
                    <a:ext uri="{9D8B030D-6E8A-4147-A177-3AD203B41FA5}">
                      <a16:colId xmlns:a16="http://schemas.microsoft.com/office/drawing/2014/main" val="414198594"/>
                    </a:ext>
                  </a:extLst>
                </a:gridCol>
                <a:gridCol w="576072">
                  <a:extLst>
                    <a:ext uri="{9D8B030D-6E8A-4147-A177-3AD203B41FA5}">
                      <a16:colId xmlns:a16="http://schemas.microsoft.com/office/drawing/2014/main" val="801578811"/>
                    </a:ext>
                  </a:extLst>
                </a:gridCol>
                <a:gridCol w="576072">
                  <a:extLst>
                    <a:ext uri="{9D8B030D-6E8A-4147-A177-3AD203B41FA5}">
                      <a16:colId xmlns:a16="http://schemas.microsoft.com/office/drawing/2014/main" val="1627564533"/>
                    </a:ext>
                  </a:extLst>
                </a:gridCol>
                <a:gridCol w="576072">
                  <a:extLst>
                    <a:ext uri="{9D8B030D-6E8A-4147-A177-3AD203B41FA5}">
                      <a16:colId xmlns:a16="http://schemas.microsoft.com/office/drawing/2014/main" val="3475369193"/>
                    </a:ext>
                  </a:extLst>
                </a:gridCol>
                <a:gridCol w="576072">
                  <a:extLst>
                    <a:ext uri="{9D8B030D-6E8A-4147-A177-3AD203B41FA5}">
                      <a16:colId xmlns:a16="http://schemas.microsoft.com/office/drawing/2014/main" val="1566895353"/>
                    </a:ext>
                  </a:extLst>
                </a:gridCol>
                <a:gridCol w="576072">
                  <a:extLst>
                    <a:ext uri="{9D8B030D-6E8A-4147-A177-3AD203B41FA5}">
                      <a16:colId xmlns:a16="http://schemas.microsoft.com/office/drawing/2014/main" val="4176351350"/>
                    </a:ext>
                  </a:extLst>
                </a:gridCol>
                <a:gridCol w="576072">
                  <a:extLst>
                    <a:ext uri="{9D8B030D-6E8A-4147-A177-3AD203B41FA5}">
                      <a16:colId xmlns:a16="http://schemas.microsoft.com/office/drawing/2014/main" val="2394275414"/>
                    </a:ext>
                  </a:extLst>
                </a:gridCol>
                <a:gridCol w="576072">
                  <a:extLst>
                    <a:ext uri="{9D8B030D-6E8A-4147-A177-3AD203B41FA5}">
                      <a16:colId xmlns:a16="http://schemas.microsoft.com/office/drawing/2014/main" val="30229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4565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- 2022-10-21 10:05:04</a:t>
                      </a:r>
                      <a:r>
                        <a:rPr kumimoji="0" lang="en-US" sz="1000" b="0" i="0" u="none" strike="noStrike" kern="1200" cap="none" spc="0" normalizeH="0" baseline="0" noProof="0">
                          <a:ln>
                            <a:noFill/>
                          </a:ln>
                          <a:solidFill>
                            <a:prstClr val="black"/>
                          </a:solidFill>
                          <a:effectLst/>
                          <a:uLnTx/>
                          <a:uFillTx/>
                          <a:latin typeface="+mn-lt"/>
                          <a:ea typeface="+mn-ea"/>
                          <a:cs typeface="+mn-cs"/>
                        </a:rPr>
                        <a:t>
 Yeah our FIOLAX® scholarship has started again for 2022. We can hardly wait and are very excited about this year's applications. We wish the students every success! #India #Scholarship #FIOLAX
For any further information just contact Santosh Jadhav.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6.3529411764706 %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5804794"/>
                  </a:ext>
                </a:extLst>
              </a:tr>
            </a:tbl>
          </a:graphicData>
        </a:graphic>
      </p:graphicFrame>
      <p:sp>
        <p:nvSpPr>
          <p:cNvPr id="4" name="Text Placeholder 3">
            <a:extLst>
              <a:ext uri="{FF2B5EF4-FFF2-40B4-BE49-F238E27FC236}">
                <a16:creationId xmlns:a16="http://schemas.microsoft.com/office/drawing/2014/main" id="{956A26D1-E29E-49A2-905A-1EBD7896B434}"/>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36581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96E88-BDB4-452A-834E-F34FE418C17D}"/>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03734956-4D79-430F-BAE0-944A24FF8184}"/>
              </a:ext>
            </a:extLst>
          </p:cNvPr>
          <p:cNvGraphicFramePr>
            <a:graphicFrameLocks noGrp="1"/>
          </p:cNvGraphicFramePr>
          <p:nvPr>
            <p:ph type="tbl" sz="quarter" idx="13"/>
            <p:extLst>
              <p:ext uri="{D42A27DB-BD31-4B8C-83A1-F6EECF244321}">
                <p14:modId xmlns:p14="http://schemas.microsoft.com/office/powerpoint/2010/main" val="252601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79255589"/>
                    </a:ext>
                  </a:extLst>
                </a:gridCol>
                <a:gridCol w="1645920">
                  <a:extLst>
                    <a:ext uri="{9D8B030D-6E8A-4147-A177-3AD203B41FA5}">
                      <a16:colId xmlns:a16="http://schemas.microsoft.com/office/drawing/2014/main" val="2210773481"/>
                    </a:ext>
                  </a:extLst>
                </a:gridCol>
                <a:gridCol w="576072">
                  <a:extLst>
                    <a:ext uri="{9D8B030D-6E8A-4147-A177-3AD203B41FA5}">
                      <a16:colId xmlns:a16="http://schemas.microsoft.com/office/drawing/2014/main" val="4223643194"/>
                    </a:ext>
                  </a:extLst>
                </a:gridCol>
                <a:gridCol w="576072">
                  <a:extLst>
                    <a:ext uri="{9D8B030D-6E8A-4147-A177-3AD203B41FA5}">
                      <a16:colId xmlns:a16="http://schemas.microsoft.com/office/drawing/2014/main" val="1653095621"/>
                    </a:ext>
                  </a:extLst>
                </a:gridCol>
                <a:gridCol w="576072">
                  <a:extLst>
                    <a:ext uri="{9D8B030D-6E8A-4147-A177-3AD203B41FA5}">
                      <a16:colId xmlns:a16="http://schemas.microsoft.com/office/drawing/2014/main" val="1534944212"/>
                    </a:ext>
                  </a:extLst>
                </a:gridCol>
                <a:gridCol w="576072">
                  <a:extLst>
                    <a:ext uri="{9D8B030D-6E8A-4147-A177-3AD203B41FA5}">
                      <a16:colId xmlns:a16="http://schemas.microsoft.com/office/drawing/2014/main" val="3353411092"/>
                    </a:ext>
                  </a:extLst>
                </a:gridCol>
                <a:gridCol w="576072">
                  <a:extLst>
                    <a:ext uri="{9D8B030D-6E8A-4147-A177-3AD203B41FA5}">
                      <a16:colId xmlns:a16="http://schemas.microsoft.com/office/drawing/2014/main" val="676959960"/>
                    </a:ext>
                  </a:extLst>
                </a:gridCol>
                <a:gridCol w="576072">
                  <a:extLst>
                    <a:ext uri="{9D8B030D-6E8A-4147-A177-3AD203B41FA5}">
                      <a16:colId xmlns:a16="http://schemas.microsoft.com/office/drawing/2014/main" val="4277454016"/>
                    </a:ext>
                  </a:extLst>
                </a:gridCol>
                <a:gridCol w="576072">
                  <a:extLst>
                    <a:ext uri="{9D8B030D-6E8A-4147-A177-3AD203B41FA5}">
                      <a16:colId xmlns:a16="http://schemas.microsoft.com/office/drawing/2014/main" val="565018136"/>
                    </a:ext>
                  </a:extLst>
                </a:gridCol>
                <a:gridCol w="576072">
                  <a:extLst>
                    <a:ext uri="{9D8B030D-6E8A-4147-A177-3AD203B41FA5}">
                      <a16:colId xmlns:a16="http://schemas.microsoft.com/office/drawing/2014/main" val="409898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66714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- 2022-10-05 15:28:41</a:t>
                      </a:r>
                      <a:r>
                        <a:rPr kumimoji="0" lang="en-US" sz="1000" b="0" i="0" u="none" strike="noStrike" kern="1200" cap="none" spc="0" normalizeH="0" baseline="0" noProof="0">
                          <a:ln>
                            <a:noFill/>
                          </a:ln>
                          <a:solidFill>
                            <a:prstClr val="black"/>
                          </a:solidFill>
                          <a:effectLst/>
                          <a:uLnTx/>
                          <a:uFillTx/>
                          <a:latin typeface="+mn-lt"/>
                          <a:ea typeface="+mn-ea"/>
                          <a:cs typeface="+mn-cs"/>
                        </a:rPr>
                        <a:t>
 It was great to meet you all at #EuMW in Milan! We enjoyed meeting again in person and talking about our truly reliable hermetic microelectronic packages. Thank you for your visit and the many rewarding conversations. 
For more information, contact us or click here: https://bit.ly/3EjnWJm
#MictowavePackages #MicroelectronicPackages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6.2337662337662 %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8094898"/>
                  </a:ext>
                </a:extLst>
              </a:tr>
            </a:tbl>
          </a:graphicData>
        </a:graphic>
      </p:graphicFrame>
      <p:sp>
        <p:nvSpPr>
          <p:cNvPr id="4" name="Text Placeholder 3">
            <a:extLst>
              <a:ext uri="{FF2B5EF4-FFF2-40B4-BE49-F238E27FC236}">
                <a16:creationId xmlns:a16="http://schemas.microsoft.com/office/drawing/2014/main" id="{FD46E196-6024-4FDC-A7B1-34446944AEC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72884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D617A-7E32-40F7-B02D-59DCBB0302D5}"/>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04C06A66-65E2-40FE-95DC-AFCB36C91A7D}"/>
              </a:ext>
            </a:extLst>
          </p:cNvPr>
          <p:cNvGraphicFramePr>
            <a:graphicFrameLocks noGrp="1"/>
          </p:cNvGraphicFramePr>
          <p:nvPr>
            <p:ph type="tbl" sz="quarter" idx="13"/>
            <p:extLst>
              <p:ext uri="{D42A27DB-BD31-4B8C-83A1-F6EECF244321}">
                <p14:modId xmlns:p14="http://schemas.microsoft.com/office/powerpoint/2010/main" val="49107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35761874"/>
                    </a:ext>
                  </a:extLst>
                </a:gridCol>
                <a:gridCol w="1645920">
                  <a:extLst>
                    <a:ext uri="{9D8B030D-6E8A-4147-A177-3AD203B41FA5}">
                      <a16:colId xmlns:a16="http://schemas.microsoft.com/office/drawing/2014/main" val="1358170174"/>
                    </a:ext>
                  </a:extLst>
                </a:gridCol>
                <a:gridCol w="576072">
                  <a:extLst>
                    <a:ext uri="{9D8B030D-6E8A-4147-A177-3AD203B41FA5}">
                      <a16:colId xmlns:a16="http://schemas.microsoft.com/office/drawing/2014/main" val="3112938986"/>
                    </a:ext>
                  </a:extLst>
                </a:gridCol>
                <a:gridCol w="576072">
                  <a:extLst>
                    <a:ext uri="{9D8B030D-6E8A-4147-A177-3AD203B41FA5}">
                      <a16:colId xmlns:a16="http://schemas.microsoft.com/office/drawing/2014/main" val="3949271835"/>
                    </a:ext>
                  </a:extLst>
                </a:gridCol>
                <a:gridCol w="576072">
                  <a:extLst>
                    <a:ext uri="{9D8B030D-6E8A-4147-A177-3AD203B41FA5}">
                      <a16:colId xmlns:a16="http://schemas.microsoft.com/office/drawing/2014/main" val="3315605323"/>
                    </a:ext>
                  </a:extLst>
                </a:gridCol>
                <a:gridCol w="576072">
                  <a:extLst>
                    <a:ext uri="{9D8B030D-6E8A-4147-A177-3AD203B41FA5}">
                      <a16:colId xmlns:a16="http://schemas.microsoft.com/office/drawing/2014/main" val="2202064055"/>
                    </a:ext>
                  </a:extLst>
                </a:gridCol>
                <a:gridCol w="576072">
                  <a:extLst>
                    <a:ext uri="{9D8B030D-6E8A-4147-A177-3AD203B41FA5}">
                      <a16:colId xmlns:a16="http://schemas.microsoft.com/office/drawing/2014/main" val="3223314847"/>
                    </a:ext>
                  </a:extLst>
                </a:gridCol>
                <a:gridCol w="576072">
                  <a:extLst>
                    <a:ext uri="{9D8B030D-6E8A-4147-A177-3AD203B41FA5}">
                      <a16:colId xmlns:a16="http://schemas.microsoft.com/office/drawing/2014/main" val="3611719648"/>
                    </a:ext>
                  </a:extLst>
                </a:gridCol>
                <a:gridCol w="576072">
                  <a:extLst>
                    <a:ext uri="{9D8B030D-6E8A-4147-A177-3AD203B41FA5}">
                      <a16:colId xmlns:a16="http://schemas.microsoft.com/office/drawing/2014/main" val="1259993611"/>
                    </a:ext>
                  </a:extLst>
                </a:gridCol>
                <a:gridCol w="576072">
                  <a:extLst>
                    <a:ext uri="{9D8B030D-6E8A-4147-A177-3AD203B41FA5}">
                      <a16:colId xmlns:a16="http://schemas.microsoft.com/office/drawing/2014/main" val="3445324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5379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- 2022-10-24 11:37:56</a:t>
                      </a:r>
                      <a:r>
                        <a:rPr kumimoji="0" lang="en-US" sz="1000" b="0" i="0" u="none" strike="noStrike" kern="1200" cap="none" spc="0" normalizeH="0" baseline="0" noProof="0">
                          <a:ln>
                            <a:noFill/>
                          </a:ln>
                          <a:solidFill>
                            <a:prstClr val="black"/>
                          </a:solidFill>
                          <a:effectLst/>
                          <a:uLnTx/>
                          <a:uFillTx/>
                          <a:latin typeface="+mn-lt"/>
                          <a:ea typeface="+mn-ea"/>
                          <a:cs typeface="+mn-cs"/>
                        </a:rPr>
                        <a:t>
 Time to celebrating the festival of #Diwali with our #India family and #glasslovers. We wish everyone a sparkling and happy Diwali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5.683836589698 %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0381721"/>
                  </a:ext>
                </a:extLst>
              </a:tr>
            </a:tbl>
          </a:graphicData>
        </a:graphic>
      </p:graphicFrame>
      <p:sp>
        <p:nvSpPr>
          <p:cNvPr id="4" name="Text Placeholder 3">
            <a:extLst>
              <a:ext uri="{FF2B5EF4-FFF2-40B4-BE49-F238E27FC236}">
                <a16:creationId xmlns:a16="http://schemas.microsoft.com/office/drawing/2014/main" id="{67DD138C-FB41-4100-8AE1-0D65D2B61197}"/>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537885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8E419-2634-4A23-95DD-178E698FE261}"/>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72B9391F-6CF9-42D5-A8A5-862FCA99D151}"/>
              </a:ext>
            </a:extLst>
          </p:cNvPr>
          <p:cNvGraphicFramePr>
            <a:graphicFrameLocks noGrp="1"/>
          </p:cNvGraphicFramePr>
          <p:nvPr>
            <p:ph type="tbl" sz="quarter" idx="13"/>
            <p:extLst>
              <p:ext uri="{D42A27DB-BD31-4B8C-83A1-F6EECF244321}">
                <p14:modId xmlns:p14="http://schemas.microsoft.com/office/powerpoint/2010/main" val="191936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04917285"/>
                    </a:ext>
                  </a:extLst>
                </a:gridCol>
                <a:gridCol w="1645920">
                  <a:extLst>
                    <a:ext uri="{9D8B030D-6E8A-4147-A177-3AD203B41FA5}">
                      <a16:colId xmlns:a16="http://schemas.microsoft.com/office/drawing/2014/main" val="1243554048"/>
                    </a:ext>
                  </a:extLst>
                </a:gridCol>
                <a:gridCol w="576072">
                  <a:extLst>
                    <a:ext uri="{9D8B030D-6E8A-4147-A177-3AD203B41FA5}">
                      <a16:colId xmlns:a16="http://schemas.microsoft.com/office/drawing/2014/main" val="2530122054"/>
                    </a:ext>
                  </a:extLst>
                </a:gridCol>
                <a:gridCol w="576072">
                  <a:extLst>
                    <a:ext uri="{9D8B030D-6E8A-4147-A177-3AD203B41FA5}">
                      <a16:colId xmlns:a16="http://schemas.microsoft.com/office/drawing/2014/main" val="2915107656"/>
                    </a:ext>
                  </a:extLst>
                </a:gridCol>
                <a:gridCol w="576072">
                  <a:extLst>
                    <a:ext uri="{9D8B030D-6E8A-4147-A177-3AD203B41FA5}">
                      <a16:colId xmlns:a16="http://schemas.microsoft.com/office/drawing/2014/main" val="1618820261"/>
                    </a:ext>
                  </a:extLst>
                </a:gridCol>
                <a:gridCol w="576072">
                  <a:extLst>
                    <a:ext uri="{9D8B030D-6E8A-4147-A177-3AD203B41FA5}">
                      <a16:colId xmlns:a16="http://schemas.microsoft.com/office/drawing/2014/main" val="2993528614"/>
                    </a:ext>
                  </a:extLst>
                </a:gridCol>
                <a:gridCol w="576072">
                  <a:extLst>
                    <a:ext uri="{9D8B030D-6E8A-4147-A177-3AD203B41FA5}">
                      <a16:colId xmlns:a16="http://schemas.microsoft.com/office/drawing/2014/main" val="390850701"/>
                    </a:ext>
                  </a:extLst>
                </a:gridCol>
                <a:gridCol w="576072">
                  <a:extLst>
                    <a:ext uri="{9D8B030D-6E8A-4147-A177-3AD203B41FA5}">
                      <a16:colId xmlns:a16="http://schemas.microsoft.com/office/drawing/2014/main" val="3588131356"/>
                    </a:ext>
                  </a:extLst>
                </a:gridCol>
                <a:gridCol w="576072">
                  <a:extLst>
                    <a:ext uri="{9D8B030D-6E8A-4147-A177-3AD203B41FA5}">
                      <a16:colId xmlns:a16="http://schemas.microsoft.com/office/drawing/2014/main" val="343768345"/>
                    </a:ext>
                  </a:extLst>
                </a:gridCol>
                <a:gridCol w="576072">
                  <a:extLst>
                    <a:ext uri="{9D8B030D-6E8A-4147-A177-3AD203B41FA5}">
                      <a16:colId xmlns:a16="http://schemas.microsoft.com/office/drawing/2014/main" val="3728816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1045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- 2022-10-21 15:22:11</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the #dayofphotonics! 💡 With our #fiberoptics, we ensure the precise guiding of photons, better known as the transport of light and images. Our glass optical fibers are the basis for many cool applications in the medical, industrial and defense industries.  
❓ By the way, do you know what this day goes back to?
👉 On 21 October 1983, the General Conference of Weights And Measures adopted the value of 299,792.458 km/s for the speed of light.
#glasslovers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4.052734375 %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035089"/>
                  </a:ext>
                </a:extLst>
              </a:tr>
            </a:tbl>
          </a:graphicData>
        </a:graphic>
      </p:graphicFrame>
      <p:sp>
        <p:nvSpPr>
          <p:cNvPr id="4" name="Text Placeholder 3">
            <a:extLst>
              <a:ext uri="{FF2B5EF4-FFF2-40B4-BE49-F238E27FC236}">
                <a16:creationId xmlns:a16="http://schemas.microsoft.com/office/drawing/2014/main" id="{44E46B33-EA1D-495E-BB08-8A0595AC726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100954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6F0CB-0681-41BE-9FDA-3EA8F39254AE}"/>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45D94B5E-2B64-4629-99CC-C06AC407C837}"/>
              </a:ext>
            </a:extLst>
          </p:cNvPr>
          <p:cNvGraphicFramePr>
            <a:graphicFrameLocks noGrp="1"/>
          </p:cNvGraphicFramePr>
          <p:nvPr>
            <p:ph type="tbl" sz="quarter" idx="13"/>
            <p:extLst>
              <p:ext uri="{D42A27DB-BD31-4B8C-83A1-F6EECF244321}">
                <p14:modId xmlns:p14="http://schemas.microsoft.com/office/powerpoint/2010/main" val="20721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27853388"/>
                    </a:ext>
                  </a:extLst>
                </a:gridCol>
                <a:gridCol w="1645920">
                  <a:extLst>
                    <a:ext uri="{9D8B030D-6E8A-4147-A177-3AD203B41FA5}">
                      <a16:colId xmlns:a16="http://schemas.microsoft.com/office/drawing/2014/main" val="3190287540"/>
                    </a:ext>
                  </a:extLst>
                </a:gridCol>
                <a:gridCol w="576072">
                  <a:extLst>
                    <a:ext uri="{9D8B030D-6E8A-4147-A177-3AD203B41FA5}">
                      <a16:colId xmlns:a16="http://schemas.microsoft.com/office/drawing/2014/main" val="1987039026"/>
                    </a:ext>
                  </a:extLst>
                </a:gridCol>
                <a:gridCol w="576072">
                  <a:extLst>
                    <a:ext uri="{9D8B030D-6E8A-4147-A177-3AD203B41FA5}">
                      <a16:colId xmlns:a16="http://schemas.microsoft.com/office/drawing/2014/main" val="3990382573"/>
                    </a:ext>
                  </a:extLst>
                </a:gridCol>
                <a:gridCol w="576072">
                  <a:extLst>
                    <a:ext uri="{9D8B030D-6E8A-4147-A177-3AD203B41FA5}">
                      <a16:colId xmlns:a16="http://schemas.microsoft.com/office/drawing/2014/main" val="779079249"/>
                    </a:ext>
                  </a:extLst>
                </a:gridCol>
                <a:gridCol w="576072">
                  <a:extLst>
                    <a:ext uri="{9D8B030D-6E8A-4147-A177-3AD203B41FA5}">
                      <a16:colId xmlns:a16="http://schemas.microsoft.com/office/drawing/2014/main" val="4288615690"/>
                    </a:ext>
                  </a:extLst>
                </a:gridCol>
                <a:gridCol w="576072">
                  <a:extLst>
                    <a:ext uri="{9D8B030D-6E8A-4147-A177-3AD203B41FA5}">
                      <a16:colId xmlns:a16="http://schemas.microsoft.com/office/drawing/2014/main" val="553047982"/>
                    </a:ext>
                  </a:extLst>
                </a:gridCol>
                <a:gridCol w="576072">
                  <a:extLst>
                    <a:ext uri="{9D8B030D-6E8A-4147-A177-3AD203B41FA5}">
                      <a16:colId xmlns:a16="http://schemas.microsoft.com/office/drawing/2014/main" val="971220860"/>
                    </a:ext>
                  </a:extLst>
                </a:gridCol>
                <a:gridCol w="576072">
                  <a:extLst>
                    <a:ext uri="{9D8B030D-6E8A-4147-A177-3AD203B41FA5}">
                      <a16:colId xmlns:a16="http://schemas.microsoft.com/office/drawing/2014/main" val="528377269"/>
                    </a:ext>
                  </a:extLst>
                </a:gridCol>
                <a:gridCol w="576072">
                  <a:extLst>
                    <a:ext uri="{9D8B030D-6E8A-4147-A177-3AD203B41FA5}">
                      <a16:colId xmlns:a16="http://schemas.microsoft.com/office/drawing/2014/main" val="389723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2796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- 2022-10-20 10:00:31</a:t>
                      </a:r>
                      <a:r>
                        <a:rPr kumimoji="0" lang="en-US" sz="1000" b="0" i="0" u="none" strike="noStrike" kern="1200" cap="none" spc="0" normalizeH="0" baseline="0" noProof="0">
                          <a:ln>
                            <a:noFill/>
                          </a:ln>
                          <a:solidFill>
                            <a:prstClr val="black"/>
                          </a:solidFill>
                          <a:effectLst/>
                          <a:uLnTx/>
                          <a:uFillTx/>
                          <a:latin typeface="+mn-lt"/>
                          <a:ea typeface="+mn-ea"/>
                          <a:cs typeface="+mn-cs"/>
                        </a:rPr>
                        <a:t>
 What's our greatest innovation ever? It is #FTPS. 😉 If you ask our application engineer Dr. Carolin Hessinger, that means #glass optical fibers that:
💡 deliver outstanding light transmission over a long lifetime,
💪 are strong, flexible, and half as thin as a human hair,
🩺 and are lighting the way for advanced robotic surgeries of the future, so that doctors have a clear view of their surgical fields.
We #glasslovers are always working on finding the perfect solution to tomorrow's challenges together with our partners. 💙
Learn more about our FTPS spirit: https://lnkd.in/efPsBStM
#iyog2022 #fiberoptics #engineeringmedtech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3.7079220450519 %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373507"/>
                  </a:ext>
                </a:extLst>
              </a:tr>
            </a:tbl>
          </a:graphicData>
        </a:graphic>
      </p:graphicFrame>
      <p:sp>
        <p:nvSpPr>
          <p:cNvPr id="4" name="Text Placeholder 3">
            <a:extLst>
              <a:ext uri="{FF2B5EF4-FFF2-40B4-BE49-F238E27FC236}">
                <a16:creationId xmlns:a16="http://schemas.microsoft.com/office/drawing/2014/main" id="{DE438ADD-5EC4-4BFF-B5A1-9FCE64A8C0C3}"/>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642654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BE7A6-422F-4A48-84E2-7E477BC499BC}"/>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CFD6D6CD-0B11-471F-98BB-C2B36D58B934}"/>
              </a:ext>
            </a:extLst>
          </p:cNvPr>
          <p:cNvGraphicFramePr>
            <a:graphicFrameLocks noGrp="1"/>
          </p:cNvGraphicFramePr>
          <p:nvPr>
            <p:ph type="tbl" sz="quarter" idx="13"/>
            <p:extLst>
              <p:ext uri="{D42A27DB-BD31-4B8C-83A1-F6EECF244321}">
                <p14:modId xmlns:p14="http://schemas.microsoft.com/office/powerpoint/2010/main" val="90382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21471849"/>
                    </a:ext>
                  </a:extLst>
                </a:gridCol>
                <a:gridCol w="1645920">
                  <a:extLst>
                    <a:ext uri="{9D8B030D-6E8A-4147-A177-3AD203B41FA5}">
                      <a16:colId xmlns:a16="http://schemas.microsoft.com/office/drawing/2014/main" val="2276988542"/>
                    </a:ext>
                  </a:extLst>
                </a:gridCol>
                <a:gridCol w="576072">
                  <a:extLst>
                    <a:ext uri="{9D8B030D-6E8A-4147-A177-3AD203B41FA5}">
                      <a16:colId xmlns:a16="http://schemas.microsoft.com/office/drawing/2014/main" val="2639085716"/>
                    </a:ext>
                  </a:extLst>
                </a:gridCol>
                <a:gridCol w="576072">
                  <a:extLst>
                    <a:ext uri="{9D8B030D-6E8A-4147-A177-3AD203B41FA5}">
                      <a16:colId xmlns:a16="http://schemas.microsoft.com/office/drawing/2014/main" val="909916629"/>
                    </a:ext>
                  </a:extLst>
                </a:gridCol>
                <a:gridCol w="576072">
                  <a:extLst>
                    <a:ext uri="{9D8B030D-6E8A-4147-A177-3AD203B41FA5}">
                      <a16:colId xmlns:a16="http://schemas.microsoft.com/office/drawing/2014/main" val="2587585742"/>
                    </a:ext>
                  </a:extLst>
                </a:gridCol>
                <a:gridCol w="576072">
                  <a:extLst>
                    <a:ext uri="{9D8B030D-6E8A-4147-A177-3AD203B41FA5}">
                      <a16:colId xmlns:a16="http://schemas.microsoft.com/office/drawing/2014/main" val="2392601307"/>
                    </a:ext>
                  </a:extLst>
                </a:gridCol>
                <a:gridCol w="576072">
                  <a:extLst>
                    <a:ext uri="{9D8B030D-6E8A-4147-A177-3AD203B41FA5}">
                      <a16:colId xmlns:a16="http://schemas.microsoft.com/office/drawing/2014/main" val="1210262218"/>
                    </a:ext>
                  </a:extLst>
                </a:gridCol>
                <a:gridCol w="576072">
                  <a:extLst>
                    <a:ext uri="{9D8B030D-6E8A-4147-A177-3AD203B41FA5}">
                      <a16:colId xmlns:a16="http://schemas.microsoft.com/office/drawing/2014/main" val="3297199898"/>
                    </a:ext>
                  </a:extLst>
                </a:gridCol>
                <a:gridCol w="576072">
                  <a:extLst>
                    <a:ext uri="{9D8B030D-6E8A-4147-A177-3AD203B41FA5}">
                      <a16:colId xmlns:a16="http://schemas.microsoft.com/office/drawing/2014/main" val="2343564509"/>
                    </a:ext>
                  </a:extLst>
                </a:gridCol>
                <a:gridCol w="576072">
                  <a:extLst>
                    <a:ext uri="{9D8B030D-6E8A-4147-A177-3AD203B41FA5}">
                      <a16:colId xmlns:a16="http://schemas.microsoft.com/office/drawing/2014/main" val="4287351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86685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- 2022-10-06 15:30:12</a:t>
                      </a:r>
                      <a:r>
                        <a:rPr kumimoji="0" lang="en-US" sz="1000" b="0" i="0" u="none" strike="noStrike" kern="1200" cap="none" spc="0" normalizeH="0" baseline="0" noProof="0">
                          <a:ln>
                            <a:noFill/>
                          </a:ln>
                          <a:solidFill>
                            <a:prstClr val="black"/>
                          </a:solidFill>
                          <a:effectLst/>
                          <a:uLnTx/>
                          <a:uFillTx/>
                          <a:latin typeface="+mn-lt"/>
                          <a:ea typeface="+mn-ea"/>
                          <a:cs typeface="+mn-cs"/>
                        </a:rPr>
                        <a:t>
 What's our greatest innovation ever? It is #FTPS. 😉 If you ask the head of our Safety and Architecture product group Jan Lachowicz, that means a #glass that:
🌞 is crystal clear, featuring extremely high levels of light transmission,
🤩 comes fire polished and structured with a smooth and elegant finish,
🏠 and is perfect as a decorative glass for your spa area, home, or office.
We #glasslovers are always working on finding the perfect solution to tomorrow's challenges together with our partners. 💙
Learn more about our FTPS spirit: https://bit.ly/3V5DPZX
#iyog2022 #RIVULETTA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3.5809727418493 %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4993762"/>
                  </a:ext>
                </a:extLst>
              </a:tr>
            </a:tbl>
          </a:graphicData>
        </a:graphic>
      </p:graphicFrame>
      <p:sp>
        <p:nvSpPr>
          <p:cNvPr id="4" name="Text Placeholder 3">
            <a:extLst>
              <a:ext uri="{FF2B5EF4-FFF2-40B4-BE49-F238E27FC236}">
                <a16:creationId xmlns:a16="http://schemas.microsoft.com/office/drawing/2014/main" id="{09EA3253-795B-4887-B6FE-71919346FFE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482050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ED1AC-022F-4C5A-B9D6-12B02B9F9009}"/>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DAB8F148-3BE3-49E6-92F7-AB20F211405F}"/>
              </a:ext>
            </a:extLst>
          </p:cNvPr>
          <p:cNvGraphicFramePr>
            <a:graphicFrameLocks noGrp="1"/>
          </p:cNvGraphicFramePr>
          <p:nvPr>
            <p:ph type="tbl" sz="quarter" idx="13"/>
            <p:extLst>
              <p:ext uri="{D42A27DB-BD31-4B8C-83A1-F6EECF244321}">
                <p14:modId xmlns:p14="http://schemas.microsoft.com/office/powerpoint/2010/main" val="174542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59256297"/>
                    </a:ext>
                  </a:extLst>
                </a:gridCol>
                <a:gridCol w="1645920">
                  <a:extLst>
                    <a:ext uri="{9D8B030D-6E8A-4147-A177-3AD203B41FA5}">
                      <a16:colId xmlns:a16="http://schemas.microsoft.com/office/drawing/2014/main" val="1538189296"/>
                    </a:ext>
                  </a:extLst>
                </a:gridCol>
                <a:gridCol w="576072">
                  <a:extLst>
                    <a:ext uri="{9D8B030D-6E8A-4147-A177-3AD203B41FA5}">
                      <a16:colId xmlns:a16="http://schemas.microsoft.com/office/drawing/2014/main" val="969002434"/>
                    </a:ext>
                  </a:extLst>
                </a:gridCol>
                <a:gridCol w="576072">
                  <a:extLst>
                    <a:ext uri="{9D8B030D-6E8A-4147-A177-3AD203B41FA5}">
                      <a16:colId xmlns:a16="http://schemas.microsoft.com/office/drawing/2014/main" val="951104264"/>
                    </a:ext>
                  </a:extLst>
                </a:gridCol>
                <a:gridCol w="576072">
                  <a:extLst>
                    <a:ext uri="{9D8B030D-6E8A-4147-A177-3AD203B41FA5}">
                      <a16:colId xmlns:a16="http://schemas.microsoft.com/office/drawing/2014/main" val="2568273574"/>
                    </a:ext>
                  </a:extLst>
                </a:gridCol>
                <a:gridCol w="576072">
                  <a:extLst>
                    <a:ext uri="{9D8B030D-6E8A-4147-A177-3AD203B41FA5}">
                      <a16:colId xmlns:a16="http://schemas.microsoft.com/office/drawing/2014/main" val="1824132474"/>
                    </a:ext>
                  </a:extLst>
                </a:gridCol>
                <a:gridCol w="576072">
                  <a:extLst>
                    <a:ext uri="{9D8B030D-6E8A-4147-A177-3AD203B41FA5}">
                      <a16:colId xmlns:a16="http://schemas.microsoft.com/office/drawing/2014/main" val="1386238246"/>
                    </a:ext>
                  </a:extLst>
                </a:gridCol>
                <a:gridCol w="576072">
                  <a:extLst>
                    <a:ext uri="{9D8B030D-6E8A-4147-A177-3AD203B41FA5}">
                      <a16:colId xmlns:a16="http://schemas.microsoft.com/office/drawing/2014/main" val="4193463841"/>
                    </a:ext>
                  </a:extLst>
                </a:gridCol>
                <a:gridCol w="576072">
                  <a:extLst>
                    <a:ext uri="{9D8B030D-6E8A-4147-A177-3AD203B41FA5}">
                      <a16:colId xmlns:a16="http://schemas.microsoft.com/office/drawing/2014/main" val="1065603648"/>
                    </a:ext>
                  </a:extLst>
                </a:gridCol>
                <a:gridCol w="576072">
                  <a:extLst>
                    <a:ext uri="{9D8B030D-6E8A-4147-A177-3AD203B41FA5}">
                      <a16:colId xmlns:a16="http://schemas.microsoft.com/office/drawing/2014/main" val="229561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000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SCHOTT - 2022-10-19 09:30:28</a:t>
                      </a:r>
                      <a:r>
                        <a:rPr kumimoji="0" lang="de-DE" sz="1000" b="0" i="0" u="none" strike="noStrike" kern="1200" cap="none" spc="0" normalizeH="0" baseline="0" noProof="0">
                          <a:ln>
                            <a:noFill/>
                          </a:ln>
                          <a:solidFill>
                            <a:prstClr val="black"/>
                          </a:solidFill>
                          <a:effectLst/>
                          <a:uLnTx/>
                          <a:uFillTx/>
                          <a:latin typeface="+mn-lt"/>
                          <a:ea typeface="+mn-ea"/>
                          <a:cs typeface="+mn-cs"/>
                        </a:rPr>
                        <a:t>
 Was bedeutet Licht für den Fortschritt der Küche von morgen und wie wird Kochen durch CERAN LuminoirTM intuitiver, intelligenter und sicherer? ✨ Diese und weitere Fragen hat unser Leiter Produktmanagement Jörn Besinger im Interview mit dem Küchenplaner Magazin beantwortet.
Weitere Details zum Produkt, welche Gerätehersteller die #Innovation bereits einsetzen und warum ein breites Publikum von CERAN LuminoirTM profitieren kann, erfahrt ihr hier: https://bit.ly/3yUf4Xo
#schottceran #glasslovers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3.3489096573209 %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074132"/>
                  </a:ext>
                </a:extLst>
              </a:tr>
            </a:tbl>
          </a:graphicData>
        </a:graphic>
      </p:graphicFrame>
      <p:sp>
        <p:nvSpPr>
          <p:cNvPr id="4" name="Text Placeholder 3">
            <a:extLst>
              <a:ext uri="{FF2B5EF4-FFF2-40B4-BE49-F238E27FC236}">
                <a16:creationId xmlns:a16="http://schemas.microsoft.com/office/drawing/2014/main" id="{68FA4BE3-F61F-4D87-AE4D-BFD437BCB16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97080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5A88B-62F9-4604-B84A-6DBDE4D2A321}"/>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C2F897A6-D694-4C4F-9B2B-769D526DF5B8}"/>
              </a:ext>
            </a:extLst>
          </p:cNvPr>
          <p:cNvGraphicFramePr>
            <a:graphicFrameLocks noGrp="1"/>
          </p:cNvGraphicFramePr>
          <p:nvPr>
            <p:ph type="tbl" sz="quarter" idx="13"/>
            <p:extLst>
              <p:ext uri="{D42A27DB-BD31-4B8C-83A1-F6EECF244321}">
                <p14:modId xmlns:p14="http://schemas.microsoft.com/office/powerpoint/2010/main" val="3350109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75302559"/>
                    </a:ext>
                  </a:extLst>
                </a:gridCol>
                <a:gridCol w="1645920">
                  <a:extLst>
                    <a:ext uri="{9D8B030D-6E8A-4147-A177-3AD203B41FA5}">
                      <a16:colId xmlns:a16="http://schemas.microsoft.com/office/drawing/2014/main" val="1017222129"/>
                    </a:ext>
                  </a:extLst>
                </a:gridCol>
                <a:gridCol w="576072">
                  <a:extLst>
                    <a:ext uri="{9D8B030D-6E8A-4147-A177-3AD203B41FA5}">
                      <a16:colId xmlns:a16="http://schemas.microsoft.com/office/drawing/2014/main" val="151274865"/>
                    </a:ext>
                  </a:extLst>
                </a:gridCol>
                <a:gridCol w="576072">
                  <a:extLst>
                    <a:ext uri="{9D8B030D-6E8A-4147-A177-3AD203B41FA5}">
                      <a16:colId xmlns:a16="http://schemas.microsoft.com/office/drawing/2014/main" val="3142181191"/>
                    </a:ext>
                  </a:extLst>
                </a:gridCol>
                <a:gridCol w="576072">
                  <a:extLst>
                    <a:ext uri="{9D8B030D-6E8A-4147-A177-3AD203B41FA5}">
                      <a16:colId xmlns:a16="http://schemas.microsoft.com/office/drawing/2014/main" val="3951407302"/>
                    </a:ext>
                  </a:extLst>
                </a:gridCol>
                <a:gridCol w="576072">
                  <a:extLst>
                    <a:ext uri="{9D8B030D-6E8A-4147-A177-3AD203B41FA5}">
                      <a16:colId xmlns:a16="http://schemas.microsoft.com/office/drawing/2014/main" val="1865528097"/>
                    </a:ext>
                  </a:extLst>
                </a:gridCol>
                <a:gridCol w="576072">
                  <a:extLst>
                    <a:ext uri="{9D8B030D-6E8A-4147-A177-3AD203B41FA5}">
                      <a16:colId xmlns:a16="http://schemas.microsoft.com/office/drawing/2014/main" val="1484546270"/>
                    </a:ext>
                  </a:extLst>
                </a:gridCol>
                <a:gridCol w="576072">
                  <a:extLst>
                    <a:ext uri="{9D8B030D-6E8A-4147-A177-3AD203B41FA5}">
                      <a16:colId xmlns:a16="http://schemas.microsoft.com/office/drawing/2014/main" val="2900630420"/>
                    </a:ext>
                  </a:extLst>
                </a:gridCol>
                <a:gridCol w="576072">
                  <a:extLst>
                    <a:ext uri="{9D8B030D-6E8A-4147-A177-3AD203B41FA5}">
                      <a16:colId xmlns:a16="http://schemas.microsoft.com/office/drawing/2014/main" val="831613443"/>
                    </a:ext>
                  </a:extLst>
                </a:gridCol>
                <a:gridCol w="576072">
                  <a:extLst>
                    <a:ext uri="{9D8B030D-6E8A-4147-A177-3AD203B41FA5}">
                      <a16:colId xmlns:a16="http://schemas.microsoft.com/office/drawing/2014/main" val="127480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6049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- 2022-10-25 09:30:13</a:t>
                      </a:r>
                      <a:r>
                        <a:rPr kumimoji="0" lang="en-US" sz="1000" b="0" i="0" u="none" strike="noStrike" kern="1200" cap="none" spc="0" normalizeH="0" baseline="0" noProof="0">
                          <a:ln>
                            <a:noFill/>
                          </a:ln>
                          <a:solidFill>
                            <a:prstClr val="black"/>
                          </a:solidFill>
                          <a:effectLst/>
                          <a:uLnTx/>
                          <a:uFillTx/>
                          <a:latin typeface="+mn-lt"/>
                          <a:ea typeface="+mn-ea"/>
                          <a:cs typeface="+mn-cs"/>
                        </a:rPr>
                        <a:t>
 Curious how we are empowering engineers with our fiber optic lighting and imaging solutions? ​​Meet our experts on November 16-17, 2022 in 's-Hertogenbosch​, Netherlands, at the Precision Fair. They are looking forward to meeting you and having some vibrant discussions at hall 3 / booth 542. Learn more here https://fcld.ly/4vjqr8v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3.3173076923077 %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2783928"/>
                  </a:ext>
                </a:extLst>
              </a:tr>
            </a:tbl>
          </a:graphicData>
        </a:graphic>
      </p:graphicFrame>
      <p:sp>
        <p:nvSpPr>
          <p:cNvPr id="4" name="Text Placeholder 3">
            <a:extLst>
              <a:ext uri="{FF2B5EF4-FFF2-40B4-BE49-F238E27FC236}">
                <a16:creationId xmlns:a16="http://schemas.microsoft.com/office/drawing/2014/main" id="{4C708262-6220-409C-BA45-707DEE38776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081889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C74B6-DEFD-4912-9ED7-655D883E5890}"/>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AC86D8E9-2CAD-493A-BB6F-36F86CBBB498}"/>
              </a:ext>
            </a:extLst>
          </p:cNvPr>
          <p:cNvGraphicFramePr>
            <a:graphicFrameLocks noGrp="1"/>
          </p:cNvGraphicFramePr>
          <p:nvPr>
            <p:ph type="tbl" sz="quarter" idx="13"/>
            <p:extLst>
              <p:ext uri="{D42A27DB-BD31-4B8C-83A1-F6EECF244321}">
                <p14:modId xmlns:p14="http://schemas.microsoft.com/office/powerpoint/2010/main" val="265711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94813768"/>
                    </a:ext>
                  </a:extLst>
                </a:gridCol>
                <a:gridCol w="1645920">
                  <a:extLst>
                    <a:ext uri="{9D8B030D-6E8A-4147-A177-3AD203B41FA5}">
                      <a16:colId xmlns:a16="http://schemas.microsoft.com/office/drawing/2014/main" val="465630184"/>
                    </a:ext>
                  </a:extLst>
                </a:gridCol>
                <a:gridCol w="576072">
                  <a:extLst>
                    <a:ext uri="{9D8B030D-6E8A-4147-A177-3AD203B41FA5}">
                      <a16:colId xmlns:a16="http://schemas.microsoft.com/office/drawing/2014/main" val="767529297"/>
                    </a:ext>
                  </a:extLst>
                </a:gridCol>
                <a:gridCol w="576072">
                  <a:extLst>
                    <a:ext uri="{9D8B030D-6E8A-4147-A177-3AD203B41FA5}">
                      <a16:colId xmlns:a16="http://schemas.microsoft.com/office/drawing/2014/main" val="1554717978"/>
                    </a:ext>
                  </a:extLst>
                </a:gridCol>
                <a:gridCol w="576072">
                  <a:extLst>
                    <a:ext uri="{9D8B030D-6E8A-4147-A177-3AD203B41FA5}">
                      <a16:colId xmlns:a16="http://schemas.microsoft.com/office/drawing/2014/main" val="754095081"/>
                    </a:ext>
                  </a:extLst>
                </a:gridCol>
                <a:gridCol w="576072">
                  <a:extLst>
                    <a:ext uri="{9D8B030D-6E8A-4147-A177-3AD203B41FA5}">
                      <a16:colId xmlns:a16="http://schemas.microsoft.com/office/drawing/2014/main" val="927149907"/>
                    </a:ext>
                  </a:extLst>
                </a:gridCol>
                <a:gridCol w="576072">
                  <a:extLst>
                    <a:ext uri="{9D8B030D-6E8A-4147-A177-3AD203B41FA5}">
                      <a16:colId xmlns:a16="http://schemas.microsoft.com/office/drawing/2014/main" val="2801640033"/>
                    </a:ext>
                  </a:extLst>
                </a:gridCol>
                <a:gridCol w="576072">
                  <a:extLst>
                    <a:ext uri="{9D8B030D-6E8A-4147-A177-3AD203B41FA5}">
                      <a16:colId xmlns:a16="http://schemas.microsoft.com/office/drawing/2014/main" val="1591153766"/>
                    </a:ext>
                  </a:extLst>
                </a:gridCol>
                <a:gridCol w="576072">
                  <a:extLst>
                    <a:ext uri="{9D8B030D-6E8A-4147-A177-3AD203B41FA5}">
                      <a16:colId xmlns:a16="http://schemas.microsoft.com/office/drawing/2014/main" val="99042720"/>
                    </a:ext>
                  </a:extLst>
                </a:gridCol>
                <a:gridCol w="576072">
                  <a:extLst>
                    <a:ext uri="{9D8B030D-6E8A-4147-A177-3AD203B41FA5}">
                      <a16:colId xmlns:a16="http://schemas.microsoft.com/office/drawing/2014/main" val="1334737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4215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- 2022-10-26 09:18:42</a:t>
                      </a:r>
                      <a:r>
                        <a:rPr kumimoji="0" lang="en-US" sz="1000" b="0" i="0" u="none" strike="noStrike" kern="1200" cap="none" spc="0" normalizeH="0" baseline="0" noProof="0">
                          <a:ln>
                            <a:noFill/>
                          </a:ln>
                          <a:solidFill>
                            <a:prstClr val="black"/>
                          </a:solidFill>
                          <a:effectLst/>
                          <a:uLnTx/>
                          <a:uFillTx/>
                          <a:latin typeface="+mn-lt"/>
                          <a:ea typeface="+mn-ea"/>
                          <a:cs typeface="+mn-cs"/>
                        </a:rPr>
                        <a:t>
 We've taken the next step to becoming #carbonneutral2030 by signing two power purchase agreements with our partner ENGIE. These contracts provide us a green power supply delivered from wind and solar plants, along with corresponding certificates of origin. We call that a step forward! 💚
Read more 👉 http://bit.ly/3DACwvz
#sustainability #energy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3.3108445777111 %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7312713"/>
                  </a:ext>
                </a:extLst>
              </a:tr>
            </a:tbl>
          </a:graphicData>
        </a:graphic>
      </p:graphicFrame>
      <p:sp>
        <p:nvSpPr>
          <p:cNvPr id="4" name="Text Placeholder 3">
            <a:extLst>
              <a:ext uri="{FF2B5EF4-FFF2-40B4-BE49-F238E27FC236}">
                <a16:creationId xmlns:a16="http://schemas.microsoft.com/office/drawing/2014/main" id="{166522E1-443E-433C-B614-5359B42A37AD}"/>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5573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21E3-B94E-493A-880D-1F9534CF5CC9}"/>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6B2A2DAF-5AAC-4747-A480-EDE138D57B50}"/>
              </a:ext>
            </a:extLst>
          </p:cNvPr>
          <p:cNvGraphicFramePr>
            <a:graphicFrameLocks noGrp="1"/>
          </p:cNvGraphicFramePr>
          <p:nvPr>
            <p:ph type="tbl" sz="quarter" idx="13"/>
            <p:extLst>
              <p:ext uri="{D42A27DB-BD31-4B8C-83A1-F6EECF244321}">
                <p14:modId xmlns:p14="http://schemas.microsoft.com/office/powerpoint/2010/main" val="2460975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17650786"/>
                    </a:ext>
                  </a:extLst>
                </a:gridCol>
                <a:gridCol w="1645920">
                  <a:extLst>
                    <a:ext uri="{9D8B030D-6E8A-4147-A177-3AD203B41FA5}">
                      <a16:colId xmlns:a16="http://schemas.microsoft.com/office/drawing/2014/main" val="676354331"/>
                    </a:ext>
                  </a:extLst>
                </a:gridCol>
                <a:gridCol w="576072">
                  <a:extLst>
                    <a:ext uri="{9D8B030D-6E8A-4147-A177-3AD203B41FA5}">
                      <a16:colId xmlns:a16="http://schemas.microsoft.com/office/drawing/2014/main" val="1966061946"/>
                    </a:ext>
                  </a:extLst>
                </a:gridCol>
                <a:gridCol w="576072">
                  <a:extLst>
                    <a:ext uri="{9D8B030D-6E8A-4147-A177-3AD203B41FA5}">
                      <a16:colId xmlns:a16="http://schemas.microsoft.com/office/drawing/2014/main" val="3663128349"/>
                    </a:ext>
                  </a:extLst>
                </a:gridCol>
                <a:gridCol w="576072">
                  <a:extLst>
                    <a:ext uri="{9D8B030D-6E8A-4147-A177-3AD203B41FA5}">
                      <a16:colId xmlns:a16="http://schemas.microsoft.com/office/drawing/2014/main" val="477439772"/>
                    </a:ext>
                  </a:extLst>
                </a:gridCol>
                <a:gridCol w="576072">
                  <a:extLst>
                    <a:ext uri="{9D8B030D-6E8A-4147-A177-3AD203B41FA5}">
                      <a16:colId xmlns:a16="http://schemas.microsoft.com/office/drawing/2014/main" val="1757489364"/>
                    </a:ext>
                  </a:extLst>
                </a:gridCol>
                <a:gridCol w="576072">
                  <a:extLst>
                    <a:ext uri="{9D8B030D-6E8A-4147-A177-3AD203B41FA5}">
                      <a16:colId xmlns:a16="http://schemas.microsoft.com/office/drawing/2014/main" val="2285980727"/>
                    </a:ext>
                  </a:extLst>
                </a:gridCol>
                <a:gridCol w="576072">
                  <a:extLst>
                    <a:ext uri="{9D8B030D-6E8A-4147-A177-3AD203B41FA5}">
                      <a16:colId xmlns:a16="http://schemas.microsoft.com/office/drawing/2014/main" val="2372542235"/>
                    </a:ext>
                  </a:extLst>
                </a:gridCol>
                <a:gridCol w="576072">
                  <a:extLst>
                    <a:ext uri="{9D8B030D-6E8A-4147-A177-3AD203B41FA5}">
                      <a16:colId xmlns:a16="http://schemas.microsoft.com/office/drawing/2014/main" val="3506652973"/>
                    </a:ext>
                  </a:extLst>
                </a:gridCol>
                <a:gridCol w="576072">
                  <a:extLst>
                    <a:ext uri="{9D8B030D-6E8A-4147-A177-3AD203B41FA5}">
                      <a16:colId xmlns:a16="http://schemas.microsoft.com/office/drawing/2014/main" val="655259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6402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- 2022-10-07 10:00:27</a:t>
                      </a:r>
                      <a:r>
                        <a:rPr kumimoji="0" lang="en-US" sz="1000" b="0" i="0" u="none" strike="noStrike" kern="1200" cap="none" spc="0" normalizeH="0" baseline="0" noProof="0">
                          <a:ln>
                            <a:noFill/>
                          </a:ln>
                          <a:solidFill>
                            <a:prstClr val="black"/>
                          </a:solidFill>
                          <a:effectLst/>
                          <a:uLnTx/>
                          <a:uFillTx/>
                          <a:latin typeface="+mn-lt"/>
                          <a:ea typeface="+mn-ea"/>
                          <a:cs typeface="+mn-cs"/>
                        </a:rPr>
                        <a:t>
 Specialty #glass offers great potential and enables many technical #innovations. Our Head of R&amp;D Dr. Matthias Mueller and our #glasslovers teams use their creativity and know-how to constantly reinvent glass for microscopes 🔬, cooktop panels ‍🍳, smartphones 📱, telescopes 🔭, and many others!
Interested in learning more about the latest trends in material research? Check out the article in our new #solutionsmag ➡ https://fcld.ly/p4uoksq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3.2975085490962 %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3244991"/>
                  </a:ext>
                </a:extLst>
              </a:tr>
            </a:tbl>
          </a:graphicData>
        </a:graphic>
      </p:graphicFrame>
      <p:sp>
        <p:nvSpPr>
          <p:cNvPr id="4" name="Text Placeholder 3">
            <a:extLst>
              <a:ext uri="{FF2B5EF4-FFF2-40B4-BE49-F238E27FC236}">
                <a16:creationId xmlns:a16="http://schemas.microsoft.com/office/drawing/2014/main" id="{942159BE-9D17-484D-9D7D-C1CF1E9E98A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496551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F259F-FBA4-44BE-8F55-AE953A4DCB8C}"/>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993E9F85-E958-4267-AD57-10539BBF8814}"/>
              </a:ext>
            </a:extLst>
          </p:cNvPr>
          <p:cNvGraphicFramePr>
            <a:graphicFrameLocks noGrp="1"/>
          </p:cNvGraphicFramePr>
          <p:nvPr>
            <p:ph type="tbl" sz="quarter" idx="13"/>
            <p:extLst>
              <p:ext uri="{D42A27DB-BD31-4B8C-83A1-F6EECF244321}">
                <p14:modId xmlns:p14="http://schemas.microsoft.com/office/powerpoint/2010/main" val="272330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92359348"/>
                    </a:ext>
                  </a:extLst>
                </a:gridCol>
                <a:gridCol w="1645920">
                  <a:extLst>
                    <a:ext uri="{9D8B030D-6E8A-4147-A177-3AD203B41FA5}">
                      <a16:colId xmlns:a16="http://schemas.microsoft.com/office/drawing/2014/main" val="1204453418"/>
                    </a:ext>
                  </a:extLst>
                </a:gridCol>
                <a:gridCol w="576072">
                  <a:extLst>
                    <a:ext uri="{9D8B030D-6E8A-4147-A177-3AD203B41FA5}">
                      <a16:colId xmlns:a16="http://schemas.microsoft.com/office/drawing/2014/main" val="2022977137"/>
                    </a:ext>
                  </a:extLst>
                </a:gridCol>
                <a:gridCol w="576072">
                  <a:extLst>
                    <a:ext uri="{9D8B030D-6E8A-4147-A177-3AD203B41FA5}">
                      <a16:colId xmlns:a16="http://schemas.microsoft.com/office/drawing/2014/main" val="1429795538"/>
                    </a:ext>
                  </a:extLst>
                </a:gridCol>
                <a:gridCol w="576072">
                  <a:extLst>
                    <a:ext uri="{9D8B030D-6E8A-4147-A177-3AD203B41FA5}">
                      <a16:colId xmlns:a16="http://schemas.microsoft.com/office/drawing/2014/main" val="3443638605"/>
                    </a:ext>
                  </a:extLst>
                </a:gridCol>
                <a:gridCol w="576072">
                  <a:extLst>
                    <a:ext uri="{9D8B030D-6E8A-4147-A177-3AD203B41FA5}">
                      <a16:colId xmlns:a16="http://schemas.microsoft.com/office/drawing/2014/main" val="2089138673"/>
                    </a:ext>
                  </a:extLst>
                </a:gridCol>
                <a:gridCol w="576072">
                  <a:extLst>
                    <a:ext uri="{9D8B030D-6E8A-4147-A177-3AD203B41FA5}">
                      <a16:colId xmlns:a16="http://schemas.microsoft.com/office/drawing/2014/main" val="60074304"/>
                    </a:ext>
                  </a:extLst>
                </a:gridCol>
                <a:gridCol w="576072">
                  <a:extLst>
                    <a:ext uri="{9D8B030D-6E8A-4147-A177-3AD203B41FA5}">
                      <a16:colId xmlns:a16="http://schemas.microsoft.com/office/drawing/2014/main" val="254835641"/>
                    </a:ext>
                  </a:extLst>
                </a:gridCol>
                <a:gridCol w="576072">
                  <a:extLst>
                    <a:ext uri="{9D8B030D-6E8A-4147-A177-3AD203B41FA5}">
                      <a16:colId xmlns:a16="http://schemas.microsoft.com/office/drawing/2014/main" val="1335270643"/>
                    </a:ext>
                  </a:extLst>
                </a:gridCol>
                <a:gridCol w="576072">
                  <a:extLst>
                    <a:ext uri="{9D8B030D-6E8A-4147-A177-3AD203B41FA5}">
                      <a16:colId xmlns:a16="http://schemas.microsoft.com/office/drawing/2014/main" val="146973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1975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- 2022-10-04 09:25:48</a:t>
                      </a:r>
                      <a:r>
                        <a:rPr kumimoji="0" lang="en-US" sz="1000" b="0" i="0" u="none" strike="noStrike" kern="1200" cap="none" spc="0" normalizeH="0" baseline="0" noProof="0">
                          <a:ln>
                            <a:noFill/>
                          </a:ln>
                          <a:solidFill>
                            <a:prstClr val="black"/>
                          </a:solidFill>
                          <a:effectLst/>
                          <a:uLnTx/>
                          <a:uFillTx/>
                          <a:latin typeface="+mn-lt"/>
                          <a:ea typeface="+mn-ea"/>
                          <a:cs typeface="+mn-cs"/>
                        </a:rPr>
                        <a:t>
 ​Have you ever heard about #material informatics? Check out this interview with Dr. Matthias Mueller in our new #solutionsmag and find out more. Our Head of R&amp;D reveals insights from his daily work, current challenges, and future goals. ⬇ https://bit.ly/3V2BbEv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3.2674957327481 %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9799027"/>
                  </a:ext>
                </a:extLst>
              </a:tr>
            </a:tbl>
          </a:graphicData>
        </a:graphic>
      </p:graphicFrame>
      <p:sp>
        <p:nvSpPr>
          <p:cNvPr id="4" name="Text Placeholder 3">
            <a:extLst>
              <a:ext uri="{FF2B5EF4-FFF2-40B4-BE49-F238E27FC236}">
                <a16:creationId xmlns:a16="http://schemas.microsoft.com/office/drawing/2014/main" id="{7C048B59-D424-41EE-B493-36D67C91D874}"/>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179090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D1E2-F748-428D-BE25-2567938E1DD6}"/>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3C9A2C3B-FCA9-417D-905D-AB2324A63323}"/>
              </a:ext>
            </a:extLst>
          </p:cNvPr>
          <p:cNvGraphicFramePr>
            <a:graphicFrameLocks noGrp="1"/>
          </p:cNvGraphicFramePr>
          <p:nvPr>
            <p:ph type="tbl" sz="quarter" idx="13"/>
            <p:extLst>
              <p:ext uri="{D42A27DB-BD31-4B8C-83A1-F6EECF244321}">
                <p14:modId xmlns:p14="http://schemas.microsoft.com/office/powerpoint/2010/main" val="2456383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50170820"/>
                    </a:ext>
                  </a:extLst>
                </a:gridCol>
                <a:gridCol w="1645920">
                  <a:extLst>
                    <a:ext uri="{9D8B030D-6E8A-4147-A177-3AD203B41FA5}">
                      <a16:colId xmlns:a16="http://schemas.microsoft.com/office/drawing/2014/main" val="4145568321"/>
                    </a:ext>
                  </a:extLst>
                </a:gridCol>
                <a:gridCol w="576072">
                  <a:extLst>
                    <a:ext uri="{9D8B030D-6E8A-4147-A177-3AD203B41FA5}">
                      <a16:colId xmlns:a16="http://schemas.microsoft.com/office/drawing/2014/main" val="2312455640"/>
                    </a:ext>
                  </a:extLst>
                </a:gridCol>
                <a:gridCol w="576072">
                  <a:extLst>
                    <a:ext uri="{9D8B030D-6E8A-4147-A177-3AD203B41FA5}">
                      <a16:colId xmlns:a16="http://schemas.microsoft.com/office/drawing/2014/main" val="4063823447"/>
                    </a:ext>
                  </a:extLst>
                </a:gridCol>
                <a:gridCol w="576072">
                  <a:extLst>
                    <a:ext uri="{9D8B030D-6E8A-4147-A177-3AD203B41FA5}">
                      <a16:colId xmlns:a16="http://schemas.microsoft.com/office/drawing/2014/main" val="2279111399"/>
                    </a:ext>
                  </a:extLst>
                </a:gridCol>
                <a:gridCol w="576072">
                  <a:extLst>
                    <a:ext uri="{9D8B030D-6E8A-4147-A177-3AD203B41FA5}">
                      <a16:colId xmlns:a16="http://schemas.microsoft.com/office/drawing/2014/main" val="3787496873"/>
                    </a:ext>
                  </a:extLst>
                </a:gridCol>
                <a:gridCol w="576072">
                  <a:extLst>
                    <a:ext uri="{9D8B030D-6E8A-4147-A177-3AD203B41FA5}">
                      <a16:colId xmlns:a16="http://schemas.microsoft.com/office/drawing/2014/main" val="1978192242"/>
                    </a:ext>
                  </a:extLst>
                </a:gridCol>
                <a:gridCol w="576072">
                  <a:extLst>
                    <a:ext uri="{9D8B030D-6E8A-4147-A177-3AD203B41FA5}">
                      <a16:colId xmlns:a16="http://schemas.microsoft.com/office/drawing/2014/main" val="1318560395"/>
                    </a:ext>
                  </a:extLst>
                </a:gridCol>
                <a:gridCol w="576072">
                  <a:extLst>
                    <a:ext uri="{9D8B030D-6E8A-4147-A177-3AD203B41FA5}">
                      <a16:colId xmlns:a16="http://schemas.microsoft.com/office/drawing/2014/main" val="1886386976"/>
                    </a:ext>
                  </a:extLst>
                </a:gridCol>
                <a:gridCol w="576072">
                  <a:extLst>
                    <a:ext uri="{9D8B030D-6E8A-4147-A177-3AD203B41FA5}">
                      <a16:colId xmlns:a16="http://schemas.microsoft.com/office/drawing/2014/main" val="2720374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95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- 2022-10-13 09:55:35</a:t>
                      </a:r>
                      <a:r>
                        <a:rPr kumimoji="0" lang="en-US" sz="1000" b="0" i="0" u="none" strike="noStrike" kern="1200" cap="none" spc="0" normalizeH="0" baseline="0" noProof="0">
                          <a:ln>
                            <a:noFill/>
                          </a:ln>
                          <a:solidFill>
                            <a:prstClr val="black"/>
                          </a:solidFill>
                          <a:effectLst/>
                          <a:uLnTx/>
                          <a:uFillTx/>
                          <a:latin typeface="+mn-lt"/>
                          <a:ea typeface="+mn-ea"/>
                          <a:cs typeface="+mn-cs"/>
                        </a:rPr>
                        <a:t>
 The United Nations has declared 2022 to be the International Year of Glass, and what better way to celebrate it than to learn more about SCHOTT's rich portfolio of technical glasses. One of those glasses, B 270® is a vital part of some of the world's most popular consumer electronics. 
“SCHOTT B 270® is a fantastic example of how #glass can be used to enable the world's most exciting applications as a material base." 
Find out more: https://bit.ly/3SR3DYG 
#schott #B270 #glass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3.2523230879199 %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extLst>
                  <a:ext uri="{0D108BD9-81ED-4DB2-BD59-A6C34878D82A}">
                    <a16:rowId xmlns:a16="http://schemas.microsoft.com/office/drawing/2014/main" val="770690417"/>
                  </a:ext>
                </a:extLst>
              </a:tr>
            </a:tbl>
          </a:graphicData>
        </a:graphic>
      </p:graphicFrame>
      <p:sp>
        <p:nvSpPr>
          <p:cNvPr id="4" name="Text Placeholder 3">
            <a:extLst>
              <a:ext uri="{FF2B5EF4-FFF2-40B4-BE49-F238E27FC236}">
                <a16:creationId xmlns:a16="http://schemas.microsoft.com/office/drawing/2014/main" id="{E5EC9CF0-68FD-4E6F-8AF3-515C50183EE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233513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20B85-20C0-44E8-B7FD-147DA6279B0A}"/>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25A695CD-6F30-48D5-96ED-A77300AB17CD}"/>
              </a:ext>
            </a:extLst>
          </p:cNvPr>
          <p:cNvGraphicFramePr>
            <a:graphicFrameLocks noGrp="1"/>
          </p:cNvGraphicFramePr>
          <p:nvPr>
            <p:ph type="tbl" sz="quarter" idx="13"/>
            <p:extLst>
              <p:ext uri="{D42A27DB-BD31-4B8C-83A1-F6EECF244321}">
                <p14:modId xmlns:p14="http://schemas.microsoft.com/office/powerpoint/2010/main" val="797097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18223308"/>
                    </a:ext>
                  </a:extLst>
                </a:gridCol>
                <a:gridCol w="1645920">
                  <a:extLst>
                    <a:ext uri="{9D8B030D-6E8A-4147-A177-3AD203B41FA5}">
                      <a16:colId xmlns:a16="http://schemas.microsoft.com/office/drawing/2014/main" val="2015132269"/>
                    </a:ext>
                  </a:extLst>
                </a:gridCol>
                <a:gridCol w="576072">
                  <a:extLst>
                    <a:ext uri="{9D8B030D-6E8A-4147-A177-3AD203B41FA5}">
                      <a16:colId xmlns:a16="http://schemas.microsoft.com/office/drawing/2014/main" val="581888343"/>
                    </a:ext>
                  </a:extLst>
                </a:gridCol>
                <a:gridCol w="576072">
                  <a:extLst>
                    <a:ext uri="{9D8B030D-6E8A-4147-A177-3AD203B41FA5}">
                      <a16:colId xmlns:a16="http://schemas.microsoft.com/office/drawing/2014/main" val="2268356015"/>
                    </a:ext>
                  </a:extLst>
                </a:gridCol>
                <a:gridCol w="576072">
                  <a:extLst>
                    <a:ext uri="{9D8B030D-6E8A-4147-A177-3AD203B41FA5}">
                      <a16:colId xmlns:a16="http://schemas.microsoft.com/office/drawing/2014/main" val="1609481668"/>
                    </a:ext>
                  </a:extLst>
                </a:gridCol>
                <a:gridCol w="576072">
                  <a:extLst>
                    <a:ext uri="{9D8B030D-6E8A-4147-A177-3AD203B41FA5}">
                      <a16:colId xmlns:a16="http://schemas.microsoft.com/office/drawing/2014/main" val="3710802034"/>
                    </a:ext>
                  </a:extLst>
                </a:gridCol>
                <a:gridCol w="576072">
                  <a:extLst>
                    <a:ext uri="{9D8B030D-6E8A-4147-A177-3AD203B41FA5}">
                      <a16:colId xmlns:a16="http://schemas.microsoft.com/office/drawing/2014/main" val="2187712420"/>
                    </a:ext>
                  </a:extLst>
                </a:gridCol>
                <a:gridCol w="576072">
                  <a:extLst>
                    <a:ext uri="{9D8B030D-6E8A-4147-A177-3AD203B41FA5}">
                      <a16:colId xmlns:a16="http://schemas.microsoft.com/office/drawing/2014/main" val="2234697506"/>
                    </a:ext>
                  </a:extLst>
                </a:gridCol>
                <a:gridCol w="576072">
                  <a:extLst>
                    <a:ext uri="{9D8B030D-6E8A-4147-A177-3AD203B41FA5}">
                      <a16:colId xmlns:a16="http://schemas.microsoft.com/office/drawing/2014/main" val="836239943"/>
                    </a:ext>
                  </a:extLst>
                </a:gridCol>
                <a:gridCol w="576072">
                  <a:extLst>
                    <a:ext uri="{9D8B030D-6E8A-4147-A177-3AD203B41FA5}">
                      <a16:colId xmlns:a16="http://schemas.microsoft.com/office/drawing/2014/main" val="1182304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4319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- 2022-10-28 09:30:12</a:t>
                      </a:r>
                      <a:r>
                        <a:rPr kumimoji="0" lang="en-US" sz="1000" b="0" i="0" u="none" strike="noStrike" kern="1200" cap="none" spc="0" normalizeH="0" baseline="0" noProof="0">
                          <a:ln>
                            <a:noFill/>
                          </a:ln>
                          <a:solidFill>
                            <a:prstClr val="black"/>
                          </a:solidFill>
                          <a:effectLst/>
                          <a:uLnTx/>
                          <a:uFillTx/>
                          <a:latin typeface="+mn-lt"/>
                          <a:ea typeface="+mn-ea"/>
                          <a:cs typeface="+mn-cs"/>
                        </a:rPr>
                        <a:t>
 We are finally back in Bremen at #SpaceTechExpoEU and are bringing more friends to the booth. So there is even more variety of specialty materials and knowhow concerning space! SCHOTT is exhibiting from 15 - 17 November at booth No. ​M51. For a complimentary day pass to the exhibition, click here: https://fcld.ly/19r884g 
Let’s have a coffee and talk about our solutions for space that make your mission happen. ☕ 
If you want to find out more, click here: https://fcld.ly/o5h5p2b
#solarglass #electronicpackaging #space #satellite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1626540"/>
                  </a:ext>
                </a:extLst>
              </a:tr>
            </a:tbl>
          </a:graphicData>
        </a:graphic>
      </p:graphicFrame>
      <p:sp>
        <p:nvSpPr>
          <p:cNvPr id="4" name="Text Placeholder 3">
            <a:extLst>
              <a:ext uri="{FF2B5EF4-FFF2-40B4-BE49-F238E27FC236}">
                <a16:creationId xmlns:a16="http://schemas.microsoft.com/office/drawing/2014/main" id="{4C62A4F9-1577-4D98-B454-4B1612F496FD}"/>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782451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6AE4A-19AE-40E1-966C-0A7E404F2075}"/>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A850C252-A306-409C-AB6A-DC11D5BB5365}"/>
              </a:ext>
            </a:extLst>
          </p:cNvPr>
          <p:cNvGraphicFramePr>
            <a:graphicFrameLocks noGrp="1"/>
          </p:cNvGraphicFramePr>
          <p:nvPr>
            <p:ph type="tbl" sz="quarter" idx="13"/>
            <p:extLst>
              <p:ext uri="{D42A27DB-BD31-4B8C-83A1-F6EECF244321}">
                <p14:modId xmlns:p14="http://schemas.microsoft.com/office/powerpoint/2010/main" val="894972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04014741"/>
                    </a:ext>
                  </a:extLst>
                </a:gridCol>
                <a:gridCol w="1645920">
                  <a:extLst>
                    <a:ext uri="{9D8B030D-6E8A-4147-A177-3AD203B41FA5}">
                      <a16:colId xmlns:a16="http://schemas.microsoft.com/office/drawing/2014/main" val="1894496244"/>
                    </a:ext>
                  </a:extLst>
                </a:gridCol>
                <a:gridCol w="576072">
                  <a:extLst>
                    <a:ext uri="{9D8B030D-6E8A-4147-A177-3AD203B41FA5}">
                      <a16:colId xmlns:a16="http://schemas.microsoft.com/office/drawing/2014/main" val="784936783"/>
                    </a:ext>
                  </a:extLst>
                </a:gridCol>
                <a:gridCol w="576072">
                  <a:extLst>
                    <a:ext uri="{9D8B030D-6E8A-4147-A177-3AD203B41FA5}">
                      <a16:colId xmlns:a16="http://schemas.microsoft.com/office/drawing/2014/main" val="2947105939"/>
                    </a:ext>
                  </a:extLst>
                </a:gridCol>
                <a:gridCol w="576072">
                  <a:extLst>
                    <a:ext uri="{9D8B030D-6E8A-4147-A177-3AD203B41FA5}">
                      <a16:colId xmlns:a16="http://schemas.microsoft.com/office/drawing/2014/main" val="1217734922"/>
                    </a:ext>
                  </a:extLst>
                </a:gridCol>
                <a:gridCol w="576072">
                  <a:extLst>
                    <a:ext uri="{9D8B030D-6E8A-4147-A177-3AD203B41FA5}">
                      <a16:colId xmlns:a16="http://schemas.microsoft.com/office/drawing/2014/main" val="3716967690"/>
                    </a:ext>
                  </a:extLst>
                </a:gridCol>
                <a:gridCol w="576072">
                  <a:extLst>
                    <a:ext uri="{9D8B030D-6E8A-4147-A177-3AD203B41FA5}">
                      <a16:colId xmlns:a16="http://schemas.microsoft.com/office/drawing/2014/main" val="3036451617"/>
                    </a:ext>
                  </a:extLst>
                </a:gridCol>
                <a:gridCol w="576072">
                  <a:extLst>
                    <a:ext uri="{9D8B030D-6E8A-4147-A177-3AD203B41FA5}">
                      <a16:colId xmlns:a16="http://schemas.microsoft.com/office/drawing/2014/main" val="3447844547"/>
                    </a:ext>
                  </a:extLst>
                </a:gridCol>
                <a:gridCol w="576072">
                  <a:extLst>
                    <a:ext uri="{9D8B030D-6E8A-4147-A177-3AD203B41FA5}">
                      <a16:colId xmlns:a16="http://schemas.microsoft.com/office/drawing/2014/main" val="3556117421"/>
                    </a:ext>
                  </a:extLst>
                </a:gridCol>
                <a:gridCol w="576072">
                  <a:extLst>
                    <a:ext uri="{9D8B030D-6E8A-4147-A177-3AD203B41FA5}">
                      <a16:colId xmlns:a16="http://schemas.microsoft.com/office/drawing/2014/main" val="1566164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295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- 2022-10-19 11:43:20</a:t>
                      </a:r>
                      <a:r>
                        <a:rPr kumimoji="0" lang="en-US" sz="1000" b="0" i="0" u="none" strike="noStrike" kern="1200" cap="none" spc="0" normalizeH="0" baseline="0" noProof="0">
                          <a:ln>
                            <a:noFill/>
                          </a:ln>
                          <a:solidFill>
                            <a:prstClr val="black"/>
                          </a:solidFill>
                          <a:effectLst/>
                          <a:uLnTx/>
                          <a:uFillTx/>
                          <a:latin typeface="+mn-lt"/>
                          <a:ea typeface="+mn-ea"/>
                          <a:cs typeface="+mn-cs"/>
                        </a:rPr>
                        <a:t>
 Jetzt heißt es Daumen drücken! Eine Expertenjury hat aus 130 Bewerbern die Top 15 für den Energy Efficiency Award 2022 🏆 der German Energy Agency (dena) gewählt. Wir #glasslovers sind mit unserem Projekt "Klimaneutral 2030" einer von drei Nominierten 🎉 in der Kategorie "Konzepte für eine klimaneutrale Zukunft". Der Pitch mit Publikumsvoting wird am 14. November in Berlin auf dem Energiewende-Kongress stattfinden. 
#climateneutral2030 #sustainability #energy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3.1879194630872 %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93829"/>
                  </a:ext>
                </a:extLst>
              </a:tr>
            </a:tbl>
          </a:graphicData>
        </a:graphic>
      </p:graphicFrame>
      <p:sp>
        <p:nvSpPr>
          <p:cNvPr id="4" name="Text Placeholder 3">
            <a:extLst>
              <a:ext uri="{FF2B5EF4-FFF2-40B4-BE49-F238E27FC236}">
                <a16:creationId xmlns:a16="http://schemas.microsoft.com/office/drawing/2014/main" id="{F4843A4A-570B-4DAD-92F5-32545A49E777}"/>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354574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C5908-125C-451E-A5F5-970644E5E590}"/>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6F2335D8-A2C0-4940-875D-0D4C80D35B2F}"/>
              </a:ext>
            </a:extLst>
          </p:cNvPr>
          <p:cNvGraphicFramePr>
            <a:graphicFrameLocks noGrp="1"/>
          </p:cNvGraphicFramePr>
          <p:nvPr>
            <p:ph type="tbl" sz="quarter" idx="13"/>
            <p:extLst>
              <p:ext uri="{D42A27DB-BD31-4B8C-83A1-F6EECF244321}">
                <p14:modId xmlns:p14="http://schemas.microsoft.com/office/powerpoint/2010/main" val="3220125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53205458"/>
                    </a:ext>
                  </a:extLst>
                </a:gridCol>
                <a:gridCol w="1645920">
                  <a:extLst>
                    <a:ext uri="{9D8B030D-6E8A-4147-A177-3AD203B41FA5}">
                      <a16:colId xmlns:a16="http://schemas.microsoft.com/office/drawing/2014/main" val="674016457"/>
                    </a:ext>
                  </a:extLst>
                </a:gridCol>
                <a:gridCol w="576072">
                  <a:extLst>
                    <a:ext uri="{9D8B030D-6E8A-4147-A177-3AD203B41FA5}">
                      <a16:colId xmlns:a16="http://schemas.microsoft.com/office/drawing/2014/main" val="913221142"/>
                    </a:ext>
                  </a:extLst>
                </a:gridCol>
                <a:gridCol w="576072">
                  <a:extLst>
                    <a:ext uri="{9D8B030D-6E8A-4147-A177-3AD203B41FA5}">
                      <a16:colId xmlns:a16="http://schemas.microsoft.com/office/drawing/2014/main" val="945024884"/>
                    </a:ext>
                  </a:extLst>
                </a:gridCol>
                <a:gridCol w="576072">
                  <a:extLst>
                    <a:ext uri="{9D8B030D-6E8A-4147-A177-3AD203B41FA5}">
                      <a16:colId xmlns:a16="http://schemas.microsoft.com/office/drawing/2014/main" val="4134664880"/>
                    </a:ext>
                  </a:extLst>
                </a:gridCol>
                <a:gridCol w="576072">
                  <a:extLst>
                    <a:ext uri="{9D8B030D-6E8A-4147-A177-3AD203B41FA5}">
                      <a16:colId xmlns:a16="http://schemas.microsoft.com/office/drawing/2014/main" val="1587319890"/>
                    </a:ext>
                  </a:extLst>
                </a:gridCol>
                <a:gridCol w="576072">
                  <a:extLst>
                    <a:ext uri="{9D8B030D-6E8A-4147-A177-3AD203B41FA5}">
                      <a16:colId xmlns:a16="http://schemas.microsoft.com/office/drawing/2014/main" val="4161813558"/>
                    </a:ext>
                  </a:extLst>
                </a:gridCol>
                <a:gridCol w="576072">
                  <a:extLst>
                    <a:ext uri="{9D8B030D-6E8A-4147-A177-3AD203B41FA5}">
                      <a16:colId xmlns:a16="http://schemas.microsoft.com/office/drawing/2014/main" val="2462225672"/>
                    </a:ext>
                  </a:extLst>
                </a:gridCol>
                <a:gridCol w="576072">
                  <a:extLst>
                    <a:ext uri="{9D8B030D-6E8A-4147-A177-3AD203B41FA5}">
                      <a16:colId xmlns:a16="http://schemas.microsoft.com/office/drawing/2014/main" val="1657508193"/>
                    </a:ext>
                  </a:extLst>
                </a:gridCol>
                <a:gridCol w="576072">
                  <a:extLst>
                    <a:ext uri="{9D8B030D-6E8A-4147-A177-3AD203B41FA5}">
                      <a16:colId xmlns:a16="http://schemas.microsoft.com/office/drawing/2014/main" val="85213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6237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- 2022-10-05 09:30:11</a:t>
                      </a:r>
                      <a:r>
                        <a:rPr kumimoji="0" lang="en-US" sz="1000" b="0" i="0" u="none" strike="noStrike" kern="1200" cap="none" spc="0" normalizeH="0" baseline="0" noProof="0">
                          <a:ln>
                            <a:noFill/>
                          </a:ln>
                          <a:solidFill>
                            <a:prstClr val="black"/>
                          </a:solidFill>
                          <a:effectLst/>
                          <a:uLnTx/>
                          <a:uFillTx/>
                          <a:latin typeface="+mn-lt"/>
                          <a:ea typeface="+mn-ea"/>
                          <a:cs typeface="+mn-cs"/>
                        </a:rPr>
                        <a:t>
 Everyday our #glasslovers push the technological limits of #glass even further and use their creativity and knowledge to bring innovations to the market. 💡 To learn more about where Dr. Matthias Mueller sees the future of glass research, check out his interview in our new #solutionsmag ➡ https://fcld.ly/5znwqoo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2.9983792544571 %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8861221"/>
                  </a:ext>
                </a:extLst>
              </a:tr>
            </a:tbl>
          </a:graphicData>
        </a:graphic>
      </p:graphicFrame>
      <p:sp>
        <p:nvSpPr>
          <p:cNvPr id="4" name="Text Placeholder 3">
            <a:extLst>
              <a:ext uri="{FF2B5EF4-FFF2-40B4-BE49-F238E27FC236}">
                <a16:creationId xmlns:a16="http://schemas.microsoft.com/office/drawing/2014/main" id="{F1E2A115-A23B-4AD9-ACB3-6E869D26FC1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371147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6842-6CC4-4AEE-8EAA-4825F243C0DC}"/>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C93F0F4F-B98A-4E60-A0B8-84CCDD6FBAF3}"/>
              </a:ext>
            </a:extLst>
          </p:cNvPr>
          <p:cNvGraphicFramePr>
            <a:graphicFrameLocks noGrp="1"/>
          </p:cNvGraphicFramePr>
          <p:nvPr>
            <p:ph type="tbl" sz="quarter" idx="13"/>
            <p:extLst>
              <p:ext uri="{D42A27DB-BD31-4B8C-83A1-F6EECF244321}">
                <p14:modId xmlns:p14="http://schemas.microsoft.com/office/powerpoint/2010/main" val="332041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11051901"/>
                    </a:ext>
                  </a:extLst>
                </a:gridCol>
                <a:gridCol w="1645920">
                  <a:extLst>
                    <a:ext uri="{9D8B030D-6E8A-4147-A177-3AD203B41FA5}">
                      <a16:colId xmlns:a16="http://schemas.microsoft.com/office/drawing/2014/main" val="3517003623"/>
                    </a:ext>
                  </a:extLst>
                </a:gridCol>
                <a:gridCol w="576072">
                  <a:extLst>
                    <a:ext uri="{9D8B030D-6E8A-4147-A177-3AD203B41FA5}">
                      <a16:colId xmlns:a16="http://schemas.microsoft.com/office/drawing/2014/main" val="1014501849"/>
                    </a:ext>
                  </a:extLst>
                </a:gridCol>
                <a:gridCol w="576072">
                  <a:extLst>
                    <a:ext uri="{9D8B030D-6E8A-4147-A177-3AD203B41FA5}">
                      <a16:colId xmlns:a16="http://schemas.microsoft.com/office/drawing/2014/main" val="2181787147"/>
                    </a:ext>
                  </a:extLst>
                </a:gridCol>
                <a:gridCol w="576072">
                  <a:extLst>
                    <a:ext uri="{9D8B030D-6E8A-4147-A177-3AD203B41FA5}">
                      <a16:colId xmlns:a16="http://schemas.microsoft.com/office/drawing/2014/main" val="643490406"/>
                    </a:ext>
                  </a:extLst>
                </a:gridCol>
                <a:gridCol w="576072">
                  <a:extLst>
                    <a:ext uri="{9D8B030D-6E8A-4147-A177-3AD203B41FA5}">
                      <a16:colId xmlns:a16="http://schemas.microsoft.com/office/drawing/2014/main" val="1586684980"/>
                    </a:ext>
                  </a:extLst>
                </a:gridCol>
                <a:gridCol w="576072">
                  <a:extLst>
                    <a:ext uri="{9D8B030D-6E8A-4147-A177-3AD203B41FA5}">
                      <a16:colId xmlns:a16="http://schemas.microsoft.com/office/drawing/2014/main" val="129107188"/>
                    </a:ext>
                  </a:extLst>
                </a:gridCol>
                <a:gridCol w="576072">
                  <a:extLst>
                    <a:ext uri="{9D8B030D-6E8A-4147-A177-3AD203B41FA5}">
                      <a16:colId xmlns:a16="http://schemas.microsoft.com/office/drawing/2014/main" val="998854708"/>
                    </a:ext>
                  </a:extLst>
                </a:gridCol>
                <a:gridCol w="576072">
                  <a:extLst>
                    <a:ext uri="{9D8B030D-6E8A-4147-A177-3AD203B41FA5}">
                      <a16:colId xmlns:a16="http://schemas.microsoft.com/office/drawing/2014/main" val="249990293"/>
                    </a:ext>
                  </a:extLst>
                </a:gridCol>
                <a:gridCol w="576072">
                  <a:extLst>
                    <a:ext uri="{9D8B030D-6E8A-4147-A177-3AD203B41FA5}">
                      <a16:colId xmlns:a16="http://schemas.microsoft.com/office/drawing/2014/main" val="4212782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359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- 2022-10-06 17:16:35</a:t>
                      </a:r>
                      <a:r>
                        <a:rPr kumimoji="0" lang="en-US" sz="1000" b="0" i="0" u="none" strike="noStrike" kern="1200" cap="none" spc="0" normalizeH="0" baseline="0" noProof="0">
                          <a:ln>
                            <a:noFill/>
                          </a:ln>
                          <a:solidFill>
                            <a:prstClr val="black"/>
                          </a:solidFill>
                          <a:effectLst/>
                          <a:uLnTx/>
                          <a:uFillTx/>
                          <a:latin typeface="+mn-lt"/>
                          <a:ea typeface="+mn-ea"/>
                          <a:cs typeface="+mn-cs"/>
                        </a:rPr>
                        <a:t>
 Great news! SCHOTT B 270® enables highly cost-efficient processing. Other features include:
👉 Thicknesses from 0.9 - 10 mm, reducing the need for further surface processing or even avoiding it altogether 
👉 Fast edge processing, similar to standard #sodalime #glass
👉 High CTE, making it suitable for thermal toughening
👉 High alkali content that enables chemical strengthening
👉 Suitability for almost all post-processing actions
👉 Ideal for reforming
➡ https://bit.ly/3CDLEiw
#schott #B270 #glass​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2.9355149181906 %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extLst>
                  <a:ext uri="{0D108BD9-81ED-4DB2-BD59-A6C34878D82A}">
                    <a16:rowId xmlns:a16="http://schemas.microsoft.com/office/drawing/2014/main" val="3645485722"/>
                  </a:ext>
                </a:extLst>
              </a:tr>
            </a:tbl>
          </a:graphicData>
        </a:graphic>
      </p:graphicFrame>
      <p:sp>
        <p:nvSpPr>
          <p:cNvPr id="4" name="Text Placeholder 3">
            <a:extLst>
              <a:ext uri="{FF2B5EF4-FFF2-40B4-BE49-F238E27FC236}">
                <a16:creationId xmlns:a16="http://schemas.microsoft.com/office/drawing/2014/main" id="{295EF20E-4AEB-40CF-847F-4342675E4FE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356333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7D1D3-A1E4-452E-B99F-F9998FF9D5E2}"/>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54C1D52E-7295-41F8-A47A-4573BC058732}"/>
              </a:ext>
            </a:extLst>
          </p:cNvPr>
          <p:cNvGraphicFramePr>
            <a:graphicFrameLocks noGrp="1"/>
          </p:cNvGraphicFramePr>
          <p:nvPr>
            <p:ph type="tbl" sz="quarter" idx="13"/>
            <p:extLst>
              <p:ext uri="{D42A27DB-BD31-4B8C-83A1-F6EECF244321}">
                <p14:modId xmlns:p14="http://schemas.microsoft.com/office/powerpoint/2010/main" val="3640444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68495050"/>
                    </a:ext>
                  </a:extLst>
                </a:gridCol>
                <a:gridCol w="1645920">
                  <a:extLst>
                    <a:ext uri="{9D8B030D-6E8A-4147-A177-3AD203B41FA5}">
                      <a16:colId xmlns:a16="http://schemas.microsoft.com/office/drawing/2014/main" val="451505696"/>
                    </a:ext>
                  </a:extLst>
                </a:gridCol>
                <a:gridCol w="576072">
                  <a:extLst>
                    <a:ext uri="{9D8B030D-6E8A-4147-A177-3AD203B41FA5}">
                      <a16:colId xmlns:a16="http://schemas.microsoft.com/office/drawing/2014/main" val="1705106826"/>
                    </a:ext>
                  </a:extLst>
                </a:gridCol>
                <a:gridCol w="576072">
                  <a:extLst>
                    <a:ext uri="{9D8B030D-6E8A-4147-A177-3AD203B41FA5}">
                      <a16:colId xmlns:a16="http://schemas.microsoft.com/office/drawing/2014/main" val="704830898"/>
                    </a:ext>
                  </a:extLst>
                </a:gridCol>
                <a:gridCol w="576072">
                  <a:extLst>
                    <a:ext uri="{9D8B030D-6E8A-4147-A177-3AD203B41FA5}">
                      <a16:colId xmlns:a16="http://schemas.microsoft.com/office/drawing/2014/main" val="1895469551"/>
                    </a:ext>
                  </a:extLst>
                </a:gridCol>
                <a:gridCol w="576072">
                  <a:extLst>
                    <a:ext uri="{9D8B030D-6E8A-4147-A177-3AD203B41FA5}">
                      <a16:colId xmlns:a16="http://schemas.microsoft.com/office/drawing/2014/main" val="1599803101"/>
                    </a:ext>
                  </a:extLst>
                </a:gridCol>
                <a:gridCol w="576072">
                  <a:extLst>
                    <a:ext uri="{9D8B030D-6E8A-4147-A177-3AD203B41FA5}">
                      <a16:colId xmlns:a16="http://schemas.microsoft.com/office/drawing/2014/main" val="1625189075"/>
                    </a:ext>
                  </a:extLst>
                </a:gridCol>
                <a:gridCol w="576072">
                  <a:extLst>
                    <a:ext uri="{9D8B030D-6E8A-4147-A177-3AD203B41FA5}">
                      <a16:colId xmlns:a16="http://schemas.microsoft.com/office/drawing/2014/main" val="4236054750"/>
                    </a:ext>
                  </a:extLst>
                </a:gridCol>
                <a:gridCol w="576072">
                  <a:extLst>
                    <a:ext uri="{9D8B030D-6E8A-4147-A177-3AD203B41FA5}">
                      <a16:colId xmlns:a16="http://schemas.microsoft.com/office/drawing/2014/main" val="173323371"/>
                    </a:ext>
                  </a:extLst>
                </a:gridCol>
                <a:gridCol w="576072">
                  <a:extLst>
                    <a:ext uri="{9D8B030D-6E8A-4147-A177-3AD203B41FA5}">
                      <a16:colId xmlns:a16="http://schemas.microsoft.com/office/drawing/2014/main" val="4229502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7164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SCHOTT - 2022-10-18 16:37:37</a:t>
                      </a:r>
                      <a:r>
                        <a:rPr kumimoji="0" lang="en-US" sz="1000" b="0" i="0" u="none" strike="noStrike" kern="1200" cap="none" spc="0" normalizeH="0" baseline="0" noProof="0">
                          <a:ln>
                            <a:noFill/>
                          </a:ln>
                          <a:solidFill>
                            <a:prstClr val="black"/>
                          </a:solidFill>
                          <a:effectLst/>
                          <a:uLnTx/>
                          <a:uFillTx/>
                          <a:latin typeface="+mn-lt"/>
                          <a:ea typeface="+mn-ea"/>
                          <a:cs typeface="+mn-cs"/>
                        </a:rPr>
                        <a:t>
 Better together! Along with our partner Edmund Optics, we're making high-quality #optical filter glasses more accessible for our Asian customers! 👏 SCHOTT optical filter glasses play an important role in sensor systems &amp; medical devices, among many other innovative sectors.  
Learn more about our #partnership: https://fcld.ly/2hfnol1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2.8621752531924 %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2014777"/>
                  </a:ext>
                </a:extLst>
              </a:tr>
            </a:tbl>
          </a:graphicData>
        </a:graphic>
      </p:graphicFrame>
      <p:sp>
        <p:nvSpPr>
          <p:cNvPr id="4" name="Text Placeholder 3">
            <a:extLst>
              <a:ext uri="{FF2B5EF4-FFF2-40B4-BE49-F238E27FC236}">
                <a16:creationId xmlns:a16="http://schemas.microsoft.com/office/drawing/2014/main" id="{48F0316F-75CC-4FB7-84D5-E557FCECD52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6964196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1021</Words>
  <Application>Microsoft Office PowerPoint</Application>
  <PresentationFormat>On-screen Show (4:3)</PresentationFormat>
  <Paragraphs>525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All profiles - 1 of 25</dc:title>
  <dc:creator>Administrator</dc:creator>
  <cp:lastModifiedBy>Administrator</cp:lastModifiedBy>
  <cp:revision>1</cp:revision>
  <dcterms:created xsi:type="dcterms:W3CDTF">2022-11-30T14:05:22Z</dcterms:created>
  <dcterms:modified xsi:type="dcterms:W3CDTF">2022-11-30T14:08:00Z</dcterms:modified>
</cp:coreProperties>
</file>