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Radeberger Pilsner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44846</c:v>
                </c:pt>
                <c:pt idx="1">
                  <c:v>44847</c:v>
                </c:pt>
                <c:pt idx="2">
                  <c:v>44848</c:v>
                </c:pt>
                <c:pt idx="3">
                  <c:v>44849</c:v>
                </c:pt>
                <c:pt idx="4">
                  <c:v>44850</c:v>
                </c:pt>
                <c:pt idx="5">
                  <c:v>44851</c:v>
                </c:pt>
                <c:pt idx="6">
                  <c:v>44852</c:v>
                </c:pt>
                <c:pt idx="7">
                  <c:v>44853</c:v>
                </c:pt>
                <c:pt idx="8">
                  <c:v>44854</c:v>
                </c:pt>
                <c:pt idx="9">
                  <c:v>44855</c:v>
                </c:pt>
                <c:pt idx="10">
                  <c:v>44856</c:v>
                </c:pt>
                <c:pt idx="11">
                  <c:v>44857</c:v>
                </c:pt>
                <c:pt idx="12">
                  <c:v>44858</c:v>
                </c:pt>
                <c:pt idx="13">
                  <c:v>44859</c:v>
                </c:pt>
                <c:pt idx="14">
                  <c:v>44860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18952</c:v>
                </c:pt>
                <c:pt idx="1">
                  <c:v>18951</c:v>
                </c:pt>
                <c:pt idx="2">
                  <c:v>18949</c:v>
                </c:pt>
                <c:pt idx="3">
                  <c:v>18952</c:v>
                </c:pt>
                <c:pt idx="4">
                  <c:v>18956</c:v>
                </c:pt>
                <c:pt idx="5">
                  <c:v>18959</c:v>
                </c:pt>
                <c:pt idx="6">
                  <c:v>18962</c:v>
                </c:pt>
                <c:pt idx="7">
                  <c:v>18959</c:v>
                </c:pt>
                <c:pt idx="8">
                  <c:v>18961</c:v>
                </c:pt>
                <c:pt idx="9">
                  <c:v>18962</c:v>
                </c:pt>
                <c:pt idx="10">
                  <c:v>18964</c:v>
                </c:pt>
                <c:pt idx="11">
                  <c:v>18966</c:v>
                </c:pt>
                <c:pt idx="12">
                  <c:v>18968</c:v>
                </c:pt>
                <c:pt idx="13">
                  <c:v>18969</c:v>
                </c:pt>
                <c:pt idx="14">
                  <c:v>18969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2-4FBA-8CBD-B1A723466A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Hövels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44846</c:v>
                </c:pt>
                <c:pt idx="1">
                  <c:v>44847</c:v>
                </c:pt>
                <c:pt idx="2">
                  <c:v>44848</c:v>
                </c:pt>
                <c:pt idx="3">
                  <c:v>44849</c:v>
                </c:pt>
                <c:pt idx="4">
                  <c:v>44850</c:v>
                </c:pt>
                <c:pt idx="5">
                  <c:v>44851</c:v>
                </c:pt>
                <c:pt idx="6">
                  <c:v>44852</c:v>
                </c:pt>
                <c:pt idx="7">
                  <c:v>44853</c:v>
                </c:pt>
                <c:pt idx="8">
                  <c:v>44854</c:v>
                </c:pt>
                <c:pt idx="9">
                  <c:v>44855</c:v>
                </c:pt>
                <c:pt idx="10">
                  <c:v>44856</c:v>
                </c:pt>
                <c:pt idx="11">
                  <c:v>44857</c:v>
                </c:pt>
                <c:pt idx="12">
                  <c:v>44858</c:v>
                </c:pt>
                <c:pt idx="13">
                  <c:v>44859</c:v>
                </c:pt>
                <c:pt idx="14">
                  <c:v>44860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1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42-4FBA-8CBD-B1A723466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70040"/>
        <c:axId val="352770368"/>
      </c:lineChart>
      <c:dateAx>
        <c:axId val="352770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70368"/>
        <c:crosses val="autoZero"/>
        <c:auto val="1"/>
        <c:lblOffset val="100"/>
        <c:baseTimeUnit val="days"/>
      </c:dateAx>
      <c:valAx>
        <c:axId val="35277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7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Radeberger Pilsner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44846</c:v>
                </c:pt>
                <c:pt idx="1">
                  <c:v>44847</c:v>
                </c:pt>
                <c:pt idx="2">
                  <c:v>44848</c:v>
                </c:pt>
                <c:pt idx="3">
                  <c:v>44849</c:v>
                </c:pt>
                <c:pt idx="4">
                  <c:v>44850</c:v>
                </c:pt>
                <c:pt idx="5">
                  <c:v>44851</c:v>
                </c:pt>
                <c:pt idx="6">
                  <c:v>44852</c:v>
                </c:pt>
                <c:pt idx="7">
                  <c:v>44853</c:v>
                </c:pt>
                <c:pt idx="8">
                  <c:v>44854</c:v>
                </c:pt>
                <c:pt idx="9">
                  <c:v>44855</c:v>
                </c:pt>
                <c:pt idx="10">
                  <c:v>44856</c:v>
                </c:pt>
                <c:pt idx="11">
                  <c:v>44857</c:v>
                </c:pt>
                <c:pt idx="12">
                  <c:v>44858</c:v>
                </c:pt>
                <c:pt idx="13">
                  <c:v>44859</c:v>
                </c:pt>
                <c:pt idx="14">
                  <c:v>44860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-5.2764879696074298E-3</c:v>
                </c:pt>
                <c:pt idx="2">
                  <c:v>-1.0553532795103199E-2</c:v>
                </c:pt>
                <c:pt idx="3">
                  <c:v>1.58319700248034E-2</c:v>
                </c:pt>
                <c:pt idx="4">
                  <c:v>2.1105951878429698E-2</c:v>
                </c:pt>
                <c:pt idx="5">
                  <c:v>1.5826123654779499E-2</c:v>
                </c:pt>
                <c:pt idx="6">
                  <c:v>1.5823619389208302E-2</c:v>
                </c:pt>
                <c:pt idx="7">
                  <c:v>-1.58211159160426E-2</c:v>
                </c:pt>
                <c:pt idx="8">
                  <c:v>1.05490795928055E-2</c:v>
                </c:pt>
                <c:pt idx="9">
                  <c:v>5.2739834396920001E-3</c:v>
                </c:pt>
                <c:pt idx="10">
                  <c:v>1.0547410610695101E-2</c:v>
                </c:pt>
                <c:pt idx="11">
                  <c:v>1.05462982493145E-2</c:v>
                </c:pt>
                <c:pt idx="12">
                  <c:v>1.05451861225351E-2</c:v>
                </c:pt>
                <c:pt idx="13">
                  <c:v>5.27203711514129E-3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5E-46F5-A15D-4E5D0126A5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Hövels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44846</c:v>
                </c:pt>
                <c:pt idx="1">
                  <c:v>44847</c:v>
                </c:pt>
                <c:pt idx="2">
                  <c:v>44848</c:v>
                </c:pt>
                <c:pt idx="3">
                  <c:v>44849</c:v>
                </c:pt>
                <c:pt idx="4">
                  <c:v>44850</c:v>
                </c:pt>
                <c:pt idx="5">
                  <c:v>44851</c:v>
                </c:pt>
                <c:pt idx="6">
                  <c:v>44852</c:v>
                </c:pt>
                <c:pt idx="7">
                  <c:v>44853</c:v>
                </c:pt>
                <c:pt idx="8">
                  <c:v>44854</c:v>
                </c:pt>
                <c:pt idx="9">
                  <c:v>44855</c:v>
                </c:pt>
                <c:pt idx="10">
                  <c:v>44856</c:v>
                </c:pt>
                <c:pt idx="11">
                  <c:v>44857</c:v>
                </c:pt>
                <c:pt idx="12">
                  <c:v>44858</c:v>
                </c:pt>
                <c:pt idx="13">
                  <c:v>44859</c:v>
                </c:pt>
                <c:pt idx="14">
                  <c:v>44860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5E-46F5-A15D-4E5D0126A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129704"/>
        <c:axId val="362130688"/>
      </c:lineChart>
      <c:dateAx>
        <c:axId val="362129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30688"/>
        <c:crosses val="autoZero"/>
        <c:auto val="1"/>
        <c:lblOffset val="100"/>
        <c:baseTimeUnit val="days"/>
      </c:dateAx>
      <c:valAx>
        <c:axId val="36213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2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Radeberger Pilsner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44846</c:v>
                </c:pt>
                <c:pt idx="1">
                  <c:v>44847</c:v>
                </c:pt>
                <c:pt idx="2">
                  <c:v>44848</c:v>
                </c:pt>
                <c:pt idx="3">
                  <c:v>44849</c:v>
                </c:pt>
                <c:pt idx="4">
                  <c:v>44850</c:v>
                </c:pt>
                <c:pt idx="5">
                  <c:v>44851</c:v>
                </c:pt>
                <c:pt idx="6">
                  <c:v>44852</c:v>
                </c:pt>
                <c:pt idx="7">
                  <c:v>44853</c:v>
                </c:pt>
                <c:pt idx="8">
                  <c:v>44854</c:v>
                </c:pt>
                <c:pt idx="9">
                  <c:v>44855</c:v>
                </c:pt>
                <c:pt idx="10">
                  <c:v>44856</c:v>
                </c:pt>
                <c:pt idx="11">
                  <c:v>44857</c:v>
                </c:pt>
                <c:pt idx="12">
                  <c:v>44858</c:v>
                </c:pt>
                <c:pt idx="13">
                  <c:v>44859</c:v>
                </c:pt>
                <c:pt idx="14">
                  <c:v>44860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0.73323838160046395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6.8561784715995999E-2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0.20032684906953399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04-4211-B9B4-4DD8AE114C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Hövels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44846</c:v>
                </c:pt>
                <c:pt idx="1">
                  <c:v>44847</c:v>
                </c:pt>
                <c:pt idx="2">
                  <c:v>44848</c:v>
                </c:pt>
                <c:pt idx="3">
                  <c:v>44849</c:v>
                </c:pt>
                <c:pt idx="4">
                  <c:v>44850</c:v>
                </c:pt>
                <c:pt idx="5">
                  <c:v>44851</c:v>
                </c:pt>
                <c:pt idx="6">
                  <c:v>44852</c:v>
                </c:pt>
                <c:pt idx="7">
                  <c:v>44853</c:v>
                </c:pt>
                <c:pt idx="8">
                  <c:v>44854</c:v>
                </c:pt>
                <c:pt idx="9">
                  <c:v>44855</c:v>
                </c:pt>
                <c:pt idx="10">
                  <c:v>44856</c:v>
                </c:pt>
                <c:pt idx="11">
                  <c:v>44857</c:v>
                </c:pt>
                <c:pt idx="12">
                  <c:v>44858</c:v>
                </c:pt>
                <c:pt idx="13">
                  <c:v>44859</c:v>
                </c:pt>
                <c:pt idx="14">
                  <c:v>44860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04-4211-B9B4-4DD8AE114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979176"/>
        <c:axId val="358979504"/>
      </c:lineChart>
      <c:dateAx>
        <c:axId val="35897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79504"/>
        <c:crosses val="autoZero"/>
        <c:auto val="1"/>
        <c:lblOffset val="100"/>
        <c:baseTimeUnit val="days"/>
      </c:dateAx>
      <c:valAx>
        <c:axId val="35897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7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Radeberger Pilsner</c:v>
                </c:pt>
                <c:pt idx="1">
                  <c:v>Hövels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F-4E0A-B81E-84A085C32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649968"/>
        <c:axId val="405655872"/>
      </c:barChart>
      <c:catAx>
        <c:axId val="40564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55872"/>
        <c:crosses val="autoZero"/>
        <c:auto val="1"/>
        <c:lblAlgn val="ctr"/>
        <c:lblOffset val="100"/>
        <c:noMultiLvlLbl val="0"/>
      </c:catAx>
      <c:valAx>
        <c:axId val="40565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4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Radeberger Pilsner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3-4A6D-9696-B65022C99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Hövels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5.8000000000000003E-2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3-4A6D-9696-B65022C99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654232"/>
        <c:axId val="405658824"/>
      </c:radarChart>
      <c:catAx>
        <c:axId val="40565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58824"/>
        <c:crosses val="autoZero"/>
        <c:auto val="1"/>
        <c:lblAlgn val="ctr"/>
        <c:lblOffset val="100"/>
        <c:noMultiLvlLbl val="0"/>
      </c:catAx>
      <c:valAx>
        <c:axId val="40565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5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B3CFD-794E-4667-9DE0-227538FA24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4939-5940-4095-96BA-1C25D20A1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OnlineDialog GmbH</a:t>
            </a:r>
          </a:p>
        </p:txBody>
      </p:sp>
    </p:spTree>
    <p:extLst>
      <p:ext uri="{BB962C8B-B14F-4D97-AF65-F5344CB8AC3E}">
        <p14:creationId xmlns:p14="http://schemas.microsoft.com/office/powerpoint/2010/main" val="381921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E118-F00D-4FE3-A2E2-B8C9646C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E7AC0-8F97-4B67-83E7-11AF19CBF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012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63906442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955374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377152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12190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965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5509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588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9100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8652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343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721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8891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34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2717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8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Radeberger Pilsner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8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Hövels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98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2AB8A-41EA-4A20-BEE0-9FA75DF27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</p:spTree>
    <p:extLst>
      <p:ext uri="{BB962C8B-B14F-4D97-AF65-F5344CB8AC3E}">
        <p14:creationId xmlns:p14="http://schemas.microsoft.com/office/powerpoint/2010/main" val="37931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A0619-C447-4038-937B-2E54B0C0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590C2B-8171-40BB-80CE-1DFA8B68BF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2655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3F8DF-4895-45C3-91F3-496FC8BEE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31F66-38FF-4460-9AFF-DEB003D26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482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AA171-51A1-49D6-BD37-5E113BC2B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9B92B-ABF2-4BD2-9447-D8A9F2FFF7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460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5688C-CE9D-4A47-8EB0-61E38DB62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77B31-358D-4289-9B62-39FA986D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322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FD371-015D-413B-9EDB-AC24655A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4BFD4-7F4F-41F0-BE69-AF27D96E6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5451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FFB27-6AD4-428C-932A-CC1FB0C70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38FC-AB61-4044-81BE-FD1C7B715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2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89DE7-4BE6-41C1-8088-E007D43F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E3D94-B2E9-4410-874B-FFA5FEFBCE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762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4E6DD-814F-4F08-85D1-B6C1026BA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D3745-71A4-46BF-8ECD-1B27CDC4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3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6A9F-6CD9-4276-9504-743835198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DD291-116B-455D-8E42-ED9B39020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8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971458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4526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2315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355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456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6075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553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0536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695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939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5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Radeberger Pilsner - 2022-10-26 16:49:13</a:t>
                      </a:r>
                      <a:r>
                        <a:rPr lang="de-DE" sz="1000"/>
                        <a:t>
 Und wie sieht eure Realität aus? 🤣🍂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10/27/2022 16:54:21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24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Radeberger Pilsner - 2022-10-21 18:41:43</a:t>
                      </a:r>
                      <a:r>
                        <a:rPr lang="de-DE" sz="1000"/>
                        <a:t>
 Wir sind ready. ⚽🍻 Auf ein gutes Spiel, SG Dynamo Dresden. 
Schon gewusst? In der Dynamo-App könnt ihr beim Radeberger Spieltagstipp euren Tipp zum Spiel abgeben. Jetzt mitraten!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10/27/2022 16:54:21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3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Radeberger Pilsner - 2022-10-17 17:14:12</a:t>
                      </a:r>
                      <a:r>
                        <a:rPr lang="de-DE" sz="1000"/>
                        <a:t>
 Unsere Heimat ist da, wo Radeberger ist. 🍺
Die Fußmatte und andere Heimat-Artikel findet ihr in unserem Radeberger Onlineshop.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10/27/2022 16:54:21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4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1A7CA-6983-4F03-A5D0-EAD7477B1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</p:spTree>
    <p:extLst>
      <p:ext uri="{BB962C8B-B14F-4D97-AF65-F5344CB8AC3E}">
        <p14:creationId xmlns:p14="http://schemas.microsoft.com/office/powerpoint/2010/main" val="384321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002F-CB86-427A-86E8-1188F0FC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A0D1B-2316-47C9-97C8-0CBC1D8C83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411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96A2F-95B4-41B1-A44D-14BD8DD80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10/12/2022 - 10/26/2022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A4AAB-C70D-4658-81A0-5B635BB0B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4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206</Words>
  <Application>Microsoft Office PowerPoint</Application>
  <PresentationFormat>On-screen Show (4:3)</PresentationFormat>
  <Paragraphs>103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Overview</vt:lpstr>
      <vt:lpstr>Facebook Key Metrics Table | All profiles</vt:lpstr>
      <vt:lpstr>Facebook Fans or Followers Total | All profiles</vt:lpstr>
      <vt:lpstr>Facebook Fans Change Rate | All profiles</vt:lpstr>
      <vt:lpstr>Facebook Interaction Rate | All profiles</vt:lpstr>
      <vt:lpstr>Facebook Total Interactions | All profiles</vt:lpstr>
      <vt:lpstr>Facebook Own Posts Table | All profiles</vt:lpstr>
      <vt:lpstr>Facebook Key Metrics Radar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2022-10-27T16:31:43Z</dcterms:created>
  <dcterms:modified xsi:type="dcterms:W3CDTF">2022-10-27T16:32:13Z</dcterms:modified>
</cp:coreProperties>
</file>