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2" r:id="rId15"/>
    <p:sldId id="273" r:id="rId16"/>
    <p:sldId id="274" r:id="rId17"/>
    <p:sldId id="275" r:id="rId18"/>
    <p:sldId id="276" r:id="rId19"/>
    <p:sldId id="277"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5" r:id="rId36"/>
    <p:sldId id="296"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adesso SE</c:v>
                </c:pt>
              </c:strCache>
            </c:strRef>
          </c:tx>
          <c:spPr>
            <a:ln w="28575" cap="rnd">
              <a:solidFill>
                <a:schemeClr val="accent1"/>
              </a:solidFill>
              <a:round/>
            </a:ln>
            <a:effectLst/>
          </c:spPr>
          <c:marker>
            <c:symbol val="none"/>
          </c:marker>
          <c:cat>
            <c:numRef>
              <c:f>Sheet1!$A$2:$A$103</c:f>
              <c:numCache>
                <c:formatCode>m/d/yyyy</c:formatCode>
                <c:ptCount val="102"/>
                <c:pt idx="0">
                  <c:v>45006</c:v>
                </c:pt>
                <c:pt idx="1">
                  <c:v>45007</c:v>
                </c:pt>
                <c:pt idx="2">
                  <c:v>45008</c:v>
                </c:pt>
                <c:pt idx="3">
                  <c:v>45009</c:v>
                </c:pt>
                <c:pt idx="4">
                  <c:v>45010</c:v>
                </c:pt>
                <c:pt idx="5">
                  <c:v>45011</c:v>
                </c:pt>
                <c:pt idx="6">
                  <c:v>45012</c:v>
                </c:pt>
                <c:pt idx="7">
                  <c:v>45013</c:v>
                </c:pt>
                <c:pt idx="8">
                  <c:v>45014</c:v>
                </c:pt>
                <c:pt idx="9">
                  <c:v>45015</c:v>
                </c:pt>
                <c:pt idx="10">
                  <c:v>45016</c:v>
                </c:pt>
                <c:pt idx="11">
                  <c:v>45017</c:v>
                </c:pt>
                <c:pt idx="12">
                  <c:v>45018</c:v>
                </c:pt>
                <c:pt idx="13">
                  <c:v>45019</c:v>
                </c:pt>
                <c:pt idx="14">
                  <c:v>45020</c:v>
                </c:pt>
                <c:pt idx="15">
                  <c:v>45021</c:v>
                </c:pt>
                <c:pt idx="16">
                  <c:v>45022</c:v>
                </c:pt>
                <c:pt idx="17">
                  <c:v>45023</c:v>
                </c:pt>
                <c:pt idx="18">
                  <c:v>45024</c:v>
                </c:pt>
                <c:pt idx="19">
                  <c:v>45025</c:v>
                </c:pt>
                <c:pt idx="20">
                  <c:v>45026</c:v>
                </c:pt>
                <c:pt idx="21">
                  <c:v>45027</c:v>
                </c:pt>
                <c:pt idx="22">
                  <c:v>45028</c:v>
                </c:pt>
                <c:pt idx="23">
                  <c:v>45029</c:v>
                </c:pt>
                <c:pt idx="24">
                  <c:v>45030</c:v>
                </c:pt>
                <c:pt idx="25">
                  <c:v>45031</c:v>
                </c:pt>
                <c:pt idx="26">
                  <c:v>45032</c:v>
                </c:pt>
                <c:pt idx="27">
                  <c:v>45033</c:v>
                </c:pt>
                <c:pt idx="28">
                  <c:v>45034</c:v>
                </c:pt>
                <c:pt idx="29">
                  <c:v>45035</c:v>
                </c:pt>
                <c:pt idx="30">
                  <c:v>45036</c:v>
                </c:pt>
                <c:pt idx="31">
                  <c:v>45037</c:v>
                </c:pt>
                <c:pt idx="32">
                  <c:v>45038</c:v>
                </c:pt>
                <c:pt idx="33">
                  <c:v>45039</c:v>
                </c:pt>
                <c:pt idx="34">
                  <c:v>45040</c:v>
                </c:pt>
                <c:pt idx="35">
                  <c:v>45041</c:v>
                </c:pt>
                <c:pt idx="36">
                  <c:v>45042</c:v>
                </c:pt>
                <c:pt idx="37">
                  <c:v>45043</c:v>
                </c:pt>
                <c:pt idx="38">
                  <c:v>45044</c:v>
                </c:pt>
                <c:pt idx="39">
                  <c:v>45045</c:v>
                </c:pt>
                <c:pt idx="40">
                  <c:v>45046</c:v>
                </c:pt>
                <c:pt idx="41">
                  <c:v>45047</c:v>
                </c:pt>
                <c:pt idx="42">
                  <c:v>45048</c:v>
                </c:pt>
                <c:pt idx="43">
                  <c:v>45049</c:v>
                </c:pt>
                <c:pt idx="44">
                  <c:v>45050</c:v>
                </c:pt>
                <c:pt idx="45">
                  <c:v>45051</c:v>
                </c:pt>
                <c:pt idx="46">
                  <c:v>45052</c:v>
                </c:pt>
                <c:pt idx="47">
                  <c:v>45053</c:v>
                </c:pt>
                <c:pt idx="48">
                  <c:v>45054</c:v>
                </c:pt>
                <c:pt idx="49">
                  <c:v>45055</c:v>
                </c:pt>
                <c:pt idx="50">
                  <c:v>45056</c:v>
                </c:pt>
                <c:pt idx="51">
                  <c:v>45057</c:v>
                </c:pt>
                <c:pt idx="52">
                  <c:v>45058</c:v>
                </c:pt>
                <c:pt idx="53">
                  <c:v>45059</c:v>
                </c:pt>
                <c:pt idx="54">
                  <c:v>45060</c:v>
                </c:pt>
                <c:pt idx="55">
                  <c:v>45061</c:v>
                </c:pt>
                <c:pt idx="56">
                  <c:v>45062</c:v>
                </c:pt>
                <c:pt idx="57">
                  <c:v>45063</c:v>
                </c:pt>
                <c:pt idx="58">
                  <c:v>45064</c:v>
                </c:pt>
                <c:pt idx="59">
                  <c:v>45065</c:v>
                </c:pt>
                <c:pt idx="60">
                  <c:v>45066</c:v>
                </c:pt>
                <c:pt idx="61">
                  <c:v>45067</c:v>
                </c:pt>
                <c:pt idx="62">
                  <c:v>45068</c:v>
                </c:pt>
                <c:pt idx="63">
                  <c:v>45069</c:v>
                </c:pt>
                <c:pt idx="64">
                  <c:v>45070</c:v>
                </c:pt>
                <c:pt idx="65">
                  <c:v>45071</c:v>
                </c:pt>
                <c:pt idx="66">
                  <c:v>45072</c:v>
                </c:pt>
                <c:pt idx="67">
                  <c:v>45073</c:v>
                </c:pt>
                <c:pt idx="68">
                  <c:v>45074</c:v>
                </c:pt>
                <c:pt idx="69">
                  <c:v>45075</c:v>
                </c:pt>
                <c:pt idx="70">
                  <c:v>45076</c:v>
                </c:pt>
                <c:pt idx="71">
                  <c:v>45077</c:v>
                </c:pt>
                <c:pt idx="72">
                  <c:v>45078</c:v>
                </c:pt>
                <c:pt idx="73">
                  <c:v>45079</c:v>
                </c:pt>
                <c:pt idx="74">
                  <c:v>45080</c:v>
                </c:pt>
                <c:pt idx="75">
                  <c:v>45081</c:v>
                </c:pt>
                <c:pt idx="76">
                  <c:v>45082</c:v>
                </c:pt>
                <c:pt idx="77">
                  <c:v>45083</c:v>
                </c:pt>
                <c:pt idx="78">
                  <c:v>45084</c:v>
                </c:pt>
                <c:pt idx="79">
                  <c:v>45085</c:v>
                </c:pt>
                <c:pt idx="80">
                  <c:v>45086</c:v>
                </c:pt>
                <c:pt idx="81">
                  <c:v>45087</c:v>
                </c:pt>
                <c:pt idx="82">
                  <c:v>45088</c:v>
                </c:pt>
                <c:pt idx="83">
                  <c:v>45089</c:v>
                </c:pt>
                <c:pt idx="84">
                  <c:v>45090</c:v>
                </c:pt>
                <c:pt idx="85">
                  <c:v>45091</c:v>
                </c:pt>
                <c:pt idx="86">
                  <c:v>45092</c:v>
                </c:pt>
                <c:pt idx="87">
                  <c:v>45093</c:v>
                </c:pt>
                <c:pt idx="88">
                  <c:v>45094</c:v>
                </c:pt>
                <c:pt idx="89">
                  <c:v>45095</c:v>
                </c:pt>
                <c:pt idx="90">
                  <c:v>45096</c:v>
                </c:pt>
                <c:pt idx="91">
                  <c:v>45097</c:v>
                </c:pt>
                <c:pt idx="92">
                  <c:v>45098</c:v>
                </c:pt>
                <c:pt idx="93">
                  <c:v>45099</c:v>
                </c:pt>
                <c:pt idx="94">
                  <c:v>45100</c:v>
                </c:pt>
                <c:pt idx="95">
                  <c:v>45101</c:v>
                </c:pt>
                <c:pt idx="96">
                  <c:v>45102</c:v>
                </c:pt>
                <c:pt idx="97">
                  <c:v>45103</c:v>
                </c:pt>
                <c:pt idx="98">
                  <c:v>45104</c:v>
                </c:pt>
                <c:pt idx="99">
                  <c:v>45105</c:v>
                </c:pt>
                <c:pt idx="100">
                  <c:v>45106</c:v>
                </c:pt>
                <c:pt idx="101">
                  <c:v>45107</c:v>
                </c:pt>
              </c:numCache>
            </c:numRef>
          </c:cat>
          <c:val>
            <c:numRef>
              <c:f>Sheet1!$B$2:$B$103</c:f>
              <c:numCache>
                <c:formatCode>General</c:formatCode>
                <c:ptCount val="102"/>
                <c:pt idx="0">
                  <c:v>21</c:v>
                </c:pt>
                <c:pt idx="1">
                  <c:v>34</c:v>
                </c:pt>
                <c:pt idx="2">
                  <c:v>26</c:v>
                </c:pt>
                <c:pt idx="3">
                  <c:v>41</c:v>
                </c:pt>
                <c:pt idx="4">
                  <c:v>36</c:v>
                </c:pt>
                <c:pt idx="5">
                  <c:v>20</c:v>
                </c:pt>
                <c:pt idx="6">
                  <c:v>36</c:v>
                </c:pt>
                <c:pt idx="7">
                  <c:v>37</c:v>
                </c:pt>
                <c:pt idx="8">
                  <c:v>29</c:v>
                </c:pt>
                <c:pt idx="9">
                  <c:v>37</c:v>
                </c:pt>
                <c:pt idx="10">
                  <c:v>30</c:v>
                </c:pt>
                <c:pt idx="11">
                  <c:v>25</c:v>
                </c:pt>
                <c:pt idx="12">
                  <c:v>53</c:v>
                </c:pt>
                <c:pt idx="13">
                  <c:v>30</c:v>
                </c:pt>
                <c:pt idx="14">
                  <c:v>38</c:v>
                </c:pt>
                <c:pt idx="15">
                  <c:v>58</c:v>
                </c:pt>
                <c:pt idx="16">
                  <c:v>43</c:v>
                </c:pt>
                <c:pt idx="17">
                  <c:v>40</c:v>
                </c:pt>
                <c:pt idx="18">
                  <c:v>24</c:v>
                </c:pt>
                <c:pt idx="19">
                  <c:v>22</c:v>
                </c:pt>
                <c:pt idx="20">
                  <c:v>26</c:v>
                </c:pt>
                <c:pt idx="21">
                  <c:v>30</c:v>
                </c:pt>
                <c:pt idx="22">
                  <c:v>25</c:v>
                </c:pt>
                <c:pt idx="23">
                  <c:v>39</c:v>
                </c:pt>
                <c:pt idx="24">
                  <c:v>32</c:v>
                </c:pt>
                <c:pt idx="25">
                  <c:v>26</c:v>
                </c:pt>
                <c:pt idx="26">
                  <c:v>19</c:v>
                </c:pt>
                <c:pt idx="27">
                  <c:v>37</c:v>
                </c:pt>
                <c:pt idx="28">
                  <c:v>27</c:v>
                </c:pt>
                <c:pt idx="29">
                  <c:v>37</c:v>
                </c:pt>
                <c:pt idx="30">
                  <c:v>36</c:v>
                </c:pt>
                <c:pt idx="31">
                  <c:v>20</c:v>
                </c:pt>
                <c:pt idx="32">
                  <c:v>23</c:v>
                </c:pt>
                <c:pt idx="33">
                  <c:v>27</c:v>
                </c:pt>
                <c:pt idx="34">
                  <c:v>27</c:v>
                </c:pt>
                <c:pt idx="35">
                  <c:v>26</c:v>
                </c:pt>
                <c:pt idx="36">
                  <c:v>34</c:v>
                </c:pt>
                <c:pt idx="37">
                  <c:v>33</c:v>
                </c:pt>
                <c:pt idx="38">
                  <c:v>27</c:v>
                </c:pt>
                <c:pt idx="39">
                  <c:v>23</c:v>
                </c:pt>
                <c:pt idx="40">
                  <c:v>13</c:v>
                </c:pt>
                <c:pt idx="41">
                  <c:v>15</c:v>
                </c:pt>
                <c:pt idx="42">
                  <c:v>41</c:v>
                </c:pt>
                <c:pt idx="43">
                  <c:v>41</c:v>
                </c:pt>
                <c:pt idx="44">
                  <c:v>47</c:v>
                </c:pt>
                <c:pt idx="45">
                  <c:v>35</c:v>
                </c:pt>
                <c:pt idx="46">
                  <c:v>17</c:v>
                </c:pt>
                <c:pt idx="47">
                  <c:v>18</c:v>
                </c:pt>
                <c:pt idx="48">
                  <c:v>30</c:v>
                </c:pt>
                <c:pt idx="49">
                  <c:v>24</c:v>
                </c:pt>
                <c:pt idx="50">
                  <c:v>40</c:v>
                </c:pt>
                <c:pt idx="51">
                  <c:v>47</c:v>
                </c:pt>
                <c:pt idx="52">
                  <c:v>55</c:v>
                </c:pt>
                <c:pt idx="53">
                  <c:v>30</c:v>
                </c:pt>
                <c:pt idx="54">
                  <c:v>18</c:v>
                </c:pt>
                <c:pt idx="55">
                  <c:v>42</c:v>
                </c:pt>
                <c:pt idx="56">
                  <c:v>30</c:v>
                </c:pt>
                <c:pt idx="57">
                  <c:v>38</c:v>
                </c:pt>
                <c:pt idx="58">
                  <c:v>34</c:v>
                </c:pt>
                <c:pt idx="59">
                  <c:v>27</c:v>
                </c:pt>
                <c:pt idx="60">
                  <c:v>13</c:v>
                </c:pt>
                <c:pt idx="61">
                  <c:v>19</c:v>
                </c:pt>
                <c:pt idx="62">
                  <c:v>41</c:v>
                </c:pt>
                <c:pt idx="63">
                  <c:v>51</c:v>
                </c:pt>
                <c:pt idx="64">
                  <c:v>57</c:v>
                </c:pt>
                <c:pt idx="65">
                  <c:v>47</c:v>
                </c:pt>
                <c:pt idx="66">
                  <c:v>35</c:v>
                </c:pt>
                <c:pt idx="67">
                  <c:v>21</c:v>
                </c:pt>
                <c:pt idx="68">
                  <c:v>21</c:v>
                </c:pt>
                <c:pt idx="69">
                  <c:v>23</c:v>
                </c:pt>
                <c:pt idx="70">
                  <c:v>29</c:v>
                </c:pt>
                <c:pt idx="71">
                  <c:v>38</c:v>
                </c:pt>
                <c:pt idx="72">
                  <c:v>35</c:v>
                </c:pt>
                <c:pt idx="73">
                  <c:v>65</c:v>
                </c:pt>
                <c:pt idx="74">
                  <c:v>20</c:v>
                </c:pt>
                <c:pt idx="75">
                  <c:v>20</c:v>
                </c:pt>
                <c:pt idx="76">
                  <c:v>40</c:v>
                </c:pt>
                <c:pt idx="77">
                  <c:v>47</c:v>
                </c:pt>
                <c:pt idx="78">
                  <c:v>36</c:v>
                </c:pt>
                <c:pt idx="79">
                  <c:v>32</c:v>
                </c:pt>
                <c:pt idx="80">
                  <c:v>55</c:v>
                </c:pt>
                <c:pt idx="81">
                  <c:v>30</c:v>
                </c:pt>
                <c:pt idx="82">
                  <c:v>31</c:v>
                </c:pt>
                <c:pt idx="83">
                  <c:v>56</c:v>
                </c:pt>
                <c:pt idx="84">
                  <c:v>60</c:v>
                </c:pt>
                <c:pt idx="85">
                  <c:v>50</c:v>
                </c:pt>
                <c:pt idx="86">
                  <c:v>59</c:v>
                </c:pt>
                <c:pt idx="87">
                  <c:v>54</c:v>
                </c:pt>
                <c:pt idx="88">
                  <c:v>24</c:v>
                </c:pt>
                <c:pt idx="89">
                  <c:v>31</c:v>
                </c:pt>
                <c:pt idx="90">
                  <c:v>64</c:v>
                </c:pt>
                <c:pt idx="91">
                  <c:v>50</c:v>
                </c:pt>
                <c:pt idx="92">
                  <c:v>60</c:v>
                </c:pt>
                <c:pt idx="93">
                  <c:v>56</c:v>
                </c:pt>
                <c:pt idx="94">
                  <c:v>52</c:v>
                </c:pt>
                <c:pt idx="95">
                  <c:v>48</c:v>
                </c:pt>
                <c:pt idx="96">
                  <c:v>43</c:v>
                </c:pt>
                <c:pt idx="97">
                  <c:v>49</c:v>
                </c:pt>
                <c:pt idx="98">
                  <c:v>39</c:v>
                </c:pt>
                <c:pt idx="99">
                  <c:v>74</c:v>
                </c:pt>
                <c:pt idx="100">
                  <c:v>67</c:v>
                </c:pt>
                <c:pt idx="101">
                  <c:v>62</c:v>
                </c:pt>
              </c:numCache>
            </c:numRef>
          </c:val>
          <c:smooth val="0"/>
          <c:extLst>
            <c:ext xmlns:c16="http://schemas.microsoft.com/office/drawing/2014/chart" uri="{C3380CC4-5D6E-409C-BE32-E72D297353CC}">
              <c16:uniqueId val="{00000000-256B-442E-9EEE-00413BA83BB3}"/>
            </c:ext>
          </c:extLst>
        </c:ser>
        <c:dLbls>
          <c:showLegendKey val="0"/>
          <c:showVal val="0"/>
          <c:showCatName val="0"/>
          <c:showSerName val="0"/>
          <c:showPercent val="0"/>
          <c:showBubbleSize val="0"/>
        </c:dLbls>
        <c:smooth val="0"/>
        <c:axId val="371792816"/>
        <c:axId val="371794128"/>
      </c:lineChart>
      <c:dateAx>
        <c:axId val="37179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94128"/>
        <c:crosses val="autoZero"/>
        <c:auto val="1"/>
        <c:lblOffset val="100"/>
        <c:baseTimeUnit val="days"/>
      </c:dateAx>
      <c:valAx>
        <c:axId val="37179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9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adesso_se</c:v>
                </c:pt>
              </c:strCache>
            </c:strRef>
          </c:tx>
          <c:spPr>
            <a:ln w="28575" cap="rnd">
              <a:solidFill>
                <a:schemeClr val="accent1"/>
              </a:solidFill>
              <a:round/>
            </a:ln>
            <a:effectLst/>
          </c:spPr>
          <c:marker>
            <c:symbol val="none"/>
          </c:marker>
          <c:cat>
            <c:numRef>
              <c:f>Sheet1!$A$2:$A$6</c:f>
              <c:numCache>
                <c:formatCode>m/d/yyyy</c:formatCode>
                <c:ptCount val="5"/>
                <c:pt idx="0">
                  <c:v>45096</c:v>
                </c:pt>
                <c:pt idx="1">
                  <c:v>45097</c:v>
                </c:pt>
                <c:pt idx="2">
                  <c:v>45098</c:v>
                </c:pt>
                <c:pt idx="3">
                  <c:v>45099</c:v>
                </c:pt>
                <c:pt idx="4">
                  <c:v>45100</c:v>
                </c:pt>
              </c:numCache>
            </c:numRef>
          </c:cat>
          <c:val>
            <c:numRef>
              <c:f>Sheet1!$B$2:$B$6</c:f>
              <c:numCache>
                <c:formatCode>General</c:formatCode>
                <c:ptCount val="5"/>
                <c:pt idx="0">
                  <c:v>7010</c:v>
                </c:pt>
                <c:pt idx="1">
                  <c:v>8226</c:v>
                </c:pt>
                <c:pt idx="2">
                  <c:v>7756</c:v>
                </c:pt>
                <c:pt idx="3">
                  <c:v>7582</c:v>
                </c:pt>
                <c:pt idx="4">
                  <c:v>5973</c:v>
                </c:pt>
              </c:numCache>
            </c:numRef>
          </c:val>
          <c:smooth val="0"/>
          <c:extLst>
            <c:ext xmlns:c16="http://schemas.microsoft.com/office/drawing/2014/chart" uri="{C3380CC4-5D6E-409C-BE32-E72D297353CC}">
              <c16:uniqueId val="{00000000-6833-434D-AC2B-9F369BD187C3}"/>
            </c:ext>
          </c:extLst>
        </c:ser>
        <c:dLbls>
          <c:showLegendKey val="0"/>
          <c:showVal val="0"/>
          <c:showCatName val="0"/>
          <c:showSerName val="0"/>
          <c:showPercent val="0"/>
          <c:showBubbleSize val="0"/>
        </c:dLbls>
        <c:smooth val="0"/>
        <c:axId val="284287096"/>
        <c:axId val="284290048"/>
      </c:lineChart>
      <c:dateAx>
        <c:axId val="28428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90048"/>
        <c:crosses val="autoZero"/>
        <c:auto val="1"/>
        <c:lblOffset val="100"/>
        <c:baseTimeUnit val="days"/>
      </c:dateAx>
      <c:valAx>
        <c:axId val="28429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8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62F3-47A0-44C5-AF9B-8188BBCAE554}"/>
              </a:ext>
            </a:extLst>
          </p:cNvPr>
          <p:cNvSpPr>
            <a:spLocks noGrp="1"/>
          </p:cNvSpPr>
          <p:nvPr>
            <p:ph type="ctrTitle"/>
          </p:nvPr>
        </p:nvSpPr>
        <p:spPr/>
        <p:txBody>
          <a:bodyPr/>
          <a:lstStyle/>
          <a:p>
            <a:r>
              <a:rPr lang="en-US"/>
              <a:t>digiday 2023</a:t>
            </a:r>
          </a:p>
        </p:txBody>
      </p:sp>
      <p:sp>
        <p:nvSpPr>
          <p:cNvPr id="3" name="Subtitle 2">
            <a:extLst>
              <a:ext uri="{FF2B5EF4-FFF2-40B4-BE49-F238E27FC236}">
                <a16:creationId xmlns:a16="http://schemas.microsoft.com/office/drawing/2014/main" id="{3BC6AA7E-9900-4879-B2E6-5DCE58029A83}"/>
              </a:ext>
            </a:extLst>
          </p:cNvPr>
          <p:cNvSpPr>
            <a:spLocks noGrp="1"/>
          </p:cNvSpPr>
          <p:nvPr>
            <p:ph type="subTitle" idx="1"/>
          </p:nvPr>
        </p:nvSpPr>
        <p:spPr/>
        <p:txBody>
          <a:bodyPr/>
          <a:lstStyle/>
          <a:p>
            <a:r>
              <a:rPr lang="en-US"/>
              <a:t>adesso SE</a:t>
            </a:r>
          </a:p>
        </p:txBody>
      </p:sp>
    </p:spTree>
    <p:extLst>
      <p:ext uri="{BB962C8B-B14F-4D97-AF65-F5344CB8AC3E}">
        <p14:creationId xmlns:p14="http://schemas.microsoft.com/office/powerpoint/2010/main" val="2614039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FF0E-FC42-42C7-B472-4182B1BAD63B}"/>
              </a:ext>
            </a:extLst>
          </p:cNvPr>
          <p:cNvSpPr>
            <a:spLocks noGrp="1"/>
          </p:cNvSpPr>
          <p:nvPr>
            <p:ph type="title"/>
          </p:nvPr>
        </p:nvSpPr>
        <p:spPr/>
        <p:txBody>
          <a:bodyPr/>
          <a:lstStyle/>
          <a:p>
            <a:r>
              <a:rPr lang="en-US"/>
              <a:t>LinkedIn Followers Change | adesso</a:t>
            </a:r>
          </a:p>
        </p:txBody>
      </p:sp>
      <p:graphicFrame>
        <p:nvGraphicFramePr>
          <p:cNvPr id="6" name="Chart Placeholder 5">
            <a:extLst>
              <a:ext uri="{FF2B5EF4-FFF2-40B4-BE49-F238E27FC236}">
                <a16:creationId xmlns:a16="http://schemas.microsoft.com/office/drawing/2014/main" id="{FB90AA01-1E62-4332-86CF-B026EDC8EF8F}"/>
              </a:ext>
            </a:extLst>
          </p:cNvPr>
          <p:cNvGraphicFramePr>
            <a:graphicFrameLocks noGrp="1"/>
          </p:cNvGraphicFramePr>
          <p:nvPr>
            <p:ph type="chart" sz="quarter" idx="13"/>
            <p:extLst>
              <p:ext uri="{D42A27DB-BD31-4B8C-83A1-F6EECF244321}">
                <p14:modId xmlns:p14="http://schemas.microsoft.com/office/powerpoint/2010/main" val="2588455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8F9D2-9FF3-4267-8F46-BC0A84D8F5CA}"/>
              </a:ext>
            </a:extLst>
          </p:cNvPr>
          <p:cNvSpPr>
            <a:spLocks noGrp="1"/>
          </p:cNvSpPr>
          <p:nvPr>
            <p:ph type="body" sz="quarter" idx="14"/>
          </p:nvPr>
        </p:nvSpPr>
        <p:spPr/>
        <p:txBody>
          <a:bodyPr/>
          <a:lstStyle/>
          <a:p>
            <a:r>
              <a:rPr lang="en-US"/>
              <a:t>03/21/2023 - 06/30/2023</a:t>
            </a:r>
          </a:p>
        </p:txBody>
      </p:sp>
      <p:sp>
        <p:nvSpPr>
          <p:cNvPr id="5" name="Footer Placeholder 4">
            <a:extLst>
              <a:ext uri="{FF2B5EF4-FFF2-40B4-BE49-F238E27FC236}">
                <a16:creationId xmlns:a16="http://schemas.microsoft.com/office/drawing/2014/main" id="{BC96058D-C892-4D31-9711-8D4B2EF1C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452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9953-163F-4D5C-BFA4-1195D94A6FDA}"/>
              </a:ext>
            </a:extLst>
          </p:cNvPr>
          <p:cNvSpPr>
            <a:spLocks noGrp="1"/>
          </p:cNvSpPr>
          <p:nvPr>
            <p:ph type="title"/>
          </p:nvPr>
        </p:nvSpPr>
        <p:spPr/>
        <p:txBody>
          <a:bodyPr/>
          <a:lstStyle/>
          <a:p>
            <a:r>
              <a:rPr lang="en-US"/>
              <a:t>LinkedIn Posts Table | adesso - 1 of 7</a:t>
            </a:r>
          </a:p>
        </p:txBody>
      </p:sp>
      <p:graphicFrame>
        <p:nvGraphicFramePr>
          <p:cNvPr id="5" name="Table Placeholder 4">
            <a:extLst>
              <a:ext uri="{FF2B5EF4-FFF2-40B4-BE49-F238E27FC236}">
                <a16:creationId xmlns:a16="http://schemas.microsoft.com/office/drawing/2014/main" id="{983E456E-E670-4F55-81C7-8C46578DB493}"/>
              </a:ext>
            </a:extLst>
          </p:cNvPr>
          <p:cNvGraphicFramePr>
            <a:graphicFrameLocks noGrp="1"/>
          </p:cNvGraphicFramePr>
          <p:nvPr>
            <p:ph type="tbl" sz="quarter" idx="13"/>
            <p:extLst>
              <p:ext uri="{D42A27DB-BD31-4B8C-83A1-F6EECF244321}">
                <p14:modId xmlns:p14="http://schemas.microsoft.com/office/powerpoint/2010/main" val="427988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274670"/>
                    </a:ext>
                  </a:extLst>
                </a:gridCol>
                <a:gridCol w="822960">
                  <a:extLst>
                    <a:ext uri="{9D8B030D-6E8A-4147-A177-3AD203B41FA5}">
                      <a16:colId xmlns:a16="http://schemas.microsoft.com/office/drawing/2014/main" val="941580676"/>
                    </a:ext>
                  </a:extLst>
                </a:gridCol>
                <a:gridCol w="822960">
                  <a:extLst>
                    <a:ext uri="{9D8B030D-6E8A-4147-A177-3AD203B41FA5}">
                      <a16:colId xmlns:a16="http://schemas.microsoft.com/office/drawing/2014/main" val="1710177049"/>
                    </a:ext>
                  </a:extLst>
                </a:gridCol>
                <a:gridCol w="822960">
                  <a:extLst>
                    <a:ext uri="{9D8B030D-6E8A-4147-A177-3AD203B41FA5}">
                      <a16:colId xmlns:a16="http://schemas.microsoft.com/office/drawing/2014/main" val="2643167376"/>
                    </a:ext>
                  </a:extLst>
                </a:gridCol>
                <a:gridCol w="822960">
                  <a:extLst>
                    <a:ext uri="{9D8B030D-6E8A-4147-A177-3AD203B41FA5}">
                      <a16:colId xmlns:a16="http://schemas.microsoft.com/office/drawing/2014/main" val="1410406658"/>
                    </a:ext>
                  </a:extLst>
                </a:gridCol>
                <a:gridCol w="822960">
                  <a:extLst>
                    <a:ext uri="{9D8B030D-6E8A-4147-A177-3AD203B41FA5}">
                      <a16:colId xmlns:a16="http://schemas.microsoft.com/office/drawing/2014/main" val="1197356191"/>
                    </a:ext>
                  </a:extLst>
                </a:gridCol>
                <a:gridCol w="822960">
                  <a:extLst>
                    <a:ext uri="{9D8B030D-6E8A-4147-A177-3AD203B41FA5}">
                      <a16:colId xmlns:a16="http://schemas.microsoft.com/office/drawing/2014/main" val="1314439245"/>
                    </a:ext>
                  </a:extLst>
                </a:gridCol>
                <a:gridCol w="822960">
                  <a:extLst>
                    <a:ext uri="{9D8B030D-6E8A-4147-A177-3AD203B41FA5}">
                      <a16:colId xmlns:a16="http://schemas.microsoft.com/office/drawing/2014/main" val="1875330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8478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- 2023-03-21 15:00:05</a:t>
                      </a:r>
                      <a:r>
                        <a:rPr kumimoji="0" lang="de-DE" sz="1000" b="0" i="0" u="none" strike="noStrike" kern="1200" cap="none" spc="0" normalizeH="0" baseline="0" noProof="0">
                          <a:ln>
                            <a:noFill/>
                          </a:ln>
                          <a:solidFill>
                            <a:prstClr val="black"/>
                          </a:solidFill>
                          <a:effectLst/>
                          <a:uLnTx/>
                          <a:uFillTx/>
                          <a:latin typeface="Calibri"/>
                          <a:ea typeface="+mn-ea"/>
                          <a:cs typeface="+mn-cs"/>
                        </a:rPr>
                        <a:t>
 Zeitenwende. Technolgiesturm. Krisenakkumulation. Rekordwachstum. – Sie entscheiden! 😉
In genau drei Monaten ist es so weit, der jährliche #adesso #digitalday findet am 21. Juni im Areal Böhler in Düsseldorf statt. 💻🔥
Seien Sie mit dabei und lassen Sie sich von zahlreichen namhaften Speaker:innen mit spannenden Vorträgen rund um die Themen #Digitalisierung und #IT in einer einzigartigen Location mitreißen. 💁 Auch für das leibliche Wohl wird natürlich gesorgt! 😋
Weitere Infos finden Sie im Event. Jetzt anmelden 👉 https://fcld.ly/digiday23
Wir freuen uns auf Sie! 💙
#adessodigitalday #digiday23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4.169148302561 %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extLst>
                  <a:ext uri="{0D108BD9-81ED-4DB2-BD59-A6C34878D82A}">
                    <a16:rowId xmlns:a16="http://schemas.microsoft.com/office/drawing/2014/main" val="3910421592"/>
                  </a:ext>
                </a:extLst>
              </a:tr>
            </a:tbl>
          </a:graphicData>
        </a:graphic>
      </p:graphicFrame>
      <p:sp>
        <p:nvSpPr>
          <p:cNvPr id="4" name="Text Placeholder 3">
            <a:extLst>
              <a:ext uri="{FF2B5EF4-FFF2-40B4-BE49-F238E27FC236}">
                <a16:creationId xmlns:a16="http://schemas.microsoft.com/office/drawing/2014/main" id="{8CA36D6E-44BF-4884-9464-F379DFA34760}"/>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9311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C1E3-797E-4472-B8EC-FA09DFE6E5A9}"/>
              </a:ext>
            </a:extLst>
          </p:cNvPr>
          <p:cNvSpPr>
            <a:spLocks noGrp="1"/>
          </p:cNvSpPr>
          <p:nvPr>
            <p:ph type="title"/>
          </p:nvPr>
        </p:nvSpPr>
        <p:spPr/>
        <p:txBody>
          <a:bodyPr/>
          <a:lstStyle/>
          <a:p>
            <a:r>
              <a:rPr lang="en-US"/>
              <a:t>LinkedIn Posts Table | adesso - 2 of 7</a:t>
            </a:r>
          </a:p>
        </p:txBody>
      </p:sp>
      <p:graphicFrame>
        <p:nvGraphicFramePr>
          <p:cNvPr id="5" name="Table Placeholder 4">
            <a:extLst>
              <a:ext uri="{FF2B5EF4-FFF2-40B4-BE49-F238E27FC236}">
                <a16:creationId xmlns:a16="http://schemas.microsoft.com/office/drawing/2014/main" id="{D62184F7-E57B-4783-9CAC-150762B0F124}"/>
              </a:ext>
            </a:extLst>
          </p:cNvPr>
          <p:cNvGraphicFramePr>
            <a:graphicFrameLocks noGrp="1"/>
          </p:cNvGraphicFramePr>
          <p:nvPr>
            <p:ph type="tbl" sz="quarter" idx="13"/>
            <p:extLst>
              <p:ext uri="{D42A27DB-BD31-4B8C-83A1-F6EECF244321}">
                <p14:modId xmlns:p14="http://schemas.microsoft.com/office/powerpoint/2010/main" val="2329364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66319411"/>
                    </a:ext>
                  </a:extLst>
                </a:gridCol>
                <a:gridCol w="822960">
                  <a:extLst>
                    <a:ext uri="{9D8B030D-6E8A-4147-A177-3AD203B41FA5}">
                      <a16:colId xmlns:a16="http://schemas.microsoft.com/office/drawing/2014/main" val="1973955928"/>
                    </a:ext>
                  </a:extLst>
                </a:gridCol>
                <a:gridCol w="822960">
                  <a:extLst>
                    <a:ext uri="{9D8B030D-6E8A-4147-A177-3AD203B41FA5}">
                      <a16:colId xmlns:a16="http://schemas.microsoft.com/office/drawing/2014/main" val="3848931071"/>
                    </a:ext>
                  </a:extLst>
                </a:gridCol>
                <a:gridCol w="822960">
                  <a:extLst>
                    <a:ext uri="{9D8B030D-6E8A-4147-A177-3AD203B41FA5}">
                      <a16:colId xmlns:a16="http://schemas.microsoft.com/office/drawing/2014/main" val="812078274"/>
                    </a:ext>
                  </a:extLst>
                </a:gridCol>
                <a:gridCol w="822960">
                  <a:extLst>
                    <a:ext uri="{9D8B030D-6E8A-4147-A177-3AD203B41FA5}">
                      <a16:colId xmlns:a16="http://schemas.microsoft.com/office/drawing/2014/main" val="1036796118"/>
                    </a:ext>
                  </a:extLst>
                </a:gridCol>
                <a:gridCol w="822960">
                  <a:extLst>
                    <a:ext uri="{9D8B030D-6E8A-4147-A177-3AD203B41FA5}">
                      <a16:colId xmlns:a16="http://schemas.microsoft.com/office/drawing/2014/main" val="3588470724"/>
                    </a:ext>
                  </a:extLst>
                </a:gridCol>
                <a:gridCol w="822960">
                  <a:extLst>
                    <a:ext uri="{9D8B030D-6E8A-4147-A177-3AD203B41FA5}">
                      <a16:colId xmlns:a16="http://schemas.microsoft.com/office/drawing/2014/main" val="850093979"/>
                    </a:ext>
                  </a:extLst>
                </a:gridCol>
                <a:gridCol w="822960">
                  <a:extLst>
                    <a:ext uri="{9D8B030D-6E8A-4147-A177-3AD203B41FA5}">
                      <a16:colId xmlns:a16="http://schemas.microsoft.com/office/drawing/2014/main" val="169708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4002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- 2023-05-02 15:00:21</a:t>
                      </a:r>
                      <a:r>
                        <a:rPr kumimoji="0" lang="de-DE" sz="1000" b="0" i="0" u="none" strike="noStrike" kern="1200" cap="none" spc="0" normalizeH="0" baseline="0" noProof="0">
                          <a:ln>
                            <a:noFill/>
                          </a:ln>
                          <a:solidFill>
                            <a:prstClr val="black"/>
                          </a:solidFill>
                          <a:effectLst/>
                          <a:uLnTx/>
                          <a:uFillTx/>
                          <a:latin typeface="Calibri"/>
                          <a:ea typeface="+mn-ea"/>
                          <a:cs typeface="+mn-cs"/>
                        </a:rPr>
                        <a:t>
 Die Patient:innen als Störfaktor im #Krankenhaus? 😮 
Zumindest fühlt es sich für sie innerhalb der Abläufe manchmal so an. 🥲 Aus Sicht der Patient:innen, die im Endeffekt Kund:innen sind, zeigt sich, dass es unzureichende Informationen gibt und die Prozesse undurchsichtig sind. ☝️
Doch digitale Vernetzung entlang der gesamten Patient-Journey kann Abhilfe schaffen. 🔥
Stefanie Kemp, CTO der Sana Kliniken und #adesso Aufsichtsratsmitglied, mit ihrer Keynote „Digitales Krankenhaus der Zukunft" auf dem adesso digital day 2023. 🏥📱
Jetzt anmelden und am 21. Juni in Düsseldorf mit dabei sein: https://fcld.ly/mmm8a54
#digiday23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13.438256658596 %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a:t>
                      </a:r>
                    </a:p>
                  </a:txBody>
                  <a:tcPr/>
                </a:tc>
                <a:extLst>
                  <a:ext uri="{0D108BD9-81ED-4DB2-BD59-A6C34878D82A}">
                    <a16:rowId xmlns:a16="http://schemas.microsoft.com/office/drawing/2014/main" val="4221890464"/>
                  </a:ext>
                </a:extLst>
              </a:tr>
            </a:tbl>
          </a:graphicData>
        </a:graphic>
      </p:graphicFrame>
      <p:sp>
        <p:nvSpPr>
          <p:cNvPr id="4" name="Text Placeholder 3">
            <a:extLst>
              <a:ext uri="{FF2B5EF4-FFF2-40B4-BE49-F238E27FC236}">
                <a16:creationId xmlns:a16="http://schemas.microsoft.com/office/drawing/2014/main" id="{4871416C-D704-44CF-BD96-2B7FE6711E25}"/>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70017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B2DDD-70EF-462F-BF98-DD23ECDEA33C}"/>
              </a:ext>
            </a:extLst>
          </p:cNvPr>
          <p:cNvSpPr>
            <a:spLocks noGrp="1"/>
          </p:cNvSpPr>
          <p:nvPr>
            <p:ph type="title"/>
          </p:nvPr>
        </p:nvSpPr>
        <p:spPr/>
        <p:txBody>
          <a:bodyPr/>
          <a:lstStyle/>
          <a:p>
            <a:r>
              <a:rPr lang="en-US"/>
              <a:t>LinkedIn Posts Table | adesso - 3 of 7</a:t>
            </a:r>
          </a:p>
        </p:txBody>
      </p:sp>
      <p:graphicFrame>
        <p:nvGraphicFramePr>
          <p:cNvPr id="5" name="Table Placeholder 4">
            <a:extLst>
              <a:ext uri="{FF2B5EF4-FFF2-40B4-BE49-F238E27FC236}">
                <a16:creationId xmlns:a16="http://schemas.microsoft.com/office/drawing/2014/main" id="{9C5036D4-B8AE-4361-8757-2C41417C8AE1}"/>
              </a:ext>
            </a:extLst>
          </p:cNvPr>
          <p:cNvGraphicFramePr>
            <a:graphicFrameLocks noGrp="1"/>
          </p:cNvGraphicFramePr>
          <p:nvPr>
            <p:ph type="tbl" sz="quarter" idx="13"/>
            <p:extLst>
              <p:ext uri="{D42A27DB-BD31-4B8C-83A1-F6EECF244321}">
                <p14:modId xmlns:p14="http://schemas.microsoft.com/office/powerpoint/2010/main" val="194868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2549845"/>
                    </a:ext>
                  </a:extLst>
                </a:gridCol>
                <a:gridCol w="822960">
                  <a:extLst>
                    <a:ext uri="{9D8B030D-6E8A-4147-A177-3AD203B41FA5}">
                      <a16:colId xmlns:a16="http://schemas.microsoft.com/office/drawing/2014/main" val="2329735764"/>
                    </a:ext>
                  </a:extLst>
                </a:gridCol>
                <a:gridCol w="822960">
                  <a:extLst>
                    <a:ext uri="{9D8B030D-6E8A-4147-A177-3AD203B41FA5}">
                      <a16:colId xmlns:a16="http://schemas.microsoft.com/office/drawing/2014/main" val="1718109274"/>
                    </a:ext>
                  </a:extLst>
                </a:gridCol>
                <a:gridCol w="822960">
                  <a:extLst>
                    <a:ext uri="{9D8B030D-6E8A-4147-A177-3AD203B41FA5}">
                      <a16:colId xmlns:a16="http://schemas.microsoft.com/office/drawing/2014/main" val="1775053705"/>
                    </a:ext>
                  </a:extLst>
                </a:gridCol>
                <a:gridCol w="822960">
                  <a:extLst>
                    <a:ext uri="{9D8B030D-6E8A-4147-A177-3AD203B41FA5}">
                      <a16:colId xmlns:a16="http://schemas.microsoft.com/office/drawing/2014/main" val="107948936"/>
                    </a:ext>
                  </a:extLst>
                </a:gridCol>
                <a:gridCol w="822960">
                  <a:extLst>
                    <a:ext uri="{9D8B030D-6E8A-4147-A177-3AD203B41FA5}">
                      <a16:colId xmlns:a16="http://schemas.microsoft.com/office/drawing/2014/main" val="3290002465"/>
                    </a:ext>
                  </a:extLst>
                </a:gridCol>
                <a:gridCol w="822960">
                  <a:extLst>
                    <a:ext uri="{9D8B030D-6E8A-4147-A177-3AD203B41FA5}">
                      <a16:colId xmlns:a16="http://schemas.microsoft.com/office/drawing/2014/main" val="3359933389"/>
                    </a:ext>
                  </a:extLst>
                </a:gridCol>
                <a:gridCol w="822960">
                  <a:extLst>
                    <a:ext uri="{9D8B030D-6E8A-4147-A177-3AD203B41FA5}">
                      <a16:colId xmlns:a16="http://schemas.microsoft.com/office/drawing/2014/main" val="2893839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3118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- 2023-05-17 17:25:47</a:t>
                      </a:r>
                      <a:r>
                        <a:rPr kumimoji="0" lang="de-DE" sz="1000" b="0" i="0" u="none" strike="noStrike" kern="1200" cap="none" spc="0" normalizeH="0" baseline="0" noProof="0">
                          <a:ln>
                            <a:noFill/>
                          </a:ln>
                          <a:solidFill>
                            <a:prstClr val="black"/>
                          </a:solidFill>
                          <a:effectLst/>
                          <a:uLnTx/>
                          <a:uFillTx/>
                          <a:latin typeface="Calibri"/>
                          <a:ea typeface="+mn-ea"/>
                          <a:cs typeface="+mn-cs"/>
                        </a:rPr>
                        <a:t>
 Diskussionen um Technologien und verpasste Chancen! 😮‍💨
Sollten das die Themen sein über die wir reden, wenn es um die #Digitalisierung geht? 🤔
Dr. Michael Müller-Wünsch, #CIO bei der OTTO GmbH &amp; Co. KG, weiß die Antwort auf diese Frage. ☝️
Mit seiner Keynote „Goodbye Selbstzweck: Digitalisierung als Triebfeder gesellschaftlichen Fortschritts“ arbeitet er heraus worauf es wirklich ankommt.
Digitalisierung als Wegstrecke und Prozess! 🚀
Verpassen Sie am 21.06. nicht den #adesso #digitalday 2023 in Düsseldorf und seien Sie Teil einer Veranstaltung rund um das Thema Digitalisierung!
Jetzt anmelden und dabei sein 👉 https://fcld.ly/efri3od
#digiday23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13.376963350785 %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3820</a:t>
                      </a:r>
                    </a:p>
                  </a:txBody>
                  <a:tcPr/>
                </a:tc>
                <a:extLst>
                  <a:ext uri="{0D108BD9-81ED-4DB2-BD59-A6C34878D82A}">
                    <a16:rowId xmlns:a16="http://schemas.microsoft.com/office/drawing/2014/main" val="1627408941"/>
                  </a:ext>
                </a:extLst>
              </a:tr>
            </a:tbl>
          </a:graphicData>
        </a:graphic>
      </p:graphicFrame>
      <p:sp>
        <p:nvSpPr>
          <p:cNvPr id="4" name="Text Placeholder 3">
            <a:extLst>
              <a:ext uri="{FF2B5EF4-FFF2-40B4-BE49-F238E27FC236}">
                <a16:creationId xmlns:a16="http://schemas.microsoft.com/office/drawing/2014/main" id="{8C077F50-6053-4B2C-861D-947B01E889A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06344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2916-97B9-4262-B9FE-F72C2AC46970}"/>
              </a:ext>
            </a:extLst>
          </p:cNvPr>
          <p:cNvSpPr>
            <a:spLocks noGrp="1"/>
          </p:cNvSpPr>
          <p:nvPr>
            <p:ph type="title"/>
          </p:nvPr>
        </p:nvSpPr>
        <p:spPr/>
        <p:txBody>
          <a:bodyPr/>
          <a:lstStyle/>
          <a:p>
            <a:r>
              <a:rPr lang="en-US"/>
              <a:t>LinkedIn Posts Table | adesso - 4 of 7</a:t>
            </a:r>
          </a:p>
        </p:txBody>
      </p:sp>
      <p:graphicFrame>
        <p:nvGraphicFramePr>
          <p:cNvPr id="5" name="Table Placeholder 4">
            <a:extLst>
              <a:ext uri="{FF2B5EF4-FFF2-40B4-BE49-F238E27FC236}">
                <a16:creationId xmlns:a16="http://schemas.microsoft.com/office/drawing/2014/main" id="{B27D279B-324B-4C95-9C1E-118EB7C369FB}"/>
              </a:ext>
            </a:extLst>
          </p:cNvPr>
          <p:cNvGraphicFramePr>
            <a:graphicFrameLocks noGrp="1"/>
          </p:cNvGraphicFramePr>
          <p:nvPr>
            <p:ph type="tbl" sz="quarter" idx="13"/>
            <p:extLst>
              <p:ext uri="{D42A27DB-BD31-4B8C-83A1-F6EECF244321}">
                <p14:modId xmlns:p14="http://schemas.microsoft.com/office/powerpoint/2010/main" val="301794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1289074"/>
                    </a:ext>
                  </a:extLst>
                </a:gridCol>
                <a:gridCol w="822960">
                  <a:extLst>
                    <a:ext uri="{9D8B030D-6E8A-4147-A177-3AD203B41FA5}">
                      <a16:colId xmlns:a16="http://schemas.microsoft.com/office/drawing/2014/main" val="1972822414"/>
                    </a:ext>
                  </a:extLst>
                </a:gridCol>
                <a:gridCol w="822960">
                  <a:extLst>
                    <a:ext uri="{9D8B030D-6E8A-4147-A177-3AD203B41FA5}">
                      <a16:colId xmlns:a16="http://schemas.microsoft.com/office/drawing/2014/main" val="3493285042"/>
                    </a:ext>
                  </a:extLst>
                </a:gridCol>
                <a:gridCol w="822960">
                  <a:extLst>
                    <a:ext uri="{9D8B030D-6E8A-4147-A177-3AD203B41FA5}">
                      <a16:colId xmlns:a16="http://schemas.microsoft.com/office/drawing/2014/main" val="221677651"/>
                    </a:ext>
                  </a:extLst>
                </a:gridCol>
                <a:gridCol w="822960">
                  <a:extLst>
                    <a:ext uri="{9D8B030D-6E8A-4147-A177-3AD203B41FA5}">
                      <a16:colId xmlns:a16="http://schemas.microsoft.com/office/drawing/2014/main" val="2313831387"/>
                    </a:ext>
                  </a:extLst>
                </a:gridCol>
                <a:gridCol w="822960">
                  <a:extLst>
                    <a:ext uri="{9D8B030D-6E8A-4147-A177-3AD203B41FA5}">
                      <a16:colId xmlns:a16="http://schemas.microsoft.com/office/drawing/2014/main" val="1592342902"/>
                    </a:ext>
                  </a:extLst>
                </a:gridCol>
                <a:gridCol w="822960">
                  <a:extLst>
                    <a:ext uri="{9D8B030D-6E8A-4147-A177-3AD203B41FA5}">
                      <a16:colId xmlns:a16="http://schemas.microsoft.com/office/drawing/2014/main" val="2294682456"/>
                    </a:ext>
                  </a:extLst>
                </a:gridCol>
                <a:gridCol w="822960">
                  <a:extLst>
                    <a:ext uri="{9D8B030D-6E8A-4147-A177-3AD203B41FA5}">
                      <a16:colId xmlns:a16="http://schemas.microsoft.com/office/drawing/2014/main" val="976017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8525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- 2023-06-01 15:00:56</a:t>
                      </a:r>
                      <a:r>
                        <a:rPr kumimoji="0" lang="de-DE" sz="1000" b="0" i="0" u="none" strike="noStrike" kern="1200" cap="none" spc="0" normalizeH="0" baseline="0" noProof="0">
                          <a:ln>
                            <a:noFill/>
                          </a:ln>
                          <a:solidFill>
                            <a:prstClr val="black"/>
                          </a:solidFill>
                          <a:effectLst/>
                          <a:uLnTx/>
                          <a:uFillTx/>
                          <a:latin typeface="Calibri"/>
                          <a:ea typeface="+mn-ea"/>
                          <a:cs typeface="+mn-cs"/>
                        </a:rPr>
                        <a:t>
 Einer der wichtigsten Rohstoffe unserer Zeit: #Daten! 💻
Erfahren Sie auf dem #adessodigitalday 2023, inwiefern Daten bei der kontinuierlichen Optimierung von Geschäftsprozessen durch #ProcessMining unverzichtbar sind. 😮
Keynote-Speaker Patrick Löser, Director of Operations bei Fresenius Medical Care, berichtet zum Thema „Prozessverbrechen auf der Spur – Der Fall Process Mining in der Produktion bei Fresenius Medical Care“ und bietet einige Insights. 😉
Haben Sie sich schon angemeldet? Seien Sie am 21. Juni 2023 mit dabei 👉 https://fcld.ly/5ke8cf1 
Wir freuen uns, Sie im Areal Böhler in Düsseldorf begrüßen zu dürfen! 🤝
#digiday23 #adesso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11.084043848965 %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a:t>
                      </a:r>
                    </a:p>
                  </a:txBody>
                  <a:tcPr/>
                </a:tc>
                <a:extLst>
                  <a:ext uri="{0D108BD9-81ED-4DB2-BD59-A6C34878D82A}">
                    <a16:rowId xmlns:a16="http://schemas.microsoft.com/office/drawing/2014/main" val="175371448"/>
                  </a:ext>
                </a:extLst>
              </a:tr>
            </a:tbl>
          </a:graphicData>
        </a:graphic>
      </p:graphicFrame>
      <p:sp>
        <p:nvSpPr>
          <p:cNvPr id="4" name="Text Placeholder 3">
            <a:extLst>
              <a:ext uri="{FF2B5EF4-FFF2-40B4-BE49-F238E27FC236}">
                <a16:creationId xmlns:a16="http://schemas.microsoft.com/office/drawing/2014/main" id="{C7D4CE78-CAA6-43C7-907A-1A6DBCCE7C20}"/>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492635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469D-65A9-4F31-A8A9-3A9DD56D460A}"/>
              </a:ext>
            </a:extLst>
          </p:cNvPr>
          <p:cNvSpPr>
            <a:spLocks noGrp="1"/>
          </p:cNvSpPr>
          <p:nvPr>
            <p:ph type="title"/>
          </p:nvPr>
        </p:nvSpPr>
        <p:spPr/>
        <p:txBody>
          <a:bodyPr/>
          <a:lstStyle/>
          <a:p>
            <a:r>
              <a:rPr lang="en-US"/>
              <a:t>LinkedIn Posts Table | adesso - 5 of 7</a:t>
            </a:r>
          </a:p>
        </p:txBody>
      </p:sp>
      <p:graphicFrame>
        <p:nvGraphicFramePr>
          <p:cNvPr id="5" name="Table Placeholder 4">
            <a:extLst>
              <a:ext uri="{FF2B5EF4-FFF2-40B4-BE49-F238E27FC236}">
                <a16:creationId xmlns:a16="http://schemas.microsoft.com/office/drawing/2014/main" id="{092638B3-2D9F-4D17-A746-C00D6E68F0C6}"/>
              </a:ext>
            </a:extLst>
          </p:cNvPr>
          <p:cNvGraphicFramePr>
            <a:graphicFrameLocks noGrp="1"/>
          </p:cNvGraphicFramePr>
          <p:nvPr>
            <p:ph type="tbl" sz="quarter" idx="13"/>
            <p:extLst>
              <p:ext uri="{D42A27DB-BD31-4B8C-83A1-F6EECF244321}">
                <p14:modId xmlns:p14="http://schemas.microsoft.com/office/powerpoint/2010/main" val="328207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2948404"/>
                    </a:ext>
                  </a:extLst>
                </a:gridCol>
                <a:gridCol w="822960">
                  <a:extLst>
                    <a:ext uri="{9D8B030D-6E8A-4147-A177-3AD203B41FA5}">
                      <a16:colId xmlns:a16="http://schemas.microsoft.com/office/drawing/2014/main" val="3736153148"/>
                    </a:ext>
                  </a:extLst>
                </a:gridCol>
                <a:gridCol w="822960">
                  <a:extLst>
                    <a:ext uri="{9D8B030D-6E8A-4147-A177-3AD203B41FA5}">
                      <a16:colId xmlns:a16="http://schemas.microsoft.com/office/drawing/2014/main" val="2032253289"/>
                    </a:ext>
                  </a:extLst>
                </a:gridCol>
                <a:gridCol w="822960">
                  <a:extLst>
                    <a:ext uri="{9D8B030D-6E8A-4147-A177-3AD203B41FA5}">
                      <a16:colId xmlns:a16="http://schemas.microsoft.com/office/drawing/2014/main" val="3416519921"/>
                    </a:ext>
                  </a:extLst>
                </a:gridCol>
                <a:gridCol w="822960">
                  <a:extLst>
                    <a:ext uri="{9D8B030D-6E8A-4147-A177-3AD203B41FA5}">
                      <a16:colId xmlns:a16="http://schemas.microsoft.com/office/drawing/2014/main" val="689673488"/>
                    </a:ext>
                  </a:extLst>
                </a:gridCol>
                <a:gridCol w="822960">
                  <a:extLst>
                    <a:ext uri="{9D8B030D-6E8A-4147-A177-3AD203B41FA5}">
                      <a16:colId xmlns:a16="http://schemas.microsoft.com/office/drawing/2014/main" val="2378093942"/>
                    </a:ext>
                  </a:extLst>
                </a:gridCol>
                <a:gridCol w="822960">
                  <a:extLst>
                    <a:ext uri="{9D8B030D-6E8A-4147-A177-3AD203B41FA5}">
                      <a16:colId xmlns:a16="http://schemas.microsoft.com/office/drawing/2014/main" val="1898485472"/>
                    </a:ext>
                  </a:extLst>
                </a:gridCol>
                <a:gridCol w="822960">
                  <a:extLst>
                    <a:ext uri="{9D8B030D-6E8A-4147-A177-3AD203B41FA5}">
                      <a16:colId xmlns:a16="http://schemas.microsoft.com/office/drawing/2014/main" val="11774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165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- 2023-06-14 15:00:38</a:t>
                      </a:r>
                      <a:r>
                        <a:rPr kumimoji="0" lang="de-DE" sz="1000" b="0" i="0" u="none" strike="noStrike" kern="1200" cap="none" spc="0" normalizeH="0" baseline="0" noProof="0">
                          <a:ln>
                            <a:noFill/>
                          </a:ln>
                          <a:solidFill>
                            <a:prstClr val="black"/>
                          </a:solidFill>
                          <a:effectLst/>
                          <a:uLnTx/>
                          <a:uFillTx/>
                          <a:latin typeface="Calibri"/>
                          <a:ea typeface="+mn-ea"/>
                          <a:cs typeface="+mn-cs"/>
                        </a:rPr>
                        <a:t>
 WE'RE SOLD OUT🔥😮
Die Anmeldung für den #digiday23 ist geschlossen und wir können es kaum erwarten, mit allen Teilnehmenden einen Tag voller spannender Themen und anregendem Austausch zu verbringen. 🤝
In genau einer Woche, am 21. Juni, findet der #adesso digital day 2023 im Areal Böhler Düsseldorf statt!
Besonders praktisch: Mit der App zum Event behalten alle Gäste des digital days den Durchblick über das umfangreiche Programm, die namhaften Speaker, Aussteller und Teilnehmenden! 📱 Alle Gäste erhalten den Zugang heute per Mail. ☝️  Bereiten Sie sich schon jetzt mit der App vor, planen Sie ihren Tag mit thematischem Fokus und finden Sie relevante Kontakte! 🙌
Auch auf unserer Website finden Sie noch einmal alle Infos zur Agenda, der Location und den Partnern 👉 https://www.adesso.de/de/digital-day.jsp?pk_campaign=event&amp;pk_source=linkedin&amp;pk_medium=post&amp;pk_content=digiday_soldout
Wir freuen uns auf Sie! 🤗💙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3.5090152565881 %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7210</a:t>
                      </a:r>
                    </a:p>
                  </a:txBody>
                  <a:tcPr/>
                </a:tc>
                <a:extLst>
                  <a:ext uri="{0D108BD9-81ED-4DB2-BD59-A6C34878D82A}">
                    <a16:rowId xmlns:a16="http://schemas.microsoft.com/office/drawing/2014/main" val="1442297477"/>
                  </a:ext>
                </a:extLst>
              </a:tr>
            </a:tbl>
          </a:graphicData>
        </a:graphic>
      </p:graphicFrame>
      <p:sp>
        <p:nvSpPr>
          <p:cNvPr id="4" name="Text Placeholder 3">
            <a:extLst>
              <a:ext uri="{FF2B5EF4-FFF2-40B4-BE49-F238E27FC236}">
                <a16:creationId xmlns:a16="http://schemas.microsoft.com/office/drawing/2014/main" id="{F731DA47-59FD-441B-B6D6-2E7AAE02BB10}"/>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141314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E510A-DCA8-4209-85F6-6ECE77EE3B68}"/>
              </a:ext>
            </a:extLst>
          </p:cNvPr>
          <p:cNvSpPr>
            <a:spLocks noGrp="1"/>
          </p:cNvSpPr>
          <p:nvPr>
            <p:ph type="title"/>
          </p:nvPr>
        </p:nvSpPr>
        <p:spPr/>
        <p:txBody>
          <a:bodyPr/>
          <a:lstStyle/>
          <a:p>
            <a:r>
              <a:rPr lang="en-US"/>
              <a:t>LinkedIn Posts Table | adesso - 6 of 7</a:t>
            </a:r>
          </a:p>
        </p:txBody>
      </p:sp>
      <p:graphicFrame>
        <p:nvGraphicFramePr>
          <p:cNvPr id="5" name="Table Placeholder 4">
            <a:extLst>
              <a:ext uri="{FF2B5EF4-FFF2-40B4-BE49-F238E27FC236}">
                <a16:creationId xmlns:a16="http://schemas.microsoft.com/office/drawing/2014/main" id="{584EF51B-63E6-49BC-AE62-736615BE8976}"/>
              </a:ext>
            </a:extLst>
          </p:cNvPr>
          <p:cNvGraphicFramePr>
            <a:graphicFrameLocks noGrp="1"/>
          </p:cNvGraphicFramePr>
          <p:nvPr>
            <p:ph type="tbl" sz="quarter" idx="13"/>
            <p:extLst>
              <p:ext uri="{D42A27DB-BD31-4B8C-83A1-F6EECF244321}">
                <p14:modId xmlns:p14="http://schemas.microsoft.com/office/powerpoint/2010/main" val="173689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2558798"/>
                    </a:ext>
                  </a:extLst>
                </a:gridCol>
                <a:gridCol w="822960">
                  <a:extLst>
                    <a:ext uri="{9D8B030D-6E8A-4147-A177-3AD203B41FA5}">
                      <a16:colId xmlns:a16="http://schemas.microsoft.com/office/drawing/2014/main" val="2755080344"/>
                    </a:ext>
                  </a:extLst>
                </a:gridCol>
                <a:gridCol w="822960">
                  <a:extLst>
                    <a:ext uri="{9D8B030D-6E8A-4147-A177-3AD203B41FA5}">
                      <a16:colId xmlns:a16="http://schemas.microsoft.com/office/drawing/2014/main" val="2222151910"/>
                    </a:ext>
                  </a:extLst>
                </a:gridCol>
                <a:gridCol w="822960">
                  <a:extLst>
                    <a:ext uri="{9D8B030D-6E8A-4147-A177-3AD203B41FA5}">
                      <a16:colId xmlns:a16="http://schemas.microsoft.com/office/drawing/2014/main" val="3776003395"/>
                    </a:ext>
                  </a:extLst>
                </a:gridCol>
                <a:gridCol w="822960">
                  <a:extLst>
                    <a:ext uri="{9D8B030D-6E8A-4147-A177-3AD203B41FA5}">
                      <a16:colId xmlns:a16="http://schemas.microsoft.com/office/drawing/2014/main" val="761021583"/>
                    </a:ext>
                  </a:extLst>
                </a:gridCol>
                <a:gridCol w="822960">
                  <a:extLst>
                    <a:ext uri="{9D8B030D-6E8A-4147-A177-3AD203B41FA5}">
                      <a16:colId xmlns:a16="http://schemas.microsoft.com/office/drawing/2014/main" val="766523550"/>
                    </a:ext>
                  </a:extLst>
                </a:gridCol>
                <a:gridCol w="822960">
                  <a:extLst>
                    <a:ext uri="{9D8B030D-6E8A-4147-A177-3AD203B41FA5}">
                      <a16:colId xmlns:a16="http://schemas.microsoft.com/office/drawing/2014/main" val="829918071"/>
                    </a:ext>
                  </a:extLst>
                </a:gridCol>
                <a:gridCol w="822960">
                  <a:extLst>
                    <a:ext uri="{9D8B030D-6E8A-4147-A177-3AD203B41FA5}">
                      <a16:colId xmlns:a16="http://schemas.microsoft.com/office/drawing/2014/main" val="83247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4951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- 2023-06-21 11:11:24</a:t>
                      </a:r>
                      <a:r>
                        <a:rPr kumimoji="0" lang="de-DE" sz="1000" b="0" i="0" u="none" strike="noStrike" kern="1200" cap="none" spc="0" normalizeH="0" baseline="0" noProof="0">
                          <a:ln>
                            <a:noFill/>
                          </a:ln>
                          <a:solidFill>
                            <a:prstClr val="black"/>
                          </a:solidFill>
                          <a:effectLst/>
                          <a:uLnTx/>
                          <a:uFillTx/>
                          <a:latin typeface="Calibri"/>
                          <a:ea typeface="+mn-ea"/>
                          <a:cs typeface="+mn-cs"/>
                        </a:rPr>
                        <a:t>
 Sie entscheiden!
In Kundengesprächen bemerken wir immer wieder, dass der Faktor Mut neben klaren Analysen wesentlich ist, um richtige Entscheidungen zu treffen. Wir bringen Entscheiderinnen und Entscheider zusammen, die bereit sind, mit Mut, datenbasierten Analysen und Technologie die richtigen Weichen zu stellen. 
👀 Den Durchblick behalten im großen Wirrwarr der Technologien. David Mattin, Keynote Speaker und Trendbeobachter, identifiziert drei mächtige Trends, die Sie auf dem Schirm haben sollten.
🤝 Nicht nur der persönliche und unternehmerische Fortschritt sollte zählen. Wenn man Dr. Michael Müller-Wünsch, CIO bei OTTO, fragt, sollte die Digitalisierung nicht mehr als Ziel, sondern als Weg in Richtung eines gesamtgesellschaftlichen Fortschritts begriffen werden.
⚡️ Energie für alle, aber nachhaltig! Wie funktioniert Dekarbonisierung? Kian Mossanen von Siemens Energy liefert Antworten.
🧳💻 GEA Group CIO Christian Niederhagemann darüber, wie man beim Thema Digital Journey aus der Sackgasse auf die Überholspur wechselt.
🏥 „Digitales Krankenhaus der Zukunft“, als Chief Transformation Officer der Sana Kliniken treibt Stefanie Kemp die Weiterentwicklung des Konzerns zum integrierten Gesundheitsdienstleister voran. Dabei spiel auch das Thema Nachhaltigkeit eine wichtige Rolle.
Ein prall gefüllter Vormittag, aber gerade mal der Anfang! Auf welchen Beitrag sind Sie besonders gespannt? 🔥 
#adessodigitalday #digiday23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38.508557457213 %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8180</a:t>
                      </a:r>
                    </a:p>
                  </a:txBody>
                  <a:tcPr/>
                </a:tc>
                <a:extLst>
                  <a:ext uri="{0D108BD9-81ED-4DB2-BD59-A6C34878D82A}">
                    <a16:rowId xmlns:a16="http://schemas.microsoft.com/office/drawing/2014/main" val="930206919"/>
                  </a:ext>
                </a:extLst>
              </a:tr>
            </a:tbl>
          </a:graphicData>
        </a:graphic>
      </p:graphicFrame>
      <p:sp>
        <p:nvSpPr>
          <p:cNvPr id="4" name="Text Placeholder 3">
            <a:extLst>
              <a:ext uri="{FF2B5EF4-FFF2-40B4-BE49-F238E27FC236}">
                <a16:creationId xmlns:a16="http://schemas.microsoft.com/office/drawing/2014/main" id="{4A5432FF-BB42-4EDB-8818-A540087BB602}"/>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8770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8A85F-7DF9-48BC-9993-842AFC5DAC2C}"/>
              </a:ext>
            </a:extLst>
          </p:cNvPr>
          <p:cNvSpPr>
            <a:spLocks noGrp="1"/>
          </p:cNvSpPr>
          <p:nvPr>
            <p:ph type="title"/>
          </p:nvPr>
        </p:nvSpPr>
        <p:spPr/>
        <p:txBody>
          <a:bodyPr/>
          <a:lstStyle/>
          <a:p>
            <a:r>
              <a:rPr lang="en-US"/>
              <a:t>LinkedIn Posts Table | adesso - 7 of 7</a:t>
            </a:r>
          </a:p>
        </p:txBody>
      </p:sp>
      <p:graphicFrame>
        <p:nvGraphicFramePr>
          <p:cNvPr id="5" name="Table Placeholder 4">
            <a:extLst>
              <a:ext uri="{FF2B5EF4-FFF2-40B4-BE49-F238E27FC236}">
                <a16:creationId xmlns:a16="http://schemas.microsoft.com/office/drawing/2014/main" id="{EC69E14A-E044-4C6F-B052-4AD7B0BCEEB4}"/>
              </a:ext>
            </a:extLst>
          </p:cNvPr>
          <p:cNvGraphicFramePr>
            <a:graphicFrameLocks noGrp="1"/>
          </p:cNvGraphicFramePr>
          <p:nvPr>
            <p:ph type="tbl" sz="quarter" idx="13"/>
            <p:extLst>
              <p:ext uri="{D42A27DB-BD31-4B8C-83A1-F6EECF244321}">
                <p14:modId xmlns:p14="http://schemas.microsoft.com/office/powerpoint/2010/main" val="232950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1447721"/>
                    </a:ext>
                  </a:extLst>
                </a:gridCol>
                <a:gridCol w="822960">
                  <a:extLst>
                    <a:ext uri="{9D8B030D-6E8A-4147-A177-3AD203B41FA5}">
                      <a16:colId xmlns:a16="http://schemas.microsoft.com/office/drawing/2014/main" val="2280975849"/>
                    </a:ext>
                  </a:extLst>
                </a:gridCol>
                <a:gridCol w="822960">
                  <a:extLst>
                    <a:ext uri="{9D8B030D-6E8A-4147-A177-3AD203B41FA5}">
                      <a16:colId xmlns:a16="http://schemas.microsoft.com/office/drawing/2014/main" val="2414646695"/>
                    </a:ext>
                  </a:extLst>
                </a:gridCol>
                <a:gridCol w="822960">
                  <a:extLst>
                    <a:ext uri="{9D8B030D-6E8A-4147-A177-3AD203B41FA5}">
                      <a16:colId xmlns:a16="http://schemas.microsoft.com/office/drawing/2014/main" val="2712592093"/>
                    </a:ext>
                  </a:extLst>
                </a:gridCol>
                <a:gridCol w="822960">
                  <a:extLst>
                    <a:ext uri="{9D8B030D-6E8A-4147-A177-3AD203B41FA5}">
                      <a16:colId xmlns:a16="http://schemas.microsoft.com/office/drawing/2014/main" val="3953970793"/>
                    </a:ext>
                  </a:extLst>
                </a:gridCol>
                <a:gridCol w="822960">
                  <a:extLst>
                    <a:ext uri="{9D8B030D-6E8A-4147-A177-3AD203B41FA5}">
                      <a16:colId xmlns:a16="http://schemas.microsoft.com/office/drawing/2014/main" val="3506557138"/>
                    </a:ext>
                  </a:extLst>
                </a:gridCol>
                <a:gridCol w="822960">
                  <a:extLst>
                    <a:ext uri="{9D8B030D-6E8A-4147-A177-3AD203B41FA5}">
                      <a16:colId xmlns:a16="http://schemas.microsoft.com/office/drawing/2014/main" val="1184600448"/>
                    </a:ext>
                  </a:extLst>
                </a:gridCol>
                <a:gridCol w="822960">
                  <a:extLst>
                    <a:ext uri="{9D8B030D-6E8A-4147-A177-3AD203B41FA5}">
                      <a16:colId xmlns:a16="http://schemas.microsoft.com/office/drawing/2014/main" val="608490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4869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- 2023-06-21 16:19:15</a:t>
                      </a:r>
                      <a:r>
                        <a:rPr kumimoji="0" lang="de-DE" sz="1000" b="0" i="0" u="none" strike="noStrike" kern="1200" cap="none" spc="0" normalizeH="0" baseline="0" noProof="0">
                          <a:ln>
                            <a:noFill/>
                          </a:ln>
                          <a:solidFill>
                            <a:prstClr val="black"/>
                          </a:solidFill>
                          <a:effectLst/>
                          <a:uLnTx/>
                          <a:uFillTx/>
                          <a:latin typeface="Calibri"/>
                          <a:ea typeface="+mn-ea"/>
                          <a:cs typeface="+mn-cs"/>
                        </a:rPr>
                        <a:t>
 Kein Fortschritt ohne bahnbrechende Technologien. ☝️
Da ein direkter Kontakt unersetzlich ist, haben wir unsere Partner Google, SAP, Salesforce, Celonis, Fivetran und Snowflake für Sie vor Ort! 
In der Lehrwerkstatt bieten wir einen näheren Einblick in einige #adesso-Kernthemen: Ob #adessoAerospace, #Cloud Transformation oder #RealityReloaded, diese oder eines unserer weiteren Themen ist sicher relevant für Ihren Wachstumskurs. 📈
Mit dem Timetable für den Nachmittag wollen wir den unterschiedlichen und spezifischen Anforderungen und Herausforderungen unserer Kunden gerecht werden. Nur einige Highlights:
☁️ „SAP S/4 Transformation in der Cloud-Ära – Mehr als ein IT-Projekt“ mit Reinhard Schütte und Prof. Dr. Guido Kreitz. Die Keynote handelt von einem Projekt bei R+F und ist interessant für Kunden aus verschiedenen Branchen. Vor dem Hintergrund digitaler Geschäftsmodelle in der Zukunft stehen viele vor einer SAP S/4 Transformation.
🏦 „Vom Start-up zur Erfolgsbank. Aus dem Logbuch einer strategischen Neuausrichtung“ mit Patricia Kasandziev von bank99 AG und adessi Ingo Gregus. Wie kann sich eine junge Bank im hoch kompetitiven Bankensektor positionieren? 🤔
🤖 #KI beschäftigt uns alle in den letzten Jahren und spielt sowohl im beruflichen Alltag als auch im Privaten eine immer größere Rolle. „Künstliche Intelligenz – Chancen und Risiken“ von Dr. Tina Kluewer Director AI vom K.I.E.Z. Künstliche Intelligenz Entrepreneurship Zentrum.
Das und Vieles mehr! #adessodigitalday #digiday23
Sie entscheiden! – Wir stehen an Ihrer Seite.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44.557247602933 %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7092</a:t>
                      </a:r>
                    </a:p>
                  </a:txBody>
                  <a:tcPr/>
                </a:tc>
                <a:extLst>
                  <a:ext uri="{0D108BD9-81ED-4DB2-BD59-A6C34878D82A}">
                    <a16:rowId xmlns:a16="http://schemas.microsoft.com/office/drawing/2014/main" val="1922492423"/>
                  </a:ext>
                </a:extLst>
              </a:tr>
            </a:tbl>
          </a:graphicData>
        </a:graphic>
      </p:graphicFrame>
      <p:sp>
        <p:nvSpPr>
          <p:cNvPr id="4" name="Text Placeholder 3">
            <a:extLst>
              <a:ext uri="{FF2B5EF4-FFF2-40B4-BE49-F238E27FC236}">
                <a16:creationId xmlns:a16="http://schemas.microsoft.com/office/drawing/2014/main" id="{D75614C3-C195-4501-86FC-CB52B1E691AA}"/>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287865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7CF23-ED06-4F8C-BB74-DD4973551CBF}"/>
              </a:ext>
            </a:extLst>
          </p:cNvPr>
          <p:cNvSpPr>
            <a:spLocks noGrp="1"/>
          </p:cNvSpPr>
          <p:nvPr>
            <p:ph type="title"/>
          </p:nvPr>
        </p:nvSpPr>
        <p:spPr/>
        <p:txBody>
          <a:bodyPr/>
          <a:lstStyle/>
          <a:p>
            <a:r>
              <a:rPr lang="en-US"/>
              <a:t>LinkedIn TOP 3 LinkedIn Posts | adesso - 1 of 4</a:t>
            </a:r>
          </a:p>
        </p:txBody>
      </p:sp>
      <p:graphicFrame>
        <p:nvGraphicFramePr>
          <p:cNvPr id="5" name="Table Placeholder 4">
            <a:extLst>
              <a:ext uri="{FF2B5EF4-FFF2-40B4-BE49-F238E27FC236}">
                <a16:creationId xmlns:a16="http://schemas.microsoft.com/office/drawing/2014/main" id="{7720D757-62E2-4F57-ADA4-D23779758F70}"/>
              </a:ext>
            </a:extLst>
          </p:cNvPr>
          <p:cNvGraphicFramePr>
            <a:graphicFrameLocks noGrp="1"/>
          </p:cNvGraphicFramePr>
          <p:nvPr>
            <p:ph type="tbl" sz="quarter" idx="13"/>
            <p:extLst>
              <p:ext uri="{D42A27DB-BD31-4B8C-83A1-F6EECF244321}">
                <p14:modId xmlns:p14="http://schemas.microsoft.com/office/powerpoint/2010/main" val="383252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0261403"/>
                    </a:ext>
                  </a:extLst>
                </a:gridCol>
                <a:gridCol w="822960">
                  <a:extLst>
                    <a:ext uri="{9D8B030D-6E8A-4147-A177-3AD203B41FA5}">
                      <a16:colId xmlns:a16="http://schemas.microsoft.com/office/drawing/2014/main" val="166002250"/>
                    </a:ext>
                  </a:extLst>
                </a:gridCol>
                <a:gridCol w="822960">
                  <a:extLst>
                    <a:ext uri="{9D8B030D-6E8A-4147-A177-3AD203B41FA5}">
                      <a16:colId xmlns:a16="http://schemas.microsoft.com/office/drawing/2014/main" val="3791941397"/>
                    </a:ext>
                  </a:extLst>
                </a:gridCol>
                <a:gridCol w="822960">
                  <a:extLst>
                    <a:ext uri="{9D8B030D-6E8A-4147-A177-3AD203B41FA5}">
                      <a16:colId xmlns:a16="http://schemas.microsoft.com/office/drawing/2014/main" val="2091510046"/>
                    </a:ext>
                  </a:extLst>
                </a:gridCol>
                <a:gridCol w="822960">
                  <a:extLst>
                    <a:ext uri="{9D8B030D-6E8A-4147-A177-3AD203B41FA5}">
                      <a16:colId xmlns:a16="http://schemas.microsoft.com/office/drawing/2014/main" val="4121717842"/>
                    </a:ext>
                  </a:extLst>
                </a:gridCol>
                <a:gridCol w="822960">
                  <a:extLst>
                    <a:ext uri="{9D8B030D-6E8A-4147-A177-3AD203B41FA5}">
                      <a16:colId xmlns:a16="http://schemas.microsoft.com/office/drawing/2014/main" val="3727078404"/>
                    </a:ext>
                  </a:extLst>
                </a:gridCol>
                <a:gridCol w="822960">
                  <a:extLst>
                    <a:ext uri="{9D8B030D-6E8A-4147-A177-3AD203B41FA5}">
                      <a16:colId xmlns:a16="http://schemas.microsoft.com/office/drawing/2014/main" val="763453908"/>
                    </a:ext>
                  </a:extLst>
                </a:gridCol>
                <a:gridCol w="822960">
                  <a:extLst>
                    <a:ext uri="{9D8B030D-6E8A-4147-A177-3AD203B41FA5}">
                      <a16:colId xmlns:a16="http://schemas.microsoft.com/office/drawing/2014/main" val="196703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665194936"/>
                  </a:ext>
                </a:extLst>
              </a:tr>
            </a:tbl>
          </a:graphicData>
        </a:graphic>
      </p:graphicFrame>
      <p:sp>
        <p:nvSpPr>
          <p:cNvPr id="4" name="Text Placeholder 3">
            <a:extLst>
              <a:ext uri="{FF2B5EF4-FFF2-40B4-BE49-F238E27FC236}">
                <a16:creationId xmlns:a16="http://schemas.microsoft.com/office/drawing/2014/main" id="{1C050A0E-5E23-40BF-9536-2472A0670E62}"/>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091208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26FB-EBDA-42A9-AA9C-B0910BB52C52}"/>
              </a:ext>
            </a:extLst>
          </p:cNvPr>
          <p:cNvSpPr>
            <a:spLocks noGrp="1"/>
          </p:cNvSpPr>
          <p:nvPr>
            <p:ph type="title"/>
          </p:nvPr>
        </p:nvSpPr>
        <p:spPr/>
        <p:txBody>
          <a:bodyPr/>
          <a:lstStyle/>
          <a:p>
            <a:r>
              <a:rPr lang="en-US"/>
              <a:t>LinkedIn TOP 3 LinkedIn Posts | adesso - 2 of 4</a:t>
            </a:r>
          </a:p>
        </p:txBody>
      </p:sp>
      <p:graphicFrame>
        <p:nvGraphicFramePr>
          <p:cNvPr id="5" name="Table Placeholder 4">
            <a:extLst>
              <a:ext uri="{FF2B5EF4-FFF2-40B4-BE49-F238E27FC236}">
                <a16:creationId xmlns:a16="http://schemas.microsoft.com/office/drawing/2014/main" id="{A7A31752-D86A-4448-84FB-E8E80A27AA1B}"/>
              </a:ext>
            </a:extLst>
          </p:cNvPr>
          <p:cNvGraphicFramePr>
            <a:graphicFrameLocks noGrp="1"/>
          </p:cNvGraphicFramePr>
          <p:nvPr>
            <p:ph type="tbl" sz="quarter" idx="13"/>
            <p:extLst>
              <p:ext uri="{D42A27DB-BD31-4B8C-83A1-F6EECF244321}">
                <p14:modId xmlns:p14="http://schemas.microsoft.com/office/powerpoint/2010/main" val="2937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5528551"/>
                    </a:ext>
                  </a:extLst>
                </a:gridCol>
                <a:gridCol w="822960">
                  <a:extLst>
                    <a:ext uri="{9D8B030D-6E8A-4147-A177-3AD203B41FA5}">
                      <a16:colId xmlns:a16="http://schemas.microsoft.com/office/drawing/2014/main" val="933056558"/>
                    </a:ext>
                  </a:extLst>
                </a:gridCol>
                <a:gridCol w="822960">
                  <a:extLst>
                    <a:ext uri="{9D8B030D-6E8A-4147-A177-3AD203B41FA5}">
                      <a16:colId xmlns:a16="http://schemas.microsoft.com/office/drawing/2014/main" val="4026703389"/>
                    </a:ext>
                  </a:extLst>
                </a:gridCol>
                <a:gridCol w="822960">
                  <a:extLst>
                    <a:ext uri="{9D8B030D-6E8A-4147-A177-3AD203B41FA5}">
                      <a16:colId xmlns:a16="http://schemas.microsoft.com/office/drawing/2014/main" val="2256696614"/>
                    </a:ext>
                  </a:extLst>
                </a:gridCol>
                <a:gridCol w="822960">
                  <a:extLst>
                    <a:ext uri="{9D8B030D-6E8A-4147-A177-3AD203B41FA5}">
                      <a16:colId xmlns:a16="http://schemas.microsoft.com/office/drawing/2014/main" val="1507097882"/>
                    </a:ext>
                  </a:extLst>
                </a:gridCol>
                <a:gridCol w="822960">
                  <a:extLst>
                    <a:ext uri="{9D8B030D-6E8A-4147-A177-3AD203B41FA5}">
                      <a16:colId xmlns:a16="http://schemas.microsoft.com/office/drawing/2014/main" val="3367857212"/>
                    </a:ext>
                  </a:extLst>
                </a:gridCol>
                <a:gridCol w="822960">
                  <a:extLst>
                    <a:ext uri="{9D8B030D-6E8A-4147-A177-3AD203B41FA5}">
                      <a16:colId xmlns:a16="http://schemas.microsoft.com/office/drawing/2014/main" val="3835808884"/>
                    </a:ext>
                  </a:extLst>
                </a:gridCol>
                <a:gridCol w="822960">
                  <a:extLst>
                    <a:ext uri="{9D8B030D-6E8A-4147-A177-3AD203B41FA5}">
                      <a16:colId xmlns:a16="http://schemas.microsoft.com/office/drawing/2014/main" val="560512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6539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- 2023-06-21 16:19:15</a:t>
                      </a:r>
                      <a:r>
                        <a:rPr kumimoji="0" lang="de-DE" sz="1000" b="0" i="0" u="none" strike="noStrike" kern="1200" cap="none" spc="0" normalizeH="0" baseline="0" noProof="0">
                          <a:ln>
                            <a:noFill/>
                          </a:ln>
                          <a:solidFill>
                            <a:prstClr val="black"/>
                          </a:solidFill>
                          <a:effectLst/>
                          <a:uLnTx/>
                          <a:uFillTx/>
                          <a:latin typeface="Calibri"/>
                          <a:ea typeface="+mn-ea"/>
                          <a:cs typeface="+mn-cs"/>
                        </a:rPr>
                        <a:t>
 Kein Fortschritt ohne bahnbrechende Technologien. ☝️
Da ein direkter Kontakt unersetzlich ist, haben wir unsere Partner Google, SAP, Salesforce, Celonis, Fivetran und Snowflake für Sie vor Ort! 
In der Lehrwerkstatt bieten wir einen näheren Einblick in einige #adesso-Kernthemen: Ob #adessoAerospace, #Cloud Transformation oder #RealityReloaded, diese oder eines unserer weiteren Themen ist sicher relevant für Ihren Wachstumskurs. 📈
Mit dem Timetable für den Nachmittag wollen wir den unterschiedlichen und spezifischen Anforderungen und Herausforderungen unserer Kunden gerecht werden. Nur einige Highlights:
☁️ „SAP S/4 Transformation in der Cloud-Ära – Mehr als ein IT-Projekt“ mit Reinhard Schütte und Prof. Dr. Guido Kreitz. Die Keynote handelt von einem Projekt bei R+F und ist interessant für Kunden aus verschiedenen Branchen. Vor dem Hintergrund digitaler Geschäftsmodelle in der Zukunft stehen viele vor einer SAP S/4 Transformation.
🏦 „Vom Start-up zur Erfolgsbank. Aus dem Logbuch einer strategischen Neuausrichtung“ mit Patricia Kasandziev von bank99 AG und adessi Ingo Gregus. Wie kann sich eine junge Bank im hoch kompetitiven Bankensektor positionieren? 🤔
🤖 #KI beschäftigt uns alle in den letzten Jahren und spielt sowohl im beruflichen Alltag als auch im Privaten eine immer größere Rolle. „Künstliche Intelligenz – Chancen und Risiken“ von Dr. Tina Kluewer Director AI vom K.I.E.Z. Künstliche Intelligenz Entrepreneurship Zentrum.
Das und Vieles mehr! #adessodigitalday #digiday23
Sie entscheiden! – Wir stehen an Ihrer Seite.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44.557247602933 %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7092</a:t>
                      </a:r>
                    </a:p>
                  </a:txBody>
                  <a:tcPr/>
                </a:tc>
                <a:extLst>
                  <a:ext uri="{0D108BD9-81ED-4DB2-BD59-A6C34878D82A}">
                    <a16:rowId xmlns:a16="http://schemas.microsoft.com/office/drawing/2014/main" val="616720350"/>
                  </a:ext>
                </a:extLst>
              </a:tr>
            </a:tbl>
          </a:graphicData>
        </a:graphic>
      </p:graphicFrame>
      <p:sp>
        <p:nvSpPr>
          <p:cNvPr id="4" name="Text Placeholder 3">
            <a:extLst>
              <a:ext uri="{FF2B5EF4-FFF2-40B4-BE49-F238E27FC236}">
                <a16:creationId xmlns:a16="http://schemas.microsoft.com/office/drawing/2014/main" id="{381C924D-BC3E-4BAA-AEF2-F06DD85984D8}"/>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4168851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1BDD-76EF-4476-BA0E-54F84D460979}"/>
              </a:ext>
            </a:extLst>
          </p:cNvPr>
          <p:cNvSpPr>
            <a:spLocks noGrp="1"/>
          </p:cNvSpPr>
          <p:nvPr>
            <p:ph type="title"/>
          </p:nvPr>
        </p:nvSpPr>
        <p:spPr/>
        <p:txBody>
          <a:bodyPr/>
          <a:lstStyle/>
          <a:p>
            <a:r>
              <a:rPr lang="en-US"/>
              <a:t>LinkedIn TOP 3 LinkedIn Posts | adesso - 3 of 4</a:t>
            </a:r>
          </a:p>
        </p:txBody>
      </p:sp>
      <p:graphicFrame>
        <p:nvGraphicFramePr>
          <p:cNvPr id="5" name="Table Placeholder 4">
            <a:extLst>
              <a:ext uri="{FF2B5EF4-FFF2-40B4-BE49-F238E27FC236}">
                <a16:creationId xmlns:a16="http://schemas.microsoft.com/office/drawing/2014/main" id="{20B9AA37-19EF-4342-A558-480E16096B09}"/>
              </a:ext>
            </a:extLst>
          </p:cNvPr>
          <p:cNvGraphicFramePr>
            <a:graphicFrameLocks noGrp="1"/>
          </p:cNvGraphicFramePr>
          <p:nvPr>
            <p:ph type="tbl" sz="quarter" idx="13"/>
            <p:extLst>
              <p:ext uri="{D42A27DB-BD31-4B8C-83A1-F6EECF244321}">
                <p14:modId xmlns:p14="http://schemas.microsoft.com/office/powerpoint/2010/main" val="407717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1762030"/>
                    </a:ext>
                  </a:extLst>
                </a:gridCol>
                <a:gridCol w="822960">
                  <a:extLst>
                    <a:ext uri="{9D8B030D-6E8A-4147-A177-3AD203B41FA5}">
                      <a16:colId xmlns:a16="http://schemas.microsoft.com/office/drawing/2014/main" val="96525458"/>
                    </a:ext>
                  </a:extLst>
                </a:gridCol>
                <a:gridCol w="822960">
                  <a:extLst>
                    <a:ext uri="{9D8B030D-6E8A-4147-A177-3AD203B41FA5}">
                      <a16:colId xmlns:a16="http://schemas.microsoft.com/office/drawing/2014/main" val="2424001010"/>
                    </a:ext>
                  </a:extLst>
                </a:gridCol>
                <a:gridCol w="822960">
                  <a:extLst>
                    <a:ext uri="{9D8B030D-6E8A-4147-A177-3AD203B41FA5}">
                      <a16:colId xmlns:a16="http://schemas.microsoft.com/office/drawing/2014/main" val="2571640786"/>
                    </a:ext>
                  </a:extLst>
                </a:gridCol>
                <a:gridCol w="822960">
                  <a:extLst>
                    <a:ext uri="{9D8B030D-6E8A-4147-A177-3AD203B41FA5}">
                      <a16:colId xmlns:a16="http://schemas.microsoft.com/office/drawing/2014/main" val="3825756865"/>
                    </a:ext>
                  </a:extLst>
                </a:gridCol>
                <a:gridCol w="822960">
                  <a:extLst>
                    <a:ext uri="{9D8B030D-6E8A-4147-A177-3AD203B41FA5}">
                      <a16:colId xmlns:a16="http://schemas.microsoft.com/office/drawing/2014/main" val="1697905498"/>
                    </a:ext>
                  </a:extLst>
                </a:gridCol>
                <a:gridCol w="822960">
                  <a:extLst>
                    <a:ext uri="{9D8B030D-6E8A-4147-A177-3AD203B41FA5}">
                      <a16:colId xmlns:a16="http://schemas.microsoft.com/office/drawing/2014/main" val="3639600863"/>
                    </a:ext>
                  </a:extLst>
                </a:gridCol>
                <a:gridCol w="822960">
                  <a:extLst>
                    <a:ext uri="{9D8B030D-6E8A-4147-A177-3AD203B41FA5}">
                      <a16:colId xmlns:a16="http://schemas.microsoft.com/office/drawing/2014/main" val="2775166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5039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- 2023-06-21 11:11:24</a:t>
                      </a:r>
                      <a:r>
                        <a:rPr kumimoji="0" lang="de-DE" sz="1000" b="0" i="0" u="none" strike="noStrike" kern="1200" cap="none" spc="0" normalizeH="0" baseline="0" noProof="0">
                          <a:ln>
                            <a:noFill/>
                          </a:ln>
                          <a:solidFill>
                            <a:prstClr val="black"/>
                          </a:solidFill>
                          <a:effectLst/>
                          <a:uLnTx/>
                          <a:uFillTx/>
                          <a:latin typeface="Calibri"/>
                          <a:ea typeface="+mn-ea"/>
                          <a:cs typeface="+mn-cs"/>
                        </a:rPr>
                        <a:t>
 Sie entscheiden!
In Kundengesprächen bemerken wir immer wieder, dass der Faktor Mut neben klaren Analysen wesentlich ist, um richtige Entscheidungen zu treffen. Wir bringen Entscheiderinnen und Entscheider zusammen, die bereit sind, mit Mut, datenbasierten Analysen und Technologie die richtigen Weichen zu stellen. 
👀 Den Durchblick behalten im großen Wirrwarr der Technologien. David Mattin, Keynote Speaker und Trendbeobachter, identifiziert drei mächtige Trends, die Sie auf dem Schirm haben sollten.
🤝 Nicht nur der persönliche und unternehmerische Fortschritt sollte zählen. Wenn man Dr. Michael Müller-Wünsch, CIO bei OTTO, fragt, sollte die Digitalisierung nicht mehr als Ziel, sondern als Weg in Richtung eines gesamtgesellschaftlichen Fortschritts begriffen werden.
⚡️ Energie für alle, aber nachhaltig! Wie funktioniert Dekarbonisierung? Kian Mossanen von Siemens Energy liefert Antworten.
🧳💻 GEA Group CIO Christian Niederhagemann darüber, wie man beim Thema Digital Journey aus der Sackgasse auf die Überholspur wechselt.
🏥 „Digitales Krankenhaus der Zukunft“, als Chief Transformation Officer der Sana Kliniken treibt Stefanie Kemp die Weiterentwicklung des Konzerns zum integrierten Gesundheitsdienstleister voran. Dabei spiel auch das Thema Nachhaltigkeit eine wichtige Rolle.
Ein prall gefüllter Vormittag, aber gerade mal der Anfang! Auf welchen Beitrag sind Sie besonders gespannt? 🔥 
#adessodigitalday #digiday23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38.508557457213 %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8180</a:t>
                      </a:r>
                    </a:p>
                  </a:txBody>
                  <a:tcPr/>
                </a:tc>
                <a:extLst>
                  <a:ext uri="{0D108BD9-81ED-4DB2-BD59-A6C34878D82A}">
                    <a16:rowId xmlns:a16="http://schemas.microsoft.com/office/drawing/2014/main" val="3708930338"/>
                  </a:ext>
                </a:extLst>
              </a:tr>
            </a:tbl>
          </a:graphicData>
        </a:graphic>
      </p:graphicFrame>
      <p:sp>
        <p:nvSpPr>
          <p:cNvPr id="4" name="Text Placeholder 3">
            <a:extLst>
              <a:ext uri="{FF2B5EF4-FFF2-40B4-BE49-F238E27FC236}">
                <a16:creationId xmlns:a16="http://schemas.microsoft.com/office/drawing/2014/main" id="{030A910F-DED8-488B-BA1A-922A6BE7139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034468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9134-A2A1-4937-90C8-6662771A951A}"/>
              </a:ext>
            </a:extLst>
          </p:cNvPr>
          <p:cNvSpPr>
            <a:spLocks noGrp="1"/>
          </p:cNvSpPr>
          <p:nvPr>
            <p:ph type="title"/>
          </p:nvPr>
        </p:nvSpPr>
        <p:spPr/>
        <p:txBody>
          <a:bodyPr/>
          <a:lstStyle/>
          <a:p>
            <a:r>
              <a:rPr lang="en-US"/>
              <a:t>LinkedIn TOP 3 LinkedIn Posts | adesso - 4 of 4</a:t>
            </a:r>
          </a:p>
        </p:txBody>
      </p:sp>
      <p:graphicFrame>
        <p:nvGraphicFramePr>
          <p:cNvPr id="5" name="Table Placeholder 4">
            <a:extLst>
              <a:ext uri="{FF2B5EF4-FFF2-40B4-BE49-F238E27FC236}">
                <a16:creationId xmlns:a16="http://schemas.microsoft.com/office/drawing/2014/main" id="{EFA83672-A1D6-4B3B-9CC1-7F0EA7ABEBC2}"/>
              </a:ext>
            </a:extLst>
          </p:cNvPr>
          <p:cNvGraphicFramePr>
            <a:graphicFrameLocks noGrp="1"/>
          </p:cNvGraphicFramePr>
          <p:nvPr>
            <p:ph type="tbl" sz="quarter" idx="13"/>
            <p:extLst>
              <p:ext uri="{D42A27DB-BD31-4B8C-83A1-F6EECF244321}">
                <p14:modId xmlns:p14="http://schemas.microsoft.com/office/powerpoint/2010/main" val="73134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0341901"/>
                    </a:ext>
                  </a:extLst>
                </a:gridCol>
                <a:gridCol w="822960">
                  <a:extLst>
                    <a:ext uri="{9D8B030D-6E8A-4147-A177-3AD203B41FA5}">
                      <a16:colId xmlns:a16="http://schemas.microsoft.com/office/drawing/2014/main" val="3209350148"/>
                    </a:ext>
                  </a:extLst>
                </a:gridCol>
                <a:gridCol w="822960">
                  <a:extLst>
                    <a:ext uri="{9D8B030D-6E8A-4147-A177-3AD203B41FA5}">
                      <a16:colId xmlns:a16="http://schemas.microsoft.com/office/drawing/2014/main" val="2754869286"/>
                    </a:ext>
                  </a:extLst>
                </a:gridCol>
                <a:gridCol w="822960">
                  <a:extLst>
                    <a:ext uri="{9D8B030D-6E8A-4147-A177-3AD203B41FA5}">
                      <a16:colId xmlns:a16="http://schemas.microsoft.com/office/drawing/2014/main" val="366051908"/>
                    </a:ext>
                  </a:extLst>
                </a:gridCol>
                <a:gridCol w="822960">
                  <a:extLst>
                    <a:ext uri="{9D8B030D-6E8A-4147-A177-3AD203B41FA5}">
                      <a16:colId xmlns:a16="http://schemas.microsoft.com/office/drawing/2014/main" val="4134728794"/>
                    </a:ext>
                  </a:extLst>
                </a:gridCol>
                <a:gridCol w="822960">
                  <a:extLst>
                    <a:ext uri="{9D8B030D-6E8A-4147-A177-3AD203B41FA5}">
                      <a16:colId xmlns:a16="http://schemas.microsoft.com/office/drawing/2014/main" val="1964200620"/>
                    </a:ext>
                  </a:extLst>
                </a:gridCol>
                <a:gridCol w="822960">
                  <a:extLst>
                    <a:ext uri="{9D8B030D-6E8A-4147-A177-3AD203B41FA5}">
                      <a16:colId xmlns:a16="http://schemas.microsoft.com/office/drawing/2014/main" val="503995707"/>
                    </a:ext>
                  </a:extLst>
                </a:gridCol>
                <a:gridCol w="822960">
                  <a:extLst>
                    <a:ext uri="{9D8B030D-6E8A-4147-A177-3AD203B41FA5}">
                      <a16:colId xmlns:a16="http://schemas.microsoft.com/office/drawing/2014/main" val="372942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0003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- 2023-05-02 15:00:21</a:t>
                      </a:r>
                      <a:r>
                        <a:rPr kumimoji="0" lang="de-DE" sz="1000" b="0" i="0" u="none" strike="noStrike" kern="1200" cap="none" spc="0" normalizeH="0" baseline="0" noProof="0">
                          <a:ln>
                            <a:noFill/>
                          </a:ln>
                          <a:solidFill>
                            <a:prstClr val="black"/>
                          </a:solidFill>
                          <a:effectLst/>
                          <a:uLnTx/>
                          <a:uFillTx/>
                          <a:latin typeface="Calibri"/>
                          <a:ea typeface="+mn-ea"/>
                          <a:cs typeface="+mn-cs"/>
                        </a:rPr>
                        <a:t>
 Die Patient:innen als Störfaktor im #Krankenhaus? 😮 
Zumindest fühlt es sich für sie innerhalb der Abläufe manchmal so an. 🥲 Aus Sicht der Patient:innen, die im Endeffekt Kund:innen sind, zeigt sich, dass es unzureichende Informationen gibt und die Prozesse undurchsichtig sind. ☝️
Doch digitale Vernetzung entlang der gesamten Patient-Journey kann Abhilfe schaffen. 🔥
Stefanie Kemp, CTO der Sana Kliniken und #adesso Aufsichtsratsmitglied, mit ihrer Keynote „Digitales Krankenhaus der Zukunft" auf dem adesso digital day 2023. 🏥📱
Jetzt anmelden und am 21. Juni in Düsseldorf mit dabei sein: https://fcld.ly/mmm8a54
#digiday23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13.438256658596 %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a:t>
                      </a:r>
                    </a:p>
                  </a:txBody>
                  <a:tcPr/>
                </a:tc>
                <a:extLst>
                  <a:ext uri="{0D108BD9-81ED-4DB2-BD59-A6C34878D82A}">
                    <a16:rowId xmlns:a16="http://schemas.microsoft.com/office/drawing/2014/main" val="3806640047"/>
                  </a:ext>
                </a:extLst>
              </a:tr>
            </a:tbl>
          </a:graphicData>
        </a:graphic>
      </p:graphicFrame>
      <p:sp>
        <p:nvSpPr>
          <p:cNvPr id="4" name="Text Placeholder 3">
            <a:extLst>
              <a:ext uri="{FF2B5EF4-FFF2-40B4-BE49-F238E27FC236}">
                <a16:creationId xmlns:a16="http://schemas.microsoft.com/office/drawing/2014/main" id="{0BCDF125-D81E-41FB-87E6-DDEBBF74376C}"/>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44059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69EA-2C96-4748-BE29-EB2199C8773A}"/>
              </a:ext>
            </a:extLst>
          </p:cNvPr>
          <p:cNvSpPr>
            <a:spLocks noGrp="1"/>
          </p:cNvSpPr>
          <p:nvPr>
            <p:ph type="title"/>
          </p:nvPr>
        </p:nvSpPr>
        <p:spPr/>
        <p:txBody>
          <a:bodyPr/>
          <a:lstStyle/>
          <a:p>
            <a:r>
              <a:rPr lang="en-US"/>
              <a:t>Facebook Original Own Posts Table | adesso - 1 of 6</a:t>
            </a:r>
          </a:p>
        </p:txBody>
      </p:sp>
      <p:graphicFrame>
        <p:nvGraphicFramePr>
          <p:cNvPr id="5" name="Table Placeholder 4">
            <a:extLst>
              <a:ext uri="{FF2B5EF4-FFF2-40B4-BE49-F238E27FC236}">
                <a16:creationId xmlns:a16="http://schemas.microsoft.com/office/drawing/2014/main" id="{F4092B8D-4C2F-48DD-8B96-5C97C479A439}"/>
              </a:ext>
            </a:extLst>
          </p:cNvPr>
          <p:cNvGraphicFramePr>
            <a:graphicFrameLocks noGrp="1"/>
          </p:cNvGraphicFramePr>
          <p:nvPr>
            <p:ph type="tbl" sz="quarter" idx="13"/>
            <p:extLst>
              <p:ext uri="{D42A27DB-BD31-4B8C-83A1-F6EECF244321}">
                <p14:modId xmlns:p14="http://schemas.microsoft.com/office/powerpoint/2010/main" val="136310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1767129695"/>
                    </a:ext>
                  </a:extLst>
                </a:gridCol>
                <a:gridCol w="576072">
                  <a:extLst>
                    <a:ext uri="{9D8B030D-6E8A-4147-A177-3AD203B41FA5}">
                      <a16:colId xmlns:a16="http://schemas.microsoft.com/office/drawing/2014/main" val="3563095138"/>
                    </a:ext>
                  </a:extLst>
                </a:gridCol>
                <a:gridCol w="576072">
                  <a:extLst>
                    <a:ext uri="{9D8B030D-6E8A-4147-A177-3AD203B41FA5}">
                      <a16:colId xmlns:a16="http://schemas.microsoft.com/office/drawing/2014/main" val="881342022"/>
                    </a:ext>
                  </a:extLst>
                </a:gridCol>
                <a:gridCol w="576072">
                  <a:extLst>
                    <a:ext uri="{9D8B030D-6E8A-4147-A177-3AD203B41FA5}">
                      <a16:colId xmlns:a16="http://schemas.microsoft.com/office/drawing/2014/main" val="1872318605"/>
                    </a:ext>
                  </a:extLst>
                </a:gridCol>
                <a:gridCol w="576072">
                  <a:extLst>
                    <a:ext uri="{9D8B030D-6E8A-4147-A177-3AD203B41FA5}">
                      <a16:colId xmlns:a16="http://schemas.microsoft.com/office/drawing/2014/main" val="929721152"/>
                    </a:ext>
                  </a:extLst>
                </a:gridCol>
                <a:gridCol w="576072">
                  <a:extLst>
                    <a:ext uri="{9D8B030D-6E8A-4147-A177-3AD203B41FA5}">
                      <a16:colId xmlns:a16="http://schemas.microsoft.com/office/drawing/2014/main" val="3907931096"/>
                    </a:ext>
                  </a:extLst>
                </a:gridCol>
                <a:gridCol w="576072">
                  <a:extLst>
                    <a:ext uri="{9D8B030D-6E8A-4147-A177-3AD203B41FA5}">
                      <a16:colId xmlns:a16="http://schemas.microsoft.com/office/drawing/2014/main" val="145811557"/>
                    </a:ext>
                  </a:extLst>
                </a:gridCol>
                <a:gridCol w="576072">
                  <a:extLst>
                    <a:ext uri="{9D8B030D-6E8A-4147-A177-3AD203B41FA5}">
                      <a16:colId xmlns:a16="http://schemas.microsoft.com/office/drawing/2014/main" val="3269118543"/>
                    </a:ext>
                  </a:extLst>
                </a:gridCol>
                <a:gridCol w="576072">
                  <a:extLst>
                    <a:ext uri="{9D8B030D-6E8A-4147-A177-3AD203B41FA5}">
                      <a16:colId xmlns:a16="http://schemas.microsoft.com/office/drawing/2014/main" val="3463391588"/>
                    </a:ext>
                  </a:extLst>
                </a:gridCol>
                <a:gridCol w="576072">
                  <a:extLst>
                    <a:ext uri="{9D8B030D-6E8A-4147-A177-3AD203B41FA5}">
                      <a16:colId xmlns:a16="http://schemas.microsoft.com/office/drawing/2014/main" val="2849168690"/>
                    </a:ext>
                  </a:extLst>
                </a:gridCol>
                <a:gridCol w="576072">
                  <a:extLst>
                    <a:ext uri="{9D8B030D-6E8A-4147-A177-3AD203B41FA5}">
                      <a16:colId xmlns:a16="http://schemas.microsoft.com/office/drawing/2014/main" val="217465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0453294"/>
                  </a:ext>
                </a:extLst>
              </a:tr>
            </a:tbl>
          </a:graphicData>
        </a:graphic>
      </p:graphicFrame>
      <p:sp>
        <p:nvSpPr>
          <p:cNvPr id="4" name="Text Placeholder 3">
            <a:extLst>
              <a:ext uri="{FF2B5EF4-FFF2-40B4-BE49-F238E27FC236}">
                <a16:creationId xmlns:a16="http://schemas.microsoft.com/office/drawing/2014/main" id="{7E838A10-6C6B-4DB2-A5F4-9987D5562DD9}"/>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954147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636C-4EF9-4902-9816-F116EAFCDEE7}"/>
              </a:ext>
            </a:extLst>
          </p:cNvPr>
          <p:cNvSpPr>
            <a:spLocks noGrp="1"/>
          </p:cNvSpPr>
          <p:nvPr>
            <p:ph type="title"/>
          </p:nvPr>
        </p:nvSpPr>
        <p:spPr/>
        <p:txBody>
          <a:bodyPr/>
          <a:lstStyle/>
          <a:p>
            <a:r>
              <a:rPr lang="en-US"/>
              <a:t>Facebook Original Own Posts Table | adesso - 2 of 6</a:t>
            </a:r>
          </a:p>
        </p:txBody>
      </p:sp>
      <p:graphicFrame>
        <p:nvGraphicFramePr>
          <p:cNvPr id="5" name="Table Placeholder 4">
            <a:extLst>
              <a:ext uri="{FF2B5EF4-FFF2-40B4-BE49-F238E27FC236}">
                <a16:creationId xmlns:a16="http://schemas.microsoft.com/office/drawing/2014/main" id="{2E16A391-30EB-4CBD-8D34-55EB0E9BE27E}"/>
              </a:ext>
            </a:extLst>
          </p:cNvPr>
          <p:cNvGraphicFramePr>
            <a:graphicFrameLocks noGrp="1"/>
          </p:cNvGraphicFramePr>
          <p:nvPr>
            <p:ph type="tbl" sz="quarter" idx="13"/>
            <p:extLst>
              <p:ext uri="{D42A27DB-BD31-4B8C-83A1-F6EECF244321}">
                <p14:modId xmlns:p14="http://schemas.microsoft.com/office/powerpoint/2010/main" val="3223834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869792374"/>
                    </a:ext>
                  </a:extLst>
                </a:gridCol>
                <a:gridCol w="576072">
                  <a:extLst>
                    <a:ext uri="{9D8B030D-6E8A-4147-A177-3AD203B41FA5}">
                      <a16:colId xmlns:a16="http://schemas.microsoft.com/office/drawing/2014/main" val="1903944707"/>
                    </a:ext>
                  </a:extLst>
                </a:gridCol>
                <a:gridCol w="576072">
                  <a:extLst>
                    <a:ext uri="{9D8B030D-6E8A-4147-A177-3AD203B41FA5}">
                      <a16:colId xmlns:a16="http://schemas.microsoft.com/office/drawing/2014/main" val="156542757"/>
                    </a:ext>
                  </a:extLst>
                </a:gridCol>
                <a:gridCol w="576072">
                  <a:extLst>
                    <a:ext uri="{9D8B030D-6E8A-4147-A177-3AD203B41FA5}">
                      <a16:colId xmlns:a16="http://schemas.microsoft.com/office/drawing/2014/main" val="17055701"/>
                    </a:ext>
                  </a:extLst>
                </a:gridCol>
                <a:gridCol w="576072">
                  <a:extLst>
                    <a:ext uri="{9D8B030D-6E8A-4147-A177-3AD203B41FA5}">
                      <a16:colId xmlns:a16="http://schemas.microsoft.com/office/drawing/2014/main" val="129474717"/>
                    </a:ext>
                  </a:extLst>
                </a:gridCol>
                <a:gridCol w="576072">
                  <a:extLst>
                    <a:ext uri="{9D8B030D-6E8A-4147-A177-3AD203B41FA5}">
                      <a16:colId xmlns:a16="http://schemas.microsoft.com/office/drawing/2014/main" val="3214882973"/>
                    </a:ext>
                  </a:extLst>
                </a:gridCol>
                <a:gridCol w="576072">
                  <a:extLst>
                    <a:ext uri="{9D8B030D-6E8A-4147-A177-3AD203B41FA5}">
                      <a16:colId xmlns:a16="http://schemas.microsoft.com/office/drawing/2014/main" val="3804773466"/>
                    </a:ext>
                  </a:extLst>
                </a:gridCol>
                <a:gridCol w="576072">
                  <a:extLst>
                    <a:ext uri="{9D8B030D-6E8A-4147-A177-3AD203B41FA5}">
                      <a16:colId xmlns:a16="http://schemas.microsoft.com/office/drawing/2014/main" val="3996642594"/>
                    </a:ext>
                  </a:extLst>
                </a:gridCol>
                <a:gridCol w="576072">
                  <a:extLst>
                    <a:ext uri="{9D8B030D-6E8A-4147-A177-3AD203B41FA5}">
                      <a16:colId xmlns:a16="http://schemas.microsoft.com/office/drawing/2014/main" val="2922507356"/>
                    </a:ext>
                  </a:extLst>
                </a:gridCol>
                <a:gridCol w="576072">
                  <a:extLst>
                    <a:ext uri="{9D8B030D-6E8A-4147-A177-3AD203B41FA5}">
                      <a16:colId xmlns:a16="http://schemas.microsoft.com/office/drawing/2014/main" val="1657165201"/>
                    </a:ext>
                  </a:extLst>
                </a:gridCol>
                <a:gridCol w="576072">
                  <a:extLst>
                    <a:ext uri="{9D8B030D-6E8A-4147-A177-3AD203B41FA5}">
                      <a16:colId xmlns:a16="http://schemas.microsoft.com/office/drawing/2014/main" val="184692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7894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- 2023-03-21 15:00:11</a:t>
                      </a:r>
                      <a:r>
                        <a:rPr kumimoji="0" lang="de-DE" sz="1000" b="0" i="0" u="none" strike="noStrike" kern="1200" cap="none" spc="0" normalizeH="0" baseline="0" noProof="0">
                          <a:ln>
                            <a:noFill/>
                          </a:ln>
                          <a:solidFill>
                            <a:prstClr val="black"/>
                          </a:solidFill>
                          <a:effectLst/>
                          <a:uLnTx/>
                          <a:uFillTx/>
                          <a:latin typeface="Calibri"/>
                          <a:ea typeface="+mn-ea"/>
                          <a:cs typeface="+mn-cs"/>
                        </a:rPr>
                        <a:t>
 Zeitenwende. Technolgiesturm. Krisenakkumulation. Rekordwachstum. – Sie entscheiden! 😉
In genau drei Monaten ist es so weit, der jährliche #adesso #digitalday findet am 21. Juni im Areal Böhler in Düsseldorf statt. 💻🔥
Seid mit dabei und lasst euch von zahlreichen namhaften Speaker:innen mit spannenden Vorträgen rund um die Themen #Digitalisierung und #IT in einer einzigartigen Location mitreißen. 💁 Auch für das leibliche Wohl wird natürlich gesorgt! 😋
Jetzt anmelden 👉 https://fcld.ly/4mv0a8p
Wir freuen uns auf euch! 💙
#adessodigitalday #digiday23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40489611"/>
                  </a:ext>
                </a:extLst>
              </a:tr>
            </a:tbl>
          </a:graphicData>
        </a:graphic>
      </p:graphicFrame>
      <p:sp>
        <p:nvSpPr>
          <p:cNvPr id="4" name="Text Placeholder 3">
            <a:extLst>
              <a:ext uri="{FF2B5EF4-FFF2-40B4-BE49-F238E27FC236}">
                <a16:creationId xmlns:a16="http://schemas.microsoft.com/office/drawing/2014/main" id="{3EE93370-CE6D-4D76-BEBA-04D2BEF95F03}"/>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57369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EBBF2-48FA-4A23-BD92-1DDC7068D9AE}"/>
              </a:ext>
            </a:extLst>
          </p:cNvPr>
          <p:cNvSpPr>
            <a:spLocks noGrp="1"/>
          </p:cNvSpPr>
          <p:nvPr>
            <p:ph type="title"/>
          </p:nvPr>
        </p:nvSpPr>
        <p:spPr/>
        <p:txBody>
          <a:bodyPr/>
          <a:lstStyle/>
          <a:p>
            <a:r>
              <a:rPr lang="en-US"/>
              <a:t>Facebook Original Own Posts Table | adesso - 3 of 6</a:t>
            </a:r>
          </a:p>
        </p:txBody>
      </p:sp>
      <p:graphicFrame>
        <p:nvGraphicFramePr>
          <p:cNvPr id="5" name="Table Placeholder 4">
            <a:extLst>
              <a:ext uri="{FF2B5EF4-FFF2-40B4-BE49-F238E27FC236}">
                <a16:creationId xmlns:a16="http://schemas.microsoft.com/office/drawing/2014/main" id="{3C29DB13-7311-4611-8136-DC03C50501A1}"/>
              </a:ext>
            </a:extLst>
          </p:cNvPr>
          <p:cNvGraphicFramePr>
            <a:graphicFrameLocks noGrp="1"/>
          </p:cNvGraphicFramePr>
          <p:nvPr>
            <p:ph type="tbl" sz="quarter" idx="13"/>
            <p:extLst>
              <p:ext uri="{D42A27DB-BD31-4B8C-83A1-F6EECF244321}">
                <p14:modId xmlns:p14="http://schemas.microsoft.com/office/powerpoint/2010/main" val="101425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4131557107"/>
                    </a:ext>
                  </a:extLst>
                </a:gridCol>
                <a:gridCol w="576072">
                  <a:extLst>
                    <a:ext uri="{9D8B030D-6E8A-4147-A177-3AD203B41FA5}">
                      <a16:colId xmlns:a16="http://schemas.microsoft.com/office/drawing/2014/main" val="561620521"/>
                    </a:ext>
                  </a:extLst>
                </a:gridCol>
                <a:gridCol w="576072">
                  <a:extLst>
                    <a:ext uri="{9D8B030D-6E8A-4147-A177-3AD203B41FA5}">
                      <a16:colId xmlns:a16="http://schemas.microsoft.com/office/drawing/2014/main" val="956895128"/>
                    </a:ext>
                  </a:extLst>
                </a:gridCol>
                <a:gridCol w="576072">
                  <a:extLst>
                    <a:ext uri="{9D8B030D-6E8A-4147-A177-3AD203B41FA5}">
                      <a16:colId xmlns:a16="http://schemas.microsoft.com/office/drawing/2014/main" val="1736833180"/>
                    </a:ext>
                  </a:extLst>
                </a:gridCol>
                <a:gridCol w="576072">
                  <a:extLst>
                    <a:ext uri="{9D8B030D-6E8A-4147-A177-3AD203B41FA5}">
                      <a16:colId xmlns:a16="http://schemas.microsoft.com/office/drawing/2014/main" val="2912203559"/>
                    </a:ext>
                  </a:extLst>
                </a:gridCol>
                <a:gridCol w="576072">
                  <a:extLst>
                    <a:ext uri="{9D8B030D-6E8A-4147-A177-3AD203B41FA5}">
                      <a16:colId xmlns:a16="http://schemas.microsoft.com/office/drawing/2014/main" val="1463925194"/>
                    </a:ext>
                  </a:extLst>
                </a:gridCol>
                <a:gridCol w="576072">
                  <a:extLst>
                    <a:ext uri="{9D8B030D-6E8A-4147-A177-3AD203B41FA5}">
                      <a16:colId xmlns:a16="http://schemas.microsoft.com/office/drawing/2014/main" val="1243687161"/>
                    </a:ext>
                  </a:extLst>
                </a:gridCol>
                <a:gridCol w="576072">
                  <a:extLst>
                    <a:ext uri="{9D8B030D-6E8A-4147-A177-3AD203B41FA5}">
                      <a16:colId xmlns:a16="http://schemas.microsoft.com/office/drawing/2014/main" val="1302479155"/>
                    </a:ext>
                  </a:extLst>
                </a:gridCol>
                <a:gridCol w="576072">
                  <a:extLst>
                    <a:ext uri="{9D8B030D-6E8A-4147-A177-3AD203B41FA5}">
                      <a16:colId xmlns:a16="http://schemas.microsoft.com/office/drawing/2014/main" val="2853009227"/>
                    </a:ext>
                  </a:extLst>
                </a:gridCol>
                <a:gridCol w="576072">
                  <a:extLst>
                    <a:ext uri="{9D8B030D-6E8A-4147-A177-3AD203B41FA5}">
                      <a16:colId xmlns:a16="http://schemas.microsoft.com/office/drawing/2014/main" val="3284979461"/>
                    </a:ext>
                  </a:extLst>
                </a:gridCol>
                <a:gridCol w="576072">
                  <a:extLst>
                    <a:ext uri="{9D8B030D-6E8A-4147-A177-3AD203B41FA5}">
                      <a16:colId xmlns:a16="http://schemas.microsoft.com/office/drawing/2014/main" val="199056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48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- 2023-05-02 15:00:25</a:t>
                      </a:r>
                      <a:r>
                        <a:rPr kumimoji="0" lang="de-DE" sz="1000" b="0" i="0" u="none" strike="noStrike" kern="1200" cap="none" spc="0" normalizeH="0" baseline="0" noProof="0">
                          <a:ln>
                            <a:noFill/>
                          </a:ln>
                          <a:solidFill>
                            <a:prstClr val="black"/>
                          </a:solidFill>
                          <a:effectLst/>
                          <a:uLnTx/>
                          <a:uFillTx/>
                          <a:latin typeface="Calibri"/>
                          <a:ea typeface="+mn-ea"/>
                          <a:cs typeface="+mn-cs"/>
                        </a:rPr>
                        <a:t>
 Die Patient:innen als Störfaktor im #Krankenhaus? 😮 
Zumindest fühlt es sich für sie innerhalb der Abläufe manchmal so an. 🥲 Aus Sicht des Patienten, der im Endeffekt Kunde ist, zeigt sich, dass es unzureichende Informationen gibt und die Prozesse undurchsichtig sind. ☝️
Doch digitale Vernetzung entlang der gesamten Patient-Journey kann Abhilfe schaffen. 🔥
Stefanie Kemp, CTO der Sana Kliniken und #adesso Aufsichtsratsmitglied, mit ihrer Keynote „Digitales Krankenhaus der Zukunft" auf dem adesso digital day 2023. 🏥📱
Jetzt anmelden und am 21. Juni in Düsseldorf mit dabei sein: https://fcld.ly/e58nc55
#digiday23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9889302"/>
                  </a:ext>
                </a:extLst>
              </a:tr>
            </a:tbl>
          </a:graphicData>
        </a:graphic>
      </p:graphicFrame>
      <p:sp>
        <p:nvSpPr>
          <p:cNvPr id="4" name="Text Placeholder 3">
            <a:extLst>
              <a:ext uri="{FF2B5EF4-FFF2-40B4-BE49-F238E27FC236}">
                <a16:creationId xmlns:a16="http://schemas.microsoft.com/office/drawing/2014/main" id="{675C4EAC-7C9F-4928-B5A0-045D1142E4F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568987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0D5A-F93E-4580-8454-CF31BA3940B0}"/>
              </a:ext>
            </a:extLst>
          </p:cNvPr>
          <p:cNvSpPr>
            <a:spLocks noGrp="1"/>
          </p:cNvSpPr>
          <p:nvPr>
            <p:ph type="title"/>
          </p:nvPr>
        </p:nvSpPr>
        <p:spPr/>
        <p:txBody>
          <a:bodyPr/>
          <a:lstStyle/>
          <a:p>
            <a:r>
              <a:rPr lang="en-US"/>
              <a:t>Facebook Original Own Posts Table | adesso - 4 of 6</a:t>
            </a:r>
          </a:p>
        </p:txBody>
      </p:sp>
      <p:graphicFrame>
        <p:nvGraphicFramePr>
          <p:cNvPr id="5" name="Table Placeholder 4">
            <a:extLst>
              <a:ext uri="{FF2B5EF4-FFF2-40B4-BE49-F238E27FC236}">
                <a16:creationId xmlns:a16="http://schemas.microsoft.com/office/drawing/2014/main" id="{3902D86F-4156-469C-B431-A5872354CD8E}"/>
              </a:ext>
            </a:extLst>
          </p:cNvPr>
          <p:cNvGraphicFramePr>
            <a:graphicFrameLocks noGrp="1"/>
          </p:cNvGraphicFramePr>
          <p:nvPr>
            <p:ph type="tbl" sz="quarter" idx="13"/>
            <p:extLst>
              <p:ext uri="{D42A27DB-BD31-4B8C-83A1-F6EECF244321}">
                <p14:modId xmlns:p14="http://schemas.microsoft.com/office/powerpoint/2010/main" val="384469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367663465"/>
                    </a:ext>
                  </a:extLst>
                </a:gridCol>
                <a:gridCol w="576072">
                  <a:extLst>
                    <a:ext uri="{9D8B030D-6E8A-4147-A177-3AD203B41FA5}">
                      <a16:colId xmlns:a16="http://schemas.microsoft.com/office/drawing/2014/main" val="2706226009"/>
                    </a:ext>
                  </a:extLst>
                </a:gridCol>
                <a:gridCol w="576072">
                  <a:extLst>
                    <a:ext uri="{9D8B030D-6E8A-4147-A177-3AD203B41FA5}">
                      <a16:colId xmlns:a16="http://schemas.microsoft.com/office/drawing/2014/main" val="521040427"/>
                    </a:ext>
                  </a:extLst>
                </a:gridCol>
                <a:gridCol w="576072">
                  <a:extLst>
                    <a:ext uri="{9D8B030D-6E8A-4147-A177-3AD203B41FA5}">
                      <a16:colId xmlns:a16="http://schemas.microsoft.com/office/drawing/2014/main" val="123409691"/>
                    </a:ext>
                  </a:extLst>
                </a:gridCol>
                <a:gridCol w="576072">
                  <a:extLst>
                    <a:ext uri="{9D8B030D-6E8A-4147-A177-3AD203B41FA5}">
                      <a16:colId xmlns:a16="http://schemas.microsoft.com/office/drawing/2014/main" val="2634966360"/>
                    </a:ext>
                  </a:extLst>
                </a:gridCol>
                <a:gridCol w="576072">
                  <a:extLst>
                    <a:ext uri="{9D8B030D-6E8A-4147-A177-3AD203B41FA5}">
                      <a16:colId xmlns:a16="http://schemas.microsoft.com/office/drawing/2014/main" val="838489252"/>
                    </a:ext>
                  </a:extLst>
                </a:gridCol>
                <a:gridCol w="576072">
                  <a:extLst>
                    <a:ext uri="{9D8B030D-6E8A-4147-A177-3AD203B41FA5}">
                      <a16:colId xmlns:a16="http://schemas.microsoft.com/office/drawing/2014/main" val="4018033375"/>
                    </a:ext>
                  </a:extLst>
                </a:gridCol>
                <a:gridCol w="576072">
                  <a:extLst>
                    <a:ext uri="{9D8B030D-6E8A-4147-A177-3AD203B41FA5}">
                      <a16:colId xmlns:a16="http://schemas.microsoft.com/office/drawing/2014/main" val="1682996548"/>
                    </a:ext>
                  </a:extLst>
                </a:gridCol>
                <a:gridCol w="576072">
                  <a:extLst>
                    <a:ext uri="{9D8B030D-6E8A-4147-A177-3AD203B41FA5}">
                      <a16:colId xmlns:a16="http://schemas.microsoft.com/office/drawing/2014/main" val="2238153962"/>
                    </a:ext>
                  </a:extLst>
                </a:gridCol>
                <a:gridCol w="576072">
                  <a:extLst>
                    <a:ext uri="{9D8B030D-6E8A-4147-A177-3AD203B41FA5}">
                      <a16:colId xmlns:a16="http://schemas.microsoft.com/office/drawing/2014/main" val="1149977834"/>
                    </a:ext>
                  </a:extLst>
                </a:gridCol>
                <a:gridCol w="576072">
                  <a:extLst>
                    <a:ext uri="{9D8B030D-6E8A-4147-A177-3AD203B41FA5}">
                      <a16:colId xmlns:a16="http://schemas.microsoft.com/office/drawing/2014/main" val="3080407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746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- 2023-05-18 10:00:23</a:t>
                      </a:r>
                      <a:r>
                        <a:rPr kumimoji="0" lang="de-DE" sz="1000" b="0" i="0" u="none" strike="noStrike" kern="1200" cap="none" spc="0" normalizeH="0" baseline="0" noProof="0">
                          <a:ln>
                            <a:noFill/>
                          </a:ln>
                          <a:solidFill>
                            <a:prstClr val="black"/>
                          </a:solidFill>
                          <a:effectLst/>
                          <a:uLnTx/>
                          <a:uFillTx/>
                          <a:latin typeface="Calibri"/>
                          <a:ea typeface="+mn-ea"/>
                          <a:cs typeface="+mn-cs"/>
                        </a:rPr>
                        <a:t>
 Diskussionen um Technologien und verpasste Chancen! 😮‍💨
Sollten das die Themen sein über die wir reden, wenn es um die #Digitalisierung geht? 🤔
Dr. Michael Müller-Wünsch, #CIO bei der OTTO GmbH &amp; Co. KG, weiß die Antwort auf diese Frage. ☝️
Mit seiner Keynote „Goodbye Selbstzweck: Digitalisierung als Triebfeder gesellschaftlichen Fortschritts“ arbeitet er heraus worauf es wirklich ankommt.
Digitalisierung als Wegstrecke und Prozess! 🚀
Verpasst am 21.06. nicht den #adesso #digitalday 2023 in Düsseldorf und seid Teil einer Veranstaltung rund um das Thema Digitalisierung!
Jetzt anmelden und dabei sein 👉 https://fcld.ly/in6vaze
#digiday23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99599899"/>
                  </a:ext>
                </a:extLst>
              </a:tr>
            </a:tbl>
          </a:graphicData>
        </a:graphic>
      </p:graphicFrame>
      <p:sp>
        <p:nvSpPr>
          <p:cNvPr id="4" name="Text Placeholder 3">
            <a:extLst>
              <a:ext uri="{FF2B5EF4-FFF2-40B4-BE49-F238E27FC236}">
                <a16:creationId xmlns:a16="http://schemas.microsoft.com/office/drawing/2014/main" id="{DBB0F57F-9E4E-4E83-8953-223849DE82B8}"/>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4281163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4182-46BF-43B0-A130-22F1E0A81CF5}"/>
              </a:ext>
            </a:extLst>
          </p:cNvPr>
          <p:cNvSpPr>
            <a:spLocks noGrp="1"/>
          </p:cNvSpPr>
          <p:nvPr>
            <p:ph type="title"/>
          </p:nvPr>
        </p:nvSpPr>
        <p:spPr/>
        <p:txBody>
          <a:bodyPr/>
          <a:lstStyle/>
          <a:p>
            <a:r>
              <a:rPr lang="en-US"/>
              <a:t>Facebook Original Own Posts Table | adesso - 5 of 6</a:t>
            </a:r>
          </a:p>
        </p:txBody>
      </p:sp>
      <p:graphicFrame>
        <p:nvGraphicFramePr>
          <p:cNvPr id="5" name="Table Placeholder 4">
            <a:extLst>
              <a:ext uri="{FF2B5EF4-FFF2-40B4-BE49-F238E27FC236}">
                <a16:creationId xmlns:a16="http://schemas.microsoft.com/office/drawing/2014/main" id="{99121534-6571-4E5E-85B0-13649EF34265}"/>
              </a:ext>
            </a:extLst>
          </p:cNvPr>
          <p:cNvGraphicFramePr>
            <a:graphicFrameLocks noGrp="1"/>
          </p:cNvGraphicFramePr>
          <p:nvPr>
            <p:ph type="tbl" sz="quarter" idx="13"/>
            <p:extLst>
              <p:ext uri="{D42A27DB-BD31-4B8C-83A1-F6EECF244321}">
                <p14:modId xmlns:p14="http://schemas.microsoft.com/office/powerpoint/2010/main" val="306681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592259193"/>
                    </a:ext>
                  </a:extLst>
                </a:gridCol>
                <a:gridCol w="576072">
                  <a:extLst>
                    <a:ext uri="{9D8B030D-6E8A-4147-A177-3AD203B41FA5}">
                      <a16:colId xmlns:a16="http://schemas.microsoft.com/office/drawing/2014/main" val="2065043067"/>
                    </a:ext>
                  </a:extLst>
                </a:gridCol>
                <a:gridCol w="576072">
                  <a:extLst>
                    <a:ext uri="{9D8B030D-6E8A-4147-A177-3AD203B41FA5}">
                      <a16:colId xmlns:a16="http://schemas.microsoft.com/office/drawing/2014/main" val="551709899"/>
                    </a:ext>
                  </a:extLst>
                </a:gridCol>
                <a:gridCol w="576072">
                  <a:extLst>
                    <a:ext uri="{9D8B030D-6E8A-4147-A177-3AD203B41FA5}">
                      <a16:colId xmlns:a16="http://schemas.microsoft.com/office/drawing/2014/main" val="1372811132"/>
                    </a:ext>
                  </a:extLst>
                </a:gridCol>
                <a:gridCol w="576072">
                  <a:extLst>
                    <a:ext uri="{9D8B030D-6E8A-4147-A177-3AD203B41FA5}">
                      <a16:colId xmlns:a16="http://schemas.microsoft.com/office/drawing/2014/main" val="278579486"/>
                    </a:ext>
                  </a:extLst>
                </a:gridCol>
                <a:gridCol w="576072">
                  <a:extLst>
                    <a:ext uri="{9D8B030D-6E8A-4147-A177-3AD203B41FA5}">
                      <a16:colId xmlns:a16="http://schemas.microsoft.com/office/drawing/2014/main" val="3225731330"/>
                    </a:ext>
                  </a:extLst>
                </a:gridCol>
                <a:gridCol w="576072">
                  <a:extLst>
                    <a:ext uri="{9D8B030D-6E8A-4147-A177-3AD203B41FA5}">
                      <a16:colId xmlns:a16="http://schemas.microsoft.com/office/drawing/2014/main" val="2539334152"/>
                    </a:ext>
                  </a:extLst>
                </a:gridCol>
                <a:gridCol w="576072">
                  <a:extLst>
                    <a:ext uri="{9D8B030D-6E8A-4147-A177-3AD203B41FA5}">
                      <a16:colId xmlns:a16="http://schemas.microsoft.com/office/drawing/2014/main" val="1909691875"/>
                    </a:ext>
                  </a:extLst>
                </a:gridCol>
                <a:gridCol w="576072">
                  <a:extLst>
                    <a:ext uri="{9D8B030D-6E8A-4147-A177-3AD203B41FA5}">
                      <a16:colId xmlns:a16="http://schemas.microsoft.com/office/drawing/2014/main" val="1249072737"/>
                    </a:ext>
                  </a:extLst>
                </a:gridCol>
                <a:gridCol w="576072">
                  <a:extLst>
                    <a:ext uri="{9D8B030D-6E8A-4147-A177-3AD203B41FA5}">
                      <a16:colId xmlns:a16="http://schemas.microsoft.com/office/drawing/2014/main" val="4091836439"/>
                    </a:ext>
                  </a:extLst>
                </a:gridCol>
                <a:gridCol w="576072">
                  <a:extLst>
                    <a:ext uri="{9D8B030D-6E8A-4147-A177-3AD203B41FA5}">
                      <a16:colId xmlns:a16="http://schemas.microsoft.com/office/drawing/2014/main" val="190837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928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 SE - 2023-06-01 15:00:13</a:t>
                      </a:r>
                      <a:r>
                        <a:rPr kumimoji="0" lang="en-US" sz="1000" b="0" i="0" u="none" strike="noStrike" kern="1200" cap="none" spc="0" normalizeH="0" baseline="0" noProof="0">
                          <a:ln>
                            <a:noFill/>
                          </a:ln>
                          <a:solidFill>
                            <a:prstClr val="black"/>
                          </a:solidFill>
                          <a:effectLst/>
                          <a:uLnTx/>
                          <a:uFillTx/>
                          <a:latin typeface="Calibri"/>
                          <a:ea typeface="+mn-ea"/>
                          <a:cs typeface="+mn-cs"/>
                        </a:rPr>
                        <a:t>
 Einer der wichtigsten Rohstoffe unserer Zeit: #Daten! 💻
Erfahrt auf dem #adessodigitalday 2023, inwiefern Daten bei der kontinuierlichen Optimierung von Geschäftsprozessen durch #ProcessMining unverzichtbar sind. 😮
Keynote-Speaker Patrick Löser, Director of Operations bei Fresenius Medical Care, berichtet zum Thema „Prozessverbrechen auf der Spur – Der Fall Process Mining in der Produktion bei Fresenius Medical Care“ und bietet einige Insights. 😉
Habt ihr euch schon angemeldet? Seid am 21. Juni 2023 mit dabei 👉 https://fcld.ly/maqopfv
Wir freuen uns, euch im Areal Böhler in Düsseldorf begrüßen zu dürfen! 🤝
#digiday23 #adesso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27290774"/>
                  </a:ext>
                </a:extLst>
              </a:tr>
            </a:tbl>
          </a:graphicData>
        </a:graphic>
      </p:graphicFrame>
      <p:sp>
        <p:nvSpPr>
          <p:cNvPr id="4" name="Text Placeholder 3">
            <a:extLst>
              <a:ext uri="{FF2B5EF4-FFF2-40B4-BE49-F238E27FC236}">
                <a16:creationId xmlns:a16="http://schemas.microsoft.com/office/drawing/2014/main" id="{ABCA2ABE-439C-4D6B-8E7F-BCDF0C20812A}"/>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62493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2337D-A64C-4E8B-84E3-07E4937DDDBB}"/>
              </a:ext>
            </a:extLst>
          </p:cNvPr>
          <p:cNvSpPr>
            <a:spLocks noGrp="1"/>
          </p:cNvSpPr>
          <p:nvPr>
            <p:ph type="title"/>
          </p:nvPr>
        </p:nvSpPr>
        <p:spPr/>
        <p:txBody>
          <a:bodyPr/>
          <a:lstStyle/>
          <a:p>
            <a:r>
              <a:rPr lang="en-US"/>
              <a:t>Facebook Original Own Posts Table | adesso - 6 of 6</a:t>
            </a:r>
          </a:p>
        </p:txBody>
      </p:sp>
      <p:graphicFrame>
        <p:nvGraphicFramePr>
          <p:cNvPr id="5" name="Table Placeholder 4">
            <a:extLst>
              <a:ext uri="{FF2B5EF4-FFF2-40B4-BE49-F238E27FC236}">
                <a16:creationId xmlns:a16="http://schemas.microsoft.com/office/drawing/2014/main" id="{7F67F89B-B74D-40AE-8C51-302B015EE20A}"/>
              </a:ext>
            </a:extLst>
          </p:cNvPr>
          <p:cNvGraphicFramePr>
            <a:graphicFrameLocks noGrp="1"/>
          </p:cNvGraphicFramePr>
          <p:nvPr>
            <p:ph type="tbl" sz="quarter" idx="13"/>
            <p:extLst>
              <p:ext uri="{D42A27DB-BD31-4B8C-83A1-F6EECF244321}">
                <p14:modId xmlns:p14="http://schemas.microsoft.com/office/powerpoint/2010/main" val="115910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1803860390"/>
                    </a:ext>
                  </a:extLst>
                </a:gridCol>
                <a:gridCol w="576072">
                  <a:extLst>
                    <a:ext uri="{9D8B030D-6E8A-4147-A177-3AD203B41FA5}">
                      <a16:colId xmlns:a16="http://schemas.microsoft.com/office/drawing/2014/main" val="865048288"/>
                    </a:ext>
                  </a:extLst>
                </a:gridCol>
                <a:gridCol w="576072">
                  <a:extLst>
                    <a:ext uri="{9D8B030D-6E8A-4147-A177-3AD203B41FA5}">
                      <a16:colId xmlns:a16="http://schemas.microsoft.com/office/drawing/2014/main" val="1363041900"/>
                    </a:ext>
                  </a:extLst>
                </a:gridCol>
                <a:gridCol w="576072">
                  <a:extLst>
                    <a:ext uri="{9D8B030D-6E8A-4147-A177-3AD203B41FA5}">
                      <a16:colId xmlns:a16="http://schemas.microsoft.com/office/drawing/2014/main" val="3551422717"/>
                    </a:ext>
                  </a:extLst>
                </a:gridCol>
                <a:gridCol w="576072">
                  <a:extLst>
                    <a:ext uri="{9D8B030D-6E8A-4147-A177-3AD203B41FA5}">
                      <a16:colId xmlns:a16="http://schemas.microsoft.com/office/drawing/2014/main" val="1577488414"/>
                    </a:ext>
                  </a:extLst>
                </a:gridCol>
                <a:gridCol w="576072">
                  <a:extLst>
                    <a:ext uri="{9D8B030D-6E8A-4147-A177-3AD203B41FA5}">
                      <a16:colId xmlns:a16="http://schemas.microsoft.com/office/drawing/2014/main" val="1516712770"/>
                    </a:ext>
                  </a:extLst>
                </a:gridCol>
                <a:gridCol w="576072">
                  <a:extLst>
                    <a:ext uri="{9D8B030D-6E8A-4147-A177-3AD203B41FA5}">
                      <a16:colId xmlns:a16="http://schemas.microsoft.com/office/drawing/2014/main" val="53298155"/>
                    </a:ext>
                  </a:extLst>
                </a:gridCol>
                <a:gridCol w="576072">
                  <a:extLst>
                    <a:ext uri="{9D8B030D-6E8A-4147-A177-3AD203B41FA5}">
                      <a16:colId xmlns:a16="http://schemas.microsoft.com/office/drawing/2014/main" val="3318065825"/>
                    </a:ext>
                  </a:extLst>
                </a:gridCol>
                <a:gridCol w="576072">
                  <a:extLst>
                    <a:ext uri="{9D8B030D-6E8A-4147-A177-3AD203B41FA5}">
                      <a16:colId xmlns:a16="http://schemas.microsoft.com/office/drawing/2014/main" val="385923561"/>
                    </a:ext>
                  </a:extLst>
                </a:gridCol>
                <a:gridCol w="576072">
                  <a:extLst>
                    <a:ext uri="{9D8B030D-6E8A-4147-A177-3AD203B41FA5}">
                      <a16:colId xmlns:a16="http://schemas.microsoft.com/office/drawing/2014/main" val="1158842847"/>
                    </a:ext>
                  </a:extLst>
                </a:gridCol>
                <a:gridCol w="576072">
                  <a:extLst>
                    <a:ext uri="{9D8B030D-6E8A-4147-A177-3AD203B41FA5}">
                      <a16:colId xmlns:a16="http://schemas.microsoft.com/office/drawing/2014/main" val="1117792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561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 SE - 2023-06-14 15:00:15</a:t>
                      </a:r>
                      <a:r>
                        <a:rPr kumimoji="0" lang="de-DE" sz="1000" b="0" i="0" u="none" strike="noStrike" kern="1200" cap="none" spc="0" normalizeH="0" baseline="0" noProof="0">
                          <a:ln>
                            <a:noFill/>
                          </a:ln>
                          <a:solidFill>
                            <a:prstClr val="black"/>
                          </a:solidFill>
                          <a:effectLst/>
                          <a:uLnTx/>
                          <a:uFillTx/>
                          <a:latin typeface="Calibri"/>
                          <a:ea typeface="+mn-ea"/>
                          <a:cs typeface="+mn-cs"/>
                        </a:rPr>
                        <a:t>
 WE'RE SOLD OUT🔥😮
Die Anmeldung für den #digiday23 ist geschlossen und wir können es kaum erwarten, mit allen Teilnehmenden einen Tag voller spannender Themen und anregendem Austausch zu verbringen. 🤝
In genau einer Woche, am 21. Juni, findet der #adesso digital day 2023 im Areal Böhler Düsseldorf statt!
Besonders praktisch: Mit der App zum Event behalten alle Gäste des digital days den Durchblick über das umfangreiche Programm, die namhaften Speaker, Aussteller und Teilnehmenden! 📱 Alle Gäste erhalten den Zugang heute per Mail. ☝️  Bereitet euch schon jetzt mit der App vor, plant euren Tag mit thematischem Fokus und findet relevante Kontakte! 🙌
Auch auf unserer Website findet ihr noch einmal alle Infos zur Agenda, der Location und den Partnern 👉 https://fcld.ly/zleze8u
Wir freuen uns auf euch! 🤗💙
#adessodigitalday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72640489"/>
                  </a:ext>
                </a:extLst>
              </a:tr>
            </a:tbl>
          </a:graphicData>
        </a:graphic>
      </p:graphicFrame>
      <p:sp>
        <p:nvSpPr>
          <p:cNvPr id="4" name="Text Placeholder 3">
            <a:extLst>
              <a:ext uri="{FF2B5EF4-FFF2-40B4-BE49-F238E27FC236}">
                <a16:creationId xmlns:a16="http://schemas.microsoft.com/office/drawing/2014/main" id="{2C6479AC-BFE1-4C5B-8542-5E8E26DF4EA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4202375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39F0-10F2-4613-9FE7-B737724BAA4E}"/>
              </a:ext>
            </a:extLst>
          </p:cNvPr>
          <p:cNvSpPr>
            <a:spLocks noGrp="1"/>
          </p:cNvSpPr>
          <p:nvPr>
            <p:ph type="title"/>
          </p:nvPr>
        </p:nvSpPr>
        <p:spPr/>
        <p:txBody>
          <a:bodyPr/>
          <a:lstStyle/>
          <a:p>
            <a:r>
              <a:rPr lang="en-US"/>
              <a:t>Twitter Own Tweets Table | adesso - 1 of 13</a:t>
            </a:r>
          </a:p>
        </p:txBody>
      </p:sp>
      <p:graphicFrame>
        <p:nvGraphicFramePr>
          <p:cNvPr id="5" name="Table Placeholder 4">
            <a:extLst>
              <a:ext uri="{FF2B5EF4-FFF2-40B4-BE49-F238E27FC236}">
                <a16:creationId xmlns:a16="http://schemas.microsoft.com/office/drawing/2014/main" id="{852DD432-7B74-4538-BCDF-A6BC31EBCCCD}"/>
              </a:ext>
            </a:extLst>
          </p:cNvPr>
          <p:cNvGraphicFramePr>
            <a:graphicFrameLocks noGrp="1"/>
          </p:cNvGraphicFramePr>
          <p:nvPr>
            <p:ph type="tbl" sz="quarter" idx="13"/>
            <p:extLst>
              <p:ext uri="{D42A27DB-BD31-4B8C-83A1-F6EECF244321}">
                <p14:modId xmlns:p14="http://schemas.microsoft.com/office/powerpoint/2010/main" val="398831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1899110"/>
                    </a:ext>
                  </a:extLst>
                </a:gridCol>
                <a:gridCol w="1645920">
                  <a:extLst>
                    <a:ext uri="{9D8B030D-6E8A-4147-A177-3AD203B41FA5}">
                      <a16:colId xmlns:a16="http://schemas.microsoft.com/office/drawing/2014/main" val="2107908701"/>
                    </a:ext>
                  </a:extLst>
                </a:gridCol>
                <a:gridCol w="658368">
                  <a:extLst>
                    <a:ext uri="{9D8B030D-6E8A-4147-A177-3AD203B41FA5}">
                      <a16:colId xmlns:a16="http://schemas.microsoft.com/office/drawing/2014/main" val="2654690393"/>
                    </a:ext>
                  </a:extLst>
                </a:gridCol>
                <a:gridCol w="658368">
                  <a:extLst>
                    <a:ext uri="{9D8B030D-6E8A-4147-A177-3AD203B41FA5}">
                      <a16:colId xmlns:a16="http://schemas.microsoft.com/office/drawing/2014/main" val="1865949953"/>
                    </a:ext>
                  </a:extLst>
                </a:gridCol>
                <a:gridCol w="658368">
                  <a:extLst>
                    <a:ext uri="{9D8B030D-6E8A-4147-A177-3AD203B41FA5}">
                      <a16:colId xmlns:a16="http://schemas.microsoft.com/office/drawing/2014/main" val="2359350178"/>
                    </a:ext>
                  </a:extLst>
                </a:gridCol>
                <a:gridCol w="658368">
                  <a:extLst>
                    <a:ext uri="{9D8B030D-6E8A-4147-A177-3AD203B41FA5}">
                      <a16:colId xmlns:a16="http://schemas.microsoft.com/office/drawing/2014/main" val="2179056384"/>
                    </a:ext>
                  </a:extLst>
                </a:gridCol>
                <a:gridCol w="658368">
                  <a:extLst>
                    <a:ext uri="{9D8B030D-6E8A-4147-A177-3AD203B41FA5}">
                      <a16:colId xmlns:a16="http://schemas.microsoft.com/office/drawing/2014/main" val="737703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3679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- 2023-06-29 17:00:28</a:t>
                      </a:r>
                      <a:r>
                        <a:rPr kumimoji="0" lang="de-DE" sz="1000" b="0" i="0" u="none" strike="noStrike" kern="1200" cap="none" spc="0" normalizeH="0" baseline="0" noProof="0">
                          <a:ln>
                            <a:noFill/>
                          </a:ln>
                          <a:solidFill>
                            <a:prstClr val="black"/>
                          </a:solidFill>
                          <a:effectLst/>
                          <a:uLnTx/>
                          <a:uFillTx/>
                          <a:latin typeface="Calibri"/>
                          <a:ea typeface="+mn-ea"/>
                          <a:cs typeface="+mn-cs"/>
                        </a:rPr>
                        <a:t>
 #DataMesh in der Praxis!🔝💥 #adessi Stefan Rahlf und Christian Mertens führen uns in die Welt des dezentralen Datenmanagements ein &amp;amp; zeigen in ihrem Artikel, warum die Einführung eines Data-Mesh-Ansatzes eine individuelle Betrachtung benötigt. 👉https://t.co/MgRXdwBIx9 https://t.co/O5I50sG7Px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https://pbs.twimg.com/media/FzzHnaRaYAIWQRF.jpg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77632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- 2023-06-29 13:00:18</a:t>
                      </a:r>
                      <a:r>
                        <a:rPr kumimoji="0" lang="de-DE" sz="1000" b="0" i="0" u="none" strike="noStrike" kern="1200" cap="none" spc="0" normalizeH="0" baseline="0" noProof="0">
                          <a:ln>
                            <a:noFill/>
                          </a:ln>
                          <a:solidFill>
                            <a:prstClr val="black"/>
                          </a:solidFill>
                          <a:effectLst/>
                          <a:uLnTx/>
                          <a:uFillTx/>
                          <a:latin typeface="Calibri"/>
                          <a:ea typeface="+mn-ea"/>
                          <a:cs typeface="+mn-cs"/>
                        </a:rPr>
                        <a:t>
 Jedes zweite Unternehmen plant den Einsatz von ChatGPT! 🚀 
Wir haben 500 Führungskräfte aus Unternehmen befragt und wollten wissen, welche Erfahrungen und Pläne sie mit Large Language Models haben. Zu den zentralen Ergebnissen 👀 👉 https://t.co/yhLaYyc38A https://t.co/hsrBo88ohQ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https://pbs.twimg.com/media/FzyQph5WAAAooHQ.jpg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0.1374 %</a:t>
                      </a:r>
                    </a:p>
                  </a:txBody>
                  <a:tcPr/>
                </a:tc>
                <a:extLst>
                  <a:ext uri="{0D108BD9-81ED-4DB2-BD59-A6C34878D82A}">
                    <a16:rowId xmlns:a16="http://schemas.microsoft.com/office/drawing/2014/main" val="2308506012"/>
                  </a:ext>
                </a:extLst>
              </a:tr>
            </a:tbl>
          </a:graphicData>
        </a:graphic>
      </p:graphicFrame>
      <p:sp>
        <p:nvSpPr>
          <p:cNvPr id="4" name="Text Placeholder 3">
            <a:extLst>
              <a:ext uri="{FF2B5EF4-FFF2-40B4-BE49-F238E27FC236}">
                <a16:creationId xmlns:a16="http://schemas.microsoft.com/office/drawing/2014/main" id="{D8036D55-D8AF-48F0-8474-BB3ECAE66FA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558543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86F0-8CC6-4875-B0FD-7BC7316D87C5}"/>
              </a:ext>
            </a:extLst>
          </p:cNvPr>
          <p:cNvSpPr>
            <a:spLocks noGrp="1"/>
          </p:cNvSpPr>
          <p:nvPr>
            <p:ph type="title"/>
          </p:nvPr>
        </p:nvSpPr>
        <p:spPr/>
        <p:txBody>
          <a:bodyPr/>
          <a:lstStyle/>
          <a:p>
            <a:r>
              <a:rPr lang="en-US"/>
              <a:t>Twitter Own Tweets Table | adesso - 2 of 13</a:t>
            </a:r>
          </a:p>
        </p:txBody>
      </p:sp>
      <p:graphicFrame>
        <p:nvGraphicFramePr>
          <p:cNvPr id="5" name="Table Placeholder 4">
            <a:extLst>
              <a:ext uri="{FF2B5EF4-FFF2-40B4-BE49-F238E27FC236}">
                <a16:creationId xmlns:a16="http://schemas.microsoft.com/office/drawing/2014/main" id="{1A348C92-BA80-47C0-B4FF-0C39BA40BA8A}"/>
              </a:ext>
            </a:extLst>
          </p:cNvPr>
          <p:cNvGraphicFramePr>
            <a:graphicFrameLocks noGrp="1"/>
          </p:cNvGraphicFramePr>
          <p:nvPr>
            <p:ph type="tbl" sz="quarter" idx="13"/>
            <p:extLst>
              <p:ext uri="{D42A27DB-BD31-4B8C-83A1-F6EECF244321}">
                <p14:modId xmlns:p14="http://schemas.microsoft.com/office/powerpoint/2010/main" val="191290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1060265"/>
                    </a:ext>
                  </a:extLst>
                </a:gridCol>
                <a:gridCol w="1645920">
                  <a:extLst>
                    <a:ext uri="{9D8B030D-6E8A-4147-A177-3AD203B41FA5}">
                      <a16:colId xmlns:a16="http://schemas.microsoft.com/office/drawing/2014/main" val="486187163"/>
                    </a:ext>
                  </a:extLst>
                </a:gridCol>
                <a:gridCol w="658368">
                  <a:extLst>
                    <a:ext uri="{9D8B030D-6E8A-4147-A177-3AD203B41FA5}">
                      <a16:colId xmlns:a16="http://schemas.microsoft.com/office/drawing/2014/main" val="683268992"/>
                    </a:ext>
                  </a:extLst>
                </a:gridCol>
                <a:gridCol w="658368">
                  <a:extLst>
                    <a:ext uri="{9D8B030D-6E8A-4147-A177-3AD203B41FA5}">
                      <a16:colId xmlns:a16="http://schemas.microsoft.com/office/drawing/2014/main" val="4285940750"/>
                    </a:ext>
                  </a:extLst>
                </a:gridCol>
                <a:gridCol w="658368">
                  <a:extLst>
                    <a:ext uri="{9D8B030D-6E8A-4147-A177-3AD203B41FA5}">
                      <a16:colId xmlns:a16="http://schemas.microsoft.com/office/drawing/2014/main" val="3267186676"/>
                    </a:ext>
                  </a:extLst>
                </a:gridCol>
                <a:gridCol w="658368">
                  <a:extLst>
                    <a:ext uri="{9D8B030D-6E8A-4147-A177-3AD203B41FA5}">
                      <a16:colId xmlns:a16="http://schemas.microsoft.com/office/drawing/2014/main" val="2232066260"/>
                    </a:ext>
                  </a:extLst>
                </a:gridCol>
                <a:gridCol w="658368">
                  <a:extLst>
                    <a:ext uri="{9D8B030D-6E8A-4147-A177-3AD203B41FA5}">
                      <a16:colId xmlns:a16="http://schemas.microsoft.com/office/drawing/2014/main" val="270878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5528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- 2023-06-28 10:00:32</a:t>
                      </a:r>
                      <a:r>
                        <a:rPr kumimoji="0" lang="de-DE" sz="1000" b="0" i="0" u="none" strike="noStrike" kern="1200" cap="none" spc="0" normalizeH="0" baseline="0" noProof="0">
                          <a:ln>
                            <a:noFill/>
                          </a:ln>
                          <a:solidFill>
                            <a:prstClr val="black"/>
                          </a:solidFill>
                          <a:effectLst/>
                          <a:uLnTx/>
                          <a:uFillTx/>
                          <a:latin typeface="Calibri"/>
                          <a:ea typeface="+mn-ea"/>
                          <a:cs typeface="+mn-cs"/>
                        </a:rPr>
                        <a:t>
 #adesso Kunde @VPV_de gewinnt German Brand Award 2023! 🏆
Mit #adesso konnte VPV den Karrierepfad für Vertriebsmitarbeitende komplett neu entwickeln und an den Markenwerten ausrichten. ☝️
Eine gelungene Zusammenarbeit. 💙🤝
#PI: https://t.co/bbJMIMDBtM
#adessoInsurance https://t.co/v9R8arMYWb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https://pbs.twimg.com/media/Fzsd6eNXwAAXYsO.jpg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0.2749 %</a:t>
                      </a:r>
                    </a:p>
                  </a:txBody>
                  <a:tcPr/>
                </a:tc>
                <a:extLst>
                  <a:ext uri="{0D108BD9-81ED-4DB2-BD59-A6C34878D82A}">
                    <a16:rowId xmlns:a16="http://schemas.microsoft.com/office/drawing/2014/main" val="42075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- 2023-06-27 15:00:16</a:t>
                      </a:r>
                      <a:r>
                        <a:rPr kumimoji="0" lang="de-DE" sz="1000" b="0" i="0" u="none" strike="noStrike" kern="1200" cap="none" spc="0" normalizeH="0" baseline="0" noProof="0">
                          <a:ln>
                            <a:noFill/>
                          </a:ln>
                          <a:solidFill>
                            <a:prstClr val="black"/>
                          </a:solidFill>
                          <a:effectLst/>
                          <a:uLnTx/>
                          <a:uFillTx/>
                          <a:latin typeface="Calibri"/>
                          <a:ea typeface="+mn-ea"/>
                          <a:cs typeface="+mn-cs"/>
                        </a:rPr>
                        <a:t>
 Entdecke die Welt der #NFTs. 🌐
In unserem #adessoBlog-Beitrag von #adessi Kevin Pahlke erfährst du nicht nur spannende Details über vielfältigen Anwendungen von NFTs, sondern auch über potenzielle Risiken, die damit einhergehen. 👉 https://t.co/U8y1MbQakI
#adesso #token https://t.co/Eu9X6dPCjS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https://pbs.twimg.com/media/FzoY7UqWAAMkgM_.jpg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0.1832 %</a:t>
                      </a:r>
                    </a:p>
                  </a:txBody>
                  <a:tcPr/>
                </a:tc>
                <a:extLst>
                  <a:ext uri="{0D108BD9-81ED-4DB2-BD59-A6C34878D82A}">
                    <a16:rowId xmlns:a16="http://schemas.microsoft.com/office/drawing/2014/main" val="341769113"/>
                  </a:ext>
                </a:extLst>
              </a:tr>
            </a:tbl>
          </a:graphicData>
        </a:graphic>
      </p:graphicFrame>
      <p:sp>
        <p:nvSpPr>
          <p:cNvPr id="4" name="Text Placeholder 3">
            <a:extLst>
              <a:ext uri="{FF2B5EF4-FFF2-40B4-BE49-F238E27FC236}">
                <a16:creationId xmlns:a16="http://schemas.microsoft.com/office/drawing/2014/main" id="{BAB381E0-DC93-4480-8EFC-AA8EBCCF0323}"/>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830076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6263-18B2-4EF4-9E56-D9A13C8376D2}"/>
              </a:ext>
            </a:extLst>
          </p:cNvPr>
          <p:cNvSpPr>
            <a:spLocks noGrp="1"/>
          </p:cNvSpPr>
          <p:nvPr>
            <p:ph type="title"/>
          </p:nvPr>
        </p:nvSpPr>
        <p:spPr/>
        <p:txBody>
          <a:bodyPr/>
          <a:lstStyle/>
          <a:p>
            <a:r>
              <a:rPr lang="en-US"/>
              <a:t>Twitter Own Tweets Table | adesso - 3 of 13</a:t>
            </a:r>
          </a:p>
        </p:txBody>
      </p:sp>
      <p:graphicFrame>
        <p:nvGraphicFramePr>
          <p:cNvPr id="5" name="Table Placeholder 4">
            <a:extLst>
              <a:ext uri="{FF2B5EF4-FFF2-40B4-BE49-F238E27FC236}">
                <a16:creationId xmlns:a16="http://schemas.microsoft.com/office/drawing/2014/main" id="{5DCB9022-42F0-4110-838E-8D0F0903F78D}"/>
              </a:ext>
            </a:extLst>
          </p:cNvPr>
          <p:cNvGraphicFramePr>
            <a:graphicFrameLocks noGrp="1"/>
          </p:cNvGraphicFramePr>
          <p:nvPr>
            <p:ph type="tbl" sz="quarter" idx="13"/>
            <p:extLst>
              <p:ext uri="{D42A27DB-BD31-4B8C-83A1-F6EECF244321}">
                <p14:modId xmlns:p14="http://schemas.microsoft.com/office/powerpoint/2010/main" val="260881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9240993"/>
                    </a:ext>
                  </a:extLst>
                </a:gridCol>
                <a:gridCol w="1645920">
                  <a:extLst>
                    <a:ext uri="{9D8B030D-6E8A-4147-A177-3AD203B41FA5}">
                      <a16:colId xmlns:a16="http://schemas.microsoft.com/office/drawing/2014/main" val="756528309"/>
                    </a:ext>
                  </a:extLst>
                </a:gridCol>
                <a:gridCol w="658368">
                  <a:extLst>
                    <a:ext uri="{9D8B030D-6E8A-4147-A177-3AD203B41FA5}">
                      <a16:colId xmlns:a16="http://schemas.microsoft.com/office/drawing/2014/main" val="2229328026"/>
                    </a:ext>
                  </a:extLst>
                </a:gridCol>
                <a:gridCol w="658368">
                  <a:extLst>
                    <a:ext uri="{9D8B030D-6E8A-4147-A177-3AD203B41FA5}">
                      <a16:colId xmlns:a16="http://schemas.microsoft.com/office/drawing/2014/main" val="3733550151"/>
                    </a:ext>
                  </a:extLst>
                </a:gridCol>
                <a:gridCol w="658368">
                  <a:extLst>
                    <a:ext uri="{9D8B030D-6E8A-4147-A177-3AD203B41FA5}">
                      <a16:colId xmlns:a16="http://schemas.microsoft.com/office/drawing/2014/main" val="609270016"/>
                    </a:ext>
                  </a:extLst>
                </a:gridCol>
                <a:gridCol w="658368">
                  <a:extLst>
                    <a:ext uri="{9D8B030D-6E8A-4147-A177-3AD203B41FA5}">
                      <a16:colId xmlns:a16="http://schemas.microsoft.com/office/drawing/2014/main" val="583357450"/>
                    </a:ext>
                  </a:extLst>
                </a:gridCol>
                <a:gridCol w="658368">
                  <a:extLst>
                    <a:ext uri="{9D8B030D-6E8A-4147-A177-3AD203B41FA5}">
                      <a16:colId xmlns:a16="http://schemas.microsoft.com/office/drawing/2014/main" val="2176920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1886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- 2023-06-26 15:04:25</a:t>
                      </a:r>
                      <a:r>
                        <a:rPr kumimoji="0" lang="de-DE" sz="1000" b="0" i="0" u="none" strike="noStrike" kern="1200" cap="none" spc="0" normalizeH="0" baseline="0" noProof="0">
                          <a:ln>
                            <a:noFill/>
                          </a:ln>
                          <a:solidFill>
                            <a:prstClr val="black"/>
                          </a:solidFill>
                          <a:effectLst/>
                          <a:uLnTx/>
                          <a:uFillTx/>
                          <a:latin typeface="Calibri"/>
                          <a:ea typeface="+mn-ea"/>
                          <a:cs typeface="+mn-cs"/>
                        </a:rPr>
                        <a:t>
 🌱Die Zukunft ist änachhaltig – auch die Investments eurer Kunden?💰
Mit der Future Bank© von #adesso, der nächsten Generation im Mobile Banking, zeigen wir, wie nachhaltiges Investieren möglich ist.
Kontaktiert uns für eine Demoversion 👉 https://t.co/P2dH3a9FUb
#adessobanking https://t.co/C6JbT12D4K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https://pbs.twimg.com/media/FzjQSpYWYAA66NU.jpg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0.1832 %</a:t>
                      </a:r>
                    </a:p>
                  </a:txBody>
                  <a:tcPr/>
                </a:tc>
                <a:extLst>
                  <a:ext uri="{0D108BD9-81ED-4DB2-BD59-A6C34878D82A}">
                    <a16:rowId xmlns:a16="http://schemas.microsoft.com/office/drawing/2014/main" val="413596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- 2023-06-26 09:33:08</a:t>
                      </a:r>
                      <a:r>
                        <a:rPr kumimoji="0" lang="de-DE" sz="1000" b="0" i="0" u="none" strike="noStrike" kern="1200" cap="none" spc="0" normalizeH="0" baseline="0" noProof="0">
                          <a:ln>
                            <a:noFill/>
                          </a:ln>
                          <a:solidFill>
                            <a:prstClr val="black"/>
                          </a:solidFill>
                          <a:effectLst/>
                          <a:uLnTx/>
                          <a:uFillTx/>
                          <a:latin typeface="Calibri"/>
                          <a:ea typeface="+mn-ea"/>
                          <a:cs typeface="+mn-cs"/>
                        </a:rPr>
                        <a:t>
 Das Thema Spezifikation und Konzeption von #Anforderungssystemen hast du im Griff und du willst dort einsteigen, wo #Zukunft programmiert wird?
Dann bist du bei uns als Senior Software Architekt Java (all genders) genau richtig! ✅
👉 https://t.co/73skQAO6Yv
#adesso #adessoTopJob https://t.co/WZ57lVPhAu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https://pbs.twimg.com/media/FziDwbTXoAEff_Y.jpg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93294773"/>
                  </a:ext>
                </a:extLst>
              </a:tr>
            </a:tbl>
          </a:graphicData>
        </a:graphic>
      </p:graphicFrame>
      <p:sp>
        <p:nvSpPr>
          <p:cNvPr id="4" name="Text Placeholder 3">
            <a:extLst>
              <a:ext uri="{FF2B5EF4-FFF2-40B4-BE49-F238E27FC236}">
                <a16:creationId xmlns:a16="http://schemas.microsoft.com/office/drawing/2014/main" id="{F05731B0-F906-409A-8858-EB87A9102DA7}"/>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019826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B5604-805F-4200-A4C6-8F047EF6B267}"/>
              </a:ext>
            </a:extLst>
          </p:cNvPr>
          <p:cNvSpPr>
            <a:spLocks noGrp="1"/>
          </p:cNvSpPr>
          <p:nvPr>
            <p:ph type="title"/>
          </p:nvPr>
        </p:nvSpPr>
        <p:spPr/>
        <p:txBody>
          <a:bodyPr/>
          <a:lstStyle/>
          <a:p>
            <a:r>
              <a:rPr lang="en-US"/>
              <a:t>Twitter Own Tweets Table | adesso - 4 of 13</a:t>
            </a:r>
          </a:p>
        </p:txBody>
      </p:sp>
      <p:graphicFrame>
        <p:nvGraphicFramePr>
          <p:cNvPr id="5" name="Table Placeholder 4">
            <a:extLst>
              <a:ext uri="{FF2B5EF4-FFF2-40B4-BE49-F238E27FC236}">
                <a16:creationId xmlns:a16="http://schemas.microsoft.com/office/drawing/2014/main" id="{C1EF1078-278F-4550-8B7C-96630D324A61}"/>
              </a:ext>
            </a:extLst>
          </p:cNvPr>
          <p:cNvGraphicFramePr>
            <a:graphicFrameLocks noGrp="1"/>
          </p:cNvGraphicFramePr>
          <p:nvPr>
            <p:ph type="tbl" sz="quarter" idx="13"/>
            <p:extLst>
              <p:ext uri="{D42A27DB-BD31-4B8C-83A1-F6EECF244321}">
                <p14:modId xmlns:p14="http://schemas.microsoft.com/office/powerpoint/2010/main" val="396157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31466938"/>
                    </a:ext>
                  </a:extLst>
                </a:gridCol>
                <a:gridCol w="1645920">
                  <a:extLst>
                    <a:ext uri="{9D8B030D-6E8A-4147-A177-3AD203B41FA5}">
                      <a16:colId xmlns:a16="http://schemas.microsoft.com/office/drawing/2014/main" val="829950313"/>
                    </a:ext>
                  </a:extLst>
                </a:gridCol>
                <a:gridCol w="658368">
                  <a:extLst>
                    <a:ext uri="{9D8B030D-6E8A-4147-A177-3AD203B41FA5}">
                      <a16:colId xmlns:a16="http://schemas.microsoft.com/office/drawing/2014/main" val="1614617002"/>
                    </a:ext>
                  </a:extLst>
                </a:gridCol>
                <a:gridCol w="658368">
                  <a:extLst>
                    <a:ext uri="{9D8B030D-6E8A-4147-A177-3AD203B41FA5}">
                      <a16:colId xmlns:a16="http://schemas.microsoft.com/office/drawing/2014/main" val="3108390225"/>
                    </a:ext>
                  </a:extLst>
                </a:gridCol>
                <a:gridCol w="658368">
                  <a:extLst>
                    <a:ext uri="{9D8B030D-6E8A-4147-A177-3AD203B41FA5}">
                      <a16:colId xmlns:a16="http://schemas.microsoft.com/office/drawing/2014/main" val="651460607"/>
                    </a:ext>
                  </a:extLst>
                </a:gridCol>
                <a:gridCol w="658368">
                  <a:extLst>
                    <a:ext uri="{9D8B030D-6E8A-4147-A177-3AD203B41FA5}">
                      <a16:colId xmlns:a16="http://schemas.microsoft.com/office/drawing/2014/main" val="3466011310"/>
                    </a:ext>
                  </a:extLst>
                </a:gridCol>
                <a:gridCol w="658368">
                  <a:extLst>
                    <a:ext uri="{9D8B030D-6E8A-4147-A177-3AD203B41FA5}">
                      <a16:colId xmlns:a16="http://schemas.microsoft.com/office/drawing/2014/main" val="111925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3881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- 2023-06-23 15:00:17</a:t>
                      </a:r>
                      <a:r>
                        <a:rPr kumimoji="0" lang="de-DE" sz="1000" b="0" i="0" u="none" strike="noStrike" kern="1200" cap="none" spc="0" normalizeH="0" baseline="0" noProof="0">
                          <a:ln>
                            <a:noFill/>
                          </a:ln>
                          <a:solidFill>
                            <a:prstClr val="black"/>
                          </a:solidFill>
                          <a:effectLst/>
                          <a:uLnTx/>
                          <a:uFillTx/>
                          <a:latin typeface="Calibri"/>
                          <a:ea typeface="+mn-ea"/>
                          <a:cs typeface="+mn-cs"/>
                        </a:rPr>
                        <a:t>
 Die Route ist geplant, die Wanderstiefel sind geschnürt! 🗺️🥾
Geht mit auf die Reise und beschäftigt euch mit spannenden Themen der #Digitalisierung! 💻
Live erleben bei der Digitalen Pilgerreise am 26.07. in München. 🗓️
Jetzt anmelden 👉 https://t.co/D2sQFcYHdk
#adessoMünchen https://t.co/Sh1LHfjB3O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https://pbs.twimg.com/media/FzTykozX0AI8POP.jpg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0.0915 %</a:t>
                      </a:r>
                    </a:p>
                  </a:txBody>
                  <a:tcPr/>
                </a:tc>
                <a:extLst>
                  <a:ext uri="{0D108BD9-81ED-4DB2-BD59-A6C34878D82A}">
                    <a16:rowId xmlns:a16="http://schemas.microsoft.com/office/drawing/2014/main" val="105626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- 2023-06-23 09:00:19</a:t>
                      </a:r>
                      <a:r>
                        <a:rPr kumimoji="0" lang="de-DE" sz="1000" b="0" i="0" u="none" strike="noStrike" kern="1200" cap="none" spc="0" normalizeH="0" baseline="0" noProof="0">
                          <a:ln>
                            <a:noFill/>
                          </a:ln>
                          <a:solidFill>
                            <a:prstClr val="black"/>
                          </a:solidFill>
                          <a:effectLst/>
                          <a:uLnTx/>
                          <a:uFillTx/>
                          <a:latin typeface="Calibri"/>
                          <a:ea typeface="+mn-ea"/>
                          <a:cs typeface="+mn-cs"/>
                        </a:rPr>
                        <a:t>
 Generation Z &amp;amp; die Zukunft der Lotterie-Industrie 🔮
Die #GenZ verändert nicht nur den Medienkonsum &amp;amp; Arbeitsansätze, sondern auch die Art des Lottospielens.
Erfahre, wie #adesso die Lotterie-Industrie in die Zukunft führt. 👉 https://t.co/fCE31Spizh
#adessolottery #adessoblog https://t.co/0AHnBQiVJv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https://pbs.twimg.com/media/FzSgLziXsAAM2II.jpg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0.1831 %</a:t>
                      </a:r>
                    </a:p>
                  </a:txBody>
                  <a:tcPr/>
                </a:tc>
                <a:extLst>
                  <a:ext uri="{0D108BD9-81ED-4DB2-BD59-A6C34878D82A}">
                    <a16:rowId xmlns:a16="http://schemas.microsoft.com/office/drawing/2014/main" val="1086105228"/>
                  </a:ext>
                </a:extLst>
              </a:tr>
            </a:tbl>
          </a:graphicData>
        </a:graphic>
      </p:graphicFrame>
      <p:sp>
        <p:nvSpPr>
          <p:cNvPr id="4" name="Text Placeholder 3">
            <a:extLst>
              <a:ext uri="{FF2B5EF4-FFF2-40B4-BE49-F238E27FC236}">
                <a16:creationId xmlns:a16="http://schemas.microsoft.com/office/drawing/2014/main" id="{05A8308B-9BA2-4232-973A-90600DDFCC4C}"/>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788369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11F6-15B4-4669-A6A1-242ED845D8A7}"/>
              </a:ext>
            </a:extLst>
          </p:cNvPr>
          <p:cNvSpPr>
            <a:spLocks noGrp="1"/>
          </p:cNvSpPr>
          <p:nvPr>
            <p:ph type="title"/>
          </p:nvPr>
        </p:nvSpPr>
        <p:spPr/>
        <p:txBody>
          <a:bodyPr/>
          <a:lstStyle/>
          <a:p>
            <a:r>
              <a:rPr lang="en-US"/>
              <a:t>Twitter Own Tweets Table | adesso - 5 of 13</a:t>
            </a:r>
          </a:p>
        </p:txBody>
      </p:sp>
      <p:graphicFrame>
        <p:nvGraphicFramePr>
          <p:cNvPr id="5" name="Table Placeholder 4">
            <a:extLst>
              <a:ext uri="{FF2B5EF4-FFF2-40B4-BE49-F238E27FC236}">
                <a16:creationId xmlns:a16="http://schemas.microsoft.com/office/drawing/2014/main" id="{367CD005-E483-4C09-A948-F2405CA57D46}"/>
              </a:ext>
            </a:extLst>
          </p:cNvPr>
          <p:cNvGraphicFramePr>
            <a:graphicFrameLocks noGrp="1"/>
          </p:cNvGraphicFramePr>
          <p:nvPr>
            <p:ph type="tbl" sz="quarter" idx="13"/>
            <p:extLst>
              <p:ext uri="{D42A27DB-BD31-4B8C-83A1-F6EECF244321}">
                <p14:modId xmlns:p14="http://schemas.microsoft.com/office/powerpoint/2010/main" val="133807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96027787"/>
                    </a:ext>
                  </a:extLst>
                </a:gridCol>
                <a:gridCol w="1645920">
                  <a:extLst>
                    <a:ext uri="{9D8B030D-6E8A-4147-A177-3AD203B41FA5}">
                      <a16:colId xmlns:a16="http://schemas.microsoft.com/office/drawing/2014/main" val="4130068882"/>
                    </a:ext>
                  </a:extLst>
                </a:gridCol>
                <a:gridCol w="658368">
                  <a:extLst>
                    <a:ext uri="{9D8B030D-6E8A-4147-A177-3AD203B41FA5}">
                      <a16:colId xmlns:a16="http://schemas.microsoft.com/office/drawing/2014/main" val="3031829321"/>
                    </a:ext>
                  </a:extLst>
                </a:gridCol>
                <a:gridCol w="658368">
                  <a:extLst>
                    <a:ext uri="{9D8B030D-6E8A-4147-A177-3AD203B41FA5}">
                      <a16:colId xmlns:a16="http://schemas.microsoft.com/office/drawing/2014/main" val="3072943590"/>
                    </a:ext>
                  </a:extLst>
                </a:gridCol>
                <a:gridCol w="658368">
                  <a:extLst>
                    <a:ext uri="{9D8B030D-6E8A-4147-A177-3AD203B41FA5}">
                      <a16:colId xmlns:a16="http://schemas.microsoft.com/office/drawing/2014/main" val="1344237645"/>
                    </a:ext>
                  </a:extLst>
                </a:gridCol>
                <a:gridCol w="658368">
                  <a:extLst>
                    <a:ext uri="{9D8B030D-6E8A-4147-A177-3AD203B41FA5}">
                      <a16:colId xmlns:a16="http://schemas.microsoft.com/office/drawing/2014/main" val="3242309481"/>
                    </a:ext>
                  </a:extLst>
                </a:gridCol>
                <a:gridCol w="658368">
                  <a:extLst>
                    <a:ext uri="{9D8B030D-6E8A-4147-A177-3AD203B41FA5}">
                      <a16:colId xmlns:a16="http://schemas.microsoft.com/office/drawing/2014/main" val="2320403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503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- 2023-06-22 17:24:24</a:t>
                      </a:r>
                      <a:r>
                        <a:rPr kumimoji="0" lang="de-DE" sz="1000" b="0" i="0" u="none" strike="noStrike" kern="1200" cap="none" spc="0" normalizeH="0" baseline="0" noProof="0">
                          <a:ln>
                            <a:noFill/>
                          </a:ln>
                          <a:solidFill>
                            <a:prstClr val="black"/>
                          </a:solidFill>
                          <a:effectLst/>
                          <a:uLnTx/>
                          <a:uFillTx/>
                          <a:latin typeface="Calibri"/>
                          <a:ea typeface="+mn-ea"/>
                          <a:cs typeface="+mn-cs"/>
                        </a:rPr>
                        <a:t>
 Die Forschungsrakete #MAPHEUS-13 des @DLR_de  startete im Mai zu ihrer Mission! 🚀
Mit an Bord war #Software von #adesso – wie schon im vergangenen Oktober bei MAPHEUS-12. ☝️
Die Mission rückte für adesso dieses Mal das Thema Post-Quanten-Kryptographie in den Fokus. https://t.co/hmusBagqoS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https://pbs.twimg.com/media/FzPIWg_XwAEOQKn.jpg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0.3202 %</a:t>
                      </a:r>
                    </a:p>
                  </a:txBody>
                  <a:tcPr/>
                </a:tc>
                <a:extLst>
                  <a:ext uri="{0D108BD9-81ED-4DB2-BD59-A6C34878D82A}">
                    <a16:rowId xmlns:a16="http://schemas.microsoft.com/office/drawing/2014/main" val="398115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- 2023-06-22 10:00:44</a:t>
                      </a:r>
                      <a:r>
                        <a:rPr kumimoji="0" lang="de-DE" sz="1000" b="0" i="0" u="none" strike="noStrike" kern="1200" cap="none" spc="0" normalizeH="0" baseline="0" noProof="0">
                          <a:ln>
                            <a:noFill/>
                          </a:ln>
                          <a:solidFill>
                            <a:prstClr val="black"/>
                          </a:solidFill>
                          <a:effectLst/>
                          <a:uLnTx/>
                          <a:uFillTx/>
                          <a:latin typeface="Calibri"/>
                          <a:ea typeface="+mn-ea"/>
                          <a:cs typeface="+mn-cs"/>
                        </a:rPr>
                        <a:t>
 📢 Michael Zorc, die @BVB-Legende, verstärkt den Aufsichtsrat der #adesso SE! Als Digitalisierungspartner der Branche gibt es bei uns seit einem Jahr den Geschäftsbereich #adessoSports, der Lösungen &amp;amp; Produkte für die #Sportbranche entwickelt. 🚀🔝 
#PI: https://t.co/Gk1QTOEuu9 https://t.co/zxSRlDAm4H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https://pbs.twimg.com/media/FzNkawJWIAI0EIO.jpg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0.5489 %</a:t>
                      </a:r>
                    </a:p>
                  </a:txBody>
                  <a:tcPr/>
                </a:tc>
                <a:extLst>
                  <a:ext uri="{0D108BD9-81ED-4DB2-BD59-A6C34878D82A}">
                    <a16:rowId xmlns:a16="http://schemas.microsoft.com/office/drawing/2014/main" val="3056386063"/>
                  </a:ext>
                </a:extLst>
              </a:tr>
            </a:tbl>
          </a:graphicData>
        </a:graphic>
      </p:graphicFrame>
      <p:sp>
        <p:nvSpPr>
          <p:cNvPr id="4" name="Text Placeholder 3">
            <a:extLst>
              <a:ext uri="{FF2B5EF4-FFF2-40B4-BE49-F238E27FC236}">
                <a16:creationId xmlns:a16="http://schemas.microsoft.com/office/drawing/2014/main" id="{10E3B70F-65C9-4D99-98C7-8F80F64CBA7F}"/>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809835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1FCB0-0B83-4050-9934-F21C95F64670}"/>
              </a:ext>
            </a:extLst>
          </p:cNvPr>
          <p:cNvSpPr>
            <a:spLocks noGrp="1"/>
          </p:cNvSpPr>
          <p:nvPr>
            <p:ph type="title"/>
          </p:nvPr>
        </p:nvSpPr>
        <p:spPr/>
        <p:txBody>
          <a:bodyPr/>
          <a:lstStyle/>
          <a:p>
            <a:r>
              <a:rPr lang="en-US"/>
              <a:t>Twitter Own Tweets Table | adesso - 6 of 13</a:t>
            </a:r>
          </a:p>
        </p:txBody>
      </p:sp>
      <p:graphicFrame>
        <p:nvGraphicFramePr>
          <p:cNvPr id="5" name="Table Placeholder 4">
            <a:extLst>
              <a:ext uri="{FF2B5EF4-FFF2-40B4-BE49-F238E27FC236}">
                <a16:creationId xmlns:a16="http://schemas.microsoft.com/office/drawing/2014/main" id="{E04900F6-0E2D-4661-AE41-40F2825F7712}"/>
              </a:ext>
            </a:extLst>
          </p:cNvPr>
          <p:cNvGraphicFramePr>
            <a:graphicFrameLocks noGrp="1"/>
          </p:cNvGraphicFramePr>
          <p:nvPr>
            <p:ph type="tbl" sz="quarter" idx="13"/>
            <p:extLst>
              <p:ext uri="{D42A27DB-BD31-4B8C-83A1-F6EECF244321}">
                <p14:modId xmlns:p14="http://schemas.microsoft.com/office/powerpoint/2010/main" val="3514881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32275345"/>
                    </a:ext>
                  </a:extLst>
                </a:gridCol>
                <a:gridCol w="1645920">
                  <a:extLst>
                    <a:ext uri="{9D8B030D-6E8A-4147-A177-3AD203B41FA5}">
                      <a16:colId xmlns:a16="http://schemas.microsoft.com/office/drawing/2014/main" val="869611252"/>
                    </a:ext>
                  </a:extLst>
                </a:gridCol>
                <a:gridCol w="658368">
                  <a:extLst>
                    <a:ext uri="{9D8B030D-6E8A-4147-A177-3AD203B41FA5}">
                      <a16:colId xmlns:a16="http://schemas.microsoft.com/office/drawing/2014/main" val="1887517552"/>
                    </a:ext>
                  </a:extLst>
                </a:gridCol>
                <a:gridCol w="658368">
                  <a:extLst>
                    <a:ext uri="{9D8B030D-6E8A-4147-A177-3AD203B41FA5}">
                      <a16:colId xmlns:a16="http://schemas.microsoft.com/office/drawing/2014/main" val="2707272107"/>
                    </a:ext>
                  </a:extLst>
                </a:gridCol>
                <a:gridCol w="658368">
                  <a:extLst>
                    <a:ext uri="{9D8B030D-6E8A-4147-A177-3AD203B41FA5}">
                      <a16:colId xmlns:a16="http://schemas.microsoft.com/office/drawing/2014/main" val="3899924919"/>
                    </a:ext>
                  </a:extLst>
                </a:gridCol>
                <a:gridCol w="658368">
                  <a:extLst>
                    <a:ext uri="{9D8B030D-6E8A-4147-A177-3AD203B41FA5}">
                      <a16:colId xmlns:a16="http://schemas.microsoft.com/office/drawing/2014/main" val="1257291310"/>
                    </a:ext>
                  </a:extLst>
                </a:gridCol>
                <a:gridCol w="658368">
                  <a:extLst>
                    <a:ext uri="{9D8B030D-6E8A-4147-A177-3AD203B41FA5}">
                      <a16:colId xmlns:a16="http://schemas.microsoft.com/office/drawing/2014/main" val="387147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7008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- 2023-06-21 08:04:50</a:t>
                      </a:r>
                      <a:r>
                        <a:rPr kumimoji="0" lang="en-US" sz="1000" b="0" i="0" u="none" strike="noStrike" kern="1200" cap="none" spc="0" normalizeH="0" baseline="0" noProof="0">
                          <a:ln>
                            <a:noFill/>
                          </a:ln>
                          <a:solidFill>
                            <a:prstClr val="black"/>
                          </a:solidFill>
                          <a:effectLst/>
                          <a:uLnTx/>
                          <a:uFillTx/>
                          <a:latin typeface="Calibri"/>
                          <a:ea typeface="+mn-ea"/>
                          <a:cs typeface="+mn-cs"/>
                        </a:rPr>
                        <a:t>
 Guten Morgen Areal Böhler! 🏭
Das schönste Wetter erwartet unsere Gäste zum adesso digital day. ☀️
Mehr #Mut durch Inspiration.
Mehr #Wachstum durch Technologie.
Mehr #Vertrauen durch Collaboration.
Sie Entscheiden! 🫵
#digiday23 #adessodigitalday https://t.co/62lDbzDlp2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https://pbs.twimg.com/media/FzIATezXsAAb8ob.jpg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0.2742 %</a:t>
                      </a:r>
                    </a:p>
                  </a:txBody>
                  <a:tcPr/>
                </a:tc>
                <a:extLst>
                  <a:ext uri="{0D108BD9-81ED-4DB2-BD59-A6C34878D82A}">
                    <a16:rowId xmlns:a16="http://schemas.microsoft.com/office/drawing/2014/main" val="90032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- 2023-06-20 18:37:42</a:t>
                      </a:r>
                      <a:r>
                        <a:rPr kumimoji="0" lang="de-DE" sz="1000" b="0" i="0" u="none" strike="noStrike" kern="1200" cap="none" spc="0" normalizeH="0" baseline="0" noProof="0">
                          <a:ln>
                            <a:noFill/>
                          </a:ln>
                          <a:solidFill>
                            <a:prstClr val="black"/>
                          </a:solidFill>
                          <a:effectLst/>
                          <a:uLnTx/>
                          <a:uFillTx/>
                          <a:latin typeface="Calibri"/>
                          <a:ea typeface="+mn-ea"/>
                          <a:cs typeface="+mn-cs"/>
                        </a:rPr>
                        <a:t>
 Herzliche Willkommen zur #adesso digital night! 👋 Wir freuen uns, im Rahmen des Pre-Events auf den morgigen digital day einzustimmen! Wir sind schon so aufgeregt 🤩 Worauf freut ihr euch am meisten? #digiday23 https://t.co/jRqTBLGiF6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https://pbs.twimg.com/media/FzFHkWkWwAEUcjL.jpg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0.3198 %</a:t>
                      </a:r>
                    </a:p>
                  </a:txBody>
                  <a:tcPr/>
                </a:tc>
                <a:extLst>
                  <a:ext uri="{0D108BD9-81ED-4DB2-BD59-A6C34878D82A}">
                    <a16:rowId xmlns:a16="http://schemas.microsoft.com/office/drawing/2014/main" val="3187297936"/>
                  </a:ext>
                </a:extLst>
              </a:tr>
            </a:tbl>
          </a:graphicData>
        </a:graphic>
      </p:graphicFrame>
      <p:sp>
        <p:nvSpPr>
          <p:cNvPr id="4" name="Text Placeholder 3">
            <a:extLst>
              <a:ext uri="{FF2B5EF4-FFF2-40B4-BE49-F238E27FC236}">
                <a16:creationId xmlns:a16="http://schemas.microsoft.com/office/drawing/2014/main" id="{00696639-B074-4A71-8220-29C8FB144784}"/>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158699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2A1F0-3091-4589-9026-64BB50BCDE05}"/>
              </a:ext>
            </a:extLst>
          </p:cNvPr>
          <p:cNvSpPr>
            <a:spLocks noGrp="1"/>
          </p:cNvSpPr>
          <p:nvPr>
            <p:ph type="title"/>
          </p:nvPr>
        </p:nvSpPr>
        <p:spPr/>
        <p:txBody>
          <a:bodyPr/>
          <a:lstStyle/>
          <a:p>
            <a:r>
              <a:rPr lang="en-US"/>
              <a:t>Twitter Own Tweets Table | adesso - 7 of 13</a:t>
            </a:r>
          </a:p>
        </p:txBody>
      </p:sp>
      <p:graphicFrame>
        <p:nvGraphicFramePr>
          <p:cNvPr id="5" name="Table Placeholder 4">
            <a:extLst>
              <a:ext uri="{FF2B5EF4-FFF2-40B4-BE49-F238E27FC236}">
                <a16:creationId xmlns:a16="http://schemas.microsoft.com/office/drawing/2014/main" id="{5C25CCF0-296B-45D6-B1D5-B2336CC1534E}"/>
              </a:ext>
            </a:extLst>
          </p:cNvPr>
          <p:cNvGraphicFramePr>
            <a:graphicFrameLocks noGrp="1"/>
          </p:cNvGraphicFramePr>
          <p:nvPr>
            <p:ph type="tbl" sz="quarter" idx="13"/>
            <p:extLst>
              <p:ext uri="{D42A27DB-BD31-4B8C-83A1-F6EECF244321}">
                <p14:modId xmlns:p14="http://schemas.microsoft.com/office/powerpoint/2010/main" val="311842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7296876"/>
                    </a:ext>
                  </a:extLst>
                </a:gridCol>
                <a:gridCol w="1645920">
                  <a:extLst>
                    <a:ext uri="{9D8B030D-6E8A-4147-A177-3AD203B41FA5}">
                      <a16:colId xmlns:a16="http://schemas.microsoft.com/office/drawing/2014/main" val="3432900623"/>
                    </a:ext>
                  </a:extLst>
                </a:gridCol>
                <a:gridCol w="658368">
                  <a:extLst>
                    <a:ext uri="{9D8B030D-6E8A-4147-A177-3AD203B41FA5}">
                      <a16:colId xmlns:a16="http://schemas.microsoft.com/office/drawing/2014/main" val="3855605045"/>
                    </a:ext>
                  </a:extLst>
                </a:gridCol>
                <a:gridCol w="658368">
                  <a:extLst>
                    <a:ext uri="{9D8B030D-6E8A-4147-A177-3AD203B41FA5}">
                      <a16:colId xmlns:a16="http://schemas.microsoft.com/office/drawing/2014/main" val="3016020156"/>
                    </a:ext>
                  </a:extLst>
                </a:gridCol>
                <a:gridCol w="658368">
                  <a:extLst>
                    <a:ext uri="{9D8B030D-6E8A-4147-A177-3AD203B41FA5}">
                      <a16:colId xmlns:a16="http://schemas.microsoft.com/office/drawing/2014/main" val="650732624"/>
                    </a:ext>
                  </a:extLst>
                </a:gridCol>
                <a:gridCol w="658368">
                  <a:extLst>
                    <a:ext uri="{9D8B030D-6E8A-4147-A177-3AD203B41FA5}">
                      <a16:colId xmlns:a16="http://schemas.microsoft.com/office/drawing/2014/main" val="2681936820"/>
                    </a:ext>
                  </a:extLst>
                </a:gridCol>
                <a:gridCol w="658368">
                  <a:extLst>
                    <a:ext uri="{9D8B030D-6E8A-4147-A177-3AD203B41FA5}">
                      <a16:colId xmlns:a16="http://schemas.microsoft.com/office/drawing/2014/main" val="368934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0622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- 2023-06-20 15:00:09</a:t>
                      </a:r>
                      <a:r>
                        <a:rPr kumimoji="0" lang="de-DE" sz="1000" b="0" i="0" u="none" strike="noStrike" kern="1200" cap="none" spc="0" normalizeH="0" baseline="0" noProof="0">
                          <a:ln>
                            <a:noFill/>
                          </a:ln>
                          <a:solidFill>
                            <a:prstClr val="black"/>
                          </a:solidFill>
                          <a:effectLst/>
                          <a:uLnTx/>
                          <a:uFillTx/>
                          <a:latin typeface="Calibri"/>
                          <a:ea typeface="+mn-ea"/>
                          <a:cs typeface="+mn-cs"/>
                        </a:rPr>
                        <a:t>
 Innovation in a Day: #FemaleFinance 💼 – Unterstützt die Gleichstellung in der Finanzwelt! 🌍
Wie können wir #Frauen dabei unterstützen, souveräne Anlageentscheidungen zu treffen und ihre finanzielle Zukunft selbstbestimmt zu gestalten?
👉 https://t.co/OuY6eDyM5K
#adessobanking https://t.co/1ST6dYv2Fd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https://pbs.twimg.com/media/FzEVxjZX0AESaRS.jpg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0.0914 %</a:t>
                      </a:r>
                    </a:p>
                  </a:txBody>
                  <a:tcPr/>
                </a:tc>
                <a:extLst>
                  <a:ext uri="{0D108BD9-81ED-4DB2-BD59-A6C34878D82A}">
                    <a16:rowId xmlns:a16="http://schemas.microsoft.com/office/drawing/2014/main" val="93625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- 2023-06-20 10:00:29</a:t>
                      </a:r>
                      <a:r>
                        <a:rPr kumimoji="0" lang="de-DE" sz="1000" b="0" i="0" u="none" strike="noStrike" kern="1200" cap="none" spc="0" normalizeH="0" baseline="0" noProof="0">
                          <a:ln>
                            <a:noFill/>
                          </a:ln>
                          <a:solidFill>
                            <a:prstClr val="black"/>
                          </a:solidFill>
                          <a:effectLst/>
                          <a:uLnTx/>
                          <a:uFillTx/>
                          <a:latin typeface="Calibri"/>
                          <a:ea typeface="+mn-ea"/>
                          <a:cs typeface="+mn-cs"/>
                        </a:rPr>
                        <a:t>
 Ein weiterer Zuwachs für den #adesso-Vorstand im Juli 2023! 🤝🔥
Durch zahlreiche Jahre bei adesso zwischen 2007 und 2021, kennt Mark Lohweber die Herausforderungen des Unternehmens!
Welcome Back #adessi! 🤗💙
#PI jetzt lesen 👉 https://t.co/of51YH1Zpe
#adessoNews https://t.co/4ot6TGHitv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https://pbs.twimg.com/media/FzDRLz0WcAIAXKh.jpg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0.1827 %</a:t>
                      </a:r>
                    </a:p>
                  </a:txBody>
                  <a:tcPr/>
                </a:tc>
                <a:extLst>
                  <a:ext uri="{0D108BD9-81ED-4DB2-BD59-A6C34878D82A}">
                    <a16:rowId xmlns:a16="http://schemas.microsoft.com/office/drawing/2014/main" val="4065575811"/>
                  </a:ext>
                </a:extLst>
              </a:tr>
            </a:tbl>
          </a:graphicData>
        </a:graphic>
      </p:graphicFrame>
      <p:sp>
        <p:nvSpPr>
          <p:cNvPr id="4" name="Text Placeholder 3">
            <a:extLst>
              <a:ext uri="{FF2B5EF4-FFF2-40B4-BE49-F238E27FC236}">
                <a16:creationId xmlns:a16="http://schemas.microsoft.com/office/drawing/2014/main" id="{10CA2E5F-6E1C-4CFC-B925-8F52095440AC}"/>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569767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C4EEC-4DA4-4C6E-BBAB-E46F48C5A747}"/>
              </a:ext>
            </a:extLst>
          </p:cNvPr>
          <p:cNvSpPr>
            <a:spLocks noGrp="1"/>
          </p:cNvSpPr>
          <p:nvPr>
            <p:ph type="title"/>
          </p:nvPr>
        </p:nvSpPr>
        <p:spPr/>
        <p:txBody>
          <a:bodyPr/>
          <a:lstStyle/>
          <a:p>
            <a:r>
              <a:rPr lang="en-US"/>
              <a:t>Twitter Own Tweets Table | adesso - 8 of 13</a:t>
            </a:r>
          </a:p>
        </p:txBody>
      </p:sp>
      <p:graphicFrame>
        <p:nvGraphicFramePr>
          <p:cNvPr id="5" name="Table Placeholder 4">
            <a:extLst>
              <a:ext uri="{FF2B5EF4-FFF2-40B4-BE49-F238E27FC236}">
                <a16:creationId xmlns:a16="http://schemas.microsoft.com/office/drawing/2014/main" id="{D2FC12C2-1675-4CFC-B8BF-686763DF8779}"/>
              </a:ext>
            </a:extLst>
          </p:cNvPr>
          <p:cNvGraphicFramePr>
            <a:graphicFrameLocks noGrp="1"/>
          </p:cNvGraphicFramePr>
          <p:nvPr>
            <p:ph type="tbl" sz="quarter" idx="13"/>
            <p:extLst>
              <p:ext uri="{D42A27DB-BD31-4B8C-83A1-F6EECF244321}">
                <p14:modId xmlns:p14="http://schemas.microsoft.com/office/powerpoint/2010/main" val="39263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70947019"/>
                    </a:ext>
                  </a:extLst>
                </a:gridCol>
                <a:gridCol w="1645920">
                  <a:extLst>
                    <a:ext uri="{9D8B030D-6E8A-4147-A177-3AD203B41FA5}">
                      <a16:colId xmlns:a16="http://schemas.microsoft.com/office/drawing/2014/main" val="1407958339"/>
                    </a:ext>
                  </a:extLst>
                </a:gridCol>
                <a:gridCol w="658368">
                  <a:extLst>
                    <a:ext uri="{9D8B030D-6E8A-4147-A177-3AD203B41FA5}">
                      <a16:colId xmlns:a16="http://schemas.microsoft.com/office/drawing/2014/main" val="3561049626"/>
                    </a:ext>
                  </a:extLst>
                </a:gridCol>
                <a:gridCol w="658368">
                  <a:extLst>
                    <a:ext uri="{9D8B030D-6E8A-4147-A177-3AD203B41FA5}">
                      <a16:colId xmlns:a16="http://schemas.microsoft.com/office/drawing/2014/main" val="1905733715"/>
                    </a:ext>
                  </a:extLst>
                </a:gridCol>
                <a:gridCol w="658368">
                  <a:extLst>
                    <a:ext uri="{9D8B030D-6E8A-4147-A177-3AD203B41FA5}">
                      <a16:colId xmlns:a16="http://schemas.microsoft.com/office/drawing/2014/main" val="3276626842"/>
                    </a:ext>
                  </a:extLst>
                </a:gridCol>
                <a:gridCol w="658368">
                  <a:extLst>
                    <a:ext uri="{9D8B030D-6E8A-4147-A177-3AD203B41FA5}">
                      <a16:colId xmlns:a16="http://schemas.microsoft.com/office/drawing/2014/main" val="862401615"/>
                    </a:ext>
                  </a:extLst>
                </a:gridCol>
                <a:gridCol w="658368">
                  <a:extLst>
                    <a:ext uri="{9D8B030D-6E8A-4147-A177-3AD203B41FA5}">
                      <a16:colId xmlns:a16="http://schemas.microsoft.com/office/drawing/2014/main" val="2270841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5016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- 2023-06-19 12:00:43</a:t>
                      </a:r>
                      <a:r>
                        <a:rPr kumimoji="0" lang="en-US" sz="1000" b="0" i="0" u="none" strike="noStrike" kern="1200" cap="none" spc="0" normalizeH="0" baseline="0" noProof="0">
                          <a:ln>
                            <a:noFill/>
                          </a:ln>
                          <a:solidFill>
                            <a:prstClr val="black"/>
                          </a:solidFill>
                          <a:effectLst/>
                          <a:uLnTx/>
                          <a:uFillTx/>
                          <a:latin typeface="Calibri"/>
                          <a:ea typeface="+mn-ea"/>
                          <a:cs typeface="+mn-cs"/>
                        </a:rPr>
                        <a:t>
 KI &amp;amp; Salesforce? It's a match!
Entdeckt die Top #KI-Funktionen von #Salesforce in unseren On-Demand-Webinaren! 🚀
💡Effizientere Personalisierung durch KI
💡Better Conversion with AI
💡Service-Champion dank KI
👉 https://t.co/HOnenKZD3C
#adesso #adessosalesforce #adessoretail https://t.co/g8iPENpU1U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https://pbs.twimg.com/media/Fy-jHc9XsAAmyLH.jpg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0.2283 %</a:t>
                      </a:r>
                    </a:p>
                  </a:txBody>
                  <a:tcPr/>
                </a:tc>
                <a:extLst>
                  <a:ext uri="{0D108BD9-81ED-4DB2-BD59-A6C34878D82A}">
                    <a16:rowId xmlns:a16="http://schemas.microsoft.com/office/drawing/2014/main" val="192106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- 2023-06-16 09:00:12</a:t>
                      </a:r>
                      <a:r>
                        <a:rPr kumimoji="0" lang="de-DE" sz="1000" b="0" i="0" u="none" strike="noStrike" kern="1200" cap="none" spc="0" normalizeH="0" baseline="0" noProof="0">
                          <a:ln>
                            <a:noFill/>
                          </a:ln>
                          <a:solidFill>
                            <a:prstClr val="black"/>
                          </a:solidFill>
                          <a:effectLst/>
                          <a:uLnTx/>
                          <a:uFillTx/>
                          <a:latin typeface="Calibri"/>
                          <a:ea typeface="+mn-ea"/>
                          <a:cs typeface="+mn-cs"/>
                        </a:rPr>
                        <a:t>
 Eine schnelle Einführung in die automatische Dokumentenverarbeitung mit großen Sprachmodellen. 📄🤖
Wie können LLMs Unternehmen dabei unterstützen, Daten effizienter zu verarbeiten? 🤔
Das erfährst du in unserem #adessoBlog-Beitrag. 👉 https://t.co/yCC5ZIKWpk
#LLM #KI #adesso https://t.co/hZsPE5u0yk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https://pbs.twimg.com/media/FyudB1OWIAQEZG7.jpg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0.0913 %</a:t>
                      </a:r>
                    </a:p>
                  </a:txBody>
                  <a:tcPr/>
                </a:tc>
                <a:extLst>
                  <a:ext uri="{0D108BD9-81ED-4DB2-BD59-A6C34878D82A}">
                    <a16:rowId xmlns:a16="http://schemas.microsoft.com/office/drawing/2014/main" val="17287880"/>
                  </a:ext>
                </a:extLst>
              </a:tr>
            </a:tbl>
          </a:graphicData>
        </a:graphic>
      </p:graphicFrame>
      <p:sp>
        <p:nvSpPr>
          <p:cNvPr id="4" name="Text Placeholder 3">
            <a:extLst>
              <a:ext uri="{FF2B5EF4-FFF2-40B4-BE49-F238E27FC236}">
                <a16:creationId xmlns:a16="http://schemas.microsoft.com/office/drawing/2014/main" id="{9DB20037-1CEB-4477-853D-5FB9D7E8239A}"/>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573623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9D3B2-7BEE-4B00-84D9-1933C4CEA828}"/>
              </a:ext>
            </a:extLst>
          </p:cNvPr>
          <p:cNvSpPr>
            <a:spLocks noGrp="1"/>
          </p:cNvSpPr>
          <p:nvPr>
            <p:ph type="title"/>
          </p:nvPr>
        </p:nvSpPr>
        <p:spPr/>
        <p:txBody>
          <a:bodyPr/>
          <a:lstStyle/>
          <a:p>
            <a:r>
              <a:rPr lang="en-US"/>
              <a:t>Twitter Own Tweets Table | adesso - 9 of 13</a:t>
            </a:r>
          </a:p>
        </p:txBody>
      </p:sp>
      <p:graphicFrame>
        <p:nvGraphicFramePr>
          <p:cNvPr id="5" name="Table Placeholder 4">
            <a:extLst>
              <a:ext uri="{FF2B5EF4-FFF2-40B4-BE49-F238E27FC236}">
                <a16:creationId xmlns:a16="http://schemas.microsoft.com/office/drawing/2014/main" id="{6C5E3F34-9613-4B1C-82EE-84EAB3ED5C84}"/>
              </a:ext>
            </a:extLst>
          </p:cNvPr>
          <p:cNvGraphicFramePr>
            <a:graphicFrameLocks noGrp="1"/>
          </p:cNvGraphicFramePr>
          <p:nvPr>
            <p:ph type="tbl" sz="quarter" idx="13"/>
            <p:extLst>
              <p:ext uri="{D42A27DB-BD31-4B8C-83A1-F6EECF244321}">
                <p14:modId xmlns:p14="http://schemas.microsoft.com/office/powerpoint/2010/main" val="26075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93784066"/>
                    </a:ext>
                  </a:extLst>
                </a:gridCol>
                <a:gridCol w="1645920">
                  <a:extLst>
                    <a:ext uri="{9D8B030D-6E8A-4147-A177-3AD203B41FA5}">
                      <a16:colId xmlns:a16="http://schemas.microsoft.com/office/drawing/2014/main" val="2274531418"/>
                    </a:ext>
                  </a:extLst>
                </a:gridCol>
                <a:gridCol w="658368">
                  <a:extLst>
                    <a:ext uri="{9D8B030D-6E8A-4147-A177-3AD203B41FA5}">
                      <a16:colId xmlns:a16="http://schemas.microsoft.com/office/drawing/2014/main" val="4242037396"/>
                    </a:ext>
                  </a:extLst>
                </a:gridCol>
                <a:gridCol w="658368">
                  <a:extLst>
                    <a:ext uri="{9D8B030D-6E8A-4147-A177-3AD203B41FA5}">
                      <a16:colId xmlns:a16="http://schemas.microsoft.com/office/drawing/2014/main" val="2372495016"/>
                    </a:ext>
                  </a:extLst>
                </a:gridCol>
                <a:gridCol w="658368">
                  <a:extLst>
                    <a:ext uri="{9D8B030D-6E8A-4147-A177-3AD203B41FA5}">
                      <a16:colId xmlns:a16="http://schemas.microsoft.com/office/drawing/2014/main" val="2856170536"/>
                    </a:ext>
                  </a:extLst>
                </a:gridCol>
                <a:gridCol w="658368">
                  <a:extLst>
                    <a:ext uri="{9D8B030D-6E8A-4147-A177-3AD203B41FA5}">
                      <a16:colId xmlns:a16="http://schemas.microsoft.com/office/drawing/2014/main" val="1670706657"/>
                    </a:ext>
                  </a:extLst>
                </a:gridCol>
                <a:gridCol w="658368">
                  <a:extLst>
                    <a:ext uri="{9D8B030D-6E8A-4147-A177-3AD203B41FA5}">
                      <a16:colId xmlns:a16="http://schemas.microsoft.com/office/drawing/2014/main" val="230097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1729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- 2023-06-15 15:00:07</a:t>
                      </a:r>
                      <a:r>
                        <a:rPr kumimoji="0" lang="de-DE" sz="1000" b="0" i="0" u="none" strike="noStrike" kern="1200" cap="none" spc="0" normalizeH="0" baseline="0" noProof="0">
                          <a:ln>
                            <a:noFill/>
                          </a:ln>
                          <a:solidFill>
                            <a:prstClr val="black"/>
                          </a:solidFill>
                          <a:effectLst/>
                          <a:uLnTx/>
                          <a:uFillTx/>
                          <a:latin typeface="Calibri"/>
                          <a:ea typeface="+mn-ea"/>
                          <a:cs typeface="+mn-cs"/>
                        </a:rPr>
                        <a:t>
 Erfolg ist IT-Erfolg! 💥 #adesso-Aufsichtsratsvorsitzender @VOGRU wurde von @ITZredaktion interviewt. Er spricht über die #NewSchoolofIT und erklärt, warum IT heute eine andere Rolle im Unternehmen spielt und neu gedacht werden muss. 👀 👉 https://t.co/4TcCpAWtBy https://t.co/VJv3K5rLfG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https://pbs.twimg.com/media/Fyql0UKXwAEw4Du.jpg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0.2740 %</a:t>
                      </a:r>
                    </a:p>
                  </a:txBody>
                  <a:tcPr/>
                </a:tc>
                <a:extLst>
                  <a:ext uri="{0D108BD9-81ED-4DB2-BD59-A6C34878D82A}">
                    <a16:rowId xmlns:a16="http://schemas.microsoft.com/office/drawing/2014/main" val="367270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- 2023-06-14 15:00:21</a:t>
                      </a:r>
                      <a:r>
                        <a:rPr kumimoji="0" lang="de-DE" sz="1000" b="0" i="0" u="none" strike="noStrike" kern="1200" cap="none" spc="0" normalizeH="0" baseline="0" noProof="0">
                          <a:ln>
                            <a:noFill/>
                          </a:ln>
                          <a:solidFill>
                            <a:prstClr val="black"/>
                          </a:solidFill>
                          <a:effectLst/>
                          <a:uLnTx/>
                          <a:uFillTx/>
                          <a:latin typeface="Calibri"/>
                          <a:ea typeface="+mn-ea"/>
                          <a:cs typeface="+mn-cs"/>
                        </a:rPr>
                        <a:t>
 WE'RE SOLD OUT 🔥😮 Die Anmeldung für den #digiday23 ist geschlossen und kommenden Mittwoch ist es so weit! 🤗
Mit der App zum Event behalten alle Gäste den Durchblick über das Programm, die Speaker, Aussteller und Teilnehmenden! 📱
Alle Infos  👉 https://t.co/rpv2NnbXmO https://t.co/Xvvadik68b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https://pbs.twimg.com/media/FylcSGNXoAAIiJw.jpg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3754409"/>
                  </a:ext>
                </a:extLst>
              </a:tr>
            </a:tbl>
          </a:graphicData>
        </a:graphic>
      </p:graphicFrame>
      <p:sp>
        <p:nvSpPr>
          <p:cNvPr id="4" name="Text Placeholder 3">
            <a:extLst>
              <a:ext uri="{FF2B5EF4-FFF2-40B4-BE49-F238E27FC236}">
                <a16:creationId xmlns:a16="http://schemas.microsoft.com/office/drawing/2014/main" id="{E92A9D1E-CF4F-4337-AF59-A7F018ADB1D5}"/>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423582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C3CA6-FE9A-4B94-8E11-B01F5E22BDDB}"/>
              </a:ext>
            </a:extLst>
          </p:cNvPr>
          <p:cNvSpPr>
            <a:spLocks noGrp="1"/>
          </p:cNvSpPr>
          <p:nvPr>
            <p:ph type="title"/>
          </p:nvPr>
        </p:nvSpPr>
        <p:spPr/>
        <p:txBody>
          <a:bodyPr/>
          <a:lstStyle/>
          <a:p>
            <a:r>
              <a:rPr lang="en-US"/>
              <a:t>Twitter Own Tweets Table | adesso - 10 of 13</a:t>
            </a:r>
          </a:p>
        </p:txBody>
      </p:sp>
      <p:graphicFrame>
        <p:nvGraphicFramePr>
          <p:cNvPr id="5" name="Table Placeholder 4">
            <a:extLst>
              <a:ext uri="{FF2B5EF4-FFF2-40B4-BE49-F238E27FC236}">
                <a16:creationId xmlns:a16="http://schemas.microsoft.com/office/drawing/2014/main" id="{34D09745-F4D2-4A28-A9AC-6F6FFE4B165B}"/>
              </a:ext>
            </a:extLst>
          </p:cNvPr>
          <p:cNvGraphicFramePr>
            <a:graphicFrameLocks noGrp="1"/>
          </p:cNvGraphicFramePr>
          <p:nvPr>
            <p:ph type="tbl" sz="quarter" idx="13"/>
            <p:extLst>
              <p:ext uri="{D42A27DB-BD31-4B8C-83A1-F6EECF244321}">
                <p14:modId xmlns:p14="http://schemas.microsoft.com/office/powerpoint/2010/main" val="44016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9319403"/>
                    </a:ext>
                  </a:extLst>
                </a:gridCol>
                <a:gridCol w="1645920">
                  <a:extLst>
                    <a:ext uri="{9D8B030D-6E8A-4147-A177-3AD203B41FA5}">
                      <a16:colId xmlns:a16="http://schemas.microsoft.com/office/drawing/2014/main" val="587455538"/>
                    </a:ext>
                  </a:extLst>
                </a:gridCol>
                <a:gridCol w="658368">
                  <a:extLst>
                    <a:ext uri="{9D8B030D-6E8A-4147-A177-3AD203B41FA5}">
                      <a16:colId xmlns:a16="http://schemas.microsoft.com/office/drawing/2014/main" val="1643889297"/>
                    </a:ext>
                  </a:extLst>
                </a:gridCol>
                <a:gridCol w="658368">
                  <a:extLst>
                    <a:ext uri="{9D8B030D-6E8A-4147-A177-3AD203B41FA5}">
                      <a16:colId xmlns:a16="http://schemas.microsoft.com/office/drawing/2014/main" val="3889793450"/>
                    </a:ext>
                  </a:extLst>
                </a:gridCol>
                <a:gridCol w="658368">
                  <a:extLst>
                    <a:ext uri="{9D8B030D-6E8A-4147-A177-3AD203B41FA5}">
                      <a16:colId xmlns:a16="http://schemas.microsoft.com/office/drawing/2014/main" val="1131436526"/>
                    </a:ext>
                  </a:extLst>
                </a:gridCol>
                <a:gridCol w="658368">
                  <a:extLst>
                    <a:ext uri="{9D8B030D-6E8A-4147-A177-3AD203B41FA5}">
                      <a16:colId xmlns:a16="http://schemas.microsoft.com/office/drawing/2014/main" val="82935396"/>
                    </a:ext>
                  </a:extLst>
                </a:gridCol>
                <a:gridCol w="658368">
                  <a:extLst>
                    <a:ext uri="{9D8B030D-6E8A-4147-A177-3AD203B41FA5}">
                      <a16:colId xmlns:a16="http://schemas.microsoft.com/office/drawing/2014/main" val="24291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7892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- 2023-06-14 09:00:22</a:t>
                      </a:r>
                      <a:r>
                        <a:rPr kumimoji="0" lang="de-DE" sz="1000" b="0" i="0" u="none" strike="noStrike" kern="1200" cap="none" spc="0" normalizeH="0" baseline="0" noProof="0">
                          <a:ln>
                            <a:noFill/>
                          </a:ln>
                          <a:solidFill>
                            <a:prstClr val="black"/>
                          </a:solidFill>
                          <a:effectLst/>
                          <a:uLnTx/>
                          <a:uFillTx/>
                          <a:latin typeface="Calibri"/>
                          <a:ea typeface="+mn-ea"/>
                          <a:cs typeface="+mn-cs"/>
                        </a:rPr>
                        <a:t>
 125 Jahre #Verkaufsmodelle – Eine Reise durch die Geschichte des Marketings! 🌍
Erfahre im #adessoBlog-Beitrag mehr über #datengetriebenes #Marketing, vom Werbewirksamkeitsmodell #AIDA bis zum Messy Middle. 👉 https://t.co/7YUCND3Ezi
#Kaufverhalten #adesso https://t.co/TDkIONR9KD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https://pbs.twimg.com/media/FykJ43tWYAETidM.jpg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200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- 2023-06-12 10:00:24</a:t>
                      </a:r>
                      <a:r>
                        <a:rPr kumimoji="0" lang="de-DE" sz="1000" b="0" i="0" u="none" strike="noStrike" kern="1200" cap="none" spc="0" normalizeH="0" baseline="0" noProof="0">
                          <a:ln>
                            <a:noFill/>
                          </a:ln>
                          <a:solidFill>
                            <a:prstClr val="black"/>
                          </a:solidFill>
                          <a:effectLst/>
                          <a:uLnTx/>
                          <a:uFillTx/>
                          <a:latin typeface="Calibri"/>
                          <a:ea typeface="+mn-ea"/>
                          <a:cs typeface="+mn-cs"/>
                        </a:rPr>
                        <a:t>
 „Wir haben aus Spaß herumprobiert …“ 🤖💬 Das gaben 10 % der befragten Führungskräfte in unserer #ChatGPT-Studie an. Doch der Spaß hörte schnell auf, das Potenzial wurde entdeckt. 💡
Jetzt Dossier downloaden! 👉 https://t.co/Zmmd1wKHSG
#adesso #adessodataandanalytics #openai https://t.co/bZoVDpH51n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https://pbs.twimg.com/media/FyaEc1OWAAA5U7e.jpg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9783961"/>
                  </a:ext>
                </a:extLst>
              </a:tr>
            </a:tbl>
          </a:graphicData>
        </a:graphic>
      </p:graphicFrame>
      <p:sp>
        <p:nvSpPr>
          <p:cNvPr id="4" name="Text Placeholder 3">
            <a:extLst>
              <a:ext uri="{FF2B5EF4-FFF2-40B4-BE49-F238E27FC236}">
                <a16:creationId xmlns:a16="http://schemas.microsoft.com/office/drawing/2014/main" id="{86203861-FC77-4A4D-81C9-6F38A2028516}"/>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164699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04B70-779F-46E9-B335-1E99A7FDD485}"/>
              </a:ext>
            </a:extLst>
          </p:cNvPr>
          <p:cNvSpPr>
            <a:spLocks noGrp="1"/>
          </p:cNvSpPr>
          <p:nvPr>
            <p:ph type="title"/>
          </p:nvPr>
        </p:nvSpPr>
        <p:spPr/>
        <p:txBody>
          <a:bodyPr/>
          <a:lstStyle/>
          <a:p>
            <a:r>
              <a:rPr lang="en-US"/>
              <a:t>Twitter Own Tweets Table | adesso - 11 of 13</a:t>
            </a:r>
          </a:p>
        </p:txBody>
      </p:sp>
      <p:graphicFrame>
        <p:nvGraphicFramePr>
          <p:cNvPr id="5" name="Table Placeholder 4">
            <a:extLst>
              <a:ext uri="{FF2B5EF4-FFF2-40B4-BE49-F238E27FC236}">
                <a16:creationId xmlns:a16="http://schemas.microsoft.com/office/drawing/2014/main" id="{325A205B-51C5-4156-B38F-3A9B95F22FF2}"/>
              </a:ext>
            </a:extLst>
          </p:cNvPr>
          <p:cNvGraphicFramePr>
            <a:graphicFrameLocks noGrp="1"/>
          </p:cNvGraphicFramePr>
          <p:nvPr>
            <p:ph type="tbl" sz="quarter" idx="13"/>
            <p:extLst>
              <p:ext uri="{D42A27DB-BD31-4B8C-83A1-F6EECF244321}">
                <p14:modId xmlns:p14="http://schemas.microsoft.com/office/powerpoint/2010/main" val="28747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6596221"/>
                    </a:ext>
                  </a:extLst>
                </a:gridCol>
                <a:gridCol w="1645920">
                  <a:extLst>
                    <a:ext uri="{9D8B030D-6E8A-4147-A177-3AD203B41FA5}">
                      <a16:colId xmlns:a16="http://schemas.microsoft.com/office/drawing/2014/main" val="1118513775"/>
                    </a:ext>
                  </a:extLst>
                </a:gridCol>
                <a:gridCol w="658368">
                  <a:extLst>
                    <a:ext uri="{9D8B030D-6E8A-4147-A177-3AD203B41FA5}">
                      <a16:colId xmlns:a16="http://schemas.microsoft.com/office/drawing/2014/main" val="447250406"/>
                    </a:ext>
                  </a:extLst>
                </a:gridCol>
                <a:gridCol w="658368">
                  <a:extLst>
                    <a:ext uri="{9D8B030D-6E8A-4147-A177-3AD203B41FA5}">
                      <a16:colId xmlns:a16="http://schemas.microsoft.com/office/drawing/2014/main" val="2568485760"/>
                    </a:ext>
                  </a:extLst>
                </a:gridCol>
                <a:gridCol w="658368">
                  <a:extLst>
                    <a:ext uri="{9D8B030D-6E8A-4147-A177-3AD203B41FA5}">
                      <a16:colId xmlns:a16="http://schemas.microsoft.com/office/drawing/2014/main" val="2728641144"/>
                    </a:ext>
                  </a:extLst>
                </a:gridCol>
                <a:gridCol w="658368">
                  <a:extLst>
                    <a:ext uri="{9D8B030D-6E8A-4147-A177-3AD203B41FA5}">
                      <a16:colId xmlns:a16="http://schemas.microsoft.com/office/drawing/2014/main" val="631274628"/>
                    </a:ext>
                  </a:extLst>
                </a:gridCol>
                <a:gridCol w="658368">
                  <a:extLst>
                    <a:ext uri="{9D8B030D-6E8A-4147-A177-3AD203B41FA5}">
                      <a16:colId xmlns:a16="http://schemas.microsoft.com/office/drawing/2014/main" val="390147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3507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- 2023-06-09 12:14:48</a:t>
                      </a:r>
                      <a:r>
                        <a:rPr kumimoji="0" lang="de-DE" sz="1000" b="0" i="0" u="none" strike="noStrike" kern="1200" cap="none" spc="0" normalizeH="0" baseline="0" noProof="0">
                          <a:ln>
                            <a:noFill/>
                          </a:ln>
                          <a:solidFill>
                            <a:prstClr val="black"/>
                          </a:solidFill>
                          <a:effectLst/>
                          <a:uLnTx/>
                          <a:uFillTx/>
                          <a:latin typeface="Calibri"/>
                          <a:ea typeface="+mn-ea"/>
                          <a:cs typeface="+mn-cs"/>
                        </a:rPr>
                        <a:t>
 Datenstandards im Labor: So erleichtern sie die Digitalisierung 🔬 💻
Erfahre im #adessoBlog-Beitrag, welche Probleme durch #Datenstandards gelöst werden können und warum sie in der komplexen Laborszene unverzichtbar sind. 👉 https://t.co/rMJwg8L4V6
#adesso #adessolifescience https://t.co/qXm4OoYecq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https://pbs.twimg.com/media/FyLGcMuWYAks3TW.jpg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259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- 2023-06-07 15:00:19</a:t>
                      </a:r>
                      <a:r>
                        <a:rPr kumimoji="0" lang="en-US" sz="1000" b="0" i="0" u="none" strike="noStrike" kern="1200" cap="none" spc="0" normalizeH="0" baseline="0" noProof="0">
                          <a:ln>
                            <a:noFill/>
                          </a:ln>
                          <a:solidFill>
                            <a:prstClr val="black"/>
                          </a:solidFill>
                          <a:effectLst/>
                          <a:uLnTx/>
                          <a:uFillTx/>
                          <a:latin typeface="Calibri"/>
                          <a:ea typeface="+mn-ea"/>
                          <a:cs typeface="+mn-cs"/>
                        </a:rPr>
                        <a:t>
 Nils Schwenzfeier ist Mitbegründer des Start-ups TamedAI GmbH. Ihr Multimodales #LLM „Perceptor“ ist ein Werkzeug zur automatisierten Dokumentenanalyse. 🛠️📄
Mit @VOGRU diskutiert er über LLMs und Vieles mehr. 
#ITTacheles, jetzt hören 🎧👉 https://t.co/m6dfqB0bMU
#adesso https://t.co/VbOCu9IvlD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https://pbs.twimg.com/media/FyBZJKtWIAIyyG3.jpg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0.1829 %</a:t>
                      </a:r>
                    </a:p>
                  </a:txBody>
                  <a:tcPr/>
                </a:tc>
                <a:extLst>
                  <a:ext uri="{0D108BD9-81ED-4DB2-BD59-A6C34878D82A}">
                    <a16:rowId xmlns:a16="http://schemas.microsoft.com/office/drawing/2014/main" val="1662518632"/>
                  </a:ext>
                </a:extLst>
              </a:tr>
            </a:tbl>
          </a:graphicData>
        </a:graphic>
      </p:graphicFrame>
      <p:sp>
        <p:nvSpPr>
          <p:cNvPr id="4" name="Text Placeholder 3">
            <a:extLst>
              <a:ext uri="{FF2B5EF4-FFF2-40B4-BE49-F238E27FC236}">
                <a16:creationId xmlns:a16="http://schemas.microsoft.com/office/drawing/2014/main" id="{562944BF-FBF9-402E-A026-8CDB595E9891}"/>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53712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9B748-B09A-43A8-AF21-29AD9719CFD3}"/>
              </a:ext>
            </a:extLst>
          </p:cNvPr>
          <p:cNvSpPr>
            <a:spLocks noGrp="1"/>
          </p:cNvSpPr>
          <p:nvPr>
            <p:ph type="title"/>
          </p:nvPr>
        </p:nvSpPr>
        <p:spPr/>
        <p:txBody>
          <a:bodyPr/>
          <a:lstStyle/>
          <a:p>
            <a:r>
              <a:rPr lang="en-US"/>
              <a:t>Twitter Own Tweets Table | adesso - 12 of 13</a:t>
            </a:r>
          </a:p>
        </p:txBody>
      </p:sp>
      <p:graphicFrame>
        <p:nvGraphicFramePr>
          <p:cNvPr id="5" name="Table Placeholder 4">
            <a:extLst>
              <a:ext uri="{FF2B5EF4-FFF2-40B4-BE49-F238E27FC236}">
                <a16:creationId xmlns:a16="http://schemas.microsoft.com/office/drawing/2014/main" id="{E68850B0-25AC-442E-A919-B760FE9BC1B7}"/>
              </a:ext>
            </a:extLst>
          </p:cNvPr>
          <p:cNvGraphicFramePr>
            <a:graphicFrameLocks noGrp="1"/>
          </p:cNvGraphicFramePr>
          <p:nvPr>
            <p:ph type="tbl" sz="quarter" idx="13"/>
            <p:extLst>
              <p:ext uri="{D42A27DB-BD31-4B8C-83A1-F6EECF244321}">
                <p14:modId xmlns:p14="http://schemas.microsoft.com/office/powerpoint/2010/main" val="66268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42784642"/>
                    </a:ext>
                  </a:extLst>
                </a:gridCol>
                <a:gridCol w="1645920">
                  <a:extLst>
                    <a:ext uri="{9D8B030D-6E8A-4147-A177-3AD203B41FA5}">
                      <a16:colId xmlns:a16="http://schemas.microsoft.com/office/drawing/2014/main" val="517844324"/>
                    </a:ext>
                  </a:extLst>
                </a:gridCol>
                <a:gridCol w="658368">
                  <a:extLst>
                    <a:ext uri="{9D8B030D-6E8A-4147-A177-3AD203B41FA5}">
                      <a16:colId xmlns:a16="http://schemas.microsoft.com/office/drawing/2014/main" val="2991168994"/>
                    </a:ext>
                  </a:extLst>
                </a:gridCol>
                <a:gridCol w="658368">
                  <a:extLst>
                    <a:ext uri="{9D8B030D-6E8A-4147-A177-3AD203B41FA5}">
                      <a16:colId xmlns:a16="http://schemas.microsoft.com/office/drawing/2014/main" val="264347160"/>
                    </a:ext>
                  </a:extLst>
                </a:gridCol>
                <a:gridCol w="658368">
                  <a:extLst>
                    <a:ext uri="{9D8B030D-6E8A-4147-A177-3AD203B41FA5}">
                      <a16:colId xmlns:a16="http://schemas.microsoft.com/office/drawing/2014/main" val="1021361187"/>
                    </a:ext>
                  </a:extLst>
                </a:gridCol>
                <a:gridCol w="658368">
                  <a:extLst>
                    <a:ext uri="{9D8B030D-6E8A-4147-A177-3AD203B41FA5}">
                      <a16:colId xmlns:a16="http://schemas.microsoft.com/office/drawing/2014/main" val="248935590"/>
                    </a:ext>
                  </a:extLst>
                </a:gridCol>
                <a:gridCol w="658368">
                  <a:extLst>
                    <a:ext uri="{9D8B030D-6E8A-4147-A177-3AD203B41FA5}">
                      <a16:colId xmlns:a16="http://schemas.microsoft.com/office/drawing/2014/main" val="68477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167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- 2023-06-02 11:00:18</a:t>
                      </a:r>
                      <a:r>
                        <a:rPr kumimoji="0" lang="de-DE" sz="1000" b="0" i="0" u="none" strike="noStrike" kern="1200" cap="none" spc="0" normalizeH="0" baseline="0" noProof="0">
                          <a:ln>
                            <a:noFill/>
                          </a:ln>
                          <a:solidFill>
                            <a:prstClr val="black"/>
                          </a:solidFill>
                          <a:effectLst/>
                          <a:uLnTx/>
                          <a:uFillTx/>
                          <a:latin typeface="Calibri"/>
                          <a:ea typeface="+mn-ea"/>
                          <a:cs typeface="+mn-cs"/>
                        </a:rPr>
                        <a:t>
 Tauche ein in die Tiefen des digitalen Fußabdrucks! 🧐
Jemals darüber nachgedacht, welche digitalen Schatten im Internet hinterlassen werden? 🌐
Wie dein digitaler Fußabdruck dich formt, erfährst du im #adessoBlog-Beitrag 👉 https://t.co/eqnrIMkc3U
#adesso #DigitalerFußabdruck https://t.co/GDftnoou1D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https://pbs.twimg.com/media/FxmyQrxWAAI0sIE.jpg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0.0458 %</a:t>
                      </a:r>
                    </a:p>
                  </a:txBody>
                  <a:tcPr/>
                </a:tc>
                <a:extLst>
                  <a:ext uri="{0D108BD9-81ED-4DB2-BD59-A6C34878D82A}">
                    <a16:rowId xmlns:a16="http://schemas.microsoft.com/office/drawing/2014/main" val="192023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- 2023-06-01 15:00:15</a:t>
                      </a:r>
                      <a:r>
                        <a:rPr kumimoji="0" lang="de-DE" sz="1000" b="0" i="0" u="none" strike="noStrike" kern="1200" cap="none" spc="0" normalizeH="0" baseline="0" noProof="0">
                          <a:ln>
                            <a:noFill/>
                          </a:ln>
                          <a:solidFill>
                            <a:prstClr val="black"/>
                          </a:solidFill>
                          <a:effectLst/>
                          <a:uLnTx/>
                          <a:uFillTx/>
                          <a:latin typeface="Calibri"/>
                          <a:ea typeface="+mn-ea"/>
                          <a:cs typeface="+mn-cs"/>
                        </a:rPr>
                        <a:t>
 Einer der wichtigsten Rohstoff unserer Zeit: #Daten! 💻
Keynote-Speaker Patrick Löser berichtet auf dem #adesso #digiday23 zum Thema „Prozessverbrechen auf der Spur – Der Fall Process Mining in der Produktion bei @FMC_AG“. 😉
Jetzt anmelden 👉 https://t.co/6l6h7NzkyK https://t.co/ygAwG4gq8a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https://pbs.twimg.com/media/Fxiflm5WAAIVqkC.jpg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0.1372 %</a:t>
                      </a:r>
                    </a:p>
                  </a:txBody>
                  <a:tcPr/>
                </a:tc>
                <a:extLst>
                  <a:ext uri="{0D108BD9-81ED-4DB2-BD59-A6C34878D82A}">
                    <a16:rowId xmlns:a16="http://schemas.microsoft.com/office/drawing/2014/main" val="598856660"/>
                  </a:ext>
                </a:extLst>
              </a:tr>
            </a:tbl>
          </a:graphicData>
        </a:graphic>
      </p:graphicFrame>
      <p:sp>
        <p:nvSpPr>
          <p:cNvPr id="4" name="Text Placeholder 3">
            <a:extLst>
              <a:ext uri="{FF2B5EF4-FFF2-40B4-BE49-F238E27FC236}">
                <a16:creationId xmlns:a16="http://schemas.microsoft.com/office/drawing/2014/main" id="{BC45E944-5643-48D4-9D06-EB77E365F6F1}"/>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057482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50FF2-7939-4979-9347-3C3EC714E3FD}"/>
              </a:ext>
            </a:extLst>
          </p:cNvPr>
          <p:cNvSpPr>
            <a:spLocks noGrp="1"/>
          </p:cNvSpPr>
          <p:nvPr>
            <p:ph type="title"/>
          </p:nvPr>
        </p:nvSpPr>
        <p:spPr/>
        <p:txBody>
          <a:bodyPr/>
          <a:lstStyle/>
          <a:p>
            <a:r>
              <a:rPr lang="en-US"/>
              <a:t>Twitter Own Tweets Table | adesso - 13 of 13</a:t>
            </a:r>
          </a:p>
        </p:txBody>
      </p:sp>
      <p:graphicFrame>
        <p:nvGraphicFramePr>
          <p:cNvPr id="5" name="Table Placeholder 4">
            <a:extLst>
              <a:ext uri="{FF2B5EF4-FFF2-40B4-BE49-F238E27FC236}">
                <a16:creationId xmlns:a16="http://schemas.microsoft.com/office/drawing/2014/main" id="{61100DA4-321C-40A7-A452-E25DDA30CDE3}"/>
              </a:ext>
            </a:extLst>
          </p:cNvPr>
          <p:cNvGraphicFramePr>
            <a:graphicFrameLocks noGrp="1"/>
          </p:cNvGraphicFramePr>
          <p:nvPr>
            <p:ph type="tbl" sz="quarter" idx="13"/>
            <p:extLst>
              <p:ext uri="{D42A27DB-BD31-4B8C-83A1-F6EECF244321}">
                <p14:modId xmlns:p14="http://schemas.microsoft.com/office/powerpoint/2010/main" val="397312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3004205"/>
                    </a:ext>
                  </a:extLst>
                </a:gridCol>
                <a:gridCol w="1645920">
                  <a:extLst>
                    <a:ext uri="{9D8B030D-6E8A-4147-A177-3AD203B41FA5}">
                      <a16:colId xmlns:a16="http://schemas.microsoft.com/office/drawing/2014/main" val="4005802242"/>
                    </a:ext>
                  </a:extLst>
                </a:gridCol>
                <a:gridCol w="658368">
                  <a:extLst>
                    <a:ext uri="{9D8B030D-6E8A-4147-A177-3AD203B41FA5}">
                      <a16:colId xmlns:a16="http://schemas.microsoft.com/office/drawing/2014/main" val="2914675805"/>
                    </a:ext>
                  </a:extLst>
                </a:gridCol>
                <a:gridCol w="658368">
                  <a:extLst>
                    <a:ext uri="{9D8B030D-6E8A-4147-A177-3AD203B41FA5}">
                      <a16:colId xmlns:a16="http://schemas.microsoft.com/office/drawing/2014/main" val="1829116247"/>
                    </a:ext>
                  </a:extLst>
                </a:gridCol>
                <a:gridCol w="658368">
                  <a:extLst>
                    <a:ext uri="{9D8B030D-6E8A-4147-A177-3AD203B41FA5}">
                      <a16:colId xmlns:a16="http://schemas.microsoft.com/office/drawing/2014/main" val="2039007405"/>
                    </a:ext>
                  </a:extLst>
                </a:gridCol>
                <a:gridCol w="658368">
                  <a:extLst>
                    <a:ext uri="{9D8B030D-6E8A-4147-A177-3AD203B41FA5}">
                      <a16:colId xmlns:a16="http://schemas.microsoft.com/office/drawing/2014/main" val="849576942"/>
                    </a:ext>
                  </a:extLst>
                </a:gridCol>
                <a:gridCol w="658368">
                  <a:extLst>
                    <a:ext uri="{9D8B030D-6E8A-4147-A177-3AD203B41FA5}">
                      <a16:colId xmlns:a16="http://schemas.microsoft.com/office/drawing/2014/main" val="170429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0775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- 2023-06-01 09:00:20</a:t>
                      </a:r>
                      <a:r>
                        <a:rPr kumimoji="0" lang="de-DE" sz="1000" b="0" i="0" u="none" strike="noStrike" kern="1200" cap="none" spc="0" normalizeH="0" baseline="0" noProof="0">
                          <a:ln>
                            <a:noFill/>
                          </a:ln>
                          <a:solidFill>
                            <a:prstClr val="black"/>
                          </a:solidFill>
                          <a:effectLst/>
                          <a:uLnTx/>
                          <a:uFillTx/>
                          <a:latin typeface="Calibri"/>
                          <a:ea typeface="+mn-ea"/>
                          <a:cs typeface="+mn-cs"/>
                        </a:rPr>
                        <a:t>
 Habt ihr euch jemals gefragt, wie Banken mithilfe von Chatbots rund um die Uhr einen erstklassigen Service anbieten können? 🤔💡
Unser Dossier "#ChatGPT im Bankwesen" gibt euch die Antworten, die ihr sucht!
Jetzt downloaden: https://t.co/sgBw4OBdn2
#adessoBanking #Bankwesen https://t.co/DDOH822Can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https://pbs.twimg.com/media/FxhNNlxXsAE4rlX.jpg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0.0915 %</a:t>
                      </a:r>
                    </a:p>
                  </a:txBody>
                  <a:tcPr/>
                </a:tc>
                <a:extLst>
                  <a:ext uri="{0D108BD9-81ED-4DB2-BD59-A6C34878D82A}">
                    <a16:rowId xmlns:a16="http://schemas.microsoft.com/office/drawing/2014/main" val="4052973078"/>
                  </a:ext>
                </a:extLst>
              </a:tr>
            </a:tbl>
          </a:graphicData>
        </a:graphic>
      </p:graphicFrame>
      <p:sp>
        <p:nvSpPr>
          <p:cNvPr id="4" name="Text Placeholder 3">
            <a:extLst>
              <a:ext uri="{FF2B5EF4-FFF2-40B4-BE49-F238E27FC236}">
                <a16:creationId xmlns:a16="http://schemas.microsoft.com/office/drawing/2014/main" id="{F3323519-A1FA-4576-B6A5-9B80A40D0E0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015933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11CAB-2C2B-4746-BEEA-626118C3CC2B}"/>
              </a:ext>
            </a:extLst>
          </p:cNvPr>
          <p:cNvSpPr>
            <a:spLocks noGrp="1"/>
          </p:cNvSpPr>
          <p:nvPr>
            <p:ph type="title"/>
          </p:nvPr>
        </p:nvSpPr>
        <p:spPr/>
        <p:txBody>
          <a:bodyPr/>
          <a:lstStyle/>
          <a:p>
            <a:r>
              <a:rPr lang="en-US"/>
              <a:t>Instagram Reach | adesso</a:t>
            </a:r>
          </a:p>
        </p:txBody>
      </p:sp>
      <p:graphicFrame>
        <p:nvGraphicFramePr>
          <p:cNvPr id="6" name="Chart Placeholder 5">
            <a:extLst>
              <a:ext uri="{FF2B5EF4-FFF2-40B4-BE49-F238E27FC236}">
                <a16:creationId xmlns:a16="http://schemas.microsoft.com/office/drawing/2014/main" id="{A13E775B-9EE6-4F91-879C-5EA04B5807DE}"/>
              </a:ext>
            </a:extLst>
          </p:cNvPr>
          <p:cNvGraphicFramePr>
            <a:graphicFrameLocks noGrp="1"/>
          </p:cNvGraphicFramePr>
          <p:nvPr>
            <p:ph type="chart" sz="quarter" idx="13"/>
            <p:extLst>
              <p:ext uri="{D42A27DB-BD31-4B8C-83A1-F6EECF244321}">
                <p14:modId xmlns:p14="http://schemas.microsoft.com/office/powerpoint/2010/main" val="2414570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D9D0DC-C2D6-4744-AC2A-ADE54AFFB886}"/>
              </a:ext>
            </a:extLst>
          </p:cNvPr>
          <p:cNvSpPr>
            <a:spLocks noGrp="1"/>
          </p:cNvSpPr>
          <p:nvPr>
            <p:ph type="body" sz="quarter" idx="14"/>
          </p:nvPr>
        </p:nvSpPr>
        <p:spPr/>
        <p:txBody>
          <a:bodyPr/>
          <a:lstStyle/>
          <a:p>
            <a:r>
              <a:rPr lang="en-US"/>
              <a:t>06/19/2023 - 06/23/2023</a:t>
            </a:r>
          </a:p>
        </p:txBody>
      </p:sp>
      <p:sp>
        <p:nvSpPr>
          <p:cNvPr id="5" name="Footer Placeholder 4">
            <a:extLst>
              <a:ext uri="{FF2B5EF4-FFF2-40B4-BE49-F238E27FC236}">
                <a16:creationId xmlns:a16="http://schemas.microsoft.com/office/drawing/2014/main" id="{D9B618F3-6CD2-4BF8-9099-E245A9C67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638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D76C-6EAD-4DA3-99A1-86D959272505}"/>
              </a:ext>
            </a:extLst>
          </p:cNvPr>
          <p:cNvSpPr>
            <a:spLocks noGrp="1"/>
          </p:cNvSpPr>
          <p:nvPr>
            <p:ph type="title"/>
          </p:nvPr>
        </p:nvSpPr>
        <p:spPr/>
        <p:txBody>
          <a:bodyPr/>
          <a:lstStyle/>
          <a:p>
            <a:r>
              <a:rPr lang="en-US"/>
              <a:t>Instagram Stories Key Metrics Table | adesso</a:t>
            </a:r>
          </a:p>
        </p:txBody>
      </p:sp>
      <p:graphicFrame>
        <p:nvGraphicFramePr>
          <p:cNvPr id="5" name="Table Placeholder 4">
            <a:extLst>
              <a:ext uri="{FF2B5EF4-FFF2-40B4-BE49-F238E27FC236}">
                <a16:creationId xmlns:a16="http://schemas.microsoft.com/office/drawing/2014/main" id="{0CAE9E17-59B5-4275-9DE5-54CC6A9C427F}"/>
              </a:ext>
            </a:extLst>
          </p:cNvPr>
          <p:cNvGraphicFramePr>
            <a:graphicFrameLocks noGrp="1"/>
          </p:cNvGraphicFramePr>
          <p:nvPr>
            <p:ph type="tbl" sz="quarter" idx="13"/>
            <p:extLst>
              <p:ext uri="{D42A27DB-BD31-4B8C-83A1-F6EECF244321}">
                <p14:modId xmlns:p14="http://schemas.microsoft.com/office/powerpoint/2010/main" val="426561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30546827"/>
                    </a:ext>
                  </a:extLst>
                </a:gridCol>
                <a:gridCol w="1152144">
                  <a:extLst>
                    <a:ext uri="{9D8B030D-6E8A-4147-A177-3AD203B41FA5}">
                      <a16:colId xmlns:a16="http://schemas.microsoft.com/office/drawing/2014/main" val="2145980362"/>
                    </a:ext>
                  </a:extLst>
                </a:gridCol>
                <a:gridCol w="1152144">
                  <a:extLst>
                    <a:ext uri="{9D8B030D-6E8A-4147-A177-3AD203B41FA5}">
                      <a16:colId xmlns:a16="http://schemas.microsoft.com/office/drawing/2014/main" val="1043338402"/>
                    </a:ext>
                  </a:extLst>
                </a:gridCol>
                <a:gridCol w="1152144">
                  <a:extLst>
                    <a:ext uri="{9D8B030D-6E8A-4147-A177-3AD203B41FA5}">
                      <a16:colId xmlns:a16="http://schemas.microsoft.com/office/drawing/2014/main" val="3343977057"/>
                    </a:ext>
                  </a:extLst>
                </a:gridCol>
                <a:gridCol w="1152144">
                  <a:extLst>
                    <a:ext uri="{9D8B030D-6E8A-4147-A177-3AD203B41FA5}">
                      <a16:colId xmlns:a16="http://schemas.microsoft.com/office/drawing/2014/main" val="2751066178"/>
                    </a:ext>
                  </a:extLst>
                </a:gridCol>
                <a:gridCol w="1152144">
                  <a:extLst>
                    <a:ext uri="{9D8B030D-6E8A-4147-A177-3AD203B41FA5}">
                      <a16:colId xmlns:a16="http://schemas.microsoft.com/office/drawing/2014/main" val="1535550951"/>
                    </a:ext>
                  </a:extLst>
                </a:gridCol>
                <a:gridCol w="1152144">
                  <a:extLst>
                    <a:ext uri="{9D8B030D-6E8A-4147-A177-3AD203B41FA5}">
                      <a16:colId xmlns:a16="http://schemas.microsoft.com/office/drawing/2014/main" val="349888203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55506040"/>
                  </a:ext>
                </a:extLst>
              </a:tr>
              <a:tr h="370840">
                <a:tc>
                  <a:txBody>
                    <a:bodyPr/>
                    <a:lstStyle/>
                    <a:p>
                      <a:r>
                        <a:rPr lang="en-US" sz="1000"/>
                        <a:t>122</a:t>
                      </a:r>
                    </a:p>
                  </a:txBody>
                  <a:tcPr/>
                </a:tc>
                <a:tc>
                  <a:txBody>
                    <a:bodyPr/>
                    <a:lstStyle/>
                    <a:p>
                      <a:r>
                        <a:rPr lang="en-US" sz="1000"/>
                        <a:t>0.8962 %</a:t>
                      </a:r>
                    </a:p>
                  </a:txBody>
                  <a:tcPr/>
                </a:tc>
                <a:tc>
                  <a:txBody>
                    <a:bodyPr/>
                    <a:lstStyle/>
                    <a:p>
                      <a:r>
                        <a:rPr lang="en-US" sz="1000"/>
                        <a:t>1361.06</a:t>
                      </a:r>
                    </a:p>
                  </a:txBody>
                  <a:tcPr/>
                </a:tc>
                <a:tc>
                  <a:txBody>
                    <a:bodyPr/>
                    <a:lstStyle/>
                    <a:p>
                      <a:r>
                        <a:rPr lang="en-US" sz="1000"/>
                        <a:t>1333.50</a:t>
                      </a:r>
                    </a:p>
                  </a:txBody>
                  <a:tcPr/>
                </a:tc>
                <a:tc>
                  <a:txBody>
                    <a:bodyPr/>
                    <a:lstStyle/>
                    <a:p>
                      <a:r>
                        <a:rPr lang="en-US" sz="1000"/>
                        <a:t>1188.93</a:t>
                      </a:r>
                    </a:p>
                  </a:txBody>
                  <a:tcPr/>
                </a:tc>
                <a:tc>
                  <a:txBody>
                    <a:bodyPr/>
                    <a:lstStyle/>
                    <a:p>
                      <a:r>
                        <a:rPr lang="en-US" sz="1000"/>
                        <a:t>166049</a:t>
                      </a:r>
                    </a:p>
                  </a:txBody>
                  <a:tcPr/>
                </a:tc>
                <a:tc>
                  <a:txBody>
                    <a:bodyPr/>
                    <a:lstStyle/>
                    <a:p>
                      <a:r>
                        <a:rPr lang="en-US" sz="1000"/>
                        <a:t>145050</a:t>
                      </a:r>
                    </a:p>
                  </a:txBody>
                  <a:tcPr/>
                </a:tc>
                <a:extLst>
                  <a:ext uri="{0D108BD9-81ED-4DB2-BD59-A6C34878D82A}">
                    <a16:rowId xmlns:a16="http://schemas.microsoft.com/office/drawing/2014/main" val="58884167"/>
                  </a:ext>
                </a:extLst>
              </a:tr>
            </a:tbl>
          </a:graphicData>
        </a:graphic>
      </p:graphicFrame>
      <p:sp>
        <p:nvSpPr>
          <p:cNvPr id="4" name="Text Placeholder 3">
            <a:extLst>
              <a:ext uri="{FF2B5EF4-FFF2-40B4-BE49-F238E27FC236}">
                <a16:creationId xmlns:a16="http://schemas.microsoft.com/office/drawing/2014/main" id="{30222264-F53C-45E3-B0B4-17FBF46FC507}"/>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67158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BE69-4A70-418A-BD8B-CD4BB2DB8B80}"/>
              </a:ext>
            </a:extLst>
          </p:cNvPr>
          <p:cNvSpPr>
            <a:spLocks noGrp="1"/>
          </p:cNvSpPr>
          <p:nvPr>
            <p:ph type="title"/>
          </p:nvPr>
        </p:nvSpPr>
        <p:spPr/>
        <p:txBody>
          <a:bodyPr/>
          <a:lstStyle/>
          <a:p>
            <a:r>
              <a:rPr lang="en-US"/>
              <a:t>Instagram Stories Hashtag Detection | adesso - 1 of 2</a:t>
            </a:r>
          </a:p>
        </p:txBody>
      </p:sp>
      <p:graphicFrame>
        <p:nvGraphicFramePr>
          <p:cNvPr id="5" name="Table Placeholder 4">
            <a:extLst>
              <a:ext uri="{FF2B5EF4-FFF2-40B4-BE49-F238E27FC236}">
                <a16:creationId xmlns:a16="http://schemas.microsoft.com/office/drawing/2014/main" id="{4A6DD807-FB0A-4289-9C39-682E7E4D1565}"/>
              </a:ext>
            </a:extLst>
          </p:cNvPr>
          <p:cNvGraphicFramePr>
            <a:graphicFrameLocks noGrp="1"/>
          </p:cNvGraphicFramePr>
          <p:nvPr>
            <p:ph type="tbl" sz="quarter" idx="13"/>
            <p:extLst>
              <p:ext uri="{D42A27DB-BD31-4B8C-83A1-F6EECF244321}">
                <p14:modId xmlns:p14="http://schemas.microsoft.com/office/powerpoint/2010/main" val="1060830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18358007"/>
                    </a:ext>
                  </a:extLst>
                </a:gridCol>
                <a:gridCol w="1316736">
                  <a:extLst>
                    <a:ext uri="{9D8B030D-6E8A-4147-A177-3AD203B41FA5}">
                      <a16:colId xmlns:a16="http://schemas.microsoft.com/office/drawing/2014/main" val="2828455506"/>
                    </a:ext>
                  </a:extLst>
                </a:gridCol>
                <a:gridCol w="1316736">
                  <a:extLst>
                    <a:ext uri="{9D8B030D-6E8A-4147-A177-3AD203B41FA5}">
                      <a16:colId xmlns:a16="http://schemas.microsoft.com/office/drawing/2014/main" val="337450004"/>
                    </a:ext>
                  </a:extLst>
                </a:gridCol>
                <a:gridCol w="1316736">
                  <a:extLst>
                    <a:ext uri="{9D8B030D-6E8A-4147-A177-3AD203B41FA5}">
                      <a16:colId xmlns:a16="http://schemas.microsoft.com/office/drawing/2014/main" val="148629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Story</a:t>
                      </a:r>
                    </a:p>
                  </a:txBody>
                  <a:tcPr/>
                </a:tc>
                <a:extLst>
                  <a:ext uri="{0D108BD9-81ED-4DB2-BD59-A6C34878D82A}">
                    <a16:rowId xmlns:a16="http://schemas.microsoft.com/office/drawing/2014/main" val="371990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1618.5</a:t>
                      </a:r>
                    </a:p>
                  </a:txBody>
                  <a:tcPr/>
                </a:tc>
                <a:extLst>
                  <a:ext uri="{0D108BD9-81ED-4DB2-BD59-A6C34878D82A}">
                    <a16:rowId xmlns:a16="http://schemas.microsoft.com/office/drawing/2014/main" val="371532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#weareproudofyou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extLst>
                  <a:ext uri="{0D108BD9-81ED-4DB2-BD59-A6C34878D82A}">
                    <a16:rowId xmlns:a16="http://schemas.microsoft.com/office/drawing/2014/main" val="165278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1374.6666666667</a:t>
                      </a:r>
                    </a:p>
                  </a:txBody>
                  <a:tcPr/>
                </a:tc>
                <a:extLst>
                  <a:ext uri="{0D108BD9-81ED-4DB2-BD59-A6C34878D82A}">
                    <a16:rowId xmlns:a16="http://schemas.microsoft.com/office/drawing/2014/main" val="162656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extLst>
                  <a:ext uri="{0D108BD9-81ED-4DB2-BD59-A6C34878D82A}">
                    <a16:rowId xmlns:a16="http://schemas.microsoft.com/office/drawing/2014/main" val="425199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#influencerverse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extLst>
                  <a:ext uri="{0D108BD9-81ED-4DB2-BD59-A6C34878D82A}">
                    <a16:rowId xmlns:a16="http://schemas.microsoft.com/office/drawing/2014/main" val="329945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#adessodigitalday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extLst>
                  <a:ext uri="{0D108BD9-81ED-4DB2-BD59-A6C34878D82A}">
                    <a16:rowId xmlns:a16="http://schemas.microsoft.com/office/drawing/2014/main" val="83403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#onlinemarketing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extLst>
                  <a:ext uri="{0D108BD9-81ED-4DB2-BD59-A6C34878D82A}">
                    <a16:rowId xmlns:a16="http://schemas.microsoft.com/office/drawing/2014/main" val="71976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#WomeninTech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extLst>
                  <a:ext uri="{0D108BD9-81ED-4DB2-BD59-A6C34878D82A}">
                    <a16:rowId xmlns:a16="http://schemas.microsoft.com/office/drawing/2014/main" val="140867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1279.5</a:t>
                      </a:r>
                    </a:p>
                  </a:txBody>
                  <a:tcPr/>
                </a:tc>
                <a:extLst>
                  <a:ext uri="{0D108BD9-81ED-4DB2-BD59-A6C34878D82A}">
                    <a16:rowId xmlns:a16="http://schemas.microsoft.com/office/drawing/2014/main" val="99388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#stolz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extLst>
                  <a:ext uri="{0D108BD9-81ED-4DB2-BD59-A6C34878D82A}">
                    <a16:rowId xmlns:a16="http://schemas.microsoft.com/office/drawing/2014/main" val="2671593798"/>
                  </a:ext>
                </a:extLst>
              </a:tr>
            </a:tbl>
          </a:graphicData>
        </a:graphic>
      </p:graphicFrame>
      <p:sp>
        <p:nvSpPr>
          <p:cNvPr id="4" name="Text Placeholder 3">
            <a:extLst>
              <a:ext uri="{FF2B5EF4-FFF2-40B4-BE49-F238E27FC236}">
                <a16:creationId xmlns:a16="http://schemas.microsoft.com/office/drawing/2014/main" id="{A52CB51A-562B-4E34-8C07-F9CEA48A4A8F}"/>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366346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41FE3-9D1A-4597-B1F7-D5E686D06D1B}"/>
              </a:ext>
            </a:extLst>
          </p:cNvPr>
          <p:cNvSpPr>
            <a:spLocks noGrp="1"/>
          </p:cNvSpPr>
          <p:nvPr>
            <p:ph type="title"/>
          </p:nvPr>
        </p:nvSpPr>
        <p:spPr/>
        <p:txBody>
          <a:bodyPr/>
          <a:lstStyle/>
          <a:p>
            <a:r>
              <a:rPr lang="en-US"/>
              <a:t>Instagram Stories Hashtag Detection | adesso - 2 of 2</a:t>
            </a:r>
          </a:p>
        </p:txBody>
      </p:sp>
      <p:graphicFrame>
        <p:nvGraphicFramePr>
          <p:cNvPr id="5" name="Table Placeholder 4">
            <a:extLst>
              <a:ext uri="{FF2B5EF4-FFF2-40B4-BE49-F238E27FC236}">
                <a16:creationId xmlns:a16="http://schemas.microsoft.com/office/drawing/2014/main" id="{96A53450-E90C-4384-A823-F5C1E037CACC}"/>
              </a:ext>
            </a:extLst>
          </p:cNvPr>
          <p:cNvGraphicFramePr>
            <a:graphicFrameLocks noGrp="1"/>
          </p:cNvGraphicFramePr>
          <p:nvPr>
            <p:ph type="tbl" sz="quarter" idx="13"/>
            <p:extLst>
              <p:ext uri="{D42A27DB-BD31-4B8C-83A1-F6EECF244321}">
                <p14:modId xmlns:p14="http://schemas.microsoft.com/office/powerpoint/2010/main" val="1636424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2944307"/>
                    </a:ext>
                  </a:extLst>
                </a:gridCol>
                <a:gridCol w="1316736">
                  <a:extLst>
                    <a:ext uri="{9D8B030D-6E8A-4147-A177-3AD203B41FA5}">
                      <a16:colId xmlns:a16="http://schemas.microsoft.com/office/drawing/2014/main" val="1484916047"/>
                    </a:ext>
                  </a:extLst>
                </a:gridCol>
                <a:gridCol w="1316736">
                  <a:extLst>
                    <a:ext uri="{9D8B030D-6E8A-4147-A177-3AD203B41FA5}">
                      <a16:colId xmlns:a16="http://schemas.microsoft.com/office/drawing/2014/main" val="3802319107"/>
                    </a:ext>
                  </a:extLst>
                </a:gridCol>
                <a:gridCol w="1316736">
                  <a:extLst>
                    <a:ext uri="{9D8B030D-6E8A-4147-A177-3AD203B41FA5}">
                      <a16:colId xmlns:a16="http://schemas.microsoft.com/office/drawing/2014/main" val="4016797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Story</a:t>
                      </a:r>
                    </a:p>
                  </a:txBody>
                  <a:tcPr/>
                </a:tc>
                <a:extLst>
                  <a:ext uri="{0D108BD9-81ED-4DB2-BD59-A6C34878D82A}">
                    <a16:rowId xmlns:a16="http://schemas.microsoft.com/office/drawing/2014/main" val="226924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1116.6666666667</a:t>
                      </a:r>
                    </a:p>
                  </a:txBody>
                  <a:tcPr/>
                </a:tc>
                <a:extLst>
                  <a:ext uri="{0D108BD9-81ED-4DB2-BD59-A6C34878D82A}">
                    <a16:rowId xmlns:a16="http://schemas.microsoft.com/office/drawing/2014/main" val="171710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extLst>
                  <a:ext uri="{0D108BD9-81ED-4DB2-BD59-A6C34878D82A}">
                    <a16:rowId xmlns:a16="http://schemas.microsoft.com/office/drawing/2014/main" val="235858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929.83333333333</a:t>
                      </a:r>
                    </a:p>
                  </a:txBody>
                  <a:tcPr/>
                </a:tc>
                <a:extLst>
                  <a:ext uri="{0D108BD9-81ED-4DB2-BD59-A6C34878D82A}">
                    <a16:rowId xmlns:a16="http://schemas.microsoft.com/office/drawing/2014/main" val="3211590202"/>
                  </a:ext>
                </a:extLst>
              </a:tr>
            </a:tbl>
          </a:graphicData>
        </a:graphic>
      </p:graphicFrame>
      <p:sp>
        <p:nvSpPr>
          <p:cNvPr id="4" name="Text Placeholder 3">
            <a:extLst>
              <a:ext uri="{FF2B5EF4-FFF2-40B4-BE49-F238E27FC236}">
                <a16:creationId xmlns:a16="http://schemas.microsoft.com/office/drawing/2014/main" id="{FC79ED3B-9D08-48EB-B0F6-F5082244D335}"/>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13775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6EAB5-5866-4524-8671-37FAD71EC32E}"/>
              </a:ext>
            </a:extLst>
          </p:cNvPr>
          <p:cNvSpPr>
            <a:spLocks noGrp="1"/>
          </p:cNvSpPr>
          <p:nvPr>
            <p:ph type="title"/>
          </p:nvPr>
        </p:nvSpPr>
        <p:spPr/>
        <p:txBody>
          <a:bodyPr/>
          <a:lstStyle/>
          <a:p>
            <a:r>
              <a:rPr lang="en-US"/>
              <a:t>Instagram Stories Table | adesso - 1 of 13</a:t>
            </a:r>
          </a:p>
        </p:txBody>
      </p:sp>
      <p:graphicFrame>
        <p:nvGraphicFramePr>
          <p:cNvPr id="5" name="Table Placeholder 4">
            <a:extLst>
              <a:ext uri="{FF2B5EF4-FFF2-40B4-BE49-F238E27FC236}">
                <a16:creationId xmlns:a16="http://schemas.microsoft.com/office/drawing/2014/main" id="{0F9F97B0-1C66-4BA2-AA6C-15A36E64FA71}"/>
              </a:ext>
            </a:extLst>
          </p:cNvPr>
          <p:cNvGraphicFramePr>
            <a:graphicFrameLocks noGrp="1"/>
          </p:cNvGraphicFramePr>
          <p:nvPr>
            <p:ph type="tbl" sz="quarter" idx="13"/>
            <p:extLst>
              <p:ext uri="{D42A27DB-BD31-4B8C-83A1-F6EECF244321}">
                <p14:modId xmlns:p14="http://schemas.microsoft.com/office/powerpoint/2010/main" val="164622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6244356"/>
                    </a:ext>
                  </a:extLst>
                </a:gridCol>
                <a:gridCol w="1069848">
                  <a:extLst>
                    <a:ext uri="{9D8B030D-6E8A-4147-A177-3AD203B41FA5}">
                      <a16:colId xmlns:a16="http://schemas.microsoft.com/office/drawing/2014/main" val="2606917931"/>
                    </a:ext>
                  </a:extLst>
                </a:gridCol>
                <a:gridCol w="493776">
                  <a:extLst>
                    <a:ext uri="{9D8B030D-6E8A-4147-A177-3AD203B41FA5}">
                      <a16:colId xmlns:a16="http://schemas.microsoft.com/office/drawing/2014/main" val="933038532"/>
                    </a:ext>
                  </a:extLst>
                </a:gridCol>
                <a:gridCol w="493776">
                  <a:extLst>
                    <a:ext uri="{9D8B030D-6E8A-4147-A177-3AD203B41FA5}">
                      <a16:colId xmlns:a16="http://schemas.microsoft.com/office/drawing/2014/main" val="1311880438"/>
                    </a:ext>
                  </a:extLst>
                </a:gridCol>
                <a:gridCol w="493776">
                  <a:extLst>
                    <a:ext uri="{9D8B030D-6E8A-4147-A177-3AD203B41FA5}">
                      <a16:colId xmlns:a16="http://schemas.microsoft.com/office/drawing/2014/main" val="2090511174"/>
                    </a:ext>
                  </a:extLst>
                </a:gridCol>
                <a:gridCol w="493776">
                  <a:extLst>
                    <a:ext uri="{9D8B030D-6E8A-4147-A177-3AD203B41FA5}">
                      <a16:colId xmlns:a16="http://schemas.microsoft.com/office/drawing/2014/main" val="880192870"/>
                    </a:ext>
                  </a:extLst>
                </a:gridCol>
                <a:gridCol w="493776">
                  <a:extLst>
                    <a:ext uri="{9D8B030D-6E8A-4147-A177-3AD203B41FA5}">
                      <a16:colId xmlns:a16="http://schemas.microsoft.com/office/drawing/2014/main" val="3859576104"/>
                    </a:ext>
                  </a:extLst>
                </a:gridCol>
                <a:gridCol w="493776">
                  <a:extLst>
                    <a:ext uri="{9D8B030D-6E8A-4147-A177-3AD203B41FA5}">
                      <a16:colId xmlns:a16="http://schemas.microsoft.com/office/drawing/2014/main" val="827463221"/>
                    </a:ext>
                  </a:extLst>
                </a:gridCol>
                <a:gridCol w="493776">
                  <a:extLst>
                    <a:ext uri="{9D8B030D-6E8A-4147-A177-3AD203B41FA5}">
                      <a16:colId xmlns:a16="http://schemas.microsoft.com/office/drawing/2014/main" val="4131393413"/>
                    </a:ext>
                  </a:extLst>
                </a:gridCol>
                <a:gridCol w="493776">
                  <a:extLst>
                    <a:ext uri="{9D8B030D-6E8A-4147-A177-3AD203B41FA5}">
                      <a16:colId xmlns:a16="http://schemas.microsoft.com/office/drawing/2014/main" val="1945386217"/>
                    </a:ext>
                  </a:extLst>
                </a:gridCol>
                <a:gridCol w="493776">
                  <a:extLst>
                    <a:ext uri="{9D8B030D-6E8A-4147-A177-3AD203B41FA5}">
                      <a16:colId xmlns:a16="http://schemas.microsoft.com/office/drawing/2014/main" val="1202190505"/>
                    </a:ext>
                  </a:extLst>
                </a:gridCol>
                <a:gridCol w="493776">
                  <a:extLst>
                    <a:ext uri="{9D8B030D-6E8A-4147-A177-3AD203B41FA5}">
                      <a16:colId xmlns:a16="http://schemas.microsoft.com/office/drawing/2014/main" val="2382366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1196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- 2023-03-22 09:19:43</a:t>
                      </a:r>
                      <a:r>
                        <a:rPr kumimoji="0" lang="de-DE" sz="1000" b="0" i="0" u="none" strike="noStrike" kern="1200" cap="none" spc="0" normalizeH="0" baseline="0" noProof="0">
                          <a:ln>
                            <a:noFill/>
                          </a:ln>
                          <a:solidFill>
                            <a:prstClr val="black"/>
                          </a:solidFill>
                          <a:effectLst/>
                          <a:uLnTx/>
                          <a:uFillTx/>
                          <a:latin typeface="Calibri"/>
                          <a:ea typeface="+mn-ea"/>
                          <a:cs typeface="+mn-cs"/>
                        </a:rPr>
                        <a:t>
 Eines unserer Diversity-Ziele ist die Stärkung von Frauen in der IT. 🙆‍♀️ @mintvernetzt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https://quintly-image-storage.s3.amazonaws.com/30ee969f1fc9aba4380f6ee037fc5925/ec5134b4eb84af991d46bab3191e407f.jpg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0.6414 %</a:t>
                      </a:r>
                    </a:p>
                  </a:txBody>
                  <a:tcPr/>
                </a:tc>
                <a:extLst>
                  <a:ext uri="{0D108BD9-81ED-4DB2-BD59-A6C34878D82A}">
                    <a16:rowId xmlns:a16="http://schemas.microsoft.com/office/drawing/2014/main" val="290934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- 2023-03-23 09:50:06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https://quintly-image-storage.s3.amazonaws.com/30ee969f1fc9aba4380f6ee037fc5925/c3c43fb7e0a9fa698fe40bfadd9351d1.jpg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0.6642 %</a:t>
                      </a:r>
                    </a:p>
                  </a:txBody>
                  <a:tcPr/>
                </a:tc>
                <a:extLst>
                  <a:ext uri="{0D108BD9-81ED-4DB2-BD59-A6C34878D82A}">
                    <a16:rowId xmlns:a16="http://schemas.microsoft.com/office/drawing/2014/main" val="2527357719"/>
                  </a:ext>
                </a:extLst>
              </a:tr>
            </a:tbl>
          </a:graphicData>
        </a:graphic>
      </p:graphicFrame>
      <p:sp>
        <p:nvSpPr>
          <p:cNvPr id="4" name="Text Placeholder 3">
            <a:extLst>
              <a:ext uri="{FF2B5EF4-FFF2-40B4-BE49-F238E27FC236}">
                <a16:creationId xmlns:a16="http://schemas.microsoft.com/office/drawing/2014/main" id="{1861A691-31CE-4BA3-BFBE-E6423366F101}"/>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877847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19AC-BC59-452E-9193-4566A805E15B}"/>
              </a:ext>
            </a:extLst>
          </p:cNvPr>
          <p:cNvSpPr>
            <a:spLocks noGrp="1"/>
          </p:cNvSpPr>
          <p:nvPr>
            <p:ph type="title"/>
          </p:nvPr>
        </p:nvSpPr>
        <p:spPr/>
        <p:txBody>
          <a:bodyPr/>
          <a:lstStyle/>
          <a:p>
            <a:r>
              <a:rPr lang="en-US"/>
              <a:t>Instagram Stories Table | adesso - 2 of 13</a:t>
            </a:r>
          </a:p>
        </p:txBody>
      </p:sp>
      <p:graphicFrame>
        <p:nvGraphicFramePr>
          <p:cNvPr id="5" name="Table Placeholder 4">
            <a:extLst>
              <a:ext uri="{FF2B5EF4-FFF2-40B4-BE49-F238E27FC236}">
                <a16:creationId xmlns:a16="http://schemas.microsoft.com/office/drawing/2014/main" id="{8CC42019-7624-430B-B1B3-D99EFC2DC0E9}"/>
              </a:ext>
            </a:extLst>
          </p:cNvPr>
          <p:cNvGraphicFramePr>
            <a:graphicFrameLocks noGrp="1"/>
          </p:cNvGraphicFramePr>
          <p:nvPr>
            <p:ph type="tbl" sz="quarter" idx="13"/>
            <p:extLst>
              <p:ext uri="{D42A27DB-BD31-4B8C-83A1-F6EECF244321}">
                <p14:modId xmlns:p14="http://schemas.microsoft.com/office/powerpoint/2010/main" val="105128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91057121"/>
                    </a:ext>
                  </a:extLst>
                </a:gridCol>
                <a:gridCol w="1069848">
                  <a:extLst>
                    <a:ext uri="{9D8B030D-6E8A-4147-A177-3AD203B41FA5}">
                      <a16:colId xmlns:a16="http://schemas.microsoft.com/office/drawing/2014/main" val="3581021828"/>
                    </a:ext>
                  </a:extLst>
                </a:gridCol>
                <a:gridCol w="493776">
                  <a:extLst>
                    <a:ext uri="{9D8B030D-6E8A-4147-A177-3AD203B41FA5}">
                      <a16:colId xmlns:a16="http://schemas.microsoft.com/office/drawing/2014/main" val="3955794593"/>
                    </a:ext>
                  </a:extLst>
                </a:gridCol>
                <a:gridCol w="493776">
                  <a:extLst>
                    <a:ext uri="{9D8B030D-6E8A-4147-A177-3AD203B41FA5}">
                      <a16:colId xmlns:a16="http://schemas.microsoft.com/office/drawing/2014/main" val="3263593159"/>
                    </a:ext>
                  </a:extLst>
                </a:gridCol>
                <a:gridCol w="493776">
                  <a:extLst>
                    <a:ext uri="{9D8B030D-6E8A-4147-A177-3AD203B41FA5}">
                      <a16:colId xmlns:a16="http://schemas.microsoft.com/office/drawing/2014/main" val="3469009004"/>
                    </a:ext>
                  </a:extLst>
                </a:gridCol>
                <a:gridCol w="493776">
                  <a:extLst>
                    <a:ext uri="{9D8B030D-6E8A-4147-A177-3AD203B41FA5}">
                      <a16:colId xmlns:a16="http://schemas.microsoft.com/office/drawing/2014/main" val="3796595212"/>
                    </a:ext>
                  </a:extLst>
                </a:gridCol>
                <a:gridCol w="493776">
                  <a:extLst>
                    <a:ext uri="{9D8B030D-6E8A-4147-A177-3AD203B41FA5}">
                      <a16:colId xmlns:a16="http://schemas.microsoft.com/office/drawing/2014/main" val="3659328109"/>
                    </a:ext>
                  </a:extLst>
                </a:gridCol>
                <a:gridCol w="493776">
                  <a:extLst>
                    <a:ext uri="{9D8B030D-6E8A-4147-A177-3AD203B41FA5}">
                      <a16:colId xmlns:a16="http://schemas.microsoft.com/office/drawing/2014/main" val="345504308"/>
                    </a:ext>
                  </a:extLst>
                </a:gridCol>
                <a:gridCol w="493776">
                  <a:extLst>
                    <a:ext uri="{9D8B030D-6E8A-4147-A177-3AD203B41FA5}">
                      <a16:colId xmlns:a16="http://schemas.microsoft.com/office/drawing/2014/main" val="1883248888"/>
                    </a:ext>
                  </a:extLst>
                </a:gridCol>
                <a:gridCol w="493776">
                  <a:extLst>
                    <a:ext uri="{9D8B030D-6E8A-4147-A177-3AD203B41FA5}">
                      <a16:colId xmlns:a16="http://schemas.microsoft.com/office/drawing/2014/main" val="1751563053"/>
                    </a:ext>
                  </a:extLst>
                </a:gridCol>
                <a:gridCol w="493776">
                  <a:extLst>
                    <a:ext uri="{9D8B030D-6E8A-4147-A177-3AD203B41FA5}">
                      <a16:colId xmlns:a16="http://schemas.microsoft.com/office/drawing/2014/main" val="4264863598"/>
                    </a:ext>
                  </a:extLst>
                </a:gridCol>
                <a:gridCol w="493776">
                  <a:extLst>
                    <a:ext uri="{9D8B030D-6E8A-4147-A177-3AD203B41FA5}">
                      <a16:colId xmlns:a16="http://schemas.microsoft.com/office/drawing/2014/main" val="11003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256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- 2023-03-24 09:22:01</a:t>
                      </a:r>
                      <a:r>
                        <a:rPr kumimoji="0" lang="pt-BR" sz="1000" b="0" i="0" u="none" strike="noStrike" kern="1200" cap="none" spc="0" normalizeH="0" baseline="0" noProof="0">
                          <a:ln>
                            <a:noFill/>
                          </a:ln>
                          <a:solidFill>
                            <a:prstClr val="black"/>
                          </a:solidFill>
                          <a:effectLst/>
                          <a:uLnTx/>
                          <a:uFillTx/>
                          <a:latin typeface="Calibri"/>
                          <a:ea typeface="+mn-ea"/>
                          <a:cs typeface="+mn-cs"/>
                        </a:rPr>
                        <a:t>
 Platz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https://quintly-image-storage.s3.amazonaws.com/30ee969f1fc9aba4380f6ee037fc5925/4d03b59a8228a89dad6d0596805ba2de.jpg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0.9195 %</a:t>
                      </a:r>
                    </a:p>
                  </a:txBody>
                  <a:tcPr/>
                </a:tc>
                <a:extLst>
                  <a:ext uri="{0D108BD9-81ED-4DB2-BD59-A6C34878D82A}">
                    <a16:rowId xmlns:a16="http://schemas.microsoft.com/office/drawing/2014/main" val="1523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- 2023-03-27 14:55:02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https://quintly-image-storage.s3.amazonaws.com/30ee969f1fc9aba4380f6ee037fc5925/17bed768b416d976aa61de1b339c2ec4.jpg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0.8924 %</a:t>
                      </a:r>
                    </a:p>
                  </a:txBody>
                  <a:tcPr/>
                </a:tc>
                <a:extLst>
                  <a:ext uri="{0D108BD9-81ED-4DB2-BD59-A6C34878D82A}">
                    <a16:rowId xmlns:a16="http://schemas.microsoft.com/office/drawing/2014/main" val="2320839356"/>
                  </a:ext>
                </a:extLst>
              </a:tr>
            </a:tbl>
          </a:graphicData>
        </a:graphic>
      </p:graphicFrame>
      <p:sp>
        <p:nvSpPr>
          <p:cNvPr id="4" name="Text Placeholder 3">
            <a:extLst>
              <a:ext uri="{FF2B5EF4-FFF2-40B4-BE49-F238E27FC236}">
                <a16:creationId xmlns:a16="http://schemas.microsoft.com/office/drawing/2014/main" id="{76C54D6B-014F-41C1-A53D-C27B731644D4}"/>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497342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C701-EB4C-4449-BA4F-9234CAE95C13}"/>
              </a:ext>
            </a:extLst>
          </p:cNvPr>
          <p:cNvSpPr>
            <a:spLocks noGrp="1"/>
          </p:cNvSpPr>
          <p:nvPr>
            <p:ph type="title"/>
          </p:nvPr>
        </p:nvSpPr>
        <p:spPr/>
        <p:txBody>
          <a:bodyPr/>
          <a:lstStyle/>
          <a:p>
            <a:r>
              <a:rPr lang="en-US"/>
              <a:t>Instagram Stories Table | adesso - 3 of 13</a:t>
            </a:r>
          </a:p>
        </p:txBody>
      </p:sp>
      <p:graphicFrame>
        <p:nvGraphicFramePr>
          <p:cNvPr id="5" name="Table Placeholder 4">
            <a:extLst>
              <a:ext uri="{FF2B5EF4-FFF2-40B4-BE49-F238E27FC236}">
                <a16:creationId xmlns:a16="http://schemas.microsoft.com/office/drawing/2014/main" id="{2BD0D2C0-C597-470A-86E9-968A56FC0771}"/>
              </a:ext>
            </a:extLst>
          </p:cNvPr>
          <p:cNvGraphicFramePr>
            <a:graphicFrameLocks noGrp="1"/>
          </p:cNvGraphicFramePr>
          <p:nvPr>
            <p:ph type="tbl" sz="quarter" idx="13"/>
            <p:extLst>
              <p:ext uri="{D42A27DB-BD31-4B8C-83A1-F6EECF244321}">
                <p14:modId xmlns:p14="http://schemas.microsoft.com/office/powerpoint/2010/main" val="366597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3046991"/>
                    </a:ext>
                  </a:extLst>
                </a:gridCol>
                <a:gridCol w="1069848">
                  <a:extLst>
                    <a:ext uri="{9D8B030D-6E8A-4147-A177-3AD203B41FA5}">
                      <a16:colId xmlns:a16="http://schemas.microsoft.com/office/drawing/2014/main" val="2519624668"/>
                    </a:ext>
                  </a:extLst>
                </a:gridCol>
                <a:gridCol w="493776">
                  <a:extLst>
                    <a:ext uri="{9D8B030D-6E8A-4147-A177-3AD203B41FA5}">
                      <a16:colId xmlns:a16="http://schemas.microsoft.com/office/drawing/2014/main" val="1649798338"/>
                    </a:ext>
                  </a:extLst>
                </a:gridCol>
                <a:gridCol w="493776">
                  <a:extLst>
                    <a:ext uri="{9D8B030D-6E8A-4147-A177-3AD203B41FA5}">
                      <a16:colId xmlns:a16="http://schemas.microsoft.com/office/drawing/2014/main" val="270641115"/>
                    </a:ext>
                  </a:extLst>
                </a:gridCol>
                <a:gridCol w="493776">
                  <a:extLst>
                    <a:ext uri="{9D8B030D-6E8A-4147-A177-3AD203B41FA5}">
                      <a16:colId xmlns:a16="http://schemas.microsoft.com/office/drawing/2014/main" val="1562058988"/>
                    </a:ext>
                  </a:extLst>
                </a:gridCol>
                <a:gridCol w="493776">
                  <a:extLst>
                    <a:ext uri="{9D8B030D-6E8A-4147-A177-3AD203B41FA5}">
                      <a16:colId xmlns:a16="http://schemas.microsoft.com/office/drawing/2014/main" val="2739880537"/>
                    </a:ext>
                  </a:extLst>
                </a:gridCol>
                <a:gridCol w="493776">
                  <a:extLst>
                    <a:ext uri="{9D8B030D-6E8A-4147-A177-3AD203B41FA5}">
                      <a16:colId xmlns:a16="http://schemas.microsoft.com/office/drawing/2014/main" val="524908852"/>
                    </a:ext>
                  </a:extLst>
                </a:gridCol>
                <a:gridCol w="493776">
                  <a:extLst>
                    <a:ext uri="{9D8B030D-6E8A-4147-A177-3AD203B41FA5}">
                      <a16:colId xmlns:a16="http://schemas.microsoft.com/office/drawing/2014/main" val="3451828321"/>
                    </a:ext>
                  </a:extLst>
                </a:gridCol>
                <a:gridCol w="493776">
                  <a:extLst>
                    <a:ext uri="{9D8B030D-6E8A-4147-A177-3AD203B41FA5}">
                      <a16:colId xmlns:a16="http://schemas.microsoft.com/office/drawing/2014/main" val="3147751809"/>
                    </a:ext>
                  </a:extLst>
                </a:gridCol>
                <a:gridCol w="493776">
                  <a:extLst>
                    <a:ext uri="{9D8B030D-6E8A-4147-A177-3AD203B41FA5}">
                      <a16:colId xmlns:a16="http://schemas.microsoft.com/office/drawing/2014/main" val="1482068799"/>
                    </a:ext>
                  </a:extLst>
                </a:gridCol>
                <a:gridCol w="493776">
                  <a:extLst>
                    <a:ext uri="{9D8B030D-6E8A-4147-A177-3AD203B41FA5}">
                      <a16:colId xmlns:a16="http://schemas.microsoft.com/office/drawing/2014/main" val="195678554"/>
                    </a:ext>
                  </a:extLst>
                </a:gridCol>
                <a:gridCol w="493776">
                  <a:extLst>
                    <a:ext uri="{9D8B030D-6E8A-4147-A177-3AD203B41FA5}">
                      <a16:colId xmlns:a16="http://schemas.microsoft.com/office/drawing/2014/main" val="268911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0339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- 2023-03-27 14:55:03</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https://quintly-image-storage.s3.amazonaws.com/30ee969f1fc9aba4380f6ee037fc5925/4a83252d4670724b421572b30cf7b38b.jpg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1.0948 %</a:t>
                      </a:r>
                    </a:p>
                  </a:txBody>
                  <a:tcPr/>
                </a:tc>
                <a:extLst>
                  <a:ext uri="{0D108BD9-81ED-4DB2-BD59-A6C34878D82A}">
                    <a16:rowId xmlns:a16="http://schemas.microsoft.com/office/drawing/2014/main" val="343916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- 2023-03-27 14:55:04</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https://quintly-image-storage.s3.amazonaws.com/30ee969f1fc9aba4380f6ee037fc5925/3ad16599c986dabc8c19d166f38f7bd9.jpg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0.9425 %</a:t>
                      </a:r>
                    </a:p>
                  </a:txBody>
                  <a:tcPr/>
                </a:tc>
                <a:extLst>
                  <a:ext uri="{0D108BD9-81ED-4DB2-BD59-A6C34878D82A}">
                    <a16:rowId xmlns:a16="http://schemas.microsoft.com/office/drawing/2014/main" val="3866372885"/>
                  </a:ext>
                </a:extLst>
              </a:tr>
            </a:tbl>
          </a:graphicData>
        </a:graphic>
      </p:graphicFrame>
      <p:sp>
        <p:nvSpPr>
          <p:cNvPr id="4" name="Text Placeholder 3">
            <a:extLst>
              <a:ext uri="{FF2B5EF4-FFF2-40B4-BE49-F238E27FC236}">
                <a16:creationId xmlns:a16="http://schemas.microsoft.com/office/drawing/2014/main" id="{55D9C5CC-0E41-48B4-B7F0-5ACDEB60B77D}"/>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259076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95E8-9B59-4290-9E79-67F7211AD60B}"/>
              </a:ext>
            </a:extLst>
          </p:cNvPr>
          <p:cNvSpPr>
            <a:spLocks noGrp="1"/>
          </p:cNvSpPr>
          <p:nvPr>
            <p:ph type="title"/>
          </p:nvPr>
        </p:nvSpPr>
        <p:spPr/>
        <p:txBody>
          <a:bodyPr/>
          <a:lstStyle/>
          <a:p>
            <a:r>
              <a:rPr lang="en-US"/>
              <a:t>Instagram Stories Table | adesso - 4 of 13</a:t>
            </a:r>
          </a:p>
        </p:txBody>
      </p:sp>
      <p:graphicFrame>
        <p:nvGraphicFramePr>
          <p:cNvPr id="5" name="Table Placeholder 4">
            <a:extLst>
              <a:ext uri="{FF2B5EF4-FFF2-40B4-BE49-F238E27FC236}">
                <a16:creationId xmlns:a16="http://schemas.microsoft.com/office/drawing/2014/main" id="{05994D40-DBB7-45CE-A3A5-91A8A4E67F7E}"/>
              </a:ext>
            </a:extLst>
          </p:cNvPr>
          <p:cNvGraphicFramePr>
            <a:graphicFrameLocks noGrp="1"/>
          </p:cNvGraphicFramePr>
          <p:nvPr>
            <p:ph type="tbl" sz="quarter" idx="13"/>
            <p:extLst>
              <p:ext uri="{D42A27DB-BD31-4B8C-83A1-F6EECF244321}">
                <p14:modId xmlns:p14="http://schemas.microsoft.com/office/powerpoint/2010/main" val="412500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43113351"/>
                    </a:ext>
                  </a:extLst>
                </a:gridCol>
                <a:gridCol w="1069848">
                  <a:extLst>
                    <a:ext uri="{9D8B030D-6E8A-4147-A177-3AD203B41FA5}">
                      <a16:colId xmlns:a16="http://schemas.microsoft.com/office/drawing/2014/main" val="2275017806"/>
                    </a:ext>
                  </a:extLst>
                </a:gridCol>
                <a:gridCol w="493776">
                  <a:extLst>
                    <a:ext uri="{9D8B030D-6E8A-4147-A177-3AD203B41FA5}">
                      <a16:colId xmlns:a16="http://schemas.microsoft.com/office/drawing/2014/main" val="243925598"/>
                    </a:ext>
                  </a:extLst>
                </a:gridCol>
                <a:gridCol w="493776">
                  <a:extLst>
                    <a:ext uri="{9D8B030D-6E8A-4147-A177-3AD203B41FA5}">
                      <a16:colId xmlns:a16="http://schemas.microsoft.com/office/drawing/2014/main" val="4243818903"/>
                    </a:ext>
                  </a:extLst>
                </a:gridCol>
                <a:gridCol w="493776">
                  <a:extLst>
                    <a:ext uri="{9D8B030D-6E8A-4147-A177-3AD203B41FA5}">
                      <a16:colId xmlns:a16="http://schemas.microsoft.com/office/drawing/2014/main" val="2924061201"/>
                    </a:ext>
                  </a:extLst>
                </a:gridCol>
                <a:gridCol w="493776">
                  <a:extLst>
                    <a:ext uri="{9D8B030D-6E8A-4147-A177-3AD203B41FA5}">
                      <a16:colId xmlns:a16="http://schemas.microsoft.com/office/drawing/2014/main" val="3995516477"/>
                    </a:ext>
                  </a:extLst>
                </a:gridCol>
                <a:gridCol w="493776">
                  <a:extLst>
                    <a:ext uri="{9D8B030D-6E8A-4147-A177-3AD203B41FA5}">
                      <a16:colId xmlns:a16="http://schemas.microsoft.com/office/drawing/2014/main" val="3469953954"/>
                    </a:ext>
                  </a:extLst>
                </a:gridCol>
                <a:gridCol w="493776">
                  <a:extLst>
                    <a:ext uri="{9D8B030D-6E8A-4147-A177-3AD203B41FA5}">
                      <a16:colId xmlns:a16="http://schemas.microsoft.com/office/drawing/2014/main" val="2169241191"/>
                    </a:ext>
                  </a:extLst>
                </a:gridCol>
                <a:gridCol w="493776">
                  <a:extLst>
                    <a:ext uri="{9D8B030D-6E8A-4147-A177-3AD203B41FA5}">
                      <a16:colId xmlns:a16="http://schemas.microsoft.com/office/drawing/2014/main" val="472170933"/>
                    </a:ext>
                  </a:extLst>
                </a:gridCol>
                <a:gridCol w="493776">
                  <a:extLst>
                    <a:ext uri="{9D8B030D-6E8A-4147-A177-3AD203B41FA5}">
                      <a16:colId xmlns:a16="http://schemas.microsoft.com/office/drawing/2014/main" val="4129307964"/>
                    </a:ext>
                  </a:extLst>
                </a:gridCol>
                <a:gridCol w="493776">
                  <a:extLst>
                    <a:ext uri="{9D8B030D-6E8A-4147-A177-3AD203B41FA5}">
                      <a16:colId xmlns:a16="http://schemas.microsoft.com/office/drawing/2014/main" val="4256879985"/>
                    </a:ext>
                  </a:extLst>
                </a:gridCol>
                <a:gridCol w="493776">
                  <a:extLst>
                    <a:ext uri="{9D8B030D-6E8A-4147-A177-3AD203B41FA5}">
                      <a16:colId xmlns:a16="http://schemas.microsoft.com/office/drawing/2014/main" val="135237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1094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- 2023-03-27 17:03:58</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https://quintly-image-storage.s3.amazonaws.com/30ee969f1fc9aba4380f6ee037fc5925/455f646868e16359967c441b3ffec4a2.jpg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0.9668 %</a:t>
                      </a:r>
                    </a:p>
                  </a:txBody>
                  <a:tcPr/>
                </a:tc>
                <a:extLst>
                  <a:ext uri="{0D108BD9-81ED-4DB2-BD59-A6C34878D82A}">
                    <a16:rowId xmlns:a16="http://schemas.microsoft.com/office/drawing/2014/main" val="72081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- 2023-03-27 17:03:59</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https://quintly-image-storage.s3.amazonaws.com/30ee969f1fc9aba4380f6ee037fc5925/3ad16599c986dabc8c19d166f38f7bd9.jpg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0.8825 %</a:t>
                      </a:r>
                    </a:p>
                  </a:txBody>
                  <a:tcPr/>
                </a:tc>
                <a:extLst>
                  <a:ext uri="{0D108BD9-81ED-4DB2-BD59-A6C34878D82A}">
                    <a16:rowId xmlns:a16="http://schemas.microsoft.com/office/drawing/2014/main" val="431790778"/>
                  </a:ext>
                </a:extLst>
              </a:tr>
            </a:tbl>
          </a:graphicData>
        </a:graphic>
      </p:graphicFrame>
      <p:sp>
        <p:nvSpPr>
          <p:cNvPr id="4" name="Text Placeholder 3">
            <a:extLst>
              <a:ext uri="{FF2B5EF4-FFF2-40B4-BE49-F238E27FC236}">
                <a16:creationId xmlns:a16="http://schemas.microsoft.com/office/drawing/2014/main" id="{BF4D11EC-8965-4FDC-9CCF-D774506F8D0A}"/>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541266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E34A7-6AD8-4118-BE33-AF9E43DEADF2}"/>
              </a:ext>
            </a:extLst>
          </p:cNvPr>
          <p:cNvSpPr>
            <a:spLocks noGrp="1"/>
          </p:cNvSpPr>
          <p:nvPr>
            <p:ph type="title"/>
          </p:nvPr>
        </p:nvSpPr>
        <p:spPr/>
        <p:txBody>
          <a:bodyPr/>
          <a:lstStyle/>
          <a:p>
            <a:r>
              <a:rPr lang="en-US"/>
              <a:t>Instagram Stories Table | adesso - 5 of 13</a:t>
            </a:r>
          </a:p>
        </p:txBody>
      </p:sp>
      <p:graphicFrame>
        <p:nvGraphicFramePr>
          <p:cNvPr id="5" name="Table Placeholder 4">
            <a:extLst>
              <a:ext uri="{FF2B5EF4-FFF2-40B4-BE49-F238E27FC236}">
                <a16:creationId xmlns:a16="http://schemas.microsoft.com/office/drawing/2014/main" id="{F4AA8565-5131-4866-806E-8E7649CC4DC3}"/>
              </a:ext>
            </a:extLst>
          </p:cNvPr>
          <p:cNvGraphicFramePr>
            <a:graphicFrameLocks noGrp="1"/>
          </p:cNvGraphicFramePr>
          <p:nvPr>
            <p:ph type="tbl" sz="quarter" idx="13"/>
            <p:extLst>
              <p:ext uri="{D42A27DB-BD31-4B8C-83A1-F6EECF244321}">
                <p14:modId xmlns:p14="http://schemas.microsoft.com/office/powerpoint/2010/main" val="3098180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1439673"/>
                    </a:ext>
                  </a:extLst>
                </a:gridCol>
                <a:gridCol w="1069848">
                  <a:extLst>
                    <a:ext uri="{9D8B030D-6E8A-4147-A177-3AD203B41FA5}">
                      <a16:colId xmlns:a16="http://schemas.microsoft.com/office/drawing/2014/main" val="1705205505"/>
                    </a:ext>
                  </a:extLst>
                </a:gridCol>
                <a:gridCol w="493776">
                  <a:extLst>
                    <a:ext uri="{9D8B030D-6E8A-4147-A177-3AD203B41FA5}">
                      <a16:colId xmlns:a16="http://schemas.microsoft.com/office/drawing/2014/main" val="574754535"/>
                    </a:ext>
                  </a:extLst>
                </a:gridCol>
                <a:gridCol w="493776">
                  <a:extLst>
                    <a:ext uri="{9D8B030D-6E8A-4147-A177-3AD203B41FA5}">
                      <a16:colId xmlns:a16="http://schemas.microsoft.com/office/drawing/2014/main" val="2632463018"/>
                    </a:ext>
                  </a:extLst>
                </a:gridCol>
                <a:gridCol w="493776">
                  <a:extLst>
                    <a:ext uri="{9D8B030D-6E8A-4147-A177-3AD203B41FA5}">
                      <a16:colId xmlns:a16="http://schemas.microsoft.com/office/drawing/2014/main" val="1083316697"/>
                    </a:ext>
                  </a:extLst>
                </a:gridCol>
                <a:gridCol w="493776">
                  <a:extLst>
                    <a:ext uri="{9D8B030D-6E8A-4147-A177-3AD203B41FA5}">
                      <a16:colId xmlns:a16="http://schemas.microsoft.com/office/drawing/2014/main" val="2736497473"/>
                    </a:ext>
                  </a:extLst>
                </a:gridCol>
                <a:gridCol w="493776">
                  <a:extLst>
                    <a:ext uri="{9D8B030D-6E8A-4147-A177-3AD203B41FA5}">
                      <a16:colId xmlns:a16="http://schemas.microsoft.com/office/drawing/2014/main" val="1214149031"/>
                    </a:ext>
                  </a:extLst>
                </a:gridCol>
                <a:gridCol w="493776">
                  <a:extLst>
                    <a:ext uri="{9D8B030D-6E8A-4147-A177-3AD203B41FA5}">
                      <a16:colId xmlns:a16="http://schemas.microsoft.com/office/drawing/2014/main" val="523887248"/>
                    </a:ext>
                  </a:extLst>
                </a:gridCol>
                <a:gridCol w="493776">
                  <a:extLst>
                    <a:ext uri="{9D8B030D-6E8A-4147-A177-3AD203B41FA5}">
                      <a16:colId xmlns:a16="http://schemas.microsoft.com/office/drawing/2014/main" val="3043786773"/>
                    </a:ext>
                  </a:extLst>
                </a:gridCol>
                <a:gridCol w="493776">
                  <a:extLst>
                    <a:ext uri="{9D8B030D-6E8A-4147-A177-3AD203B41FA5}">
                      <a16:colId xmlns:a16="http://schemas.microsoft.com/office/drawing/2014/main" val="1562160781"/>
                    </a:ext>
                  </a:extLst>
                </a:gridCol>
                <a:gridCol w="493776">
                  <a:extLst>
                    <a:ext uri="{9D8B030D-6E8A-4147-A177-3AD203B41FA5}">
                      <a16:colId xmlns:a16="http://schemas.microsoft.com/office/drawing/2014/main" val="4053473003"/>
                    </a:ext>
                  </a:extLst>
                </a:gridCol>
                <a:gridCol w="493776">
                  <a:extLst>
                    <a:ext uri="{9D8B030D-6E8A-4147-A177-3AD203B41FA5}">
                      <a16:colId xmlns:a16="http://schemas.microsoft.com/office/drawing/2014/main" val="405524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7344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- 2023-03-28 16:40:01</a:t>
                      </a:r>
                      <a:r>
                        <a:rPr kumimoji="0" lang="de-DE" sz="1000" b="0" i="0" u="none" strike="noStrike" kern="1200" cap="none" spc="0" normalizeH="0" baseline="0" noProof="0">
                          <a:ln>
                            <a:noFill/>
                          </a:ln>
                          <a:solidFill>
                            <a:prstClr val="black"/>
                          </a:solidFill>
                          <a:effectLst/>
                          <a:uLnTx/>
                          <a:uFillTx/>
                          <a:latin typeface="Calibri"/>
                          <a:ea typeface="+mn-ea"/>
                          <a:cs typeface="+mn-cs"/>
                        </a:rPr>
                        <a:t>
 Die Vorbereitungen laufen! Um 17 Uhr geht es los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https://quintly-image-storage.s3.amazonaws.com/30ee969f1fc9aba4380f6ee037fc5925/59b1a734d4449595e72abc23df60f15d.jpg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0.8722 %</a:t>
                      </a:r>
                    </a:p>
                  </a:txBody>
                  <a:tcPr/>
                </a:tc>
                <a:extLst>
                  <a:ext uri="{0D108BD9-81ED-4DB2-BD59-A6C34878D82A}">
                    <a16:rowId xmlns:a16="http://schemas.microsoft.com/office/drawing/2014/main" val="99678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- 2023-03-28 17:04:09</a:t>
                      </a:r>
                      <a:r>
                        <a:rPr kumimoji="0" lang="de-DE" sz="1000" b="0" i="0" u="none" strike="noStrike" kern="1200" cap="none" spc="0" normalizeH="0" baseline="0" noProof="0">
                          <a:ln>
                            <a:noFill/>
                          </a:ln>
                          <a:solidFill>
                            <a:prstClr val="black"/>
                          </a:solidFill>
                          <a:effectLst/>
                          <a:uLnTx/>
                          <a:uFillTx/>
                          <a:latin typeface="Calibri"/>
                          <a:ea typeface="+mn-ea"/>
                          <a:cs typeface="+mn-cs"/>
                        </a:rPr>
                        <a:t>
 Heute steht die Führungsebene Rede und Antwort bei 
„Frag‘ den Vorstand“. 😉
Die #adessi konnten im Vorfeld Fragen einreichen.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https://quintly-image-storage.s3.amazonaws.com/30ee969f1fc9aba4380f6ee037fc5925/dd8a32d1a589d058721c9667863468b2.jpg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0.9576 %</a:t>
                      </a:r>
                    </a:p>
                  </a:txBody>
                  <a:tcPr/>
                </a:tc>
                <a:extLst>
                  <a:ext uri="{0D108BD9-81ED-4DB2-BD59-A6C34878D82A}">
                    <a16:rowId xmlns:a16="http://schemas.microsoft.com/office/drawing/2014/main" val="3664056912"/>
                  </a:ext>
                </a:extLst>
              </a:tr>
            </a:tbl>
          </a:graphicData>
        </a:graphic>
      </p:graphicFrame>
      <p:sp>
        <p:nvSpPr>
          <p:cNvPr id="4" name="Text Placeholder 3">
            <a:extLst>
              <a:ext uri="{FF2B5EF4-FFF2-40B4-BE49-F238E27FC236}">
                <a16:creationId xmlns:a16="http://schemas.microsoft.com/office/drawing/2014/main" id="{E22211D3-7078-4D31-A4A7-AC985AED1704}"/>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24431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4E85-06A3-4AB9-A023-13E605E6EF07}"/>
              </a:ext>
            </a:extLst>
          </p:cNvPr>
          <p:cNvSpPr>
            <a:spLocks noGrp="1"/>
          </p:cNvSpPr>
          <p:nvPr>
            <p:ph type="title"/>
          </p:nvPr>
        </p:nvSpPr>
        <p:spPr/>
        <p:txBody>
          <a:bodyPr/>
          <a:lstStyle/>
          <a:p>
            <a:r>
              <a:rPr lang="en-US"/>
              <a:t>Instagram Stories Table | adesso - 6 of 13</a:t>
            </a:r>
          </a:p>
        </p:txBody>
      </p:sp>
      <p:graphicFrame>
        <p:nvGraphicFramePr>
          <p:cNvPr id="5" name="Table Placeholder 4">
            <a:extLst>
              <a:ext uri="{FF2B5EF4-FFF2-40B4-BE49-F238E27FC236}">
                <a16:creationId xmlns:a16="http://schemas.microsoft.com/office/drawing/2014/main" id="{C60B98BA-3084-45F9-B0CC-DB0737CA9829}"/>
              </a:ext>
            </a:extLst>
          </p:cNvPr>
          <p:cNvGraphicFramePr>
            <a:graphicFrameLocks noGrp="1"/>
          </p:cNvGraphicFramePr>
          <p:nvPr>
            <p:ph type="tbl" sz="quarter" idx="13"/>
            <p:extLst>
              <p:ext uri="{D42A27DB-BD31-4B8C-83A1-F6EECF244321}">
                <p14:modId xmlns:p14="http://schemas.microsoft.com/office/powerpoint/2010/main" val="271557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6688356"/>
                    </a:ext>
                  </a:extLst>
                </a:gridCol>
                <a:gridCol w="1069848">
                  <a:extLst>
                    <a:ext uri="{9D8B030D-6E8A-4147-A177-3AD203B41FA5}">
                      <a16:colId xmlns:a16="http://schemas.microsoft.com/office/drawing/2014/main" val="3394068564"/>
                    </a:ext>
                  </a:extLst>
                </a:gridCol>
                <a:gridCol w="493776">
                  <a:extLst>
                    <a:ext uri="{9D8B030D-6E8A-4147-A177-3AD203B41FA5}">
                      <a16:colId xmlns:a16="http://schemas.microsoft.com/office/drawing/2014/main" val="4178365634"/>
                    </a:ext>
                  </a:extLst>
                </a:gridCol>
                <a:gridCol w="493776">
                  <a:extLst>
                    <a:ext uri="{9D8B030D-6E8A-4147-A177-3AD203B41FA5}">
                      <a16:colId xmlns:a16="http://schemas.microsoft.com/office/drawing/2014/main" val="1647548989"/>
                    </a:ext>
                  </a:extLst>
                </a:gridCol>
                <a:gridCol w="493776">
                  <a:extLst>
                    <a:ext uri="{9D8B030D-6E8A-4147-A177-3AD203B41FA5}">
                      <a16:colId xmlns:a16="http://schemas.microsoft.com/office/drawing/2014/main" val="3387574359"/>
                    </a:ext>
                  </a:extLst>
                </a:gridCol>
                <a:gridCol w="493776">
                  <a:extLst>
                    <a:ext uri="{9D8B030D-6E8A-4147-A177-3AD203B41FA5}">
                      <a16:colId xmlns:a16="http://schemas.microsoft.com/office/drawing/2014/main" val="509787692"/>
                    </a:ext>
                  </a:extLst>
                </a:gridCol>
                <a:gridCol w="493776">
                  <a:extLst>
                    <a:ext uri="{9D8B030D-6E8A-4147-A177-3AD203B41FA5}">
                      <a16:colId xmlns:a16="http://schemas.microsoft.com/office/drawing/2014/main" val="4160987869"/>
                    </a:ext>
                  </a:extLst>
                </a:gridCol>
                <a:gridCol w="493776">
                  <a:extLst>
                    <a:ext uri="{9D8B030D-6E8A-4147-A177-3AD203B41FA5}">
                      <a16:colId xmlns:a16="http://schemas.microsoft.com/office/drawing/2014/main" val="3925777777"/>
                    </a:ext>
                  </a:extLst>
                </a:gridCol>
                <a:gridCol w="493776">
                  <a:extLst>
                    <a:ext uri="{9D8B030D-6E8A-4147-A177-3AD203B41FA5}">
                      <a16:colId xmlns:a16="http://schemas.microsoft.com/office/drawing/2014/main" val="3843559885"/>
                    </a:ext>
                  </a:extLst>
                </a:gridCol>
                <a:gridCol w="493776">
                  <a:extLst>
                    <a:ext uri="{9D8B030D-6E8A-4147-A177-3AD203B41FA5}">
                      <a16:colId xmlns:a16="http://schemas.microsoft.com/office/drawing/2014/main" val="227562951"/>
                    </a:ext>
                  </a:extLst>
                </a:gridCol>
                <a:gridCol w="493776">
                  <a:extLst>
                    <a:ext uri="{9D8B030D-6E8A-4147-A177-3AD203B41FA5}">
                      <a16:colId xmlns:a16="http://schemas.microsoft.com/office/drawing/2014/main" val="1955874982"/>
                    </a:ext>
                  </a:extLst>
                </a:gridCol>
                <a:gridCol w="493776">
                  <a:extLst>
                    <a:ext uri="{9D8B030D-6E8A-4147-A177-3AD203B41FA5}">
                      <a16:colId xmlns:a16="http://schemas.microsoft.com/office/drawing/2014/main" val="124569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4603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- 2023-03-28 17:13:30</a:t>
                      </a:r>
                      <a:r>
                        <a:rPr kumimoji="0" lang="de-DE" sz="1000" b="0" i="0" u="none" strike="noStrike" kern="1200" cap="none" spc="0" normalizeH="0" baseline="0" noProof="0">
                          <a:ln>
                            <a:noFill/>
                          </a:ln>
                          <a:solidFill>
                            <a:prstClr val="black"/>
                          </a:solidFill>
                          <a:effectLst/>
                          <a:uLnTx/>
                          <a:uFillTx/>
                          <a:latin typeface="Calibri"/>
                          <a:ea typeface="+mn-ea"/>
                          <a:cs typeface="+mn-cs"/>
                        </a:rPr>
                        <a:t>
 Die Fragerunde findet hybrid statt. In Berlin vor Live-Publikum und an anderen Standorten per Livestream bei Snacks und kühlen Getränken.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https://quintly-image-storage.s3.amazonaws.com/30ee969f1fc9aba4380f6ee037fc5925/7ca7e42959aee43fdf549079d2176a38.jpg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0.7994 %</a:t>
                      </a:r>
                    </a:p>
                  </a:txBody>
                  <a:tcPr/>
                </a:tc>
                <a:extLst>
                  <a:ext uri="{0D108BD9-81ED-4DB2-BD59-A6C34878D82A}">
                    <a16:rowId xmlns:a16="http://schemas.microsoft.com/office/drawing/2014/main" val="12769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- 2023-03-28 18:04:09</a:t>
                      </a:r>
                      <a:r>
                        <a:rPr kumimoji="0" lang="de-DE" sz="1000" b="0" i="0" u="none" strike="noStrike" kern="1200" cap="none" spc="0" normalizeH="0" baseline="0" noProof="0">
                          <a:ln>
                            <a:noFill/>
                          </a:ln>
                          <a:solidFill>
                            <a:prstClr val="black"/>
                          </a:solidFill>
                          <a:effectLst/>
                          <a:uLnTx/>
                          <a:uFillTx/>
                          <a:latin typeface="Calibri"/>
                          <a:ea typeface="+mn-ea"/>
                          <a:cs typeface="+mn-cs"/>
                        </a:rPr>
                        <a:t>
 Viele spannende Fragen und Antworten sind zusammengekommen!😊
Wir sind schon jetzt gespannt aufs nächste Mal!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https://quintly-image-storage.s3.amazonaws.com/30ee969f1fc9aba4380f6ee037fc5925/2679da401c2116bebaee1218c303505e.jpg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0.9035 %</a:t>
                      </a:r>
                    </a:p>
                  </a:txBody>
                  <a:tcPr/>
                </a:tc>
                <a:extLst>
                  <a:ext uri="{0D108BD9-81ED-4DB2-BD59-A6C34878D82A}">
                    <a16:rowId xmlns:a16="http://schemas.microsoft.com/office/drawing/2014/main" val="2797693538"/>
                  </a:ext>
                </a:extLst>
              </a:tr>
            </a:tbl>
          </a:graphicData>
        </a:graphic>
      </p:graphicFrame>
      <p:sp>
        <p:nvSpPr>
          <p:cNvPr id="4" name="Text Placeholder 3">
            <a:extLst>
              <a:ext uri="{FF2B5EF4-FFF2-40B4-BE49-F238E27FC236}">
                <a16:creationId xmlns:a16="http://schemas.microsoft.com/office/drawing/2014/main" id="{FED15AB3-BF60-4F42-BD7D-7C94FF1AED87}"/>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19504893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C4084-DDF1-4EA0-94E0-0C472394DA2D}"/>
              </a:ext>
            </a:extLst>
          </p:cNvPr>
          <p:cNvSpPr>
            <a:spLocks noGrp="1"/>
          </p:cNvSpPr>
          <p:nvPr>
            <p:ph type="title"/>
          </p:nvPr>
        </p:nvSpPr>
        <p:spPr/>
        <p:txBody>
          <a:bodyPr/>
          <a:lstStyle/>
          <a:p>
            <a:r>
              <a:rPr lang="en-US"/>
              <a:t>Instagram Stories Table | adesso - 7 of 13</a:t>
            </a:r>
          </a:p>
        </p:txBody>
      </p:sp>
      <p:graphicFrame>
        <p:nvGraphicFramePr>
          <p:cNvPr id="5" name="Table Placeholder 4">
            <a:extLst>
              <a:ext uri="{FF2B5EF4-FFF2-40B4-BE49-F238E27FC236}">
                <a16:creationId xmlns:a16="http://schemas.microsoft.com/office/drawing/2014/main" id="{7A598433-E3F9-4BB2-9689-E04D35BF2B32}"/>
              </a:ext>
            </a:extLst>
          </p:cNvPr>
          <p:cNvGraphicFramePr>
            <a:graphicFrameLocks noGrp="1"/>
          </p:cNvGraphicFramePr>
          <p:nvPr>
            <p:ph type="tbl" sz="quarter" idx="13"/>
            <p:extLst>
              <p:ext uri="{D42A27DB-BD31-4B8C-83A1-F6EECF244321}">
                <p14:modId xmlns:p14="http://schemas.microsoft.com/office/powerpoint/2010/main" val="354016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897075"/>
                    </a:ext>
                  </a:extLst>
                </a:gridCol>
                <a:gridCol w="1069848">
                  <a:extLst>
                    <a:ext uri="{9D8B030D-6E8A-4147-A177-3AD203B41FA5}">
                      <a16:colId xmlns:a16="http://schemas.microsoft.com/office/drawing/2014/main" val="2914684307"/>
                    </a:ext>
                  </a:extLst>
                </a:gridCol>
                <a:gridCol w="493776">
                  <a:extLst>
                    <a:ext uri="{9D8B030D-6E8A-4147-A177-3AD203B41FA5}">
                      <a16:colId xmlns:a16="http://schemas.microsoft.com/office/drawing/2014/main" val="3501589819"/>
                    </a:ext>
                  </a:extLst>
                </a:gridCol>
                <a:gridCol w="493776">
                  <a:extLst>
                    <a:ext uri="{9D8B030D-6E8A-4147-A177-3AD203B41FA5}">
                      <a16:colId xmlns:a16="http://schemas.microsoft.com/office/drawing/2014/main" val="2046389255"/>
                    </a:ext>
                  </a:extLst>
                </a:gridCol>
                <a:gridCol w="493776">
                  <a:extLst>
                    <a:ext uri="{9D8B030D-6E8A-4147-A177-3AD203B41FA5}">
                      <a16:colId xmlns:a16="http://schemas.microsoft.com/office/drawing/2014/main" val="1725664959"/>
                    </a:ext>
                  </a:extLst>
                </a:gridCol>
                <a:gridCol w="493776">
                  <a:extLst>
                    <a:ext uri="{9D8B030D-6E8A-4147-A177-3AD203B41FA5}">
                      <a16:colId xmlns:a16="http://schemas.microsoft.com/office/drawing/2014/main" val="1785690416"/>
                    </a:ext>
                  </a:extLst>
                </a:gridCol>
                <a:gridCol w="493776">
                  <a:extLst>
                    <a:ext uri="{9D8B030D-6E8A-4147-A177-3AD203B41FA5}">
                      <a16:colId xmlns:a16="http://schemas.microsoft.com/office/drawing/2014/main" val="2848746916"/>
                    </a:ext>
                  </a:extLst>
                </a:gridCol>
                <a:gridCol w="493776">
                  <a:extLst>
                    <a:ext uri="{9D8B030D-6E8A-4147-A177-3AD203B41FA5}">
                      <a16:colId xmlns:a16="http://schemas.microsoft.com/office/drawing/2014/main" val="2554631003"/>
                    </a:ext>
                  </a:extLst>
                </a:gridCol>
                <a:gridCol w="493776">
                  <a:extLst>
                    <a:ext uri="{9D8B030D-6E8A-4147-A177-3AD203B41FA5}">
                      <a16:colId xmlns:a16="http://schemas.microsoft.com/office/drawing/2014/main" val="841631164"/>
                    </a:ext>
                  </a:extLst>
                </a:gridCol>
                <a:gridCol w="493776">
                  <a:extLst>
                    <a:ext uri="{9D8B030D-6E8A-4147-A177-3AD203B41FA5}">
                      <a16:colId xmlns:a16="http://schemas.microsoft.com/office/drawing/2014/main" val="2794994007"/>
                    </a:ext>
                  </a:extLst>
                </a:gridCol>
                <a:gridCol w="493776">
                  <a:extLst>
                    <a:ext uri="{9D8B030D-6E8A-4147-A177-3AD203B41FA5}">
                      <a16:colId xmlns:a16="http://schemas.microsoft.com/office/drawing/2014/main" val="1968354489"/>
                    </a:ext>
                  </a:extLst>
                </a:gridCol>
                <a:gridCol w="493776">
                  <a:extLst>
                    <a:ext uri="{9D8B030D-6E8A-4147-A177-3AD203B41FA5}">
                      <a16:colId xmlns:a16="http://schemas.microsoft.com/office/drawing/2014/main" val="338829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1135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- 2023-03-30 08:54:13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https://quintly-image-storage.s3.amazonaws.com/30ee969f1fc9aba4380f6ee037fc5925/534e1c12589141020e774a9bad1d6d59.jpg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0.7216 %</a:t>
                      </a:r>
                    </a:p>
                  </a:txBody>
                  <a:tcPr/>
                </a:tc>
                <a:extLst>
                  <a:ext uri="{0D108BD9-81ED-4DB2-BD59-A6C34878D82A}">
                    <a16:rowId xmlns:a16="http://schemas.microsoft.com/office/drawing/2014/main" val="386173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- 2023-04-03 15:16:04</a:t>
                      </a:r>
                      <a:r>
                        <a:rPr kumimoji="0" lang="pt-BR" sz="1000" b="0" i="0" u="none" strike="noStrike" kern="1200" cap="none" spc="0" normalizeH="0" baseline="0" noProof="0">
                          <a:ln>
                            <a:noFill/>
                          </a:ln>
                          <a:solidFill>
                            <a:prstClr val="black"/>
                          </a:solidFill>
                          <a:effectLst/>
                          <a:uLnTx/>
                          <a:uFillTx/>
                          <a:latin typeface="Calibri"/>
                          <a:ea typeface="+mn-ea"/>
                          <a:cs typeface="+mn-cs"/>
                        </a:rPr>
                        <a:t>
 #adessohamburg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https://quintly-image-storage.s3.amazonaws.com/30ee969f1fc9aba4380f6ee037fc5925/0e63549a1cb9e4220a77332723ed35cf.jpg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0.6621 %</a:t>
                      </a:r>
                    </a:p>
                  </a:txBody>
                  <a:tcPr/>
                </a:tc>
                <a:extLst>
                  <a:ext uri="{0D108BD9-81ED-4DB2-BD59-A6C34878D82A}">
                    <a16:rowId xmlns:a16="http://schemas.microsoft.com/office/drawing/2014/main" val="2979702751"/>
                  </a:ext>
                </a:extLst>
              </a:tr>
            </a:tbl>
          </a:graphicData>
        </a:graphic>
      </p:graphicFrame>
      <p:sp>
        <p:nvSpPr>
          <p:cNvPr id="4" name="Text Placeholder 3">
            <a:extLst>
              <a:ext uri="{FF2B5EF4-FFF2-40B4-BE49-F238E27FC236}">
                <a16:creationId xmlns:a16="http://schemas.microsoft.com/office/drawing/2014/main" id="{B2C9461F-7936-4B05-B1CE-E9829306E448}"/>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161529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FCDBF-D0D9-40DA-89CB-7D769A18DF85}"/>
              </a:ext>
            </a:extLst>
          </p:cNvPr>
          <p:cNvSpPr>
            <a:spLocks noGrp="1"/>
          </p:cNvSpPr>
          <p:nvPr>
            <p:ph type="title"/>
          </p:nvPr>
        </p:nvSpPr>
        <p:spPr/>
        <p:txBody>
          <a:bodyPr/>
          <a:lstStyle/>
          <a:p>
            <a:r>
              <a:rPr lang="en-US"/>
              <a:t>Instagram Stories Table | adesso - 8 of 13</a:t>
            </a:r>
          </a:p>
        </p:txBody>
      </p:sp>
      <p:graphicFrame>
        <p:nvGraphicFramePr>
          <p:cNvPr id="5" name="Table Placeholder 4">
            <a:extLst>
              <a:ext uri="{FF2B5EF4-FFF2-40B4-BE49-F238E27FC236}">
                <a16:creationId xmlns:a16="http://schemas.microsoft.com/office/drawing/2014/main" id="{F7EFE01C-21F0-4257-984A-36BC121108BF}"/>
              </a:ext>
            </a:extLst>
          </p:cNvPr>
          <p:cNvGraphicFramePr>
            <a:graphicFrameLocks noGrp="1"/>
          </p:cNvGraphicFramePr>
          <p:nvPr>
            <p:ph type="tbl" sz="quarter" idx="13"/>
            <p:extLst>
              <p:ext uri="{D42A27DB-BD31-4B8C-83A1-F6EECF244321}">
                <p14:modId xmlns:p14="http://schemas.microsoft.com/office/powerpoint/2010/main" val="199357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0853117"/>
                    </a:ext>
                  </a:extLst>
                </a:gridCol>
                <a:gridCol w="1069848">
                  <a:extLst>
                    <a:ext uri="{9D8B030D-6E8A-4147-A177-3AD203B41FA5}">
                      <a16:colId xmlns:a16="http://schemas.microsoft.com/office/drawing/2014/main" val="2428365728"/>
                    </a:ext>
                  </a:extLst>
                </a:gridCol>
                <a:gridCol w="493776">
                  <a:extLst>
                    <a:ext uri="{9D8B030D-6E8A-4147-A177-3AD203B41FA5}">
                      <a16:colId xmlns:a16="http://schemas.microsoft.com/office/drawing/2014/main" val="271454264"/>
                    </a:ext>
                  </a:extLst>
                </a:gridCol>
                <a:gridCol w="493776">
                  <a:extLst>
                    <a:ext uri="{9D8B030D-6E8A-4147-A177-3AD203B41FA5}">
                      <a16:colId xmlns:a16="http://schemas.microsoft.com/office/drawing/2014/main" val="2598855782"/>
                    </a:ext>
                  </a:extLst>
                </a:gridCol>
                <a:gridCol w="493776">
                  <a:extLst>
                    <a:ext uri="{9D8B030D-6E8A-4147-A177-3AD203B41FA5}">
                      <a16:colId xmlns:a16="http://schemas.microsoft.com/office/drawing/2014/main" val="114966619"/>
                    </a:ext>
                  </a:extLst>
                </a:gridCol>
                <a:gridCol w="493776">
                  <a:extLst>
                    <a:ext uri="{9D8B030D-6E8A-4147-A177-3AD203B41FA5}">
                      <a16:colId xmlns:a16="http://schemas.microsoft.com/office/drawing/2014/main" val="2008204022"/>
                    </a:ext>
                  </a:extLst>
                </a:gridCol>
                <a:gridCol w="493776">
                  <a:extLst>
                    <a:ext uri="{9D8B030D-6E8A-4147-A177-3AD203B41FA5}">
                      <a16:colId xmlns:a16="http://schemas.microsoft.com/office/drawing/2014/main" val="28514338"/>
                    </a:ext>
                  </a:extLst>
                </a:gridCol>
                <a:gridCol w="493776">
                  <a:extLst>
                    <a:ext uri="{9D8B030D-6E8A-4147-A177-3AD203B41FA5}">
                      <a16:colId xmlns:a16="http://schemas.microsoft.com/office/drawing/2014/main" val="4057359823"/>
                    </a:ext>
                  </a:extLst>
                </a:gridCol>
                <a:gridCol w="493776">
                  <a:extLst>
                    <a:ext uri="{9D8B030D-6E8A-4147-A177-3AD203B41FA5}">
                      <a16:colId xmlns:a16="http://schemas.microsoft.com/office/drawing/2014/main" val="1291436266"/>
                    </a:ext>
                  </a:extLst>
                </a:gridCol>
                <a:gridCol w="493776">
                  <a:extLst>
                    <a:ext uri="{9D8B030D-6E8A-4147-A177-3AD203B41FA5}">
                      <a16:colId xmlns:a16="http://schemas.microsoft.com/office/drawing/2014/main" val="2693884298"/>
                    </a:ext>
                  </a:extLst>
                </a:gridCol>
                <a:gridCol w="493776">
                  <a:extLst>
                    <a:ext uri="{9D8B030D-6E8A-4147-A177-3AD203B41FA5}">
                      <a16:colId xmlns:a16="http://schemas.microsoft.com/office/drawing/2014/main" val="2564899968"/>
                    </a:ext>
                  </a:extLst>
                </a:gridCol>
                <a:gridCol w="493776">
                  <a:extLst>
                    <a:ext uri="{9D8B030D-6E8A-4147-A177-3AD203B41FA5}">
                      <a16:colId xmlns:a16="http://schemas.microsoft.com/office/drawing/2014/main" val="294220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0273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- 2023-04-06 14:57:08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https://quintly-image-storage.s3.amazonaws.com/30ee969f1fc9aba4380f6ee037fc5925/4d05488086441842d2bb33ffaddbcab1.jpg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0.6631 %</a:t>
                      </a:r>
                    </a:p>
                  </a:txBody>
                  <a:tcPr/>
                </a:tc>
                <a:extLst>
                  <a:ext uri="{0D108BD9-81ED-4DB2-BD59-A6C34878D82A}">
                    <a16:rowId xmlns:a16="http://schemas.microsoft.com/office/drawing/2014/main" val="243154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- 2023-04-13 10:48:21</a:t>
                      </a:r>
                      <a:r>
                        <a:rPr kumimoji="0" lang="pt-BR" sz="1000" b="0" i="0" u="none" strike="noStrike" kern="1200" cap="none" spc="0" normalizeH="0" baseline="0" noProof="0">
                          <a:ln>
                            <a:noFill/>
                          </a:ln>
                          <a:solidFill>
                            <a:prstClr val="black"/>
                          </a:solidFill>
                          <a:effectLst/>
                          <a:uLnTx/>
                          <a:uFillTx/>
                          <a:latin typeface="Calibri"/>
                          <a:ea typeface="+mn-ea"/>
                          <a:cs typeface="+mn-cs"/>
                        </a:rPr>
                        <a:t>
 @adesso_mobile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https://quintly-image-storage.s3.amazonaws.com/30ee969f1fc9aba4380f6ee037fc5925/66d9fdaecc83d9f1627a8b69202141d5.jpg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0.9144 %</a:t>
                      </a:r>
                    </a:p>
                  </a:txBody>
                  <a:tcPr/>
                </a:tc>
                <a:extLst>
                  <a:ext uri="{0D108BD9-81ED-4DB2-BD59-A6C34878D82A}">
                    <a16:rowId xmlns:a16="http://schemas.microsoft.com/office/drawing/2014/main" val="2267680383"/>
                  </a:ext>
                </a:extLst>
              </a:tr>
            </a:tbl>
          </a:graphicData>
        </a:graphic>
      </p:graphicFrame>
      <p:sp>
        <p:nvSpPr>
          <p:cNvPr id="4" name="Text Placeholder 3">
            <a:extLst>
              <a:ext uri="{FF2B5EF4-FFF2-40B4-BE49-F238E27FC236}">
                <a16:creationId xmlns:a16="http://schemas.microsoft.com/office/drawing/2014/main" id="{9C890820-7F3B-47D9-B210-AF101F0761B1}"/>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154054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E42F-8272-40B3-8ECE-E3233F650561}"/>
              </a:ext>
            </a:extLst>
          </p:cNvPr>
          <p:cNvSpPr>
            <a:spLocks noGrp="1"/>
          </p:cNvSpPr>
          <p:nvPr>
            <p:ph type="title"/>
          </p:nvPr>
        </p:nvSpPr>
        <p:spPr/>
        <p:txBody>
          <a:bodyPr/>
          <a:lstStyle/>
          <a:p>
            <a:r>
              <a:rPr lang="en-US"/>
              <a:t>Instagram Stories Table | adesso - 9 of 13</a:t>
            </a:r>
          </a:p>
        </p:txBody>
      </p:sp>
      <p:graphicFrame>
        <p:nvGraphicFramePr>
          <p:cNvPr id="5" name="Table Placeholder 4">
            <a:extLst>
              <a:ext uri="{FF2B5EF4-FFF2-40B4-BE49-F238E27FC236}">
                <a16:creationId xmlns:a16="http://schemas.microsoft.com/office/drawing/2014/main" id="{29E7E1CB-AF9B-4078-9F56-BF94C00425AC}"/>
              </a:ext>
            </a:extLst>
          </p:cNvPr>
          <p:cNvGraphicFramePr>
            <a:graphicFrameLocks noGrp="1"/>
          </p:cNvGraphicFramePr>
          <p:nvPr>
            <p:ph type="tbl" sz="quarter" idx="13"/>
            <p:extLst>
              <p:ext uri="{D42A27DB-BD31-4B8C-83A1-F6EECF244321}">
                <p14:modId xmlns:p14="http://schemas.microsoft.com/office/powerpoint/2010/main" val="411564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5155826"/>
                    </a:ext>
                  </a:extLst>
                </a:gridCol>
                <a:gridCol w="1069848">
                  <a:extLst>
                    <a:ext uri="{9D8B030D-6E8A-4147-A177-3AD203B41FA5}">
                      <a16:colId xmlns:a16="http://schemas.microsoft.com/office/drawing/2014/main" val="4019761447"/>
                    </a:ext>
                  </a:extLst>
                </a:gridCol>
                <a:gridCol w="493776">
                  <a:extLst>
                    <a:ext uri="{9D8B030D-6E8A-4147-A177-3AD203B41FA5}">
                      <a16:colId xmlns:a16="http://schemas.microsoft.com/office/drawing/2014/main" val="1775786532"/>
                    </a:ext>
                  </a:extLst>
                </a:gridCol>
                <a:gridCol w="493776">
                  <a:extLst>
                    <a:ext uri="{9D8B030D-6E8A-4147-A177-3AD203B41FA5}">
                      <a16:colId xmlns:a16="http://schemas.microsoft.com/office/drawing/2014/main" val="3948260666"/>
                    </a:ext>
                  </a:extLst>
                </a:gridCol>
                <a:gridCol w="493776">
                  <a:extLst>
                    <a:ext uri="{9D8B030D-6E8A-4147-A177-3AD203B41FA5}">
                      <a16:colId xmlns:a16="http://schemas.microsoft.com/office/drawing/2014/main" val="482976949"/>
                    </a:ext>
                  </a:extLst>
                </a:gridCol>
                <a:gridCol w="493776">
                  <a:extLst>
                    <a:ext uri="{9D8B030D-6E8A-4147-A177-3AD203B41FA5}">
                      <a16:colId xmlns:a16="http://schemas.microsoft.com/office/drawing/2014/main" val="1870007748"/>
                    </a:ext>
                  </a:extLst>
                </a:gridCol>
                <a:gridCol w="493776">
                  <a:extLst>
                    <a:ext uri="{9D8B030D-6E8A-4147-A177-3AD203B41FA5}">
                      <a16:colId xmlns:a16="http://schemas.microsoft.com/office/drawing/2014/main" val="1965177442"/>
                    </a:ext>
                  </a:extLst>
                </a:gridCol>
                <a:gridCol w="493776">
                  <a:extLst>
                    <a:ext uri="{9D8B030D-6E8A-4147-A177-3AD203B41FA5}">
                      <a16:colId xmlns:a16="http://schemas.microsoft.com/office/drawing/2014/main" val="3492620598"/>
                    </a:ext>
                  </a:extLst>
                </a:gridCol>
                <a:gridCol w="493776">
                  <a:extLst>
                    <a:ext uri="{9D8B030D-6E8A-4147-A177-3AD203B41FA5}">
                      <a16:colId xmlns:a16="http://schemas.microsoft.com/office/drawing/2014/main" val="2892772336"/>
                    </a:ext>
                  </a:extLst>
                </a:gridCol>
                <a:gridCol w="493776">
                  <a:extLst>
                    <a:ext uri="{9D8B030D-6E8A-4147-A177-3AD203B41FA5}">
                      <a16:colId xmlns:a16="http://schemas.microsoft.com/office/drawing/2014/main" val="2429521701"/>
                    </a:ext>
                  </a:extLst>
                </a:gridCol>
                <a:gridCol w="493776">
                  <a:extLst>
                    <a:ext uri="{9D8B030D-6E8A-4147-A177-3AD203B41FA5}">
                      <a16:colId xmlns:a16="http://schemas.microsoft.com/office/drawing/2014/main" val="1790645651"/>
                    </a:ext>
                  </a:extLst>
                </a:gridCol>
                <a:gridCol w="493776">
                  <a:extLst>
                    <a:ext uri="{9D8B030D-6E8A-4147-A177-3AD203B41FA5}">
                      <a16:colId xmlns:a16="http://schemas.microsoft.com/office/drawing/2014/main" val="300447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5998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- 2023-04-14 15:09:41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https://quintly-image-storage.s3.amazonaws.com/30ee969f1fc9aba4380f6ee037fc5925/f4f93896ce85f9e9f33de68c0a7e650d.jpg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0.9018 %</a:t>
                      </a:r>
                    </a:p>
                  </a:txBody>
                  <a:tcPr/>
                </a:tc>
                <a:extLst>
                  <a:ext uri="{0D108BD9-81ED-4DB2-BD59-A6C34878D82A}">
                    <a16:rowId xmlns:a16="http://schemas.microsoft.com/office/drawing/2014/main" val="151214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- 2023-04-14 15:09:42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https://quintly-image-storage.s3.amazonaws.com/30ee969f1fc9aba4380f6ee037fc5925/f1bc3d0b77b72d15f608a15650c49e25.jpg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1.1211 %</a:t>
                      </a:r>
                    </a:p>
                  </a:txBody>
                  <a:tcPr/>
                </a:tc>
                <a:extLst>
                  <a:ext uri="{0D108BD9-81ED-4DB2-BD59-A6C34878D82A}">
                    <a16:rowId xmlns:a16="http://schemas.microsoft.com/office/drawing/2014/main" val="2123990379"/>
                  </a:ext>
                </a:extLst>
              </a:tr>
            </a:tbl>
          </a:graphicData>
        </a:graphic>
      </p:graphicFrame>
      <p:sp>
        <p:nvSpPr>
          <p:cNvPr id="4" name="Text Placeholder 3">
            <a:extLst>
              <a:ext uri="{FF2B5EF4-FFF2-40B4-BE49-F238E27FC236}">
                <a16:creationId xmlns:a16="http://schemas.microsoft.com/office/drawing/2014/main" id="{636EE9F5-C2D5-4F91-B35C-C92F4DE632EC}"/>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593260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F512A-DDB2-4E26-89C3-4706433A667A}"/>
              </a:ext>
            </a:extLst>
          </p:cNvPr>
          <p:cNvSpPr>
            <a:spLocks noGrp="1"/>
          </p:cNvSpPr>
          <p:nvPr>
            <p:ph type="title"/>
          </p:nvPr>
        </p:nvSpPr>
        <p:spPr/>
        <p:txBody>
          <a:bodyPr/>
          <a:lstStyle/>
          <a:p>
            <a:r>
              <a:rPr lang="en-US"/>
              <a:t>Instagram Stories Table | adesso - 10 of 13</a:t>
            </a:r>
          </a:p>
        </p:txBody>
      </p:sp>
      <p:graphicFrame>
        <p:nvGraphicFramePr>
          <p:cNvPr id="5" name="Table Placeholder 4">
            <a:extLst>
              <a:ext uri="{FF2B5EF4-FFF2-40B4-BE49-F238E27FC236}">
                <a16:creationId xmlns:a16="http://schemas.microsoft.com/office/drawing/2014/main" id="{8C316FA9-0A4C-4485-A0B4-E28406C055E7}"/>
              </a:ext>
            </a:extLst>
          </p:cNvPr>
          <p:cNvGraphicFramePr>
            <a:graphicFrameLocks noGrp="1"/>
          </p:cNvGraphicFramePr>
          <p:nvPr>
            <p:ph type="tbl" sz="quarter" idx="13"/>
            <p:extLst>
              <p:ext uri="{D42A27DB-BD31-4B8C-83A1-F6EECF244321}">
                <p14:modId xmlns:p14="http://schemas.microsoft.com/office/powerpoint/2010/main" val="13514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4107353"/>
                    </a:ext>
                  </a:extLst>
                </a:gridCol>
                <a:gridCol w="1069848">
                  <a:extLst>
                    <a:ext uri="{9D8B030D-6E8A-4147-A177-3AD203B41FA5}">
                      <a16:colId xmlns:a16="http://schemas.microsoft.com/office/drawing/2014/main" val="4092276822"/>
                    </a:ext>
                  </a:extLst>
                </a:gridCol>
                <a:gridCol w="493776">
                  <a:extLst>
                    <a:ext uri="{9D8B030D-6E8A-4147-A177-3AD203B41FA5}">
                      <a16:colId xmlns:a16="http://schemas.microsoft.com/office/drawing/2014/main" val="3821264494"/>
                    </a:ext>
                  </a:extLst>
                </a:gridCol>
                <a:gridCol w="493776">
                  <a:extLst>
                    <a:ext uri="{9D8B030D-6E8A-4147-A177-3AD203B41FA5}">
                      <a16:colId xmlns:a16="http://schemas.microsoft.com/office/drawing/2014/main" val="2648199426"/>
                    </a:ext>
                  </a:extLst>
                </a:gridCol>
                <a:gridCol w="493776">
                  <a:extLst>
                    <a:ext uri="{9D8B030D-6E8A-4147-A177-3AD203B41FA5}">
                      <a16:colId xmlns:a16="http://schemas.microsoft.com/office/drawing/2014/main" val="2610065927"/>
                    </a:ext>
                  </a:extLst>
                </a:gridCol>
                <a:gridCol w="493776">
                  <a:extLst>
                    <a:ext uri="{9D8B030D-6E8A-4147-A177-3AD203B41FA5}">
                      <a16:colId xmlns:a16="http://schemas.microsoft.com/office/drawing/2014/main" val="1391066273"/>
                    </a:ext>
                  </a:extLst>
                </a:gridCol>
                <a:gridCol w="493776">
                  <a:extLst>
                    <a:ext uri="{9D8B030D-6E8A-4147-A177-3AD203B41FA5}">
                      <a16:colId xmlns:a16="http://schemas.microsoft.com/office/drawing/2014/main" val="2683456192"/>
                    </a:ext>
                  </a:extLst>
                </a:gridCol>
                <a:gridCol w="493776">
                  <a:extLst>
                    <a:ext uri="{9D8B030D-6E8A-4147-A177-3AD203B41FA5}">
                      <a16:colId xmlns:a16="http://schemas.microsoft.com/office/drawing/2014/main" val="3188211181"/>
                    </a:ext>
                  </a:extLst>
                </a:gridCol>
                <a:gridCol w="493776">
                  <a:extLst>
                    <a:ext uri="{9D8B030D-6E8A-4147-A177-3AD203B41FA5}">
                      <a16:colId xmlns:a16="http://schemas.microsoft.com/office/drawing/2014/main" val="9751705"/>
                    </a:ext>
                  </a:extLst>
                </a:gridCol>
                <a:gridCol w="493776">
                  <a:extLst>
                    <a:ext uri="{9D8B030D-6E8A-4147-A177-3AD203B41FA5}">
                      <a16:colId xmlns:a16="http://schemas.microsoft.com/office/drawing/2014/main" val="2630944191"/>
                    </a:ext>
                  </a:extLst>
                </a:gridCol>
                <a:gridCol w="493776">
                  <a:extLst>
                    <a:ext uri="{9D8B030D-6E8A-4147-A177-3AD203B41FA5}">
                      <a16:colId xmlns:a16="http://schemas.microsoft.com/office/drawing/2014/main" val="4029621373"/>
                    </a:ext>
                  </a:extLst>
                </a:gridCol>
                <a:gridCol w="493776">
                  <a:extLst>
                    <a:ext uri="{9D8B030D-6E8A-4147-A177-3AD203B41FA5}">
                      <a16:colId xmlns:a16="http://schemas.microsoft.com/office/drawing/2014/main" val="151040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7706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- 2023-04-14 15:10:14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https://quintly-image-storage.s3.amazonaws.com/30ee969f1fc9aba4380f6ee037fc5925/0e4cdae4550ab87049f2f22a892d8a2e.jpg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0.9329 %</a:t>
                      </a:r>
                    </a:p>
                  </a:txBody>
                  <a:tcPr/>
                </a:tc>
                <a:extLst>
                  <a:ext uri="{0D108BD9-81ED-4DB2-BD59-A6C34878D82A}">
                    <a16:rowId xmlns:a16="http://schemas.microsoft.com/office/drawing/2014/main" val="392960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adesso_se - 2023-04-17 14:50:53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https://quintly-image-storage.s3.amazonaws.com/30ee969f1fc9aba4380f6ee037fc5925/5f13a26b33ca8906ba9a160542b3a231.jpg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1.0016 %</a:t>
                      </a:r>
                    </a:p>
                  </a:txBody>
                  <a:tcPr/>
                </a:tc>
                <a:extLst>
                  <a:ext uri="{0D108BD9-81ED-4DB2-BD59-A6C34878D82A}">
                    <a16:rowId xmlns:a16="http://schemas.microsoft.com/office/drawing/2014/main" val="2775962478"/>
                  </a:ext>
                </a:extLst>
              </a:tr>
            </a:tbl>
          </a:graphicData>
        </a:graphic>
      </p:graphicFrame>
      <p:sp>
        <p:nvSpPr>
          <p:cNvPr id="4" name="Text Placeholder 3">
            <a:extLst>
              <a:ext uri="{FF2B5EF4-FFF2-40B4-BE49-F238E27FC236}">
                <a16:creationId xmlns:a16="http://schemas.microsoft.com/office/drawing/2014/main" id="{AF3A2052-C7E6-4AED-9658-2A9A0EB21CF3}"/>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7250689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48EA-108F-46CA-84A4-EFB18BD6F171}"/>
              </a:ext>
            </a:extLst>
          </p:cNvPr>
          <p:cNvSpPr>
            <a:spLocks noGrp="1"/>
          </p:cNvSpPr>
          <p:nvPr>
            <p:ph type="title"/>
          </p:nvPr>
        </p:nvSpPr>
        <p:spPr/>
        <p:txBody>
          <a:bodyPr/>
          <a:lstStyle/>
          <a:p>
            <a:r>
              <a:rPr lang="en-US"/>
              <a:t>Instagram Stories Table | adesso - 11 of 13</a:t>
            </a:r>
          </a:p>
        </p:txBody>
      </p:sp>
      <p:graphicFrame>
        <p:nvGraphicFramePr>
          <p:cNvPr id="5" name="Table Placeholder 4">
            <a:extLst>
              <a:ext uri="{FF2B5EF4-FFF2-40B4-BE49-F238E27FC236}">
                <a16:creationId xmlns:a16="http://schemas.microsoft.com/office/drawing/2014/main" id="{B7C9887B-2F6D-4596-A09C-6E45C349D08A}"/>
              </a:ext>
            </a:extLst>
          </p:cNvPr>
          <p:cNvGraphicFramePr>
            <a:graphicFrameLocks noGrp="1"/>
          </p:cNvGraphicFramePr>
          <p:nvPr>
            <p:ph type="tbl" sz="quarter" idx="13"/>
            <p:extLst>
              <p:ext uri="{D42A27DB-BD31-4B8C-83A1-F6EECF244321}">
                <p14:modId xmlns:p14="http://schemas.microsoft.com/office/powerpoint/2010/main" val="32940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71927325"/>
                    </a:ext>
                  </a:extLst>
                </a:gridCol>
                <a:gridCol w="1069848">
                  <a:extLst>
                    <a:ext uri="{9D8B030D-6E8A-4147-A177-3AD203B41FA5}">
                      <a16:colId xmlns:a16="http://schemas.microsoft.com/office/drawing/2014/main" val="3254282436"/>
                    </a:ext>
                  </a:extLst>
                </a:gridCol>
                <a:gridCol w="493776">
                  <a:extLst>
                    <a:ext uri="{9D8B030D-6E8A-4147-A177-3AD203B41FA5}">
                      <a16:colId xmlns:a16="http://schemas.microsoft.com/office/drawing/2014/main" val="3299956546"/>
                    </a:ext>
                  </a:extLst>
                </a:gridCol>
                <a:gridCol w="493776">
                  <a:extLst>
                    <a:ext uri="{9D8B030D-6E8A-4147-A177-3AD203B41FA5}">
                      <a16:colId xmlns:a16="http://schemas.microsoft.com/office/drawing/2014/main" val="3836238920"/>
                    </a:ext>
                  </a:extLst>
                </a:gridCol>
                <a:gridCol w="493776">
                  <a:extLst>
                    <a:ext uri="{9D8B030D-6E8A-4147-A177-3AD203B41FA5}">
                      <a16:colId xmlns:a16="http://schemas.microsoft.com/office/drawing/2014/main" val="603423982"/>
                    </a:ext>
                  </a:extLst>
                </a:gridCol>
                <a:gridCol w="493776">
                  <a:extLst>
                    <a:ext uri="{9D8B030D-6E8A-4147-A177-3AD203B41FA5}">
                      <a16:colId xmlns:a16="http://schemas.microsoft.com/office/drawing/2014/main" val="1320518130"/>
                    </a:ext>
                  </a:extLst>
                </a:gridCol>
                <a:gridCol w="493776">
                  <a:extLst>
                    <a:ext uri="{9D8B030D-6E8A-4147-A177-3AD203B41FA5}">
                      <a16:colId xmlns:a16="http://schemas.microsoft.com/office/drawing/2014/main" val="1582384192"/>
                    </a:ext>
                  </a:extLst>
                </a:gridCol>
                <a:gridCol w="493776">
                  <a:extLst>
                    <a:ext uri="{9D8B030D-6E8A-4147-A177-3AD203B41FA5}">
                      <a16:colId xmlns:a16="http://schemas.microsoft.com/office/drawing/2014/main" val="1906964011"/>
                    </a:ext>
                  </a:extLst>
                </a:gridCol>
                <a:gridCol w="493776">
                  <a:extLst>
                    <a:ext uri="{9D8B030D-6E8A-4147-A177-3AD203B41FA5}">
                      <a16:colId xmlns:a16="http://schemas.microsoft.com/office/drawing/2014/main" val="2986791150"/>
                    </a:ext>
                  </a:extLst>
                </a:gridCol>
                <a:gridCol w="493776">
                  <a:extLst>
                    <a:ext uri="{9D8B030D-6E8A-4147-A177-3AD203B41FA5}">
                      <a16:colId xmlns:a16="http://schemas.microsoft.com/office/drawing/2014/main" val="2476267088"/>
                    </a:ext>
                  </a:extLst>
                </a:gridCol>
                <a:gridCol w="493776">
                  <a:extLst>
                    <a:ext uri="{9D8B030D-6E8A-4147-A177-3AD203B41FA5}">
                      <a16:colId xmlns:a16="http://schemas.microsoft.com/office/drawing/2014/main" val="3994615447"/>
                    </a:ext>
                  </a:extLst>
                </a:gridCol>
                <a:gridCol w="493776">
                  <a:extLst>
                    <a:ext uri="{9D8B030D-6E8A-4147-A177-3AD203B41FA5}">
                      <a16:colId xmlns:a16="http://schemas.microsoft.com/office/drawing/2014/main" val="150440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0539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- 2023-04-17 14:50:54</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https://quintly-image-storage.s3.amazonaws.com/30ee969f1fc9aba4380f6ee037fc5925/fba3a024b6ab92a3c50d46ef894be41b.jpg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1.0640 %</a:t>
                      </a:r>
                    </a:p>
                  </a:txBody>
                  <a:tcPr/>
                </a:tc>
                <a:extLst>
                  <a:ext uri="{0D108BD9-81ED-4DB2-BD59-A6C34878D82A}">
                    <a16:rowId xmlns:a16="http://schemas.microsoft.com/office/drawing/2014/main" val="90303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adesso_se - 2023-04-17 14:50:55</a:t>
                      </a:r>
                      <a:r>
                        <a:rPr kumimoji="0" lang="en-US" sz="1000" b="0" i="0" u="none" strike="noStrike" kern="1200" cap="none" spc="0" normalizeH="0" baseline="0" noProof="0">
                          <a:ln>
                            <a:noFill/>
                          </a:ln>
                          <a:solidFill>
                            <a:prstClr val="black"/>
                          </a:solidFill>
                          <a:effectLst/>
                          <a:uLnTx/>
                          <a:uFillTx/>
                          <a:latin typeface="Calibri"/>
                          <a:ea typeface="+mn-ea"/>
                          <a:cs typeface="+mn-cs"/>
                        </a:rPr>
                        <a:t>
 #adessotopjob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https://quintly-image-storage.s3.amazonaws.com/30ee969f1fc9aba4380f6ee037fc5925/fb30f4fb7f09834fa20c62b0fa90e5ef.jpg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0.9310 %</a:t>
                      </a:r>
                    </a:p>
                  </a:txBody>
                  <a:tcPr/>
                </a:tc>
                <a:extLst>
                  <a:ext uri="{0D108BD9-81ED-4DB2-BD59-A6C34878D82A}">
                    <a16:rowId xmlns:a16="http://schemas.microsoft.com/office/drawing/2014/main" val="2639559054"/>
                  </a:ext>
                </a:extLst>
              </a:tr>
            </a:tbl>
          </a:graphicData>
        </a:graphic>
      </p:graphicFrame>
      <p:sp>
        <p:nvSpPr>
          <p:cNvPr id="4" name="Text Placeholder 3">
            <a:extLst>
              <a:ext uri="{FF2B5EF4-FFF2-40B4-BE49-F238E27FC236}">
                <a16:creationId xmlns:a16="http://schemas.microsoft.com/office/drawing/2014/main" id="{FCE96D11-E26F-40F9-A118-33B6DE9932DB}"/>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492162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3A4C2-35F1-43C8-AB29-D2D1DA424C5A}"/>
              </a:ext>
            </a:extLst>
          </p:cNvPr>
          <p:cNvSpPr>
            <a:spLocks noGrp="1"/>
          </p:cNvSpPr>
          <p:nvPr>
            <p:ph type="title"/>
          </p:nvPr>
        </p:nvSpPr>
        <p:spPr/>
        <p:txBody>
          <a:bodyPr/>
          <a:lstStyle/>
          <a:p>
            <a:r>
              <a:rPr lang="en-US"/>
              <a:t>Instagram Stories Table | adesso - 12 of 13</a:t>
            </a:r>
          </a:p>
        </p:txBody>
      </p:sp>
      <p:graphicFrame>
        <p:nvGraphicFramePr>
          <p:cNvPr id="5" name="Table Placeholder 4">
            <a:extLst>
              <a:ext uri="{FF2B5EF4-FFF2-40B4-BE49-F238E27FC236}">
                <a16:creationId xmlns:a16="http://schemas.microsoft.com/office/drawing/2014/main" id="{3FA188D2-9F3F-4218-9261-3FA6CAFD09CF}"/>
              </a:ext>
            </a:extLst>
          </p:cNvPr>
          <p:cNvGraphicFramePr>
            <a:graphicFrameLocks noGrp="1"/>
          </p:cNvGraphicFramePr>
          <p:nvPr>
            <p:ph type="tbl" sz="quarter" idx="13"/>
            <p:extLst>
              <p:ext uri="{D42A27DB-BD31-4B8C-83A1-F6EECF244321}">
                <p14:modId xmlns:p14="http://schemas.microsoft.com/office/powerpoint/2010/main" val="48036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1513479"/>
                    </a:ext>
                  </a:extLst>
                </a:gridCol>
                <a:gridCol w="1069848">
                  <a:extLst>
                    <a:ext uri="{9D8B030D-6E8A-4147-A177-3AD203B41FA5}">
                      <a16:colId xmlns:a16="http://schemas.microsoft.com/office/drawing/2014/main" val="2694989955"/>
                    </a:ext>
                  </a:extLst>
                </a:gridCol>
                <a:gridCol w="493776">
                  <a:extLst>
                    <a:ext uri="{9D8B030D-6E8A-4147-A177-3AD203B41FA5}">
                      <a16:colId xmlns:a16="http://schemas.microsoft.com/office/drawing/2014/main" val="2979373679"/>
                    </a:ext>
                  </a:extLst>
                </a:gridCol>
                <a:gridCol w="493776">
                  <a:extLst>
                    <a:ext uri="{9D8B030D-6E8A-4147-A177-3AD203B41FA5}">
                      <a16:colId xmlns:a16="http://schemas.microsoft.com/office/drawing/2014/main" val="1255412425"/>
                    </a:ext>
                  </a:extLst>
                </a:gridCol>
                <a:gridCol w="493776">
                  <a:extLst>
                    <a:ext uri="{9D8B030D-6E8A-4147-A177-3AD203B41FA5}">
                      <a16:colId xmlns:a16="http://schemas.microsoft.com/office/drawing/2014/main" val="133508841"/>
                    </a:ext>
                  </a:extLst>
                </a:gridCol>
                <a:gridCol w="493776">
                  <a:extLst>
                    <a:ext uri="{9D8B030D-6E8A-4147-A177-3AD203B41FA5}">
                      <a16:colId xmlns:a16="http://schemas.microsoft.com/office/drawing/2014/main" val="1761371768"/>
                    </a:ext>
                  </a:extLst>
                </a:gridCol>
                <a:gridCol w="493776">
                  <a:extLst>
                    <a:ext uri="{9D8B030D-6E8A-4147-A177-3AD203B41FA5}">
                      <a16:colId xmlns:a16="http://schemas.microsoft.com/office/drawing/2014/main" val="157699767"/>
                    </a:ext>
                  </a:extLst>
                </a:gridCol>
                <a:gridCol w="493776">
                  <a:extLst>
                    <a:ext uri="{9D8B030D-6E8A-4147-A177-3AD203B41FA5}">
                      <a16:colId xmlns:a16="http://schemas.microsoft.com/office/drawing/2014/main" val="1309791609"/>
                    </a:ext>
                  </a:extLst>
                </a:gridCol>
                <a:gridCol w="493776">
                  <a:extLst>
                    <a:ext uri="{9D8B030D-6E8A-4147-A177-3AD203B41FA5}">
                      <a16:colId xmlns:a16="http://schemas.microsoft.com/office/drawing/2014/main" val="3594381100"/>
                    </a:ext>
                  </a:extLst>
                </a:gridCol>
                <a:gridCol w="493776">
                  <a:extLst>
                    <a:ext uri="{9D8B030D-6E8A-4147-A177-3AD203B41FA5}">
                      <a16:colId xmlns:a16="http://schemas.microsoft.com/office/drawing/2014/main" val="3537916387"/>
                    </a:ext>
                  </a:extLst>
                </a:gridCol>
                <a:gridCol w="493776">
                  <a:extLst>
                    <a:ext uri="{9D8B030D-6E8A-4147-A177-3AD203B41FA5}">
                      <a16:colId xmlns:a16="http://schemas.microsoft.com/office/drawing/2014/main" val="2659789603"/>
                    </a:ext>
                  </a:extLst>
                </a:gridCol>
                <a:gridCol w="493776">
                  <a:extLst>
                    <a:ext uri="{9D8B030D-6E8A-4147-A177-3AD203B41FA5}">
                      <a16:colId xmlns:a16="http://schemas.microsoft.com/office/drawing/2014/main" val="48005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0855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- 2023-04-19 09:22:40</a:t>
                      </a:r>
                      <a:r>
                        <a:rPr kumimoji="0" lang="de-DE" sz="1000" b="0" i="0" u="none" strike="noStrike" kern="1200" cap="none" spc="0" normalizeH="0" baseline="0" noProof="0">
                          <a:ln>
                            <a:noFill/>
                          </a:ln>
                          <a:solidFill>
                            <a:prstClr val="black"/>
                          </a:solidFill>
                          <a:effectLst/>
                          <a:uLnTx/>
                          <a:uFillTx/>
                          <a:latin typeface="Calibri"/>
                          <a:ea typeface="+mn-ea"/>
                          <a:cs typeface="+mn-cs"/>
                        </a:rPr>
                        <a:t>
 Jetzt adesso Dossier downloaden &amp; mehr spannende Insides erfahren.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https://quintly-image-storage.s3.amazonaws.com/30ee969f1fc9aba4380f6ee037fc5925/0d33fcb85539a7507ab96141a9552626.jpg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0.7350 %</a:t>
                      </a:r>
                    </a:p>
                  </a:txBody>
                  <a:tcPr/>
                </a:tc>
                <a:extLst>
                  <a:ext uri="{0D108BD9-81ED-4DB2-BD59-A6C34878D82A}">
                    <a16:rowId xmlns:a16="http://schemas.microsoft.com/office/drawing/2014/main" val="44655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adesso_se - 2023-04-25 14:18:57</a:t>
                      </a:r>
                      <a:r>
                        <a:rPr kumimoji="0" lang="de-DE" sz="1000" b="0" i="0" u="none" strike="noStrike" kern="1200" cap="none" spc="0" normalizeH="0" baseline="0" noProof="0">
                          <a:ln>
                            <a:noFill/>
                          </a:ln>
                          <a:solidFill>
                            <a:prstClr val="black"/>
                          </a:solidFill>
                          <a:effectLst/>
                          <a:uLnTx/>
                          <a:uFillTx/>
                          <a:latin typeface="Calibri"/>
                          <a:ea typeface="+mn-ea"/>
                          <a:cs typeface="+mn-cs"/>
                        </a:rPr>
                        <a:t>
 Ab zum Blog-Beitrag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https://quintly-image-storage.s3.amazonaws.com/30ee969f1fc9aba4380f6ee037fc5925/44e96c19df46ec89759b1cc0dbf66581.jpg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0.6908 %</a:t>
                      </a:r>
                    </a:p>
                  </a:txBody>
                  <a:tcPr/>
                </a:tc>
                <a:extLst>
                  <a:ext uri="{0D108BD9-81ED-4DB2-BD59-A6C34878D82A}">
                    <a16:rowId xmlns:a16="http://schemas.microsoft.com/office/drawing/2014/main" val="719065470"/>
                  </a:ext>
                </a:extLst>
              </a:tr>
            </a:tbl>
          </a:graphicData>
        </a:graphic>
      </p:graphicFrame>
      <p:sp>
        <p:nvSpPr>
          <p:cNvPr id="4" name="Text Placeholder 3">
            <a:extLst>
              <a:ext uri="{FF2B5EF4-FFF2-40B4-BE49-F238E27FC236}">
                <a16:creationId xmlns:a16="http://schemas.microsoft.com/office/drawing/2014/main" id="{17119CDC-F500-4991-9950-2F170AB88740}"/>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3169099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9C35-0B80-4136-B8C2-024E163148AC}"/>
              </a:ext>
            </a:extLst>
          </p:cNvPr>
          <p:cNvSpPr>
            <a:spLocks noGrp="1"/>
          </p:cNvSpPr>
          <p:nvPr>
            <p:ph type="title"/>
          </p:nvPr>
        </p:nvSpPr>
        <p:spPr/>
        <p:txBody>
          <a:bodyPr/>
          <a:lstStyle/>
          <a:p>
            <a:r>
              <a:rPr lang="en-US"/>
              <a:t>Instagram Stories Table | adesso - 13 of 13</a:t>
            </a:r>
          </a:p>
        </p:txBody>
      </p:sp>
      <p:graphicFrame>
        <p:nvGraphicFramePr>
          <p:cNvPr id="5" name="Table Placeholder 4">
            <a:extLst>
              <a:ext uri="{FF2B5EF4-FFF2-40B4-BE49-F238E27FC236}">
                <a16:creationId xmlns:a16="http://schemas.microsoft.com/office/drawing/2014/main" id="{BC30E969-6316-496F-9161-7558F2475073}"/>
              </a:ext>
            </a:extLst>
          </p:cNvPr>
          <p:cNvGraphicFramePr>
            <a:graphicFrameLocks noGrp="1"/>
          </p:cNvGraphicFramePr>
          <p:nvPr>
            <p:ph type="tbl" sz="quarter" idx="13"/>
            <p:extLst>
              <p:ext uri="{D42A27DB-BD31-4B8C-83A1-F6EECF244321}">
                <p14:modId xmlns:p14="http://schemas.microsoft.com/office/powerpoint/2010/main" val="88101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45686341"/>
                    </a:ext>
                  </a:extLst>
                </a:gridCol>
                <a:gridCol w="1069848">
                  <a:extLst>
                    <a:ext uri="{9D8B030D-6E8A-4147-A177-3AD203B41FA5}">
                      <a16:colId xmlns:a16="http://schemas.microsoft.com/office/drawing/2014/main" val="304965821"/>
                    </a:ext>
                  </a:extLst>
                </a:gridCol>
                <a:gridCol w="493776">
                  <a:extLst>
                    <a:ext uri="{9D8B030D-6E8A-4147-A177-3AD203B41FA5}">
                      <a16:colId xmlns:a16="http://schemas.microsoft.com/office/drawing/2014/main" val="2763266839"/>
                    </a:ext>
                  </a:extLst>
                </a:gridCol>
                <a:gridCol w="493776">
                  <a:extLst>
                    <a:ext uri="{9D8B030D-6E8A-4147-A177-3AD203B41FA5}">
                      <a16:colId xmlns:a16="http://schemas.microsoft.com/office/drawing/2014/main" val="3057345107"/>
                    </a:ext>
                  </a:extLst>
                </a:gridCol>
                <a:gridCol w="493776">
                  <a:extLst>
                    <a:ext uri="{9D8B030D-6E8A-4147-A177-3AD203B41FA5}">
                      <a16:colId xmlns:a16="http://schemas.microsoft.com/office/drawing/2014/main" val="505851517"/>
                    </a:ext>
                  </a:extLst>
                </a:gridCol>
                <a:gridCol w="493776">
                  <a:extLst>
                    <a:ext uri="{9D8B030D-6E8A-4147-A177-3AD203B41FA5}">
                      <a16:colId xmlns:a16="http://schemas.microsoft.com/office/drawing/2014/main" val="994786948"/>
                    </a:ext>
                  </a:extLst>
                </a:gridCol>
                <a:gridCol w="493776">
                  <a:extLst>
                    <a:ext uri="{9D8B030D-6E8A-4147-A177-3AD203B41FA5}">
                      <a16:colId xmlns:a16="http://schemas.microsoft.com/office/drawing/2014/main" val="1303382783"/>
                    </a:ext>
                  </a:extLst>
                </a:gridCol>
                <a:gridCol w="493776">
                  <a:extLst>
                    <a:ext uri="{9D8B030D-6E8A-4147-A177-3AD203B41FA5}">
                      <a16:colId xmlns:a16="http://schemas.microsoft.com/office/drawing/2014/main" val="3613038693"/>
                    </a:ext>
                  </a:extLst>
                </a:gridCol>
                <a:gridCol w="493776">
                  <a:extLst>
                    <a:ext uri="{9D8B030D-6E8A-4147-A177-3AD203B41FA5}">
                      <a16:colId xmlns:a16="http://schemas.microsoft.com/office/drawing/2014/main" val="3067401545"/>
                    </a:ext>
                  </a:extLst>
                </a:gridCol>
                <a:gridCol w="493776">
                  <a:extLst>
                    <a:ext uri="{9D8B030D-6E8A-4147-A177-3AD203B41FA5}">
                      <a16:colId xmlns:a16="http://schemas.microsoft.com/office/drawing/2014/main" val="513930914"/>
                    </a:ext>
                  </a:extLst>
                </a:gridCol>
                <a:gridCol w="493776">
                  <a:extLst>
                    <a:ext uri="{9D8B030D-6E8A-4147-A177-3AD203B41FA5}">
                      <a16:colId xmlns:a16="http://schemas.microsoft.com/office/drawing/2014/main" val="475889200"/>
                    </a:ext>
                  </a:extLst>
                </a:gridCol>
                <a:gridCol w="493776">
                  <a:extLst>
                    <a:ext uri="{9D8B030D-6E8A-4147-A177-3AD203B41FA5}">
                      <a16:colId xmlns:a16="http://schemas.microsoft.com/office/drawing/2014/main" val="1348446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384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a:ln>
                            <a:noFill/>
                          </a:ln>
                          <a:solidFill>
                            <a:prstClr val="black"/>
                          </a:solidFill>
                          <a:effectLst/>
                          <a:uLnTx/>
                          <a:uFillTx/>
                          <a:latin typeface="Calibri"/>
                          <a:ea typeface="+mn-ea"/>
                          <a:cs typeface="+mn-cs"/>
                        </a:rPr>
                        <a:t>adesso_se - 2023-04-26 12:38:11</a:t>
                      </a:r>
                      <a:r>
                        <a:rPr kumimoji="0" lang="nb-NO" sz="1000" b="0" i="0" u="none" strike="noStrike" kern="1200" cap="none" spc="0" normalizeH="0" baseline="0" noProof="0">
                          <a:ln>
                            <a:noFill/>
                          </a:ln>
                          <a:solidFill>
                            <a:prstClr val="black"/>
                          </a:solidFill>
                          <a:effectLst/>
                          <a:uLnTx/>
                          <a:uFillTx/>
                          <a:latin typeface="Calibri"/>
                          <a:ea typeface="+mn-ea"/>
                          <a:cs typeface="+mn-cs"/>
                        </a:rPr>
                        <a:t>
 Jetzt kostenlos anmelden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https://quintly-image-storage.s3.amazonaws.com/30ee969f1fc9aba4380f6ee037fc5925/5fa3116bb39508b9938803a43f81d660.jpg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0.8290 %</a:t>
                      </a:r>
                    </a:p>
                  </a:txBody>
                  <a:tcPr/>
                </a:tc>
                <a:extLst>
                  <a:ext uri="{0D108BD9-81ED-4DB2-BD59-A6C34878D82A}">
                    <a16:rowId xmlns:a16="http://schemas.microsoft.com/office/drawing/2014/main" val="838753769"/>
                  </a:ext>
                </a:extLst>
              </a:tr>
            </a:tbl>
          </a:graphicData>
        </a:graphic>
      </p:graphicFrame>
      <p:sp>
        <p:nvSpPr>
          <p:cNvPr id="4" name="Text Placeholder 3">
            <a:extLst>
              <a:ext uri="{FF2B5EF4-FFF2-40B4-BE49-F238E27FC236}">
                <a16:creationId xmlns:a16="http://schemas.microsoft.com/office/drawing/2014/main" id="{39155C0D-F181-4E8C-B01A-5A613238272E}"/>
              </a:ext>
            </a:extLst>
          </p:cNvPr>
          <p:cNvSpPr>
            <a:spLocks noGrp="1"/>
          </p:cNvSpPr>
          <p:nvPr>
            <p:ph type="body" sz="quarter" idx="14"/>
          </p:nvPr>
        </p:nvSpPr>
        <p:spPr/>
        <p:txBody>
          <a:bodyPr/>
          <a:lstStyle/>
          <a:p>
            <a:r>
              <a:rPr lang="en-US"/>
              <a:t>03/21/2023 - 06/30/2023</a:t>
            </a:r>
          </a:p>
        </p:txBody>
      </p:sp>
    </p:spTree>
    <p:extLst>
      <p:ext uri="{BB962C8B-B14F-4D97-AF65-F5344CB8AC3E}">
        <p14:creationId xmlns:p14="http://schemas.microsoft.com/office/powerpoint/2010/main" val="2376453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7416</Words>
  <Application>Microsoft Office PowerPoint</Application>
  <PresentationFormat>On-screen Show (4:3)</PresentationFormat>
  <Paragraphs>1185</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digiday 2023</vt:lpstr>
      <vt:lpstr>LinkedIn Followers Change | adesso</vt:lpstr>
      <vt:lpstr>LinkedIn Posts Table | adesso - 1 of 7</vt:lpstr>
      <vt:lpstr>LinkedIn Posts Table | adesso - 2 of 7</vt:lpstr>
      <vt:lpstr>LinkedIn Posts Table | adesso - 3 of 7</vt:lpstr>
      <vt:lpstr>LinkedIn Posts Table | adesso - 4 of 7</vt:lpstr>
      <vt:lpstr>LinkedIn Posts Table | adesso - 5 of 7</vt:lpstr>
      <vt:lpstr>LinkedIn Posts Table | adesso - 6 of 7</vt:lpstr>
      <vt:lpstr>LinkedIn Posts Table | adesso - 7 of 7</vt:lpstr>
      <vt:lpstr>LinkedIn TOP 3 LinkedIn Posts | adesso - 1 of 4</vt:lpstr>
      <vt:lpstr>LinkedIn TOP 3 LinkedIn Posts | adesso - 2 of 4</vt:lpstr>
      <vt:lpstr>LinkedIn TOP 3 LinkedIn Posts | adesso - 3 of 4</vt:lpstr>
      <vt:lpstr>LinkedIn TOP 3 LinkedIn Posts | adesso - 4 of 4</vt:lpstr>
      <vt:lpstr>Facebook Original Own Posts Table | adesso - 1 of 6</vt:lpstr>
      <vt:lpstr>Facebook Original Own Posts Table | adesso - 2 of 6</vt:lpstr>
      <vt:lpstr>Facebook Original Own Posts Table | adesso - 3 of 6</vt:lpstr>
      <vt:lpstr>Facebook Original Own Posts Table | adesso - 4 of 6</vt:lpstr>
      <vt:lpstr>Facebook Original Own Posts Table | adesso - 5 of 6</vt:lpstr>
      <vt:lpstr>Facebook Original Own Posts Table | adesso - 6 of 6</vt:lpstr>
      <vt:lpstr>Twitter Own Tweets Table | adesso - 1 of 13</vt:lpstr>
      <vt:lpstr>Twitter Own Tweets Table | adesso - 2 of 13</vt:lpstr>
      <vt:lpstr>Twitter Own Tweets Table | adesso - 3 of 13</vt:lpstr>
      <vt:lpstr>Twitter Own Tweets Table | adesso - 4 of 13</vt:lpstr>
      <vt:lpstr>Twitter Own Tweets Table | adesso - 5 of 13</vt:lpstr>
      <vt:lpstr>Twitter Own Tweets Table | adesso - 6 of 13</vt:lpstr>
      <vt:lpstr>Twitter Own Tweets Table | adesso - 7 of 13</vt:lpstr>
      <vt:lpstr>Twitter Own Tweets Table | adesso - 8 of 13</vt:lpstr>
      <vt:lpstr>Twitter Own Tweets Table | adesso - 9 of 13</vt:lpstr>
      <vt:lpstr>Twitter Own Tweets Table | adesso - 10 of 13</vt:lpstr>
      <vt:lpstr>Twitter Own Tweets Table | adesso - 11 of 13</vt:lpstr>
      <vt:lpstr>Twitter Own Tweets Table | adesso - 12 of 13</vt:lpstr>
      <vt:lpstr>Twitter Own Tweets Table | adesso - 13 of 13</vt:lpstr>
      <vt:lpstr>Instagram Reach | adesso</vt:lpstr>
      <vt:lpstr>Instagram Stories Key Metrics Table | adesso</vt:lpstr>
      <vt:lpstr>Instagram Stories Hashtag Detection | adesso - 1 of 2</vt:lpstr>
      <vt:lpstr>Instagram Stories Hashtag Detection | adesso - 2 of 2</vt:lpstr>
      <vt:lpstr>Instagram Stories Table | adesso - 1 of 13</vt:lpstr>
      <vt:lpstr>Instagram Stories Table | adesso - 2 of 13</vt:lpstr>
      <vt:lpstr>Instagram Stories Table | adesso - 3 of 13</vt:lpstr>
      <vt:lpstr>Instagram Stories Table | adesso - 4 of 13</vt:lpstr>
      <vt:lpstr>Instagram Stories Table | adesso - 5 of 13</vt:lpstr>
      <vt:lpstr>Instagram Stories Table | adesso - 6 of 13</vt:lpstr>
      <vt:lpstr>Instagram Stories Table | adesso - 7 of 13</vt:lpstr>
      <vt:lpstr>Instagram Stories Table | adesso - 8 of 13</vt:lpstr>
      <vt:lpstr>Instagram Stories Table | adesso - 9 of 13</vt:lpstr>
      <vt:lpstr>Instagram Stories Table | adesso - 10 of 13</vt:lpstr>
      <vt:lpstr>Instagram Stories Table | adesso - 11 of 13</vt:lpstr>
      <vt:lpstr>Instagram Stories Table | adesso - 12 of 13</vt:lpstr>
      <vt:lpstr>Instagram Stories Table | adesso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digiday 2023</dc:title>
  <dc:creator>Frederik Born</dc:creator>
  <cp:lastModifiedBy>Frederik Born</cp:lastModifiedBy>
  <cp:revision>1</cp:revision>
  <dcterms:created xsi:type="dcterms:W3CDTF">2023-07-07T12:07:50Z</dcterms:created>
  <dcterms:modified xsi:type="dcterms:W3CDTF">2023-07-07T12:09:42Z</dcterms:modified>
</cp:coreProperties>
</file>