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5" r:id="rId47"/>
    <p:sldId id="306" r:id="rId48"/>
    <p:sldId id="308" r:id="rId49"/>
    <p:sldId id="309" r:id="rId50"/>
    <p:sldId id="311" r:id="rId51"/>
    <p:sldId id="312" r:id="rId52"/>
    <p:sldId id="313"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Vegan</c:v>
                </c:pt>
              </c:strCache>
            </c:strRef>
          </c:cat>
          <c:val>
            <c:numRef>
              <c:f>Sheet1!$A$2</c:f>
              <c:numCache>
                <c:formatCode>General</c:formatCode>
                <c:ptCount val="1"/>
                <c:pt idx="0">
                  <c:v>1</c:v>
                </c:pt>
              </c:numCache>
            </c:numRef>
          </c:val>
          <c:extLst>
            <c:ext xmlns:c16="http://schemas.microsoft.com/office/drawing/2014/chart" uri="{C3380CC4-5D6E-409C-BE32-E72D297353CC}">
              <c16:uniqueId val="{00000000-F02C-4570-BB85-6F381E1629A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rittersport</c:v>
                </c:pt>
              </c:strCache>
            </c:strRef>
          </c:cat>
          <c:val>
            <c:numRef>
              <c:f>Sheet1!$B$2</c:f>
              <c:numCache>
                <c:formatCode>General</c:formatCode>
                <c:ptCount val="1"/>
                <c:pt idx="0">
                  <c:v>38913</c:v>
                </c:pt>
              </c:numCache>
            </c:numRef>
          </c:val>
          <c:extLst>
            <c:ext xmlns:c16="http://schemas.microsoft.com/office/drawing/2014/chart" uri="{C3380CC4-5D6E-409C-BE32-E72D297353CC}">
              <c16:uniqueId val="{00000000-C384-49C7-A6B6-D612DD375EEA}"/>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rittersport</c:v>
                </c:pt>
              </c:strCache>
            </c:strRef>
          </c:cat>
          <c:val>
            <c:numRef>
              <c:f>Sheet1!$C$2</c:f>
              <c:numCache>
                <c:formatCode>General</c:formatCode>
                <c:ptCount val="1"/>
                <c:pt idx="0">
                  <c:v>10919</c:v>
                </c:pt>
              </c:numCache>
            </c:numRef>
          </c:val>
          <c:extLst>
            <c:ext xmlns:c16="http://schemas.microsoft.com/office/drawing/2014/chart" uri="{C3380CC4-5D6E-409C-BE32-E72D297353CC}">
              <c16:uniqueId val="{00000001-C384-49C7-A6B6-D612DD375EE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rittersport</c:v>
                </c:pt>
              </c:strCache>
            </c:strRef>
          </c:cat>
          <c:val>
            <c:numRef>
              <c:f>Sheet1!$D$2</c:f>
              <c:numCache>
                <c:formatCode>General</c:formatCode>
                <c:ptCount val="1"/>
                <c:pt idx="0">
                  <c:v>0</c:v>
                </c:pt>
              </c:numCache>
            </c:numRef>
          </c:val>
          <c:extLst>
            <c:ext xmlns:c16="http://schemas.microsoft.com/office/drawing/2014/chart" uri="{C3380CC4-5D6E-409C-BE32-E72D297353CC}">
              <c16:uniqueId val="{00000002-C384-49C7-A6B6-D612DD375EEA}"/>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rittersport</c:v>
                </c:pt>
              </c:strCache>
            </c:strRef>
          </c:cat>
          <c:val>
            <c:numRef>
              <c:f>Sheet1!$E$2</c:f>
              <c:numCache>
                <c:formatCode>General</c:formatCode>
                <c:ptCount val="1"/>
                <c:pt idx="0">
                  <c:v>16683.3</c:v>
                </c:pt>
              </c:numCache>
            </c:numRef>
          </c:val>
          <c:extLst>
            <c:ext xmlns:c16="http://schemas.microsoft.com/office/drawing/2014/chart" uri="{C3380CC4-5D6E-409C-BE32-E72D297353CC}">
              <c16:uniqueId val="{00000003-C384-49C7-A6B6-D612DD375EEA}"/>
            </c:ext>
          </c:extLst>
        </c:ser>
        <c:dLbls>
          <c:showLegendKey val="0"/>
          <c:showVal val="0"/>
          <c:showCatName val="0"/>
          <c:showSerName val="0"/>
          <c:showPercent val="0"/>
          <c:showBubbleSize val="0"/>
        </c:dLbls>
        <c:gapWidth val="219"/>
        <c:overlap val="-27"/>
        <c:axId val="611578424"/>
        <c:axId val="611582360"/>
      </c:barChart>
      <c:catAx>
        <c:axId val="61157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582360"/>
        <c:crosses val="autoZero"/>
        <c:auto val="1"/>
        <c:lblAlgn val="ctr"/>
        <c:lblOffset val="100"/>
        <c:noMultiLvlLbl val="0"/>
      </c:catAx>
      <c:valAx>
        <c:axId val="61158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57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CFEAE-B931-44DB-B6EF-263BD1878C51}"/>
              </a:ext>
            </a:extLst>
          </p:cNvPr>
          <p:cNvSpPr>
            <a:spLocks noGrp="1"/>
          </p:cNvSpPr>
          <p:nvPr>
            <p:ph type="ctrTitle"/>
          </p:nvPr>
        </p:nvSpPr>
        <p:spPr/>
        <p:txBody>
          <a:bodyPr/>
          <a:lstStyle/>
          <a:p>
            <a:r>
              <a:rPr lang="en-US"/>
              <a:t>1 Instagram - Content Optimization</a:t>
            </a:r>
          </a:p>
        </p:txBody>
      </p:sp>
      <p:sp>
        <p:nvSpPr>
          <p:cNvPr id="3" name="Subtitle 2">
            <a:extLst>
              <a:ext uri="{FF2B5EF4-FFF2-40B4-BE49-F238E27FC236}">
                <a16:creationId xmlns:a16="http://schemas.microsoft.com/office/drawing/2014/main" id="{7BDBEEA3-5CF9-4F9A-827D-99F1252BFED3}"/>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165435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73C1-395B-4BD6-9197-68D167A95F86}"/>
              </a:ext>
            </a:extLst>
          </p:cNvPr>
          <p:cNvSpPr>
            <a:spLocks noGrp="1"/>
          </p:cNvSpPr>
          <p:nvPr>
            <p:ph type="title"/>
          </p:nvPr>
        </p:nvSpPr>
        <p:spPr/>
        <p:txBody>
          <a:bodyPr/>
          <a:lstStyle/>
          <a:p>
            <a:r>
              <a:rPr lang="en-US"/>
              <a:t>Instagram Instagram Organic Post Performance | 2 profiles - 1 of 14</a:t>
            </a:r>
          </a:p>
        </p:txBody>
      </p:sp>
      <p:graphicFrame>
        <p:nvGraphicFramePr>
          <p:cNvPr id="5" name="Table Placeholder 4">
            <a:extLst>
              <a:ext uri="{FF2B5EF4-FFF2-40B4-BE49-F238E27FC236}">
                <a16:creationId xmlns:a16="http://schemas.microsoft.com/office/drawing/2014/main" id="{CFE41F43-5FCA-4E9A-A3B9-77076F1F2018}"/>
              </a:ext>
            </a:extLst>
          </p:cNvPr>
          <p:cNvGraphicFramePr>
            <a:graphicFrameLocks noGrp="1"/>
          </p:cNvGraphicFramePr>
          <p:nvPr>
            <p:ph type="tbl" sz="quarter" idx="13"/>
            <p:extLst>
              <p:ext uri="{D42A27DB-BD31-4B8C-83A1-F6EECF244321}">
                <p14:modId xmlns:p14="http://schemas.microsoft.com/office/powerpoint/2010/main" val="235825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87260717"/>
                    </a:ext>
                  </a:extLst>
                </a:gridCol>
                <a:gridCol w="987552">
                  <a:extLst>
                    <a:ext uri="{9D8B030D-6E8A-4147-A177-3AD203B41FA5}">
                      <a16:colId xmlns:a16="http://schemas.microsoft.com/office/drawing/2014/main" val="661050091"/>
                    </a:ext>
                  </a:extLst>
                </a:gridCol>
                <a:gridCol w="1316736">
                  <a:extLst>
                    <a:ext uri="{9D8B030D-6E8A-4147-A177-3AD203B41FA5}">
                      <a16:colId xmlns:a16="http://schemas.microsoft.com/office/drawing/2014/main" val="1834446605"/>
                    </a:ext>
                  </a:extLst>
                </a:gridCol>
                <a:gridCol w="411480">
                  <a:extLst>
                    <a:ext uri="{9D8B030D-6E8A-4147-A177-3AD203B41FA5}">
                      <a16:colId xmlns:a16="http://schemas.microsoft.com/office/drawing/2014/main" val="3228925259"/>
                    </a:ext>
                  </a:extLst>
                </a:gridCol>
                <a:gridCol w="411480">
                  <a:extLst>
                    <a:ext uri="{9D8B030D-6E8A-4147-A177-3AD203B41FA5}">
                      <a16:colId xmlns:a16="http://schemas.microsoft.com/office/drawing/2014/main" val="3508779717"/>
                    </a:ext>
                  </a:extLst>
                </a:gridCol>
                <a:gridCol w="411480">
                  <a:extLst>
                    <a:ext uri="{9D8B030D-6E8A-4147-A177-3AD203B41FA5}">
                      <a16:colId xmlns:a16="http://schemas.microsoft.com/office/drawing/2014/main" val="669986471"/>
                    </a:ext>
                  </a:extLst>
                </a:gridCol>
                <a:gridCol w="411480">
                  <a:extLst>
                    <a:ext uri="{9D8B030D-6E8A-4147-A177-3AD203B41FA5}">
                      <a16:colId xmlns:a16="http://schemas.microsoft.com/office/drawing/2014/main" val="4006960717"/>
                    </a:ext>
                  </a:extLst>
                </a:gridCol>
                <a:gridCol w="411480">
                  <a:extLst>
                    <a:ext uri="{9D8B030D-6E8A-4147-A177-3AD203B41FA5}">
                      <a16:colId xmlns:a16="http://schemas.microsoft.com/office/drawing/2014/main" val="1290022897"/>
                    </a:ext>
                  </a:extLst>
                </a:gridCol>
                <a:gridCol w="411480">
                  <a:extLst>
                    <a:ext uri="{9D8B030D-6E8A-4147-A177-3AD203B41FA5}">
                      <a16:colId xmlns:a16="http://schemas.microsoft.com/office/drawing/2014/main" val="526614166"/>
                    </a:ext>
                  </a:extLst>
                </a:gridCol>
                <a:gridCol w="411480">
                  <a:extLst>
                    <a:ext uri="{9D8B030D-6E8A-4147-A177-3AD203B41FA5}">
                      <a16:colId xmlns:a16="http://schemas.microsoft.com/office/drawing/2014/main" val="1360924853"/>
                    </a:ext>
                  </a:extLst>
                </a:gridCol>
                <a:gridCol w="411480">
                  <a:extLst>
                    <a:ext uri="{9D8B030D-6E8A-4147-A177-3AD203B41FA5}">
                      <a16:colId xmlns:a16="http://schemas.microsoft.com/office/drawing/2014/main" val="513997382"/>
                    </a:ext>
                  </a:extLst>
                </a:gridCol>
                <a:gridCol w="411480">
                  <a:extLst>
                    <a:ext uri="{9D8B030D-6E8A-4147-A177-3AD203B41FA5}">
                      <a16:colId xmlns:a16="http://schemas.microsoft.com/office/drawing/2014/main" val="33956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57941566"/>
                  </a:ext>
                </a:extLst>
              </a:tr>
            </a:tbl>
          </a:graphicData>
        </a:graphic>
      </p:graphicFrame>
      <p:sp>
        <p:nvSpPr>
          <p:cNvPr id="4" name="Text Placeholder 3">
            <a:extLst>
              <a:ext uri="{FF2B5EF4-FFF2-40B4-BE49-F238E27FC236}">
                <a16:creationId xmlns:a16="http://schemas.microsoft.com/office/drawing/2014/main" id="{529A69C5-900F-475F-8E81-345B2E3B6361}"/>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80996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A0F0-314D-469A-94BB-27AAD7891C09}"/>
              </a:ext>
            </a:extLst>
          </p:cNvPr>
          <p:cNvSpPr>
            <a:spLocks noGrp="1"/>
          </p:cNvSpPr>
          <p:nvPr>
            <p:ph type="title"/>
          </p:nvPr>
        </p:nvSpPr>
        <p:spPr/>
        <p:txBody>
          <a:bodyPr/>
          <a:lstStyle/>
          <a:p>
            <a:r>
              <a:rPr lang="en-US"/>
              <a:t>Instagram Instagram Organic Post Performance | 2 profiles - 2 of 14</a:t>
            </a:r>
          </a:p>
        </p:txBody>
      </p:sp>
      <p:graphicFrame>
        <p:nvGraphicFramePr>
          <p:cNvPr id="5" name="Table Placeholder 4">
            <a:extLst>
              <a:ext uri="{FF2B5EF4-FFF2-40B4-BE49-F238E27FC236}">
                <a16:creationId xmlns:a16="http://schemas.microsoft.com/office/drawing/2014/main" id="{9D4767FD-5CB3-49E3-AD43-FD5566EE781F}"/>
              </a:ext>
            </a:extLst>
          </p:cNvPr>
          <p:cNvGraphicFramePr>
            <a:graphicFrameLocks noGrp="1"/>
          </p:cNvGraphicFramePr>
          <p:nvPr>
            <p:ph type="tbl" sz="quarter" idx="13"/>
            <p:extLst>
              <p:ext uri="{D42A27DB-BD31-4B8C-83A1-F6EECF244321}">
                <p14:modId xmlns:p14="http://schemas.microsoft.com/office/powerpoint/2010/main" val="3380384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2632407"/>
                    </a:ext>
                  </a:extLst>
                </a:gridCol>
                <a:gridCol w="987552">
                  <a:extLst>
                    <a:ext uri="{9D8B030D-6E8A-4147-A177-3AD203B41FA5}">
                      <a16:colId xmlns:a16="http://schemas.microsoft.com/office/drawing/2014/main" val="158170895"/>
                    </a:ext>
                  </a:extLst>
                </a:gridCol>
                <a:gridCol w="1316736">
                  <a:extLst>
                    <a:ext uri="{9D8B030D-6E8A-4147-A177-3AD203B41FA5}">
                      <a16:colId xmlns:a16="http://schemas.microsoft.com/office/drawing/2014/main" val="3577313931"/>
                    </a:ext>
                  </a:extLst>
                </a:gridCol>
                <a:gridCol w="411480">
                  <a:extLst>
                    <a:ext uri="{9D8B030D-6E8A-4147-A177-3AD203B41FA5}">
                      <a16:colId xmlns:a16="http://schemas.microsoft.com/office/drawing/2014/main" val="1141549178"/>
                    </a:ext>
                  </a:extLst>
                </a:gridCol>
                <a:gridCol w="411480">
                  <a:extLst>
                    <a:ext uri="{9D8B030D-6E8A-4147-A177-3AD203B41FA5}">
                      <a16:colId xmlns:a16="http://schemas.microsoft.com/office/drawing/2014/main" val="2659244207"/>
                    </a:ext>
                  </a:extLst>
                </a:gridCol>
                <a:gridCol w="411480">
                  <a:extLst>
                    <a:ext uri="{9D8B030D-6E8A-4147-A177-3AD203B41FA5}">
                      <a16:colId xmlns:a16="http://schemas.microsoft.com/office/drawing/2014/main" val="2664653831"/>
                    </a:ext>
                  </a:extLst>
                </a:gridCol>
                <a:gridCol w="411480">
                  <a:extLst>
                    <a:ext uri="{9D8B030D-6E8A-4147-A177-3AD203B41FA5}">
                      <a16:colId xmlns:a16="http://schemas.microsoft.com/office/drawing/2014/main" val="1511728686"/>
                    </a:ext>
                  </a:extLst>
                </a:gridCol>
                <a:gridCol w="411480">
                  <a:extLst>
                    <a:ext uri="{9D8B030D-6E8A-4147-A177-3AD203B41FA5}">
                      <a16:colId xmlns:a16="http://schemas.microsoft.com/office/drawing/2014/main" val="3210501061"/>
                    </a:ext>
                  </a:extLst>
                </a:gridCol>
                <a:gridCol w="411480">
                  <a:extLst>
                    <a:ext uri="{9D8B030D-6E8A-4147-A177-3AD203B41FA5}">
                      <a16:colId xmlns:a16="http://schemas.microsoft.com/office/drawing/2014/main" val="2146437671"/>
                    </a:ext>
                  </a:extLst>
                </a:gridCol>
                <a:gridCol w="411480">
                  <a:extLst>
                    <a:ext uri="{9D8B030D-6E8A-4147-A177-3AD203B41FA5}">
                      <a16:colId xmlns:a16="http://schemas.microsoft.com/office/drawing/2014/main" val="35466962"/>
                    </a:ext>
                  </a:extLst>
                </a:gridCol>
                <a:gridCol w="411480">
                  <a:extLst>
                    <a:ext uri="{9D8B030D-6E8A-4147-A177-3AD203B41FA5}">
                      <a16:colId xmlns:a16="http://schemas.microsoft.com/office/drawing/2014/main" val="3542099941"/>
                    </a:ext>
                  </a:extLst>
                </a:gridCol>
                <a:gridCol w="411480">
                  <a:extLst>
                    <a:ext uri="{9D8B030D-6E8A-4147-A177-3AD203B41FA5}">
                      <a16:colId xmlns:a16="http://schemas.microsoft.com/office/drawing/2014/main" val="2919087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1385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- 2024-11-04 10:01:14</a:t>
                      </a:r>
                      <a:r>
                        <a:rPr kumimoji="0" lang="de-DE" sz="1000" b="0" i="0" u="none" strike="noStrike" kern="1200" cap="none" spc="0" normalizeH="0" baseline="0" noProof="0">
                          <a:ln>
                            <a:noFill/>
                          </a:ln>
                          <a:solidFill>
                            <a:prstClr val="black"/>
                          </a:solidFill>
                          <a:effectLst/>
                          <a:uLnTx/>
                          <a:uFillTx/>
                          <a:latin typeface="Calibri"/>
                          <a:ea typeface="+mn-ea"/>
                          <a:cs typeface="+mn-cs"/>
                        </a:rPr>
                        <a:t>
 Endlich wieder Weihnachtensnacks – und wir füllen eure Vorräte auf. 🎄✨Dafür verlosen
wir einmal unser komplettes Weihnachtssortiment*! 
Was ihr dafür tun müsst?
Folgt uns @rittersport
Liked diesen Beitrag
Sagt uns, wem ihr vielleicht ein bisschen was von eurem Gewinn abgebt. 🎁
Die ausführlichen Teilnahmebedingungen findet ihr in der Bio. (Teilnahmeschluss: 10.11.2024, 23:59 Uhr)
*Der Bär-Adventskalender ist nicht im Gewinn enthalten.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https://quintly-eu-image-storage.s3.amazonaws.com/fadaf8a03fd48ecc7c93228c3f957b9f/def13e95d359734b7a71935764bf0b84.jpg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02480342"/>
                  </a:ext>
                </a:extLst>
              </a:tr>
            </a:tbl>
          </a:graphicData>
        </a:graphic>
      </p:graphicFrame>
      <p:sp>
        <p:nvSpPr>
          <p:cNvPr id="4" name="Text Placeholder 3">
            <a:extLst>
              <a:ext uri="{FF2B5EF4-FFF2-40B4-BE49-F238E27FC236}">
                <a16:creationId xmlns:a16="http://schemas.microsoft.com/office/drawing/2014/main" id="{E9D3EEEB-1A16-43E7-89DD-2B3CEC2071CD}"/>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58865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4A709-F4A0-4859-AE97-D0204E15AFD2}"/>
              </a:ext>
            </a:extLst>
          </p:cNvPr>
          <p:cNvSpPr>
            <a:spLocks noGrp="1"/>
          </p:cNvSpPr>
          <p:nvPr>
            <p:ph type="title"/>
          </p:nvPr>
        </p:nvSpPr>
        <p:spPr/>
        <p:txBody>
          <a:bodyPr/>
          <a:lstStyle/>
          <a:p>
            <a:r>
              <a:rPr lang="en-US"/>
              <a:t>Instagram Instagram Organic Post Performance | 2 profiles - 3 of 14</a:t>
            </a:r>
          </a:p>
        </p:txBody>
      </p:sp>
      <p:graphicFrame>
        <p:nvGraphicFramePr>
          <p:cNvPr id="5" name="Table Placeholder 4">
            <a:extLst>
              <a:ext uri="{FF2B5EF4-FFF2-40B4-BE49-F238E27FC236}">
                <a16:creationId xmlns:a16="http://schemas.microsoft.com/office/drawing/2014/main" id="{3CAE0B46-D1EE-4ACC-965C-ED39D9E48B8F}"/>
              </a:ext>
            </a:extLst>
          </p:cNvPr>
          <p:cNvGraphicFramePr>
            <a:graphicFrameLocks noGrp="1"/>
          </p:cNvGraphicFramePr>
          <p:nvPr>
            <p:ph type="tbl" sz="quarter" idx="13"/>
            <p:extLst>
              <p:ext uri="{D42A27DB-BD31-4B8C-83A1-F6EECF244321}">
                <p14:modId xmlns:p14="http://schemas.microsoft.com/office/powerpoint/2010/main" val="153641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4361894"/>
                    </a:ext>
                  </a:extLst>
                </a:gridCol>
                <a:gridCol w="987552">
                  <a:extLst>
                    <a:ext uri="{9D8B030D-6E8A-4147-A177-3AD203B41FA5}">
                      <a16:colId xmlns:a16="http://schemas.microsoft.com/office/drawing/2014/main" val="1694250257"/>
                    </a:ext>
                  </a:extLst>
                </a:gridCol>
                <a:gridCol w="1316736">
                  <a:extLst>
                    <a:ext uri="{9D8B030D-6E8A-4147-A177-3AD203B41FA5}">
                      <a16:colId xmlns:a16="http://schemas.microsoft.com/office/drawing/2014/main" val="2319305873"/>
                    </a:ext>
                  </a:extLst>
                </a:gridCol>
                <a:gridCol w="411480">
                  <a:extLst>
                    <a:ext uri="{9D8B030D-6E8A-4147-A177-3AD203B41FA5}">
                      <a16:colId xmlns:a16="http://schemas.microsoft.com/office/drawing/2014/main" val="1370818241"/>
                    </a:ext>
                  </a:extLst>
                </a:gridCol>
                <a:gridCol w="411480">
                  <a:extLst>
                    <a:ext uri="{9D8B030D-6E8A-4147-A177-3AD203B41FA5}">
                      <a16:colId xmlns:a16="http://schemas.microsoft.com/office/drawing/2014/main" val="1263924483"/>
                    </a:ext>
                  </a:extLst>
                </a:gridCol>
                <a:gridCol w="411480">
                  <a:extLst>
                    <a:ext uri="{9D8B030D-6E8A-4147-A177-3AD203B41FA5}">
                      <a16:colId xmlns:a16="http://schemas.microsoft.com/office/drawing/2014/main" val="3911004573"/>
                    </a:ext>
                  </a:extLst>
                </a:gridCol>
                <a:gridCol w="411480">
                  <a:extLst>
                    <a:ext uri="{9D8B030D-6E8A-4147-A177-3AD203B41FA5}">
                      <a16:colId xmlns:a16="http://schemas.microsoft.com/office/drawing/2014/main" val="1722703187"/>
                    </a:ext>
                  </a:extLst>
                </a:gridCol>
                <a:gridCol w="411480">
                  <a:extLst>
                    <a:ext uri="{9D8B030D-6E8A-4147-A177-3AD203B41FA5}">
                      <a16:colId xmlns:a16="http://schemas.microsoft.com/office/drawing/2014/main" val="1082154811"/>
                    </a:ext>
                  </a:extLst>
                </a:gridCol>
                <a:gridCol w="411480">
                  <a:extLst>
                    <a:ext uri="{9D8B030D-6E8A-4147-A177-3AD203B41FA5}">
                      <a16:colId xmlns:a16="http://schemas.microsoft.com/office/drawing/2014/main" val="1862307679"/>
                    </a:ext>
                  </a:extLst>
                </a:gridCol>
                <a:gridCol w="411480">
                  <a:extLst>
                    <a:ext uri="{9D8B030D-6E8A-4147-A177-3AD203B41FA5}">
                      <a16:colId xmlns:a16="http://schemas.microsoft.com/office/drawing/2014/main" val="3771619144"/>
                    </a:ext>
                  </a:extLst>
                </a:gridCol>
                <a:gridCol w="411480">
                  <a:extLst>
                    <a:ext uri="{9D8B030D-6E8A-4147-A177-3AD203B41FA5}">
                      <a16:colId xmlns:a16="http://schemas.microsoft.com/office/drawing/2014/main" val="3489438964"/>
                    </a:ext>
                  </a:extLst>
                </a:gridCol>
                <a:gridCol w="411480">
                  <a:extLst>
                    <a:ext uri="{9D8B030D-6E8A-4147-A177-3AD203B41FA5}">
                      <a16:colId xmlns:a16="http://schemas.microsoft.com/office/drawing/2014/main" val="99647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499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- 2024-11-01 14:14:55</a:t>
                      </a:r>
                      <a:r>
                        <a:rPr kumimoji="0" lang="de-DE" sz="1000" b="0" i="0" u="none" strike="noStrike" kern="1200" cap="none" spc="0" normalizeH="0" baseline="0" noProof="0">
                          <a:ln>
                            <a:noFill/>
                          </a:ln>
                          <a:solidFill>
                            <a:prstClr val="black"/>
                          </a:solidFill>
                          <a:effectLst/>
                          <a:uLnTx/>
                          <a:uFillTx/>
                          <a:latin typeface="Calibri"/>
                          <a:ea typeface="+mn-ea"/>
                          <a:cs typeface="+mn-cs"/>
                        </a:rPr>
                        <a:t>
 Wer hier was Nettes kommentiert, ist immer eine 10/10. 🤭 
#rittersport #weltvegantag #quadratischpraktischgut #schokolade #vegan #kommentareraten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https://quintly-eu-image-storage.s3.amazonaws.com/fadaf8a03fd48ecc7c93228c3f957b9f/f64a5acda6e0552edc4c681da8125ba6.jpg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2520721"/>
                  </a:ext>
                </a:extLst>
              </a:tr>
            </a:tbl>
          </a:graphicData>
        </a:graphic>
      </p:graphicFrame>
      <p:sp>
        <p:nvSpPr>
          <p:cNvPr id="4" name="Text Placeholder 3">
            <a:extLst>
              <a:ext uri="{FF2B5EF4-FFF2-40B4-BE49-F238E27FC236}">
                <a16:creationId xmlns:a16="http://schemas.microsoft.com/office/drawing/2014/main" id="{9EFC4ED5-FE58-4A54-8C03-F680A078615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027116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D9FE-CECB-4B49-8AEB-744AFBE79D0A}"/>
              </a:ext>
            </a:extLst>
          </p:cNvPr>
          <p:cNvSpPr>
            <a:spLocks noGrp="1"/>
          </p:cNvSpPr>
          <p:nvPr>
            <p:ph type="title"/>
          </p:nvPr>
        </p:nvSpPr>
        <p:spPr/>
        <p:txBody>
          <a:bodyPr/>
          <a:lstStyle/>
          <a:p>
            <a:r>
              <a:rPr lang="en-US"/>
              <a:t>Instagram Instagram Organic Post Performance | 2 profiles - 4 of 14</a:t>
            </a:r>
          </a:p>
        </p:txBody>
      </p:sp>
      <p:graphicFrame>
        <p:nvGraphicFramePr>
          <p:cNvPr id="5" name="Table Placeholder 4">
            <a:extLst>
              <a:ext uri="{FF2B5EF4-FFF2-40B4-BE49-F238E27FC236}">
                <a16:creationId xmlns:a16="http://schemas.microsoft.com/office/drawing/2014/main" id="{CCAE4100-22DA-421D-B9D8-9EA2AA66C922}"/>
              </a:ext>
            </a:extLst>
          </p:cNvPr>
          <p:cNvGraphicFramePr>
            <a:graphicFrameLocks noGrp="1"/>
          </p:cNvGraphicFramePr>
          <p:nvPr>
            <p:ph type="tbl" sz="quarter" idx="13"/>
            <p:extLst>
              <p:ext uri="{D42A27DB-BD31-4B8C-83A1-F6EECF244321}">
                <p14:modId xmlns:p14="http://schemas.microsoft.com/office/powerpoint/2010/main" val="368494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46093110"/>
                    </a:ext>
                  </a:extLst>
                </a:gridCol>
                <a:gridCol w="987552">
                  <a:extLst>
                    <a:ext uri="{9D8B030D-6E8A-4147-A177-3AD203B41FA5}">
                      <a16:colId xmlns:a16="http://schemas.microsoft.com/office/drawing/2014/main" val="2128776598"/>
                    </a:ext>
                  </a:extLst>
                </a:gridCol>
                <a:gridCol w="1316736">
                  <a:extLst>
                    <a:ext uri="{9D8B030D-6E8A-4147-A177-3AD203B41FA5}">
                      <a16:colId xmlns:a16="http://schemas.microsoft.com/office/drawing/2014/main" val="284571748"/>
                    </a:ext>
                  </a:extLst>
                </a:gridCol>
                <a:gridCol w="411480">
                  <a:extLst>
                    <a:ext uri="{9D8B030D-6E8A-4147-A177-3AD203B41FA5}">
                      <a16:colId xmlns:a16="http://schemas.microsoft.com/office/drawing/2014/main" val="2834399578"/>
                    </a:ext>
                  </a:extLst>
                </a:gridCol>
                <a:gridCol w="411480">
                  <a:extLst>
                    <a:ext uri="{9D8B030D-6E8A-4147-A177-3AD203B41FA5}">
                      <a16:colId xmlns:a16="http://schemas.microsoft.com/office/drawing/2014/main" val="1803959060"/>
                    </a:ext>
                  </a:extLst>
                </a:gridCol>
                <a:gridCol w="411480">
                  <a:extLst>
                    <a:ext uri="{9D8B030D-6E8A-4147-A177-3AD203B41FA5}">
                      <a16:colId xmlns:a16="http://schemas.microsoft.com/office/drawing/2014/main" val="4266698365"/>
                    </a:ext>
                  </a:extLst>
                </a:gridCol>
                <a:gridCol w="411480">
                  <a:extLst>
                    <a:ext uri="{9D8B030D-6E8A-4147-A177-3AD203B41FA5}">
                      <a16:colId xmlns:a16="http://schemas.microsoft.com/office/drawing/2014/main" val="1859789063"/>
                    </a:ext>
                  </a:extLst>
                </a:gridCol>
                <a:gridCol w="411480">
                  <a:extLst>
                    <a:ext uri="{9D8B030D-6E8A-4147-A177-3AD203B41FA5}">
                      <a16:colId xmlns:a16="http://schemas.microsoft.com/office/drawing/2014/main" val="2691671340"/>
                    </a:ext>
                  </a:extLst>
                </a:gridCol>
                <a:gridCol w="411480">
                  <a:extLst>
                    <a:ext uri="{9D8B030D-6E8A-4147-A177-3AD203B41FA5}">
                      <a16:colId xmlns:a16="http://schemas.microsoft.com/office/drawing/2014/main" val="1328699456"/>
                    </a:ext>
                  </a:extLst>
                </a:gridCol>
                <a:gridCol w="411480">
                  <a:extLst>
                    <a:ext uri="{9D8B030D-6E8A-4147-A177-3AD203B41FA5}">
                      <a16:colId xmlns:a16="http://schemas.microsoft.com/office/drawing/2014/main" val="2652704588"/>
                    </a:ext>
                  </a:extLst>
                </a:gridCol>
                <a:gridCol w="411480">
                  <a:extLst>
                    <a:ext uri="{9D8B030D-6E8A-4147-A177-3AD203B41FA5}">
                      <a16:colId xmlns:a16="http://schemas.microsoft.com/office/drawing/2014/main" val="111773206"/>
                    </a:ext>
                  </a:extLst>
                </a:gridCol>
                <a:gridCol w="411480">
                  <a:extLst>
                    <a:ext uri="{9D8B030D-6E8A-4147-A177-3AD203B41FA5}">
                      <a16:colId xmlns:a16="http://schemas.microsoft.com/office/drawing/2014/main" val="209669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5509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- 2024-11-12 10:02:07</a:t>
                      </a:r>
                      <a:r>
                        <a:rPr kumimoji="0" lang="en-US" sz="1000" b="0" i="0" u="none" strike="noStrike" kern="1200" cap="none" spc="0" normalizeH="0" baseline="0" noProof="0">
                          <a:ln>
                            <a:noFill/>
                          </a:ln>
                          <a:solidFill>
                            <a:prstClr val="black"/>
                          </a:solidFill>
                          <a:effectLst/>
                          <a:uLnTx/>
                          <a:uFillTx/>
                          <a:latin typeface="Calibri"/>
                          <a:ea typeface="+mn-ea"/>
                          <a:cs typeface="+mn-cs"/>
                        </a:rPr>
                        <a:t>
 Tannenbaum mit Schoki &gt;&gt;&gt;&gt;
Pflegeleicht, transportabel, lecker: Unsere Tanne macht einfach Sinn. 🎄
#rittersport #tannenbaum #schokolade #weihnachten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https://quintly-eu-image-storage.s3.amazonaws.com/fadaf8a03fd48ecc7c93228c3f957b9f/7e7f81cb6470f0586ed23cdeac9ef0ed.jpg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34245280"/>
                  </a:ext>
                </a:extLst>
              </a:tr>
            </a:tbl>
          </a:graphicData>
        </a:graphic>
      </p:graphicFrame>
      <p:sp>
        <p:nvSpPr>
          <p:cNvPr id="4" name="Text Placeholder 3">
            <a:extLst>
              <a:ext uri="{FF2B5EF4-FFF2-40B4-BE49-F238E27FC236}">
                <a16:creationId xmlns:a16="http://schemas.microsoft.com/office/drawing/2014/main" id="{2E1D8174-A528-4AF5-8818-F9E1B69CE5AD}"/>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0150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90116-208E-43EF-97E2-33571D26D485}"/>
              </a:ext>
            </a:extLst>
          </p:cNvPr>
          <p:cNvSpPr>
            <a:spLocks noGrp="1"/>
          </p:cNvSpPr>
          <p:nvPr>
            <p:ph type="title"/>
          </p:nvPr>
        </p:nvSpPr>
        <p:spPr/>
        <p:txBody>
          <a:bodyPr/>
          <a:lstStyle/>
          <a:p>
            <a:r>
              <a:rPr lang="en-US"/>
              <a:t>Instagram Instagram Organic Post Performance | 2 profiles - 5 of 14</a:t>
            </a:r>
          </a:p>
        </p:txBody>
      </p:sp>
      <p:graphicFrame>
        <p:nvGraphicFramePr>
          <p:cNvPr id="5" name="Table Placeholder 4">
            <a:extLst>
              <a:ext uri="{FF2B5EF4-FFF2-40B4-BE49-F238E27FC236}">
                <a16:creationId xmlns:a16="http://schemas.microsoft.com/office/drawing/2014/main" id="{D0DAAC64-14C4-44AA-BFEE-E1AEDF9FEFE1}"/>
              </a:ext>
            </a:extLst>
          </p:cNvPr>
          <p:cNvGraphicFramePr>
            <a:graphicFrameLocks noGrp="1"/>
          </p:cNvGraphicFramePr>
          <p:nvPr>
            <p:ph type="tbl" sz="quarter" idx="13"/>
            <p:extLst>
              <p:ext uri="{D42A27DB-BD31-4B8C-83A1-F6EECF244321}">
                <p14:modId xmlns:p14="http://schemas.microsoft.com/office/powerpoint/2010/main" val="344784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47947223"/>
                    </a:ext>
                  </a:extLst>
                </a:gridCol>
                <a:gridCol w="987552">
                  <a:extLst>
                    <a:ext uri="{9D8B030D-6E8A-4147-A177-3AD203B41FA5}">
                      <a16:colId xmlns:a16="http://schemas.microsoft.com/office/drawing/2014/main" val="683078068"/>
                    </a:ext>
                  </a:extLst>
                </a:gridCol>
                <a:gridCol w="1316736">
                  <a:extLst>
                    <a:ext uri="{9D8B030D-6E8A-4147-A177-3AD203B41FA5}">
                      <a16:colId xmlns:a16="http://schemas.microsoft.com/office/drawing/2014/main" val="480072039"/>
                    </a:ext>
                  </a:extLst>
                </a:gridCol>
                <a:gridCol w="411480">
                  <a:extLst>
                    <a:ext uri="{9D8B030D-6E8A-4147-A177-3AD203B41FA5}">
                      <a16:colId xmlns:a16="http://schemas.microsoft.com/office/drawing/2014/main" val="901598587"/>
                    </a:ext>
                  </a:extLst>
                </a:gridCol>
                <a:gridCol w="411480">
                  <a:extLst>
                    <a:ext uri="{9D8B030D-6E8A-4147-A177-3AD203B41FA5}">
                      <a16:colId xmlns:a16="http://schemas.microsoft.com/office/drawing/2014/main" val="3369924161"/>
                    </a:ext>
                  </a:extLst>
                </a:gridCol>
                <a:gridCol w="411480">
                  <a:extLst>
                    <a:ext uri="{9D8B030D-6E8A-4147-A177-3AD203B41FA5}">
                      <a16:colId xmlns:a16="http://schemas.microsoft.com/office/drawing/2014/main" val="1485413302"/>
                    </a:ext>
                  </a:extLst>
                </a:gridCol>
                <a:gridCol w="411480">
                  <a:extLst>
                    <a:ext uri="{9D8B030D-6E8A-4147-A177-3AD203B41FA5}">
                      <a16:colId xmlns:a16="http://schemas.microsoft.com/office/drawing/2014/main" val="2540921525"/>
                    </a:ext>
                  </a:extLst>
                </a:gridCol>
                <a:gridCol w="411480">
                  <a:extLst>
                    <a:ext uri="{9D8B030D-6E8A-4147-A177-3AD203B41FA5}">
                      <a16:colId xmlns:a16="http://schemas.microsoft.com/office/drawing/2014/main" val="3528214898"/>
                    </a:ext>
                  </a:extLst>
                </a:gridCol>
                <a:gridCol w="411480">
                  <a:extLst>
                    <a:ext uri="{9D8B030D-6E8A-4147-A177-3AD203B41FA5}">
                      <a16:colId xmlns:a16="http://schemas.microsoft.com/office/drawing/2014/main" val="2854424207"/>
                    </a:ext>
                  </a:extLst>
                </a:gridCol>
                <a:gridCol w="411480">
                  <a:extLst>
                    <a:ext uri="{9D8B030D-6E8A-4147-A177-3AD203B41FA5}">
                      <a16:colId xmlns:a16="http://schemas.microsoft.com/office/drawing/2014/main" val="1567402240"/>
                    </a:ext>
                  </a:extLst>
                </a:gridCol>
                <a:gridCol w="411480">
                  <a:extLst>
                    <a:ext uri="{9D8B030D-6E8A-4147-A177-3AD203B41FA5}">
                      <a16:colId xmlns:a16="http://schemas.microsoft.com/office/drawing/2014/main" val="3344444912"/>
                    </a:ext>
                  </a:extLst>
                </a:gridCol>
                <a:gridCol w="411480">
                  <a:extLst>
                    <a:ext uri="{9D8B030D-6E8A-4147-A177-3AD203B41FA5}">
                      <a16:colId xmlns:a16="http://schemas.microsoft.com/office/drawing/2014/main" val="86491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9732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- 2024-10-29 10:02:56</a:t>
                      </a:r>
                      <a:r>
                        <a:rPr kumimoji="0" lang="en-US" sz="1000" b="0" i="0" u="none" strike="noStrike" kern="1200" cap="none" spc="0" normalizeH="0" baseline="0" noProof="0">
                          <a:ln>
                            <a:noFill/>
                          </a:ln>
                          <a:solidFill>
                            <a:prstClr val="black"/>
                          </a:solidFill>
                          <a:effectLst/>
                          <a:uLnTx/>
                          <a:uFillTx/>
                          <a:latin typeface="Calibri"/>
                          <a:ea typeface="+mn-ea"/>
                          <a:cs typeface="+mn-cs"/>
                        </a:rPr>
                        <a:t>
 A day in a life of a chocolate maker - Wer will von Fabio künftig mehr sehen? 🤭🍫
#rittersport #chocolatemaker #adayinthelife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https://quintly-eu-image-storage.s3.amazonaws.com/fadaf8a03fd48ecc7c93228c3f957b9f/51d045449411bd530aec4bfd66a8efcb.jpg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7955</a:t>
                      </a:r>
                    </a:p>
                  </a:txBody>
                  <a:tcPr/>
                </a:tc>
                <a:extLst>
                  <a:ext uri="{0D108BD9-81ED-4DB2-BD59-A6C34878D82A}">
                    <a16:rowId xmlns:a16="http://schemas.microsoft.com/office/drawing/2014/main" val="2443276620"/>
                  </a:ext>
                </a:extLst>
              </a:tr>
            </a:tbl>
          </a:graphicData>
        </a:graphic>
      </p:graphicFrame>
      <p:sp>
        <p:nvSpPr>
          <p:cNvPr id="4" name="Text Placeholder 3">
            <a:extLst>
              <a:ext uri="{FF2B5EF4-FFF2-40B4-BE49-F238E27FC236}">
                <a16:creationId xmlns:a16="http://schemas.microsoft.com/office/drawing/2014/main" id="{EC185239-48AB-40CE-8EA7-A4C63BC79079}"/>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645475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FE497-479B-4DE3-ABE9-CF6084C23021}"/>
              </a:ext>
            </a:extLst>
          </p:cNvPr>
          <p:cNvSpPr>
            <a:spLocks noGrp="1"/>
          </p:cNvSpPr>
          <p:nvPr>
            <p:ph type="title"/>
          </p:nvPr>
        </p:nvSpPr>
        <p:spPr/>
        <p:txBody>
          <a:bodyPr/>
          <a:lstStyle/>
          <a:p>
            <a:r>
              <a:rPr lang="en-US"/>
              <a:t>Instagram Instagram Organic Post Performance | 2 profiles - 6 of 14</a:t>
            </a:r>
          </a:p>
        </p:txBody>
      </p:sp>
      <p:graphicFrame>
        <p:nvGraphicFramePr>
          <p:cNvPr id="5" name="Table Placeholder 4">
            <a:extLst>
              <a:ext uri="{FF2B5EF4-FFF2-40B4-BE49-F238E27FC236}">
                <a16:creationId xmlns:a16="http://schemas.microsoft.com/office/drawing/2014/main" id="{442E3587-2D91-4FC0-8FF7-F6E14C14EFBB}"/>
              </a:ext>
            </a:extLst>
          </p:cNvPr>
          <p:cNvGraphicFramePr>
            <a:graphicFrameLocks noGrp="1"/>
          </p:cNvGraphicFramePr>
          <p:nvPr>
            <p:ph type="tbl" sz="quarter" idx="13"/>
            <p:extLst>
              <p:ext uri="{D42A27DB-BD31-4B8C-83A1-F6EECF244321}">
                <p14:modId xmlns:p14="http://schemas.microsoft.com/office/powerpoint/2010/main" val="111952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2232274"/>
                    </a:ext>
                  </a:extLst>
                </a:gridCol>
                <a:gridCol w="987552">
                  <a:extLst>
                    <a:ext uri="{9D8B030D-6E8A-4147-A177-3AD203B41FA5}">
                      <a16:colId xmlns:a16="http://schemas.microsoft.com/office/drawing/2014/main" val="3380832463"/>
                    </a:ext>
                  </a:extLst>
                </a:gridCol>
                <a:gridCol w="1316736">
                  <a:extLst>
                    <a:ext uri="{9D8B030D-6E8A-4147-A177-3AD203B41FA5}">
                      <a16:colId xmlns:a16="http://schemas.microsoft.com/office/drawing/2014/main" val="371092115"/>
                    </a:ext>
                  </a:extLst>
                </a:gridCol>
                <a:gridCol w="411480">
                  <a:extLst>
                    <a:ext uri="{9D8B030D-6E8A-4147-A177-3AD203B41FA5}">
                      <a16:colId xmlns:a16="http://schemas.microsoft.com/office/drawing/2014/main" val="2915510013"/>
                    </a:ext>
                  </a:extLst>
                </a:gridCol>
                <a:gridCol w="411480">
                  <a:extLst>
                    <a:ext uri="{9D8B030D-6E8A-4147-A177-3AD203B41FA5}">
                      <a16:colId xmlns:a16="http://schemas.microsoft.com/office/drawing/2014/main" val="2493704185"/>
                    </a:ext>
                  </a:extLst>
                </a:gridCol>
                <a:gridCol w="411480">
                  <a:extLst>
                    <a:ext uri="{9D8B030D-6E8A-4147-A177-3AD203B41FA5}">
                      <a16:colId xmlns:a16="http://schemas.microsoft.com/office/drawing/2014/main" val="397577396"/>
                    </a:ext>
                  </a:extLst>
                </a:gridCol>
                <a:gridCol w="411480">
                  <a:extLst>
                    <a:ext uri="{9D8B030D-6E8A-4147-A177-3AD203B41FA5}">
                      <a16:colId xmlns:a16="http://schemas.microsoft.com/office/drawing/2014/main" val="2958466838"/>
                    </a:ext>
                  </a:extLst>
                </a:gridCol>
                <a:gridCol w="411480">
                  <a:extLst>
                    <a:ext uri="{9D8B030D-6E8A-4147-A177-3AD203B41FA5}">
                      <a16:colId xmlns:a16="http://schemas.microsoft.com/office/drawing/2014/main" val="3099134716"/>
                    </a:ext>
                  </a:extLst>
                </a:gridCol>
                <a:gridCol w="411480">
                  <a:extLst>
                    <a:ext uri="{9D8B030D-6E8A-4147-A177-3AD203B41FA5}">
                      <a16:colId xmlns:a16="http://schemas.microsoft.com/office/drawing/2014/main" val="203960570"/>
                    </a:ext>
                  </a:extLst>
                </a:gridCol>
                <a:gridCol w="411480">
                  <a:extLst>
                    <a:ext uri="{9D8B030D-6E8A-4147-A177-3AD203B41FA5}">
                      <a16:colId xmlns:a16="http://schemas.microsoft.com/office/drawing/2014/main" val="3346668012"/>
                    </a:ext>
                  </a:extLst>
                </a:gridCol>
                <a:gridCol w="411480">
                  <a:extLst>
                    <a:ext uri="{9D8B030D-6E8A-4147-A177-3AD203B41FA5}">
                      <a16:colId xmlns:a16="http://schemas.microsoft.com/office/drawing/2014/main" val="1242982804"/>
                    </a:ext>
                  </a:extLst>
                </a:gridCol>
                <a:gridCol w="411480">
                  <a:extLst>
                    <a:ext uri="{9D8B030D-6E8A-4147-A177-3AD203B41FA5}">
                      <a16:colId xmlns:a16="http://schemas.microsoft.com/office/drawing/2014/main" val="3716216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459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- 2024-10-30 10:02:07</a:t>
                      </a:r>
                      <a:r>
                        <a:rPr kumimoji="0" lang="en-US" sz="1000" b="0" i="0" u="none" strike="noStrike" kern="1200" cap="none" spc="0" normalizeH="0" baseline="0" noProof="0">
                          <a:ln>
                            <a:noFill/>
                          </a:ln>
                          <a:solidFill>
                            <a:prstClr val="black"/>
                          </a:solidFill>
                          <a:effectLst/>
                          <a:uLnTx/>
                          <a:uFillTx/>
                          <a:latin typeface="Calibri"/>
                          <a:ea typeface="+mn-ea"/>
                          <a:cs typeface="+mn-cs"/>
                        </a:rPr>
                        <a:t>
 It's giving spooky. 👻 Wer ist bereit für Halloween(snacks)?
#rittersport #quadratischpraktischgut #schokolade #halloween #witchcat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https://quintly-eu-image-storage.s3.amazonaws.com/fadaf8a03fd48ecc7c93228c3f957b9f/4b312e30f433229c938db842ad6d62df.jpg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9308</a:t>
                      </a:r>
                    </a:p>
                  </a:txBody>
                  <a:tcPr/>
                </a:tc>
                <a:extLst>
                  <a:ext uri="{0D108BD9-81ED-4DB2-BD59-A6C34878D82A}">
                    <a16:rowId xmlns:a16="http://schemas.microsoft.com/office/drawing/2014/main" val="2567635404"/>
                  </a:ext>
                </a:extLst>
              </a:tr>
            </a:tbl>
          </a:graphicData>
        </a:graphic>
      </p:graphicFrame>
      <p:sp>
        <p:nvSpPr>
          <p:cNvPr id="4" name="Text Placeholder 3">
            <a:extLst>
              <a:ext uri="{FF2B5EF4-FFF2-40B4-BE49-F238E27FC236}">
                <a16:creationId xmlns:a16="http://schemas.microsoft.com/office/drawing/2014/main" id="{00F7AD32-D4EF-4CC4-848E-FC32110C505C}"/>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92644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D462-7793-4F28-BD3D-0AA736FD9DD2}"/>
              </a:ext>
            </a:extLst>
          </p:cNvPr>
          <p:cNvSpPr>
            <a:spLocks noGrp="1"/>
          </p:cNvSpPr>
          <p:nvPr>
            <p:ph type="title"/>
          </p:nvPr>
        </p:nvSpPr>
        <p:spPr/>
        <p:txBody>
          <a:bodyPr/>
          <a:lstStyle/>
          <a:p>
            <a:r>
              <a:rPr lang="en-US"/>
              <a:t>Instagram Instagram Organic Post Performance | 2 profiles - 7 of 14</a:t>
            </a:r>
          </a:p>
        </p:txBody>
      </p:sp>
      <p:graphicFrame>
        <p:nvGraphicFramePr>
          <p:cNvPr id="5" name="Table Placeholder 4">
            <a:extLst>
              <a:ext uri="{FF2B5EF4-FFF2-40B4-BE49-F238E27FC236}">
                <a16:creationId xmlns:a16="http://schemas.microsoft.com/office/drawing/2014/main" id="{8971EEF9-FC8C-4CD6-A66A-492CF3F112A8}"/>
              </a:ext>
            </a:extLst>
          </p:cNvPr>
          <p:cNvGraphicFramePr>
            <a:graphicFrameLocks noGrp="1"/>
          </p:cNvGraphicFramePr>
          <p:nvPr>
            <p:ph type="tbl" sz="quarter" idx="13"/>
            <p:extLst>
              <p:ext uri="{D42A27DB-BD31-4B8C-83A1-F6EECF244321}">
                <p14:modId xmlns:p14="http://schemas.microsoft.com/office/powerpoint/2010/main" val="331160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05416089"/>
                    </a:ext>
                  </a:extLst>
                </a:gridCol>
                <a:gridCol w="987552">
                  <a:extLst>
                    <a:ext uri="{9D8B030D-6E8A-4147-A177-3AD203B41FA5}">
                      <a16:colId xmlns:a16="http://schemas.microsoft.com/office/drawing/2014/main" val="1821773016"/>
                    </a:ext>
                  </a:extLst>
                </a:gridCol>
                <a:gridCol w="1316736">
                  <a:extLst>
                    <a:ext uri="{9D8B030D-6E8A-4147-A177-3AD203B41FA5}">
                      <a16:colId xmlns:a16="http://schemas.microsoft.com/office/drawing/2014/main" val="2094340199"/>
                    </a:ext>
                  </a:extLst>
                </a:gridCol>
                <a:gridCol w="411480">
                  <a:extLst>
                    <a:ext uri="{9D8B030D-6E8A-4147-A177-3AD203B41FA5}">
                      <a16:colId xmlns:a16="http://schemas.microsoft.com/office/drawing/2014/main" val="2562404060"/>
                    </a:ext>
                  </a:extLst>
                </a:gridCol>
                <a:gridCol w="411480">
                  <a:extLst>
                    <a:ext uri="{9D8B030D-6E8A-4147-A177-3AD203B41FA5}">
                      <a16:colId xmlns:a16="http://schemas.microsoft.com/office/drawing/2014/main" val="3880850557"/>
                    </a:ext>
                  </a:extLst>
                </a:gridCol>
                <a:gridCol w="411480">
                  <a:extLst>
                    <a:ext uri="{9D8B030D-6E8A-4147-A177-3AD203B41FA5}">
                      <a16:colId xmlns:a16="http://schemas.microsoft.com/office/drawing/2014/main" val="1844878558"/>
                    </a:ext>
                  </a:extLst>
                </a:gridCol>
                <a:gridCol w="411480">
                  <a:extLst>
                    <a:ext uri="{9D8B030D-6E8A-4147-A177-3AD203B41FA5}">
                      <a16:colId xmlns:a16="http://schemas.microsoft.com/office/drawing/2014/main" val="2685561969"/>
                    </a:ext>
                  </a:extLst>
                </a:gridCol>
                <a:gridCol w="411480">
                  <a:extLst>
                    <a:ext uri="{9D8B030D-6E8A-4147-A177-3AD203B41FA5}">
                      <a16:colId xmlns:a16="http://schemas.microsoft.com/office/drawing/2014/main" val="4193760548"/>
                    </a:ext>
                  </a:extLst>
                </a:gridCol>
                <a:gridCol w="411480">
                  <a:extLst>
                    <a:ext uri="{9D8B030D-6E8A-4147-A177-3AD203B41FA5}">
                      <a16:colId xmlns:a16="http://schemas.microsoft.com/office/drawing/2014/main" val="3890308499"/>
                    </a:ext>
                  </a:extLst>
                </a:gridCol>
                <a:gridCol w="411480">
                  <a:extLst>
                    <a:ext uri="{9D8B030D-6E8A-4147-A177-3AD203B41FA5}">
                      <a16:colId xmlns:a16="http://schemas.microsoft.com/office/drawing/2014/main" val="4121132275"/>
                    </a:ext>
                  </a:extLst>
                </a:gridCol>
                <a:gridCol w="411480">
                  <a:extLst>
                    <a:ext uri="{9D8B030D-6E8A-4147-A177-3AD203B41FA5}">
                      <a16:colId xmlns:a16="http://schemas.microsoft.com/office/drawing/2014/main" val="637870662"/>
                    </a:ext>
                  </a:extLst>
                </a:gridCol>
                <a:gridCol w="411480">
                  <a:extLst>
                    <a:ext uri="{9D8B030D-6E8A-4147-A177-3AD203B41FA5}">
                      <a16:colId xmlns:a16="http://schemas.microsoft.com/office/drawing/2014/main" val="412786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2193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- 2024-11-05 10:02:22</a:t>
                      </a:r>
                      <a:r>
                        <a:rPr kumimoji="0" lang="en-US" sz="1000" b="0" i="0" u="none" strike="noStrike" kern="1200" cap="none" spc="0" normalizeH="0" baseline="0" noProof="0">
                          <a:ln>
                            <a:noFill/>
                          </a:ln>
                          <a:solidFill>
                            <a:prstClr val="black"/>
                          </a:solidFill>
                          <a:effectLst/>
                          <a:uLnTx/>
                          <a:uFillTx/>
                          <a:latin typeface="Calibri"/>
                          <a:ea typeface="+mn-ea"/>
                          <a:cs typeface="+mn-cs"/>
                        </a:rPr>
                        <a:t>
 Das GIF war essenziell. #daslebenistschön
#rittersport #schokolade #quadratischpraktischgut #howdifferentgenerationspost #genz #millennials #boomer #relatable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https://quintly-eu-image-storage.s3.amazonaws.com/fadaf8a03fd48ecc7c93228c3f957b9f/7ac26dc58e2f3b9939359a3da0e2cbb2.jpg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12144</a:t>
                      </a:r>
                    </a:p>
                  </a:txBody>
                  <a:tcPr/>
                </a:tc>
                <a:extLst>
                  <a:ext uri="{0D108BD9-81ED-4DB2-BD59-A6C34878D82A}">
                    <a16:rowId xmlns:a16="http://schemas.microsoft.com/office/drawing/2014/main" val="1056176358"/>
                  </a:ext>
                </a:extLst>
              </a:tr>
            </a:tbl>
          </a:graphicData>
        </a:graphic>
      </p:graphicFrame>
      <p:sp>
        <p:nvSpPr>
          <p:cNvPr id="4" name="Text Placeholder 3">
            <a:extLst>
              <a:ext uri="{FF2B5EF4-FFF2-40B4-BE49-F238E27FC236}">
                <a16:creationId xmlns:a16="http://schemas.microsoft.com/office/drawing/2014/main" id="{05F640B1-4895-41FA-84FF-1CD872DD7260}"/>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873956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81621-ACF3-4C6C-A0C1-B8CF63F47365}"/>
              </a:ext>
            </a:extLst>
          </p:cNvPr>
          <p:cNvSpPr>
            <a:spLocks noGrp="1"/>
          </p:cNvSpPr>
          <p:nvPr>
            <p:ph type="title"/>
          </p:nvPr>
        </p:nvSpPr>
        <p:spPr/>
        <p:txBody>
          <a:bodyPr/>
          <a:lstStyle/>
          <a:p>
            <a:r>
              <a:rPr lang="en-US"/>
              <a:t>Instagram Instagram Organic Post Performance | 2 profiles - 8 of 14</a:t>
            </a:r>
          </a:p>
        </p:txBody>
      </p:sp>
      <p:graphicFrame>
        <p:nvGraphicFramePr>
          <p:cNvPr id="5" name="Table Placeholder 4">
            <a:extLst>
              <a:ext uri="{FF2B5EF4-FFF2-40B4-BE49-F238E27FC236}">
                <a16:creationId xmlns:a16="http://schemas.microsoft.com/office/drawing/2014/main" id="{B9C3F8A1-2A6C-4793-A2E2-1C5B87D3AE32}"/>
              </a:ext>
            </a:extLst>
          </p:cNvPr>
          <p:cNvGraphicFramePr>
            <a:graphicFrameLocks noGrp="1"/>
          </p:cNvGraphicFramePr>
          <p:nvPr>
            <p:ph type="tbl" sz="quarter" idx="13"/>
            <p:extLst>
              <p:ext uri="{D42A27DB-BD31-4B8C-83A1-F6EECF244321}">
                <p14:modId xmlns:p14="http://schemas.microsoft.com/office/powerpoint/2010/main" val="385582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5929871"/>
                    </a:ext>
                  </a:extLst>
                </a:gridCol>
                <a:gridCol w="987552">
                  <a:extLst>
                    <a:ext uri="{9D8B030D-6E8A-4147-A177-3AD203B41FA5}">
                      <a16:colId xmlns:a16="http://schemas.microsoft.com/office/drawing/2014/main" val="1923323278"/>
                    </a:ext>
                  </a:extLst>
                </a:gridCol>
                <a:gridCol w="1316736">
                  <a:extLst>
                    <a:ext uri="{9D8B030D-6E8A-4147-A177-3AD203B41FA5}">
                      <a16:colId xmlns:a16="http://schemas.microsoft.com/office/drawing/2014/main" val="4099720721"/>
                    </a:ext>
                  </a:extLst>
                </a:gridCol>
                <a:gridCol w="411480">
                  <a:extLst>
                    <a:ext uri="{9D8B030D-6E8A-4147-A177-3AD203B41FA5}">
                      <a16:colId xmlns:a16="http://schemas.microsoft.com/office/drawing/2014/main" val="1215669348"/>
                    </a:ext>
                  </a:extLst>
                </a:gridCol>
                <a:gridCol w="411480">
                  <a:extLst>
                    <a:ext uri="{9D8B030D-6E8A-4147-A177-3AD203B41FA5}">
                      <a16:colId xmlns:a16="http://schemas.microsoft.com/office/drawing/2014/main" val="1188601742"/>
                    </a:ext>
                  </a:extLst>
                </a:gridCol>
                <a:gridCol w="411480">
                  <a:extLst>
                    <a:ext uri="{9D8B030D-6E8A-4147-A177-3AD203B41FA5}">
                      <a16:colId xmlns:a16="http://schemas.microsoft.com/office/drawing/2014/main" val="131055551"/>
                    </a:ext>
                  </a:extLst>
                </a:gridCol>
                <a:gridCol w="411480">
                  <a:extLst>
                    <a:ext uri="{9D8B030D-6E8A-4147-A177-3AD203B41FA5}">
                      <a16:colId xmlns:a16="http://schemas.microsoft.com/office/drawing/2014/main" val="2065830897"/>
                    </a:ext>
                  </a:extLst>
                </a:gridCol>
                <a:gridCol w="411480">
                  <a:extLst>
                    <a:ext uri="{9D8B030D-6E8A-4147-A177-3AD203B41FA5}">
                      <a16:colId xmlns:a16="http://schemas.microsoft.com/office/drawing/2014/main" val="1375161244"/>
                    </a:ext>
                  </a:extLst>
                </a:gridCol>
                <a:gridCol w="411480">
                  <a:extLst>
                    <a:ext uri="{9D8B030D-6E8A-4147-A177-3AD203B41FA5}">
                      <a16:colId xmlns:a16="http://schemas.microsoft.com/office/drawing/2014/main" val="4212483530"/>
                    </a:ext>
                  </a:extLst>
                </a:gridCol>
                <a:gridCol w="411480">
                  <a:extLst>
                    <a:ext uri="{9D8B030D-6E8A-4147-A177-3AD203B41FA5}">
                      <a16:colId xmlns:a16="http://schemas.microsoft.com/office/drawing/2014/main" val="452053222"/>
                    </a:ext>
                  </a:extLst>
                </a:gridCol>
                <a:gridCol w="411480">
                  <a:extLst>
                    <a:ext uri="{9D8B030D-6E8A-4147-A177-3AD203B41FA5}">
                      <a16:colId xmlns:a16="http://schemas.microsoft.com/office/drawing/2014/main" val="4230788206"/>
                    </a:ext>
                  </a:extLst>
                </a:gridCol>
                <a:gridCol w="411480">
                  <a:extLst>
                    <a:ext uri="{9D8B030D-6E8A-4147-A177-3AD203B41FA5}">
                      <a16:colId xmlns:a16="http://schemas.microsoft.com/office/drawing/2014/main" val="381609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1814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- 2024-11-06 10:01:23</a:t>
                      </a:r>
                      <a:r>
                        <a:rPr kumimoji="0" lang="de-DE" sz="1000" b="0" i="0" u="none" strike="noStrike" kern="1200" cap="none" spc="0" normalizeH="0" baseline="0" noProof="0">
                          <a:ln>
                            <a:noFill/>
                          </a:ln>
                          <a:solidFill>
                            <a:prstClr val="black"/>
                          </a:solidFill>
                          <a:effectLst/>
                          <a:uLnTx/>
                          <a:uFillTx/>
                          <a:latin typeface="Calibri"/>
                          <a:ea typeface="+mn-ea"/>
                          <a:cs typeface="+mn-cs"/>
                        </a:rPr>
                        <a:t>
 Seid ihr auch so gut im Memory spielen!? 😳
#rittersport #memory #schokolade #quadratischpraktischgut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https://quintly-eu-image-storage.s3.amazonaws.com/fadaf8a03fd48ecc7c93228c3f957b9f/87025c0f30841558c6d5b5ce34a0bb23.jpg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12290</a:t>
                      </a:r>
                    </a:p>
                  </a:txBody>
                  <a:tcPr/>
                </a:tc>
                <a:extLst>
                  <a:ext uri="{0D108BD9-81ED-4DB2-BD59-A6C34878D82A}">
                    <a16:rowId xmlns:a16="http://schemas.microsoft.com/office/drawing/2014/main" val="2039747738"/>
                  </a:ext>
                </a:extLst>
              </a:tr>
            </a:tbl>
          </a:graphicData>
        </a:graphic>
      </p:graphicFrame>
      <p:sp>
        <p:nvSpPr>
          <p:cNvPr id="4" name="Text Placeholder 3">
            <a:extLst>
              <a:ext uri="{FF2B5EF4-FFF2-40B4-BE49-F238E27FC236}">
                <a16:creationId xmlns:a16="http://schemas.microsoft.com/office/drawing/2014/main" id="{BFA0FF6C-F7B1-46E0-A496-5BA8C3406F54}"/>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308859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8543A-8B8E-4962-8F40-1CDD1F66989F}"/>
              </a:ext>
            </a:extLst>
          </p:cNvPr>
          <p:cNvSpPr>
            <a:spLocks noGrp="1"/>
          </p:cNvSpPr>
          <p:nvPr>
            <p:ph type="title"/>
          </p:nvPr>
        </p:nvSpPr>
        <p:spPr/>
        <p:txBody>
          <a:bodyPr/>
          <a:lstStyle/>
          <a:p>
            <a:r>
              <a:rPr lang="en-US"/>
              <a:t>Instagram Instagram Organic Post Performance | 2 profiles - 9 of 14</a:t>
            </a:r>
          </a:p>
        </p:txBody>
      </p:sp>
      <p:graphicFrame>
        <p:nvGraphicFramePr>
          <p:cNvPr id="5" name="Table Placeholder 4">
            <a:extLst>
              <a:ext uri="{FF2B5EF4-FFF2-40B4-BE49-F238E27FC236}">
                <a16:creationId xmlns:a16="http://schemas.microsoft.com/office/drawing/2014/main" id="{53405D4B-1213-4615-82E2-4DF87E2D4EFE}"/>
              </a:ext>
            </a:extLst>
          </p:cNvPr>
          <p:cNvGraphicFramePr>
            <a:graphicFrameLocks noGrp="1"/>
          </p:cNvGraphicFramePr>
          <p:nvPr>
            <p:ph type="tbl" sz="quarter" idx="13"/>
            <p:extLst>
              <p:ext uri="{D42A27DB-BD31-4B8C-83A1-F6EECF244321}">
                <p14:modId xmlns:p14="http://schemas.microsoft.com/office/powerpoint/2010/main" val="376320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367491"/>
                    </a:ext>
                  </a:extLst>
                </a:gridCol>
                <a:gridCol w="987552">
                  <a:extLst>
                    <a:ext uri="{9D8B030D-6E8A-4147-A177-3AD203B41FA5}">
                      <a16:colId xmlns:a16="http://schemas.microsoft.com/office/drawing/2014/main" val="2922978567"/>
                    </a:ext>
                  </a:extLst>
                </a:gridCol>
                <a:gridCol w="1316736">
                  <a:extLst>
                    <a:ext uri="{9D8B030D-6E8A-4147-A177-3AD203B41FA5}">
                      <a16:colId xmlns:a16="http://schemas.microsoft.com/office/drawing/2014/main" val="1941172982"/>
                    </a:ext>
                  </a:extLst>
                </a:gridCol>
                <a:gridCol w="411480">
                  <a:extLst>
                    <a:ext uri="{9D8B030D-6E8A-4147-A177-3AD203B41FA5}">
                      <a16:colId xmlns:a16="http://schemas.microsoft.com/office/drawing/2014/main" val="3573526269"/>
                    </a:ext>
                  </a:extLst>
                </a:gridCol>
                <a:gridCol w="411480">
                  <a:extLst>
                    <a:ext uri="{9D8B030D-6E8A-4147-A177-3AD203B41FA5}">
                      <a16:colId xmlns:a16="http://schemas.microsoft.com/office/drawing/2014/main" val="220186098"/>
                    </a:ext>
                  </a:extLst>
                </a:gridCol>
                <a:gridCol w="411480">
                  <a:extLst>
                    <a:ext uri="{9D8B030D-6E8A-4147-A177-3AD203B41FA5}">
                      <a16:colId xmlns:a16="http://schemas.microsoft.com/office/drawing/2014/main" val="1875307571"/>
                    </a:ext>
                  </a:extLst>
                </a:gridCol>
                <a:gridCol w="411480">
                  <a:extLst>
                    <a:ext uri="{9D8B030D-6E8A-4147-A177-3AD203B41FA5}">
                      <a16:colId xmlns:a16="http://schemas.microsoft.com/office/drawing/2014/main" val="1840960143"/>
                    </a:ext>
                  </a:extLst>
                </a:gridCol>
                <a:gridCol w="411480">
                  <a:extLst>
                    <a:ext uri="{9D8B030D-6E8A-4147-A177-3AD203B41FA5}">
                      <a16:colId xmlns:a16="http://schemas.microsoft.com/office/drawing/2014/main" val="1967238666"/>
                    </a:ext>
                  </a:extLst>
                </a:gridCol>
                <a:gridCol w="411480">
                  <a:extLst>
                    <a:ext uri="{9D8B030D-6E8A-4147-A177-3AD203B41FA5}">
                      <a16:colId xmlns:a16="http://schemas.microsoft.com/office/drawing/2014/main" val="4256601341"/>
                    </a:ext>
                  </a:extLst>
                </a:gridCol>
                <a:gridCol w="411480">
                  <a:extLst>
                    <a:ext uri="{9D8B030D-6E8A-4147-A177-3AD203B41FA5}">
                      <a16:colId xmlns:a16="http://schemas.microsoft.com/office/drawing/2014/main" val="2765648406"/>
                    </a:ext>
                  </a:extLst>
                </a:gridCol>
                <a:gridCol w="411480">
                  <a:extLst>
                    <a:ext uri="{9D8B030D-6E8A-4147-A177-3AD203B41FA5}">
                      <a16:colId xmlns:a16="http://schemas.microsoft.com/office/drawing/2014/main" val="1672004754"/>
                    </a:ext>
                  </a:extLst>
                </a:gridCol>
                <a:gridCol w="411480">
                  <a:extLst>
                    <a:ext uri="{9D8B030D-6E8A-4147-A177-3AD203B41FA5}">
                      <a16:colId xmlns:a16="http://schemas.microsoft.com/office/drawing/2014/main" val="421518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8251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- 2024-11-13 10:01:43</a:t>
                      </a:r>
                      <a:r>
                        <a:rPr kumimoji="0" lang="de-DE" sz="1000" b="0" i="0" u="none" strike="noStrike" kern="1200" cap="none" spc="0" normalizeH="0" baseline="0" noProof="0">
                          <a:ln>
                            <a:noFill/>
                          </a:ln>
                          <a:solidFill>
                            <a:prstClr val="black"/>
                          </a:solidFill>
                          <a:effectLst/>
                          <a:uLnTx/>
                          <a:uFillTx/>
                          <a:latin typeface="Calibri"/>
                          <a:ea typeface="+mn-ea"/>
                          <a:cs typeface="+mn-cs"/>
                        </a:rPr>
                        <a:t>
 Wenn die Gen Z Marketing Girlies das Skript schreiben. 💅 #genz #slay #girlies #rittersport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https://quintly-eu-image-storage.s3.amazonaws.com/fadaf8a03fd48ecc7c93228c3f957b9f/adc26e48f6a1859d32750442b461b4a2.jpg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17733</a:t>
                      </a:r>
                    </a:p>
                  </a:txBody>
                  <a:tcPr/>
                </a:tc>
                <a:extLst>
                  <a:ext uri="{0D108BD9-81ED-4DB2-BD59-A6C34878D82A}">
                    <a16:rowId xmlns:a16="http://schemas.microsoft.com/office/drawing/2014/main" val="2483043921"/>
                  </a:ext>
                </a:extLst>
              </a:tr>
            </a:tbl>
          </a:graphicData>
        </a:graphic>
      </p:graphicFrame>
      <p:sp>
        <p:nvSpPr>
          <p:cNvPr id="4" name="Text Placeholder 3">
            <a:extLst>
              <a:ext uri="{FF2B5EF4-FFF2-40B4-BE49-F238E27FC236}">
                <a16:creationId xmlns:a16="http://schemas.microsoft.com/office/drawing/2014/main" id="{D26FBDE3-FFBD-4017-BAD5-47DC1291577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653324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A5376-6A53-42DB-BDE4-E979E418E3FF}"/>
              </a:ext>
            </a:extLst>
          </p:cNvPr>
          <p:cNvSpPr>
            <a:spLocks noGrp="1"/>
          </p:cNvSpPr>
          <p:nvPr>
            <p:ph type="title"/>
          </p:nvPr>
        </p:nvSpPr>
        <p:spPr/>
        <p:txBody>
          <a:bodyPr/>
          <a:lstStyle/>
          <a:p>
            <a:r>
              <a:rPr lang="en-US"/>
              <a:t>Instagram Instagram Organic Post Performance | 2 profiles - 10 of 14</a:t>
            </a:r>
          </a:p>
        </p:txBody>
      </p:sp>
      <p:graphicFrame>
        <p:nvGraphicFramePr>
          <p:cNvPr id="5" name="Table Placeholder 4">
            <a:extLst>
              <a:ext uri="{FF2B5EF4-FFF2-40B4-BE49-F238E27FC236}">
                <a16:creationId xmlns:a16="http://schemas.microsoft.com/office/drawing/2014/main" id="{2FAE6FD7-7C97-4AB2-AD64-7ADD8D0CA29D}"/>
              </a:ext>
            </a:extLst>
          </p:cNvPr>
          <p:cNvGraphicFramePr>
            <a:graphicFrameLocks noGrp="1"/>
          </p:cNvGraphicFramePr>
          <p:nvPr>
            <p:ph type="tbl" sz="quarter" idx="13"/>
            <p:extLst>
              <p:ext uri="{D42A27DB-BD31-4B8C-83A1-F6EECF244321}">
                <p14:modId xmlns:p14="http://schemas.microsoft.com/office/powerpoint/2010/main" val="140899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9306240"/>
                    </a:ext>
                  </a:extLst>
                </a:gridCol>
                <a:gridCol w="987552">
                  <a:extLst>
                    <a:ext uri="{9D8B030D-6E8A-4147-A177-3AD203B41FA5}">
                      <a16:colId xmlns:a16="http://schemas.microsoft.com/office/drawing/2014/main" val="9570065"/>
                    </a:ext>
                  </a:extLst>
                </a:gridCol>
                <a:gridCol w="1316736">
                  <a:extLst>
                    <a:ext uri="{9D8B030D-6E8A-4147-A177-3AD203B41FA5}">
                      <a16:colId xmlns:a16="http://schemas.microsoft.com/office/drawing/2014/main" val="4262302707"/>
                    </a:ext>
                  </a:extLst>
                </a:gridCol>
                <a:gridCol w="411480">
                  <a:extLst>
                    <a:ext uri="{9D8B030D-6E8A-4147-A177-3AD203B41FA5}">
                      <a16:colId xmlns:a16="http://schemas.microsoft.com/office/drawing/2014/main" val="1149950101"/>
                    </a:ext>
                  </a:extLst>
                </a:gridCol>
                <a:gridCol w="411480">
                  <a:extLst>
                    <a:ext uri="{9D8B030D-6E8A-4147-A177-3AD203B41FA5}">
                      <a16:colId xmlns:a16="http://schemas.microsoft.com/office/drawing/2014/main" val="2865895285"/>
                    </a:ext>
                  </a:extLst>
                </a:gridCol>
                <a:gridCol w="411480">
                  <a:extLst>
                    <a:ext uri="{9D8B030D-6E8A-4147-A177-3AD203B41FA5}">
                      <a16:colId xmlns:a16="http://schemas.microsoft.com/office/drawing/2014/main" val="625639926"/>
                    </a:ext>
                  </a:extLst>
                </a:gridCol>
                <a:gridCol w="411480">
                  <a:extLst>
                    <a:ext uri="{9D8B030D-6E8A-4147-A177-3AD203B41FA5}">
                      <a16:colId xmlns:a16="http://schemas.microsoft.com/office/drawing/2014/main" val="3058024299"/>
                    </a:ext>
                  </a:extLst>
                </a:gridCol>
                <a:gridCol w="411480">
                  <a:extLst>
                    <a:ext uri="{9D8B030D-6E8A-4147-A177-3AD203B41FA5}">
                      <a16:colId xmlns:a16="http://schemas.microsoft.com/office/drawing/2014/main" val="3879488106"/>
                    </a:ext>
                  </a:extLst>
                </a:gridCol>
                <a:gridCol w="411480">
                  <a:extLst>
                    <a:ext uri="{9D8B030D-6E8A-4147-A177-3AD203B41FA5}">
                      <a16:colId xmlns:a16="http://schemas.microsoft.com/office/drawing/2014/main" val="3591608146"/>
                    </a:ext>
                  </a:extLst>
                </a:gridCol>
                <a:gridCol w="411480">
                  <a:extLst>
                    <a:ext uri="{9D8B030D-6E8A-4147-A177-3AD203B41FA5}">
                      <a16:colId xmlns:a16="http://schemas.microsoft.com/office/drawing/2014/main" val="417564669"/>
                    </a:ext>
                  </a:extLst>
                </a:gridCol>
                <a:gridCol w="411480">
                  <a:extLst>
                    <a:ext uri="{9D8B030D-6E8A-4147-A177-3AD203B41FA5}">
                      <a16:colId xmlns:a16="http://schemas.microsoft.com/office/drawing/2014/main" val="2634659985"/>
                    </a:ext>
                  </a:extLst>
                </a:gridCol>
                <a:gridCol w="411480">
                  <a:extLst>
                    <a:ext uri="{9D8B030D-6E8A-4147-A177-3AD203B41FA5}">
                      <a16:colId xmlns:a16="http://schemas.microsoft.com/office/drawing/2014/main" val="103761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6569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- 2024-11-14 12:31:38</a:t>
                      </a:r>
                      <a:r>
                        <a:rPr kumimoji="0" lang="en-US" sz="1000" b="0" i="0" u="none" strike="noStrike" kern="1200" cap="none" spc="0" normalizeH="0" baseline="0" noProof="0">
                          <a:ln>
                            <a:noFill/>
                          </a:ln>
                          <a:solidFill>
                            <a:prstClr val="black"/>
                          </a:solidFill>
                          <a:effectLst/>
                          <a:uLnTx/>
                          <a:uFillTx/>
                          <a:latin typeface="Calibri"/>
                          <a:ea typeface="+mn-ea"/>
                          <a:cs typeface="+mn-cs"/>
                        </a:rPr>
                        <a:t>
 50 Jahre bunte Vielfalt! 🎉 Bereits seit 1974 peppt Ritter Sport das Schokoladenregal mit Farben auf. Jede Sorte hat ihren ganz eigenen Look. 🍫 Mehr Infos? Link in Bio.
#rittersport #buntstattbraun #buntevielfalt #quadratischpraktischgut #schokolade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https://quintly-eu-image-storage.s3.amazonaws.com/fadaf8a03fd48ecc7c93228c3f957b9f/3883af97a41612102f4cc0a44b11d02a.jpg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24281</a:t>
                      </a:r>
                    </a:p>
                  </a:txBody>
                  <a:tcPr/>
                </a:tc>
                <a:extLst>
                  <a:ext uri="{0D108BD9-81ED-4DB2-BD59-A6C34878D82A}">
                    <a16:rowId xmlns:a16="http://schemas.microsoft.com/office/drawing/2014/main" val="3155273590"/>
                  </a:ext>
                </a:extLst>
              </a:tr>
            </a:tbl>
          </a:graphicData>
        </a:graphic>
      </p:graphicFrame>
      <p:sp>
        <p:nvSpPr>
          <p:cNvPr id="4" name="Text Placeholder 3">
            <a:extLst>
              <a:ext uri="{FF2B5EF4-FFF2-40B4-BE49-F238E27FC236}">
                <a16:creationId xmlns:a16="http://schemas.microsoft.com/office/drawing/2014/main" id="{879DD710-6D9D-4D73-BE20-01154A48D9F1}"/>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4105711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B5FF-A0B9-400E-985D-FF60AF453A0A}"/>
              </a:ext>
            </a:extLst>
          </p:cNvPr>
          <p:cNvSpPr>
            <a:spLocks noGrp="1"/>
          </p:cNvSpPr>
          <p:nvPr>
            <p:ph type="title"/>
          </p:nvPr>
        </p:nvSpPr>
        <p:spPr/>
        <p:txBody>
          <a:bodyPr/>
          <a:lstStyle/>
          <a:p>
            <a:r>
              <a:rPr lang="en-US"/>
              <a:t>Instagram Instagram Organic Post Performance | 2 profiles - 11 of 14</a:t>
            </a:r>
          </a:p>
        </p:txBody>
      </p:sp>
      <p:graphicFrame>
        <p:nvGraphicFramePr>
          <p:cNvPr id="5" name="Table Placeholder 4">
            <a:extLst>
              <a:ext uri="{FF2B5EF4-FFF2-40B4-BE49-F238E27FC236}">
                <a16:creationId xmlns:a16="http://schemas.microsoft.com/office/drawing/2014/main" id="{C142D897-DEE1-42A5-88B2-BFF7035767C1}"/>
              </a:ext>
            </a:extLst>
          </p:cNvPr>
          <p:cNvGraphicFramePr>
            <a:graphicFrameLocks noGrp="1"/>
          </p:cNvGraphicFramePr>
          <p:nvPr>
            <p:ph type="tbl" sz="quarter" idx="13"/>
            <p:extLst>
              <p:ext uri="{D42A27DB-BD31-4B8C-83A1-F6EECF244321}">
                <p14:modId xmlns:p14="http://schemas.microsoft.com/office/powerpoint/2010/main" val="397504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8751734"/>
                    </a:ext>
                  </a:extLst>
                </a:gridCol>
                <a:gridCol w="987552">
                  <a:extLst>
                    <a:ext uri="{9D8B030D-6E8A-4147-A177-3AD203B41FA5}">
                      <a16:colId xmlns:a16="http://schemas.microsoft.com/office/drawing/2014/main" val="4014140589"/>
                    </a:ext>
                  </a:extLst>
                </a:gridCol>
                <a:gridCol w="1316736">
                  <a:extLst>
                    <a:ext uri="{9D8B030D-6E8A-4147-A177-3AD203B41FA5}">
                      <a16:colId xmlns:a16="http://schemas.microsoft.com/office/drawing/2014/main" val="4143429201"/>
                    </a:ext>
                  </a:extLst>
                </a:gridCol>
                <a:gridCol w="411480">
                  <a:extLst>
                    <a:ext uri="{9D8B030D-6E8A-4147-A177-3AD203B41FA5}">
                      <a16:colId xmlns:a16="http://schemas.microsoft.com/office/drawing/2014/main" val="742455639"/>
                    </a:ext>
                  </a:extLst>
                </a:gridCol>
                <a:gridCol w="411480">
                  <a:extLst>
                    <a:ext uri="{9D8B030D-6E8A-4147-A177-3AD203B41FA5}">
                      <a16:colId xmlns:a16="http://schemas.microsoft.com/office/drawing/2014/main" val="2785389008"/>
                    </a:ext>
                  </a:extLst>
                </a:gridCol>
                <a:gridCol w="411480">
                  <a:extLst>
                    <a:ext uri="{9D8B030D-6E8A-4147-A177-3AD203B41FA5}">
                      <a16:colId xmlns:a16="http://schemas.microsoft.com/office/drawing/2014/main" val="1411881161"/>
                    </a:ext>
                  </a:extLst>
                </a:gridCol>
                <a:gridCol w="411480">
                  <a:extLst>
                    <a:ext uri="{9D8B030D-6E8A-4147-A177-3AD203B41FA5}">
                      <a16:colId xmlns:a16="http://schemas.microsoft.com/office/drawing/2014/main" val="1058034046"/>
                    </a:ext>
                  </a:extLst>
                </a:gridCol>
                <a:gridCol w="411480">
                  <a:extLst>
                    <a:ext uri="{9D8B030D-6E8A-4147-A177-3AD203B41FA5}">
                      <a16:colId xmlns:a16="http://schemas.microsoft.com/office/drawing/2014/main" val="2696852769"/>
                    </a:ext>
                  </a:extLst>
                </a:gridCol>
                <a:gridCol w="411480">
                  <a:extLst>
                    <a:ext uri="{9D8B030D-6E8A-4147-A177-3AD203B41FA5}">
                      <a16:colId xmlns:a16="http://schemas.microsoft.com/office/drawing/2014/main" val="1009648736"/>
                    </a:ext>
                  </a:extLst>
                </a:gridCol>
                <a:gridCol w="411480">
                  <a:extLst>
                    <a:ext uri="{9D8B030D-6E8A-4147-A177-3AD203B41FA5}">
                      <a16:colId xmlns:a16="http://schemas.microsoft.com/office/drawing/2014/main" val="2797841476"/>
                    </a:ext>
                  </a:extLst>
                </a:gridCol>
                <a:gridCol w="411480">
                  <a:extLst>
                    <a:ext uri="{9D8B030D-6E8A-4147-A177-3AD203B41FA5}">
                      <a16:colId xmlns:a16="http://schemas.microsoft.com/office/drawing/2014/main" val="1874652635"/>
                    </a:ext>
                  </a:extLst>
                </a:gridCol>
                <a:gridCol w="411480">
                  <a:extLst>
                    <a:ext uri="{9D8B030D-6E8A-4147-A177-3AD203B41FA5}">
                      <a16:colId xmlns:a16="http://schemas.microsoft.com/office/drawing/2014/main" val="75649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1460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- 2024-11-20 10:01:45</a:t>
                      </a:r>
                      <a:r>
                        <a:rPr kumimoji="0" lang="de-DE" sz="1000" b="0" i="0" u="none" strike="noStrike" kern="1200" cap="none" spc="0" normalizeH="0" baseline="0" noProof="0">
                          <a:ln>
                            <a:noFill/>
                          </a:ln>
                          <a:solidFill>
                            <a:prstClr val="black"/>
                          </a:solidFill>
                          <a:effectLst/>
                          <a:uLnTx/>
                          <a:uFillTx/>
                          <a:latin typeface="Calibri"/>
                          <a:ea typeface="+mn-ea"/>
                          <a:cs typeface="+mn-cs"/>
                        </a:rPr>
                        <a:t>
 Tja, das wissen wir ehrlicherweise auch nicht. 🤷 Aber unser Weihnachtssortiment ist richtig sleigh. ❄️
#rittersport #schokolade #weihnachten #geschenkideen #sleigh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https://quintly-eu-image-storage.s3.amazonaws.com/fadaf8a03fd48ecc7c93228c3f957b9f/6c75aeaf8273294012909754d9a88688.jpg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9629</a:t>
                      </a:r>
                    </a:p>
                  </a:txBody>
                  <a:tcPr/>
                </a:tc>
                <a:extLst>
                  <a:ext uri="{0D108BD9-81ED-4DB2-BD59-A6C34878D82A}">
                    <a16:rowId xmlns:a16="http://schemas.microsoft.com/office/drawing/2014/main" val="973208687"/>
                  </a:ext>
                </a:extLst>
              </a:tr>
            </a:tbl>
          </a:graphicData>
        </a:graphic>
      </p:graphicFrame>
      <p:sp>
        <p:nvSpPr>
          <p:cNvPr id="4" name="Text Placeholder 3">
            <a:extLst>
              <a:ext uri="{FF2B5EF4-FFF2-40B4-BE49-F238E27FC236}">
                <a16:creationId xmlns:a16="http://schemas.microsoft.com/office/drawing/2014/main" id="{8872F49A-F610-4D15-83CF-035821A04AF4}"/>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50713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95F1C-4762-4A2E-8E16-F735A033595A}"/>
              </a:ext>
            </a:extLst>
          </p:cNvPr>
          <p:cNvSpPr>
            <a:spLocks noGrp="1"/>
          </p:cNvSpPr>
          <p:nvPr>
            <p:ph type="title"/>
          </p:nvPr>
        </p:nvSpPr>
        <p:spPr/>
        <p:txBody>
          <a:bodyPr/>
          <a:lstStyle/>
          <a:p>
            <a:r>
              <a:rPr lang="en-US"/>
              <a:t>Instagram Instagram Organic Post Performance | 2 profiles - 12 of 14</a:t>
            </a:r>
          </a:p>
        </p:txBody>
      </p:sp>
      <p:graphicFrame>
        <p:nvGraphicFramePr>
          <p:cNvPr id="5" name="Table Placeholder 4">
            <a:extLst>
              <a:ext uri="{FF2B5EF4-FFF2-40B4-BE49-F238E27FC236}">
                <a16:creationId xmlns:a16="http://schemas.microsoft.com/office/drawing/2014/main" id="{FA5B996D-D5F4-447F-8511-84D9D143917E}"/>
              </a:ext>
            </a:extLst>
          </p:cNvPr>
          <p:cNvGraphicFramePr>
            <a:graphicFrameLocks noGrp="1"/>
          </p:cNvGraphicFramePr>
          <p:nvPr>
            <p:ph type="tbl" sz="quarter" idx="13"/>
            <p:extLst>
              <p:ext uri="{D42A27DB-BD31-4B8C-83A1-F6EECF244321}">
                <p14:modId xmlns:p14="http://schemas.microsoft.com/office/powerpoint/2010/main" val="146300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00103724"/>
                    </a:ext>
                  </a:extLst>
                </a:gridCol>
                <a:gridCol w="987552">
                  <a:extLst>
                    <a:ext uri="{9D8B030D-6E8A-4147-A177-3AD203B41FA5}">
                      <a16:colId xmlns:a16="http://schemas.microsoft.com/office/drawing/2014/main" val="3347312947"/>
                    </a:ext>
                  </a:extLst>
                </a:gridCol>
                <a:gridCol w="1316736">
                  <a:extLst>
                    <a:ext uri="{9D8B030D-6E8A-4147-A177-3AD203B41FA5}">
                      <a16:colId xmlns:a16="http://schemas.microsoft.com/office/drawing/2014/main" val="3633232738"/>
                    </a:ext>
                  </a:extLst>
                </a:gridCol>
                <a:gridCol w="411480">
                  <a:extLst>
                    <a:ext uri="{9D8B030D-6E8A-4147-A177-3AD203B41FA5}">
                      <a16:colId xmlns:a16="http://schemas.microsoft.com/office/drawing/2014/main" val="2058326674"/>
                    </a:ext>
                  </a:extLst>
                </a:gridCol>
                <a:gridCol w="411480">
                  <a:extLst>
                    <a:ext uri="{9D8B030D-6E8A-4147-A177-3AD203B41FA5}">
                      <a16:colId xmlns:a16="http://schemas.microsoft.com/office/drawing/2014/main" val="36649098"/>
                    </a:ext>
                  </a:extLst>
                </a:gridCol>
                <a:gridCol w="411480">
                  <a:extLst>
                    <a:ext uri="{9D8B030D-6E8A-4147-A177-3AD203B41FA5}">
                      <a16:colId xmlns:a16="http://schemas.microsoft.com/office/drawing/2014/main" val="2057969584"/>
                    </a:ext>
                  </a:extLst>
                </a:gridCol>
                <a:gridCol w="411480">
                  <a:extLst>
                    <a:ext uri="{9D8B030D-6E8A-4147-A177-3AD203B41FA5}">
                      <a16:colId xmlns:a16="http://schemas.microsoft.com/office/drawing/2014/main" val="1334250278"/>
                    </a:ext>
                  </a:extLst>
                </a:gridCol>
                <a:gridCol w="411480">
                  <a:extLst>
                    <a:ext uri="{9D8B030D-6E8A-4147-A177-3AD203B41FA5}">
                      <a16:colId xmlns:a16="http://schemas.microsoft.com/office/drawing/2014/main" val="1320866943"/>
                    </a:ext>
                  </a:extLst>
                </a:gridCol>
                <a:gridCol w="411480">
                  <a:extLst>
                    <a:ext uri="{9D8B030D-6E8A-4147-A177-3AD203B41FA5}">
                      <a16:colId xmlns:a16="http://schemas.microsoft.com/office/drawing/2014/main" val="2191255625"/>
                    </a:ext>
                  </a:extLst>
                </a:gridCol>
                <a:gridCol w="411480">
                  <a:extLst>
                    <a:ext uri="{9D8B030D-6E8A-4147-A177-3AD203B41FA5}">
                      <a16:colId xmlns:a16="http://schemas.microsoft.com/office/drawing/2014/main" val="3714754880"/>
                    </a:ext>
                  </a:extLst>
                </a:gridCol>
                <a:gridCol w="411480">
                  <a:extLst>
                    <a:ext uri="{9D8B030D-6E8A-4147-A177-3AD203B41FA5}">
                      <a16:colId xmlns:a16="http://schemas.microsoft.com/office/drawing/2014/main" val="129812564"/>
                    </a:ext>
                  </a:extLst>
                </a:gridCol>
                <a:gridCol w="411480">
                  <a:extLst>
                    <a:ext uri="{9D8B030D-6E8A-4147-A177-3AD203B41FA5}">
                      <a16:colId xmlns:a16="http://schemas.microsoft.com/office/drawing/2014/main" val="349330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8647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- 2024-11-21 10:00:58</a:t>
                      </a:r>
                      <a:r>
                        <a:rPr kumimoji="0" lang="de-DE" sz="1000" b="0" i="0" u="none" strike="noStrike" kern="1200" cap="none" spc="0" normalizeH="0" baseline="0" noProof="0">
                          <a:ln>
                            <a:noFill/>
                          </a:ln>
                          <a:solidFill>
                            <a:prstClr val="black"/>
                          </a:solidFill>
                          <a:effectLst/>
                          <a:uLnTx/>
                          <a:uFillTx/>
                          <a:latin typeface="Calibri"/>
                          <a:ea typeface="+mn-ea"/>
                          <a:cs typeface="+mn-cs"/>
                        </a:rPr>
                        <a:t>
 Wer hat sich am besten geschlagen? Verratet es uns in den Kommentaren. Vielen lieben Dank an die Spielerinnen der VfB Frauenmannschaft @vfb_frauen. 🍫⚽️
#rittersport #vfbfrauen #fußball #fußballtricks #qudratischpraktischgut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https://quintly-eu-image-storage.s3.amazonaws.com/fadaf8a03fd48ecc7c93228c3f957b9f/fdd51f3434bd189e2cba77ea1a2ba72e.jpg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11308</a:t>
                      </a:r>
                    </a:p>
                  </a:txBody>
                  <a:tcPr/>
                </a:tc>
                <a:extLst>
                  <a:ext uri="{0D108BD9-81ED-4DB2-BD59-A6C34878D82A}">
                    <a16:rowId xmlns:a16="http://schemas.microsoft.com/office/drawing/2014/main" val="3905159714"/>
                  </a:ext>
                </a:extLst>
              </a:tr>
            </a:tbl>
          </a:graphicData>
        </a:graphic>
      </p:graphicFrame>
      <p:sp>
        <p:nvSpPr>
          <p:cNvPr id="4" name="Text Placeholder 3">
            <a:extLst>
              <a:ext uri="{FF2B5EF4-FFF2-40B4-BE49-F238E27FC236}">
                <a16:creationId xmlns:a16="http://schemas.microsoft.com/office/drawing/2014/main" id="{FD375ADB-DD00-4A01-923E-1C8AD45996C7}"/>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592730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B442C-1F7F-414E-8F64-8C7A3E9694E6}"/>
              </a:ext>
            </a:extLst>
          </p:cNvPr>
          <p:cNvSpPr>
            <a:spLocks noGrp="1"/>
          </p:cNvSpPr>
          <p:nvPr>
            <p:ph type="title"/>
          </p:nvPr>
        </p:nvSpPr>
        <p:spPr/>
        <p:txBody>
          <a:bodyPr/>
          <a:lstStyle/>
          <a:p>
            <a:r>
              <a:rPr lang="en-US"/>
              <a:t>Instagram Instagram Organic Post Performance | 2 profiles - 13 of 14</a:t>
            </a:r>
          </a:p>
        </p:txBody>
      </p:sp>
      <p:graphicFrame>
        <p:nvGraphicFramePr>
          <p:cNvPr id="5" name="Table Placeholder 4">
            <a:extLst>
              <a:ext uri="{FF2B5EF4-FFF2-40B4-BE49-F238E27FC236}">
                <a16:creationId xmlns:a16="http://schemas.microsoft.com/office/drawing/2014/main" id="{5565161B-43A8-4190-88C9-F69657BA85E4}"/>
              </a:ext>
            </a:extLst>
          </p:cNvPr>
          <p:cNvGraphicFramePr>
            <a:graphicFrameLocks noGrp="1"/>
          </p:cNvGraphicFramePr>
          <p:nvPr>
            <p:ph type="tbl" sz="quarter" idx="13"/>
            <p:extLst>
              <p:ext uri="{D42A27DB-BD31-4B8C-83A1-F6EECF244321}">
                <p14:modId xmlns:p14="http://schemas.microsoft.com/office/powerpoint/2010/main" val="97279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70890235"/>
                    </a:ext>
                  </a:extLst>
                </a:gridCol>
                <a:gridCol w="987552">
                  <a:extLst>
                    <a:ext uri="{9D8B030D-6E8A-4147-A177-3AD203B41FA5}">
                      <a16:colId xmlns:a16="http://schemas.microsoft.com/office/drawing/2014/main" val="3046766776"/>
                    </a:ext>
                  </a:extLst>
                </a:gridCol>
                <a:gridCol w="1316736">
                  <a:extLst>
                    <a:ext uri="{9D8B030D-6E8A-4147-A177-3AD203B41FA5}">
                      <a16:colId xmlns:a16="http://schemas.microsoft.com/office/drawing/2014/main" val="1867689175"/>
                    </a:ext>
                  </a:extLst>
                </a:gridCol>
                <a:gridCol w="411480">
                  <a:extLst>
                    <a:ext uri="{9D8B030D-6E8A-4147-A177-3AD203B41FA5}">
                      <a16:colId xmlns:a16="http://schemas.microsoft.com/office/drawing/2014/main" val="2772002288"/>
                    </a:ext>
                  </a:extLst>
                </a:gridCol>
                <a:gridCol w="411480">
                  <a:extLst>
                    <a:ext uri="{9D8B030D-6E8A-4147-A177-3AD203B41FA5}">
                      <a16:colId xmlns:a16="http://schemas.microsoft.com/office/drawing/2014/main" val="1455919864"/>
                    </a:ext>
                  </a:extLst>
                </a:gridCol>
                <a:gridCol w="411480">
                  <a:extLst>
                    <a:ext uri="{9D8B030D-6E8A-4147-A177-3AD203B41FA5}">
                      <a16:colId xmlns:a16="http://schemas.microsoft.com/office/drawing/2014/main" val="342887505"/>
                    </a:ext>
                  </a:extLst>
                </a:gridCol>
                <a:gridCol w="411480">
                  <a:extLst>
                    <a:ext uri="{9D8B030D-6E8A-4147-A177-3AD203B41FA5}">
                      <a16:colId xmlns:a16="http://schemas.microsoft.com/office/drawing/2014/main" val="2976713728"/>
                    </a:ext>
                  </a:extLst>
                </a:gridCol>
                <a:gridCol w="411480">
                  <a:extLst>
                    <a:ext uri="{9D8B030D-6E8A-4147-A177-3AD203B41FA5}">
                      <a16:colId xmlns:a16="http://schemas.microsoft.com/office/drawing/2014/main" val="2752513351"/>
                    </a:ext>
                  </a:extLst>
                </a:gridCol>
                <a:gridCol w="411480">
                  <a:extLst>
                    <a:ext uri="{9D8B030D-6E8A-4147-A177-3AD203B41FA5}">
                      <a16:colId xmlns:a16="http://schemas.microsoft.com/office/drawing/2014/main" val="3111448799"/>
                    </a:ext>
                  </a:extLst>
                </a:gridCol>
                <a:gridCol w="411480">
                  <a:extLst>
                    <a:ext uri="{9D8B030D-6E8A-4147-A177-3AD203B41FA5}">
                      <a16:colId xmlns:a16="http://schemas.microsoft.com/office/drawing/2014/main" val="3209216720"/>
                    </a:ext>
                  </a:extLst>
                </a:gridCol>
                <a:gridCol w="411480">
                  <a:extLst>
                    <a:ext uri="{9D8B030D-6E8A-4147-A177-3AD203B41FA5}">
                      <a16:colId xmlns:a16="http://schemas.microsoft.com/office/drawing/2014/main" val="2601059421"/>
                    </a:ext>
                  </a:extLst>
                </a:gridCol>
                <a:gridCol w="411480">
                  <a:extLst>
                    <a:ext uri="{9D8B030D-6E8A-4147-A177-3AD203B41FA5}">
                      <a16:colId xmlns:a16="http://schemas.microsoft.com/office/drawing/2014/main" val="32759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3884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- 2024-11-22 10:02:04</a:t>
                      </a:r>
                      <a:r>
                        <a:rPr kumimoji="0" lang="de-DE" sz="1000" b="0" i="0" u="none" strike="noStrike" kern="1200" cap="none" spc="0" normalizeH="0" baseline="0" noProof="0">
                          <a:ln>
                            <a:noFill/>
                          </a:ln>
                          <a:solidFill>
                            <a:prstClr val="black"/>
                          </a:solidFill>
                          <a:effectLst/>
                          <a:uLnTx/>
                          <a:uFillTx/>
                          <a:latin typeface="Calibri"/>
                          <a:ea typeface="+mn-ea"/>
                          <a:cs typeface="+mn-cs"/>
                        </a:rPr>
                        <a:t>
 Wer hat wirklich getroffen, was meint ihr?! 🍫⚽️🤔 #rittersport #vfbfrauen #fußball #fußballtricks #qudratischpraktischgut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https://quintly-eu-image-storage.s3.amazonaws.com/fadaf8a03fd48ecc7c93228c3f957b9f/a6ad2115562332105bdf19174a58fa72.jpg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18862</a:t>
                      </a:r>
                    </a:p>
                  </a:txBody>
                  <a:tcPr/>
                </a:tc>
                <a:extLst>
                  <a:ext uri="{0D108BD9-81ED-4DB2-BD59-A6C34878D82A}">
                    <a16:rowId xmlns:a16="http://schemas.microsoft.com/office/drawing/2014/main" val="198883044"/>
                  </a:ext>
                </a:extLst>
              </a:tr>
            </a:tbl>
          </a:graphicData>
        </a:graphic>
      </p:graphicFrame>
      <p:sp>
        <p:nvSpPr>
          <p:cNvPr id="4" name="Text Placeholder 3">
            <a:extLst>
              <a:ext uri="{FF2B5EF4-FFF2-40B4-BE49-F238E27FC236}">
                <a16:creationId xmlns:a16="http://schemas.microsoft.com/office/drawing/2014/main" id="{B94E35D1-72EB-4416-91B4-C1A3F157706A}"/>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74087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A539-9CDE-470B-9D7A-8DAD40CBDAF1}"/>
              </a:ext>
            </a:extLst>
          </p:cNvPr>
          <p:cNvSpPr>
            <a:spLocks noGrp="1"/>
          </p:cNvSpPr>
          <p:nvPr>
            <p:ph type="title"/>
          </p:nvPr>
        </p:nvSpPr>
        <p:spPr/>
        <p:txBody>
          <a:bodyPr/>
          <a:lstStyle/>
          <a:p>
            <a:r>
              <a:rPr lang="en-US"/>
              <a:t>Instagram Instagram Organic Post Performance | 2 profiles - 14 of 14</a:t>
            </a:r>
          </a:p>
        </p:txBody>
      </p:sp>
      <p:graphicFrame>
        <p:nvGraphicFramePr>
          <p:cNvPr id="5" name="Table Placeholder 4">
            <a:extLst>
              <a:ext uri="{FF2B5EF4-FFF2-40B4-BE49-F238E27FC236}">
                <a16:creationId xmlns:a16="http://schemas.microsoft.com/office/drawing/2014/main" id="{B0CCE222-742E-4369-A56F-AC6E6C3B54A2}"/>
              </a:ext>
            </a:extLst>
          </p:cNvPr>
          <p:cNvGraphicFramePr>
            <a:graphicFrameLocks noGrp="1"/>
          </p:cNvGraphicFramePr>
          <p:nvPr>
            <p:ph type="tbl" sz="quarter" idx="13"/>
            <p:extLst>
              <p:ext uri="{D42A27DB-BD31-4B8C-83A1-F6EECF244321}">
                <p14:modId xmlns:p14="http://schemas.microsoft.com/office/powerpoint/2010/main" val="2539862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1556784"/>
                    </a:ext>
                  </a:extLst>
                </a:gridCol>
                <a:gridCol w="987552">
                  <a:extLst>
                    <a:ext uri="{9D8B030D-6E8A-4147-A177-3AD203B41FA5}">
                      <a16:colId xmlns:a16="http://schemas.microsoft.com/office/drawing/2014/main" val="1813386962"/>
                    </a:ext>
                  </a:extLst>
                </a:gridCol>
                <a:gridCol w="1316736">
                  <a:extLst>
                    <a:ext uri="{9D8B030D-6E8A-4147-A177-3AD203B41FA5}">
                      <a16:colId xmlns:a16="http://schemas.microsoft.com/office/drawing/2014/main" val="632767980"/>
                    </a:ext>
                  </a:extLst>
                </a:gridCol>
                <a:gridCol w="411480">
                  <a:extLst>
                    <a:ext uri="{9D8B030D-6E8A-4147-A177-3AD203B41FA5}">
                      <a16:colId xmlns:a16="http://schemas.microsoft.com/office/drawing/2014/main" val="3254881251"/>
                    </a:ext>
                  </a:extLst>
                </a:gridCol>
                <a:gridCol w="411480">
                  <a:extLst>
                    <a:ext uri="{9D8B030D-6E8A-4147-A177-3AD203B41FA5}">
                      <a16:colId xmlns:a16="http://schemas.microsoft.com/office/drawing/2014/main" val="87829763"/>
                    </a:ext>
                  </a:extLst>
                </a:gridCol>
                <a:gridCol w="411480">
                  <a:extLst>
                    <a:ext uri="{9D8B030D-6E8A-4147-A177-3AD203B41FA5}">
                      <a16:colId xmlns:a16="http://schemas.microsoft.com/office/drawing/2014/main" val="539079561"/>
                    </a:ext>
                  </a:extLst>
                </a:gridCol>
                <a:gridCol w="411480">
                  <a:extLst>
                    <a:ext uri="{9D8B030D-6E8A-4147-A177-3AD203B41FA5}">
                      <a16:colId xmlns:a16="http://schemas.microsoft.com/office/drawing/2014/main" val="2278462556"/>
                    </a:ext>
                  </a:extLst>
                </a:gridCol>
                <a:gridCol w="411480">
                  <a:extLst>
                    <a:ext uri="{9D8B030D-6E8A-4147-A177-3AD203B41FA5}">
                      <a16:colId xmlns:a16="http://schemas.microsoft.com/office/drawing/2014/main" val="858529699"/>
                    </a:ext>
                  </a:extLst>
                </a:gridCol>
                <a:gridCol w="411480">
                  <a:extLst>
                    <a:ext uri="{9D8B030D-6E8A-4147-A177-3AD203B41FA5}">
                      <a16:colId xmlns:a16="http://schemas.microsoft.com/office/drawing/2014/main" val="3852597812"/>
                    </a:ext>
                  </a:extLst>
                </a:gridCol>
                <a:gridCol w="411480">
                  <a:extLst>
                    <a:ext uri="{9D8B030D-6E8A-4147-A177-3AD203B41FA5}">
                      <a16:colId xmlns:a16="http://schemas.microsoft.com/office/drawing/2014/main" val="104350293"/>
                    </a:ext>
                  </a:extLst>
                </a:gridCol>
                <a:gridCol w="411480">
                  <a:extLst>
                    <a:ext uri="{9D8B030D-6E8A-4147-A177-3AD203B41FA5}">
                      <a16:colId xmlns:a16="http://schemas.microsoft.com/office/drawing/2014/main" val="3535714741"/>
                    </a:ext>
                  </a:extLst>
                </a:gridCol>
                <a:gridCol w="411480">
                  <a:extLst>
                    <a:ext uri="{9D8B030D-6E8A-4147-A177-3AD203B41FA5}">
                      <a16:colId xmlns:a16="http://schemas.microsoft.com/office/drawing/2014/main" val="152719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9940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- 2024-11-25 15:16:30</a:t>
                      </a:r>
                      <a:r>
                        <a:rPr kumimoji="0" lang="de-DE" sz="1000" b="0" i="0" u="none" strike="noStrike" kern="1200" cap="none" spc="0" normalizeH="0" baseline="0" noProof="0">
                          <a:ln>
                            <a:noFill/>
                          </a:ln>
                          <a:solidFill>
                            <a:prstClr val="black"/>
                          </a:solidFill>
                          <a:effectLst/>
                          <a:uLnTx/>
                          <a:uFillTx/>
                          <a:latin typeface="Calibri"/>
                          <a:ea typeface="+mn-ea"/>
                          <a:cs typeface="+mn-cs"/>
                        </a:rPr>
                        <a:t>
 Dubai was? Richtig gehört! In unseren Bunten Schokowelten könnt ihr die aktuell wohl beliebteste Schokolade der Welt einfach selbst machen! 🍫🤩
Unter dem Link in der Bio findet ihr die Buchungsseiten zu den Workshops in Berlin und Waldenbuch.
Die Anmeldung für Berlin öffnet am Mittwoch, 27.11. um 10.00 Uhr.
Die Anmeldung für Waldenbuch öffnet am Donnerstag, 28.11. um 10.00 Uhr.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https://quintly-eu-image-storage.s3.amazonaws.com/fadaf8a03fd48ecc7c93228c3f957b9f/770117bdec65cb71082e9ad5e51172d3.jpg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07:40:04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50209</a:t>
                      </a:r>
                    </a:p>
                  </a:txBody>
                  <a:tcPr/>
                </a:tc>
                <a:extLst>
                  <a:ext uri="{0D108BD9-81ED-4DB2-BD59-A6C34878D82A}">
                    <a16:rowId xmlns:a16="http://schemas.microsoft.com/office/drawing/2014/main" val="1329621988"/>
                  </a:ext>
                </a:extLst>
              </a:tr>
            </a:tbl>
          </a:graphicData>
        </a:graphic>
      </p:graphicFrame>
      <p:sp>
        <p:nvSpPr>
          <p:cNvPr id="4" name="Text Placeholder 3">
            <a:extLst>
              <a:ext uri="{FF2B5EF4-FFF2-40B4-BE49-F238E27FC236}">
                <a16:creationId xmlns:a16="http://schemas.microsoft.com/office/drawing/2014/main" id="{ED8CA2B4-DCBC-403F-8720-92394881BAFE}"/>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4062323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28FC3-C60C-40AD-B8F4-48911E1E041A}"/>
              </a:ext>
            </a:extLst>
          </p:cNvPr>
          <p:cNvSpPr>
            <a:spLocks noGrp="1"/>
          </p:cNvSpPr>
          <p:nvPr>
            <p:ph type="title"/>
          </p:nvPr>
        </p:nvSpPr>
        <p:spPr/>
        <p:txBody>
          <a:bodyPr/>
          <a:lstStyle/>
          <a:p>
            <a:r>
              <a:rPr lang="en-US"/>
              <a:t>Facebook Instagram Paid Post Performance | 2 profiles - 1 of 25</a:t>
            </a:r>
          </a:p>
        </p:txBody>
      </p:sp>
      <p:graphicFrame>
        <p:nvGraphicFramePr>
          <p:cNvPr id="5" name="Table Placeholder 4">
            <a:extLst>
              <a:ext uri="{FF2B5EF4-FFF2-40B4-BE49-F238E27FC236}">
                <a16:creationId xmlns:a16="http://schemas.microsoft.com/office/drawing/2014/main" id="{79094057-151A-483F-9ABA-DBDD311058DC}"/>
              </a:ext>
            </a:extLst>
          </p:cNvPr>
          <p:cNvGraphicFramePr>
            <a:graphicFrameLocks noGrp="1"/>
          </p:cNvGraphicFramePr>
          <p:nvPr>
            <p:ph type="tbl" sz="quarter" idx="13"/>
            <p:extLst>
              <p:ext uri="{D42A27DB-BD31-4B8C-83A1-F6EECF244321}">
                <p14:modId xmlns:p14="http://schemas.microsoft.com/office/powerpoint/2010/main" val="140622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783381"/>
                    </a:ext>
                  </a:extLst>
                </a:gridCol>
                <a:gridCol w="1152144">
                  <a:extLst>
                    <a:ext uri="{9D8B030D-6E8A-4147-A177-3AD203B41FA5}">
                      <a16:colId xmlns:a16="http://schemas.microsoft.com/office/drawing/2014/main" val="407345024"/>
                    </a:ext>
                  </a:extLst>
                </a:gridCol>
                <a:gridCol w="411480">
                  <a:extLst>
                    <a:ext uri="{9D8B030D-6E8A-4147-A177-3AD203B41FA5}">
                      <a16:colId xmlns:a16="http://schemas.microsoft.com/office/drawing/2014/main" val="4087073207"/>
                    </a:ext>
                  </a:extLst>
                </a:gridCol>
                <a:gridCol w="411480">
                  <a:extLst>
                    <a:ext uri="{9D8B030D-6E8A-4147-A177-3AD203B41FA5}">
                      <a16:colId xmlns:a16="http://schemas.microsoft.com/office/drawing/2014/main" val="2151674653"/>
                    </a:ext>
                  </a:extLst>
                </a:gridCol>
                <a:gridCol w="411480">
                  <a:extLst>
                    <a:ext uri="{9D8B030D-6E8A-4147-A177-3AD203B41FA5}">
                      <a16:colId xmlns:a16="http://schemas.microsoft.com/office/drawing/2014/main" val="4220709626"/>
                    </a:ext>
                  </a:extLst>
                </a:gridCol>
                <a:gridCol w="411480">
                  <a:extLst>
                    <a:ext uri="{9D8B030D-6E8A-4147-A177-3AD203B41FA5}">
                      <a16:colId xmlns:a16="http://schemas.microsoft.com/office/drawing/2014/main" val="2302722561"/>
                    </a:ext>
                  </a:extLst>
                </a:gridCol>
                <a:gridCol w="411480">
                  <a:extLst>
                    <a:ext uri="{9D8B030D-6E8A-4147-A177-3AD203B41FA5}">
                      <a16:colId xmlns:a16="http://schemas.microsoft.com/office/drawing/2014/main" val="3902349636"/>
                    </a:ext>
                  </a:extLst>
                </a:gridCol>
                <a:gridCol w="411480">
                  <a:extLst>
                    <a:ext uri="{9D8B030D-6E8A-4147-A177-3AD203B41FA5}">
                      <a16:colId xmlns:a16="http://schemas.microsoft.com/office/drawing/2014/main" val="4052383990"/>
                    </a:ext>
                  </a:extLst>
                </a:gridCol>
                <a:gridCol w="411480">
                  <a:extLst>
                    <a:ext uri="{9D8B030D-6E8A-4147-A177-3AD203B41FA5}">
                      <a16:colId xmlns:a16="http://schemas.microsoft.com/office/drawing/2014/main" val="2300411757"/>
                    </a:ext>
                  </a:extLst>
                </a:gridCol>
                <a:gridCol w="411480">
                  <a:extLst>
                    <a:ext uri="{9D8B030D-6E8A-4147-A177-3AD203B41FA5}">
                      <a16:colId xmlns:a16="http://schemas.microsoft.com/office/drawing/2014/main" val="358929171"/>
                    </a:ext>
                  </a:extLst>
                </a:gridCol>
                <a:gridCol w="411480">
                  <a:extLst>
                    <a:ext uri="{9D8B030D-6E8A-4147-A177-3AD203B41FA5}">
                      <a16:colId xmlns:a16="http://schemas.microsoft.com/office/drawing/2014/main" val="2515078851"/>
                    </a:ext>
                  </a:extLst>
                </a:gridCol>
                <a:gridCol w="1728216">
                  <a:extLst>
                    <a:ext uri="{9D8B030D-6E8A-4147-A177-3AD203B41FA5}">
                      <a16:colId xmlns:a16="http://schemas.microsoft.com/office/drawing/2014/main" val="27219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215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- 2024-11-26 11:08:53</a:t>
                      </a:r>
                      <a:r>
                        <a:rPr kumimoji="0" lang="de-DE" sz="1000" b="0" i="0" u="none" strike="noStrike" kern="1200" cap="none" spc="0" normalizeH="0" baseline="0" noProof="0">
                          <a:ln>
                            <a:noFill/>
                          </a:ln>
                          <a:solidFill>
                            <a:prstClr val="black"/>
                          </a:solidFill>
                          <a:effectLst/>
                          <a:uLnTx/>
                          <a:uFillTx/>
                          <a:latin typeface="Calibri"/>
                          <a:ea typeface="+mn-ea"/>
                          <a:cs typeface="+mn-cs"/>
                        </a:rPr>
                        <a:t>
 Jede Schokolade wird zu einem Liebesbrief in süßer Form – ein Geschenk, das Herzen höher schlagen lässt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https://quintly-eu-image-storage.s3.amazonaws.com/ce3c7051b24efe7a43caa2123c501328/870ed8de8a45139980051ca17142108b.jpg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26181286"/>
                  </a:ext>
                </a:extLst>
              </a:tr>
            </a:tbl>
          </a:graphicData>
        </a:graphic>
      </p:graphicFrame>
      <p:sp>
        <p:nvSpPr>
          <p:cNvPr id="4" name="Text Placeholder 3">
            <a:extLst>
              <a:ext uri="{FF2B5EF4-FFF2-40B4-BE49-F238E27FC236}">
                <a16:creationId xmlns:a16="http://schemas.microsoft.com/office/drawing/2014/main" id="{05982C66-C51E-4EBA-82D4-4E0CA36E206B}"/>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4273062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7E16-EE48-41C9-90EE-B447F444F787}"/>
              </a:ext>
            </a:extLst>
          </p:cNvPr>
          <p:cNvSpPr>
            <a:spLocks noGrp="1"/>
          </p:cNvSpPr>
          <p:nvPr>
            <p:ph type="title"/>
          </p:nvPr>
        </p:nvSpPr>
        <p:spPr/>
        <p:txBody>
          <a:bodyPr/>
          <a:lstStyle/>
          <a:p>
            <a:r>
              <a:rPr lang="en-US"/>
              <a:t>Facebook Instagram Paid Post Performance | 2 profiles - 2 of 25</a:t>
            </a:r>
          </a:p>
        </p:txBody>
      </p:sp>
      <p:graphicFrame>
        <p:nvGraphicFramePr>
          <p:cNvPr id="5" name="Table Placeholder 4">
            <a:extLst>
              <a:ext uri="{FF2B5EF4-FFF2-40B4-BE49-F238E27FC236}">
                <a16:creationId xmlns:a16="http://schemas.microsoft.com/office/drawing/2014/main" id="{4BD3908A-33B2-4411-A1CD-1250DC99CEFA}"/>
              </a:ext>
            </a:extLst>
          </p:cNvPr>
          <p:cNvGraphicFramePr>
            <a:graphicFrameLocks noGrp="1"/>
          </p:cNvGraphicFramePr>
          <p:nvPr>
            <p:ph type="tbl" sz="quarter" idx="13"/>
            <p:extLst>
              <p:ext uri="{D42A27DB-BD31-4B8C-83A1-F6EECF244321}">
                <p14:modId xmlns:p14="http://schemas.microsoft.com/office/powerpoint/2010/main" val="313091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4254525"/>
                    </a:ext>
                  </a:extLst>
                </a:gridCol>
                <a:gridCol w="1152144">
                  <a:extLst>
                    <a:ext uri="{9D8B030D-6E8A-4147-A177-3AD203B41FA5}">
                      <a16:colId xmlns:a16="http://schemas.microsoft.com/office/drawing/2014/main" val="4102090694"/>
                    </a:ext>
                  </a:extLst>
                </a:gridCol>
                <a:gridCol w="411480">
                  <a:extLst>
                    <a:ext uri="{9D8B030D-6E8A-4147-A177-3AD203B41FA5}">
                      <a16:colId xmlns:a16="http://schemas.microsoft.com/office/drawing/2014/main" val="1401593738"/>
                    </a:ext>
                  </a:extLst>
                </a:gridCol>
                <a:gridCol w="411480">
                  <a:extLst>
                    <a:ext uri="{9D8B030D-6E8A-4147-A177-3AD203B41FA5}">
                      <a16:colId xmlns:a16="http://schemas.microsoft.com/office/drawing/2014/main" val="27567412"/>
                    </a:ext>
                  </a:extLst>
                </a:gridCol>
                <a:gridCol w="411480">
                  <a:extLst>
                    <a:ext uri="{9D8B030D-6E8A-4147-A177-3AD203B41FA5}">
                      <a16:colId xmlns:a16="http://schemas.microsoft.com/office/drawing/2014/main" val="2534016800"/>
                    </a:ext>
                  </a:extLst>
                </a:gridCol>
                <a:gridCol w="411480">
                  <a:extLst>
                    <a:ext uri="{9D8B030D-6E8A-4147-A177-3AD203B41FA5}">
                      <a16:colId xmlns:a16="http://schemas.microsoft.com/office/drawing/2014/main" val="1625031110"/>
                    </a:ext>
                  </a:extLst>
                </a:gridCol>
                <a:gridCol w="411480">
                  <a:extLst>
                    <a:ext uri="{9D8B030D-6E8A-4147-A177-3AD203B41FA5}">
                      <a16:colId xmlns:a16="http://schemas.microsoft.com/office/drawing/2014/main" val="2216952869"/>
                    </a:ext>
                  </a:extLst>
                </a:gridCol>
                <a:gridCol w="411480">
                  <a:extLst>
                    <a:ext uri="{9D8B030D-6E8A-4147-A177-3AD203B41FA5}">
                      <a16:colId xmlns:a16="http://schemas.microsoft.com/office/drawing/2014/main" val="33522014"/>
                    </a:ext>
                  </a:extLst>
                </a:gridCol>
                <a:gridCol w="411480">
                  <a:extLst>
                    <a:ext uri="{9D8B030D-6E8A-4147-A177-3AD203B41FA5}">
                      <a16:colId xmlns:a16="http://schemas.microsoft.com/office/drawing/2014/main" val="311357041"/>
                    </a:ext>
                  </a:extLst>
                </a:gridCol>
                <a:gridCol w="411480">
                  <a:extLst>
                    <a:ext uri="{9D8B030D-6E8A-4147-A177-3AD203B41FA5}">
                      <a16:colId xmlns:a16="http://schemas.microsoft.com/office/drawing/2014/main" val="4217590839"/>
                    </a:ext>
                  </a:extLst>
                </a:gridCol>
                <a:gridCol w="411480">
                  <a:extLst>
                    <a:ext uri="{9D8B030D-6E8A-4147-A177-3AD203B41FA5}">
                      <a16:colId xmlns:a16="http://schemas.microsoft.com/office/drawing/2014/main" val="1559446558"/>
                    </a:ext>
                  </a:extLst>
                </a:gridCol>
                <a:gridCol w="1728216">
                  <a:extLst>
                    <a:ext uri="{9D8B030D-6E8A-4147-A177-3AD203B41FA5}">
                      <a16:colId xmlns:a16="http://schemas.microsoft.com/office/drawing/2014/main" val="104980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7903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- 2024-11-26 11:08:46</a:t>
                      </a:r>
                      <a:r>
                        <a:rPr kumimoji="0" lang="en-US" sz="1000" b="0" i="0" u="none" strike="noStrike" kern="1200" cap="none" spc="0" normalizeH="0" baseline="0" noProof="0">
                          <a:ln>
                            <a:noFill/>
                          </a:ln>
                          <a:solidFill>
                            <a:prstClr val="black"/>
                          </a:solidFill>
                          <a:effectLst/>
                          <a:uLnTx/>
                          <a:uFillTx/>
                          <a:latin typeface="Calibri"/>
                          <a:ea typeface="+mn-ea"/>
                          <a:cs typeface="+mn-cs"/>
                        </a:rPr>
                        <a:t>
 Spare 20% Rabatt während unserer Black Week 🍫 
Jede Schokolade wird zu einem Liebesbrief in süßer Form – ein Geschenk, das Herzen höher schlagen lässt ❤️
OR
Nur während unserer Black Week kannst du unsere Mini Schokolade mit einem süßen Rabatt von 20% erleben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https://quintly-eu-image-storage.s3.amazonaws.com/ce3c7051b24efe7a43caa2123c501328/d63940bd6508e60ca17176a8f4a3b6e0.jpg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91705217"/>
                  </a:ext>
                </a:extLst>
              </a:tr>
            </a:tbl>
          </a:graphicData>
        </a:graphic>
      </p:graphicFrame>
      <p:sp>
        <p:nvSpPr>
          <p:cNvPr id="4" name="Text Placeholder 3">
            <a:extLst>
              <a:ext uri="{FF2B5EF4-FFF2-40B4-BE49-F238E27FC236}">
                <a16:creationId xmlns:a16="http://schemas.microsoft.com/office/drawing/2014/main" id="{B67BE5B9-A43C-4F80-85AB-405092218807}"/>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293732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661C-0801-4387-9DB5-E451FFC8C240}"/>
              </a:ext>
            </a:extLst>
          </p:cNvPr>
          <p:cNvSpPr>
            <a:spLocks noGrp="1"/>
          </p:cNvSpPr>
          <p:nvPr>
            <p:ph type="title"/>
          </p:nvPr>
        </p:nvSpPr>
        <p:spPr/>
        <p:txBody>
          <a:bodyPr/>
          <a:lstStyle/>
          <a:p>
            <a:r>
              <a:rPr lang="en-US"/>
              <a:t>Facebook Instagram Paid Post Performance | 2 profiles - 3 of 25</a:t>
            </a:r>
          </a:p>
        </p:txBody>
      </p:sp>
      <p:graphicFrame>
        <p:nvGraphicFramePr>
          <p:cNvPr id="5" name="Table Placeholder 4">
            <a:extLst>
              <a:ext uri="{FF2B5EF4-FFF2-40B4-BE49-F238E27FC236}">
                <a16:creationId xmlns:a16="http://schemas.microsoft.com/office/drawing/2014/main" id="{BFEBF0FC-C40F-4695-B87B-4743D41BD73E}"/>
              </a:ext>
            </a:extLst>
          </p:cNvPr>
          <p:cNvGraphicFramePr>
            <a:graphicFrameLocks noGrp="1"/>
          </p:cNvGraphicFramePr>
          <p:nvPr>
            <p:ph type="tbl" sz="quarter" idx="13"/>
            <p:extLst>
              <p:ext uri="{D42A27DB-BD31-4B8C-83A1-F6EECF244321}">
                <p14:modId xmlns:p14="http://schemas.microsoft.com/office/powerpoint/2010/main" val="21537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1484824"/>
                    </a:ext>
                  </a:extLst>
                </a:gridCol>
                <a:gridCol w="1152144">
                  <a:extLst>
                    <a:ext uri="{9D8B030D-6E8A-4147-A177-3AD203B41FA5}">
                      <a16:colId xmlns:a16="http://schemas.microsoft.com/office/drawing/2014/main" val="895574230"/>
                    </a:ext>
                  </a:extLst>
                </a:gridCol>
                <a:gridCol w="411480">
                  <a:extLst>
                    <a:ext uri="{9D8B030D-6E8A-4147-A177-3AD203B41FA5}">
                      <a16:colId xmlns:a16="http://schemas.microsoft.com/office/drawing/2014/main" val="4027150002"/>
                    </a:ext>
                  </a:extLst>
                </a:gridCol>
                <a:gridCol w="411480">
                  <a:extLst>
                    <a:ext uri="{9D8B030D-6E8A-4147-A177-3AD203B41FA5}">
                      <a16:colId xmlns:a16="http://schemas.microsoft.com/office/drawing/2014/main" val="971045314"/>
                    </a:ext>
                  </a:extLst>
                </a:gridCol>
                <a:gridCol w="411480">
                  <a:extLst>
                    <a:ext uri="{9D8B030D-6E8A-4147-A177-3AD203B41FA5}">
                      <a16:colId xmlns:a16="http://schemas.microsoft.com/office/drawing/2014/main" val="2744209085"/>
                    </a:ext>
                  </a:extLst>
                </a:gridCol>
                <a:gridCol w="411480">
                  <a:extLst>
                    <a:ext uri="{9D8B030D-6E8A-4147-A177-3AD203B41FA5}">
                      <a16:colId xmlns:a16="http://schemas.microsoft.com/office/drawing/2014/main" val="391227032"/>
                    </a:ext>
                  </a:extLst>
                </a:gridCol>
                <a:gridCol w="411480">
                  <a:extLst>
                    <a:ext uri="{9D8B030D-6E8A-4147-A177-3AD203B41FA5}">
                      <a16:colId xmlns:a16="http://schemas.microsoft.com/office/drawing/2014/main" val="2053401659"/>
                    </a:ext>
                  </a:extLst>
                </a:gridCol>
                <a:gridCol w="411480">
                  <a:extLst>
                    <a:ext uri="{9D8B030D-6E8A-4147-A177-3AD203B41FA5}">
                      <a16:colId xmlns:a16="http://schemas.microsoft.com/office/drawing/2014/main" val="2725199931"/>
                    </a:ext>
                  </a:extLst>
                </a:gridCol>
                <a:gridCol w="411480">
                  <a:extLst>
                    <a:ext uri="{9D8B030D-6E8A-4147-A177-3AD203B41FA5}">
                      <a16:colId xmlns:a16="http://schemas.microsoft.com/office/drawing/2014/main" val="2970807233"/>
                    </a:ext>
                  </a:extLst>
                </a:gridCol>
                <a:gridCol w="411480">
                  <a:extLst>
                    <a:ext uri="{9D8B030D-6E8A-4147-A177-3AD203B41FA5}">
                      <a16:colId xmlns:a16="http://schemas.microsoft.com/office/drawing/2014/main" val="4114877126"/>
                    </a:ext>
                  </a:extLst>
                </a:gridCol>
                <a:gridCol w="411480">
                  <a:extLst>
                    <a:ext uri="{9D8B030D-6E8A-4147-A177-3AD203B41FA5}">
                      <a16:colId xmlns:a16="http://schemas.microsoft.com/office/drawing/2014/main" val="3600866280"/>
                    </a:ext>
                  </a:extLst>
                </a:gridCol>
                <a:gridCol w="1728216">
                  <a:extLst>
                    <a:ext uri="{9D8B030D-6E8A-4147-A177-3AD203B41FA5}">
                      <a16:colId xmlns:a16="http://schemas.microsoft.com/office/drawing/2014/main" val="135310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5434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- 2024-11-26 11:08:46</a:t>
                      </a:r>
                      <a:r>
                        <a:rPr kumimoji="0" lang="de-DE" sz="1000" b="0" i="0" u="none" strike="noStrike" kern="1200" cap="none" spc="0" normalizeH="0" baseline="0" noProof="0">
                          <a:ln>
                            <a:noFill/>
                          </a:ln>
                          <a:solidFill>
                            <a:prstClr val="black"/>
                          </a:solidFill>
                          <a:effectLst/>
                          <a:uLnTx/>
                          <a:uFillTx/>
                          <a:latin typeface="Calibri"/>
                          <a:ea typeface="+mn-ea"/>
                          <a:cs typeface="+mn-cs"/>
                        </a:rPr>
                        <a:t>
 Spare 20% Rabatt während unserer Black Week 🍫 
Jede Schokolade wird zu einem Liebesbrief in süßer Form – ein Geschenk, das Herzen höher schlagen lässt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https://quintly-eu-image-storage.s3.amazonaws.com/ce3c7051b24efe7a43caa2123c501328/12bb01d6adc415baa507b2fb1554c4bb.jpg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47063638"/>
                  </a:ext>
                </a:extLst>
              </a:tr>
            </a:tbl>
          </a:graphicData>
        </a:graphic>
      </p:graphicFrame>
      <p:sp>
        <p:nvSpPr>
          <p:cNvPr id="4" name="Text Placeholder 3">
            <a:extLst>
              <a:ext uri="{FF2B5EF4-FFF2-40B4-BE49-F238E27FC236}">
                <a16:creationId xmlns:a16="http://schemas.microsoft.com/office/drawing/2014/main" id="{EABFBD91-45C3-4294-9525-FEC982BAB928}"/>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587369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4B5E-E016-4C6B-B926-90E58C2EF44F}"/>
              </a:ext>
            </a:extLst>
          </p:cNvPr>
          <p:cNvSpPr>
            <a:spLocks noGrp="1"/>
          </p:cNvSpPr>
          <p:nvPr>
            <p:ph type="title"/>
          </p:nvPr>
        </p:nvSpPr>
        <p:spPr/>
        <p:txBody>
          <a:bodyPr/>
          <a:lstStyle/>
          <a:p>
            <a:r>
              <a:rPr lang="en-US"/>
              <a:t>Facebook Instagram Paid Post Performance | 2 profiles - 4 of 25</a:t>
            </a:r>
          </a:p>
        </p:txBody>
      </p:sp>
      <p:graphicFrame>
        <p:nvGraphicFramePr>
          <p:cNvPr id="5" name="Table Placeholder 4">
            <a:extLst>
              <a:ext uri="{FF2B5EF4-FFF2-40B4-BE49-F238E27FC236}">
                <a16:creationId xmlns:a16="http://schemas.microsoft.com/office/drawing/2014/main" id="{94CE9AE6-A0C3-46E3-A907-F05A2582601F}"/>
              </a:ext>
            </a:extLst>
          </p:cNvPr>
          <p:cNvGraphicFramePr>
            <a:graphicFrameLocks noGrp="1"/>
          </p:cNvGraphicFramePr>
          <p:nvPr>
            <p:ph type="tbl" sz="quarter" idx="13"/>
            <p:extLst>
              <p:ext uri="{D42A27DB-BD31-4B8C-83A1-F6EECF244321}">
                <p14:modId xmlns:p14="http://schemas.microsoft.com/office/powerpoint/2010/main" val="412403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88572431"/>
                    </a:ext>
                  </a:extLst>
                </a:gridCol>
                <a:gridCol w="1152144">
                  <a:extLst>
                    <a:ext uri="{9D8B030D-6E8A-4147-A177-3AD203B41FA5}">
                      <a16:colId xmlns:a16="http://schemas.microsoft.com/office/drawing/2014/main" val="1841487703"/>
                    </a:ext>
                  </a:extLst>
                </a:gridCol>
                <a:gridCol w="411480">
                  <a:extLst>
                    <a:ext uri="{9D8B030D-6E8A-4147-A177-3AD203B41FA5}">
                      <a16:colId xmlns:a16="http://schemas.microsoft.com/office/drawing/2014/main" val="4152370603"/>
                    </a:ext>
                  </a:extLst>
                </a:gridCol>
                <a:gridCol w="411480">
                  <a:extLst>
                    <a:ext uri="{9D8B030D-6E8A-4147-A177-3AD203B41FA5}">
                      <a16:colId xmlns:a16="http://schemas.microsoft.com/office/drawing/2014/main" val="1582946427"/>
                    </a:ext>
                  </a:extLst>
                </a:gridCol>
                <a:gridCol w="411480">
                  <a:extLst>
                    <a:ext uri="{9D8B030D-6E8A-4147-A177-3AD203B41FA5}">
                      <a16:colId xmlns:a16="http://schemas.microsoft.com/office/drawing/2014/main" val="3154260079"/>
                    </a:ext>
                  </a:extLst>
                </a:gridCol>
                <a:gridCol w="411480">
                  <a:extLst>
                    <a:ext uri="{9D8B030D-6E8A-4147-A177-3AD203B41FA5}">
                      <a16:colId xmlns:a16="http://schemas.microsoft.com/office/drawing/2014/main" val="3399924903"/>
                    </a:ext>
                  </a:extLst>
                </a:gridCol>
                <a:gridCol w="411480">
                  <a:extLst>
                    <a:ext uri="{9D8B030D-6E8A-4147-A177-3AD203B41FA5}">
                      <a16:colId xmlns:a16="http://schemas.microsoft.com/office/drawing/2014/main" val="2447451894"/>
                    </a:ext>
                  </a:extLst>
                </a:gridCol>
                <a:gridCol w="411480">
                  <a:extLst>
                    <a:ext uri="{9D8B030D-6E8A-4147-A177-3AD203B41FA5}">
                      <a16:colId xmlns:a16="http://schemas.microsoft.com/office/drawing/2014/main" val="3583833749"/>
                    </a:ext>
                  </a:extLst>
                </a:gridCol>
                <a:gridCol w="411480">
                  <a:extLst>
                    <a:ext uri="{9D8B030D-6E8A-4147-A177-3AD203B41FA5}">
                      <a16:colId xmlns:a16="http://schemas.microsoft.com/office/drawing/2014/main" val="2085093282"/>
                    </a:ext>
                  </a:extLst>
                </a:gridCol>
                <a:gridCol w="411480">
                  <a:extLst>
                    <a:ext uri="{9D8B030D-6E8A-4147-A177-3AD203B41FA5}">
                      <a16:colId xmlns:a16="http://schemas.microsoft.com/office/drawing/2014/main" val="2299381394"/>
                    </a:ext>
                  </a:extLst>
                </a:gridCol>
                <a:gridCol w="411480">
                  <a:extLst>
                    <a:ext uri="{9D8B030D-6E8A-4147-A177-3AD203B41FA5}">
                      <a16:colId xmlns:a16="http://schemas.microsoft.com/office/drawing/2014/main" val="1301497894"/>
                    </a:ext>
                  </a:extLst>
                </a:gridCol>
                <a:gridCol w="1728216">
                  <a:extLst>
                    <a:ext uri="{9D8B030D-6E8A-4147-A177-3AD203B41FA5}">
                      <a16:colId xmlns:a16="http://schemas.microsoft.com/office/drawing/2014/main" val="68006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121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- 2024-11-26 11:08:46</a:t>
                      </a:r>
                      <a:r>
                        <a:rPr kumimoji="0" lang="de-DE" sz="1000" b="0" i="0" u="none" strike="noStrike" kern="1200" cap="none" spc="0" normalizeH="0" baseline="0" noProof="0">
                          <a:ln>
                            <a:noFill/>
                          </a:ln>
                          <a:solidFill>
                            <a:prstClr val="black"/>
                          </a:solidFill>
                          <a:effectLst/>
                          <a:uLnTx/>
                          <a:uFillTx/>
                          <a:latin typeface="Calibri"/>
                          <a:ea typeface="+mn-ea"/>
                          <a:cs typeface="+mn-cs"/>
                        </a:rPr>
                        <a:t>
 Mache dieses Jahr zu einem Fest der Liebe und des Genusses. Mit jedem Bissen unserer Schokolade schickst du eine Botschaft der Zärtlichkeit ❤️
OR
Jedes Mini ist ein Meisterwerk aus hochwertigen Zutaten 🍫 Jetzt kannst du diese unvergleichliche Qualität mit einem süßen Rabatt erleben 🥳
OR
Spare 20% Rabatt während unserer Black Week 🍫 
Jede Schokolade wird zu einem Liebesbrief in süßer Form – ein Geschenk, das Herzen höher schlagen lässt ❤️
OR
Mache dieses Jahr zu einem Fest der Liebe und des Genusses. Nur jetzt kannst du dabei 20% Rabatt sparen ❤️
OR
Nur während unserer Black Week kannst du unsere Mini Schokolade mit einem süßen Rabatt von 20% erleben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https://quintly-eu-image-storage.s3.amazonaws.com/ce3c7051b24efe7a43caa2123c501328/79b8949d4de41033e0e5eb997ab1ae08.jpg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35796645"/>
                  </a:ext>
                </a:extLst>
              </a:tr>
            </a:tbl>
          </a:graphicData>
        </a:graphic>
      </p:graphicFrame>
      <p:sp>
        <p:nvSpPr>
          <p:cNvPr id="4" name="Text Placeholder 3">
            <a:extLst>
              <a:ext uri="{FF2B5EF4-FFF2-40B4-BE49-F238E27FC236}">
                <a16:creationId xmlns:a16="http://schemas.microsoft.com/office/drawing/2014/main" id="{102B0601-6434-423E-B646-C6C6CA68A8B2}"/>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028944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08FD0-4D50-4E25-A685-728A9EE39F07}"/>
              </a:ext>
            </a:extLst>
          </p:cNvPr>
          <p:cNvSpPr>
            <a:spLocks noGrp="1"/>
          </p:cNvSpPr>
          <p:nvPr>
            <p:ph type="title"/>
          </p:nvPr>
        </p:nvSpPr>
        <p:spPr/>
        <p:txBody>
          <a:bodyPr/>
          <a:lstStyle/>
          <a:p>
            <a:r>
              <a:rPr lang="en-US"/>
              <a:t>Facebook Instagram Paid Post Performance | 2 profiles - 5 of 25</a:t>
            </a:r>
          </a:p>
        </p:txBody>
      </p:sp>
      <p:graphicFrame>
        <p:nvGraphicFramePr>
          <p:cNvPr id="5" name="Table Placeholder 4">
            <a:extLst>
              <a:ext uri="{FF2B5EF4-FFF2-40B4-BE49-F238E27FC236}">
                <a16:creationId xmlns:a16="http://schemas.microsoft.com/office/drawing/2014/main" id="{B47E0AF3-56D4-40A6-B74E-393881025985}"/>
              </a:ext>
            </a:extLst>
          </p:cNvPr>
          <p:cNvGraphicFramePr>
            <a:graphicFrameLocks noGrp="1"/>
          </p:cNvGraphicFramePr>
          <p:nvPr>
            <p:ph type="tbl" sz="quarter" idx="13"/>
            <p:extLst>
              <p:ext uri="{D42A27DB-BD31-4B8C-83A1-F6EECF244321}">
                <p14:modId xmlns:p14="http://schemas.microsoft.com/office/powerpoint/2010/main" val="254125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4004511"/>
                    </a:ext>
                  </a:extLst>
                </a:gridCol>
                <a:gridCol w="1152144">
                  <a:extLst>
                    <a:ext uri="{9D8B030D-6E8A-4147-A177-3AD203B41FA5}">
                      <a16:colId xmlns:a16="http://schemas.microsoft.com/office/drawing/2014/main" val="1022110135"/>
                    </a:ext>
                  </a:extLst>
                </a:gridCol>
                <a:gridCol w="411480">
                  <a:extLst>
                    <a:ext uri="{9D8B030D-6E8A-4147-A177-3AD203B41FA5}">
                      <a16:colId xmlns:a16="http://schemas.microsoft.com/office/drawing/2014/main" val="3539736753"/>
                    </a:ext>
                  </a:extLst>
                </a:gridCol>
                <a:gridCol w="411480">
                  <a:extLst>
                    <a:ext uri="{9D8B030D-6E8A-4147-A177-3AD203B41FA5}">
                      <a16:colId xmlns:a16="http://schemas.microsoft.com/office/drawing/2014/main" val="234362989"/>
                    </a:ext>
                  </a:extLst>
                </a:gridCol>
                <a:gridCol w="411480">
                  <a:extLst>
                    <a:ext uri="{9D8B030D-6E8A-4147-A177-3AD203B41FA5}">
                      <a16:colId xmlns:a16="http://schemas.microsoft.com/office/drawing/2014/main" val="3646885891"/>
                    </a:ext>
                  </a:extLst>
                </a:gridCol>
                <a:gridCol w="411480">
                  <a:extLst>
                    <a:ext uri="{9D8B030D-6E8A-4147-A177-3AD203B41FA5}">
                      <a16:colId xmlns:a16="http://schemas.microsoft.com/office/drawing/2014/main" val="2908167640"/>
                    </a:ext>
                  </a:extLst>
                </a:gridCol>
                <a:gridCol w="411480">
                  <a:extLst>
                    <a:ext uri="{9D8B030D-6E8A-4147-A177-3AD203B41FA5}">
                      <a16:colId xmlns:a16="http://schemas.microsoft.com/office/drawing/2014/main" val="2397736160"/>
                    </a:ext>
                  </a:extLst>
                </a:gridCol>
                <a:gridCol w="411480">
                  <a:extLst>
                    <a:ext uri="{9D8B030D-6E8A-4147-A177-3AD203B41FA5}">
                      <a16:colId xmlns:a16="http://schemas.microsoft.com/office/drawing/2014/main" val="1384819742"/>
                    </a:ext>
                  </a:extLst>
                </a:gridCol>
                <a:gridCol w="411480">
                  <a:extLst>
                    <a:ext uri="{9D8B030D-6E8A-4147-A177-3AD203B41FA5}">
                      <a16:colId xmlns:a16="http://schemas.microsoft.com/office/drawing/2014/main" val="3794432582"/>
                    </a:ext>
                  </a:extLst>
                </a:gridCol>
                <a:gridCol w="411480">
                  <a:extLst>
                    <a:ext uri="{9D8B030D-6E8A-4147-A177-3AD203B41FA5}">
                      <a16:colId xmlns:a16="http://schemas.microsoft.com/office/drawing/2014/main" val="2808297523"/>
                    </a:ext>
                  </a:extLst>
                </a:gridCol>
                <a:gridCol w="411480">
                  <a:extLst>
                    <a:ext uri="{9D8B030D-6E8A-4147-A177-3AD203B41FA5}">
                      <a16:colId xmlns:a16="http://schemas.microsoft.com/office/drawing/2014/main" val="2646686446"/>
                    </a:ext>
                  </a:extLst>
                </a:gridCol>
                <a:gridCol w="1728216">
                  <a:extLst>
                    <a:ext uri="{9D8B030D-6E8A-4147-A177-3AD203B41FA5}">
                      <a16:colId xmlns:a16="http://schemas.microsoft.com/office/drawing/2014/main" val="102918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7628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18:32:23</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https://quintly-eu-image-storage.s3.amazonaws.com/ce3c7051b24efe7a43caa2123c501328/01019bd2d615e4f61ef8e19acf5ba4d1.png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56963605"/>
                  </a:ext>
                </a:extLst>
              </a:tr>
            </a:tbl>
          </a:graphicData>
        </a:graphic>
      </p:graphicFrame>
      <p:sp>
        <p:nvSpPr>
          <p:cNvPr id="4" name="Text Placeholder 3">
            <a:extLst>
              <a:ext uri="{FF2B5EF4-FFF2-40B4-BE49-F238E27FC236}">
                <a16:creationId xmlns:a16="http://schemas.microsoft.com/office/drawing/2014/main" id="{8A9588BD-D581-4A89-B320-27358570DE2C}"/>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419308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4921-FE2E-4738-8BE5-543A7E376DE3}"/>
              </a:ext>
            </a:extLst>
          </p:cNvPr>
          <p:cNvSpPr>
            <a:spLocks noGrp="1"/>
          </p:cNvSpPr>
          <p:nvPr>
            <p:ph type="title"/>
          </p:nvPr>
        </p:nvSpPr>
        <p:spPr/>
        <p:txBody>
          <a:bodyPr/>
          <a:lstStyle/>
          <a:p>
            <a:r>
              <a:rPr lang="en-US"/>
              <a:t>Facebook Instagram Paid Post Performance | 2 profiles - 6 of 25</a:t>
            </a:r>
          </a:p>
        </p:txBody>
      </p:sp>
      <p:graphicFrame>
        <p:nvGraphicFramePr>
          <p:cNvPr id="5" name="Table Placeholder 4">
            <a:extLst>
              <a:ext uri="{FF2B5EF4-FFF2-40B4-BE49-F238E27FC236}">
                <a16:creationId xmlns:a16="http://schemas.microsoft.com/office/drawing/2014/main" id="{5DF3E17A-8F11-4EED-8104-C2B125544F2C}"/>
              </a:ext>
            </a:extLst>
          </p:cNvPr>
          <p:cNvGraphicFramePr>
            <a:graphicFrameLocks noGrp="1"/>
          </p:cNvGraphicFramePr>
          <p:nvPr>
            <p:ph type="tbl" sz="quarter" idx="13"/>
            <p:extLst>
              <p:ext uri="{D42A27DB-BD31-4B8C-83A1-F6EECF244321}">
                <p14:modId xmlns:p14="http://schemas.microsoft.com/office/powerpoint/2010/main" val="72988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5245155"/>
                    </a:ext>
                  </a:extLst>
                </a:gridCol>
                <a:gridCol w="1152144">
                  <a:extLst>
                    <a:ext uri="{9D8B030D-6E8A-4147-A177-3AD203B41FA5}">
                      <a16:colId xmlns:a16="http://schemas.microsoft.com/office/drawing/2014/main" val="4243227720"/>
                    </a:ext>
                  </a:extLst>
                </a:gridCol>
                <a:gridCol w="411480">
                  <a:extLst>
                    <a:ext uri="{9D8B030D-6E8A-4147-A177-3AD203B41FA5}">
                      <a16:colId xmlns:a16="http://schemas.microsoft.com/office/drawing/2014/main" val="225627791"/>
                    </a:ext>
                  </a:extLst>
                </a:gridCol>
                <a:gridCol w="411480">
                  <a:extLst>
                    <a:ext uri="{9D8B030D-6E8A-4147-A177-3AD203B41FA5}">
                      <a16:colId xmlns:a16="http://schemas.microsoft.com/office/drawing/2014/main" val="275397159"/>
                    </a:ext>
                  </a:extLst>
                </a:gridCol>
                <a:gridCol w="411480">
                  <a:extLst>
                    <a:ext uri="{9D8B030D-6E8A-4147-A177-3AD203B41FA5}">
                      <a16:colId xmlns:a16="http://schemas.microsoft.com/office/drawing/2014/main" val="4108142873"/>
                    </a:ext>
                  </a:extLst>
                </a:gridCol>
                <a:gridCol w="411480">
                  <a:extLst>
                    <a:ext uri="{9D8B030D-6E8A-4147-A177-3AD203B41FA5}">
                      <a16:colId xmlns:a16="http://schemas.microsoft.com/office/drawing/2014/main" val="1001727734"/>
                    </a:ext>
                  </a:extLst>
                </a:gridCol>
                <a:gridCol w="411480">
                  <a:extLst>
                    <a:ext uri="{9D8B030D-6E8A-4147-A177-3AD203B41FA5}">
                      <a16:colId xmlns:a16="http://schemas.microsoft.com/office/drawing/2014/main" val="2441968699"/>
                    </a:ext>
                  </a:extLst>
                </a:gridCol>
                <a:gridCol w="411480">
                  <a:extLst>
                    <a:ext uri="{9D8B030D-6E8A-4147-A177-3AD203B41FA5}">
                      <a16:colId xmlns:a16="http://schemas.microsoft.com/office/drawing/2014/main" val="3882817340"/>
                    </a:ext>
                  </a:extLst>
                </a:gridCol>
                <a:gridCol w="411480">
                  <a:extLst>
                    <a:ext uri="{9D8B030D-6E8A-4147-A177-3AD203B41FA5}">
                      <a16:colId xmlns:a16="http://schemas.microsoft.com/office/drawing/2014/main" val="230503703"/>
                    </a:ext>
                  </a:extLst>
                </a:gridCol>
                <a:gridCol w="411480">
                  <a:extLst>
                    <a:ext uri="{9D8B030D-6E8A-4147-A177-3AD203B41FA5}">
                      <a16:colId xmlns:a16="http://schemas.microsoft.com/office/drawing/2014/main" val="3863903559"/>
                    </a:ext>
                  </a:extLst>
                </a:gridCol>
                <a:gridCol w="411480">
                  <a:extLst>
                    <a:ext uri="{9D8B030D-6E8A-4147-A177-3AD203B41FA5}">
                      <a16:colId xmlns:a16="http://schemas.microsoft.com/office/drawing/2014/main" val="2153834929"/>
                    </a:ext>
                  </a:extLst>
                </a:gridCol>
                <a:gridCol w="1728216">
                  <a:extLst>
                    <a:ext uri="{9D8B030D-6E8A-4147-A177-3AD203B41FA5}">
                      <a16:colId xmlns:a16="http://schemas.microsoft.com/office/drawing/2014/main" val="278727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4535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18:32:23</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https://quintly-eu-image-storage.s3.amazonaws.com/ce3c7051b24efe7a43caa2123c501328/f6b448a43b638ac224f3ad481fd21bcd.png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714897059"/>
                  </a:ext>
                </a:extLst>
              </a:tr>
            </a:tbl>
          </a:graphicData>
        </a:graphic>
      </p:graphicFrame>
      <p:sp>
        <p:nvSpPr>
          <p:cNvPr id="4" name="Text Placeholder 3">
            <a:extLst>
              <a:ext uri="{FF2B5EF4-FFF2-40B4-BE49-F238E27FC236}">
                <a16:creationId xmlns:a16="http://schemas.microsoft.com/office/drawing/2014/main" id="{F84C9C3A-98D4-496A-B23C-120C3B1D713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041774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5BE5-2452-4CBE-9907-22DAF489FAF6}"/>
              </a:ext>
            </a:extLst>
          </p:cNvPr>
          <p:cNvSpPr>
            <a:spLocks noGrp="1"/>
          </p:cNvSpPr>
          <p:nvPr>
            <p:ph type="title"/>
          </p:nvPr>
        </p:nvSpPr>
        <p:spPr/>
        <p:txBody>
          <a:bodyPr/>
          <a:lstStyle/>
          <a:p>
            <a:r>
              <a:rPr lang="en-US"/>
              <a:t>Facebook Instagram Paid Post Performance | 2 profiles - 7 of 25</a:t>
            </a:r>
          </a:p>
        </p:txBody>
      </p:sp>
      <p:graphicFrame>
        <p:nvGraphicFramePr>
          <p:cNvPr id="5" name="Table Placeholder 4">
            <a:extLst>
              <a:ext uri="{FF2B5EF4-FFF2-40B4-BE49-F238E27FC236}">
                <a16:creationId xmlns:a16="http://schemas.microsoft.com/office/drawing/2014/main" id="{782E7622-64E2-400F-8063-A27BDA3368AA}"/>
              </a:ext>
            </a:extLst>
          </p:cNvPr>
          <p:cNvGraphicFramePr>
            <a:graphicFrameLocks noGrp="1"/>
          </p:cNvGraphicFramePr>
          <p:nvPr>
            <p:ph type="tbl" sz="quarter" idx="13"/>
            <p:extLst>
              <p:ext uri="{D42A27DB-BD31-4B8C-83A1-F6EECF244321}">
                <p14:modId xmlns:p14="http://schemas.microsoft.com/office/powerpoint/2010/main" val="358503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80046314"/>
                    </a:ext>
                  </a:extLst>
                </a:gridCol>
                <a:gridCol w="1152144">
                  <a:extLst>
                    <a:ext uri="{9D8B030D-6E8A-4147-A177-3AD203B41FA5}">
                      <a16:colId xmlns:a16="http://schemas.microsoft.com/office/drawing/2014/main" val="3027602659"/>
                    </a:ext>
                  </a:extLst>
                </a:gridCol>
                <a:gridCol w="411480">
                  <a:extLst>
                    <a:ext uri="{9D8B030D-6E8A-4147-A177-3AD203B41FA5}">
                      <a16:colId xmlns:a16="http://schemas.microsoft.com/office/drawing/2014/main" val="1599613014"/>
                    </a:ext>
                  </a:extLst>
                </a:gridCol>
                <a:gridCol w="411480">
                  <a:extLst>
                    <a:ext uri="{9D8B030D-6E8A-4147-A177-3AD203B41FA5}">
                      <a16:colId xmlns:a16="http://schemas.microsoft.com/office/drawing/2014/main" val="3910110523"/>
                    </a:ext>
                  </a:extLst>
                </a:gridCol>
                <a:gridCol w="411480">
                  <a:extLst>
                    <a:ext uri="{9D8B030D-6E8A-4147-A177-3AD203B41FA5}">
                      <a16:colId xmlns:a16="http://schemas.microsoft.com/office/drawing/2014/main" val="2687414842"/>
                    </a:ext>
                  </a:extLst>
                </a:gridCol>
                <a:gridCol w="411480">
                  <a:extLst>
                    <a:ext uri="{9D8B030D-6E8A-4147-A177-3AD203B41FA5}">
                      <a16:colId xmlns:a16="http://schemas.microsoft.com/office/drawing/2014/main" val="460060714"/>
                    </a:ext>
                  </a:extLst>
                </a:gridCol>
                <a:gridCol w="411480">
                  <a:extLst>
                    <a:ext uri="{9D8B030D-6E8A-4147-A177-3AD203B41FA5}">
                      <a16:colId xmlns:a16="http://schemas.microsoft.com/office/drawing/2014/main" val="2429058560"/>
                    </a:ext>
                  </a:extLst>
                </a:gridCol>
                <a:gridCol w="411480">
                  <a:extLst>
                    <a:ext uri="{9D8B030D-6E8A-4147-A177-3AD203B41FA5}">
                      <a16:colId xmlns:a16="http://schemas.microsoft.com/office/drawing/2014/main" val="3149934793"/>
                    </a:ext>
                  </a:extLst>
                </a:gridCol>
                <a:gridCol w="411480">
                  <a:extLst>
                    <a:ext uri="{9D8B030D-6E8A-4147-A177-3AD203B41FA5}">
                      <a16:colId xmlns:a16="http://schemas.microsoft.com/office/drawing/2014/main" val="740921285"/>
                    </a:ext>
                  </a:extLst>
                </a:gridCol>
                <a:gridCol w="411480">
                  <a:extLst>
                    <a:ext uri="{9D8B030D-6E8A-4147-A177-3AD203B41FA5}">
                      <a16:colId xmlns:a16="http://schemas.microsoft.com/office/drawing/2014/main" val="3633974372"/>
                    </a:ext>
                  </a:extLst>
                </a:gridCol>
                <a:gridCol w="411480">
                  <a:extLst>
                    <a:ext uri="{9D8B030D-6E8A-4147-A177-3AD203B41FA5}">
                      <a16:colId xmlns:a16="http://schemas.microsoft.com/office/drawing/2014/main" val="1510953622"/>
                    </a:ext>
                  </a:extLst>
                </a:gridCol>
                <a:gridCol w="1728216">
                  <a:extLst>
                    <a:ext uri="{9D8B030D-6E8A-4147-A177-3AD203B41FA5}">
                      <a16:colId xmlns:a16="http://schemas.microsoft.com/office/drawing/2014/main" val="2094179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7382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18:32:17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https://quintly-eu-image-storage.s3.amazonaws.com/ce3c7051b24efe7a43caa2123c501328/2929e1da30dc0aebab3b4ce41e740319.png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68024170"/>
                  </a:ext>
                </a:extLst>
              </a:tr>
            </a:tbl>
          </a:graphicData>
        </a:graphic>
      </p:graphicFrame>
      <p:sp>
        <p:nvSpPr>
          <p:cNvPr id="4" name="Text Placeholder 3">
            <a:extLst>
              <a:ext uri="{FF2B5EF4-FFF2-40B4-BE49-F238E27FC236}">
                <a16:creationId xmlns:a16="http://schemas.microsoft.com/office/drawing/2014/main" id="{046D0F1A-59B3-43ED-BD87-C8827ABAA88D}"/>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818698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2DAC-6D7A-4C17-BE83-F7C75FEC4B8B}"/>
              </a:ext>
            </a:extLst>
          </p:cNvPr>
          <p:cNvSpPr>
            <a:spLocks noGrp="1"/>
          </p:cNvSpPr>
          <p:nvPr>
            <p:ph type="title"/>
          </p:nvPr>
        </p:nvSpPr>
        <p:spPr/>
        <p:txBody>
          <a:bodyPr/>
          <a:lstStyle/>
          <a:p>
            <a:r>
              <a:rPr lang="en-US"/>
              <a:t>Facebook Instagram Paid Post Performance | 2 profiles - 8 of 25</a:t>
            </a:r>
          </a:p>
        </p:txBody>
      </p:sp>
      <p:graphicFrame>
        <p:nvGraphicFramePr>
          <p:cNvPr id="5" name="Table Placeholder 4">
            <a:extLst>
              <a:ext uri="{FF2B5EF4-FFF2-40B4-BE49-F238E27FC236}">
                <a16:creationId xmlns:a16="http://schemas.microsoft.com/office/drawing/2014/main" id="{9715CAD8-E1F7-4839-A3F5-43C0357B9FF1}"/>
              </a:ext>
            </a:extLst>
          </p:cNvPr>
          <p:cNvGraphicFramePr>
            <a:graphicFrameLocks noGrp="1"/>
          </p:cNvGraphicFramePr>
          <p:nvPr>
            <p:ph type="tbl" sz="quarter" idx="13"/>
            <p:extLst>
              <p:ext uri="{D42A27DB-BD31-4B8C-83A1-F6EECF244321}">
                <p14:modId xmlns:p14="http://schemas.microsoft.com/office/powerpoint/2010/main" val="1469184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64868889"/>
                    </a:ext>
                  </a:extLst>
                </a:gridCol>
                <a:gridCol w="1152144">
                  <a:extLst>
                    <a:ext uri="{9D8B030D-6E8A-4147-A177-3AD203B41FA5}">
                      <a16:colId xmlns:a16="http://schemas.microsoft.com/office/drawing/2014/main" val="681846323"/>
                    </a:ext>
                  </a:extLst>
                </a:gridCol>
                <a:gridCol w="411480">
                  <a:extLst>
                    <a:ext uri="{9D8B030D-6E8A-4147-A177-3AD203B41FA5}">
                      <a16:colId xmlns:a16="http://schemas.microsoft.com/office/drawing/2014/main" val="282649078"/>
                    </a:ext>
                  </a:extLst>
                </a:gridCol>
                <a:gridCol w="411480">
                  <a:extLst>
                    <a:ext uri="{9D8B030D-6E8A-4147-A177-3AD203B41FA5}">
                      <a16:colId xmlns:a16="http://schemas.microsoft.com/office/drawing/2014/main" val="58644575"/>
                    </a:ext>
                  </a:extLst>
                </a:gridCol>
                <a:gridCol w="411480">
                  <a:extLst>
                    <a:ext uri="{9D8B030D-6E8A-4147-A177-3AD203B41FA5}">
                      <a16:colId xmlns:a16="http://schemas.microsoft.com/office/drawing/2014/main" val="3894622565"/>
                    </a:ext>
                  </a:extLst>
                </a:gridCol>
                <a:gridCol w="411480">
                  <a:extLst>
                    <a:ext uri="{9D8B030D-6E8A-4147-A177-3AD203B41FA5}">
                      <a16:colId xmlns:a16="http://schemas.microsoft.com/office/drawing/2014/main" val="251997027"/>
                    </a:ext>
                  </a:extLst>
                </a:gridCol>
                <a:gridCol w="411480">
                  <a:extLst>
                    <a:ext uri="{9D8B030D-6E8A-4147-A177-3AD203B41FA5}">
                      <a16:colId xmlns:a16="http://schemas.microsoft.com/office/drawing/2014/main" val="3814630181"/>
                    </a:ext>
                  </a:extLst>
                </a:gridCol>
                <a:gridCol w="411480">
                  <a:extLst>
                    <a:ext uri="{9D8B030D-6E8A-4147-A177-3AD203B41FA5}">
                      <a16:colId xmlns:a16="http://schemas.microsoft.com/office/drawing/2014/main" val="2231481541"/>
                    </a:ext>
                  </a:extLst>
                </a:gridCol>
                <a:gridCol w="411480">
                  <a:extLst>
                    <a:ext uri="{9D8B030D-6E8A-4147-A177-3AD203B41FA5}">
                      <a16:colId xmlns:a16="http://schemas.microsoft.com/office/drawing/2014/main" val="1916756059"/>
                    </a:ext>
                  </a:extLst>
                </a:gridCol>
                <a:gridCol w="411480">
                  <a:extLst>
                    <a:ext uri="{9D8B030D-6E8A-4147-A177-3AD203B41FA5}">
                      <a16:colId xmlns:a16="http://schemas.microsoft.com/office/drawing/2014/main" val="2201037403"/>
                    </a:ext>
                  </a:extLst>
                </a:gridCol>
                <a:gridCol w="411480">
                  <a:extLst>
                    <a:ext uri="{9D8B030D-6E8A-4147-A177-3AD203B41FA5}">
                      <a16:colId xmlns:a16="http://schemas.microsoft.com/office/drawing/2014/main" val="4283707783"/>
                    </a:ext>
                  </a:extLst>
                </a:gridCol>
                <a:gridCol w="1728216">
                  <a:extLst>
                    <a:ext uri="{9D8B030D-6E8A-4147-A177-3AD203B41FA5}">
                      <a16:colId xmlns:a16="http://schemas.microsoft.com/office/drawing/2014/main" val="1731163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1220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18:32:17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https://quintly-eu-image-storage.s3.amazonaws.com/ce3c7051b24efe7a43caa2123c501328/d0fb6314b3abc7384563e7e3ef557e7e.png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53174425"/>
                  </a:ext>
                </a:extLst>
              </a:tr>
            </a:tbl>
          </a:graphicData>
        </a:graphic>
      </p:graphicFrame>
      <p:sp>
        <p:nvSpPr>
          <p:cNvPr id="4" name="Text Placeholder 3">
            <a:extLst>
              <a:ext uri="{FF2B5EF4-FFF2-40B4-BE49-F238E27FC236}">
                <a16:creationId xmlns:a16="http://schemas.microsoft.com/office/drawing/2014/main" id="{DE011F63-CA03-4ABF-82CF-7B19803CF48A}"/>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4250002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CB41-DF1F-46E8-AFC9-10D04080C2F2}"/>
              </a:ext>
            </a:extLst>
          </p:cNvPr>
          <p:cNvSpPr>
            <a:spLocks noGrp="1"/>
          </p:cNvSpPr>
          <p:nvPr>
            <p:ph type="title"/>
          </p:nvPr>
        </p:nvSpPr>
        <p:spPr/>
        <p:txBody>
          <a:bodyPr/>
          <a:lstStyle/>
          <a:p>
            <a:r>
              <a:rPr lang="en-US"/>
              <a:t>Facebook Instagram Paid Post Performance | 2 profiles - 9 of 25</a:t>
            </a:r>
          </a:p>
        </p:txBody>
      </p:sp>
      <p:graphicFrame>
        <p:nvGraphicFramePr>
          <p:cNvPr id="5" name="Table Placeholder 4">
            <a:extLst>
              <a:ext uri="{FF2B5EF4-FFF2-40B4-BE49-F238E27FC236}">
                <a16:creationId xmlns:a16="http://schemas.microsoft.com/office/drawing/2014/main" id="{2F7526F5-9722-48C5-A78C-FD91553BEB13}"/>
              </a:ext>
            </a:extLst>
          </p:cNvPr>
          <p:cNvGraphicFramePr>
            <a:graphicFrameLocks noGrp="1"/>
          </p:cNvGraphicFramePr>
          <p:nvPr>
            <p:ph type="tbl" sz="quarter" idx="13"/>
            <p:extLst>
              <p:ext uri="{D42A27DB-BD31-4B8C-83A1-F6EECF244321}">
                <p14:modId xmlns:p14="http://schemas.microsoft.com/office/powerpoint/2010/main" val="405493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4505873"/>
                    </a:ext>
                  </a:extLst>
                </a:gridCol>
                <a:gridCol w="1152144">
                  <a:extLst>
                    <a:ext uri="{9D8B030D-6E8A-4147-A177-3AD203B41FA5}">
                      <a16:colId xmlns:a16="http://schemas.microsoft.com/office/drawing/2014/main" val="2276709897"/>
                    </a:ext>
                  </a:extLst>
                </a:gridCol>
                <a:gridCol w="411480">
                  <a:extLst>
                    <a:ext uri="{9D8B030D-6E8A-4147-A177-3AD203B41FA5}">
                      <a16:colId xmlns:a16="http://schemas.microsoft.com/office/drawing/2014/main" val="3838238707"/>
                    </a:ext>
                  </a:extLst>
                </a:gridCol>
                <a:gridCol w="411480">
                  <a:extLst>
                    <a:ext uri="{9D8B030D-6E8A-4147-A177-3AD203B41FA5}">
                      <a16:colId xmlns:a16="http://schemas.microsoft.com/office/drawing/2014/main" val="1385746857"/>
                    </a:ext>
                  </a:extLst>
                </a:gridCol>
                <a:gridCol w="411480">
                  <a:extLst>
                    <a:ext uri="{9D8B030D-6E8A-4147-A177-3AD203B41FA5}">
                      <a16:colId xmlns:a16="http://schemas.microsoft.com/office/drawing/2014/main" val="3022695063"/>
                    </a:ext>
                  </a:extLst>
                </a:gridCol>
                <a:gridCol w="411480">
                  <a:extLst>
                    <a:ext uri="{9D8B030D-6E8A-4147-A177-3AD203B41FA5}">
                      <a16:colId xmlns:a16="http://schemas.microsoft.com/office/drawing/2014/main" val="3569826570"/>
                    </a:ext>
                  </a:extLst>
                </a:gridCol>
                <a:gridCol w="411480">
                  <a:extLst>
                    <a:ext uri="{9D8B030D-6E8A-4147-A177-3AD203B41FA5}">
                      <a16:colId xmlns:a16="http://schemas.microsoft.com/office/drawing/2014/main" val="1978414551"/>
                    </a:ext>
                  </a:extLst>
                </a:gridCol>
                <a:gridCol w="411480">
                  <a:extLst>
                    <a:ext uri="{9D8B030D-6E8A-4147-A177-3AD203B41FA5}">
                      <a16:colId xmlns:a16="http://schemas.microsoft.com/office/drawing/2014/main" val="4074745432"/>
                    </a:ext>
                  </a:extLst>
                </a:gridCol>
                <a:gridCol w="411480">
                  <a:extLst>
                    <a:ext uri="{9D8B030D-6E8A-4147-A177-3AD203B41FA5}">
                      <a16:colId xmlns:a16="http://schemas.microsoft.com/office/drawing/2014/main" val="2350886547"/>
                    </a:ext>
                  </a:extLst>
                </a:gridCol>
                <a:gridCol w="411480">
                  <a:extLst>
                    <a:ext uri="{9D8B030D-6E8A-4147-A177-3AD203B41FA5}">
                      <a16:colId xmlns:a16="http://schemas.microsoft.com/office/drawing/2014/main" val="3054118212"/>
                    </a:ext>
                  </a:extLst>
                </a:gridCol>
                <a:gridCol w="411480">
                  <a:extLst>
                    <a:ext uri="{9D8B030D-6E8A-4147-A177-3AD203B41FA5}">
                      <a16:colId xmlns:a16="http://schemas.microsoft.com/office/drawing/2014/main" val="230064028"/>
                    </a:ext>
                  </a:extLst>
                </a:gridCol>
                <a:gridCol w="1728216">
                  <a:extLst>
                    <a:ext uri="{9D8B030D-6E8A-4147-A177-3AD203B41FA5}">
                      <a16:colId xmlns:a16="http://schemas.microsoft.com/office/drawing/2014/main" val="14251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8403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18:32:17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https://quintly-eu-image-storage.s3.amazonaws.com/ce3c7051b24efe7a43caa2123c501328/281e36801f363aec2ba4cb5f44c3949b.png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77326166"/>
                  </a:ext>
                </a:extLst>
              </a:tr>
            </a:tbl>
          </a:graphicData>
        </a:graphic>
      </p:graphicFrame>
      <p:sp>
        <p:nvSpPr>
          <p:cNvPr id="4" name="Text Placeholder 3">
            <a:extLst>
              <a:ext uri="{FF2B5EF4-FFF2-40B4-BE49-F238E27FC236}">
                <a16:creationId xmlns:a16="http://schemas.microsoft.com/office/drawing/2014/main" id="{C05A50B9-DB00-4E8A-9F57-ED6D4C45846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704950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F272C-2AAB-4B16-9727-5C8151DAE84F}"/>
              </a:ext>
            </a:extLst>
          </p:cNvPr>
          <p:cNvSpPr>
            <a:spLocks noGrp="1"/>
          </p:cNvSpPr>
          <p:nvPr>
            <p:ph type="title"/>
          </p:nvPr>
        </p:nvSpPr>
        <p:spPr/>
        <p:txBody>
          <a:bodyPr/>
          <a:lstStyle/>
          <a:p>
            <a:r>
              <a:rPr lang="en-US"/>
              <a:t>Facebook Instagram Paid Post Performance | 2 profiles - 10 of 25</a:t>
            </a:r>
          </a:p>
        </p:txBody>
      </p:sp>
      <p:graphicFrame>
        <p:nvGraphicFramePr>
          <p:cNvPr id="5" name="Table Placeholder 4">
            <a:extLst>
              <a:ext uri="{FF2B5EF4-FFF2-40B4-BE49-F238E27FC236}">
                <a16:creationId xmlns:a16="http://schemas.microsoft.com/office/drawing/2014/main" id="{1B49D169-9C6F-474A-BD2D-8CAB961BE28D}"/>
              </a:ext>
            </a:extLst>
          </p:cNvPr>
          <p:cNvGraphicFramePr>
            <a:graphicFrameLocks noGrp="1"/>
          </p:cNvGraphicFramePr>
          <p:nvPr>
            <p:ph type="tbl" sz="quarter" idx="13"/>
            <p:extLst>
              <p:ext uri="{D42A27DB-BD31-4B8C-83A1-F6EECF244321}">
                <p14:modId xmlns:p14="http://schemas.microsoft.com/office/powerpoint/2010/main" val="373775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9561273"/>
                    </a:ext>
                  </a:extLst>
                </a:gridCol>
                <a:gridCol w="1152144">
                  <a:extLst>
                    <a:ext uri="{9D8B030D-6E8A-4147-A177-3AD203B41FA5}">
                      <a16:colId xmlns:a16="http://schemas.microsoft.com/office/drawing/2014/main" val="1921641962"/>
                    </a:ext>
                  </a:extLst>
                </a:gridCol>
                <a:gridCol w="411480">
                  <a:extLst>
                    <a:ext uri="{9D8B030D-6E8A-4147-A177-3AD203B41FA5}">
                      <a16:colId xmlns:a16="http://schemas.microsoft.com/office/drawing/2014/main" val="2335985797"/>
                    </a:ext>
                  </a:extLst>
                </a:gridCol>
                <a:gridCol w="411480">
                  <a:extLst>
                    <a:ext uri="{9D8B030D-6E8A-4147-A177-3AD203B41FA5}">
                      <a16:colId xmlns:a16="http://schemas.microsoft.com/office/drawing/2014/main" val="2250838139"/>
                    </a:ext>
                  </a:extLst>
                </a:gridCol>
                <a:gridCol w="411480">
                  <a:extLst>
                    <a:ext uri="{9D8B030D-6E8A-4147-A177-3AD203B41FA5}">
                      <a16:colId xmlns:a16="http://schemas.microsoft.com/office/drawing/2014/main" val="3211503959"/>
                    </a:ext>
                  </a:extLst>
                </a:gridCol>
                <a:gridCol w="411480">
                  <a:extLst>
                    <a:ext uri="{9D8B030D-6E8A-4147-A177-3AD203B41FA5}">
                      <a16:colId xmlns:a16="http://schemas.microsoft.com/office/drawing/2014/main" val="3242296216"/>
                    </a:ext>
                  </a:extLst>
                </a:gridCol>
                <a:gridCol w="411480">
                  <a:extLst>
                    <a:ext uri="{9D8B030D-6E8A-4147-A177-3AD203B41FA5}">
                      <a16:colId xmlns:a16="http://schemas.microsoft.com/office/drawing/2014/main" val="4104554128"/>
                    </a:ext>
                  </a:extLst>
                </a:gridCol>
                <a:gridCol w="411480">
                  <a:extLst>
                    <a:ext uri="{9D8B030D-6E8A-4147-A177-3AD203B41FA5}">
                      <a16:colId xmlns:a16="http://schemas.microsoft.com/office/drawing/2014/main" val="261014398"/>
                    </a:ext>
                  </a:extLst>
                </a:gridCol>
                <a:gridCol w="411480">
                  <a:extLst>
                    <a:ext uri="{9D8B030D-6E8A-4147-A177-3AD203B41FA5}">
                      <a16:colId xmlns:a16="http://schemas.microsoft.com/office/drawing/2014/main" val="2458507752"/>
                    </a:ext>
                  </a:extLst>
                </a:gridCol>
                <a:gridCol w="411480">
                  <a:extLst>
                    <a:ext uri="{9D8B030D-6E8A-4147-A177-3AD203B41FA5}">
                      <a16:colId xmlns:a16="http://schemas.microsoft.com/office/drawing/2014/main" val="2441794033"/>
                    </a:ext>
                  </a:extLst>
                </a:gridCol>
                <a:gridCol w="411480">
                  <a:extLst>
                    <a:ext uri="{9D8B030D-6E8A-4147-A177-3AD203B41FA5}">
                      <a16:colId xmlns:a16="http://schemas.microsoft.com/office/drawing/2014/main" val="3705698636"/>
                    </a:ext>
                  </a:extLst>
                </a:gridCol>
                <a:gridCol w="1728216">
                  <a:extLst>
                    <a:ext uri="{9D8B030D-6E8A-4147-A177-3AD203B41FA5}">
                      <a16:colId xmlns:a16="http://schemas.microsoft.com/office/drawing/2014/main" val="235806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9009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17:34:32</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https://quintly-eu-image-storage.s3.amazonaws.com/ce3c7051b24efe7a43caa2123c501328/c4bcfb2259f2ccd0a173821496c652e5.png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836737942"/>
                  </a:ext>
                </a:extLst>
              </a:tr>
            </a:tbl>
          </a:graphicData>
        </a:graphic>
      </p:graphicFrame>
      <p:sp>
        <p:nvSpPr>
          <p:cNvPr id="4" name="Text Placeholder 3">
            <a:extLst>
              <a:ext uri="{FF2B5EF4-FFF2-40B4-BE49-F238E27FC236}">
                <a16:creationId xmlns:a16="http://schemas.microsoft.com/office/drawing/2014/main" id="{9B03A86C-6C0E-434D-A73F-506337818A05}"/>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629634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90A9-63F8-41D9-B1E7-0314015BEE40}"/>
              </a:ext>
            </a:extLst>
          </p:cNvPr>
          <p:cNvSpPr>
            <a:spLocks noGrp="1"/>
          </p:cNvSpPr>
          <p:nvPr>
            <p:ph type="title"/>
          </p:nvPr>
        </p:nvSpPr>
        <p:spPr/>
        <p:txBody>
          <a:bodyPr/>
          <a:lstStyle/>
          <a:p>
            <a:r>
              <a:rPr lang="en-US"/>
              <a:t>Facebook Instagram Paid Post Performance | 2 profiles - 11 of 25</a:t>
            </a:r>
          </a:p>
        </p:txBody>
      </p:sp>
      <p:graphicFrame>
        <p:nvGraphicFramePr>
          <p:cNvPr id="5" name="Table Placeholder 4">
            <a:extLst>
              <a:ext uri="{FF2B5EF4-FFF2-40B4-BE49-F238E27FC236}">
                <a16:creationId xmlns:a16="http://schemas.microsoft.com/office/drawing/2014/main" id="{BFE62B4F-578F-4D36-A064-7EAF27C157C0}"/>
              </a:ext>
            </a:extLst>
          </p:cNvPr>
          <p:cNvGraphicFramePr>
            <a:graphicFrameLocks noGrp="1"/>
          </p:cNvGraphicFramePr>
          <p:nvPr>
            <p:ph type="tbl" sz="quarter" idx="13"/>
            <p:extLst>
              <p:ext uri="{D42A27DB-BD31-4B8C-83A1-F6EECF244321}">
                <p14:modId xmlns:p14="http://schemas.microsoft.com/office/powerpoint/2010/main" val="805861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2223982"/>
                    </a:ext>
                  </a:extLst>
                </a:gridCol>
                <a:gridCol w="1152144">
                  <a:extLst>
                    <a:ext uri="{9D8B030D-6E8A-4147-A177-3AD203B41FA5}">
                      <a16:colId xmlns:a16="http://schemas.microsoft.com/office/drawing/2014/main" val="489353223"/>
                    </a:ext>
                  </a:extLst>
                </a:gridCol>
                <a:gridCol w="411480">
                  <a:extLst>
                    <a:ext uri="{9D8B030D-6E8A-4147-A177-3AD203B41FA5}">
                      <a16:colId xmlns:a16="http://schemas.microsoft.com/office/drawing/2014/main" val="4040108244"/>
                    </a:ext>
                  </a:extLst>
                </a:gridCol>
                <a:gridCol w="411480">
                  <a:extLst>
                    <a:ext uri="{9D8B030D-6E8A-4147-A177-3AD203B41FA5}">
                      <a16:colId xmlns:a16="http://schemas.microsoft.com/office/drawing/2014/main" val="596954414"/>
                    </a:ext>
                  </a:extLst>
                </a:gridCol>
                <a:gridCol w="411480">
                  <a:extLst>
                    <a:ext uri="{9D8B030D-6E8A-4147-A177-3AD203B41FA5}">
                      <a16:colId xmlns:a16="http://schemas.microsoft.com/office/drawing/2014/main" val="905156214"/>
                    </a:ext>
                  </a:extLst>
                </a:gridCol>
                <a:gridCol w="411480">
                  <a:extLst>
                    <a:ext uri="{9D8B030D-6E8A-4147-A177-3AD203B41FA5}">
                      <a16:colId xmlns:a16="http://schemas.microsoft.com/office/drawing/2014/main" val="134805779"/>
                    </a:ext>
                  </a:extLst>
                </a:gridCol>
                <a:gridCol w="411480">
                  <a:extLst>
                    <a:ext uri="{9D8B030D-6E8A-4147-A177-3AD203B41FA5}">
                      <a16:colId xmlns:a16="http://schemas.microsoft.com/office/drawing/2014/main" val="2979964003"/>
                    </a:ext>
                  </a:extLst>
                </a:gridCol>
                <a:gridCol w="411480">
                  <a:extLst>
                    <a:ext uri="{9D8B030D-6E8A-4147-A177-3AD203B41FA5}">
                      <a16:colId xmlns:a16="http://schemas.microsoft.com/office/drawing/2014/main" val="167994104"/>
                    </a:ext>
                  </a:extLst>
                </a:gridCol>
                <a:gridCol w="411480">
                  <a:extLst>
                    <a:ext uri="{9D8B030D-6E8A-4147-A177-3AD203B41FA5}">
                      <a16:colId xmlns:a16="http://schemas.microsoft.com/office/drawing/2014/main" val="2236305288"/>
                    </a:ext>
                  </a:extLst>
                </a:gridCol>
                <a:gridCol w="411480">
                  <a:extLst>
                    <a:ext uri="{9D8B030D-6E8A-4147-A177-3AD203B41FA5}">
                      <a16:colId xmlns:a16="http://schemas.microsoft.com/office/drawing/2014/main" val="3625394490"/>
                    </a:ext>
                  </a:extLst>
                </a:gridCol>
                <a:gridCol w="411480">
                  <a:extLst>
                    <a:ext uri="{9D8B030D-6E8A-4147-A177-3AD203B41FA5}">
                      <a16:colId xmlns:a16="http://schemas.microsoft.com/office/drawing/2014/main" val="1464533374"/>
                    </a:ext>
                  </a:extLst>
                </a:gridCol>
                <a:gridCol w="1728216">
                  <a:extLst>
                    <a:ext uri="{9D8B030D-6E8A-4147-A177-3AD203B41FA5}">
                      <a16:colId xmlns:a16="http://schemas.microsoft.com/office/drawing/2014/main" val="47114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292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https://quintly-eu-image-storage.s3.amazonaws.com/ce3c7051b24efe7a43caa2123c501328/ae25a338481c64669baf8607e77552be.png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01909827"/>
                  </a:ext>
                </a:extLst>
              </a:tr>
            </a:tbl>
          </a:graphicData>
        </a:graphic>
      </p:graphicFrame>
      <p:sp>
        <p:nvSpPr>
          <p:cNvPr id="4" name="Text Placeholder 3">
            <a:extLst>
              <a:ext uri="{FF2B5EF4-FFF2-40B4-BE49-F238E27FC236}">
                <a16:creationId xmlns:a16="http://schemas.microsoft.com/office/drawing/2014/main" id="{35779F2C-E59A-4C66-8612-F233564271B5}"/>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475416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4333F-048F-420B-AE34-E73C25410BD6}"/>
              </a:ext>
            </a:extLst>
          </p:cNvPr>
          <p:cNvSpPr>
            <a:spLocks noGrp="1"/>
          </p:cNvSpPr>
          <p:nvPr>
            <p:ph type="title"/>
          </p:nvPr>
        </p:nvSpPr>
        <p:spPr/>
        <p:txBody>
          <a:bodyPr/>
          <a:lstStyle/>
          <a:p>
            <a:r>
              <a:rPr lang="en-US"/>
              <a:t>Facebook Instagram Paid Post Performance | 2 profiles - 12 of 25</a:t>
            </a:r>
          </a:p>
        </p:txBody>
      </p:sp>
      <p:graphicFrame>
        <p:nvGraphicFramePr>
          <p:cNvPr id="5" name="Table Placeholder 4">
            <a:extLst>
              <a:ext uri="{FF2B5EF4-FFF2-40B4-BE49-F238E27FC236}">
                <a16:creationId xmlns:a16="http://schemas.microsoft.com/office/drawing/2014/main" id="{389A4424-418E-4006-86DC-02872F7339CD}"/>
              </a:ext>
            </a:extLst>
          </p:cNvPr>
          <p:cNvGraphicFramePr>
            <a:graphicFrameLocks noGrp="1"/>
          </p:cNvGraphicFramePr>
          <p:nvPr>
            <p:ph type="tbl" sz="quarter" idx="13"/>
            <p:extLst>
              <p:ext uri="{D42A27DB-BD31-4B8C-83A1-F6EECF244321}">
                <p14:modId xmlns:p14="http://schemas.microsoft.com/office/powerpoint/2010/main" val="405660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6481607"/>
                    </a:ext>
                  </a:extLst>
                </a:gridCol>
                <a:gridCol w="1152144">
                  <a:extLst>
                    <a:ext uri="{9D8B030D-6E8A-4147-A177-3AD203B41FA5}">
                      <a16:colId xmlns:a16="http://schemas.microsoft.com/office/drawing/2014/main" val="1806070224"/>
                    </a:ext>
                  </a:extLst>
                </a:gridCol>
                <a:gridCol w="411480">
                  <a:extLst>
                    <a:ext uri="{9D8B030D-6E8A-4147-A177-3AD203B41FA5}">
                      <a16:colId xmlns:a16="http://schemas.microsoft.com/office/drawing/2014/main" val="3792581138"/>
                    </a:ext>
                  </a:extLst>
                </a:gridCol>
                <a:gridCol w="411480">
                  <a:extLst>
                    <a:ext uri="{9D8B030D-6E8A-4147-A177-3AD203B41FA5}">
                      <a16:colId xmlns:a16="http://schemas.microsoft.com/office/drawing/2014/main" val="1619288054"/>
                    </a:ext>
                  </a:extLst>
                </a:gridCol>
                <a:gridCol w="411480">
                  <a:extLst>
                    <a:ext uri="{9D8B030D-6E8A-4147-A177-3AD203B41FA5}">
                      <a16:colId xmlns:a16="http://schemas.microsoft.com/office/drawing/2014/main" val="628317289"/>
                    </a:ext>
                  </a:extLst>
                </a:gridCol>
                <a:gridCol w="411480">
                  <a:extLst>
                    <a:ext uri="{9D8B030D-6E8A-4147-A177-3AD203B41FA5}">
                      <a16:colId xmlns:a16="http://schemas.microsoft.com/office/drawing/2014/main" val="3017996324"/>
                    </a:ext>
                  </a:extLst>
                </a:gridCol>
                <a:gridCol w="411480">
                  <a:extLst>
                    <a:ext uri="{9D8B030D-6E8A-4147-A177-3AD203B41FA5}">
                      <a16:colId xmlns:a16="http://schemas.microsoft.com/office/drawing/2014/main" val="880232932"/>
                    </a:ext>
                  </a:extLst>
                </a:gridCol>
                <a:gridCol w="411480">
                  <a:extLst>
                    <a:ext uri="{9D8B030D-6E8A-4147-A177-3AD203B41FA5}">
                      <a16:colId xmlns:a16="http://schemas.microsoft.com/office/drawing/2014/main" val="665312026"/>
                    </a:ext>
                  </a:extLst>
                </a:gridCol>
                <a:gridCol w="411480">
                  <a:extLst>
                    <a:ext uri="{9D8B030D-6E8A-4147-A177-3AD203B41FA5}">
                      <a16:colId xmlns:a16="http://schemas.microsoft.com/office/drawing/2014/main" val="3189243968"/>
                    </a:ext>
                  </a:extLst>
                </a:gridCol>
                <a:gridCol w="411480">
                  <a:extLst>
                    <a:ext uri="{9D8B030D-6E8A-4147-A177-3AD203B41FA5}">
                      <a16:colId xmlns:a16="http://schemas.microsoft.com/office/drawing/2014/main" val="3556461132"/>
                    </a:ext>
                  </a:extLst>
                </a:gridCol>
                <a:gridCol w="411480">
                  <a:extLst>
                    <a:ext uri="{9D8B030D-6E8A-4147-A177-3AD203B41FA5}">
                      <a16:colId xmlns:a16="http://schemas.microsoft.com/office/drawing/2014/main" val="4030444508"/>
                    </a:ext>
                  </a:extLst>
                </a:gridCol>
                <a:gridCol w="1728216">
                  <a:extLst>
                    <a:ext uri="{9D8B030D-6E8A-4147-A177-3AD203B41FA5}">
                      <a16:colId xmlns:a16="http://schemas.microsoft.com/office/drawing/2014/main" val="186960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0772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https://quintly-eu-image-storage.s3.amazonaws.com/ce3c7051b24efe7a43caa2123c501328/9f4b050974bd67b1602735f8d5407ae1.png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76572958"/>
                  </a:ext>
                </a:extLst>
              </a:tr>
            </a:tbl>
          </a:graphicData>
        </a:graphic>
      </p:graphicFrame>
      <p:sp>
        <p:nvSpPr>
          <p:cNvPr id="4" name="Text Placeholder 3">
            <a:extLst>
              <a:ext uri="{FF2B5EF4-FFF2-40B4-BE49-F238E27FC236}">
                <a16:creationId xmlns:a16="http://schemas.microsoft.com/office/drawing/2014/main" id="{04C4DEA4-386D-4D91-8DEA-D02EF9C96902}"/>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138633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F76D-4F35-4C43-BCDB-F87EBFE1AB29}"/>
              </a:ext>
            </a:extLst>
          </p:cNvPr>
          <p:cNvSpPr>
            <a:spLocks noGrp="1"/>
          </p:cNvSpPr>
          <p:nvPr>
            <p:ph type="title"/>
          </p:nvPr>
        </p:nvSpPr>
        <p:spPr/>
        <p:txBody>
          <a:bodyPr/>
          <a:lstStyle/>
          <a:p>
            <a:r>
              <a:rPr lang="en-US"/>
              <a:t>Facebook Instagram Paid Post Performance | 2 profiles - 13 of 25</a:t>
            </a:r>
          </a:p>
        </p:txBody>
      </p:sp>
      <p:graphicFrame>
        <p:nvGraphicFramePr>
          <p:cNvPr id="5" name="Table Placeholder 4">
            <a:extLst>
              <a:ext uri="{FF2B5EF4-FFF2-40B4-BE49-F238E27FC236}">
                <a16:creationId xmlns:a16="http://schemas.microsoft.com/office/drawing/2014/main" id="{2433BD40-0BD0-4DC8-B1AB-F99731D90238}"/>
              </a:ext>
            </a:extLst>
          </p:cNvPr>
          <p:cNvGraphicFramePr>
            <a:graphicFrameLocks noGrp="1"/>
          </p:cNvGraphicFramePr>
          <p:nvPr>
            <p:ph type="tbl" sz="quarter" idx="13"/>
            <p:extLst>
              <p:ext uri="{D42A27DB-BD31-4B8C-83A1-F6EECF244321}">
                <p14:modId xmlns:p14="http://schemas.microsoft.com/office/powerpoint/2010/main" val="428292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59685494"/>
                    </a:ext>
                  </a:extLst>
                </a:gridCol>
                <a:gridCol w="1152144">
                  <a:extLst>
                    <a:ext uri="{9D8B030D-6E8A-4147-A177-3AD203B41FA5}">
                      <a16:colId xmlns:a16="http://schemas.microsoft.com/office/drawing/2014/main" val="1897620173"/>
                    </a:ext>
                  </a:extLst>
                </a:gridCol>
                <a:gridCol w="411480">
                  <a:extLst>
                    <a:ext uri="{9D8B030D-6E8A-4147-A177-3AD203B41FA5}">
                      <a16:colId xmlns:a16="http://schemas.microsoft.com/office/drawing/2014/main" val="2310551407"/>
                    </a:ext>
                  </a:extLst>
                </a:gridCol>
                <a:gridCol w="411480">
                  <a:extLst>
                    <a:ext uri="{9D8B030D-6E8A-4147-A177-3AD203B41FA5}">
                      <a16:colId xmlns:a16="http://schemas.microsoft.com/office/drawing/2014/main" val="4225828548"/>
                    </a:ext>
                  </a:extLst>
                </a:gridCol>
                <a:gridCol w="411480">
                  <a:extLst>
                    <a:ext uri="{9D8B030D-6E8A-4147-A177-3AD203B41FA5}">
                      <a16:colId xmlns:a16="http://schemas.microsoft.com/office/drawing/2014/main" val="2595441957"/>
                    </a:ext>
                  </a:extLst>
                </a:gridCol>
                <a:gridCol w="411480">
                  <a:extLst>
                    <a:ext uri="{9D8B030D-6E8A-4147-A177-3AD203B41FA5}">
                      <a16:colId xmlns:a16="http://schemas.microsoft.com/office/drawing/2014/main" val="4128257068"/>
                    </a:ext>
                  </a:extLst>
                </a:gridCol>
                <a:gridCol w="411480">
                  <a:extLst>
                    <a:ext uri="{9D8B030D-6E8A-4147-A177-3AD203B41FA5}">
                      <a16:colId xmlns:a16="http://schemas.microsoft.com/office/drawing/2014/main" val="3056736889"/>
                    </a:ext>
                  </a:extLst>
                </a:gridCol>
                <a:gridCol w="411480">
                  <a:extLst>
                    <a:ext uri="{9D8B030D-6E8A-4147-A177-3AD203B41FA5}">
                      <a16:colId xmlns:a16="http://schemas.microsoft.com/office/drawing/2014/main" val="741830912"/>
                    </a:ext>
                  </a:extLst>
                </a:gridCol>
                <a:gridCol w="411480">
                  <a:extLst>
                    <a:ext uri="{9D8B030D-6E8A-4147-A177-3AD203B41FA5}">
                      <a16:colId xmlns:a16="http://schemas.microsoft.com/office/drawing/2014/main" val="1160783770"/>
                    </a:ext>
                  </a:extLst>
                </a:gridCol>
                <a:gridCol w="411480">
                  <a:extLst>
                    <a:ext uri="{9D8B030D-6E8A-4147-A177-3AD203B41FA5}">
                      <a16:colId xmlns:a16="http://schemas.microsoft.com/office/drawing/2014/main" val="1382498051"/>
                    </a:ext>
                  </a:extLst>
                </a:gridCol>
                <a:gridCol w="411480">
                  <a:extLst>
                    <a:ext uri="{9D8B030D-6E8A-4147-A177-3AD203B41FA5}">
                      <a16:colId xmlns:a16="http://schemas.microsoft.com/office/drawing/2014/main" val="2642107406"/>
                    </a:ext>
                  </a:extLst>
                </a:gridCol>
                <a:gridCol w="1728216">
                  <a:extLst>
                    <a:ext uri="{9D8B030D-6E8A-4147-A177-3AD203B41FA5}">
                      <a16:colId xmlns:a16="http://schemas.microsoft.com/office/drawing/2014/main" val="176142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5973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17:34:27</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https://quintly-eu-image-storage.s3.amazonaws.com/ce3c7051b24efe7a43caa2123c501328/fdfe6b7928cf8264ca58bde5f7f83c0e.png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81258804"/>
                  </a:ext>
                </a:extLst>
              </a:tr>
            </a:tbl>
          </a:graphicData>
        </a:graphic>
      </p:graphicFrame>
      <p:sp>
        <p:nvSpPr>
          <p:cNvPr id="4" name="Text Placeholder 3">
            <a:extLst>
              <a:ext uri="{FF2B5EF4-FFF2-40B4-BE49-F238E27FC236}">
                <a16:creationId xmlns:a16="http://schemas.microsoft.com/office/drawing/2014/main" id="{77694A60-361D-4BCE-8910-FDF555AC40D7}"/>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609596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0DC2-812D-447E-8566-89FB9B2F2B3C}"/>
              </a:ext>
            </a:extLst>
          </p:cNvPr>
          <p:cNvSpPr>
            <a:spLocks noGrp="1"/>
          </p:cNvSpPr>
          <p:nvPr>
            <p:ph type="title"/>
          </p:nvPr>
        </p:nvSpPr>
        <p:spPr/>
        <p:txBody>
          <a:bodyPr/>
          <a:lstStyle/>
          <a:p>
            <a:r>
              <a:rPr lang="en-US"/>
              <a:t>Facebook Instagram Paid Post Performance | 2 profiles - 14 of 25</a:t>
            </a:r>
          </a:p>
        </p:txBody>
      </p:sp>
      <p:graphicFrame>
        <p:nvGraphicFramePr>
          <p:cNvPr id="5" name="Table Placeholder 4">
            <a:extLst>
              <a:ext uri="{FF2B5EF4-FFF2-40B4-BE49-F238E27FC236}">
                <a16:creationId xmlns:a16="http://schemas.microsoft.com/office/drawing/2014/main" id="{E1FD263D-4F2F-437D-A8FC-7B98105BB71E}"/>
              </a:ext>
            </a:extLst>
          </p:cNvPr>
          <p:cNvGraphicFramePr>
            <a:graphicFrameLocks noGrp="1"/>
          </p:cNvGraphicFramePr>
          <p:nvPr>
            <p:ph type="tbl" sz="quarter" idx="13"/>
            <p:extLst>
              <p:ext uri="{D42A27DB-BD31-4B8C-83A1-F6EECF244321}">
                <p14:modId xmlns:p14="http://schemas.microsoft.com/office/powerpoint/2010/main" val="276420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73684061"/>
                    </a:ext>
                  </a:extLst>
                </a:gridCol>
                <a:gridCol w="1152144">
                  <a:extLst>
                    <a:ext uri="{9D8B030D-6E8A-4147-A177-3AD203B41FA5}">
                      <a16:colId xmlns:a16="http://schemas.microsoft.com/office/drawing/2014/main" val="472934620"/>
                    </a:ext>
                  </a:extLst>
                </a:gridCol>
                <a:gridCol w="411480">
                  <a:extLst>
                    <a:ext uri="{9D8B030D-6E8A-4147-A177-3AD203B41FA5}">
                      <a16:colId xmlns:a16="http://schemas.microsoft.com/office/drawing/2014/main" val="4227449338"/>
                    </a:ext>
                  </a:extLst>
                </a:gridCol>
                <a:gridCol w="411480">
                  <a:extLst>
                    <a:ext uri="{9D8B030D-6E8A-4147-A177-3AD203B41FA5}">
                      <a16:colId xmlns:a16="http://schemas.microsoft.com/office/drawing/2014/main" val="1454376401"/>
                    </a:ext>
                  </a:extLst>
                </a:gridCol>
                <a:gridCol w="411480">
                  <a:extLst>
                    <a:ext uri="{9D8B030D-6E8A-4147-A177-3AD203B41FA5}">
                      <a16:colId xmlns:a16="http://schemas.microsoft.com/office/drawing/2014/main" val="900265926"/>
                    </a:ext>
                  </a:extLst>
                </a:gridCol>
                <a:gridCol w="411480">
                  <a:extLst>
                    <a:ext uri="{9D8B030D-6E8A-4147-A177-3AD203B41FA5}">
                      <a16:colId xmlns:a16="http://schemas.microsoft.com/office/drawing/2014/main" val="187596630"/>
                    </a:ext>
                  </a:extLst>
                </a:gridCol>
                <a:gridCol w="411480">
                  <a:extLst>
                    <a:ext uri="{9D8B030D-6E8A-4147-A177-3AD203B41FA5}">
                      <a16:colId xmlns:a16="http://schemas.microsoft.com/office/drawing/2014/main" val="3949659578"/>
                    </a:ext>
                  </a:extLst>
                </a:gridCol>
                <a:gridCol w="411480">
                  <a:extLst>
                    <a:ext uri="{9D8B030D-6E8A-4147-A177-3AD203B41FA5}">
                      <a16:colId xmlns:a16="http://schemas.microsoft.com/office/drawing/2014/main" val="193195513"/>
                    </a:ext>
                  </a:extLst>
                </a:gridCol>
                <a:gridCol w="411480">
                  <a:extLst>
                    <a:ext uri="{9D8B030D-6E8A-4147-A177-3AD203B41FA5}">
                      <a16:colId xmlns:a16="http://schemas.microsoft.com/office/drawing/2014/main" val="1391918218"/>
                    </a:ext>
                  </a:extLst>
                </a:gridCol>
                <a:gridCol w="411480">
                  <a:extLst>
                    <a:ext uri="{9D8B030D-6E8A-4147-A177-3AD203B41FA5}">
                      <a16:colId xmlns:a16="http://schemas.microsoft.com/office/drawing/2014/main" val="1459322419"/>
                    </a:ext>
                  </a:extLst>
                </a:gridCol>
                <a:gridCol w="411480">
                  <a:extLst>
                    <a:ext uri="{9D8B030D-6E8A-4147-A177-3AD203B41FA5}">
                      <a16:colId xmlns:a16="http://schemas.microsoft.com/office/drawing/2014/main" val="1561427692"/>
                    </a:ext>
                  </a:extLst>
                </a:gridCol>
                <a:gridCol w="1728216">
                  <a:extLst>
                    <a:ext uri="{9D8B030D-6E8A-4147-A177-3AD203B41FA5}">
                      <a16:colId xmlns:a16="http://schemas.microsoft.com/office/drawing/2014/main" val="1353117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624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17:34:23</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https://quintly-eu-image-storage.s3.amazonaws.com/ce3c7051b24efe7a43caa2123c501328/731d73e6c86d8f40515440380b2feede.png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338.79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32858948"/>
                  </a:ext>
                </a:extLst>
              </a:tr>
            </a:tbl>
          </a:graphicData>
        </a:graphic>
      </p:graphicFrame>
      <p:sp>
        <p:nvSpPr>
          <p:cNvPr id="4" name="Text Placeholder 3">
            <a:extLst>
              <a:ext uri="{FF2B5EF4-FFF2-40B4-BE49-F238E27FC236}">
                <a16:creationId xmlns:a16="http://schemas.microsoft.com/office/drawing/2014/main" id="{4888C16E-1AC3-4575-9C0E-8E616C232AAC}"/>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636359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3D77-B902-42CF-80FB-876E510CCE47}"/>
              </a:ext>
            </a:extLst>
          </p:cNvPr>
          <p:cNvSpPr>
            <a:spLocks noGrp="1"/>
          </p:cNvSpPr>
          <p:nvPr>
            <p:ph type="title"/>
          </p:nvPr>
        </p:nvSpPr>
        <p:spPr/>
        <p:txBody>
          <a:bodyPr/>
          <a:lstStyle/>
          <a:p>
            <a:r>
              <a:rPr lang="en-US"/>
              <a:t>Facebook Instagram Paid Post Performance | 2 profiles - 15 of 25</a:t>
            </a:r>
          </a:p>
        </p:txBody>
      </p:sp>
      <p:graphicFrame>
        <p:nvGraphicFramePr>
          <p:cNvPr id="5" name="Table Placeholder 4">
            <a:extLst>
              <a:ext uri="{FF2B5EF4-FFF2-40B4-BE49-F238E27FC236}">
                <a16:creationId xmlns:a16="http://schemas.microsoft.com/office/drawing/2014/main" id="{FB54D92C-367F-49D5-8072-5DEB40552663}"/>
              </a:ext>
            </a:extLst>
          </p:cNvPr>
          <p:cNvGraphicFramePr>
            <a:graphicFrameLocks noGrp="1"/>
          </p:cNvGraphicFramePr>
          <p:nvPr>
            <p:ph type="tbl" sz="quarter" idx="13"/>
            <p:extLst>
              <p:ext uri="{D42A27DB-BD31-4B8C-83A1-F6EECF244321}">
                <p14:modId xmlns:p14="http://schemas.microsoft.com/office/powerpoint/2010/main" val="301042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00328524"/>
                    </a:ext>
                  </a:extLst>
                </a:gridCol>
                <a:gridCol w="1152144">
                  <a:extLst>
                    <a:ext uri="{9D8B030D-6E8A-4147-A177-3AD203B41FA5}">
                      <a16:colId xmlns:a16="http://schemas.microsoft.com/office/drawing/2014/main" val="1307016846"/>
                    </a:ext>
                  </a:extLst>
                </a:gridCol>
                <a:gridCol w="411480">
                  <a:extLst>
                    <a:ext uri="{9D8B030D-6E8A-4147-A177-3AD203B41FA5}">
                      <a16:colId xmlns:a16="http://schemas.microsoft.com/office/drawing/2014/main" val="424828139"/>
                    </a:ext>
                  </a:extLst>
                </a:gridCol>
                <a:gridCol w="411480">
                  <a:extLst>
                    <a:ext uri="{9D8B030D-6E8A-4147-A177-3AD203B41FA5}">
                      <a16:colId xmlns:a16="http://schemas.microsoft.com/office/drawing/2014/main" val="3711884713"/>
                    </a:ext>
                  </a:extLst>
                </a:gridCol>
                <a:gridCol w="411480">
                  <a:extLst>
                    <a:ext uri="{9D8B030D-6E8A-4147-A177-3AD203B41FA5}">
                      <a16:colId xmlns:a16="http://schemas.microsoft.com/office/drawing/2014/main" val="390773915"/>
                    </a:ext>
                  </a:extLst>
                </a:gridCol>
                <a:gridCol w="411480">
                  <a:extLst>
                    <a:ext uri="{9D8B030D-6E8A-4147-A177-3AD203B41FA5}">
                      <a16:colId xmlns:a16="http://schemas.microsoft.com/office/drawing/2014/main" val="2179684019"/>
                    </a:ext>
                  </a:extLst>
                </a:gridCol>
                <a:gridCol w="411480">
                  <a:extLst>
                    <a:ext uri="{9D8B030D-6E8A-4147-A177-3AD203B41FA5}">
                      <a16:colId xmlns:a16="http://schemas.microsoft.com/office/drawing/2014/main" val="2170964992"/>
                    </a:ext>
                  </a:extLst>
                </a:gridCol>
                <a:gridCol w="411480">
                  <a:extLst>
                    <a:ext uri="{9D8B030D-6E8A-4147-A177-3AD203B41FA5}">
                      <a16:colId xmlns:a16="http://schemas.microsoft.com/office/drawing/2014/main" val="608830379"/>
                    </a:ext>
                  </a:extLst>
                </a:gridCol>
                <a:gridCol w="411480">
                  <a:extLst>
                    <a:ext uri="{9D8B030D-6E8A-4147-A177-3AD203B41FA5}">
                      <a16:colId xmlns:a16="http://schemas.microsoft.com/office/drawing/2014/main" val="2315854758"/>
                    </a:ext>
                  </a:extLst>
                </a:gridCol>
                <a:gridCol w="411480">
                  <a:extLst>
                    <a:ext uri="{9D8B030D-6E8A-4147-A177-3AD203B41FA5}">
                      <a16:colId xmlns:a16="http://schemas.microsoft.com/office/drawing/2014/main" val="440671579"/>
                    </a:ext>
                  </a:extLst>
                </a:gridCol>
                <a:gridCol w="411480">
                  <a:extLst>
                    <a:ext uri="{9D8B030D-6E8A-4147-A177-3AD203B41FA5}">
                      <a16:colId xmlns:a16="http://schemas.microsoft.com/office/drawing/2014/main" val="867544804"/>
                    </a:ext>
                  </a:extLst>
                </a:gridCol>
                <a:gridCol w="1728216">
                  <a:extLst>
                    <a:ext uri="{9D8B030D-6E8A-4147-A177-3AD203B41FA5}">
                      <a16:colId xmlns:a16="http://schemas.microsoft.com/office/drawing/2014/main" val="252725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7824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17:34:23</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https://quintly-eu-image-storage.s3.amazonaws.com/ce3c7051b24efe7a43caa2123c501328/44c8f41d081d6f519cadedbffdeb386e.png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873947608"/>
                  </a:ext>
                </a:extLst>
              </a:tr>
            </a:tbl>
          </a:graphicData>
        </a:graphic>
      </p:graphicFrame>
      <p:sp>
        <p:nvSpPr>
          <p:cNvPr id="4" name="Text Placeholder 3">
            <a:extLst>
              <a:ext uri="{FF2B5EF4-FFF2-40B4-BE49-F238E27FC236}">
                <a16:creationId xmlns:a16="http://schemas.microsoft.com/office/drawing/2014/main" id="{465EF3C2-DF72-47CD-BC2A-712DACD3F70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308669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F23C-84BD-42A4-B8F7-5894E1F23D7C}"/>
              </a:ext>
            </a:extLst>
          </p:cNvPr>
          <p:cNvSpPr>
            <a:spLocks noGrp="1"/>
          </p:cNvSpPr>
          <p:nvPr>
            <p:ph type="title"/>
          </p:nvPr>
        </p:nvSpPr>
        <p:spPr/>
        <p:txBody>
          <a:bodyPr/>
          <a:lstStyle/>
          <a:p>
            <a:r>
              <a:rPr lang="en-US"/>
              <a:t>Facebook Instagram Paid Post Performance | 2 profiles - 16 of 25</a:t>
            </a:r>
          </a:p>
        </p:txBody>
      </p:sp>
      <p:graphicFrame>
        <p:nvGraphicFramePr>
          <p:cNvPr id="5" name="Table Placeholder 4">
            <a:extLst>
              <a:ext uri="{FF2B5EF4-FFF2-40B4-BE49-F238E27FC236}">
                <a16:creationId xmlns:a16="http://schemas.microsoft.com/office/drawing/2014/main" id="{75A79114-AE8B-4646-B386-FF3A0949AC71}"/>
              </a:ext>
            </a:extLst>
          </p:cNvPr>
          <p:cNvGraphicFramePr>
            <a:graphicFrameLocks noGrp="1"/>
          </p:cNvGraphicFramePr>
          <p:nvPr>
            <p:ph type="tbl" sz="quarter" idx="13"/>
            <p:extLst>
              <p:ext uri="{D42A27DB-BD31-4B8C-83A1-F6EECF244321}">
                <p14:modId xmlns:p14="http://schemas.microsoft.com/office/powerpoint/2010/main" val="306249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4220407"/>
                    </a:ext>
                  </a:extLst>
                </a:gridCol>
                <a:gridCol w="1152144">
                  <a:extLst>
                    <a:ext uri="{9D8B030D-6E8A-4147-A177-3AD203B41FA5}">
                      <a16:colId xmlns:a16="http://schemas.microsoft.com/office/drawing/2014/main" val="1319650982"/>
                    </a:ext>
                  </a:extLst>
                </a:gridCol>
                <a:gridCol w="411480">
                  <a:extLst>
                    <a:ext uri="{9D8B030D-6E8A-4147-A177-3AD203B41FA5}">
                      <a16:colId xmlns:a16="http://schemas.microsoft.com/office/drawing/2014/main" val="444604967"/>
                    </a:ext>
                  </a:extLst>
                </a:gridCol>
                <a:gridCol w="411480">
                  <a:extLst>
                    <a:ext uri="{9D8B030D-6E8A-4147-A177-3AD203B41FA5}">
                      <a16:colId xmlns:a16="http://schemas.microsoft.com/office/drawing/2014/main" val="1374085598"/>
                    </a:ext>
                  </a:extLst>
                </a:gridCol>
                <a:gridCol w="411480">
                  <a:extLst>
                    <a:ext uri="{9D8B030D-6E8A-4147-A177-3AD203B41FA5}">
                      <a16:colId xmlns:a16="http://schemas.microsoft.com/office/drawing/2014/main" val="368939952"/>
                    </a:ext>
                  </a:extLst>
                </a:gridCol>
                <a:gridCol w="411480">
                  <a:extLst>
                    <a:ext uri="{9D8B030D-6E8A-4147-A177-3AD203B41FA5}">
                      <a16:colId xmlns:a16="http://schemas.microsoft.com/office/drawing/2014/main" val="726608436"/>
                    </a:ext>
                  </a:extLst>
                </a:gridCol>
                <a:gridCol w="411480">
                  <a:extLst>
                    <a:ext uri="{9D8B030D-6E8A-4147-A177-3AD203B41FA5}">
                      <a16:colId xmlns:a16="http://schemas.microsoft.com/office/drawing/2014/main" val="1689849807"/>
                    </a:ext>
                  </a:extLst>
                </a:gridCol>
                <a:gridCol w="411480">
                  <a:extLst>
                    <a:ext uri="{9D8B030D-6E8A-4147-A177-3AD203B41FA5}">
                      <a16:colId xmlns:a16="http://schemas.microsoft.com/office/drawing/2014/main" val="693705546"/>
                    </a:ext>
                  </a:extLst>
                </a:gridCol>
                <a:gridCol w="411480">
                  <a:extLst>
                    <a:ext uri="{9D8B030D-6E8A-4147-A177-3AD203B41FA5}">
                      <a16:colId xmlns:a16="http://schemas.microsoft.com/office/drawing/2014/main" val="1030269704"/>
                    </a:ext>
                  </a:extLst>
                </a:gridCol>
                <a:gridCol w="411480">
                  <a:extLst>
                    <a:ext uri="{9D8B030D-6E8A-4147-A177-3AD203B41FA5}">
                      <a16:colId xmlns:a16="http://schemas.microsoft.com/office/drawing/2014/main" val="3803652920"/>
                    </a:ext>
                  </a:extLst>
                </a:gridCol>
                <a:gridCol w="411480">
                  <a:extLst>
                    <a:ext uri="{9D8B030D-6E8A-4147-A177-3AD203B41FA5}">
                      <a16:colId xmlns:a16="http://schemas.microsoft.com/office/drawing/2014/main" val="4120393705"/>
                    </a:ext>
                  </a:extLst>
                </a:gridCol>
                <a:gridCol w="1728216">
                  <a:extLst>
                    <a:ext uri="{9D8B030D-6E8A-4147-A177-3AD203B41FA5}">
                      <a16:colId xmlns:a16="http://schemas.microsoft.com/office/drawing/2014/main" val="180341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725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17:34:23</a:t>
                      </a:r>
                      <a:r>
                        <a:rPr kumimoji="0" lang="de-DE" sz="1000" b="0" i="0" u="none" strike="noStrike" kern="1200" cap="none" spc="0" normalizeH="0" baseline="0" noProof="0">
                          <a:ln>
                            <a:noFill/>
                          </a:ln>
                          <a:solidFill>
                            <a:prstClr val="black"/>
                          </a:solidFill>
                          <a:effectLst/>
                          <a:uLnTx/>
                          <a:uFillTx/>
                          <a:latin typeface="Calibri"/>
                          <a:ea typeface="+mn-ea"/>
                          <a:cs typeface="+mn-cs"/>
                        </a:rPr>
                        <a:t>
 Verschenke Kreativität mit unseren personalisierbaren Minis!  🍫🎁 
Jede einzelne davon ist dein individuelles Kunstwerk, dass deine Liebsten verwöhnt und ihre Welt in leuchtenden Farben erstrahlen lässt. 🌈
➡️ Bestelle jetzt und entdecke, wie einzigartig Schokolade sein kann, wenn du das Sagen hast!
OR
Was schenkt man jemandem, der schon alles hat? Etwas Selbstgemachtes! 🍫
Unsere personalisierte Schokolade ist ein Symbol für Liebe, Freude und gemeinsame Erlebnisse. Verschenke jetzt deinen Liebsten unwiderstehliche Freude und zaubere ihnen ein Lächeln ins Gesicht 💝 
In wenigen Klicks online personalisieren, nach Hause versenden und Freude schenken 🍫🎁
OR
Ein süßes Geschenk für jeden Geschmack –jetzt noch günstiger! 🍫
Individualisiere deine Lieblings-Minis in unseren beliebten Sorten: Alpenmilch, Haselnuss, Knusperflakes, Joghurt und Erdbeer-Joghurt. 
Welches ist dein Favorit? 😍
Jetzt online gestalten und eine unvergleichliche Überraschung schenken! 🙌
OR
🚨 Einmaliger Black Friday Deal 🚨
Individualisiere deine Lieblings-Minis und überrasche deine Liebsten mit einem ganz persönlichen Genussmoment.💝
Jetzt bestellen und Code BLACKMYRS20 einlösen 👇
OR
Black Friday war noch nie so süß! 🍫
Nutze den Code BLACKMYRS20 und verschenke deinen Liebsten ein unwiderstehlich leckeres und personalisiertes Geschenk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https://quintly-eu-image-storage.s3.amazonaws.com/ce3c7051b24efe7a43caa2123c501328/86ed3b0e7e33bf215c0a02c65330cd0a.png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565380426"/>
                  </a:ext>
                </a:extLst>
              </a:tr>
            </a:tbl>
          </a:graphicData>
        </a:graphic>
      </p:graphicFrame>
      <p:sp>
        <p:nvSpPr>
          <p:cNvPr id="4" name="Text Placeholder 3">
            <a:extLst>
              <a:ext uri="{FF2B5EF4-FFF2-40B4-BE49-F238E27FC236}">
                <a16:creationId xmlns:a16="http://schemas.microsoft.com/office/drawing/2014/main" id="{972EFE45-E4CE-41F4-9E0D-78AEDDC9F9EE}"/>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808630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658AA-42FF-4190-B21B-7623D3070BC0}"/>
              </a:ext>
            </a:extLst>
          </p:cNvPr>
          <p:cNvSpPr>
            <a:spLocks noGrp="1"/>
          </p:cNvSpPr>
          <p:nvPr>
            <p:ph type="title"/>
          </p:nvPr>
        </p:nvSpPr>
        <p:spPr/>
        <p:txBody>
          <a:bodyPr/>
          <a:lstStyle/>
          <a:p>
            <a:r>
              <a:rPr lang="en-US"/>
              <a:t>Facebook Instagram Paid Post Performance | 2 profiles - 17 of 25</a:t>
            </a:r>
          </a:p>
        </p:txBody>
      </p:sp>
      <p:graphicFrame>
        <p:nvGraphicFramePr>
          <p:cNvPr id="5" name="Table Placeholder 4">
            <a:extLst>
              <a:ext uri="{FF2B5EF4-FFF2-40B4-BE49-F238E27FC236}">
                <a16:creationId xmlns:a16="http://schemas.microsoft.com/office/drawing/2014/main" id="{1034A1A8-D1D2-4ADE-9CA7-B98FEC93249D}"/>
              </a:ext>
            </a:extLst>
          </p:cNvPr>
          <p:cNvGraphicFramePr>
            <a:graphicFrameLocks noGrp="1"/>
          </p:cNvGraphicFramePr>
          <p:nvPr>
            <p:ph type="tbl" sz="quarter" idx="13"/>
            <p:extLst>
              <p:ext uri="{D42A27DB-BD31-4B8C-83A1-F6EECF244321}">
                <p14:modId xmlns:p14="http://schemas.microsoft.com/office/powerpoint/2010/main" val="2549663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2978555"/>
                    </a:ext>
                  </a:extLst>
                </a:gridCol>
                <a:gridCol w="1152144">
                  <a:extLst>
                    <a:ext uri="{9D8B030D-6E8A-4147-A177-3AD203B41FA5}">
                      <a16:colId xmlns:a16="http://schemas.microsoft.com/office/drawing/2014/main" val="236049968"/>
                    </a:ext>
                  </a:extLst>
                </a:gridCol>
                <a:gridCol w="411480">
                  <a:extLst>
                    <a:ext uri="{9D8B030D-6E8A-4147-A177-3AD203B41FA5}">
                      <a16:colId xmlns:a16="http://schemas.microsoft.com/office/drawing/2014/main" val="2577949212"/>
                    </a:ext>
                  </a:extLst>
                </a:gridCol>
                <a:gridCol w="411480">
                  <a:extLst>
                    <a:ext uri="{9D8B030D-6E8A-4147-A177-3AD203B41FA5}">
                      <a16:colId xmlns:a16="http://schemas.microsoft.com/office/drawing/2014/main" val="845769449"/>
                    </a:ext>
                  </a:extLst>
                </a:gridCol>
                <a:gridCol w="411480">
                  <a:extLst>
                    <a:ext uri="{9D8B030D-6E8A-4147-A177-3AD203B41FA5}">
                      <a16:colId xmlns:a16="http://schemas.microsoft.com/office/drawing/2014/main" val="4281593709"/>
                    </a:ext>
                  </a:extLst>
                </a:gridCol>
                <a:gridCol w="411480">
                  <a:extLst>
                    <a:ext uri="{9D8B030D-6E8A-4147-A177-3AD203B41FA5}">
                      <a16:colId xmlns:a16="http://schemas.microsoft.com/office/drawing/2014/main" val="173777734"/>
                    </a:ext>
                  </a:extLst>
                </a:gridCol>
                <a:gridCol w="411480">
                  <a:extLst>
                    <a:ext uri="{9D8B030D-6E8A-4147-A177-3AD203B41FA5}">
                      <a16:colId xmlns:a16="http://schemas.microsoft.com/office/drawing/2014/main" val="1295821986"/>
                    </a:ext>
                  </a:extLst>
                </a:gridCol>
                <a:gridCol w="411480">
                  <a:extLst>
                    <a:ext uri="{9D8B030D-6E8A-4147-A177-3AD203B41FA5}">
                      <a16:colId xmlns:a16="http://schemas.microsoft.com/office/drawing/2014/main" val="4157507005"/>
                    </a:ext>
                  </a:extLst>
                </a:gridCol>
                <a:gridCol w="411480">
                  <a:extLst>
                    <a:ext uri="{9D8B030D-6E8A-4147-A177-3AD203B41FA5}">
                      <a16:colId xmlns:a16="http://schemas.microsoft.com/office/drawing/2014/main" val="1185731974"/>
                    </a:ext>
                  </a:extLst>
                </a:gridCol>
                <a:gridCol w="411480">
                  <a:extLst>
                    <a:ext uri="{9D8B030D-6E8A-4147-A177-3AD203B41FA5}">
                      <a16:colId xmlns:a16="http://schemas.microsoft.com/office/drawing/2014/main" val="3773761126"/>
                    </a:ext>
                  </a:extLst>
                </a:gridCol>
                <a:gridCol w="411480">
                  <a:extLst>
                    <a:ext uri="{9D8B030D-6E8A-4147-A177-3AD203B41FA5}">
                      <a16:colId xmlns:a16="http://schemas.microsoft.com/office/drawing/2014/main" val="4160986320"/>
                    </a:ext>
                  </a:extLst>
                </a:gridCol>
                <a:gridCol w="1728216">
                  <a:extLst>
                    <a:ext uri="{9D8B030D-6E8A-4147-A177-3AD203B41FA5}">
                      <a16:colId xmlns:a16="http://schemas.microsoft.com/office/drawing/2014/main" val="344757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7123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13:41:24</a:t>
                      </a:r>
                      <a:r>
                        <a:rPr kumimoji="0" lang="de-DE" sz="1000" b="0" i="0" u="none" strike="noStrike" kern="1200" cap="none" spc="0" normalizeH="0" baseline="0" noProof="0">
                          <a:ln>
                            <a:noFill/>
                          </a:ln>
                          <a:solidFill>
                            <a:prstClr val="black"/>
                          </a:solidFill>
                          <a:effectLst/>
                          <a:uLnTx/>
                          <a:uFillTx/>
                          <a:latin typeface="Calibri"/>
                          <a:ea typeface="+mn-ea"/>
                          <a:cs typeface="+mn-cs"/>
                        </a:rPr>
                        <a:t>
 Manche Dinge im Leben funktionieren einfach, ohne dass man diese groß hinterfragt. Dahinter steckt aber meistens jemand. Das hier ist für unsere Alltagshelden im Leben. 🦸
Zeige den Alltagshelden in deinem Leben, wie dankbar du ihnen bist, oder feiere ihr Dasein mit einer einzigartigen, süßen Überraschung. 🍫✨ 
Jetzt online personalisieren und unvergessliche Momente schaffen!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https://quintly-eu-image-storage.s3.amazonaws.com/ce3c7051b24efe7a43caa2123c501328/e3dc6ede5b1fc2e4c81db67ca2e71c6b.jpg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 ECA_IG_90 oder ECA_FB_90</a:t>
                      </a:r>
                    </a:p>
                  </a:txBody>
                  <a:tcPr/>
                </a:tc>
                <a:extLst>
                  <a:ext uri="{0D108BD9-81ED-4DB2-BD59-A6C34878D82A}">
                    <a16:rowId xmlns:a16="http://schemas.microsoft.com/office/drawing/2014/main" val="2934668802"/>
                  </a:ext>
                </a:extLst>
              </a:tr>
            </a:tbl>
          </a:graphicData>
        </a:graphic>
      </p:graphicFrame>
      <p:sp>
        <p:nvSpPr>
          <p:cNvPr id="4" name="Text Placeholder 3">
            <a:extLst>
              <a:ext uri="{FF2B5EF4-FFF2-40B4-BE49-F238E27FC236}">
                <a16:creationId xmlns:a16="http://schemas.microsoft.com/office/drawing/2014/main" id="{57CA66F3-F138-4BAF-BEEA-69F3CAE0BBBA}"/>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964050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4F4F-D07E-4DD3-9E2E-B3992A37E429}"/>
              </a:ext>
            </a:extLst>
          </p:cNvPr>
          <p:cNvSpPr>
            <a:spLocks noGrp="1"/>
          </p:cNvSpPr>
          <p:nvPr>
            <p:ph type="title"/>
          </p:nvPr>
        </p:nvSpPr>
        <p:spPr/>
        <p:txBody>
          <a:bodyPr/>
          <a:lstStyle/>
          <a:p>
            <a:r>
              <a:rPr lang="en-US"/>
              <a:t>Facebook Instagram Paid Post Performance | 2 profiles - 18 of 25</a:t>
            </a:r>
          </a:p>
        </p:txBody>
      </p:sp>
      <p:graphicFrame>
        <p:nvGraphicFramePr>
          <p:cNvPr id="5" name="Table Placeholder 4">
            <a:extLst>
              <a:ext uri="{FF2B5EF4-FFF2-40B4-BE49-F238E27FC236}">
                <a16:creationId xmlns:a16="http://schemas.microsoft.com/office/drawing/2014/main" id="{840211BB-D968-4F5B-AF8E-4C3C009806A5}"/>
              </a:ext>
            </a:extLst>
          </p:cNvPr>
          <p:cNvGraphicFramePr>
            <a:graphicFrameLocks noGrp="1"/>
          </p:cNvGraphicFramePr>
          <p:nvPr>
            <p:ph type="tbl" sz="quarter" idx="13"/>
            <p:extLst>
              <p:ext uri="{D42A27DB-BD31-4B8C-83A1-F6EECF244321}">
                <p14:modId xmlns:p14="http://schemas.microsoft.com/office/powerpoint/2010/main" val="272523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0304722"/>
                    </a:ext>
                  </a:extLst>
                </a:gridCol>
                <a:gridCol w="1152144">
                  <a:extLst>
                    <a:ext uri="{9D8B030D-6E8A-4147-A177-3AD203B41FA5}">
                      <a16:colId xmlns:a16="http://schemas.microsoft.com/office/drawing/2014/main" val="3924720244"/>
                    </a:ext>
                  </a:extLst>
                </a:gridCol>
                <a:gridCol w="411480">
                  <a:extLst>
                    <a:ext uri="{9D8B030D-6E8A-4147-A177-3AD203B41FA5}">
                      <a16:colId xmlns:a16="http://schemas.microsoft.com/office/drawing/2014/main" val="1680827393"/>
                    </a:ext>
                  </a:extLst>
                </a:gridCol>
                <a:gridCol w="411480">
                  <a:extLst>
                    <a:ext uri="{9D8B030D-6E8A-4147-A177-3AD203B41FA5}">
                      <a16:colId xmlns:a16="http://schemas.microsoft.com/office/drawing/2014/main" val="2301010343"/>
                    </a:ext>
                  </a:extLst>
                </a:gridCol>
                <a:gridCol w="411480">
                  <a:extLst>
                    <a:ext uri="{9D8B030D-6E8A-4147-A177-3AD203B41FA5}">
                      <a16:colId xmlns:a16="http://schemas.microsoft.com/office/drawing/2014/main" val="2923807334"/>
                    </a:ext>
                  </a:extLst>
                </a:gridCol>
                <a:gridCol w="411480">
                  <a:extLst>
                    <a:ext uri="{9D8B030D-6E8A-4147-A177-3AD203B41FA5}">
                      <a16:colId xmlns:a16="http://schemas.microsoft.com/office/drawing/2014/main" val="3299097475"/>
                    </a:ext>
                  </a:extLst>
                </a:gridCol>
                <a:gridCol w="411480">
                  <a:extLst>
                    <a:ext uri="{9D8B030D-6E8A-4147-A177-3AD203B41FA5}">
                      <a16:colId xmlns:a16="http://schemas.microsoft.com/office/drawing/2014/main" val="1809031464"/>
                    </a:ext>
                  </a:extLst>
                </a:gridCol>
                <a:gridCol w="411480">
                  <a:extLst>
                    <a:ext uri="{9D8B030D-6E8A-4147-A177-3AD203B41FA5}">
                      <a16:colId xmlns:a16="http://schemas.microsoft.com/office/drawing/2014/main" val="1483930020"/>
                    </a:ext>
                  </a:extLst>
                </a:gridCol>
                <a:gridCol w="411480">
                  <a:extLst>
                    <a:ext uri="{9D8B030D-6E8A-4147-A177-3AD203B41FA5}">
                      <a16:colId xmlns:a16="http://schemas.microsoft.com/office/drawing/2014/main" val="96892884"/>
                    </a:ext>
                  </a:extLst>
                </a:gridCol>
                <a:gridCol w="411480">
                  <a:extLst>
                    <a:ext uri="{9D8B030D-6E8A-4147-A177-3AD203B41FA5}">
                      <a16:colId xmlns:a16="http://schemas.microsoft.com/office/drawing/2014/main" val="1328650586"/>
                    </a:ext>
                  </a:extLst>
                </a:gridCol>
                <a:gridCol w="411480">
                  <a:extLst>
                    <a:ext uri="{9D8B030D-6E8A-4147-A177-3AD203B41FA5}">
                      <a16:colId xmlns:a16="http://schemas.microsoft.com/office/drawing/2014/main" val="956301104"/>
                    </a:ext>
                  </a:extLst>
                </a:gridCol>
                <a:gridCol w="1728216">
                  <a:extLst>
                    <a:ext uri="{9D8B030D-6E8A-4147-A177-3AD203B41FA5}">
                      <a16:colId xmlns:a16="http://schemas.microsoft.com/office/drawing/2014/main" val="151397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280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- 2024-11-22 10:04:12</a:t>
                      </a:r>
                      <a:r>
                        <a:rPr kumimoji="0" lang="de-DE" sz="1000" b="0" i="0" u="none" strike="noStrike" kern="1200" cap="none" spc="0" normalizeH="0" baseline="0" noProof="0">
                          <a:ln>
                            <a:noFill/>
                          </a:ln>
                          <a:solidFill>
                            <a:prstClr val="black"/>
                          </a:solidFill>
                          <a:effectLst/>
                          <a:uLnTx/>
                          <a:uFillTx/>
                          <a:latin typeface="Calibri"/>
                          <a:ea typeface="+mn-ea"/>
                          <a:cs typeface="+mn-cs"/>
                        </a:rPr>
                        <a:t>
 Wer hat wirklich getroffen, was meint ihr?! 🍫⚽️🤔 #rittersport #vfbfrauen #fußball #fußballtricks #qudratischpraktischgut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https://quintly-eu-image-storage.s3.amazonaws.com/ce3c7051b24efe7a43caa2123c501328/09ce98b0d1fe4819297bb45399cffa79.jpg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63190928"/>
                  </a:ext>
                </a:extLst>
              </a:tr>
            </a:tbl>
          </a:graphicData>
        </a:graphic>
      </p:graphicFrame>
      <p:sp>
        <p:nvSpPr>
          <p:cNvPr id="4" name="Text Placeholder 3">
            <a:extLst>
              <a:ext uri="{FF2B5EF4-FFF2-40B4-BE49-F238E27FC236}">
                <a16:creationId xmlns:a16="http://schemas.microsoft.com/office/drawing/2014/main" id="{5A18194F-B796-480B-82EE-DB737DBC1298}"/>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4057411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DF8AC-636E-43CD-B757-C8AE47917E58}"/>
              </a:ext>
            </a:extLst>
          </p:cNvPr>
          <p:cNvSpPr>
            <a:spLocks noGrp="1"/>
          </p:cNvSpPr>
          <p:nvPr>
            <p:ph type="title"/>
          </p:nvPr>
        </p:nvSpPr>
        <p:spPr/>
        <p:txBody>
          <a:bodyPr/>
          <a:lstStyle/>
          <a:p>
            <a:r>
              <a:rPr lang="en-US"/>
              <a:t>Facebook Instagram Paid Post Performance | 2 profiles - 19 of 25</a:t>
            </a:r>
          </a:p>
        </p:txBody>
      </p:sp>
      <p:graphicFrame>
        <p:nvGraphicFramePr>
          <p:cNvPr id="5" name="Table Placeholder 4">
            <a:extLst>
              <a:ext uri="{FF2B5EF4-FFF2-40B4-BE49-F238E27FC236}">
                <a16:creationId xmlns:a16="http://schemas.microsoft.com/office/drawing/2014/main" id="{4C48A8AD-2E9A-4A2B-8064-0E99D463A14C}"/>
              </a:ext>
            </a:extLst>
          </p:cNvPr>
          <p:cNvGraphicFramePr>
            <a:graphicFrameLocks noGrp="1"/>
          </p:cNvGraphicFramePr>
          <p:nvPr>
            <p:ph type="tbl" sz="quarter" idx="13"/>
            <p:extLst>
              <p:ext uri="{D42A27DB-BD31-4B8C-83A1-F6EECF244321}">
                <p14:modId xmlns:p14="http://schemas.microsoft.com/office/powerpoint/2010/main" val="345644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93501885"/>
                    </a:ext>
                  </a:extLst>
                </a:gridCol>
                <a:gridCol w="1152144">
                  <a:extLst>
                    <a:ext uri="{9D8B030D-6E8A-4147-A177-3AD203B41FA5}">
                      <a16:colId xmlns:a16="http://schemas.microsoft.com/office/drawing/2014/main" val="2926543887"/>
                    </a:ext>
                  </a:extLst>
                </a:gridCol>
                <a:gridCol w="411480">
                  <a:extLst>
                    <a:ext uri="{9D8B030D-6E8A-4147-A177-3AD203B41FA5}">
                      <a16:colId xmlns:a16="http://schemas.microsoft.com/office/drawing/2014/main" val="2898332641"/>
                    </a:ext>
                  </a:extLst>
                </a:gridCol>
                <a:gridCol w="411480">
                  <a:extLst>
                    <a:ext uri="{9D8B030D-6E8A-4147-A177-3AD203B41FA5}">
                      <a16:colId xmlns:a16="http://schemas.microsoft.com/office/drawing/2014/main" val="4135578033"/>
                    </a:ext>
                  </a:extLst>
                </a:gridCol>
                <a:gridCol w="411480">
                  <a:extLst>
                    <a:ext uri="{9D8B030D-6E8A-4147-A177-3AD203B41FA5}">
                      <a16:colId xmlns:a16="http://schemas.microsoft.com/office/drawing/2014/main" val="3730673885"/>
                    </a:ext>
                  </a:extLst>
                </a:gridCol>
                <a:gridCol w="411480">
                  <a:extLst>
                    <a:ext uri="{9D8B030D-6E8A-4147-A177-3AD203B41FA5}">
                      <a16:colId xmlns:a16="http://schemas.microsoft.com/office/drawing/2014/main" val="2956415287"/>
                    </a:ext>
                  </a:extLst>
                </a:gridCol>
                <a:gridCol w="411480">
                  <a:extLst>
                    <a:ext uri="{9D8B030D-6E8A-4147-A177-3AD203B41FA5}">
                      <a16:colId xmlns:a16="http://schemas.microsoft.com/office/drawing/2014/main" val="2894154516"/>
                    </a:ext>
                  </a:extLst>
                </a:gridCol>
                <a:gridCol w="411480">
                  <a:extLst>
                    <a:ext uri="{9D8B030D-6E8A-4147-A177-3AD203B41FA5}">
                      <a16:colId xmlns:a16="http://schemas.microsoft.com/office/drawing/2014/main" val="3077665327"/>
                    </a:ext>
                  </a:extLst>
                </a:gridCol>
                <a:gridCol w="411480">
                  <a:extLst>
                    <a:ext uri="{9D8B030D-6E8A-4147-A177-3AD203B41FA5}">
                      <a16:colId xmlns:a16="http://schemas.microsoft.com/office/drawing/2014/main" val="1431863021"/>
                    </a:ext>
                  </a:extLst>
                </a:gridCol>
                <a:gridCol w="411480">
                  <a:extLst>
                    <a:ext uri="{9D8B030D-6E8A-4147-A177-3AD203B41FA5}">
                      <a16:colId xmlns:a16="http://schemas.microsoft.com/office/drawing/2014/main" val="2677156356"/>
                    </a:ext>
                  </a:extLst>
                </a:gridCol>
                <a:gridCol w="411480">
                  <a:extLst>
                    <a:ext uri="{9D8B030D-6E8A-4147-A177-3AD203B41FA5}">
                      <a16:colId xmlns:a16="http://schemas.microsoft.com/office/drawing/2014/main" val="2127451017"/>
                    </a:ext>
                  </a:extLst>
                </a:gridCol>
                <a:gridCol w="1728216">
                  <a:extLst>
                    <a:ext uri="{9D8B030D-6E8A-4147-A177-3AD203B41FA5}">
                      <a16:colId xmlns:a16="http://schemas.microsoft.com/office/drawing/2014/main" val="74479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6048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- 2024-11-21 10:57:53</a:t>
                      </a:r>
                      <a:r>
                        <a:rPr kumimoji="0" lang="de-DE" sz="1000" b="0" i="0" u="none" strike="noStrike" kern="1200" cap="none" spc="0" normalizeH="0" baseline="0" noProof="0">
                          <a:ln>
                            <a:noFill/>
                          </a:ln>
                          <a:solidFill>
                            <a:prstClr val="black"/>
                          </a:solidFill>
                          <a:effectLst/>
                          <a:uLnTx/>
                          <a:uFillTx/>
                          <a:latin typeface="Calibri"/>
                          <a:ea typeface="+mn-ea"/>
                          <a:cs typeface="+mn-cs"/>
                        </a:rPr>
                        <a:t>
 Wer hat sich am besten geschlagen? Verratet es uns in den Kommentaren. Vielen lieben Dank an die Spielerinnen der VfB Frauenmannschaft @vfb_frauen. 🍫⚽️
#rittersport #vfbfrauen #fußball #fußballtricks #qudratischpraktischgut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https://quintly-eu-image-storage.s3.amazonaws.com/ce3c7051b24efe7a43caa2123c501328/4ab88ff2e4f50e1df60755f111a1efcd.jpg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990078226"/>
                  </a:ext>
                </a:extLst>
              </a:tr>
            </a:tbl>
          </a:graphicData>
        </a:graphic>
      </p:graphicFrame>
      <p:sp>
        <p:nvSpPr>
          <p:cNvPr id="4" name="Text Placeholder 3">
            <a:extLst>
              <a:ext uri="{FF2B5EF4-FFF2-40B4-BE49-F238E27FC236}">
                <a16:creationId xmlns:a16="http://schemas.microsoft.com/office/drawing/2014/main" id="{A10F6981-58EB-4064-B03C-23BCEFAEE1DC}"/>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285497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D05E-0498-4B72-A279-C1AFEBB2D23C}"/>
              </a:ext>
            </a:extLst>
          </p:cNvPr>
          <p:cNvSpPr>
            <a:spLocks noGrp="1"/>
          </p:cNvSpPr>
          <p:nvPr>
            <p:ph type="title"/>
          </p:nvPr>
        </p:nvSpPr>
        <p:spPr/>
        <p:txBody>
          <a:bodyPr/>
          <a:lstStyle/>
          <a:p>
            <a:r>
              <a:rPr lang="en-US"/>
              <a:t>Facebook Instagram Paid Post Performance | 2 profiles - 20 of 25</a:t>
            </a:r>
          </a:p>
        </p:txBody>
      </p:sp>
      <p:graphicFrame>
        <p:nvGraphicFramePr>
          <p:cNvPr id="5" name="Table Placeholder 4">
            <a:extLst>
              <a:ext uri="{FF2B5EF4-FFF2-40B4-BE49-F238E27FC236}">
                <a16:creationId xmlns:a16="http://schemas.microsoft.com/office/drawing/2014/main" id="{B1716E44-EEE0-497F-BD6C-6B662BB45CC9}"/>
              </a:ext>
            </a:extLst>
          </p:cNvPr>
          <p:cNvGraphicFramePr>
            <a:graphicFrameLocks noGrp="1"/>
          </p:cNvGraphicFramePr>
          <p:nvPr>
            <p:ph type="tbl" sz="quarter" idx="13"/>
            <p:extLst>
              <p:ext uri="{D42A27DB-BD31-4B8C-83A1-F6EECF244321}">
                <p14:modId xmlns:p14="http://schemas.microsoft.com/office/powerpoint/2010/main" val="428049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27919165"/>
                    </a:ext>
                  </a:extLst>
                </a:gridCol>
                <a:gridCol w="1152144">
                  <a:extLst>
                    <a:ext uri="{9D8B030D-6E8A-4147-A177-3AD203B41FA5}">
                      <a16:colId xmlns:a16="http://schemas.microsoft.com/office/drawing/2014/main" val="2819441008"/>
                    </a:ext>
                  </a:extLst>
                </a:gridCol>
                <a:gridCol w="411480">
                  <a:extLst>
                    <a:ext uri="{9D8B030D-6E8A-4147-A177-3AD203B41FA5}">
                      <a16:colId xmlns:a16="http://schemas.microsoft.com/office/drawing/2014/main" val="2477384459"/>
                    </a:ext>
                  </a:extLst>
                </a:gridCol>
                <a:gridCol w="411480">
                  <a:extLst>
                    <a:ext uri="{9D8B030D-6E8A-4147-A177-3AD203B41FA5}">
                      <a16:colId xmlns:a16="http://schemas.microsoft.com/office/drawing/2014/main" val="3331476974"/>
                    </a:ext>
                  </a:extLst>
                </a:gridCol>
                <a:gridCol w="411480">
                  <a:extLst>
                    <a:ext uri="{9D8B030D-6E8A-4147-A177-3AD203B41FA5}">
                      <a16:colId xmlns:a16="http://schemas.microsoft.com/office/drawing/2014/main" val="2017824301"/>
                    </a:ext>
                  </a:extLst>
                </a:gridCol>
                <a:gridCol w="411480">
                  <a:extLst>
                    <a:ext uri="{9D8B030D-6E8A-4147-A177-3AD203B41FA5}">
                      <a16:colId xmlns:a16="http://schemas.microsoft.com/office/drawing/2014/main" val="2592824321"/>
                    </a:ext>
                  </a:extLst>
                </a:gridCol>
                <a:gridCol w="411480">
                  <a:extLst>
                    <a:ext uri="{9D8B030D-6E8A-4147-A177-3AD203B41FA5}">
                      <a16:colId xmlns:a16="http://schemas.microsoft.com/office/drawing/2014/main" val="3735324281"/>
                    </a:ext>
                  </a:extLst>
                </a:gridCol>
                <a:gridCol w="411480">
                  <a:extLst>
                    <a:ext uri="{9D8B030D-6E8A-4147-A177-3AD203B41FA5}">
                      <a16:colId xmlns:a16="http://schemas.microsoft.com/office/drawing/2014/main" val="2615133114"/>
                    </a:ext>
                  </a:extLst>
                </a:gridCol>
                <a:gridCol w="411480">
                  <a:extLst>
                    <a:ext uri="{9D8B030D-6E8A-4147-A177-3AD203B41FA5}">
                      <a16:colId xmlns:a16="http://schemas.microsoft.com/office/drawing/2014/main" val="588453462"/>
                    </a:ext>
                  </a:extLst>
                </a:gridCol>
                <a:gridCol w="411480">
                  <a:extLst>
                    <a:ext uri="{9D8B030D-6E8A-4147-A177-3AD203B41FA5}">
                      <a16:colId xmlns:a16="http://schemas.microsoft.com/office/drawing/2014/main" val="191760657"/>
                    </a:ext>
                  </a:extLst>
                </a:gridCol>
                <a:gridCol w="411480">
                  <a:extLst>
                    <a:ext uri="{9D8B030D-6E8A-4147-A177-3AD203B41FA5}">
                      <a16:colId xmlns:a16="http://schemas.microsoft.com/office/drawing/2014/main" val="922372994"/>
                    </a:ext>
                  </a:extLst>
                </a:gridCol>
                <a:gridCol w="1728216">
                  <a:extLst>
                    <a:ext uri="{9D8B030D-6E8A-4147-A177-3AD203B41FA5}">
                      <a16:colId xmlns:a16="http://schemas.microsoft.com/office/drawing/2014/main" val="439183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6592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- 2024-11-20 18:00:11</a:t>
                      </a:r>
                      <a:r>
                        <a:rPr kumimoji="0" lang="de-DE" sz="1000" b="0" i="0" u="none" strike="noStrike" kern="1200" cap="none" spc="0" normalizeH="0" baseline="0" noProof="0">
                          <a:ln>
                            <a:noFill/>
                          </a:ln>
                          <a:solidFill>
                            <a:prstClr val="black"/>
                          </a:solidFill>
                          <a:effectLst/>
                          <a:uLnTx/>
                          <a:uFillTx/>
                          <a:latin typeface="Calibri"/>
                          <a:ea typeface="+mn-ea"/>
                          <a:cs typeface="+mn-cs"/>
                        </a:rPr>
                        <a:t>
 Dieses Jahr wird Weihnachten extra süß! 🍫🎄
Individualisiere deine Lieblings Minis und überrasche deine Liebsten mit einem ganz persönlichen Genussmoment.💝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https://quintly-eu-image-storage.s3.amazonaws.com/ce3c7051b24efe7a43caa2123c501328/e7821ca40459abaea70fcc322c298c8b.jpg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 ECA_IG_90 oder ECA_FB_90</a:t>
                      </a:r>
                    </a:p>
                  </a:txBody>
                  <a:tcPr/>
                </a:tc>
                <a:extLst>
                  <a:ext uri="{0D108BD9-81ED-4DB2-BD59-A6C34878D82A}">
                    <a16:rowId xmlns:a16="http://schemas.microsoft.com/office/drawing/2014/main" val="567211382"/>
                  </a:ext>
                </a:extLst>
              </a:tr>
            </a:tbl>
          </a:graphicData>
        </a:graphic>
      </p:graphicFrame>
      <p:sp>
        <p:nvSpPr>
          <p:cNvPr id="4" name="Text Placeholder 3">
            <a:extLst>
              <a:ext uri="{FF2B5EF4-FFF2-40B4-BE49-F238E27FC236}">
                <a16:creationId xmlns:a16="http://schemas.microsoft.com/office/drawing/2014/main" id="{A2E49B33-BBF4-4BE2-AC92-3A9D6C89F206}"/>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92159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97AC-4EB5-4E73-94FA-C7E187054944}"/>
              </a:ext>
            </a:extLst>
          </p:cNvPr>
          <p:cNvSpPr>
            <a:spLocks noGrp="1"/>
          </p:cNvSpPr>
          <p:nvPr>
            <p:ph type="title"/>
          </p:nvPr>
        </p:nvSpPr>
        <p:spPr/>
        <p:txBody>
          <a:bodyPr/>
          <a:lstStyle/>
          <a:p>
            <a:r>
              <a:rPr lang="en-US"/>
              <a:t>Facebook Instagram Paid Post Performance | 2 profiles - 21 of 25</a:t>
            </a:r>
          </a:p>
        </p:txBody>
      </p:sp>
      <p:graphicFrame>
        <p:nvGraphicFramePr>
          <p:cNvPr id="5" name="Table Placeholder 4">
            <a:extLst>
              <a:ext uri="{FF2B5EF4-FFF2-40B4-BE49-F238E27FC236}">
                <a16:creationId xmlns:a16="http://schemas.microsoft.com/office/drawing/2014/main" id="{A2DA39DC-7508-4013-80BD-B7421A671D9D}"/>
              </a:ext>
            </a:extLst>
          </p:cNvPr>
          <p:cNvGraphicFramePr>
            <a:graphicFrameLocks noGrp="1"/>
          </p:cNvGraphicFramePr>
          <p:nvPr>
            <p:ph type="tbl" sz="quarter" idx="13"/>
            <p:extLst>
              <p:ext uri="{D42A27DB-BD31-4B8C-83A1-F6EECF244321}">
                <p14:modId xmlns:p14="http://schemas.microsoft.com/office/powerpoint/2010/main" val="20742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24408988"/>
                    </a:ext>
                  </a:extLst>
                </a:gridCol>
                <a:gridCol w="1152144">
                  <a:extLst>
                    <a:ext uri="{9D8B030D-6E8A-4147-A177-3AD203B41FA5}">
                      <a16:colId xmlns:a16="http://schemas.microsoft.com/office/drawing/2014/main" val="3903657701"/>
                    </a:ext>
                  </a:extLst>
                </a:gridCol>
                <a:gridCol w="411480">
                  <a:extLst>
                    <a:ext uri="{9D8B030D-6E8A-4147-A177-3AD203B41FA5}">
                      <a16:colId xmlns:a16="http://schemas.microsoft.com/office/drawing/2014/main" val="3217454081"/>
                    </a:ext>
                  </a:extLst>
                </a:gridCol>
                <a:gridCol w="411480">
                  <a:extLst>
                    <a:ext uri="{9D8B030D-6E8A-4147-A177-3AD203B41FA5}">
                      <a16:colId xmlns:a16="http://schemas.microsoft.com/office/drawing/2014/main" val="1608928519"/>
                    </a:ext>
                  </a:extLst>
                </a:gridCol>
                <a:gridCol w="411480">
                  <a:extLst>
                    <a:ext uri="{9D8B030D-6E8A-4147-A177-3AD203B41FA5}">
                      <a16:colId xmlns:a16="http://schemas.microsoft.com/office/drawing/2014/main" val="1272624596"/>
                    </a:ext>
                  </a:extLst>
                </a:gridCol>
                <a:gridCol w="411480">
                  <a:extLst>
                    <a:ext uri="{9D8B030D-6E8A-4147-A177-3AD203B41FA5}">
                      <a16:colId xmlns:a16="http://schemas.microsoft.com/office/drawing/2014/main" val="1415484133"/>
                    </a:ext>
                  </a:extLst>
                </a:gridCol>
                <a:gridCol w="411480">
                  <a:extLst>
                    <a:ext uri="{9D8B030D-6E8A-4147-A177-3AD203B41FA5}">
                      <a16:colId xmlns:a16="http://schemas.microsoft.com/office/drawing/2014/main" val="237535142"/>
                    </a:ext>
                  </a:extLst>
                </a:gridCol>
                <a:gridCol w="411480">
                  <a:extLst>
                    <a:ext uri="{9D8B030D-6E8A-4147-A177-3AD203B41FA5}">
                      <a16:colId xmlns:a16="http://schemas.microsoft.com/office/drawing/2014/main" val="3749541204"/>
                    </a:ext>
                  </a:extLst>
                </a:gridCol>
                <a:gridCol w="411480">
                  <a:extLst>
                    <a:ext uri="{9D8B030D-6E8A-4147-A177-3AD203B41FA5}">
                      <a16:colId xmlns:a16="http://schemas.microsoft.com/office/drawing/2014/main" val="1621068309"/>
                    </a:ext>
                  </a:extLst>
                </a:gridCol>
                <a:gridCol w="411480">
                  <a:extLst>
                    <a:ext uri="{9D8B030D-6E8A-4147-A177-3AD203B41FA5}">
                      <a16:colId xmlns:a16="http://schemas.microsoft.com/office/drawing/2014/main" val="3630858091"/>
                    </a:ext>
                  </a:extLst>
                </a:gridCol>
                <a:gridCol w="411480">
                  <a:extLst>
                    <a:ext uri="{9D8B030D-6E8A-4147-A177-3AD203B41FA5}">
                      <a16:colId xmlns:a16="http://schemas.microsoft.com/office/drawing/2014/main" val="3059916218"/>
                    </a:ext>
                  </a:extLst>
                </a:gridCol>
                <a:gridCol w="1728216">
                  <a:extLst>
                    <a:ext uri="{9D8B030D-6E8A-4147-A177-3AD203B41FA5}">
                      <a16:colId xmlns:a16="http://schemas.microsoft.com/office/drawing/2014/main" val="32142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873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- 2024-11-20 17:55:38</a:t>
                      </a:r>
                      <a:r>
                        <a:rPr kumimoji="0" lang="en-US" sz="1000" b="0" i="0" u="none" strike="noStrike" kern="1200" cap="none" spc="0" normalizeH="0" baseline="0" noProof="0">
                          <a:ln>
                            <a:noFill/>
                          </a:ln>
                          <a:solidFill>
                            <a:prstClr val="black"/>
                          </a:solidFill>
                          <a:effectLst/>
                          <a:uLnTx/>
                          <a:uFillTx/>
                          <a:latin typeface="Calibri"/>
                          <a:ea typeface="+mn-ea"/>
                          <a:cs typeface="+mn-cs"/>
                        </a:rPr>
                        <a:t>
 Ein süßes Geschenk für jeden Geschmack! 🍫🎁 
Individualisiere deine Lieblings Minis in unsere beliebten Sorten: Alpenmilch, Nusssplitter, Knusperflakes, Joghurt und Erdbeer-Joghurt. 
Welches ist dein Favorit? 😍
Jetzt online gestalten und eine unvergleichliche Überraschung schenken!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https://quintly-eu-image-storage.s3.amazonaws.com/ce3c7051b24efe7a43caa2123c501328/b1dd6643c4061d83aedf4193796bbac4.jpg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 ECA_IG_90 oder ECA_FB_90</a:t>
                      </a:r>
                    </a:p>
                  </a:txBody>
                  <a:tcPr/>
                </a:tc>
                <a:extLst>
                  <a:ext uri="{0D108BD9-81ED-4DB2-BD59-A6C34878D82A}">
                    <a16:rowId xmlns:a16="http://schemas.microsoft.com/office/drawing/2014/main" val="2845806786"/>
                  </a:ext>
                </a:extLst>
              </a:tr>
            </a:tbl>
          </a:graphicData>
        </a:graphic>
      </p:graphicFrame>
      <p:sp>
        <p:nvSpPr>
          <p:cNvPr id="4" name="Text Placeholder 3">
            <a:extLst>
              <a:ext uri="{FF2B5EF4-FFF2-40B4-BE49-F238E27FC236}">
                <a16:creationId xmlns:a16="http://schemas.microsoft.com/office/drawing/2014/main" id="{06BFD54E-D6D0-4A4E-AC57-F7F87AC8D41D}"/>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528529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4940-2158-4C6B-9D68-F17826A40A3D}"/>
              </a:ext>
            </a:extLst>
          </p:cNvPr>
          <p:cNvSpPr>
            <a:spLocks noGrp="1"/>
          </p:cNvSpPr>
          <p:nvPr>
            <p:ph type="title"/>
          </p:nvPr>
        </p:nvSpPr>
        <p:spPr/>
        <p:txBody>
          <a:bodyPr/>
          <a:lstStyle/>
          <a:p>
            <a:r>
              <a:rPr lang="en-US"/>
              <a:t>Facebook Instagram Paid Post Performance | 2 profiles - 22 of 25</a:t>
            </a:r>
          </a:p>
        </p:txBody>
      </p:sp>
      <p:graphicFrame>
        <p:nvGraphicFramePr>
          <p:cNvPr id="5" name="Table Placeholder 4">
            <a:extLst>
              <a:ext uri="{FF2B5EF4-FFF2-40B4-BE49-F238E27FC236}">
                <a16:creationId xmlns:a16="http://schemas.microsoft.com/office/drawing/2014/main" id="{F41AA45F-6CA1-41D2-AF32-453C3A4AF761}"/>
              </a:ext>
            </a:extLst>
          </p:cNvPr>
          <p:cNvGraphicFramePr>
            <a:graphicFrameLocks noGrp="1"/>
          </p:cNvGraphicFramePr>
          <p:nvPr>
            <p:ph type="tbl" sz="quarter" idx="13"/>
            <p:extLst>
              <p:ext uri="{D42A27DB-BD31-4B8C-83A1-F6EECF244321}">
                <p14:modId xmlns:p14="http://schemas.microsoft.com/office/powerpoint/2010/main" val="314776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0911870"/>
                    </a:ext>
                  </a:extLst>
                </a:gridCol>
                <a:gridCol w="1152144">
                  <a:extLst>
                    <a:ext uri="{9D8B030D-6E8A-4147-A177-3AD203B41FA5}">
                      <a16:colId xmlns:a16="http://schemas.microsoft.com/office/drawing/2014/main" val="3613666091"/>
                    </a:ext>
                  </a:extLst>
                </a:gridCol>
                <a:gridCol w="411480">
                  <a:extLst>
                    <a:ext uri="{9D8B030D-6E8A-4147-A177-3AD203B41FA5}">
                      <a16:colId xmlns:a16="http://schemas.microsoft.com/office/drawing/2014/main" val="3337790536"/>
                    </a:ext>
                  </a:extLst>
                </a:gridCol>
                <a:gridCol w="411480">
                  <a:extLst>
                    <a:ext uri="{9D8B030D-6E8A-4147-A177-3AD203B41FA5}">
                      <a16:colId xmlns:a16="http://schemas.microsoft.com/office/drawing/2014/main" val="2860986031"/>
                    </a:ext>
                  </a:extLst>
                </a:gridCol>
                <a:gridCol w="411480">
                  <a:extLst>
                    <a:ext uri="{9D8B030D-6E8A-4147-A177-3AD203B41FA5}">
                      <a16:colId xmlns:a16="http://schemas.microsoft.com/office/drawing/2014/main" val="592601057"/>
                    </a:ext>
                  </a:extLst>
                </a:gridCol>
                <a:gridCol w="411480">
                  <a:extLst>
                    <a:ext uri="{9D8B030D-6E8A-4147-A177-3AD203B41FA5}">
                      <a16:colId xmlns:a16="http://schemas.microsoft.com/office/drawing/2014/main" val="2745488431"/>
                    </a:ext>
                  </a:extLst>
                </a:gridCol>
                <a:gridCol w="411480">
                  <a:extLst>
                    <a:ext uri="{9D8B030D-6E8A-4147-A177-3AD203B41FA5}">
                      <a16:colId xmlns:a16="http://schemas.microsoft.com/office/drawing/2014/main" val="659897133"/>
                    </a:ext>
                  </a:extLst>
                </a:gridCol>
                <a:gridCol w="411480">
                  <a:extLst>
                    <a:ext uri="{9D8B030D-6E8A-4147-A177-3AD203B41FA5}">
                      <a16:colId xmlns:a16="http://schemas.microsoft.com/office/drawing/2014/main" val="757456941"/>
                    </a:ext>
                  </a:extLst>
                </a:gridCol>
                <a:gridCol w="411480">
                  <a:extLst>
                    <a:ext uri="{9D8B030D-6E8A-4147-A177-3AD203B41FA5}">
                      <a16:colId xmlns:a16="http://schemas.microsoft.com/office/drawing/2014/main" val="373903583"/>
                    </a:ext>
                  </a:extLst>
                </a:gridCol>
                <a:gridCol w="411480">
                  <a:extLst>
                    <a:ext uri="{9D8B030D-6E8A-4147-A177-3AD203B41FA5}">
                      <a16:colId xmlns:a16="http://schemas.microsoft.com/office/drawing/2014/main" val="1846337611"/>
                    </a:ext>
                  </a:extLst>
                </a:gridCol>
                <a:gridCol w="411480">
                  <a:extLst>
                    <a:ext uri="{9D8B030D-6E8A-4147-A177-3AD203B41FA5}">
                      <a16:colId xmlns:a16="http://schemas.microsoft.com/office/drawing/2014/main" val="2254231527"/>
                    </a:ext>
                  </a:extLst>
                </a:gridCol>
                <a:gridCol w="1728216">
                  <a:extLst>
                    <a:ext uri="{9D8B030D-6E8A-4147-A177-3AD203B41FA5}">
                      <a16:colId xmlns:a16="http://schemas.microsoft.com/office/drawing/2014/main" val="3166423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1487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- 2024-11-20 17:41:10</a:t>
                      </a:r>
                      <a:r>
                        <a:rPr kumimoji="0" lang="de-DE" sz="1000" b="0" i="0" u="none" strike="noStrike" kern="1200" cap="none" spc="0" normalizeH="0" baseline="0" noProof="0">
                          <a:ln>
                            <a:noFill/>
                          </a:ln>
                          <a:solidFill>
                            <a:prstClr val="black"/>
                          </a:solidFill>
                          <a:effectLst/>
                          <a:uLnTx/>
                          <a:uFillTx/>
                          <a:latin typeface="Calibri"/>
                          <a:ea typeface="+mn-ea"/>
                          <a:cs typeface="+mn-cs"/>
                        </a:rPr>
                        <a:t>
 Dieses Jahr wird Weihnachten extra süß! 🍫🎄
Individualisiere deine Lieblings Minis und überrasche deine Liebsten mit einem ganz persönlichen Genussmoment.💝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https://quintly-eu-image-storage.s3.amazonaws.com/ce3c7051b24efe7a43caa2123c501328/96ce0933de8f57480efe4cfde3898b6e.jpg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 ECA_IG_90 oder ECA_FB_90</a:t>
                      </a:r>
                    </a:p>
                  </a:txBody>
                  <a:tcPr/>
                </a:tc>
                <a:extLst>
                  <a:ext uri="{0D108BD9-81ED-4DB2-BD59-A6C34878D82A}">
                    <a16:rowId xmlns:a16="http://schemas.microsoft.com/office/drawing/2014/main" val="1402232438"/>
                  </a:ext>
                </a:extLst>
              </a:tr>
            </a:tbl>
          </a:graphicData>
        </a:graphic>
      </p:graphicFrame>
      <p:sp>
        <p:nvSpPr>
          <p:cNvPr id="4" name="Text Placeholder 3">
            <a:extLst>
              <a:ext uri="{FF2B5EF4-FFF2-40B4-BE49-F238E27FC236}">
                <a16:creationId xmlns:a16="http://schemas.microsoft.com/office/drawing/2014/main" id="{99376393-148E-460B-9ED2-E404B751DD03}"/>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957833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6E6D-34F5-4DAF-915C-CA00488E2D8F}"/>
              </a:ext>
            </a:extLst>
          </p:cNvPr>
          <p:cNvSpPr>
            <a:spLocks noGrp="1"/>
          </p:cNvSpPr>
          <p:nvPr>
            <p:ph type="title"/>
          </p:nvPr>
        </p:nvSpPr>
        <p:spPr/>
        <p:txBody>
          <a:bodyPr/>
          <a:lstStyle/>
          <a:p>
            <a:r>
              <a:rPr lang="en-US"/>
              <a:t>Facebook Instagram Paid Post Performance | 2 profiles - 23 of 25</a:t>
            </a:r>
          </a:p>
        </p:txBody>
      </p:sp>
      <p:graphicFrame>
        <p:nvGraphicFramePr>
          <p:cNvPr id="5" name="Table Placeholder 4">
            <a:extLst>
              <a:ext uri="{FF2B5EF4-FFF2-40B4-BE49-F238E27FC236}">
                <a16:creationId xmlns:a16="http://schemas.microsoft.com/office/drawing/2014/main" id="{D10678C6-41A2-4A1C-A43D-F942BEF3937F}"/>
              </a:ext>
            </a:extLst>
          </p:cNvPr>
          <p:cNvGraphicFramePr>
            <a:graphicFrameLocks noGrp="1"/>
          </p:cNvGraphicFramePr>
          <p:nvPr>
            <p:ph type="tbl" sz="quarter" idx="13"/>
            <p:extLst>
              <p:ext uri="{D42A27DB-BD31-4B8C-83A1-F6EECF244321}">
                <p14:modId xmlns:p14="http://schemas.microsoft.com/office/powerpoint/2010/main" val="328631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14564278"/>
                    </a:ext>
                  </a:extLst>
                </a:gridCol>
                <a:gridCol w="1152144">
                  <a:extLst>
                    <a:ext uri="{9D8B030D-6E8A-4147-A177-3AD203B41FA5}">
                      <a16:colId xmlns:a16="http://schemas.microsoft.com/office/drawing/2014/main" val="4029633204"/>
                    </a:ext>
                  </a:extLst>
                </a:gridCol>
                <a:gridCol w="411480">
                  <a:extLst>
                    <a:ext uri="{9D8B030D-6E8A-4147-A177-3AD203B41FA5}">
                      <a16:colId xmlns:a16="http://schemas.microsoft.com/office/drawing/2014/main" val="3515847575"/>
                    </a:ext>
                  </a:extLst>
                </a:gridCol>
                <a:gridCol w="411480">
                  <a:extLst>
                    <a:ext uri="{9D8B030D-6E8A-4147-A177-3AD203B41FA5}">
                      <a16:colId xmlns:a16="http://schemas.microsoft.com/office/drawing/2014/main" val="3984156197"/>
                    </a:ext>
                  </a:extLst>
                </a:gridCol>
                <a:gridCol w="411480">
                  <a:extLst>
                    <a:ext uri="{9D8B030D-6E8A-4147-A177-3AD203B41FA5}">
                      <a16:colId xmlns:a16="http://schemas.microsoft.com/office/drawing/2014/main" val="3802118040"/>
                    </a:ext>
                  </a:extLst>
                </a:gridCol>
                <a:gridCol w="411480">
                  <a:extLst>
                    <a:ext uri="{9D8B030D-6E8A-4147-A177-3AD203B41FA5}">
                      <a16:colId xmlns:a16="http://schemas.microsoft.com/office/drawing/2014/main" val="1858173764"/>
                    </a:ext>
                  </a:extLst>
                </a:gridCol>
                <a:gridCol w="411480">
                  <a:extLst>
                    <a:ext uri="{9D8B030D-6E8A-4147-A177-3AD203B41FA5}">
                      <a16:colId xmlns:a16="http://schemas.microsoft.com/office/drawing/2014/main" val="3372567047"/>
                    </a:ext>
                  </a:extLst>
                </a:gridCol>
                <a:gridCol w="411480">
                  <a:extLst>
                    <a:ext uri="{9D8B030D-6E8A-4147-A177-3AD203B41FA5}">
                      <a16:colId xmlns:a16="http://schemas.microsoft.com/office/drawing/2014/main" val="2585960198"/>
                    </a:ext>
                  </a:extLst>
                </a:gridCol>
                <a:gridCol w="411480">
                  <a:extLst>
                    <a:ext uri="{9D8B030D-6E8A-4147-A177-3AD203B41FA5}">
                      <a16:colId xmlns:a16="http://schemas.microsoft.com/office/drawing/2014/main" val="2100911946"/>
                    </a:ext>
                  </a:extLst>
                </a:gridCol>
                <a:gridCol w="411480">
                  <a:extLst>
                    <a:ext uri="{9D8B030D-6E8A-4147-A177-3AD203B41FA5}">
                      <a16:colId xmlns:a16="http://schemas.microsoft.com/office/drawing/2014/main" val="3223527440"/>
                    </a:ext>
                  </a:extLst>
                </a:gridCol>
                <a:gridCol w="411480">
                  <a:extLst>
                    <a:ext uri="{9D8B030D-6E8A-4147-A177-3AD203B41FA5}">
                      <a16:colId xmlns:a16="http://schemas.microsoft.com/office/drawing/2014/main" val="3136809730"/>
                    </a:ext>
                  </a:extLst>
                </a:gridCol>
                <a:gridCol w="1728216">
                  <a:extLst>
                    <a:ext uri="{9D8B030D-6E8A-4147-A177-3AD203B41FA5}">
                      <a16:colId xmlns:a16="http://schemas.microsoft.com/office/drawing/2014/main" val="414023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3083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- 2024-11-20 10:15:11</a:t>
                      </a:r>
                      <a:r>
                        <a:rPr kumimoji="0" lang="de-DE" sz="1000" b="0" i="0" u="none" strike="noStrike" kern="1200" cap="none" spc="0" normalizeH="0" baseline="0" noProof="0">
                          <a:ln>
                            <a:noFill/>
                          </a:ln>
                          <a:solidFill>
                            <a:prstClr val="black"/>
                          </a:solidFill>
                          <a:effectLst/>
                          <a:uLnTx/>
                          <a:uFillTx/>
                          <a:latin typeface="Calibri"/>
                          <a:ea typeface="+mn-ea"/>
                          <a:cs typeface="+mn-cs"/>
                        </a:rPr>
                        <a:t>
 Tja, das wissen wir ehrlicherweise auch nicht. 🤷 Aber unser Weihnachtssortiment ist richtig sleigh. ❄️
#rittersport #schokolade #weihnachten #geschenkideen #sleigh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https://quintly-eu-image-storage.s3.amazonaws.com/ce3c7051b24efe7a43caa2123c501328/b7e34a7d3b2a66d1dd62cb1f0648f9e2.jpg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82892934"/>
                  </a:ext>
                </a:extLst>
              </a:tr>
            </a:tbl>
          </a:graphicData>
        </a:graphic>
      </p:graphicFrame>
      <p:sp>
        <p:nvSpPr>
          <p:cNvPr id="4" name="Text Placeholder 3">
            <a:extLst>
              <a:ext uri="{FF2B5EF4-FFF2-40B4-BE49-F238E27FC236}">
                <a16:creationId xmlns:a16="http://schemas.microsoft.com/office/drawing/2014/main" id="{1AF72DEF-DD0D-42E5-B3BE-AE69CF4BFBBC}"/>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341571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81AD-D514-4EE3-B0F5-DF8C145AF799}"/>
              </a:ext>
            </a:extLst>
          </p:cNvPr>
          <p:cNvSpPr>
            <a:spLocks noGrp="1"/>
          </p:cNvSpPr>
          <p:nvPr>
            <p:ph type="title"/>
          </p:nvPr>
        </p:nvSpPr>
        <p:spPr/>
        <p:txBody>
          <a:bodyPr/>
          <a:lstStyle/>
          <a:p>
            <a:r>
              <a:rPr lang="en-US"/>
              <a:t>Facebook Instagram Paid Post Performance | 2 profiles - 24 of 25</a:t>
            </a:r>
          </a:p>
        </p:txBody>
      </p:sp>
      <p:graphicFrame>
        <p:nvGraphicFramePr>
          <p:cNvPr id="5" name="Table Placeholder 4">
            <a:extLst>
              <a:ext uri="{FF2B5EF4-FFF2-40B4-BE49-F238E27FC236}">
                <a16:creationId xmlns:a16="http://schemas.microsoft.com/office/drawing/2014/main" id="{2416B9FE-5D7C-418D-929D-92F86AB00C62}"/>
              </a:ext>
            </a:extLst>
          </p:cNvPr>
          <p:cNvGraphicFramePr>
            <a:graphicFrameLocks noGrp="1"/>
          </p:cNvGraphicFramePr>
          <p:nvPr>
            <p:ph type="tbl" sz="quarter" idx="13"/>
            <p:extLst>
              <p:ext uri="{D42A27DB-BD31-4B8C-83A1-F6EECF244321}">
                <p14:modId xmlns:p14="http://schemas.microsoft.com/office/powerpoint/2010/main" val="363985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618086"/>
                    </a:ext>
                  </a:extLst>
                </a:gridCol>
                <a:gridCol w="1152144">
                  <a:extLst>
                    <a:ext uri="{9D8B030D-6E8A-4147-A177-3AD203B41FA5}">
                      <a16:colId xmlns:a16="http://schemas.microsoft.com/office/drawing/2014/main" val="1540687903"/>
                    </a:ext>
                  </a:extLst>
                </a:gridCol>
                <a:gridCol w="411480">
                  <a:extLst>
                    <a:ext uri="{9D8B030D-6E8A-4147-A177-3AD203B41FA5}">
                      <a16:colId xmlns:a16="http://schemas.microsoft.com/office/drawing/2014/main" val="1151689196"/>
                    </a:ext>
                  </a:extLst>
                </a:gridCol>
                <a:gridCol w="411480">
                  <a:extLst>
                    <a:ext uri="{9D8B030D-6E8A-4147-A177-3AD203B41FA5}">
                      <a16:colId xmlns:a16="http://schemas.microsoft.com/office/drawing/2014/main" val="662676385"/>
                    </a:ext>
                  </a:extLst>
                </a:gridCol>
                <a:gridCol w="411480">
                  <a:extLst>
                    <a:ext uri="{9D8B030D-6E8A-4147-A177-3AD203B41FA5}">
                      <a16:colId xmlns:a16="http://schemas.microsoft.com/office/drawing/2014/main" val="305437286"/>
                    </a:ext>
                  </a:extLst>
                </a:gridCol>
                <a:gridCol w="411480">
                  <a:extLst>
                    <a:ext uri="{9D8B030D-6E8A-4147-A177-3AD203B41FA5}">
                      <a16:colId xmlns:a16="http://schemas.microsoft.com/office/drawing/2014/main" val="2349031923"/>
                    </a:ext>
                  </a:extLst>
                </a:gridCol>
                <a:gridCol w="411480">
                  <a:extLst>
                    <a:ext uri="{9D8B030D-6E8A-4147-A177-3AD203B41FA5}">
                      <a16:colId xmlns:a16="http://schemas.microsoft.com/office/drawing/2014/main" val="220559912"/>
                    </a:ext>
                  </a:extLst>
                </a:gridCol>
                <a:gridCol w="411480">
                  <a:extLst>
                    <a:ext uri="{9D8B030D-6E8A-4147-A177-3AD203B41FA5}">
                      <a16:colId xmlns:a16="http://schemas.microsoft.com/office/drawing/2014/main" val="3153496387"/>
                    </a:ext>
                  </a:extLst>
                </a:gridCol>
                <a:gridCol w="411480">
                  <a:extLst>
                    <a:ext uri="{9D8B030D-6E8A-4147-A177-3AD203B41FA5}">
                      <a16:colId xmlns:a16="http://schemas.microsoft.com/office/drawing/2014/main" val="883359218"/>
                    </a:ext>
                  </a:extLst>
                </a:gridCol>
                <a:gridCol w="411480">
                  <a:extLst>
                    <a:ext uri="{9D8B030D-6E8A-4147-A177-3AD203B41FA5}">
                      <a16:colId xmlns:a16="http://schemas.microsoft.com/office/drawing/2014/main" val="2778403995"/>
                    </a:ext>
                  </a:extLst>
                </a:gridCol>
                <a:gridCol w="411480">
                  <a:extLst>
                    <a:ext uri="{9D8B030D-6E8A-4147-A177-3AD203B41FA5}">
                      <a16:colId xmlns:a16="http://schemas.microsoft.com/office/drawing/2014/main" val="3299993294"/>
                    </a:ext>
                  </a:extLst>
                </a:gridCol>
                <a:gridCol w="1728216">
                  <a:extLst>
                    <a:ext uri="{9D8B030D-6E8A-4147-A177-3AD203B41FA5}">
                      <a16:colId xmlns:a16="http://schemas.microsoft.com/office/drawing/2014/main" val="249627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2220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- 2024-11-14 12:33:57</a:t>
                      </a:r>
                      <a:r>
                        <a:rPr kumimoji="0" lang="en-US" sz="1000" b="0" i="0" u="none" strike="noStrike" kern="1200" cap="none" spc="0" normalizeH="0" baseline="0" noProof="0">
                          <a:ln>
                            <a:noFill/>
                          </a:ln>
                          <a:solidFill>
                            <a:prstClr val="black"/>
                          </a:solidFill>
                          <a:effectLst/>
                          <a:uLnTx/>
                          <a:uFillTx/>
                          <a:latin typeface="Calibri"/>
                          <a:ea typeface="+mn-ea"/>
                          <a:cs typeface="+mn-cs"/>
                        </a:rPr>
                        <a:t>
 50 Jahre bunte Vielfalt! 🎉 Bereits seit 1974 peppt Ritter Sport das Schokoladenregal mit Farben auf. Jede Sorte hat ihren ganz eigenen Look. 🍫 Mehr Infos? Link in Bio.
#rittersport #buntstattbraun #buntevielfalt #quadratischpraktischgut #schokolade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https://quintly-eu-image-storage.s3.amazonaws.com/ce3c7051b24efe7a43caa2123c501328/840086fc9c2337ad8d36973dcf12c5d6.jpg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976252615"/>
                  </a:ext>
                </a:extLst>
              </a:tr>
            </a:tbl>
          </a:graphicData>
        </a:graphic>
      </p:graphicFrame>
      <p:sp>
        <p:nvSpPr>
          <p:cNvPr id="4" name="Text Placeholder 3">
            <a:extLst>
              <a:ext uri="{FF2B5EF4-FFF2-40B4-BE49-F238E27FC236}">
                <a16:creationId xmlns:a16="http://schemas.microsoft.com/office/drawing/2014/main" id="{D48DBA72-9482-4CA3-8400-E1597099D668}"/>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920128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6883-F2AC-4DAE-B2CD-671AA82CDFA6}"/>
              </a:ext>
            </a:extLst>
          </p:cNvPr>
          <p:cNvSpPr>
            <a:spLocks noGrp="1"/>
          </p:cNvSpPr>
          <p:nvPr>
            <p:ph type="title"/>
          </p:nvPr>
        </p:nvSpPr>
        <p:spPr/>
        <p:txBody>
          <a:bodyPr/>
          <a:lstStyle/>
          <a:p>
            <a:r>
              <a:rPr lang="en-US"/>
              <a:t>Facebook Instagram Paid Post Performance | 2 profiles - 25 of 25</a:t>
            </a:r>
          </a:p>
        </p:txBody>
      </p:sp>
      <p:graphicFrame>
        <p:nvGraphicFramePr>
          <p:cNvPr id="5" name="Table Placeholder 4">
            <a:extLst>
              <a:ext uri="{FF2B5EF4-FFF2-40B4-BE49-F238E27FC236}">
                <a16:creationId xmlns:a16="http://schemas.microsoft.com/office/drawing/2014/main" id="{4CA23830-157F-4F49-8A36-2358BCEC3F1E}"/>
              </a:ext>
            </a:extLst>
          </p:cNvPr>
          <p:cNvGraphicFramePr>
            <a:graphicFrameLocks noGrp="1"/>
          </p:cNvGraphicFramePr>
          <p:nvPr>
            <p:ph type="tbl" sz="quarter" idx="13"/>
            <p:extLst>
              <p:ext uri="{D42A27DB-BD31-4B8C-83A1-F6EECF244321}">
                <p14:modId xmlns:p14="http://schemas.microsoft.com/office/powerpoint/2010/main" val="18135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05893607"/>
                    </a:ext>
                  </a:extLst>
                </a:gridCol>
                <a:gridCol w="1152144">
                  <a:extLst>
                    <a:ext uri="{9D8B030D-6E8A-4147-A177-3AD203B41FA5}">
                      <a16:colId xmlns:a16="http://schemas.microsoft.com/office/drawing/2014/main" val="4082657990"/>
                    </a:ext>
                  </a:extLst>
                </a:gridCol>
                <a:gridCol w="411480">
                  <a:extLst>
                    <a:ext uri="{9D8B030D-6E8A-4147-A177-3AD203B41FA5}">
                      <a16:colId xmlns:a16="http://schemas.microsoft.com/office/drawing/2014/main" val="704618257"/>
                    </a:ext>
                  </a:extLst>
                </a:gridCol>
                <a:gridCol w="411480">
                  <a:extLst>
                    <a:ext uri="{9D8B030D-6E8A-4147-A177-3AD203B41FA5}">
                      <a16:colId xmlns:a16="http://schemas.microsoft.com/office/drawing/2014/main" val="1982151094"/>
                    </a:ext>
                  </a:extLst>
                </a:gridCol>
                <a:gridCol w="411480">
                  <a:extLst>
                    <a:ext uri="{9D8B030D-6E8A-4147-A177-3AD203B41FA5}">
                      <a16:colId xmlns:a16="http://schemas.microsoft.com/office/drawing/2014/main" val="3784411504"/>
                    </a:ext>
                  </a:extLst>
                </a:gridCol>
                <a:gridCol w="411480">
                  <a:extLst>
                    <a:ext uri="{9D8B030D-6E8A-4147-A177-3AD203B41FA5}">
                      <a16:colId xmlns:a16="http://schemas.microsoft.com/office/drawing/2014/main" val="1965382216"/>
                    </a:ext>
                  </a:extLst>
                </a:gridCol>
                <a:gridCol w="411480">
                  <a:extLst>
                    <a:ext uri="{9D8B030D-6E8A-4147-A177-3AD203B41FA5}">
                      <a16:colId xmlns:a16="http://schemas.microsoft.com/office/drawing/2014/main" val="3684717047"/>
                    </a:ext>
                  </a:extLst>
                </a:gridCol>
                <a:gridCol w="411480">
                  <a:extLst>
                    <a:ext uri="{9D8B030D-6E8A-4147-A177-3AD203B41FA5}">
                      <a16:colId xmlns:a16="http://schemas.microsoft.com/office/drawing/2014/main" val="88989781"/>
                    </a:ext>
                  </a:extLst>
                </a:gridCol>
                <a:gridCol w="411480">
                  <a:extLst>
                    <a:ext uri="{9D8B030D-6E8A-4147-A177-3AD203B41FA5}">
                      <a16:colId xmlns:a16="http://schemas.microsoft.com/office/drawing/2014/main" val="2135402785"/>
                    </a:ext>
                  </a:extLst>
                </a:gridCol>
                <a:gridCol w="411480">
                  <a:extLst>
                    <a:ext uri="{9D8B030D-6E8A-4147-A177-3AD203B41FA5}">
                      <a16:colId xmlns:a16="http://schemas.microsoft.com/office/drawing/2014/main" val="302164668"/>
                    </a:ext>
                  </a:extLst>
                </a:gridCol>
                <a:gridCol w="411480">
                  <a:extLst>
                    <a:ext uri="{9D8B030D-6E8A-4147-A177-3AD203B41FA5}">
                      <a16:colId xmlns:a16="http://schemas.microsoft.com/office/drawing/2014/main" val="692006199"/>
                    </a:ext>
                  </a:extLst>
                </a:gridCol>
                <a:gridCol w="1728216">
                  <a:extLst>
                    <a:ext uri="{9D8B030D-6E8A-4147-A177-3AD203B41FA5}">
                      <a16:colId xmlns:a16="http://schemas.microsoft.com/office/drawing/2014/main" val="231260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8426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- 2024-11-13 10:22:00</a:t>
                      </a:r>
                      <a:r>
                        <a:rPr kumimoji="0" lang="de-DE" sz="1000" b="0" i="0" u="none" strike="noStrike" kern="1200" cap="none" spc="0" normalizeH="0" baseline="0" noProof="0">
                          <a:ln>
                            <a:noFill/>
                          </a:ln>
                          <a:solidFill>
                            <a:prstClr val="black"/>
                          </a:solidFill>
                          <a:effectLst/>
                          <a:uLnTx/>
                          <a:uFillTx/>
                          <a:latin typeface="Calibri"/>
                          <a:ea typeface="+mn-ea"/>
                          <a:cs typeface="+mn-cs"/>
                        </a:rPr>
                        <a:t>
 Wenn die Gen Z Marketing Girlies das Skript schreiben. 💅 #genz #slay #girlies #rittersport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https://quintly-eu-image-storage.s3.amazonaws.com/ce3c7051b24efe7a43caa2123c501328/937ea0a842d5dd5d69b773d76f9cad51.jpg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359501817"/>
                  </a:ext>
                </a:extLst>
              </a:tr>
            </a:tbl>
          </a:graphicData>
        </a:graphic>
      </p:graphicFrame>
      <p:sp>
        <p:nvSpPr>
          <p:cNvPr id="4" name="Text Placeholder 3">
            <a:extLst>
              <a:ext uri="{FF2B5EF4-FFF2-40B4-BE49-F238E27FC236}">
                <a16:creationId xmlns:a16="http://schemas.microsoft.com/office/drawing/2014/main" id="{1BDECFE0-01B1-4C64-A646-FBB32EA02114}"/>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35794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7F51-2568-4368-896E-64AB9155A295}"/>
              </a:ext>
            </a:extLst>
          </p:cNvPr>
          <p:cNvSpPr>
            <a:spLocks noGrp="1"/>
          </p:cNvSpPr>
          <p:nvPr>
            <p:ph type="title"/>
          </p:nvPr>
        </p:nvSpPr>
        <p:spPr/>
        <p:txBody>
          <a:bodyPr/>
          <a:lstStyle/>
          <a:p>
            <a:r>
              <a:rPr lang="en-US"/>
              <a:t>Instagram Stories Table  | 2 profiles</a:t>
            </a:r>
          </a:p>
        </p:txBody>
      </p:sp>
      <p:graphicFrame>
        <p:nvGraphicFramePr>
          <p:cNvPr id="5" name="Table Placeholder 4">
            <a:extLst>
              <a:ext uri="{FF2B5EF4-FFF2-40B4-BE49-F238E27FC236}">
                <a16:creationId xmlns:a16="http://schemas.microsoft.com/office/drawing/2014/main" id="{DF14A692-72E3-42C8-A936-453A7D3164A9}"/>
              </a:ext>
            </a:extLst>
          </p:cNvPr>
          <p:cNvGraphicFramePr>
            <a:graphicFrameLocks noGrp="1"/>
          </p:cNvGraphicFramePr>
          <p:nvPr>
            <p:ph type="tbl" sz="quarter" idx="13"/>
            <p:extLst>
              <p:ext uri="{D42A27DB-BD31-4B8C-83A1-F6EECF244321}">
                <p14:modId xmlns:p14="http://schemas.microsoft.com/office/powerpoint/2010/main" val="425709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83398003"/>
                    </a:ext>
                  </a:extLst>
                </a:gridCol>
                <a:gridCol w="1069847">
                  <a:extLst>
                    <a:ext uri="{9D8B030D-6E8A-4147-A177-3AD203B41FA5}">
                      <a16:colId xmlns:a16="http://schemas.microsoft.com/office/drawing/2014/main" val="3758007841"/>
                    </a:ext>
                  </a:extLst>
                </a:gridCol>
                <a:gridCol w="1481327">
                  <a:extLst>
                    <a:ext uri="{9D8B030D-6E8A-4147-A177-3AD203B41FA5}">
                      <a16:colId xmlns:a16="http://schemas.microsoft.com/office/drawing/2014/main" val="3865504431"/>
                    </a:ext>
                  </a:extLst>
                </a:gridCol>
                <a:gridCol w="493776">
                  <a:extLst>
                    <a:ext uri="{9D8B030D-6E8A-4147-A177-3AD203B41FA5}">
                      <a16:colId xmlns:a16="http://schemas.microsoft.com/office/drawing/2014/main" val="2968854230"/>
                    </a:ext>
                  </a:extLst>
                </a:gridCol>
                <a:gridCol w="493776">
                  <a:extLst>
                    <a:ext uri="{9D8B030D-6E8A-4147-A177-3AD203B41FA5}">
                      <a16:colId xmlns:a16="http://schemas.microsoft.com/office/drawing/2014/main" val="3403847"/>
                    </a:ext>
                  </a:extLst>
                </a:gridCol>
                <a:gridCol w="493776">
                  <a:extLst>
                    <a:ext uri="{9D8B030D-6E8A-4147-A177-3AD203B41FA5}">
                      <a16:colId xmlns:a16="http://schemas.microsoft.com/office/drawing/2014/main" val="2662398282"/>
                    </a:ext>
                  </a:extLst>
                </a:gridCol>
                <a:gridCol w="493776">
                  <a:extLst>
                    <a:ext uri="{9D8B030D-6E8A-4147-A177-3AD203B41FA5}">
                      <a16:colId xmlns:a16="http://schemas.microsoft.com/office/drawing/2014/main" val="694003751"/>
                    </a:ext>
                  </a:extLst>
                </a:gridCol>
                <a:gridCol w="493776">
                  <a:extLst>
                    <a:ext uri="{9D8B030D-6E8A-4147-A177-3AD203B41FA5}">
                      <a16:colId xmlns:a16="http://schemas.microsoft.com/office/drawing/2014/main" val="2027254598"/>
                    </a:ext>
                  </a:extLst>
                </a:gridCol>
                <a:gridCol w="493776">
                  <a:extLst>
                    <a:ext uri="{9D8B030D-6E8A-4147-A177-3AD203B41FA5}">
                      <a16:colId xmlns:a16="http://schemas.microsoft.com/office/drawing/2014/main" val="324609647"/>
                    </a:ext>
                  </a:extLst>
                </a:gridCol>
                <a:gridCol w="493776">
                  <a:extLst>
                    <a:ext uri="{9D8B030D-6E8A-4147-A177-3AD203B41FA5}">
                      <a16:colId xmlns:a16="http://schemas.microsoft.com/office/drawing/2014/main" val="1492051893"/>
                    </a:ext>
                  </a:extLst>
                </a:gridCol>
                <a:gridCol w="493776">
                  <a:extLst>
                    <a:ext uri="{9D8B030D-6E8A-4147-A177-3AD203B41FA5}">
                      <a16:colId xmlns:a16="http://schemas.microsoft.com/office/drawing/2014/main" val="180554821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tc>
                  <a:txBody>
                    <a:bodyPr/>
                    <a:lstStyle/>
                    <a:p>
                      <a:r>
                        <a:rPr lang="en-US" sz="1000"/>
                        <a:t>Interaction-Rate</a:t>
                      </a:r>
                    </a:p>
                  </a:txBody>
                  <a:tcPr/>
                </a:tc>
                <a:extLst>
                  <a:ext uri="{0D108BD9-81ED-4DB2-BD59-A6C34878D82A}">
                    <a16:rowId xmlns:a16="http://schemas.microsoft.com/office/drawing/2014/main" val="3297046027"/>
                  </a:ext>
                </a:extLst>
              </a:tr>
              <a:tr h="370840">
                <a:tc>
                  <a:txBody>
                    <a:bodyPr/>
                    <a:lstStyle/>
                    <a:p>
                      <a:r>
                        <a:rPr lang="de-DE" sz="1000" b="1"/>
                        <a:t>rittersport - 2024-11-25 15:47:43</a:t>
                      </a:r>
                      <a:r>
                        <a:rPr lang="de-DE" sz="1000"/>
                        <a:t>
 Lust auf Dubai Schokolade? 
Da haben wir was für euch:</a:t>
                      </a:r>
                      <a:endParaRPr lang="en-US" sz="1000"/>
                    </a:p>
                  </a:txBody>
                  <a:tcPr/>
                </a:tc>
                <a:tc>
                  <a:txBody>
                    <a:bodyPr/>
                    <a:lstStyle/>
                    <a:p>
                      <a:r>
                        <a:rPr lang="en-US" sz="1000"/>
                        <a:t>https://quintly-eu-image-storage.s3.amazonaws.com/fadaf8a03fd48ecc7c93228c3f957b9f/13de19c5213c880b3140fde169a02cc0.jpg</a:t>
                      </a:r>
                    </a:p>
                  </a:txBody>
                  <a:tcPr/>
                </a:tc>
                <a:tc>
                  <a:txBody>
                    <a:bodyPr/>
                    <a:lstStyle/>
                    <a:p>
                      <a:endParaRPr lang="en-US" sz="1000"/>
                    </a:p>
                  </a:txBody>
                  <a:tcPr/>
                </a:tc>
                <a:tc>
                  <a:txBody>
                    <a:bodyPr/>
                    <a:lstStyle/>
                    <a:p>
                      <a:r>
                        <a:rPr lang="en-US" sz="1000"/>
                        <a:t>Video</a:t>
                      </a:r>
                    </a:p>
                  </a:txBody>
                  <a:tcPr/>
                </a:tc>
                <a:tc>
                  <a:txBody>
                    <a:bodyPr/>
                    <a:lstStyle/>
                    <a:p>
                      <a:r>
                        <a:rPr lang="en-US" sz="1000"/>
                        <a:t>11319</a:t>
                      </a:r>
                    </a:p>
                  </a:txBody>
                  <a:tcPr/>
                </a:tc>
                <a:tc>
                  <a:txBody>
                    <a:bodyPr/>
                    <a:lstStyle/>
                    <a:p>
                      <a:r>
                        <a:rPr lang="en-US" sz="1000"/>
                        <a:t>10980</a:t>
                      </a:r>
                    </a:p>
                  </a:txBody>
                  <a:tcPr/>
                </a:tc>
                <a:tc>
                  <a:txBody>
                    <a:bodyPr/>
                    <a:lstStyle/>
                    <a:p>
                      <a:r>
                        <a:rPr lang="en-US" sz="1000"/>
                        <a:t>0</a:t>
                      </a:r>
                    </a:p>
                  </a:txBody>
                  <a:tcPr/>
                </a:tc>
                <a:tc>
                  <a:txBody>
                    <a:bodyPr/>
                    <a:lstStyle/>
                    <a:p>
                      <a:r>
                        <a:rPr lang="en-US" sz="1000"/>
                        <a:t>2046</a:t>
                      </a:r>
                    </a:p>
                  </a:txBody>
                  <a:tcPr/>
                </a:tc>
                <a:tc>
                  <a:txBody>
                    <a:bodyPr/>
                    <a:lstStyle/>
                    <a:p>
                      <a:r>
                        <a:rPr lang="en-US" sz="1000"/>
                        <a:t>7460</a:t>
                      </a:r>
                    </a:p>
                  </a:txBody>
                  <a:tcPr/>
                </a:tc>
                <a:tc>
                  <a:txBody>
                    <a:bodyPr/>
                    <a:lstStyle/>
                    <a:p>
                      <a:r>
                        <a:rPr lang="en-US" sz="1000"/>
                        <a:t>134</a:t>
                      </a:r>
                    </a:p>
                  </a:txBody>
                  <a:tcPr/>
                </a:tc>
                <a:tc>
                  <a:txBody>
                    <a:bodyPr/>
                    <a:lstStyle/>
                    <a:p>
                      <a:r>
                        <a:rPr lang="en-US" sz="1000"/>
                        <a:t>0.6916 %</a:t>
                      </a:r>
                    </a:p>
                  </a:txBody>
                  <a:tcPr/>
                </a:tc>
                <a:extLst>
                  <a:ext uri="{0D108BD9-81ED-4DB2-BD59-A6C34878D82A}">
                    <a16:rowId xmlns:a16="http://schemas.microsoft.com/office/drawing/2014/main" val="1464749541"/>
                  </a:ext>
                </a:extLst>
              </a:tr>
            </a:tbl>
          </a:graphicData>
        </a:graphic>
      </p:graphicFrame>
      <p:sp>
        <p:nvSpPr>
          <p:cNvPr id="4" name="Text Placeholder 3">
            <a:extLst>
              <a:ext uri="{FF2B5EF4-FFF2-40B4-BE49-F238E27FC236}">
                <a16:creationId xmlns:a16="http://schemas.microsoft.com/office/drawing/2014/main" id="{366FB416-BF5A-4E8A-9D17-6B7A87E52AC8}"/>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21763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EC46-9CA5-41ED-9705-B66555A206EF}"/>
              </a:ext>
            </a:extLst>
          </p:cNvPr>
          <p:cNvSpPr>
            <a:spLocks noGrp="1"/>
          </p:cNvSpPr>
          <p:nvPr>
            <p:ph type="title"/>
          </p:nvPr>
        </p:nvSpPr>
        <p:spPr/>
        <p:txBody>
          <a:bodyPr/>
          <a:lstStyle/>
          <a:p>
            <a:r>
              <a:rPr lang="fr-FR"/>
              <a:t>Instagram Post Tags Distribution | 2 profiles</a:t>
            </a:r>
            <a:endParaRPr lang="en-US"/>
          </a:p>
        </p:txBody>
      </p:sp>
      <p:graphicFrame>
        <p:nvGraphicFramePr>
          <p:cNvPr id="6" name="Chart Placeholder 5">
            <a:extLst>
              <a:ext uri="{FF2B5EF4-FFF2-40B4-BE49-F238E27FC236}">
                <a16:creationId xmlns:a16="http://schemas.microsoft.com/office/drawing/2014/main" id="{D0BB4476-7813-4990-B6F7-89D8DA453BE7}"/>
              </a:ext>
            </a:extLst>
          </p:cNvPr>
          <p:cNvGraphicFramePr>
            <a:graphicFrameLocks noGrp="1"/>
          </p:cNvGraphicFramePr>
          <p:nvPr>
            <p:ph type="chart" sz="quarter" idx="13"/>
            <p:extLst>
              <p:ext uri="{D42A27DB-BD31-4B8C-83A1-F6EECF244321}">
                <p14:modId xmlns:p14="http://schemas.microsoft.com/office/powerpoint/2010/main" val="2435950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DA48BE-A111-4CFF-9332-A7FCF0B26F16}"/>
              </a:ext>
            </a:extLst>
          </p:cNvPr>
          <p:cNvSpPr>
            <a:spLocks noGrp="1"/>
          </p:cNvSpPr>
          <p:nvPr>
            <p:ph type="body" sz="quarter" idx="14"/>
          </p:nvPr>
        </p:nvSpPr>
        <p:spPr/>
        <p:txBody>
          <a:bodyPr/>
          <a:lstStyle/>
          <a:p>
            <a:r>
              <a:rPr lang="en-US"/>
              <a:t>27.10.2024 - 26.11.2024</a:t>
            </a:r>
          </a:p>
        </p:txBody>
      </p:sp>
      <p:sp>
        <p:nvSpPr>
          <p:cNvPr id="5" name="Footer Placeholder 4">
            <a:extLst>
              <a:ext uri="{FF2B5EF4-FFF2-40B4-BE49-F238E27FC236}">
                <a16:creationId xmlns:a16="http://schemas.microsoft.com/office/drawing/2014/main" id="{E6AAAD43-2567-4BCE-92CB-6D8C57F83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576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D8FA2-18CE-4817-BBDA-84D2394226A9}"/>
              </a:ext>
            </a:extLst>
          </p:cNvPr>
          <p:cNvSpPr>
            <a:spLocks noGrp="1"/>
          </p:cNvSpPr>
          <p:nvPr>
            <p:ph type="title"/>
          </p:nvPr>
        </p:nvSpPr>
        <p:spPr/>
        <p:txBody>
          <a:bodyPr/>
          <a:lstStyle/>
          <a:p>
            <a:r>
              <a:rPr lang="en-US"/>
              <a:t>Instagram Post Tag Performance | rittersport</a:t>
            </a:r>
          </a:p>
        </p:txBody>
      </p:sp>
      <p:graphicFrame>
        <p:nvGraphicFramePr>
          <p:cNvPr id="5" name="Table Placeholder 4">
            <a:extLst>
              <a:ext uri="{FF2B5EF4-FFF2-40B4-BE49-F238E27FC236}">
                <a16:creationId xmlns:a16="http://schemas.microsoft.com/office/drawing/2014/main" id="{B1EB5D53-1388-4EF6-A86F-A689F6EAB419}"/>
              </a:ext>
            </a:extLst>
          </p:cNvPr>
          <p:cNvGraphicFramePr>
            <a:graphicFrameLocks noGrp="1"/>
          </p:cNvGraphicFramePr>
          <p:nvPr>
            <p:ph type="tbl" sz="quarter" idx="13"/>
            <p:extLst>
              <p:ext uri="{D42A27DB-BD31-4B8C-83A1-F6EECF244321}">
                <p14:modId xmlns:p14="http://schemas.microsoft.com/office/powerpoint/2010/main" val="300972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14635083"/>
                    </a:ext>
                  </a:extLst>
                </a:gridCol>
                <a:gridCol w="576072">
                  <a:extLst>
                    <a:ext uri="{9D8B030D-6E8A-4147-A177-3AD203B41FA5}">
                      <a16:colId xmlns:a16="http://schemas.microsoft.com/office/drawing/2014/main" val="1078856735"/>
                    </a:ext>
                  </a:extLst>
                </a:gridCol>
                <a:gridCol w="576072">
                  <a:extLst>
                    <a:ext uri="{9D8B030D-6E8A-4147-A177-3AD203B41FA5}">
                      <a16:colId xmlns:a16="http://schemas.microsoft.com/office/drawing/2014/main" val="3836221050"/>
                    </a:ext>
                  </a:extLst>
                </a:gridCol>
                <a:gridCol w="576072">
                  <a:extLst>
                    <a:ext uri="{9D8B030D-6E8A-4147-A177-3AD203B41FA5}">
                      <a16:colId xmlns:a16="http://schemas.microsoft.com/office/drawing/2014/main" val="595832967"/>
                    </a:ext>
                  </a:extLst>
                </a:gridCol>
                <a:gridCol w="576072">
                  <a:extLst>
                    <a:ext uri="{9D8B030D-6E8A-4147-A177-3AD203B41FA5}">
                      <a16:colId xmlns:a16="http://schemas.microsoft.com/office/drawing/2014/main" val="3897054224"/>
                    </a:ext>
                  </a:extLst>
                </a:gridCol>
                <a:gridCol w="576072">
                  <a:extLst>
                    <a:ext uri="{9D8B030D-6E8A-4147-A177-3AD203B41FA5}">
                      <a16:colId xmlns:a16="http://schemas.microsoft.com/office/drawing/2014/main" val="4021228235"/>
                    </a:ext>
                  </a:extLst>
                </a:gridCol>
                <a:gridCol w="576072">
                  <a:extLst>
                    <a:ext uri="{9D8B030D-6E8A-4147-A177-3AD203B41FA5}">
                      <a16:colId xmlns:a16="http://schemas.microsoft.com/office/drawing/2014/main" val="2668734901"/>
                    </a:ext>
                  </a:extLst>
                </a:gridCol>
                <a:gridCol w="576072">
                  <a:extLst>
                    <a:ext uri="{9D8B030D-6E8A-4147-A177-3AD203B41FA5}">
                      <a16:colId xmlns:a16="http://schemas.microsoft.com/office/drawing/2014/main" val="3242326695"/>
                    </a:ext>
                  </a:extLst>
                </a:gridCol>
                <a:gridCol w="576072">
                  <a:extLst>
                    <a:ext uri="{9D8B030D-6E8A-4147-A177-3AD203B41FA5}">
                      <a16:colId xmlns:a16="http://schemas.microsoft.com/office/drawing/2014/main" val="3605409289"/>
                    </a:ext>
                  </a:extLst>
                </a:gridCol>
                <a:gridCol w="576072">
                  <a:extLst>
                    <a:ext uri="{9D8B030D-6E8A-4147-A177-3AD203B41FA5}">
                      <a16:colId xmlns:a16="http://schemas.microsoft.com/office/drawing/2014/main" val="3163495711"/>
                    </a:ext>
                  </a:extLst>
                </a:gridCol>
                <a:gridCol w="576072">
                  <a:extLst>
                    <a:ext uri="{9D8B030D-6E8A-4147-A177-3AD203B41FA5}">
                      <a16:colId xmlns:a16="http://schemas.microsoft.com/office/drawing/2014/main" val="3560031421"/>
                    </a:ext>
                  </a:extLst>
                </a:gridCol>
                <a:gridCol w="576072">
                  <a:extLst>
                    <a:ext uri="{9D8B030D-6E8A-4147-A177-3AD203B41FA5}">
                      <a16:colId xmlns:a16="http://schemas.microsoft.com/office/drawing/2014/main" val="2378073704"/>
                    </a:ext>
                  </a:extLst>
                </a:gridCol>
                <a:gridCol w="576072">
                  <a:extLst>
                    <a:ext uri="{9D8B030D-6E8A-4147-A177-3AD203B41FA5}">
                      <a16:colId xmlns:a16="http://schemas.microsoft.com/office/drawing/2014/main" val="3245463180"/>
                    </a:ext>
                  </a:extLst>
                </a:gridCol>
                <a:gridCol w="576072">
                  <a:extLst>
                    <a:ext uri="{9D8B030D-6E8A-4147-A177-3AD203B41FA5}">
                      <a16:colId xmlns:a16="http://schemas.microsoft.com/office/drawing/2014/main" val="114933502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Video Views (Total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457812360"/>
                  </a:ext>
                </a:extLst>
              </a:tr>
              <a:tr h="370840">
                <a:tc>
                  <a:txBody>
                    <a:bodyPr/>
                    <a:lstStyle/>
                    <a:p>
                      <a:r>
                        <a:rPr lang="en-US" sz="1000"/>
                        <a:t>Vegan</a:t>
                      </a:r>
                    </a:p>
                  </a:txBody>
                  <a:tcPr/>
                </a:tc>
                <a:tc>
                  <a:txBody>
                    <a:bodyPr/>
                    <a:lstStyle/>
                    <a:p>
                      <a:r>
                        <a:rPr lang="en-US" sz="1000"/>
                        <a:t>1</a:t>
                      </a:r>
                    </a:p>
                  </a:txBody>
                  <a:tcPr/>
                </a:tc>
                <a:tc>
                  <a:txBody>
                    <a:bodyPr/>
                    <a:lstStyle/>
                    <a:p>
                      <a:r>
                        <a:rPr lang="en-US" sz="1000"/>
                        <a:t>436</a:t>
                      </a:r>
                    </a:p>
                  </a:txBody>
                  <a:tcPr/>
                </a:tc>
                <a:tc>
                  <a:txBody>
                    <a:bodyPr/>
                    <a:lstStyle/>
                    <a:p>
                      <a:r>
                        <a:rPr lang="en-US" sz="1000"/>
                        <a:t>436</a:t>
                      </a:r>
                    </a:p>
                  </a:txBody>
                  <a:tcPr/>
                </a:tc>
                <a:tc>
                  <a:txBody>
                    <a:bodyPr/>
                    <a:lstStyle/>
                    <a:p>
                      <a:r>
                        <a:rPr lang="en-US" sz="1000"/>
                        <a:t>28</a:t>
                      </a:r>
                    </a:p>
                  </a:txBody>
                  <a:tcPr/>
                </a:tc>
                <a:tc>
                  <a:txBody>
                    <a:bodyPr/>
                    <a:lstStyle/>
                    <a:p>
                      <a:r>
                        <a:rPr lang="en-US" sz="1000"/>
                        <a:t>28</a:t>
                      </a:r>
                    </a:p>
                  </a:txBody>
                  <a:tcPr/>
                </a:tc>
                <a:tc>
                  <a:txBody>
                    <a:bodyPr/>
                    <a:lstStyle/>
                    <a:p>
                      <a:r>
                        <a:rPr lang="en-US" sz="1000"/>
                        <a:t>20</a:t>
                      </a:r>
                    </a:p>
                  </a:txBody>
                  <a:tcPr/>
                </a:tc>
                <a:tc>
                  <a:txBody>
                    <a:bodyPr/>
                    <a:lstStyle/>
                    <a:p>
                      <a:r>
                        <a:rPr lang="en-US" sz="1000"/>
                        <a:t>20</a:t>
                      </a:r>
                    </a:p>
                  </a:txBody>
                  <a:tcPr/>
                </a:tc>
                <a:tc>
                  <a:txBody>
                    <a:bodyPr/>
                    <a:lstStyle/>
                    <a:p>
                      <a:r>
                        <a:rPr lang="en-US" sz="1000"/>
                        <a:t>14775</a:t>
                      </a:r>
                    </a:p>
                  </a:txBody>
                  <a:tcPr/>
                </a:tc>
                <a:tc>
                  <a:txBody>
                    <a:bodyPr/>
                    <a:lstStyle/>
                    <a:p>
                      <a:r>
                        <a:rPr lang="en-US" sz="1000"/>
                        <a:t>14775</a:t>
                      </a:r>
                    </a:p>
                  </a:txBody>
                  <a:tcPr/>
                </a:tc>
                <a:tc>
                  <a:txBody>
                    <a:bodyPr/>
                    <a:lstStyle/>
                    <a:p>
                      <a:r>
                        <a:rPr lang="en-US" sz="1000"/>
                        <a:t>488</a:t>
                      </a:r>
                    </a:p>
                  </a:txBody>
                  <a:tcPr/>
                </a:tc>
                <a:tc>
                  <a:txBody>
                    <a:bodyPr/>
                    <a:lstStyle/>
                    <a:p>
                      <a:r>
                        <a:rPr lang="en-US" sz="1000"/>
                        <a:t>0</a:t>
                      </a:r>
                    </a:p>
                  </a:txBody>
                  <a:tcPr/>
                </a:tc>
                <a:tc>
                  <a:txBody>
                    <a:bodyPr/>
                    <a:lstStyle/>
                    <a:p>
                      <a:r>
                        <a:rPr lang="en-US" sz="1000"/>
                        <a:t>12981</a:t>
                      </a:r>
                    </a:p>
                  </a:txBody>
                  <a:tcPr/>
                </a:tc>
                <a:tc>
                  <a:txBody>
                    <a:bodyPr/>
                    <a:lstStyle/>
                    <a:p>
                      <a:r>
                        <a:rPr lang="en-US" sz="1000"/>
                        <a:t>3.3028764805415 %</a:t>
                      </a:r>
                    </a:p>
                  </a:txBody>
                  <a:tcPr/>
                </a:tc>
                <a:extLst>
                  <a:ext uri="{0D108BD9-81ED-4DB2-BD59-A6C34878D82A}">
                    <a16:rowId xmlns:a16="http://schemas.microsoft.com/office/drawing/2014/main" val="46620323"/>
                  </a:ext>
                </a:extLst>
              </a:tr>
            </a:tbl>
          </a:graphicData>
        </a:graphic>
      </p:graphicFrame>
      <p:sp>
        <p:nvSpPr>
          <p:cNvPr id="4" name="Text Placeholder 3">
            <a:extLst>
              <a:ext uri="{FF2B5EF4-FFF2-40B4-BE49-F238E27FC236}">
                <a16:creationId xmlns:a16="http://schemas.microsoft.com/office/drawing/2014/main" id="{9A98AFB0-BCE9-4FB1-875D-C99531B61840}"/>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2282138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94EEB-808D-4280-961A-F47EF8327BFD}"/>
              </a:ext>
            </a:extLst>
          </p:cNvPr>
          <p:cNvSpPr>
            <a:spLocks noGrp="1"/>
          </p:cNvSpPr>
          <p:nvPr>
            <p:ph type="title"/>
          </p:nvPr>
        </p:nvSpPr>
        <p:spPr/>
        <p:txBody>
          <a:bodyPr/>
          <a:lstStyle/>
          <a:p>
            <a:r>
              <a:rPr lang="de-DE"/>
              <a:t>Instagram Posts nach Impressions | rittersport - 1 of 2</a:t>
            </a:r>
            <a:endParaRPr lang="en-US"/>
          </a:p>
        </p:txBody>
      </p:sp>
      <p:graphicFrame>
        <p:nvGraphicFramePr>
          <p:cNvPr id="5" name="Table Placeholder 4">
            <a:extLst>
              <a:ext uri="{FF2B5EF4-FFF2-40B4-BE49-F238E27FC236}">
                <a16:creationId xmlns:a16="http://schemas.microsoft.com/office/drawing/2014/main" id="{83066499-1337-4568-8B97-193BEE06C979}"/>
              </a:ext>
            </a:extLst>
          </p:cNvPr>
          <p:cNvGraphicFramePr>
            <a:graphicFrameLocks noGrp="1"/>
          </p:cNvGraphicFramePr>
          <p:nvPr>
            <p:ph type="tbl" sz="quarter" idx="13"/>
            <p:extLst>
              <p:ext uri="{D42A27DB-BD31-4B8C-83A1-F6EECF244321}">
                <p14:modId xmlns:p14="http://schemas.microsoft.com/office/powerpoint/2010/main" val="171827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224340034"/>
                    </a:ext>
                  </a:extLst>
                </a:gridCol>
                <a:gridCol w="2633472">
                  <a:extLst>
                    <a:ext uri="{9D8B030D-6E8A-4147-A177-3AD203B41FA5}">
                      <a16:colId xmlns:a16="http://schemas.microsoft.com/office/drawing/2014/main" val="173751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39766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https://quintly-eu-image-storage.s3.amazonaws.com/fadaf8a03fd48ecc7c93228c3f957b9f/def13e95d359734b7a71935764bf0b84.jpg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41590</a:t>
                      </a:r>
                    </a:p>
                  </a:txBody>
                  <a:tcPr/>
                </a:tc>
                <a:extLst>
                  <a:ext uri="{0D108BD9-81ED-4DB2-BD59-A6C34878D82A}">
                    <a16:rowId xmlns:a16="http://schemas.microsoft.com/office/drawing/2014/main" val="200294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https://quintly-eu-image-storage.s3.amazonaws.com/fadaf8a03fd48ecc7c93228c3f957b9f/f64a5acda6e0552edc4c681da8125ba6.jpg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14775</a:t>
                      </a:r>
                    </a:p>
                  </a:txBody>
                  <a:tcPr/>
                </a:tc>
                <a:extLst>
                  <a:ext uri="{0D108BD9-81ED-4DB2-BD59-A6C34878D82A}">
                    <a16:rowId xmlns:a16="http://schemas.microsoft.com/office/drawing/2014/main" val="157467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https://quintly-eu-image-storage.s3.amazonaws.com/fadaf8a03fd48ecc7c93228c3f957b9f/7e7f81cb6470f0586ed23cdeac9ef0ed.jpg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10243</a:t>
                      </a:r>
                    </a:p>
                  </a:txBody>
                  <a:tcPr/>
                </a:tc>
                <a:extLst>
                  <a:ext uri="{0D108BD9-81ED-4DB2-BD59-A6C34878D82A}">
                    <a16:rowId xmlns:a16="http://schemas.microsoft.com/office/drawing/2014/main" val="279412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https://quintly-eu-image-storage.s3.amazonaws.com/fadaf8a03fd48ecc7c93228c3f957b9f/51d045449411bd530aec4bfd66a8efcb.jpg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955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https://quintly-eu-image-storage.s3.amazonaws.com/fadaf8a03fd48ecc7c93228c3f957b9f/4b312e30f433229c938db842ad6d62df.jpg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843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https://quintly-eu-image-storage.s3.amazonaws.com/fadaf8a03fd48ecc7c93228c3f957b9f/7ac26dc58e2f3b9939359a3da0e2cbb2.jpg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494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https://quintly-eu-image-storage.s3.amazonaws.com/fadaf8a03fd48ecc7c93228c3f957b9f/87025c0f30841558c6d5b5ce34a0bb23.jpg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44600959"/>
                  </a:ext>
                </a:extLst>
              </a:tr>
            </a:tbl>
          </a:graphicData>
        </a:graphic>
      </p:graphicFrame>
      <p:sp>
        <p:nvSpPr>
          <p:cNvPr id="4" name="Text Placeholder 3">
            <a:extLst>
              <a:ext uri="{FF2B5EF4-FFF2-40B4-BE49-F238E27FC236}">
                <a16:creationId xmlns:a16="http://schemas.microsoft.com/office/drawing/2014/main" id="{76959517-11F7-4D81-A867-3A62F93EE0FA}"/>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596760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A5BF-9F5D-4463-B9B5-D1FE9784F497}"/>
              </a:ext>
            </a:extLst>
          </p:cNvPr>
          <p:cNvSpPr>
            <a:spLocks noGrp="1"/>
          </p:cNvSpPr>
          <p:nvPr>
            <p:ph type="title"/>
          </p:nvPr>
        </p:nvSpPr>
        <p:spPr/>
        <p:txBody>
          <a:bodyPr/>
          <a:lstStyle/>
          <a:p>
            <a:r>
              <a:rPr lang="de-DE"/>
              <a:t>Instagram Posts nach Impressions | rittersport - 2 of 2</a:t>
            </a:r>
            <a:endParaRPr lang="en-US"/>
          </a:p>
        </p:txBody>
      </p:sp>
      <p:graphicFrame>
        <p:nvGraphicFramePr>
          <p:cNvPr id="5" name="Table Placeholder 4">
            <a:extLst>
              <a:ext uri="{FF2B5EF4-FFF2-40B4-BE49-F238E27FC236}">
                <a16:creationId xmlns:a16="http://schemas.microsoft.com/office/drawing/2014/main" id="{CE999573-A14A-4413-9358-9D7BAD275323}"/>
              </a:ext>
            </a:extLst>
          </p:cNvPr>
          <p:cNvGraphicFramePr>
            <a:graphicFrameLocks noGrp="1"/>
          </p:cNvGraphicFramePr>
          <p:nvPr>
            <p:ph type="tbl" sz="quarter" idx="13"/>
            <p:extLst>
              <p:ext uri="{D42A27DB-BD31-4B8C-83A1-F6EECF244321}">
                <p14:modId xmlns:p14="http://schemas.microsoft.com/office/powerpoint/2010/main" val="394509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953794990"/>
                    </a:ext>
                  </a:extLst>
                </a:gridCol>
                <a:gridCol w="2633472">
                  <a:extLst>
                    <a:ext uri="{9D8B030D-6E8A-4147-A177-3AD203B41FA5}">
                      <a16:colId xmlns:a16="http://schemas.microsoft.com/office/drawing/2014/main" val="300285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55488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https://quintly-eu-image-storage.s3.amazonaws.com/fadaf8a03fd48ecc7c93228c3f957b9f/adc26e48f6a1859d32750442b461b4a2.jpg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7120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https://quintly-eu-image-storage.s3.amazonaws.com/fadaf8a03fd48ecc7c93228c3f957b9f/3883af97a41612102f4cc0a44b11d02a.jpg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189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https://quintly-eu-image-storage.s3.amazonaws.com/fadaf8a03fd48ecc7c93228c3f957b9f/6c75aeaf8273294012909754d9a88688.jpg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465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https://quintly-eu-image-storage.s3.amazonaws.com/fadaf8a03fd48ecc7c93228c3f957b9f/fdd51f3434bd189e2cba77ea1a2ba72e.jpg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9046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https://quintly-eu-image-storage.s3.amazonaws.com/fadaf8a03fd48ecc7c93228c3f957b9f/a6ad2115562332105bdf19174a58fa72.jpg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117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https://quintly-eu-image-storage.s3.amazonaws.com/fadaf8a03fd48ecc7c93228c3f957b9f/770117bdec65cb71082e9ad5e51172d3.jpg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4527656"/>
                  </a:ext>
                </a:extLst>
              </a:tr>
            </a:tbl>
          </a:graphicData>
        </a:graphic>
      </p:graphicFrame>
      <p:sp>
        <p:nvSpPr>
          <p:cNvPr id="4" name="Text Placeholder 3">
            <a:extLst>
              <a:ext uri="{FF2B5EF4-FFF2-40B4-BE49-F238E27FC236}">
                <a16:creationId xmlns:a16="http://schemas.microsoft.com/office/drawing/2014/main" id="{7F6516EB-2A5E-4B65-8326-0385E1B780E7}"/>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364427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1B86-8A28-4E5B-B2B1-BFDC78FDD273}"/>
              </a:ext>
            </a:extLst>
          </p:cNvPr>
          <p:cNvSpPr>
            <a:spLocks noGrp="1"/>
          </p:cNvSpPr>
          <p:nvPr>
            <p:ph type="title"/>
          </p:nvPr>
        </p:nvSpPr>
        <p:spPr/>
        <p:txBody>
          <a:bodyPr/>
          <a:lstStyle/>
          <a:p>
            <a:r>
              <a:rPr lang="en-US"/>
              <a:t>Instagram Posts nach Video Views | rittersport - 1 of 2</a:t>
            </a:r>
          </a:p>
        </p:txBody>
      </p:sp>
      <p:graphicFrame>
        <p:nvGraphicFramePr>
          <p:cNvPr id="5" name="Table Placeholder 4">
            <a:extLst>
              <a:ext uri="{FF2B5EF4-FFF2-40B4-BE49-F238E27FC236}">
                <a16:creationId xmlns:a16="http://schemas.microsoft.com/office/drawing/2014/main" id="{DF51743F-E801-4694-8DD6-FDBCEF30640B}"/>
              </a:ext>
            </a:extLst>
          </p:cNvPr>
          <p:cNvGraphicFramePr>
            <a:graphicFrameLocks noGrp="1"/>
          </p:cNvGraphicFramePr>
          <p:nvPr>
            <p:ph type="tbl" sz="quarter" idx="13"/>
            <p:extLst>
              <p:ext uri="{D42A27DB-BD31-4B8C-83A1-F6EECF244321}">
                <p14:modId xmlns:p14="http://schemas.microsoft.com/office/powerpoint/2010/main" val="3409020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221662576"/>
                    </a:ext>
                  </a:extLst>
                </a:gridCol>
                <a:gridCol w="2633472">
                  <a:extLst>
                    <a:ext uri="{9D8B030D-6E8A-4147-A177-3AD203B41FA5}">
                      <a16:colId xmlns:a16="http://schemas.microsoft.com/office/drawing/2014/main" val="242732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4141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https://quintly-eu-image-storage.s3.amazonaws.com/fadaf8a03fd48ecc7c93228c3f957b9f/770117bdec65cb71082e9ad5e51172d3.jpg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50209</a:t>
                      </a:r>
                    </a:p>
                  </a:txBody>
                  <a:tcPr/>
                </a:tc>
                <a:extLst>
                  <a:ext uri="{0D108BD9-81ED-4DB2-BD59-A6C34878D82A}">
                    <a16:rowId xmlns:a16="http://schemas.microsoft.com/office/drawing/2014/main" val="30843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https://quintly-eu-image-storage.s3.amazonaws.com/fadaf8a03fd48ecc7c93228c3f957b9f/3883af97a41612102f4cc0a44b11d02a.jpg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24281</a:t>
                      </a:r>
                    </a:p>
                  </a:txBody>
                  <a:tcPr/>
                </a:tc>
                <a:extLst>
                  <a:ext uri="{0D108BD9-81ED-4DB2-BD59-A6C34878D82A}">
                    <a16:rowId xmlns:a16="http://schemas.microsoft.com/office/drawing/2014/main" val="303135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https://quintly-eu-image-storage.s3.amazonaws.com/fadaf8a03fd48ecc7c93228c3f957b9f/a6ad2115562332105bdf19174a58fa72.jpg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18862</a:t>
                      </a:r>
                    </a:p>
                  </a:txBody>
                  <a:tcPr/>
                </a:tc>
                <a:extLst>
                  <a:ext uri="{0D108BD9-81ED-4DB2-BD59-A6C34878D82A}">
                    <a16:rowId xmlns:a16="http://schemas.microsoft.com/office/drawing/2014/main" val="30900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https://quintly-eu-image-storage.s3.amazonaws.com/fadaf8a03fd48ecc7c93228c3f957b9f/adc26e48f6a1859d32750442b461b4a2.jpg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17733</a:t>
                      </a:r>
                    </a:p>
                  </a:txBody>
                  <a:tcPr/>
                </a:tc>
                <a:extLst>
                  <a:ext uri="{0D108BD9-81ED-4DB2-BD59-A6C34878D82A}">
                    <a16:rowId xmlns:a16="http://schemas.microsoft.com/office/drawing/2014/main" val="1543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https://quintly-eu-image-storage.s3.amazonaws.com/fadaf8a03fd48ecc7c93228c3f957b9f/87025c0f30841558c6d5b5ce34a0bb23.jpg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12290</a:t>
                      </a:r>
                    </a:p>
                  </a:txBody>
                  <a:tcPr/>
                </a:tc>
                <a:extLst>
                  <a:ext uri="{0D108BD9-81ED-4DB2-BD59-A6C34878D82A}">
                    <a16:rowId xmlns:a16="http://schemas.microsoft.com/office/drawing/2014/main" val="232898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https://quintly-eu-image-storage.s3.amazonaws.com/fadaf8a03fd48ecc7c93228c3f957b9f/7ac26dc58e2f3b9939359a3da0e2cbb2.jpg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12144</a:t>
                      </a:r>
                    </a:p>
                  </a:txBody>
                  <a:tcPr/>
                </a:tc>
                <a:extLst>
                  <a:ext uri="{0D108BD9-81ED-4DB2-BD59-A6C34878D82A}">
                    <a16:rowId xmlns:a16="http://schemas.microsoft.com/office/drawing/2014/main" val="16501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https://quintly-eu-image-storage.s3.amazonaws.com/fadaf8a03fd48ecc7c93228c3f957b9f/fdd51f3434bd189e2cba77ea1a2ba72e.jpg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11308</a:t>
                      </a:r>
                    </a:p>
                  </a:txBody>
                  <a:tcPr/>
                </a:tc>
                <a:extLst>
                  <a:ext uri="{0D108BD9-81ED-4DB2-BD59-A6C34878D82A}">
                    <a16:rowId xmlns:a16="http://schemas.microsoft.com/office/drawing/2014/main" val="34181470"/>
                  </a:ext>
                </a:extLst>
              </a:tr>
            </a:tbl>
          </a:graphicData>
        </a:graphic>
      </p:graphicFrame>
      <p:sp>
        <p:nvSpPr>
          <p:cNvPr id="4" name="Text Placeholder 3">
            <a:extLst>
              <a:ext uri="{FF2B5EF4-FFF2-40B4-BE49-F238E27FC236}">
                <a16:creationId xmlns:a16="http://schemas.microsoft.com/office/drawing/2014/main" id="{9B036557-E5D3-43BE-9765-E6229B184ED5}"/>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636053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CEEE4-85A9-4805-BC91-16F6647EA6F1}"/>
              </a:ext>
            </a:extLst>
          </p:cNvPr>
          <p:cNvSpPr>
            <a:spLocks noGrp="1"/>
          </p:cNvSpPr>
          <p:nvPr>
            <p:ph type="title"/>
          </p:nvPr>
        </p:nvSpPr>
        <p:spPr/>
        <p:txBody>
          <a:bodyPr/>
          <a:lstStyle/>
          <a:p>
            <a:r>
              <a:rPr lang="en-US"/>
              <a:t>Instagram Posts nach Video Views | rittersport - 2 of 2</a:t>
            </a:r>
          </a:p>
        </p:txBody>
      </p:sp>
      <p:graphicFrame>
        <p:nvGraphicFramePr>
          <p:cNvPr id="5" name="Table Placeholder 4">
            <a:extLst>
              <a:ext uri="{FF2B5EF4-FFF2-40B4-BE49-F238E27FC236}">
                <a16:creationId xmlns:a16="http://schemas.microsoft.com/office/drawing/2014/main" id="{56E09870-C4C5-4278-BB3D-62BE4464E9A9}"/>
              </a:ext>
            </a:extLst>
          </p:cNvPr>
          <p:cNvGraphicFramePr>
            <a:graphicFrameLocks noGrp="1"/>
          </p:cNvGraphicFramePr>
          <p:nvPr>
            <p:ph type="tbl" sz="quarter" idx="13"/>
            <p:extLst>
              <p:ext uri="{D42A27DB-BD31-4B8C-83A1-F6EECF244321}">
                <p14:modId xmlns:p14="http://schemas.microsoft.com/office/powerpoint/2010/main" val="99668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048157240"/>
                    </a:ext>
                  </a:extLst>
                </a:gridCol>
                <a:gridCol w="2633472">
                  <a:extLst>
                    <a:ext uri="{9D8B030D-6E8A-4147-A177-3AD203B41FA5}">
                      <a16:colId xmlns:a16="http://schemas.microsoft.com/office/drawing/2014/main" val="4168608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275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https://quintly-eu-image-storage.s3.amazonaws.com/fadaf8a03fd48ecc7c93228c3f957b9f/6c75aeaf8273294012909754d9a88688.jpg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9629</a:t>
                      </a:r>
                    </a:p>
                  </a:txBody>
                  <a:tcPr/>
                </a:tc>
                <a:extLst>
                  <a:ext uri="{0D108BD9-81ED-4DB2-BD59-A6C34878D82A}">
                    <a16:rowId xmlns:a16="http://schemas.microsoft.com/office/drawing/2014/main" val="210786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https://quintly-eu-image-storage.s3.amazonaws.com/fadaf8a03fd48ecc7c93228c3f957b9f/4b312e30f433229c938db842ad6d62df.jpg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9308</a:t>
                      </a:r>
                    </a:p>
                  </a:txBody>
                  <a:tcPr/>
                </a:tc>
                <a:extLst>
                  <a:ext uri="{0D108BD9-81ED-4DB2-BD59-A6C34878D82A}">
                    <a16:rowId xmlns:a16="http://schemas.microsoft.com/office/drawing/2014/main" val="393584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https://quintly-eu-image-storage.s3.amazonaws.com/fadaf8a03fd48ecc7c93228c3f957b9f/51d045449411bd530aec4bfd66a8efcb.jpg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7955</a:t>
                      </a:r>
                    </a:p>
                  </a:txBody>
                  <a:tcPr/>
                </a:tc>
                <a:extLst>
                  <a:ext uri="{0D108BD9-81ED-4DB2-BD59-A6C34878D82A}">
                    <a16:rowId xmlns:a16="http://schemas.microsoft.com/office/drawing/2014/main" val="338394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https://quintly-eu-image-storage.s3.amazonaws.com/fadaf8a03fd48ecc7c93228c3f957b9f/f64a5acda6e0552edc4c681da8125ba6.jpg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8317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https://quintly-eu-image-storage.s3.amazonaws.com/fadaf8a03fd48ecc7c93228c3f957b9f/def13e95d359734b7a71935764bf0b84.jpg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4812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https://quintly-eu-image-storage.s3.amazonaws.com/fadaf8a03fd48ecc7c93228c3f957b9f/7e7f81cb6470f0586ed23cdeac9ef0ed.jpg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25581355"/>
                  </a:ext>
                </a:extLst>
              </a:tr>
            </a:tbl>
          </a:graphicData>
        </a:graphic>
      </p:graphicFrame>
      <p:sp>
        <p:nvSpPr>
          <p:cNvPr id="4" name="Text Placeholder 3">
            <a:extLst>
              <a:ext uri="{FF2B5EF4-FFF2-40B4-BE49-F238E27FC236}">
                <a16:creationId xmlns:a16="http://schemas.microsoft.com/office/drawing/2014/main" id="{87BF890C-631B-4303-AC2E-CF60B0E04421}"/>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269067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3020-477C-4C66-9229-C33BEFC25DF1}"/>
              </a:ext>
            </a:extLst>
          </p:cNvPr>
          <p:cNvSpPr>
            <a:spLocks noGrp="1"/>
          </p:cNvSpPr>
          <p:nvPr>
            <p:ph type="title"/>
          </p:nvPr>
        </p:nvSpPr>
        <p:spPr/>
        <p:txBody>
          <a:bodyPr/>
          <a:lstStyle/>
          <a:p>
            <a:r>
              <a:rPr lang="de-DE"/>
              <a:t>Instagram Posts nach ERI | rittersport - 1 of 2</a:t>
            </a:r>
            <a:endParaRPr lang="en-US"/>
          </a:p>
        </p:txBody>
      </p:sp>
      <p:graphicFrame>
        <p:nvGraphicFramePr>
          <p:cNvPr id="5" name="Table Placeholder 4">
            <a:extLst>
              <a:ext uri="{FF2B5EF4-FFF2-40B4-BE49-F238E27FC236}">
                <a16:creationId xmlns:a16="http://schemas.microsoft.com/office/drawing/2014/main" id="{50FCD1DD-C1C0-4752-A018-B45371C4A7A0}"/>
              </a:ext>
            </a:extLst>
          </p:cNvPr>
          <p:cNvGraphicFramePr>
            <a:graphicFrameLocks noGrp="1"/>
          </p:cNvGraphicFramePr>
          <p:nvPr>
            <p:ph type="tbl" sz="quarter" idx="13"/>
            <p:extLst>
              <p:ext uri="{D42A27DB-BD31-4B8C-83A1-F6EECF244321}">
                <p14:modId xmlns:p14="http://schemas.microsoft.com/office/powerpoint/2010/main" val="327350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021814489"/>
                    </a:ext>
                  </a:extLst>
                </a:gridCol>
                <a:gridCol w="2633472">
                  <a:extLst>
                    <a:ext uri="{9D8B030D-6E8A-4147-A177-3AD203B41FA5}">
                      <a16:colId xmlns:a16="http://schemas.microsoft.com/office/drawing/2014/main" val="3450683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7294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https://quintly-eu-image-storage.s3.amazonaws.com/fadaf8a03fd48ecc7c93228c3f957b9f/def13e95d359734b7a71935764bf0b84.jpg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extLst>
                  <a:ext uri="{0D108BD9-81ED-4DB2-BD59-A6C34878D82A}">
                    <a16:rowId xmlns:a16="http://schemas.microsoft.com/office/drawing/2014/main" val="366428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https://quintly-eu-image-storage.s3.amazonaws.com/fadaf8a03fd48ecc7c93228c3f957b9f/51d045449411bd530aec4bfd66a8efcb.jpg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extLst>
                  <a:ext uri="{0D108BD9-81ED-4DB2-BD59-A6C34878D82A}">
                    <a16:rowId xmlns:a16="http://schemas.microsoft.com/office/drawing/2014/main" val="32228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https://quintly-eu-image-storage.s3.amazonaws.com/fadaf8a03fd48ecc7c93228c3f957b9f/adc26e48f6a1859d32750442b461b4a2.jpg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5.06 %</a:t>
                      </a:r>
                    </a:p>
                  </a:txBody>
                  <a:tcPr/>
                </a:tc>
                <a:extLst>
                  <a:ext uri="{0D108BD9-81ED-4DB2-BD59-A6C34878D82A}">
                    <a16:rowId xmlns:a16="http://schemas.microsoft.com/office/drawing/2014/main" val="164965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https://quintly-eu-image-storage.s3.amazonaws.com/fadaf8a03fd48ecc7c93228c3f957b9f/6c75aeaf8273294012909754d9a88688.jpg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extLst>
                  <a:ext uri="{0D108BD9-81ED-4DB2-BD59-A6C34878D82A}">
                    <a16:rowId xmlns:a16="http://schemas.microsoft.com/office/drawing/2014/main" val="115602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https://quintly-eu-image-storage.s3.amazonaws.com/fadaf8a03fd48ecc7c93228c3f957b9f/3883af97a41612102f4cc0a44b11d02a.jpg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extLst>
                  <a:ext uri="{0D108BD9-81ED-4DB2-BD59-A6C34878D82A}">
                    <a16:rowId xmlns:a16="http://schemas.microsoft.com/office/drawing/2014/main" val="419370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https://quintly-eu-image-storage.s3.amazonaws.com/fadaf8a03fd48ecc7c93228c3f957b9f/7e7f81cb6470f0586ed23cdeac9ef0ed.jpg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extLst>
                  <a:ext uri="{0D108BD9-81ED-4DB2-BD59-A6C34878D82A}">
                    <a16:rowId xmlns:a16="http://schemas.microsoft.com/office/drawing/2014/main" val="223656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https://quintly-eu-image-storage.s3.amazonaws.com/fadaf8a03fd48ecc7c93228c3f957b9f/7ac26dc58e2f3b9939359a3da0e2cbb2.jpg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1241636331"/>
                  </a:ext>
                </a:extLst>
              </a:tr>
            </a:tbl>
          </a:graphicData>
        </a:graphic>
      </p:graphicFrame>
      <p:sp>
        <p:nvSpPr>
          <p:cNvPr id="4" name="Text Placeholder 3">
            <a:extLst>
              <a:ext uri="{FF2B5EF4-FFF2-40B4-BE49-F238E27FC236}">
                <a16:creationId xmlns:a16="http://schemas.microsoft.com/office/drawing/2014/main" id="{6086E9EA-B216-45F3-824B-589C76137139}"/>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6639546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7D85-7C8D-49AF-AE58-D4C1766F2919}"/>
              </a:ext>
            </a:extLst>
          </p:cNvPr>
          <p:cNvSpPr>
            <a:spLocks noGrp="1"/>
          </p:cNvSpPr>
          <p:nvPr>
            <p:ph type="title"/>
          </p:nvPr>
        </p:nvSpPr>
        <p:spPr/>
        <p:txBody>
          <a:bodyPr/>
          <a:lstStyle/>
          <a:p>
            <a:r>
              <a:rPr lang="de-DE"/>
              <a:t>Instagram Posts nach ERI | rittersport - 2 of 2</a:t>
            </a:r>
            <a:endParaRPr lang="en-US"/>
          </a:p>
        </p:txBody>
      </p:sp>
      <p:graphicFrame>
        <p:nvGraphicFramePr>
          <p:cNvPr id="5" name="Table Placeholder 4">
            <a:extLst>
              <a:ext uri="{FF2B5EF4-FFF2-40B4-BE49-F238E27FC236}">
                <a16:creationId xmlns:a16="http://schemas.microsoft.com/office/drawing/2014/main" id="{E2FB4535-BB21-402C-B752-7AC88A215992}"/>
              </a:ext>
            </a:extLst>
          </p:cNvPr>
          <p:cNvGraphicFramePr>
            <a:graphicFrameLocks noGrp="1"/>
          </p:cNvGraphicFramePr>
          <p:nvPr>
            <p:ph type="tbl" sz="quarter" idx="13"/>
            <p:extLst>
              <p:ext uri="{D42A27DB-BD31-4B8C-83A1-F6EECF244321}">
                <p14:modId xmlns:p14="http://schemas.microsoft.com/office/powerpoint/2010/main" val="1019069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111257700"/>
                    </a:ext>
                  </a:extLst>
                </a:gridCol>
                <a:gridCol w="2633472">
                  <a:extLst>
                    <a:ext uri="{9D8B030D-6E8A-4147-A177-3AD203B41FA5}">
                      <a16:colId xmlns:a16="http://schemas.microsoft.com/office/drawing/2014/main" val="109899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65033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https://quintly-eu-image-storage.s3.amazonaws.com/fadaf8a03fd48ecc7c93228c3f957b9f/4b312e30f433229c938db842ad6d62df.jpg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extLst>
                  <a:ext uri="{0D108BD9-81ED-4DB2-BD59-A6C34878D82A}">
                    <a16:rowId xmlns:a16="http://schemas.microsoft.com/office/drawing/2014/main" val="260062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https://quintly-eu-image-storage.s3.amazonaws.com/fadaf8a03fd48ecc7c93228c3f957b9f/f64a5acda6e0552edc4c681da8125ba6.jpg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12359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https://quintly-eu-image-storage.s3.amazonaws.com/fadaf8a03fd48ecc7c93228c3f957b9f/87025c0f30841558c6d5b5ce34a0bb23.jpg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extLst>
                  <a:ext uri="{0D108BD9-81ED-4DB2-BD59-A6C34878D82A}">
                    <a16:rowId xmlns:a16="http://schemas.microsoft.com/office/drawing/2014/main" val="338209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https://quintly-eu-image-storage.s3.amazonaws.com/fadaf8a03fd48ecc7c93228c3f957b9f/770117bdec65cb71082e9ad5e51172d3.jpg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extLst>
                  <a:ext uri="{0D108BD9-81ED-4DB2-BD59-A6C34878D82A}">
                    <a16:rowId xmlns:a16="http://schemas.microsoft.com/office/drawing/2014/main" val="173620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https://quintly-eu-image-storage.s3.amazonaws.com/fadaf8a03fd48ecc7c93228c3f957b9f/fdd51f3434bd189e2cba77ea1a2ba72e.jpg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extLst>
                  <a:ext uri="{0D108BD9-81ED-4DB2-BD59-A6C34878D82A}">
                    <a16:rowId xmlns:a16="http://schemas.microsoft.com/office/drawing/2014/main" val="247395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https://quintly-eu-image-storage.s3.amazonaws.com/fadaf8a03fd48ecc7c93228c3f957b9f/a6ad2115562332105bdf19174a58fa72.jpg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482067191"/>
                  </a:ext>
                </a:extLst>
              </a:tr>
            </a:tbl>
          </a:graphicData>
        </a:graphic>
      </p:graphicFrame>
      <p:sp>
        <p:nvSpPr>
          <p:cNvPr id="4" name="Text Placeholder 3">
            <a:extLst>
              <a:ext uri="{FF2B5EF4-FFF2-40B4-BE49-F238E27FC236}">
                <a16:creationId xmlns:a16="http://schemas.microsoft.com/office/drawing/2014/main" id="{60A3A3E2-9FDA-4DB8-A356-84FE9826CEDE}"/>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556192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D2CFD-5C49-49A0-B023-1B389B61017C}"/>
              </a:ext>
            </a:extLst>
          </p:cNvPr>
          <p:cNvSpPr>
            <a:spLocks noGrp="1"/>
          </p:cNvSpPr>
          <p:nvPr>
            <p:ph type="title"/>
          </p:nvPr>
        </p:nvSpPr>
        <p:spPr/>
        <p:txBody>
          <a:bodyPr/>
          <a:lstStyle/>
          <a:p>
            <a:r>
              <a:rPr lang="de-DE"/>
              <a:t>Instagram Posts nach Reach | rittersport - 1 of 2</a:t>
            </a:r>
            <a:endParaRPr lang="en-US"/>
          </a:p>
        </p:txBody>
      </p:sp>
      <p:graphicFrame>
        <p:nvGraphicFramePr>
          <p:cNvPr id="5" name="Table Placeholder 4">
            <a:extLst>
              <a:ext uri="{FF2B5EF4-FFF2-40B4-BE49-F238E27FC236}">
                <a16:creationId xmlns:a16="http://schemas.microsoft.com/office/drawing/2014/main" id="{B7794512-FC81-4CFE-BF18-31DAD25CE93D}"/>
              </a:ext>
            </a:extLst>
          </p:cNvPr>
          <p:cNvGraphicFramePr>
            <a:graphicFrameLocks noGrp="1"/>
          </p:cNvGraphicFramePr>
          <p:nvPr>
            <p:ph type="tbl" sz="quarter" idx="13"/>
            <p:extLst>
              <p:ext uri="{D42A27DB-BD31-4B8C-83A1-F6EECF244321}">
                <p14:modId xmlns:p14="http://schemas.microsoft.com/office/powerpoint/2010/main" val="174679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278811513"/>
                    </a:ext>
                  </a:extLst>
                </a:gridCol>
                <a:gridCol w="2633472">
                  <a:extLst>
                    <a:ext uri="{9D8B030D-6E8A-4147-A177-3AD203B41FA5}">
                      <a16:colId xmlns:a16="http://schemas.microsoft.com/office/drawing/2014/main" val="2806952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0333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https://quintly-eu-image-storage.s3.amazonaws.com/fadaf8a03fd48ecc7c93228c3f957b9f/770117bdec65cb71082e9ad5e51172d3.jpg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45258</a:t>
                      </a:r>
                    </a:p>
                  </a:txBody>
                  <a:tcPr/>
                </a:tc>
                <a:extLst>
                  <a:ext uri="{0D108BD9-81ED-4DB2-BD59-A6C34878D82A}">
                    <a16:rowId xmlns:a16="http://schemas.microsoft.com/office/drawing/2014/main" val="139513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https://quintly-eu-image-storage.s3.amazonaws.com/fadaf8a03fd48ecc7c93228c3f957b9f/def13e95d359734b7a71935764bf0b84.jpg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38913</a:t>
                      </a:r>
                    </a:p>
                  </a:txBody>
                  <a:tcPr/>
                </a:tc>
                <a:extLst>
                  <a:ext uri="{0D108BD9-81ED-4DB2-BD59-A6C34878D82A}">
                    <a16:rowId xmlns:a16="http://schemas.microsoft.com/office/drawing/2014/main" val="302414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https://quintly-eu-image-storage.s3.amazonaws.com/fadaf8a03fd48ecc7c93228c3f957b9f/3883af97a41612102f4cc0a44b11d02a.jpg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24157</a:t>
                      </a:r>
                    </a:p>
                  </a:txBody>
                  <a:tcPr/>
                </a:tc>
                <a:extLst>
                  <a:ext uri="{0D108BD9-81ED-4DB2-BD59-A6C34878D82A}">
                    <a16:rowId xmlns:a16="http://schemas.microsoft.com/office/drawing/2014/main" val="48376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https://quintly-eu-image-storage.s3.amazonaws.com/fadaf8a03fd48ecc7c93228c3f957b9f/a6ad2115562332105bdf19174a58fa72.jpg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18370</a:t>
                      </a:r>
                    </a:p>
                  </a:txBody>
                  <a:tcPr/>
                </a:tc>
                <a:extLst>
                  <a:ext uri="{0D108BD9-81ED-4DB2-BD59-A6C34878D82A}">
                    <a16:rowId xmlns:a16="http://schemas.microsoft.com/office/drawing/2014/main" val="45823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https://quintly-eu-image-storage.s3.amazonaws.com/fadaf8a03fd48ecc7c93228c3f957b9f/adc26e48f6a1859d32750442b461b4a2.jpg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17092</a:t>
                      </a:r>
                    </a:p>
                  </a:txBody>
                  <a:tcPr/>
                </a:tc>
                <a:extLst>
                  <a:ext uri="{0D108BD9-81ED-4DB2-BD59-A6C34878D82A}">
                    <a16:rowId xmlns:a16="http://schemas.microsoft.com/office/drawing/2014/main" val="386303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https://quintly-eu-image-storage.s3.amazonaws.com/fadaf8a03fd48ecc7c93228c3f957b9f/f64a5acda6e0552edc4c681da8125ba6.jpg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12981</a:t>
                      </a:r>
                    </a:p>
                  </a:txBody>
                  <a:tcPr/>
                </a:tc>
                <a:extLst>
                  <a:ext uri="{0D108BD9-81ED-4DB2-BD59-A6C34878D82A}">
                    <a16:rowId xmlns:a16="http://schemas.microsoft.com/office/drawing/2014/main" val="187201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https://quintly-eu-image-storage.s3.amazonaws.com/fadaf8a03fd48ecc7c93228c3f957b9f/87025c0f30841558c6d5b5ce34a0bb23.jpg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12331</a:t>
                      </a:r>
                    </a:p>
                  </a:txBody>
                  <a:tcPr/>
                </a:tc>
                <a:extLst>
                  <a:ext uri="{0D108BD9-81ED-4DB2-BD59-A6C34878D82A}">
                    <a16:rowId xmlns:a16="http://schemas.microsoft.com/office/drawing/2014/main" val="1162634914"/>
                  </a:ext>
                </a:extLst>
              </a:tr>
            </a:tbl>
          </a:graphicData>
        </a:graphic>
      </p:graphicFrame>
      <p:sp>
        <p:nvSpPr>
          <p:cNvPr id="4" name="Text Placeholder 3">
            <a:extLst>
              <a:ext uri="{FF2B5EF4-FFF2-40B4-BE49-F238E27FC236}">
                <a16:creationId xmlns:a16="http://schemas.microsoft.com/office/drawing/2014/main" id="{2E78C1B3-6281-4C48-846B-834015980B81}"/>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11579213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CD13-7777-4BAE-BE12-0A8CC1791790}"/>
              </a:ext>
            </a:extLst>
          </p:cNvPr>
          <p:cNvSpPr>
            <a:spLocks noGrp="1"/>
          </p:cNvSpPr>
          <p:nvPr>
            <p:ph type="title"/>
          </p:nvPr>
        </p:nvSpPr>
        <p:spPr/>
        <p:txBody>
          <a:bodyPr/>
          <a:lstStyle/>
          <a:p>
            <a:r>
              <a:rPr lang="de-DE"/>
              <a:t>Instagram Posts nach Reach | rittersport - 2 of 2</a:t>
            </a:r>
            <a:endParaRPr lang="en-US"/>
          </a:p>
        </p:txBody>
      </p:sp>
      <p:graphicFrame>
        <p:nvGraphicFramePr>
          <p:cNvPr id="5" name="Table Placeholder 4">
            <a:extLst>
              <a:ext uri="{FF2B5EF4-FFF2-40B4-BE49-F238E27FC236}">
                <a16:creationId xmlns:a16="http://schemas.microsoft.com/office/drawing/2014/main" id="{B8EDD738-3F76-4764-947D-5F82618EE5E5}"/>
              </a:ext>
            </a:extLst>
          </p:cNvPr>
          <p:cNvGraphicFramePr>
            <a:graphicFrameLocks noGrp="1"/>
          </p:cNvGraphicFramePr>
          <p:nvPr>
            <p:ph type="tbl" sz="quarter" idx="13"/>
            <p:extLst>
              <p:ext uri="{D42A27DB-BD31-4B8C-83A1-F6EECF244321}">
                <p14:modId xmlns:p14="http://schemas.microsoft.com/office/powerpoint/2010/main" val="75997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974622854"/>
                    </a:ext>
                  </a:extLst>
                </a:gridCol>
                <a:gridCol w="2633472">
                  <a:extLst>
                    <a:ext uri="{9D8B030D-6E8A-4147-A177-3AD203B41FA5}">
                      <a16:colId xmlns:a16="http://schemas.microsoft.com/office/drawing/2014/main" val="128348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7519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https://quintly-eu-image-storage.s3.amazonaws.com/fadaf8a03fd48ecc7c93228c3f957b9f/7ac26dc58e2f3b9939359a3da0e2cbb2.jpg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12195</a:t>
                      </a:r>
                    </a:p>
                  </a:txBody>
                  <a:tcPr/>
                </a:tc>
                <a:extLst>
                  <a:ext uri="{0D108BD9-81ED-4DB2-BD59-A6C34878D82A}">
                    <a16:rowId xmlns:a16="http://schemas.microsoft.com/office/drawing/2014/main" val="337607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https://quintly-eu-image-storage.s3.amazonaws.com/fadaf8a03fd48ecc7c93228c3f957b9f/fdd51f3434bd189e2cba77ea1a2ba72e.jpg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10977</a:t>
                      </a:r>
                    </a:p>
                  </a:txBody>
                  <a:tcPr/>
                </a:tc>
                <a:extLst>
                  <a:ext uri="{0D108BD9-81ED-4DB2-BD59-A6C34878D82A}">
                    <a16:rowId xmlns:a16="http://schemas.microsoft.com/office/drawing/2014/main" val="316185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https://quintly-eu-image-storage.s3.amazonaws.com/fadaf8a03fd48ecc7c93228c3f957b9f/6c75aeaf8273294012909754d9a88688.jpg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9788</a:t>
                      </a:r>
                    </a:p>
                  </a:txBody>
                  <a:tcPr/>
                </a:tc>
                <a:extLst>
                  <a:ext uri="{0D108BD9-81ED-4DB2-BD59-A6C34878D82A}">
                    <a16:rowId xmlns:a16="http://schemas.microsoft.com/office/drawing/2014/main" val="75402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https://quintly-eu-image-storage.s3.amazonaws.com/fadaf8a03fd48ecc7c93228c3f957b9f/4b312e30f433229c938db842ad6d62df.jpg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9131</a:t>
                      </a:r>
                    </a:p>
                  </a:txBody>
                  <a:tcPr/>
                </a:tc>
                <a:extLst>
                  <a:ext uri="{0D108BD9-81ED-4DB2-BD59-A6C34878D82A}">
                    <a16:rowId xmlns:a16="http://schemas.microsoft.com/office/drawing/2014/main" val="386984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https://quintly-eu-image-storage.s3.amazonaws.com/fadaf8a03fd48ecc7c93228c3f957b9f/7e7f81cb6470f0586ed23cdeac9ef0ed.jpg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8857</a:t>
                      </a:r>
                    </a:p>
                  </a:txBody>
                  <a:tcPr/>
                </a:tc>
                <a:extLst>
                  <a:ext uri="{0D108BD9-81ED-4DB2-BD59-A6C34878D82A}">
                    <a16:rowId xmlns:a16="http://schemas.microsoft.com/office/drawing/2014/main" val="293260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https://quintly-eu-image-storage.s3.amazonaws.com/fadaf8a03fd48ecc7c93228c3f957b9f/51d045449411bd530aec4bfd66a8efcb.jpg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7534</a:t>
                      </a:r>
                    </a:p>
                  </a:txBody>
                  <a:tcPr/>
                </a:tc>
                <a:extLst>
                  <a:ext uri="{0D108BD9-81ED-4DB2-BD59-A6C34878D82A}">
                    <a16:rowId xmlns:a16="http://schemas.microsoft.com/office/drawing/2014/main" val="953647906"/>
                  </a:ext>
                </a:extLst>
              </a:tr>
            </a:tbl>
          </a:graphicData>
        </a:graphic>
      </p:graphicFrame>
      <p:sp>
        <p:nvSpPr>
          <p:cNvPr id="4" name="Text Placeholder 3">
            <a:extLst>
              <a:ext uri="{FF2B5EF4-FFF2-40B4-BE49-F238E27FC236}">
                <a16:creationId xmlns:a16="http://schemas.microsoft.com/office/drawing/2014/main" id="{4025E290-4193-4782-80B4-42D6268DDF16}"/>
              </a:ext>
            </a:extLst>
          </p:cNvPr>
          <p:cNvSpPr>
            <a:spLocks noGrp="1"/>
          </p:cNvSpPr>
          <p:nvPr>
            <p:ph type="body" sz="quarter" idx="14"/>
          </p:nvPr>
        </p:nvSpPr>
        <p:spPr/>
        <p:txBody>
          <a:bodyPr/>
          <a:lstStyle/>
          <a:p>
            <a:r>
              <a:rPr lang="en-US"/>
              <a:t>27.10.2024 - 26.11.2024</a:t>
            </a:r>
          </a:p>
        </p:txBody>
      </p:sp>
    </p:spTree>
    <p:extLst>
      <p:ext uri="{BB962C8B-B14F-4D97-AF65-F5344CB8AC3E}">
        <p14:creationId xmlns:p14="http://schemas.microsoft.com/office/powerpoint/2010/main" val="37587166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E3F1-FC36-4C4E-B387-011B3A822BE4}"/>
              </a:ext>
            </a:extLst>
          </p:cNvPr>
          <p:cNvSpPr>
            <a:spLocks noGrp="1"/>
          </p:cNvSpPr>
          <p:nvPr>
            <p:ph type="title"/>
          </p:nvPr>
        </p:nvSpPr>
        <p:spPr/>
        <p:txBody>
          <a:bodyPr/>
          <a:lstStyle/>
          <a:p>
            <a:r>
              <a:rPr lang="de-DE"/>
              <a:t>Instagram Reichweite nach Beitragstyp | 2 profiles</a:t>
            </a:r>
            <a:endParaRPr lang="en-US"/>
          </a:p>
        </p:txBody>
      </p:sp>
      <p:graphicFrame>
        <p:nvGraphicFramePr>
          <p:cNvPr id="6" name="Chart Placeholder 5">
            <a:extLst>
              <a:ext uri="{FF2B5EF4-FFF2-40B4-BE49-F238E27FC236}">
                <a16:creationId xmlns:a16="http://schemas.microsoft.com/office/drawing/2014/main" id="{C96E376F-830B-41B1-A8DF-97EBC47ECA4D}"/>
              </a:ext>
            </a:extLst>
          </p:cNvPr>
          <p:cNvGraphicFramePr>
            <a:graphicFrameLocks noGrp="1"/>
          </p:cNvGraphicFramePr>
          <p:nvPr>
            <p:ph type="chart" sz="quarter" idx="13"/>
            <p:extLst>
              <p:ext uri="{D42A27DB-BD31-4B8C-83A1-F6EECF244321}">
                <p14:modId xmlns:p14="http://schemas.microsoft.com/office/powerpoint/2010/main" val="4133790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CE67E-28F1-4276-A708-15255B7DFCBE}"/>
              </a:ext>
            </a:extLst>
          </p:cNvPr>
          <p:cNvSpPr>
            <a:spLocks noGrp="1"/>
          </p:cNvSpPr>
          <p:nvPr>
            <p:ph type="body" sz="quarter" idx="14"/>
          </p:nvPr>
        </p:nvSpPr>
        <p:spPr/>
        <p:txBody>
          <a:bodyPr/>
          <a:lstStyle/>
          <a:p>
            <a:r>
              <a:rPr lang="en-US"/>
              <a:t>27.10.2024 - 26.11.2024</a:t>
            </a:r>
          </a:p>
        </p:txBody>
      </p:sp>
      <p:sp>
        <p:nvSpPr>
          <p:cNvPr id="5" name="Footer Placeholder 4">
            <a:extLst>
              <a:ext uri="{FF2B5EF4-FFF2-40B4-BE49-F238E27FC236}">
                <a16:creationId xmlns:a16="http://schemas.microsoft.com/office/drawing/2014/main" id="{9ECA2633-CB63-443E-9E30-E7E17A284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129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8DCE-8DF6-400F-A56C-174B320406A5}"/>
              </a:ext>
            </a:extLst>
          </p:cNvPr>
          <p:cNvSpPr>
            <a:spLocks noGrp="1"/>
          </p:cNvSpPr>
          <p:nvPr>
            <p:ph type="title"/>
          </p:nvPr>
        </p:nvSpPr>
        <p:spPr/>
        <p:txBody>
          <a:bodyPr/>
          <a:lstStyle/>
          <a:p>
            <a:r>
              <a:rPr lang="en-US"/>
              <a:t>Overall Instagram Organic+Paid Post Performance | 2 profiles - 1 of 26</a:t>
            </a:r>
          </a:p>
        </p:txBody>
      </p:sp>
      <p:graphicFrame>
        <p:nvGraphicFramePr>
          <p:cNvPr id="5" name="Table Placeholder 4">
            <a:extLst>
              <a:ext uri="{FF2B5EF4-FFF2-40B4-BE49-F238E27FC236}">
                <a16:creationId xmlns:a16="http://schemas.microsoft.com/office/drawing/2014/main" id="{95E7017A-7835-4457-9936-C04632E7403F}"/>
              </a:ext>
            </a:extLst>
          </p:cNvPr>
          <p:cNvGraphicFramePr>
            <a:graphicFrameLocks noGrp="1"/>
          </p:cNvGraphicFramePr>
          <p:nvPr>
            <p:ph type="tbl" sz="quarter" idx="13"/>
            <p:extLst>
              <p:ext uri="{D42A27DB-BD31-4B8C-83A1-F6EECF244321}">
                <p14:modId xmlns:p14="http://schemas.microsoft.com/office/powerpoint/2010/main" val="12727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54428483"/>
                    </a:ext>
                  </a:extLst>
                </a:gridCol>
                <a:gridCol w="576072">
                  <a:extLst>
                    <a:ext uri="{9D8B030D-6E8A-4147-A177-3AD203B41FA5}">
                      <a16:colId xmlns:a16="http://schemas.microsoft.com/office/drawing/2014/main" val="2826686494"/>
                    </a:ext>
                  </a:extLst>
                </a:gridCol>
                <a:gridCol w="576072">
                  <a:extLst>
                    <a:ext uri="{9D8B030D-6E8A-4147-A177-3AD203B41FA5}">
                      <a16:colId xmlns:a16="http://schemas.microsoft.com/office/drawing/2014/main" val="3590113836"/>
                    </a:ext>
                  </a:extLst>
                </a:gridCol>
                <a:gridCol w="576072">
                  <a:extLst>
                    <a:ext uri="{9D8B030D-6E8A-4147-A177-3AD203B41FA5}">
                      <a16:colId xmlns:a16="http://schemas.microsoft.com/office/drawing/2014/main" val="1641136464"/>
                    </a:ext>
                  </a:extLst>
                </a:gridCol>
                <a:gridCol w="576072">
                  <a:extLst>
                    <a:ext uri="{9D8B030D-6E8A-4147-A177-3AD203B41FA5}">
                      <a16:colId xmlns:a16="http://schemas.microsoft.com/office/drawing/2014/main" val="4017747950"/>
                    </a:ext>
                  </a:extLst>
                </a:gridCol>
                <a:gridCol w="576072">
                  <a:extLst>
                    <a:ext uri="{9D8B030D-6E8A-4147-A177-3AD203B41FA5}">
                      <a16:colId xmlns:a16="http://schemas.microsoft.com/office/drawing/2014/main" val="668396905"/>
                    </a:ext>
                  </a:extLst>
                </a:gridCol>
                <a:gridCol w="576072">
                  <a:extLst>
                    <a:ext uri="{9D8B030D-6E8A-4147-A177-3AD203B41FA5}">
                      <a16:colId xmlns:a16="http://schemas.microsoft.com/office/drawing/2014/main" val="1613150352"/>
                    </a:ext>
                  </a:extLst>
                </a:gridCol>
                <a:gridCol w="576072">
                  <a:extLst>
                    <a:ext uri="{9D8B030D-6E8A-4147-A177-3AD203B41FA5}">
                      <a16:colId xmlns:a16="http://schemas.microsoft.com/office/drawing/2014/main" val="4126610939"/>
                    </a:ext>
                  </a:extLst>
                </a:gridCol>
                <a:gridCol w="576072">
                  <a:extLst>
                    <a:ext uri="{9D8B030D-6E8A-4147-A177-3AD203B41FA5}">
                      <a16:colId xmlns:a16="http://schemas.microsoft.com/office/drawing/2014/main" val="686719197"/>
                    </a:ext>
                  </a:extLst>
                </a:gridCol>
                <a:gridCol w="576072">
                  <a:extLst>
                    <a:ext uri="{9D8B030D-6E8A-4147-A177-3AD203B41FA5}">
                      <a16:colId xmlns:a16="http://schemas.microsoft.com/office/drawing/2014/main" val="3215532325"/>
                    </a:ext>
                  </a:extLst>
                </a:gridCol>
                <a:gridCol w="576072">
                  <a:extLst>
                    <a:ext uri="{9D8B030D-6E8A-4147-A177-3AD203B41FA5}">
                      <a16:colId xmlns:a16="http://schemas.microsoft.com/office/drawing/2014/main" val="4036261871"/>
                    </a:ext>
                  </a:extLst>
                </a:gridCol>
                <a:gridCol w="576072">
                  <a:extLst>
                    <a:ext uri="{9D8B030D-6E8A-4147-A177-3AD203B41FA5}">
                      <a16:colId xmlns:a16="http://schemas.microsoft.com/office/drawing/2014/main" val="2508372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718792268"/>
                  </a:ext>
                </a:extLst>
              </a:tr>
            </a:tbl>
          </a:graphicData>
        </a:graphic>
      </p:graphicFrame>
      <p:sp>
        <p:nvSpPr>
          <p:cNvPr id="4" name="Text Placeholder 3">
            <a:extLst>
              <a:ext uri="{FF2B5EF4-FFF2-40B4-BE49-F238E27FC236}">
                <a16:creationId xmlns:a16="http://schemas.microsoft.com/office/drawing/2014/main" id="{4428DBA2-9E57-4CBB-9438-E78DD1CA8231}"/>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1507498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51A90-46FA-45D8-A7F3-DAF0F7B3EAC5}"/>
              </a:ext>
            </a:extLst>
          </p:cNvPr>
          <p:cNvSpPr>
            <a:spLocks noGrp="1"/>
          </p:cNvSpPr>
          <p:nvPr>
            <p:ph type="title"/>
          </p:nvPr>
        </p:nvSpPr>
        <p:spPr/>
        <p:txBody>
          <a:bodyPr/>
          <a:lstStyle/>
          <a:p>
            <a:r>
              <a:rPr lang="en-US"/>
              <a:t>Overall Instagram Organic+Paid Post Performance | 2 profiles - 2 of 26</a:t>
            </a:r>
          </a:p>
        </p:txBody>
      </p:sp>
      <p:graphicFrame>
        <p:nvGraphicFramePr>
          <p:cNvPr id="5" name="Table Placeholder 4">
            <a:extLst>
              <a:ext uri="{FF2B5EF4-FFF2-40B4-BE49-F238E27FC236}">
                <a16:creationId xmlns:a16="http://schemas.microsoft.com/office/drawing/2014/main" id="{C8A7C8D3-2906-4F59-860A-C74324351085}"/>
              </a:ext>
            </a:extLst>
          </p:cNvPr>
          <p:cNvGraphicFramePr>
            <a:graphicFrameLocks noGrp="1"/>
          </p:cNvGraphicFramePr>
          <p:nvPr>
            <p:ph type="tbl" sz="quarter" idx="13"/>
            <p:extLst>
              <p:ext uri="{D42A27DB-BD31-4B8C-83A1-F6EECF244321}">
                <p14:modId xmlns:p14="http://schemas.microsoft.com/office/powerpoint/2010/main" val="11993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75753465"/>
                    </a:ext>
                  </a:extLst>
                </a:gridCol>
                <a:gridCol w="576072">
                  <a:extLst>
                    <a:ext uri="{9D8B030D-6E8A-4147-A177-3AD203B41FA5}">
                      <a16:colId xmlns:a16="http://schemas.microsoft.com/office/drawing/2014/main" val="1427135840"/>
                    </a:ext>
                  </a:extLst>
                </a:gridCol>
                <a:gridCol w="576072">
                  <a:extLst>
                    <a:ext uri="{9D8B030D-6E8A-4147-A177-3AD203B41FA5}">
                      <a16:colId xmlns:a16="http://schemas.microsoft.com/office/drawing/2014/main" val="823508970"/>
                    </a:ext>
                  </a:extLst>
                </a:gridCol>
                <a:gridCol w="576072">
                  <a:extLst>
                    <a:ext uri="{9D8B030D-6E8A-4147-A177-3AD203B41FA5}">
                      <a16:colId xmlns:a16="http://schemas.microsoft.com/office/drawing/2014/main" val="1636533133"/>
                    </a:ext>
                  </a:extLst>
                </a:gridCol>
                <a:gridCol w="576072">
                  <a:extLst>
                    <a:ext uri="{9D8B030D-6E8A-4147-A177-3AD203B41FA5}">
                      <a16:colId xmlns:a16="http://schemas.microsoft.com/office/drawing/2014/main" val="2401134849"/>
                    </a:ext>
                  </a:extLst>
                </a:gridCol>
                <a:gridCol w="576072">
                  <a:extLst>
                    <a:ext uri="{9D8B030D-6E8A-4147-A177-3AD203B41FA5}">
                      <a16:colId xmlns:a16="http://schemas.microsoft.com/office/drawing/2014/main" val="2485832461"/>
                    </a:ext>
                  </a:extLst>
                </a:gridCol>
                <a:gridCol w="576072">
                  <a:extLst>
                    <a:ext uri="{9D8B030D-6E8A-4147-A177-3AD203B41FA5}">
                      <a16:colId xmlns:a16="http://schemas.microsoft.com/office/drawing/2014/main" val="2747383861"/>
                    </a:ext>
                  </a:extLst>
                </a:gridCol>
                <a:gridCol w="576072">
                  <a:extLst>
                    <a:ext uri="{9D8B030D-6E8A-4147-A177-3AD203B41FA5}">
                      <a16:colId xmlns:a16="http://schemas.microsoft.com/office/drawing/2014/main" val="1061036571"/>
                    </a:ext>
                  </a:extLst>
                </a:gridCol>
                <a:gridCol w="576072">
                  <a:extLst>
                    <a:ext uri="{9D8B030D-6E8A-4147-A177-3AD203B41FA5}">
                      <a16:colId xmlns:a16="http://schemas.microsoft.com/office/drawing/2014/main" val="3445619651"/>
                    </a:ext>
                  </a:extLst>
                </a:gridCol>
                <a:gridCol w="576072">
                  <a:extLst>
                    <a:ext uri="{9D8B030D-6E8A-4147-A177-3AD203B41FA5}">
                      <a16:colId xmlns:a16="http://schemas.microsoft.com/office/drawing/2014/main" val="2724139270"/>
                    </a:ext>
                  </a:extLst>
                </a:gridCol>
                <a:gridCol w="576072">
                  <a:extLst>
                    <a:ext uri="{9D8B030D-6E8A-4147-A177-3AD203B41FA5}">
                      <a16:colId xmlns:a16="http://schemas.microsoft.com/office/drawing/2014/main" val="2764201786"/>
                    </a:ext>
                  </a:extLst>
                </a:gridCol>
                <a:gridCol w="576072">
                  <a:extLst>
                    <a:ext uri="{9D8B030D-6E8A-4147-A177-3AD203B41FA5}">
                      <a16:colId xmlns:a16="http://schemas.microsoft.com/office/drawing/2014/main" val="16620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35079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- 2024-08-28 10:06:47</a:t>
                      </a:r>
                      <a:r>
                        <a:rPr kumimoji="0" lang="en-US" sz="1000" b="0" i="0" u="none" strike="noStrike" kern="1200" cap="none" spc="0" normalizeH="0" baseline="0" noProof="0">
                          <a:ln>
                            <a:noFill/>
                          </a:ln>
                          <a:solidFill>
                            <a:prstClr val="black"/>
                          </a:solidFill>
                          <a:effectLst/>
                          <a:uLnTx/>
                          <a:uFillTx/>
                          <a:latin typeface="Calibri"/>
                          <a:ea typeface="+mn-ea"/>
                          <a:cs typeface="+mn-cs"/>
                        </a:rPr>
                        <a:t>
 Wir habens getan und @ahojbrause Brause in die Schoki gepackt 🧚🍫 Et voilà unsere Himbeer-Waldmeister-Brauselade 🩷💚
#ahojbrause #ahoj #brauselade #RitterSport #chocolatelovers #brause #schokolade #sommersorte 
*Zur besseren Erkennung der leckeren Ahoj-Brausefüllung, haben wir unsere weiße Schoki mit Matcha- und Himbeerpulver eingefärbt.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1.417623 €</a:t>
                      </a:r>
                    </a:p>
                  </a:txBody>
                  <a:tcPr/>
                </a:tc>
                <a:extLst>
                  <a:ext uri="{0D108BD9-81ED-4DB2-BD59-A6C34878D82A}">
                    <a16:rowId xmlns:a16="http://schemas.microsoft.com/office/drawing/2014/main" val="1430931910"/>
                  </a:ext>
                </a:extLst>
              </a:tr>
            </a:tbl>
          </a:graphicData>
        </a:graphic>
      </p:graphicFrame>
      <p:sp>
        <p:nvSpPr>
          <p:cNvPr id="4" name="Text Placeholder 3">
            <a:extLst>
              <a:ext uri="{FF2B5EF4-FFF2-40B4-BE49-F238E27FC236}">
                <a16:creationId xmlns:a16="http://schemas.microsoft.com/office/drawing/2014/main" id="{71E7F1DC-B432-44AB-A37B-D412596EAACA}"/>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2074321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C125-22A5-41E3-8311-00F2186EBFC0}"/>
              </a:ext>
            </a:extLst>
          </p:cNvPr>
          <p:cNvSpPr>
            <a:spLocks noGrp="1"/>
          </p:cNvSpPr>
          <p:nvPr>
            <p:ph type="title"/>
          </p:nvPr>
        </p:nvSpPr>
        <p:spPr/>
        <p:txBody>
          <a:bodyPr/>
          <a:lstStyle/>
          <a:p>
            <a:r>
              <a:rPr lang="en-US"/>
              <a:t>Overall Instagram Organic+Paid Post Performance | 2 profiles - 3 of 26</a:t>
            </a:r>
          </a:p>
        </p:txBody>
      </p:sp>
      <p:graphicFrame>
        <p:nvGraphicFramePr>
          <p:cNvPr id="5" name="Table Placeholder 4">
            <a:extLst>
              <a:ext uri="{FF2B5EF4-FFF2-40B4-BE49-F238E27FC236}">
                <a16:creationId xmlns:a16="http://schemas.microsoft.com/office/drawing/2014/main" id="{51DC1B96-EE29-4274-9CE0-1E5F261C1DC1}"/>
              </a:ext>
            </a:extLst>
          </p:cNvPr>
          <p:cNvGraphicFramePr>
            <a:graphicFrameLocks noGrp="1"/>
          </p:cNvGraphicFramePr>
          <p:nvPr>
            <p:ph type="tbl" sz="quarter" idx="13"/>
            <p:extLst>
              <p:ext uri="{D42A27DB-BD31-4B8C-83A1-F6EECF244321}">
                <p14:modId xmlns:p14="http://schemas.microsoft.com/office/powerpoint/2010/main" val="159270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22475841"/>
                    </a:ext>
                  </a:extLst>
                </a:gridCol>
                <a:gridCol w="576072">
                  <a:extLst>
                    <a:ext uri="{9D8B030D-6E8A-4147-A177-3AD203B41FA5}">
                      <a16:colId xmlns:a16="http://schemas.microsoft.com/office/drawing/2014/main" val="1379100392"/>
                    </a:ext>
                  </a:extLst>
                </a:gridCol>
                <a:gridCol w="576072">
                  <a:extLst>
                    <a:ext uri="{9D8B030D-6E8A-4147-A177-3AD203B41FA5}">
                      <a16:colId xmlns:a16="http://schemas.microsoft.com/office/drawing/2014/main" val="4242212996"/>
                    </a:ext>
                  </a:extLst>
                </a:gridCol>
                <a:gridCol w="576072">
                  <a:extLst>
                    <a:ext uri="{9D8B030D-6E8A-4147-A177-3AD203B41FA5}">
                      <a16:colId xmlns:a16="http://schemas.microsoft.com/office/drawing/2014/main" val="1010696343"/>
                    </a:ext>
                  </a:extLst>
                </a:gridCol>
                <a:gridCol w="576072">
                  <a:extLst>
                    <a:ext uri="{9D8B030D-6E8A-4147-A177-3AD203B41FA5}">
                      <a16:colId xmlns:a16="http://schemas.microsoft.com/office/drawing/2014/main" val="3585181217"/>
                    </a:ext>
                  </a:extLst>
                </a:gridCol>
                <a:gridCol w="576072">
                  <a:extLst>
                    <a:ext uri="{9D8B030D-6E8A-4147-A177-3AD203B41FA5}">
                      <a16:colId xmlns:a16="http://schemas.microsoft.com/office/drawing/2014/main" val="4247744453"/>
                    </a:ext>
                  </a:extLst>
                </a:gridCol>
                <a:gridCol w="576072">
                  <a:extLst>
                    <a:ext uri="{9D8B030D-6E8A-4147-A177-3AD203B41FA5}">
                      <a16:colId xmlns:a16="http://schemas.microsoft.com/office/drawing/2014/main" val="2139521350"/>
                    </a:ext>
                  </a:extLst>
                </a:gridCol>
                <a:gridCol w="576072">
                  <a:extLst>
                    <a:ext uri="{9D8B030D-6E8A-4147-A177-3AD203B41FA5}">
                      <a16:colId xmlns:a16="http://schemas.microsoft.com/office/drawing/2014/main" val="4072566421"/>
                    </a:ext>
                  </a:extLst>
                </a:gridCol>
                <a:gridCol w="576072">
                  <a:extLst>
                    <a:ext uri="{9D8B030D-6E8A-4147-A177-3AD203B41FA5}">
                      <a16:colId xmlns:a16="http://schemas.microsoft.com/office/drawing/2014/main" val="4147962178"/>
                    </a:ext>
                  </a:extLst>
                </a:gridCol>
                <a:gridCol w="576072">
                  <a:extLst>
                    <a:ext uri="{9D8B030D-6E8A-4147-A177-3AD203B41FA5}">
                      <a16:colId xmlns:a16="http://schemas.microsoft.com/office/drawing/2014/main" val="1859358659"/>
                    </a:ext>
                  </a:extLst>
                </a:gridCol>
                <a:gridCol w="576072">
                  <a:extLst>
                    <a:ext uri="{9D8B030D-6E8A-4147-A177-3AD203B41FA5}">
                      <a16:colId xmlns:a16="http://schemas.microsoft.com/office/drawing/2014/main" val="2609930374"/>
                    </a:ext>
                  </a:extLst>
                </a:gridCol>
                <a:gridCol w="576072">
                  <a:extLst>
                    <a:ext uri="{9D8B030D-6E8A-4147-A177-3AD203B41FA5}">
                      <a16:colId xmlns:a16="http://schemas.microsoft.com/office/drawing/2014/main" val="172390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687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- 2024-08-26 14:59:18</a:t>
                      </a:r>
                      <a:r>
                        <a:rPr kumimoji="0" lang="de-DE" sz="1000" b="0" i="0" u="none" strike="noStrike" kern="1200" cap="none" spc="0" normalizeH="0" baseline="0" noProof="0">
                          <a:ln>
                            <a:noFill/>
                          </a:ln>
                          <a:solidFill>
                            <a:prstClr val="black"/>
                          </a:solidFill>
                          <a:effectLst/>
                          <a:uLnTx/>
                          <a:uFillTx/>
                          <a:latin typeface="Calibri"/>
                          <a:ea typeface="+mn-ea"/>
                          <a:cs typeface="+mn-cs"/>
                        </a:rPr>
                        <a:t>
 Quadratisch, praktisch, prickelnd: Brauselade Waldmeister X Himbeer! Die Kombi, von der ihr noch nicht wusstet, dass ihr sie braucht. 🎉🍫 Wer würde die Sorte probieren? ✨ 
#fakesorte #ahojbrause #rittersport #allesnurspaß</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 Social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1.58664 €</a:t>
                      </a:r>
                    </a:p>
                  </a:txBody>
                  <a:tcPr/>
                </a:tc>
                <a:extLst>
                  <a:ext uri="{0D108BD9-81ED-4DB2-BD59-A6C34878D82A}">
                    <a16:rowId xmlns:a16="http://schemas.microsoft.com/office/drawing/2014/main" val="3988994129"/>
                  </a:ext>
                </a:extLst>
              </a:tr>
            </a:tbl>
          </a:graphicData>
        </a:graphic>
      </p:graphicFrame>
      <p:sp>
        <p:nvSpPr>
          <p:cNvPr id="4" name="Text Placeholder 3">
            <a:extLst>
              <a:ext uri="{FF2B5EF4-FFF2-40B4-BE49-F238E27FC236}">
                <a16:creationId xmlns:a16="http://schemas.microsoft.com/office/drawing/2014/main" id="{8A8414FC-A016-4AE8-9BED-6C6B2F12A388}"/>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4524685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A93-AB69-4468-86A2-6249452BEC14}"/>
              </a:ext>
            </a:extLst>
          </p:cNvPr>
          <p:cNvSpPr>
            <a:spLocks noGrp="1"/>
          </p:cNvSpPr>
          <p:nvPr>
            <p:ph type="title"/>
          </p:nvPr>
        </p:nvSpPr>
        <p:spPr/>
        <p:txBody>
          <a:bodyPr/>
          <a:lstStyle/>
          <a:p>
            <a:r>
              <a:rPr lang="en-US"/>
              <a:t>Overall Instagram Organic+Paid Post Performance | 2 profiles - 4 of 26</a:t>
            </a:r>
          </a:p>
        </p:txBody>
      </p:sp>
      <p:graphicFrame>
        <p:nvGraphicFramePr>
          <p:cNvPr id="5" name="Table Placeholder 4">
            <a:extLst>
              <a:ext uri="{FF2B5EF4-FFF2-40B4-BE49-F238E27FC236}">
                <a16:creationId xmlns:a16="http://schemas.microsoft.com/office/drawing/2014/main" id="{01D07A36-9410-4657-A072-D98072F977A9}"/>
              </a:ext>
            </a:extLst>
          </p:cNvPr>
          <p:cNvGraphicFramePr>
            <a:graphicFrameLocks noGrp="1"/>
          </p:cNvGraphicFramePr>
          <p:nvPr>
            <p:ph type="tbl" sz="quarter" idx="13"/>
            <p:extLst>
              <p:ext uri="{D42A27DB-BD31-4B8C-83A1-F6EECF244321}">
                <p14:modId xmlns:p14="http://schemas.microsoft.com/office/powerpoint/2010/main" val="93572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38012930"/>
                    </a:ext>
                  </a:extLst>
                </a:gridCol>
                <a:gridCol w="576072">
                  <a:extLst>
                    <a:ext uri="{9D8B030D-6E8A-4147-A177-3AD203B41FA5}">
                      <a16:colId xmlns:a16="http://schemas.microsoft.com/office/drawing/2014/main" val="1256509921"/>
                    </a:ext>
                  </a:extLst>
                </a:gridCol>
                <a:gridCol w="576072">
                  <a:extLst>
                    <a:ext uri="{9D8B030D-6E8A-4147-A177-3AD203B41FA5}">
                      <a16:colId xmlns:a16="http://schemas.microsoft.com/office/drawing/2014/main" val="3332284210"/>
                    </a:ext>
                  </a:extLst>
                </a:gridCol>
                <a:gridCol w="576072">
                  <a:extLst>
                    <a:ext uri="{9D8B030D-6E8A-4147-A177-3AD203B41FA5}">
                      <a16:colId xmlns:a16="http://schemas.microsoft.com/office/drawing/2014/main" val="2873247604"/>
                    </a:ext>
                  </a:extLst>
                </a:gridCol>
                <a:gridCol w="576072">
                  <a:extLst>
                    <a:ext uri="{9D8B030D-6E8A-4147-A177-3AD203B41FA5}">
                      <a16:colId xmlns:a16="http://schemas.microsoft.com/office/drawing/2014/main" val="3621597325"/>
                    </a:ext>
                  </a:extLst>
                </a:gridCol>
                <a:gridCol w="576072">
                  <a:extLst>
                    <a:ext uri="{9D8B030D-6E8A-4147-A177-3AD203B41FA5}">
                      <a16:colId xmlns:a16="http://schemas.microsoft.com/office/drawing/2014/main" val="2287759657"/>
                    </a:ext>
                  </a:extLst>
                </a:gridCol>
                <a:gridCol w="576072">
                  <a:extLst>
                    <a:ext uri="{9D8B030D-6E8A-4147-A177-3AD203B41FA5}">
                      <a16:colId xmlns:a16="http://schemas.microsoft.com/office/drawing/2014/main" val="517193351"/>
                    </a:ext>
                  </a:extLst>
                </a:gridCol>
                <a:gridCol w="576072">
                  <a:extLst>
                    <a:ext uri="{9D8B030D-6E8A-4147-A177-3AD203B41FA5}">
                      <a16:colId xmlns:a16="http://schemas.microsoft.com/office/drawing/2014/main" val="929788319"/>
                    </a:ext>
                  </a:extLst>
                </a:gridCol>
                <a:gridCol w="576072">
                  <a:extLst>
                    <a:ext uri="{9D8B030D-6E8A-4147-A177-3AD203B41FA5}">
                      <a16:colId xmlns:a16="http://schemas.microsoft.com/office/drawing/2014/main" val="1863689737"/>
                    </a:ext>
                  </a:extLst>
                </a:gridCol>
                <a:gridCol w="576072">
                  <a:extLst>
                    <a:ext uri="{9D8B030D-6E8A-4147-A177-3AD203B41FA5}">
                      <a16:colId xmlns:a16="http://schemas.microsoft.com/office/drawing/2014/main" val="2346736769"/>
                    </a:ext>
                  </a:extLst>
                </a:gridCol>
                <a:gridCol w="576072">
                  <a:extLst>
                    <a:ext uri="{9D8B030D-6E8A-4147-A177-3AD203B41FA5}">
                      <a16:colId xmlns:a16="http://schemas.microsoft.com/office/drawing/2014/main" val="4162827046"/>
                    </a:ext>
                  </a:extLst>
                </a:gridCol>
                <a:gridCol w="576072">
                  <a:extLst>
                    <a:ext uri="{9D8B030D-6E8A-4147-A177-3AD203B41FA5}">
                      <a16:colId xmlns:a16="http://schemas.microsoft.com/office/drawing/2014/main" val="808670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61208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- 2024-08-23 10:01:50</a:t>
                      </a:r>
                      <a:r>
                        <a:rPr kumimoji="0" lang="en-US" sz="1000" b="0" i="0" u="none" strike="noStrike" kern="1200" cap="none" spc="0" normalizeH="0" baseline="0" noProof="0">
                          <a:ln>
                            <a:noFill/>
                          </a:ln>
                          <a:solidFill>
                            <a:prstClr val="black"/>
                          </a:solidFill>
                          <a:effectLst/>
                          <a:uLnTx/>
                          <a:uFillTx/>
                          <a:latin typeface="Calibri"/>
                          <a:ea typeface="+mn-ea"/>
                          <a:cs typeface="+mn-cs"/>
                        </a:rPr>
                        <a:t>
 Pssst 🤫 Wir müssen nachts in unsere Schokozentrale einbrechen, um heimlich unsere Sommersorte herzustellen. 🥷🏼 Was uns da wohl erwarten wird? 👀 #einbruch #officecontent #brauselade #RitterSport #chocolatelovers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1.282711 €</a:t>
                      </a:r>
                    </a:p>
                  </a:txBody>
                  <a:tcPr/>
                </a:tc>
                <a:extLst>
                  <a:ext uri="{0D108BD9-81ED-4DB2-BD59-A6C34878D82A}">
                    <a16:rowId xmlns:a16="http://schemas.microsoft.com/office/drawing/2014/main" val="2799725558"/>
                  </a:ext>
                </a:extLst>
              </a:tr>
            </a:tbl>
          </a:graphicData>
        </a:graphic>
      </p:graphicFrame>
      <p:sp>
        <p:nvSpPr>
          <p:cNvPr id="4" name="Text Placeholder 3">
            <a:extLst>
              <a:ext uri="{FF2B5EF4-FFF2-40B4-BE49-F238E27FC236}">
                <a16:creationId xmlns:a16="http://schemas.microsoft.com/office/drawing/2014/main" id="{A6E55F0D-169B-4FCF-AE34-58006B378A05}"/>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4168176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BFCD6-EF92-48D9-99C4-FFA8CA9B4A56}"/>
              </a:ext>
            </a:extLst>
          </p:cNvPr>
          <p:cNvSpPr>
            <a:spLocks noGrp="1"/>
          </p:cNvSpPr>
          <p:nvPr>
            <p:ph type="title"/>
          </p:nvPr>
        </p:nvSpPr>
        <p:spPr/>
        <p:txBody>
          <a:bodyPr/>
          <a:lstStyle/>
          <a:p>
            <a:r>
              <a:rPr lang="en-US"/>
              <a:t>Overall Instagram Organic+Paid Post Performance | 2 profiles - 5 of 26</a:t>
            </a:r>
          </a:p>
        </p:txBody>
      </p:sp>
      <p:graphicFrame>
        <p:nvGraphicFramePr>
          <p:cNvPr id="5" name="Table Placeholder 4">
            <a:extLst>
              <a:ext uri="{FF2B5EF4-FFF2-40B4-BE49-F238E27FC236}">
                <a16:creationId xmlns:a16="http://schemas.microsoft.com/office/drawing/2014/main" id="{5E7DDDC0-33E6-4533-A47D-20FAE2219860}"/>
              </a:ext>
            </a:extLst>
          </p:cNvPr>
          <p:cNvGraphicFramePr>
            <a:graphicFrameLocks noGrp="1"/>
          </p:cNvGraphicFramePr>
          <p:nvPr>
            <p:ph type="tbl" sz="quarter" idx="13"/>
            <p:extLst>
              <p:ext uri="{D42A27DB-BD31-4B8C-83A1-F6EECF244321}">
                <p14:modId xmlns:p14="http://schemas.microsoft.com/office/powerpoint/2010/main" val="2823773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097645"/>
                    </a:ext>
                  </a:extLst>
                </a:gridCol>
                <a:gridCol w="576072">
                  <a:extLst>
                    <a:ext uri="{9D8B030D-6E8A-4147-A177-3AD203B41FA5}">
                      <a16:colId xmlns:a16="http://schemas.microsoft.com/office/drawing/2014/main" val="3098950099"/>
                    </a:ext>
                  </a:extLst>
                </a:gridCol>
                <a:gridCol w="576072">
                  <a:extLst>
                    <a:ext uri="{9D8B030D-6E8A-4147-A177-3AD203B41FA5}">
                      <a16:colId xmlns:a16="http://schemas.microsoft.com/office/drawing/2014/main" val="1151413566"/>
                    </a:ext>
                  </a:extLst>
                </a:gridCol>
                <a:gridCol w="576072">
                  <a:extLst>
                    <a:ext uri="{9D8B030D-6E8A-4147-A177-3AD203B41FA5}">
                      <a16:colId xmlns:a16="http://schemas.microsoft.com/office/drawing/2014/main" val="2446240894"/>
                    </a:ext>
                  </a:extLst>
                </a:gridCol>
                <a:gridCol w="576072">
                  <a:extLst>
                    <a:ext uri="{9D8B030D-6E8A-4147-A177-3AD203B41FA5}">
                      <a16:colId xmlns:a16="http://schemas.microsoft.com/office/drawing/2014/main" val="2903287507"/>
                    </a:ext>
                  </a:extLst>
                </a:gridCol>
                <a:gridCol w="576072">
                  <a:extLst>
                    <a:ext uri="{9D8B030D-6E8A-4147-A177-3AD203B41FA5}">
                      <a16:colId xmlns:a16="http://schemas.microsoft.com/office/drawing/2014/main" val="194414930"/>
                    </a:ext>
                  </a:extLst>
                </a:gridCol>
                <a:gridCol w="576072">
                  <a:extLst>
                    <a:ext uri="{9D8B030D-6E8A-4147-A177-3AD203B41FA5}">
                      <a16:colId xmlns:a16="http://schemas.microsoft.com/office/drawing/2014/main" val="3565186472"/>
                    </a:ext>
                  </a:extLst>
                </a:gridCol>
                <a:gridCol w="576072">
                  <a:extLst>
                    <a:ext uri="{9D8B030D-6E8A-4147-A177-3AD203B41FA5}">
                      <a16:colId xmlns:a16="http://schemas.microsoft.com/office/drawing/2014/main" val="1877695058"/>
                    </a:ext>
                  </a:extLst>
                </a:gridCol>
                <a:gridCol w="576072">
                  <a:extLst>
                    <a:ext uri="{9D8B030D-6E8A-4147-A177-3AD203B41FA5}">
                      <a16:colId xmlns:a16="http://schemas.microsoft.com/office/drawing/2014/main" val="608995552"/>
                    </a:ext>
                  </a:extLst>
                </a:gridCol>
                <a:gridCol w="576072">
                  <a:extLst>
                    <a:ext uri="{9D8B030D-6E8A-4147-A177-3AD203B41FA5}">
                      <a16:colId xmlns:a16="http://schemas.microsoft.com/office/drawing/2014/main" val="1462861244"/>
                    </a:ext>
                  </a:extLst>
                </a:gridCol>
                <a:gridCol w="576072">
                  <a:extLst>
                    <a:ext uri="{9D8B030D-6E8A-4147-A177-3AD203B41FA5}">
                      <a16:colId xmlns:a16="http://schemas.microsoft.com/office/drawing/2014/main" val="1242440571"/>
                    </a:ext>
                  </a:extLst>
                </a:gridCol>
                <a:gridCol w="576072">
                  <a:extLst>
                    <a:ext uri="{9D8B030D-6E8A-4147-A177-3AD203B41FA5}">
                      <a16:colId xmlns:a16="http://schemas.microsoft.com/office/drawing/2014/main" val="189508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62098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- 2024-08-21 10:01:45</a:t>
                      </a:r>
                      <a:r>
                        <a:rPr kumimoji="0" lang="en-US" sz="1000" b="0" i="0" u="none" strike="noStrike" kern="1200" cap="none" spc="0" normalizeH="0" baseline="0" noProof="0">
                          <a:ln>
                            <a:noFill/>
                          </a:ln>
                          <a:solidFill>
                            <a:prstClr val="black"/>
                          </a:solidFill>
                          <a:effectLst/>
                          <a:uLnTx/>
                          <a:uFillTx/>
                          <a:latin typeface="Calibri"/>
                          <a:ea typeface="+mn-ea"/>
                          <a:cs typeface="+mn-cs"/>
                        </a:rPr>
                        <a:t>
 Wir brauchen einen Plan B! 💥 Wie können wir die neue Sommersorte Brauselade trotzdem machen?! 👩‍💻 Unser Chocolate Maker Joachim ist schon mal an Bord. ⚓️ #plan #brauselade #RitterSport #chocolatelovers #brause #schokolade #sommersorte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Produktankündigung, Social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1.2774 €</a:t>
                      </a:r>
                    </a:p>
                  </a:txBody>
                  <a:tcPr/>
                </a:tc>
                <a:extLst>
                  <a:ext uri="{0D108BD9-81ED-4DB2-BD59-A6C34878D82A}">
                    <a16:rowId xmlns:a16="http://schemas.microsoft.com/office/drawing/2014/main" val="3142316241"/>
                  </a:ext>
                </a:extLst>
              </a:tr>
            </a:tbl>
          </a:graphicData>
        </a:graphic>
      </p:graphicFrame>
      <p:sp>
        <p:nvSpPr>
          <p:cNvPr id="4" name="Text Placeholder 3">
            <a:extLst>
              <a:ext uri="{FF2B5EF4-FFF2-40B4-BE49-F238E27FC236}">
                <a16:creationId xmlns:a16="http://schemas.microsoft.com/office/drawing/2014/main" id="{B139BEA5-C94D-4D8E-A95D-09CD1E2E9987}"/>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2920416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76DE9-ED94-4AF7-B58F-ABD3F3C39EF1}"/>
              </a:ext>
            </a:extLst>
          </p:cNvPr>
          <p:cNvSpPr>
            <a:spLocks noGrp="1"/>
          </p:cNvSpPr>
          <p:nvPr>
            <p:ph type="title"/>
          </p:nvPr>
        </p:nvSpPr>
        <p:spPr/>
        <p:txBody>
          <a:bodyPr/>
          <a:lstStyle/>
          <a:p>
            <a:r>
              <a:rPr lang="en-US"/>
              <a:t>Overall Instagram Organic+Paid Post Performance | 2 profiles - 6 of 26</a:t>
            </a:r>
          </a:p>
        </p:txBody>
      </p:sp>
      <p:graphicFrame>
        <p:nvGraphicFramePr>
          <p:cNvPr id="5" name="Table Placeholder 4">
            <a:extLst>
              <a:ext uri="{FF2B5EF4-FFF2-40B4-BE49-F238E27FC236}">
                <a16:creationId xmlns:a16="http://schemas.microsoft.com/office/drawing/2014/main" id="{7D0E963A-9B48-491D-B2B5-6CFF85C0959D}"/>
              </a:ext>
            </a:extLst>
          </p:cNvPr>
          <p:cNvGraphicFramePr>
            <a:graphicFrameLocks noGrp="1"/>
          </p:cNvGraphicFramePr>
          <p:nvPr>
            <p:ph type="tbl" sz="quarter" idx="13"/>
            <p:extLst>
              <p:ext uri="{D42A27DB-BD31-4B8C-83A1-F6EECF244321}">
                <p14:modId xmlns:p14="http://schemas.microsoft.com/office/powerpoint/2010/main" val="1278008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65040300"/>
                    </a:ext>
                  </a:extLst>
                </a:gridCol>
                <a:gridCol w="576072">
                  <a:extLst>
                    <a:ext uri="{9D8B030D-6E8A-4147-A177-3AD203B41FA5}">
                      <a16:colId xmlns:a16="http://schemas.microsoft.com/office/drawing/2014/main" val="1555482234"/>
                    </a:ext>
                  </a:extLst>
                </a:gridCol>
                <a:gridCol w="576072">
                  <a:extLst>
                    <a:ext uri="{9D8B030D-6E8A-4147-A177-3AD203B41FA5}">
                      <a16:colId xmlns:a16="http://schemas.microsoft.com/office/drawing/2014/main" val="2157430341"/>
                    </a:ext>
                  </a:extLst>
                </a:gridCol>
                <a:gridCol w="576072">
                  <a:extLst>
                    <a:ext uri="{9D8B030D-6E8A-4147-A177-3AD203B41FA5}">
                      <a16:colId xmlns:a16="http://schemas.microsoft.com/office/drawing/2014/main" val="2611381425"/>
                    </a:ext>
                  </a:extLst>
                </a:gridCol>
                <a:gridCol w="576072">
                  <a:extLst>
                    <a:ext uri="{9D8B030D-6E8A-4147-A177-3AD203B41FA5}">
                      <a16:colId xmlns:a16="http://schemas.microsoft.com/office/drawing/2014/main" val="1494444724"/>
                    </a:ext>
                  </a:extLst>
                </a:gridCol>
                <a:gridCol w="576072">
                  <a:extLst>
                    <a:ext uri="{9D8B030D-6E8A-4147-A177-3AD203B41FA5}">
                      <a16:colId xmlns:a16="http://schemas.microsoft.com/office/drawing/2014/main" val="1210799367"/>
                    </a:ext>
                  </a:extLst>
                </a:gridCol>
                <a:gridCol w="576072">
                  <a:extLst>
                    <a:ext uri="{9D8B030D-6E8A-4147-A177-3AD203B41FA5}">
                      <a16:colId xmlns:a16="http://schemas.microsoft.com/office/drawing/2014/main" val="1816809528"/>
                    </a:ext>
                  </a:extLst>
                </a:gridCol>
                <a:gridCol w="576072">
                  <a:extLst>
                    <a:ext uri="{9D8B030D-6E8A-4147-A177-3AD203B41FA5}">
                      <a16:colId xmlns:a16="http://schemas.microsoft.com/office/drawing/2014/main" val="2476138940"/>
                    </a:ext>
                  </a:extLst>
                </a:gridCol>
                <a:gridCol w="576072">
                  <a:extLst>
                    <a:ext uri="{9D8B030D-6E8A-4147-A177-3AD203B41FA5}">
                      <a16:colId xmlns:a16="http://schemas.microsoft.com/office/drawing/2014/main" val="3088367356"/>
                    </a:ext>
                  </a:extLst>
                </a:gridCol>
                <a:gridCol w="576072">
                  <a:extLst>
                    <a:ext uri="{9D8B030D-6E8A-4147-A177-3AD203B41FA5}">
                      <a16:colId xmlns:a16="http://schemas.microsoft.com/office/drawing/2014/main" val="3268291657"/>
                    </a:ext>
                  </a:extLst>
                </a:gridCol>
                <a:gridCol w="576072">
                  <a:extLst>
                    <a:ext uri="{9D8B030D-6E8A-4147-A177-3AD203B41FA5}">
                      <a16:colId xmlns:a16="http://schemas.microsoft.com/office/drawing/2014/main" val="1641112325"/>
                    </a:ext>
                  </a:extLst>
                </a:gridCol>
                <a:gridCol w="576072">
                  <a:extLst>
                    <a:ext uri="{9D8B030D-6E8A-4147-A177-3AD203B41FA5}">
                      <a16:colId xmlns:a16="http://schemas.microsoft.com/office/drawing/2014/main" val="143959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425372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- 2024-08-19 10:02:07</a:t>
                      </a:r>
                      <a:r>
                        <a:rPr kumimoji="0" lang="en-US" sz="1000" b="0" i="0" u="none" strike="noStrike" kern="1200" cap="none" spc="0" normalizeH="0" baseline="0" noProof="0">
                          <a:ln>
                            <a:noFill/>
                          </a:ln>
                          <a:solidFill>
                            <a:prstClr val="black"/>
                          </a:solidFill>
                          <a:effectLst/>
                          <a:uLnTx/>
                          <a:uFillTx/>
                          <a:latin typeface="Calibri"/>
                          <a:ea typeface="+mn-ea"/>
                          <a:cs typeface="+mn-cs"/>
                        </a:rPr>
                        <a:t>
 Hää, also wir dachten das Brauselade der Sommerhit wird. Unsere Chefin war leider nicht so begeistert. Was denkt ihr - sollen wir es einfach trotzdem machen? 🫣
#rittersport #brauselade #pitch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Social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1.205521 €</a:t>
                      </a:r>
                    </a:p>
                  </a:txBody>
                  <a:tcPr/>
                </a:tc>
                <a:extLst>
                  <a:ext uri="{0D108BD9-81ED-4DB2-BD59-A6C34878D82A}">
                    <a16:rowId xmlns:a16="http://schemas.microsoft.com/office/drawing/2014/main" val="3335361680"/>
                  </a:ext>
                </a:extLst>
              </a:tr>
            </a:tbl>
          </a:graphicData>
        </a:graphic>
      </p:graphicFrame>
      <p:sp>
        <p:nvSpPr>
          <p:cNvPr id="4" name="Text Placeholder 3">
            <a:extLst>
              <a:ext uri="{FF2B5EF4-FFF2-40B4-BE49-F238E27FC236}">
                <a16:creationId xmlns:a16="http://schemas.microsoft.com/office/drawing/2014/main" id="{19571EF2-5113-4028-AECD-89875736D174}"/>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058011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056E-1C41-4991-BAF4-F56258329704}"/>
              </a:ext>
            </a:extLst>
          </p:cNvPr>
          <p:cNvSpPr>
            <a:spLocks noGrp="1"/>
          </p:cNvSpPr>
          <p:nvPr>
            <p:ph type="title"/>
          </p:nvPr>
        </p:nvSpPr>
        <p:spPr/>
        <p:txBody>
          <a:bodyPr/>
          <a:lstStyle/>
          <a:p>
            <a:r>
              <a:rPr lang="en-US"/>
              <a:t>Overall Instagram Organic+Paid Post Performance | 2 profiles - 7 of 26</a:t>
            </a:r>
          </a:p>
        </p:txBody>
      </p:sp>
      <p:graphicFrame>
        <p:nvGraphicFramePr>
          <p:cNvPr id="5" name="Table Placeholder 4">
            <a:extLst>
              <a:ext uri="{FF2B5EF4-FFF2-40B4-BE49-F238E27FC236}">
                <a16:creationId xmlns:a16="http://schemas.microsoft.com/office/drawing/2014/main" id="{787088E0-F2D5-4CCE-A329-B3D47534E6A6}"/>
              </a:ext>
            </a:extLst>
          </p:cNvPr>
          <p:cNvGraphicFramePr>
            <a:graphicFrameLocks noGrp="1"/>
          </p:cNvGraphicFramePr>
          <p:nvPr>
            <p:ph type="tbl" sz="quarter" idx="13"/>
            <p:extLst>
              <p:ext uri="{D42A27DB-BD31-4B8C-83A1-F6EECF244321}">
                <p14:modId xmlns:p14="http://schemas.microsoft.com/office/powerpoint/2010/main" val="319801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76995293"/>
                    </a:ext>
                  </a:extLst>
                </a:gridCol>
                <a:gridCol w="576072">
                  <a:extLst>
                    <a:ext uri="{9D8B030D-6E8A-4147-A177-3AD203B41FA5}">
                      <a16:colId xmlns:a16="http://schemas.microsoft.com/office/drawing/2014/main" val="943969159"/>
                    </a:ext>
                  </a:extLst>
                </a:gridCol>
                <a:gridCol w="576072">
                  <a:extLst>
                    <a:ext uri="{9D8B030D-6E8A-4147-A177-3AD203B41FA5}">
                      <a16:colId xmlns:a16="http://schemas.microsoft.com/office/drawing/2014/main" val="929275577"/>
                    </a:ext>
                  </a:extLst>
                </a:gridCol>
                <a:gridCol w="576072">
                  <a:extLst>
                    <a:ext uri="{9D8B030D-6E8A-4147-A177-3AD203B41FA5}">
                      <a16:colId xmlns:a16="http://schemas.microsoft.com/office/drawing/2014/main" val="3787831152"/>
                    </a:ext>
                  </a:extLst>
                </a:gridCol>
                <a:gridCol w="576072">
                  <a:extLst>
                    <a:ext uri="{9D8B030D-6E8A-4147-A177-3AD203B41FA5}">
                      <a16:colId xmlns:a16="http://schemas.microsoft.com/office/drawing/2014/main" val="3053052591"/>
                    </a:ext>
                  </a:extLst>
                </a:gridCol>
                <a:gridCol w="576072">
                  <a:extLst>
                    <a:ext uri="{9D8B030D-6E8A-4147-A177-3AD203B41FA5}">
                      <a16:colId xmlns:a16="http://schemas.microsoft.com/office/drawing/2014/main" val="2819697405"/>
                    </a:ext>
                  </a:extLst>
                </a:gridCol>
                <a:gridCol w="576072">
                  <a:extLst>
                    <a:ext uri="{9D8B030D-6E8A-4147-A177-3AD203B41FA5}">
                      <a16:colId xmlns:a16="http://schemas.microsoft.com/office/drawing/2014/main" val="3190109132"/>
                    </a:ext>
                  </a:extLst>
                </a:gridCol>
                <a:gridCol w="576072">
                  <a:extLst>
                    <a:ext uri="{9D8B030D-6E8A-4147-A177-3AD203B41FA5}">
                      <a16:colId xmlns:a16="http://schemas.microsoft.com/office/drawing/2014/main" val="3116477265"/>
                    </a:ext>
                  </a:extLst>
                </a:gridCol>
                <a:gridCol w="576072">
                  <a:extLst>
                    <a:ext uri="{9D8B030D-6E8A-4147-A177-3AD203B41FA5}">
                      <a16:colId xmlns:a16="http://schemas.microsoft.com/office/drawing/2014/main" val="894104428"/>
                    </a:ext>
                  </a:extLst>
                </a:gridCol>
                <a:gridCol w="576072">
                  <a:extLst>
                    <a:ext uri="{9D8B030D-6E8A-4147-A177-3AD203B41FA5}">
                      <a16:colId xmlns:a16="http://schemas.microsoft.com/office/drawing/2014/main" val="3165069851"/>
                    </a:ext>
                  </a:extLst>
                </a:gridCol>
                <a:gridCol w="576072">
                  <a:extLst>
                    <a:ext uri="{9D8B030D-6E8A-4147-A177-3AD203B41FA5}">
                      <a16:colId xmlns:a16="http://schemas.microsoft.com/office/drawing/2014/main" val="539530785"/>
                    </a:ext>
                  </a:extLst>
                </a:gridCol>
                <a:gridCol w="576072">
                  <a:extLst>
                    <a:ext uri="{9D8B030D-6E8A-4147-A177-3AD203B41FA5}">
                      <a16:colId xmlns:a16="http://schemas.microsoft.com/office/drawing/2014/main" val="347820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25128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rittersport - 2024-08-16 10:01:22</a:t>
                      </a:r>
                      <a:r>
                        <a:rPr kumimoji="0" lang="de-DE" sz="1000" b="0" i="0" u="none" strike="noStrike" kern="1200" cap="none" spc="0" normalizeH="0" baseline="0" noProof="0">
                          <a:ln>
                            <a:noFill/>
                          </a:ln>
                          <a:solidFill>
                            <a:prstClr val="black"/>
                          </a:solidFill>
                          <a:effectLst/>
                          <a:uLnTx/>
                          <a:uFillTx/>
                          <a:latin typeface="Calibri"/>
                          <a:ea typeface="+mn-ea"/>
                          <a:cs typeface="+mn-cs"/>
                        </a:rPr>
                        <a:t>
 Sichert euch eure Schoki! Unser IT-Team wird dieses Jahr auf der Gamescom vertreten sein und hat, wie es sich gehört, eine exklusive #fakesorte im Gepäck. Klingt spannend? Dann schaut zwischen dem 21. und 25.08. (09:00-20:00 Uhr) an unserem Stand in der Halle 10.02 vorbei.
Wie ihr an die Schokolade kommt? Ganz einfach: Folgt uns auf Instagram, liked diesen Beitrag, repostet ihn in eure Story und zeigt es den Kollegen vor Ort. 😍
*Solange der Vorrat reicht!
#rittersport #gamescom #gamechanger #kakao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1.242625 €</a:t>
                      </a:r>
                    </a:p>
                  </a:txBody>
                  <a:tcPr/>
                </a:tc>
                <a:extLst>
                  <a:ext uri="{0D108BD9-81ED-4DB2-BD59-A6C34878D82A}">
                    <a16:rowId xmlns:a16="http://schemas.microsoft.com/office/drawing/2014/main" val="3201597580"/>
                  </a:ext>
                </a:extLst>
              </a:tr>
            </a:tbl>
          </a:graphicData>
        </a:graphic>
      </p:graphicFrame>
      <p:sp>
        <p:nvSpPr>
          <p:cNvPr id="4" name="Text Placeholder 3">
            <a:extLst>
              <a:ext uri="{FF2B5EF4-FFF2-40B4-BE49-F238E27FC236}">
                <a16:creationId xmlns:a16="http://schemas.microsoft.com/office/drawing/2014/main" id="{138F15AA-7A61-4E2C-A381-ABEFC6FA1CED}"/>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41269494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A7389-1656-4411-9CEB-FC227A9197F7}"/>
              </a:ext>
            </a:extLst>
          </p:cNvPr>
          <p:cNvSpPr>
            <a:spLocks noGrp="1"/>
          </p:cNvSpPr>
          <p:nvPr>
            <p:ph type="title"/>
          </p:nvPr>
        </p:nvSpPr>
        <p:spPr/>
        <p:txBody>
          <a:bodyPr/>
          <a:lstStyle/>
          <a:p>
            <a:r>
              <a:rPr lang="en-US"/>
              <a:t>Overall Instagram Organic+Paid Post Performance | 2 profiles - 8 of 26</a:t>
            </a:r>
          </a:p>
        </p:txBody>
      </p:sp>
      <p:graphicFrame>
        <p:nvGraphicFramePr>
          <p:cNvPr id="5" name="Table Placeholder 4">
            <a:extLst>
              <a:ext uri="{FF2B5EF4-FFF2-40B4-BE49-F238E27FC236}">
                <a16:creationId xmlns:a16="http://schemas.microsoft.com/office/drawing/2014/main" id="{18820854-C204-41CA-9CC8-B67732DEDA1C}"/>
              </a:ext>
            </a:extLst>
          </p:cNvPr>
          <p:cNvGraphicFramePr>
            <a:graphicFrameLocks noGrp="1"/>
          </p:cNvGraphicFramePr>
          <p:nvPr>
            <p:ph type="tbl" sz="quarter" idx="13"/>
            <p:extLst>
              <p:ext uri="{D42A27DB-BD31-4B8C-83A1-F6EECF244321}">
                <p14:modId xmlns:p14="http://schemas.microsoft.com/office/powerpoint/2010/main" val="297419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15330753"/>
                    </a:ext>
                  </a:extLst>
                </a:gridCol>
                <a:gridCol w="576072">
                  <a:extLst>
                    <a:ext uri="{9D8B030D-6E8A-4147-A177-3AD203B41FA5}">
                      <a16:colId xmlns:a16="http://schemas.microsoft.com/office/drawing/2014/main" val="440596322"/>
                    </a:ext>
                  </a:extLst>
                </a:gridCol>
                <a:gridCol w="576072">
                  <a:extLst>
                    <a:ext uri="{9D8B030D-6E8A-4147-A177-3AD203B41FA5}">
                      <a16:colId xmlns:a16="http://schemas.microsoft.com/office/drawing/2014/main" val="188773157"/>
                    </a:ext>
                  </a:extLst>
                </a:gridCol>
                <a:gridCol w="576072">
                  <a:extLst>
                    <a:ext uri="{9D8B030D-6E8A-4147-A177-3AD203B41FA5}">
                      <a16:colId xmlns:a16="http://schemas.microsoft.com/office/drawing/2014/main" val="2748202714"/>
                    </a:ext>
                  </a:extLst>
                </a:gridCol>
                <a:gridCol w="576072">
                  <a:extLst>
                    <a:ext uri="{9D8B030D-6E8A-4147-A177-3AD203B41FA5}">
                      <a16:colId xmlns:a16="http://schemas.microsoft.com/office/drawing/2014/main" val="341786618"/>
                    </a:ext>
                  </a:extLst>
                </a:gridCol>
                <a:gridCol w="576072">
                  <a:extLst>
                    <a:ext uri="{9D8B030D-6E8A-4147-A177-3AD203B41FA5}">
                      <a16:colId xmlns:a16="http://schemas.microsoft.com/office/drawing/2014/main" val="3238457452"/>
                    </a:ext>
                  </a:extLst>
                </a:gridCol>
                <a:gridCol w="576072">
                  <a:extLst>
                    <a:ext uri="{9D8B030D-6E8A-4147-A177-3AD203B41FA5}">
                      <a16:colId xmlns:a16="http://schemas.microsoft.com/office/drawing/2014/main" val="1515570868"/>
                    </a:ext>
                  </a:extLst>
                </a:gridCol>
                <a:gridCol w="576072">
                  <a:extLst>
                    <a:ext uri="{9D8B030D-6E8A-4147-A177-3AD203B41FA5}">
                      <a16:colId xmlns:a16="http://schemas.microsoft.com/office/drawing/2014/main" val="1774186368"/>
                    </a:ext>
                  </a:extLst>
                </a:gridCol>
                <a:gridCol w="576072">
                  <a:extLst>
                    <a:ext uri="{9D8B030D-6E8A-4147-A177-3AD203B41FA5}">
                      <a16:colId xmlns:a16="http://schemas.microsoft.com/office/drawing/2014/main" val="2127864915"/>
                    </a:ext>
                  </a:extLst>
                </a:gridCol>
                <a:gridCol w="576072">
                  <a:extLst>
                    <a:ext uri="{9D8B030D-6E8A-4147-A177-3AD203B41FA5}">
                      <a16:colId xmlns:a16="http://schemas.microsoft.com/office/drawing/2014/main" val="3925804610"/>
                    </a:ext>
                  </a:extLst>
                </a:gridCol>
                <a:gridCol w="576072">
                  <a:extLst>
                    <a:ext uri="{9D8B030D-6E8A-4147-A177-3AD203B41FA5}">
                      <a16:colId xmlns:a16="http://schemas.microsoft.com/office/drawing/2014/main" val="4075944122"/>
                    </a:ext>
                  </a:extLst>
                </a:gridCol>
                <a:gridCol w="576072">
                  <a:extLst>
                    <a:ext uri="{9D8B030D-6E8A-4147-A177-3AD203B41FA5}">
                      <a16:colId xmlns:a16="http://schemas.microsoft.com/office/drawing/2014/main" val="307128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5198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- 2024-08-15 10:05:30</a:t>
                      </a:r>
                      <a:r>
                        <a:rPr kumimoji="0" lang="en-US" sz="1000" b="0" i="0" u="none" strike="noStrike" kern="1200" cap="none" spc="0" normalizeH="0" baseline="0" noProof="0">
                          <a:ln>
                            <a:noFill/>
                          </a:ln>
                          <a:solidFill>
                            <a:prstClr val="black"/>
                          </a:solidFill>
                          <a:effectLst/>
                          <a:uLnTx/>
                          <a:uFillTx/>
                          <a:latin typeface="Calibri"/>
                          <a:ea typeface="+mn-ea"/>
                          <a:cs typeface="+mn-cs"/>
                        </a:rPr>
                        <a:t>
 Wir 🤝 Schoki-Trends
Natürlich mussten wir den viralen Cracked Coffee-Trend ausprobieren! Einfach Schokolade schmelzen, den Becher damit bedecken und im Gefrierschrank aushärten lassen. Eiskaffee einfüllen (der sollte wirklich eiskalt sein!) und dann den Schokobecher knacken lassen. 😮‍💨
#rittersport #viralcoffee #cracklecoffee #crackingcoffee #crackedcoffee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Rezepte, 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1.172893 €</a:t>
                      </a:r>
                    </a:p>
                  </a:txBody>
                  <a:tcPr/>
                </a:tc>
                <a:extLst>
                  <a:ext uri="{0D108BD9-81ED-4DB2-BD59-A6C34878D82A}">
                    <a16:rowId xmlns:a16="http://schemas.microsoft.com/office/drawing/2014/main" val="3727155105"/>
                  </a:ext>
                </a:extLst>
              </a:tr>
            </a:tbl>
          </a:graphicData>
        </a:graphic>
      </p:graphicFrame>
      <p:sp>
        <p:nvSpPr>
          <p:cNvPr id="4" name="Text Placeholder 3">
            <a:extLst>
              <a:ext uri="{FF2B5EF4-FFF2-40B4-BE49-F238E27FC236}">
                <a16:creationId xmlns:a16="http://schemas.microsoft.com/office/drawing/2014/main" id="{5BE80A5E-162B-4CD6-9779-8A2DD83BD93A}"/>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2680981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DED4-FBBB-486A-8512-D7DC4B1A7689}"/>
              </a:ext>
            </a:extLst>
          </p:cNvPr>
          <p:cNvSpPr>
            <a:spLocks noGrp="1"/>
          </p:cNvSpPr>
          <p:nvPr>
            <p:ph type="title"/>
          </p:nvPr>
        </p:nvSpPr>
        <p:spPr/>
        <p:txBody>
          <a:bodyPr/>
          <a:lstStyle/>
          <a:p>
            <a:r>
              <a:rPr lang="en-US"/>
              <a:t>Overall Instagram Organic+Paid Post Performance | 2 profiles - 9 of 26</a:t>
            </a:r>
          </a:p>
        </p:txBody>
      </p:sp>
      <p:graphicFrame>
        <p:nvGraphicFramePr>
          <p:cNvPr id="5" name="Table Placeholder 4">
            <a:extLst>
              <a:ext uri="{FF2B5EF4-FFF2-40B4-BE49-F238E27FC236}">
                <a16:creationId xmlns:a16="http://schemas.microsoft.com/office/drawing/2014/main" id="{4F80B597-BF56-4B62-A318-B75CBDD3720A}"/>
              </a:ext>
            </a:extLst>
          </p:cNvPr>
          <p:cNvGraphicFramePr>
            <a:graphicFrameLocks noGrp="1"/>
          </p:cNvGraphicFramePr>
          <p:nvPr>
            <p:ph type="tbl" sz="quarter" idx="13"/>
            <p:extLst>
              <p:ext uri="{D42A27DB-BD31-4B8C-83A1-F6EECF244321}">
                <p14:modId xmlns:p14="http://schemas.microsoft.com/office/powerpoint/2010/main" val="351540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79320397"/>
                    </a:ext>
                  </a:extLst>
                </a:gridCol>
                <a:gridCol w="576072">
                  <a:extLst>
                    <a:ext uri="{9D8B030D-6E8A-4147-A177-3AD203B41FA5}">
                      <a16:colId xmlns:a16="http://schemas.microsoft.com/office/drawing/2014/main" val="3002633839"/>
                    </a:ext>
                  </a:extLst>
                </a:gridCol>
                <a:gridCol w="576072">
                  <a:extLst>
                    <a:ext uri="{9D8B030D-6E8A-4147-A177-3AD203B41FA5}">
                      <a16:colId xmlns:a16="http://schemas.microsoft.com/office/drawing/2014/main" val="1586080266"/>
                    </a:ext>
                  </a:extLst>
                </a:gridCol>
                <a:gridCol w="576072">
                  <a:extLst>
                    <a:ext uri="{9D8B030D-6E8A-4147-A177-3AD203B41FA5}">
                      <a16:colId xmlns:a16="http://schemas.microsoft.com/office/drawing/2014/main" val="1866557248"/>
                    </a:ext>
                  </a:extLst>
                </a:gridCol>
                <a:gridCol w="576072">
                  <a:extLst>
                    <a:ext uri="{9D8B030D-6E8A-4147-A177-3AD203B41FA5}">
                      <a16:colId xmlns:a16="http://schemas.microsoft.com/office/drawing/2014/main" val="76333067"/>
                    </a:ext>
                  </a:extLst>
                </a:gridCol>
                <a:gridCol w="576072">
                  <a:extLst>
                    <a:ext uri="{9D8B030D-6E8A-4147-A177-3AD203B41FA5}">
                      <a16:colId xmlns:a16="http://schemas.microsoft.com/office/drawing/2014/main" val="2090846075"/>
                    </a:ext>
                  </a:extLst>
                </a:gridCol>
                <a:gridCol w="576072">
                  <a:extLst>
                    <a:ext uri="{9D8B030D-6E8A-4147-A177-3AD203B41FA5}">
                      <a16:colId xmlns:a16="http://schemas.microsoft.com/office/drawing/2014/main" val="199398062"/>
                    </a:ext>
                  </a:extLst>
                </a:gridCol>
                <a:gridCol w="576072">
                  <a:extLst>
                    <a:ext uri="{9D8B030D-6E8A-4147-A177-3AD203B41FA5}">
                      <a16:colId xmlns:a16="http://schemas.microsoft.com/office/drawing/2014/main" val="2078224373"/>
                    </a:ext>
                  </a:extLst>
                </a:gridCol>
                <a:gridCol w="576072">
                  <a:extLst>
                    <a:ext uri="{9D8B030D-6E8A-4147-A177-3AD203B41FA5}">
                      <a16:colId xmlns:a16="http://schemas.microsoft.com/office/drawing/2014/main" val="2533670746"/>
                    </a:ext>
                  </a:extLst>
                </a:gridCol>
                <a:gridCol w="576072">
                  <a:extLst>
                    <a:ext uri="{9D8B030D-6E8A-4147-A177-3AD203B41FA5}">
                      <a16:colId xmlns:a16="http://schemas.microsoft.com/office/drawing/2014/main" val="850751470"/>
                    </a:ext>
                  </a:extLst>
                </a:gridCol>
                <a:gridCol w="576072">
                  <a:extLst>
                    <a:ext uri="{9D8B030D-6E8A-4147-A177-3AD203B41FA5}">
                      <a16:colId xmlns:a16="http://schemas.microsoft.com/office/drawing/2014/main" val="3995876778"/>
                    </a:ext>
                  </a:extLst>
                </a:gridCol>
                <a:gridCol w="576072">
                  <a:extLst>
                    <a:ext uri="{9D8B030D-6E8A-4147-A177-3AD203B41FA5}">
                      <a16:colId xmlns:a16="http://schemas.microsoft.com/office/drawing/2014/main" val="352965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191805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- 2024-08-14 10:01:03</a:t>
                      </a:r>
                      <a:r>
                        <a:rPr kumimoji="0" lang="en-US" sz="1000" b="0" i="0" u="none" strike="noStrike" kern="1200" cap="none" spc="0" normalizeH="0" baseline="0" noProof="0">
                          <a:ln>
                            <a:noFill/>
                          </a:ln>
                          <a:solidFill>
                            <a:prstClr val="black"/>
                          </a:solidFill>
                          <a:effectLst/>
                          <a:uLnTx/>
                          <a:uFillTx/>
                          <a:latin typeface="Calibri"/>
                          <a:ea typeface="+mn-ea"/>
                          <a:cs typeface="+mn-cs"/>
                        </a:rPr>
                        <a:t>
 Klischees au chocolat.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1.387299 €</a:t>
                      </a:r>
                    </a:p>
                  </a:txBody>
                  <a:tcPr/>
                </a:tc>
                <a:extLst>
                  <a:ext uri="{0D108BD9-81ED-4DB2-BD59-A6C34878D82A}">
                    <a16:rowId xmlns:a16="http://schemas.microsoft.com/office/drawing/2014/main" val="100276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- 2024-08-12 16:26:23</a:t>
                      </a:r>
                      <a:r>
                        <a:rPr kumimoji="0" lang="en-US" sz="1000" b="0" i="0" u="none" strike="noStrike" kern="1200" cap="none" spc="0" normalizeH="0" baseline="0" noProof="0">
                          <a:ln>
                            <a:noFill/>
                          </a:ln>
                          <a:solidFill>
                            <a:prstClr val="black"/>
                          </a:solidFill>
                          <a:effectLst/>
                          <a:uLnTx/>
                          <a:uFillTx/>
                          <a:latin typeface="Calibri"/>
                          <a:ea typeface="+mn-ea"/>
                          <a:cs typeface="+mn-cs"/>
                        </a:rPr>
                        <a:t>
 So lecker und so einfach!🍓🍫 Ihr braucht: Erdbeeren, eure Lieblingsschoki und ein Topping eurer Wahl (Z.B. Kokosflocken, Nüsse, gefriergetrocknete Früchte o.ä.). Thats it! #erdbeeren #schokolade #schokoerdbeeren #rittersport #chocolatestrawberries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Rezepte, 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0726734"/>
                  </a:ext>
                </a:extLst>
              </a:tr>
            </a:tbl>
          </a:graphicData>
        </a:graphic>
      </p:graphicFrame>
      <p:sp>
        <p:nvSpPr>
          <p:cNvPr id="4" name="Text Placeholder 3">
            <a:extLst>
              <a:ext uri="{FF2B5EF4-FFF2-40B4-BE49-F238E27FC236}">
                <a16:creationId xmlns:a16="http://schemas.microsoft.com/office/drawing/2014/main" id="{C06E5711-9638-4FD2-BE4D-3AC594A975F7}"/>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2246814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B4E3-CDA5-40EC-86E9-D443C8485865}"/>
              </a:ext>
            </a:extLst>
          </p:cNvPr>
          <p:cNvSpPr>
            <a:spLocks noGrp="1"/>
          </p:cNvSpPr>
          <p:nvPr>
            <p:ph type="title"/>
          </p:nvPr>
        </p:nvSpPr>
        <p:spPr/>
        <p:txBody>
          <a:bodyPr/>
          <a:lstStyle/>
          <a:p>
            <a:r>
              <a:rPr lang="en-US"/>
              <a:t>Overall Instagram Organic+Paid Post Performance | 2 profiles - 10 of 26</a:t>
            </a:r>
          </a:p>
        </p:txBody>
      </p:sp>
      <p:graphicFrame>
        <p:nvGraphicFramePr>
          <p:cNvPr id="5" name="Table Placeholder 4">
            <a:extLst>
              <a:ext uri="{FF2B5EF4-FFF2-40B4-BE49-F238E27FC236}">
                <a16:creationId xmlns:a16="http://schemas.microsoft.com/office/drawing/2014/main" id="{5F5B18BB-8EA9-434C-B6D7-AD3801E2E90F}"/>
              </a:ext>
            </a:extLst>
          </p:cNvPr>
          <p:cNvGraphicFramePr>
            <a:graphicFrameLocks noGrp="1"/>
          </p:cNvGraphicFramePr>
          <p:nvPr>
            <p:ph type="tbl" sz="quarter" idx="13"/>
            <p:extLst>
              <p:ext uri="{D42A27DB-BD31-4B8C-83A1-F6EECF244321}">
                <p14:modId xmlns:p14="http://schemas.microsoft.com/office/powerpoint/2010/main" val="2519566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33603679"/>
                    </a:ext>
                  </a:extLst>
                </a:gridCol>
                <a:gridCol w="576072">
                  <a:extLst>
                    <a:ext uri="{9D8B030D-6E8A-4147-A177-3AD203B41FA5}">
                      <a16:colId xmlns:a16="http://schemas.microsoft.com/office/drawing/2014/main" val="2052819351"/>
                    </a:ext>
                  </a:extLst>
                </a:gridCol>
                <a:gridCol w="576072">
                  <a:extLst>
                    <a:ext uri="{9D8B030D-6E8A-4147-A177-3AD203B41FA5}">
                      <a16:colId xmlns:a16="http://schemas.microsoft.com/office/drawing/2014/main" val="1967590876"/>
                    </a:ext>
                  </a:extLst>
                </a:gridCol>
                <a:gridCol w="576072">
                  <a:extLst>
                    <a:ext uri="{9D8B030D-6E8A-4147-A177-3AD203B41FA5}">
                      <a16:colId xmlns:a16="http://schemas.microsoft.com/office/drawing/2014/main" val="1626190248"/>
                    </a:ext>
                  </a:extLst>
                </a:gridCol>
                <a:gridCol w="576072">
                  <a:extLst>
                    <a:ext uri="{9D8B030D-6E8A-4147-A177-3AD203B41FA5}">
                      <a16:colId xmlns:a16="http://schemas.microsoft.com/office/drawing/2014/main" val="3272366455"/>
                    </a:ext>
                  </a:extLst>
                </a:gridCol>
                <a:gridCol w="576072">
                  <a:extLst>
                    <a:ext uri="{9D8B030D-6E8A-4147-A177-3AD203B41FA5}">
                      <a16:colId xmlns:a16="http://schemas.microsoft.com/office/drawing/2014/main" val="4267343732"/>
                    </a:ext>
                  </a:extLst>
                </a:gridCol>
                <a:gridCol w="576072">
                  <a:extLst>
                    <a:ext uri="{9D8B030D-6E8A-4147-A177-3AD203B41FA5}">
                      <a16:colId xmlns:a16="http://schemas.microsoft.com/office/drawing/2014/main" val="1344058782"/>
                    </a:ext>
                  </a:extLst>
                </a:gridCol>
                <a:gridCol w="576072">
                  <a:extLst>
                    <a:ext uri="{9D8B030D-6E8A-4147-A177-3AD203B41FA5}">
                      <a16:colId xmlns:a16="http://schemas.microsoft.com/office/drawing/2014/main" val="2694572864"/>
                    </a:ext>
                  </a:extLst>
                </a:gridCol>
                <a:gridCol w="576072">
                  <a:extLst>
                    <a:ext uri="{9D8B030D-6E8A-4147-A177-3AD203B41FA5}">
                      <a16:colId xmlns:a16="http://schemas.microsoft.com/office/drawing/2014/main" val="345210387"/>
                    </a:ext>
                  </a:extLst>
                </a:gridCol>
                <a:gridCol w="576072">
                  <a:extLst>
                    <a:ext uri="{9D8B030D-6E8A-4147-A177-3AD203B41FA5}">
                      <a16:colId xmlns:a16="http://schemas.microsoft.com/office/drawing/2014/main" val="2958753355"/>
                    </a:ext>
                  </a:extLst>
                </a:gridCol>
                <a:gridCol w="576072">
                  <a:extLst>
                    <a:ext uri="{9D8B030D-6E8A-4147-A177-3AD203B41FA5}">
                      <a16:colId xmlns:a16="http://schemas.microsoft.com/office/drawing/2014/main" val="1084105169"/>
                    </a:ext>
                  </a:extLst>
                </a:gridCol>
                <a:gridCol w="576072">
                  <a:extLst>
                    <a:ext uri="{9D8B030D-6E8A-4147-A177-3AD203B41FA5}">
                      <a16:colId xmlns:a16="http://schemas.microsoft.com/office/drawing/2014/main" val="99647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61191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- 2024-08-07 10:38:54</a:t>
                      </a:r>
                      <a:r>
                        <a:rPr kumimoji="0" lang="en-US" sz="1000" b="0" i="0" u="none" strike="noStrike" kern="1200" cap="none" spc="0" normalizeH="0" baseline="0" noProof="0">
                          <a:ln>
                            <a:noFill/>
                          </a:ln>
                          <a:solidFill>
                            <a:prstClr val="black"/>
                          </a:solidFill>
                          <a:effectLst/>
                          <a:uLnTx/>
                          <a:uFillTx/>
                          <a:latin typeface="Calibri"/>
                          <a:ea typeface="+mn-ea"/>
                          <a:cs typeface="+mn-cs"/>
                        </a:rPr>
                        <a:t>
 Schoki happens ... 👀 
#rittersport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1.424841 €</a:t>
                      </a:r>
                    </a:p>
                  </a:txBody>
                  <a:tcPr/>
                </a:tc>
                <a:extLst>
                  <a:ext uri="{0D108BD9-81ED-4DB2-BD59-A6C34878D82A}">
                    <a16:rowId xmlns:a16="http://schemas.microsoft.com/office/drawing/2014/main" val="3369978515"/>
                  </a:ext>
                </a:extLst>
              </a:tr>
            </a:tbl>
          </a:graphicData>
        </a:graphic>
      </p:graphicFrame>
      <p:sp>
        <p:nvSpPr>
          <p:cNvPr id="4" name="Text Placeholder 3">
            <a:extLst>
              <a:ext uri="{FF2B5EF4-FFF2-40B4-BE49-F238E27FC236}">
                <a16:creationId xmlns:a16="http://schemas.microsoft.com/office/drawing/2014/main" id="{CB8A4A78-382A-4CB9-911C-E2E59AAAB754}"/>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7346628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0F95-1709-427E-A760-8A7BBF835138}"/>
              </a:ext>
            </a:extLst>
          </p:cNvPr>
          <p:cNvSpPr>
            <a:spLocks noGrp="1"/>
          </p:cNvSpPr>
          <p:nvPr>
            <p:ph type="title"/>
          </p:nvPr>
        </p:nvSpPr>
        <p:spPr/>
        <p:txBody>
          <a:bodyPr/>
          <a:lstStyle/>
          <a:p>
            <a:r>
              <a:rPr lang="en-US"/>
              <a:t>Overall Instagram Organic+Paid Post Performance | 2 profiles - 11 of 26</a:t>
            </a:r>
          </a:p>
        </p:txBody>
      </p:sp>
      <p:graphicFrame>
        <p:nvGraphicFramePr>
          <p:cNvPr id="5" name="Table Placeholder 4">
            <a:extLst>
              <a:ext uri="{FF2B5EF4-FFF2-40B4-BE49-F238E27FC236}">
                <a16:creationId xmlns:a16="http://schemas.microsoft.com/office/drawing/2014/main" id="{85EF2F1E-72C3-4103-B0C5-BB3333445883}"/>
              </a:ext>
            </a:extLst>
          </p:cNvPr>
          <p:cNvGraphicFramePr>
            <a:graphicFrameLocks noGrp="1"/>
          </p:cNvGraphicFramePr>
          <p:nvPr>
            <p:ph type="tbl" sz="quarter" idx="13"/>
            <p:extLst>
              <p:ext uri="{D42A27DB-BD31-4B8C-83A1-F6EECF244321}">
                <p14:modId xmlns:p14="http://schemas.microsoft.com/office/powerpoint/2010/main" val="202074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6776386"/>
                    </a:ext>
                  </a:extLst>
                </a:gridCol>
                <a:gridCol w="576072">
                  <a:extLst>
                    <a:ext uri="{9D8B030D-6E8A-4147-A177-3AD203B41FA5}">
                      <a16:colId xmlns:a16="http://schemas.microsoft.com/office/drawing/2014/main" val="1253302684"/>
                    </a:ext>
                  </a:extLst>
                </a:gridCol>
                <a:gridCol w="576072">
                  <a:extLst>
                    <a:ext uri="{9D8B030D-6E8A-4147-A177-3AD203B41FA5}">
                      <a16:colId xmlns:a16="http://schemas.microsoft.com/office/drawing/2014/main" val="764398724"/>
                    </a:ext>
                  </a:extLst>
                </a:gridCol>
                <a:gridCol w="576072">
                  <a:extLst>
                    <a:ext uri="{9D8B030D-6E8A-4147-A177-3AD203B41FA5}">
                      <a16:colId xmlns:a16="http://schemas.microsoft.com/office/drawing/2014/main" val="764832901"/>
                    </a:ext>
                  </a:extLst>
                </a:gridCol>
                <a:gridCol w="576072">
                  <a:extLst>
                    <a:ext uri="{9D8B030D-6E8A-4147-A177-3AD203B41FA5}">
                      <a16:colId xmlns:a16="http://schemas.microsoft.com/office/drawing/2014/main" val="2066498936"/>
                    </a:ext>
                  </a:extLst>
                </a:gridCol>
                <a:gridCol w="576072">
                  <a:extLst>
                    <a:ext uri="{9D8B030D-6E8A-4147-A177-3AD203B41FA5}">
                      <a16:colId xmlns:a16="http://schemas.microsoft.com/office/drawing/2014/main" val="3456242407"/>
                    </a:ext>
                  </a:extLst>
                </a:gridCol>
                <a:gridCol w="576072">
                  <a:extLst>
                    <a:ext uri="{9D8B030D-6E8A-4147-A177-3AD203B41FA5}">
                      <a16:colId xmlns:a16="http://schemas.microsoft.com/office/drawing/2014/main" val="1373226032"/>
                    </a:ext>
                  </a:extLst>
                </a:gridCol>
                <a:gridCol w="576072">
                  <a:extLst>
                    <a:ext uri="{9D8B030D-6E8A-4147-A177-3AD203B41FA5}">
                      <a16:colId xmlns:a16="http://schemas.microsoft.com/office/drawing/2014/main" val="26845319"/>
                    </a:ext>
                  </a:extLst>
                </a:gridCol>
                <a:gridCol w="576072">
                  <a:extLst>
                    <a:ext uri="{9D8B030D-6E8A-4147-A177-3AD203B41FA5}">
                      <a16:colId xmlns:a16="http://schemas.microsoft.com/office/drawing/2014/main" val="3606571790"/>
                    </a:ext>
                  </a:extLst>
                </a:gridCol>
                <a:gridCol w="576072">
                  <a:extLst>
                    <a:ext uri="{9D8B030D-6E8A-4147-A177-3AD203B41FA5}">
                      <a16:colId xmlns:a16="http://schemas.microsoft.com/office/drawing/2014/main" val="3565589753"/>
                    </a:ext>
                  </a:extLst>
                </a:gridCol>
                <a:gridCol w="576072">
                  <a:extLst>
                    <a:ext uri="{9D8B030D-6E8A-4147-A177-3AD203B41FA5}">
                      <a16:colId xmlns:a16="http://schemas.microsoft.com/office/drawing/2014/main" val="2368029438"/>
                    </a:ext>
                  </a:extLst>
                </a:gridCol>
                <a:gridCol w="576072">
                  <a:extLst>
                    <a:ext uri="{9D8B030D-6E8A-4147-A177-3AD203B41FA5}">
                      <a16:colId xmlns:a16="http://schemas.microsoft.com/office/drawing/2014/main" val="92120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31326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- 2024-08-01 11:01:00</a:t>
                      </a:r>
                      <a:r>
                        <a:rPr kumimoji="0" lang="en-US" sz="1000" b="0" i="0" u="none" strike="noStrike" kern="1200" cap="none" spc="0" normalizeH="0" baseline="0" noProof="0">
                          <a:ln>
                            <a:noFill/>
                          </a:ln>
                          <a:solidFill>
                            <a:prstClr val="black"/>
                          </a:solidFill>
                          <a:effectLst/>
                          <a:uLnTx/>
                          <a:uFillTx/>
                          <a:latin typeface="Calibri"/>
                          <a:ea typeface="+mn-ea"/>
                          <a:cs typeface="+mn-cs"/>
                        </a:rPr>
                        <a:t>
 Snack des Sommers? 🍏
#rittersport #fakesorte #brat #bratsummer #charlixcx #apple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 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1.418846 €</a:t>
                      </a:r>
                    </a:p>
                  </a:txBody>
                  <a:tcPr/>
                </a:tc>
                <a:extLst>
                  <a:ext uri="{0D108BD9-81ED-4DB2-BD59-A6C34878D82A}">
                    <a16:rowId xmlns:a16="http://schemas.microsoft.com/office/drawing/2014/main" val="2707609231"/>
                  </a:ext>
                </a:extLst>
              </a:tr>
            </a:tbl>
          </a:graphicData>
        </a:graphic>
      </p:graphicFrame>
      <p:sp>
        <p:nvSpPr>
          <p:cNvPr id="4" name="Text Placeholder 3">
            <a:extLst>
              <a:ext uri="{FF2B5EF4-FFF2-40B4-BE49-F238E27FC236}">
                <a16:creationId xmlns:a16="http://schemas.microsoft.com/office/drawing/2014/main" id="{F3DC6BC2-8605-42D1-A0C2-4CB5E4459B6A}"/>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895793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5F7A6-C65B-4089-833D-CB4415AE1B71}"/>
              </a:ext>
            </a:extLst>
          </p:cNvPr>
          <p:cNvSpPr>
            <a:spLocks noGrp="1"/>
          </p:cNvSpPr>
          <p:nvPr>
            <p:ph type="title"/>
          </p:nvPr>
        </p:nvSpPr>
        <p:spPr/>
        <p:txBody>
          <a:bodyPr/>
          <a:lstStyle/>
          <a:p>
            <a:r>
              <a:rPr lang="en-US"/>
              <a:t>Overall Instagram Organic+Paid Post Performance | 2 profiles - 12 of 26</a:t>
            </a:r>
          </a:p>
        </p:txBody>
      </p:sp>
      <p:graphicFrame>
        <p:nvGraphicFramePr>
          <p:cNvPr id="5" name="Table Placeholder 4">
            <a:extLst>
              <a:ext uri="{FF2B5EF4-FFF2-40B4-BE49-F238E27FC236}">
                <a16:creationId xmlns:a16="http://schemas.microsoft.com/office/drawing/2014/main" id="{8FED4101-2AA8-41EE-833B-FF133CF92973}"/>
              </a:ext>
            </a:extLst>
          </p:cNvPr>
          <p:cNvGraphicFramePr>
            <a:graphicFrameLocks noGrp="1"/>
          </p:cNvGraphicFramePr>
          <p:nvPr>
            <p:ph type="tbl" sz="quarter" idx="13"/>
            <p:extLst>
              <p:ext uri="{D42A27DB-BD31-4B8C-83A1-F6EECF244321}">
                <p14:modId xmlns:p14="http://schemas.microsoft.com/office/powerpoint/2010/main" val="281507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29030416"/>
                    </a:ext>
                  </a:extLst>
                </a:gridCol>
                <a:gridCol w="576072">
                  <a:extLst>
                    <a:ext uri="{9D8B030D-6E8A-4147-A177-3AD203B41FA5}">
                      <a16:colId xmlns:a16="http://schemas.microsoft.com/office/drawing/2014/main" val="3064817813"/>
                    </a:ext>
                  </a:extLst>
                </a:gridCol>
                <a:gridCol w="576072">
                  <a:extLst>
                    <a:ext uri="{9D8B030D-6E8A-4147-A177-3AD203B41FA5}">
                      <a16:colId xmlns:a16="http://schemas.microsoft.com/office/drawing/2014/main" val="1714697938"/>
                    </a:ext>
                  </a:extLst>
                </a:gridCol>
                <a:gridCol w="576072">
                  <a:extLst>
                    <a:ext uri="{9D8B030D-6E8A-4147-A177-3AD203B41FA5}">
                      <a16:colId xmlns:a16="http://schemas.microsoft.com/office/drawing/2014/main" val="2777039347"/>
                    </a:ext>
                  </a:extLst>
                </a:gridCol>
                <a:gridCol w="576072">
                  <a:extLst>
                    <a:ext uri="{9D8B030D-6E8A-4147-A177-3AD203B41FA5}">
                      <a16:colId xmlns:a16="http://schemas.microsoft.com/office/drawing/2014/main" val="4113830358"/>
                    </a:ext>
                  </a:extLst>
                </a:gridCol>
                <a:gridCol w="576072">
                  <a:extLst>
                    <a:ext uri="{9D8B030D-6E8A-4147-A177-3AD203B41FA5}">
                      <a16:colId xmlns:a16="http://schemas.microsoft.com/office/drawing/2014/main" val="79901095"/>
                    </a:ext>
                  </a:extLst>
                </a:gridCol>
                <a:gridCol w="576072">
                  <a:extLst>
                    <a:ext uri="{9D8B030D-6E8A-4147-A177-3AD203B41FA5}">
                      <a16:colId xmlns:a16="http://schemas.microsoft.com/office/drawing/2014/main" val="1682819966"/>
                    </a:ext>
                  </a:extLst>
                </a:gridCol>
                <a:gridCol w="576072">
                  <a:extLst>
                    <a:ext uri="{9D8B030D-6E8A-4147-A177-3AD203B41FA5}">
                      <a16:colId xmlns:a16="http://schemas.microsoft.com/office/drawing/2014/main" val="8443404"/>
                    </a:ext>
                  </a:extLst>
                </a:gridCol>
                <a:gridCol w="576072">
                  <a:extLst>
                    <a:ext uri="{9D8B030D-6E8A-4147-A177-3AD203B41FA5}">
                      <a16:colId xmlns:a16="http://schemas.microsoft.com/office/drawing/2014/main" val="2028375084"/>
                    </a:ext>
                  </a:extLst>
                </a:gridCol>
                <a:gridCol w="576072">
                  <a:extLst>
                    <a:ext uri="{9D8B030D-6E8A-4147-A177-3AD203B41FA5}">
                      <a16:colId xmlns:a16="http://schemas.microsoft.com/office/drawing/2014/main" val="4111897237"/>
                    </a:ext>
                  </a:extLst>
                </a:gridCol>
                <a:gridCol w="576072">
                  <a:extLst>
                    <a:ext uri="{9D8B030D-6E8A-4147-A177-3AD203B41FA5}">
                      <a16:colId xmlns:a16="http://schemas.microsoft.com/office/drawing/2014/main" val="4191726242"/>
                    </a:ext>
                  </a:extLst>
                </a:gridCol>
                <a:gridCol w="576072">
                  <a:extLst>
                    <a:ext uri="{9D8B030D-6E8A-4147-A177-3AD203B41FA5}">
                      <a16:colId xmlns:a16="http://schemas.microsoft.com/office/drawing/2014/main" val="139836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194657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- 2024-07-29 10:07:51</a:t>
                      </a:r>
                      <a:r>
                        <a:rPr kumimoji="0" lang="en-US" sz="1000" b="0" i="0" u="none" strike="noStrike" kern="1200" cap="none" spc="0" normalizeH="0" baseline="0" noProof="0">
                          <a:ln>
                            <a:noFill/>
                          </a:ln>
                          <a:solidFill>
                            <a:prstClr val="black"/>
                          </a:solidFill>
                          <a:effectLst/>
                          <a:uLnTx/>
                          <a:uFillTx/>
                          <a:latin typeface="Calibri"/>
                          <a:ea typeface="+mn-ea"/>
                          <a:cs typeface="+mn-cs"/>
                        </a:rPr>
                        <a:t>
 ________________ auf die 1???? 🤯
Das sind die beliebtesten Sorten Ritter Sport. Hättet ihr mit den Platzierungen gerechnet und welche Sorte ist euer Favorit? 😊
#rittersport #top10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RS-Insights / Office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1.363287 €</a:t>
                      </a:r>
                    </a:p>
                  </a:txBody>
                  <a:tcPr/>
                </a:tc>
                <a:extLst>
                  <a:ext uri="{0D108BD9-81ED-4DB2-BD59-A6C34878D82A}">
                    <a16:rowId xmlns:a16="http://schemas.microsoft.com/office/drawing/2014/main" val="2040682837"/>
                  </a:ext>
                </a:extLst>
              </a:tr>
            </a:tbl>
          </a:graphicData>
        </a:graphic>
      </p:graphicFrame>
      <p:sp>
        <p:nvSpPr>
          <p:cNvPr id="4" name="Text Placeholder 3">
            <a:extLst>
              <a:ext uri="{FF2B5EF4-FFF2-40B4-BE49-F238E27FC236}">
                <a16:creationId xmlns:a16="http://schemas.microsoft.com/office/drawing/2014/main" id="{6C889442-8308-4F69-B94D-FD9D50508A00}"/>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893197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2118E-A46D-45C4-BA11-C0454828657A}"/>
              </a:ext>
            </a:extLst>
          </p:cNvPr>
          <p:cNvSpPr>
            <a:spLocks noGrp="1"/>
          </p:cNvSpPr>
          <p:nvPr>
            <p:ph type="title"/>
          </p:nvPr>
        </p:nvSpPr>
        <p:spPr/>
        <p:txBody>
          <a:bodyPr/>
          <a:lstStyle/>
          <a:p>
            <a:r>
              <a:rPr lang="en-US"/>
              <a:t>Overall Instagram Organic+Paid Post Performance | 2 profiles - 13 of 26</a:t>
            </a:r>
          </a:p>
        </p:txBody>
      </p:sp>
      <p:graphicFrame>
        <p:nvGraphicFramePr>
          <p:cNvPr id="5" name="Table Placeholder 4">
            <a:extLst>
              <a:ext uri="{FF2B5EF4-FFF2-40B4-BE49-F238E27FC236}">
                <a16:creationId xmlns:a16="http://schemas.microsoft.com/office/drawing/2014/main" id="{4F1133C9-B68C-46F6-B7ED-15AC77CCA512}"/>
              </a:ext>
            </a:extLst>
          </p:cNvPr>
          <p:cNvGraphicFramePr>
            <a:graphicFrameLocks noGrp="1"/>
          </p:cNvGraphicFramePr>
          <p:nvPr>
            <p:ph type="tbl" sz="quarter" idx="13"/>
            <p:extLst>
              <p:ext uri="{D42A27DB-BD31-4B8C-83A1-F6EECF244321}">
                <p14:modId xmlns:p14="http://schemas.microsoft.com/office/powerpoint/2010/main" val="229771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66510042"/>
                    </a:ext>
                  </a:extLst>
                </a:gridCol>
                <a:gridCol w="576072">
                  <a:extLst>
                    <a:ext uri="{9D8B030D-6E8A-4147-A177-3AD203B41FA5}">
                      <a16:colId xmlns:a16="http://schemas.microsoft.com/office/drawing/2014/main" val="1487602501"/>
                    </a:ext>
                  </a:extLst>
                </a:gridCol>
                <a:gridCol w="576072">
                  <a:extLst>
                    <a:ext uri="{9D8B030D-6E8A-4147-A177-3AD203B41FA5}">
                      <a16:colId xmlns:a16="http://schemas.microsoft.com/office/drawing/2014/main" val="2596637632"/>
                    </a:ext>
                  </a:extLst>
                </a:gridCol>
                <a:gridCol w="576072">
                  <a:extLst>
                    <a:ext uri="{9D8B030D-6E8A-4147-A177-3AD203B41FA5}">
                      <a16:colId xmlns:a16="http://schemas.microsoft.com/office/drawing/2014/main" val="141400553"/>
                    </a:ext>
                  </a:extLst>
                </a:gridCol>
                <a:gridCol w="576072">
                  <a:extLst>
                    <a:ext uri="{9D8B030D-6E8A-4147-A177-3AD203B41FA5}">
                      <a16:colId xmlns:a16="http://schemas.microsoft.com/office/drawing/2014/main" val="932881835"/>
                    </a:ext>
                  </a:extLst>
                </a:gridCol>
                <a:gridCol w="576072">
                  <a:extLst>
                    <a:ext uri="{9D8B030D-6E8A-4147-A177-3AD203B41FA5}">
                      <a16:colId xmlns:a16="http://schemas.microsoft.com/office/drawing/2014/main" val="2734760233"/>
                    </a:ext>
                  </a:extLst>
                </a:gridCol>
                <a:gridCol w="576072">
                  <a:extLst>
                    <a:ext uri="{9D8B030D-6E8A-4147-A177-3AD203B41FA5}">
                      <a16:colId xmlns:a16="http://schemas.microsoft.com/office/drawing/2014/main" val="1086484709"/>
                    </a:ext>
                  </a:extLst>
                </a:gridCol>
                <a:gridCol w="576072">
                  <a:extLst>
                    <a:ext uri="{9D8B030D-6E8A-4147-A177-3AD203B41FA5}">
                      <a16:colId xmlns:a16="http://schemas.microsoft.com/office/drawing/2014/main" val="3700654815"/>
                    </a:ext>
                  </a:extLst>
                </a:gridCol>
                <a:gridCol w="576072">
                  <a:extLst>
                    <a:ext uri="{9D8B030D-6E8A-4147-A177-3AD203B41FA5}">
                      <a16:colId xmlns:a16="http://schemas.microsoft.com/office/drawing/2014/main" val="4113494177"/>
                    </a:ext>
                  </a:extLst>
                </a:gridCol>
                <a:gridCol w="576072">
                  <a:extLst>
                    <a:ext uri="{9D8B030D-6E8A-4147-A177-3AD203B41FA5}">
                      <a16:colId xmlns:a16="http://schemas.microsoft.com/office/drawing/2014/main" val="639179844"/>
                    </a:ext>
                  </a:extLst>
                </a:gridCol>
                <a:gridCol w="576072">
                  <a:extLst>
                    <a:ext uri="{9D8B030D-6E8A-4147-A177-3AD203B41FA5}">
                      <a16:colId xmlns:a16="http://schemas.microsoft.com/office/drawing/2014/main" val="1969577851"/>
                    </a:ext>
                  </a:extLst>
                </a:gridCol>
                <a:gridCol w="576072">
                  <a:extLst>
                    <a:ext uri="{9D8B030D-6E8A-4147-A177-3AD203B41FA5}">
                      <a16:colId xmlns:a16="http://schemas.microsoft.com/office/drawing/2014/main" val="277673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147410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- 2024-07-26 10:01:35</a:t>
                      </a:r>
                      <a:r>
                        <a:rPr kumimoji="0" lang="en-US" sz="1000" b="0" i="0" u="none" strike="noStrike" kern="1200" cap="none" spc="0" normalizeH="0" baseline="0" noProof="0">
                          <a:ln>
                            <a:noFill/>
                          </a:ln>
                          <a:solidFill>
                            <a:prstClr val="black"/>
                          </a:solidFill>
                          <a:effectLst/>
                          <a:uLnTx/>
                          <a:uFillTx/>
                          <a:latin typeface="Calibri"/>
                          <a:ea typeface="+mn-ea"/>
                          <a:cs typeface="+mn-cs"/>
                        </a:rPr>
                        <a:t>
 Sport, sportlicher, Ritter Sport. Welche Ritter Sport Disziplin wollt ihr als Nächstes sehen? Schoki essen, Schoki naschen oder Schoki verspeisen? 👀🍫
#rittersport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1.348214 €</a:t>
                      </a:r>
                    </a:p>
                  </a:txBody>
                  <a:tcPr/>
                </a:tc>
                <a:extLst>
                  <a:ext uri="{0D108BD9-81ED-4DB2-BD59-A6C34878D82A}">
                    <a16:rowId xmlns:a16="http://schemas.microsoft.com/office/drawing/2014/main" val="3550363751"/>
                  </a:ext>
                </a:extLst>
              </a:tr>
            </a:tbl>
          </a:graphicData>
        </a:graphic>
      </p:graphicFrame>
      <p:sp>
        <p:nvSpPr>
          <p:cNvPr id="4" name="Text Placeholder 3">
            <a:extLst>
              <a:ext uri="{FF2B5EF4-FFF2-40B4-BE49-F238E27FC236}">
                <a16:creationId xmlns:a16="http://schemas.microsoft.com/office/drawing/2014/main" id="{A1C3C9F3-D04F-4071-8213-41635C2F6743}"/>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0141689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595A-653D-4FB3-B1D7-3EB7822555C2}"/>
              </a:ext>
            </a:extLst>
          </p:cNvPr>
          <p:cNvSpPr>
            <a:spLocks noGrp="1"/>
          </p:cNvSpPr>
          <p:nvPr>
            <p:ph type="title"/>
          </p:nvPr>
        </p:nvSpPr>
        <p:spPr/>
        <p:txBody>
          <a:bodyPr/>
          <a:lstStyle/>
          <a:p>
            <a:r>
              <a:rPr lang="en-US"/>
              <a:t>Overall Instagram Organic+Paid Post Performance | 2 profiles - 14 of 26</a:t>
            </a:r>
          </a:p>
        </p:txBody>
      </p:sp>
      <p:graphicFrame>
        <p:nvGraphicFramePr>
          <p:cNvPr id="5" name="Table Placeholder 4">
            <a:extLst>
              <a:ext uri="{FF2B5EF4-FFF2-40B4-BE49-F238E27FC236}">
                <a16:creationId xmlns:a16="http://schemas.microsoft.com/office/drawing/2014/main" id="{18CDE16E-6A42-4143-9FA3-ACA95637B366}"/>
              </a:ext>
            </a:extLst>
          </p:cNvPr>
          <p:cNvGraphicFramePr>
            <a:graphicFrameLocks noGrp="1"/>
          </p:cNvGraphicFramePr>
          <p:nvPr>
            <p:ph type="tbl" sz="quarter" idx="13"/>
            <p:extLst>
              <p:ext uri="{D42A27DB-BD31-4B8C-83A1-F6EECF244321}">
                <p14:modId xmlns:p14="http://schemas.microsoft.com/office/powerpoint/2010/main" val="356274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67922697"/>
                    </a:ext>
                  </a:extLst>
                </a:gridCol>
                <a:gridCol w="576072">
                  <a:extLst>
                    <a:ext uri="{9D8B030D-6E8A-4147-A177-3AD203B41FA5}">
                      <a16:colId xmlns:a16="http://schemas.microsoft.com/office/drawing/2014/main" val="2959419049"/>
                    </a:ext>
                  </a:extLst>
                </a:gridCol>
                <a:gridCol w="576072">
                  <a:extLst>
                    <a:ext uri="{9D8B030D-6E8A-4147-A177-3AD203B41FA5}">
                      <a16:colId xmlns:a16="http://schemas.microsoft.com/office/drawing/2014/main" val="2549719396"/>
                    </a:ext>
                  </a:extLst>
                </a:gridCol>
                <a:gridCol w="576072">
                  <a:extLst>
                    <a:ext uri="{9D8B030D-6E8A-4147-A177-3AD203B41FA5}">
                      <a16:colId xmlns:a16="http://schemas.microsoft.com/office/drawing/2014/main" val="2500119578"/>
                    </a:ext>
                  </a:extLst>
                </a:gridCol>
                <a:gridCol w="576072">
                  <a:extLst>
                    <a:ext uri="{9D8B030D-6E8A-4147-A177-3AD203B41FA5}">
                      <a16:colId xmlns:a16="http://schemas.microsoft.com/office/drawing/2014/main" val="1588496693"/>
                    </a:ext>
                  </a:extLst>
                </a:gridCol>
                <a:gridCol w="576072">
                  <a:extLst>
                    <a:ext uri="{9D8B030D-6E8A-4147-A177-3AD203B41FA5}">
                      <a16:colId xmlns:a16="http://schemas.microsoft.com/office/drawing/2014/main" val="1127195595"/>
                    </a:ext>
                  </a:extLst>
                </a:gridCol>
                <a:gridCol w="576072">
                  <a:extLst>
                    <a:ext uri="{9D8B030D-6E8A-4147-A177-3AD203B41FA5}">
                      <a16:colId xmlns:a16="http://schemas.microsoft.com/office/drawing/2014/main" val="3546177591"/>
                    </a:ext>
                  </a:extLst>
                </a:gridCol>
                <a:gridCol w="576072">
                  <a:extLst>
                    <a:ext uri="{9D8B030D-6E8A-4147-A177-3AD203B41FA5}">
                      <a16:colId xmlns:a16="http://schemas.microsoft.com/office/drawing/2014/main" val="337597595"/>
                    </a:ext>
                  </a:extLst>
                </a:gridCol>
                <a:gridCol w="576072">
                  <a:extLst>
                    <a:ext uri="{9D8B030D-6E8A-4147-A177-3AD203B41FA5}">
                      <a16:colId xmlns:a16="http://schemas.microsoft.com/office/drawing/2014/main" val="2165321132"/>
                    </a:ext>
                  </a:extLst>
                </a:gridCol>
                <a:gridCol w="576072">
                  <a:extLst>
                    <a:ext uri="{9D8B030D-6E8A-4147-A177-3AD203B41FA5}">
                      <a16:colId xmlns:a16="http://schemas.microsoft.com/office/drawing/2014/main" val="2810480576"/>
                    </a:ext>
                  </a:extLst>
                </a:gridCol>
                <a:gridCol w="576072">
                  <a:extLst>
                    <a:ext uri="{9D8B030D-6E8A-4147-A177-3AD203B41FA5}">
                      <a16:colId xmlns:a16="http://schemas.microsoft.com/office/drawing/2014/main" val="11982604"/>
                    </a:ext>
                  </a:extLst>
                </a:gridCol>
                <a:gridCol w="576072">
                  <a:extLst>
                    <a:ext uri="{9D8B030D-6E8A-4147-A177-3AD203B41FA5}">
                      <a16:colId xmlns:a16="http://schemas.microsoft.com/office/drawing/2014/main" val="302072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19088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- 2024-07-24 10:01:10</a:t>
                      </a:r>
                      <a:r>
                        <a:rPr kumimoji="0" lang="en-US" sz="1000" b="0" i="0" u="none" strike="noStrike" kern="1200" cap="none" spc="0" normalizeH="0" baseline="0" noProof="0">
                          <a:ln>
                            <a:noFill/>
                          </a:ln>
                          <a:solidFill>
                            <a:prstClr val="black"/>
                          </a:solidFill>
                          <a:effectLst/>
                          <a:uLnTx/>
                          <a:uFillTx/>
                          <a:latin typeface="Calibri"/>
                          <a:ea typeface="+mn-ea"/>
                          <a:cs typeface="+mn-cs"/>
                        </a:rPr>
                        <a:t>
 Ein kleiner Einblick in unserer Kakaofarm „El Cacao“. 🌱
#rittersport #elcacao #asmr #kakaofarm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#edg, Nachhaltigkeit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1.235901 €</a:t>
                      </a:r>
                    </a:p>
                  </a:txBody>
                  <a:tcPr/>
                </a:tc>
                <a:extLst>
                  <a:ext uri="{0D108BD9-81ED-4DB2-BD59-A6C34878D82A}">
                    <a16:rowId xmlns:a16="http://schemas.microsoft.com/office/drawing/2014/main" val="841986523"/>
                  </a:ext>
                </a:extLst>
              </a:tr>
            </a:tbl>
          </a:graphicData>
        </a:graphic>
      </p:graphicFrame>
      <p:sp>
        <p:nvSpPr>
          <p:cNvPr id="4" name="Text Placeholder 3">
            <a:extLst>
              <a:ext uri="{FF2B5EF4-FFF2-40B4-BE49-F238E27FC236}">
                <a16:creationId xmlns:a16="http://schemas.microsoft.com/office/drawing/2014/main" id="{1194FC9F-FB40-4B71-B663-4355956430EF}"/>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3210316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5925-9CFE-4A53-AB8B-9BAFBF8B8117}"/>
              </a:ext>
            </a:extLst>
          </p:cNvPr>
          <p:cNvSpPr>
            <a:spLocks noGrp="1"/>
          </p:cNvSpPr>
          <p:nvPr>
            <p:ph type="title"/>
          </p:nvPr>
        </p:nvSpPr>
        <p:spPr/>
        <p:txBody>
          <a:bodyPr/>
          <a:lstStyle/>
          <a:p>
            <a:r>
              <a:rPr lang="en-US"/>
              <a:t>Overall Instagram Organic+Paid Post Performance | 2 profiles - 15 of 26</a:t>
            </a:r>
          </a:p>
        </p:txBody>
      </p:sp>
      <p:graphicFrame>
        <p:nvGraphicFramePr>
          <p:cNvPr id="5" name="Table Placeholder 4">
            <a:extLst>
              <a:ext uri="{FF2B5EF4-FFF2-40B4-BE49-F238E27FC236}">
                <a16:creationId xmlns:a16="http://schemas.microsoft.com/office/drawing/2014/main" id="{BE21E551-9F0E-40D1-A936-06EBF439B906}"/>
              </a:ext>
            </a:extLst>
          </p:cNvPr>
          <p:cNvGraphicFramePr>
            <a:graphicFrameLocks noGrp="1"/>
          </p:cNvGraphicFramePr>
          <p:nvPr>
            <p:ph type="tbl" sz="quarter" idx="13"/>
            <p:extLst>
              <p:ext uri="{D42A27DB-BD31-4B8C-83A1-F6EECF244321}">
                <p14:modId xmlns:p14="http://schemas.microsoft.com/office/powerpoint/2010/main" val="3696511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95562388"/>
                    </a:ext>
                  </a:extLst>
                </a:gridCol>
                <a:gridCol w="576072">
                  <a:extLst>
                    <a:ext uri="{9D8B030D-6E8A-4147-A177-3AD203B41FA5}">
                      <a16:colId xmlns:a16="http://schemas.microsoft.com/office/drawing/2014/main" val="1567584862"/>
                    </a:ext>
                  </a:extLst>
                </a:gridCol>
                <a:gridCol w="576072">
                  <a:extLst>
                    <a:ext uri="{9D8B030D-6E8A-4147-A177-3AD203B41FA5}">
                      <a16:colId xmlns:a16="http://schemas.microsoft.com/office/drawing/2014/main" val="4252371617"/>
                    </a:ext>
                  </a:extLst>
                </a:gridCol>
                <a:gridCol w="576072">
                  <a:extLst>
                    <a:ext uri="{9D8B030D-6E8A-4147-A177-3AD203B41FA5}">
                      <a16:colId xmlns:a16="http://schemas.microsoft.com/office/drawing/2014/main" val="1139567359"/>
                    </a:ext>
                  </a:extLst>
                </a:gridCol>
                <a:gridCol w="576072">
                  <a:extLst>
                    <a:ext uri="{9D8B030D-6E8A-4147-A177-3AD203B41FA5}">
                      <a16:colId xmlns:a16="http://schemas.microsoft.com/office/drawing/2014/main" val="3314661653"/>
                    </a:ext>
                  </a:extLst>
                </a:gridCol>
                <a:gridCol w="576072">
                  <a:extLst>
                    <a:ext uri="{9D8B030D-6E8A-4147-A177-3AD203B41FA5}">
                      <a16:colId xmlns:a16="http://schemas.microsoft.com/office/drawing/2014/main" val="534506775"/>
                    </a:ext>
                  </a:extLst>
                </a:gridCol>
                <a:gridCol w="576072">
                  <a:extLst>
                    <a:ext uri="{9D8B030D-6E8A-4147-A177-3AD203B41FA5}">
                      <a16:colId xmlns:a16="http://schemas.microsoft.com/office/drawing/2014/main" val="4216140676"/>
                    </a:ext>
                  </a:extLst>
                </a:gridCol>
                <a:gridCol w="576072">
                  <a:extLst>
                    <a:ext uri="{9D8B030D-6E8A-4147-A177-3AD203B41FA5}">
                      <a16:colId xmlns:a16="http://schemas.microsoft.com/office/drawing/2014/main" val="2314382856"/>
                    </a:ext>
                  </a:extLst>
                </a:gridCol>
                <a:gridCol w="576072">
                  <a:extLst>
                    <a:ext uri="{9D8B030D-6E8A-4147-A177-3AD203B41FA5}">
                      <a16:colId xmlns:a16="http://schemas.microsoft.com/office/drawing/2014/main" val="3377997393"/>
                    </a:ext>
                  </a:extLst>
                </a:gridCol>
                <a:gridCol w="576072">
                  <a:extLst>
                    <a:ext uri="{9D8B030D-6E8A-4147-A177-3AD203B41FA5}">
                      <a16:colId xmlns:a16="http://schemas.microsoft.com/office/drawing/2014/main" val="3067860723"/>
                    </a:ext>
                  </a:extLst>
                </a:gridCol>
                <a:gridCol w="576072">
                  <a:extLst>
                    <a:ext uri="{9D8B030D-6E8A-4147-A177-3AD203B41FA5}">
                      <a16:colId xmlns:a16="http://schemas.microsoft.com/office/drawing/2014/main" val="3049916803"/>
                    </a:ext>
                  </a:extLst>
                </a:gridCol>
                <a:gridCol w="576072">
                  <a:extLst>
                    <a:ext uri="{9D8B030D-6E8A-4147-A177-3AD203B41FA5}">
                      <a16:colId xmlns:a16="http://schemas.microsoft.com/office/drawing/2014/main" val="3203229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41520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- 2024-07-22 12:02:02</a:t>
                      </a:r>
                      <a:r>
                        <a:rPr kumimoji="0" lang="en-US" sz="1000" b="0" i="0" u="none" strike="noStrike" kern="1200" cap="none" spc="0" normalizeH="0" baseline="0" noProof="0">
                          <a:ln>
                            <a:noFill/>
                          </a:ln>
                          <a:solidFill>
                            <a:prstClr val="black"/>
                          </a:solidFill>
                          <a:effectLst/>
                          <a:uLnTx/>
                          <a:uFillTx/>
                          <a:latin typeface="Calibri"/>
                          <a:ea typeface="+mn-ea"/>
                          <a:cs typeface="+mn-cs"/>
                        </a:rPr>
                        <a:t>
 Wusstet ihr, dass wir eine eigene Kakaofarm in Nicaragua haben? 😊
#rittersport #elcacao #kakaofarm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#edg, Nachhaltigkeit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1.264159 €</a:t>
                      </a:r>
                    </a:p>
                  </a:txBody>
                  <a:tcPr/>
                </a:tc>
                <a:extLst>
                  <a:ext uri="{0D108BD9-81ED-4DB2-BD59-A6C34878D82A}">
                    <a16:rowId xmlns:a16="http://schemas.microsoft.com/office/drawing/2014/main" val="3639214154"/>
                  </a:ext>
                </a:extLst>
              </a:tr>
            </a:tbl>
          </a:graphicData>
        </a:graphic>
      </p:graphicFrame>
      <p:sp>
        <p:nvSpPr>
          <p:cNvPr id="4" name="Text Placeholder 3">
            <a:extLst>
              <a:ext uri="{FF2B5EF4-FFF2-40B4-BE49-F238E27FC236}">
                <a16:creationId xmlns:a16="http://schemas.microsoft.com/office/drawing/2014/main" id="{9A437E1F-8E3A-45AB-BF86-970344F89710}"/>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1078258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E776-7C15-4FFE-9D69-3D25520C8885}"/>
              </a:ext>
            </a:extLst>
          </p:cNvPr>
          <p:cNvSpPr>
            <a:spLocks noGrp="1"/>
          </p:cNvSpPr>
          <p:nvPr>
            <p:ph type="title"/>
          </p:nvPr>
        </p:nvSpPr>
        <p:spPr/>
        <p:txBody>
          <a:bodyPr/>
          <a:lstStyle/>
          <a:p>
            <a:r>
              <a:rPr lang="en-US"/>
              <a:t>Overall Instagram Organic+Paid Post Performance | 2 profiles - 16 of 26</a:t>
            </a:r>
          </a:p>
        </p:txBody>
      </p:sp>
      <p:graphicFrame>
        <p:nvGraphicFramePr>
          <p:cNvPr id="5" name="Table Placeholder 4">
            <a:extLst>
              <a:ext uri="{FF2B5EF4-FFF2-40B4-BE49-F238E27FC236}">
                <a16:creationId xmlns:a16="http://schemas.microsoft.com/office/drawing/2014/main" id="{E7E36650-513E-4A61-998A-C2094263960D}"/>
              </a:ext>
            </a:extLst>
          </p:cNvPr>
          <p:cNvGraphicFramePr>
            <a:graphicFrameLocks noGrp="1"/>
          </p:cNvGraphicFramePr>
          <p:nvPr>
            <p:ph type="tbl" sz="quarter" idx="13"/>
            <p:extLst>
              <p:ext uri="{D42A27DB-BD31-4B8C-83A1-F6EECF244321}">
                <p14:modId xmlns:p14="http://schemas.microsoft.com/office/powerpoint/2010/main" val="366551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66531950"/>
                    </a:ext>
                  </a:extLst>
                </a:gridCol>
                <a:gridCol w="576072">
                  <a:extLst>
                    <a:ext uri="{9D8B030D-6E8A-4147-A177-3AD203B41FA5}">
                      <a16:colId xmlns:a16="http://schemas.microsoft.com/office/drawing/2014/main" val="3973633985"/>
                    </a:ext>
                  </a:extLst>
                </a:gridCol>
                <a:gridCol w="576072">
                  <a:extLst>
                    <a:ext uri="{9D8B030D-6E8A-4147-A177-3AD203B41FA5}">
                      <a16:colId xmlns:a16="http://schemas.microsoft.com/office/drawing/2014/main" val="2930638618"/>
                    </a:ext>
                  </a:extLst>
                </a:gridCol>
                <a:gridCol w="576072">
                  <a:extLst>
                    <a:ext uri="{9D8B030D-6E8A-4147-A177-3AD203B41FA5}">
                      <a16:colId xmlns:a16="http://schemas.microsoft.com/office/drawing/2014/main" val="414517076"/>
                    </a:ext>
                  </a:extLst>
                </a:gridCol>
                <a:gridCol w="576072">
                  <a:extLst>
                    <a:ext uri="{9D8B030D-6E8A-4147-A177-3AD203B41FA5}">
                      <a16:colId xmlns:a16="http://schemas.microsoft.com/office/drawing/2014/main" val="3103471957"/>
                    </a:ext>
                  </a:extLst>
                </a:gridCol>
                <a:gridCol w="576072">
                  <a:extLst>
                    <a:ext uri="{9D8B030D-6E8A-4147-A177-3AD203B41FA5}">
                      <a16:colId xmlns:a16="http://schemas.microsoft.com/office/drawing/2014/main" val="3770338468"/>
                    </a:ext>
                  </a:extLst>
                </a:gridCol>
                <a:gridCol w="576072">
                  <a:extLst>
                    <a:ext uri="{9D8B030D-6E8A-4147-A177-3AD203B41FA5}">
                      <a16:colId xmlns:a16="http://schemas.microsoft.com/office/drawing/2014/main" val="3641332948"/>
                    </a:ext>
                  </a:extLst>
                </a:gridCol>
                <a:gridCol w="576072">
                  <a:extLst>
                    <a:ext uri="{9D8B030D-6E8A-4147-A177-3AD203B41FA5}">
                      <a16:colId xmlns:a16="http://schemas.microsoft.com/office/drawing/2014/main" val="3367822639"/>
                    </a:ext>
                  </a:extLst>
                </a:gridCol>
                <a:gridCol w="576072">
                  <a:extLst>
                    <a:ext uri="{9D8B030D-6E8A-4147-A177-3AD203B41FA5}">
                      <a16:colId xmlns:a16="http://schemas.microsoft.com/office/drawing/2014/main" val="2552023686"/>
                    </a:ext>
                  </a:extLst>
                </a:gridCol>
                <a:gridCol w="576072">
                  <a:extLst>
                    <a:ext uri="{9D8B030D-6E8A-4147-A177-3AD203B41FA5}">
                      <a16:colId xmlns:a16="http://schemas.microsoft.com/office/drawing/2014/main" val="3302810651"/>
                    </a:ext>
                  </a:extLst>
                </a:gridCol>
                <a:gridCol w="576072">
                  <a:extLst>
                    <a:ext uri="{9D8B030D-6E8A-4147-A177-3AD203B41FA5}">
                      <a16:colId xmlns:a16="http://schemas.microsoft.com/office/drawing/2014/main" val="4218909830"/>
                    </a:ext>
                  </a:extLst>
                </a:gridCol>
                <a:gridCol w="576072">
                  <a:extLst>
                    <a:ext uri="{9D8B030D-6E8A-4147-A177-3AD203B41FA5}">
                      <a16:colId xmlns:a16="http://schemas.microsoft.com/office/drawing/2014/main" val="210223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01637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- 2024-07-19 10:01:46</a:t>
                      </a:r>
                      <a:r>
                        <a:rPr kumimoji="0" lang="en-US" sz="1000" b="0" i="0" u="none" strike="noStrike" kern="1200" cap="none" spc="0" normalizeH="0" baseline="0" noProof="0">
                          <a:ln>
                            <a:noFill/>
                          </a:ln>
                          <a:solidFill>
                            <a:prstClr val="black"/>
                          </a:solidFill>
                          <a:effectLst/>
                          <a:uLnTx/>
                          <a:uFillTx/>
                          <a:latin typeface="Calibri"/>
                          <a:ea typeface="+mn-ea"/>
                          <a:cs typeface="+mn-cs"/>
                        </a:rPr>
                        <a:t>
 Schoki im Sommer? Yes, please. ☀️
Einfach euren Thermobecher aus dem Winterschlaf befreien und im Gefrierfach kalt stellen. Schokolade einfüllen und sie auch nach 2-3 Stunden noch genießen. Wird mal wieder Zeit für ein Picknick oder? 😊
#rittersport #sommerhack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1.26545 €</a:t>
                      </a:r>
                    </a:p>
                  </a:txBody>
                  <a:tcPr/>
                </a:tc>
                <a:extLst>
                  <a:ext uri="{0D108BD9-81ED-4DB2-BD59-A6C34878D82A}">
                    <a16:rowId xmlns:a16="http://schemas.microsoft.com/office/drawing/2014/main" val="3561746477"/>
                  </a:ext>
                </a:extLst>
              </a:tr>
            </a:tbl>
          </a:graphicData>
        </a:graphic>
      </p:graphicFrame>
      <p:sp>
        <p:nvSpPr>
          <p:cNvPr id="4" name="Text Placeholder 3">
            <a:extLst>
              <a:ext uri="{FF2B5EF4-FFF2-40B4-BE49-F238E27FC236}">
                <a16:creationId xmlns:a16="http://schemas.microsoft.com/office/drawing/2014/main" id="{7195560A-08BA-400B-AD0C-49C5FE78E152}"/>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8301505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073BF-8FCB-41C7-B449-0125AF34A6E6}"/>
              </a:ext>
            </a:extLst>
          </p:cNvPr>
          <p:cNvSpPr>
            <a:spLocks noGrp="1"/>
          </p:cNvSpPr>
          <p:nvPr>
            <p:ph type="title"/>
          </p:nvPr>
        </p:nvSpPr>
        <p:spPr/>
        <p:txBody>
          <a:bodyPr/>
          <a:lstStyle/>
          <a:p>
            <a:r>
              <a:rPr lang="en-US"/>
              <a:t>Overall Instagram Organic+Paid Post Performance | 2 profiles - 17 of 26</a:t>
            </a:r>
          </a:p>
        </p:txBody>
      </p:sp>
      <p:graphicFrame>
        <p:nvGraphicFramePr>
          <p:cNvPr id="5" name="Table Placeholder 4">
            <a:extLst>
              <a:ext uri="{FF2B5EF4-FFF2-40B4-BE49-F238E27FC236}">
                <a16:creationId xmlns:a16="http://schemas.microsoft.com/office/drawing/2014/main" id="{1DBB1287-FF41-4E7D-A5C9-49893E3B0D08}"/>
              </a:ext>
            </a:extLst>
          </p:cNvPr>
          <p:cNvGraphicFramePr>
            <a:graphicFrameLocks noGrp="1"/>
          </p:cNvGraphicFramePr>
          <p:nvPr>
            <p:ph type="tbl" sz="quarter" idx="13"/>
            <p:extLst>
              <p:ext uri="{D42A27DB-BD31-4B8C-83A1-F6EECF244321}">
                <p14:modId xmlns:p14="http://schemas.microsoft.com/office/powerpoint/2010/main" val="202967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89690854"/>
                    </a:ext>
                  </a:extLst>
                </a:gridCol>
                <a:gridCol w="576072">
                  <a:extLst>
                    <a:ext uri="{9D8B030D-6E8A-4147-A177-3AD203B41FA5}">
                      <a16:colId xmlns:a16="http://schemas.microsoft.com/office/drawing/2014/main" val="2766461128"/>
                    </a:ext>
                  </a:extLst>
                </a:gridCol>
                <a:gridCol w="576072">
                  <a:extLst>
                    <a:ext uri="{9D8B030D-6E8A-4147-A177-3AD203B41FA5}">
                      <a16:colId xmlns:a16="http://schemas.microsoft.com/office/drawing/2014/main" val="1563097731"/>
                    </a:ext>
                  </a:extLst>
                </a:gridCol>
                <a:gridCol w="576072">
                  <a:extLst>
                    <a:ext uri="{9D8B030D-6E8A-4147-A177-3AD203B41FA5}">
                      <a16:colId xmlns:a16="http://schemas.microsoft.com/office/drawing/2014/main" val="222409558"/>
                    </a:ext>
                  </a:extLst>
                </a:gridCol>
                <a:gridCol w="576072">
                  <a:extLst>
                    <a:ext uri="{9D8B030D-6E8A-4147-A177-3AD203B41FA5}">
                      <a16:colId xmlns:a16="http://schemas.microsoft.com/office/drawing/2014/main" val="3383872741"/>
                    </a:ext>
                  </a:extLst>
                </a:gridCol>
                <a:gridCol w="576072">
                  <a:extLst>
                    <a:ext uri="{9D8B030D-6E8A-4147-A177-3AD203B41FA5}">
                      <a16:colId xmlns:a16="http://schemas.microsoft.com/office/drawing/2014/main" val="1005714526"/>
                    </a:ext>
                  </a:extLst>
                </a:gridCol>
                <a:gridCol w="576072">
                  <a:extLst>
                    <a:ext uri="{9D8B030D-6E8A-4147-A177-3AD203B41FA5}">
                      <a16:colId xmlns:a16="http://schemas.microsoft.com/office/drawing/2014/main" val="3395687985"/>
                    </a:ext>
                  </a:extLst>
                </a:gridCol>
                <a:gridCol w="576072">
                  <a:extLst>
                    <a:ext uri="{9D8B030D-6E8A-4147-A177-3AD203B41FA5}">
                      <a16:colId xmlns:a16="http://schemas.microsoft.com/office/drawing/2014/main" val="3957864159"/>
                    </a:ext>
                  </a:extLst>
                </a:gridCol>
                <a:gridCol w="576072">
                  <a:extLst>
                    <a:ext uri="{9D8B030D-6E8A-4147-A177-3AD203B41FA5}">
                      <a16:colId xmlns:a16="http://schemas.microsoft.com/office/drawing/2014/main" val="2881423939"/>
                    </a:ext>
                  </a:extLst>
                </a:gridCol>
                <a:gridCol w="576072">
                  <a:extLst>
                    <a:ext uri="{9D8B030D-6E8A-4147-A177-3AD203B41FA5}">
                      <a16:colId xmlns:a16="http://schemas.microsoft.com/office/drawing/2014/main" val="57215926"/>
                    </a:ext>
                  </a:extLst>
                </a:gridCol>
                <a:gridCol w="576072">
                  <a:extLst>
                    <a:ext uri="{9D8B030D-6E8A-4147-A177-3AD203B41FA5}">
                      <a16:colId xmlns:a16="http://schemas.microsoft.com/office/drawing/2014/main" val="4066201957"/>
                    </a:ext>
                  </a:extLst>
                </a:gridCol>
                <a:gridCol w="576072">
                  <a:extLst>
                    <a:ext uri="{9D8B030D-6E8A-4147-A177-3AD203B41FA5}">
                      <a16:colId xmlns:a16="http://schemas.microsoft.com/office/drawing/2014/main" val="2016958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44067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- 2024-07-17 10:00:40</a:t>
                      </a:r>
                      <a:r>
                        <a:rPr kumimoji="0" lang="en-US" sz="1000" b="0" i="0" u="none" strike="noStrike" kern="1200" cap="none" spc="0" normalizeH="0" baseline="0" noProof="0">
                          <a:ln>
                            <a:noFill/>
                          </a:ln>
                          <a:solidFill>
                            <a:prstClr val="black"/>
                          </a:solidFill>
                          <a:effectLst/>
                          <a:uLnTx/>
                          <a:uFillTx/>
                          <a:latin typeface="Calibri"/>
                          <a:ea typeface="+mn-ea"/>
                          <a:cs typeface="+mn-cs"/>
                        </a:rPr>
                        <a:t>
 Forever in our Chocolate Era. 🍫 Welcher #Swiftie muss unsere neue #Fakesorte unbedingt probieren? Denn die ist sicher nicht Sweet Nothing! 😊
#rittersport #taylorswift #earstour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 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1.663807 €</a:t>
                      </a:r>
                    </a:p>
                  </a:txBody>
                  <a:tcPr/>
                </a:tc>
                <a:extLst>
                  <a:ext uri="{0D108BD9-81ED-4DB2-BD59-A6C34878D82A}">
                    <a16:rowId xmlns:a16="http://schemas.microsoft.com/office/drawing/2014/main" val="3220724104"/>
                  </a:ext>
                </a:extLst>
              </a:tr>
            </a:tbl>
          </a:graphicData>
        </a:graphic>
      </p:graphicFrame>
      <p:sp>
        <p:nvSpPr>
          <p:cNvPr id="4" name="Text Placeholder 3">
            <a:extLst>
              <a:ext uri="{FF2B5EF4-FFF2-40B4-BE49-F238E27FC236}">
                <a16:creationId xmlns:a16="http://schemas.microsoft.com/office/drawing/2014/main" id="{2BC2BC8C-6188-429B-8840-3BFED89A9332}"/>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3600427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FC2A-CECD-4DC1-9CA3-B35C3431D017}"/>
              </a:ext>
            </a:extLst>
          </p:cNvPr>
          <p:cNvSpPr>
            <a:spLocks noGrp="1"/>
          </p:cNvSpPr>
          <p:nvPr>
            <p:ph type="title"/>
          </p:nvPr>
        </p:nvSpPr>
        <p:spPr/>
        <p:txBody>
          <a:bodyPr/>
          <a:lstStyle/>
          <a:p>
            <a:r>
              <a:rPr lang="en-US"/>
              <a:t>Overall Instagram Organic+Paid Post Performance | 2 profiles - 18 of 26</a:t>
            </a:r>
          </a:p>
        </p:txBody>
      </p:sp>
      <p:graphicFrame>
        <p:nvGraphicFramePr>
          <p:cNvPr id="5" name="Table Placeholder 4">
            <a:extLst>
              <a:ext uri="{FF2B5EF4-FFF2-40B4-BE49-F238E27FC236}">
                <a16:creationId xmlns:a16="http://schemas.microsoft.com/office/drawing/2014/main" id="{6AAEDF05-9307-475B-B54D-96611346E077}"/>
              </a:ext>
            </a:extLst>
          </p:cNvPr>
          <p:cNvGraphicFramePr>
            <a:graphicFrameLocks noGrp="1"/>
          </p:cNvGraphicFramePr>
          <p:nvPr>
            <p:ph type="tbl" sz="quarter" idx="13"/>
            <p:extLst>
              <p:ext uri="{D42A27DB-BD31-4B8C-83A1-F6EECF244321}">
                <p14:modId xmlns:p14="http://schemas.microsoft.com/office/powerpoint/2010/main" val="123042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30401734"/>
                    </a:ext>
                  </a:extLst>
                </a:gridCol>
                <a:gridCol w="576072">
                  <a:extLst>
                    <a:ext uri="{9D8B030D-6E8A-4147-A177-3AD203B41FA5}">
                      <a16:colId xmlns:a16="http://schemas.microsoft.com/office/drawing/2014/main" val="1366128301"/>
                    </a:ext>
                  </a:extLst>
                </a:gridCol>
                <a:gridCol w="576072">
                  <a:extLst>
                    <a:ext uri="{9D8B030D-6E8A-4147-A177-3AD203B41FA5}">
                      <a16:colId xmlns:a16="http://schemas.microsoft.com/office/drawing/2014/main" val="3796911916"/>
                    </a:ext>
                  </a:extLst>
                </a:gridCol>
                <a:gridCol w="576072">
                  <a:extLst>
                    <a:ext uri="{9D8B030D-6E8A-4147-A177-3AD203B41FA5}">
                      <a16:colId xmlns:a16="http://schemas.microsoft.com/office/drawing/2014/main" val="2100451789"/>
                    </a:ext>
                  </a:extLst>
                </a:gridCol>
                <a:gridCol w="576072">
                  <a:extLst>
                    <a:ext uri="{9D8B030D-6E8A-4147-A177-3AD203B41FA5}">
                      <a16:colId xmlns:a16="http://schemas.microsoft.com/office/drawing/2014/main" val="1044764881"/>
                    </a:ext>
                  </a:extLst>
                </a:gridCol>
                <a:gridCol w="576072">
                  <a:extLst>
                    <a:ext uri="{9D8B030D-6E8A-4147-A177-3AD203B41FA5}">
                      <a16:colId xmlns:a16="http://schemas.microsoft.com/office/drawing/2014/main" val="887002386"/>
                    </a:ext>
                  </a:extLst>
                </a:gridCol>
                <a:gridCol w="576072">
                  <a:extLst>
                    <a:ext uri="{9D8B030D-6E8A-4147-A177-3AD203B41FA5}">
                      <a16:colId xmlns:a16="http://schemas.microsoft.com/office/drawing/2014/main" val="1415431169"/>
                    </a:ext>
                  </a:extLst>
                </a:gridCol>
                <a:gridCol w="576072">
                  <a:extLst>
                    <a:ext uri="{9D8B030D-6E8A-4147-A177-3AD203B41FA5}">
                      <a16:colId xmlns:a16="http://schemas.microsoft.com/office/drawing/2014/main" val="2708450828"/>
                    </a:ext>
                  </a:extLst>
                </a:gridCol>
                <a:gridCol w="576072">
                  <a:extLst>
                    <a:ext uri="{9D8B030D-6E8A-4147-A177-3AD203B41FA5}">
                      <a16:colId xmlns:a16="http://schemas.microsoft.com/office/drawing/2014/main" val="1388870407"/>
                    </a:ext>
                  </a:extLst>
                </a:gridCol>
                <a:gridCol w="576072">
                  <a:extLst>
                    <a:ext uri="{9D8B030D-6E8A-4147-A177-3AD203B41FA5}">
                      <a16:colId xmlns:a16="http://schemas.microsoft.com/office/drawing/2014/main" val="37166194"/>
                    </a:ext>
                  </a:extLst>
                </a:gridCol>
                <a:gridCol w="576072">
                  <a:extLst>
                    <a:ext uri="{9D8B030D-6E8A-4147-A177-3AD203B41FA5}">
                      <a16:colId xmlns:a16="http://schemas.microsoft.com/office/drawing/2014/main" val="2341373001"/>
                    </a:ext>
                  </a:extLst>
                </a:gridCol>
                <a:gridCol w="576072">
                  <a:extLst>
                    <a:ext uri="{9D8B030D-6E8A-4147-A177-3AD203B41FA5}">
                      <a16:colId xmlns:a16="http://schemas.microsoft.com/office/drawing/2014/main" val="276470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48734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- 2024-07-15 10:01:34</a:t>
                      </a:r>
                      <a:r>
                        <a:rPr kumimoji="0" lang="en-US" sz="1000" b="0" i="0" u="none" strike="noStrike" kern="1200" cap="none" spc="0" normalizeH="0" baseline="0" noProof="0">
                          <a:ln>
                            <a:noFill/>
                          </a:ln>
                          <a:solidFill>
                            <a:prstClr val="black"/>
                          </a:solidFill>
                          <a:effectLst/>
                          <a:uLnTx/>
                          <a:uFillTx/>
                          <a:latin typeface="Calibri"/>
                          <a:ea typeface="+mn-ea"/>
                          <a:cs typeface="+mn-cs"/>
                        </a:rPr>
                        <a:t>
 Unser Motto: Wenn's draufsteht, ist's auch drin! 🫡 Wer mehr zu diesem Thema erfahren möchte, z.B. was der Unterschied zwischen Extrakt und Aroma ist, schaut auf unserem Blog vorbei. Link in Bio!
#rittersport #fakenewscheck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#edg, RS-Insights / Office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1.571727 €</a:t>
                      </a:r>
                    </a:p>
                  </a:txBody>
                  <a:tcPr/>
                </a:tc>
                <a:extLst>
                  <a:ext uri="{0D108BD9-81ED-4DB2-BD59-A6C34878D82A}">
                    <a16:rowId xmlns:a16="http://schemas.microsoft.com/office/drawing/2014/main" val="149815507"/>
                  </a:ext>
                </a:extLst>
              </a:tr>
            </a:tbl>
          </a:graphicData>
        </a:graphic>
      </p:graphicFrame>
      <p:sp>
        <p:nvSpPr>
          <p:cNvPr id="4" name="Text Placeholder 3">
            <a:extLst>
              <a:ext uri="{FF2B5EF4-FFF2-40B4-BE49-F238E27FC236}">
                <a16:creationId xmlns:a16="http://schemas.microsoft.com/office/drawing/2014/main" id="{0EE6E308-BE67-49C2-8592-C13ABA5C7632}"/>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127825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E285-4306-48E2-B38F-6AE22578C294}"/>
              </a:ext>
            </a:extLst>
          </p:cNvPr>
          <p:cNvSpPr>
            <a:spLocks noGrp="1"/>
          </p:cNvSpPr>
          <p:nvPr>
            <p:ph type="title"/>
          </p:nvPr>
        </p:nvSpPr>
        <p:spPr/>
        <p:txBody>
          <a:bodyPr/>
          <a:lstStyle/>
          <a:p>
            <a:r>
              <a:rPr lang="en-US"/>
              <a:t>Overall Instagram Organic+Paid Post Performance | 2 profiles - 19 of 26</a:t>
            </a:r>
          </a:p>
        </p:txBody>
      </p:sp>
      <p:graphicFrame>
        <p:nvGraphicFramePr>
          <p:cNvPr id="5" name="Table Placeholder 4">
            <a:extLst>
              <a:ext uri="{FF2B5EF4-FFF2-40B4-BE49-F238E27FC236}">
                <a16:creationId xmlns:a16="http://schemas.microsoft.com/office/drawing/2014/main" id="{C041F8B2-823F-412E-90A7-15462F14E226}"/>
              </a:ext>
            </a:extLst>
          </p:cNvPr>
          <p:cNvGraphicFramePr>
            <a:graphicFrameLocks noGrp="1"/>
          </p:cNvGraphicFramePr>
          <p:nvPr>
            <p:ph type="tbl" sz="quarter" idx="13"/>
            <p:extLst>
              <p:ext uri="{D42A27DB-BD31-4B8C-83A1-F6EECF244321}">
                <p14:modId xmlns:p14="http://schemas.microsoft.com/office/powerpoint/2010/main" val="302700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1507463"/>
                    </a:ext>
                  </a:extLst>
                </a:gridCol>
                <a:gridCol w="576072">
                  <a:extLst>
                    <a:ext uri="{9D8B030D-6E8A-4147-A177-3AD203B41FA5}">
                      <a16:colId xmlns:a16="http://schemas.microsoft.com/office/drawing/2014/main" val="1313749388"/>
                    </a:ext>
                  </a:extLst>
                </a:gridCol>
                <a:gridCol w="576072">
                  <a:extLst>
                    <a:ext uri="{9D8B030D-6E8A-4147-A177-3AD203B41FA5}">
                      <a16:colId xmlns:a16="http://schemas.microsoft.com/office/drawing/2014/main" val="3311338122"/>
                    </a:ext>
                  </a:extLst>
                </a:gridCol>
                <a:gridCol w="576072">
                  <a:extLst>
                    <a:ext uri="{9D8B030D-6E8A-4147-A177-3AD203B41FA5}">
                      <a16:colId xmlns:a16="http://schemas.microsoft.com/office/drawing/2014/main" val="3695685027"/>
                    </a:ext>
                  </a:extLst>
                </a:gridCol>
                <a:gridCol w="576072">
                  <a:extLst>
                    <a:ext uri="{9D8B030D-6E8A-4147-A177-3AD203B41FA5}">
                      <a16:colId xmlns:a16="http://schemas.microsoft.com/office/drawing/2014/main" val="3402869218"/>
                    </a:ext>
                  </a:extLst>
                </a:gridCol>
                <a:gridCol w="576072">
                  <a:extLst>
                    <a:ext uri="{9D8B030D-6E8A-4147-A177-3AD203B41FA5}">
                      <a16:colId xmlns:a16="http://schemas.microsoft.com/office/drawing/2014/main" val="1606875611"/>
                    </a:ext>
                  </a:extLst>
                </a:gridCol>
                <a:gridCol w="576072">
                  <a:extLst>
                    <a:ext uri="{9D8B030D-6E8A-4147-A177-3AD203B41FA5}">
                      <a16:colId xmlns:a16="http://schemas.microsoft.com/office/drawing/2014/main" val="2330107531"/>
                    </a:ext>
                  </a:extLst>
                </a:gridCol>
                <a:gridCol w="576072">
                  <a:extLst>
                    <a:ext uri="{9D8B030D-6E8A-4147-A177-3AD203B41FA5}">
                      <a16:colId xmlns:a16="http://schemas.microsoft.com/office/drawing/2014/main" val="1226969166"/>
                    </a:ext>
                  </a:extLst>
                </a:gridCol>
                <a:gridCol w="576072">
                  <a:extLst>
                    <a:ext uri="{9D8B030D-6E8A-4147-A177-3AD203B41FA5}">
                      <a16:colId xmlns:a16="http://schemas.microsoft.com/office/drawing/2014/main" val="3135154811"/>
                    </a:ext>
                  </a:extLst>
                </a:gridCol>
                <a:gridCol w="576072">
                  <a:extLst>
                    <a:ext uri="{9D8B030D-6E8A-4147-A177-3AD203B41FA5}">
                      <a16:colId xmlns:a16="http://schemas.microsoft.com/office/drawing/2014/main" val="3673833457"/>
                    </a:ext>
                  </a:extLst>
                </a:gridCol>
                <a:gridCol w="576072">
                  <a:extLst>
                    <a:ext uri="{9D8B030D-6E8A-4147-A177-3AD203B41FA5}">
                      <a16:colId xmlns:a16="http://schemas.microsoft.com/office/drawing/2014/main" val="1374549470"/>
                    </a:ext>
                  </a:extLst>
                </a:gridCol>
                <a:gridCol w="576072">
                  <a:extLst>
                    <a:ext uri="{9D8B030D-6E8A-4147-A177-3AD203B41FA5}">
                      <a16:colId xmlns:a16="http://schemas.microsoft.com/office/drawing/2014/main" val="206915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190809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- 2024-07-12 10:00:53</a:t>
                      </a:r>
                      <a:r>
                        <a:rPr kumimoji="0" lang="en-US" sz="1000" b="0" i="0" u="none" strike="noStrike" kern="1200" cap="none" spc="0" normalizeH="0" baseline="0" noProof="0">
                          <a:ln>
                            <a:noFill/>
                          </a:ln>
                          <a:solidFill>
                            <a:prstClr val="black"/>
                          </a:solidFill>
                          <a:effectLst/>
                          <a:uLnTx/>
                          <a:uFillTx/>
                          <a:latin typeface="Calibri"/>
                          <a:ea typeface="+mn-ea"/>
                          <a:cs typeface="+mn-cs"/>
                        </a:rPr>
                        <a:t>
 It's a match ❤️ Wir haben unseren Chocolate Maker schon gefunden 🍫 - Und ihr so? 😄
#rittersport #chocolatemaker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1.588593 €</a:t>
                      </a:r>
                    </a:p>
                  </a:txBody>
                  <a:tcPr/>
                </a:tc>
                <a:extLst>
                  <a:ext uri="{0D108BD9-81ED-4DB2-BD59-A6C34878D82A}">
                    <a16:rowId xmlns:a16="http://schemas.microsoft.com/office/drawing/2014/main" val="1887926604"/>
                  </a:ext>
                </a:extLst>
              </a:tr>
            </a:tbl>
          </a:graphicData>
        </a:graphic>
      </p:graphicFrame>
      <p:sp>
        <p:nvSpPr>
          <p:cNvPr id="4" name="Text Placeholder 3">
            <a:extLst>
              <a:ext uri="{FF2B5EF4-FFF2-40B4-BE49-F238E27FC236}">
                <a16:creationId xmlns:a16="http://schemas.microsoft.com/office/drawing/2014/main" id="{5140A567-F344-48C0-868F-2DAD548976E6}"/>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40039390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52E02-3C54-496A-BFAB-7C99D30403FA}"/>
              </a:ext>
            </a:extLst>
          </p:cNvPr>
          <p:cNvSpPr>
            <a:spLocks noGrp="1"/>
          </p:cNvSpPr>
          <p:nvPr>
            <p:ph type="title"/>
          </p:nvPr>
        </p:nvSpPr>
        <p:spPr/>
        <p:txBody>
          <a:bodyPr/>
          <a:lstStyle/>
          <a:p>
            <a:r>
              <a:rPr lang="en-US"/>
              <a:t>Overall Instagram Organic+Paid Post Performance | 2 profiles - 20 of 26</a:t>
            </a:r>
          </a:p>
        </p:txBody>
      </p:sp>
      <p:graphicFrame>
        <p:nvGraphicFramePr>
          <p:cNvPr id="5" name="Table Placeholder 4">
            <a:extLst>
              <a:ext uri="{FF2B5EF4-FFF2-40B4-BE49-F238E27FC236}">
                <a16:creationId xmlns:a16="http://schemas.microsoft.com/office/drawing/2014/main" id="{D4C226FF-48CA-471C-8824-33D1695AA4E0}"/>
              </a:ext>
            </a:extLst>
          </p:cNvPr>
          <p:cNvGraphicFramePr>
            <a:graphicFrameLocks noGrp="1"/>
          </p:cNvGraphicFramePr>
          <p:nvPr>
            <p:ph type="tbl" sz="quarter" idx="13"/>
            <p:extLst>
              <p:ext uri="{D42A27DB-BD31-4B8C-83A1-F6EECF244321}">
                <p14:modId xmlns:p14="http://schemas.microsoft.com/office/powerpoint/2010/main" val="798711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79954500"/>
                    </a:ext>
                  </a:extLst>
                </a:gridCol>
                <a:gridCol w="576072">
                  <a:extLst>
                    <a:ext uri="{9D8B030D-6E8A-4147-A177-3AD203B41FA5}">
                      <a16:colId xmlns:a16="http://schemas.microsoft.com/office/drawing/2014/main" val="703118300"/>
                    </a:ext>
                  </a:extLst>
                </a:gridCol>
                <a:gridCol w="576072">
                  <a:extLst>
                    <a:ext uri="{9D8B030D-6E8A-4147-A177-3AD203B41FA5}">
                      <a16:colId xmlns:a16="http://schemas.microsoft.com/office/drawing/2014/main" val="4124353551"/>
                    </a:ext>
                  </a:extLst>
                </a:gridCol>
                <a:gridCol w="576072">
                  <a:extLst>
                    <a:ext uri="{9D8B030D-6E8A-4147-A177-3AD203B41FA5}">
                      <a16:colId xmlns:a16="http://schemas.microsoft.com/office/drawing/2014/main" val="1002528303"/>
                    </a:ext>
                  </a:extLst>
                </a:gridCol>
                <a:gridCol w="576072">
                  <a:extLst>
                    <a:ext uri="{9D8B030D-6E8A-4147-A177-3AD203B41FA5}">
                      <a16:colId xmlns:a16="http://schemas.microsoft.com/office/drawing/2014/main" val="1074808123"/>
                    </a:ext>
                  </a:extLst>
                </a:gridCol>
                <a:gridCol w="576072">
                  <a:extLst>
                    <a:ext uri="{9D8B030D-6E8A-4147-A177-3AD203B41FA5}">
                      <a16:colId xmlns:a16="http://schemas.microsoft.com/office/drawing/2014/main" val="197407387"/>
                    </a:ext>
                  </a:extLst>
                </a:gridCol>
                <a:gridCol w="576072">
                  <a:extLst>
                    <a:ext uri="{9D8B030D-6E8A-4147-A177-3AD203B41FA5}">
                      <a16:colId xmlns:a16="http://schemas.microsoft.com/office/drawing/2014/main" val="1546510267"/>
                    </a:ext>
                  </a:extLst>
                </a:gridCol>
                <a:gridCol w="576072">
                  <a:extLst>
                    <a:ext uri="{9D8B030D-6E8A-4147-A177-3AD203B41FA5}">
                      <a16:colId xmlns:a16="http://schemas.microsoft.com/office/drawing/2014/main" val="564523643"/>
                    </a:ext>
                  </a:extLst>
                </a:gridCol>
                <a:gridCol w="576072">
                  <a:extLst>
                    <a:ext uri="{9D8B030D-6E8A-4147-A177-3AD203B41FA5}">
                      <a16:colId xmlns:a16="http://schemas.microsoft.com/office/drawing/2014/main" val="1389195635"/>
                    </a:ext>
                  </a:extLst>
                </a:gridCol>
                <a:gridCol w="576072">
                  <a:extLst>
                    <a:ext uri="{9D8B030D-6E8A-4147-A177-3AD203B41FA5}">
                      <a16:colId xmlns:a16="http://schemas.microsoft.com/office/drawing/2014/main" val="3520840496"/>
                    </a:ext>
                  </a:extLst>
                </a:gridCol>
                <a:gridCol w="576072">
                  <a:extLst>
                    <a:ext uri="{9D8B030D-6E8A-4147-A177-3AD203B41FA5}">
                      <a16:colId xmlns:a16="http://schemas.microsoft.com/office/drawing/2014/main" val="531164107"/>
                    </a:ext>
                  </a:extLst>
                </a:gridCol>
                <a:gridCol w="576072">
                  <a:extLst>
                    <a:ext uri="{9D8B030D-6E8A-4147-A177-3AD203B41FA5}">
                      <a16:colId xmlns:a16="http://schemas.microsoft.com/office/drawing/2014/main" val="3810402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49204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- 2024-07-11 10:01:04</a:t>
                      </a:r>
                      <a:r>
                        <a:rPr kumimoji="0" lang="en-US" sz="1000" b="0" i="0" u="none" strike="noStrike" kern="1200" cap="none" spc="0" normalizeH="0" baseline="0" noProof="0">
                          <a:ln>
                            <a:noFill/>
                          </a:ln>
                          <a:solidFill>
                            <a:prstClr val="black"/>
                          </a:solidFill>
                          <a:effectLst/>
                          <a:uLnTx/>
                          <a:uFillTx/>
                          <a:latin typeface="Calibri"/>
                          <a:ea typeface="+mn-ea"/>
                          <a:cs typeface="+mn-cs"/>
                        </a:rPr>
                        <a:t>
 Also, wenn diese #fakesorte nicht one in a minion ist ... 💛
#rittersport #fakesorte #minions #icheinfachunverbesserlich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1.730008 €</a:t>
                      </a:r>
                    </a:p>
                  </a:txBody>
                  <a:tcPr/>
                </a:tc>
                <a:extLst>
                  <a:ext uri="{0D108BD9-81ED-4DB2-BD59-A6C34878D82A}">
                    <a16:rowId xmlns:a16="http://schemas.microsoft.com/office/drawing/2014/main" val="949594325"/>
                  </a:ext>
                </a:extLst>
              </a:tr>
            </a:tbl>
          </a:graphicData>
        </a:graphic>
      </p:graphicFrame>
      <p:sp>
        <p:nvSpPr>
          <p:cNvPr id="4" name="Text Placeholder 3">
            <a:extLst>
              <a:ext uri="{FF2B5EF4-FFF2-40B4-BE49-F238E27FC236}">
                <a16:creationId xmlns:a16="http://schemas.microsoft.com/office/drawing/2014/main" id="{BA503892-6FBA-4303-BC76-ABB5297F0804}"/>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376089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449A-7FCB-446E-BB47-CA7240966A27}"/>
              </a:ext>
            </a:extLst>
          </p:cNvPr>
          <p:cNvSpPr>
            <a:spLocks noGrp="1"/>
          </p:cNvSpPr>
          <p:nvPr>
            <p:ph type="title"/>
          </p:nvPr>
        </p:nvSpPr>
        <p:spPr/>
        <p:txBody>
          <a:bodyPr/>
          <a:lstStyle/>
          <a:p>
            <a:r>
              <a:rPr lang="en-US"/>
              <a:t>Overall Instagram Organic+Paid Post Performance | 2 profiles - 21 of 26</a:t>
            </a:r>
          </a:p>
        </p:txBody>
      </p:sp>
      <p:graphicFrame>
        <p:nvGraphicFramePr>
          <p:cNvPr id="5" name="Table Placeholder 4">
            <a:extLst>
              <a:ext uri="{FF2B5EF4-FFF2-40B4-BE49-F238E27FC236}">
                <a16:creationId xmlns:a16="http://schemas.microsoft.com/office/drawing/2014/main" id="{A8382C82-73A8-4E46-BE02-80B0F9EE8DAD}"/>
              </a:ext>
            </a:extLst>
          </p:cNvPr>
          <p:cNvGraphicFramePr>
            <a:graphicFrameLocks noGrp="1"/>
          </p:cNvGraphicFramePr>
          <p:nvPr>
            <p:ph type="tbl" sz="quarter" idx="13"/>
            <p:extLst>
              <p:ext uri="{D42A27DB-BD31-4B8C-83A1-F6EECF244321}">
                <p14:modId xmlns:p14="http://schemas.microsoft.com/office/powerpoint/2010/main" val="107815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45501321"/>
                    </a:ext>
                  </a:extLst>
                </a:gridCol>
                <a:gridCol w="576072">
                  <a:extLst>
                    <a:ext uri="{9D8B030D-6E8A-4147-A177-3AD203B41FA5}">
                      <a16:colId xmlns:a16="http://schemas.microsoft.com/office/drawing/2014/main" val="3041631370"/>
                    </a:ext>
                  </a:extLst>
                </a:gridCol>
                <a:gridCol w="576072">
                  <a:extLst>
                    <a:ext uri="{9D8B030D-6E8A-4147-A177-3AD203B41FA5}">
                      <a16:colId xmlns:a16="http://schemas.microsoft.com/office/drawing/2014/main" val="4275742850"/>
                    </a:ext>
                  </a:extLst>
                </a:gridCol>
                <a:gridCol w="576072">
                  <a:extLst>
                    <a:ext uri="{9D8B030D-6E8A-4147-A177-3AD203B41FA5}">
                      <a16:colId xmlns:a16="http://schemas.microsoft.com/office/drawing/2014/main" val="1197503034"/>
                    </a:ext>
                  </a:extLst>
                </a:gridCol>
                <a:gridCol w="576072">
                  <a:extLst>
                    <a:ext uri="{9D8B030D-6E8A-4147-A177-3AD203B41FA5}">
                      <a16:colId xmlns:a16="http://schemas.microsoft.com/office/drawing/2014/main" val="38574449"/>
                    </a:ext>
                  </a:extLst>
                </a:gridCol>
                <a:gridCol w="576072">
                  <a:extLst>
                    <a:ext uri="{9D8B030D-6E8A-4147-A177-3AD203B41FA5}">
                      <a16:colId xmlns:a16="http://schemas.microsoft.com/office/drawing/2014/main" val="3191213877"/>
                    </a:ext>
                  </a:extLst>
                </a:gridCol>
                <a:gridCol w="576072">
                  <a:extLst>
                    <a:ext uri="{9D8B030D-6E8A-4147-A177-3AD203B41FA5}">
                      <a16:colId xmlns:a16="http://schemas.microsoft.com/office/drawing/2014/main" val="1667673666"/>
                    </a:ext>
                  </a:extLst>
                </a:gridCol>
                <a:gridCol w="576072">
                  <a:extLst>
                    <a:ext uri="{9D8B030D-6E8A-4147-A177-3AD203B41FA5}">
                      <a16:colId xmlns:a16="http://schemas.microsoft.com/office/drawing/2014/main" val="2840354215"/>
                    </a:ext>
                  </a:extLst>
                </a:gridCol>
                <a:gridCol w="576072">
                  <a:extLst>
                    <a:ext uri="{9D8B030D-6E8A-4147-A177-3AD203B41FA5}">
                      <a16:colId xmlns:a16="http://schemas.microsoft.com/office/drawing/2014/main" val="2516903375"/>
                    </a:ext>
                  </a:extLst>
                </a:gridCol>
                <a:gridCol w="576072">
                  <a:extLst>
                    <a:ext uri="{9D8B030D-6E8A-4147-A177-3AD203B41FA5}">
                      <a16:colId xmlns:a16="http://schemas.microsoft.com/office/drawing/2014/main" val="3717450387"/>
                    </a:ext>
                  </a:extLst>
                </a:gridCol>
                <a:gridCol w="576072">
                  <a:extLst>
                    <a:ext uri="{9D8B030D-6E8A-4147-A177-3AD203B41FA5}">
                      <a16:colId xmlns:a16="http://schemas.microsoft.com/office/drawing/2014/main" val="2293726246"/>
                    </a:ext>
                  </a:extLst>
                </a:gridCol>
                <a:gridCol w="576072">
                  <a:extLst>
                    <a:ext uri="{9D8B030D-6E8A-4147-A177-3AD203B41FA5}">
                      <a16:colId xmlns:a16="http://schemas.microsoft.com/office/drawing/2014/main" val="108446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45037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- 2024-07-05 11:00:46</a:t>
                      </a:r>
                      <a:r>
                        <a:rPr kumimoji="0" lang="en-US" sz="1000" b="0" i="0" u="none" strike="noStrike" kern="1200" cap="none" spc="0" normalizeH="0" baseline="0" noProof="0">
                          <a:ln>
                            <a:noFill/>
                          </a:ln>
                          <a:solidFill>
                            <a:prstClr val="black"/>
                          </a:solidFill>
                          <a:effectLst/>
                          <a:uLnTx/>
                          <a:uFillTx/>
                          <a:latin typeface="Calibri"/>
                          <a:ea typeface="+mn-ea"/>
                          <a:cs typeface="+mn-cs"/>
                        </a:rPr>
                        <a:t>
 Moin! Wir haben da etwas aus der Elbe gefischt. Ist das diese perfekte Kombination aus süß und salzig, von der immer alle sprechen? ⚓️🤝 #wiesoentscheiden
#rittersport #fakesorte #doppeltschmecktbesser #hamburg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1.732686 €</a:t>
                      </a:r>
                    </a:p>
                  </a:txBody>
                  <a:tcPr/>
                </a:tc>
                <a:extLst>
                  <a:ext uri="{0D108BD9-81ED-4DB2-BD59-A6C34878D82A}">
                    <a16:rowId xmlns:a16="http://schemas.microsoft.com/office/drawing/2014/main" val="3064105017"/>
                  </a:ext>
                </a:extLst>
              </a:tr>
            </a:tbl>
          </a:graphicData>
        </a:graphic>
      </p:graphicFrame>
      <p:sp>
        <p:nvSpPr>
          <p:cNvPr id="4" name="Text Placeholder 3">
            <a:extLst>
              <a:ext uri="{FF2B5EF4-FFF2-40B4-BE49-F238E27FC236}">
                <a16:creationId xmlns:a16="http://schemas.microsoft.com/office/drawing/2014/main" id="{0E4D2DE2-8B50-4E10-9A2E-CDBC7B8C94BA}"/>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8273754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A8CF-7000-4B64-9B87-91BF229F9552}"/>
              </a:ext>
            </a:extLst>
          </p:cNvPr>
          <p:cNvSpPr>
            <a:spLocks noGrp="1"/>
          </p:cNvSpPr>
          <p:nvPr>
            <p:ph type="title"/>
          </p:nvPr>
        </p:nvSpPr>
        <p:spPr/>
        <p:txBody>
          <a:bodyPr/>
          <a:lstStyle/>
          <a:p>
            <a:r>
              <a:rPr lang="en-US"/>
              <a:t>Overall Instagram Organic+Paid Post Performance | 2 profiles - 22 of 26</a:t>
            </a:r>
          </a:p>
        </p:txBody>
      </p:sp>
      <p:graphicFrame>
        <p:nvGraphicFramePr>
          <p:cNvPr id="5" name="Table Placeholder 4">
            <a:extLst>
              <a:ext uri="{FF2B5EF4-FFF2-40B4-BE49-F238E27FC236}">
                <a16:creationId xmlns:a16="http://schemas.microsoft.com/office/drawing/2014/main" id="{64B6C3FE-12AC-4CF6-960B-65C706CA8583}"/>
              </a:ext>
            </a:extLst>
          </p:cNvPr>
          <p:cNvGraphicFramePr>
            <a:graphicFrameLocks noGrp="1"/>
          </p:cNvGraphicFramePr>
          <p:nvPr>
            <p:ph type="tbl" sz="quarter" idx="13"/>
            <p:extLst>
              <p:ext uri="{D42A27DB-BD31-4B8C-83A1-F6EECF244321}">
                <p14:modId xmlns:p14="http://schemas.microsoft.com/office/powerpoint/2010/main" val="309738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6692683"/>
                    </a:ext>
                  </a:extLst>
                </a:gridCol>
                <a:gridCol w="576072">
                  <a:extLst>
                    <a:ext uri="{9D8B030D-6E8A-4147-A177-3AD203B41FA5}">
                      <a16:colId xmlns:a16="http://schemas.microsoft.com/office/drawing/2014/main" val="3626402000"/>
                    </a:ext>
                  </a:extLst>
                </a:gridCol>
                <a:gridCol w="576072">
                  <a:extLst>
                    <a:ext uri="{9D8B030D-6E8A-4147-A177-3AD203B41FA5}">
                      <a16:colId xmlns:a16="http://schemas.microsoft.com/office/drawing/2014/main" val="2820384319"/>
                    </a:ext>
                  </a:extLst>
                </a:gridCol>
                <a:gridCol w="576072">
                  <a:extLst>
                    <a:ext uri="{9D8B030D-6E8A-4147-A177-3AD203B41FA5}">
                      <a16:colId xmlns:a16="http://schemas.microsoft.com/office/drawing/2014/main" val="3149909215"/>
                    </a:ext>
                  </a:extLst>
                </a:gridCol>
                <a:gridCol w="576072">
                  <a:extLst>
                    <a:ext uri="{9D8B030D-6E8A-4147-A177-3AD203B41FA5}">
                      <a16:colId xmlns:a16="http://schemas.microsoft.com/office/drawing/2014/main" val="2133856163"/>
                    </a:ext>
                  </a:extLst>
                </a:gridCol>
                <a:gridCol w="576072">
                  <a:extLst>
                    <a:ext uri="{9D8B030D-6E8A-4147-A177-3AD203B41FA5}">
                      <a16:colId xmlns:a16="http://schemas.microsoft.com/office/drawing/2014/main" val="3508321384"/>
                    </a:ext>
                  </a:extLst>
                </a:gridCol>
                <a:gridCol w="576072">
                  <a:extLst>
                    <a:ext uri="{9D8B030D-6E8A-4147-A177-3AD203B41FA5}">
                      <a16:colId xmlns:a16="http://schemas.microsoft.com/office/drawing/2014/main" val="1915165031"/>
                    </a:ext>
                  </a:extLst>
                </a:gridCol>
                <a:gridCol w="576072">
                  <a:extLst>
                    <a:ext uri="{9D8B030D-6E8A-4147-A177-3AD203B41FA5}">
                      <a16:colId xmlns:a16="http://schemas.microsoft.com/office/drawing/2014/main" val="389921945"/>
                    </a:ext>
                  </a:extLst>
                </a:gridCol>
                <a:gridCol w="576072">
                  <a:extLst>
                    <a:ext uri="{9D8B030D-6E8A-4147-A177-3AD203B41FA5}">
                      <a16:colId xmlns:a16="http://schemas.microsoft.com/office/drawing/2014/main" val="3017484639"/>
                    </a:ext>
                  </a:extLst>
                </a:gridCol>
                <a:gridCol w="576072">
                  <a:extLst>
                    <a:ext uri="{9D8B030D-6E8A-4147-A177-3AD203B41FA5}">
                      <a16:colId xmlns:a16="http://schemas.microsoft.com/office/drawing/2014/main" val="3393828613"/>
                    </a:ext>
                  </a:extLst>
                </a:gridCol>
                <a:gridCol w="576072">
                  <a:extLst>
                    <a:ext uri="{9D8B030D-6E8A-4147-A177-3AD203B41FA5}">
                      <a16:colId xmlns:a16="http://schemas.microsoft.com/office/drawing/2014/main" val="3868134740"/>
                    </a:ext>
                  </a:extLst>
                </a:gridCol>
                <a:gridCol w="576072">
                  <a:extLst>
                    <a:ext uri="{9D8B030D-6E8A-4147-A177-3AD203B41FA5}">
                      <a16:colId xmlns:a16="http://schemas.microsoft.com/office/drawing/2014/main" val="215367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25337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- 2024-06-27 16:25:35</a:t>
                      </a:r>
                      <a:r>
                        <a:rPr kumimoji="0" lang="en-US" sz="1000" b="0" i="0" u="none" strike="noStrike" kern="1200" cap="none" spc="0" normalizeH="0" baseline="0" noProof="0">
                          <a:ln>
                            <a:noFill/>
                          </a:ln>
                          <a:solidFill>
                            <a:prstClr val="black"/>
                          </a:solidFill>
                          <a:effectLst/>
                          <a:uLnTx/>
                          <a:uFillTx/>
                          <a:latin typeface="Calibri"/>
                          <a:ea typeface="+mn-ea"/>
                          <a:cs typeface="+mn-cs"/>
                        </a:rPr>
                        <a:t>
 Schoki oder Outfit Inspo? #wiesoentscheiden
Wer macht dein DUO komplett? 😊☕️🍫
#rittersport #DUO #doppeltschmecktbesser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1.531863 €</a:t>
                      </a:r>
                    </a:p>
                  </a:txBody>
                  <a:tcPr/>
                </a:tc>
                <a:extLst>
                  <a:ext uri="{0D108BD9-81ED-4DB2-BD59-A6C34878D82A}">
                    <a16:rowId xmlns:a16="http://schemas.microsoft.com/office/drawing/2014/main" val="3895998408"/>
                  </a:ext>
                </a:extLst>
              </a:tr>
            </a:tbl>
          </a:graphicData>
        </a:graphic>
      </p:graphicFrame>
      <p:sp>
        <p:nvSpPr>
          <p:cNvPr id="4" name="Text Placeholder 3">
            <a:extLst>
              <a:ext uri="{FF2B5EF4-FFF2-40B4-BE49-F238E27FC236}">
                <a16:creationId xmlns:a16="http://schemas.microsoft.com/office/drawing/2014/main" id="{23FC05F4-F048-4655-A8D4-009B9A31D1E8}"/>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5498256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87BC-C0B6-4CF7-B336-CE5147A57C89}"/>
              </a:ext>
            </a:extLst>
          </p:cNvPr>
          <p:cNvSpPr>
            <a:spLocks noGrp="1"/>
          </p:cNvSpPr>
          <p:nvPr>
            <p:ph type="title"/>
          </p:nvPr>
        </p:nvSpPr>
        <p:spPr/>
        <p:txBody>
          <a:bodyPr/>
          <a:lstStyle/>
          <a:p>
            <a:r>
              <a:rPr lang="en-US"/>
              <a:t>Overall Instagram Organic+Paid Post Performance | 2 profiles - 23 of 26</a:t>
            </a:r>
          </a:p>
        </p:txBody>
      </p:sp>
      <p:graphicFrame>
        <p:nvGraphicFramePr>
          <p:cNvPr id="5" name="Table Placeholder 4">
            <a:extLst>
              <a:ext uri="{FF2B5EF4-FFF2-40B4-BE49-F238E27FC236}">
                <a16:creationId xmlns:a16="http://schemas.microsoft.com/office/drawing/2014/main" id="{8CB4A719-3EC6-4C52-908C-1FDF85BA06DD}"/>
              </a:ext>
            </a:extLst>
          </p:cNvPr>
          <p:cNvGraphicFramePr>
            <a:graphicFrameLocks noGrp="1"/>
          </p:cNvGraphicFramePr>
          <p:nvPr>
            <p:ph type="tbl" sz="quarter" idx="13"/>
            <p:extLst>
              <p:ext uri="{D42A27DB-BD31-4B8C-83A1-F6EECF244321}">
                <p14:modId xmlns:p14="http://schemas.microsoft.com/office/powerpoint/2010/main" val="85161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73148612"/>
                    </a:ext>
                  </a:extLst>
                </a:gridCol>
                <a:gridCol w="576072">
                  <a:extLst>
                    <a:ext uri="{9D8B030D-6E8A-4147-A177-3AD203B41FA5}">
                      <a16:colId xmlns:a16="http://schemas.microsoft.com/office/drawing/2014/main" val="3495325512"/>
                    </a:ext>
                  </a:extLst>
                </a:gridCol>
                <a:gridCol w="576072">
                  <a:extLst>
                    <a:ext uri="{9D8B030D-6E8A-4147-A177-3AD203B41FA5}">
                      <a16:colId xmlns:a16="http://schemas.microsoft.com/office/drawing/2014/main" val="3976857752"/>
                    </a:ext>
                  </a:extLst>
                </a:gridCol>
                <a:gridCol w="576072">
                  <a:extLst>
                    <a:ext uri="{9D8B030D-6E8A-4147-A177-3AD203B41FA5}">
                      <a16:colId xmlns:a16="http://schemas.microsoft.com/office/drawing/2014/main" val="1701526987"/>
                    </a:ext>
                  </a:extLst>
                </a:gridCol>
                <a:gridCol w="576072">
                  <a:extLst>
                    <a:ext uri="{9D8B030D-6E8A-4147-A177-3AD203B41FA5}">
                      <a16:colId xmlns:a16="http://schemas.microsoft.com/office/drawing/2014/main" val="2762077431"/>
                    </a:ext>
                  </a:extLst>
                </a:gridCol>
                <a:gridCol w="576072">
                  <a:extLst>
                    <a:ext uri="{9D8B030D-6E8A-4147-A177-3AD203B41FA5}">
                      <a16:colId xmlns:a16="http://schemas.microsoft.com/office/drawing/2014/main" val="327197563"/>
                    </a:ext>
                  </a:extLst>
                </a:gridCol>
                <a:gridCol w="576072">
                  <a:extLst>
                    <a:ext uri="{9D8B030D-6E8A-4147-A177-3AD203B41FA5}">
                      <a16:colId xmlns:a16="http://schemas.microsoft.com/office/drawing/2014/main" val="934123566"/>
                    </a:ext>
                  </a:extLst>
                </a:gridCol>
                <a:gridCol w="576072">
                  <a:extLst>
                    <a:ext uri="{9D8B030D-6E8A-4147-A177-3AD203B41FA5}">
                      <a16:colId xmlns:a16="http://schemas.microsoft.com/office/drawing/2014/main" val="2001086347"/>
                    </a:ext>
                  </a:extLst>
                </a:gridCol>
                <a:gridCol w="576072">
                  <a:extLst>
                    <a:ext uri="{9D8B030D-6E8A-4147-A177-3AD203B41FA5}">
                      <a16:colId xmlns:a16="http://schemas.microsoft.com/office/drawing/2014/main" val="3308847860"/>
                    </a:ext>
                  </a:extLst>
                </a:gridCol>
                <a:gridCol w="576072">
                  <a:extLst>
                    <a:ext uri="{9D8B030D-6E8A-4147-A177-3AD203B41FA5}">
                      <a16:colId xmlns:a16="http://schemas.microsoft.com/office/drawing/2014/main" val="2361667568"/>
                    </a:ext>
                  </a:extLst>
                </a:gridCol>
                <a:gridCol w="576072">
                  <a:extLst>
                    <a:ext uri="{9D8B030D-6E8A-4147-A177-3AD203B41FA5}">
                      <a16:colId xmlns:a16="http://schemas.microsoft.com/office/drawing/2014/main" val="304199887"/>
                    </a:ext>
                  </a:extLst>
                </a:gridCol>
                <a:gridCol w="576072">
                  <a:extLst>
                    <a:ext uri="{9D8B030D-6E8A-4147-A177-3AD203B41FA5}">
                      <a16:colId xmlns:a16="http://schemas.microsoft.com/office/drawing/2014/main" val="217282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418184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- 2024-06-24 10:01:15</a:t>
                      </a:r>
                      <a:r>
                        <a:rPr kumimoji="0" lang="en-US" sz="1000" b="0" i="0" u="none" strike="noStrike" kern="1200" cap="none" spc="0" normalizeH="0" baseline="0" noProof="0">
                          <a:ln>
                            <a:noFill/>
                          </a:ln>
                          <a:solidFill>
                            <a:prstClr val="black"/>
                          </a:solidFill>
                          <a:effectLst/>
                          <a:uLnTx/>
                          <a:uFillTx/>
                          <a:latin typeface="Calibri"/>
                          <a:ea typeface="+mn-ea"/>
                          <a:cs typeface="+mn-cs"/>
                        </a:rPr>
                        <a:t>
 🥥🍋🍓☀️ Pool Party Gewinnspiel!! ☀️🍓🍋🥥
Wir machen euch ready für den Sommer und verlosen 3 Gewinnerpakete mit jeweils:
- 3x Mini Poolparty-Beuteln
- 1x Ritter Sport Kühltasche
- 1x Schwimmring, farblich auf die Poolparty-Sorten abgestimmt
Wie ihr teilnehmen könnt?
1. Folgt uns @rittersport 🍫
2. Verratet uns eure liebste Sommeraktivität in den Kommentaren. ☀️
Die ausführlichen Teilnahmebedingungen findet ihr in der Bio. (Teilnahmeschluss: 30.06.2024, 23:59 Uhr)
#rittersport #gewinnspiel #poolparty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1.595324 €</a:t>
                      </a:r>
                    </a:p>
                  </a:txBody>
                  <a:tcPr/>
                </a:tc>
                <a:extLst>
                  <a:ext uri="{0D108BD9-81ED-4DB2-BD59-A6C34878D82A}">
                    <a16:rowId xmlns:a16="http://schemas.microsoft.com/office/drawing/2014/main" val="1299754899"/>
                  </a:ext>
                </a:extLst>
              </a:tr>
            </a:tbl>
          </a:graphicData>
        </a:graphic>
      </p:graphicFrame>
      <p:sp>
        <p:nvSpPr>
          <p:cNvPr id="4" name="Text Placeholder 3">
            <a:extLst>
              <a:ext uri="{FF2B5EF4-FFF2-40B4-BE49-F238E27FC236}">
                <a16:creationId xmlns:a16="http://schemas.microsoft.com/office/drawing/2014/main" id="{F71398D1-036B-4DCC-9A43-A5870D993C55}"/>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4481338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E271-C7C5-4074-B466-CC469CE7719F}"/>
              </a:ext>
            </a:extLst>
          </p:cNvPr>
          <p:cNvSpPr>
            <a:spLocks noGrp="1"/>
          </p:cNvSpPr>
          <p:nvPr>
            <p:ph type="title"/>
          </p:nvPr>
        </p:nvSpPr>
        <p:spPr/>
        <p:txBody>
          <a:bodyPr/>
          <a:lstStyle/>
          <a:p>
            <a:r>
              <a:rPr lang="en-US"/>
              <a:t>Overall Instagram Organic+Paid Post Performance | 2 profiles - 24 of 26</a:t>
            </a:r>
          </a:p>
        </p:txBody>
      </p:sp>
      <p:graphicFrame>
        <p:nvGraphicFramePr>
          <p:cNvPr id="5" name="Table Placeholder 4">
            <a:extLst>
              <a:ext uri="{FF2B5EF4-FFF2-40B4-BE49-F238E27FC236}">
                <a16:creationId xmlns:a16="http://schemas.microsoft.com/office/drawing/2014/main" id="{5196A6D3-7282-4C84-9E1D-9B95C625B34D}"/>
              </a:ext>
            </a:extLst>
          </p:cNvPr>
          <p:cNvGraphicFramePr>
            <a:graphicFrameLocks noGrp="1"/>
          </p:cNvGraphicFramePr>
          <p:nvPr>
            <p:ph type="tbl" sz="quarter" idx="13"/>
            <p:extLst>
              <p:ext uri="{D42A27DB-BD31-4B8C-83A1-F6EECF244321}">
                <p14:modId xmlns:p14="http://schemas.microsoft.com/office/powerpoint/2010/main" val="423022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7721456"/>
                    </a:ext>
                  </a:extLst>
                </a:gridCol>
                <a:gridCol w="576072">
                  <a:extLst>
                    <a:ext uri="{9D8B030D-6E8A-4147-A177-3AD203B41FA5}">
                      <a16:colId xmlns:a16="http://schemas.microsoft.com/office/drawing/2014/main" val="1930064286"/>
                    </a:ext>
                  </a:extLst>
                </a:gridCol>
                <a:gridCol w="576072">
                  <a:extLst>
                    <a:ext uri="{9D8B030D-6E8A-4147-A177-3AD203B41FA5}">
                      <a16:colId xmlns:a16="http://schemas.microsoft.com/office/drawing/2014/main" val="3438939662"/>
                    </a:ext>
                  </a:extLst>
                </a:gridCol>
                <a:gridCol w="576072">
                  <a:extLst>
                    <a:ext uri="{9D8B030D-6E8A-4147-A177-3AD203B41FA5}">
                      <a16:colId xmlns:a16="http://schemas.microsoft.com/office/drawing/2014/main" val="828925526"/>
                    </a:ext>
                  </a:extLst>
                </a:gridCol>
                <a:gridCol w="576072">
                  <a:extLst>
                    <a:ext uri="{9D8B030D-6E8A-4147-A177-3AD203B41FA5}">
                      <a16:colId xmlns:a16="http://schemas.microsoft.com/office/drawing/2014/main" val="3272191002"/>
                    </a:ext>
                  </a:extLst>
                </a:gridCol>
                <a:gridCol w="576072">
                  <a:extLst>
                    <a:ext uri="{9D8B030D-6E8A-4147-A177-3AD203B41FA5}">
                      <a16:colId xmlns:a16="http://schemas.microsoft.com/office/drawing/2014/main" val="4127523952"/>
                    </a:ext>
                  </a:extLst>
                </a:gridCol>
                <a:gridCol w="576072">
                  <a:extLst>
                    <a:ext uri="{9D8B030D-6E8A-4147-A177-3AD203B41FA5}">
                      <a16:colId xmlns:a16="http://schemas.microsoft.com/office/drawing/2014/main" val="130816564"/>
                    </a:ext>
                  </a:extLst>
                </a:gridCol>
                <a:gridCol w="576072">
                  <a:extLst>
                    <a:ext uri="{9D8B030D-6E8A-4147-A177-3AD203B41FA5}">
                      <a16:colId xmlns:a16="http://schemas.microsoft.com/office/drawing/2014/main" val="749403950"/>
                    </a:ext>
                  </a:extLst>
                </a:gridCol>
                <a:gridCol w="576072">
                  <a:extLst>
                    <a:ext uri="{9D8B030D-6E8A-4147-A177-3AD203B41FA5}">
                      <a16:colId xmlns:a16="http://schemas.microsoft.com/office/drawing/2014/main" val="2969104963"/>
                    </a:ext>
                  </a:extLst>
                </a:gridCol>
                <a:gridCol w="576072">
                  <a:extLst>
                    <a:ext uri="{9D8B030D-6E8A-4147-A177-3AD203B41FA5}">
                      <a16:colId xmlns:a16="http://schemas.microsoft.com/office/drawing/2014/main" val="231519563"/>
                    </a:ext>
                  </a:extLst>
                </a:gridCol>
                <a:gridCol w="576072">
                  <a:extLst>
                    <a:ext uri="{9D8B030D-6E8A-4147-A177-3AD203B41FA5}">
                      <a16:colId xmlns:a16="http://schemas.microsoft.com/office/drawing/2014/main" val="4065941957"/>
                    </a:ext>
                  </a:extLst>
                </a:gridCol>
                <a:gridCol w="576072">
                  <a:extLst>
                    <a:ext uri="{9D8B030D-6E8A-4147-A177-3AD203B41FA5}">
                      <a16:colId xmlns:a16="http://schemas.microsoft.com/office/drawing/2014/main" val="276405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282599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- 2024-06-19 15:59:34</a:t>
                      </a:r>
                      <a:r>
                        <a:rPr kumimoji="0" lang="en-US" sz="1000" b="0" i="0" u="none" strike="noStrike" kern="1200" cap="none" spc="0" normalizeH="0" baseline="0" noProof="0">
                          <a:ln>
                            <a:noFill/>
                          </a:ln>
                          <a:solidFill>
                            <a:prstClr val="black"/>
                          </a:solidFill>
                          <a:effectLst/>
                          <a:uLnTx/>
                          <a:uFillTx/>
                          <a:latin typeface="Calibri"/>
                          <a:ea typeface="+mn-ea"/>
                          <a:cs typeface="+mn-cs"/>
                        </a:rPr>
                        <a:t>
 Naja, das Fußballspielen überlassen wir dann doch lieber den Profis. Viel Erfolg heute Abend, Jungs! 💪⚽️ #GERHUN
#rittersport #kakao #schokomoment #❤️🍫 #lieblingsschokolade #schokoliebe #quadratischpraktischgut #Fußball #DFBTeam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1.609456 €</a:t>
                      </a:r>
                    </a:p>
                  </a:txBody>
                  <a:tcPr/>
                </a:tc>
                <a:extLst>
                  <a:ext uri="{0D108BD9-81ED-4DB2-BD59-A6C34878D82A}">
                    <a16:rowId xmlns:a16="http://schemas.microsoft.com/office/drawing/2014/main" val="804562881"/>
                  </a:ext>
                </a:extLst>
              </a:tr>
            </a:tbl>
          </a:graphicData>
        </a:graphic>
      </p:graphicFrame>
      <p:sp>
        <p:nvSpPr>
          <p:cNvPr id="4" name="Text Placeholder 3">
            <a:extLst>
              <a:ext uri="{FF2B5EF4-FFF2-40B4-BE49-F238E27FC236}">
                <a16:creationId xmlns:a16="http://schemas.microsoft.com/office/drawing/2014/main" id="{E7D891E8-7F6C-4201-B1CB-A452C442407D}"/>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5293872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C08D3-E8D8-4E5C-86B2-45397C9B726E}"/>
              </a:ext>
            </a:extLst>
          </p:cNvPr>
          <p:cNvSpPr>
            <a:spLocks noGrp="1"/>
          </p:cNvSpPr>
          <p:nvPr>
            <p:ph type="title"/>
          </p:nvPr>
        </p:nvSpPr>
        <p:spPr/>
        <p:txBody>
          <a:bodyPr/>
          <a:lstStyle/>
          <a:p>
            <a:r>
              <a:rPr lang="en-US"/>
              <a:t>Overall Instagram Organic+Paid Post Performance | 2 profiles - 25 of 26</a:t>
            </a:r>
          </a:p>
        </p:txBody>
      </p:sp>
      <p:graphicFrame>
        <p:nvGraphicFramePr>
          <p:cNvPr id="5" name="Table Placeholder 4">
            <a:extLst>
              <a:ext uri="{FF2B5EF4-FFF2-40B4-BE49-F238E27FC236}">
                <a16:creationId xmlns:a16="http://schemas.microsoft.com/office/drawing/2014/main" id="{8268C6E6-45AD-46FB-B637-F3F6F7CFECCD}"/>
              </a:ext>
            </a:extLst>
          </p:cNvPr>
          <p:cNvGraphicFramePr>
            <a:graphicFrameLocks noGrp="1"/>
          </p:cNvGraphicFramePr>
          <p:nvPr>
            <p:ph type="tbl" sz="quarter" idx="13"/>
            <p:extLst>
              <p:ext uri="{D42A27DB-BD31-4B8C-83A1-F6EECF244321}">
                <p14:modId xmlns:p14="http://schemas.microsoft.com/office/powerpoint/2010/main" val="26882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11759828"/>
                    </a:ext>
                  </a:extLst>
                </a:gridCol>
                <a:gridCol w="576072">
                  <a:extLst>
                    <a:ext uri="{9D8B030D-6E8A-4147-A177-3AD203B41FA5}">
                      <a16:colId xmlns:a16="http://schemas.microsoft.com/office/drawing/2014/main" val="3399304236"/>
                    </a:ext>
                  </a:extLst>
                </a:gridCol>
                <a:gridCol w="576072">
                  <a:extLst>
                    <a:ext uri="{9D8B030D-6E8A-4147-A177-3AD203B41FA5}">
                      <a16:colId xmlns:a16="http://schemas.microsoft.com/office/drawing/2014/main" val="166466088"/>
                    </a:ext>
                  </a:extLst>
                </a:gridCol>
                <a:gridCol w="576072">
                  <a:extLst>
                    <a:ext uri="{9D8B030D-6E8A-4147-A177-3AD203B41FA5}">
                      <a16:colId xmlns:a16="http://schemas.microsoft.com/office/drawing/2014/main" val="921269425"/>
                    </a:ext>
                  </a:extLst>
                </a:gridCol>
                <a:gridCol w="576072">
                  <a:extLst>
                    <a:ext uri="{9D8B030D-6E8A-4147-A177-3AD203B41FA5}">
                      <a16:colId xmlns:a16="http://schemas.microsoft.com/office/drawing/2014/main" val="3950946475"/>
                    </a:ext>
                  </a:extLst>
                </a:gridCol>
                <a:gridCol w="576072">
                  <a:extLst>
                    <a:ext uri="{9D8B030D-6E8A-4147-A177-3AD203B41FA5}">
                      <a16:colId xmlns:a16="http://schemas.microsoft.com/office/drawing/2014/main" val="2658890703"/>
                    </a:ext>
                  </a:extLst>
                </a:gridCol>
                <a:gridCol w="576072">
                  <a:extLst>
                    <a:ext uri="{9D8B030D-6E8A-4147-A177-3AD203B41FA5}">
                      <a16:colId xmlns:a16="http://schemas.microsoft.com/office/drawing/2014/main" val="368099268"/>
                    </a:ext>
                  </a:extLst>
                </a:gridCol>
                <a:gridCol w="576072">
                  <a:extLst>
                    <a:ext uri="{9D8B030D-6E8A-4147-A177-3AD203B41FA5}">
                      <a16:colId xmlns:a16="http://schemas.microsoft.com/office/drawing/2014/main" val="224986060"/>
                    </a:ext>
                  </a:extLst>
                </a:gridCol>
                <a:gridCol w="576072">
                  <a:extLst>
                    <a:ext uri="{9D8B030D-6E8A-4147-A177-3AD203B41FA5}">
                      <a16:colId xmlns:a16="http://schemas.microsoft.com/office/drawing/2014/main" val="936393750"/>
                    </a:ext>
                  </a:extLst>
                </a:gridCol>
                <a:gridCol w="576072">
                  <a:extLst>
                    <a:ext uri="{9D8B030D-6E8A-4147-A177-3AD203B41FA5}">
                      <a16:colId xmlns:a16="http://schemas.microsoft.com/office/drawing/2014/main" val="808916628"/>
                    </a:ext>
                  </a:extLst>
                </a:gridCol>
                <a:gridCol w="576072">
                  <a:extLst>
                    <a:ext uri="{9D8B030D-6E8A-4147-A177-3AD203B41FA5}">
                      <a16:colId xmlns:a16="http://schemas.microsoft.com/office/drawing/2014/main" val="3369526990"/>
                    </a:ext>
                  </a:extLst>
                </a:gridCol>
                <a:gridCol w="576072">
                  <a:extLst>
                    <a:ext uri="{9D8B030D-6E8A-4147-A177-3AD203B41FA5}">
                      <a16:colId xmlns:a16="http://schemas.microsoft.com/office/drawing/2014/main" val="318033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97542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rittersport - 2024-06-18 11:52:31</a:t>
                      </a:r>
                      <a:r>
                        <a:rPr kumimoji="0" lang="en-US" sz="1000" b="0" i="0" u="none" strike="noStrike" kern="1200" cap="none" spc="0" normalizeH="0" baseline="0" noProof="0">
                          <a:ln>
                            <a:noFill/>
                          </a:ln>
                          <a:solidFill>
                            <a:prstClr val="black"/>
                          </a:solidFill>
                          <a:effectLst/>
                          <a:uLnTx/>
                          <a:uFillTx/>
                          <a:latin typeface="Calibri"/>
                          <a:ea typeface="+mn-ea"/>
                          <a:cs typeface="+mn-cs"/>
                        </a:rPr>
                        <a:t>
 So schokoladig und doch erfrischend! 🍋
Für unseren White Lemon Frappuccino braucht ihr:
2 EL geschmolzene Ritter Sport Funky White Lemon (oder so viel wie euer Herz begehrt!)
250 ml Milch
60 g Kondensmilch
250 g Eiswürfel
2 EL Zitronensaft
Optional: Schlagsahne und Zitronenabrieb
Zubereitung:
Schokolade schmelzen und Zitrone auspressen. Dann einfach alles in einen Mixer geben und bis zur gewünschten Konsistenz mixen. Nach Wahl mit Schlagsahne und Zitronenabrieb toppen. Viel Spaß beim Nachmachen. ☺️
#rittersport #rezept #frappuccino #whitelemon #tastyvibes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Rezepte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1.592288 €</a:t>
                      </a:r>
                    </a:p>
                  </a:txBody>
                  <a:tcPr/>
                </a:tc>
                <a:extLst>
                  <a:ext uri="{0D108BD9-81ED-4DB2-BD59-A6C34878D82A}">
                    <a16:rowId xmlns:a16="http://schemas.microsoft.com/office/drawing/2014/main" val="3782653909"/>
                  </a:ext>
                </a:extLst>
              </a:tr>
            </a:tbl>
          </a:graphicData>
        </a:graphic>
      </p:graphicFrame>
      <p:sp>
        <p:nvSpPr>
          <p:cNvPr id="4" name="Text Placeholder 3">
            <a:extLst>
              <a:ext uri="{FF2B5EF4-FFF2-40B4-BE49-F238E27FC236}">
                <a16:creationId xmlns:a16="http://schemas.microsoft.com/office/drawing/2014/main" id="{7B509CB5-3659-429C-9256-B4C484019D06}"/>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1065710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513AE-F449-4A00-B68D-78E506D722C1}"/>
              </a:ext>
            </a:extLst>
          </p:cNvPr>
          <p:cNvSpPr>
            <a:spLocks noGrp="1"/>
          </p:cNvSpPr>
          <p:nvPr>
            <p:ph type="title"/>
          </p:nvPr>
        </p:nvSpPr>
        <p:spPr/>
        <p:txBody>
          <a:bodyPr/>
          <a:lstStyle/>
          <a:p>
            <a:r>
              <a:rPr lang="en-US"/>
              <a:t>Overall Instagram Organic+Paid Post Performance | 2 profiles - 26 of 26</a:t>
            </a:r>
          </a:p>
        </p:txBody>
      </p:sp>
      <p:graphicFrame>
        <p:nvGraphicFramePr>
          <p:cNvPr id="5" name="Table Placeholder 4">
            <a:extLst>
              <a:ext uri="{FF2B5EF4-FFF2-40B4-BE49-F238E27FC236}">
                <a16:creationId xmlns:a16="http://schemas.microsoft.com/office/drawing/2014/main" id="{B6406151-5B1B-47B0-94E6-2FDF346426AC}"/>
              </a:ext>
            </a:extLst>
          </p:cNvPr>
          <p:cNvGraphicFramePr>
            <a:graphicFrameLocks noGrp="1"/>
          </p:cNvGraphicFramePr>
          <p:nvPr>
            <p:ph type="tbl" sz="quarter" idx="13"/>
            <p:extLst>
              <p:ext uri="{D42A27DB-BD31-4B8C-83A1-F6EECF244321}">
                <p14:modId xmlns:p14="http://schemas.microsoft.com/office/powerpoint/2010/main" val="54226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25597562"/>
                    </a:ext>
                  </a:extLst>
                </a:gridCol>
                <a:gridCol w="576072">
                  <a:extLst>
                    <a:ext uri="{9D8B030D-6E8A-4147-A177-3AD203B41FA5}">
                      <a16:colId xmlns:a16="http://schemas.microsoft.com/office/drawing/2014/main" val="80301998"/>
                    </a:ext>
                  </a:extLst>
                </a:gridCol>
                <a:gridCol w="576072">
                  <a:extLst>
                    <a:ext uri="{9D8B030D-6E8A-4147-A177-3AD203B41FA5}">
                      <a16:colId xmlns:a16="http://schemas.microsoft.com/office/drawing/2014/main" val="936823315"/>
                    </a:ext>
                  </a:extLst>
                </a:gridCol>
                <a:gridCol w="576072">
                  <a:extLst>
                    <a:ext uri="{9D8B030D-6E8A-4147-A177-3AD203B41FA5}">
                      <a16:colId xmlns:a16="http://schemas.microsoft.com/office/drawing/2014/main" val="486931764"/>
                    </a:ext>
                  </a:extLst>
                </a:gridCol>
                <a:gridCol w="576072">
                  <a:extLst>
                    <a:ext uri="{9D8B030D-6E8A-4147-A177-3AD203B41FA5}">
                      <a16:colId xmlns:a16="http://schemas.microsoft.com/office/drawing/2014/main" val="3726762598"/>
                    </a:ext>
                  </a:extLst>
                </a:gridCol>
                <a:gridCol w="576072">
                  <a:extLst>
                    <a:ext uri="{9D8B030D-6E8A-4147-A177-3AD203B41FA5}">
                      <a16:colId xmlns:a16="http://schemas.microsoft.com/office/drawing/2014/main" val="267493283"/>
                    </a:ext>
                  </a:extLst>
                </a:gridCol>
                <a:gridCol w="576072">
                  <a:extLst>
                    <a:ext uri="{9D8B030D-6E8A-4147-A177-3AD203B41FA5}">
                      <a16:colId xmlns:a16="http://schemas.microsoft.com/office/drawing/2014/main" val="2099987410"/>
                    </a:ext>
                  </a:extLst>
                </a:gridCol>
                <a:gridCol w="576072">
                  <a:extLst>
                    <a:ext uri="{9D8B030D-6E8A-4147-A177-3AD203B41FA5}">
                      <a16:colId xmlns:a16="http://schemas.microsoft.com/office/drawing/2014/main" val="238086457"/>
                    </a:ext>
                  </a:extLst>
                </a:gridCol>
                <a:gridCol w="576072">
                  <a:extLst>
                    <a:ext uri="{9D8B030D-6E8A-4147-A177-3AD203B41FA5}">
                      <a16:colId xmlns:a16="http://schemas.microsoft.com/office/drawing/2014/main" val="30735544"/>
                    </a:ext>
                  </a:extLst>
                </a:gridCol>
                <a:gridCol w="576072">
                  <a:extLst>
                    <a:ext uri="{9D8B030D-6E8A-4147-A177-3AD203B41FA5}">
                      <a16:colId xmlns:a16="http://schemas.microsoft.com/office/drawing/2014/main" val="1665138188"/>
                    </a:ext>
                  </a:extLst>
                </a:gridCol>
                <a:gridCol w="576072">
                  <a:extLst>
                    <a:ext uri="{9D8B030D-6E8A-4147-A177-3AD203B41FA5}">
                      <a16:colId xmlns:a16="http://schemas.microsoft.com/office/drawing/2014/main" val="3243438519"/>
                    </a:ext>
                  </a:extLst>
                </a:gridCol>
                <a:gridCol w="576072">
                  <a:extLst>
                    <a:ext uri="{9D8B030D-6E8A-4147-A177-3AD203B41FA5}">
                      <a16:colId xmlns:a16="http://schemas.microsoft.com/office/drawing/2014/main" val="1517916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extLst>
                  <a:ext uri="{0D108BD9-81ED-4DB2-BD59-A6C34878D82A}">
                    <a16:rowId xmlns:a16="http://schemas.microsoft.com/office/drawing/2014/main" val="388872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87001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90.63%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43917070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597918.58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76575781"/>
                  </a:ext>
                </a:extLst>
              </a:tr>
            </a:tbl>
          </a:graphicData>
        </a:graphic>
      </p:graphicFrame>
      <p:sp>
        <p:nvSpPr>
          <p:cNvPr id="4" name="Text Placeholder 3">
            <a:extLst>
              <a:ext uri="{FF2B5EF4-FFF2-40B4-BE49-F238E27FC236}">
                <a16:creationId xmlns:a16="http://schemas.microsoft.com/office/drawing/2014/main" id="{9510AF73-3600-4D88-873E-BD0EE925FEFD}"/>
              </a:ext>
            </a:extLst>
          </p:cNvPr>
          <p:cNvSpPr>
            <a:spLocks noGrp="1"/>
          </p:cNvSpPr>
          <p:nvPr>
            <p:ph type="body" sz="quarter" idx="14"/>
          </p:nvPr>
        </p:nvSpPr>
        <p:spPr/>
        <p:txBody>
          <a:bodyPr/>
          <a:lstStyle/>
          <a:p>
            <a:r>
              <a:rPr lang="en-US"/>
              <a:t>01.01.2024 - 31.08.2024</a:t>
            </a:r>
          </a:p>
        </p:txBody>
      </p:sp>
    </p:spTree>
    <p:extLst>
      <p:ext uri="{BB962C8B-B14F-4D97-AF65-F5344CB8AC3E}">
        <p14:creationId xmlns:p14="http://schemas.microsoft.com/office/powerpoint/2010/main" val="35914283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11103</Words>
  <Application>Microsoft Office PowerPoint</Application>
  <PresentationFormat>On-screen Show (4:3)</PresentationFormat>
  <Paragraphs>1860</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Calibri</vt:lpstr>
      <vt:lpstr>Arial</vt:lpstr>
      <vt:lpstr>quintly_template</vt:lpstr>
      <vt:lpstr>1 Instagram - Content Optimization</vt:lpstr>
      <vt:lpstr>Instagram Instagram Organic Post Performance | 2 profiles - 1 of 14</vt:lpstr>
      <vt:lpstr>Instagram Instagram Organic Post Performance | 2 profiles - 2 of 14</vt:lpstr>
      <vt:lpstr>Instagram Instagram Organic Post Performance | 2 profiles - 3 of 14</vt:lpstr>
      <vt:lpstr>Instagram Instagram Organic Post Performance | 2 profiles - 4 of 14</vt:lpstr>
      <vt:lpstr>Instagram Instagram Organic Post Performance | 2 profiles - 5 of 14</vt:lpstr>
      <vt:lpstr>Instagram Instagram Organic Post Performance | 2 profiles - 6 of 14</vt:lpstr>
      <vt:lpstr>Instagram Instagram Organic Post Performance | 2 profiles - 7 of 14</vt:lpstr>
      <vt:lpstr>Instagram Instagram Organic Post Performance | 2 profiles - 8 of 14</vt:lpstr>
      <vt:lpstr>Instagram Instagram Organic Post Performance | 2 profiles - 9 of 14</vt:lpstr>
      <vt:lpstr>Instagram Instagram Organic Post Performance | 2 profiles - 10 of 14</vt:lpstr>
      <vt:lpstr>Instagram Instagram Organic Post Performance | 2 profiles - 11 of 14</vt:lpstr>
      <vt:lpstr>Instagram Instagram Organic Post Performance | 2 profiles - 12 of 14</vt:lpstr>
      <vt:lpstr>Instagram Instagram Organic Post Performance | 2 profiles - 13 of 14</vt:lpstr>
      <vt:lpstr>Instagram Instagram Organic Post Performance | 2 profiles - 14 of 14</vt:lpstr>
      <vt:lpstr>Facebook Instagram Paid Post Performance | 2 profiles - 1 of 25</vt:lpstr>
      <vt:lpstr>Facebook Instagram Paid Post Performance | 2 profiles - 2 of 25</vt:lpstr>
      <vt:lpstr>Facebook Instagram Paid Post Performance | 2 profiles - 3 of 25</vt:lpstr>
      <vt:lpstr>Facebook Instagram Paid Post Performance | 2 profiles - 4 of 25</vt:lpstr>
      <vt:lpstr>Facebook Instagram Paid Post Performance | 2 profiles - 5 of 25</vt:lpstr>
      <vt:lpstr>Facebook Instagram Paid Post Performance | 2 profiles - 6 of 25</vt:lpstr>
      <vt:lpstr>Facebook Instagram Paid Post Performance | 2 profiles - 7 of 25</vt:lpstr>
      <vt:lpstr>Facebook Instagram Paid Post Performance | 2 profiles - 8 of 25</vt:lpstr>
      <vt:lpstr>Facebook Instagram Paid Post Performance | 2 profiles - 9 of 25</vt:lpstr>
      <vt:lpstr>Facebook Instagram Paid Post Performance | 2 profiles - 10 of 25</vt:lpstr>
      <vt:lpstr>Facebook Instagram Paid Post Performance | 2 profiles - 11 of 25</vt:lpstr>
      <vt:lpstr>Facebook Instagram Paid Post Performance | 2 profiles - 12 of 25</vt:lpstr>
      <vt:lpstr>Facebook Instagram Paid Post Performance | 2 profiles - 13 of 25</vt:lpstr>
      <vt:lpstr>Facebook Instagram Paid Post Performance | 2 profiles - 14 of 25</vt:lpstr>
      <vt:lpstr>Facebook Instagram Paid Post Performance | 2 profiles - 15 of 25</vt:lpstr>
      <vt:lpstr>Facebook Instagram Paid Post Performance | 2 profiles - 16 of 25</vt:lpstr>
      <vt:lpstr>Facebook Instagram Paid Post Performance | 2 profiles - 17 of 25</vt:lpstr>
      <vt:lpstr>Facebook Instagram Paid Post Performance | 2 profiles - 18 of 25</vt:lpstr>
      <vt:lpstr>Facebook Instagram Paid Post Performance | 2 profiles - 19 of 25</vt:lpstr>
      <vt:lpstr>Facebook Instagram Paid Post Performance | 2 profiles - 20 of 25</vt:lpstr>
      <vt:lpstr>Facebook Instagram Paid Post Performance | 2 profiles - 21 of 25</vt:lpstr>
      <vt:lpstr>Facebook Instagram Paid Post Performance | 2 profiles - 22 of 25</vt:lpstr>
      <vt:lpstr>Facebook Instagram Paid Post Performance | 2 profiles - 23 of 25</vt:lpstr>
      <vt:lpstr>Facebook Instagram Paid Post Performance | 2 profiles - 24 of 25</vt:lpstr>
      <vt:lpstr>Facebook Instagram Paid Post Performance | 2 profiles - 25 of 25</vt:lpstr>
      <vt:lpstr>Instagram Stories Table  | 2 profiles</vt:lpstr>
      <vt:lpstr>Instagram Post Tags Distribution | 2 profiles</vt:lpstr>
      <vt:lpstr>Instagram Post Tag Performance | rittersport</vt:lpstr>
      <vt:lpstr>Instagram Posts nach Impressions | rittersport - 1 of 2</vt:lpstr>
      <vt:lpstr>Instagram Posts nach Impressions | rittersport - 2 of 2</vt:lpstr>
      <vt:lpstr>Instagram Posts nach Video Views | rittersport - 1 of 2</vt:lpstr>
      <vt:lpstr>Instagram Posts nach Video Views | rittersport - 2 of 2</vt:lpstr>
      <vt:lpstr>Instagram Posts nach ERI | rittersport - 1 of 2</vt:lpstr>
      <vt:lpstr>Instagram Posts nach ERI | rittersport - 2 of 2</vt:lpstr>
      <vt:lpstr>Instagram Posts nach Reach | rittersport - 1 of 2</vt:lpstr>
      <vt:lpstr>Instagram Posts nach Reach | rittersport - 2 of 2</vt:lpstr>
      <vt:lpstr>Instagram Reichweite nach Beitragstyp | 2 profiles</vt:lpstr>
      <vt:lpstr>Overall Instagram Organic+Paid Post Performance | 2 profiles - 1 of 26</vt:lpstr>
      <vt:lpstr>Overall Instagram Organic+Paid Post Performance | 2 profiles - 2 of 26</vt:lpstr>
      <vt:lpstr>Overall Instagram Organic+Paid Post Performance | 2 profiles - 3 of 26</vt:lpstr>
      <vt:lpstr>Overall Instagram Organic+Paid Post Performance | 2 profiles - 4 of 26</vt:lpstr>
      <vt:lpstr>Overall Instagram Organic+Paid Post Performance | 2 profiles - 5 of 26</vt:lpstr>
      <vt:lpstr>Overall Instagram Organic+Paid Post Performance | 2 profiles - 6 of 26</vt:lpstr>
      <vt:lpstr>Overall Instagram Organic+Paid Post Performance | 2 profiles - 7 of 26</vt:lpstr>
      <vt:lpstr>Overall Instagram Organic+Paid Post Performance | 2 profiles - 8 of 26</vt:lpstr>
      <vt:lpstr>Overall Instagram Organic+Paid Post Performance | 2 profiles - 9 of 26</vt:lpstr>
      <vt:lpstr>Overall Instagram Organic+Paid Post Performance | 2 profiles - 10 of 26</vt:lpstr>
      <vt:lpstr>Overall Instagram Organic+Paid Post Performance | 2 profiles - 11 of 26</vt:lpstr>
      <vt:lpstr>Overall Instagram Organic+Paid Post Performance | 2 profiles - 12 of 26</vt:lpstr>
      <vt:lpstr>Overall Instagram Organic+Paid Post Performance | 2 profiles - 13 of 26</vt:lpstr>
      <vt:lpstr>Overall Instagram Organic+Paid Post Performance | 2 profiles - 14 of 26</vt:lpstr>
      <vt:lpstr>Overall Instagram Organic+Paid Post Performance | 2 profiles - 15 of 26</vt:lpstr>
      <vt:lpstr>Overall Instagram Organic+Paid Post Performance | 2 profiles - 16 of 26</vt:lpstr>
      <vt:lpstr>Overall Instagram Organic+Paid Post Performance | 2 profiles - 17 of 26</vt:lpstr>
      <vt:lpstr>Overall Instagram Organic+Paid Post Performance | 2 profiles - 18 of 26</vt:lpstr>
      <vt:lpstr>Overall Instagram Organic+Paid Post Performance | 2 profiles - 19 of 26</vt:lpstr>
      <vt:lpstr>Overall Instagram Organic+Paid Post Performance | 2 profiles - 20 of 26</vt:lpstr>
      <vt:lpstr>Overall Instagram Organic+Paid Post Performance | 2 profiles - 21 of 26</vt:lpstr>
      <vt:lpstr>Overall Instagram Organic+Paid Post Performance | 2 profiles - 22 of 26</vt:lpstr>
      <vt:lpstr>Overall Instagram Organic+Paid Post Performance | 2 profiles - 23 of 26</vt:lpstr>
      <vt:lpstr>Overall Instagram Organic+Paid Post Performance | 2 profiles - 24 of 26</vt:lpstr>
      <vt:lpstr>Overall Instagram Organic+Paid Post Performance | 2 profiles - 25 of 26</vt:lpstr>
      <vt:lpstr>Overall Instagram Organic+Paid Post Performance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Instagram - Content Optimization</dc:title>
  <dc:creator>Frederik Born</dc:creator>
  <cp:lastModifiedBy>Frederik Born</cp:lastModifiedBy>
  <cp:revision>1</cp:revision>
  <dcterms:created xsi:type="dcterms:W3CDTF">2024-12-04T12:28:06Z</dcterms:created>
  <dcterms:modified xsi:type="dcterms:W3CDTF">2024-12-04T12:30:41Z</dcterms:modified>
</cp:coreProperties>
</file>