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577E9-AADB-434B-9A24-0D9C1BEFF0E6}"/>
              </a:ext>
            </a:extLst>
          </p:cNvPr>
          <p:cNvSpPr>
            <a:spLocks noGrp="1"/>
          </p:cNvSpPr>
          <p:nvPr>
            <p:ph type="title"/>
          </p:nvPr>
        </p:nvSpPr>
        <p:spPr/>
        <p:txBody>
          <a:bodyPr/>
          <a:lstStyle/>
          <a:p>
            <a:r>
              <a:rPr lang="en-US"/>
              <a:t>Facebook Original Own Posts Table | All profiles - 1 of 19</a:t>
            </a:r>
          </a:p>
        </p:txBody>
      </p:sp>
      <p:graphicFrame>
        <p:nvGraphicFramePr>
          <p:cNvPr id="5" name="Table Placeholder 4">
            <a:extLst>
              <a:ext uri="{FF2B5EF4-FFF2-40B4-BE49-F238E27FC236}">
                <a16:creationId xmlns:a16="http://schemas.microsoft.com/office/drawing/2014/main" id="{9998E2E1-A19E-4C39-B9F8-4ABCB6703B8C}"/>
              </a:ext>
            </a:extLst>
          </p:cNvPr>
          <p:cNvGraphicFramePr>
            <a:graphicFrameLocks noGrp="1"/>
          </p:cNvGraphicFramePr>
          <p:nvPr>
            <p:ph type="tbl" sz="quarter" idx="13"/>
            <p:extLst>
              <p:ext uri="{D42A27DB-BD31-4B8C-83A1-F6EECF244321}">
                <p14:modId xmlns:p14="http://schemas.microsoft.com/office/powerpoint/2010/main" val="436524545"/>
              </p:ext>
            </p:extLst>
          </p:nvPr>
        </p:nvGraphicFramePr>
        <p:xfrm>
          <a:off x="457200" y="1731963"/>
          <a:ext cx="7735824" cy="323596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668437"/>
                    </a:ext>
                  </a:extLst>
                </a:gridCol>
                <a:gridCol w="1810512">
                  <a:extLst>
                    <a:ext uri="{9D8B030D-6E8A-4147-A177-3AD203B41FA5}">
                      <a16:colId xmlns:a16="http://schemas.microsoft.com/office/drawing/2014/main" val="2326660090"/>
                    </a:ext>
                  </a:extLst>
                </a:gridCol>
                <a:gridCol w="411480">
                  <a:extLst>
                    <a:ext uri="{9D8B030D-6E8A-4147-A177-3AD203B41FA5}">
                      <a16:colId xmlns:a16="http://schemas.microsoft.com/office/drawing/2014/main" val="1707895114"/>
                    </a:ext>
                  </a:extLst>
                </a:gridCol>
                <a:gridCol w="411480">
                  <a:extLst>
                    <a:ext uri="{9D8B030D-6E8A-4147-A177-3AD203B41FA5}">
                      <a16:colId xmlns:a16="http://schemas.microsoft.com/office/drawing/2014/main" val="396513814"/>
                    </a:ext>
                  </a:extLst>
                </a:gridCol>
                <a:gridCol w="411480">
                  <a:extLst>
                    <a:ext uri="{9D8B030D-6E8A-4147-A177-3AD203B41FA5}">
                      <a16:colId xmlns:a16="http://schemas.microsoft.com/office/drawing/2014/main" val="2936548720"/>
                    </a:ext>
                  </a:extLst>
                </a:gridCol>
                <a:gridCol w="411480">
                  <a:extLst>
                    <a:ext uri="{9D8B030D-6E8A-4147-A177-3AD203B41FA5}">
                      <a16:colId xmlns:a16="http://schemas.microsoft.com/office/drawing/2014/main" val="2488556745"/>
                    </a:ext>
                  </a:extLst>
                </a:gridCol>
                <a:gridCol w="411480">
                  <a:extLst>
                    <a:ext uri="{9D8B030D-6E8A-4147-A177-3AD203B41FA5}">
                      <a16:colId xmlns:a16="http://schemas.microsoft.com/office/drawing/2014/main" val="2238273109"/>
                    </a:ext>
                  </a:extLst>
                </a:gridCol>
                <a:gridCol w="411480">
                  <a:extLst>
                    <a:ext uri="{9D8B030D-6E8A-4147-A177-3AD203B41FA5}">
                      <a16:colId xmlns:a16="http://schemas.microsoft.com/office/drawing/2014/main" val="946730185"/>
                    </a:ext>
                  </a:extLst>
                </a:gridCol>
                <a:gridCol w="411480">
                  <a:extLst>
                    <a:ext uri="{9D8B030D-6E8A-4147-A177-3AD203B41FA5}">
                      <a16:colId xmlns:a16="http://schemas.microsoft.com/office/drawing/2014/main" val="3353902421"/>
                    </a:ext>
                  </a:extLst>
                </a:gridCol>
                <a:gridCol w="411480">
                  <a:extLst>
                    <a:ext uri="{9D8B030D-6E8A-4147-A177-3AD203B41FA5}">
                      <a16:colId xmlns:a16="http://schemas.microsoft.com/office/drawing/2014/main" val="1493977908"/>
                    </a:ext>
                  </a:extLst>
                </a:gridCol>
                <a:gridCol w="411480">
                  <a:extLst>
                    <a:ext uri="{9D8B030D-6E8A-4147-A177-3AD203B41FA5}">
                      <a16:colId xmlns:a16="http://schemas.microsoft.com/office/drawing/2014/main" val="736111384"/>
                    </a:ext>
                  </a:extLst>
                </a:gridCol>
                <a:gridCol w="411480">
                  <a:extLst>
                    <a:ext uri="{9D8B030D-6E8A-4147-A177-3AD203B41FA5}">
                      <a16:colId xmlns:a16="http://schemas.microsoft.com/office/drawing/2014/main" val="230241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15697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- 2023-04-12 10:01:05</a:t>
                      </a:r>
                      <a:r>
                        <a:rPr kumimoji="0" lang="de-DE" sz="1000" b="0" i="0" u="none" strike="noStrike" kern="1200" cap="none" spc="0" normalizeH="0" baseline="0" noProof="0">
                          <a:ln>
                            <a:noFill/>
                          </a:ln>
                          <a:solidFill>
                            <a:prstClr val="black"/>
                          </a:solidFill>
                          <a:effectLst/>
                          <a:uLnTx/>
                          <a:uFillTx/>
                          <a:latin typeface="Calibri"/>
                          <a:ea typeface="+mn-ea"/>
                          <a:cs typeface="+mn-cs"/>
                        </a:rPr>
                        <a:t>
 Das Gute an Lakritz ist ja, dass man es nur selten teilen muss.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https://quintly-image-storage.s3.amazonaws.com/ce3c7051b24efe7a43caa2123c501328/4acfa22d27e62fc4fff6c16f88e623bb.jpg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212092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- 2023-01-24 16:15:03</a:t>
                      </a:r>
                      <a:r>
                        <a:rPr kumimoji="0" lang="de-DE" sz="1000" b="0" i="0" u="none" strike="noStrike" kern="1200" cap="none" spc="0" normalizeH="0" baseline="0" noProof="0">
                          <a:ln>
                            <a:noFill/>
                          </a:ln>
                          <a:solidFill>
                            <a:prstClr val="black"/>
                          </a:solidFill>
                          <a:effectLst/>
                          <a:uLnTx/>
                          <a:uFillTx/>
                          <a:latin typeface="Calibri"/>
                          <a:ea typeface="+mn-ea"/>
                          <a:cs typeface="+mn-cs"/>
                        </a:rPr>
                        <a:t>
 Grillen im Essen? Seit heute zugelassen! Wir sind schon lange bereit – ihr auch? 😎 #AnGrillen2023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https://quintly-image-storage.s3.amazonaws.com/ce3c7051b24efe7a43caa2123c501328/70d1b33c3e075b91392706c75ea1809c.jpg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26929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- 2023-05-05 10:00:17</a:t>
                      </a:r>
                      <a:r>
                        <a:rPr kumimoji="0" lang="de-DE" sz="1000" b="0" i="0" u="none" strike="noStrike" kern="1200" cap="none" spc="0" normalizeH="0" baseline="0" noProof="0">
                          <a:ln>
                            <a:noFill/>
                          </a:ln>
                          <a:solidFill>
                            <a:prstClr val="black"/>
                          </a:solidFill>
                          <a:effectLst/>
                          <a:uLnTx/>
                          <a:uFillTx/>
                          <a:latin typeface="Calibri"/>
                          <a:ea typeface="+mn-ea"/>
                          <a:cs typeface="+mn-cs"/>
                        </a:rPr>
                        <a:t>
 🦗 Grillen in Schokolade? 🚫 Dann eben gegrillte Schokolade, natürlich auch vegan erhältlich! 😎 #Angrillen2023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https://quintly-image-storage.s3.amazonaws.com/ce3c7051b24efe7a43caa2123c501328/55aea80317dde5518b5f47a8788929b7.jpg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2835455614"/>
                  </a:ext>
                </a:extLst>
              </a:tr>
            </a:tbl>
          </a:graphicData>
        </a:graphic>
      </p:graphicFrame>
      <p:sp>
        <p:nvSpPr>
          <p:cNvPr id="4" name="Text Placeholder 3">
            <a:extLst>
              <a:ext uri="{FF2B5EF4-FFF2-40B4-BE49-F238E27FC236}">
                <a16:creationId xmlns:a16="http://schemas.microsoft.com/office/drawing/2014/main" id="{FCDA1607-F790-4AD3-92DE-348679DEED79}"/>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3995492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67109-EA2F-49A0-85A2-3FA1CF841BB6}"/>
              </a:ext>
            </a:extLst>
          </p:cNvPr>
          <p:cNvSpPr>
            <a:spLocks noGrp="1"/>
          </p:cNvSpPr>
          <p:nvPr>
            <p:ph type="title"/>
          </p:nvPr>
        </p:nvSpPr>
        <p:spPr/>
        <p:txBody>
          <a:bodyPr/>
          <a:lstStyle/>
          <a:p>
            <a:r>
              <a:rPr lang="en-US"/>
              <a:t>Facebook Original Own Posts Table | All profiles - 2 of 19</a:t>
            </a:r>
          </a:p>
        </p:txBody>
      </p:sp>
      <p:graphicFrame>
        <p:nvGraphicFramePr>
          <p:cNvPr id="5" name="Table Placeholder 4">
            <a:extLst>
              <a:ext uri="{FF2B5EF4-FFF2-40B4-BE49-F238E27FC236}">
                <a16:creationId xmlns:a16="http://schemas.microsoft.com/office/drawing/2014/main" id="{003E3801-0779-4C04-B1F0-DDBFC48D66B5}"/>
              </a:ext>
            </a:extLst>
          </p:cNvPr>
          <p:cNvGraphicFramePr>
            <a:graphicFrameLocks noGrp="1"/>
          </p:cNvGraphicFramePr>
          <p:nvPr>
            <p:ph type="tbl" sz="quarter" idx="13"/>
            <p:extLst>
              <p:ext uri="{D42A27DB-BD31-4B8C-83A1-F6EECF244321}">
                <p14:modId xmlns:p14="http://schemas.microsoft.com/office/powerpoint/2010/main" val="582656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7911696"/>
                    </a:ext>
                  </a:extLst>
                </a:gridCol>
                <a:gridCol w="1810512">
                  <a:extLst>
                    <a:ext uri="{9D8B030D-6E8A-4147-A177-3AD203B41FA5}">
                      <a16:colId xmlns:a16="http://schemas.microsoft.com/office/drawing/2014/main" val="1453274222"/>
                    </a:ext>
                  </a:extLst>
                </a:gridCol>
                <a:gridCol w="411480">
                  <a:extLst>
                    <a:ext uri="{9D8B030D-6E8A-4147-A177-3AD203B41FA5}">
                      <a16:colId xmlns:a16="http://schemas.microsoft.com/office/drawing/2014/main" val="2057041711"/>
                    </a:ext>
                  </a:extLst>
                </a:gridCol>
                <a:gridCol w="411480">
                  <a:extLst>
                    <a:ext uri="{9D8B030D-6E8A-4147-A177-3AD203B41FA5}">
                      <a16:colId xmlns:a16="http://schemas.microsoft.com/office/drawing/2014/main" val="4170088595"/>
                    </a:ext>
                  </a:extLst>
                </a:gridCol>
                <a:gridCol w="411480">
                  <a:extLst>
                    <a:ext uri="{9D8B030D-6E8A-4147-A177-3AD203B41FA5}">
                      <a16:colId xmlns:a16="http://schemas.microsoft.com/office/drawing/2014/main" val="3914491753"/>
                    </a:ext>
                  </a:extLst>
                </a:gridCol>
                <a:gridCol w="411480">
                  <a:extLst>
                    <a:ext uri="{9D8B030D-6E8A-4147-A177-3AD203B41FA5}">
                      <a16:colId xmlns:a16="http://schemas.microsoft.com/office/drawing/2014/main" val="3915813188"/>
                    </a:ext>
                  </a:extLst>
                </a:gridCol>
                <a:gridCol w="411480">
                  <a:extLst>
                    <a:ext uri="{9D8B030D-6E8A-4147-A177-3AD203B41FA5}">
                      <a16:colId xmlns:a16="http://schemas.microsoft.com/office/drawing/2014/main" val="3061371230"/>
                    </a:ext>
                  </a:extLst>
                </a:gridCol>
                <a:gridCol w="411480">
                  <a:extLst>
                    <a:ext uri="{9D8B030D-6E8A-4147-A177-3AD203B41FA5}">
                      <a16:colId xmlns:a16="http://schemas.microsoft.com/office/drawing/2014/main" val="422129764"/>
                    </a:ext>
                  </a:extLst>
                </a:gridCol>
                <a:gridCol w="411480">
                  <a:extLst>
                    <a:ext uri="{9D8B030D-6E8A-4147-A177-3AD203B41FA5}">
                      <a16:colId xmlns:a16="http://schemas.microsoft.com/office/drawing/2014/main" val="2004403053"/>
                    </a:ext>
                  </a:extLst>
                </a:gridCol>
                <a:gridCol w="411480">
                  <a:extLst>
                    <a:ext uri="{9D8B030D-6E8A-4147-A177-3AD203B41FA5}">
                      <a16:colId xmlns:a16="http://schemas.microsoft.com/office/drawing/2014/main" val="1106881305"/>
                    </a:ext>
                  </a:extLst>
                </a:gridCol>
                <a:gridCol w="411480">
                  <a:extLst>
                    <a:ext uri="{9D8B030D-6E8A-4147-A177-3AD203B41FA5}">
                      <a16:colId xmlns:a16="http://schemas.microsoft.com/office/drawing/2014/main" val="2283046560"/>
                    </a:ext>
                  </a:extLst>
                </a:gridCol>
                <a:gridCol w="411480">
                  <a:extLst>
                    <a:ext uri="{9D8B030D-6E8A-4147-A177-3AD203B41FA5}">
                      <a16:colId xmlns:a16="http://schemas.microsoft.com/office/drawing/2014/main" val="311878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426960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- 2023-02-28 18:01:35</a:t>
                      </a:r>
                      <a:r>
                        <a:rPr kumimoji="0" lang="de-DE" sz="1000" b="0" i="0" u="none" strike="noStrike" kern="1200" cap="none" spc="0" normalizeH="0" baseline="0" noProof="0">
                          <a:ln>
                            <a:noFill/>
                          </a:ln>
                          <a:solidFill>
                            <a:prstClr val="black"/>
                          </a:solidFill>
                          <a:effectLst/>
                          <a:uLnTx/>
                          <a:uFillTx/>
                          <a:latin typeface="Calibri"/>
                          <a:ea typeface="+mn-ea"/>
                          <a:cs typeface="+mn-cs"/>
                        </a:rPr>
                        <a:t>
 Wer im Sommer schon mal eine Schokolade im Auto vergessen hat, wird mir zustimmen: Sonne tut Schokolade nicht gut. 🥵☀️ Eigentlich. 
Wir nutzen jetzt nämlich die Energie der Sonne für den Transport unserer Schokolade. Für den Pendelverkehr zwischen unserem Roh- und Packstofflager, unserer Produktion und dem Logistikzentrum sind jetzt zwei E-LKW im Einsatz. Mehr erfahrt ihr hier.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https://quintly-image-storage.s3.amazonaws.com/ce3c7051b24efe7a43caa2123c501328/14b36069d415c04633d321a9c47b1c09.jpg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4082768356"/>
                  </a:ext>
                </a:extLst>
              </a:tr>
            </a:tbl>
          </a:graphicData>
        </a:graphic>
      </p:graphicFrame>
      <p:sp>
        <p:nvSpPr>
          <p:cNvPr id="4" name="Text Placeholder 3">
            <a:extLst>
              <a:ext uri="{FF2B5EF4-FFF2-40B4-BE49-F238E27FC236}">
                <a16:creationId xmlns:a16="http://schemas.microsoft.com/office/drawing/2014/main" id="{81B6D5B9-0C41-443C-B77F-B8D286D13EC4}"/>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1419858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7D91F-5B17-4897-B25C-5781D67289F1}"/>
              </a:ext>
            </a:extLst>
          </p:cNvPr>
          <p:cNvSpPr>
            <a:spLocks noGrp="1"/>
          </p:cNvSpPr>
          <p:nvPr>
            <p:ph type="title"/>
          </p:nvPr>
        </p:nvSpPr>
        <p:spPr/>
        <p:txBody>
          <a:bodyPr/>
          <a:lstStyle/>
          <a:p>
            <a:r>
              <a:rPr lang="en-US"/>
              <a:t>Facebook Original Own Posts Table | All profiles - 3 of 19</a:t>
            </a:r>
          </a:p>
        </p:txBody>
      </p:sp>
      <p:graphicFrame>
        <p:nvGraphicFramePr>
          <p:cNvPr id="5" name="Table Placeholder 4">
            <a:extLst>
              <a:ext uri="{FF2B5EF4-FFF2-40B4-BE49-F238E27FC236}">
                <a16:creationId xmlns:a16="http://schemas.microsoft.com/office/drawing/2014/main" id="{97EADDE8-27D0-44EC-BADA-67D6ADED2F3A}"/>
              </a:ext>
            </a:extLst>
          </p:cNvPr>
          <p:cNvGraphicFramePr>
            <a:graphicFrameLocks noGrp="1"/>
          </p:cNvGraphicFramePr>
          <p:nvPr>
            <p:ph type="tbl" sz="quarter" idx="13"/>
            <p:extLst>
              <p:ext uri="{D42A27DB-BD31-4B8C-83A1-F6EECF244321}">
                <p14:modId xmlns:p14="http://schemas.microsoft.com/office/powerpoint/2010/main" val="2711170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7212595"/>
                    </a:ext>
                  </a:extLst>
                </a:gridCol>
                <a:gridCol w="1810512">
                  <a:extLst>
                    <a:ext uri="{9D8B030D-6E8A-4147-A177-3AD203B41FA5}">
                      <a16:colId xmlns:a16="http://schemas.microsoft.com/office/drawing/2014/main" val="448301046"/>
                    </a:ext>
                  </a:extLst>
                </a:gridCol>
                <a:gridCol w="411480">
                  <a:extLst>
                    <a:ext uri="{9D8B030D-6E8A-4147-A177-3AD203B41FA5}">
                      <a16:colId xmlns:a16="http://schemas.microsoft.com/office/drawing/2014/main" val="1827551947"/>
                    </a:ext>
                  </a:extLst>
                </a:gridCol>
                <a:gridCol w="411480">
                  <a:extLst>
                    <a:ext uri="{9D8B030D-6E8A-4147-A177-3AD203B41FA5}">
                      <a16:colId xmlns:a16="http://schemas.microsoft.com/office/drawing/2014/main" val="365712574"/>
                    </a:ext>
                  </a:extLst>
                </a:gridCol>
                <a:gridCol w="411480">
                  <a:extLst>
                    <a:ext uri="{9D8B030D-6E8A-4147-A177-3AD203B41FA5}">
                      <a16:colId xmlns:a16="http://schemas.microsoft.com/office/drawing/2014/main" val="685366819"/>
                    </a:ext>
                  </a:extLst>
                </a:gridCol>
                <a:gridCol w="411480">
                  <a:extLst>
                    <a:ext uri="{9D8B030D-6E8A-4147-A177-3AD203B41FA5}">
                      <a16:colId xmlns:a16="http://schemas.microsoft.com/office/drawing/2014/main" val="2167643018"/>
                    </a:ext>
                  </a:extLst>
                </a:gridCol>
                <a:gridCol w="411480">
                  <a:extLst>
                    <a:ext uri="{9D8B030D-6E8A-4147-A177-3AD203B41FA5}">
                      <a16:colId xmlns:a16="http://schemas.microsoft.com/office/drawing/2014/main" val="4267167050"/>
                    </a:ext>
                  </a:extLst>
                </a:gridCol>
                <a:gridCol w="411480">
                  <a:extLst>
                    <a:ext uri="{9D8B030D-6E8A-4147-A177-3AD203B41FA5}">
                      <a16:colId xmlns:a16="http://schemas.microsoft.com/office/drawing/2014/main" val="3852003872"/>
                    </a:ext>
                  </a:extLst>
                </a:gridCol>
                <a:gridCol w="411480">
                  <a:extLst>
                    <a:ext uri="{9D8B030D-6E8A-4147-A177-3AD203B41FA5}">
                      <a16:colId xmlns:a16="http://schemas.microsoft.com/office/drawing/2014/main" val="1264434793"/>
                    </a:ext>
                  </a:extLst>
                </a:gridCol>
                <a:gridCol w="411480">
                  <a:extLst>
                    <a:ext uri="{9D8B030D-6E8A-4147-A177-3AD203B41FA5}">
                      <a16:colId xmlns:a16="http://schemas.microsoft.com/office/drawing/2014/main" val="2254052768"/>
                    </a:ext>
                  </a:extLst>
                </a:gridCol>
                <a:gridCol w="411480">
                  <a:extLst>
                    <a:ext uri="{9D8B030D-6E8A-4147-A177-3AD203B41FA5}">
                      <a16:colId xmlns:a16="http://schemas.microsoft.com/office/drawing/2014/main" val="3128561090"/>
                    </a:ext>
                  </a:extLst>
                </a:gridCol>
                <a:gridCol w="411480">
                  <a:extLst>
                    <a:ext uri="{9D8B030D-6E8A-4147-A177-3AD203B41FA5}">
                      <a16:colId xmlns:a16="http://schemas.microsoft.com/office/drawing/2014/main" val="731938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752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- 2023-03-21 14:41:51</a:t>
                      </a:r>
                      <a:r>
                        <a:rPr kumimoji="0" lang="de-DE" sz="1000" b="0" i="0" u="none" strike="noStrike" kern="1200" cap="none" spc="0" normalizeH="0" baseline="0" noProof="0">
                          <a:ln>
                            <a:noFill/>
                          </a:ln>
                          <a:solidFill>
                            <a:prstClr val="black"/>
                          </a:solidFill>
                          <a:effectLst/>
                          <a:uLnTx/>
                          <a:uFillTx/>
                          <a:latin typeface="Calibri"/>
                          <a:ea typeface="+mn-ea"/>
                          <a:cs typeface="+mn-cs"/>
                        </a:rPr>
                        <a:t>
 Für Schokolade braucht man Kakao. Damit meint man meistens die Kakaomasse. Schokolade wird jedoch aus Kakaomasse und Kakaobutter gemacht. Wo liegt der Unterschied und warum sind Transparenz und Rückverfolgbarkeit bei der Kakaobutter deutlich schwieriger? Das erfahrt ihr hier.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https://quintly-image-storage.s3.amazonaws.com/ce3c7051b24efe7a43caa2123c501328/10c11bac407b13819dd3e2cd80807d4a.jpg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988297811"/>
                  </a:ext>
                </a:extLst>
              </a:tr>
            </a:tbl>
          </a:graphicData>
        </a:graphic>
      </p:graphicFrame>
      <p:sp>
        <p:nvSpPr>
          <p:cNvPr id="4" name="Text Placeholder 3">
            <a:extLst>
              <a:ext uri="{FF2B5EF4-FFF2-40B4-BE49-F238E27FC236}">
                <a16:creationId xmlns:a16="http://schemas.microsoft.com/office/drawing/2014/main" id="{F3B6CE34-53A7-4859-ABE0-A4545E8EC88E}"/>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3422567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D98D4-ECE1-4995-B7E8-FE19220D84D6}"/>
              </a:ext>
            </a:extLst>
          </p:cNvPr>
          <p:cNvSpPr>
            <a:spLocks noGrp="1"/>
          </p:cNvSpPr>
          <p:nvPr>
            <p:ph type="title"/>
          </p:nvPr>
        </p:nvSpPr>
        <p:spPr/>
        <p:txBody>
          <a:bodyPr/>
          <a:lstStyle/>
          <a:p>
            <a:r>
              <a:rPr lang="en-US"/>
              <a:t>Facebook Original Own Posts Table | All profiles - 4 of 19</a:t>
            </a:r>
          </a:p>
        </p:txBody>
      </p:sp>
      <p:graphicFrame>
        <p:nvGraphicFramePr>
          <p:cNvPr id="5" name="Table Placeholder 4">
            <a:extLst>
              <a:ext uri="{FF2B5EF4-FFF2-40B4-BE49-F238E27FC236}">
                <a16:creationId xmlns:a16="http://schemas.microsoft.com/office/drawing/2014/main" id="{6D275B8A-8060-427F-A1CC-48263A9BC44A}"/>
              </a:ext>
            </a:extLst>
          </p:cNvPr>
          <p:cNvGraphicFramePr>
            <a:graphicFrameLocks noGrp="1"/>
          </p:cNvGraphicFramePr>
          <p:nvPr>
            <p:ph type="tbl" sz="quarter" idx="13"/>
            <p:extLst>
              <p:ext uri="{D42A27DB-BD31-4B8C-83A1-F6EECF244321}">
                <p14:modId xmlns:p14="http://schemas.microsoft.com/office/powerpoint/2010/main" val="3329918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53063262"/>
                    </a:ext>
                  </a:extLst>
                </a:gridCol>
                <a:gridCol w="1810512">
                  <a:extLst>
                    <a:ext uri="{9D8B030D-6E8A-4147-A177-3AD203B41FA5}">
                      <a16:colId xmlns:a16="http://schemas.microsoft.com/office/drawing/2014/main" val="3464582487"/>
                    </a:ext>
                  </a:extLst>
                </a:gridCol>
                <a:gridCol w="411480">
                  <a:extLst>
                    <a:ext uri="{9D8B030D-6E8A-4147-A177-3AD203B41FA5}">
                      <a16:colId xmlns:a16="http://schemas.microsoft.com/office/drawing/2014/main" val="2165728245"/>
                    </a:ext>
                  </a:extLst>
                </a:gridCol>
                <a:gridCol w="411480">
                  <a:extLst>
                    <a:ext uri="{9D8B030D-6E8A-4147-A177-3AD203B41FA5}">
                      <a16:colId xmlns:a16="http://schemas.microsoft.com/office/drawing/2014/main" val="3933000611"/>
                    </a:ext>
                  </a:extLst>
                </a:gridCol>
                <a:gridCol w="411480">
                  <a:extLst>
                    <a:ext uri="{9D8B030D-6E8A-4147-A177-3AD203B41FA5}">
                      <a16:colId xmlns:a16="http://schemas.microsoft.com/office/drawing/2014/main" val="1943073350"/>
                    </a:ext>
                  </a:extLst>
                </a:gridCol>
                <a:gridCol w="411480">
                  <a:extLst>
                    <a:ext uri="{9D8B030D-6E8A-4147-A177-3AD203B41FA5}">
                      <a16:colId xmlns:a16="http://schemas.microsoft.com/office/drawing/2014/main" val="2333720438"/>
                    </a:ext>
                  </a:extLst>
                </a:gridCol>
                <a:gridCol w="411480">
                  <a:extLst>
                    <a:ext uri="{9D8B030D-6E8A-4147-A177-3AD203B41FA5}">
                      <a16:colId xmlns:a16="http://schemas.microsoft.com/office/drawing/2014/main" val="1577116074"/>
                    </a:ext>
                  </a:extLst>
                </a:gridCol>
                <a:gridCol w="411480">
                  <a:extLst>
                    <a:ext uri="{9D8B030D-6E8A-4147-A177-3AD203B41FA5}">
                      <a16:colId xmlns:a16="http://schemas.microsoft.com/office/drawing/2014/main" val="884407572"/>
                    </a:ext>
                  </a:extLst>
                </a:gridCol>
                <a:gridCol w="411480">
                  <a:extLst>
                    <a:ext uri="{9D8B030D-6E8A-4147-A177-3AD203B41FA5}">
                      <a16:colId xmlns:a16="http://schemas.microsoft.com/office/drawing/2014/main" val="3769193041"/>
                    </a:ext>
                  </a:extLst>
                </a:gridCol>
                <a:gridCol w="411480">
                  <a:extLst>
                    <a:ext uri="{9D8B030D-6E8A-4147-A177-3AD203B41FA5}">
                      <a16:colId xmlns:a16="http://schemas.microsoft.com/office/drawing/2014/main" val="2020917471"/>
                    </a:ext>
                  </a:extLst>
                </a:gridCol>
                <a:gridCol w="411480">
                  <a:extLst>
                    <a:ext uri="{9D8B030D-6E8A-4147-A177-3AD203B41FA5}">
                      <a16:colId xmlns:a16="http://schemas.microsoft.com/office/drawing/2014/main" val="27077624"/>
                    </a:ext>
                  </a:extLst>
                </a:gridCol>
                <a:gridCol w="411480">
                  <a:extLst>
                    <a:ext uri="{9D8B030D-6E8A-4147-A177-3AD203B41FA5}">
                      <a16:colId xmlns:a16="http://schemas.microsoft.com/office/drawing/2014/main" val="3922364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3123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- 2023-05-02 13:54:01</a:t>
                      </a:r>
                      <a:r>
                        <a:rPr kumimoji="0" lang="de-DE" sz="1000" b="0" i="0" u="none" strike="noStrike" kern="1200" cap="none" spc="0" normalizeH="0" baseline="0" noProof="0">
                          <a:ln>
                            <a:noFill/>
                          </a:ln>
                          <a:solidFill>
                            <a:prstClr val="black"/>
                          </a:solidFill>
                          <a:effectLst/>
                          <a:uLnTx/>
                          <a:uFillTx/>
                          <a:latin typeface="Calibri"/>
                          <a:ea typeface="+mn-ea"/>
                          <a:cs typeface="+mn-cs"/>
                        </a:rPr>
                        <a:t>
 Wart ihr schon mal in unserer Bunten Schokowelt in Berlin? Nach drei Monaten Umbauzeit hat die Bunte Schokowelt wieder geöffnet und präsentiert sich nicht nur im neuen Look, sondern mit einem neuen, interaktiven Konzept. Was das mit meinem Thema Nachhaltigkeit zu tun hat? Darüber habe ich mich mit meinen Kolleginnen Anne und Susan aus der Bunten Schokowelt unterhalten. Mehr dazu in unserem Blog.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https://quintly-image-storage.s3.amazonaws.com/ce3c7051b24efe7a43caa2123c501328/d4793ca1e1f9f2ee6d988b4a21975d41.jpg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207926389"/>
                  </a:ext>
                </a:extLst>
              </a:tr>
            </a:tbl>
          </a:graphicData>
        </a:graphic>
      </p:graphicFrame>
      <p:sp>
        <p:nvSpPr>
          <p:cNvPr id="4" name="Text Placeholder 3">
            <a:extLst>
              <a:ext uri="{FF2B5EF4-FFF2-40B4-BE49-F238E27FC236}">
                <a16:creationId xmlns:a16="http://schemas.microsoft.com/office/drawing/2014/main" id="{DDF00B99-28AB-45C3-AC31-568891EC0C6D}"/>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2527345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D3539-D1B7-4DA0-873C-F66F2D5CC3F0}"/>
              </a:ext>
            </a:extLst>
          </p:cNvPr>
          <p:cNvSpPr>
            <a:spLocks noGrp="1"/>
          </p:cNvSpPr>
          <p:nvPr>
            <p:ph type="title"/>
          </p:nvPr>
        </p:nvSpPr>
        <p:spPr/>
        <p:txBody>
          <a:bodyPr/>
          <a:lstStyle/>
          <a:p>
            <a:r>
              <a:rPr lang="en-US"/>
              <a:t>Facebook Original Own Posts Table | All profiles - 5 of 19</a:t>
            </a:r>
          </a:p>
        </p:txBody>
      </p:sp>
      <p:graphicFrame>
        <p:nvGraphicFramePr>
          <p:cNvPr id="5" name="Table Placeholder 4">
            <a:extLst>
              <a:ext uri="{FF2B5EF4-FFF2-40B4-BE49-F238E27FC236}">
                <a16:creationId xmlns:a16="http://schemas.microsoft.com/office/drawing/2014/main" id="{5009A637-0E1C-4484-9A7B-FF9AD7209E2D}"/>
              </a:ext>
            </a:extLst>
          </p:cNvPr>
          <p:cNvGraphicFramePr>
            <a:graphicFrameLocks noGrp="1"/>
          </p:cNvGraphicFramePr>
          <p:nvPr>
            <p:ph type="tbl" sz="quarter" idx="13"/>
            <p:extLst>
              <p:ext uri="{D42A27DB-BD31-4B8C-83A1-F6EECF244321}">
                <p14:modId xmlns:p14="http://schemas.microsoft.com/office/powerpoint/2010/main" val="221410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5060984"/>
                    </a:ext>
                  </a:extLst>
                </a:gridCol>
                <a:gridCol w="1810512">
                  <a:extLst>
                    <a:ext uri="{9D8B030D-6E8A-4147-A177-3AD203B41FA5}">
                      <a16:colId xmlns:a16="http://schemas.microsoft.com/office/drawing/2014/main" val="1715035784"/>
                    </a:ext>
                  </a:extLst>
                </a:gridCol>
                <a:gridCol w="411480">
                  <a:extLst>
                    <a:ext uri="{9D8B030D-6E8A-4147-A177-3AD203B41FA5}">
                      <a16:colId xmlns:a16="http://schemas.microsoft.com/office/drawing/2014/main" val="3665611447"/>
                    </a:ext>
                  </a:extLst>
                </a:gridCol>
                <a:gridCol w="411480">
                  <a:extLst>
                    <a:ext uri="{9D8B030D-6E8A-4147-A177-3AD203B41FA5}">
                      <a16:colId xmlns:a16="http://schemas.microsoft.com/office/drawing/2014/main" val="2242686785"/>
                    </a:ext>
                  </a:extLst>
                </a:gridCol>
                <a:gridCol w="411480">
                  <a:extLst>
                    <a:ext uri="{9D8B030D-6E8A-4147-A177-3AD203B41FA5}">
                      <a16:colId xmlns:a16="http://schemas.microsoft.com/office/drawing/2014/main" val="2162752009"/>
                    </a:ext>
                  </a:extLst>
                </a:gridCol>
                <a:gridCol w="411480">
                  <a:extLst>
                    <a:ext uri="{9D8B030D-6E8A-4147-A177-3AD203B41FA5}">
                      <a16:colId xmlns:a16="http://schemas.microsoft.com/office/drawing/2014/main" val="3329784291"/>
                    </a:ext>
                  </a:extLst>
                </a:gridCol>
                <a:gridCol w="411480">
                  <a:extLst>
                    <a:ext uri="{9D8B030D-6E8A-4147-A177-3AD203B41FA5}">
                      <a16:colId xmlns:a16="http://schemas.microsoft.com/office/drawing/2014/main" val="2915554177"/>
                    </a:ext>
                  </a:extLst>
                </a:gridCol>
                <a:gridCol w="411480">
                  <a:extLst>
                    <a:ext uri="{9D8B030D-6E8A-4147-A177-3AD203B41FA5}">
                      <a16:colId xmlns:a16="http://schemas.microsoft.com/office/drawing/2014/main" val="3106060962"/>
                    </a:ext>
                  </a:extLst>
                </a:gridCol>
                <a:gridCol w="411480">
                  <a:extLst>
                    <a:ext uri="{9D8B030D-6E8A-4147-A177-3AD203B41FA5}">
                      <a16:colId xmlns:a16="http://schemas.microsoft.com/office/drawing/2014/main" val="2109392280"/>
                    </a:ext>
                  </a:extLst>
                </a:gridCol>
                <a:gridCol w="411480">
                  <a:extLst>
                    <a:ext uri="{9D8B030D-6E8A-4147-A177-3AD203B41FA5}">
                      <a16:colId xmlns:a16="http://schemas.microsoft.com/office/drawing/2014/main" val="3735188311"/>
                    </a:ext>
                  </a:extLst>
                </a:gridCol>
                <a:gridCol w="411480">
                  <a:extLst>
                    <a:ext uri="{9D8B030D-6E8A-4147-A177-3AD203B41FA5}">
                      <a16:colId xmlns:a16="http://schemas.microsoft.com/office/drawing/2014/main" val="490366367"/>
                    </a:ext>
                  </a:extLst>
                </a:gridCol>
                <a:gridCol w="411480">
                  <a:extLst>
                    <a:ext uri="{9D8B030D-6E8A-4147-A177-3AD203B41FA5}">
                      <a16:colId xmlns:a16="http://schemas.microsoft.com/office/drawing/2014/main" val="63789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32080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- 2023-06-16 12:00:45</a:t>
                      </a:r>
                      <a:r>
                        <a:rPr kumimoji="0" lang="de-DE" sz="1000" b="0" i="0" u="none" strike="noStrike" kern="1200" cap="none" spc="0" normalizeH="0" baseline="0" noProof="0">
                          <a:ln>
                            <a:noFill/>
                          </a:ln>
                          <a:solidFill>
                            <a:prstClr val="black"/>
                          </a:solidFill>
                          <a:effectLst/>
                          <a:uLnTx/>
                          <a:uFillTx/>
                          <a:latin typeface="Calibri"/>
                          <a:ea typeface="+mn-ea"/>
                          <a:cs typeface="+mn-cs"/>
                        </a:rPr>
                        <a:t>
 Hier kommt der Snack aus euren Sweet Dreams.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https://quintly-image-storage.s3.amazonaws.com/ce3c7051b24efe7a43caa2123c501328/0b656d16362468f45ffce6eae4f63bab.jpg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1873885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- 2023-02-14 13:30:41</a:t>
                      </a:r>
                      <a:r>
                        <a:rPr kumimoji="0" lang="de-DE" sz="1000" b="0" i="0" u="none" strike="noStrike" kern="1200" cap="none" spc="0" normalizeH="0" baseline="0" noProof="0">
                          <a:ln>
                            <a:noFill/>
                          </a:ln>
                          <a:solidFill>
                            <a:prstClr val="black"/>
                          </a:solidFill>
                          <a:effectLst/>
                          <a:uLnTx/>
                          <a:uFillTx/>
                          <a:latin typeface="Calibri"/>
                          <a:ea typeface="+mn-ea"/>
                          <a:cs typeface="+mn-cs"/>
                        </a:rPr>
                        <a:t>
 Ritter Sport 🍫 + frische Erdbeeren 🍓 = Perfect Match 🫶🏼
Das Rezept zum Nachmachen findet ihr auf unserem Blog.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https://quintly-image-storage.s3.amazonaws.com/ce3c7051b24efe7a43caa2123c501328/fe1536253a74d376f5711dc918912c58.jpg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374782085"/>
                  </a:ext>
                </a:extLst>
              </a:tr>
            </a:tbl>
          </a:graphicData>
        </a:graphic>
      </p:graphicFrame>
      <p:sp>
        <p:nvSpPr>
          <p:cNvPr id="4" name="Text Placeholder 3">
            <a:extLst>
              <a:ext uri="{FF2B5EF4-FFF2-40B4-BE49-F238E27FC236}">
                <a16:creationId xmlns:a16="http://schemas.microsoft.com/office/drawing/2014/main" id="{51C6034E-CCF0-4CD0-87E4-F6B151FB90CF}"/>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2227916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1E338-E7EE-4FC5-BFF4-EFF3B8FF483C}"/>
              </a:ext>
            </a:extLst>
          </p:cNvPr>
          <p:cNvSpPr>
            <a:spLocks noGrp="1"/>
          </p:cNvSpPr>
          <p:nvPr>
            <p:ph type="title"/>
          </p:nvPr>
        </p:nvSpPr>
        <p:spPr/>
        <p:txBody>
          <a:bodyPr/>
          <a:lstStyle/>
          <a:p>
            <a:r>
              <a:rPr lang="en-US"/>
              <a:t>Facebook Original Own Posts Table | All profiles - 6 of 19</a:t>
            </a:r>
          </a:p>
        </p:txBody>
      </p:sp>
      <p:graphicFrame>
        <p:nvGraphicFramePr>
          <p:cNvPr id="5" name="Table Placeholder 4">
            <a:extLst>
              <a:ext uri="{FF2B5EF4-FFF2-40B4-BE49-F238E27FC236}">
                <a16:creationId xmlns:a16="http://schemas.microsoft.com/office/drawing/2014/main" id="{82BFB95E-4F69-427C-A312-B5D906A646E6}"/>
              </a:ext>
            </a:extLst>
          </p:cNvPr>
          <p:cNvGraphicFramePr>
            <a:graphicFrameLocks noGrp="1"/>
          </p:cNvGraphicFramePr>
          <p:nvPr>
            <p:ph type="tbl" sz="quarter" idx="13"/>
            <p:extLst>
              <p:ext uri="{D42A27DB-BD31-4B8C-83A1-F6EECF244321}">
                <p14:modId xmlns:p14="http://schemas.microsoft.com/office/powerpoint/2010/main" val="2124553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39133175"/>
                    </a:ext>
                  </a:extLst>
                </a:gridCol>
                <a:gridCol w="1810512">
                  <a:extLst>
                    <a:ext uri="{9D8B030D-6E8A-4147-A177-3AD203B41FA5}">
                      <a16:colId xmlns:a16="http://schemas.microsoft.com/office/drawing/2014/main" val="2264534373"/>
                    </a:ext>
                  </a:extLst>
                </a:gridCol>
                <a:gridCol w="411480">
                  <a:extLst>
                    <a:ext uri="{9D8B030D-6E8A-4147-A177-3AD203B41FA5}">
                      <a16:colId xmlns:a16="http://schemas.microsoft.com/office/drawing/2014/main" val="3120335700"/>
                    </a:ext>
                  </a:extLst>
                </a:gridCol>
                <a:gridCol w="411480">
                  <a:extLst>
                    <a:ext uri="{9D8B030D-6E8A-4147-A177-3AD203B41FA5}">
                      <a16:colId xmlns:a16="http://schemas.microsoft.com/office/drawing/2014/main" val="3933991800"/>
                    </a:ext>
                  </a:extLst>
                </a:gridCol>
                <a:gridCol w="411480">
                  <a:extLst>
                    <a:ext uri="{9D8B030D-6E8A-4147-A177-3AD203B41FA5}">
                      <a16:colId xmlns:a16="http://schemas.microsoft.com/office/drawing/2014/main" val="3675413588"/>
                    </a:ext>
                  </a:extLst>
                </a:gridCol>
                <a:gridCol w="411480">
                  <a:extLst>
                    <a:ext uri="{9D8B030D-6E8A-4147-A177-3AD203B41FA5}">
                      <a16:colId xmlns:a16="http://schemas.microsoft.com/office/drawing/2014/main" val="2305772734"/>
                    </a:ext>
                  </a:extLst>
                </a:gridCol>
                <a:gridCol w="411480">
                  <a:extLst>
                    <a:ext uri="{9D8B030D-6E8A-4147-A177-3AD203B41FA5}">
                      <a16:colId xmlns:a16="http://schemas.microsoft.com/office/drawing/2014/main" val="4133377890"/>
                    </a:ext>
                  </a:extLst>
                </a:gridCol>
                <a:gridCol w="411480">
                  <a:extLst>
                    <a:ext uri="{9D8B030D-6E8A-4147-A177-3AD203B41FA5}">
                      <a16:colId xmlns:a16="http://schemas.microsoft.com/office/drawing/2014/main" val="1315486885"/>
                    </a:ext>
                  </a:extLst>
                </a:gridCol>
                <a:gridCol w="411480">
                  <a:extLst>
                    <a:ext uri="{9D8B030D-6E8A-4147-A177-3AD203B41FA5}">
                      <a16:colId xmlns:a16="http://schemas.microsoft.com/office/drawing/2014/main" val="609038553"/>
                    </a:ext>
                  </a:extLst>
                </a:gridCol>
                <a:gridCol w="411480">
                  <a:extLst>
                    <a:ext uri="{9D8B030D-6E8A-4147-A177-3AD203B41FA5}">
                      <a16:colId xmlns:a16="http://schemas.microsoft.com/office/drawing/2014/main" val="179876201"/>
                    </a:ext>
                  </a:extLst>
                </a:gridCol>
                <a:gridCol w="411480">
                  <a:extLst>
                    <a:ext uri="{9D8B030D-6E8A-4147-A177-3AD203B41FA5}">
                      <a16:colId xmlns:a16="http://schemas.microsoft.com/office/drawing/2014/main" val="569020885"/>
                    </a:ext>
                  </a:extLst>
                </a:gridCol>
                <a:gridCol w="411480">
                  <a:extLst>
                    <a:ext uri="{9D8B030D-6E8A-4147-A177-3AD203B41FA5}">
                      <a16:colId xmlns:a16="http://schemas.microsoft.com/office/drawing/2014/main" val="672807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70552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- 2023-01-10 12:54:43</a:t>
                      </a:r>
                      <a:r>
                        <a:rPr kumimoji="0" lang="de-DE" sz="1000" b="0" i="0" u="none" strike="noStrike" kern="1200" cap="none" spc="0" normalizeH="0" baseline="0" noProof="0">
                          <a:ln>
                            <a:noFill/>
                          </a:ln>
                          <a:solidFill>
                            <a:prstClr val="black"/>
                          </a:solidFill>
                          <a:effectLst/>
                          <a:uLnTx/>
                          <a:uFillTx/>
                          <a:latin typeface="Calibri"/>
                          <a:ea typeface="+mn-ea"/>
                          <a:cs typeface="+mn-cs"/>
                        </a:rPr>
                        <a:t>
 Euer morgendlicher Quark schmeckt etwas mager? Das muss doch nicht sein! Wir zeigen euch, wie ihr eurem Quark mit unserer leckeren Schokolade ganz easy ein Upgrade verschaffen könnt! 🍫💪🏼 Das Rezept findet ihr auf unserem Blog, der übrigens auch ein kleines Upgrade bekommen hat.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https://quintly-image-storage.s3.amazonaws.com/ce3c7051b24efe7a43caa2123c501328/a1fc4fe599010b069afb9d796cdc3ed9.jpg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67515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- 2023-05-19 10:00:16</a:t>
                      </a:r>
                      <a:r>
                        <a:rPr kumimoji="0" lang="de-DE" sz="1000" b="0" i="0" u="none" strike="noStrike" kern="1200" cap="none" spc="0" normalizeH="0" baseline="0" noProof="0">
                          <a:ln>
                            <a:noFill/>
                          </a:ln>
                          <a:solidFill>
                            <a:prstClr val="black"/>
                          </a:solidFill>
                          <a:effectLst/>
                          <a:uLnTx/>
                          <a:uFillTx/>
                          <a:latin typeface="Calibri"/>
                          <a:ea typeface="+mn-ea"/>
                          <a:cs typeface="+mn-cs"/>
                        </a:rPr>
                        <a:t>
 Kaum eine unserer Fakesorten hat so viel Style(s) – die würden wir zu gern vernaschen. Wer noch?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https://quintly-image-storage.s3.amazonaws.com/ce3c7051b24efe7a43caa2123c501328/af92e5cb01fd57bfb4effd48da4741f5.jpg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654428250"/>
                  </a:ext>
                </a:extLst>
              </a:tr>
            </a:tbl>
          </a:graphicData>
        </a:graphic>
      </p:graphicFrame>
      <p:sp>
        <p:nvSpPr>
          <p:cNvPr id="4" name="Text Placeholder 3">
            <a:extLst>
              <a:ext uri="{FF2B5EF4-FFF2-40B4-BE49-F238E27FC236}">
                <a16:creationId xmlns:a16="http://schemas.microsoft.com/office/drawing/2014/main" id="{141F09C1-A36A-47C8-B37D-8C6FE3300690}"/>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2555640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D901F-27B0-4F78-B4DC-6EC474989BA7}"/>
              </a:ext>
            </a:extLst>
          </p:cNvPr>
          <p:cNvSpPr>
            <a:spLocks noGrp="1"/>
          </p:cNvSpPr>
          <p:nvPr>
            <p:ph type="title"/>
          </p:nvPr>
        </p:nvSpPr>
        <p:spPr/>
        <p:txBody>
          <a:bodyPr/>
          <a:lstStyle/>
          <a:p>
            <a:r>
              <a:rPr lang="en-US"/>
              <a:t>Facebook Original Own Posts Table | All profiles - 7 of 19</a:t>
            </a:r>
          </a:p>
        </p:txBody>
      </p:sp>
      <p:graphicFrame>
        <p:nvGraphicFramePr>
          <p:cNvPr id="5" name="Table Placeholder 4">
            <a:extLst>
              <a:ext uri="{FF2B5EF4-FFF2-40B4-BE49-F238E27FC236}">
                <a16:creationId xmlns:a16="http://schemas.microsoft.com/office/drawing/2014/main" id="{18C68D37-10E7-43BF-9D4F-7773BA633384}"/>
              </a:ext>
            </a:extLst>
          </p:cNvPr>
          <p:cNvGraphicFramePr>
            <a:graphicFrameLocks noGrp="1"/>
          </p:cNvGraphicFramePr>
          <p:nvPr>
            <p:ph type="tbl" sz="quarter" idx="13"/>
            <p:extLst>
              <p:ext uri="{D42A27DB-BD31-4B8C-83A1-F6EECF244321}">
                <p14:modId xmlns:p14="http://schemas.microsoft.com/office/powerpoint/2010/main" val="813704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6959237"/>
                    </a:ext>
                  </a:extLst>
                </a:gridCol>
                <a:gridCol w="1810512">
                  <a:extLst>
                    <a:ext uri="{9D8B030D-6E8A-4147-A177-3AD203B41FA5}">
                      <a16:colId xmlns:a16="http://schemas.microsoft.com/office/drawing/2014/main" val="516370311"/>
                    </a:ext>
                  </a:extLst>
                </a:gridCol>
                <a:gridCol w="411480">
                  <a:extLst>
                    <a:ext uri="{9D8B030D-6E8A-4147-A177-3AD203B41FA5}">
                      <a16:colId xmlns:a16="http://schemas.microsoft.com/office/drawing/2014/main" val="2892107801"/>
                    </a:ext>
                  </a:extLst>
                </a:gridCol>
                <a:gridCol w="411480">
                  <a:extLst>
                    <a:ext uri="{9D8B030D-6E8A-4147-A177-3AD203B41FA5}">
                      <a16:colId xmlns:a16="http://schemas.microsoft.com/office/drawing/2014/main" val="25718936"/>
                    </a:ext>
                  </a:extLst>
                </a:gridCol>
                <a:gridCol w="411480">
                  <a:extLst>
                    <a:ext uri="{9D8B030D-6E8A-4147-A177-3AD203B41FA5}">
                      <a16:colId xmlns:a16="http://schemas.microsoft.com/office/drawing/2014/main" val="26475976"/>
                    </a:ext>
                  </a:extLst>
                </a:gridCol>
                <a:gridCol w="411480">
                  <a:extLst>
                    <a:ext uri="{9D8B030D-6E8A-4147-A177-3AD203B41FA5}">
                      <a16:colId xmlns:a16="http://schemas.microsoft.com/office/drawing/2014/main" val="3431548959"/>
                    </a:ext>
                  </a:extLst>
                </a:gridCol>
                <a:gridCol w="411480">
                  <a:extLst>
                    <a:ext uri="{9D8B030D-6E8A-4147-A177-3AD203B41FA5}">
                      <a16:colId xmlns:a16="http://schemas.microsoft.com/office/drawing/2014/main" val="1123654322"/>
                    </a:ext>
                  </a:extLst>
                </a:gridCol>
                <a:gridCol w="411480">
                  <a:extLst>
                    <a:ext uri="{9D8B030D-6E8A-4147-A177-3AD203B41FA5}">
                      <a16:colId xmlns:a16="http://schemas.microsoft.com/office/drawing/2014/main" val="975303158"/>
                    </a:ext>
                  </a:extLst>
                </a:gridCol>
                <a:gridCol w="411480">
                  <a:extLst>
                    <a:ext uri="{9D8B030D-6E8A-4147-A177-3AD203B41FA5}">
                      <a16:colId xmlns:a16="http://schemas.microsoft.com/office/drawing/2014/main" val="2614896036"/>
                    </a:ext>
                  </a:extLst>
                </a:gridCol>
                <a:gridCol w="411480">
                  <a:extLst>
                    <a:ext uri="{9D8B030D-6E8A-4147-A177-3AD203B41FA5}">
                      <a16:colId xmlns:a16="http://schemas.microsoft.com/office/drawing/2014/main" val="1244946866"/>
                    </a:ext>
                  </a:extLst>
                </a:gridCol>
                <a:gridCol w="411480">
                  <a:extLst>
                    <a:ext uri="{9D8B030D-6E8A-4147-A177-3AD203B41FA5}">
                      <a16:colId xmlns:a16="http://schemas.microsoft.com/office/drawing/2014/main" val="854528318"/>
                    </a:ext>
                  </a:extLst>
                </a:gridCol>
                <a:gridCol w="411480">
                  <a:extLst>
                    <a:ext uri="{9D8B030D-6E8A-4147-A177-3AD203B41FA5}">
                      <a16:colId xmlns:a16="http://schemas.microsoft.com/office/drawing/2014/main" val="2145670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18273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- 2023-06-27 16:51:38</a:t>
                      </a:r>
                      <a:r>
                        <a:rPr kumimoji="0" lang="de-DE" sz="1000" b="0" i="0" u="none" strike="noStrike" kern="1200" cap="none" spc="0" normalizeH="0" baseline="0" noProof="0">
                          <a:ln>
                            <a:noFill/>
                          </a:ln>
                          <a:solidFill>
                            <a:prstClr val="black"/>
                          </a:solidFill>
                          <a:effectLst/>
                          <a:uLnTx/>
                          <a:uFillTx/>
                          <a:latin typeface="Calibri"/>
                          <a:ea typeface="+mn-ea"/>
                          <a:cs typeface="+mn-cs"/>
                        </a:rPr>
                        <a:t>
 Es gibt nur sehr wenige Schokoladenhersteller, die eine eigene Kakaofarm haben. Wir schon. Und wir haben mal nachgefragt, wie es knapp ein Jahr nach Tropensturm Bonnie und ein Dreivierteljahr nach Hurrikan Julia auf unserer Kakaofarm aussieht. Neugierig?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https://quintly-image-storage.s3.amazonaws.com/ce3c7051b24efe7a43caa2123c501328/6d22f35ae37a8531c989f40faf42e53e.jpg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408646747"/>
                  </a:ext>
                </a:extLst>
              </a:tr>
            </a:tbl>
          </a:graphicData>
        </a:graphic>
      </p:graphicFrame>
      <p:sp>
        <p:nvSpPr>
          <p:cNvPr id="4" name="Text Placeholder 3">
            <a:extLst>
              <a:ext uri="{FF2B5EF4-FFF2-40B4-BE49-F238E27FC236}">
                <a16:creationId xmlns:a16="http://schemas.microsoft.com/office/drawing/2014/main" id="{EBAA50DE-63F1-4341-8CAE-BCFDBDCC8F1A}"/>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4167868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49689-BF52-4E92-AA34-760992CFAEC0}"/>
              </a:ext>
            </a:extLst>
          </p:cNvPr>
          <p:cNvSpPr>
            <a:spLocks noGrp="1"/>
          </p:cNvSpPr>
          <p:nvPr>
            <p:ph type="title"/>
          </p:nvPr>
        </p:nvSpPr>
        <p:spPr/>
        <p:txBody>
          <a:bodyPr/>
          <a:lstStyle/>
          <a:p>
            <a:r>
              <a:rPr lang="en-US"/>
              <a:t>Facebook Original Own Posts Table | All profiles - 8 of 19</a:t>
            </a:r>
          </a:p>
        </p:txBody>
      </p:sp>
      <p:graphicFrame>
        <p:nvGraphicFramePr>
          <p:cNvPr id="5" name="Table Placeholder 4">
            <a:extLst>
              <a:ext uri="{FF2B5EF4-FFF2-40B4-BE49-F238E27FC236}">
                <a16:creationId xmlns:a16="http://schemas.microsoft.com/office/drawing/2014/main" id="{C9AF346A-BEA6-4ACC-B6D6-5358F1306FE3}"/>
              </a:ext>
            </a:extLst>
          </p:cNvPr>
          <p:cNvGraphicFramePr>
            <a:graphicFrameLocks noGrp="1"/>
          </p:cNvGraphicFramePr>
          <p:nvPr>
            <p:ph type="tbl" sz="quarter" idx="13"/>
            <p:extLst>
              <p:ext uri="{D42A27DB-BD31-4B8C-83A1-F6EECF244321}">
                <p14:modId xmlns:p14="http://schemas.microsoft.com/office/powerpoint/2010/main" val="3300901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1714076"/>
                    </a:ext>
                  </a:extLst>
                </a:gridCol>
                <a:gridCol w="1810512">
                  <a:extLst>
                    <a:ext uri="{9D8B030D-6E8A-4147-A177-3AD203B41FA5}">
                      <a16:colId xmlns:a16="http://schemas.microsoft.com/office/drawing/2014/main" val="3994440096"/>
                    </a:ext>
                  </a:extLst>
                </a:gridCol>
                <a:gridCol w="411480">
                  <a:extLst>
                    <a:ext uri="{9D8B030D-6E8A-4147-A177-3AD203B41FA5}">
                      <a16:colId xmlns:a16="http://schemas.microsoft.com/office/drawing/2014/main" val="953316764"/>
                    </a:ext>
                  </a:extLst>
                </a:gridCol>
                <a:gridCol w="411480">
                  <a:extLst>
                    <a:ext uri="{9D8B030D-6E8A-4147-A177-3AD203B41FA5}">
                      <a16:colId xmlns:a16="http://schemas.microsoft.com/office/drawing/2014/main" val="19945954"/>
                    </a:ext>
                  </a:extLst>
                </a:gridCol>
                <a:gridCol w="411480">
                  <a:extLst>
                    <a:ext uri="{9D8B030D-6E8A-4147-A177-3AD203B41FA5}">
                      <a16:colId xmlns:a16="http://schemas.microsoft.com/office/drawing/2014/main" val="3978989580"/>
                    </a:ext>
                  </a:extLst>
                </a:gridCol>
                <a:gridCol w="411480">
                  <a:extLst>
                    <a:ext uri="{9D8B030D-6E8A-4147-A177-3AD203B41FA5}">
                      <a16:colId xmlns:a16="http://schemas.microsoft.com/office/drawing/2014/main" val="880587909"/>
                    </a:ext>
                  </a:extLst>
                </a:gridCol>
                <a:gridCol w="411480">
                  <a:extLst>
                    <a:ext uri="{9D8B030D-6E8A-4147-A177-3AD203B41FA5}">
                      <a16:colId xmlns:a16="http://schemas.microsoft.com/office/drawing/2014/main" val="2338795744"/>
                    </a:ext>
                  </a:extLst>
                </a:gridCol>
                <a:gridCol w="411480">
                  <a:extLst>
                    <a:ext uri="{9D8B030D-6E8A-4147-A177-3AD203B41FA5}">
                      <a16:colId xmlns:a16="http://schemas.microsoft.com/office/drawing/2014/main" val="2394070828"/>
                    </a:ext>
                  </a:extLst>
                </a:gridCol>
                <a:gridCol w="411480">
                  <a:extLst>
                    <a:ext uri="{9D8B030D-6E8A-4147-A177-3AD203B41FA5}">
                      <a16:colId xmlns:a16="http://schemas.microsoft.com/office/drawing/2014/main" val="3109883489"/>
                    </a:ext>
                  </a:extLst>
                </a:gridCol>
                <a:gridCol w="411480">
                  <a:extLst>
                    <a:ext uri="{9D8B030D-6E8A-4147-A177-3AD203B41FA5}">
                      <a16:colId xmlns:a16="http://schemas.microsoft.com/office/drawing/2014/main" val="3475027845"/>
                    </a:ext>
                  </a:extLst>
                </a:gridCol>
                <a:gridCol w="411480">
                  <a:extLst>
                    <a:ext uri="{9D8B030D-6E8A-4147-A177-3AD203B41FA5}">
                      <a16:colId xmlns:a16="http://schemas.microsoft.com/office/drawing/2014/main" val="3632227464"/>
                    </a:ext>
                  </a:extLst>
                </a:gridCol>
                <a:gridCol w="411480">
                  <a:extLst>
                    <a:ext uri="{9D8B030D-6E8A-4147-A177-3AD203B41FA5}">
                      <a16:colId xmlns:a16="http://schemas.microsoft.com/office/drawing/2014/main" val="227404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855212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- 2023-03-09 16:35:08</a:t>
                      </a:r>
                      <a:r>
                        <a:rPr kumimoji="0" lang="de-DE" sz="1000" b="0" i="0" u="none" strike="noStrike" kern="1200" cap="none" spc="0" normalizeH="0" baseline="0" noProof="0">
                          <a:ln>
                            <a:noFill/>
                          </a:ln>
                          <a:solidFill>
                            <a:prstClr val="black"/>
                          </a:solidFill>
                          <a:effectLst/>
                          <a:uLnTx/>
                          <a:uFillTx/>
                          <a:latin typeface="Calibri"/>
                          <a:ea typeface="+mn-ea"/>
                          <a:cs typeface="+mn-cs"/>
                        </a:rPr>
                        <a:t>
 Unsere Cacao y Nada ist endlich wieder da! 🌱🍫 
Die #LimitedEdition aus 100 % Kakao gibt es ab sofort und nur solange der Vorrat reicht in unserem Onlineshop sowie in der Bunten SchokoWelt in Waldenbuch. 
Wer sie noch nicht probiert hat, sollte schnell sein – es lohnt sich!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https://quintly-image-storage.s3.amazonaws.com/ce3c7051b24efe7a43caa2123c501328/41e331495bd55ecc677151db773d688b.jpg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054808273"/>
                  </a:ext>
                </a:extLst>
              </a:tr>
            </a:tbl>
          </a:graphicData>
        </a:graphic>
      </p:graphicFrame>
      <p:sp>
        <p:nvSpPr>
          <p:cNvPr id="4" name="Text Placeholder 3">
            <a:extLst>
              <a:ext uri="{FF2B5EF4-FFF2-40B4-BE49-F238E27FC236}">
                <a16:creationId xmlns:a16="http://schemas.microsoft.com/office/drawing/2014/main" id="{10C8A02E-2721-4A03-A8FE-26F752571558}"/>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636784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8F617-06D6-4473-9E8A-94FC1B9B3400}"/>
              </a:ext>
            </a:extLst>
          </p:cNvPr>
          <p:cNvSpPr>
            <a:spLocks noGrp="1"/>
          </p:cNvSpPr>
          <p:nvPr>
            <p:ph type="title"/>
          </p:nvPr>
        </p:nvSpPr>
        <p:spPr/>
        <p:txBody>
          <a:bodyPr/>
          <a:lstStyle/>
          <a:p>
            <a:r>
              <a:rPr lang="en-US"/>
              <a:t>Facebook Original Own Posts Table | All profiles - 9 of 19</a:t>
            </a:r>
          </a:p>
        </p:txBody>
      </p:sp>
      <p:graphicFrame>
        <p:nvGraphicFramePr>
          <p:cNvPr id="5" name="Table Placeholder 4">
            <a:extLst>
              <a:ext uri="{FF2B5EF4-FFF2-40B4-BE49-F238E27FC236}">
                <a16:creationId xmlns:a16="http://schemas.microsoft.com/office/drawing/2014/main" id="{1CFB41E5-9A53-46B6-8043-467A7AB955A6}"/>
              </a:ext>
            </a:extLst>
          </p:cNvPr>
          <p:cNvGraphicFramePr>
            <a:graphicFrameLocks noGrp="1"/>
          </p:cNvGraphicFramePr>
          <p:nvPr>
            <p:ph type="tbl" sz="quarter" idx="13"/>
            <p:extLst>
              <p:ext uri="{D42A27DB-BD31-4B8C-83A1-F6EECF244321}">
                <p14:modId xmlns:p14="http://schemas.microsoft.com/office/powerpoint/2010/main" val="3978031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6738302"/>
                    </a:ext>
                  </a:extLst>
                </a:gridCol>
                <a:gridCol w="1810512">
                  <a:extLst>
                    <a:ext uri="{9D8B030D-6E8A-4147-A177-3AD203B41FA5}">
                      <a16:colId xmlns:a16="http://schemas.microsoft.com/office/drawing/2014/main" val="2393066802"/>
                    </a:ext>
                  </a:extLst>
                </a:gridCol>
                <a:gridCol w="411480">
                  <a:extLst>
                    <a:ext uri="{9D8B030D-6E8A-4147-A177-3AD203B41FA5}">
                      <a16:colId xmlns:a16="http://schemas.microsoft.com/office/drawing/2014/main" val="2354844912"/>
                    </a:ext>
                  </a:extLst>
                </a:gridCol>
                <a:gridCol w="411480">
                  <a:extLst>
                    <a:ext uri="{9D8B030D-6E8A-4147-A177-3AD203B41FA5}">
                      <a16:colId xmlns:a16="http://schemas.microsoft.com/office/drawing/2014/main" val="1975345111"/>
                    </a:ext>
                  </a:extLst>
                </a:gridCol>
                <a:gridCol w="411480">
                  <a:extLst>
                    <a:ext uri="{9D8B030D-6E8A-4147-A177-3AD203B41FA5}">
                      <a16:colId xmlns:a16="http://schemas.microsoft.com/office/drawing/2014/main" val="2956070975"/>
                    </a:ext>
                  </a:extLst>
                </a:gridCol>
                <a:gridCol w="411480">
                  <a:extLst>
                    <a:ext uri="{9D8B030D-6E8A-4147-A177-3AD203B41FA5}">
                      <a16:colId xmlns:a16="http://schemas.microsoft.com/office/drawing/2014/main" val="36918369"/>
                    </a:ext>
                  </a:extLst>
                </a:gridCol>
                <a:gridCol w="411480">
                  <a:extLst>
                    <a:ext uri="{9D8B030D-6E8A-4147-A177-3AD203B41FA5}">
                      <a16:colId xmlns:a16="http://schemas.microsoft.com/office/drawing/2014/main" val="3546625628"/>
                    </a:ext>
                  </a:extLst>
                </a:gridCol>
                <a:gridCol w="411480">
                  <a:extLst>
                    <a:ext uri="{9D8B030D-6E8A-4147-A177-3AD203B41FA5}">
                      <a16:colId xmlns:a16="http://schemas.microsoft.com/office/drawing/2014/main" val="1854640858"/>
                    </a:ext>
                  </a:extLst>
                </a:gridCol>
                <a:gridCol w="411480">
                  <a:extLst>
                    <a:ext uri="{9D8B030D-6E8A-4147-A177-3AD203B41FA5}">
                      <a16:colId xmlns:a16="http://schemas.microsoft.com/office/drawing/2014/main" val="1853055933"/>
                    </a:ext>
                  </a:extLst>
                </a:gridCol>
                <a:gridCol w="411480">
                  <a:extLst>
                    <a:ext uri="{9D8B030D-6E8A-4147-A177-3AD203B41FA5}">
                      <a16:colId xmlns:a16="http://schemas.microsoft.com/office/drawing/2014/main" val="2255179373"/>
                    </a:ext>
                  </a:extLst>
                </a:gridCol>
                <a:gridCol w="411480">
                  <a:extLst>
                    <a:ext uri="{9D8B030D-6E8A-4147-A177-3AD203B41FA5}">
                      <a16:colId xmlns:a16="http://schemas.microsoft.com/office/drawing/2014/main" val="2043933255"/>
                    </a:ext>
                  </a:extLst>
                </a:gridCol>
                <a:gridCol w="411480">
                  <a:extLst>
                    <a:ext uri="{9D8B030D-6E8A-4147-A177-3AD203B41FA5}">
                      <a16:colId xmlns:a16="http://schemas.microsoft.com/office/drawing/2014/main" val="4055733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62368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- 2023-06-14 11:02:32</a:t>
                      </a:r>
                      <a:r>
                        <a:rPr kumimoji="0" lang="de-DE" sz="1000" b="0" i="0" u="none" strike="noStrike" kern="1200" cap="none" spc="0" normalizeH="0" baseline="0" noProof="0">
                          <a:ln>
                            <a:noFill/>
                          </a:ln>
                          <a:solidFill>
                            <a:prstClr val="black"/>
                          </a:solidFill>
                          <a:effectLst/>
                          <a:uLnTx/>
                          <a:uFillTx/>
                          <a:latin typeface="Calibri"/>
                          <a:ea typeface="+mn-ea"/>
                          <a:cs typeface="+mn-cs"/>
                        </a:rPr>
                        <a:t>
 Erst wenn’s fehlt, fällt’s auf. Wusstet ihr, dass eine Blutkonserve nur 42 Tage haltbar ist? In Deutschland werden täglich bis zu 15.000 Blutspenden benötigt. Die Herausforderung, Verletzte und chronisch Kranke gut zu versorgen, wird immer größer. Zum grundsätzlichen Mangel kommt noch die begrenzte Haltbarkeit von Blutpräparaten hinzu. Darum ist und bleibt das kontinuierliche Engagement von Menschen essenziell. Helft mit – jetzt Blutspendetermin vereinbaren.  DRK-Blutspendedienst Baden-Württemberg Hessen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https://quintly-image-storage.s3.amazonaws.com/ce3c7051b24efe7a43caa2123c501328/6c53eca9c5f6fc7a5505ebc24e1820a3.jpg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631049051"/>
                  </a:ext>
                </a:extLst>
              </a:tr>
            </a:tbl>
          </a:graphicData>
        </a:graphic>
      </p:graphicFrame>
      <p:sp>
        <p:nvSpPr>
          <p:cNvPr id="4" name="Text Placeholder 3">
            <a:extLst>
              <a:ext uri="{FF2B5EF4-FFF2-40B4-BE49-F238E27FC236}">
                <a16:creationId xmlns:a16="http://schemas.microsoft.com/office/drawing/2014/main" id="{9985A136-6140-4A17-A759-7251C27CE56F}"/>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2187510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73FF-D82A-43DC-AF8F-8E3D70FA67A7}"/>
              </a:ext>
            </a:extLst>
          </p:cNvPr>
          <p:cNvSpPr>
            <a:spLocks noGrp="1"/>
          </p:cNvSpPr>
          <p:nvPr>
            <p:ph type="title"/>
          </p:nvPr>
        </p:nvSpPr>
        <p:spPr/>
        <p:txBody>
          <a:bodyPr/>
          <a:lstStyle/>
          <a:p>
            <a:r>
              <a:rPr lang="en-US"/>
              <a:t>Facebook Original Own Posts Table | All profiles - 10 of 19</a:t>
            </a:r>
          </a:p>
        </p:txBody>
      </p:sp>
      <p:graphicFrame>
        <p:nvGraphicFramePr>
          <p:cNvPr id="5" name="Table Placeholder 4">
            <a:extLst>
              <a:ext uri="{FF2B5EF4-FFF2-40B4-BE49-F238E27FC236}">
                <a16:creationId xmlns:a16="http://schemas.microsoft.com/office/drawing/2014/main" id="{8B9273D4-9F3E-404C-A0EA-9FF40E3BC540}"/>
              </a:ext>
            </a:extLst>
          </p:cNvPr>
          <p:cNvGraphicFramePr>
            <a:graphicFrameLocks noGrp="1"/>
          </p:cNvGraphicFramePr>
          <p:nvPr>
            <p:ph type="tbl" sz="quarter" idx="13"/>
            <p:extLst>
              <p:ext uri="{D42A27DB-BD31-4B8C-83A1-F6EECF244321}">
                <p14:modId xmlns:p14="http://schemas.microsoft.com/office/powerpoint/2010/main" val="981914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1925002"/>
                    </a:ext>
                  </a:extLst>
                </a:gridCol>
                <a:gridCol w="1810512">
                  <a:extLst>
                    <a:ext uri="{9D8B030D-6E8A-4147-A177-3AD203B41FA5}">
                      <a16:colId xmlns:a16="http://schemas.microsoft.com/office/drawing/2014/main" val="1892096052"/>
                    </a:ext>
                  </a:extLst>
                </a:gridCol>
                <a:gridCol w="411480">
                  <a:extLst>
                    <a:ext uri="{9D8B030D-6E8A-4147-A177-3AD203B41FA5}">
                      <a16:colId xmlns:a16="http://schemas.microsoft.com/office/drawing/2014/main" val="478319966"/>
                    </a:ext>
                  </a:extLst>
                </a:gridCol>
                <a:gridCol w="411480">
                  <a:extLst>
                    <a:ext uri="{9D8B030D-6E8A-4147-A177-3AD203B41FA5}">
                      <a16:colId xmlns:a16="http://schemas.microsoft.com/office/drawing/2014/main" val="187260559"/>
                    </a:ext>
                  </a:extLst>
                </a:gridCol>
                <a:gridCol w="411480">
                  <a:extLst>
                    <a:ext uri="{9D8B030D-6E8A-4147-A177-3AD203B41FA5}">
                      <a16:colId xmlns:a16="http://schemas.microsoft.com/office/drawing/2014/main" val="2229579172"/>
                    </a:ext>
                  </a:extLst>
                </a:gridCol>
                <a:gridCol w="411480">
                  <a:extLst>
                    <a:ext uri="{9D8B030D-6E8A-4147-A177-3AD203B41FA5}">
                      <a16:colId xmlns:a16="http://schemas.microsoft.com/office/drawing/2014/main" val="450449243"/>
                    </a:ext>
                  </a:extLst>
                </a:gridCol>
                <a:gridCol w="411480">
                  <a:extLst>
                    <a:ext uri="{9D8B030D-6E8A-4147-A177-3AD203B41FA5}">
                      <a16:colId xmlns:a16="http://schemas.microsoft.com/office/drawing/2014/main" val="4234425810"/>
                    </a:ext>
                  </a:extLst>
                </a:gridCol>
                <a:gridCol w="411480">
                  <a:extLst>
                    <a:ext uri="{9D8B030D-6E8A-4147-A177-3AD203B41FA5}">
                      <a16:colId xmlns:a16="http://schemas.microsoft.com/office/drawing/2014/main" val="3128326240"/>
                    </a:ext>
                  </a:extLst>
                </a:gridCol>
                <a:gridCol w="411480">
                  <a:extLst>
                    <a:ext uri="{9D8B030D-6E8A-4147-A177-3AD203B41FA5}">
                      <a16:colId xmlns:a16="http://schemas.microsoft.com/office/drawing/2014/main" val="229366951"/>
                    </a:ext>
                  </a:extLst>
                </a:gridCol>
                <a:gridCol w="411480">
                  <a:extLst>
                    <a:ext uri="{9D8B030D-6E8A-4147-A177-3AD203B41FA5}">
                      <a16:colId xmlns:a16="http://schemas.microsoft.com/office/drawing/2014/main" val="2225683504"/>
                    </a:ext>
                  </a:extLst>
                </a:gridCol>
                <a:gridCol w="411480">
                  <a:extLst>
                    <a:ext uri="{9D8B030D-6E8A-4147-A177-3AD203B41FA5}">
                      <a16:colId xmlns:a16="http://schemas.microsoft.com/office/drawing/2014/main" val="2031073958"/>
                    </a:ext>
                  </a:extLst>
                </a:gridCol>
                <a:gridCol w="411480">
                  <a:extLst>
                    <a:ext uri="{9D8B030D-6E8A-4147-A177-3AD203B41FA5}">
                      <a16:colId xmlns:a16="http://schemas.microsoft.com/office/drawing/2014/main" val="1241300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89592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- 2023-01-27 15:35:56</a:t>
                      </a:r>
                      <a:r>
                        <a:rPr kumimoji="0" lang="de-DE" sz="1000" b="0" i="0" u="none" strike="noStrike" kern="1200" cap="none" spc="0" normalizeH="0" baseline="0" noProof="0">
                          <a:ln>
                            <a:noFill/>
                          </a:ln>
                          <a:solidFill>
                            <a:prstClr val="black"/>
                          </a:solidFill>
                          <a:effectLst/>
                          <a:uLnTx/>
                          <a:uFillTx/>
                          <a:latin typeface="Calibri"/>
                          <a:ea typeface="+mn-ea"/>
                          <a:cs typeface="+mn-cs"/>
                        </a:rPr>
                        <a:t>
 Seit Jahresbeginn gilt das Lieferkettengesetz. Es regelt die Verantwortung von Unternehmen entlang ihrer gesamten Lieferkette. Wenn ihr wissen wollt, warum wir bei Ritter Sport der Ansicht sind, dass dieses Gesetz richtig und wichtig ist, dann wird euch dieser Artikel interessieren.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https://quintly-image-storage.s3.amazonaws.com/ce3c7051b24efe7a43caa2123c501328/0f4b69f01c63705e0caf94d39dce758c.jpg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317876033"/>
                  </a:ext>
                </a:extLst>
              </a:tr>
            </a:tbl>
          </a:graphicData>
        </a:graphic>
      </p:graphicFrame>
      <p:sp>
        <p:nvSpPr>
          <p:cNvPr id="4" name="Text Placeholder 3">
            <a:extLst>
              <a:ext uri="{FF2B5EF4-FFF2-40B4-BE49-F238E27FC236}">
                <a16:creationId xmlns:a16="http://schemas.microsoft.com/office/drawing/2014/main" id="{4C507CCA-D754-4F65-B0F1-2805BD7F236B}"/>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186437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FA20C-6266-4132-AAF6-2A81B672C567}"/>
              </a:ext>
            </a:extLst>
          </p:cNvPr>
          <p:cNvSpPr>
            <a:spLocks noGrp="1"/>
          </p:cNvSpPr>
          <p:nvPr>
            <p:ph type="title"/>
          </p:nvPr>
        </p:nvSpPr>
        <p:spPr/>
        <p:txBody>
          <a:bodyPr/>
          <a:lstStyle/>
          <a:p>
            <a:r>
              <a:rPr lang="en-US"/>
              <a:t>Facebook Original Own Posts Table | All profiles - 11 of 19</a:t>
            </a:r>
          </a:p>
        </p:txBody>
      </p:sp>
      <p:graphicFrame>
        <p:nvGraphicFramePr>
          <p:cNvPr id="5" name="Table Placeholder 4">
            <a:extLst>
              <a:ext uri="{FF2B5EF4-FFF2-40B4-BE49-F238E27FC236}">
                <a16:creationId xmlns:a16="http://schemas.microsoft.com/office/drawing/2014/main" id="{D03C86EB-F7BD-4EEA-A1F6-94BA299B7DB8}"/>
              </a:ext>
            </a:extLst>
          </p:cNvPr>
          <p:cNvGraphicFramePr>
            <a:graphicFrameLocks noGrp="1"/>
          </p:cNvGraphicFramePr>
          <p:nvPr>
            <p:ph type="tbl" sz="quarter" idx="13"/>
            <p:extLst>
              <p:ext uri="{D42A27DB-BD31-4B8C-83A1-F6EECF244321}">
                <p14:modId xmlns:p14="http://schemas.microsoft.com/office/powerpoint/2010/main" val="2177889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23776739"/>
                    </a:ext>
                  </a:extLst>
                </a:gridCol>
                <a:gridCol w="1810512">
                  <a:extLst>
                    <a:ext uri="{9D8B030D-6E8A-4147-A177-3AD203B41FA5}">
                      <a16:colId xmlns:a16="http://schemas.microsoft.com/office/drawing/2014/main" val="1743564178"/>
                    </a:ext>
                  </a:extLst>
                </a:gridCol>
                <a:gridCol w="411480">
                  <a:extLst>
                    <a:ext uri="{9D8B030D-6E8A-4147-A177-3AD203B41FA5}">
                      <a16:colId xmlns:a16="http://schemas.microsoft.com/office/drawing/2014/main" val="3569951849"/>
                    </a:ext>
                  </a:extLst>
                </a:gridCol>
                <a:gridCol w="411480">
                  <a:extLst>
                    <a:ext uri="{9D8B030D-6E8A-4147-A177-3AD203B41FA5}">
                      <a16:colId xmlns:a16="http://schemas.microsoft.com/office/drawing/2014/main" val="2792811004"/>
                    </a:ext>
                  </a:extLst>
                </a:gridCol>
                <a:gridCol w="411480">
                  <a:extLst>
                    <a:ext uri="{9D8B030D-6E8A-4147-A177-3AD203B41FA5}">
                      <a16:colId xmlns:a16="http://schemas.microsoft.com/office/drawing/2014/main" val="1944282779"/>
                    </a:ext>
                  </a:extLst>
                </a:gridCol>
                <a:gridCol w="411480">
                  <a:extLst>
                    <a:ext uri="{9D8B030D-6E8A-4147-A177-3AD203B41FA5}">
                      <a16:colId xmlns:a16="http://schemas.microsoft.com/office/drawing/2014/main" val="2767166970"/>
                    </a:ext>
                  </a:extLst>
                </a:gridCol>
                <a:gridCol w="411480">
                  <a:extLst>
                    <a:ext uri="{9D8B030D-6E8A-4147-A177-3AD203B41FA5}">
                      <a16:colId xmlns:a16="http://schemas.microsoft.com/office/drawing/2014/main" val="708268894"/>
                    </a:ext>
                  </a:extLst>
                </a:gridCol>
                <a:gridCol w="411480">
                  <a:extLst>
                    <a:ext uri="{9D8B030D-6E8A-4147-A177-3AD203B41FA5}">
                      <a16:colId xmlns:a16="http://schemas.microsoft.com/office/drawing/2014/main" val="1109554079"/>
                    </a:ext>
                  </a:extLst>
                </a:gridCol>
                <a:gridCol w="411480">
                  <a:extLst>
                    <a:ext uri="{9D8B030D-6E8A-4147-A177-3AD203B41FA5}">
                      <a16:colId xmlns:a16="http://schemas.microsoft.com/office/drawing/2014/main" val="2258342453"/>
                    </a:ext>
                  </a:extLst>
                </a:gridCol>
                <a:gridCol w="411480">
                  <a:extLst>
                    <a:ext uri="{9D8B030D-6E8A-4147-A177-3AD203B41FA5}">
                      <a16:colId xmlns:a16="http://schemas.microsoft.com/office/drawing/2014/main" val="548921731"/>
                    </a:ext>
                  </a:extLst>
                </a:gridCol>
                <a:gridCol w="411480">
                  <a:extLst>
                    <a:ext uri="{9D8B030D-6E8A-4147-A177-3AD203B41FA5}">
                      <a16:colId xmlns:a16="http://schemas.microsoft.com/office/drawing/2014/main" val="4066367327"/>
                    </a:ext>
                  </a:extLst>
                </a:gridCol>
                <a:gridCol w="411480">
                  <a:extLst>
                    <a:ext uri="{9D8B030D-6E8A-4147-A177-3AD203B41FA5}">
                      <a16:colId xmlns:a16="http://schemas.microsoft.com/office/drawing/2014/main" val="4084053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25437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- 2023-04-26 12:34:29</a:t>
                      </a:r>
                      <a:r>
                        <a:rPr kumimoji="0" lang="de-DE" sz="1000" b="0" i="0" u="none" strike="noStrike" kern="1200" cap="none" spc="0" normalizeH="0" baseline="0" noProof="0">
                          <a:ln>
                            <a:noFill/>
                          </a:ln>
                          <a:solidFill>
                            <a:prstClr val="black"/>
                          </a:solidFill>
                          <a:effectLst/>
                          <a:uLnTx/>
                          <a:uFillTx/>
                          <a:latin typeface="Calibri"/>
                          <a:ea typeface="+mn-ea"/>
                          <a:cs typeface="+mn-cs"/>
                        </a:rPr>
                        <a:t>
 Schokolade mit Likör? Grünkohl-Schokolade? 🫣 Bei unserem internen Sortenidee-Wettbewerb, der „Chocolate Maker Challenge 2022“, war alles möglich! Alle Mitarbeitenden von Ritter Sport konnten kreativ werden und die verrücktesten Schoko-Kreationen einreichen. Die besten Ideen wurden sogar umgesetzt und gemeinsam verkostet. 😋 Welche Kreation wohl gewonnen hat?! Das lest ihr hier!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https://quintly-image-storage.s3.amazonaws.com/ce3c7051b24efe7a43caa2123c501328/53fede93cf8cf48c5b263835d9fc451b.jpg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337413868"/>
                  </a:ext>
                </a:extLst>
              </a:tr>
            </a:tbl>
          </a:graphicData>
        </a:graphic>
      </p:graphicFrame>
      <p:sp>
        <p:nvSpPr>
          <p:cNvPr id="4" name="Text Placeholder 3">
            <a:extLst>
              <a:ext uri="{FF2B5EF4-FFF2-40B4-BE49-F238E27FC236}">
                <a16:creationId xmlns:a16="http://schemas.microsoft.com/office/drawing/2014/main" id="{E117AB65-33AB-46F6-8FF0-F0D341F96697}"/>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2233479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52F13-7AD0-4D59-84B5-0BEAC28C7DC3}"/>
              </a:ext>
            </a:extLst>
          </p:cNvPr>
          <p:cNvSpPr>
            <a:spLocks noGrp="1"/>
          </p:cNvSpPr>
          <p:nvPr>
            <p:ph type="title"/>
          </p:nvPr>
        </p:nvSpPr>
        <p:spPr/>
        <p:txBody>
          <a:bodyPr/>
          <a:lstStyle/>
          <a:p>
            <a:r>
              <a:rPr lang="en-US"/>
              <a:t>Facebook Original Own Posts Table | All profiles - 12 of 19</a:t>
            </a:r>
          </a:p>
        </p:txBody>
      </p:sp>
      <p:graphicFrame>
        <p:nvGraphicFramePr>
          <p:cNvPr id="5" name="Table Placeholder 4">
            <a:extLst>
              <a:ext uri="{FF2B5EF4-FFF2-40B4-BE49-F238E27FC236}">
                <a16:creationId xmlns:a16="http://schemas.microsoft.com/office/drawing/2014/main" id="{307C5109-88CD-4DD6-B4E4-764C6DA2B271}"/>
              </a:ext>
            </a:extLst>
          </p:cNvPr>
          <p:cNvGraphicFramePr>
            <a:graphicFrameLocks noGrp="1"/>
          </p:cNvGraphicFramePr>
          <p:nvPr>
            <p:ph type="tbl" sz="quarter" idx="13"/>
            <p:extLst>
              <p:ext uri="{D42A27DB-BD31-4B8C-83A1-F6EECF244321}">
                <p14:modId xmlns:p14="http://schemas.microsoft.com/office/powerpoint/2010/main" val="4083440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4947002"/>
                    </a:ext>
                  </a:extLst>
                </a:gridCol>
                <a:gridCol w="1810512">
                  <a:extLst>
                    <a:ext uri="{9D8B030D-6E8A-4147-A177-3AD203B41FA5}">
                      <a16:colId xmlns:a16="http://schemas.microsoft.com/office/drawing/2014/main" val="1387145776"/>
                    </a:ext>
                  </a:extLst>
                </a:gridCol>
                <a:gridCol w="411480">
                  <a:extLst>
                    <a:ext uri="{9D8B030D-6E8A-4147-A177-3AD203B41FA5}">
                      <a16:colId xmlns:a16="http://schemas.microsoft.com/office/drawing/2014/main" val="1340069864"/>
                    </a:ext>
                  </a:extLst>
                </a:gridCol>
                <a:gridCol w="411480">
                  <a:extLst>
                    <a:ext uri="{9D8B030D-6E8A-4147-A177-3AD203B41FA5}">
                      <a16:colId xmlns:a16="http://schemas.microsoft.com/office/drawing/2014/main" val="1142431768"/>
                    </a:ext>
                  </a:extLst>
                </a:gridCol>
                <a:gridCol w="411480">
                  <a:extLst>
                    <a:ext uri="{9D8B030D-6E8A-4147-A177-3AD203B41FA5}">
                      <a16:colId xmlns:a16="http://schemas.microsoft.com/office/drawing/2014/main" val="686540898"/>
                    </a:ext>
                  </a:extLst>
                </a:gridCol>
                <a:gridCol w="411480">
                  <a:extLst>
                    <a:ext uri="{9D8B030D-6E8A-4147-A177-3AD203B41FA5}">
                      <a16:colId xmlns:a16="http://schemas.microsoft.com/office/drawing/2014/main" val="3081792567"/>
                    </a:ext>
                  </a:extLst>
                </a:gridCol>
                <a:gridCol w="411480">
                  <a:extLst>
                    <a:ext uri="{9D8B030D-6E8A-4147-A177-3AD203B41FA5}">
                      <a16:colId xmlns:a16="http://schemas.microsoft.com/office/drawing/2014/main" val="1254567904"/>
                    </a:ext>
                  </a:extLst>
                </a:gridCol>
                <a:gridCol w="411480">
                  <a:extLst>
                    <a:ext uri="{9D8B030D-6E8A-4147-A177-3AD203B41FA5}">
                      <a16:colId xmlns:a16="http://schemas.microsoft.com/office/drawing/2014/main" val="467716804"/>
                    </a:ext>
                  </a:extLst>
                </a:gridCol>
                <a:gridCol w="411480">
                  <a:extLst>
                    <a:ext uri="{9D8B030D-6E8A-4147-A177-3AD203B41FA5}">
                      <a16:colId xmlns:a16="http://schemas.microsoft.com/office/drawing/2014/main" val="1555719802"/>
                    </a:ext>
                  </a:extLst>
                </a:gridCol>
                <a:gridCol w="411480">
                  <a:extLst>
                    <a:ext uri="{9D8B030D-6E8A-4147-A177-3AD203B41FA5}">
                      <a16:colId xmlns:a16="http://schemas.microsoft.com/office/drawing/2014/main" val="4282706204"/>
                    </a:ext>
                  </a:extLst>
                </a:gridCol>
                <a:gridCol w="411480">
                  <a:extLst>
                    <a:ext uri="{9D8B030D-6E8A-4147-A177-3AD203B41FA5}">
                      <a16:colId xmlns:a16="http://schemas.microsoft.com/office/drawing/2014/main" val="3989924481"/>
                    </a:ext>
                  </a:extLst>
                </a:gridCol>
                <a:gridCol w="411480">
                  <a:extLst>
                    <a:ext uri="{9D8B030D-6E8A-4147-A177-3AD203B41FA5}">
                      <a16:colId xmlns:a16="http://schemas.microsoft.com/office/drawing/2014/main" val="2796052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68369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- 2023-02-08 12:34:40</a:t>
                      </a:r>
                      <a:r>
                        <a:rPr kumimoji="0" lang="de-DE" sz="1000" b="0" i="0" u="none" strike="noStrike" kern="1200" cap="none" spc="0" normalizeH="0" baseline="0" noProof="0">
                          <a:ln>
                            <a:noFill/>
                          </a:ln>
                          <a:solidFill>
                            <a:prstClr val="black"/>
                          </a:solidFill>
                          <a:effectLst/>
                          <a:uLnTx/>
                          <a:uFillTx/>
                          <a:latin typeface="Calibri"/>
                          <a:ea typeface="+mn-ea"/>
                          <a:cs typeface="+mn-cs"/>
                        </a:rPr>
                        <a:t>
 Resiliente Lieferketten und unsere Energiewende. Bei uns im Unternehmen ist dafür Asmus Wolff als Geschäftsführer Supply Chain für diese Themen zuständig. Deshalb haben wir ihm in unserem traditionellen Interview zum Jahresbeginn einige Fragen gestellt! Das Interview findet ihr hier.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https://quintly-image-storage.s3.amazonaws.com/ce3c7051b24efe7a43caa2123c501328/63bd6aa64be860a218a90294cb911c12.jpg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4273657388"/>
                  </a:ext>
                </a:extLst>
              </a:tr>
            </a:tbl>
          </a:graphicData>
        </a:graphic>
      </p:graphicFrame>
      <p:sp>
        <p:nvSpPr>
          <p:cNvPr id="4" name="Text Placeholder 3">
            <a:extLst>
              <a:ext uri="{FF2B5EF4-FFF2-40B4-BE49-F238E27FC236}">
                <a16:creationId xmlns:a16="http://schemas.microsoft.com/office/drawing/2014/main" id="{B29A9E41-BD90-4906-BF5C-951F3D794978}"/>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2252613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9ECF6-621B-404A-BD95-D1E0BE5D668C}"/>
              </a:ext>
            </a:extLst>
          </p:cNvPr>
          <p:cNvSpPr>
            <a:spLocks noGrp="1"/>
          </p:cNvSpPr>
          <p:nvPr>
            <p:ph type="title"/>
          </p:nvPr>
        </p:nvSpPr>
        <p:spPr/>
        <p:txBody>
          <a:bodyPr/>
          <a:lstStyle/>
          <a:p>
            <a:r>
              <a:rPr lang="en-US"/>
              <a:t>Facebook Original Own Posts Table | All profiles - 13 of 19</a:t>
            </a:r>
          </a:p>
        </p:txBody>
      </p:sp>
      <p:graphicFrame>
        <p:nvGraphicFramePr>
          <p:cNvPr id="5" name="Table Placeholder 4">
            <a:extLst>
              <a:ext uri="{FF2B5EF4-FFF2-40B4-BE49-F238E27FC236}">
                <a16:creationId xmlns:a16="http://schemas.microsoft.com/office/drawing/2014/main" id="{8F2931BF-B324-4C19-B78B-8DEB7DC05F8B}"/>
              </a:ext>
            </a:extLst>
          </p:cNvPr>
          <p:cNvGraphicFramePr>
            <a:graphicFrameLocks noGrp="1"/>
          </p:cNvGraphicFramePr>
          <p:nvPr>
            <p:ph type="tbl" sz="quarter" idx="13"/>
            <p:extLst>
              <p:ext uri="{D42A27DB-BD31-4B8C-83A1-F6EECF244321}">
                <p14:modId xmlns:p14="http://schemas.microsoft.com/office/powerpoint/2010/main" val="2421116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08604670"/>
                    </a:ext>
                  </a:extLst>
                </a:gridCol>
                <a:gridCol w="1810512">
                  <a:extLst>
                    <a:ext uri="{9D8B030D-6E8A-4147-A177-3AD203B41FA5}">
                      <a16:colId xmlns:a16="http://schemas.microsoft.com/office/drawing/2014/main" val="2941297802"/>
                    </a:ext>
                  </a:extLst>
                </a:gridCol>
                <a:gridCol w="411480">
                  <a:extLst>
                    <a:ext uri="{9D8B030D-6E8A-4147-A177-3AD203B41FA5}">
                      <a16:colId xmlns:a16="http://schemas.microsoft.com/office/drawing/2014/main" val="3036623198"/>
                    </a:ext>
                  </a:extLst>
                </a:gridCol>
                <a:gridCol w="411480">
                  <a:extLst>
                    <a:ext uri="{9D8B030D-6E8A-4147-A177-3AD203B41FA5}">
                      <a16:colId xmlns:a16="http://schemas.microsoft.com/office/drawing/2014/main" val="1464427850"/>
                    </a:ext>
                  </a:extLst>
                </a:gridCol>
                <a:gridCol w="411480">
                  <a:extLst>
                    <a:ext uri="{9D8B030D-6E8A-4147-A177-3AD203B41FA5}">
                      <a16:colId xmlns:a16="http://schemas.microsoft.com/office/drawing/2014/main" val="1476732066"/>
                    </a:ext>
                  </a:extLst>
                </a:gridCol>
                <a:gridCol w="411480">
                  <a:extLst>
                    <a:ext uri="{9D8B030D-6E8A-4147-A177-3AD203B41FA5}">
                      <a16:colId xmlns:a16="http://schemas.microsoft.com/office/drawing/2014/main" val="3893299305"/>
                    </a:ext>
                  </a:extLst>
                </a:gridCol>
                <a:gridCol w="411480">
                  <a:extLst>
                    <a:ext uri="{9D8B030D-6E8A-4147-A177-3AD203B41FA5}">
                      <a16:colId xmlns:a16="http://schemas.microsoft.com/office/drawing/2014/main" val="3982810406"/>
                    </a:ext>
                  </a:extLst>
                </a:gridCol>
                <a:gridCol w="411480">
                  <a:extLst>
                    <a:ext uri="{9D8B030D-6E8A-4147-A177-3AD203B41FA5}">
                      <a16:colId xmlns:a16="http://schemas.microsoft.com/office/drawing/2014/main" val="139358099"/>
                    </a:ext>
                  </a:extLst>
                </a:gridCol>
                <a:gridCol w="411480">
                  <a:extLst>
                    <a:ext uri="{9D8B030D-6E8A-4147-A177-3AD203B41FA5}">
                      <a16:colId xmlns:a16="http://schemas.microsoft.com/office/drawing/2014/main" val="1420954543"/>
                    </a:ext>
                  </a:extLst>
                </a:gridCol>
                <a:gridCol w="411480">
                  <a:extLst>
                    <a:ext uri="{9D8B030D-6E8A-4147-A177-3AD203B41FA5}">
                      <a16:colId xmlns:a16="http://schemas.microsoft.com/office/drawing/2014/main" val="2278427622"/>
                    </a:ext>
                  </a:extLst>
                </a:gridCol>
                <a:gridCol w="411480">
                  <a:extLst>
                    <a:ext uri="{9D8B030D-6E8A-4147-A177-3AD203B41FA5}">
                      <a16:colId xmlns:a16="http://schemas.microsoft.com/office/drawing/2014/main" val="1731417187"/>
                    </a:ext>
                  </a:extLst>
                </a:gridCol>
                <a:gridCol w="411480">
                  <a:extLst>
                    <a:ext uri="{9D8B030D-6E8A-4147-A177-3AD203B41FA5}">
                      <a16:colId xmlns:a16="http://schemas.microsoft.com/office/drawing/2014/main" val="1468355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422031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- 2023-01-31 10:27:55</a:t>
                      </a:r>
                      <a:r>
                        <a:rPr kumimoji="0" lang="de-DE" sz="1000" b="0" i="0" u="none" strike="noStrike" kern="1200" cap="none" spc="0" normalizeH="0" baseline="0" noProof="0">
                          <a:ln>
                            <a:noFill/>
                          </a:ln>
                          <a:solidFill>
                            <a:prstClr val="black"/>
                          </a:solidFill>
                          <a:effectLst/>
                          <a:uLnTx/>
                          <a:uFillTx/>
                          <a:latin typeface="Calibri"/>
                          <a:ea typeface="+mn-ea"/>
                          <a:cs typeface="+mn-cs"/>
                        </a:rPr>
                        <a:t>
 Mache auch den Februar zu einem veganen Monat!
Der Veganuary Deutschland ist zwar vorbei, aber unsere neuen veganen Sorten bleiben das ganze Jahr über. 🌱🍫😋
Sie sind ab sofort erhältlich, unglaublich lecker und zu 100% vegan. Schon probiert?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https://quintly-image-storage.s3.amazonaws.com/ce3c7051b24efe7a43caa2123c501328/4a2a0a0af4a7c85cd75b0bcfd0a03fe1.jpg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006092475"/>
                  </a:ext>
                </a:extLst>
              </a:tr>
            </a:tbl>
          </a:graphicData>
        </a:graphic>
      </p:graphicFrame>
      <p:sp>
        <p:nvSpPr>
          <p:cNvPr id="4" name="Text Placeholder 3">
            <a:extLst>
              <a:ext uri="{FF2B5EF4-FFF2-40B4-BE49-F238E27FC236}">
                <a16:creationId xmlns:a16="http://schemas.microsoft.com/office/drawing/2014/main" id="{6E5B8A0A-3AA5-4F8D-AEE5-8E89725D6FFB}"/>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3080629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07650-D976-4F6D-9C8D-D7BCA329C1F9}"/>
              </a:ext>
            </a:extLst>
          </p:cNvPr>
          <p:cNvSpPr>
            <a:spLocks noGrp="1"/>
          </p:cNvSpPr>
          <p:nvPr>
            <p:ph type="title"/>
          </p:nvPr>
        </p:nvSpPr>
        <p:spPr/>
        <p:txBody>
          <a:bodyPr/>
          <a:lstStyle/>
          <a:p>
            <a:r>
              <a:rPr lang="en-US"/>
              <a:t>Facebook Original Own Posts Table | All profiles - 14 of 19</a:t>
            </a:r>
          </a:p>
        </p:txBody>
      </p:sp>
      <p:graphicFrame>
        <p:nvGraphicFramePr>
          <p:cNvPr id="5" name="Table Placeholder 4">
            <a:extLst>
              <a:ext uri="{FF2B5EF4-FFF2-40B4-BE49-F238E27FC236}">
                <a16:creationId xmlns:a16="http://schemas.microsoft.com/office/drawing/2014/main" id="{A9A28EF3-F73C-4E02-BFAC-99D36686D396}"/>
              </a:ext>
            </a:extLst>
          </p:cNvPr>
          <p:cNvGraphicFramePr>
            <a:graphicFrameLocks noGrp="1"/>
          </p:cNvGraphicFramePr>
          <p:nvPr>
            <p:ph type="tbl" sz="quarter" idx="13"/>
            <p:extLst>
              <p:ext uri="{D42A27DB-BD31-4B8C-83A1-F6EECF244321}">
                <p14:modId xmlns:p14="http://schemas.microsoft.com/office/powerpoint/2010/main" val="3104549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7434071"/>
                    </a:ext>
                  </a:extLst>
                </a:gridCol>
                <a:gridCol w="1810512">
                  <a:extLst>
                    <a:ext uri="{9D8B030D-6E8A-4147-A177-3AD203B41FA5}">
                      <a16:colId xmlns:a16="http://schemas.microsoft.com/office/drawing/2014/main" val="677287898"/>
                    </a:ext>
                  </a:extLst>
                </a:gridCol>
                <a:gridCol w="411480">
                  <a:extLst>
                    <a:ext uri="{9D8B030D-6E8A-4147-A177-3AD203B41FA5}">
                      <a16:colId xmlns:a16="http://schemas.microsoft.com/office/drawing/2014/main" val="1976336461"/>
                    </a:ext>
                  </a:extLst>
                </a:gridCol>
                <a:gridCol w="411480">
                  <a:extLst>
                    <a:ext uri="{9D8B030D-6E8A-4147-A177-3AD203B41FA5}">
                      <a16:colId xmlns:a16="http://schemas.microsoft.com/office/drawing/2014/main" val="3428106093"/>
                    </a:ext>
                  </a:extLst>
                </a:gridCol>
                <a:gridCol w="411480">
                  <a:extLst>
                    <a:ext uri="{9D8B030D-6E8A-4147-A177-3AD203B41FA5}">
                      <a16:colId xmlns:a16="http://schemas.microsoft.com/office/drawing/2014/main" val="3443426998"/>
                    </a:ext>
                  </a:extLst>
                </a:gridCol>
                <a:gridCol w="411480">
                  <a:extLst>
                    <a:ext uri="{9D8B030D-6E8A-4147-A177-3AD203B41FA5}">
                      <a16:colId xmlns:a16="http://schemas.microsoft.com/office/drawing/2014/main" val="3938217989"/>
                    </a:ext>
                  </a:extLst>
                </a:gridCol>
                <a:gridCol w="411480">
                  <a:extLst>
                    <a:ext uri="{9D8B030D-6E8A-4147-A177-3AD203B41FA5}">
                      <a16:colId xmlns:a16="http://schemas.microsoft.com/office/drawing/2014/main" val="1726341206"/>
                    </a:ext>
                  </a:extLst>
                </a:gridCol>
                <a:gridCol w="411480">
                  <a:extLst>
                    <a:ext uri="{9D8B030D-6E8A-4147-A177-3AD203B41FA5}">
                      <a16:colId xmlns:a16="http://schemas.microsoft.com/office/drawing/2014/main" val="1462243614"/>
                    </a:ext>
                  </a:extLst>
                </a:gridCol>
                <a:gridCol w="411480">
                  <a:extLst>
                    <a:ext uri="{9D8B030D-6E8A-4147-A177-3AD203B41FA5}">
                      <a16:colId xmlns:a16="http://schemas.microsoft.com/office/drawing/2014/main" val="1780951118"/>
                    </a:ext>
                  </a:extLst>
                </a:gridCol>
                <a:gridCol w="411480">
                  <a:extLst>
                    <a:ext uri="{9D8B030D-6E8A-4147-A177-3AD203B41FA5}">
                      <a16:colId xmlns:a16="http://schemas.microsoft.com/office/drawing/2014/main" val="1715448888"/>
                    </a:ext>
                  </a:extLst>
                </a:gridCol>
                <a:gridCol w="411480">
                  <a:extLst>
                    <a:ext uri="{9D8B030D-6E8A-4147-A177-3AD203B41FA5}">
                      <a16:colId xmlns:a16="http://schemas.microsoft.com/office/drawing/2014/main" val="3180988533"/>
                    </a:ext>
                  </a:extLst>
                </a:gridCol>
                <a:gridCol w="411480">
                  <a:extLst>
                    <a:ext uri="{9D8B030D-6E8A-4147-A177-3AD203B41FA5}">
                      <a16:colId xmlns:a16="http://schemas.microsoft.com/office/drawing/2014/main" val="1757620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423772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- 2023-04-17 12:00:34</a:t>
                      </a:r>
                      <a:r>
                        <a:rPr kumimoji="0" lang="de-DE" sz="1000" b="0" i="0" u="none" strike="noStrike" kern="1200" cap="none" spc="0" normalizeH="0" baseline="0" noProof="0">
                          <a:ln>
                            <a:noFill/>
                          </a:ln>
                          <a:solidFill>
                            <a:prstClr val="black"/>
                          </a:solidFill>
                          <a:effectLst/>
                          <a:uLnTx/>
                          <a:uFillTx/>
                          <a:latin typeface="Calibri"/>
                          <a:ea typeface="+mn-ea"/>
                          <a:cs typeface="+mn-cs"/>
                        </a:rPr>
                        <a:t>
 Aufgepasst: Wir spielen ICH PACKE MEINEN KOFFER 🧳 und ihr könnt tolle Preise gewinnen. 🤩
So macht ihr bei der Verlosung mit:
Merkt euch die im Video gezeigten Gegenstände in der richtigen Reihenfolge, schreibt sie in die Kommentare unter diesem Beitrag und schon seid ihr dabei.
✨ Gewinnen könnt ihr ein tolles Fernweh-Überraschungspaket mit den 3 Fernwehsorten und weiteren Überraschungen ✨
Den Link zu den Teilnahmebedingungen findet ihr hier https://blog.ritter-sport.de/teilnahmebedingungen-fernweh-2023-gewinnspiel-ich-packe-meinen-koffer-ii/. 
Also, ran ans Koffer packen und viel Spaß beim Mitmachen. Wir drücken euch die Daumen!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https://quintly-image-storage.s3.amazonaws.com/ce3c7051b24efe7a43caa2123c501328/29a8f820c32a687808df30b517dc7354.jpg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601434016"/>
                  </a:ext>
                </a:extLst>
              </a:tr>
            </a:tbl>
          </a:graphicData>
        </a:graphic>
      </p:graphicFrame>
      <p:sp>
        <p:nvSpPr>
          <p:cNvPr id="4" name="Text Placeholder 3">
            <a:extLst>
              <a:ext uri="{FF2B5EF4-FFF2-40B4-BE49-F238E27FC236}">
                <a16:creationId xmlns:a16="http://schemas.microsoft.com/office/drawing/2014/main" id="{41B75913-08F0-409B-83BC-ABFE29C4EA5B}"/>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2343701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8A574-CA58-403A-8957-302BFAD3BAEC}"/>
              </a:ext>
            </a:extLst>
          </p:cNvPr>
          <p:cNvSpPr>
            <a:spLocks noGrp="1"/>
          </p:cNvSpPr>
          <p:nvPr>
            <p:ph type="title"/>
          </p:nvPr>
        </p:nvSpPr>
        <p:spPr/>
        <p:txBody>
          <a:bodyPr/>
          <a:lstStyle/>
          <a:p>
            <a:r>
              <a:rPr lang="en-US"/>
              <a:t>Facebook Original Own Posts Table | All profiles - 15 of 19</a:t>
            </a:r>
          </a:p>
        </p:txBody>
      </p:sp>
      <p:graphicFrame>
        <p:nvGraphicFramePr>
          <p:cNvPr id="5" name="Table Placeholder 4">
            <a:extLst>
              <a:ext uri="{FF2B5EF4-FFF2-40B4-BE49-F238E27FC236}">
                <a16:creationId xmlns:a16="http://schemas.microsoft.com/office/drawing/2014/main" id="{5E7AB74A-F1B0-4899-AE2D-E78FA45A0B0A}"/>
              </a:ext>
            </a:extLst>
          </p:cNvPr>
          <p:cNvGraphicFramePr>
            <a:graphicFrameLocks noGrp="1"/>
          </p:cNvGraphicFramePr>
          <p:nvPr>
            <p:ph type="tbl" sz="quarter" idx="13"/>
            <p:extLst>
              <p:ext uri="{D42A27DB-BD31-4B8C-83A1-F6EECF244321}">
                <p14:modId xmlns:p14="http://schemas.microsoft.com/office/powerpoint/2010/main" val="3423255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0372135"/>
                    </a:ext>
                  </a:extLst>
                </a:gridCol>
                <a:gridCol w="1810512">
                  <a:extLst>
                    <a:ext uri="{9D8B030D-6E8A-4147-A177-3AD203B41FA5}">
                      <a16:colId xmlns:a16="http://schemas.microsoft.com/office/drawing/2014/main" val="274055291"/>
                    </a:ext>
                  </a:extLst>
                </a:gridCol>
                <a:gridCol w="411480">
                  <a:extLst>
                    <a:ext uri="{9D8B030D-6E8A-4147-A177-3AD203B41FA5}">
                      <a16:colId xmlns:a16="http://schemas.microsoft.com/office/drawing/2014/main" val="2854728692"/>
                    </a:ext>
                  </a:extLst>
                </a:gridCol>
                <a:gridCol w="411480">
                  <a:extLst>
                    <a:ext uri="{9D8B030D-6E8A-4147-A177-3AD203B41FA5}">
                      <a16:colId xmlns:a16="http://schemas.microsoft.com/office/drawing/2014/main" val="1699681515"/>
                    </a:ext>
                  </a:extLst>
                </a:gridCol>
                <a:gridCol w="411480">
                  <a:extLst>
                    <a:ext uri="{9D8B030D-6E8A-4147-A177-3AD203B41FA5}">
                      <a16:colId xmlns:a16="http://schemas.microsoft.com/office/drawing/2014/main" val="2195440572"/>
                    </a:ext>
                  </a:extLst>
                </a:gridCol>
                <a:gridCol w="411480">
                  <a:extLst>
                    <a:ext uri="{9D8B030D-6E8A-4147-A177-3AD203B41FA5}">
                      <a16:colId xmlns:a16="http://schemas.microsoft.com/office/drawing/2014/main" val="749221812"/>
                    </a:ext>
                  </a:extLst>
                </a:gridCol>
                <a:gridCol w="411480">
                  <a:extLst>
                    <a:ext uri="{9D8B030D-6E8A-4147-A177-3AD203B41FA5}">
                      <a16:colId xmlns:a16="http://schemas.microsoft.com/office/drawing/2014/main" val="2815343365"/>
                    </a:ext>
                  </a:extLst>
                </a:gridCol>
                <a:gridCol w="411480">
                  <a:extLst>
                    <a:ext uri="{9D8B030D-6E8A-4147-A177-3AD203B41FA5}">
                      <a16:colId xmlns:a16="http://schemas.microsoft.com/office/drawing/2014/main" val="521177262"/>
                    </a:ext>
                  </a:extLst>
                </a:gridCol>
                <a:gridCol w="411480">
                  <a:extLst>
                    <a:ext uri="{9D8B030D-6E8A-4147-A177-3AD203B41FA5}">
                      <a16:colId xmlns:a16="http://schemas.microsoft.com/office/drawing/2014/main" val="4193710289"/>
                    </a:ext>
                  </a:extLst>
                </a:gridCol>
                <a:gridCol w="411480">
                  <a:extLst>
                    <a:ext uri="{9D8B030D-6E8A-4147-A177-3AD203B41FA5}">
                      <a16:colId xmlns:a16="http://schemas.microsoft.com/office/drawing/2014/main" val="3513960914"/>
                    </a:ext>
                  </a:extLst>
                </a:gridCol>
                <a:gridCol w="411480">
                  <a:extLst>
                    <a:ext uri="{9D8B030D-6E8A-4147-A177-3AD203B41FA5}">
                      <a16:colId xmlns:a16="http://schemas.microsoft.com/office/drawing/2014/main" val="3324332967"/>
                    </a:ext>
                  </a:extLst>
                </a:gridCol>
                <a:gridCol w="411480">
                  <a:extLst>
                    <a:ext uri="{9D8B030D-6E8A-4147-A177-3AD203B41FA5}">
                      <a16:colId xmlns:a16="http://schemas.microsoft.com/office/drawing/2014/main" val="1593613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08871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- 2023-04-06 14:39:32</a:t>
                      </a:r>
                      <a:r>
                        <a:rPr kumimoji="0" lang="de-DE" sz="1000" b="0" i="0" u="none" strike="noStrike" kern="1200" cap="none" spc="0" normalizeH="0" baseline="0" noProof="0">
                          <a:ln>
                            <a:noFill/>
                          </a:ln>
                          <a:solidFill>
                            <a:prstClr val="black"/>
                          </a:solidFill>
                          <a:effectLst/>
                          <a:uLnTx/>
                          <a:uFillTx/>
                          <a:latin typeface="Calibri"/>
                          <a:ea typeface="+mn-ea"/>
                          <a:cs typeface="+mn-cs"/>
                        </a:rPr>
                        <a:t>
 Ostern steht vor der Tür, aber eure Verwandten plötzlich auch? 🫣 
Wir helfen gerne aus und zeigen euch, wie ihr in weniger als 30 Minuten leckere vegane Schokocroissants auf die Teller zaubert. 🌱 Das ganze Rezept findet ihr auf unserem Blog!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https://quintly-image-storage.s3.amazonaws.com/ce3c7051b24efe7a43caa2123c501328/208c7d2579e89f136b2a2e2eb2fef5a1.jpg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3917177055"/>
                  </a:ext>
                </a:extLst>
              </a:tr>
            </a:tbl>
          </a:graphicData>
        </a:graphic>
      </p:graphicFrame>
      <p:sp>
        <p:nvSpPr>
          <p:cNvPr id="4" name="Text Placeholder 3">
            <a:extLst>
              <a:ext uri="{FF2B5EF4-FFF2-40B4-BE49-F238E27FC236}">
                <a16:creationId xmlns:a16="http://schemas.microsoft.com/office/drawing/2014/main" id="{7E3B47B9-5FB8-4C39-8D52-68AFC1CDA570}"/>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1823827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821CA-DDA2-4957-A029-94C4C5108B0F}"/>
              </a:ext>
            </a:extLst>
          </p:cNvPr>
          <p:cNvSpPr>
            <a:spLocks noGrp="1"/>
          </p:cNvSpPr>
          <p:nvPr>
            <p:ph type="title"/>
          </p:nvPr>
        </p:nvSpPr>
        <p:spPr/>
        <p:txBody>
          <a:bodyPr/>
          <a:lstStyle/>
          <a:p>
            <a:r>
              <a:rPr lang="en-US"/>
              <a:t>Facebook Original Own Posts Table | All profiles - 16 of 19</a:t>
            </a:r>
          </a:p>
        </p:txBody>
      </p:sp>
      <p:graphicFrame>
        <p:nvGraphicFramePr>
          <p:cNvPr id="5" name="Table Placeholder 4">
            <a:extLst>
              <a:ext uri="{FF2B5EF4-FFF2-40B4-BE49-F238E27FC236}">
                <a16:creationId xmlns:a16="http://schemas.microsoft.com/office/drawing/2014/main" id="{10C9E237-7F5C-44EA-BA72-B54AAF950953}"/>
              </a:ext>
            </a:extLst>
          </p:cNvPr>
          <p:cNvGraphicFramePr>
            <a:graphicFrameLocks noGrp="1"/>
          </p:cNvGraphicFramePr>
          <p:nvPr>
            <p:ph type="tbl" sz="quarter" idx="13"/>
            <p:extLst>
              <p:ext uri="{D42A27DB-BD31-4B8C-83A1-F6EECF244321}">
                <p14:modId xmlns:p14="http://schemas.microsoft.com/office/powerpoint/2010/main" val="2331365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00555409"/>
                    </a:ext>
                  </a:extLst>
                </a:gridCol>
                <a:gridCol w="1810512">
                  <a:extLst>
                    <a:ext uri="{9D8B030D-6E8A-4147-A177-3AD203B41FA5}">
                      <a16:colId xmlns:a16="http://schemas.microsoft.com/office/drawing/2014/main" val="2350506791"/>
                    </a:ext>
                  </a:extLst>
                </a:gridCol>
                <a:gridCol w="411480">
                  <a:extLst>
                    <a:ext uri="{9D8B030D-6E8A-4147-A177-3AD203B41FA5}">
                      <a16:colId xmlns:a16="http://schemas.microsoft.com/office/drawing/2014/main" val="2222389078"/>
                    </a:ext>
                  </a:extLst>
                </a:gridCol>
                <a:gridCol w="411480">
                  <a:extLst>
                    <a:ext uri="{9D8B030D-6E8A-4147-A177-3AD203B41FA5}">
                      <a16:colId xmlns:a16="http://schemas.microsoft.com/office/drawing/2014/main" val="2207632858"/>
                    </a:ext>
                  </a:extLst>
                </a:gridCol>
                <a:gridCol w="411480">
                  <a:extLst>
                    <a:ext uri="{9D8B030D-6E8A-4147-A177-3AD203B41FA5}">
                      <a16:colId xmlns:a16="http://schemas.microsoft.com/office/drawing/2014/main" val="1155817947"/>
                    </a:ext>
                  </a:extLst>
                </a:gridCol>
                <a:gridCol w="411480">
                  <a:extLst>
                    <a:ext uri="{9D8B030D-6E8A-4147-A177-3AD203B41FA5}">
                      <a16:colId xmlns:a16="http://schemas.microsoft.com/office/drawing/2014/main" val="674741516"/>
                    </a:ext>
                  </a:extLst>
                </a:gridCol>
                <a:gridCol w="411480">
                  <a:extLst>
                    <a:ext uri="{9D8B030D-6E8A-4147-A177-3AD203B41FA5}">
                      <a16:colId xmlns:a16="http://schemas.microsoft.com/office/drawing/2014/main" val="2724298814"/>
                    </a:ext>
                  </a:extLst>
                </a:gridCol>
                <a:gridCol w="411480">
                  <a:extLst>
                    <a:ext uri="{9D8B030D-6E8A-4147-A177-3AD203B41FA5}">
                      <a16:colId xmlns:a16="http://schemas.microsoft.com/office/drawing/2014/main" val="1609048113"/>
                    </a:ext>
                  </a:extLst>
                </a:gridCol>
                <a:gridCol w="411480">
                  <a:extLst>
                    <a:ext uri="{9D8B030D-6E8A-4147-A177-3AD203B41FA5}">
                      <a16:colId xmlns:a16="http://schemas.microsoft.com/office/drawing/2014/main" val="982705181"/>
                    </a:ext>
                  </a:extLst>
                </a:gridCol>
                <a:gridCol w="411480">
                  <a:extLst>
                    <a:ext uri="{9D8B030D-6E8A-4147-A177-3AD203B41FA5}">
                      <a16:colId xmlns:a16="http://schemas.microsoft.com/office/drawing/2014/main" val="1168007465"/>
                    </a:ext>
                  </a:extLst>
                </a:gridCol>
                <a:gridCol w="411480">
                  <a:extLst>
                    <a:ext uri="{9D8B030D-6E8A-4147-A177-3AD203B41FA5}">
                      <a16:colId xmlns:a16="http://schemas.microsoft.com/office/drawing/2014/main" val="1695659640"/>
                    </a:ext>
                  </a:extLst>
                </a:gridCol>
                <a:gridCol w="411480">
                  <a:extLst>
                    <a:ext uri="{9D8B030D-6E8A-4147-A177-3AD203B41FA5}">
                      <a16:colId xmlns:a16="http://schemas.microsoft.com/office/drawing/2014/main" val="2288034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7997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- 2023-05-16 14:59:11</a:t>
                      </a:r>
                      <a:r>
                        <a:rPr kumimoji="0" lang="de-DE" sz="1000" b="0" i="0" u="none" strike="noStrike" kern="1200" cap="none" spc="0" normalizeH="0" baseline="0" noProof="0">
                          <a:ln>
                            <a:noFill/>
                          </a:ln>
                          <a:solidFill>
                            <a:prstClr val="black"/>
                          </a:solidFill>
                          <a:effectLst/>
                          <a:uLnTx/>
                          <a:uFillTx/>
                          <a:latin typeface="Calibri"/>
                          <a:ea typeface="+mn-ea"/>
                          <a:cs typeface="+mn-cs"/>
                        </a:rPr>
                        <a:t>
 Wie aus einem Besuch ein Kakaoprogramm wird: Ende letzten Jahres haben uns vier Vertreter ivorischer Erzeugerorganisationen in Waldenbuch besucht. Aus dem, was mit dem Besuch begonnen hat, ist inzwischen ein weiteres Kakaoprogramm geworden. Was das bedeutet, erzählen wir euch hier.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https://quintly-image-storage.s3.amazonaws.com/ce3c7051b24efe7a43caa2123c501328/7ef78cd7f9df469be904aae2137a9201.jpg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00284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- 2023-01-24 13:10:22</a:t>
                      </a:r>
                      <a:r>
                        <a:rPr kumimoji="0" lang="de-DE" sz="1000" b="0" i="0" u="none" strike="noStrike" kern="1200" cap="none" spc="0" normalizeH="0" baseline="0" noProof="0">
                          <a:ln>
                            <a:noFill/>
                          </a:ln>
                          <a:solidFill>
                            <a:prstClr val="black"/>
                          </a:solidFill>
                          <a:effectLst/>
                          <a:uLnTx/>
                          <a:uFillTx/>
                          <a:latin typeface="Calibri"/>
                          <a:ea typeface="+mn-ea"/>
                          <a:cs typeface="+mn-cs"/>
                        </a:rPr>
                        <a:t>
 Für uns ist schon klar, wer die Krone holt ... 🍫🐍👑
Welche Sorte holt bei euch alle Sterne?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https://quintly-image-storage.s3.amazonaws.com/ce3c7051b24efe7a43caa2123c501328/90e93c67f500688bf1d03e76ba98cdea.jpg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194909635"/>
                  </a:ext>
                </a:extLst>
              </a:tr>
            </a:tbl>
          </a:graphicData>
        </a:graphic>
      </p:graphicFrame>
      <p:sp>
        <p:nvSpPr>
          <p:cNvPr id="4" name="Text Placeholder 3">
            <a:extLst>
              <a:ext uri="{FF2B5EF4-FFF2-40B4-BE49-F238E27FC236}">
                <a16:creationId xmlns:a16="http://schemas.microsoft.com/office/drawing/2014/main" id="{4FB2539C-C57B-4608-95BD-3996E42035E9}"/>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826431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8BDA-E57D-4DF0-B012-FE3A4D086E82}"/>
              </a:ext>
            </a:extLst>
          </p:cNvPr>
          <p:cNvSpPr>
            <a:spLocks noGrp="1"/>
          </p:cNvSpPr>
          <p:nvPr>
            <p:ph type="title"/>
          </p:nvPr>
        </p:nvSpPr>
        <p:spPr/>
        <p:txBody>
          <a:bodyPr/>
          <a:lstStyle/>
          <a:p>
            <a:r>
              <a:rPr lang="en-US"/>
              <a:t>Facebook Original Own Posts Table | All profiles - 17 of 19</a:t>
            </a:r>
          </a:p>
        </p:txBody>
      </p:sp>
      <p:graphicFrame>
        <p:nvGraphicFramePr>
          <p:cNvPr id="5" name="Table Placeholder 4">
            <a:extLst>
              <a:ext uri="{FF2B5EF4-FFF2-40B4-BE49-F238E27FC236}">
                <a16:creationId xmlns:a16="http://schemas.microsoft.com/office/drawing/2014/main" id="{B6F6C9FA-C6B8-4C2C-A7FC-D14AC3A426E3}"/>
              </a:ext>
            </a:extLst>
          </p:cNvPr>
          <p:cNvGraphicFramePr>
            <a:graphicFrameLocks noGrp="1"/>
          </p:cNvGraphicFramePr>
          <p:nvPr>
            <p:ph type="tbl" sz="quarter" idx="13"/>
            <p:extLst>
              <p:ext uri="{D42A27DB-BD31-4B8C-83A1-F6EECF244321}">
                <p14:modId xmlns:p14="http://schemas.microsoft.com/office/powerpoint/2010/main" val="3007444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20212108"/>
                    </a:ext>
                  </a:extLst>
                </a:gridCol>
                <a:gridCol w="1810512">
                  <a:extLst>
                    <a:ext uri="{9D8B030D-6E8A-4147-A177-3AD203B41FA5}">
                      <a16:colId xmlns:a16="http://schemas.microsoft.com/office/drawing/2014/main" val="2629026552"/>
                    </a:ext>
                  </a:extLst>
                </a:gridCol>
                <a:gridCol w="411480">
                  <a:extLst>
                    <a:ext uri="{9D8B030D-6E8A-4147-A177-3AD203B41FA5}">
                      <a16:colId xmlns:a16="http://schemas.microsoft.com/office/drawing/2014/main" val="3163579500"/>
                    </a:ext>
                  </a:extLst>
                </a:gridCol>
                <a:gridCol w="411480">
                  <a:extLst>
                    <a:ext uri="{9D8B030D-6E8A-4147-A177-3AD203B41FA5}">
                      <a16:colId xmlns:a16="http://schemas.microsoft.com/office/drawing/2014/main" val="3851313856"/>
                    </a:ext>
                  </a:extLst>
                </a:gridCol>
                <a:gridCol w="411480">
                  <a:extLst>
                    <a:ext uri="{9D8B030D-6E8A-4147-A177-3AD203B41FA5}">
                      <a16:colId xmlns:a16="http://schemas.microsoft.com/office/drawing/2014/main" val="2937415197"/>
                    </a:ext>
                  </a:extLst>
                </a:gridCol>
                <a:gridCol w="411480">
                  <a:extLst>
                    <a:ext uri="{9D8B030D-6E8A-4147-A177-3AD203B41FA5}">
                      <a16:colId xmlns:a16="http://schemas.microsoft.com/office/drawing/2014/main" val="2185467098"/>
                    </a:ext>
                  </a:extLst>
                </a:gridCol>
                <a:gridCol w="411480">
                  <a:extLst>
                    <a:ext uri="{9D8B030D-6E8A-4147-A177-3AD203B41FA5}">
                      <a16:colId xmlns:a16="http://schemas.microsoft.com/office/drawing/2014/main" val="2468894113"/>
                    </a:ext>
                  </a:extLst>
                </a:gridCol>
                <a:gridCol w="411480">
                  <a:extLst>
                    <a:ext uri="{9D8B030D-6E8A-4147-A177-3AD203B41FA5}">
                      <a16:colId xmlns:a16="http://schemas.microsoft.com/office/drawing/2014/main" val="225381022"/>
                    </a:ext>
                  </a:extLst>
                </a:gridCol>
                <a:gridCol w="411480">
                  <a:extLst>
                    <a:ext uri="{9D8B030D-6E8A-4147-A177-3AD203B41FA5}">
                      <a16:colId xmlns:a16="http://schemas.microsoft.com/office/drawing/2014/main" val="4064022727"/>
                    </a:ext>
                  </a:extLst>
                </a:gridCol>
                <a:gridCol w="411480">
                  <a:extLst>
                    <a:ext uri="{9D8B030D-6E8A-4147-A177-3AD203B41FA5}">
                      <a16:colId xmlns:a16="http://schemas.microsoft.com/office/drawing/2014/main" val="701803033"/>
                    </a:ext>
                  </a:extLst>
                </a:gridCol>
                <a:gridCol w="411480">
                  <a:extLst>
                    <a:ext uri="{9D8B030D-6E8A-4147-A177-3AD203B41FA5}">
                      <a16:colId xmlns:a16="http://schemas.microsoft.com/office/drawing/2014/main" val="3910073735"/>
                    </a:ext>
                  </a:extLst>
                </a:gridCol>
                <a:gridCol w="411480">
                  <a:extLst>
                    <a:ext uri="{9D8B030D-6E8A-4147-A177-3AD203B41FA5}">
                      <a16:colId xmlns:a16="http://schemas.microsoft.com/office/drawing/2014/main" val="4061476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19550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- 2023-04-04 18:00:29</a:t>
                      </a:r>
                      <a:r>
                        <a:rPr kumimoji="0" lang="de-DE" sz="1000" b="0" i="0" u="none" strike="noStrike" kern="1200" cap="none" spc="0" normalizeH="0" baseline="0" noProof="0">
                          <a:ln>
                            <a:noFill/>
                          </a:ln>
                          <a:solidFill>
                            <a:prstClr val="black"/>
                          </a:solidFill>
                          <a:effectLst/>
                          <a:uLnTx/>
                          <a:uFillTx/>
                          <a:latin typeface="Calibri"/>
                          <a:ea typeface="+mn-ea"/>
                          <a:cs typeface="+mn-cs"/>
                        </a:rPr>
                        <a:t>
 In der Chocolate Scorecard bewertet die australische Initiative „Be Slavery Free“ die weltweit wichtigsten Schokoladenunternehmen. Es geht dabei um all das, was wir unter Nachhaltigkeit fassen. In diesem Jahr haben wir es auf den sechsten Platz geschafft. Das ist für uns Bestätigung und Ansporn zugleich. 😊 Mehr erfahrt ihr hier.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https://quintly-image-storage.s3.amazonaws.com/ce3c7051b24efe7a43caa2123c501328/1e0e766eae8951f70b353dbc2541c380.jpg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614256048"/>
                  </a:ext>
                </a:extLst>
              </a:tr>
            </a:tbl>
          </a:graphicData>
        </a:graphic>
      </p:graphicFrame>
      <p:sp>
        <p:nvSpPr>
          <p:cNvPr id="4" name="Text Placeholder 3">
            <a:extLst>
              <a:ext uri="{FF2B5EF4-FFF2-40B4-BE49-F238E27FC236}">
                <a16:creationId xmlns:a16="http://schemas.microsoft.com/office/drawing/2014/main" id="{717E52BE-00F1-4E99-B818-144520A63D94}"/>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520514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AF82E-7934-4B55-9770-9240E1461891}"/>
              </a:ext>
            </a:extLst>
          </p:cNvPr>
          <p:cNvSpPr>
            <a:spLocks noGrp="1"/>
          </p:cNvSpPr>
          <p:nvPr>
            <p:ph type="title"/>
          </p:nvPr>
        </p:nvSpPr>
        <p:spPr/>
        <p:txBody>
          <a:bodyPr/>
          <a:lstStyle/>
          <a:p>
            <a:r>
              <a:rPr lang="en-US"/>
              <a:t>Facebook Original Own Posts Table | All profiles - 18 of 19</a:t>
            </a:r>
          </a:p>
        </p:txBody>
      </p:sp>
      <p:graphicFrame>
        <p:nvGraphicFramePr>
          <p:cNvPr id="5" name="Table Placeholder 4">
            <a:extLst>
              <a:ext uri="{FF2B5EF4-FFF2-40B4-BE49-F238E27FC236}">
                <a16:creationId xmlns:a16="http://schemas.microsoft.com/office/drawing/2014/main" id="{3C858FE0-35A3-4D85-990A-5057395C3A01}"/>
              </a:ext>
            </a:extLst>
          </p:cNvPr>
          <p:cNvGraphicFramePr>
            <a:graphicFrameLocks noGrp="1"/>
          </p:cNvGraphicFramePr>
          <p:nvPr>
            <p:ph type="tbl" sz="quarter" idx="13"/>
            <p:extLst>
              <p:ext uri="{D42A27DB-BD31-4B8C-83A1-F6EECF244321}">
                <p14:modId xmlns:p14="http://schemas.microsoft.com/office/powerpoint/2010/main" val="635953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11317390"/>
                    </a:ext>
                  </a:extLst>
                </a:gridCol>
                <a:gridCol w="1810512">
                  <a:extLst>
                    <a:ext uri="{9D8B030D-6E8A-4147-A177-3AD203B41FA5}">
                      <a16:colId xmlns:a16="http://schemas.microsoft.com/office/drawing/2014/main" val="4281413652"/>
                    </a:ext>
                  </a:extLst>
                </a:gridCol>
                <a:gridCol w="411480">
                  <a:extLst>
                    <a:ext uri="{9D8B030D-6E8A-4147-A177-3AD203B41FA5}">
                      <a16:colId xmlns:a16="http://schemas.microsoft.com/office/drawing/2014/main" val="3124831847"/>
                    </a:ext>
                  </a:extLst>
                </a:gridCol>
                <a:gridCol w="411480">
                  <a:extLst>
                    <a:ext uri="{9D8B030D-6E8A-4147-A177-3AD203B41FA5}">
                      <a16:colId xmlns:a16="http://schemas.microsoft.com/office/drawing/2014/main" val="1621107795"/>
                    </a:ext>
                  </a:extLst>
                </a:gridCol>
                <a:gridCol w="411480">
                  <a:extLst>
                    <a:ext uri="{9D8B030D-6E8A-4147-A177-3AD203B41FA5}">
                      <a16:colId xmlns:a16="http://schemas.microsoft.com/office/drawing/2014/main" val="637198526"/>
                    </a:ext>
                  </a:extLst>
                </a:gridCol>
                <a:gridCol w="411480">
                  <a:extLst>
                    <a:ext uri="{9D8B030D-6E8A-4147-A177-3AD203B41FA5}">
                      <a16:colId xmlns:a16="http://schemas.microsoft.com/office/drawing/2014/main" val="1025208969"/>
                    </a:ext>
                  </a:extLst>
                </a:gridCol>
                <a:gridCol w="411480">
                  <a:extLst>
                    <a:ext uri="{9D8B030D-6E8A-4147-A177-3AD203B41FA5}">
                      <a16:colId xmlns:a16="http://schemas.microsoft.com/office/drawing/2014/main" val="2696355342"/>
                    </a:ext>
                  </a:extLst>
                </a:gridCol>
                <a:gridCol w="411480">
                  <a:extLst>
                    <a:ext uri="{9D8B030D-6E8A-4147-A177-3AD203B41FA5}">
                      <a16:colId xmlns:a16="http://schemas.microsoft.com/office/drawing/2014/main" val="1803566410"/>
                    </a:ext>
                  </a:extLst>
                </a:gridCol>
                <a:gridCol w="411480">
                  <a:extLst>
                    <a:ext uri="{9D8B030D-6E8A-4147-A177-3AD203B41FA5}">
                      <a16:colId xmlns:a16="http://schemas.microsoft.com/office/drawing/2014/main" val="3284016492"/>
                    </a:ext>
                  </a:extLst>
                </a:gridCol>
                <a:gridCol w="411480">
                  <a:extLst>
                    <a:ext uri="{9D8B030D-6E8A-4147-A177-3AD203B41FA5}">
                      <a16:colId xmlns:a16="http://schemas.microsoft.com/office/drawing/2014/main" val="2814776676"/>
                    </a:ext>
                  </a:extLst>
                </a:gridCol>
                <a:gridCol w="411480">
                  <a:extLst>
                    <a:ext uri="{9D8B030D-6E8A-4147-A177-3AD203B41FA5}">
                      <a16:colId xmlns:a16="http://schemas.microsoft.com/office/drawing/2014/main" val="160735215"/>
                    </a:ext>
                  </a:extLst>
                </a:gridCol>
                <a:gridCol w="411480">
                  <a:extLst>
                    <a:ext uri="{9D8B030D-6E8A-4147-A177-3AD203B41FA5}">
                      <a16:colId xmlns:a16="http://schemas.microsoft.com/office/drawing/2014/main" val="1266749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45913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- 2023-03-08 16:20:27</a:t>
                      </a:r>
                      <a:r>
                        <a:rPr kumimoji="0" lang="de-DE" sz="1000" b="0" i="0" u="none" strike="noStrike" kern="1200" cap="none" spc="0" normalizeH="0" baseline="0" noProof="0">
                          <a:ln>
                            <a:noFill/>
                          </a:ln>
                          <a:solidFill>
                            <a:prstClr val="black"/>
                          </a:solidFill>
                          <a:effectLst/>
                          <a:uLnTx/>
                          <a:uFillTx/>
                          <a:latin typeface="Calibri"/>
                          <a:ea typeface="+mn-ea"/>
                          <a:cs typeface="+mn-cs"/>
                        </a:rPr>
                        <a:t>
 Heute feiern wir den #Weltfrauentag, unsere beeindruckenden Frauen bei Ritter Sport feiern wir jeden Tag! 💥🎉 
Eine von ihnen, die unser Unternehmen von Anfang an mitbestimmt und mit ihrem Wissen und Gespür für den Zeitgeist zu dem gemacht hat, was es heute ist, möchten wir euch heute vorstellen: Clara Ritter.
In unserem Blogbeitrag erfahrt ihr mehr über unsere erste Ritterin. 
#rittersport #clararitter #schokomoment #❤️🍫 #lieblingsschokolade #schokoliebe #quadratischpraktischgut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https://quintly-image-storage.s3.amazonaws.com/ce3c7051b24efe7a43caa2123c501328/31a01b7f42a86811bc936cdc1e9a9a21.jpg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882879117"/>
                  </a:ext>
                </a:extLst>
              </a:tr>
            </a:tbl>
          </a:graphicData>
        </a:graphic>
      </p:graphicFrame>
      <p:sp>
        <p:nvSpPr>
          <p:cNvPr id="4" name="Text Placeholder 3">
            <a:extLst>
              <a:ext uri="{FF2B5EF4-FFF2-40B4-BE49-F238E27FC236}">
                <a16:creationId xmlns:a16="http://schemas.microsoft.com/office/drawing/2014/main" id="{116F2151-D021-4FCD-B08D-EF10A2FF9A9A}"/>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1178290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3D5B-3D8A-4217-A353-814DCD183DB5}"/>
              </a:ext>
            </a:extLst>
          </p:cNvPr>
          <p:cNvSpPr>
            <a:spLocks noGrp="1"/>
          </p:cNvSpPr>
          <p:nvPr>
            <p:ph type="title"/>
          </p:nvPr>
        </p:nvSpPr>
        <p:spPr/>
        <p:txBody>
          <a:bodyPr/>
          <a:lstStyle/>
          <a:p>
            <a:r>
              <a:rPr lang="en-US"/>
              <a:t>Facebook Original Own Posts Table | All profiles - 19 of 19</a:t>
            </a:r>
          </a:p>
        </p:txBody>
      </p:sp>
      <p:graphicFrame>
        <p:nvGraphicFramePr>
          <p:cNvPr id="5" name="Table Placeholder 4">
            <a:extLst>
              <a:ext uri="{FF2B5EF4-FFF2-40B4-BE49-F238E27FC236}">
                <a16:creationId xmlns:a16="http://schemas.microsoft.com/office/drawing/2014/main" id="{8D00F2FD-5C1E-4B84-B2A5-DBF0F6669FE8}"/>
              </a:ext>
            </a:extLst>
          </p:cNvPr>
          <p:cNvGraphicFramePr>
            <a:graphicFrameLocks noGrp="1"/>
          </p:cNvGraphicFramePr>
          <p:nvPr>
            <p:ph type="tbl" sz="quarter" idx="13"/>
            <p:extLst>
              <p:ext uri="{D42A27DB-BD31-4B8C-83A1-F6EECF244321}">
                <p14:modId xmlns:p14="http://schemas.microsoft.com/office/powerpoint/2010/main" val="1186898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4651308"/>
                    </a:ext>
                  </a:extLst>
                </a:gridCol>
                <a:gridCol w="1810512">
                  <a:extLst>
                    <a:ext uri="{9D8B030D-6E8A-4147-A177-3AD203B41FA5}">
                      <a16:colId xmlns:a16="http://schemas.microsoft.com/office/drawing/2014/main" val="718209697"/>
                    </a:ext>
                  </a:extLst>
                </a:gridCol>
                <a:gridCol w="411480">
                  <a:extLst>
                    <a:ext uri="{9D8B030D-6E8A-4147-A177-3AD203B41FA5}">
                      <a16:colId xmlns:a16="http://schemas.microsoft.com/office/drawing/2014/main" val="978852674"/>
                    </a:ext>
                  </a:extLst>
                </a:gridCol>
                <a:gridCol w="411480">
                  <a:extLst>
                    <a:ext uri="{9D8B030D-6E8A-4147-A177-3AD203B41FA5}">
                      <a16:colId xmlns:a16="http://schemas.microsoft.com/office/drawing/2014/main" val="3362262604"/>
                    </a:ext>
                  </a:extLst>
                </a:gridCol>
                <a:gridCol w="411480">
                  <a:extLst>
                    <a:ext uri="{9D8B030D-6E8A-4147-A177-3AD203B41FA5}">
                      <a16:colId xmlns:a16="http://schemas.microsoft.com/office/drawing/2014/main" val="1141994185"/>
                    </a:ext>
                  </a:extLst>
                </a:gridCol>
                <a:gridCol w="411480">
                  <a:extLst>
                    <a:ext uri="{9D8B030D-6E8A-4147-A177-3AD203B41FA5}">
                      <a16:colId xmlns:a16="http://schemas.microsoft.com/office/drawing/2014/main" val="276554899"/>
                    </a:ext>
                  </a:extLst>
                </a:gridCol>
                <a:gridCol w="411480">
                  <a:extLst>
                    <a:ext uri="{9D8B030D-6E8A-4147-A177-3AD203B41FA5}">
                      <a16:colId xmlns:a16="http://schemas.microsoft.com/office/drawing/2014/main" val="1714154909"/>
                    </a:ext>
                  </a:extLst>
                </a:gridCol>
                <a:gridCol w="411480">
                  <a:extLst>
                    <a:ext uri="{9D8B030D-6E8A-4147-A177-3AD203B41FA5}">
                      <a16:colId xmlns:a16="http://schemas.microsoft.com/office/drawing/2014/main" val="3502293146"/>
                    </a:ext>
                  </a:extLst>
                </a:gridCol>
                <a:gridCol w="411480">
                  <a:extLst>
                    <a:ext uri="{9D8B030D-6E8A-4147-A177-3AD203B41FA5}">
                      <a16:colId xmlns:a16="http://schemas.microsoft.com/office/drawing/2014/main" val="1387422026"/>
                    </a:ext>
                  </a:extLst>
                </a:gridCol>
                <a:gridCol w="411480">
                  <a:extLst>
                    <a:ext uri="{9D8B030D-6E8A-4147-A177-3AD203B41FA5}">
                      <a16:colId xmlns:a16="http://schemas.microsoft.com/office/drawing/2014/main" val="1902205936"/>
                    </a:ext>
                  </a:extLst>
                </a:gridCol>
                <a:gridCol w="411480">
                  <a:extLst>
                    <a:ext uri="{9D8B030D-6E8A-4147-A177-3AD203B41FA5}">
                      <a16:colId xmlns:a16="http://schemas.microsoft.com/office/drawing/2014/main" val="1856148447"/>
                    </a:ext>
                  </a:extLst>
                </a:gridCol>
                <a:gridCol w="411480">
                  <a:extLst>
                    <a:ext uri="{9D8B030D-6E8A-4147-A177-3AD203B41FA5}">
                      <a16:colId xmlns:a16="http://schemas.microsoft.com/office/drawing/2014/main" val="163410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82181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Ritter Sport - 2023-07-13 10:23:50</a:t>
                      </a:r>
                      <a:r>
                        <a:rPr kumimoji="0" lang="en-US" sz="1000" b="0" i="0" u="none" strike="noStrike" kern="1200" cap="none" spc="0" normalizeH="0" baseline="0" noProof="0">
                          <a:ln>
                            <a:noFill/>
                          </a:ln>
                          <a:solidFill>
                            <a:prstClr val="black"/>
                          </a:solidFill>
                          <a:effectLst/>
                          <a:uLnTx/>
                          <a:uFillTx/>
                          <a:latin typeface="Calibri"/>
                          <a:ea typeface="+mn-ea"/>
                          <a:cs typeface="+mn-cs"/>
                        </a:rPr>
                        <a:t>
 Schokolade im Sommer? 🤨 We got you. 🤝 Auf unserem Blog findet ihr schokoladige Lifehacks für den Sommer.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https://quintly-image-storage.s3.amazonaws.com/ce3c7051b24efe7a43caa2123c501328/63daf0db8cf371a3732ceed6637943b5.jpg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181137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Ritter Sport - 2023-03-08 10:49:19</a:t>
                      </a:r>
                      <a:r>
                        <a:rPr kumimoji="0" lang="de-DE" sz="1000" b="0" i="0" u="none" strike="noStrike" kern="1200" cap="none" spc="0" normalizeH="0" baseline="0" noProof="0">
                          <a:ln>
                            <a:noFill/>
                          </a:ln>
                          <a:solidFill>
                            <a:prstClr val="black"/>
                          </a:solidFill>
                          <a:effectLst/>
                          <a:uLnTx/>
                          <a:uFillTx/>
                          <a:latin typeface="Calibri"/>
                          <a:ea typeface="+mn-ea"/>
                          <a:cs typeface="+mn-cs"/>
                        </a:rPr>
                        <a:t>
 Auf unserem Blog gibt es etliche Beiträge zum Thema Kakaobezug. Und trotzdem fehlt immer der eine oder andere Aspekt, um ein wirklich vollständiges Bild zu zeichnen. 🤔🌱
Das haben wir jetzt geändert: Eine komplette Zusammenfassung dessen, was wir im Kakaobezug tun, findet ihr hier.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https://quintly-image-storage.s3.amazonaws.com/ce3c7051b24efe7a43caa2123c501328/8382da7f3606e62b2d81d17da86ea6c0.jpg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extLst>
                  <a:ext uri="{0D108BD9-81ED-4DB2-BD59-A6C34878D82A}">
                    <a16:rowId xmlns:a16="http://schemas.microsoft.com/office/drawing/2014/main" val="2499939811"/>
                  </a:ext>
                </a:extLst>
              </a:tr>
            </a:tbl>
          </a:graphicData>
        </a:graphic>
      </p:graphicFrame>
      <p:sp>
        <p:nvSpPr>
          <p:cNvPr id="4" name="Text Placeholder 3">
            <a:extLst>
              <a:ext uri="{FF2B5EF4-FFF2-40B4-BE49-F238E27FC236}">
                <a16:creationId xmlns:a16="http://schemas.microsoft.com/office/drawing/2014/main" id="{67B0C7A4-3F50-418F-B403-0E5EF7ADDA23}"/>
              </a:ext>
            </a:extLst>
          </p:cNvPr>
          <p:cNvSpPr>
            <a:spLocks noGrp="1"/>
          </p:cNvSpPr>
          <p:nvPr>
            <p:ph type="body" sz="quarter" idx="14"/>
          </p:nvPr>
        </p:nvSpPr>
        <p:spPr/>
        <p:txBody>
          <a:bodyPr/>
          <a:lstStyle/>
          <a:p>
            <a:r>
              <a:rPr lang="en-US"/>
              <a:t>01.01.2023 - 17.07.2023</a:t>
            </a:r>
          </a:p>
        </p:txBody>
      </p:sp>
    </p:spTree>
    <p:extLst>
      <p:ext uri="{BB962C8B-B14F-4D97-AF65-F5344CB8AC3E}">
        <p14:creationId xmlns:p14="http://schemas.microsoft.com/office/powerpoint/2010/main" val="2656538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2575</Words>
  <Application>Microsoft Office PowerPoint</Application>
  <PresentationFormat>On-screen Show (4:3)</PresentationFormat>
  <Paragraphs>566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Facebook Original Own Posts Table | All profiles - 1 of 19</vt:lpstr>
      <vt:lpstr>Facebook Original Own Posts Table | All profiles - 2 of 19</vt:lpstr>
      <vt:lpstr>Facebook Original Own Posts Table | All profiles - 3 of 19</vt:lpstr>
      <vt:lpstr>Facebook Original Own Posts Table | All profiles - 4 of 19</vt:lpstr>
      <vt:lpstr>Facebook Original Own Posts Table | All profiles - 5 of 19</vt:lpstr>
      <vt:lpstr>Facebook Original Own Posts Table | All profiles - 6 of 19</vt:lpstr>
      <vt:lpstr>Facebook Original Own Posts Table | All profiles - 7 of 19</vt:lpstr>
      <vt:lpstr>Facebook Original Own Posts Table | All profiles - 8 of 19</vt:lpstr>
      <vt:lpstr>Facebook Original Own Posts Table | All profiles - 9 of 19</vt:lpstr>
      <vt:lpstr>Facebook Original Own Posts Table | All profiles - 10 of 19</vt:lpstr>
      <vt:lpstr>Facebook Original Own Posts Table | All profiles - 11 of 19</vt:lpstr>
      <vt:lpstr>Facebook Original Own Posts Table | All profiles - 12 of 19</vt:lpstr>
      <vt:lpstr>Facebook Original Own Posts Table | All profiles - 13 of 19</vt:lpstr>
      <vt:lpstr>Facebook Original Own Posts Table | All profiles - 14 of 19</vt:lpstr>
      <vt:lpstr>Facebook Original Own Posts Table | All profiles - 15 of 19</vt:lpstr>
      <vt:lpstr>Facebook Original Own Posts Table | All profiles - 16 of 19</vt:lpstr>
      <vt:lpstr>Facebook Original Own Posts Table | All profiles - 17 of 19</vt:lpstr>
      <vt:lpstr>Facebook Original Own Posts Table | All profiles - 18 of 19</vt:lpstr>
      <vt:lpstr>Facebook Original Own Posts Table | All profiles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Table | All profiles - 1 of 19</dc:title>
  <dc:creator>Frederik Born</dc:creator>
  <cp:lastModifiedBy>Frederik Born</cp:lastModifiedBy>
  <cp:revision>1</cp:revision>
  <dcterms:created xsi:type="dcterms:W3CDTF">2023-07-17T14:41:36Z</dcterms:created>
  <dcterms:modified xsi:type="dcterms:W3CDTF">2023-07-17T14:45:15Z</dcterms:modified>
</cp:coreProperties>
</file>