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96A-5ACA-4C68-9D79-0082EA6FBA73}"/>
              </a:ext>
            </a:extLst>
          </p:cNvPr>
          <p:cNvSpPr>
            <a:spLocks noGrp="1"/>
          </p:cNvSpPr>
          <p:nvPr>
            <p:ph type="title"/>
          </p:nvPr>
        </p:nvSpPr>
        <p:spPr/>
        <p:txBody>
          <a:bodyPr/>
          <a:lstStyle/>
          <a:p>
            <a:r>
              <a:rPr lang="de-DE"/>
              <a:t>Instagram Posts nach ERI Details | rittersport - 1 of 17</a:t>
            </a:r>
            <a:endParaRPr lang="en-US"/>
          </a:p>
        </p:txBody>
      </p:sp>
      <p:graphicFrame>
        <p:nvGraphicFramePr>
          <p:cNvPr id="5" name="Table Placeholder 4">
            <a:extLst>
              <a:ext uri="{FF2B5EF4-FFF2-40B4-BE49-F238E27FC236}">
                <a16:creationId xmlns:a16="http://schemas.microsoft.com/office/drawing/2014/main" id="{B0D21131-01A0-4D91-A5F0-6CAED52262AF}"/>
              </a:ext>
            </a:extLst>
          </p:cNvPr>
          <p:cNvGraphicFramePr>
            <a:graphicFrameLocks noGrp="1"/>
          </p:cNvGraphicFramePr>
          <p:nvPr>
            <p:ph type="tbl" sz="quarter" idx="13"/>
            <p:extLst>
              <p:ext uri="{D42A27DB-BD31-4B8C-83A1-F6EECF244321}">
                <p14:modId xmlns:p14="http://schemas.microsoft.com/office/powerpoint/2010/main" val="4048112673"/>
              </p:ext>
            </p:extLst>
          </p:nvPr>
        </p:nvGraphicFramePr>
        <p:xfrm>
          <a:off x="457200" y="1731963"/>
          <a:ext cx="8147304" cy="37795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7248558"/>
                    </a:ext>
                  </a:extLst>
                </a:gridCol>
                <a:gridCol w="1563624">
                  <a:extLst>
                    <a:ext uri="{9D8B030D-6E8A-4147-A177-3AD203B41FA5}">
                      <a16:colId xmlns:a16="http://schemas.microsoft.com/office/drawing/2014/main" val="2310665221"/>
                    </a:ext>
                  </a:extLst>
                </a:gridCol>
                <a:gridCol w="2057400">
                  <a:extLst>
                    <a:ext uri="{9D8B030D-6E8A-4147-A177-3AD203B41FA5}">
                      <a16:colId xmlns:a16="http://schemas.microsoft.com/office/drawing/2014/main" val="2262884725"/>
                    </a:ext>
                  </a:extLst>
                </a:gridCol>
                <a:gridCol w="740664">
                  <a:extLst>
                    <a:ext uri="{9D8B030D-6E8A-4147-A177-3AD203B41FA5}">
                      <a16:colId xmlns:a16="http://schemas.microsoft.com/office/drawing/2014/main" val="1158229834"/>
                    </a:ext>
                  </a:extLst>
                </a:gridCol>
                <a:gridCol w="740664">
                  <a:extLst>
                    <a:ext uri="{9D8B030D-6E8A-4147-A177-3AD203B41FA5}">
                      <a16:colId xmlns:a16="http://schemas.microsoft.com/office/drawing/2014/main" val="3593550373"/>
                    </a:ext>
                  </a:extLst>
                </a:gridCol>
                <a:gridCol w="740664">
                  <a:extLst>
                    <a:ext uri="{9D8B030D-6E8A-4147-A177-3AD203B41FA5}">
                      <a16:colId xmlns:a16="http://schemas.microsoft.com/office/drawing/2014/main" val="470659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5576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- 2022-03-31 00:04:14</a:t>
                      </a:r>
                      <a:r>
                        <a:rPr kumimoji="0" lang="de-DE" sz="1000" b="0" i="0" u="none" strike="noStrike" kern="1200" cap="none" spc="0" normalizeH="0" baseline="0" noProof="0">
                          <a:ln>
                            <a:noFill/>
                          </a:ln>
                          <a:solidFill>
                            <a:prstClr val="black"/>
                          </a:solidFill>
                          <a:effectLst/>
                          <a:uLnTx/>
                          <a:uFillTx/>
                          <a:latin typeface="+mn-lt"/>
                          <a:ea typeface="+mn-ea"/>
                          <a:cs typeface="+mn-cs"/>
                        </a:rPr>
                        <a:t>
 Unser Statement: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https://quintly-image-storage.s3.amazonaws.com/fadaf8a03fd48ecc7c93228c3f957b9f/556a46e987f14b4813cabde7c12f32be.jpg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11.92 %</a:t>
                      </a:r>
                    </a:p>
                  </a:txBody>
                  <a:tcPr/>
                </a:tc>
                <a:extLst>
                  <a:ext uri="{0D108BD9-81ED-4DB2-BD59-A6C34878D82A}">
                    <a16:rowId xmlns:a16="http://schemas.microsoft.com/office/drawing/2014/main" val="128616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- 2022-11-02 10:00:40</a:t>
                      </a:r>
                      <a:r>
                        <a:rPr kumimoji="0" lang="de-DE" sz="1000" b="0" i="0" u="none" strike="noStrike" kern="1200" cap="none" spc="0" normalizeH="0" baseline="0" noProof="0">
                          <a:ln>
                            <a:noFill/>
                          </a:ln>
                          <a:solidFill>
                            <a:prstClr val="black"/>
                          </a:solidFill>
                          <a:effectLst/>
                          <a:uLnTx/>
                          <a:uFillTx/>
                          <a:latin typeface="+mn-lt"/>
                          <a:ea typeface="+mn-ea"/>
                          <a:cs typeface="+mn-cs"/>
                        </a:rPr>
                        <a:t>
 Advent, Advent, ein Türchen …
… fehlt! 😯🚪 Begebt euch schon heute in Suchstimmung und verratet uns in den Kommentaren, welches Türchen wir zu beschriften vergessen haben! 🔍
Unter allen richtigen Antworten verlosen wir 5x 2 Adventskalender. Teilnahmebedingungen in Bio! #rittersport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https://quintly-image-storage.s3.amazonaws.com/fadaf8a03fd48ecc7c93228c3f957b9f/f968f60490137adf62411c6fbdfa5a1b.jpg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 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8.08 %</a:t>
                      </a:r>
                    </a:p>
                  </a:txBody>
                  <a:tcPr/>
                </a:tc>
                <a:extLst>
                  <a:ext uri="{0D108BD9-81ED-4DB2-BD59-A6C34878D82A}">
                    <a16:rowId xmlns:a16="http://schemas.microsoft.com/office/drawing/2014/main" val="4284183765"/>
                  </a:ext>
                </a:extLst>
              </a:tr>
            </a:tbl>
          </a:graphicData>
        </a:graphic>
      </p:graphicFrame>
      <p:sp>
        <p:nvSpPr>
          <p:cNvPr id="4" name="Text Placeholder 3">
            <a:extLst>
              <a:ext uri="{FF2B5EF4-FFF2-40B4-BE49-F238E27FC236}">
                <a16:creationId xmlns:a16="http://schemas.microsoft.com/office/drawing/2014/main" id="{E9177FF2-4629-404A-9E7B-CAEBE71CEDBC}"/>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75606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6D1D-DF22-4591-B9DC-84DE4572D89A}"/>
              </a:ext>
            </a:extLst>
          </p:cNvPr>
          <p:cNvSpPr>
            <a:spLocks noGrp="1"/>
          </p:cNvSpPr>
          <p:nvPr>
            <p:ph type="title"/>
          </p:nvPr>
        </p:nvSpPr>
        <p:spPr/>
        <p:txBody>
          <a:bodyPr/>
          <a:lstStyle/>
          <a:p>
            <a:r>
              <a:rPr lang="de-DE"/>
              <a:t>Instagram Posts nach ERI Details | rittersport - 2 of 17</a:t>
            </a:r>
            <a:endParaRPr lang="en-US"/>
          </a:p>
        </p:txBody>
      </p:sp>
      <p:graphicFrame>
        <p:nvGraphicFramePr>
          <p:cNvPr id="5" name="Table Placeholder 4">
            <a:extLst>
              <a:ext uri="{FF2B5EF4-FFF2-40B4-BE49-F238E27FC236}">
                <a16:creationId xmlns:a16="http://schemas.microsoft.com/office/drawing/2014/main" id="{031B0C2D-9932-4CF4-94A2-20BA88211FF3}"/>
              </a:ext>
            </a:extLst>
          </p:cNvPr>
          <p:cNvGraphicFramePr>
            <a:graphicFrameLocks noGrp="1"/>
          </p:cNvGraphicFramePr>
          <p:nvPr>
            <p:ph type="tbl" sz="quarter" idx="13"/>
            <p:extLst>
              <p:ext uri="{D42A27DB-BD31-4B8C-83A1-F6EECF244321}">
                <p14:modId xmlns:p14="http://schemas.microsoft.com/office/powerpoint/2010/main" val="390968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197971"/>
                    </a:ext>
                  </a:extLst>
                </a:gridCol>
                <a:gridCol w="1563624">
                  <a:extLst>
                    <a:ext uri="{9D8B030D-6E8A-4147-A177-3AD203B41FA5}">
                      <a16:colId xmlns:a16="http://schemas.microsoft.com/office/drawing/2014/main" val="618803952"/>
                    </a:ext>
                  </a:extLst>
                </a:gridCol>
                <a:gridCol w="2057400">
                  <a:extLst>
                    <a:ext uri="{9D8B030D-6E8A-4147-A177-3AD203B41FA5}">
                      <a16:colId xmlns:a16="http://schemas.microsoft.com/office/drawing/2014/main" val="1770195420"/>
                    </a:ext>
                  </a:extLst>
                </a:gridCol>
                <a:gridCol w="740664">
                  <a:extLst>
                    <a:ext uri="{9D8B030D-6E8A-4147-A177-3AD203B41FA5}">
                      <a16:colId xmlns:a16="http://schemas.microsoft.com/office/drawing/2014/main" val="2937437264"/>
                    </a:ext>
                  </a:extLst>
                </a:gridCol>
                <a:gridCol w="740664">
                  <a:extLst>
                    <a:ext uri="{9D8B030D-6E8A-4147-A177-3AD203B41FA5}">
                      <a16:colId xmlns:a16="http://schemas.microsoft.com/office/drawing/2014/main" val="811700999"/>
                    </a:ext>
                  </a:extLst>
                </a:gridCol>
                <a:gridCol w="740664">
                  <a:extLst>
                    <a:ext uri="{9D8B030D-6E8A-4147-A177-3AD203B41FA5}">
                      <a16:colId xmlns:a16="http://schemas.microsoft.com/office/drawing/2014/main" val="106724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0362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- 2022-01-07 14:30:10</a:t>
                      </a:r>
                      <a:r>
                        <a:rPr kumimoji="0" lang="en-US" sz="1000" b="0" i="0" u="none" strike="noStrike" kern="1200" cap="none" spc="0" normalizeH="0" baseline="0" noProof="0">
                          <a:ln>
                            <a:noFill/>
                          </a:ln>
                          <a:solidFill>
                            <a:prstClr val="black"/>
                          </a:solidFill>
                          <a:effectLst/>
                          <a:uLnTx/>
                          <a:uFillTx/>
                          <a:latin typeface="+mn-lt"/>
                          <a:ea typeface="+mn-ea"/>
                          <a:cs typeface="+mn-cs"/>
                        </a:rPr>
                        <a:t>
 Wir unterstützen euch selbstverständlich auch bei euren sportlichen Zielen! 💪😉
#rittersport #proteinshake #fitfood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https://quintly-image-storage.s3.amazonaws.com/fadaf8a03fd48ecc7c93228c3f957b9f/8888a7fa965c5761f195fdb9fcc276ae.jpg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6.17 %</a:t>
                      </a:r>
                    </a:p>
                  </a:txBody>
                  <a:tcPr/>
                </a:tc>
                <a:extLst>
                  <a:ext uri="{0D108BD9-81ED-4DB2-BD59-A6C34878D82A}">
                    <a16:rowId xmlns:a16="http://schemas.microsoft.com/office/drawing/2014/main" val="3983444916"/>
                  </a:ext>
                </a:extLst>
              </a:tr>
            </a:tbl>
          </a:graphicData>
        </a:graphic>
      </p:graphicFrame>
      <p:sp>
        <p:nvSpPr>
          <p:cNvPr id="4" name="Text Placeholder 3">
            <a:extLst>
              <a:ext uri="{FF2B5EF4-FFF2-40B4-BE49-F238E27FC236}">
                <a16:creationId xmlns:a16="http://schemas.microsoft.com/office/drawing/2014/main" id="{00AE2462-3684-4312-B8B4-41A50C482CD9}"/>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3854974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61030-AE1D-4748-A6A1-06F83979C3B4}"/>
              </a:ext>
            </a:extLst>
          </p:cNvPr>
          <p:cNvSpPr>
            <a:spLocks noGrp="1"/>
          </p:cNvSpPr>
          <p:nvPr>
            <p:ph type="title"/>
          </p:nvPr>
        </p:nvSpPr>
        <p:spPr/>
        <p:txBody>
          <a:bodyPr/>
          <a:lstStyle/>
          <a:p>
            <a:r>
              <a:rPr lang="de-DE"/>
              <a:t>Instagram Posts nach ERI Details | rittersport - 3 of 17</a:t>
            </a:r>
            <a:endParaRPr lang="en-US"/>
          </a:p>
        </p:txBody>
      </p:sp>
      <p:graphicFrame>
        <p:nvGraphicFramePr>
          <p:cNvPr id="5" name="Table Placeholder 4">
            <a:extLst>
              <a:ext uri="{FF2B5EF4-FFF2-40B4-BE49-F238E27FC236}">
                <a16:creationId xmlns:a16="http://schemas.microsoft.com/office/drawing/2014/main" id="{5E0406AD-6302-4F7A-ABCA-4D7DF69C0544}"/>
              </a:ext>
            </a:extLst>
          </p:cNvPr>
          <p:cNvGraphicFramePr>
            <a:graphicFrameLocks noGrp="1"/>
          </p:cNvGraphicFramePr>
          <p:nvPr>
            <p:ph type="tbl" sz="quarter" idx="13"/>
            <p:extLst>
              <p:ext uri="{D42A27DB-BD31-4B8C-83A1-F6EECF244321}">
                <p14:modId xmlns:p14="http://schemas.microsoft.com/office/powerpoint/2010/main" val="2072268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1282402"/>
                    </a:ext>
                  </a:extLst>
                </a:gridCol>
                <a:gridCol w="1563624">
                  <a:extLst>
                    <a:ext uri="{9D8B030D-6E8A-4147-A177-3AD203B41FA5}">
                      <a16:colId xmlns:a16="http://schemas.microsoft.com/office/drawing/2014/main" val="1517758320"/>
                    </a:ext>
                  </a:extLst>
                </a:gridCol>
                <a:gridCol w="2057400">
                  <a:extLst>
                    <a:ext uri="{9D8B030D-6E8A-4147-A177-3AD203B41FA5}">
                      <a16:colId xmlns:a16="http://schemas.microsoft.com/office/drawing/2014/main" val="1964019064"/>
                    </a:ext>
                  </a:extLst>
                </a:gridCol>
                <a:gridCol w="740664">
                  <a:extLst>
                    <a:ext uri="{9D8B030D-6E8A-4147-A177-3AD203B41FA5}">
                      <a16:colId xmlns:a16="http://schemas.microsoft.com/office/drawing/2014/main" val="2588924073"/>
                    </a:ext>
                  </a:extLst>
                </a:gridCol>
                <a:gridCol w="740664">
                  <a:extLst>
                    <a:ext uri="{9D8B030D-6E8A-4147-A177-3AD203B41FA5}">
                      <a16:colId xmlns:a16="http://schemas.microsoft.com/office/drawing/2014/main" val="4128248561"/>
                    </a:ext>
                  </a:extLst>
                </a:gridCol>
                <a:gridCol w="740664">
                  <a:extLst>
                    <a:ext uri="{9D8B030D-6E8A-4147-A177-3AD203B41FA5}">
                      <a16:colId xmlns:a16="http://schemas.microsoft.com/office/drawing/2014/main" val="2853497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8799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- 2022-10-20 10:01:54</a:t>
                      </a:r>
                      <a:r>
                        <a:rPr kumimoji="0" lang="de-DE" sz="1000" b="0" i="0" u="none" strike="noStrike" kern="1200" cap="none" spc="0" normalizeH="0" baseline="0" noProof="0">
                          <a:ln>
                            <a:noFill/>
                          </a:ln>
                          <a:solidFill>
                            <a:prstClr val="black"/>
                          </a:solidFill>
                          <a:effectLst/>
                          <a:uLnTx/>
                          <a:uFillTx/>
                          <a:latin typeface="+mn-lt"/>
                          <a:ea typeface="+mn-ea"/>
                          <a:cs typeface="+mn-cs"/>
                        </a:rPr>
                        <a:t>
 Heute hat Don Schoko mal nicht verschlafen, denn es gibt etwas zu feiern: Heute ist der Weltfaultiertag! 🦥😍 Dafür hat Don Schoko ein paar Geschenke mitgebracht, die ihr gewinnen könnt. 🥳 Ihr müsst uns nur verraten, wie viele Faultiere in dem Video zu sehen sind. Schreibt die richtige Antwort bis zum 26.10.2022 in die Kommentare – und mit etwas Glück gehört eins von zehn Don-Schoko-Kuscheltieren bald euch! Viel Glück und fröhlichen Weltfaultiertag!🍀 #rittersport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https://quintly-image-storage.s3.amazonaws.com/fadaf8a03fd48ecc7c93228c3f957b9f/bda2b593f386ed6f8a8b9c728a6062a9.jpg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5.91 %</a:t>
                      </a:r>
                    </a:p>
                  </a:txBody>
                  <a:tcPr/>
                </a:tc>
                <a:extLst>
                  <a:ext uri="{0D108BD9-81ED-4DB2-BD59-A6C34878D82A}">
                    <a16:rowId xmlns:a16="http://schemas.microsoft.com/office/drawing/2014/main" val="1973162832"/>
                  </a:ext>
                </a:extLst>
              </a:tr>
            </a:tbl>
          </a:graphicData>
        </a:graphic>
      </p:graphicFrame>
      <p:sp>
        <p:nvSpPr>
          <p:cNvPr id="4" name="Text Placeholder 3">
            <a:extLst>
              <a:ext uri="{FF2B5EF4-FFF2-40B4-BE49-F238E27FC236}">
                <a16:creationId xmlns:a16="http://schemas.microsoft.com/office/drawing/2014/main" id="{7EB6FE00-A3D3-40EE-B7C6-39FB4F18B910}"/>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2477608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FA4E-EFE8-44AB-8803-E3F005A2A67B}"/>
              </a:ext>
            </a:extLst>
          </p:cNvPr>
          <p:cNvSpPr>
            <a:spLocks noGrp="1"/>
          </p:cNvSpPr>
          <p:nvPr>
            <p:ph type="title"/>
          </p:nvPr>
        </p:nvSpPr>
        <p:spPr/>
        <p:txBody>
          <a:bodyPr/>
          <a:lstStyle/>
          <a:p>
            <a:r>
              <a:rPr lang="de-DE"/>
              <a:t>Instagram Posts nach ERI Details | rittersport - 4 of 17</a:t>
            </a:r>
            <a:endParaRPr lang="en-US"/>
          </a:p>
        </p:txBody>
      </p:sp>
      <p:graphicFrame>
        <p:nvGraphicFramePr>
          <p:cNvPr id="5" name="Table Placeholder 4">
            <a:extLst>
              <a:ext uri="{FF2B5EF4-FFF2-40B4-BE49-F238E27FC236}">
                <a16:creationId xmlns:a16="http://schemas.microsoft.com/office/drawing/2014/main" id="{5C6EDA29-855E-48A7-B4D3-2772259E8E8E}"/>
              </a:ext>
            </a:extLst>
          </p:cNvPr>
          <p:cNvGraphicFramePr>
            <a:graphicFrameLocks noGrp="1"/>
          </p:cNvGraphicFramePr>
          <p:nvPr>
            <p:ph type="tbl" sz="quarter" idx="13"/>
            <p:extLst>
              <p:ext uri="{D42A27DB-BD31-4B8C-83A1-F6EECF244321}">
                <p14:modId xmlns:p14="http://schemas.microsoft.com/office/powerpoint/2010/main" val="575742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0566615"/>
                    </a:ext>
                  </a:extLst>
                </a:gridCol>
                <a:gridCol w="1563624">
                  <a:extLst>
                    <a:ext uri="{9D8B030D-6E8A-4147-A177-3AD203B41FA5}">
                      <a16:colId xmlns:a16="http://schemas.microsoft.com/office/drawing/2014/main" val="1416339959"/>
                    </a:ext>
                  </a:extLst>
                </a:gridCol>
                <a:gridCol w="2057400">
                  <a:extLst>
                    <a:ext uri="{9D8B030D-6E8A-4147-A177-3AD203B41FA5}">
                      <a16:colId xmlns:a16="http://schemas.microsoft.com/office/drawing/2014/main" val="2534421112"/>
                    </a:ext>
                  </a:extLst>
                </a:gridCol>
                <a:gridCol w="740664">
                  <a:extLst>
                    <a:ext uri="{9D8B030D-6E8A-4147-A177-3AD203B41FA5}">
                      <a16:colId xmlns:a16="http://schemas.microsoft.com/office/drawing/2014/main" val="2470362624"/>
                    </a:ext>
                  </a:extLst>
                </a:gridCol>
                <a:gridCol w="740664">
                  <a:extLst>
                    <a:ext uri="{9D8B030D-6E8A-4147-A177-3AD203B41FA5}">
                      <a16:colId xmlns:a16="http://schemas.microsoft.com/office/drawing/2014/main" val="845892480"/>
                    </a:ext>
                  </a:extLst>
                </a:gridCol>
                <a:gridCol w="740664">
                  <a:extLst>
                    <a:ext uri="{9D8B030D-6E8A-4147-A177-3AD203B41FA5}">
                      <a16:colId xmlns:a16="http://schemas.microsoft.com/office/drawing/2014/main" val="69913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3642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- 2022-10-05 11:01:28</a:t>
                      </a:r>
                      <a:r>
                        <a:rPr kumimoji="0" lang="de-DE" sz="1000" b="0" i="0" u="none" strike="noStrike" kern="1200" cap="none" spc="0" normalizeH="0" baseline="0" noProof="0">
                          <a:ln>
                            <a:noFill/>
                          </a:ln>
                          <a:solidFill>
                            <a:prstClr val="black"/>
                          </a:solidFill>
                          <a:effectLst/>
                          <a:uLnTx/>
                          <a:uFillTx/>
                          <a:latin typeface="+mn-lt"/>
                          <a:ea typeface="+mn-ea"/>
                          <a:cs typeface="+mn-cs"/>
                        </a:rPr>
                        <a:t>
 Winterzeit? Hyggezeit!
Ab sofort heißt es zurücklehnen, entspannen und unsere neuen #Wintersorten Kaffee Knusper, Weiße Zimt Crisp oder Gebrannte Mandel genießen.
Mehr zu unseren diesjährigen Wintersorten erfahrt ihr in unserem Blog! Link in Bio. #rittersport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https://quintly-image-storage.s3.amazonaws.com/fadaf8a03fd48ecc7c93228c3f957b9f/520bf0ff25a93e34a1b6bb4f82aa061a.jpg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5.89 %</a:t>
                      </a:r>
                    </a:p>
                  </a:txBody>
                  <a:tcPr/>
                </a:tc>
                <a:extLst>
                  <a:ext uri="{0D108BD9-81ED-4DB2-BD59-A6C34878D82A}">
                    <a16:rowId xmlns:a16="http://schemas.microsoft.com/office/drawing/2014/main" val="2866548621"/>
                  </a:ext>
                </a:extLst>
              </a:tr>
            </a:tbl>
          </a:graphicData>
        </a:graphic>
      </p:graphicFrame>
      <p:sp>
        <p:nvSpPr>
          <p:cNvPr id="4" name="Text Placeholder 3">
            <a:extLst>
              <a:ext uri="{FF2B5EF4-FFF2-40B4-BE49-F238E27FC236}">
                <a16:creationId xmlns:a16="http://schemas.microsoft.com/office/drawing/2014/main" id="{039BD476-E5C3-41B5-8378-7493120A1081}"/>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2920671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B8E8-4618-4EBF-BFBE-61F4E86F3EDF}"/>
              </a:ext>
            </a:extLst>
          </p:cNvPr>
          <p:cNvSpPr>
            <a:spLocks noGrp="1"/>
          </p:cNvSpPr>
          <p:nvPr>
            <p:ph type="title"/>
          </p:nvPr>
        </p:nvSpPr>
        <p:spPr/>
        <p:txBody>
          <a:bodyPr/>
          <a:lstStyle/>
          <a:p>
            <a:r>
              <a:rPr lang="de-DE"/>
              <a:t>Instagram Posts nach ERI Details | rittersport - 5 of 17</a:t>
            </a:r>
            <a:endParaRPr lang="en-US"/>
          </a:p>
        </p:txBody>
      </p:sp>
      <p:graphicFrame>
        <p:nvGraphicFramePr>
          <p:cNvPr id="5" name="Table Placeholder 4">
            <a:extLst>
              <a:ext uri="{FF2B5EF4-FFF2-40B4-BE49-F238E27FC236}">
                <a16:creationId xmlns:a16="http://schemas.microsoft.com/office/drawing/2014/main" id="{0F9FF8E1-5FE2-4988-8D27-B104108F3476}"/>
              </a:ext>
            </a:extLst>
          </p:cNvPr>
          <p:cNvGraphicFramePr>
            <a:graphicFrameLocks noGrp="1"/>
          </p:cNvGraphicFramePr>
          <p:nvPr>
            <p:ph type="tbl" sz="quarter" idx="13"/>
            <p:extLst>
              <p:ext uri="{D42A27DB-BD31-4B8C-83A1-F6EECF244321}">
                <p14:modId xmlns:p14="http://schemas.microsoft.com/office/powerpoint/2010/main" val="58112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5439811"/>
                    </a:ext>
                  </a:extLst>
                </a:gridCol>
                <a:gridCol w="1563624">
                  <a:extLst>
                    <a:ext uri="{9D8B030D-6E8A-4147-A177-3AD203B41FA5}">
                      <a16:colId xmlns:a16="http://schemas.microsoft.com/office/drawing/2014/main" val="1056733086"/>
                    </a:ext>
                  </a:extLst>
                </a:gridCol>
                <a:gridCol w="2057400">
                  <a:extLst>
                    <a:ext uri="{9D8B030D-6E8A-4147-A177-3AD203B41FA5}">
                      <a16:colId xmlns:a16="http://schemas.microsoft.com/office/drawing/2014/main" val="263950461"/>
                    </a:ext>
                  </a:extLst>
                </a:gridCol>
                <a:gridCol w="740664">
                  <a:extLst>
                    <a:ext uri="{9D8B030D-6E8A-4147-A177-3AD203B41FA5}">
                      <a16:colId xmlns:a16="http://schemas.microsoft.com/office/drawing/2014/main" val="3187954700"/>
                    </a:ext>
                  </a:extLst>
                </a:gridCol>
                <a:gridCol w="740664">
                  <a:extLst>
                    <a:ext uri="{9D8B030D-6E8A-4147-A177-3AD203B41FA5}">
                      <a16:colId xmlns:a16="http://schemas.microsoft.com/office/drawing/2014/main" val="272275938"/>
                    </a:ext>
                  </a:extLst>
                </a:gridCol>
                <a:gridCol w="740664">
                  <a:extLst>
                    <a:ext uri="{9D8B030D-6E8A-4147-A177-3AD203B41FA5}">
                      <a16:colId xmlns:a16="http://schemas.microsoft.com/office/drawing/2014/main" val="256325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929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- 2022-11-09 10:00:59</a:t>
                      </a:r>
                      <a:r>
                        <a:rPr kumimoji="0" lang="en-US" sz="1000" b="0" i="0" u="none" strike="noStrike" kern="1200" cap="none" spc="0" normalizeH="0" baseline="0" noProof="0">
                          <a:ln>
                            <a:noFill/>
                          </a:ln>
                          <a:solidFill>
                            <a:prstClr val="black"/>
                          </a:solidFill>
                          <a:effectLst/>
                          <a:uLnTx/>
                          <a:uFillTx/>
                          <a:latin typeface="+mn-lt"/>
                          <a:ea typeface="+mn-ea"/>
                          <a:cs typeface="+mn-cs"/>
                        </a:rPr>
                        <a:t>
 O du süße Weihnachtszeit! 
Und mit einem schicken Dessertboard mit unseren limitierten #Weihnachtssorten wird das Warten bis Heiligabend jetzt sogar noch ein bisschen süßer. Probiert’s aus! 😋🍫🎄 Link in Bio.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https://quintly-image-storage.s3.amazonaws.com/fadaf8a03fd48ecc7c93228c3f957b9f/64d7288be0fcc5e438ef3f7b5ff9db03.jpg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 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a:t>
                      </a:r>
                    </a:p>
                  </a:txBody>
                  <a:tcPr/>
                </a:tc>
                <a:extLst>
                  <a:ext uri="{0D108BD9-81ED-4DB2-BD59-A6C34878D82A}">
                    <a16:rowId xmlns:a16="http://schemas.microsoft.com/office/drawing/2014/main" val="1186370658"/>
                  </a:ext>
                </a:extLst>
              </a:tr>
            </a:tbl>
          </a:graphicData>
        </a:graphic>
      </p:graphicFrame>
      <p:sp>
        <p:nvSpPr>
          <p:cNvPr id="4" name="Text Placeholder 3">
            <a:extLst>
              <a:ext uri="{FF2B5EF4-FFF2-40B4-BE49-F238E27FC236}">
                <a16:creationId xmlns:a16="http://schemas.microsoft.com/office/drawing/2014/main" id="{9D0A046C-D572-42A6-92F8-E24F08E5BE0B}"/>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971412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6912-8704-47C0-B7C4-623F44C77A8A}"/>
              </a:ext>
            </a:extLst>
          </p:cNvPr>
          <p:cNvSpPr>
            <a:spLocks noGrp="1"/>
          </p:cNvSpPr>
          <p:nvPr>
            <p:ph type="title"/>
          </p:nvPr>
        </p:nvSpPr>
        <p:spPr/>
        <p:txBody>
          <a:bodyPr/>
          <a:lstStyle/>
          <a:p>
            <a:r>
              <a:rPr lang="de-DE"/>
              <a:t>Instagram Posts nach ERI Details | rittersport - 6 of 17</a:t>
            </a:r>
            <a:endParaRPr lang="en-US"/>
          </a:p>
        </p:txBody>
      </p:sp>
      <p:graphicFrame>
        <p:nvGraphicFramePr>
          <p:cNvPr id="5" name="Table Placeholder 4">
            <a:extLst>
              <a:ext uri="{FF2B5EF4-FFF2-40B4-BE49-F238E27FC236}">
                <a16:creationId xmlns:a16="http://schemas.microsoft.com/office/drawing/2014/main" id="{0F8F652F-401A-43AB-BFDB-3CFCB1DDD4B3}"/>
              </a:ext>
            </a:extLst>
          </p:cNvPr>
          <p:cNvGraphicFramePr>
            <a:graphicFrameLocks noGrp="1"/>
          </p:cNvGraphicFramePr>
          <p:nvPr>
            <p:ph type="tbl" sz="quarter" idx="13"/>
            <p:extLst>
              <p:ext uri="{D42A27DB-BD31-4B8C-83A1-F6EECF244321}">
                <p14:modId xmlns:p14="http://schemas.microsoft.com/office/powerpoint/2010/main" val="363701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3149677"/>
                    </a:ext>
                  </a:extLst>
                </a:gridCol>
                <a:gridCol w="1563624">
                  <a:extLst>
                    <a:ext uri="{9D8B030D-6E8A-4147-A177-3AD203B41FA5}">
                      <a16:colId xmlns:a16="http://schemas.microsoft.com/office/drawing/2014/main" val="1833988748"/>
                    </a:ext>
                  </a:extLst>
                </a:gridCol>
                <a:gridCol w="2057400">
                  <a:extLst>
                    <a:ext uri="{9D8B030D-6E8A-4147-A177-3AD203B41FA5}">
                      <a16:colId xmlns:a16="http://schemas.microsoft.com/office/drawing/2014/main" val="3567387258"/>
                    </a:ext>
                  </a:extLst>
                </a:gridCol>
                <a:gridCol w="740664">
                  <a:extLst>
                    <a:ext uri="{9D8B030D-6E8A-4147-A177-3AD203B41FA5}">
                      <a16:colId xmlns:a16="http://schemas.microsoft.com/office/drawing/2014/main" val="1283702574"/>
                    </a:ext>
                  </a:extLst>
                </a:gridCol>
                <a:gridCol w="740664">
                  <a:extLst>
                    <a:ext uri="{9D8B030D-6E8A-4147-A177-3AD203B41FA5}">
                      <a16:colId xmlns:a16="http://schemas.microsoft.com/office/drawing/2014/main" val="3158566107"/>
                    </a:ext>
                  </a:extLst>
                </a:gridCol>
                <a:gridCol w="740664">
                  <a:extLst>
                    <a:ext uri="{9D8B030D-6E8A-4147-A177-3AD203B41FA5}">
                      <a16:colId xmlns:a16="http://schemas.microsoft.com/office/drawing/2014/main" val="176490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457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- 2022-02-21 10:30:30</a:t>
                      </a:r>
                      <a:r>
                        <a:rPr kumimoji="0" lang="en-US" sz="1000" b="0" i="0" u="none" strike="noStrike" kern="1200" cap="none" spc="0" normalizeH="0" baseline="0" noProof="0">
                          <a:ln>
                            <a:noFill/>
                          </a:ln>
                          <a:solidFill>
                            <a:prstClr val="black"/>
                          </a:solidFill>
                          <a:effectLst/>
                          <a:uLnTx/>
                          <a:uFillTx/>
                          <a:latin typeface="+mn-lt"/>
                          <a:ea typeface="+mn-ea"/>
                          <a:cs typeface="+mn-cs"/>
                        </a:rPr>
                        <a:t>
 Unsere Cacao y Nada ist wieder da! 🌱🍫 
Die innovative #LimitedEdition ohne herkömmlichen Zucker erhaltet ihr ab sofort und nur solange der Vorrat reicht in unserem WebShop sowie in den Bunten SchokoWelten in Berlin und Waldenbuch.
Ihr wollt mehr über unsere Cacao y Nada erfahren? Link in der Bio! 👀 
#cacaoYnada #limitededition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https://quintly-image-storage.s3.amazonaws.com/fadaf8a03fd48ecc7c93228c3f957b9f/3dc7433eaba61ca845c4c0bd73f9f36c.jpg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extLst>
                  <a:ext uri="{0D108BD9-81ED-4DB2-BD59-A6C34878D82A}">
                    <a16:rowId xmlns:a16="http://schemas.microsoft.com/office/drawing/2014/main" val="1046216575"/>
                  </a:ext>
                </a:extLst>
              </a:tr>
            </a:tbl>
          </a:graphicData>
        </a:graphic>
      </p:graphicFrame>
      <p:sp>
        <p:nvSpPr>
          <p:cNvPr id="4" name="Text Placeholder 3">
            <a:extLst>
              <a:ext uri="{FF2B5EF4-FFF2-40B4-BE49-F238E27FC236}">
                <a16:creationId xmlns:a16="http://schemas.microsoft.com/office/drawing/2014/main" id="{72120161-C473-4334-B519-8DCB73E64189}"/>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17958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D2C0-F708-4AA5-A366-0151FFFF9CBB}"/>
              </a:ext>
            </a:extLst>
          </p:cNvPr>
          <p:cNvSpPr>
            <a:spLocks noGrp="1"/>
          </p:cNvSpPr>
          <p:nvPr>
            <p:ph type="title"/>
          </p:nvPr>
        </p:nvSpPr>
        <p:spPr/>
        <p:txBody>
          <a:bodyPr/>
          <a:lstStyle/>
          <a:p>
            <a:r>
              <a:rPr lang="de-DE"/>
              <a:t>Instagram Posts nach ERI Details | rittersport - 7 of 17</a:t>
            </a:r>
            <a:endParaRPr lang="en-US"/>
          </a:p>
        </p:txBody>
      </p:sp>
      <p:graphicFrame>
        <p:nvGraphicFramePr>
          <p:cNvPr id="5" name="Table Placeholder 4">
            <a:extLst>
              <a:ext uri="{FF2B5EF4-FFF2-40B4-BE49-F238E27FC236}">
                <a16:creationId xmlns:a16="http://schemas.microsoft.com/office/drawing/2014/main" id="{3669DAB6-92E8-4BED-B506-1B5A10285CE4}"/>
              </a:ext>
            </a:extLst>
          </p:cNvPr>
          <p:cNvGraphicFramePr>
            <a:graphicFrameLocks noGrp="1"/>
          </p:cNvGraphicFramePr>
          <p:nvPr>
            <p:ph type="tbl" sz="quarter" idx="13"/>
            <p:extLst>
              <p:ext uri="{D42A27DB-BD31-4B8C-83A1-F6EECF244321}">
                <p14:modId xmlns:p14="http://schemas.microsoft.com/office/powerpoint/2010/main" val="295083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15053876"/>
                    </a:ext>
                  </a:extLst>
                </a:gridCol>
                <a:gridCol w="1563624">
                  <a:extLst>
                    <a:ext uri="{9D8B030D-6E8A-4147-A177-3AD203B41FA5}">
                      <a16:colId xmlns:a16="http://schemas.microsoft.com/office/drawing/2014/main" val="4207395740"/>
                    </a:ext>
                  </a:extLst>
                </a:gridCol>
                <a:gridCol w="2057400">
                  <a:extLst>
                    <a:ext uri="{9D8B030D-6E8A-4147-A177-3AD203B41FA5}">
                      <a16:colId xmlns:a16="http://schemas.microsoft.com/office/drawing/2014/main" val="4067571050"/>
                    </a:ext>
                  </a:extLst>
                </a:gridCol>
                <a:gridCol w="740664">
                  <a:extLst>
                    <a:ext uri="{9D8B030D-6E8A-4147-A177-3AD203B41FA5}">
                      <a16:colId xmlns:a16="http://schemas.microsoft.com/office/drawing/2014/main" val="3962554086"/>
                    </a:ext>
                  </a:extLst>
                </a:gridCol>
                <a:gridCol w="740664">
                  <a:extLst>
                    <a:ext uri="{9D8B030D-6E8A-4147-A177-3AD203B41FA5}">
                      <a16:colId xmlns:a16="http://schemas.microsoft.com/office/drawing/2014/main" val="2744218325"/>
                    </a:ext>
                  </a:extLst>
                </a:gridCol>
                <a:gridCol w="740664">
                  <a:extLst>
                    <a:ext uri="{9D8B030D-6E8A-4147-A177-3AD203B41FA5}">
                      <a16:colId xmlns:a16="http://schemas.microsoft.com/office/drawing/2014/main" val="2435411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2315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- 2022-10-14 10:36:41</a:t>
                      </a:r>
                      <a:r>
                        <a:rPr kumimoji="0" lang="en-US" sz="1000" b="0" i="0" u="none" strike="noStrike" kern="1200" cap="none" spc="0" normalizeH="0" baseline="0" noProof="0">
                          <a:ln>
                            <a:noFill/>
                          </a:ln>
                          <a:solidFill>
                            <a:prstClr val="black"/>
                          </a:solidFill>
                          <a:effectLst/>
                          <a:uLnTx/>
                          <a:uFillTx/>
                          <a:latin typeface="+mn-lt"/>
                          <a:ea typeface="+mn-ea"/>
                          <a:cs typeface="+mn-cs"/>
                        </a:rPr>
                        <a:t>
 Oh, oh … es geht wieder los! 😅 🎃☕️
1x Pumpkin Spice Latte, bitte. Mit Hafermilch, 2 Pumps Sugarfree Sirup, einem doppelten Espresso-Shot und extra Schaum. In grande. To go.
Na, wer von euch hat auch immer längere Kaffee-Bestellungen als Einkaufslisten und braucht so eine Sorte? 🙃
#pumpkinspicelatte #basicfalledition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https://quintly-image-storage.s3.amazonaws.com/fadaf8a03fd48ecc7c93228c3f957b9f/ca75ef97890da01af14c353dc07ac922.jpg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5.54 %</a:t>
                      </a:r>
                    </a:p>
                  </a:txBody>
                  <a:tcPr/>
                </a:tc>
                <a:extLst>
                  <a:ext uri="{0D108BD9-81ED-4DB2-BD59-A6C34878D82A}">
                    <a16:rowId xmlns:a16="http://schemas.microsoft.com/office/drawing/2014/main" val="79454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- 2022-08-05 10:19:20</a:t>
                      </a:r>
                      <a:r>
                        <a:rPr kumimoji="0" lang="en-US" sz="1000" b="0" i="0" u="none" strike="noStrike" kern="1200" cap="none" spc="0" normalizeH="0" baseline="0" noProof="0">
                          <a:ln>
                            <a:noFill/>
                          </a:ln>
                          <a:solidFill>
                            <a:prstClr val="black"/>
                          </a:solidFill>
                          <a:effectLst/>
                          <a:uLnTx/>
                          <a:uFillTx/>
                          <a:latin typeface="+mn-lt"/>
                          <a:ea typeface="+mn-ea"/>
                          <a:cs typeface="+mn-cs"/>
                        </a:rPr>
                        <a:t>
 Was ist besser als jedes gehypte It-Getränk? 
Schokolade! 😇
#espressoorange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https://quintly-image-storage.s3.amazonaws.com/fadaf8a03fd48ecc7c93228c3f957b9f/cdaa3f6bd0b87c0e0a2229ab3e97c017.jpg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5.42 %</a:t>
                      </a:r>
                    </a:p>
                  </a:txBody>
                  <a:tcPr/>
                </a:tc>
                <a:extLst>
                  <a:ext uri="{0D108BD9-81ED-4DB2-BD59-A6C34878D82A}">
                    <a16:rowId xmlns:a16="http://schemas.microsoft.com/office/drawing/2014/main" val="1217048572"/>
                  </a:ext>
                </a:extLst>
              </a:tr>
            </a:tbl>
          </a:graphicData>
        </a:graphic>
      </p:graphicFrame>
      <p:sp>
        <p:nvSpPr>
          <p:cNvPr id="4" name="Text Placeholder 3">
            <a:extLst>
              <a:ext uri="{FF2B5EF4-FFF2-40B4-BE49-F238E27FC236}">
                <a16:creationId xmlns:a16="http://schemas.microsoft.com/office/drawing/2014/main" id="{2B2263C9-8767-4623-B18E-CE3CA1AF506D}"/>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08962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8DFC6-7B87-4873-BE48-F713492143FA}"/>
              </a:ext>
            </a:extLst>
          </p:cNvPr>
          <p:cNvSpPr>
            <a:spLocks noGrp="1"/>
          </p:cNvSpPr>
          <p:nvPr>
            <p:ph type="title"/>
          </p:nvPr>
        </p:nvSpPr>
        <p:spPr/>
        <p:txBody>
          <a:bodyPr/>
          <a:lstStyle/>
          <a:p>
            <a:r>
              <a:rPr lang="de-DE"/>
              <a:t>Instagram Posts nach ERI Details | rittersport - 8 of 17</a:t>
            </a:r>
            <a:endParaRPr lang="en-US"/>
          </a:p>
        </p:txBody>
      </p:sp>
      <p:graphicFrame>
        <p:nvGraphicFramePr>
          <p:cNvPr id="5" name="Table Placeholder 4">
            <a:extLst>
              <a:ext uri="{FF2B5EF4-FFF2-40B4-BE49-F238E27FC236}">
                <a16:creationId xmlns:a16="http://schemas.microsoft.com/office/drawing/2014/main" id="{6A78D4D0-FE99-4A0A-8018-067259231DAD}"/>
              </a:ext>
            </a:extLst>
          </p:cNvPr>
          <p:cNvGraphicFramePr>
            <a:graphicFrameLocks noGrp="1"/>
          </p:cNvGraphicFramePr>
          <p:nvPr>
            <p:ph type="tbl" sz="quarter" idx="13"/>
            <p:extLst>
              <p:ext uri="{D42A27DB-BD31-4B8C-83A1-F6EECF244321}">
                <p14:modId xmlns:p14="http://schemas.microsoft.com/office/powerpoint/2010/main" val="335901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533328"/>
                    </a:ext>
                  </a:extLst>
                </a:gridCol>
                <a:gridCol w="1563624">
                  <a:extLst>
                    <a:ext uri="{9D8B030D-6E8A-4147-A177-3AD203B41FA5}">
                      <a16:colId xmlns:a16="http://schemas.microsoft.com/office/drawing/2014/main" val="101695019"/>
                    </a:ext>
                  </a:extLst>
                </a:gridCol>
                <a:gridCol w="2057400">
                  <a:extLst>
                    <a:ext uri="{9D8B030D-6E8A-4147-A177-3AD203B41FA5}">
                      <a16:colId xmlns:a16="http://schemas.microsoft.com/office/drawing/2014/main" val="381825551"/>
                    </a:ext>
                  </a:extLst>
                </a:gridCol>
                <a:gridCol w="740664">
                  <a:extLst>
                    <a:ext uri="{9D8B030D-6E8A-4147-A177-3AD203B41FA5}">
                      <a16:colId xmlns:a16="http://schemas.microsoft.com/office/drawing/2014/main" val="1085231104"/>
                    </a:ext>
                  </a:extLst>
                </a:gridCol>
                <a:gridCol w="740664">
                  <a:extLst>
                    <a:ext uri="{9D8B030D-6E8A-4147-A177-3AD203B41FA5}">
                      <a16:colId xmlns:a16="http://schemas.microsoft.com/office/drawing/2014/main" val="1395552425"/>
                    </a:ext>
                  </a:extLst>
                </a:gridCol>
                <a:gridCol w="740664">
                  <a:extLst>
                    <a:ext uri="{9D8B030D-6E8A-4147-A177-3AD203B41FA5}">
                      <a16:colId xmlns:a16="http://schemas.microsoft.com/office/drawing/2014/main" val="1301267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07353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- 2022-10-12 12:25:34</a:t>
                      </a:r>
                      <a:r>
                        <a:rPr kumimoji="0" lang="en-US" sz="1000" b="0" i="0" u="none" strike="noStrike" kern="1200" cap="none" spc="0" normalizeH="0" baseline="0" noProof="0">
                          <a:ln>
                            <a:noFill/>
                          </a:ln>
                          <a:solidFill>
                            <a:prstClr val="black"/>
                          </a:solidFill>
                          <a:effectLst/>
                          <a:uLnTx/>
                          <a:uFillTx/>
                          <a:latin typeface="+mn-lt"/>
                          <a:ea typeface="+mn-ea"/>
                          <a:cs typeface="+mn-cs"/>
                        </a:rPr>
                        <a:t>
 Eine Kaffeepause für alle Sinne!
Da darf neben unseren neuen #Wintersorten auch der richtige Sound nicht fehlen. In unserem Blog teilen wir unsere liebsten Songs in unserer kleinen Kaffee-Knusper-Pause-Playlist. Link in Bio.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https://quintly-image-storage.s3.amazonaws.com/fadaf8a03fd48ecc7c93228c3f957b9f/132c0e8ada1dcf24e97d065096acc01f.jpg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5.25 %</a:t>
                      </a:r>
                    </a:p>
                  </a:txBody>
                  <a:tcPr/>
                </a:tc>
                <a:extLst>
                  <a:ext uri="{0D108BD9-81ED-4DB2-BD59-A6C34878D82A}">
                    <a16:rowId xmlns:a16="http://schemas.microsoft.com/office/drawing/2014/main" val="1332131273"/>
                  </a:ext>
                </a:extLst>
              </a:tr>
            </a:tbl>
          </a:graphicData>
        </a:graphic>
      </p:graphicFrame>
      <p:sp>
        <p:nvSpPr>
          <p:cNvPr id="4" name="Text Placeholder 3">
            <a:extLst>
              <a:ext uri="{FF2B5EF4-FFF2-40B4-BE49-F238E27FC236}">
                <a16:creationId xmlns:a16="http://schemas.microsoft.com/office/drawing/2014/main" id="{8C8E3D34-46B0-4562-9606-3D805E08B023}"/>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273964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52A5-8E8D-4700-93C6-C2B237EC5737}"/>
              </a:ext>
            </a:extLst>
          </p:cNvPr>
          <p:cNvSpPr>
            <a:spLocks noGrp="1"/>
          </p:cNvSpPr>
          <p:nvPr>
            <p:ph type="title"/>
          </p:nvPr>
        </p:nvSpPr>
        <p:spPr/>
        <p:txBody>
          <a:bodyPr/>
          <a:lstStyle/>
          <a:p>
            <a:r>
              <a:rPr lang="de-DE"/>
              <a:t>Instagram Posts nach ERI Details | rittersport - 9 of 17</a:t>
            </a:r>
            <a:endParaRPr lang="en-US"/>
          </a:p>
        </p:txBody>
      </p:sp>
      <p:graphicFrame>
        <p:nvGraphicFramePr>
          <p:cNvPr id="5" name="Table Placeholder 4">
            <a:extLst>
              <a:ext uri="{FF2B5EF4-FFF2-40B4-BE49-F238E27FC236}">
                <a16:creationId xmlns:a16="http://schemas.microsoft.com/office/drawing/2014/main" id="{456063B3-B2E0-434A-91C5-20ABC53CC0A7}"/>
              </a:ext>
            </a:extLst>
          </p:cNvPr>
          <p:cNvGraphicFramePr>
            <a:graphicFrameLocks noGrp="1"/>
          </p:cNvGraphicFramePr>
          <p:nvPr>
            <p:ph type="tbl" sz="quarter" idx="13"/>
            <p:extLst>
              <p:ext uri="{D42A27DB-BD31-4B8C-83A1-F6EECF244321}">
                <p14:modId xmlns:p14="http://schemas.microsoft.com/office/powerpoint/2010/main" val="63065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6262888"/>
                    </a:ext>
                  </a:extLst>
                </a:gridCol>
                <a:gridCol w="1563624">
                  <a:extLst>
                    <a:ext uri="{9D8B030D-6E8A-4147-A177-3AD203B41FA5}">
                      <a16:colId xmlns:a16="http://schemas.microsoft.com/office/drawing/2014/main" val="4060479762"/>
                    </a:ext>
                  </a:extLst>
                </a:gridCol>
                <a:gridCol w="2057400">
                  <a:extLst>
                    <a:ext uri="{9D8B030D-6E8A-4147-A177-3AD203B41FA5}">
                      <a16:colId xmlns:a16="http://schemas.microsoft.com/office/drawing/2014/main" val="3397936402"/>
                    </a:ext>
                  </a:extLst>
                </a:gridCol>
                <a:gridCol w="740664">
                  <a:extLst>
                    <a:ext uri="{9D8B030D-6E8A-4147-A177-3AD203B41FA5}">
                      <a16:colId xmlns:a16="http://schemas.microsoft.com/office/drawing/2014/main" val="3258607575"/>
                    </a:ext>
                  </a:extLst>
                </a:gridCol>
                <a:gridCol w="740664">
                  <a:extLst>
                    <a:ext uri="{9D8B030D-6E8A-4147-A177-3AD203B41FA5}">
                      <a16:colId xmlns:a16="http://schemas.microsoft.com/office/drawing/2014/main" val="2522001527"/>
                    </a:ext>
                  </a:extLst>
                </a:gridCol>
                <a:gridCol w="740664">
                  <a:extLst>
                    <a:ext uri="{9D8B030D-6E8A-4147-A177-3AD203B41FA5}">
                      <a16:colId xmlns:a16="http://schemas.microsoft.com/office/drawing/2014/main" val="10781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7591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- 2022-10-21 12:01:33</a:t>
                      </a:r>
                      <a:r>
                        <a:rPr kumimoji="0" lang="en-US" sz="1000" b="0" i="0" u="none" strike="noStrike" kern="1200" cap="none" spc="0" normalizeH="0" baseline="0" noProof="0">
                          <a:ln>
                            <a:noFill/>
                          </a:ln>
                          <a:solidFill>
                            <a:prstClr val="black"/>
                          </a:solidFill>
                          <a:effectLst/>
                          <a:uLnTx/>
                          <a:uFillTx/>
                          <a:latin typeface="+mn-lt"/>
                          <a:ea typeface="+mn-ea"/>
                          <a:cs typeface="+mn-cs"/>
                        </a:rPr>
                        <a:t>
 Kleine Glücklichmacher gegen Winterblues gefällig? Dann schnappt euch eure Lieblings-Wintersorte, Buntstifte und macht es euch mit unseren Schoko-Mandalas so richtig gemütlich. 
Mandalas sorgen für Entspannung, den Gute-Laune-Boost bringen unsere neuen #Wintersorten. Mehr dazu in unserem Blog! Link in Bio.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https://quintly-image-storage.s3.amazonaws.com/fadaf8a03fd48ecc7c93228c3f957b9f/bc6c46e1d414331ef790ac683e396b01.jpg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283892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- 2022-11-28 10:00:33</a:t>
                      </a:r>
                      <a:r>
                        <a:rPr kumimoji="0" lang="en-US" sz="1000" b="0" i="0" u="none" strike="noStrike" kern="1200" cap="none" spc="0" normalizeH="0" baseline="0" noProof="0">
                          <a:ln>
                            <a:noFill/>
                          </a:ln>
                          <a:solidFill>
                            <a:prstClr val="black"/>
                          </a:solidFill>
                          <a:effectLst/>
                          <a:uLnTx/>
                          <a:uFillTx/>
                          <a:latin typeface="+mn-lt"/>
                          <a:ea typeface="+mn-ea"/>
                          <a:cs typeface="+mn-cs"/>
                        </a:rPr>
                        <a:t>
 Unsere Frosty Mandeln sind nicht nur perfekt zum Selbstsnacken, sondern auch das perfekte Geschenk für eure Liebsten! ❄️ Das Rezept findet ihr in unserem Blog. Link in Bio!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https://quintly-image-storage.s3.amazonaws.com/fadaf8a03fd48ecc7c93228c3f957b9f/459ce7dc38ca97c4da8bb41549b456e1.jpg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Rezepte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extLst>
                  <a:ext uri="{0D108BD9-81ED-4DB2-BD59-A6C34878D82A}">
                    <a16:rowId xmlns:a16="http://schemas.microsoft.com/office/drawing/2014/main" val="4213723929"/>
                  </a:ext>
                </a:extLst>
              </a:tr>
            </a:tbl>
          </a:graphicData>
        </a:graphic>
      </p:graphicFrame>
      <p:sp>
        <p:nvSpPr>
          <p:cNvPr id="4" name="Text Placeholder 3">
            <a:extLst>
              <a:ext uri="{FF2B5EF4-FFF2-40B4-BE49-F238E27FC236}">
                <a16:creationId xmlns:a16="http://schemas.microsoft.com/office/drawing/2014/main" id="{96D304F9-A392-4CD5-A18E-FDCD298A67C5}"/>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155390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BCA7D-1348-4ACA-9E7B-6228D6654075}"/>
              </a:ext>
            </a:extLst>
          </p:cNvPr>
          <p:cNvSpPr>
            <a:spLocks noGrp="1"/>
          </p:cNvSpPr>
          <p:nvPr>
            <p:ph type="title"/>
          </p:nvPr>
        </p:nvSpPr>
        <p:spPr/>
        <p:txBody>
          <a:bodyPr/>
          <a:lstStyle/>
          <a:p>
            <a:r>
              <a:rPr lang="de-DE"/>
              <a:t>Instagram Posts nach ERI Details | rittersport - 10 of 17</a:t>
            </a:r>
            <a:endParaRPr lang="en-US"/>
          </a:p>
        </p:txBody>
      </p:sp>
      <p:graphicFrame>
        <p:nvGraphicFramePr>
          <p:cNvPr id="5" name="Table Placeholder 4">
            <a:extLst>
              <a:ext uri="{FF2B5EF4-FFF2-40B4-BE49-F238E27FC236}">
                <a16:creationId xmlns:a16="http://schemas.microsoft.com/office/drawing/2014/main" id="{9777BF90-12B0-49C7-B52B-CE5AFF2C27ED}"/>
              </a:ext>
            </a:extLst>
          </p:cNvPr>
          <p:cNvGraphicFramePr>
            <a:graphicFrameLocks noGrp="1"/>
          </p:cNvGraphicFramePr>
          <p:nvPr>
            <p:ph type="tbl" sz="quarter" idx="13"/>
            <p:extLst>
              <p:ext uri="{D42A27DB-BD31-4B8C-83A1-F6EECF244321}">
                <p14:modId xmlns:p14="http://schemas.microsoft.com/office/powerpoint/2010/main" val="23685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2871446"/>
                    </a:ext>
                  </a:extLst>
                </a:gridCol>
                <a:gridCol w="1563624">
                  <a:extLst>
                    <a:ext uri="{9D8B030D-6E8A-4147-A177-3AD203B41FA5}">
                      <a16:colId xmlns:a16="http://schemas.microsoft.com/office/drawing/2014/main" val="3180013247"/>
                    </a:ext>
                  </a:extLst>
                </a:gridCol>
                <a:gridCol w="2057400">
                  <a:extLst>
                    <a:ext uri="{9D8B030D-6E8A-4147-A177-3AD203B41FA5}">
                      <a16:colId xmlns:a16="http://schemas.microsoft.com/office/drawing/2014/main" val="3979596763"/>
                    </a:ext>
                  </a:extLst>
                </a:gridCol>
                <a:gridCol w="740664">
                  <a:extLst>
                    <a:ext uri="{9D8B030D-6E8A-4147-A177-3AD203B41FA5}">
                      <a16:colId xmlns:a16="http://schemas.microsoft.com/office/drawing/2014/main" val="1177187458"/>
                    </a:ext>
                  </a:extLst>
                </a:gridCol>
                <a:gridCol w="740664">
                  <a:extLst>
                    <a:ext uri="{9D8B030D-6E8A-4147-A177-3AD203B41FA5}">
                      <a16:colId xmlns:a16="http://schemas.microsoft.com/office/drawing/2014/main" val="599274875"/>
                    </a:ext>
                  </a:extLst>
                </a:gridCol>
                <a:gridCol w="740664">
                  <a:extLst>
                    <a:ext uri="{9D8B030D-6E8A-4147-A177-3AD203B41FA5}">
                      <a16:colId xmlns:a16="http://schemas.microsoft.com/office/drawing/2014/main" val="270810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7872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- 2022-06-14 12:23:57</a:t>
                      </a:r>
                      <a:r>
                        <a:rPr kumimoji="0" lang="de-DE" sz="1000" b="0" i="0" u="none" strike="noStrike" kern="1200" cap="none" spc="0" normalizeH="0" baseline="0" noProof="0">
                          <a:ln>
                            <a:noFill/>
                          </a:ln>
                          <a:solidFill>
                            <a:prstClr val="black"/>
                          </a:solidFill>
                          <a:effectLst/>
                          <a:uLnTx/>
                          <a:uFillTx/>
                          <a:latin typeface="+mn-lt"/>
                          <a:ea typeface="+mn-ea"/>
                          <a:cs typeface="+mn-cs"/>
                        </a:rPr>
                        <a:t>
 Ohne Farbe würde unserer Bunten Vielfalt ganz schön was fehlen!
Bei den Vorräten an Blutkonserven in Deutschland ist es nicht anders: Jeden Tag werden hier bis zu 15.000 Blutspenden benötigt, doch aktuell gibt es kaum vorrätige Blutkonserven. Macht mit und lasst uns gemeinsam die Reserven wieder auffüllen: www.missingtype.de @drkblutspende #missingtype #blutspende #erstwennsfehltfälltsauf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https://quintly-image-storage.s3.amazonaws.com/fadaf8a03fd48ecc7c93228c3f957b9f/33054a6d771898bfd484f885a8371534.jpg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extLst>
                  <a:ext uri="{0D108BD9-81ED-4DB2-BD59-A6C34878D82A}">
                    <a16:rowId xmlns:a16="http://schemas.microsoft.com/office/drawing/2014/main" val="94136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- 2022-04-27 10:04:55</a:t>
                      </a:r>
                      <a:r>
                        <a:rPr kumimoji="0" lang="en-US" sz="1000" b="0" i="0" u="none" strike="noStrike" kern="1200" cap="none" spc="0" normalizeH="0" baseline="0" noProof="0">
                          <a:ln>
                            <a:noFill/>
                          </a:ln>
                          <a:solidFill>
                            <a:prstClr val="black"/>
                          </a:solidFill>
                          <a:effectLst/>
                          <a:uLnTx/>
                          <a:uFillTx/>
                          <a:latin typeface="+mn-lt"/>
                          <a:ea typeface="+mn-ea"/>
                          <a:cs typeface="+mn-cs"/>
                        </a:rPr>
                        <a:t>
 Joghurt, Marzipan oder doch lieber Alpenmilch? Welche Sorte schnappt ihr euch? 👀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https://quintly-image-storage.s3.amazonaws.com/fadaf8a03fd48ecc7c93228c3f957b9f/9c2b4c15b38ebee49b38d11b22385d4f.jpg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extLst>
                  <a:ext uri="{0D108BD9-81ED-4DB2-BD59-A6C34878D82A}">
                    <a16:rowId xmlns:a16="http://schemas.microsoft.com/office/drawing/2014/main" val="24873760"/>
                  </a:ext>
                </a:extLst>
              </a:tr>
            </a:tbl>
          </a:graphicData>
        </a:graphic>
      </p:graphicFrame>
      <p:sp>
        <p:nvSpPr>
          <p:cNvPr id="4" name="Text Placeholder 3">
            <a:extLst>
              <a:ext uri="{FF2B5EF4-FFF2-40B4-BE49-F238E27FC236}">
                <a16:creationId xmlns:a16="http://schemas.microsoft.com/office/drawing/2014/main" id="{17587EBF-2132-4634-8AE0-34A7BCD277B1}"/>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305933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7A56-7D41-4C4A-AE7D-99487FD55294}"/>
              </a:ext>
            </a:extLst>
          </p:cNvPr>
          <p:cNvSpPr>
            <a:spLocks noGrp="1"/>
          </p:cNvSpPr>
          <p:nvPr>
            <p:ph type="title"/>
          </p:nvPr>
        </p:nvSpPr>
        <p:spPr/>
        <p:txBody>
          <a:bodyPr/>
          <a:lstStyle/>
          <a:p>
            <a:r>
              <a:rPr lang="de-DE"/>
              <a:t>Instagram Posts nach ERI Details | rittersport - 11 of 17</a:t>
            </a:r>
            <a:endParaRPr lang="en-US"/>
          </a:p>
        </p:txBody>
      </p:sp>
      <p:graphicFrame>
        <p:nvGraphicFramePr>
          <p:cNvPr id="5" name="Table Placeholder 4">
            <a:extLst>
              <a:ext uri="{FF2B5EF4-FFF2-40B4-BE49-F238E27FC236}">
                <a16:creationId xmlns:a16="http://schemas.microsoft.com/office/drawing/2014/main" id="{D43F2ECA-F0C5-4C2C-B398-4CD342DC4944}"/>
              </a:ext>
            </a:extLst>
          </p:cNvPr>
          <p:cNvGraphicFramePr>
            <a:graphicFrameLocks noGrp="1"/>
          </p:cNvGraphicFramePr>
          <p:nvPr>
            <p:ph type="tbl" sz="quarter" idx="13"/>
            <p:extLst>
              <p:ext uri="{D42A27DB-BD31-4B8C-83A1-F6EECF244321}">
                <p14:modId xmlns:p14="http://schemas.microsoft.com/office/powerpoint/2010/main" val="77810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8054778"/>
                    </a:ext>
                  </a:extLst>
                </a:gridCol>
                <a:gridCol w="1563624">
                  <a:extLst>
                    <a:ext uri="{9D8B030D-6E8A-4147-A177-3AD203B41FA5}">
                      <a16:colId xmlns:a16="http://schemas.microsoft.com/office/drawing/2014/main" val="3669134053"/>
                    </a:ext>
                  </a:extLst>
                </a:gridCol>
                <a:gridCol w="2057400">
                  <a:extLst>
                    <a:ext uri="{9D8B030D-6E8A-4147-A177-3AD203B41FA5}">
                      <a16:colId xmlns:a16="http://schemas.microsoft.com/office/drawing/2014/main" val="3525891215"/>
                    </a:ext>
                  </a:extLst>
                </a:gridCol>
                <a:gridCol w="740664">
                  <a:extLst>
                    <a:ext uri="{9D8B030D-6E8A-4147-A177-3AD203B41FA5}">
                      <a16:colId xmlns:a16="http://schemas.microsoft.com/office/drawing/2014/main" val="1251431945"/>
                    </a:ext>
                  </a:extLst>
                </a:gridCol>
                <a:gridCol w="740664">
                  <a:extLst>
                    <a:ext uri="{9D8B030D-6E8A-4147-A177-3AD203B41FA5}">
                      <a16:colId xmlns:a16="http://schemas.microsoft.com/office/drawing/2014/main" val="3803154276"/>
                    </a:ext>
                  </a:extLst>
                </a:gridCol>
                <a:gridCol w="740664">
                  <a:extLst>
                    <a:ext uri="{9D8B030D-6E8A-4147-A177-3AD203B41FA5}">
                      <a16:colId xmlns:a16="http://schemas.microsoft.com/office/drawing/2014/main" val="421366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1682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- 2022-07-18 10:01:35</a:t>
                      </a:r>
                      <a:r>
                        <a:rPr kumimoji="0" lang="en-US" sz="1000" b="0" i="0" u="none" strike="noStrike" kern="1200" cap="none" spc="0" normalizeH="0" baseline="0" noProof="0">
                          <a:ln>
                            <a:noFill/>
                          </a:ln>
                          <a:solidFill>
                            <a:prstClr val="black"/>
                          </a:solidFill>
                          <a:effectLst/>
                          <a:uLnTx/>
                          <a:uFillTx/>
                          <a:latin typeface="+mn-lt"/>
                          <a:ea typeface="+mn-ea"/>
                          <a:cs typeface="+mn-cs"/>
                        </a:rPr>
                        <a:t>
 Pünktlich zu den hohen Temperaturen gibt es den heißesten Foodtrend des Sommers jetzt auch als Schokolade! 🤤 
Gönn dir mit unserer Hitze-Edition dein Watermelon Sugar-High 🍉🎶 und ganz nebenbei eine willkommene Abkühlung. 🥵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https://quintly-image-storage.s3.amazonaws.com/fadaf8a03fd48ecc7c93228c3f957b9f/fec8566f4da48e14f2a658ed02bba4ac.jpg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4.77 %</a:t>
                      </a:r>
                    </a:p>
                  </a:txBody>
                  <a:tcPr/>
                </a:tc>
                <a:extLst>
                  <a:ext uri="{0D108BD9-81ED-4DB2-BD59-A6C34878D82A}">
                    <a16:rowId xmlns:a16="http://schemas.microsoft.com/office/drawing/2014/main" val="1965906960"/>
                  </a:ext>
                </a:extLst>
              </a:tr>
            </a:tbl>
          </a:graphicData>
        </a:graphic>
      </p:graphicFrame>
      <p:sp>
        <p:nvSpPr>
          <p:cNvPr id="4" name="Text Placeholder 3">
            <a:extLst>
              <a:ext uri="{FF2B5EF4-FFF2-40B4-BE49-F238E27FC236}">
                <a16:creationId xmlns:a16="http://schemas.microsoft.com/office/drawing/2014/main" id="{4D92C1D6-EB68-4E5B-86FC-7E033D99A626}"/>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3328931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26FE-3BD4-4FF9-A861-DBEB07470383}"/>
              </a:ext>
            </a:extLst>
          </p:cNvPr>
          <p:cNvSpPr>
            <a:spLocks noGrp="1"/>
          </p:cNvSpPr>
          <p:nvPr>
            <p:ph type="title"/>
          </p:nvPr>
        </p:nvSpPr>
        <p:spPr/>
        <p:txBody>
          <a:bodyPr/>
          <a:lstStyle/>
          <a:p>
            <a:r>
              <a:rPr lang="de-DE"/>
              <a:t>Instagram Posts nach ERI Details | rittersport - 12 of 17</a:t>
            </a:r>
            <a:endParaRPr lang="en-US"/>
          </a:p>
        </p:txBody>
      </p:sp>
      <p:graphicFrame>
        <p:nvGraphicFramePr>
          <p:cNvPr id="5" name="Table Placeholder 4">
            <a:extLst>
              <a:ext uri="{FF2B5EF4-FFF2-40B4-BE49-F238E27FC236}">
                <a16:creationId xmlns:a16="http://schemas.microsoft.com/office/drawing/2014/main" id="{6833B019-C925-4C65-BC28-2830B08F4707}"/>
              </a:ext>
            </a:extLst>
          </p:cNvPr>
          <p:cNvGraphicFramePr>
            <a:graphicFrameLocks noGrp="1"/>
          </p:cNvGraphicFramePr>
          <p:nvPr>
            <p:ph type="tbl" sz="quarter" idx="13"/>
            <p:extLst>
              <p:ext uri="{D42A27DB-BD31-4B8C-83A1-F6EECF244321}">
                <p14:modId xmlns:p14="http://schemas.microsoft.com/office/powerpoint/2010/main" val="2445550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4632282"/>
                    </a:ext>
                  </a:extLst>
                </a:gridCol>
                <a:gridCol w="1563624">
                  <a:extLst>
                    <a:ext uri="{9D8B030D-6E8A-4147-A177-3AD203B41FA5}">
                      <a16:colId xmlns:a16="http://schemas.microsoft.com/office/drawing/2014/main" val="3470423035"/>
                    </a:ext>
                  </a:extLst>
                </a:gridCol>
                <a:gridCol w="2057400">
                  <a:extLst>
                    <a:ext uri="{9D8B030D-6E8A-4147-A177-3AD203B41FA5}">
                      <a16:colId xmlns:a16="http://schemas.microsoft.com/office/drawing/2014/main" val="3414927424"/>
                    </a:ext>
                  </a:extLst>
                </a:gridCol>
                <a:gridCol w="740664">
                  <a:extLst>
                    <a:ext uri="{9D8B030D-6E8A-4147-A177-3AD203B41FA5}">
                      <a16:colId xmlns:a16="http://schemas.microsoft.com/office/drawing/2014/main" val="3613551518"/>
                    </a:ext>
                  </a:extLst>
                </a:gridCol>
                <a:gridCol w="740664">
                  <a:extLst>
                    <a:ext uri="{9D8B030D-6E8A-4147-A177-3AD203B41FA5}">
                      <a16:colId xmlns:a16="http://schemas.microsoft.com/office/drawing/2014/main" val="157017177"/>
                    </a:ext>
                  </a:extLst>
                </a:gridCol>
                <a:gridCol w="740664">
                  <a:extLst>
                    <a:ext uri="{9D8B030D-6E8A-4147-A177-3AD203B41FA5}">
                      <a16:colId xmlns:a16="http://schemas.microsoft.com/office/drawing/2014/main" val="329401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2906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- 2022-09-20 10:00:56</a:t>
                      </a:r>
                      <a:r>
                        <a:rPr kumimoji="0" lang="de-DE" sz="1000" b="0" i="0" u="none" strike="noStrike" kern="1200" cap="none" spc="0" normalizeH="0" baseline="0" noProof="0">
                          <a:ln>
                            <a:noFill/>
                          </a:ln>
                          <a:solidFill>
                            <a:prstClr val="black"/>
                          </a:solidFill>
                          <a:effectLst/>
                          <a:uLnTx/>
                          <a:uFillTx/>
                          <a:latin typeface="+mn-lt"/>
                          <a:ea typeface="+mn-ea"/>
                          <a:cs typeface="+mn-cs"/>
                        </a:rPr>
                        <a:t>
 Nicht für alle Kinder ist die Welt bunt …
Besonders nicht, wenn sie in ihrem Leben Gewalt erfahren haben. Doch Kinder, die Gewalt erleben, dürfen nicht im Dunkeln verschwinden. Aus diesem Grund nehmen wir mit unserem Post an der Kampagne des Deutschen Kindervereins @dkv.e2021 teil und möchten gemeinsam ein Statement gegen jede Form von Gewalt gegen Kinder setzen. Link in Bio! #keinegewaltgegenkinder #kinderschutz #kinderrechte #gegenjedegewalt #deutscherkinderverein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https://quintly-image-storage.s3.amazonaws.com/fadaf8a03fd48ecc7c93228c3f957b9f/48b1031fff6c33f5d60a534fa9bb5629.jpg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extLst>
                  <a:ext uri="{0D108BD9-81ED-4DB2-BD59-A6C34878D82A}">
                    <a16:rowId xmlns:a16="http://schemas.microsoft.com/office/drawing/2014/main" val="268613795"/>
                  </a:ext>
                </a:extLst>
              </a:tr>
            </a:tbl>
          </a:graphicData>
        </a:graphic>
      </p:graphicFrame>
      <p:sp>
        <p:nvSpPr>
          <p:cNvPr id="4" name="Text Placeholder 3">
            <a:extLst>
              <a:ext uri="{FF2B5EF4-FFF2-40B4-BE49-F238E27FC236}">
                <a16:creationId xmlns:a16="http://schemas.microsoft.com/office/drawing/2014/main" id="{FEBB2DA1-1C2A-48E7-8539-5579CED4353A}"/>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009875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CFF0-54AF-4A39-9CC1-2B92B3CB5DE1}"/>
              </a:ext>
            </a:extLst>
          </p:cNvPr>
          <p:cNvSpPr>
            <a:spLocks noGrp="1"/>
          </p:cNvSpPr>
          <p:nvPr>
            <p:ph type="title"/>
          </p:nvPr>
        </p:nvSpPr>
        <p:spPr/>
        <p:txBody>
          <a:bodyPr/>
          <a:lstStyle/>
          <a:p>
            <a:r>
              <a:rPr lang="de-DE"/>
              <a:t>Instagram Posts nach ERI Details | rittersport - 13 of 17</a:t>
            </a:r>
            <a:endParaRPr lang="en-US"/>
          </a:p>
        </p:txBody>
      </p:sp>
      <p:graphicFrame>
        <p:nvGraphicFramePr>
          <p:cNvPr id="5" name="Table Placeholder 4">
            <a:extLst>
              <a:ext uri="{FF2B5EF4-FFF2-40B4-BE49-F238E27FC236}">
                <a16:creationId xmlns:a16="http://schemas.microsoft.com/office/drawing/2014/main" id="{0D1E716C-4F6E-46A4-9FB5-779C87E1F86D}"/>
              </a:ext>
            </a:extLst>
          </p:cNvPr>
          <p:cNvGraphicFramePr>
            <a:graphicFrameLocks noGrp="1"/>
          </p:cNvGraphicFramePr>
          <p:nvPr>
            <p:ph type="tbl" sz="quarter" idx="13"/>
            <p:extLst>
              <p:ext uri="{D42A27DB-BD31-4B8C-83A1-F6EECF244321}">
                <p14:modId xmlns:p14="http://schemas.microsoft.com/office/powerpoint/2010/main" val="241694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39543466"/>
                    </a:ext>
                  </a:extLst>
                </a:gridCol>
                <a:gridCol w="1563624">
                  <a:extLst>
                    <a:ext uri="{9D8B030D-6E8A-4147-A177-3AD203B41FA5}">
                      <a16:colId xmlns:a16="http://schemas.microsoft.com/office/drawing/2014/main" val="3346845811"/>
                    </a:ext>
                  </a:extLst>
                </a:gridCol>
                <a:gridCol w="2057400">
                  <a:extLst>
                    <a:ext uri="{9D8B030D-6E8A-4147-A177-3AD203B41FA5}">
                      <a16:colId xmlns:a16="http://schemas.microsoft.com/office/drawing/2014/main" val="3525185637"/>
                    </a:ext>
                  </a:extLst>
                </a:gridCol>
                <a:gridCol w="740664">
                  <a:extLst>
                    <a:ext uri="{9D8B030D-6E8A-4147-A177-3AD203B41FA5}">
                      <a16:colId xmlns:a16="http://schemas.microsoft.com/office/drawing/2014/main" val="4098646511"/>
                    </a:ext>
                  </a:extLst>
                </a:gridCol>
                <a:gridCol w="740664">
                  <a:extLst>
                    <a:ext uri="{9D8B030D-6E8A-4147-A177-3AD203B41FA5}">
                      <a16:colId xmlns:a16="http://schemas.microsoft.com/office/drawing/2014/main" val="992838776"/>
                    </a:ext>
                  </a:extLst>
                </a:gridCol>
                <a:gridCol w="740664">
                  <a:extLst>
                    <a:ext uri="{9D8B030D-6E8A-4147-A177-3AD203B41FA5}">
                      <a16:colId xmlns:a16="http://schemas.microsoft.com/office/drawing/2014/main" val="424874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7715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- 2022-10-11 10:48:58</a:t>
                      </a:r>
                      <a:r>
                        <a:rPr kumimoji="0" lang="en-US" sz="1000" b="0" i="0" u="none" strike="noStrike" kern="1200" cap="none" spc="0" normalizeH="0" baseline="0" noProof="0">
                          <a:ln>
                            <a:noFill/>
                          </a:ln>
                          <a:solidFill>
                            <a:prstClr val="black"/>
                          </a:solidFill>
                          <a:effectLst/>
                          <a:uLnTx/>
                          <a:uFillTx/>
                          <a:latin typeface="+mn-lt"/>
                          <a:ea typeface="+mn-ea"/>
                          <a:cs typeface="+mn-cs"/>
                        </a:rPr>
                        <a:t>
 Von euch für euch getestet: Wie unsere neue 250-g-Tafel in der Sorte Knusper-Nuss ankam, erfahrt ihr ab sofort in unserem Blog! 🍫🤎
#knuspernuss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https://quintly-image-storage.s3.amazonaws.com/fadaf8a03fd48ecc7c93228c3f957b9f/949529f9ed075c96bad15182f11a6cc4.jpg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extLst>
                  <a:ext uri="{0D108BD9-81ED-4DB2-BD59-A6C34878D82A}">
                    <a16:rowId xmlns:a16="http://schemas.microsoft.com/office/drawing/2014/main" val="157967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- 2022-04-20 11:02:36</a:t>
                      </a:r>
                      <a:r>
                        <a:rPr kumimoji="0" lang="en-US" sz="1000" b="0" i="0" u="none" strike="noStrike" kern="1200" cap="none" spc="0" normalizeH="0" baseline="0" noProof="0">
                          <a:ln>
                            <a:noFill/>
                          </a:ln>
                          <a:solidFill>
                            <a:prstClr val="black"/>
                          </a:solidFill>
                          <a:effectLst/>
                          <a:uLnTx/>
                          <a:uFillTx/>
                          <a:latin typeface="+mn-lt"/>
                          <a:ea typeface="+mn-ea"/>
                          <a:cs typeface="+mn-cs"/>
                        </a:rPr>
                        <a:t>
 Pancakes mit Butter und Sirup waren gestern! Wir frühstücken jetzt die Mini-Variante mit Chocolate Chunks und frischem Obst als Bowl. 🤤🥣 
Wie ihr euch den TikTok Trend easy auf den Frühstückstisch holt? In unserem Blog findet ihr das Rezept! Link in Bio.
#rezept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https://quintly-image-storage.s3.amazonaws.com/fadaf8a03fd48ecc7c93228c3f957b9f/9f366d29bbb3042f6dfbfd918142f1a3.jpg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Rezepte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4.67 %</a:t>
                      </a:r>
                    </a:p>
                  </a:txBody>
                  <a:tcPr/>
                </a:tc>
                <a:extLst>
                  <a:ext uri="{0D108BD9-81ED-4DB2-BD59-A6C34878D82A}">
                    <a16:rowId xmlns:a16="http://schemas.microsoft.com/office/drawing/2014/main" val="1533056855"/>
                  </a:ext>
                </a:extLst>
              </a:tr>
            </a:tbl>
          </a:graphicData>
        </a:graphic>
      </p:graphicFrame>
      <p:sp>
        <p:nvSpPr>
          <p:cNvPr id="4" name="Text Placeholder 3">
            <a:extLst>
              <a:ext uri="{FF2B5EF4-FFF2-40B4-BE49-F238E27FC236}">
                <a16:creationId xmlns:a16="http://schemas.microsoft.com/office/drawing/2014/main" id="{0B934E65-CEB8-4357-B6C9-C42A7F591A9C}"/>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1598453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79BA-1ABD-47D6-A2F8-999E53FA15CA}"/>
              </a:ext>
            </a:extLst>
          </p:cNvPr>
          <p:cNvSpPr>
            <a:spLocks noGrp="1"/>
          </p:cNvSpPr>
          <p:nvPr>
            <p:ph type="title"/>
          </p:nvPr>
        </p:nvSpPr>
        <p:spPr/>
        <p:txBody>
          <a:bodyPr/>
          <a:lstStyle/>
          <a:p>
            <a:r>
              <a:rPr lang="de-DE"/>
              <a:t>Instagram Posts nach ERI Details | rittersport - 14 of 17</a:t>
            </a:r>
            <a:endParaRPr lang="en-US"/>
          </a:p>
        </p:txBody>
      </p:sp>
      <p:graphicFrame>
        <p:nvGraphicFramePr>
          <p:cNvPr id="5" name="Table Placeholder 4">
            <a:extLst>
              <a:ext uri="{FF2B5EF4-FFF2-40B4-BE49-F238E27FC236}">
                <a16:creationId xmlns:a16="http://schemas.microsoft.com/office/drawing/2014/main" id="{306C4ADF-16F4-4FF7-A8FA-65B66AC4590D}"/>
              </a:ext>
            </a:extLst>
          </p:cNvPr>
          <p:cNvGraphicFramePr>
            <a:graphicFrameLocks noGrp="1"/>
          </p:cNvGraphicFramePr>
          <p:nvPr>
            <p:ph type="tbl" sz="quarter" idx="13"/>
            <p:extLst>
              <p:ext uri="{D42A27DB-BD31-4B8C-83A1-F6EECF244321}">
                <p14:modId xmlns:p14="http://schemas.microsoft.com/office/powerpoint/2010/main" val="322305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45518295"/>
                    </a:ext>
                  </a:extLst>
                </a:gridCol>
                <a:gridCol w="1563624">
                  <a:extLst>
                    <a:ext uri="{9D8B030D-6E8A-4147-A177-3AD203B41FA5}">
                      <a16:colId xmlns:a16="http://schemas.microsoft.com/office/drawing/2014/main" val="4125045264"/>
                    </a:ext>
                  </a:extLst>
                </a:gridCol>
                <a:gridCol w="2057400">
                  <a:extLst>
                    <a:ext uri="{9D8B030D-6E8A-4147-A177-3AD203B41FA5}">
                      <a16:colId xmlns:a16="http://schemas.microsoft.com/office/drawing/2014/main" val="2218913629"/>
                    </a:ext>
                  </a:extLst>
                </a:gridCol>
                <a:gridCol w="740664">
                  <a:extLst>
                    <a:ext uri="{9D8B030D-6E8A-4147-A177-3AD203B41FA5}">
                      <a16:colId xmlns:a16="http://schemas.microsoft.com/office/drawing/2014/main" val="4913139"/>
                    </a:ext>
                  </a:extLst>
                </a:gridCol>
                <a:gridCol w="740664">
                  <a:extLst>
                    <a:ext uri="{9D8B030D-6E8A-4147-A177-3AD203B41FA5}">
                      <a16:colId xmlns:a16="http://schemas.microsoft.com/office/drawing/2014/main" val="3942777823"/>
                    </a:ext>
                  </a:extLst>
                </a:gridCol>
                <a:gridCol w="740664">
                  <a:extLst>
                    <a:ext uri="{9D8B030D-6E8A-4147-A177-3AD203B41FA5}">
                      <a16:colId xmlns:a16="http://schemas.microsoft.com/office/drawing/2014/main" val="265033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8303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- 2022-10-25 10:01:54</a:t>
                      </a:r>
                      <a:r>
                        <a:rPr kumimoji="0" lang="de-DE" sz="1000" b="0" i="0" u="none" strike="noStrike" kern="1200" cap="none" spc="0" normalizeH="0" baseline="0" noProof="0">
                          <a:ln>
                            <a:noFill/>
                          </a:ln>
                          <a:solidFill>
                            <a:prstClr val="black"/>
                          </a:solidFill>
                          <a:effectLst/>
                          <a:uLnTx/>
                          <a:uFillTx/>
                          <a:latin typeface="+mn-lt"/>
                          <a:ea typeface="+mn-ea"/>
                          <a:cs typeface="+mn-cs"/>
                        </a:rPr>
                        <a:t>
 Mandarinen? Nüsse? Zuckerstangen? Schön und gut, aber was wäre Weihnachten ohne Schokolade? 🙃🎄🍫
Weil wir uns das lieber nicht vorstellen wollen, findet ihr unser diesjähriges Weihnachtssortiment ab sofort im WebShop, in unserer Bunten Schokowelt in Berlin und Waldenbuch und natürlich auch im Handel. Link in Bio! #rittersport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https://quintly-image-storage.s3.amazonaws.com/fadaf8a03fd48ecc7c93228c3f957b9f/4cecf0ccf2116c3f41ee3e58822838b5.jpg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Produktankündigung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extLst>
                  <a:ext uri="{0D108BD9-81ED-4DB2-BD59-A6C34878D82A}">
                    <a16:rowId xmlns:a16="http://schemas.microsoft.com/office/drawing/2014/main" val="188692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- 2022-11-23 10:01:13</a:t>
                      </a:r>
                      <a:r>
                        <a:rPr kumimoji="0" lang="en-US" sz="1000" b="0" i="0" u="none" strike="noStrike" kern="1200" cap="none" spc="0" normalizeH="0" baseline="0" noProof="0">
                          <a:ln>
                            <a:noFill/>
                          </a:ln>
                          <a:solidFill>
                            <a:prstClr val="black"/>
                          </a:solidFill>
                          <a:effectLst/>
                          <a:uLnTx/>
                          <a:uFillTx/>
                          <a:latin typeface="+mn-lt"/>
                          <a:ea typeface="+mn-ea"/>
                          <a:cs typeface="+mn-cs"/>
                        </a:rPr>
                        <a:t>
 Wir haben euch unsere leckersten Herbstrezepte in einem „Best of“ zusammengestellt. Na, worauf wartet ihr noch? Gerne alle ausprobieren. 😋 Link in Bio!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https://quintly-image-storage.s3.amazonaws.com/fadaf8a03fd48ecc7c93228c3f957b9f/6e8733299e27d2d19e620e76e9becbc9.jpg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Rezepte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extLst>
                  <a:ext uri="{0D108BD9-81ED-4DB2-BD59-A6C34878D82A}">
                    <a16:rowId xmlns:a16="http://schemas.microsoft.com/office/drawing/2014/main" val="778581934"/>
                  </a:ext>
                </a:extLst>
              </a:tr>
            </a:tbl>
          </a:graphicData>
        </a:graphic>
      </p:graphicFrame>
      <p:sp>
        <p:nvSpPr>
          <p:cNvPr id="4" name="Text Placeholder 3">
            <a:extLst>
              <a:ext uri="{FF2B5EF4-FFF2-40B4-BE49-F238E27FC236}">
                <a16:creationId xmlns:a16="http://schemas.microsoft.com/office/drawing/2014/main" id="{974DF0BB-52FC-4A84-9C72-2C9291E3CD05}"/>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4294656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27748-84D1-47BF-BD3F-67E5B92B0076}"/>
              </a:ext>
            </a:extLst>
          </p:cNvPr>
          <p:cNvSpPr>
            <a:spLocks noGrp="1"/>
          </p:cNvSpPr>
          <p:nvPr>
            <p:ph type="title"/>
          </p:nvPr>
        </p:nvSpPr>
        <p:spPr/>
        <p:txBody>
          <a:bodyPr/>
          <a:lstStyle/>
          <a:p>
            <a:r>
              <a:rPr lang="de-DE"/>
              <a:t>Instagram Posts nach ERI Details | rittersport - 15 of 17</a:t>
            </a:r>
            <a:endParaRPr lang="en-US"/>
          </a:p>
        </p:txBody>
      </p:sp>
      <p:graphicFrame>
        <p:nvGraphicFramePr>
          <p:cNvPr id="5" name="Table Placeholder 4">
            <a:extLst>
              <a:ext uri="{FF2B5EF4-FFF2-40B4-BE49-F238E27FC236}">
                <a16:creationId xmlns:a16="http://schemas.microsoft.com/office/drawing/2014/main" id="{18E7D606-5FAC-4BC2-A6F5-CE13E33C5DB9}"/>
              </a:ext>
            </a:extLst>
          </p:cNvPr>
          <p:cNvGraphicFramePr>
            <a:graphicFrameLocks noGrp="1"/>
          </p:cNvGraphicFramePr>
          <p:nvPr>
            <p:ph type="tbl" sz="quarter" idx="13"/>
            <p:extLst>
              <p:ext uri="{D42A27DB-BD31-4B8C-83A1-F6EECF244321}">
                <p14:modId xmlns:p14="http://schemas.microsoft.com/office/powerpoint/2010/main" val="3524029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825321"/>
                    </a:ext>
                  </a:extLst>
                </a:gridCol>
                <a:gridCol w="1563624">
                  <a:extLst>
                    <a:ext uri="{9D8B030D-6E8A-4147-A177-3AD203B41FA5}">
                      <a16:colId xmlns:a16="http://schemas.microsoft.com/office/drawing/2014/main" val="2781629647"/>
                    </a:ext>
                  </a:extLst>
                </a:gridCol>
                <a:gridCol w="2057400">
                  <a:extLst>
                    <a:ext uri="{9D8B030D-6E8A-4147-A177-3AD203B41FA5}">
                      <a16:colId xmlns:a16="http://schemas.microsoft.com/office/drawing/2014/main" val="3592357160"/>
                    </a:ext>
                  </a:extLst>
                </a:gridCol>
                <a:gridCol w="740664">
                  <a:extLst>
                    <a:ext uri="{9D8B030D-6E8A-4147-A177-3AD203B41FA5}">
                      <a16:colId xmlns:a16="http://schemas.microsoft.com/office/drawing/2014/main" val="3178343260"/>
                    </a:ext>
                  </a:extLst>
                </a:gridCol>
                <a:gridCol w="740664">
                  <a:extLst>
                    <a:ext uri="{9D8B030D-6E8A-4147-A177-3AD203B41FA5}">
                      <a16:colId xmlns:a16="http://schemas.microsoft.com/office/drawing/2014/main" val="229797829"/>
                    </a:ext>
                  </a:extLst>
                </a:gridCol>
                <a:gridCol w="740664">
                  <a:extLst>
                    <a:ext uri="{9D8B030D-6E8A-4147-A177-3AD203B41FA5}">
                      <a16:colId xmlns:a16="http://schemas.microsoft.com/office/drawing/2014/main" val="294915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7375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- 2022-02-18 10:00:30</a:t>
                      </a:r>
                      <a:r>
                        <a:rPr kumimoji="0" lang="en-US" sz="1000" b="0" i="0" u="none" strike="noStrike" kern="1200" cap="none" spc="0" normalizeH="0" baseline="0" noProof="0">
                          <a:ln>
                            <a:noFill/>
                          </a:ln>
                          <a:solidFill>
                            <a:prstClr val="black"/>
                          </a:solidFill>
                          <a:effectLst/>
                          <a:uLnTx/>
                          <a:uFillTx/>
                          <a:latin typeface="+mn-lt"/>
                          <a:ea typeface="+mn-ea"/>
                          <a:cs typeface="+mn-cs"/>
                        </a:rPr>
                        <a:t>
 Hate it or love it – es gibt kein Dazwischen. 🤓 
Wer von euch jetzt so richtig Lust auf weitere „leckere“ Sorten hat, sollte unbedingt einen Blick in unser Best-of im Blog werfen. Link in Bio!
#rittersport #pizzahawaii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https://quintly-image-storage.s3.amazonaws.com/fadaf8a03fd48ecc7c93228c3f957b9f/45027229523fdd48f3ceb46832dfc1a8.jpg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extLst>
                  <a:ext uri="{0D108BD9-81ED-4DB2-BD59-A6C34878D82A}">
                    <a16:rowId xmlns:a16="http://schemas.microsoft.com/office/drawing/2014/main" val="1050202747"/>
                  </a:ext>
                </a:extLst>
              </a:tr>
            </a:tbl>
          </a:graphicData>
        </a:graphic>
      </p:graphicFrame>
      <p:sp>
        <p:nvSpPr>
          <p:cNvPr id="4" name="Text Placeholder 3">
            <a:extLst>
              <a:ext uri="{FF2B5EF4-FFF2-40B4-BE49-F238E27FC236}">
                <a16:creationId xmlns:a16="http://schemas.microsoft.com/office/drawing/2014/main" id="{05CD82C6-7C35-463A-AAAF-56FDC21E41E3}"/>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2524748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C9BD-6EE6-40E6-8903-48AD85584631}"/>
              </a:ext>
            </a:extLst>
          </p:cNvPr>
          <p:cNvSpPr>
            <a:spLocks noGrp="1"/>
          </p:cNvSpPr>
          <p:nvPr>
            <p:ph type="title"/>
          </p:nvPr>
        </p:nvSpPr>
        <p:spPr/>
        <p:txBody>
          <a:bodyPr/>
          <a:lstStyle/>
          <a:p>
            <a:r>
              <a:rPr lang="de-DE"/>
              <a:t>Instagram Posts nach ERI Details | rittersport - 16 of 17</a:t>
            </a:r>
            <a:endParaRPr lang="en-US"/>
          </a:p>
        </p:txBody>
      </p:sp>
      <p:graphicFrame>
        <p:nvGraphicFramePr>
          <p:cNvPr id="5" name="Table Placeholder 4">
            <a:extLst>
              <a:ext uri="{FF2B5EF4-FFF2-40B4-BE49-F238E27FC236}">
                <a16:creationId xmlns:a16="http://schemas.microsoft.com/office/drawing/2014/main" id="{4B2570BC-6320-4F3F-BBEC-95B6E9ECAB44}"/>
              </a:ext>
            </a:extLst>
          </p:cNvPr>
          <p:cNvGraphicFramePr>
            <a:graphicFrameLocks noGrp="1"/>
          </p:cNvGraphicFramePr>
          <p:nvPr>
            <p:ph type="tbl" sz="quarter" idx="13"/>
            <p:extLst>
              <p:ext uri="{D42A27DB-BD31-4B8C-83A1-F6EECF244321}">
                <p14:modId xmlns:p14="http://schemas.microsoft.com/office/powerpoint/2010/main" val="4079400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1921161"/>
                    </a:ext>
                  </a:extLst>
                </a:gridCol>
                <a:gridCol w="1563624">
                  <a:extLst>
                    <a:ext uri="{9D8B030D-6E8A-4147-A177-3AD203B41FA5}">
                      <a16:colId xmlns:a16="http://schemas.microsoft.com/office/drawing/2014/main" val="2058507477"/>
                    </a:ext>
                  </a:extLst>
                </a:gridCol>
                <a:gridCol w="2057400">
                  <a:extLst>
                    <a:ext uri="{9D8B030D-6E8A-4147-A177-3AD203B41FA5}">
                      <a16:colId xmlns:a16="http://schemas.microsoft.com/office/drawing/2014/main" val="2275528214"/>
                    </a:ext>
                  </a:extLst>
                </a:gridCol>
                <a:gridCol w="740664">
                  <a:extLst>
                    <a:ext uri="{9D8B030D-6E8A-4147-A177-3AD203B41FA5}">
                      <a16:colId xmlns:a16="http://schemas.microsoft.com/office/drawing/2014/main" val="2632153109"/>
                    </a:ext>
                  </a:extLst>
                </a:gridCol>
                <a:gridCol w="740664">
                  <a:extLst>
                    <a:ext uri="{9D8B030D-6E8A-4147-A177-3AD203B41FA5}">
                      <a16:colId xmlns:a16="http://schemas.microsoft.com/office/drawing/2014/main" val="1818194575"/>
                    </a:ext>
                  </a:extLst>
                </a:gridCol>
                <a:gridCol w="740664">
                  <a:extLst>
                    <a:ext uri="{9D8B030D-6E8A-4147-A177-3AD203B41FA5}">
                      <a16:colId xmlns:a16="http://schemas.microsoft.com/office/drawing/2014/main" val="2521712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8987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rittersport - 2022-07-07 08:30:59</a:t>
                      </a:r>
                      <a:r>
                        <a:rPr kumimoji="0" lang="de-DE" sz="1000" b="0" i="0" u="none" strike="noStrike" kern="1200" cap="none" spc="0" normalizeH="0" baseline="0" noProof="0">
                          <a:ln>
                            <a:noFill/>
                          </a:ln>
                          <a:solidFill>
                            <a:prstClr val="black"/>
                          </a:solidFill>
                          <a:effectLst/>
                          <a:uLnTx/>
                          <a:uFillTx/>
                          <a:latin typeface="+mn-lt"/>
                          <a:ea typeface="+mn-ea"/>
                          <a:cs typeface="+mn-cs"/>
                        </a:rPr>
                        <a:t>
 6 von 10 jungen LGBT*IQ sind nicht voll out im Job. Die Befürchtung ungleich behandelt zu werden, ist offenbar auch heute noch zu hoch. Das wollen wir ändern! Bei uns und überall! 
Deshalb nehmen wir mit unserem Logo an der Inequality Logo Parade von @gen_rainbow und @ProutAtWork teil.
#FürGleichheitFürLGBTIQ #ForEqualityForLGBTIQ #InequalitlyLogoParade
(*BCG Studie Out@WorkBarometer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https://quintly-image-storage.s3.amazonaws.com/fadaf8a03fd48ecc7c93228c3f957b9f/70bb909e542430b8cc1f2388cd1687cd.jpg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4.53 %</a:t>
                      </a:r>
                    </a:p>
                  </a:txBody>
                  <a:tcPr/>
                </a:tc>
                <a:extLst>
                  <a:ext uri="{0D108BD9-81ED-4DB2-BD59-A6C34878D82A}">
                    <a16:rowId xmlns:a16="http://schemas.microsoft.com/office/drawing/2014/main" val="34194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- 2022-09-16 10:00:31</a:t>
                      </a:r>
                      <a:r>
                        <a:rPr kumimoji="0" lang="en-US" sz="1000" b="0" i="0" u="none" strike="noStrike" kern="1200" cap="none" spc="0" normalizeH="0" baseline="0" noProof="0">
                          <a:ln>
                            <a:noFill/>
                          </a:ln>
                          <a:solidFill>
                            <a:prstClr val="black"/>
                          </a:solidFill>
                          <a:effectLst/>
                          <a:uLnTx/>
                          <a:uFillTx/>
                          <a:latin typeface="+mn-lt"/>
                          <a:ea typeface="+mn-ea"/>
                          <a:cs typeface="+mn-cs"/>
                        </a:rPr>
                        <a:t>
 Servus! Gfreid ihr eich a scho, dass'd Wiesn wieder is? Mit wem dringts ihr eire easde Maß? 🍺
#oktoberfest #wiesn2022 #mordsgaudi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https://quintly-image-storage.s3.amazonaws.com/fadaf8a03fd48ecc7c93228c3f957b9f/e4de12b455098bf61fb94587d195e2d5.jpg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Fakesorte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1710774862"/>
                  </a:ext>
                </a:extLst>
              </a:tr>
            </a:tbl>
          </a:graphicData>
        </a:graphic>
      </p:graphicFrame>
      <p:sp>
        <p:nvSpPr>
          <p:cNvPr id="4" name="Text Placeholder 3">
            <a:extLst>
              <a:ext uri="{FF2B5EF4-FFF2-40B4-BE49-F238E27FC236}">
                <a16:creationId xmlns:a16="http://schemas.microsoft.com/office/drawing/2014/main" id="{F3907324-BC95-4147-A8FD-212EC23B9B4D}"/>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1867255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DC2E-E2E6-45BF-B1E2-867AFB59D68B}"/>
              </a:ext>
            </a:extLst>
          </p:cNvPr>
          <p:cNvSpPr>
            <a:spLocks noGrp="1"/>
          </p:cNvSpPr>
          <p:nvPr>
            <p:ph type="title"/>
          </p:nvPr>
        </p:nvSpPr>
        <p:spPr/>
        <p:txBody>
          <a:bodyPr/>
          <a:lstStyle/>
          <a:p>
            <a:r>
              <a:rPr lang="de-DE"/>
              <a:t>Instagram Posts nach ERI Details | rittersport - 17 of 17</a:t>
            </a:r>
            <a:endParaRPr lang="en-US"/>
          </a:p>
        </p:txBody>
      </p:sp>
      <p:graphicFrame>
        <p:nvGraphicFramePr>
          <p:cNvPr id="5" name="Table Placeholder 4">
            <a:extLst>
              <a:ext uri="{FF2B5EF4-FFF2-40B4-BE49-F238E27FC236}">
                <a16:creationId xmlns:a16="http://schemas.microsoft.com/office/drawing/2014/main" id="{92FB1973-6896-48FB-8739-32C3A6CFD39E}"/>
              </a:ext>
            </a:extLst>
          </p:cNvPr>
          <p:cNvGraphicFramePr>
            <a:graphicFrameLocks noGrp="1"/>
          </p:cNvGraphicFramePr>
          <p:nvPr>
            <p:ph type="tbl" sz="quarter" idx="13"/>
            <p:extLst>
              <p:ext uri="{D42A27DB-BD31-4B8C-83A1-F6EECF244321}">
                <p14:modId xmlns:p14="http://schemas.microsoft.com/office/powerpoint/2010/main" val="346930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0625923"/>
                    </a:ext>
                  </a:extLst>
                </a:gridCol>
                <a:gridCol w="1563624">
                  <a:extLst>
                    <a:ext uri="{9D8B030D-6E8A-4147-A177-3AD203B41FA5}">
                      <a16:colId xmlns:a16="http://schemas.microsoft.com/office/drawing/2014/main" val="3893621216"/>
                    </a:ext>
                  </a:extLst>
                </a:gridCol>
                <a:gridCol w="2057400">
                  <a:extLst>
                    <a:ext uri="{9D8B030D-6E8A-4147-A177-3AD203B41FA5}">
                      <a16:colId xmlns:a16="http://schemas.microsoft.com/office/drawing/2014/main" val="3682402549"/>
                    </a:ext>
                  </a:extLst>
                </a:gridCol>
                <a:gridCol w="740664">
                  <a:extLst>
                    <a:ext uri="{9D8B030D-6E8A-4147-A177-3AD203B41FA5}">
                      <a16:colId xmlns:a16="http://schemas.microsoft.com/office/drawing/2014/main" val="2023563934"/>
                    </a:ext>
                  </a:extLst>
                </a:gridCol>
                <a:gridCol w="740664">
                  <a:extLst>
                    <a:ext uri="{9D8B030D-6E8A-4147-A177-3AD203B41FA5}">
                      <a16:colId xmlns:a16="http://schemas.microsoft.com/office/drawing/2014/main" val="164687612"/>
                    </a:ext>
                  </a:extLst>
                </a:gridCol>
                <a:gridCol w="740664">
                  <a:extLst>
                    <a:ext uri="{9D8B030D-6E8A-4147-A177-3AD203B41FA5}">
                      <a16:colId xmlns:a16="http://schemas.microsoft.com/office/drawing/2014/main" val="226986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4669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- 2022-11-11 11:11:28</a:t>
                      </a:r>
                      <a:r>
                        <a:rPr kumimoji="0" lang="en-US" sz="1000" b="0" i="0" u="none" strike="noStrike" kern="1200" cap="none" spc="0" normalizeH="0" baseline="0" noProof="0">
                          <a:ln>
                            <a:noFill/>
                          </a:ln>
                          <a:solidFill>
                            <a:prstClr val="black"/>
                          </a:solidFill>
                          <a:effectLst/>
                          <a:uLnTx/>
                          <a:uFillTx/>
                          <a:latin typeface="+mn-lt"/>
                          <a:ea typeface="+mn-ea"/>
                          <a:cs typeface="+mn-cs"/>
                        </a:rPr>
                        <a:t>
 Helau, Alaaf oder auch Moin. 👋 🥳 Heute startet wieder die Karneval Saison, seid ihr Karnevals-Fans oder -Muffel? 
#rittersport #karneval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https://quintly-image-storage.s3.amazonaws.com/fadaf8a03fd48ecc7c93228c3f957b9f/68ae802a6f02fca08591bde987476dd0.jpg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4.44 %</a:t>
                      </a:r>
                    </a:p>
                  </a:txBody>
                  <a:tcPr/>
                </a:tc>
                <a:extLst>
                  <a:ext uri="{0D108BD9-81ED-4DB2-BD59-A6C34878D82A}">
                    <a16:rowId xmlns:a16="http://schemas.microsoft.com/office/drawing/2014/main" val="22828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rittersport - 2022-11-06 10:00:34</a:t>
                      </a:r>
                      <a:r>
                        <a:rPr kumimoji="0" lang="en-US" sz="1000" b="0" i="0" u="none" strike="noStrike" kern="1200" cap="none" spc="0" normalizeH="0" baseline="0" noProof="0">
                          <a:ln>
                            <a:noFill/>
                          </a:ln>
                          <a:solidFill>
                            <a:prstClr val="black"/>
                          </a:solidFill>
                          <a:effectLst/>
                          <a:uLnTx/>
                          <a:uFillTx/>
                          <a:latin typeface="+mn-lt"/>
                          <a:ea typeface="+mn-ea"/>
                          <a:cs typeface="+mn-cs"/>
                        </a:rPr>
                        <a:t>
 Manche Klassiker werden wir einfach immer lieben. Wir wünschen unserem Lieblingsbodyguard alles Gute zum 30. Geburtstag! 😉
#bodyguard #movie #rittersport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https://quintly-image-storage.s3.amazonaws.com/fadaf8a03fd48ecc7c93228c3f957b9f/37f6c4706fdde5f604bfeae43f429efd.jpg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4.43 %</a:t>
                      </a:r>
                    </a:p>
                  </a:txBody>
                  <a:tcPr/>
                </a:tc>
                <a:extLst>
                  <a:ext uri="{0D108BD9-81ED-4DB2-BD59-A6C34878D82A}">
                    <a16:rowId xmlns:a16="http://schemas.microsoft.com/office/drawing/2014/main" val="558280354"/>
                  </a:ext>
                </a:extLst>
              </a:tr>
            </a:tbl>
          </a:graphicData>
        </a:graphic>
      </p:graphicFrame>
      <p:sp>
        <p:nvSpPr>
          <p:cNvPr id="4" name="Text Placeholder 3">
            <a:extLst>
              <a:ext uri="{FF2B5EF4-FFF2-40B4-BE49-F238E27FC236}">
                <a16:creationId xmlns:a16="http://schemas.microsoft.com/office/drawing/2014/main" id="{A44E0FB4-630F-40C1-ABAC-99649FF58724}"/>
              </a:ext>
            </a:extLst>
          </p:cNvPr>
          <p:cNvSpPr>
            <a:spLocks noGrp="1"/>
          </p:cNvSpPr>
          <p:nvPr>
            <p:ph type="body" sz="quarter" idx="14"/>
          </p:nvPr>
        </p:nvSpPr>
        <p:spPr/>
        <p:txBody>
          <a:bodyPr/>
          <a:lstStyle/>
          <a:p>
            <a:r>
              <a:rPr lang="en-US"/>
              <a:t>01.01.2022 - 01.12.2022</a:t>
            </a:r>
          </a:p>
        </p:txBody>
      </p:sp>
    </p:spTree>
    <p:extLst>
      <p:ext uri="{BB962C8B-B14F-4D97-AF65-F5344CB8AC3E}">
        <p14:creationId xmlns:p14="http://schemas.microsoft.com/office/powerpoint/2010/main" val="3582212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1120</Words>
  <Application>Microsoft Office PowerPoint</Application>
  <PresentationFormat>On-screen Show (4:3)</PresentationFormat>
  <Paragraphs>286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Instagram Posts nach ERI Details | rittersport - 1 of 17</vt:lpstr>
      <vt:lpstr>Instagram Posts nach ERI Details | rittersport - 2 of 17</vt:lpstr>
      <vt:lpstr>Instagram Posts nach ERI Details | rittersport - 3 of 17</vt:lpstr>
      <vt:lpstr>Instagram Posts nach ERI Details | rittersport - 4 of 17</vt:lpstr>
      <vt:lpstr>Instagram Posts nach ERI Details | rittersport - 5 of 17</vt:lpstr>
      <vt:lpstr>Instagram Posts nach ERI Details | rittersport - 6 of 17</vt:lpstr>
      <vt:lpstr>Instagram Posts nach ERI Details | rittersport - 7 of 17</vt:lpstr>
      <vt:lpstr>Instagram Posts nach ERI Details | rittersport - 8 of 17</vt:lpstr>
      <vt:lpstr>Instagram Posts nach ERI Details | rittersport - 9 of 17</vt:lpstr>
      <vt:lpstr>Instagram Posts nach ERI Details | rittersport - 10 of 17</vt:lpstr>
      <vt:lpstr>Instagram Posts nach ERI Details | rittersport - 11 of 17</vt:lpstr>
      <vt:lpstr>Instagram Posts nach ERI Details | rittersport - 12 of 17</vt:lpstr>
      <vt:lpstr>Instagram Posts nach ERI Details | rittersport - 13 of 17</vt:lpstr>
      <vt:lpstr>Instagram Posts nach ERI Details | rittersport - 14 of 17</vt:lpstr>
      <vt:lpstr>Instagram Posts nach ERI Details | rittersport - 15 of 17</vt:lpstr>
      <vt:lpstr>Instagram Posts nach ERI Details | rittersport - 16 of 17</vt:lpstr>
      <vt:lpstr>Instagram Posts nach ERI Details | rittersport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nach ERI Details | rittersport - 1 of 17</dc:title>
  <dc:creator>Administrator</dc:creator>
  <cp:lastModifiedBy>Administrator</cp:lastModifiedBy>
  <cp:revision>1</cp:revision>
  <dcterms:created xsi:type="dcterms:W3CDTF">2022-12-02T14:38:39Z</dcterms:created>
  <dcterms:modified xsi:type="dcterms:W3CDTF">2022-12-02T14:40:25Z</dcterms:modified>
</cp:coreProperties>
</file>