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7" r:id="rId31"/>
    <p:sldId id="288" r:id="rId32"/>
    <p:sldId id="290" r:id="rId33"/>
    <p:sldId id="291" r:id="rId34"/>
    <p:sldId id="292" r:id="rId35"/>
    <p:sldId id="293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BFMTV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m/d/yyyy</c:formatCode>
                <c:ptCount val="7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-2.5593954951592399E-3</c:v>
                </c:pt>
                <c:pt idx="1">
                  <c:v>-1.8586562037526001E-3</c:v>
                </c:pt>
                <c:pt idx="2">
                  <c:v>-2.7423306153789898E-3</c:v>
                </c:pt>
                <c:pt idx="3">
                  <c:v>-5.1800998845142395E-4</c:v>
                </c:pt>
                <c:pt idx="4">
                  <c:v>3.2604326990318998E-3</c:v>
                </c:pt>
                <c:pt idx="5">
                  <c:v>-2.83374163589162E-3</c:v>
                </c:pt>
                <c:pt idx="6">
                  <c:v>-1.0360209239661201E-3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5E-4CE9-A500-5DA348117B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081152"/>
        <c:axId val="396079840"/>
      </c:barChart>
      <c:dateAx>
        <c:axId val="396081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79840"/>
        <c:crosses val="autoZero"/>
        <c:auto val="1"/>
        <c:lblOffset val="100"/>
        <c:baseTimeUnit val="days"/>
      </c:dateAx>
      <c:valAx>
        <c:axId val="39607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8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BFMTV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1076949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C9-4F69-A3BD-1C80957A6B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582848"/>
        <c:axId val="398586128"/>
      </c:barChart>
      <c:catAx>
        <c:axId val="39858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86128"/>
        <c:crosses val="autoZero"/>
        <c:auto val="1"/>
        <c:lblAlgn val="ctr"/>
        <c:lblOffset val="100"/>
        <c:noMultiLvlLbl val="0"/>
      </c:catAx>
      <c:valAx>
        <c:axId val="39858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8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BFMTV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0.13111950915041301</c:v>
                </c:pt>
                <c:pt idx="1">
                  <c:v>0.123014262770897</c:v>
                </c:pt>
                <c:pt idx="2">
                  <c:v>0.166153580653396</c:v>
                </c:pt>
                <c:pt idx="3">
                  <c:v>0.12775312483611101</c:v>
                </c:pt>
                <c:pt idx="4">
                  <c:v>7.5918794210074705E-2</c:v>
                </c:pt>
                <c:pt idx="5">
                  <c:v>5.0712994520857202E-2</c:v>
                </c:pt>
                <c:pt idx="6">
                  <c:v>5.2869229459343803E-2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F7-4B44-AB23-CC67CB4D0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8582192"/>
        <c:axId val="398582520"/>
      </c:areaChart>
      <c:dateAx>
        <c:axId val="39858219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82520"/>
        <c:crosses val="autoZero"/>
        <c:auto val="1"/>
        <c:lblOffset val="100"/>
        <c:baseTimeUnit val="days"/>
      </c:dateAx>
      <c:valAx>
        <c:axId val="39858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821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BFMTV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3281941</c:v>
                </c:pt>
                <c:pt idx="1">
                  <c:v>3281880</c:v>
                </c:pt>
                <c:pt idx="2">
                  <c:v>3281790</c:v>
                </c:pt>
                <c:pt idx="3">
                  <c:v>3281773</c:v>
                </c:pt>
                <c:pt idx="4">
                  <c:v>3281880</c:v>
                </c:pt>
                <c:pt idx="5">
                  <c:v>3281787</c:v>
                </c:pt>
                <c:pt idx="6">
                  <c:v>3281753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ED-4AAE-AB73-8E297254DE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924160"/>
        <c:axId val="401924488"/>
      </c:lineChart>
      <c:dateAx>
        <c:axId val="401924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924488"/>
        <c:crosses val="autoZero"/>
        <c:auto val="1"/>
        <c:lblOffset val="100"/>
        <c:baseTimeUnit val="days"/>
      </c:dateAx>
      <c:valAx>
        <c:axId val="40192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92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BFMTV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A6-4455-8C5B-3D4E9423DF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1915960"/>
        <c:axId val="401923832"/>
      </c:radarChart>
      <c:catAx>
        <c:axId val="401915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923832"/>
        <c:crosses val="autoZero"/>
        <c:auto val="1"/>
        <c:lblAlgn val="ctr"/>
        <c:lblOffset val="100"/>
        <c:noMultiLvlLbl val="0"/>
      </c:catAx>
      <c:valAx>
        <c:axId val="40192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91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bfmtv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693950</c:v>
                </c:pt>
                <c:pt idx="1">
                  <c:v>693973</c:v>
                </c:pt>
                <c:pt idx="2">
                  <c:v>694070</c:v>
                </c:pt>
                <c:pt idx="3">
                  <c:v>694214</c:v>
                </c:pt>
                <c:pt idx="4">
                  <c:v>694331</c:v>
                </c:pt>
                <c:pt idx="5">
                  <c:v>694420</c:v>
                </c:pt>
                <c:pt idx="6">
                  <c:v>694479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73-4F4A-9981-62A87D13B5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445872"/>
        <c:axId val="398442920"/>
      </c:lineChart>
      <c:dateAx>
        <c:axId val="398445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42920"/>
        <c:crosses val="autoZero"/>
        <c:auto val="1"/>
        <c:lblOffset val="100"/>
        <c:baseTimeUnit val="days"/>
      </c:dateAx>
      <c:valAx>
        <c:axId val="39844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4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bfmtv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0.2893</c:v>
                </c:pt>
                <c:pt idx="1">
                  <c:v>0.33069999999999999</c:v>
                </c:pt>
                <c:pt idx="2">
                  <c:v>0.75139999999999996</c:v>
                </c:pt>
                <c:pt idx="3">
                  <c:v>0.56620000000000004</c:v>
                </c:pt>
                <c:pt idx="4">
                  <c:v>0.2117</c:v>
                </c:pt>
                <c:pt idx="5">
                  <c:v>0.1019</c:v>
                </c:pt>
                <c:pt idx="6">
                  <c:v>0.56720000000000004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6D-4F2E-BF02-8E8FB9FA76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448496"/>
        <c:axId val="398440296"/>
      </c:lineChart>
      <c:dateAx>
        <c:axId val="398448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40296"/>
        <c:crosses val="autoZero"/>
        <c:auto val="1"/>
        <c:lblOffset val="100"/>
        <c:baseTimeUnit val="days"/>
      </c:dateAx>
      <c:valAx>
        <c:axId val="39844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4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bfmtv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8.7910314185698293E-3</c:v>
                </c:pt>
                <c:pt idx="1">
                  <c:v>3.3143598241948298E-3</c:v>
                </c:pt>
                <c:pt idx="2">
                  <c:v>1.3977489037758001E-2</c:v>
                </c:pt>
                <c:pt idx="3">
                  <c:v>2.0747186883167401E-2</c:v>
                </c:pt>
                <c:pt idx="4">
                  <c:v>1.6853592696200299E-2</c:v>
                </c:pt>
                <c:pt idx="5">
                  <c:v>1.28180939638299E-2</c:v>
                </c:pt>
                <c:pt idx="6">
                  <c:v>8.4962990697272506E-3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E-4ECB-BCEC-48004CE082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454400"/>
        <c:axId val="398451120"/>
      </c:lineChart>
      <c:dateAx>
        <c:axId val="398454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51120"/>
        <c:crosses val="autoZero"/>
        <c:auto val="1"/>
        <c:lblOffset val="100"/>
        <c:baseTimeUnit val="days"/>
      </c:dateAx>
      <c:valAx>
        <c:axId val="39845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5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bfmtv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15-4EA1-A1F6-079B49D895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bfmtv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15-4EA1-A1F6-079B49D895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bfmtv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15-4EA1-A1F6-079B49D895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bfmtv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15-4EA1-A1F6-079B49D89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9468760"/>
        <c:axId val="389469088"/>
      </c:barChart>
      <c:catAx>
        <c:axId val="389468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69088"/>
        <c:crosses val="autoZero"/>
        <c:auto val="1"/>
        <c:lblAlgn val="ctr"/>
        <c:lblOffset val="100"/>
        <c:noMultiLvlLbl val="0"/>
      </c:catAx>
      <c:valAx>
        <c:axId val="38946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6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bfmtv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2007</c:v>
                </c:pt>
                <c:pt idx="1">
                  <c:v>2294</c:v>
                </c:pt>
                <c:pt idx="2">
                  <c:v>5215</c:v>
                </c:pt>
                <c:pt idx="3">
                  <c:v>3930</c:v>
                </c:pt>
                <c:pt idx="4">
                  <c:v>1469</c:v>
                </c:pt>
                <c:pt idx="5">
                  <c:v>707</c:v>
                </c:pt>
                <c:pt idx="6">
                  <c:v>3938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9A-42FD-99B7-D65A14582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7761248"/>
        <c:axId val="517760920"/>
      </c:lineChart>
      <c:dateAx>
        <c:axId val="517761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7760920"/>
        <c:crosses val="autoZero"/>
        <c:auto val="1"/>
        <c:lblOffset val="100"/>
        <c:baseTimeUnit val="days"/>
      </c:dateAx>
      <c:valAx>
        <c:axId val="51776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776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bfmtv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0.38504215001080999</c:v>
                </c:pt>
                <c:pt idx="1">
                  <c:v>0.60677307402743197</c:v>
                </c:pt>
                <c:pt idx="2">
                  <c:v>0.414161180098435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67-452F-892F-CD1CD75970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3256728"/>
        <c:axId val="483601336"/>
      </c:barChart>
      <c:catAx>
        <c:axId val="47325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601336"/>
        <c:crosses val="autoZero"/>
        <c:auto val="1"/>
        <c:lblAlgn val="ctr"/>
        <c:lblOffset val="100"/>
        <c:noMultiLvlLbl val="0"/>
      </c:catAx>
      <c:valAx>
        <c:axId val="48360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25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@BFMTV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4502481</c:v>
                </c:pt>
                <c:pt idx="1">
                  <c:v>4502987</c:v>
                </c:pt>
                <c:pt idx="2">
                  <c:v>4503500</c:v>
                </c:pt>
                <c:pt idx="3">
                  <c:v>4504146</c:v>
                </c:pt>
                <c:pt idx="4">
                  <c:v>4504825</c:v>
                </c:pt>
                <c:pt idx="5">
                  <c:v>4505355</c:v>
                </c:pt>
                <c:pt idx="6">
                  <c:v>4505876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05-4F19-908A-8AACAD6B97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599696"/>
        <c:axId val="483601992"/>
      </c:lineChart>
      <c:dateAx>
        <c:axId val="483599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601992"/>
        <c:crosses val="autoZero"/>
        <c:auto val="1"/>
        <c:lblOffset val="100"/>
        <c:baseTimeUnit val="days"/>
      </c:dateAx>
      <c:valAx>
        <c:axId val="483601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59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@BFMTV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3.6523189609985601E-3</c:v>
                </c:pt>
                <c:pt idx="1">
                  <c:v>4.3309755293630004E-3</c:v>
                </c:pt>
                <c:pt idx="2">
                  <c:v>4.5022034407275497E-3</c:v>
                </c:pt>
                <c:pt idx="3">
                  <c:v>3.8339536612233402E-3</c:v>
                </c:pt>
                <c:pt idx="4">
                  <c:v>2.9433627447606799E-3</c:v>
                </c:pt>
                <c:pt idx="5">
                  <c:v>3.0875676434749398E-3</c:v>
                </c:pt>
                <c:pt idx="6">
                  <c:v>4.06469848854084E-3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DC-4684-B0C0-8A066061EA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599040"/>
        <c:axId val="400905408"/>
      </c:lineChart>
      <c:dateAx>
        <c:axId val="483599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905408"/>
        <c:crosses val="autoZero"/>
        <c:auto val="1"/>
        <c:lblOffset val="100"/>
        <c:baseTimeUnit val="days"/>
      </c:dateAx>
      <c:valAx>
        <c:axId val="40090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59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@BFMTV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374</c:v>
                </c:pt>
                <c:pt idx="1">
                  <c:v>325</c:v>
                </c:pt>
                <c:pt idx="2">
                  <c:v>310</c:v>
                </c:pt>
                <c:pt idx="3">
                  <c:v>341</c:v>
                </c:pt>
                <c:pt idx="4">
                  <c:v>264</c:v>
                </c:pt>
                <c:pt idx="5">
                  <c:v>174</c:v>
                </c:pt>
                <c:pt idx="6">
                  <c:v>179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B1-4C8B-A539-61CD0B18AE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905080"/>
        <c:axId val="519541608"/>
      </c:lineChart>
      <c:dateAx>
        <c:axId val="400905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541608"/>
        <c:crosses val="autoZero"/>
        <c:auto val="1"/>
        <c:lblOffset val="100"/>
        <c:baseTimeUnit val="days"/>
      </c:dateAx>
      <c:valAx>
        <c:axId val="51954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90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@BFMTV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1583</c:v>
                </c:pt>
                <c:pt idx="1">
                  <c:v>1615</c:v>
                </c:pt>
                <c:pt idx="2">
                  <c:v>1685</c:v>
                </c:pt>
                <c:pt idx="3">
                  <c:v>1690</c:v>
                </c:pt>
                <c:pt idx="4">
                  <c:v>2057</c:v>
                </c:pt>
                <c:pt idx="5">
                  <c:v>1675</c:v>
                </c:pt>
                <c:pt idx="6">
                  <c:v>1476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D1-4173-99BF-FDD9A16C8E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084648"/>
        <c:axId val="389084976"/>
      </c:lineChart>
      <c:dateAx>
        <c:axId val="389084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84976"/>
        <c:crosses val="autoZero"/>
        <c:auto val="1"/>
        <c:lblOffset val="100"/>
        <c:baseTimeUnit val="days"/>
      </c:dateAx>
      <c:valAx>
        <c:axId val="38908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8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@BFMTV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8269</c:v>
                </c:pt>
                <c:pt idx="1">
                  <c:v>7674</c:v>
                </c:pt>
                <c:pt idx="2">
                  <c:v>7678</c:v>
                </c:pt>
                <c:pt idx="3">
                  <c:v>7655</c:v>
                </c:pt>
                <c:pt idx="4">
                  <c:v>4702</c:v>
                </c:pt>
                <c:pt idx="5">
                  <c:v>2805</c:v>
                </c:pt>
                <c:pt idx="6">
                  <c:v>3987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97-4D4B-8AA8-302B272931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4905280"/>
        <c:axId val="474905608"/>
      </c:lineChart>
      <c:dateAx>
        <c:axId val="474905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905608"/>
        <c:crosses val="autoZero"/>
        <c:auto val="1"/>
        <c:lblOffset val="100"/>
        <c:baseTimeUnit val="days"/>
      </c:dateAx>
      <c:valAx>
        <c:axId val="47490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90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BFMTV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43091</c:v>
                </c:pt>
                <c:pt idx="1">
                  <c:v>43100</c:v>
                </c:pt>
                <c:pt idx="2">
                  <c:v>43107</c:v>
                </c:pt>
                <c:pt idx="3">
                  <c:v>43119</c:v>
                </c:pt>
                <c:pt idx="4">
                  <c:v>43137</c:v>
                </c:pt>
                <c:pt idx="5">
                  <c:v>43160</c:v>
                </c:pt>
                <c:pt idx="6">
                  <c:v>43167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0F-4ED9-A348-4B7BDE1B5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9541280"/>
        <c:axId val="519540952"/>
      </c:lineChart>
      <c:dateAx>
        <c:axId val="519541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540952"/>
        <c:crosses val="autoZero"/>
        <c:auto val="1"/>
        <c:lblOffset val="100"/>
        <c:baseTimeUnit val="days"/>
      </c:dateAx>
      <c:valAx>
        <c:axId val="51954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54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BFMTV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45719</c:v>
                </c:pt>
                <c:pt idx="1">
                  <c:v>45720</c:v>
                </c:pt>
                <c:pt idx="2">
                  <c:v>45721</c:v>
                </c:pt>
                <c:pt idx="3">
                  <c:v>45722</c:v>
                </c:pt>
                <c:pt idx="4">
                  <c:v>45723</c:v>
                </c:pt>
                <c:pt idx="5">
                  <c:v>45724</c:v>
                </c:pt>
                <c:pt idx="6">
                  <c:v>45725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1.39259603110131E-2</c:v>
                </c:pt>
                <c:pt idx="1">
                  <c:v>2.08860318860087E-2</c:v>
                </c:pt>
                <c:pt idx="2">
                  <c:v>1.6241299303944301E-2</c:v>
                </c:pt>
                <c:pt idx="3">
                  <c:v>2.78377061730113E-2</c:v>
                </c:pt>
                <c:pt idx="4">
                  <c:v>4.1744938426215801E-2</c:v>
                </c:pt>
                <c:pt idx="5">
                  <c:v>5.3318496882027E-2</c:v>
                </c:pt>
                <c:pt idx="6">
                  <c:v>1.62187210379981E-2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9C-45C4-B3CA-026E8CDAB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9540296"/>
        <c:axId val="519540624"/>
      </c:lineChart>
      <c:dateAx>
        <c:axId val="519540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540624"/>
        <c:crosses val="autoZero"/>
        <c:auto val="1"/>
        <c:lblOffset val="100"/>
        <c:baseTimeUnit val="days"/>
      </c:dateAx>
      <c:valAx>
        <c:axId val="51954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54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BFMTV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43167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11-45EC-9D48-B9EB67FA64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96775-EF6A-41EA-A169-20CC13BB1B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Rapport performances 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35267E-71D1-4E38-8C01-EDEDB0AC23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1233427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A570B-FB35-449A-8826-3FA07AB95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BFM TV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6CE7A0-37FE-42D1-BE3C-86426C8992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5278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3895792448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40824715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7277071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144165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4695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0482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2542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4548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82874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451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5413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5863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5054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6543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20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BFMTV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672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16386-E031-4053-98C2-370AB9C95D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</p:spTree>
    <p:extLst>
      <p:ext uri="{BB962C8B-B14F-4D97-AF65-F5344CB8AC3E}">
        <p14:creationId xmlns:p14="http://schemas.microsoft.com/office/powerpoint/2010/main" val="144609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45373-B873-4CF9-B1CF-244B4A40D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0B2D12-67C3-43DF-A2A1-81B087AA31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6323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10A61-A451-4CEB-B4D2-FAC22008D4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CB82A-C11E-44D9-AF7F-F18DF4B24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860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BC7E0-5688-4880-969C-AB25B332C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FFCCC5-9DAD-4D3F-A544-E7D548BF6D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7877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EB171-00CB-46D4-93C8-AE19794E5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0AE53-C213-4A4F-86F9-2088EBF91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65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B569C-0233-457C-8928-E824282C9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BF7E79-7A66-4FB9-9BF8-23827B7416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0644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659A3-948A-4E8D-8BF5-DE18C8D4B5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FC464-8C4C-468D-B249-24F053252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166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46321-DC08-49F8-B296-0527C7B4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8AE526-CD3D-409D-A9FA-74375CC8FB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6594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4B79F-FE67-4F20-8B6F-C6ED622D9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EC1AE-E716-408B-B37A-935D90180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71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6A71D-1704-4C3C-BDE7-EDEBC2F1C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869904-4B25-4018-BC42-93704E37D7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2486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3132C-534E-409D-AEA4-71C3691A2B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EFAD3-55D5-4420-A09C-E4BDECF3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204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E2F39-14D6-4EF9-BCD0-987D3D97E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BFM TV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DD897F-6391-4892-9CBE-9314C45683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729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6327852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47516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9504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8539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3832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678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00088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5478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769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9326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8555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967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bfmtv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365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CFF62-63FC-4A57-9B78-6FBB290CA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</p:spTree>
    <p:extLst>
      <p:ext uri="{BB962C8B-B14F-4D97-AF65-F5344CB8AC3E}">
        <p14:creationId xmlns:p14="http://schemas.microsoft.com/office/powerpoint/2010/main" val="3275823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83B18-374E-466B-989E-FAF92705E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3C8014-3235-4506-8709-AE4B069A7B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2332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87E35-A2BD-4F9D-9764-CF97432A6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83A9A-32A2-48B6-8436-F26BF5E03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339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6221B-EAEC-4E03-B042-4A24FAB1E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7C037B-3AE1-4C64-B22E-47B363789A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8012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A963D-24FC-46C5-97CC-275844D315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99169-9E70-4E95-874F-4A1825368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337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18BFB-CC9F-47B5-8B38-EB6CE234E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BE4853-2F9C-4D9F-82A4-1A8032E5C4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9437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C34A6-B4F4-4C1F-A44D-9DD98FDDA2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B1AED2-D998-4C09-B2CA-425A2E105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459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C917A-E452-425C-931F-05B4535E9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330810-1AFF-41FE-9612-ECDE7ED03C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9889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6885F-9E34-4143-B63F-8EE5E5CACF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0CEF1-9518-4FC4-B0B6-056F70327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039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B4744-60FD-4A2C-976D-29CEADCFC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BFM TV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82C8FE-8296-45A1-9D25-3EA62E8143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9019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2839246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732357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340443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170862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44598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48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#bfmtv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2539.8571428571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2741.7142857143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222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2836.6666666667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3070.1666666667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325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#trump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900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55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#herbertleonard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86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#rep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779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#zelensky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115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#poutine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19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#macron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13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#train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581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37052-02A2-444D-BB5F-95E291FD7A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</p:spTree>
    <p:extLst>
      <p:ext uri="{BB962C8B-B14F-4D97-AF65-F5344CB8AC3E}">
        <p14:creationId xmlns:p14="http://schemas.microsoft.com/office/powerpoint/2010/main" val="1179645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32320-739F-4A8E-B357-9C67E9A58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BFM TV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7EBFEC-D8F4-4E78-9CB9-7C311C3DBF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6688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10302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489170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006788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65436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7732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530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#inconscience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90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#belgique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380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#inondations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488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#espagne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928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#ilescanaries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55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#journeeinternationaledesdroitsdesfemmes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75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#incendies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209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#Roya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383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508E1-CD9B-4841-AB30-FD0AF017D1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</p:spTree>
    <p:extLst>
      <p:ext uri="{BB962C8B-B14F-4D97-AF65-F5344CB8AC3E}">
        <p14:creationId xmlns:p14="http://schemas.microsoft.com/office/powerpoint/2010/main" val="3238745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F06F1-212B-4D4E-9C62-C0D8692A9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BAAD22-3B70-4655-91A5-68DB1D6FE7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0090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16A5D-B637-48DC-8393-645CFBC02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141F9-2036-4DA2-8D15-CCF5BB774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96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C3EF4-B5AD-4A21-AF0F-F7AB98786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BFM TV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C14D5E-C9B5-4BA7-B5C4-6C24D6943C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4492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225217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93629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3275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9445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28674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6807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3558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4854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72148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5776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1347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201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6935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8687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74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@BFMTV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4505876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211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75B65-106F-4B23-88AD-B387D9C41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</p:spTree>
    <p:extLst>
      <p:ext uri="{BB962C8B-B14F-4D97-AF65-F5344CB8AC3E}">
        <p14:creationId xmlns:p14="http://schemas.microsoft.com/office/powerpoint/2010/main" val="2012792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C8DD4-A5D8-44E3-81A7-1E3281665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DA7C93-2818-4C66-BADD-8D0E77F1DA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7472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C9796-FA68-49C3-92AF-504530F9F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284CD-0135-4707-B3D8-E202D0F1B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770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BAA45-9FB3-415D-AB46-353556FD5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44CC32-C4D4-4477-81EA-6390691F54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74609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67684-EC85-41BA-B4B5-498D74A51E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FE6B5-55E1-4660-8262-AB051DA26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818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7587-F496-457E-8343-38D0234F2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1D9D81-D3AA-4B6C-8A05-14BA16B2D8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470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EA559E-77BF-4A4B-B862-B3A13FE0D9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938C0-799B-4EDF-9A54-D990AF0B4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8411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7F010-39AF-467D-B19C-2C08E460E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7B54E4-C991-4D61-A36F-93D2DB04B3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987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19E5B-3D21-45DE-9208-A55CED06BC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FAD20-17E1-4E3A-A543-32E8428C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294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9CBB-C9F3-4F02-B197-784CBBF3E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86D459-DC6C-48BC-B518-98A96DA9A0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93841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EC879-85BA-47B2-AEA7-59EAD66744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7721F-D165-4CA3-9381-F58A0CD9C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681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5376E-BEDC-4E77-9084-CB1159DE7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E7DD23-EE1A-4457-B186-B3F103C013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9350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C8F68C-AF8E-4569-8CAE-2470CB2AF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65E76-17D2-4D3F-916E-0FA558318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1363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DE40C-55AC-48E2-8F90-C47EAF8A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Table | BFM TV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F13706-7F9B-437C-AD0B-B2AAAA41F4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3073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683331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8880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1921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0757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6713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9707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9427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5107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45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@BFMTV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4505876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411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745763-3A80-436C-8130-CDE6132C7F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02/07/2025 - 03/09/2025</a:t>
            </a:r>
          </a:p>
        </p:txBody>
      </p:sp>
    </p:spTree>
    <p:extLst>
      <p:ext uri="{BB962C8B-B14F-4D97-AF65-F5344CB8AC3E}">
        <p14:creationId xmlns:p14="http://schemas.microsoft.com/office/powerpoint/2010/main" val="17977051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BE666-1D5E-48DB-8BFA-89FF13C1C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9BBCFB-2864-487F-B3CD-13061FA295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7858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8165C-80AD-428E-B32E-49F2825B23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2BDC5-9201-4D6D-9E46-210863095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3821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19BE0-DE82-4989-91CE-F388CCF80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83A8DE-1342-4F03-B3DC-3C4095D7EF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7695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6CB09-CED4-4B8A-BB62-FAFF2A280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66778-D8DA-4D57-BE0A-D66917BA1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224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6979C-4634-4DC4-92BF-FE2D745D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BFM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6C1E44-7320-49B8-B80E-C0ED1B034C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2105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B887E-EB37-470F-B220-44DA8517B6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6DE1C-BD81-43CC-B96C-AA57A2A21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625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E3E1E-A152-4BA2-8FB6-AC6D1B16F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BFM TV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7DDB42-E576-4964-BA6B-E417B2E5AF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054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855732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5020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5482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9592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6117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6164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8184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0411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385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BFMTV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962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A244A-28AC-4046-A42E-3E43A1DC6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02/07/2025 - 03/09/2025</a:t>
            </a:r>
          </a:p>
        </p:txBody>
      </p:sp>
    </p:spTree>
    <p:extLst>
      <p:ext uri="{BB962C8B-B14F-4D97-AF65-F5344CB8AC3E}">
        <p14:creationId xmlns:p14="http://schemas.microsoft.com/office/powerpoint/2010/main" val="39263642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F4A9-D9E7-42AC-8E14-0C986DD2A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BFM TV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49707E-30A0-4904-ABD7-7906341D13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3090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525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856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6760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3511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3023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201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866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5175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8885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545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BFMTV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7440225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3959737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7440225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6083624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2343314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647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9282D-2263-4D50-BF71-7885841A9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</p:spTree>
    <p:extLst>
      <p:ext uri="{BB962C8B-B14F-4D97-AF65-F5344CB8AC3E}">
        <p14:creationId xmlns:p14="http://schemas.microsoft.com/office/powerpoint/2010/main" val="38963722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8C6B5-B4BC-474B-BF27-8780B5C0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BFM TV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E17A6F-882F-419B-838A-F673CD7F7A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525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215128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49961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85094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32589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15414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56858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0796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64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BFMTV - 2025-03-05 06:50:09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🔴 Tolérance zéro ▶️ https://l.bfmtv.com/6k1k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https://quintly-eu-image-storage.s3.amazonaws.com/72de8b60916d386d967bc70b1addf1aa/f112d6207c0ba6606cbd91d940ebf1dc.jpg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0.8736 %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891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AFAF2-023F-41D1-B182-ACEBDD7484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</p:spTree>
    <p:extLst>
      <p:ext uri="{BB962C8B-B14F-4D97-AF65-F5344CB8AC3E}">
        <p14:creationId xmlns:p14="http://schemas.microsoft.com/office/powerpoint/2010/main" val="2186596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2B55B-32ED-4C2A-9F70-37EFE510B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BFM TV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B0A471-879E-4EE3-9B5D-1381551A44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9537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655543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575968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75729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693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25116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73783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3352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14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bfmtv - 2025-03-05 09:23:36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 collégien de 13 ans poignardé à l'école par un adolescent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-2.cdninstagram.com/o1/v/t16/f2/m86/AQNQu2CfsvlNt6F9tvkOc3_c_C00e35AxMONDuzssOXbhxQgnbA2LnfKmMgmMsPN2c76nd39Cc3jCIUvFEdVnjUXuE71CkyFo3efIBo.mp4?efg=eyJ2ZW5jb2RlX3RhZyI6InZ0c192b2RfdXJsZ2VuLmNsaXBzLnVua25vd24tQzMuNzIwLmRhc2hfYmFzZWxpbmVfMV92MSJ9&amp;_nc_ht=scontent-fra5-2.cdninstagram.com&amp;_nc_cat=101&amp;_nc_oc=AdjUZBPGn2SnGDeISqeFqELxTlodHASS04eW7pykfEVHdGS80MrTXHK7_oqDTMzlO7I&amp;vs=421859027657543_2110878739&amp;_nc_vs=HBksFQIYUmlnX3hwdl9yZWVsc19wZXJtYW5lbnRfc3JfcHJvZC85QjQyNjQxMzM4QUNGRjFBMTEwNUM0QjI1NTQxNTlCOF92aWRlb19kYXNoaW5pdC5tcDQVAALIAQAVAhg6cGFzc3Rocm91Z2hfZXZlcnN0b3JlL0dQY1Z5Qnp6bHRsNjZ6WUVBTHhFQ3lDenFwc01icV9FQUFBRhUCAsgBACgAGAAbAYgHdXNlX29pbAExFQAAJoLc%2F7CqsuI%2FFQIoAkMzLBdAUvXCj1wo9hgSZGFzaF9iYXNlbGluZV8xX3YxEQB1AAA%3D&amp;ccb=9-4&amp;oh=00_AYHXMR9Cmc11XVDNxiuhUGEdO6sn_38D-TnFNs_ajUpN2Q&amp;oe=67D0A7A3&amp;_nc_sid=1d576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1.6279 %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605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8F08E-6E79-4676-A850-819E3CF54F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</p:spTree>
    <p:extLst>
      <p:ext uri="{BB962C8B-B14F-4D97-AF65-F5344CB8AC3E}">
        <p14:creationId xmlns:p14="http://schemas.microsoft.com/office/powerpoint/2010/main" val="35380379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B9FBE-A061-48F2-9204-F7EDE472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BFM TV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C11CB4-B394-41B5-B774-F745A126D4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494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719635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239558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38397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1045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9182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46378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9389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617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@BFMTV - 2025-03-04 17:43:48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Pour Fillon, Zelensky "n'est pas le héros irréprochable magnifié par des Européens"
https://t.co/wYBl8BiMEe https://t.co/QfLO7mY2lf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https://pbs.twimg.com/media/GlNfcDPXkAA9lW-.jpg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0.1908 %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19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 BFMTV - 2025-03-06 18:41:57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Vladimir Poutine répond à Emmanuel Macron en évoquant la retraite hivernale de l'armée de Napoléon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https://i.ytimg.com/vi/L9Zy9rebeCg/hqdefault.jpg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69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6A5CD9-4A5D-4885-A65F-E9C4C87C3C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</p:spTree>
    <p:extLst>
      <p:ext uri="{BB962C8B-B14F-4D97-AF65-F5344CB8AC3E}">
        <p14:creationId xmlns:p14="http://schemas.microsoft.com/office/powerpoint/2010/main" val="29853346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71216-4E49-499D-8703-B4E3FF060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BFM TV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6A589F-A21E-4945-A4E1-C48ABBAFB9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9936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105699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98130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91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4892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888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8262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4074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2997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852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 @bfmtv - 2025-03-05 09:53:50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 adolescent de 13 ans poign*rdé près de son collège à Nîmes, lundi 3 mars #college #eleve #enfant #nimes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0ifEnADfAC9ALDdERTIERIgrFR2BybA0kEEF4~tplv-tiktokx-dmt-logoccm:300:400:tos-no1a-i-0068-no/o4FEjAynyAeFF3cAEqFBGRICkjQfQHnAE4ugID.jpeg?dr=9231&amp;nonce=50183&amp;refresh_token=55810fe4856307835a1c894fb10c6693&amp;x-expires=1741694400&amp;x-signature=oQNkLN%2FTzdG1TAf5i0HdjZVDryE%3D&amp;biz_tag=tt_video&amp;idc=useast2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834631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987236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6.8677 %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14375108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57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EF093-E82B-41A5-89C9-A8F0E5875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</p:spTree>
    <p:extLst>
      <p:ext uri="{BB962C8B-B14F-4D97-AF65-F5344CB8AC3E}">
        <p14:creationId xmlns:p14="http://schemas.microsoft.com/office/powerpoint/2010/main" val="20159654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89551-0021-4EA0-840A-1D326D83B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BFM TV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3E84B1-10D0-4AC3-81C6-011109FA9A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2516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2297588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34103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8502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4119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6011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5889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7778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2548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13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BFMTV - 2025-03-05 06:50:09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🔴 Tolérance zéro ▶️ https://l.bfmtv.com/6k1k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https://quintly-eu-image-storage.s3.amazonaws.com/4511fb0b39508f0161daba471901787a/f112d6207c0ba6606cbd91d940ebf1dc.jpg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3.3335 %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710032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63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56D44-9443-4FD2-9B2A-23C9BC780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</p:spTree>
    <p:extLst>
      <p:ext uri="{BB962C8B-B14F-4D97-AF65-F5344CB8AC3E}">
        <p14:creationId xmlns:p14="http://schemas.microsoft.com/office/powerpoint/2010/main" val="4676102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7A7FD-FDE8-4D4F-A254-56A20AA99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BFM TV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7B157A-8847-45BF-A05B-3FF9526FE2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4150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876878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75142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5028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6838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9799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9802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4742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5412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98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bfmtv - 2025-03-05 09:23:36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 collégien de 13 ans poignardé à l'école par un adolescent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o1/v/t16/f2/m86/AQNQu2CfsvlNt6F9tvkOc3_c_C00e35AxMONDuzssOXbhxQgnbA2LnfKmMgmMsPN2c76nd39Cc3jCIUvFEdVnjUXuE71CkyFo3efIBo.mp4?efg=eyJ2ZW5jb2RlX3RhZyI6InZ0c192b2RfdXJsZ2VuLmNsaXBzLnVua25vd24tQzMuNzIwLmRhc2hfYmFzZWxpbmVfMV92MSJ9&amp;_nc_ht=scontent-fra3-1.cdninstagram.com&amp;_nc_cat=101&amp;_nc_oc=AdiIZf2FOn3rN623sjw0VlnMPhOKnzBav_x0pHsLvsBms5Piv7KEN3HdqBZqvemEly4&amp;vs=421859027657543_2110878739&amp;_nc_vs=HBksFQIYUmlnX3hwdl9yZWVsc19wZXJtYW5lbnRfc3JfcHJvZC85QjQyNjQxMzM4QUNGRjFBMTEwNUM0QjI1NTQxNTlCOF92aWRlb19kYXNoaW5pdC5tcDQVAALIAQAVAhg6cGFzc3Rocm91Z2hfZXZlcnN0b3JlL0dQY1Z5Qnp6bHRsNjZ6WUVBTHhFQ3lDenFwc01icV9FQUFBRhUCAsgBACgAGAAbAYgHdXNlX29pbAExFQAAJoLc%2F7CqsuI%2FFQIoAkMzLBdAUvXCj1wo9hgSZGFzaF9iYXNlbGluZV8xX3YxEQB1AAA%3D&amp;ccb=9-4&amp;oh=00_AYHoyjopgmSj0wyLgaDzv3mwoslnHxmCVQrmNM12QT7Y4w&amp;oe=67D0A7A3&amp;_nc_sid=1d576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4.7700 %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921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15C52-9AC8-44DD-92F0-0FFB13EC01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</p:spTree>
    <p:extLst>
      <p:ext uri="{BB962C8B-B14F-4D97-AF65-F5344CB8AC3E}">
        <p14:creationId xmlns:p14="http://schemas.microsoft.com/office/powerpoint/2010/main" val="29017201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3B3C0-6010-4122-B88E-1DB77C89A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BFM TV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8C0ECA-4E27-414F-9FF0-DDCB13FF12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6467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6314692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09640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7826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8789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6953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4327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6293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2085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8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@BFMTV - 2025-03-04 17:43:48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Pour Fillon, Zelensky "n'est pas le héros irréprochable magnifié par des Européens"
l.bfmtv.com/NTT8 pic.x.com/QfLO7mY2lf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2.0439 %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1217817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34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D3733-0373-427F-A215-A2084A42F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03/03/2025 - 03/09/2025</a:t>
            </a:r>
          </a:p>
        </p:txBody>
      </p:sp>
    </p:spTree>
    <p:extLst>
      <p:ext uri="{BB962C8B-B14F-4D97-AF65-F5344CB8AC3E}">
        <p14:creationId xmlns:p14="http://schemas.microsoft.com/office/powerpoint/2010/main" val="27657925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1418</Words>
  <Application>Microsoft Office PowerPoint</Application>
  <PresentationFormat>On-screen Show (4:3)</PresentationFormat>
  <Paragraphs>430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Calibri</vt:lpstr>
      <vt:lpstr>Arial</vt:lpstr>
      <vt:lpstr>quintly_template</vt:lpstr>
      <vt:lpstr>Rapport performances RS</vt:lpstr>
      <vt:lpstr>Facebook Key Metrics Table | BFM TV</vt:lpstr>
      <vt:lpstr>Facebook Fans Change Rate | BFM TV</vt:lpstr>
      <vt:lpstr>Facebook Total Interactions | BFM TV</vt:lpstr>
      <vt:lpstr>Facebook Interaction Rate | BFM TV</vt:lpstr>
      <vt:lpstr>Facebook Fans or Followers Total | BFM TV</vt:lpstr>
      <vt:lpstr>Facebook Key Metrics Radar | BFM TV</vt:lpstr>
      <vt:lpstr>Instagram Key Metrics Table | BFM TV</vt:lpstr>
      <vt:lpstr>Instagram Followers Total | BFM TV</vt:lpstr>
      <vt:lpstr>Instagram Interaction Rate | BFM TV</vt:lpstr>
      <vt:lpstr>Instagram Followers Change Rate | BFM TV</vt:lpstr>
      <vt:lpstr>Instagram Post Type Distribution Per Profile | BFM TV</vt:lpstr>
      <vt:lpstr>Instagram Hashtag Detection | BFM TV - 1 of 2</vt:lpstr>
      <vt:lpstr>Instagram Hashtag Detection | BFM TV - 2 of 2</vt:lpstr>
      <vt:lpstr>Instagram Average Interactions Per Post | BFM TV</vt:lpstr>
      <vt:lpstr>Twitter Key Metrics Table | BFM TV</vt:lpstr>
      <vt:lpstr>Instagram Interaction Rate By Post Type | BFM TV</vt:lpstr>
      <vt:lpstr>Twitter Followers Total | BFM TV</vt:lpstr>
      <vt:lpstr>Twitter Interaction Rate | BFM TV</vt:lpstr>
      <vt:lpstr>Twitter Own Tweets | BFM TV</vt:lpstr>
      <vt:lpstr>Twitter Mentions | BFM TV</vt:lpstr>
      <vt:lpstr>Twitter Retweets | BFM TV</vt:lpstr>
      <vt:lpstr>Twitter Followers Table | BFM TV</vt:lpstr>
      <vt:lpstr>LinkedIn Followers Total | BFM TV</vt:lpstr>
      <vt:lpstr>LinkedIn Followers Change Rate | BFM TV</vt:lpstr>
      <vt:lpstr>LinkedIn Follower Distribution | BFM TV</vt:lpstr>
      <vt:lpstr>LinkedIn Followers Table | BFM TV</vt:lpstr>
      <vt:lpstr>Facebook Video Views Table | BFM TV</vt:lpstr>
      <vt:lpstr>Overall Top Posts Table | BFM TV - 1 of 3</vt:lpstr>
      <vt:lpstr>Overall Top Posts Table | BFM TV - 2 of 3</vt:lpstr>
      <vt:lpstr>Overall Top Posts Table | BFM TV - 3 of 3</vt:lpstr>
      <vt:lpstr>Overall Top Posts Table | BFM TV - 1 of 4</vt:lpstr>
      <vt:lpstr>Overall Top Posts Table | BFM TV - 2 of 4</vt:lpstr>
      <vt:lpstr>Overall Top Posts Table | BFM TV - 3 of 4</vt:lpstr>
      <vt:lpstr>Overall Top Posts Table | BFM TV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Rapport performances RS</dc:title>
  <dc:creator>Frederik Born</dc:creator>
  <cp:lastModifiedBy>Frederik Born</cp:lastModifiedBy>
  <cp:revision>1</cp:revision>
  <dcterms:created xsi:type="dcterms:W3CDTF">2025-03-10T15:19:16Z</dcterms:created>
  <dcterms:modified xsi:type="dcterms:W3CDTF">2025-03-10T15:19:51Z</dcterms:modified>
</cp:coreProperties>
</file>