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hermes</c:v>
                </c:pt>
              </c:strCache>
            </c:strRef>
          </c:tx>
          <c:spPr>
            <a:ln w="28575" cap="rnd">
              <a:solidFill>
                <a:schemeClr val="accent1"/>
              </a:solidFill>
              <a:round/>
            </a:ln>
            <a:effectLst/>
          </c:spPr>
          <c:marker>
            <c:symbol val="none"/>
          </c:marke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Sheet1!$B$2:$B$16</c:f>
              <c:numCache>
                <c:formatCode>General</c:formatCode>
                <c:ptCount val="15"/>
                <c:pt idx="0">
                  <c:v>1</c:v>
                </c:pt>
                <c:pt idx="1">
                  <c:v>1</c:v>
                </c:pt>
                <c:pt idx="2">
                  <c:v>1</c:v>
                </c:pt>
                <c:pt idx="3">
                  <c:v>0</c:v>
                </c:pt>
                <c:pt idx="4">
                  <c:v>0</c:v>
                </c:pt>
                <c:pt idx="5">
                  <c:v>1</c:v>
                </c:pt>
                <c:pt idx="6">
                  <c:v>1</c:v>
                </c:pt>
                <c:pt idx="7">
                  <c:v>1</c:v>
                </c:pt>
                <c:pt idx="8">
                  <c:v>1</c:v>
                </c:pt>
                <c:pt idx="9">
                  <c:v>1</c:v>
                </c:pt>
                <c:pt idx="10">
                  <c:v>2</c:v>
                </c:pt>
                <c:pt idx="11">
                  <c:v>3</c:v>
                </c:pt>
                <c:pt idx="12">
                  <c:v>3</c:v>
                </c:pt>
                <c:pt idx="13">
                  <c:v>2</c:v>
                </c:pt>
                <c:pt idx="14">
                  <c:v>2</c:v>
                </c:pt>
              </c:numCache>
            </c:numRef>
          </c:val>
          <c:smooth val="0"/>
          <c:extLst>
            <c:ext xmlns:c16="http://schemas.microsoft.com/office/drawing/2014/chart" uri="{C3380CC4-5D6E-409C-BE32-E72D297353CC}">
              <c16:uniqueId val="{00000000-52BA-439B-87D4-DCA0339D4ABF}"/>
            </c:ext>
          </c:extLst>
        </c:ser>
        <c:ser>
          <c:idx val="1"/>
          <c:order val="1"/>
          <c:tx>
            <c:strRef>
              <c:f>Sheet1!$C$1</c:f>
              <c:strCache>
                <c:ptCount val="1"/>
                <c:pt idx="0">
                  <c:v>chanelofficial</c:v>
                </c:pt>
              </c:strCache>
            </c:strRef>
          </c:tx>
          <c:spPr>
            <a:ln w="28575" cap="rnd">
              <a:solidFill>
                <a:schemeClr val="accent2"/>
              </a:solidFill>
              <a:round/>
            </a:ln>
            <a:effectLst/>
          </c:spPr>
          <c:marker>
            <c:symbol val="none"/>
          </c:marke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Sheet1!$C$2:$C$16</c:f>
              <c:numCache>
                <c:formatCode>General</c:formatCode>
                <c:ptCount val="15"/>
                <c:pt idx="0">
                  <c:v>0</c:v>
                </c:pt>
                <c:pt idx="1">
                  <c:v>3</c:v>
                </c:pt>
                <c:pt idx="2">
                  <c:v>6</c:v>
                </c:pt>
                <c:pt idx="3">
                  <c:v>3</c:v>
                </c:pt>
                <c:pt idx="4">
                  <c:v>3</c:v>
                </c:pt>
                <c:pt idx="5">
                  <c:v>3</c:v>
                </c:pt>
                <c:pt idx="6">
                  <c:v>3</c:v>
                </c:pt>
                <c:pt idx="7">
                  <c:v>0</c:v>
                </c:pt>
                <c:pt idx="8">
                  <c:v>3</c:v>
                </c:pt>
                <c:pt idx="9">
                  <c:v>2</c:v>
                </c:pt>
                <c:pt idx="10">
                  <c:v>1</c:v>
                </c:pt>
                <c:pt idx="11">
                  <c:v>0</c:v>
                </c:pt>
                <c:pt idx="12">
                  <c:v>3</c:v>
                </c:pt>
                <c:pt idx="13">
                  <c:v>7</c:v>
                </c:pt>
                <c:pt idx="14">
                  <c:v>9</c:v>
                </c:pt>
              </c:numCache>
            </c:numRef>
          </c:val>
          <c:smooth val="0"/>
          <c:extLst>
            <c:ext xmlns:c16="http://schemas.microsoft.com/office/drawing/2014/chart" uri="{C3380CC4-5D6E-409C-BE32-E72D297353CC}">
              <c16:uniqueId val="{00000001-52BA-439B-87D4-DCA0339D4ABF}"/>
            </c:ext>
          </c:extLst>
        </c:ser>
        <c:ser>
          <c:idx val="2"/>
          <c:order val="2"/>
          <c:tx>
            <c:strRef>
              <c:f>Sheet1!$D$1</c:f>
              <c:strCache>
                <c:ptCount val="1"/>
                <c:pt idx="0">
                  <c:v>dior</c:v>
                </c:pt>
              </c:strCache>
            </c:strRef>
          </c:tx>
          <c:spPr>
            <a:ln w="28575" cap="rnd">
              <a:solidFill>
                <a:schemeClr val="accent3"/>
              </a:solidFill>
              <a:round/>
            </a:ln>
            <a:effectLst/>
          </c:spPr>
          <c:marker>
            <c:symbol val="none"/>
          </c:marke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Sheet1!$D$2:$D$16</c:f>
              <c:numCache>
                <c:formatCode>General</c:formatCode>
                <c:ptCount val="15"/>
                <c:pt idx="0">
                  <c:v>1</c:v>
                </c:pt>
                <c:pt idx="1">
                  <c:v>7</c:v>
                </c:pt>
                <c:pt idx="2">
                  <c:v>8</c:v>
                </c:pt>
                <c:pt idx="3">
                  <c:v>0</c:v>
                </c:pt>
                <c:pt idx="4">
                  <c:v>0</c:v>
                </c:pt>
                <c:pt idx="5">
                  <c:v>3</c:v>
                </c:pt>
                <c:pt idx="6">
                  <c:v>0</c:v>
                </c:pt>
                <c:pt idx="7">
                  <c:v>1</c:v>
                </c:pt>
                <c:pt idx="8">
                  <c:v>3</c:v>
                </c:pt>
                <c:pt idx="9">
                  <c:v>7</c:v>
                </c:pt>
                <c:pt idx="10">
                  <c:v>9</c:v>
                </c:pt>
                <c:pt idx="11">
                  <c:v>10</c:v>
                </c:pt>
                <c:pt idx="12">
                  <c:v>8</c:v>
                </c:pt>
                <c:pt idx="13">
                  <c:v>10</c:v>
                </c:pt>
                <c:pt idx="14">
                  <c:v>6</c:v>
                </c:pt>
              </c:numCache>
            </c:numRef>
          </c:val>
          <c:smooth val="0"/>
          <c:extLst>
            <c:ext xmlns:c16="http://schemas.microsoft.com/office/drawing/2014/chart" uri="{C3380CC4-5D6E-409C-BE32-E72D297353CC}">
              <c16:uniqueId val="{00000002-52BA-439B-87D4-DCA0339D4ABF}"/>
            </c:ext>
          </c:extLst>
        </c:ser>
        <c:ser>
          <c:idx val="3"/>
          <c:order val="3"/>
          <c:tx>
            <c:strRef>
              <c:f>Sheet1!$E$1</c:f>
              <c:strCache>
                <c:ptCount val="1"/>
                <c:pt idx="0">
                  <c:v>lancomeofficial</c:v>
                </c:pt>
              </c:strCache>
            </c:strRef>
          </c:tx>
          <c:spPr>
            <a:ln w="28575" cap="rnd">
              <a:solidFill>
                <a:schemeClr val="accent4"/>
              </a:solidFill>
              <a:round/>
            </a:ln>
            <a:effectLst/>
          </c:spPr>
          <c:marker>
            <c:symbol val="none"/>
          </c:marke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Sheet1!$E$2:$E$16</c:f>
              <c:numCache>
                <c:formatCode>General</c:formatCode>
                <c:ptCount val="15"/>
                <c:pt idx="0">
                  <c:v>0</c:v>
                </c:pt>
                <c:pt idx="1">
                  <c:v>1</c:v>
                </c:pt>
                <c:pt idx="2">
                  <c:v>2</c:v>
                </c:pt>
                <c:pt idx="3">
                  <c:v>6</c:v>
                </c:pt>
                <c:pt idx="4">
                  <c:v>2</c:v>
                </c:pt>
                <c:pt idx="5">
                  <c:v>3</c:v>
                </c:pt>
                <c:pt idx="6">
                  <c:v>2</c:v>
                </c:pt>
                <c:pt idx="7">
                  <c:v>2</c:v>
                </c:pt>
                <c:pt idx="8">
                  <c:v>1</c:v>
                </c:pt>
                <c:pt idx="9">
                  <c:v>2</c:v>
                </c:pt>
                <c:pt idx="10">
                  <c:v>2</c:v>
                </c:pt>
                <c:pt idx="11">
                  <c:v>3</c:v>
                </c:pt>
                <c:pt idx="12">
                  <c:v>3</c:v>
                </c:pt>
                <c:pt idx="13">
                  <c:v>4</c:v>
                </c:pt>
                <c:pt idx="14">
                  <c:v>1</c:v>
                </c:pt>
              </c:numCache>
            </c:numRef>
          </c:val>
          <c:smooth val="0"/>
          <c:extLst>
            <c:ext xmlns:c16="http://schemas.microsoft.com/office/drawing/2014/chart" uri="{C3380CC4-5D6E-409C-BE32-E72D297353CC}">
              <c16:uniqueId val="{00000003-52BA-439B-87D4-DCA0339D4ABF}"/>
            </c:ext>
          </c:extLst>
        </c:ser>
        <c:ser>
          <c:idx val="4"/>
          <c:order val="4"/>
          <c:tx>
            <c:strRef>
              <c:f>Sheet1!$F$1</c:f>
              <c:strCache>
                <c:ptCount val="1"/>
                <c:pt idx="0">
                  <c:v>ysl</c:v>
                </c:pt>
              </c:strCache>
            </c:strRef>
          </c:tx>
          <c:spPr>
            <a:ln w="28575" cap="rnd">
              <a:solidFill>
                <a:schemeClr val="accent5"/>
              </a:solidFill>
              <a:round/>
            </a:ln>
            <a:effectLst/>
          </c:spPr>
          <c:marker>
            <c:symbol val="none"/>
          </c:marke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Sheet1!$F$2:$F$16</c:f>
              <c:numCache>
                <c:formatCode>General</c:formatCode>
                <c:ptCount val="15"/>
                <c:pt idx="0">
                  <c:v>0</c:v>
                </c:pt>
                <c:pt idx="1">
                  <c:v>0</c:v>
                </c:pt>
                <c:pt idx="2">
                  <c:v>0</c:v>
                </c:pt>
                <c:pt idx="3">
                  <c:v>0</c:v>
                </c:pt>
                <c:pt idx="4">
                  <c:v>0</c:v>
                </c:pt>
                <c:pt idx="5">
                  <c:v>0</c:v>
                </c:pt>
                <c:pt idx="6">
                  <c:v>0</c:v>
                </c:pt>
                <c:pt idx="7">
                  <c:v>1</c:v>
                </c:pt>
                <c:pt idx="8">
                  <c:v>2</c:v>
                </c:pt>
                <c:pt idx="9">
                  <c:v>2</c:v>
                </c:pt>
                <c:pt idx="10">
                  <c:v>2</c:v>
                </c:pt>
                <c:pt idx="11">
                  <c:v>2</c:v>
                </c:pt>
                <c:pt idx="12">
                  <c:v>0</c:v>
                </c:pt>
                <c:pt idx="13">
                  <c:v>0</c:v>
                </c:pt>
                <c:pt idx="14">
                  <c:v>0</c:v>
                </c:pt>
              </c:numCache>
            </c:numRef>
          </c:val>
          <c:smooth val="0"/>
          <c:extLst>
            <c:ext xmlns:c16="http://schemas.microsoft.com/office/drawing/2014/chart" uri="{C3380CC4-5D6E-409C-BE32-E72D297353CC}">
              <c16:uniqueId val="{00000004-52BA-439B-87D4-DCA0339D4ABF}"/>
            </c:ext>
          </c:extLst>
        </c:ser>
        <c:dLbls>
          <c:showLegendKey val="0"/>
          <c:showVal val="0"/>
          <c:showCatName val="0"/>
          <c:showSerName val="0"/>
          <c:showPercent val="0"/>
          <c:showBubbleSize val="0"/>
        </c:dLbls>
        <c:smooth val="0"/>
        <c:axId val="339465192"/>
        <c:axId val="71451256"/>
      </c:lineChart>
      <c:dateAx>
        <c:axId val="339465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451256"/>
        <c:crosses val="autoZero"/>
        <c:auto val="1"/>
        <c:lblOffset val="100"/>
        <c:baseTimeUnit val="days"/>
      </c:dateAx>
      <c:valAx>
        <c:axId val="7145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6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hermes</c:v>
                </c:pt>
              </c:strCache>
            </c:strRef>
          </c:tx>
          <c:spPr>
            <a:solidFill>
              <a:schemeClr val="accent1"/>
            </a:solidFill>
            <a:ln>
              <a:noFill/>
            </a:ln>
            <a:effectLst/>
          </c:spPr>
          <c:invertIfNegative val="0"/>
          <c:cat>
            <c:strRef>
              <c:f>Sheet1!$A$2:$A$4</c:f>
              <c:strCache>
                <c:ptCount val="3"/>
                <c:pt idx="0">
                  <c:v>Carousel</c:v>
                </c:pt>
                <c:pt idx="1">
                  <c:v>Image</c:v>
                </c:pt>
                <c:pt idx="2">
                  <c:v>Reel</c:v>
                </c:pt>
              </c:strCache>
            </c:strRef>
          </c:cat>
          <c:val>
            <c:numRef>
              <c:f>Sheet1!$B$2:$B$4</c:f>
              <c:numCache>
                <c:formatCode>General</c:formatCode>
                <c:ptCount val="3"/>
                <c:pt idx="0">
                  <c:v>6.4496573004258498E-2</c:v>
                </c:pt>
                <c:pt idx="1">
                  <c:v>3.2599154589159997E-2</c:v>
                </c:pt>
                <c:pt idx="2">
                  <c:v>9.0472974093718198E-2</c:v>
                </c:pt>
              </c:numCache>
            </c:numRef>
          </c:val>
          <c:extLst>
            <c:ext xmlns:c16="http://schemas.microsoft.com/office/drawing/2014/chart" uri="{C3380CC4-5D6E-409C-BE32-E72D297353CC}">
              <c16:uniqueId val="{00000000-57E1-4EF6-9AB3-4C9265E953C3}"/>
            </c:ext>
          </c:extLst>
        </c:ser>
        <c:ser>
          <c:idx val="1"/>
          <c:order val="1"/>
          <c:tx>
            <c:strRef>
              <c:f>Sheet1!$C$1</c:f>
              <c:strCache>
                <c:ptCount val="1"/>
                <c:pt idx="0">
                  <c:v>chanelofficial</c:v>
                </c:pt>
              </c:strCache>
            </c:strRef>
          </c:tx>
          <c:spPr>
            <a:solidFill>
              <a:schemeClr val="accent2"/>
            </a:solidFill>
            <a:ln>
              <a:noFill/>
            </a:ln>
            <a:effectLst/>
          </c:spPr>
          <c:invertIfNegative val="0"/>
          <c:cat>
            <c:strRef>
              <c:f>Sheet1!$A$2:$A$4</c:f>
              <c:strCache>
                <c:ptCount val="3"/>
                <c:pt idx="0">
                  <c:v>Carousel</c:v>
                </c:pt>
                <c:pt idx="1">
                  <c:v>Image</c:v>
                </c:pt>
                <c:pt idx="2">
                  <c:v>Reel</c:v>
                </c:pt>
              </c:strCache>
            </c:strRef>
          </c:cat>
          <c:val>
            <c:numRef>
              <c:f>Sheet1!$C$2:$C$4</c:f>
              <c:numCache>
                <c:formatCode>General</c:formatCode>
                <c:ptCount val="3"/>
                <c:pt idx="0">
                  <c:v>4.4052893805246199E-2</c:v>
                </c:pt>
                <c:pt idx="1">
                  <c:v>4.2165796524523701E-2</c:v>
                </c:pt>
                <c:pt idx="2">
                  <c:v>4.4817662536863999E-2</c:v>
                </c:pt>
              </c:numCache>
            </c:numRef>
          </c:val>
          <c:extLst>
            <c:ext xmlns:c16="http://schemas.microsoft.com/office/drawing/2014/chart" uri="{C3380CC4-5D6E-409C-BE32-E72D297353CC}">
              <c16:uniqueId val="{00000001-57E1-4EF6-9AB3-4C9265E953C3}"/>
            </c:ext>
          </c:extLst>
        </c:ser>
        <c:ser>
          <c:idx val="2"/>
          <c:order val="2"/>
          <c:tx>
            <c:strRef>
              <c:f>Sheet1!$D$1</c:f>
              <c:strCache>
                <c:ptCount val="1"/>
                <c:pt idx="0">
                  <c:v>dior</c:v>
                </c:pt>
              </c:strCache>
            </c:strRef>
          </c:tx>
          <c:spPr>
            <a:solidFill>
              <a:schemeClr val="accent3"/>
            </a:solidFill>
            <a:ln>
              <a:noFill/>
            </a:ln>
            <a:effectLst/>
          </c:spPr>
          <c:invertIfNegative val="0"/>
          <c:cat>
            <c:strRef>
              <c:f>Sheet1!$A$2:$A$4</c:f>
              <c:strCache>
                <c:ptCount val="3"/>
                <c:pt idx="0">
                  <c:v>Carousel</c:v>
                </c:pt>
                <c:pt idx="1">
                  <c:v>Image</c:v>
                </c:pt>
                <c:pt idx="2">
                  <c:v>Reel</c:v>
                </c:pt>
              </c:strCache>
            </c:strRef>
          </c:cat>
          <c:val>
            <c:numRef>
              <c:f>Sheet1!$D$2:$D$4</c:f>
              <c:numCache>
                <c:formatCode>General</c:formatCode>
                <c:ptCount val="3"/>
                <c:pt idx="0">
                  <c:v>0.116522110572788</c:v>
                </c:pt>
                <c:pt idx="1">
                  <c:v>0.28631152753632499</c:v>
                </c:pt>
                <c:pt idx="2">
                  <c:v>0.18991813468114599</c:v>
                </c:pt>
              </c:numCache>
            </c:numRef>
          </c:val>
          <c:extLst>
            <c:ext xmlns:c16="http://schemas.microsoft.com/office/drawing/2014/chart" uri="{C3380CC4-5D6E-409C-BE32-E72D297353CC}">
              <c16:uniqueId val="{00000002-57E1-4EF6-9AB3-4C9265E953C3}"/>
            </c:ext>
          </c:extLst>
        </c:ser>
        <c:ser>
          <c:idx val="3"/>
          <c:order val="3"/>
          <c:tx>
            <c:strRef>
              <c:f>Sheet1!$E$1</c:f>
              <c:strCache>
                <c:ptCount val="1"/>
                <c:pt idx="0">
                  <c:v>lancomeofficial</c:v>
                </c:pt>
              </c:strCache>
            </c:strRef>
          </c:tx>
          <c:spPr>
            <a:solidFill>
              <a:schemeClr val="accent4"/>
            </a:solidFill>
            <a:ln>
              <a:noFill/>
            </a:ln>
            <a:effectLst/>
          </c:spPr>
          <c:invertIfNegative val="0"/>
          <c:cat>
            <c:strRef>
              <c:f>Sheet1!$A$2:$A$4</c:f>
              <c:strCache>
                <c:ptCount val="3"/>
                <c:pt idx="0">
                  <c:v>Carousel</c:v>
                </c:pt>
                <c:pt idx="1">
                  <c:v>Image</c:v>
                </c:pt>
                <c:pt idx="2">
                  <c:v>Reel</c:v>
                </c:pt>
              </c:strCache>
            </c:strRef>
          </c:cat>
          <c:val>
            <c:numRef>
              <c:f>Sheet1!$E$2:$E$4</c:f>
              <c:numCache>
                <c:formatCode>General</c:formatCode>
                <c:ptCount val="3"/>
                <c:pt idx="0">
                  <c:v>0.13041845375050801</c:v>
                </c:pt>
                <c:pt idx="1">
                  <c:v>0</c:v>
                </c:pt>
                <c:pt idx="2">
                  <c:v>0.39541671473217099</c:v>
                </c:pt>
              </c:numCache>
            </c:numRef>
          </c:val>
          <c:extLst>
            <c:ext xmlns:c16="http://schemas.microsoft.com/office/drawing/2014/chart" uri="{C3380CC4-5D6E-409C-BE32-E72D297353CC}">
              <c16:uniqueId val="{00000003-57E1-4EF6-9AB3-4C9265E953C3}"/>
            </c:ext>
          </c:extLst>
        </c:ser>
        <c:ser>
          <c:idx val="4"/>
          <c:order val="4"/>
          <c:tx>
            <c:strRef>
              <c:f>Sheet1!$F$1</c:f>
              <c:strCache>
                <c:ptCount val="1"/>
                <c:pt idx="0">
                  <c:v>ysl</c:v>
                </c:pt>
              </c:strCache>
            </c:strRef>
          </c:tx>
          <c:spPr>
            <a:solidFill>
              <a:schemeClr val="accent5"/>
            </a:solidFill>
            <a:ln>
              <a:noFill/>
            </a:ln>
            <a:effectLst/>
          </c:spPr>
          <c:invertIfNegative val="0"/>
          <c:cat>
            <c:strRef>
              <c:f>Sheet1!$A$2:$A$4</c:f>
              <c:strCache>
                <c:ptCount val="3"/>
                <c:pt idx="0">
                  <c:v>Carousel</c:v>
                </c:pt>
                <c:pt idx="1">
                  <c:v>Image</c:v>
                </c:pt>
                <c:pt idx="2">
                  <c:v>Reel</c:v>
                </c:pt>
              </c:strCache>
            </c:strRef>
          </c:cat>
          <c:val>
            <c:numRef>
              <c:f>Sheet1!$F$2:$F$4</c:f>
              <c:numCache>
                <c:formatCode>General</c:formatCode>
                <c:ptCount val="3"/>
                <c:pt idx="0">
                  <c:v>0.38836915353429002</c:v>
                </c:pt>
                <c:pt idx="1">
                  <c:v>0.49243904433589802</c:v>
                </c:pt>
                <c:pt idx="2">
                  <c:v>7.4534285686304005E-2</c:v>
                </c:pt>
              </c:numCache>
            </c:numRef>
          </c:val>
          <c:extLst>
            <c:ext xmlns:c16="http://schemas.microsoft.com/office/drawing/2014/chart" uri="{C3380CC4-5D6E-409C-BE32-E72D297353CC}">
              <c16:uniqueId val="{00000004-57E1-4EF6-9AB3-4C9265E953C3}"/>
            </c:ext>
          </c:extLst>
        </c:ser>
        <c:dLbls>
          <c:showLegendKey val="0"/>
          <c:showVal val="0"/>
          <c:showCatName val="0"/>
          <c:showSerName val="0"/>
          <c:showPercent val="0"/>
          <c:showBubbleSize val="0"/>
        </c:dLbls>
        <c:gapWidth val="219"/>
        <c:overlap val="-27"/>
        <c:axId val="485137864"/>
        <c:axId val="485142784"/>
      </c:barChart>
      <c:catAx>
        <c:axId val="48513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142784"/>
        <c:crosses val="autoZero"/>
        <c:auto val="1"/>
        <c:lblAlgn val="ctr"/>
        <c:lblOffset val="100"/>
        <c:noMultiLvlLbl val="0"/>
      </c:catAx>
      <c:valAx>
        <c:axId val="48514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13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Sheet1!$A$2:$A$6</c:f>
              <c:strCache>
                <c:ptCount val="5"/>
                <c:pt idx="0">
                  <c:v>hermes</c:v>
                </c:pt>
                <c:pt idx="1">
                  <c:v>chanelofficial</c:v>
                </c:pt>
                <c:pt idx="2">
                  <c:v>dior</c:v>
                </c:pt>
                <c:pt idx="3">
                  <c:v>lancomeofficial</c:v>
                </c:pt>
                <c:pt idx="4">
                  <c:v>ysl</c:v>
                </c:pt>
              </c:strCache>
            </c:strRef>
          </c:cat>
          <c:val>
            <c:numRef>
              <c:f>Sheet1!$B$2:$B$6</c:f>
              <c:numCache>
                <c:formatCode>General</c:formatCode>
                <c:ptCount val="5"/>
                <c:pt idx="0">
                  <c:v>1</c:v>
                </c:pt>
                <c:pt idx="1">
                  <c:v>10</c:v>
                </c:pt>
                <c:pt idx="2">
                  <c:v>7</c:v>
                </c:pt>
                <c:pt idx="3">
                  <c:v>0</c:v>
                </c:pt>
                <c:pt idx="4">
                  <c:v>5</c:v>
                </c:pt>
              </c:numCache>
            </c:numRef>
          </c:val>
          <c:extLst>
            <c:ext xmlns:c16="http://schemas.microsoft.com/office/drawing/2014/chart" uri="{C3380CC4-5D6E-409C-BE32-E72D297353CC}">
              <c16:uniqueId val="{00000000-53A5-433C-B964-934945F56BED}"/>
            </c:ext>
          </c:extLst>
        </c:ser>
        <c:ser>
          <c:idx val="1"/>
          <c:order val="1"/>
          <c:tx>
            <c:strRef>
              <c:f>Sheet1!$C$1</c:f>
              <c:strCache>
                <c:ptCount val="1"/>
                <c:pt idx="0">
                  <c:v>Carousel</c:v>
                </c:pt>
              </c:strCache>
            </c:strRef>
          </c:tx>
          <c:spPr>
            <a:solidFill>
              <a:schemeClr val="accent2"/>
            </a:solidFill>
            <a:ln>
              <a:noFill/>
            </a:ln>
            <a:effectLst/>
          </c:spPr>
          <c:invertIfNegative val="0"/>
          <c:cat>
            <c:strRef>
              <c:f>Sheet1!$A$2:$A$6</c:f>
              <c:strCache>
                <c:ptCount val="5"/>
                <c:pt idx="0">
                  <c:v>hermes</c:v>
                </c:pt>
                <c:pt idx="1">
                  <c:v>chanelofficial</c:v>
                </c:pt>
                <c:pt idx="2">
                  <c:v>dior</c:v>
                </c:pt>
                <c:pt idx="3">
                  <c:v>lancomeofficial</c:v>
                </c:pt>
                <c:pt idx="4">
                  <c:v>ysl</c:v>
                </c:pt>
              </c:strCache>
            </c:strRef>
          </c:cat>
          <c:val>
            <c:numRef>
              <c:f>Sheet1!$C$2:$C$6</c:f>
              <c:numCache>
                <c:formatCode>General</c:formatCode>
                <c:ptCount val="5"/>
                <c:pt idx="0">
                  <c:v>8</c:v>
                </c:pt>
                <c:pt idx="1">
                  <c:v>13</c:v>
                </c:pt>
                <c:pt idx="2">
                  <c:v>40</c:v>
                </c:pt>
                <c:pt idx="3">
                  <c:v>16</c:v>
                </c:pt>
                <c:pt idx="4">
                  <c:v>1</c:v>
                </c:pt>
              </c:numCache>
            </c:numRef>
          </c:val>
          <c:extLst>
            <c:ext xmlns:c16="http://schemas.microsoft.com/office/drawing/2014/chart" uri="{C3380CC4-5D6E-409C-BE32-E72D297353CC}">
              <c16:uniqueId val="{00000001-53A5-433C-B964-934945F56BED}"/>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hermes</c:v>
                </c:pt>
                <c:pt idx="1">
                  <c:v>chanelofficial</c:v>
                </c:pt>
                <c:pt idx="2">
                  <c:v>dior</c:v>
                </c:pt>
                <c:pt idx="3">
                  <c:v>lancomeofficial</c:v>
                </c:pt>
                <c:pt idx="4">
                  <c:v>ysl</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53A5-433C-B964-934945F56BED}"/>
            </c:ext>
          </c:extLst>
        </c:ser>
        <c:ser>
          <c:idx val="3"/>
          <c:order val="3"/>
          <c:tx>
            <c:strRef>
              <c:f>Sheet1!$E$1</c:f>
              <c:strCache>
                <c:ptCount val="1"/>
                <c:pt idx="0">
                  <c:v>Reel</c:v>
                </c:pt>
              </c:strCache>
            </c:strRef>
          </c:tx>
          <c:spPr>
            <a:solidFill>
              <a:schemeClr val="accent4"/>
            </a:solidFill>
            <a:ln>
              <a:noFill/>
            </a:ln>
            <a:effectLst/>
          </c:spPr>
          <c:invertIfNegative val="0"/>
          <c:cat>
            <c:strRef>
              <c:f>Sheet1!$A$2:$A$6</c:f>
              <c:strCache>
                <c:ptCount val="5"/>
                <c:pt idx="0">
                  <c:v>hermes</c:v>
                </c:pt>
                <c:pt idx="1">
                  <c:v>chanelofficial</c:v>
                </c:pt>
                <c:pt idx="2">
                  <c:v>dior</c:v>
                </c:pt>
                <c:pt idx="3">
                  <c:v>lancomeofficial</c:v>
                </c:pt>
                <c:pt idx="4">
                  <c:v>ysl</c:v>
                </c:pt>
              </c:strCache>
            </c:strRef>
          </c:cat>
          <c:val>
            <c:numRef>
              <c:f>Sheet1!$E$2:$E$6</c:f>
              <c:numCache>
                <c:formatCode>General</c:formatCode>
                <c:ptCount val="5"/>
                <c:pt idx="0">
                  <c:v>11</c:v>
                </c:pt>
                <c:pt idx="1">
                  <c:v>23</c:v>
                </c:pt>
                <c:pt idx="2">
                  <c:v>26</c:v>
                </c:pt>
                <c:pt idx="3">
                  <c:v>18</c:v>
                </c:pt>
                <c:pt idx="4">
                  <c:v>3</c:v>
                </c:pt>
              </c:numCache>
            </c:numRef>
          </c:val>
          <c:extLst>
            <c:ext xmlns:c16="http://schemas.microsoft.com/office/drawing/2014/chart" uri="{C3380CC4-5D6E-409C-BE32-E72D297353CC}">
              <c16:uniqueId val="{00000003-53A5-433C-B964-934945F56BED}"/>
            </c:ext>
          </c:extLst>
        </c:ser>
        <c:dLbls>
          <c:showLegendKey val="0"/>
          <c:showVal val="0"/>
          <c:showCatName val="0"/>
          <c:showSerName val="0"/>
          <c:showPercent val="0"/>
          <c:showBubbleSize val="0"/>
        </c:dLbls>
        <c:gapWidth val="150"/>
        <c:overlap val="100"/>
        <c:axId val="499445656"/>
        <c:axId val="499451888"/>
      </c:barChart>
      <c:catAx>
        <c:axId val="49944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51888"/>
        <c:crosses val="autoZero"/>
        <c:auto val="1"/>
        <c:lblAlgn val="ctr"/>
        <c:lblOffset val="100"/>
        <c:noMultiLvlLbl val="0"/>
      </c:catAx>
      <c:valAx>
        <c:axId val="499451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4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Hermès @hermes</c:v>
                </c:pt>
                <c:pt idx="1">
                  <c:v>CHANEL @chanel</c:v>
                </c:pt>
                <c:pt idx="2">
                  <c:v>Dior</c:v>
                </c:pt>
                <c:pt idx="3">
                  <c:v>SAINT LAURENT</c:v>
                </c:pt>
                <c:pt idx="4">
                  <c:v>Lancôme @lancome</c:v>
                </c:pt>
              </c:strCache>
            </c:strRef>
          </c:cat>
          <c:val>
            <c:numRef>
              <c:f>Sheet1!$B$2:$B$6</c:f>
              <c:numCache>
                <c:formatCode>General</c:formatCode>
                <c:ptCount val="5"/>
                <c:pt idx="0">
                  <c:v>2890</c:v>
                </c:pt>
                <c:pt idx="1">
                  <c:v>35720</c:v>
                </c:pt>
                <c:pt idx="2">
                  <c:v>51502</c:v>
                </c:pt>
                <c:pt idx="3">
                  <c:v>4447</c:v>
                </c:pt>
                <c:pt idx="4">
                  <c:v>663</c:v>
                </c:pt>
              </c:numCache>
            </c:numRef>
          </c:val>
          <c:extLst>
            <c:ext xmlns:c16="http://schemas.microsoft.com/office/drawing/2014/chart" uri="{C3380CC4-5D6E-409C-BE32-E72D297353CC}">
              <c16:uniqueId val="{00000000-9759-4171-90C5-DD2C8E22E9D1}"/>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Hermès @hermes</c:v>
                </c:pt>
                <c:pt idx="1">
                  <c:v>CHANEL @chanel</c:v>
                </c:pt>
                <c:pt idx="2">
                  <c:v>Dior</c:v>
                </c:pt>
                <c:pt idx="3">
                  <c:v>SAINT LAURENT</c:v>
                </c:pt>
                <c:pt idx="4">
                  <c:v>Lancôme @lancome</c:v>
                </c:pt>
              </c:strCache>
            </c:strRef>
          </c:cat>
          <c:val>
            <c:numRef>
              <c:f>Sheet1!$C$2:$C$6</c:f>
              <c:numCache>
                <c:formatCode>General</c:formatCode>
                <c:ptCount val="5"/>
                <c:pt idx="0">
                  <c:v>424</c:v>
                </c:pt>
                <c:pt idx="1">
                  <c:v>8187</c:v>
                </c:pt>
                <c:pt idx="2">
                  <c:v>36486</c:v>
                </c:pt>
                <c:pt idx="3">
                  <c:v>1137</c:v>
                </c:pt>
                <c:pt idx="4">
                  <c:v>117</c:v>
                </c:pt>
              </c:numCache>
            </c:numRef>
          </c:val>
          <c:extLst>
            <c:ext xmlns:c16="http://schemas.microsoft.com/office/drawing/2014/chart" uri="{C3380CC4-5D6E-409C-BE32-E72D297353CC}">
              <c16:uniqueId val="{00000001-9759-4171-90C5-DD2C8E22E9D1}"/>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Hermès @hermes</c:v>
                </c:pt>
                <c:pt idx="1">
                  <c:v>CHANEL @chanel</c:v>
                </c:pt>
                <c:pt idx="2">
                  <c:v>Dior</c:v>
                </c:pt>
                <c:pt idx="3">
                  <c:v>SAINT LAURENT</c:v>
                </c:pt>
                <c:pt idx="4">
                  <c:v>Lancôme @lancome</c:v>
                </c:pt>
              </c:strCache>
            </c:strRef>
          </c:cat>
          <c:val>
            <c:numRef>
              <c:f>Sheet1!$D$2:$D$6</c:f>
              <c:numCache>
                <c:formatCode>General</c:formatCode>
                <c:ptCount val="5"/>
                <c:pt idx="0">
                  <c:v>1</c:v>
                </c:pt>
                <c:pt idx="1">
                  <c:v>29</c:v>
                </c:pt>
                <c:pt idx="2">
                  <c:v>102</c:v>
                </c:pt>
                <c:pt idx="3">
                  <c:v>114</c:v>
                </c:pt>
                <c:pt idx="4">
                  <c:v>1</c:v>
                </c:pt>
              </c:numCache>
            </c:numRef>
          </c:val>
          <c:extLst>
            <c:ext xmlns:c16="http://schemas.microsoft.com/office/drawing/2014/chart" uri="{C3380CC4-5D6E-409C-BE32-E72D297353CC}">
              <c16:uniqueId val="{00000002-9759-4171-90C5-DD2C8E22E9D1}"/>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Hermès @hermes</c:v>
                </c:pt>
                <c:pt idx="1">
                  <c:v>CHANEL @chanel</c:v>
                </c:pt>
                <c:pt idx="2">
                  <c:v>Dior</c:v>
                </c:pt>
                <c:pt idx="3">
                  <c:v>SAINT LAURENT</c:v>
                </c:pt>
                <c:pt idx="4">
                  <c:v>Lancôme @lancome</c:v>
                </c:pt>
              </c:strCache>
            </c:strRef>
          </c:cat>
          <c:val>
            <c:numRef>
              <c:f>Sheet1!$E$2:$E$6</c:f>
              <c:numCache>
                <c:formatCode>General</c:formatCode>
                <c:ptCount val="5"/>
                <c:pt idx="0">
                  <c:v>2</c:v>
                </c:pt>
                <c:pt idx="1">
                  <c:v>180</c:v>
                </c:pt>
                <c:pt idx="2">
                  <c:v>225</c:v>
                </c:pt>
                <c:pt idx="3">
                  <c:v>24</c:v>
                </c:pt>
                <c:pt idx="4">
                  <c:v>0</c:v>
                </c:pt>
              </c:numCache>
            </c:numRef>
          </c:val>
          <c:extLst>
            <c:ext xmlns:c16="http://schemas.microsoft.com/office/drawing/2014/chart" uri="{C3380CC4-5D6E-409C-BE32-E72D297353CC}">
              <c16:uniqueId val="{00000003-9759-4171-90C5-DD2C8E22E9D1}"/>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Hermès @hermes</c:v>
                </c:pt>
                <c:pt idx="1">
                  <c:v>CHANEL @chanel</c:v>
                </c:pt>
                <c:pt idx="2">
                  <c:v>Dior</c:v>
                </c:pt>
                <c:pt idx="3">
                  <c:v>SAINT LAURENT</c:v>
                </c:pt>
                <c:pt idx="4">
                  <c:v>Lancôme @lancome</c:v>
                </c:pt>
              </c:strCache>
            </c:strRef>
          </c:cat>
          <c:val>
            <c:numRef>
              <c:f>Sheet1!$F$2:$F$6</c:f>
              <c:numCache>
                <c:formatCode>General</c:formatCode>
                <c:ptCount val="5"/>
                <c:pt idx="0">
                  <c:v>2</c:v>
                </c:pt>
                <c:pt idx="1">
                  <c:v>11</c:v>
                </c:pt>
                <c:pt idx="2">
                  <c:v>15</c:v>
                </c:pt>
                <c:pt idx="3">
                  <c:v>2</c:v>
                </c:pt>
                <c:pt idx="4">
                  <c:v>0</c:v>
                </c:pt>
              </c:numCache>
            </c:numRef>
          </c:val>
          <c:extLst>
            <c:ext xmlns:c16="http://schemas.microsoft.com/office/drawing/2014/chart" uri="{C3380CC4-5D6E-409C-BE32-E72D297353CC}">
              <c16:uniqueId val="{00000004-9759-4171-90C5-DD2C8E22E9D1}"/>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Hermès @hermes</c:v>
                </c:pt>
                <c:pt idx="1">
                  <c:v>CHANEL @chanel</c:v>
                </c:pt>
                <c:pt idx="2">
                  <c:v>Dior</c:v>
                </c:pt>
                <c:pt idx="3">
                  <c:v>SAINT LAURENT</c:v>
                </c:pt>
                <c:pt idx="4">
                  <c:v>Lancôme @lancome</c:v>
                </c:pt>
              </c:strCache>
            </c:strRef>
          </c:cat>
          <c:val>
            <c:numRef>
              <c:f>Sheet1!$G$2:$G$6</c:f>
              <c:numCache>
                <c:formatCode>General</c:formatCode>
                <c:ptCount val="5"/>
                <c:pt idx="0">
                  <c:v>1</c:v>
                </c:pt>
                <c:pt idx="1">
                  <c:v>29</c:v>
                </c:pt>
                <c:pt idx="2">
                  <c:v>14</c:v>
                </c:pt>
                <c:pt idx="3">
                  <c:v>8</c:v>
                </c:pt>
                <c:pt idx="4">
                  <c:v>0</c:v>
                </c:pt>
              </c:numCache>
            </c:numRef>
          </c:val>
          <c:extLst>
            <c:ext xmlns:c16="http://schemas.microsoft.com/office/drawing/2014/chart" uri="{C3380CC4-5D6E-409C-BE32-E72D297353CC}">
              <c16:uniqueId val="{00000005-9759-4171-90C5-DD2C8E22E9D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Hermès @hermes</c:v>
                </c:pt>
                <c:pt idx="1">
                  <c:v>CHANEL @chanel</c:v>
                </c:pt>
                <c:pt idx="2">
                  <c:v>Dior</c:v>
                </c:pt>
                <c:pt idx="3">
                  <c:v>SAINT LAURENT</c:v>
                </c:pt>
                <c:pt idx="4">
                  <c:v>Lancôme @lancome</c:v>
                </c:pt>
              </c:strCache>
            </c:strRef>
          </c:cat>
          <c:val>
            <c:numRef>
              <c:f>Sheet1!$H$2:$H$6</c:f>
              <c:numCache>
                <c:formatCode>General</c:formatCode>
                <c:ptCount val="5"/>
                <c:pt idx="0">
                  <c:v>89</c:v>
                </c:pt>
                <c:pt idx="1">
                  <c:v>1374</c:v>
                </c:pt>
                <c:pt idx="2">
                  <c:v>3042</c:v>
                </c:pt>
                <c:pt idx="3">
                  <c:v>164</c:v>
                </c:pt>
                <c:pt idx="4">
                  <c:v>70</c:v>
                </c:pt>
              </c:numCache>
            </c:numRef>
          </c:val>
          <c:extLst>
            <c:ext xmlns:c16="http://schemas.microsoft.com/office/drawing/2014/chart" uri="{C3380CC4-5D6E-409C-BE32-E72D297353CC}">
              <c16:uniqueId val="{00000006-9759-4171-90C5-DD2C8E22E9D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Hermès @hermes</c:v>
                </c:pt>
                <c:pt idx="1">
                  <c:v>CHANEL @chanel</c:v>
                </c:pt>
                <c:pt idx="2">
                  <c:v>Dior</c:v>
                </c:pt>
                <c:pt idx="3">
                  <c:v>SAINT LAURENT</c:v>
                </c:pt>
                <c:pt idx="4">
                  <c:v>Lancôme @lancome</c:v>
                </c:pt>
              </c:strCache>
            </c:strRef>
          </c:cat>
          <c:val>
            <c:numRef>
              <c:f>Sheet1!$I$2:$I$6</c:f>
              <c:numCache>
                <c:formatCode>General</c:formatCode>
                <c:ptCount val="5"/>
                <c:pt idx="0">
                  <c:v>337</c:v>
                </c:pt>
                <c:pt idx="1">
                  <c:v>6170</c:v>
                </c:pt>
                <c:pt idx="2">
                  <c:v>8899</c:v>
                </c:pt>
                <c:pt idx="3">
                  <c:v>466</c:v>
                </c:pt>
                <c:pt idx="4">
                  <c:v>48</c:v>
                </c:pt>
              </c:numCache>
            </c:numRef>
          </c:val>
          <c:extLst>
            <c:ext xmlns:c16="http://schemas.microsoft.com/office/drawing/2014/chart" uri="{C3380CC4-5D6E-409C-BE32-E72D297353CC}">
              <c16:uniqueId val="{00000007-9759-4171-90C5-DD2C8E22E9D1}"/>
            </c:ext>
          </c:extLst>
        </c:ser>
        <c:dLbls>
          <c:showLegendKey val="0"/>
          <c:showVal val="0"/>
          <c:showCatName val="0"/>
          <c:showSerName val="0"/>
          <c:showPercent val="0"/>
          <c:showBubbleSize val="0"/>
        </c:dLbls>
        <c:gapWidth val="150"/>
        <c:overlap val="100"/>
        <c:axId val="503882184"/>
        <c:axId val="503873656"/>
      </c:barChart>
      <c:catAx>
        <c:axId val="503882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873656"/>
        <c:crosses val="autoZero"/>
        <c:auto val="1"/>
        <c:lblAlgn val="ctr"/>
        <c:lblOffset val="100"/>
        <c:noMultiLvlLbl val="0"/>
      </c:catAx>
      <c:valAx>
        <c:axId val="503873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88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CHANEL @chanel</c:v>
                </c:pt>
                <c:pt idx="1">
                  <c:v>Dior</c:v>
                </c:pt>
                <c:pt idx="2">
                  <c:v>Lancôme @lancome</c:v>
                </c:pt>
                <c:pt idx="3">
                  <c:v>Hermès @hermes</c:v>
                </c:pt>
                <c:pt idx="4">
                  <c:v>SAINT LAURENT</c:v>
                </c:pt>
              </c:strCache>
            </c:strRef>
          </c:cat>
          <c:val>
            <c:numRef>
              <c:f>Sheet1!$A$2:$E$2</c:f>
              <c:numCache>
                <c:formatCode>General</c:formatCode>
                <c:ptCount val="5"/>
                <c:pt idx="0">
                  <c:v>23468448</c:v>
                </c:pt>
                <c:pt idx="1">
                  <c:v>19050334</c:v>
                </c:pt>
                <c:pt idx="2">
                  <c:v>10971902</c:v>
                </c:pt>
                <c:pt idx="3">
                  <c:v>3641516</c:v>
                </c:pt>
                <c:pt idx="4">
                  <c:v>3440226</c:v>
                </c:pt>
              </c:numCache>
            </c:numRef>
          </c:val>
          <c:extLst>
            <c:ext xmlns:c16="http://schemas.microsoft.com/office/drawing/2014/chart" uri="{C3380CC4-5D6E-409C-BE32-E72D297353CC}">
              <c16:uniqueId val="{00000000-983A-42BD-BDF4-EA9708380C5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Hermès @hermes</c:v>
                </c:pt>
              </c:strCache>
            </c:strRef>
          </c:tx>
          <c:spPr>
            <a:solidFill>
              <a:schemeClr val="accent1"/>
            </a:solidFill>
            <a:ln>
              <a:noFill/>
            </a:ln>
            <a:effectLst/>
          </c:spP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Sheet1!$B$2:$B$16</c:f>
              <c:numCache>
                <c:formatCode>General</c:formatCode>
                <c:ptCount val="15"/>
                <c:pt idx="0">
                  <c:v>3643468</c:v>
                </c:pt>
                <c:pt idx="1">
                  <c:v>3646003</c:v>
                </c:pt>
                <c:pt idx="2">
                  <c:v>3644163</c:v>
                </c:pt>
                <c:pt idx="3">
                  <c:v>3641444</c:v>
                </c:pt>
                <c:pt idx="4">
                  <c:v>3640566</c:v>
                </c:pt>
                <c:pt idx="5">
                  <c:v>3647092</c:v>
                </c:pt>
                <c:pt idx="6">
                  <c:v>3645225</c:v>
                </c:pt>
                <c:pt idx="7">
                  <c:v>3645238</c:v>
                </c:pt>
                <c:pt idx="8">
                  <c:v>3646160</c:v>
                </c:pt>
                <c:pt idx="9">
                  <c:v>3645500</c:v>
                </c:pt>
                <c:pt idx="10">
                  <c:v>3643717</c:v>
                </c:pt>
                <c:pt idx="11">
                  <c:v>3646237</c:v>
                </c:pt>
                <c:pt idx="12">
                  <c:v>3645242</c:v>
                </c:pt>
                <c:pt idx="13">
                  <c:v>3642235</c:v>
                </c:pt>
                <c:pt idx="14">
                  <c:v>3641516</c:v>
                </c:pt>
              </c:numCache>
            </c:numRef>
          </c:val>
          <c:extLst>
            <c:ext xmlns:c16="http://schemas.microsoft.com/office/drawing/2014/chart" uri="{C3380CC4-5D6E-409C-BE32-E72D297353CC}">
              <c16:uniqueId val="{00000000-1332-4B21-9F9E-145AC3E21DC3}"/>
            </c:ext>
          </c:extLst>
        </c:ser>
        <c:ser>
          <c:idx val="1"/>
          <c:order val="1"/>
          <c:tx>
            <c:strRef>
              <c:f>Sheet1!$C$1</c:f>
              <c:strCache>
                <c:ptCount val="1"/>
                <c:pt idx="0">
                  <c:v>CHANEL @chanel</c:v>
                </c:pt>
              </c:strCache>
            </c:strRef>
          </c:tx>
          <c:spPr>
            <a:solidFill>
              <a:schemeClr val="accent2"/>
            </a:solidFill>
            <a:ln>
              <a:noFill/>
            </a:ln>
            <a:effectLst/>
          </c:spP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Sheet1!$C$2:$C$16</c:f>
              <c:numCache>
                <c:formatCode>General</c:formatCode>
                <c:ptCount val="15"/>
                <c:pt idx="0">
                  <c:v>23398376</c:v>
                </c:pt>
                <c:pt idx="1">
                  <c:v>23344783</c:v>
                </c:pt>
                <c:pt idx="2">
                  <c:v>23359261</c:v>
                </c:pt>
                <c:pt idx="3">
                  <c:v>23305170</c:v>
                </c:pt>
                <c:pt idx="4">
                  <c:v>23360485</c:v>
                </c:pt>
                <c:pt idx="5">
                  <c:v>23378531</c:v>
                </c:pt>
                <c:pt idx="6">
                  <c:v>23390009</c:v>
                </c:pt>
                <c:pt idx="7">
                  <c:v>23423691</c:v>
                </c:pt>
                <c:pt idx="8">
                  <c:v>23414313</c:v>
                </c:pt>
                <c:pt idx="9">
                  <c:v>23391479</c:v>
                </c:pt>
                <c:pt idx="10">
                  <c:v>23344990</c:v>
                </c:pt>
                <c:pt idx="11">
                  <c:v>23343749</c:v>
                </c:pt>
                <c:pt idx="12">
                  <c:v>23285192</c:v>
                </c:pt>
                <c:pt idx="13">
                  <c:v>23307435</c:v>
                </c:pt>
                <c:pt idx="14">
                  <c:v>23468448</c:v>
                </c:pt>
              </c:numCache>
            </c:numRef>
          </c:val>
          <c:extLst>
            <c:ext xmlns:c16="http://schemas.microsoft.com/office/drawing/2014/chart" uri="{C3380CC4-5D6E-409C-BE32-E72D297353CC}">
              <c16:uniqueId val="{00000001-1332-4B21-9F9E-145AC3E21DC3}"/>
            </c:ext>
          </c:extLst>
        </c:ser>
        <c:ser>
          <c:idx val="2"/>
          <c:order val="2"/>
          <c:tx>
            <c:strRef>
              <c:f>Sheet1!$D$1</c:f>
              <c:strCache>
                <c:ptCount val="1"/>
                <c:pt idx="0">
                  <c:v>Dior</c:v>
                </c:pt>
              </c:strCache>
            </c:strRef>
          </c:tx>
          <c:spPr>
            <a:solidFill>
              <a:schemeClr val="accent3"/>
            </a:solidFill>
            <a:ln w="25400">
              <a:noFill/>
            </a:ln>
            <a:effectLst/>
          </c:spP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Sheet1!$D$2:$D$16</c:f>
              <c:numCache>
                <c:formatCode>General</c:formatCode>
                <c:ptCount val="15"/>
                <c:pt idx="0">
                  <c:v>19040550</c:v>
                </c:pt>
                <c:pt idx="1">
                  <c:v>19041783</c:v>
                </c:pt>
                <c:pt idx="2">
                  <c:v>19042966</c:v>
                </c:pt>
                <c:pt idx="3">
                  <c:v>19043936</c:v>
                </c:pt>
                <c:pt idx="4">
                  <c:v>19044925</c:v>
                </c:pt>
                <c:pt idx="5">
                  <c:v>19045695</c:v>
                </c:pt>
                <c:pt idx="6">
                  <c:v>19046434</c:v>
                </c:pt>
                <c:pt idx="7">
                  <c:v>19047037</c:v>
                </c:pt>
                <c:pt idx="8">
                  <c:v>19047613</c:v>
                </c:pt>
                <c:pt idx="9">
                  <c:v>19048383</c:v>
                </c:pt>
                <c:pt idx="10">
                  <c:v>19048931</c:v>
                </c:pt>
                <c:pt idx="11">
                  <c:v>19049656</c:v>
                </c:pt>
                <c:pt idx="12">
                  <c:v>19048789</c:v>
                </c:pt>
                <c:pt idx="13">
                  <c:v>19049694</c:v>
                </c:pt>
                <c:pt idx="14">
                  <c:v>19050334</c:v>
                </c:pt>
              </c:numCache>
            </c:numRef>
          </c:val>
          <c:extLst>
            <c:ext xmlns:c16="http://schemas.microsoft.com/office/drawing/2014/chart" uri="{C3380CC4-5D6E-409C-BE32-E72D297353CC}">
              <c16:uniqueId val="{00000002-1332-4B21-9F9E-145AC3E21DC3}"/>
            </c:ext>
          </c:extLst>
        </c:ser>
        <c:ser>
          <c:idx val="3"/>
          <c:order val="3"/>
          <c:tx>
            <c:strRef>
              <c:f>Sheet1!$E$1</c:f>
              <c:strCache>
                <c:ptCount val="1"/>
                <c:pt idx="0">
                  <c:v>SAINT LAURENT</c:v>
                </c:pt>
              </c:strCache>
            </c:strRef>
          </c:tx>
          <c:spPr>
            <a:solidFill>
              <a:schemeClr val="accent4"/>
            </a:solidFill>
            <a:ln w="25400">
              <a:noFill/>
            </a:ln>
            <a:effectLst/>
          </c:spP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Sheet1!$E$2:$E$16</c:f>
              <c:numCache>
                <c:formatCode>General</c:formatCode>
                <c:ptCount val="15"/>
                <c:pt idx="0">
                  <c:v>3439842</c:v>
                </c:pt>
                <c:pt idx="1">
                  <c:v>3439988</c:v>
                </c:pt>
                <c:pt idx="2">
                  <c:v>3440113</c:v>
                </c:pt>
                <c:pt idx="3">
                  <c:v>3440235</c:v>
                </c:pt>
                <c:pt idx="4">
                  <c:v>3440297</c:v>
                </c:pt>
                <c:pt idx="5">
                  <c:v>3440372</c:v>
                </c:pt>
                <c:pt idx="6">
                  <c:v>3440444</c:v>
                </c:pt>
                <c:pt idx="7">
                  <c:v>3440518</c:v>
                </c:pt>
                <c:pt idx="8">
                  <c:v>3440566</c:v>
                </c:pt>
                <c:pt idx="9">
                  <c:v>3440547</c:v>
                </c:pt>
                <c:pt idx="10">
                  <c:v>3440502</c:v>
                </c:pt>
                <c:pt idx="11">
                  <c:v>3440504</c:v>
                </c:pt>
                <c:pt idx="12">
                  <c:v>3440285</c:v>
                </c:pt>
                <c:pt idx="13">
                  <c:v>3440302</c:v>
                </c:pt>
                <c:pt idx="14">
                  <c:v>3440226</c:v>
                </c:pt>
              </c:numCache>
            </c:numRef>
          </c:val>
          <c:extLst>
            <c:ext xmlns:c16="http://schemas.microsoft.com/office/drawing/2014/chart" uri="{C3380CC4-5D6E-409C-BE32-E72D297353CC}">
              <c16:uniqueId val="{00000003-1332-4B21-9F9E-145AC3E21DC3}"/>
            </c:ext>
          </c:extLst>
        </c:ser>
        <c:ser>
          <c:idx val="4"/>
          <c:order val="4"/>
          <c:tx>
            <c:strRef>
              <c:f>Sheet1!$F$1</c:f>
              <c:strCache>
                <c:ptCount val="1"/>
                <c:pt idx="0">
                  <c:v>Lancôme @lancome</c:v>
                </c:pt>
              </c:strCache>
            </c:strRef>
          </c:tx>
          <c:spPr>
            <a:solidFill>
              <a:schemeClr val="accent5"/>
            </a:solidFill>
            <a:ln w="25400">
              <a:noFill/>
            </a:ln>
            <a:effectLst/>
          </c:spP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Sheet1!$F$2:$F$16</c:f>
              <c:numCache>
                <c:formatCode>General</c:formatCode>
                <c:ptCount val="15"/>
                <c:pt idx="0">
                  <c:v>10956781</c:v>
                </c:pt>
                <c:pt idx="1">
                  <c:v>10971278</c:v>
                </c:pt>
                <c:pt idx="2">
                  <c:v>10940419</c:v>
                </c:pt>
                <c:pt idx="3">
                  <c:v>10902777</c:v>
                </c:pt>
                <c:pt idx="4">
                  <c:v>10910941</c:v>
                </c:pt>
                <c:pt idx="5">
                  <c:v>10924970</c:v>
                </c:pt>
                <c:pt idx="6">
                  <c:v>10958108</c:v>
                </c:pt>
                <c:pt idx="7">
                  <c:v>10977471</c:v>
                </c:pt>
                <c:pt idx="8">
                  <c:v>10911538</c:v>
                </c:pt>
                <c:pt idx="9">
                  <c:v>10968736</c:v>
                </c:pt>
                <c:pt idx="10">
                  <c:v>10957860</c:v>
                </c:pt>
                <c:pt idx="11">
                  <c:v>10922942</c:v>
                </c:pt>
                <c:pt idx="12">
                  <c:v>10890144</c:v>
                </c:pt>
                <c:pt idx="13">
                  <c:v>10939318</c:v>
                </c:pt>
                <c:pt idx="14">
                  <c:v>10971902</c:v>
                </c:pt>
              </c:numCache>
            </c:numRef>
          </c:val>
          <c:extLst>
            <c:ext xmlns:c16="http://schemas.microsoft.com/office/drawing/2014/chart" uri="{C3380CC4-5D6E-409C-BE32-E72D297353CC}">
              <c16:uniqueId val="{00000004-1332-4B21-9F9E-145AC3E21DC3}"/>
            </c:ext>
          </c:extLst>
        </c:ser>
        <c:dLbls>
          <c:showLegendKey val="0"/>
          <c:showVal val="0"/>
          <c:showCatName val="0"/>
          <c:showSerName val="0"/>
          <c:showPercent val="0"/>
          <c:showBubbleSize val="0"/>
        </c:dLbls>
        <c:axId val="272775744"/>
        <c:axId val="272772464"/>
      </c:areaChart>
      <c:dateAx>
        <c:axId val="27277574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72464"/>
        <c:crosses val="autoZero"/>
        <c:auto val="1"/>
        <c:lblOffset val="100"/>
        <c:baseTimeUnit val="days"/>
      </c:dateAx>
      <c:valAx>
        <c:axId val="272772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7574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Hermès @hermes</c:v>
                </c:pt>
              </c:strCache>
            </c:strRef>
          </c:tx>
          <c:spPr>
            <a:ln w="28575" cap="rnd">
              <a:solidFill>
                <a:schemeClr val="accent1"/>
              </a:solidFill>
              <a:round/>
            </a:ln>
            <a:effectLst/>
          </c:spPr>
          <c:marker>
            <c:symbol val="none"/>
          </c:marke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Sheet1!$B$2:$B$16</c:f>
              <c:numCache>
                <c:formatCode>General</c:formatCode>
                <c:ptCount val="15"/>
                <c:pt idx="0">
                  <c:v>0</c:v>
                </c:pt>
                <c:pt idx="1">
                  <c:v>0</c:v>
                </c:pt>
                <c:pt idx="2">
                  <c:v>0</c:v>
                </c:pt>
                <c:pt idx="3">
                  <c:v>0</c:v>
                </c:pt>
                <c:pt idx="4">
                  <c:v>0</c:v>
                </c:pt>
                <c:pt idx="5">
                  <c:v>463</c:v>
                </c:pt>
                <c:pt idx="6">
                  <c:v>0</c:v>
                </c:pt>
                <c:pt idx="7">
                  <c:v>0</c:v>
                </c:pt>
                <c:pt idx="8">
                  <c:v>556</c:v>
                </c:pt>
                <c:pt idx="9">
                  <c:v>0</c:v>
                </c:pt>
                <c:pt idx="10">
                  <c:v>477</c:v>
                </c:pt>
                <c:pt idx="11">
                  <c:v>1045</c:v>
                </c:pt>
                <c:pt idx="12">
                  <c:v>779</c:v>
                </c:pt>
                <c:pt idx="13">
                  <c:v>0</c:v>
                </c:pt>
                <c:pt idx="14">
                  <c:v>0</c:v>
                </c:pt>
              </c:numCache>
            </c:numRef>
          </c:val>
          <c:smooth val="0"/>
          <c:extLst>
            <c:ext xmlns:c16="http://schemas.microsoft.com/office/drawing/2014/chart" uri="{C3380CC4-5D6E-409C-BE32-E72D297353CC}">
              <c16:uniqueId val="{00000000-E809-4CF8-813D-0CD2AB496409}"/>
            </c:ext>
          </c:extLst>
        </c:ser>
        <c:ser>
          <c:idx val="1"/>
          <c:order val="1"/>
          <c:tx>
            <c:strRef>
              <c:f>Sheet1!$C$1</c:f>
              <c:strCache>
                <c:ptCount val="1"/>
                <c:pt idx="0">
                  <c:v>CHANEL @chanel</c:v>
                </c:pt>
              </c:strCache>
            </c:strRef>
          </c:tx>
          <c:spPr>
            <a:ln w="28575" cap="rnd">
              <a:solidFill>
                <a:schemeClr val="accent2"/>
              </a:solidFill>
              <a:round/>
            </a:ln>
            <a:effectLst/>
          </c:spPr>
          <c:marker>
            <c:symbol val="none"/>
          </c:marke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Sheet1!$C$2:$C$16</c:f>
              <c:numCache>
                <c:formatCode>General</c:formatCode>
                <c:ptCount val="15"/>
                <c:pt idx="0">
                  <c:v>1476</c:v>
                </c:pt>
                <c:pt idx="1">
                  <c:v>3816</c:v>
                </c:pt>
                <c:pt idx="2">
                  <c:v>4452</c:v>
                </c:pt>
                <c:pt idx="3">
                  <c:v>2047</c:v>
                </c:pt>
                <c:pt idx="4">
                  <c:v>1489</c:v>
                </c:pt>
                <c:pt idx="5">
                  <c:v>1344</c:v>
                </c:pt>
                <c:pt idx="6">
                  <c:v>1850</c:v>
                </c:pt>
                <c:pt idx="7">
                  <c:v>2489</c:v>
                </c:pt>
                <c:pt idx="8">
                  <c:v>2722</c:v>
                </c:pt>
                <c:pt idx="9">
                  <c:v>0</c:v>
                </c:pt>
                <c:pt idx="10">
                  <c:v>0</c:v>
                </c:pt>
                <c:pt idx="11">
                  <c:v>0</c:v>
                </c:pt>
                <c:pt idx="12">
                  <c:v>0</c:v>
                </c:pt>
                <c:pt idx="13">
                  <c:v>3021</c:v>
                </c:pt>
                <c:pt idx="14">
                  <c:v>3514</c:v>
                </c:pt>
              </c:numCache>
            </c:numRef>
          </c:val>
          <c:smooth val="0"/>
          <c:extLst>
            <c:ext xmlns:c16="http://schemas.microsoft.com/office/drawing/2014/chart" uri="{C3380CC4-5D6E-409C-BE32-E72D297353CC}">
              <c16:uniqueId val="{00000001-E809-4CF8-813D-0CD2AB496409}"/>
            </c:ext>
          </c:extLst>
        </c:ser>
        <c:ser>
          <c:idx val="2"/>
          <c:order val="2"/>
          <c:tx>
            <c:strRef>
              <c:f>Sheet1!$D$1</c:f>
              <c:strCache>
                <c:ptCount val="1"/>
                <c:pt idx="0">
                  <c:v>Dior</c:v>
                </c:pt>
              </c:strCache>
            </c:strRef>
          </c:tx>
          <c:spPr>
            <a:ln w="28575" cap="rnd">
              <a:solidFill>
                <a:schemeClr val="accent3"/>
              </a:solidFill>
              <a:round/>
            </a:ln>
            <a:effectLst/>
          </c:spPr>
          <c:marker>
            <c:symbol val="none"/>
          </c:marke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Sheet1!$D$2:$D$16</c:f>
              <c:numCache>
                <c:formatCode>General</c:formatCode>
                <c:ptCount val="15"/>
                <c:pt idx="0">
                  <c:v>0</c:v>
                </c:pt>
                <c:pt idx="1">
                  <c:v>0</c:v>
                </c:pt>
                <c:pt idx="2">
                  <c:v>0</c:v>
                </c:pt>
                <c:pt idx="3">
                  <c:v>0</c:v>
                </c:pt>
                <c:pt idx="4">
                  <c:v>0</c:v>
                </c:pt>
                <c:pt idx="5">
                  <c:v>0</c:v>
                </c:pt>
                <c:pt idx="6">
                  <c:v>3484</c:v>
                </c:pt>
                <c:pt idx="7">
                  <c:v>0</c:v>
                </c:pt>
                <c:pt idx="8">
                  <c:v>791</c:v>
                </c:pt>
                <c:pt idx="9">
                  <c:v>3833</c:v>
                </c:pt>
                <c:pt idx="10">
                  <c:v>3176</c:v>
                </c:pt>
                <c:pt idx="11">
                  <c:v>1959</c:v>
                </c:pt>
                <c:pt idx="12">
                  <c:v>5975</c:v>
                </c:pt>
                <c:pt idx="13">
                  <c:v>3790</c:v>
                </c:pt>
                <c:pt idx="14">
                  <c:v>0</c:v>
                </c:pt>
              </c:numCache>
            </c:numRef>
          </c:val>
          <c:smooth val="0"/>
          <c:extLst>
            <c:ext xmlns:c16="http://schemas.microsoft.com/office/drawing/2014/chart" uri="{C3380CC4-5D6E-409C-BE32-E72D297353CC}">
              <c16:uniqueId val="{00000002-E809-4CF8-813D-0CD2AB496409}"/>
            </c:ext>
          </c:extLst>
        </c:ser>
        <c:ser>
          <c:idx val="3"/>
          <c:order val="3"/>
          <c:tx>
            <c:strRef>
              <c:f>Sheet1!$E$1</c:f>
              <c:strCache>
                <c:ptCount val="1"/>
                <c:pt idx="0">
                  <c:v>SAINT LAURENT</c:v>
                </c:pt>
              </c:strCache>
            </c:strRef>
          </c:tx>
          <c:spPr>
            <a:ln w="28575" cap="rnd">
              <a:solidFill>
                <a:schemeClr val="accent4"/>
              </a:solidFill>
              <a:round/>
            </a:ln>
            <a:effectLst/>
          </c:spPr>
          <c:marker>
            <c:symbol val="none"/>
          </c:marke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Sheet1!$E$2:$E$16</c:f>
              <c:numCache>
                <c:formatCode>General</c:formatCode>
                <c:ptCount val="15"/>
                <c:pt idx="0">
                  <c:v>0</c:v>
                </c:pt>
                <c:pt idx="1">
                  <c:v>0</c:v>
                </c:pt>
                <c:pt idx="2">
                  <c:v>0</c:v>
                </c:pt>
                <c:pt idx="3">
                  <c:v>0</c:v>
                </c:pt>
                <c:pt idx="4">
                  <c:v>0</c:v>
                </c:pt>
                <c:pt idx="5">
                  <c:v>0</c:v>
                </c:pt>
                <c:pt idx="6">
                  <c:v>0</c:v>
                </c:pt>
                <c:pt idx="7">
                  <c:v>0</c:v>
                </c:pt>
                <c:pt idx="8">
                  <c:v>215</c:v>
                </c:pt>
                <c:pt idx="9">
                  <c:v>795</c:v>
                </c:pt>
                <c:pt idx="10">
                  <c:v>495</c:v>
                </c:pt>
                <c:pt idx="11">
                  <c:v>713</c:v>
                </c:pt>
                <c:pt idx="12">
                  <c:v>0</c:v>
                </c:pt>
                <c:pt idx="13">
                  <c:v>0</c:v>
                </c:pt>
                <c:pt idx="14">
                  <c:v>0</c:v>
                </c:pt>
              </c:numCache>
            </c:numRef>
          </c:val>
          <c:smooth val="0"/>
          <c:extLst>
            <c:ext xmlns:c16="http://schemas.microsoft.com/office/drawing/2014/chart" uri="{C3380CC4-5D6E-409C-BE32-E72D297353CC}">
              <c16:uniqueId val="{00000003-E809-4CF8-813D-0CD2AB496409}"/>
            </c:ext>
          </c:extLst>
        </c:ser>
        <c:ser>
          <c:idx val="4"/>
          <c:order val="4"/>
          <c:tx>
            <c:strRef>
              <c:f>Sheet1!$F$1</c:f>
              <c:strCache>
                <c:ptCount val="1"/>
                <c:pt idx="0">
                  <c:v>Lancôme @lancome</c:v>
                </c:pt>
              </c:strCache>
            </c:strRef>
          </c:tx>
          <c:spPr>
            <a:ln w="28575" cap="rnd">
              <a:solidFill>
                <a:schemeClr val="accent5"/>
              </a:solidFill>
              <a:round/>
            </a:ln>
            <a:effectLst/>
          </c:spPr>
          <c:marker>
            <c:symbol val="none"/>
          </c:marker>
          <c:cat>
            <c:numRef>
              <c:f>Sheet1!$A$2:$A$16</c:f>
              <c:numCache>
                <c:formatCode>m/d/yyyy</c:formatCode>
                <c:ptCount val="15"/>
                <c:pt idx="0">
                  <c:v>45455</c:v>
                </c:pt>
                <c:pt idx="1">
                  <c:v>45456</c:v>
                </c:pt>
                <c:pt idx="2">
                  <c:v>45457</c:v>
                </c:pt>
                <c:pt idx="3">
                  <c:v>45458</c:v>
                </c:pt>
                <c:pt idx="4">
                  <c:v>45459</c:v>
                </c:pt>
                <c:pt idx="5">
                  <c:v>45460</c:v>
                </c:pt>
                <c:pt idx="6">
                  <c:v>45461</c:v>
                </c:pt>
                <c:pt idx="7">
                  <c:v>45462</c:v>
                </c:pt>
                <c:pt idx="8">
                  <c:v>45463</c:v>
                </c:pt>
                <c:pt idx="9">
                  <c:v>45464</c:v>
                </c:pt>
                <c:pt idx="10">
                  <c:v>45465</c:v>
                </c:pt>
                <c:pt idx="11">
                  <c:v>45466</c:v>
                </c:pt>
                <c:pt idx="12">
                  <c:v>45467</c:v>
                </c:pt>
                <c:pt idx="13">
                  <c:v>45468</c:v>
                </c:pt>
                <c:pt idx="14">
                  <c:v>45469</c:v>
                </c:pt>
              </c:numCache>
            </c:numRef>
          </c:cat>
          <c:val>
            <c:numRef>
              <c:f>Sheet1!$F$2:$F$16</c:f>
              <c:numCache>
                <c:formatCode>General</c:formatCode>
                <c:ptCount val="15"/>
                <c:pt idx="0">
                  <c:v>0</c:v>
                </c:pt>
                <c:pt idx="1">
                  <c:v>0</c:v>
                </c:pt>
                <c:pt idx="2">
                  <c:v>0</c:v>
                </c:pt>
                <c:pt idx="3">
                  <c:v>0</c:v>
                </c:pt>
                <c:pt idx="4">
                  <c:v>161</c:v>
                </c:pt>
                <c:pt idx="5">
                  <c:v>0</c:v>
                </c:pt>
                <c:pt idx="6">
                  <c:v>0</c:v>
                </c:pt>
                <c:pt idx="7">
                  <c:v>0</c:v>
                </c:pt>
                <c:pt idx="8">
                  <c:v>0</c:v>
                </c:pt>
                <c:pt idx="9">
                  <c:v>0</c:v>
                </c:pt>
                <c:pt idx="10">
                  <c:v>376</c:v>
                </c:pt>
                <c:pt idx="11">
                  <c:v>244</c:v>
                </c:pt>
                <c:pt idx="12">
                  <c:v>0</c:v>
                </c:pt>
                <c:pt idx="13">
                  <c:v>0</c:v>
                </c:pt>
                <c:pt idx="14">
                  <c:v>0</c:v>
                </c:pt>
              </c:numCache>
            </c:numRef>
          </c:val>
          <c:smooth val="0"/>
          <c:extLst>
            <c:ext xmlns:c16="http://schemas.microsoft.com/office/drawing/2014/chart" uri="{C3380CC4-5D6E-409C-BE32-E72D297353CC}">
              <c16:uniqueId val="{00000004-E809-4CF8-813D-0CD2AB496409}"/>
            </c:ext>
          </c:extLst>
        </c:ser>
        <c:dLbls>
          <c:showLegendKey val="0"/>
          <c:showVal val="0"/>
          <c:showCatName val="0"/>
          <c:showSerName val="0"/>
          <c:showPercent val="0"/>
          <c:showBubbleSize val="0"/>
        </c:dLbls>
        <c:smooth val="0"/>
        <c:axId val="291415376"/>
        <c:axId val="291418656"/>
      </c:lineChart>
      <c:dateAx>
        <c:axId val="291415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18656"/>
        <c:crosses val="autoZero"/>
        <c:auto val="1"/>
        <c:lblOffset val="100"/>
        <c:baseTimeUnit val="days"/>
      </c:dateAx>
      <c:valAx>
        <c:axId val="29141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1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E6F2E-8C02-4AD6-B474-BA49025D853E}"/>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B8210404-3559-440A-A7DA-8B9E5C5B156F}"/>
              </a:ext>
            </a:extLst>
          </p:cNvPr>
          <p:cNvSpPr>
            <a:spLocks noGrp="1"/>
          </p:cNvSpPr>
          <p:nvPr>
            <p:ph type="subTitle" idx="1"/>
          </p:nvPr>
        </p:nvSpPr>
        <p:spPr/>
        <p:txBody>
          <a:bodyPr/>
          <a:lstStyle/>
          <a:p>
            <a:r>
              <a:rPr lang="en-US"/>
              <a:t>Facelift France</a:t>
            </a:r>
          </a:p>
        </p:txBody>
      </p:sp>
    </p:spTree>
    <p:extLst>
      <p:ext uri="{BB962C8B-B14F-4D97-AF65-F5344CB8AC3E}">
        <p14:creationId xmlns:p14="http://schemas.microsoft.com/office/powerpoint/2010/main" val="3597310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B9422-246D-4FFA-8500-400E9A5070F8}"/>
              </a:ext>
            </a:extLst>
          </p:cNvPr>
          <p:cNvSpPr>
            <a:spLocks noGrp="1"/>
          </p:cNvSpPr>
          <p:nvPr>
            <p:ph type="title"/>
          </p:nvPr>
        </p:nvSpPr>
        <p:spPr/>
        <p:txBody>
          <a:bodyPr/>
          <a:lstStyle/>
          <a:p>
            <a:r>
              <a:rPr lang="en-US"/>
              <a:t>Instagram Posts | Luxe &amp; Beauty France</a:t>
            </a:r>
          </a:p>
        </p:txBody>
      </p:sp>
      <p:graphicFrame>
        <p:nvGraphicFramePr>
          <p:cNvPr id="6" name="Chart Placeholder 5">
            <a:extLst>
              <a:ext uri="{FF2B5EF4-FFF2-40B4-BE49-F238E27FC236}">
                <a16:creationId xmlns:a16="http://schemas.microsoft.com/office/drawing/2014/main" id="{5BAD75BD-D739-442E-95AF-7FFDFCADFFA3}"/>
              </a:ext>
            </a:extLst>
          </p:cNvPr>
          <p:cNvGraphicFramePr>
            <a:graphicFrameLocks noGrp="1"/>
          </p:cNvGraphicFramePr>
          <p:nvPr>
            <p:ph type="chart" sz="quarter" idx="13"/>
            <p:extLst>
              <p:ext uri="{D42A27DB-BD31-4B8C-83A1-F6EECF244321}">
                <p14:modId xmlns:p14="http://schemas.microsoft.com/office/powerpoint/2010/main" val="112477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AC61BE-2220-4F6B-8748-5A761510D3C1}"/>
              </a:ext>
            </a:extLst>
          </p:cNvPr>
          <p:cNvSpPr>
            <a:spLocks noGrp="1"/>
          </p:cNvSpPr>
          <p:nvPr>
            <p:ph type="body" sz="quarter" idx="14"/>
          </p:nvPr>
        </p:nvSpPr>
        <p:spPr/>
        <p:txBody>
          <a:bodyPr/>
          <a:lstStyle/>
          <a:p>
            <a:r>
              <a:rPr lang="en-US"/>
              <a:t>06/12/2024 - 06/26/2024</a:t>
            </a:r>
          </a:p>
        </p:txBody>
      </p:sp>
      <p:sp>
        <p:nvSpPr>
          <p:cNvPr id="5" name="Footer Placeholder 4">
            <a:extLst>
              <a:ext uri="{FF2B5EF4-FFF2-40B4-BE49-F238E27FC236}">
                <a16:creationId xmlns:a16="http://schemas.microsoft.com/office/drawing/2014/main" id="{5E7E9FB4-3DA7-4854-A13F-100160FAC8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4300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D2432-5F7A-4715-ABFC-8287ED18FB04}"/>
              </a:ext>
            </a:extLst>
          </p:cNvPr>
          <p:cNvSpPr>
            <a:spLocks noGrp="1"/>
          </p:cNvSpPr>
          <p:nvPr>
            <p:ph type="title"/>
          </p:nvPr>
        </p:nvSpPr>
        <p:spPr/>
        <p:txBody>
          <a:bodyPr/>
          <a:lstStyle/>
          <a:p>
            <a:r>
              <a:rPr lang="en-US"/>
              <a:t>Instagram Posts Table | Luxe &amp; Beauty France - 1 of 17</a:t>
            </a:r>
          </a:p>
        </p:txBody>
      </p:sp>
      <p:graphicFrame>
        <p:nvGraphicFramePr>
          <p:cNvPr id="5" name="Table Placeholder 4">
            <a:extLst>
              <a:ext uri="{FF2B5EF4-FFF2-40B4-BE49-F238E27FC236}">
                <a16:creationId xmlns:a16="http://schemas.microsoft.com/office/drawing/2014/main" id="{D73D2D3E-F321-4A19-AA7D-7B7514760639}"/>
              </a:ext>
            </a:extLst>
          </p:cNvPr>
          <p:cNvGraphicFramePr>
            <a:graphicFrameLocks noGrp="1"/>
          </p:cNvGraphicFramePr>
          <p:nvPr>
            <p:ph type="tbl" sz="quarter" idx="13"/>
            <p:extLst>
              <p:ext uri="{D42A27DB-BD31-4B8C-83A1-F6EECF244321}">
                <p14:modId xmlns:p14="http://schemas.microsoft.com/office/powerpoint/2010/main" val="2263852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46201473"/>
                    </a:ext>
                  </a:extLst>
                </a:gridCol>
                <a:gridCol w="987552">
                  <a:extLst>
                    <a:ext uri="{9D8B030D-6E8A-4147-A177-3AD203B41FA5}">
                      <a16:colId xmlns:a16="http://schemas.microsoft.com/office/drawing/2014/main" val="2820632437"/>
                    </a:ext>
                  </a:extLst>
                </a:gridCol>
                <a:gridCol w="987552">
                  <a:extLst>
                    <a:ext uri="{9D8B030D-6E8A-4147-A177-3AD203B41FA5}">
                      <a16:colId xmlns:a16="http://schemas.microsoft.com/office/drawing/2014/main" val="6975606"/>
                    </a:ext>
                  </a:extLst>
                </a:gridCol>
                <a:gridCol w="987552">
                  <a:extLst>
                    <a:ext uri="{9D8B030D-6E8A-4147-A177-3AD203B41FA5}">
                      <a16:colId xmlns:a16="http://schemas.microsoft.com/office/drawing/2014/main" val="3530267364"/>
                    </a:ext>
                  </a:extLst>
                </a:gridCol>
                <a:gridCol w="987552">
                  <a:extLst>
                    <a:ext uri="{9D8B030D-6E8A-4147-A177-3AD203B41FA5}">
                      <a16:colId xmlns:a16="http://schemas.microsoft.com/office/drawing/2014/main" val="1054953801"/>
                    </a:ext>
                  </a:extLst>
                </a:gridCol>
                <a:gridCol w="987552">
                  <a:extLst>
                    <a:ext uri="{9D8B030D-6E8A-4147-A177-3AD203B41FA5}">
                      <a16:colId xmlns:a16="http://schemas.microsoft.com/office/drawing/2014/main" val="3901006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0660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chanelofficial - 2024-06-26 22:30:14</a:t>
                      </a:r>
                      <a:r>
                        <a:rPr kumimoji="0" lang="en-US" sz="1000" b="0" i="0" u="none" strike="noStrike" kern="1200" cap="none" spc="0" normalizeH="0" baseline="0" noProof="0">
                          <a:ln>
                            <a:noFill/>
                          </a:ln>
                          <a:solidFill>
                            <a:prstClr val="black"/>
                          </a:solidFill>
                          <a:effectLst/>
                          <a:uLnTx/>
                          <a:uFillTx/>
                          <a:latin typeface="Calibri"/>
                          <a:ea typeface="+mn-ea"/>
                          <a:cs typeface="+mn-cs"/>
                        </a:rPr>
                        <a:t>
 The CHANEL Fall-Winter 2024/25 Haute Couture collection transcribes the codes of ballet and opera in a long petticoated dress with dazzling embroidery. The black silk velvet bustier is layered with chiffon flounces and black lace, its elegance enhanced by a long pleated peplum skirt in black organza.
See all the looks at chanel.com
#CHANELHauteCouture #CHANELShow Le19M #Le19M Maison_Lemarie #MaisonLemarie Lesage #Lesage IamHyunjiShin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09/24/2024 08:15:38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16575694"/>
                  </a:ext>
                </a:extLst>
              </a:tr>
            </a:tbl>
          </a:graphicData>
        </a:graphic>
      </p:graphicFrame>
      <p:sp>
        <p:nvSpPr>
          <p:cNvPr id="4" name="Text Placeholder 3">
            <a:extLst>
              <a:ext uri="{FF2B5EF4-FFF2-40B4-BE49-F238E27FC236}">
                <a16:creationId xmlns:a16="http://schemas.microsoft.com/office/drawing/2014/main" id="{668B993C-3639-400F-8C28-D1F7D97A4B7F}"/>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1778977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936CC-ABD2-4A7E-BFF7-7D7D994164D0}"/>
              </a:ext>
            </a:extLst>
          </p:cNvPr>
          <p:cNvSpPr>
            <a:spLocks noGrp="1"/>
          </p:cNvSpPr>
          <p:nvPr>
            <p:ph type="title"/>
          </p:nvPr>
        </p:nvSpPr>
        <p:spPr/>
        <p:txBody>
          <a:bodyPr/>
          <a:lstStyle/>
          <a:p>
            <a:r>
              <a:rPr lang="en-US"/>
              <a:t>Instagram Posts Table | Luxe &amp; Beauty France - 2 of 17</a:t>
            </a:r>
          </a:p>
        </p:txBody>
      </p:sp>
      <p:graphicFrame>
        <p:nvGraphicFramePr>
          <p:cNvPr id="5" name="Table Placeholder 4">
            <a:extLst>
              <a:ext uri="{FF2B5EF4-FFF2-40B4-BE49-F238E27FC236}">
                <a16:creationId xmlns:a16="http://schemas.microsoft.com/office/drawing/2014/main" id="{8954C013-9ECD-422A-BD45-2279ED8BBA0E}"/>
              </a:ext>
            </a:extLst>
          </p:cNvPr>
          <p:cNvGraphicFramePr>
            <a:graphicFrameLocks noGrp="1"/>
          </p:cNvGraphicFramePr>
          <p:nvPr>
            <p:ph type="tbl" sz="quarter" idx="13"/>
            <p:extLst>
              <p:ext uri="{D42A27DB-BD31-4B8C-83A1-F6EECF244321}">
                <p14:modId xmlns:p14="http://schemas.microsoft.com/office/powerpoint/2010/main" val="3122364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69495818"/>
                    </a:ext>
                  </a:extLst>
                </a:gridCol>
                <a:gridCol w="987552">
                  <a:extLst>
                    <a:ext uri="{9D8B030D-6E8A-4147-A177-3AD203B41FA5}">
                      <a16:colId xmlns:a16="http://schemas.microsoft.com/office/drawing/2014/main" val="109641635"/>
                    </a:ext>
                  </a:extLst>
                </a:gridCol>
                <a:gridCol w="987552">
                  <a:extLst>
                    <a:ext uri="{9D8B030D-6E8A-4147-A177-3AD203B41FA5}">
                      <a16:colId xmlns:a16="http://schemas.microsoft.com/office/drawing/2014/main" val="2045489954"/>
                    </a:ext>
                  </a:extLst>
                </a:gridCol>
                <a:gridCol w="987552">
                  <a:extLst>
                    <a:ext uri="{9D8B030D-6E8A-4147-A177-3AD203B41FA5}">
                      <a16:colId xmlns:a16="http://schemas.microsoft.com/office/drawing/2014/main" val="3994520890"/>
                    </a:ext>
                  </a:extLst>
                </a:gridCol>
                <a:gridCol w="987552">
                  <a:extLst>
                    <a:ext uri="{9D8B030D-6E8A-4147-A177-3AD203B41FA5}">
                      <a16:colId xmlns:a16="http://schemas.microsoft.com/office/drawing/2014/main" val="1359126814"/>
                    </a:ext>
                  </a:extLst>
                </a:gridCol>
                <a:gridCol w="987552">
                  <a:extLst>
                    <a:ext uri="{9D8B030D-6E8A-4147-A177-3AD203B41FA5}">
                      <a16:colId xmlns:a16="http://schemas.microsoft.com/office/drawing/2014/main" val="450088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6501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dior - 2024-06-26 22:00:36</a:t>
                      </a:r>
                      <a:r>
                        <a:rPr kumimoji="0" lang="en-US" sz="1000" b="0" i="0" u="none" strike="noStrike" kern="1200" cap="none" spc="0" normalizeH="0" baseline="0" noProof="0">
                          <a:ln>
                            <a:noFill/>
                          </a:ln>
                          <a:solidFill>
                            <a:prstClr val="black"/>
                          </a:solidFill>
                          <a:effectLst/>
                          <a:uLnTx/>
                          <a:uFillTx/>
                          <a:latin typeface="Calibri"/>
                          <a:ea typeface="+mn-ea"/>
                          <a:cs typeface="+mn-cs"/>
                        </a:rPr>
                        <a:t>
 Pictured backstage before the #DiorCouture Autumn-Winter 2024-2025 show, pieces by MariaGraziaChiuri attest to the outsize importance of fabric handling in this classically-informed collection, where jerseys and lamés are draped into contemporary goddess gowns and the trousers worn with a tailored white jacket boast their own bias-draped wrap front. Cream and gray pearls provide a naturalism echoed by the gold feathers embroidering a bodysuit. 
© Photo: Elena.Dottelonde
Special credit: Feather embroidery by Maison_Lemarié in association with the Lemarié material Le19M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14:16:48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04220820"/>
                  </a:ext>
                </a:extLst>
              </a:tr>
            </a:tbl>
          </a:graphicData>
        </a:graphic>
      </p:graphicFrame>
      <p:sp>
        <p:nvSpPr>
          <p:cNvPr id="4" name="Text Placeholder 3">
            <a:extLst>
              <a:ext uri="{FF2B5EF4-FFF2-40B4-BE49-F238E27FC236}">
                <a16:creationId xmlns:a16="http://schemas.microsoft.com/office/drawing/2014/main" id="{A5165696-A465-4137-9072-C8139AB53A9F}"/>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3195465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74B0-C2D9-4D5E-81C9-57F4A57A836A}"/>
              </a:ext>
            </a:extLst>
          </p:cNvPr>
          <p:cNvSpPr>
            <a:spLocks noGrp="1"/>
          </p:cNvSpPr>
          <p:nvPr>
            <p:ph type="title"/>
          </p:nvPr>
        </p:nvSpPr>
        <p:spPr/>
        <p:txBody>
          <a:bodyPr/>
          <a:lstStyle/>
          <a:p>
            <a:r>
              <a:rPr lang="en-US"/>
              <a:t>Instagram Posts Table | Luxe &amp; Beauty France - 3 of 17</a:t>
            </a:r>
          </a:p>
        </p:txBody>
      </p:sp>
      <p:graphicFrame>
        <p:nvGraphicFramePr>
          <p:cNvPr id="5" name="Table Placeholder 4">
            <a:extLst>
              <a:ext uri="{FF2B5EF4-FFF2-40B4-BE49-F238E27FC236}">
                <a16:creationId xmlns:a16="http://schemas.microsoft.com/office/drawing/2014/main" id="{CF146DA1-F555-4E60-8863-A7E30E9D16B6}"/>
              </a:ext>
            </a:extLst>
          </p:cNvPr>
          <p:cNvGraphicFramePr>
            <a:graphicFrameLocks noGrp="1"/>
          </p:cNvGraphicFramePr>
          <p:nvPr>
            <p:ph type="tbl" sz="quarter" idx="13"/>
            <p:extLst>
              <p:ext uri="{D42A27DB-BD31-4B8C-83A1-F6EECF244321}">
                <p14:modId xmlns:p14="http://schemas.microsoft.com/office/powerpoint/2010/main" val="2515778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70488274"/>
                    </a:ext>
                  </a:extLst>
                </a:gridCol>
                <a:gridCol w="987552">
                  <a:extLst>
                    <a:ext uri="{9D8B030D-6E8A-4147-A177-3AD203B41FA5}">
                      <a16:colId xmlns:a16="http://schemas.microsoft.com/office/drawing/2014/main" val="3726837808"/>
                    </a:ext>
                  </a:extLst>
                </a:gridCol>
                <a:gridCol w="987552">
                  <a:extLst>
                    <a:ext uri="{9D8B030D-6E8A-4147-A177-3AD203B41FA5}">
                      <a16:colId xmlns:a16="http://schemas.microsoft.com/office/drawing/2014/main" val="1167997448"/>
                    </a:ext>
                  </a:extLst>
                </a:gridCol>
                <a:gridCol w="987552">
                  <a:extLst>
                    <a:ext uri="{9D8B030D-6E8A-4147-A177-3AD203B41FA5}">
                      <a16:colId xmlns:a16="http://schemas.microsoft.com/office/drawing/2014/main" val="2392081606"/>
                    </a:ext>
                  </a:extLst>
                </a:gridCol>
                <a:gridCol w="987552">
                  <a:extLst>
                    <a:ext uri="{9D8B030D-6E8A-4147-A177-3AD203B41FA5}">
                      <a16:colId xmlns:a16="http://schemas.microsoft.com/office/drawing/2014/main" val="3577938599"/>
                    </a:ext>
                  </a:extLst>
                </a:gridCol>
                <a:gridCol w="987552">
                  <a:extLst>
                    <a:ext uri="{9D8B030D-6E8A-4147-A177-3AD203B41FA5}">
                      <a16:colId xmlns:a16="http://schemas.microsoft.com/office/drawing/2014/main" val="2192190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0583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chanelofficial - 2024-06-26 21:37:54</a:t>
                      </a:r>
                      <a:r>
                        <a:rPr kumimoji="0" lang="en-US" sz="1000" b="0" i="0" u="none" strike="noStrike" kern="1200" cap="none" spc="0" normalizeH="0" baseline="0" noProof="0">
                          <a:ln>
                            <a:noFill/>
                          </a:ln>
                          <a:solidFill>
                            <a:prstClr val="black"/>
                          </a:solidFill>
                          <a:effectLst/>
                          <a:uLnTx/>
                          <a:uFillTx/>
                          <a:latin typeface="Calibri"/>
                          <a:ea typeface="+mn-ea"/>
                          <a:cs typeface="+mn-cs"/>
                        </a:rPr>
                        <a:t>
 Silhouettes throughout the CHANEL Fall-Winter 2024/25 Haute Couture collection convey the precision of the Parisian ateliers. In softly structured black wool jersey and satin, a short, ruffled jacket adorned with braids meets a pair of puffed pants inlaid with duchess satin. 
See all the looks at chanel.com
#CHANELHauteCouture #CHANELShow AmeliaGray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09/23/2024 20:15:03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9524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chanelofficial - 2024-06-26 18:02:49</a:t>
                      </a:r>
                      <a:r>
                        <a:rPr kumimoji="0" lang="en-US" sz="1000" b="0" i="0" u="none" strike="noStrike" kern="1200" cap="none" spc="0" normalizeH="0" baseline="0" noProof="0">
                          <a:ln>
                            <a:noFill/>
                          </a:ln>
                          <a:solidFill>
                            <a:prstClr val="black"/>
                          </a:solidFill>
                          <a:effectLst/>
                          <a:uLnTx/>
                          <a:uFillTx/>
                          <a:latin typeface="Calibri"/>
                          <a:ea typeface="+mn-ea"/>
                          <a:cs typeface="+mn-cs"/>
                        </a:rPr>
                        <a:t>
 Beyond the ballet or opera, ensembles from the CHANEL Fall-Winter 2024/25 Haute Couture collection explore a new opulence. A mid-length coat in black wool jersey glistens with golden sequinned bows. Underneath, an exquisite darted pencil skirt.
See all the looks at chanel.com
#CHANELHauteCouture #CHANELShow Yar.Aguerr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09/23/2024 14:15:41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42084106"/>
                  </a:ext>
                </a:extLst>
              </a:tr>
            </a:tbl>
          </a:graphicData>
        </a:graphic>
      </p:graphicFrame>
      <p:sp>
        <p:nvSpPr>
          <p:cNvPr id="4" name="Text Placeholder 3">
            <a:extLst>
              <a:ext uri="{FF2B5EF4-FFF2-40B4-BE49-F238E27FC236}">
                <a16:creationId xmlns:a16="http://schemas.microsoft.com/office/drawing/2014/main" id="{9B71BFC7-160F-47B1-8DA2-BD67553243B2}"/>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3369099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10626-6BE7-4418-B9CC-440633ABA0BB}"/>
              </a:ext>
            </a:extLst>
          </p:cNvPr>
          <p:cNvSpPr>
            <a:spLocks noGrp="1"/>
          </p:cNvSpPr>
          <p:nvPr>
            <p:ph type="title"/>
          </p:nvPr>
        </p:nvSpPr>
        <p:spPr/>
        <p:txBody>
          <a:bodyPr/>
          <a:lstStyle/>
          <a:p>
            <a:r>
              <a:rPr lang="en-US"/>
              <a:t>Instagram Posts Table | Luxe &amp; Beauty France - 4 of 17</a:t>
            </a:r>
          </a:p>
        </p:txBody>
      </p:sp>
      <p:graphicFrame>
        <p:nvGraphicFramePr>
          <p:cNvPr id="5" name="Table Placeholder 4">
            <a:extLst>
              <a:ext uri="{FF2B5EF4-FFF2-40B4-BE49-F238E27FC236}">
                <a16:creationId xmlns:a16="http://schemas.microsoft.com/office/drawing/2014/main" id="{2E2C03D8-D8E7-49E3-B5A1-FDF528E42E24}"/>
              </a:ext>
            </a:extLst>
          </p:cNvPr>
          <p:cNvGraphicFramePr>
            <a:graphicFrameLocks noGrp="1"/>
          </p:cNvGraphicFramePr>
          <p:nvPr>
            <p:ph type="tbl" sz="quarter" idx="13"/>
            <p:extLst>
              <p:ext uri="{D42A27DB-BD31-4B8C-83A1-F6EECF244321}">
                <p14:modId xmlns:p14="http://schemas.microsoft.com/office/powerpoint/2010/main" val="3115606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63652249"/>
                    </a:ext>
                  </a:extLst>
                </a:gridCol>
                <a:gridCol w="987552">
                  <a:extLst>
                    <a:ext uri="{9D8B030D-6E8A-4147-A177-3AD203B41FA5}">
                      <a16:colId xmlns:a16="http://schemas.microsoft.com/office/drawing/2014/main" val="2398309813"/>
                    </a:ext>
                  </a:extLst>
                </a:gridCol>
                <a:gridCol w="987552">
                  <a:extLst>
                    <a:ext uri="{9D8B030D-6E8A-4147-A177-3AD203B41FA5}">
                      <a16:colId xmlns:a16="http://schemas.microsoft.com/office/drawing/2014/main" val="4012035297"/>
                    </a:ext>
                  </a:extLst>
                </a:gridCol>
                <a:gridCol w="987552">
                  <a:extLst>
                    <a:ext uri="{9D8B030D-6E8A-4147-A177-3AD203B41FA5}">
                      <a16:colId xmlns:a16="http://schemas.microsoft.com/office/drawing/2014/main" val="1314822795"/>
                    </a:ext>
                  </a:extLst>
                </a:gridCol>
                <a:gridCol w="987552">
                  <a:extLst>
                    <a:ext uri="{9D8B030D-6E8A-4147-A177-3AD203B41FA5}">
                      <a16:colId xmlns:a16="http://schemas.microsoft.com/office/drawing/2014/main" val="2997566655"/>
                    </a:ext>
                  </a:extLst>
                </a:gridCol>
                <a:gridCol w="987552">
                  <a:extLst>
                    <a:ext uri="{9D8B030D-6E8A-4147-A177-3AD203B41FA5}">
                      <a16:colId xmlns:a16="http://schemas.microsoft.com/office/drawing/2014/main" val="1056244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568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dior - 2024-06-26 17:00:49</a:t>
                      </a:r>
                      <a:r>
                        <a:rPr kumimoji="0" lang="en-US" sz="1000" b="0" i="0" u="none" strike="noStrike" kern="1200" cap="none" spc="0" normalizeH="0" baseline="0" noProof="0">
                          <a:ln>
                            <a:noFill/>
                          </a:ln>
                          <a:solidFill>
                            <a:prstClr val="black"/>
                          </a:solidFill>
                          <a:effectLst/>
                          <a:uLnTx/>
                          <a:uFillTx/>
                          <a:latin typeface="Calibri"/>
                          <a:ea typeface="+mn-ea"/>
                          <a:cs typeface="+mn-cs"/>
                        </a:rPr>
                        <a:t>
 One of the hallmark's of the #DiorCouture Autumn-Winter 2024-2025 collection and its focus on unfettered movement was MariaGraziaChiuri's desire to keep unnecessary adornment to a minimum on many pieces, building on the beauty of the fabrics themselves with the aesthetic impact offered by draping and pleating, as illustrated perfectly in evening dresses that radiated glimmering magic on Monday’s show runway.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20:16:07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1334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chanelofficial - 2024-06-26 17:00:00</a:t>
                      </a:r>
                      <a:r>
                        <a:rPr kumimoji="0" lang="en-US" sz="1000" b="0" i="0" u="none" strike="noStrike" kern="1200" cap="none" spc="0" normalizeH="0" baseline="0" noProof="0">
                          <a:ln>
                            <a:noFill/>
                          </a:ln>
                          <a:solidFill>
                            <a:prstClr val="black"/>
                          </a:solidFill>
                          <a:effectLst/>
                          <a:uLnTx/>
                          <a:uFillTx/>
                          <a:latin typeface="Calibri"/>
                          <a:ea typeface="+mn-ea"/>
                          <a:cs typeface="+mn-cs"/>
                        </a:rPr>
                        <a:t>
 The CHANEL Fall-Winter 2024/25 Haute Couture collection brings a modern eye to dramatic silhouettes. A long pleated coat with braided finery is worn over a straight skirt animated with beaded tassels and feathers and layered with tulle. 
See all the looks at chanel.com
#CHANELHauteCouture #CHANELShow Yilan_Hua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09/23/2024 14:15:41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51394571"/>
                  </a:ext>
                </a:extLst>
              </a:tr>
            </a:tbl>
          </a:graphicData>
        </a:graphic>
      </p:graphicFrame>
      <p:sp>
        <p:nvSpPr>
          <p:cNvPr id="4" name="Text Placeholder 3">
            <a:extLst>
              <a:ext uri="{FF2B5EF4-FFF2-40B4-BE49-F238E27FC236}">
                <a16:creationId xmlns:a16="http://schemas.microsoft.com/office/drawing/2014/main" id="{26F3342D-E41C-444B-8633-7FD77EB70CA0}"/>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374941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CE086-E271-4E73-BC3B-547694BE049C}"/>
              </a:ext>
            </a:extLst>
          </p:cNvPr>
          <p:cNvSpPr>
            <a:spLocks noGrp="1"/>
          </p:cNvSpPr>
          <p:nvPr>
            <p:ph type="title"/>
          </p:nvPr>
        </p:nvSpPr>
        <p:spPr/>
        <p:txBody>
          <a:bodyPr/>
          <a:lstStyle/>
          <a:p>
            <a:r>
              <a:rPr lang="en-US"/>
              <a:t>Instagram Posts Table | Luxe &amp; Beauty France - 5 of 17</a:t>
            </a:r>
          </a:p>
        </p:txBody>
      </p:sp>
      <p:graphicFrame>
        <p:nvGraphicFramePr>
          <p:cNvPr id="5" name="Table Placeholder 4">
            <a:extLst>
              <a:ext uri="{FF2B5EF4-FFF2-40B4-BE49-F238E27FC236}">
                <a16:creationId xmlns:a16="http://schemas.microsoft.com/office/drawing/2014/main" id="{B293ABDF-88BD-4C25-9B27-3239545F4283}"/>
              </a:ext>
            </a:extLst>
          </p:cNvPr>
          <p:cNvGraphicFramePr>
            <a:graphicFrameLocks noGrp="1"/>
          </p:cNvGraphicFramePr>
          <p:nvPr>
            <p:ph type="tbl" sz="quarter" idx="13"/>
            <p:extLst>
              <p:ext uri="{D42A27DB-BD31-4B8C-83A1-F6EECF244321}">
                <p14:modId xmlns:p14="http://schemas.microsoft.com/office/powerpoint/2010/main" val="2775128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12742025"/>
                    </a:ext>
                  </a:extLst>
                </a:gridCol>
                <a:gridCol w="987552">
                  <a:extLst>
                    <a:ext uri="{9D8B030D-6E8A-4147-A177-3AD203B41FA5}">
                      <a16:colId xmlns:a16="http://schemas.microsoft.com/office/drawing/2014/main" val="2844264740"/>
                    </a:ext>
                  </a:extLst>
                </a:gridCol>
                <a:gridCol w="987552">
                  <a:extLst>
                    <a:ext uri="{9D8B030D-6E8A-4147-A177-3AD203B41FA5}">
                      <a16:colId xmlns:a16="http://schemas.microsoft.com/office/drawing/2014/main" val="435919795"/>
                    </a:ext>
                  </a:extLst>
                </a:gridCol>
                <a:gridCol w="987552">
                  <a:extLst>
                    <a:ext uri="{9D8B030D-6E8A-4147-A177-3AD203B41FA5}">
                      <a16:colId xmlns:a16="http://schemas.microsoft.com/office/drawing/2014/main" val="1146076645"/>
                    </a:ext>
                  </a:extLst>
                </a:gridCol>
                <a:gridCol w="987552">
                  <a:extLst>
                    <a:ext uri="{9D8B030D-6E8A-4147-A177-3AD203B41FA5}">
                      <a16:colId xmlns:a16="http://schemas.microsoft.com/office/drawing/2014/main" val="3769813043"/>
                    </a:ext>
                  </a:extLst>
                </a:gridCol>
                <a:gridCol w="987552">
                  <a:extLst>
                    <a:ext uri="{9D8B030D-6E8A-4147-A177-3AD203B41FA5}">
                      <a16:colId xmlns:a16="http://schemas.microsoft.com/office/drawing/2014/main" val="2349409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12801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hermes - 2024-06-26 16:30:00</a:t>
                      </a:r>
                      <a:r>
                        <a:rPr kumimoji="0" lang="en-US" sz="1000" b="0" i="0" u="none" strike="noStrike" kern="1200" cap="none" spc="0" normalizeH="0" baseline="0" noProof="0">
                          <a:ln>
                            <a:noFill/>
                          </a:ln>
                          <a:solidFill>
                            <a:prstClr val="black"/>
                          </a:solidFill>
                          <a:effectLst/>
                          <a:uLnTx/>
                          <a:uFillTx/>
                          <a:latin typeface="Calibri"/>
                          <a:ea typeface="+mn-ea"/>
                          <a:cs typeface="+mn-cs"/>
                        </a:rPr>
                        <a:t>
 The sun sets and rises, rises and sets. Discover the men’s summer 2025 collection created by Véronique Nichanian via the link in bio. 
#Summer2025 
#ParisFashionWeek 
#PFW 
#HermesHomme 
#Hermes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09/28/2024 02:13:05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27852460"/>
                  </a:ext>
                </a:extLst>
              </a:tr>
            </a:tbl>
          </a:graphicData>
        </a:graphic>
      </p:graphicFrame>
      <p:sp>
        <p:nvSpPr>
          <p:cNvPr id="4" name="Text Placeholder 3">
            <a:extLst>
              <a:ext uri="{FF2B5EF4-FFF2-40B4-BE49-F238E27FC236}">
                <a16:creationId xmlns:a16="http://schemas.microsoft.com/office/drawing/2014/main" id="{45C45FD1-62D2-472C-8AC4-3341752F0707}"/>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3145360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DA608-0F74-4240-B222-C99B53A73DAB}"/>
              </a:ext>
            </a:extLst>
          </p:cNvPr>
          <p:cNvSpPr>
            <a:spLocks noGrp="1"/>
          </p:cNvSpPr>
          <p:nvPr>
            <p:ph type="title"/>
          </p:nvPr>
        </p:nvSpPr>
        <p:spPr/>
        <p:txBody>
          <a:bodyPr/>
          <a:lstStyle/>
          <a:p>
            <a:r>
              <a:rPr lang="en-US"/>
              <a:t>Instagram Posts Table | Luxe &amp; Beauty France - 6 of 17</a:t>
            </a:r>
          </a:p>
        </p:txBody>
      </p:sp>
      <p:graphicFrame>
        <p:nvGraphicFramePr>
          <p:cNvPr id="5" name="Table Placeholder 4">
            <a:extLst>
              <a:ext uri="{FF2B5EF4-FFF2-40B4-BE49-F238E27FC236}">
                <a16:creationId xmlns:a16="http://schemas.microsoft.com/office/drawing/2014/main" id="{2CF82060-ADBA-47B2-8095-E0763D6A02ED}"/>
              </a:ext>
            </a:extLst>
          </p:cNvPr>
          <p:cNvGraphicFramePr>
            <a:graphicFrameLocks noGrp="1"/>
          </p:cNvGraphicFramePr>
          <p:nvPr>
            <p:ph type="tbl" sz="quarter" idx="13"/>
            <p:extLst>
              <p:ext uri="{D42A27DB-BD31-4B8C-83A1-F6EECF244321}">
                <p14:modId xmlns:p14="http://schemas.microsoft.com/office/powerpoint/2010/main" val="1183671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68693293"/>
                    </a:ext>
                  </a:extLst>
                </a:gridCol>
                <a:gridCol w="987552">
                  <a:extLst>
                    <a:ext uri="{9D8B030D-6E8A-4147-A177-3AD203B41FA5}">
                      <a16:colId xmlns:a16="http://schemas.microsoft.com/office/drawing/2014/main" val="3363543810"/>
                    </a:ext>
                  </a:extLst>
                </a:gridCol>
                <a:gridCol w="987552">
                  <a:extLst>
                    <a:ext uri="{9D8B030D-6E8A-4147-A177-3AD203B41FA5}">
                      <a16:colId xmlns:a16="http://schemas.microsoft.com/office/drawing/2014/main" val="3442020666"/>
                    </a:ext>
                  </a:extLst>
                </a:gridCol>
                <a:gridCol w="987552">
                  <a:extLst>
                    <a:ext uri="{9D8B030D-6E8A-4147-A177-3AD203B41FA5}">
                      <a16:colId xmlns:a16="http://schemas.microsoft.com/office/drawing/2014/main" val="2780776688"/>
                    </a:ext>
                  </a:extLst>
                </a:gridCol>
                <a:gridCol w="987552">
                  <a:extLst>
                    <a:ext uri="{9D8B030D-6E8A-4147-A177-3AD203B41FA5}">
                      <a16:colId xmlns:a16="http://schemas.microsoft.com/office/drawing/2014/main" val="2868823401"/>
                    </a:ext>
                  </a:extLst>
                </a:gridCol>
                <a:gridCol w="987552">
                  <a:extLst>
                    <a:ext uri="{9D8B030D-6E8A-4147-A177-3AD203B41FA5}">
                      <a16:colId xmlns:a16="http://schemas.microsoft.com/office/drawing/2014/main" val="1649700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72046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chanelofficial - 2024-06-26 16:09:19</a:t>
                      </a:r>
                      <a:r>
                        <a:rPr kumimoji="0" lang="en-US" sz="1000" b="0" i="0" u="none" strike="noStrike" kern="1200" cap="none" spc="0" normalizeH="0" baseline="0" noProof="0">
                          <a:ln>
                            <a:noFill/>
                          </a:ln>
                          <a:solidFill>
                            <a:prstClr val="black"/>
                          </a:solidFill>
                          <a:effectLst/>
                          <a:uLnTx/>
                          <a:uFillTx/>
                          <a:latin typeface="Calibri"/>
                          <a:ea typeface="+mn-ea"/>
                          <a:cs typeface="+mn-cs"/>
                        </a:rPr>
                        <a:t>
 Sophisticated and theatrical, the Fall-Winter 2024/25 Haute Couture collection presented by the Fashion Creation Studio mingles the worlds of the opera and of CHANEL Haute Couture. Richly embroidered, the collection imbues the House codes with a romantic twist.
For the show, playwright, writer and director Christophe Honoré imagined a mise en scène in the corridors of the Palais Garnier, offering a renewed way to experience the opera.
See more at chanel.com
#CHANELHauteCouture #CHANELShow OperadeParis Vittoria LoliBahiaa SoensAddison Ap.olline HeConghc NoraAttal AkwayAmar_ Annie.Arnander Louise.Robert Digitalyxx Karoodoo KimSchell Lilou.hv Greta_blt_ XuWei.XuWei_ _EllaMccutcheon Bibi_Breslin Alaato_Jazyper FeliceNova Penelope.Ternes Yilan_Hua SaaraCaballero RosaliekeFuchs NnguyenJade AliceCharvet01 MikaSchndr Yar.Aguerr IdaHeiner AwarOdhiang AbbyChampion AmeliaGray LibbyyBennett Loublsn AnoukSmits__ Merlijne_Schorren Camille_Chifflot LiviaWalters GiselleNorman1 Walldamort IamHyunjiShin LiuTinglei0310 Mathilde_Henning RachelMarxx Mona_Tougaard LuluTenney AngelinaKendall_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09/21/2024 08:15:09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4060449"/>
                  </a:ext>
                </a:extLst>
              </a:tr>
            </a:tbl>
          </a:graphicData>
        </a:graphic>
      </p:graphicFrame>
      <p:sp>
        <p:nvSpPr>
          <p:cNvPr id="4" name="Text Placeholder 3">
            <a:extLst>
              <a:ext uri="{FF2B5EF4-FFF2-40B4-BE49-F238E27FC236}">
                <a16:creationId xmlns:a16="http://schemas.microsoft.com/office/drawing/2014/main" id="{C88E54E6-5967-44A3-865B-9A7DB558B4B7}"/>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362267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95764-139E-478F-9BE1-FA7D163E9444}"/>
              </a:ext>
            </a:extLst>
          </p:cNvPr>
          <p:cNvSpPr>
            <a:spLocks noGrp="1"/>
          </p:cNvSpPr>
          <p:nvPr>
            <p:ph type="title"/>
          </p:nvPr>
        </p:nvSpPr>
        <p:spPr/>
        <p:txBody>
          <a:bodyPr/>
          <a:lstStyle/>
          <a:p>
            <a:r>
              <a:rPr lang="en-US"/>
              <a:t>Instagram Posts Table | Luxe &amp; Beauty France - 7 of 17</a:t>
            </a:r>
          </a:p>
        </p:txBody>
      </p:sp>
      <p:graphicFrame>
        <p:nvGraphicFramePr>
          <p:cNvPr id="5" name="Table Placeholder 4">
            <a:extLst>
              <a:ext uri="{FF2B5EF4-FFF2-40B4-BE49-F238E27FC236}">
                <a16:creationId xmlns:a16="http://schemas.microsoft.com/office/drawing/2014/main" id="{57A6CF2E-F359-4EBF-82C5-2F500DBA91DF}"/>
              </a:ext>
            </a:extLst>
          </p:cNvPr>
          <p:cNvGraphicFramePr>
            <a:graphicFrameLocks noGrp="1"/>
          </p:cNvGraphicFramePr>
          <p:nvPr>
            <p:ph type="tbl" sz="quarter" idx="13"/>
            <p:extLst>
              <p:ext uri="{D42A27DB-BD31-4B8C-83A1-F6EECF244321}">
                <p14:modId xmlns:p14="http://schemas.microsoft.com/office/powerpoint/2010/main" val="2166741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81126925"/>
                    </a:ext>
                  </a:extLst>
                </a:gridCol>
                <a:gridCol w="987552">
                  <a:extLst>
                    <a:ext uri="{9D8B030D-6E8A-4147-A177-3AD203B41FA5}">
                      <a16:colId xmlns:a16="http://schemas.microsoft.com/office/drawing/2014/main" val="695894513"/>
                    </a:ext>
                  </a:extLst>
                </a:gridCol>
                <a:gridCol w="987552">
                  <a:extLst>
                    <a:ext uri="{9D8B030D-6E8A-4147-A177-3AD203B41FA5}">
                      <a16:colId xmlns:a16="http://schemas.microsoft.com/office/drawing/2014/main" val="2439883978"/>
                    </a:ext>
                  </a:extLst>
                </a:gridCol>
                <a:gridCol w="987552">
                  <a:extLst>
                    <a:ext uri="{9D8B030D-6E8A-4147-A177-3AD203B41FA5}">
                      <a16:colId xmlns:a16="http://schemas.microsoft.com/office/drawing/2014/main" val="4153624119"/>
                    </a:ext>
                  </a:extLst>
                </a:gridCol>
                <a:gridCol w="987552">
                  <a:extLst>
                    <a:ext uri="{9D8B030D-6E8A-4147-A177-3AD203B41FA5}">
                      <a16:colId xmlns:a16="http://schemas.microsoft.com/office/drawing/2014/main" val="3849400070"/>
                    </a:ext>
                  </a:extLst>
                </a:gridCol>
                <a:gridCol w="987552">
                  <a:extLst>
                    <a:ext uri="{9D8B030D-6E8A-4147-A177-3AD203B41FA5}">
                      <a16:colId xmlns:a16="http://schemas.microsoft.com/office/drawing/2014/main" val="7122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546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chanelofficial - 2024-06-26 15:00:00</a:t>
                      </a:r>
                      <a:r>
                        <a:rPr kumimoji="0" lang="en-US" sz="1000" b="0" i="0" u="none" strike="noStrike" kern="1200" cap="none" spc="0" normalizeH="0" baseline="0" noProof="0">
                          <a:ln>
                            <a:noFill/>
                          </a:ln>
                          <a:solidFill>
                            <a:prstClr val="black"/>
                          </a:solidFill>
                          <a:effectLst/>
                          <a:uLnTx/>
                          <a:uFillTx/>
                          <a:latin typeface="Calibri"/>
                          <a:ea typeface="+mn-ea"/>
                          <a:cs typeface="+mn-cs"/>
                        </a:rPr>
                        <a:t>
 The CHANEL Fall-Winter 2024/25 Haute Couture collection showcases outfits for sumptuous soirées. In grey-green and white faux fur, a jacket with a band collar is adorned with jewelled embroideries and illusion frog fasteners along the sides that extend to the short, straight skirt.
See all the looks at chanel.com
#CHANELHauteCouture #CHANELShow Le19M #Le19M Lesage #Lesage KimSchell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14:16:53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73817111"/>
                  </a:ext>
                </a:extLst>
              </a:tr>
            </a:tbl>
          </a:graphicData>
        </a:graphic>
      </p:graphicFrame>
      <p:sp>
        <p:nvSpPr>
          <p:cNvPr id="4" name="Text Placeholder 3">
            <a:extLst>
              <a:ext uri="{FF2B5EF4-FFF2-40B4-BE49-F238E27FC236}">
                <a16:creationId xmlns:a16="http://schemas.microsoft.com/office/drawing/2014/main" id="{90D815AC-F510-438E-880A-D07F9FCF9F92}"/>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3763300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6E5C5-53D2-4D85-ACAA-09A9212EE11F}"/>
              </a:ext>
            </a:extLst>
          </p:cNvPr>
          <p:cNvSpPr>
            <a:spLocks noGrp="1"/>
          </p:cNvSpPr>
          <p:nvPr>
            <p:ph type="title"/>
          </p:nvPr>
        </p:nvSpPr>
        <p:spPr/>
        <p:txBody>
          <a:bodyPr/>
          <a:lstStyle/>
          <a:p>
            <a:r>
              <a:rPr lang="en-US"/>
              <a:t>Instagram Posts Table | Luxe &amp; Beauty France - 8 of 17</a:t>
            </a:r>
          </a:p>
        </p:txBody>
      </p:sp>
      <p:graphicFrame>
        <p:nvGraphicFramePr>
          <p:cNvPr id="5" name="Table Placeholder 4">
            <a:extLst>
              <a:ext uri="{FF2B5EF4-FFF2-40B4-BE49-F238E27FC236}">
                <a16:creationId xmlns:a16="http://schemas.microsoft.com/office/drawing/2014/main" id="{0B41CB7E-524F-4029-88FC-EF69BE1BC03A}"/>
              </a:ext>
            </a:extLst>
          </p:cNvPr>
          <p:cNvGraphicFramePr>
            <a:graphicFrameLocks noGrp="1"/>
          </p:cNvGraphicFramePr>
          <p:nvPr>
            <p:ph type="tbl" sz="quarter" idx="13"/>
            <p:extLst>
              <p:ext uri="{D42A27DB-BD31-4B8C-83A1-F6EECF244321}">
                <p14:modId xmlns:p14="http://schemas.microsoft.com/office/powerpoint/2010/main" val="1283888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97430390"/>
                    </a:ext>
                  </a:extLst>
                </a:gridCol>
                <a:gridCol w="987552">
                  <a:extLst>
                    <a:ext uri="{9D8B030D-6E8A-4147-A177-3AD203B41FA5}">
                      <a16:colId xmlns:a16="http://schemas.microsoft.com/office/drawing/2014/main" val="2815868984"/>
                    </a:ext>
                  </a:extLst>
                </a:gridCol>
                <a:gridCol w="987552">
                  <a:extLst>
                    <a:ext uri="{9D8B030D-6E8A-4147-A177-3AD203B41FA5}">
                      <a16:colId xmlns:a16="http://schemas.microsoft.com/office/drawing/2014/main" val="313285991"/>
                    </a:ext>
                  </a:extLst>
                </a:gridCol>
                <a:gridCol w="987552">
                  <a:extLst>
                    <a:ext uri="{9D8B030D-6E8A-4147-A177-3AD203B41FA5}">
                      <a16:colId xmlns:a16="http://schemas.microsoft.com/office/drawing/2014/main" val="3955138713"/>
                    </a:ext>
                  </a:extLst>
                </a:gridCol>
                <a:gridCol w="987552">
                  <a:extLst>
                    <a:ext uri="{9D8B030D-6E8A-4147-A177-3AD203B41FA5}">
                      <a16:colId xmlns:a16="http://schemas.microsoft.com/office/drawing/2014/main" val="1515735761"/>
                    </a:ext>
                  </a:extLst>
                </a:gridCol>
                <a:gridCol w="987552">
                  <a:extLst>
                    <a:ext uri="{9D8B030D-6E8A-4147-A177-3AD203B41FA5}">
                      <a16:colId xmlns:a16="http://schemas.microsoft.com/office/drawing/2014/main" val="3406315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5714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lancomeofficial - 2024-06-26 14:00:47</a:t>
                      </a:r>
                      <a:r>
                        <a:rPr kumimoji="0" lang="en-US" sz="1000" b="0" i="0" u="none" strike="noStrike" kern="1200" cap="none" spc="0" normalizeH="0" baseline="0" noProof="0">
                          <a:ln>
                            <a:noFill/>
                          </a:ln>
                          <a:solidFill>
                            <a:prstClr val="black"/>
                          </a:solidFill>
                          <a:effectLst/>
                          <a:uLnTx/>
                          <a:uFillTx/>
                          <a:latin typeface="Calibri"/>
                          <a:ea typeface="+mn-ea"/>
                          <a:cs typeface="+mn-cs"/>
                        </a:rPr>
                        <a:t>
 JUICY PLUM
What happens to a basket of fruit after you smash it? Make a delicious mess with this berry toned look by Lancôme Germany, Switzerland, and Austria Brand Ambassador ninachuba.
#MESSWITHLANCOME
MUA: soulfeeda
Hair: yutaumeda_hair
Styling: joana_dacheville
Nails: yoanatg
Photo: irinabshestakova
Video: guillomnext.timv &amp; fabmancel.vsnrs
Production: saywho.fr    STEP 1 - COMPLEXION
Teint Idole Ultra Wear Care &amp; Glow Foundation 
Teint Idole Ultra Wear All Over Concealer 
Teint Idole Ultra Wear Care &amp; Glow Serum Concealer
STEP 2 - EYES
Hypnôse 5-Color Eyeshadow Palette in shade 19 Ardent Drama
Hypnôse Drama Mascara
STEP 3 - LIPS
Lip Idôle in shade 10 Keep It Glowy
#Lancome #NinaChuba #Makeup #TimeToGetMessy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02:12:39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87463879"/>
                  </a:ext>
                </a:extLst>
              </a:tr>
            </a:tbl>
          </a:graphicData>
        </a:graphic>
      </p:graphicFrame>
      <p:sp>
        <p:nvSpPr>
          <p:cNvPr id="4" name="Text Placeholder 3">
            <a:extLst>
              <a:ext uri="{FF2B5EF4-FFF2-40B4-BE49-F238E27FC236}">
                <a16:creationId xmlns:a16="http://schemas.microsoft.com/office/drawing/2014/main" id="{31949282-9899-4873-8AF4-C5B29D281DBC}"/>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115370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4F111-CAB0-4DA4-9BAC-CDBDEBA14C8E}"/>
              </a:ext>
            </a:extLst>
          </p:cNvPr>
          <p:cNvSpPr>
            <a:spLocks noGrp="1"/>
          </p:cNvSpPr>
          <p:nvPr>
            <p:ph type="title"/>
          </p:nvPr>
        </p:nvSpPr>
        <p:spPr/>
        <p:txBody>
          <a:bodyPr/>
          <a:lstStyle/>
          <a:p>
            <a:r>
              <a:rPr lang="en-US"/>
              <a:t>Instagram Posts Table | Luxe &amp; Beauty France - 9 of 17</a:t>
            </a:r>
          </a:p>
        </p:txBody>
      </p:sp>
      <p:graphicFrame>
        <p:nvGraphicFramePr>
          <p:cNvPr id="5" name="Table Placeholder 4">
            <a:extLst>
              <a:ext uri="{FF2B5EF4-FFF2-40B4-BE49-F238E27FC236}">
                <a16:creationId xmlns:a16="http://schemas.microsoft.com/office/drawing/2014/main" id="{783E7C18-93D5-4CEB-9604-465F3C873F95}"/>
              </a:ext>
            </a:extLst>
          </p:cNvPr>
          <p:cNvGraphicFramePr>
            <a:graphicFrameLocks noGrp="1"/>
          </p:cNvGraphicFramePr>
          <p:nvPr>
            <p:ph type="tbl" sz="quarter" idx="13"/>
            <p:extLst>
              <p:ext uri="{D42A27DB-BD31-4B8C-83A1-F6EECF244321}">
                <p14:modId xmlns:p14="http://schemas.microsoft.com/office/powerpoint/2010/main" val="299336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53064051"/>
                    </a:ext>
                  </a:extLst>
                </a:gridCol>
                <a:gridCol w="987552">
                  <a:extLst>
                    <a:ext uri="{9D8B030D-6E8A-4147-A177-3AD203B41FA5}">
                      <a16:colId xmlns:a16="http://schemas.microsoft.com/office/drawing/2014/main" val="3504220452"/>
                    </a:ext>
                  </a:extLst>
                </a:gridCol>
                <a:gridCol w="987552">
                  <a:extLst>
                    <a:ext uri="{9D8B030D-6E8A-4147-A177-3AD203B41FA5}">
                      <a16:colId xmlns:a16="http://schemas.microsoft.com/office/drawing/2014/main" val="1758447936"/>
                    </a:ext>
                  </a:extLst>
                </a:gridCol>
                <a:gridCol w="987552">
                  <a:extLst>
                    <a:ext uri="{9D8B030D-6E8A-4147-A177-3AD203B41FA5}">
                      <a16:colId xmlns:a16="http://schemas.microsoft.com/office/drawing/2014/main" val="2261358994"/>
                    </a:ext>
                  </a:extLst>
                </a:gridCol>
                <a:gridCol w="987552">
                  <a:extLst>
                    <a:ext uri="{9D8B030D-6E8A-4147-A177-3AD203B41FA5}">
                      <a16:colId xmlns:a16="http://schemas.microsoft.com/office/drawing/2014/main" val="3011809711"/>
                    </a:ext>
                  </a:extLst>
                </a:gridCol>
                <a:gridCol w="987552">
                  <a:extLst>
                    <a:ext uri="{9D8B030D-6E8A-4147-A177-3AD203B41FA5}">
                      <a16:colId xmlns:a16="http://schemas.microsoft.com/office/drawing/2014/main" val="1831323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41272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dior - 2024-06-26 14:00:40</a:t>
                      </a:r>
                      <a:r>
                        <a:rPr kumimoji="0" lang="en-US" sz="1000" b="0" i="0" u="none" strike="noStrike" kern="1200" cap="none" spc="0" normalizeH="0" baseline="0" noProof="0">
                          <a:ln>
                            <a:noFill/>
                          </a:ln>
                          <a:solidFill>
                            <a:prstClr val="black"/>
                          </a:solidFill>
                          <a:effectLst/>
                          <a:uLnTx/>
                          <a:uFillTx/>
                          <a:latin typeface="Calibri"/>
                          <a:ea typeface="+mn-ea"/>
                          <a:cs typeface="+mn-cs"/>
                        </a:rPr>
                        <a:t>
 Bringing their own personal takes on Dior style to the front row at Monday's Paris presentation of the #DiorCouture Autumn-Winter 2024-2025 collection by MariaGraziaChiuri were Dior ambassadors DevaCassel, MsPike and Pretty_Yende_Official, as well as House friend IAmHeartE.
© Pierre__Mouton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14:16:48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43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chanelofficial - 2024-06-26 14:00:00</a:t>
                      </a:r>
                      <a:r>
                        <a:rPr kumimoji="0" lang="en-US" sz="1000" b="0" i="0" u="none" strike="noStrike" kern="1200" cap="none" spc="0" normalizeH="0" baseline="0" noProof="0">
                          <a:ln>
                            <a:noFill/>
                          </a:ln>
                          <a:solidFill>
                            <a:prstClr val="black"/>
                          </a:solidFill>
                          <a:effectLst/>
                          <a:uLnTx/>
                          <a:uFillTx/>
                          <a:latin typeface="Calibri"/>
                          <a:ea typeface="+mn-ea"/>
                          <a:cs typeface="+mn-cs"/>
                        </a:rPr>
                        <a:t>
 The CHANEL Fall-Winter 2024/25 Haute Couture collection revisited House codes in a vivid register. Outlined with rounded cutouts, a two-piece outfit combines a short, fitted jacket embellished with trompe l’oeil double-breasted buttons and a knee-length, gathered and panelled skirt.
See all the looks at chanel.com
#CHANELHauteCouture #CHANELShow Louise.Robert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14:16:53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09563913"/>
                  </a:ext>
                </a:extLst>
              </a:tr>
            </a:tbl>
          </a:graphicData>
        </a:graphic>
      </p:graphicFrame>
      <p:sp>
        <p:nvSpPr>
          <p:cNvPr id="4" name="Text Placeholder 3">
            <a:extLst>
              <a:ext uri="{FF2B5EF4-FFF2-40B4-BE49-F238E27FC236}">
                <a16:creationId xmlns:a16="http://schemas.microsoft.com/office/drawing/2014/main" id="{3FAB07DC-2E53-4635-9A4F-9C502B6E22D5}"/>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4282196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77339-84BC-4076-AB5B-F3CB63011E5E}"/>
              </a:ext>
            </a:extLst>
          </p:cNvPr>
          <p:cNvSpPr>
            <a:spLocks noGrp="1"/>
          </p:cNvSpPr>
          <p:nvPr>
            <p:ph type="title"/>
          </p:nvPr>
        </p:nvSpPr>
        <p:spPr/>
        <p:txBody>
          <a:bodyPr/>
          <a:lstStyle/>
          <a:p>
            <a:r>
              <a:rPr lang="en-US"/>
              <a:t>Instagram Posts Table | Luxe &amp; Beauty France - 10 of 17</a:t>
            </a:r>
          </a:p>
        </p:txBody>
      </p:sp>
      <p:graphicFrame>
        <p:nvGraphicFramePr>
          <p:cNvPr id="5" name="Table Placeholder 4">
            <a:extLst>
              <a:ext uri="{FF2B5EF4-FFF2-40B4-BE49-F238E27FC236}">
                <a16:creationId xmlns:a16="http://schemas.microsoft.com/office/drawing/2014/main" id="{761427DB-4406-4E62-88CE-965F066CE8CB}"/>
              </a:ext>
            </a:extLst>
          </p:cNvPr>
          <p:cNvGraphicFramePr>
            <a:graphicFrameLocks noGrp="1"/>
          </p:cNvGraphicFramePr>
          <p:nvPr>
            <p:ph type="tbl" sz="quarter" idx="13"/>
            <p:extLst>
              <p:ext uri="{D42A27DB-BD31-4B8C-83A1-F6EECF244321}">
                <p14:modId xmlns:p14="http://schemas.microsoft.com/office/powerpoint/2010/main" val="2100255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94526411"/>
                    </a:ext>
                  </a:extLst>
                </a:gridCol>
                <a:gridCol w="987552">
                  <a:extLst>
                    <a:ext uri="{9D8B030D-6E8A-4147-A177-3AD203B41FA5}">
                      <a16:colId xmlns:a16="http://schemas.microsoft.com/office/drawing/2014/main" val="216869953"/>
                    </a:ext>
                  </a:extLst>
                </a:gridCol>
                <a:gridCol w="987552">
                  <a:extLst>
                    <a:ext uri="{9D8B030D-6E8A-4147-A177-3AD203B41FA5}">
                      <a16:colId xmlns:a16="http://schemas.microsoft.com/office/drawing/2014/main" val="3957709905"/>
                    </a:ext>
                  </a:extLst>
                </a:gridCol>
                <a:gridCol w="987552">
                  <a:extLst>
                    <a:ext uri="{9D8B030D-6E8A-4147-A177-3AD203B41FA5}">
                      <a16:colId xmlns:a16="http://schemas.microsoft.com/office/drawing/2014/main" val="2713178720"/>
                    </a:ext>
                  </a:extLst>
                </a:gridCol>
                <a:gridCol w="987552">
                  <a:extLst>
                    <a:ext uri="{9D8B030D-6E8A-4147-A177-3AD203B41FA5}">
                      <a16:colId xmlns:a16="http://schemas.microsoft.com/office/drawing/2014/main" val="2859852568"/>
                    </a:ext>
                  </a:extLst>
                </a:gridCol>
                <a:gridCol w="987552">
                  <a:extLst>
                    <a:ext uri="{9D8B030D-6E8A-4147-A177-3AD203B41FA5}">
                      <a16:colId xmlns:a16="http://schemas.microsoft.com/office/drawing/2014/main" val="4007060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1633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chanelofficial - 2024-06-26 13:00:00</a:t>
                      </a:r>
                      <a:r>
                        <a:rPr kumimoji="0" lang="en-US" sz="1000" b="0" i="0" u="none" strike="noStrike" kern="1200" cap="none" spc="0" normalizeH="0" baseline="0" noProof="0">
                          <a:ln>
                            <a:noFill/>
                          </a:ln>
                          <a:solidFill>
                            <a:prstClr val="black"/>
                          </a:solidFill>
                          <a:effectLst/>
                          <a:uLnTx/>
                          <a:uFillTx/>
                          <a:latin typeface="Calibri"/>
                          <a:ea typeface="+mn-ea"/>
                          <a:cs typeface="+mn-cs"/>
                        </a:rPr>
                        <a:t>
 Revealed within the corridors of the Palais Garnier, the CHANEL Fall-Winter 2024/25 Haute Couture collection featured an outfit in purple and gold tweed comprised of a bolero jacket with balloon sleeves and quatrefoil embroidery, worn over a shirt and midi-skirt embellished with precious jewels.
See all the looks at chanel.com
#CHANELHauteCouture #CHANELShow Le19M #Le19M AtelierMontex #AtelierMontex AkwayAmar_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14:16:21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70038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dior - 2024-06-26 12:06:22</a:t>
                      </a:r>
                      <a:r>
                        <a:rPr kumimoji="0" lang="en-US" sz="1000" b="0" i="0" u="none" strike="noStrike" kern="1200" cap="none" spc="0" normalizeH="0" baseline="0" noProof="0">
                          <a:ln>
                            <a:noFill/>
                          </a:ln>
                          <a:solidFill>
                            <a:prstClr val="black"/>
                          </a:solidFill>
                          <a:effectLst/>
                          <a:uLnTx/>
                          <a:uFillTx/>
                          <a:latin typeface="Calibri"/>
                          <a:ea typeface="+mn-ea"/>
                          <a:cs typeface="+mn-cs"/>
                        </a:rPr>
                        <a:t>
 Lurex-infused jerseys and sheer fabrics entirely embroidered with sequins or a mesh of tiny bugle beads glistened with metallic shimmers as contemporary interpretations of ancient Grecian costume and the body-freeing fashions of the 1920s at the #DiorCouture Autumn-Winter 2024-2025 by MariaGraziaChiuri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20:16:07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025521990"/>
                  </a:ext>
                </a:extLst>
              </a:tr>
            </a:tbl>
          </a:graphicData>
        </a:graphic>
      </p:graphicFrame>
      <p:sp>
        <p:nvSpPr>
          <p:cNvPr id="4" name="Text Placeholder 3">
            <a:extLst>
              <a:ext uri="{FF2B5EF4-FFF2-40B4-BE49-F238E27FC236}">
                <a16:creationId xmlns:a16="http://schemas.microsoft.com/office/drawing/2014/main" id="{6E3BD3D6-0F0B-4069-8856-A42DCFA56120}"/>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902353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B1910-CDE0-4895-97A3-C0D4781A5AE5}"/>
              </a:ext>
            </a:extLst>
          </p:cNvPr>
          <p:cNvSpPr>
            <a:spLocks noGrp="1"/>
          </p:cNvSpPr>
          <p:nvPr>
            <p:ph type="title"/>
          </p:nvPr>
        </p:nvSpPr>
        <p:spPr/>
        <p:txBody>
          <a:bodyPr/>
          <a:lstStyle/>
          <a:p>
            <a:r>
              <a:rPr lang="en-US"/>
              <a:t>Instagram Posts Table | Luxe &amp; Beauty France - 11 of 17</a:t>
            </a:r>
          </a:p>
        </p:txBody>
      </p:sp>
      <p:graphicFrame>
        <p:nvGraphicFramePr>
          <p:cNvPr id="5" name="Table Placeholder 4">
            <a:extLst>
              <a:ext uri="{FF2B5EF4-FFF2-40B4-BE49-F238E27FC236}">
                <a16:creationId xmlns:a16="http://schemas.microsoft.com/office/drawing/2014/main" id="{2389B791-0628-4184-B343-C62E05342891}"/>
              </a:ext>
            </a:extLst>
          </p:cNvPr>
          <p:cNvGraphicFramePr>
            <a:graphicFrameLocks noGrp="1"/>
          </p:cNvGraphicFramePr>
          <p:nvPr>
            <p:ph type="tbl" sz="quarter" idx="13"/>
            <p:extLst>
              <p:ext uri="{D42A27DB-BD31-4B8C-83A1-F6EECF244321}">
                <p14:modId xmlns:p14="http://schemas.microsoft.com/office/powerpoint/2010/main" val="1263108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85184716"/>
                    </a:ext>
                  </a:extLst>
                </a:gridCol>
                <a:gridCol w="987552">
                  <a:extLst>
                    <a:ext uri="{9D8B030D-6E8A-4147-A177-3AD203B41FA5}">
                      <a16:colId xmlns:a16="http://schemas.microsoft.com/office/drawing/2014/main" val="1249507767"/>
                    </a:ext>
                  </a:extLst>
                </a:gridCol>
                <a:gridCol w="987552">
                  <a:extLst>
                    <a:ext uri="{9D8B030D-6E8A-4147-A177-3AD203B41FA5}">
                      <a16:colId xmlns:a16="http://schemas.microsoft.com/office/drawing/2014/main" val="1567458654"/>
                    </a:ext>
                  </a:extLst>
                </a:gridCol>
                <a:gridCol w="987552">
                  <a:extLst>
                    <a:ext uri="{9D8B030D-6E8A-4147-A177-3AD203B41FA5}">
                      <a16:colId xmlns:a16="http://schemas.microsoft.com/office/drawing/2014/main" val="3102136183"/>
                    </a:ext>
                  </a:extLst>
                </a:gridCol>
                <a:gridCol w="987552">
                  <a:extLst>
                    <a:ext uri="{9D8B030D-6E8A-4147-A177-3AD203B41FA5}">
                      <a16:colId xmlns:a16="http://schemas.microsoft.com/office/drawing/2014/main" val="1227168978"/>
                    </a:ext>
                  </a:extLst>
                </a:gridCol>
                <a:gridCol w="987552">
                  <a:extLst>
                    <a:ext uri="{9D8B030D-6E8A-4147-A177-3AD203B41FA5}">
                      <a16:colId xmlns:a16="http://schemas.microsoft.com/office/drawing/2014/main" val="42748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3436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chanelofficial - 2024-06-26 11:59:09</a:t>
                      </a:r>
                      <a:r>
                        <a:rPr kumimoji="0" lang="en-US" sz="1000" b="0" i="0" u="none" strike="noStrike" kern="1200" cap="none" spc="0" normalizeH="0" baseline="0" noProof="0">
                          <a:ln>
                            <a:noFill/>
                          </a:ln>
                          <a:solidFill>
                            <a:prstClr val="black"/>
                          </a:solidFill>
                          <a:effectLst/>
                          <a:uLnTx/>
                          <a:uFillTx/>
                          <a:latin typeface="Calibri"/>
                          <a:ea typeface="+mn-ea"/>
                          <a:cs typeface="+mn-cs"/>
                        </a:rPr>
                        <a:t>
 On June 25th, ambassadors and friends of the House Keira Knightley, Naomi Campbell, Sadie Sink, Zhou Xun, Michelle Williams, Angèle, Olivia Dean, Rebecca Marder and Caroline de Maigret gathered at the Palais Garnier, for the CHANEL Fall-Winter 2024/25 Haute Couture show.
See more at chanel.com
#CHANELHauteCouture #CHANELShow OperadeParis Naomi SadieSink_ Angele_Vl OliviaDeano RebeccaMarder CarolineDeMaigret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08:16:28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42110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hermes - 2024-06-26 09:30:00</a:t>
                      </a:r>
                      <a:r>
                        <a:rPr kumimoji="0" lang="en-US" sz="1000" b="0" i="0" u="none" strike="noStrike" kern="1200" cap="none" spc="0" normalizeH="0" baseline="0" noProof="0">
                          <a:ln>
                            <a:noFill/>
                          </a:ln>
                          <a:solidFill>
                            <a:prstClr val="black"/>
                          </a:solidFill>
                          <a:effectLst/>
                          <a:uLnTx/>
                          <a:uFillTx/>
                          <a:latin typeface="Calibri"/>
                          <a:ea typeface="+mn-ea"/>
                          <a:cs typeface="+mn-cs"/>
                        </a:rPr>
                        <a:t>
 In a delicate dissolve, the passing day slips into a night on the beach: designs extend onto the body.
Discover the men’s summer 2025 collection created by Véronique Nichanian via the link in bio.
#Summer2025
#ParisFashionWeek
#PFW
#HermesHomme
#Hermes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09/28/2024 02:13:05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92207004"/>
                  </a:ext>
                </a:extLst>
              </a:tr>
            </a:tbl>
          </a:graphicData>
        </a:graphic>
      </p:graphicFrame>
      <p:sp>
        <p:nvSpPr>
          <p:cNvPr id="4" name="Text Placeholder 3">
            <a:extLst>
              <a:ext uri="{FF2B5EF4-FFF2-40B4-BE49-F238E27FC236}">
                <a16:creationId xmlns:a16="http://schemas.microsoft.com/office/drawing/2014/main" id="{26E52723-93AD-4C77-94D7-D7C5E8A73D63}"/>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3423713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73B73-EF8B-419F-84FD-DDEE4BAFC94F}"/>
              </a:ext>
            </a:extLst>
          </p:cNvPr>
          <p:cNvSpPr>
            <a:spLocks noGrp="1"/>
          </p:cNvSpPr>
          <p:nvPr>
            <p:ph type="title"/>
          </p:nvPr>
        </p:nvSpPr>
        <p:spPr/>
        <p:txBody>
          <a:bodyPr/>
          <a:lstStyle/>
          <a:p>
            <a:r>
              <a:rPr lang="en-US"/>
              <a:t>Instagram Posts Table | Luxe &amp; Beauty France - 12 of 17</a:t>
            </a:r>
          </a:p>
        </p:txBody>
      </p:sp>
      <p:graphicFrame>
        <p:nvGraphicFramePr>
          <p:cNvPr id="5" name="Table Placeholder 4">
            <a:extLst>
              <a:ext uri="{FF2B5EF4-FFF2-40B4-BE49-F238E27FC236}">
                <a16:creationId xmlns:a16="http://schemas.microsoft.com/office/drawing/2014/main" id="{9C18E79E-C222-4A30-9FD0-B233413E302E}"/>
              </a:ext>
            </a:extLst>
          </p:cNvPr>
          <p:cNvGraphicFramePr>
            <a:graphicFrameLocks noGrp="1"/>
          </p:cNvGraphicFramePr>
          <p:nvPr>
            <p:ph type="tbl" sz="quarter" idx="13"/>
            <p:extLst>
              <p:ext uri="{D42A27DB-BD31-4B8C-83A1-F6EECF244321}">
                <p14:modId xmlns:p14="http://schemas.microsoft.com/office/powerpoint/2010/main" val="509909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03808772"/>
                    </a:ext>
                  </a:extLst>
                </a:gridCol>
                <a:gridCol w="987552">
                  <a:extLst>
                    <a:ext uri="{9D8B030D-6E8A-4147-A177-3AD203B41FA5}">
                      <a16:colId xmlns:a16="http://schemas.microsoft.com/office/drawing/2014/main" val="1224867885"/>
                    </a:ext>
                  </a:extLst>
                </a:gridCol>
                <a:gridCol w="987552">
                  <a:extLst>
                    <a:ext uri="{9D8B030D-6E8A-4147-A177-3AD203B41FA5}">
                      <a16:colId xmlns:a16="http://schemas.microsoft.com/office/drawing/2014/main" val="3277944756"/>
                    </a:ext>
                  </a:extLst>
                </a:gridCol>
                <a:gridCol w="987552">
                  <a:extLst>
                    <a:ext uri="{9D8B030D-6E8A-4147-A177-3AD203B41FA5}">
                      <a16:colId xmlns:a16="http://schemas.microsoft.com/office/drawing/2014/main" val="318884761"/>
                    </a:ext>
                  </a:extLst>
                </a:gridCol>
                <a:gridCol w="987552">
                  <a:extLst>
                    <a:ext uri="{9D8B030D-6E8A-4147-A177-3AD203B41FA5}">
                      <a16:colId xmlns:a16="http://schemas.microsoft.com/office/drawing/2014/main" val="566512170"/>
                    </a:ext>
                  </a:extLst>
                </a:gridCol>
                <a:gridCol w="987552">
                  <a:extLst>
                    <a:ext uri="{9D8B030D-6E8A-4147-A177-3AD203B41FA5}">
                      <a16:colId xmlns:a16="http://schemas.microsoft.com/office/drawing/2014/main" val="2159580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8212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dior - 2024-06-26 06:00:32</a:t>
                      </a:r>
                      <a:r>
                        <a:rPr kumimoji="0" lang="en-US" sz="1000" b="0" i="0" u="none" strike="noStrike" kern="1200" cap="none" spc="0" normalizeH="0" baseline="0" noProof="0">
                          <a:ln>
                            <a:noFill/>
                          </a:ln>
                          <a:solidFill>
                            <a:prstClr val="black"/>
                          </a:solidFill>
                          <a:effectLst/>
                          <a:uLnTx/>
                          <a:uFillTx/>
                          <a:latin typeface="Calibri"/>
                          <a:ea typeface="+mn-ea"/>
                          <a:cs typeface="+mn-cs"/>
                        </a:rPr>
                        <a:t>
 With sport a central theme of #DiorCouture Autumn-Winter 2024-2025, the show saw the presence of Dior ambassador and Olympic figure skating champion YunaKim, joined on the front row by gymnast Melanie_DJDS972, a Dior and LVMH ambassador for the Olympic Games Paris2024. From the world of music and entertainment came House friends HerNameIsBanks and MarisaAbela_, all there to discover MariaGraziaChiuri’s new collection.
© Pierre__Mouton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20:16:07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9106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dior - 2024-06-26 03:00:22</a:t>
                      </a:r>
                      <a:r>
                        <a:rPr kumimoji="0" lang="en-US" sz="1000" b="0" i="0" u="none" strike="noStrike" kern="1200" cap="none" spc="0" normalizeH="0" baseline="0" noProof="0">
                          <a:ln>
                            <a:noFill/>
                          </a:ln>
                          <a:solidFill>
                            <a:prstClr val="black"/>
                          </a:solidFill>
                          <a:effectLst/>
                          <a:uLnTx/>
                          <a:uFillTx/>
                          <a:latin typeface="Calibri"/>
                          <a:ea typeface="+mn-ea"/>
                          <a:cs typeface="+mn-cs"/>
                        </a:rPr>
                        <a:t>
 With boned bodysuits outlined in mirror embroideries, beaded mesh composing a tank top and a full-length dress alike, or the golden plumage realized by Maison_Lemarie in association with the #Lemarié material Le19M, or gleaming gold hand-applied plumage, the unveiling of the #DiorCouture Autumn-Winter 2024-2025 collection by MariaGraziaChiuri brought all manner of exceptional embellishments to the runway.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20:16:07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98405402"/>
                  </a:ext>
                </a:extLst>
              </a:tr>
            </a:tbl>
          </a:graphicData>
        </a:graphic>
      </p:graphicFrame>
      <p:sp>
        <p:nvSpPr>
          <p:cNvPr id="4" name="Text Placeholder 3">
            <a:extLst>
              <a:ext uri="{FF2B5EF4-FFF2-40B4-BE49-F238E27FC236}">
                <a16:creationId xmlns:a16="http://schemas.microsoft.com/office/drawing/2014/main" id="{4275D810-BCCA-4F32-A617-13569567BD69}"/>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148325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F474E-D8CC-4FB0-BEEE-CDD952C53A31}"/>
              </a:ext>
            </a:extLst>
          </p:cNvPr>
          <p:cNvSpPr>
            <a:spLocks noGrp="1"/>
          </p:cNvSpPr>
          <p:nvPr>
            <p:ph type="title"/>
          </p:nvPr>
        </p:nvSpPr>
        <p:spPr/>
        <p:txBody>
          <a:bodyPr/>
          <a:lstStyle/>
          <a:p>
            <a:r>
              <a:rPr lang="en-US"/>
              <a:t>Instagram Posts Table | Luxe &amp; Beauty France - 13 of 17</a:t>
            </a:r>
          </a:p>
        </p:txBody>
      </p:sp>
      <p:graphicFrame>
        <p:nvGraphicFramePr>
          <p:cNvPr id="5" name="Table Placeholder 4">
            <a:extLst>
              <a:ext uri="{FF2B5EF4-FFF2-40B4-BE49-F238E27FC236}">
                <a16:creationId xmlns:a16="http://schemas.microsoft.com/office/drawing/2014/main" id="{BADDC974-21A0-4BEF-BD3F-A3EF7DFF0F3B}"/>
              </a:ext>
            </a:extLst>
          </p:cNvPr>
          <p:cNvGraphicFramePr>
            <a:graphicFrameLocks noGrp="1"/>
          </p:cNvGraphicFramePr>
          <p:nvPr>
            <p:ph type="tbl" sz="quarter" idx="13"/>
            <p:extLst>
              <p:ext uri="{D42A27DB-BD31-4B8C-83A1-F6EECF244321}">
                <p14:modId xmlns:p14="http://schemas.microsoft.com/office/powerpoint/2010/main" val="1776336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20852006"/>
                    </a:ext>
                  </a:extLst>
                </a:gridCol>
                <a:gridCol w="987552">
                  <a:extLst>
                    <a:ext uri="{9D8B030D-6E8A-4147-A177-3AD203B41FA5}">
                      <a16:colId xmlns:a16="http://schemas.microsoft.com/office/drawing/2014/main" val="2847778285"/>
                    </a:ext>
                  </a:extLst>
                </a:gridCol>
                <a:gridCol w="987552">
                  <a:extLst>
                    <a:ext uri="{9D8B030D-6E8A-4147-A177-3AD203B41FA5}">
                      <a16:colId xmlns:a16="http://schemas.microsoft.com/office/drawing/2014/main" val="125466072"/>
                    </a:ext>
                  </a:extLst>
                </a:gridCol>
                <a:gridCol w="987552">
                  <a:extLst>
                    <a:ext uri="{9D8B030D-6E8A-4147-A177-3AD203B41FA5}">
                      <a16:colId xmlns:a16="http://schemas.microsoft.com/office/drawing/2014/main" val="3688000790"/>
                    </a:ext>
                  </a:extLst>
                </a:gridCol>
                <a:gridCol w="987552">
                  <a:extLst>
                    <a:ext uri="{9D8B030D-6E8A-4147-A177-3AD203B41FA5}">
                      <a16:colId xmlns:a16="http://schemas.microsoft.com/office/drawing/2014/main" val="2698065490"/>
                    </a:ext>
                  </a:extLst>
                </a:gridCol>
                <a:gridCol w="987552">
                  <a:extLst>
                    <a:ext uri="{9D8B030D-6E8A-4147-A177-3AD203B41FA5}">
                      <a16:colId xmlns:a16="http://schemas.microsoft.com/office/drawing/2014/main" val="3785040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98765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dior - 2024-06-25 23:59:10</a:t>
                      </a:r>
                      <a:r>
                        <a:rPr kumimoji="0" lang="en-US" sz="1000" b="0" i="0" u="none" strike="noStrike" kern="1200" cap="none" spc="0" normalizeH="0" baseline="0" noProof="0">
                          <a:ln>
                            <a:noFill/>
                          </a:ln>
                          <a:solidFill>
                            <a:prstClr val="black"/>
                          </a:solidFill>
                          <a:effectLst/>
                          <a:uLnTx/>
                          <a:uFillTx/>
                          <a:latin typeface="Calibri"/>
                          <a:ea typeface="+mn-ea"/>
                          <a:cs typeface="+mn-cs"/>
                        </a:rPr>
                        <a:t>
 Stage and screen united on the #DiorCouture Autumn-Winter 2024-2025 by MariaGraziaChiuri front row whose #StarsinDior included Dior ambassadors NadiaTereszkiewicz and OraYang99, with House friends Yseult and KellyRutherford.
© Pierre__Mouton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20:16:07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277183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chanelofficial - 2024-06-25 23:00:45</a:t>
                      </a:r>
                      <a:r>
                        <a:rPr kumimoji="0" lang="en-US" sz="1000" b="0" i="0" u="none" strike="noStrike" kern="1200" cap="none" spc="0" normalizeH="0" baseline="0" noProof="0">
                          <a:ln>
                            <a:noFill/>
                          </a:ln>
                          <a:solidFill>
                            <a:prstClr val="black"/>
                          </a:solidFill>
                          <a:effectLst/>
                          <a:uLnTx/>
                          <a:uFillTx/>
                          <a:latin typeface="Calibri"/>
                          <a:ea typeface="+mn-ea"/>
                          <a:cs typeface="+mn-cs"/>
                        </a:rPr>
                        <a:t>
 The CHANEL Fall-Winter 2024/25 Haute Couture collection accentuates a sense of pageantry. In white, black and powder pink tweed, a contoured jacket is adorned with a braid and embellished with black organza flounces while a midi-skirt is fully embroidered with black tassels.
See all the looks at chanel.com
#CHANELHauteCouture #CHANELShow Le19M #Le19M Maison_Lemarie #MaisonLemarie LoliBahiaa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08:16:28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63324015"/>
                  </a:ext>
                </a:extLst>
              </a:tr>
            </a:tbl>
          </a:graphicData>
        </a:graphic>
      </p:graphicFrame>
      <p:sp>
        <p:nvSpPr>
          <p:cNvPr id="4" name="Text Placeholder 3">
            <a:extLst>
              <a:ext uri="{FF2B5EF4-FFF2-40B4-BE49-F238E27FC236}">
                <a16:creationId xmlns:a16="http://schemas.microsoft.com/office/drawing/2014/main" id="{54BE5CD6-9A2E-49EB-932E-56F04363EE87}"/>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1610898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3AE96-A15D-4E00-8FC2-3C67F0041635}"/>
              </a:ext>
            </a:extLst>
          </p:cNvPr>
          <p:cNvSpPr>
            <a:spLocks noGrp="1"/>
          </p:cNvSpPr>
          <p:nvPr>
            <p:ph type="title"/>
          </p:nvPr>
        </p:nvSpPr>
        <p:spPr/>
        <p:txBody>
          <a:bodyPr/>
          <a:lstStyle/>
          <a:p>
            <a:r>
              <a:rPr lang="en-US"/>
              <a:t>Instagram Posts Table | Luxe &amp; Beauty France - 14 of 17</a:t>
            </a:r>
          </a:p>
        </p:txBody>
      </p:sp>
      <p:graphicFrame>
        <p:nvGraphicFramePr>
          <p:cNvPr id="5" name="Table Placeholder 4">
            <a:extLst>
              <a:ext uri="{FF2B5EF4-FFF2-40B4-BE49-F238E27FC236}">
                <a16:creationId xmlns:a16="http://schemas.microsoft.com/office/drawing/2014/main" id="{2F37FF1C-9874-4887-8FF3-8070A5652302}"/>
              </a:ext>
            </a:extLst>
          </p:cNvPr>
          <p:cNvGraphicFramePr>
            <a:graphicFrameLocks noGrp="1"/>
          </p:cNvGraphicFramePr>
          <p:nvPr>
            <p:ph type="tbl" sz="quarter" idx="13"/>
            <p:extLst>
              <p:ext uri="{D42A27DB-BD31-4B8C-83A1-F6EECF244321}">
                <p14:modId xmlns:p14="http://schemas.microsoft.com/office/powerpoint/2010/main" val="2751137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3375460"/>
                    </a:ext>
                  </a:extLst>
                </a:gridCol>
                <a:gridCol w="987552">
                  <a:extLst>
                    <a:ext uri="{9D8B030D-6E8A-4147-A177-3AD203B41FA5}">
                      <a16:colId xmlns:a16="http://schemas.microsoft.com/office/drawing/2014/main" val="1848230635"/>
                    </a:ext>
                  </a:extLst>
                </a:gridCol>
                <a:gridCol w="987552">
                  <a:extLst>
                    <a:ext uri="{9D8B030D-6E8A-4147-A177-3AD203B41FA5}">
                      <a16:colId xmlns:a16="http://schemas.microsoft.com/office/drawing/2014/main" val="1727275368"/>
                    </a:ext>
                  </a:extLst>
                </a:gridCol>
                <a:gridCol w="987552">
                  <a:extLst>
                    <a:ext uri="{9D8B030D-6E8A-4147-A177-3AD203B41FA5}">
                      <a16:colId xmlns:a16="http://schemas.microsoft.com/office/drawing/2014/main" val="558963411"/>
                    </a:ext>
                  </a:extLst>
                </a:gridCol>
                <a:gridCol w="987552">
                  <a:extLst>
                    <a:ext uri="{9D8B030D-6E8A-4147-A177-3AD203B41FA5}">
                      <a16:colId xmlns:a16="http://schemas.microsoft.com/office/drawing/2014/main" val="1939616710"/>
                    </a:ext>
                  </a:extLst>
                </a:gridCol>
                <a:gridCol w="987552">
                  <a:extLst>
                    <a:ext uri="{9D8B030D-6E8A-4147-A177-3AD203B41FA5}">
                      <a16:colId xmlns:a16="http://schemas.microsoft.com/office/drawing/2014/main" val="295936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54232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chanelofficial - 2024-06-25 21:54:01</a:t>
                      </a:r>
                      <a:r>
                        <a:rPr kumimoji="0" lang="en-US" sz="1000" b="0" i="0" u="none" strike="noStrike" kern="1200" cap="none" spc="0" normalizeH="0" baseline="0" noProof="0">
                          <a:ln>
                            <a:noFill/>
                          </a:ln>
                          <a:solidFill>
                            <a:prstClr val="black"/>
                          </a:solidFill>
                          <a:effectLst/>
                          <a:uLnTx/>
                          <a:uFillTx/>
                          <a:latin typeface="Calibri"/>
                          <a:ea typeface="+mn-ea"/>
                          <a:cs typeface="+mn-cs"/>
                        </a:rPr>
                        <a:t>
 The CHANEL Fall-Winter 2024/25 Haute Couture collection presented by the Fashion Creation Studio revisits the world of the opera through feathers, precious braids, supple tweeds, silky velvet, illusion tulle, taffeta and duchesse satin. 
For the show, playwright, writer and director Christophe Honoré imagined a mise en scène in the corridors of the Palais Garnier, offering a renewed way to experience the opera.
See all the looks at chanel.com
#CHANELHauteCouture #CHANELShow OperadeParis Vittoria LoliBahiaa SoensAddison Ap.olline HeConghc NoraAttal AkwayAmar_ Annie.Arnander Louise.Robert Digitalyxx Karoodoo KimSchell Lilou.hv Greta_blt_ XuWei.XuWei_ _EllaMccutcheon Bibi_Breslin Alaato_Jazyper FeliceNova Penelope.Ternes Yilan_Hua SaaraCaballero RosaliekeFuchs NnguyenJade AliceCharvet01 MikaSchndr Yar.Aguerr IdaHeiner AwarOdhiang AbbyChampion AmeliaGray LibbyyBennett Loublsn AnoukSmits__ Merlijne_Schorren Camille_Chifflot LiviaWalters GiselleNorman1 Walldamort IamHyunjiShin LiuTinglei0310 Mathilde_Henning RachelMarxx Mona_Tougaard LuluTenney AngelinaKendall_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08:16:28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29051686"/>
                  </a:ext>
                </a:extLst>
              </a:tr>
            </a:tbl>
          </a:graphicData>
        </a:graphic>
      </p:graphicFrame>
      <p:sp>
        <p:nvSpPr>
          <p:cNvPr id="4" name="Text Placeholder 3">
            <a:extLst>
              <a:ext uri="{FF2B5EF4-FFF2-40B4-BE49-F238E27FC236}">
                <a16:creationId xmlns:a16="http://schemas.microsoft.com/office/drawing/2014/main" id="{D1BB65BE-07EF-49AD-92BB-F327AFE2D8AB}"/>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2738243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A3D9A-9E4F-4A27-B090-78B3942D6A0A}"/>
              </a:ext>
            </a:extLst>
          </p:cNvPr>
          <p:cNvSpPr>
            <a:spLocks noGrp="1"/>
          </p:cNvSpPr>
          <p:nvPr>
            <p:ph type="title"/>
          </p:nvPr>
        </p:nvSpPr>
        <p:spPr/>
        <p:txBody>
          <a:bodyPr/>
          <a:lstStyle/>
          <a:p>
            <a:r>
              <a:rPr lang="en-US"/>
              <a:t>Instagram Posts Table | Luxe &amp; Beauty France - 15 of 17</a:t>
            </a:r>
          </a:p>
        </p:txBody>
      </p:sp>
      <p:graphicFrame>
        <p:nvGraphicFramePr>
          <p:cNvPr id="5" name="Table Placeholder 4">
            <a:extLst>
              <a:ext uri="{FF2B5EF4-FFF2-40B4-BE49-F238E27FC236}">
                <a16:creationId xmlns:a16="http://schemas.microsoft.com/office/drawing/2014/main" id="{16213F45-A926-40B1-B750-BFF745D60D03}"/>
              </a:ext>
            </a:extLst>
          </p:cNvPr>
          <p:cNvGraphicFramePr>
            <a:graphicFrameLocks noGrp="1"/>
          </p:cNvGraphicFramePr>
          <p:nvPr>
            <p:ph type="tbl" sz="quarter" idx="13"/>
            <p:extLst>
              <p:ext uri="{D42A27DB-BD31-4B8C-83A1-F6EECF244321}">
                <p14:modId xmlns:p14="http://schemas.microsoft.com/office/powerpoint/2010/main" val="340048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35822483"/>
                    </a:ext>
                  </a:extLst>
                </a:gridCol>
                <a:gridCol w="987552">
                  <a:extLst>
                    <a:ext uri="{9D8B030D-6E8A-4147-A177-3AD203B41FA5}">
                      <a16:colId xmlns:a16="http://schemas.microsoft.com/office/drawing/2014/main" val="2997392802"/>
                    </a:ext>
                  </a:extLst>
                </a:gridCol>
                <a:gridCol w="987552">
                  <a:extLst>
                    <a:ext uri="{9D8B030D-6E8A-4147-A177-3AD203B41FA5}">
                      <a16:colId xmlns:a16="http://schemas.microsoft.com/office/drawing/2014/main" val="1388970677"/>
                    </a:ext>
                  </a:extLst>
                </a:gridCol>
                <a:gridCol w="987552">
                  <a:extLst>
                    <a:ext uri="{9D8B030D-6E8A-4147-A177-3AD203B41FA5}">
                      <a16:colId xmlns:a16="http://schemas.microsoft.com/office/drawing/2014/main" val="462776176"/>
                    </a:ext>
                  </a:extLst>
                </a:gridCol>
                <a:gridCol w="987552">
                  <a:extLst>
                    <a:ext uri="{9D8B030D-6E8A-4147-A177-3AD203B41FA5}">
                      <a16:colId xmlns:a16="http://schemas.microsoft.com/office/drawing/2014/main" val="19711232"/>
                    </a:ext>
                  </a:extLst>
                </a:gridCol>
                <a:gridCol w="987552">
                  <a:extLst>
                    <a:ext uri="{9D8B030D-6E8A-4147-A177-3AD203B41FA5}">
                      <a16:colId xmlns:a16="http://schemas.microsoft.com/office/drawing/2014/main" val="429484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33686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dior - 2024-06-25 21:00:59</a:t>
                      </a:r>
                      <a:r>
                        <a:rPr kumimoji="0" lang="en-US" sz="1000" b="0" i="0" u="none" strike="noStrike" kern="1200" cap="none" spc="0" normalizeH="0" baseline="0" noProof="0">
                          <a:ln>
                            <a:noFill/>
                          </a:ln>
                          <a:solidFill>
                            <a:prstClr val="black"/>
                          </a:solidFill>
                          <a:effectLst/>
                          <a:uLnTx/>
                          <a:uFillTx/>
                          <a:latin typeface="Calibri"/>
                          <a:ea typeface="+mn-ea"/>
                          <a:cs typeface="+mn-cs"/>
                        </a:rPr>
                        <a:t>
 Brought to life through movement, light reflected from the precious surface of multiple creations on the #DiorCouture Autumn-Winter 2024-2025 runway, where MariaGraziaChiuri revealed a fondness for the lustrous luxuriance of dresses cut in slinky panne de velours. The moiré effect of a hazy gray one-shouldered column is replicated in the rippling jacquard weave of wrap-front trousers under a beaded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20:16:07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77268492"/>
                  </a:ext>
                </a:extLst>
              </a:tr>
            </a:tbl>
          </a:graphicData>
        </a:graphic>
      </p:graphicFrame>
      <p:sp>
        <p:nvSpPr>
          <p:cNvPr id="4" name="Text Placeholder 3">
            <a:extLst>
              <a:ext uri="{FF2B5EF4-FFF2-40B4-BE49-F238E27FC236}">
                <a16:creationId xmlns:a16="http://schemas.microsoft.com/office/drawing/2014/main" id="{214047EF-76BA-4574-9AD4-E3327E447251}"/>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1312441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7EC91-7C9C-46EF-B885-F052060E68CB}"/>
              </a:ext>
            </a:extLst>
          </p:cNvPr>
          <p:cNvSpPr>
            <a:spLocks noGrp="1"/>
          </p:cNvSpPr>
          <p:nvPr>
            <p:ph type="title"/>
          </p:nvPr>
        </p:nvSpPr>
        <p:spPr/>
        <p:txBody>
          <a:bodyPr/>
          <a:lstStyle/>
          <a:p>
            <a:r>
              <a:rPr lang="en-US"/>
              <a:t>Instagram Posts Table | Luxe &amp; Beauty France - 16 of 17</a:t>
            </a:r>
          </a:p>
        </p:txBody>
      </p:sp>
      <p:graphicFrame>
        <p:nvGraphicFramePr>
          <p:cNvPr id="5" name="Table Placeholder 4">
            <a:extLst>
              <a:ext uri="{FF2B5EF4-FFF2-40B4-BE49-F238E27FC236}">
                <a16:creationId xmlns:a16="http://schemas.microsoft.com/office/drawing/2014/main" id="{13C34766-1DF4-4DFA-AFD7-DB5DDCE37452}"/>
              </a:ext>
            </a:extLst>
          </p:cNvPr>
          <p:cNvGraphicFramePr>
            <a:graphicFrameLocks noGrp="1"/>
          </p:cNvGraphicFramePr>
          <p:nvPr>
            <p:ph type="tbl" sz="quarter" idx="13"/>
            <p:extLst>
              <p:ext uri="{D42A27DB-BD31-4B8C-83A1-F6EECF244321}">
                <p14:modId xmlns:p14="http://schemas.microsoft.com/office/powerpoint/2010/main" val="565570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28410188"/>
                    </a:ext>
                  </a:extLst>
                </a:gridCol>
                <a:gridCol w="987552">
                  <a:extLst>
                    <a:ext uri="{9D8B030D-6E8A-4147-A177-3AD203B41FA5}">
                      <a16:colId xmlns:a16="http://schemas.microsoft.com/office/drawing/2014/main" val="1542772298"/>
                    </a:ext>
                  </a:extLst>
                </a:gridCol>
                <a:gridCol w="987552">
                  <a:extLst>
                    <a:ext uri="{9D8B030D-6E8A-4147-A177-3AD203B41FA5}">
                      <a16:colId xmlns:a16="http://schemas.microsoft.com/office/drawing/2014/main" val="3719955558"/>
                    </a:ext>
                  </a:extLst>
                </a:gridCol>
                <a:gridCol w="987552">
                  <a:extLst>
                    <a:ext uri="{9D8B030D-6E8A-4147-A177-3AD203B41FA5}">
                      <a16:colId xmlns:a16="http://schemas.microsoft.com/office/drawing/2014/main" val="489401218"/>
                    </a:ext>
                  </a:extLst>
                </a:gridCol>
                <a:gridCol w="987552">
                  <a:extLst>
                    <a:ext uri="{9D8B030D-6E8A-4147-A177-3AD203B41FA5}">
                      <a16:colId xmlns:a16="http://schemas.microsoft.com/office/drawing/2014/main" val="1084869368"/>
                    </a:ext>
                  </a:extLst>
                </a:gridCol>
                <a:gridCol w="987552">
                  <a:extLst>
                    <a:ext uri="{9D8B030D-6E8A-4147-A177-3AD203B41FA5}">
                      <a16:colId xmlns:a16="http://schemas.microsoft.com/office/drawing/2014/main" val="2478969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4752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lancomeofficial - 2024-06-25 20:00:10</a:t>
                      </a:r>
                      <a:r>
                        <a:rPr kumimoji="0" lang="en-US" sz="1000" b="0" i="0" u="none" strike="noStrike" kern="1200" cap="none" spc="0" normalizeH="0" baseline="0" noProof="0">
                          <a:ln>
                            <a:noFill/>
                          </a:ln>
                          <a:solidFill>
                            <a:prstClr val="black"/>
                          </a:solidFill>
                          <a:effectLst/>
                          <a:uLnTx/>
                          <a:uFillTx/>
                          <a:latin typeface="Calibri"/>
                          <a:ea typeface="+mn-ea"/>
                          <a:cs typeface="+mn-cs"/>
                        </a:rPr>
                        <a:t>
 MESSY GRUNGE
Smokey eye + bold sparkles = the look your mom wishes she had in the 80s. Try lacoscione’s Messy Grunge look. Let’s get messy with lancomeofficial.
#MESSWITHLANCOME
MUA: rachidtahar
Hair: juliavng
Styling: joana_dacheville
Nails: yoanatg
Photo: irinabshestakova
Video: guillomnext.timv &amp; fabmancel.vsnrs
Production: saywho.fr   STEP 1 - COMPLEXION
Teint Idole Ultra Wear Care &amp; Glow Foundation
STEP 2 - EYES
Hypnôse 5-Color Eyeshadow Palette in shade 16 Drama Denim
Hypnôse 5-Color Eyeshadow Palette in shade 14 Smokey Chic
Hypnôse Drama Mascara
STEP 3 - LIPS
Lip Idôle in shade 57 Berrylicious
#Lancome #LudovicaCoscione #Makeup #TimeToGetMessy #adv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02:13:33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12676039"/>
                  </a:ext>
                </a:extLst>
              </a:tr>
            </a:tbl>
          </a:graphicData>
        </a:graphic>
      </p:graphicFrame>
      <p:sp>
        <p:nvSpPr>
          <p:cNvPr id="4" name="Text Placeholder 3">
            <a:extLst>
              <a:ext uri="{FF2B5EF4-FFF2-40B4-BE49-F238E27FC236}">
                <a16:creationId xmlns:a16="http://schemas.microsoft.com/office/drawing/2014/main" id="{5959A625-427A-4BE8-A505-17296289C99D}"/>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376354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8126D-36D9-4020-A44E-D8AD1C56D72F}"/>
              </a:ext>
            </a:extLst>
          </p:cNvPr>
          <p:cNvSpPr>
            <a:spLocks noGrp="1"/>
          </p:cNvSpPr>
          <p:nvPr>
            <p:ph type="title"/>
          </p:nvPr>
        </p:nvSpPr>
        <p:spPr/>
        <p:txBody>
          <a:bodyPr/>
          <a:lstStyle/>
          <a:p>
            <a:r>
              <a:rPr lang="en-US"/>
              <a:t>Instagram Posts Table | Luxe &amp; Beauty France - 17 of 17</a:t>
            </a:r>
          </a:p>
        </p:txBody>
      </p:sp>
      <p:graphicFrame>
        <p:nvGraphicFramePr>
          <p:cNvPr id="5" name="Table Placeholder 4">
            <a:extLst>
              <a:ext uri="{FF2B5EF4-FFF2-40B4-BE49-F238E27FC236}">
                <a16:creationId xmlns:a16="http://schemas.microsoft.com/office/drawing/2014/main" id="{C7180529-767A-445A-9562-12AC5F4C6F47}"/>
              </a:ext>
            </a:extLst>
          </p:cNvPr>
          <p:cNvGraphicFramePr>
            <a:graphicFrameLocks noGrp="1"/>
          </p:cNvGraphicFramePr>
          <p:nvPr>
            <p:ph type="tbl" sz="quarter" idx="13"/>
            <p:extLst>
              <p:ext uri="{D42A27DB-BD31-4B8C-83A1-F6EECF244321}">
                <p14:modId xmlns:p14="http://schemas.microsoft.com/office/powerpoint/2010/main" val="4192745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31813245"/>
                    </a:ext>
                  </a:extLst>
                </a:gridCol>
                <a:gridCol w="987552">
                  <a:extLst>
                    <a:ext uri="{9D8B030D-6E8A-4147-A177-3AD203B41FA5}">
                      <a16:colId xmlns:a16="http://schemas.microsoft.com/office/drawing/2014/main" val="2421791442"/>
                    </a:ext>
                  </a:extLst>
                </a:gridCol>
                <a:gridCol w="987552">
                  <a:extLst>
                    <a:ext uri="{9D8B030D-6E8A-4147-A177-3AD203B41FA5}">
                      <a16:colId xmlns:a16="http://schemas.microsoft.com/office/drawing/2014/main" val="1263546877"/>
                    </a:ext>
                  </a:extLst>
                </a:gridCol>
                <a:gridCol w="987552">
                  <a:extLst>
                    <a:ext uri="{9D8B030D-6E8A-4147-A177-3AD203B41FA5}">
                      <a16:colId xmlns:a16="http://schemas.microsoft.com/office/drawing/2014/main" val="266749405"/>
                    </a:ext>
                  </a:extLst>
                </a:gridCol>
                <a:gridCol w="987552">
                  <a:extLst>
                    <a:ext uri="{9D8B030D-6E8A-4147-A177-3AD203B41FA5}">
                      <a16:colId xmlns:a16="http://schemas.microsoft.com/office/drawing/2014/main" val="3841766575"/>
                    </a:ext>
                  </a:extLst>
                </a:gridCol>
                <a:gridCol w="987552">
                  <a:extLst>
                    <a:ext uri="{9D8B030D-6E8A-4147-A177-3AD203B41FA5}">
                      <a16:colId xmlns:a16="http://schemas.microsoft.com/office/drawing/2014/main" val="2027692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7386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chanelofficial - 2024-06-25 19:05:32</a:t>
                      </a:r>
                      <a:r>
                        <a:rPr kumimoji="0" lang="en-US" sz="1000" b="0" i="0" u="none" strike="noStrike" kern="1200" cap="none" spc="0" normalizeH="0" baseline="0" noProof="0">
                          <a:ln>
                            <a:noFill/>
                          </a:ln>
                          <a:solidFill>
                            <a:prstClr val="black"/>
                          </a:solidFill>
                          <a:effectLst/>
                          <a:uLnTx/>
                          <a:uFillTx/>
                          <a:latin typeface="Calibri"/>
                          <a:ea typeface="+mn-ea"/>
                          <a:cs typeface="+mn-cs"/>
                        </a:rPr>
                        <a:t>
 The CHANEL Fall-Winter 2024/25 Haute Couture collection, presented today in Paris, seized on the history of the Palais Garnier as a place to see and be seen. The show opened with a captivating silhouette: a long and voluminous cape in navy blue taffeta with a flounced smocked collar. Worn underneath, an ecru wool jersey bustier fully embroidered with beaded tassels and smocked braids, and ecru wool jersey briefs embellished with embroidered braids. 
See all the looks at chanel.com
#CHANELHauteCouture #CHANELShow Le19M #Le19M Maison_Lemarie #MaisonLemarie Vittoria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08:16:28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2003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dior - 2024-06-25 18:00:36</a:t>
                      </a:r>
                      <a:r>
                        <a:rPr kumimoji="0" lang="en-US" sz="1000" b="0" i="0" u="none" strike="noStrike" kern="1200" cap="none" spc="0" normalizeH="0" baseline="0" noProof="0">
                          <a:ln>
                            <a:noFill/>
                          </a:ln>
                          <a:solidFill>
                            <a:prstClr val="black"/>
                          </a:solidFill>
                          <a:effectLst/>
                          <a:uLnTx/>
                          <a:uFillTx/>
                          <a:latin typeface="Calibri"/>
                          <a:ea typeface="+mn-ea"/>
                          <a:cs typeface="+mn-cs"/>
                        </a:rPr>
                        <a:t>
 Further enlarging the circle of stunning #StarsinDior at the #DiorCouture Autumn-Winter 2024-2025 by MariaGraziaChiuri show in Paris on Monday were Dior ambassadors Beatrice Borromeo (AstreaFilms) and Souheila.Yacoub along with House friends SonamKapoor and QuintaB.
© Pierre__Mouton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20:16:07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3855408"/>
                  </a:ext>
                </a:extLst>
              </a:tr>
            </a:tbl>
          </a:graphicData>
        </a:graphic>
      </p:graphicFrame>
      <p:sp>
        <p:nvSpPr>
          <p:cNvPr id="4" name="Text Placeholder 3">
            <a:extLst>
              <a:ext uri="{FF2B5EF4-FFF2-40B4-BE49-F238E27FC236}">
                <a16:creationId xmlns:a16="http://schemas.microsoft.com/office/drawing/2014/main" id="{DB2C9CB5-6E93-4A8A-9B87-6914171C31DC}"/>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2762192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91CEA-6FAD-46CC-9C7D-5C7727112375}"/>
              </a:ext>
            </a:extLst>
          </p:cNvPr>
          <p:cNvSpPr>
            <a:spLocks noGrp="1"/>
          </p:cNvSpPr>
          <p:nvPr>
            <p:ph type="title"/>
          </p:nvPr>
        </p:nvSpPr>
        <p:spPr/>
        <p:txBody>
          <a:bodyPr/>
          <a:lstStyle/>
          <a:p>
            <a:r>
              <a:rPr lang="en-US"/>
              <a:t>Instagram Interaction Rate By Post Type | Luxe &amp; Beauty France</a:t>
            </a:r>
          </a:p>
        </p:txBody>
      </p:sp>
      <p:graphicFrame>
        <p:nvGraphicFramePr>
          <p:cNvPr id="6" name="Chart Placeholder 5">
            <a:extLst>
              <a:ext uri="{FF2B5EF4-FFF2-40B4-BE49-F238E27FC236}">
                <a16:creationId xmlns:a16="http://schemas.microsoft.com/office/drawing/2014/main" id="{75F5D851-A73A-4B3E-A480-0998B2820E97}"/>
              </a:ext>
            </a:extLst>
          </p:cNvPr>
          <p:cNvGraphicFramePr>
            <a:graphicFrameLocks noGrp="1"/>
          </p:cNvGraphicFramePr>
          <p:nvPr>
            <p:ph type="chart" sz="quarter" idx="13"/>
            <p:extLst>
              <p:ext uri="{D42A27DB-BD31-4B8C-83A1-F6EECF244321}">
                <p14:modId xmlns:p14="http://schemas.microsoft.com/office/powerpoint/2010/main" val="1249282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19D7A0-9195-4461-98B4-BC1E86F6BC68}"/>
              </a:ext>
            </a:extLst>
          </p:cNvPr>
          <p:cNvSpPr>
            <a:spLocks noGrp="1"/>
          </p:cNvSpPr>
          <p:nvPr>
            <p:ph type="body" sz="quarter" idx="14"/>
          </p:nvPr>
        </p:nvSpPr>
        <p:spPr/>
        <p:txBody>
          <a:bodyPr/>
          <a:lstStyle/>
          <a:p>
            <a:r>
              <a:rPr lang="en-US"/>
              <a:t>06/12/2024 - 06/26/2024</a:t>
            </a:r>
          </a:p>
        </p:txBody>
      </p:sp>
      <p:sp>
        <p:nvSpPr>
          <p:cNvPr id="5" name="Footer Placeholder 4">
            <a:extLst>
              <a:ext uri="{FF2B5EF4-FFF2-40B4-BE49-F238E27FC236}">
                <a16:creationId xmlns:a16="http://schemas.microsoft.com/office/drawing/2014/main" id="{478CCD00-E628-46C5-9692-BBA9368BEB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951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3FDCD-3332-4275-8614-C687CFD6E82D}"/>
              </a:ext>
            </a:extLst>
          </p:cNvPr>
          <p:cNvSpPr>
            <a:spLocks noGrp="1"/>
          </p:cNvSpPr>
          <p:nvPr>
            <p:ph type="title"/>
          </p:nvPr>
        </p:nvSpPr>
        <p:spPr/>
        <p:txBody>
          <a:bodyPr/>
          <a:lstStyle/>
          <a:p>
            <a:r>
              <a:rPr lang="en-US"/>
              <a:t>Instagram Post Type Distribution Per Profile | Luxe &amp; Beauty France</a:t>
            </a:r>
          </a:p>
        </p:txBody>
      </p:sp>
      <p:graphicFrame>
        <p:nvGraphicFramePr>
          <p:cNvPr id="6" name="Chart Placeholder 5">
            <a:extLst>
              <a:ext uri="{FF2B5EF4-FFF2-40B4-BE49-F238E27FC236}">
                <a16:creationId xmlns:a16="http://schemas.microsoft.com/office/drawing/2014/main" id="{A26A1225-3267-4648-A69F-5324B82DBA8C}"/>
              </a:ext>
            </a:extLst>
          </p:cNvPr>
          <p:cNvGraphicFramePr>
            <a:graphicFrameLocks noGrp="1"/>
          </p:cNvGraphicFramePr>
          <p:nvPr>
            <p:ph type="chart" sz="quarter" idx="13"/>
            <p:extLst>
              <p:ext uri="{D42A27DB-BD31-4B8C-83A1-F6EECF244321}">
                <p14:modId xmlns:p14="http://schemas.microsoft.com/office/powerpoint/2010/main" val="637638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F1E4B3-BE55-49E1-8AAD-9726C67E714D}"/>
              </a:ext>
            </a:extLst>
          </p:cNvPr>
          <p:cNvSpPr>
            <a:spLocks noGrp="1"/>
          </p:cNvSpPr>
          <p:nvPr>
            <p:ph type="body" sz="quarter" idx="14"/>
          </p:nvPr>
        </p:nvSpPr>
        <p:spPr/>
        <p:txBody>
          <a:bodyPr/>
          <a:lstStyle/>
          <a:p>
            <a:r>
              <a:rPr lang="en-US"/>
              <a:t>06/12/2024 - 06/26/2024</a:t>
            </a:r>
          </a:p>
        </p:txBody>
      </p:sp>
      <p:sp>
        <p:nvSpPr>
          <p:cNvPr id="5" name="Footer Placeholder 4">
            <a:extLst>
              <a:ext uri="{FF2B5EF4-FFF2-40B4-BE49-F238E27FC236}">
                <a16:creationId xmlns:a16="http://schemas.microsoft.com/office/drawing/2014/main" id="{BB521E56-3C64-4166-A654-9F9F09F707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3485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775E9-CF89-413C-B662-895D71CF44D8}"/>
              </a:ext>
            </a:extLst>
          </p:cNvPr>
          <p:cNvSpPr>
            <a:spLocks noGrp="1"/>
          </p:cNvSpPr>
          <p:nvPr>
            <p:ph type="title"/>
          </p:nvPr>
        </p:nvSpPr>
        <p:spPr/>
        <p:txBody>
          <a:bodyPr/>
          <a:lstStyle/>
          <a:p>
            <a:r>
              <a:rPr lang="en-US"/>
              <a:t>Instagram Hashtag Detection | Luxe &amp; Beauty France - 1 of 3</a:t>
            </a:r>
          </a:p>
        </p:txBody>
      </p:sp>
      <p:graphicFrame>
        <p:nvGraphicFramePr>
          <p:cNvPr id="5" name="Table Placeholder 4">
            <a:extLst>
              <a:ext uri="{FF2B5EF4-FFF2-40B4-BE49-F238E27FC236}">
                <a16:creationId xmlns:a16="http://schemas.microsoft.com/office/drawing/2014/main" id="{53EF18EB-5703-4754-BC0F-DECF23A5ECDD}"/>
              </a:ext>
            </a:extLst>
          </p:cNvPr>
          <p:cNvGraphicFramePr>
            <a:graphicFrameLocks noGrp="1"/>
          </p:cNvGraphicFramePr>
          <p:nvPr>
            <p:ph type="tbl" sz="quarter" idx="13"/>
            <p:extLst>
              <p:ext uri="{D42A27DB-BD31-4B8C-83A1-F6EECF244321}">
                <p14:modId xmlns:p14="http://schemas.microsoft.com/office/powerpoint/2010/main" val="2579800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41806008"/>
                    </a:ext>
                  </a:extLst>
                </a:gridCol>
                <a:gridCol w="1399032">
                  <a:extLst>
                    <a:ext uri="{9D8B030D-6E8A-4147-A177-3AD203B41FA5}">
                      <a16:colId xmlns:a16="http://schemas.microsoft.com/office/drawing/2014/main" val="3511241610"/>
                    </a:ext>
                  </a:extLst>
                </a:gridCol>
                <a:gridCol w="1399032">
                  <a:extLst>
                    <a:ext uri="{9D8B030D-6E8A-4147-A177-3AD203B41FA5}">
                      <a16:colId xmlns:a16="http://schemas.microsoft.com/office/drawing/2014/main" val="2012070880"/>
                    </a:ext>
                  </a:extLst>
                </a:gridCol>
                <a:gridCol w="1399032">
                  <a:extLst>
                    <a:ext uri="{9D8B030D-6E8A-4147-A177-3AD203B41FA5}">
                      <a16:colId xmlns:a16="http://schemas.microsoft.com/office/drawing/2014/main" val="3403881924"/>
                    </a:ext>
                  </a:extLst>
                </a:gridCol>
                <a:gridCol w="1399032">
                  <a:extLst>
                    <a:ext uri="{9D8B030D-6E8A-4147-A177-3AD203B41FA5}">
                      <a16:colId xmlns:a16="http://schemas.microsoft.com/office/drawing/2014/main" val="3287950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573154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#Lancome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8169.303030303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8295.8484848485</a:t>
                      </a:r>
                    </a:p>
                  </a:txBody>
                  <a:tcPr/>
                </a:tc>
                <a:extLst>
                  <a:ext uri="{0D108BD9-81ED-4DB2-BD59-A6C34878D82A}">
                    <a16:rowId xmlns:a16="http://schemas.microsoft.com/office/drawing/2014/main" val="50723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#DiorSummer25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87486.444444444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88519.333333333</a:t>
                      </a:r>
                    </a:p>
                  </a:txBody>
                  <a:tcPr/>
                </a:tc>
                <a:extLst>
                  <a:ext uri="{0D108BD9-81ED-4DB2-BD59-A6C34878D82A}">
                    <a16:rowId xmlns:a16="http://schemas.microsoft.com/office/drawing/2014/main" val="2887702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#Makeup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7267.84</a:t>
                      </a:r>
                    </a:p>
                  </a:txBody>
                  <a:tcPr/>
                </a:tc>
                <a:extLst>
                  <a:ext uri="{0D108BD9-81ED-4DB2-BD59-A6C34878D82A}">
                    <a16:rowId xmlns:a16="http://schemas.microsoft.com/office/drawing/2014/main" val="156247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#DiorCouture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87037</a:t>
                      </a:r>
                    </a:p>
                  </a:txBody>
                  <a:tcPr/>
                </a:tc>
                <a:extLst>
                  <a:ext uri="{0D108BD9-81ED-4DB2-BD59-A6C34878D82A}">
                    <a16:rowId xmlns:a16="http://schemas.microsoft.com/office/drawing/2014/main" val="416339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10955.35</a:t>
                      </a:r>
                    </a:p>
                  </a:txBody>
                  <a:tcPr/>
                </a:tc>
                <a:extLst>
                  <a:ext uri="{0D108BD9-81ED-4DB2-BD59-A6C34878D82A}">
                    <a16:rowId xmlns:a16="http://schemas.microsoft.com/office/drawing/2014/main" val="3185648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#CHANELHauteCouture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36811.947368421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233.42105263158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37045.368421053</a:t>
                      </a:r>
                    </a:p>
                  </a:txBody>
                  <a:tcPr/>
                </a:tc>
                <a:extLst>
                  <a:ext uri="{0D108BD9-81ED-4DB2-BD59-A6C34878D82A}">
                    <a16:rowId xmlns:a16="http://schemas.microsoft.com/office/drawing/2014/main" val="2041993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#CHANELShow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36811.947368421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233.42105263158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37045.368421053</a:t>
                      </a:r>
                    </a:p>
                  </a:txBody>
                  <a:tcPr/>
                </a:tc>
                <a:extLst>
                  <a:ext uri="{0D108BD9-81ED-4DB2-BD59-A6C34878D82A}">
                    <a16:rowId xmlns:a16="http://schemas.microsoft.com/office/drawing/2014/main" val="1118014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#Summer2025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6749.4666666667</a:t>
                      </a:r>
                    </a:p>
                  </a:txBody>
                  <a:tcPr/>
                </a:tc>
                <a:extLst>
                  <a:ext uri="{0D108BD9-81ED-4DB2-BD59-A6C34878D82A}">
                    <a16:rowId xmlns:a16="http://schemas.microsoft.com/office/drawing/2014/main" val="230681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#ParisFashionWeek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6749.4666666667</a:t>
                      </a:r>
                    </a:p>
                  </a:txBody>
                  <a:tcPr/>
                </a:tc>
                <a:extLst>
                  <a:ext uri="{0D108BD9-81ED-4DB2-BD59-A6C34878D82A}">
                    <a16:rowId xmlns:a16="http://schemas.microsoft.com/office/drawing/2014/main" val="143146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#PFW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6749.4666666667</a:t>
                      </a:r>
                    </a:p>
                  </a:txBody>
                  <a:tcPr/>
                </a:tc>
                <a:extLst>
                  <a:ext uri="{0D108BD9-81ED-4DB2-BD59-A6C34878D82A}">
                    <a16:rowId xmlns:a16="http://schemas.microsoft.com/office/drawing/2014/main" val="1864734987"/>
                  </a:ext>
                </a:extLst>
              </a:tr>
            </a:tbl>
          </a:graphicData>
        </a:graphic>
      </p:graphicFrame>
      <p:sp>
        <p:nvSpPr>
          <p:cNvPr id="4" name="Text Placeholder 3">
            <a:extLst>
              <a:ext uri="{FF2B5EF4-FFF2-40B4-BE49-F238E27FC236}">
                <a16:creationId xmlns:a16="http://schemas.microsoft.com/office/drawing/2014/main" id="{2E914463-E44A-4A12-A051-B956133CD3F1}"/>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1032232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FB260-6A5A-4A89-B19F-37603E97879D}"/>
              </a:ext>
            </a:extLst>
          </p:cNvPr>
          <p:cNvSpPr>
            <a:spLocks noGrp="1"/>
          </p:cNvSpPr>
          <p:nvPr>
            <p:ph type="title"/>
          </p:nvPr>
        </p:nvSpPr>
        <p:spPr/>
        <p:txBody>
          <a:bodyPr/>
          <a:lstStyle/>
          <a:p>
            <a:r>
              <a:rPr lang="en-US"/>
              <a:t>Instagram Hashtag Detection | Luxe &amp; Beauty France - 2 of 3</a:t>
            </a:r>
          </a:p>
        </p:txBody>
      </p:sp>
      <p:graphicFrame>
        <p:nvGraphicFramePr>
          <p:cNvPr id="5" name="Table Placeholder 4">
            <a:extLst>
              <a:ext uri="{FF2B5EF4-FFF2-40B4-BE49-F238E27FC236}">
                <a16:creationId xmlns:a16="http://schemas.microsoft.com/office/drawing/2014/main" id="{9A50DB57-1846-48F1-B799-FB2A7FE0F20A}"/>
              </a:ext>
            </a:extLst>
          </p:cNvPr>
          <p:cNvGraphicFramePr>
            <a:graphicFrameLocks noGrp="1"/>
          </p:cNvGraphicFramePr>
          <p:nvPr>
            <p:ph type="tbl" sz="quarter" idx="13"/>
            <p:extLst>
              <p:ext uri="{D42A27DB-BD31-4B8C-83A1-F6EECF244321}">
                <p14:modId xmlns:p14="http://schemas.microsoft.com/office/powerpoint/2010/main" val="1416477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24725502"/>
                    </a:ext>
                  </a:extLst>
                </a:gridCol>
                <a:gridCol w="1399032">
                  <a:extLst>
                    <a:ext uri="{9D8B030D-6E8A-4147-A177-3AD203B41FA5}">
                      <a16:colId xmlns:a16="http://schemas.microsoft.com/office/drawing/2014/main" val="1296933974"/>
                    </a:ext>
                  </a:extLst>
                </a:gridCol>
                <a:gridCol w="1399032">
                  <a:extLst>
                    <a:ext uri="{9D8B030D-6E8A-4147-A177-3AD203B41FA5}">
                      <a16:colId xmlns:a16="http://schemas.microsoft.com/office/drawing/2014/main" val="3182225749"/>
                    </a:ext>
                  </a:extLst>
                </a:gridCol>
                <a:gridCol w="1399032">
                  <a:extLst>
                    <a:ext uri="{9D8B030D-6E8A-4147-A177-3AD203B41FA5}">
                      <a16:colId xmlns:a16="http://schemas.microsoft.com/office/drawing/2014/main" val="3986089998"/>
                    </a:ext>
                  </a:extLst>
                </a:gridCol>
                <a:gridCol w="1399032">
                  <a:extLst>
                    <a:ext uri="{9D8B030D-6E8A-4147-A177-3AD203B41FA5}">
                      <a16:colId xmlns:a16="http://schemas.microsoft.com/office/drawing/2014/main" val="2907225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9654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#HermesHomme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6749.4666666667</a:t>
                      </a:r>
                    </a:p>
                  </a:txBody>
                  <a:tcPr/>
                </a:tc>
                <a:extLst>
                  <a:ext uri="{0D108BD9-81ED-4DB2-BD59-A6C34878D82A}">
                    <a16:rowId xmlns:a16="http://schemas.microsoft.com/office/drawing/2014/main" val="45657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18229.066666667</a:t>
                      </a:r>
                    </a:p>
                  </a:txBody>
                  <a:tcPr/>
                </a:tc>
                <a:extLst>
                  <a:ext uri="{0D108BD9-81ED-4DB2-BD59-A6C34878D82A}">
                    <a16:rowId xmlns:a16="http://schemas.microsoft.com/office/drawing/2014/main" val="244484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#N5Drop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18229.066666667</a:t>
                      </a:r>
                    </a:p>
                  </a:txBody>
                  <a:tcPr/>
                </a:tc>
                <a:extLst>
                  <a:ext uri="{0D108BD9-81ED-4DB2-BD59-A6C34878D82A}">
                    <a16:rowId xmlns:a16="http://schemas.microsoft.com/office/drawing/2014/main" val="175453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#CHANELFragrance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18229.066666667</a:t>
                      </a:r>
                    </a:p>
                  </a:txBody>
                  <a:tcPr/>
                </a:tc>
                <a:extLst>
                  <a:ext uri="{0D108BD9-81ED-4DB2-BD59-A6C34878D82A}">
                    <a16:rowId xmlns:a16="http://schemas.microsoft.com/office/drawing/2014/main" val="1894410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#IdoleHouse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7977.2666666667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8063.3333333333</a:t>
                      </a:r>
                    </a:p>
                  </a:txBody>
                  <a:tcPr/>
                </a:tc>
                <a:extLst>
                  <a:ext uri="{0D108BD9-81ED-4DB2-BD59-A6C34878D82A}">
                    <a16:rowId xmlns:a16="http://schemas.microsoft.com/office/drawing/2014/main" val="3570853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#CHANELCoutureOclock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19745.333333333</a:t>
                      </a:r>
                    </a:p>
                  </a:txBody>
                  <a:tcPr/>
                </a:tc>
                <a:extLst>
                  <a:ext uri="{0D108BD9-81ED-4DB2-BD59-A6C34878D82A}">
                    <a16:rowId xmlns:a16="http://schemas.microsoft.com/office/drawing/2014/main" val="178182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#CHANELWatches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19745.333333333</a:t>
                      </a:r>
                    </a:p>
                  </a:txBody>
                  <a:tcPr/>
                </a:tc>
                <a:extLst>
                  <a:ext uri="{0D108BD9-81ED-4DB2-BD59-A6C34878D82A}">
                    <a16:rowId xmlns:a16="http://schemas.microsoft.com/office/drawing/2014/main" val="72138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#LancomeIdole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7355.5833333333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7438.25</a:t>
                      </a:r>
                    </a:p>
                  </a:txBody>
                  <a:tcPr/>
                </a:tc>
                <a:extLst>
                  <a:ext uri="{0D108BD9-81ED-4DB2-BD59-A6C34878D82A}">
                    <a16:rowId xmlns:a16="http://schemas.microsoft.com/office/drawing/2014/main" val="225932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#LancomeMakeup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5469.7</a:t>
                      </a:r>
                    </a:p>
                  </a:txBody>
                  <a:tcPr/>
                </a:tc>
                <a:extLst>
                  <a:ext uri="{0D108BD9-81ED-4DB2-BD59-A6C34878D82A}">
                    <a16:rowId xmlns:a16="http://schemas.microsoft.com/office/drawing/2014/main" val="95904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#DiorMagazine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26830.111111111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26926.444444444</a:t>
                      </a:r>
                    </a:p>
                  </a:txBody>
                  <a:tcPr/>
                </a:tc>
                <a:extLst>
                  <a:ext uri="{0D108BD9-81ED-4DB2-BD59-A6C34878D82A}">
                    <a16:rowId xmlns:a16="http://schemas.microsoft.com/office/drawing/2014/main" val="995827030"/>
                  </a:ext>
                </a:extLst>
              </a:tr>
            </a:tbl>
          </a:graphicData>
        </a:graphic>
      </p:graphicFrame>
      <p:sp>
        <p:nvSpPr>
          <p:cNvPr id="4" name="Text Placeholder 3">
            <a:extLst>
              <a:ext uri="{FF2B5EF4-FFF2-40B4-BE49-F238E27FC236}">
                <a16:creationId xmlns:a16="http://schemas.microsoft.com/office/drawing/2014/main" id="{910A3627-864D-4F1C-BE62-146ECEA700E2}"/>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4110438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7BDA3-C2E8-4B04-A0A3-29F6C204EFFE}"/>
              </a:ext>
            </a:extLst>
          </p:cNvPr>
          <p:cNvSpPr>
            <a:spLocks noGrp="1"/>
          </p:cNvSpPr>
          <p:nvPr>
            <p:ph type="title"/>
          </p:nvPr>
        </p:nvSpPr>
        <p:spPr/>
        <p:txBody>
          <a:bodyPr/>
          <a:lstStyle/>
          <a:p>
            <a:r>
              <a:rPr lang="en-US"/>
              <a:t>Instagram Hashtag Detection | Luxe &amp; Beauty France - 3 of 3</a:t>
            </a:r>
          </a:p>
        </p:txBody>
      </p:sp>
      <p:graphicFrame>
        <p:nvGraphicFramePr>
          <p:cNvPr id="5" name="Table Placeholder 4">
            <a:extLst>
              <a:ext uri="{FF2B5EF4-FFF2-40B4-BE49-F238E27FC236}">
                <a16:creationId xmlns:a16="http://schemas.microsoft.com/office/drawing/2014/main" id="{45CD18E0-CE29-4512-8007-F20613A8983E}"/>
              </a:ext>
            </a:extLst>
          </p:cNvPr>
          <p:cNvGraphicFramePr>
            <a:graphicFrameLocks noGrp="1"/>
          </p:cNvGraphicFramePr>
          <p:nvPr>
            <p:ph type="tbl" sz="quarter" idx="13"/>
            <p:extLst>
              <p:ext uri="{D42A27DB-BD31-4B8C-83A1-F6EECF244321}">
                <p14:modId xmlns:p14="http://schemas.microsoft.com/office/powerpoint/2010/main" val="1671829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55808268"/>
                    </a:ext>
                  </a:extLst>
                </a:gridCol>
                <a:gridCol w="1399032">
                  <a:extLst>
                    <a:ext uri="{9D8B030D-6E8A-4147-A177-3AD203B41FA5}">
                      <a16:colId xmlns:a16="http://schemas.microsoft.com/office/drawing/2014/main" val="2309402393"/>
                    </a:ext>
                  </a:extLst>
                </a:gridCol>
                <a:gridCol w="1399032">
                  <a:extLst>
                    <a:ext uri="{9D8B030D-6E8A-4147-A177-3AD203B41FA5}">
                      <a16:colId xmlns:a16="http://schemas.microsoft.com/office/drawing/2014/main" val="414463719"/>
                    </a:ext>
                  </a:extLst>
                </a:gridCol>
                <a:gridCol w="1399032">
                  <a:extLst>
                    <a:ext uri="{9D8B030D-6E8A-4147-A177-3AD203B41FA5}">
                      <a16:colId xmlns:a16="http://schemas.microsoft.com/office/drawing/2014/main" val="4111637624"/>
                    </a:ext>
                  </a:extLst>
                </a:gridCol>
                <a:gridCol w="1399032">
                  <a:extLst>
                    <a:ext uri="{9D8B030D-6E8A-4147-A177-3AD203B41FA5}">
                      <a16:colId xmlns:a16="http://schemas.microsoft.com/office/drawing/2014/main" val="2685964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60828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#StarsinDior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136279.77777778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3232.5555555556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139512.33333333</a:t>
                      </a:r>
                    </a:p>
                  </a:txBody>
                  <a:tcPr/>
                </a:tc>
                <a:extLst>
                  <a:ext uri="{0D108BD9-81ED-4DB2-BD59-A6C34878D82A}">
                    <a16:rowId xmlns:a16="http://schemas.microsoft.com/office/drawing/2014/main" val="113654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42965</a:t>
                      </a:r>
                    </a:p>
                  </a:txBody>
                  <a:tcPr/>
                </a:tc>
                <a:extLst>
                  <a:ext uri="{0D108BD9-81ED-4DB2-BD59-A6C34878D82A}">
                    <a16:rowId xmlns:a16="http://schemas.microsoft.com/office/drawing/2014/main" val="408606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#SaintLaurent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42965</a:t>
                      </a:r>
                    </a:p>
                  </a:txBody>
                  <a:tcPr/>
                </a:tc>
                <a:extLst>
                  <a:ext uri="{0D108BD9-81ED-4DB2-BD59-A6C34878D82A}">
                    <a16:rowId xmlns:a16="http://schemas.microsoft.com/office/drawing/2014/main" val="2686138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#MESSWITHLANCOME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7726</a:t>
                      </a:r>
                    </a:p>
                  </a:txBody>
                  <a:tcPr/>
                </a:tc>
                <a:extLst>
                  <a:ext uri="{0D108BD9-81ED-4DB2-BD59-A6C34878D82A}">
                    <a16:rowId xmlns:a16="http://schemas.microsoft.com/office/drawing/2014/main" val="201874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#TimeToGetMessy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7726</a:t>
                      </a:r>
                    </a:p>
                  </a:txBody>
                  <a:tcPr/>
                </a:tc>
                <a:extLst>
                  <a:ext uri="{0D108BD9-81ED-4DB2-BD59-A6C34878D82A}">
                    <a16:rowId xmlns:a16="http://schemas.microsoft.com/office/drawing/2014/main" val="3385938106"/>
                  </a:ext>
                </a:extLst>
              </a:tr>
            </a:tbl>
          </a:graphicData>
        </a:graphic>
      </p:graphicFrame>
      <p:sp>
        <p:nvSpPr>
          <p:cNvPr id="4" name="Text Placeholder 3">
            <a:extLst>
              <a:ext uri="{FF2B5EF4-FFF2-40B4-BE49-F238E27FC236}">
                <a16:creationId xmlns:a16="http://schemas.microsoft.com/office/drawing/2014/main" id="{50EADBC9-17C8-44C9-ABCC-64865D130F74}"/>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4079118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0082F-06BE-4097-82BA-88C1834BB2D2}"/>
              </a:ext>
            </a:extLst>
          </p:cNvPr>
          <p:cNvSpPr>
            <a:spLocks noGrp="1"/>
          </p:cNvSpPr>
          <p:nvPr>
            <p:ph type="title"/>
          </p:nvPr>
        </p:nvSpPr>
        <p:spPr/>
        <p:txBody>
          <a:bodyPr/>
          <a:lstStyle/>
          <a:p>
            <a:r>
              <a:rPr lang="en-US"/>
              <a:t>Facebook Interactions Distribution | Luxe &amp; Beauty France</a:t>
            </a:r>
          </a:p>
        </p:txBody>
      </p:sp>
      <p:graphicFrame>
        <p:nvGraphicFramePr>
          <p:cNvPr id="6" name="Chart Placeholder 5">
            <a:extLst>
              <a:ext uri="{FF2B5EF4-FFF2-40B4-BE49-F238E27FC236}">
                <a16:creationId xmlns:a16="http://schemas.microsoft.com/office/drawing/2014/main" id="{C159D9A0-8654-4BAE-8A9B-C1E88C33332A}"/>
              </a:ext>
            </a:extLst>
          </p:cNvPr>
          <p:cNvGraphicFramePr>
            <a:graphicFrameLocks noGrp="1"/>
          </p:cNvGraphicFramePr>
          <p:nvPr>
            <p:ph type="chart" sz="quarter" idx="13"/>
            <p:extLst>
              <p:ext uri="{D42A27DB-BD31-4B8C-83A1-F6EECF244321}">
                <p14:modId xmlns:p14="http://schemas.microsoft.com/office/powerpoint/2010/main" val="3257666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50203E-F330-4DCF-8D78-C65EAF445264}"/>
              </a:ext>
            </a:extLst>
          </p:cNvPr>
          <p:cNvSpPr>
            <a:spLocks noGrp="1"/>
          </p:cNvSpPr>
          <p:nvPr>
            <p:ph type="body" sz="quarter" idx="14"/>
          </p:nvPr>
        </p:nvSpPr>
        <p:spPr/>
        <p:txBody>
          <a:bodyPr/>
          <a:lstStyle/>
          <a:p>
            <a:r>
              <a:rPr lang="en-US"/>
              <a:t>06/12/2024 - 06/26/2024</a:t>
            </a:r>
          </a:p>
        </p:txBody>
      </p:sp>
      <p:sp>
        <p:nvSpPr>
          <p:cNvPr id="5" name="Footer Placeholder 4">
            <a:extLst>
              <a:ext uri="{FF2B5EF4-FFF2-40B4-BE49-F238E27FC236}">
                <a16:creationId xmlns:a16="http://schemas.microsoft.com/office/drawing/2014/main" id="{C5476314-9321-495A-9227-6A29649D0A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802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1A07E-12C2-4EF4-A098-BF83D492C8BE}"/>
              </a:ext>
            </a:extLst>
          </p:cNvPr>
          <p:cNvSpPr>
            <a:spLocks noGrp="1"/>
          </p:cNvSpPr>
          <p:nvPr>
            <p:ph type="title"/>
          </p:nvPr>
        </p:nvSpPr>
        <p:spPr/>
        <p:txBody>
          <a:bodyPr/>
          <a:lstStyle/>
          <a:p>
            <a:r>
              <a:rPr lang="en-US"/>
              <a:t>Facebook Fan Distribution | Luxe &amp; Beauty France</a:t>
            </a:r>
          </a:p>
        </p:txBody>
      </p:sp>
      <p:graphicFrame>
        <p:nvGraphicFramePr>
          <p:cNvPr id="6" name="Chart Placeholder 5">
            <a:extLst>
              <a:ext uri="{FF2B5EF4-FFF2-40B4-BE49-F238E27FC236}">
                <a16:creationId xmlns:a16="http://schemas.microsoft.com/office/drawing/2014/main" id="{5D65A02F-191E-42DD-8B79-EC4298D5E0F4}"/>
              </a:ext>
            </a:extLst>
          </p:cNvPr>
          <p:cNvGraphicFramePr>
            <a:graphicFrameLocks noGrp="1"/>
          </p:cNvGraphicFramePr>
          <p:nvPr>
            <p:ph type="chart" sz="quarter" idx="13"/>
            <p:extLst>
              <p:ext uri="{D42A27DB-BD31-4B8C-83A1-F6EECF244321}">
                <p14:modId xmlns:p14="http://schemas.microsoft.com/office/powerpoint/2010/main" val="259612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0EDC97-67C7-4A94-83E1-EF472F21C6F0}"/>
              </a:ext>
            </a:extLst>
          </p:cNvPr>
          <p:cNvSpPr>
            <a:spLocks noGrp="1"/>
          </p:cNvSpPr>
          <p:nvPr>
            <p:ph type="body" sz="quarter" idx="14"/>
          </p:nvPr>
        </p:nvSpPr>
        <p:spPr/>
        <p:txBody>
          <a:bodyPr/>
          <a:lstStyle/>
          <a:p>
            <a:r>
              <a:rPr lang="en-US"/>
              <a:t>06/12/2024 - 06/26/2024</a:t>
            </a:r>
          </a:p>
        </p:txBody>
      </p:sp>
      <p:sp>
        <p:nvSpPr>
          <p:cNvPr id="5" name="Footer Placeholder 4">
            <a:extLst>
              <a:ext uri="{FF2B5EF4-FFF2-40B4-BE49-F238E27FC236}">
                <a16:creationId xmlns:a16="http://schemas.microsoft.com/office/drawing/2014/main" id="{E4D6CE56-64DD-43F6-909E-388E148462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6011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CDCA9-89B6-42F0-8D24-98A3F1771737}"/>
              </a:ext>
            </a:extLst>
          </p:cNvPr>
          <p:cNvSpPr>
            <a:spLocks noGrp="1"/>
          </p:cNvSpPr>
          <p:nvPr>
            <p:ph type="title"/>
          </p:nvPr>
        </p:nvSpPr>
        <p:spPr/>
        <p:txBody>
          <a:bodyPr/>
          <a:lstStyle/>
          <a:p>
            <a:r>
              <a:rPr lang="en-US"/>
              <a:t>Facebook Fan Distribution Development | Luxe &amp; Beauty France</a:t>
            </a:r>
          </a:p>
        </p:txBody>
      </p:sp>
      <p:graphicFrame>
        <p:nvGraphicFramePr>
          <p:cNvPr id="6" name="Chart Placeholder 5">
            <a:extLst>
              <a:ext uri="{FF2B5EF4-FFF2-40B4-BE49-F238E27FC236}">
                <a16:creationId xmlns:a16="http://schemas.microsoft.com/office/drawing/2014/main" id="{6215591D-BC39-47B3-841C-C46D9867BEA4}"/>
              </a:ext>
            </a:extLst>
          </p:cNvPr>
          <p:cNvGraphicFramePr>
            <a:graphicFrameLocks noGrp="1"/>
          </p:cNvGraphicFramePr>
          <p:nvPr>
            <p:ph type="chart" sz="quarter" idx="13"/>
            <p:extLst>
              <p:ext uri="{D42A27DB-BD31-4B8C-83A1-F6EECF244321}">
                <p14:modId xmlns:p14="http://schemas.microsoft.com/office/powerpoint/2010/main" val="2208203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23CE4B-6844-45D4-AB5C-0C01A844E9A7}"/>
              </a:ext>
            </a:extLst>
          </p:cNvPr>
          <p:cNvSpPr>
            <a:spLocks noGrp="1"/>
          </p:cNvSpPr>
          <p:nvPr>
            <p:ph type="body" sz="quarter" idx="14"/>
          </p:nvPr>
        </p:nvSpPr>
        <p:spPr/>
        <p:txBody>
          <a:bodyPr/>
          <a:lstStyle/>
          <a:p>
            <a:r>
              <a:rPr lang="en-US"/>
              <a:t>06/12/2024 - 06/26/2024</a:t>
            </a:r>
          </a:p>
        </p:txBody>
      </p:sp>
      <p:sp>
        <p:nvSpPr>
          <p:cNvPr id="5" name="Footer Placeholder 4">
            <a:extLst>
              <a:ext uri="{FF2B5EF4-FFF2-40B4-BE49-F238E27FC236}">
                <a16:creationId xmlns:a16="http://schemas.microsoft.com/office/drawing/2014/main" id="{18C00E9F-8919-413C-8BFA-397D634AC3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6179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F4F6F-C1D4-4832-A6CA-7E1C8C5C934A}"/>
              </a:ext>
            </a:extLst>
          </p:cNvPr>
          <p:cNvSpPr>
            <a:spLocks noGrp="1"/>
          </p:cNvSpPr>
          <p:nvPr>
            <p:ph type="title"/>
          </p:nvPr>
        </p:nvSpPr>
        <p:spPr/>
        <p:txBody>
          <a:bodyPr/>
          <a:lstStyle/>
          <a:p>
            <a:r>
              <a:rPr lang="en-US"/>
              <a:t>Facebook Hashtag Detection | Luxe &amp; Beauty France - 1 of 2</a:t>
            </a:r>
          </a:p>
        </p:txBody>
      </p:sp>
      <p:graphicFrame>
        <p:nvGraphicFramePr>
          <p:cNvPr id="5" name="Table Placeholder 4">
            <a:extLst>
              <a:ext uri="{FF2B5EF4-FFF2-40B4-BE49-F238E27FC236}">
                <a16:creationId xmlns:a16="http://schemas.microsoft.com/office/drawing/2014/main" id="{34A829F1-2F74-44CD-AC78-03D4D53AA3FF}"/>
              </a:ext>
            </a:extLst>
          </p:cNvPr>
          <p:cNvGraphicFramePr>
            <a:graphicFrameLocks noGrp="1"/>
          </p:cNvGraphicFramePr>
          <p:nvPr>
            <p:ph type="tbl" sz="quarter" idx="13"/>
            <p:extLst>
              <p:ext uri="{D42A27DB-BD31-4B8C-83A1-F6EECF244321}">
                <p14:modId xmlns:p14="http://schemas.microsoft.com/office/powerpoint/2010/main" val="1630561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3618256"/>
                    </a:ext>
                  </a:extLst>
                </a:gridCol>
                <a:gridCol w="1152144">
                  <a:extLst>
                    <a:ext uri="{9D8B030D-6E8A-4147-A177-3AD203B41FA5}">
                      <a16:colId xmlns:a16="http://schemas.microsoft.com/office/drawing/2014/main" val="500469943"/>
                    </a:ext>
                  </a:extLst>
                </a:gridCol>
                <a:gridCol w="1152144">
                  <a:extLst>
                    <a:ext uri="{9D8B030D-6E8A-4147-A177-3AD203B41FA5}">
                      <a16:colId xmlns:a16="http://schemas.microsoft.com/office/drawing/2014/main" val="966862301"/>
                    </a:ext>
                  </a:extLst>
                </a:gridCol>
                <a:gridCol w="1152144">
                  <a:extLst>
                    <a:ext uri="{9D8B030D-6E8A-4147-A177-3AD203B41FA5}">
                      <a16:colId xmlns:a16="http://schemas.microsoft.com/office/drawing/2014/main" val="1409508780"/>
                    </a:ext>
                  </a:extLst>
                </a:gridCol>
                <a:gridCol w="1152144">
                  <a:extLst>
                    <a:ext uri="{9D8B030D-6E8A-4147-A177-3AD203B41FA5}">
                      <a16:colId xmlns:a16="http://schemas.microsoft.com/office/drawing/2014/main" val="2678452000"/>
                    </a:ext>
                  </a:extLst>
                </a:gridCol>
                <a:gridCol w="1152144">
                  <a:extLst>
                    <a:ext uri="{9D8B030D-6E8A-4147-A177-3AD203B41FA5}">
                      <a16:colId xmlns:a16="http://schemas.microsoft.com/office/drawing/2014/main" val="1080626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05619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#HermesHomme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749.2</a:t>
                      </a:r>
                    </a:p>
                  </a:txBody>
                  <a:tcPr/>
                </a:tc>
                <a:extLst>
                  <a:ext uri="{0D108BD9-81ED-4DB2-BD59-A6C34878D82A}">
                    <a16:rowId xmlns:a16="http://schemas.microsoft.com/office/drawing/2014/main" val="317397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#Lancome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299.66666666667</a:t>
                      </a:r>
                    </a:p>
                  </a:txBody>
                  <a:tcPr/>
                </a:tc>
                <a:extLst>
                  <a:ext uri="{0D108BD9-81ED-4DB2-BD59-A6C34878D82A}">
                    <a16:rowId xmlns:a16="http://schemas.microsoft.com/office/drawing/2014/main" val="3130868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#LipIdole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351.5</a:t>
                      </a:r>
                    </a:p>
                  </a:txBody>
                  <a:tcPr/>
                </a:tc>
                <a:extLst>
                  <a:ext uri="{0D108BD9-81ED-4DB2-BD59-A6C34878D82A}">
                    <a16:rowId xmlns:a16="http://schemas.microsoft.com/office/drawing/2014/main" val="2344464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#LipIdoleLipShaper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351.5</a:t>
                      </a:r>
                    </a:p>
                  </a:txBody>
                  <a:tcPr/>
                </a:tc>
                <a:extLst>
                  <a:ext uri="{0D108BD9-81ED-4DB2-BD59-A6C34878D82A}">
                    <a16:rowId xmlns:a16="http://schemas.microsoft.com/office/drawing/2014/main" val="47278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#Lipstick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351.5</a:t>
                      </a:r>
                    </a:p>
                  </a:txBody>
                  <a:tcPr/>
                </a:tc>
                <a:extLst>
                  <a:ext uri="{0D108BD9-81ED-4DB2-BD59-A6C34878D82A}">
                    <a16:rowId xmlns:a16="http://schemas.microsoft.com/office/drawing/2014/main" val="1519837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#Makeup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351.5</a:t>
                      </a:r>
                    </a:p>
                  </a:txBody>
                  <a:tcPr/>
                </a:tc>
                <a:extLst>
                  <a:ext uri="{0D108BD9-81ED-4DB2-BD59-A6C34878D82A}">
                    <a16:rowId xmlns:a16="http://schemas.microsoft.com/office/drawing/2014/main" val="211526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#WorldRefillDay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extLst>
                  <a:ext uri="{0D108BD9-81ED-4DB2-BD59-A6C34878D82A}">
                    <a16:rowId xmlns:a16="http://schemas.microsoft.com/office/drawing/2014/main" val="347236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extLst>
                  <a:ext uri="{0D108BD9-81ED-4DB2-BD59-A6C34878D82A}">
                    <a16:rowId xmlns:a16="http://schemas.microsoft.com/office/drawing/2014/main" val="391717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#RefillMoreSaveMore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extLst>
                  <a:ext uri="{0D108BD9-81ED-4DB2-BD59-A6C34878D82A}">
                    <a16:rowId xmlns:a16="http://schemas.microsoft.com/office/drawing/2014/main" val="143327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#RefillIsTheNewCool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extLst>
                  <a:ext uri="{0D108BD9-81ED-4DB2-BD59-A6C34878D82A}">
                    <a16:rowId xmlns:a16="http://schemas.microsoft.com/office/drawing/2014/main" val="1804267684"/>
                  </a:ext>
                </a:extLst>
              </a:tr>
            </a:tbl>
          </a:graphicData>
        </a:graphic>
      </p:graphicFrame>
      <p:sp>
        <p:nvSpPr>
          <p:cNvPr id="4" name="Text Placeholder 3">
            <a:extLst>
              <a:ext uri="{FF2B5EF4-FFF2-40B4-BE49-F238E27FC236}">
                <a16:creationId xmlns:a16="http://schemas.microsoft.com/office/drawing/2014/main" id="{F3D70708-CB06-407B-93E2-74184B7C1211}"/>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2558694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5CC77-FCE8-472B-B8ED-E5613E0803CD}"/>
              </a:ext>
            </a:extLst>
          </p:cNvPr>
          <p:cNvSpPr>
            <a:spLocks noGrp="1"/>
          </p:cNvSpPr>
          <p:nvPr>
            <p:ph type="title"/>
          </p:nvPr>
        </p:nvSpPr>
        <p:spPr/>
        <p:txBody>
          <a:bodyPr/>
          <a:lstStyle/>
          <a:p>
            <a:r>
              <a:rPr lang="en-US"/>
              <a:t>Facebook Hashtag Detection | Luxe &amp; Beauty France - 2 of 2</a:t>
            </a:r>
          </a:p>
        </p:txBody>
      </p:sp>
      <p:graphicFrame>
        <p:nvGraphicFramePr>
          <p:cNvPr id="5" name="Table Placeholder 4">
            <a:extLst>
              <a:ext uri="{FF2B5EF4-FFF2-40B4-BE49-F238E27FC236}">
                <a16:creationId xmlns:a16="http://schemas.microsoft.com/office/drawing/2014/main" id="{70AD22D7-A270-4D7A-A823-54B9F68C64F6}"/>
              </a:ext>
            </a:extLst>
          </p:cNvPr>
          <p:cNvGraphicFramePr>
            <a:graphicFrameLocks noGrp="1"/>
          </p:cNvGraphicFramePr>
          <p:nvPr>
            <p:ph type="tbl" sz="quarter" idx="13"/>
            <p:extLst>
              <p:ext uri="{D42A27DB-BD31-4B8C-83A1-F6EECF244321}">
                <p14:modId xmlns:p14="http://schemas.microsoft.com/office/powerpoint/2010/main" val="2032956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1542240"/>
                    </a:ext>
                  </a:extLst>
                </a:gridCol>
                <a:gridCol w="1152144">
                  <a:extLst>
                    <a:ext uri="{9D8B030D-6E8A-4147-A177-3AD203B41FA5}">
                      <a16:colId xmlns:a16="http://schemas.microsoft.com/office/drawing/2014/main" val="2882025311"/>
                    </a:ext>
                  </a:extLst>
                </a:gridCol>
                <a:gridCol w="1152144">
                  <a:extLst>
                    <a:ext uri="{9D8B030D-6E8A-4147-A177-3AD203B41FA5}">
                      <a16:colId xmlns:a16="http://schemas.microsoft.com/office/drawing/2014/main" val="1172802213"/>
                    </a:ext>
                  </a:extLst>
                </a:gridCol>
                <a:gridCol w="1152144">
                  <a:extLst>
                    <a:ext uri="{9D8B030D-6E8A-4147-A177-3AD203B41FA5}">
                      <a16:colId xmlns:a16="http://schemas.microsoft.com/office/drawing/2014/main" val="1834897312"/>
                    </a:ext>
                  </a:extLst>
                </a:gridCol>
                <a:gridCol w="1152144">
                  <a:extLst>
                    <a:ext uri="{9D8B030D-6E8A-4147-A177-3AD203B41FA5}">
                      <a16:colId xmlns:a16="http://schemas.microsoft.com/office/drawing/2014/main" val="2859680329"/>
                    </a:ext>
                  </a:extLst>
                </a:gridCol>
                <a:gridCol w="1152144">
                  <a:extLst>
                    <a:ext uri="{9D8B030D-6E8A-4147-A177-3AD203B41FA5}">
                      <a16:colId xmlns:a16="http://schemas.microsoft.com/office/drawing/2014/main" val="4065077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75116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#Lipbalm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extLst>
                  <a:ext uri="{0D108BD9-81ED-4DB2-BD59-A6C34878D82A}">
                    <a16:rowId xmlns:a16="http://schemas.microsoft.com/office/drawing/2014/main" val="88124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#DiorBeauty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4106</a:t>
                      </a:r>
                    </a:p>
                  </a:txBody>
                  <a:tcPr/>
                </a:tc>
                <a:extLst>
                  <a:ext uri="{0D108BD9-81ED-4DB2-BD59-A6C34878D82A}">
                    <a16:rowId xmlns:a16="http://schemas.microsoft.com/office/drawing/2014/main" val="3578871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#DiorParfums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4106</a:t>
                      </a:r>
                    </a:p>
                  </a:txBody>
                  <a:tcPr/>
                </a:tc>
                <a:extLst>
                  <a:ext uri="{0D108BD9-81ED-4DB2-BD59-A6C34878D82A}">
                    <a16:rowId xmlns:a16="http://schemas.microsoft.com/office/drawing/2014/main" val="3710948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#JadoreDior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4106</a:t>
                      </a:r>
                    </a:p>
                  </a:txBody>
                  <a:tcPr/>
                </a:tc>
                <a:extLst>
                  <a:ext uri="{0D108BD9-81ED-4DB2-BD59-A6C34878D82A}">
                    <a16:rowId xmlns:a16="http://schemas.microsoft.com/office/drawing/2014/main" val="979726312"/>
                  </a:ext>
                </a:extLst>
              </a:tr>
            </a:tbl>
          </a:graphicData>
        </a:graphic>
      </p:graphicFrame>
      <p:sp>
        <p:nvSpPr>
          <p:cNvPr id="4" name="Text Placeholder 3">
            <a:extLst>
              <a:ext uri="{FF2B5EF4-FFF2-40B4-BE49-F238E27FC236}">
                <a16:creationId xmlns:a16="http://schemas.microsoft.com/office/drawing/2014/main" id="{AAFDE26A-59F7-41A6-96C9-462B605E25F0}"/>
              </a:ext>
            </a:extLst>
          </p:cNvPr>
          <p:cNvSpPr>
            <a:spLocks noGrp="1"/>
          </p:cNvSpPr>
          <p:nvPr>
            <p:ph type="body" sz="quarter" idx="14"/>
          </p:nvPr>
        </p:nvSpPr>
        <p:spPr/>
        <p:txBody>
          <a:bodyPr/>
          <a:lstStyle/>
          <a:p>
            <a:r>
              <a:rPr lang="en-US"/>
              <a:t>06/12/2024 - 06/26/2024</a:t>
            </a:r>
          </a:p>
        </p:txBody>
      </p:sp>
    </p:spTree>
    <p:extLst>
      <p:ext uri="{BB962C8B-B14F-4D97-AF65-F5344CB8AC3E}">
        <p14:creationId xmlns:p14="http://schemas.microsoft.com/office/powerpoint/2010/main" val="3043792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F0D45-C497-4971-BDF3-2EF858734EF9}"/>
              </a:ext>
            </a:extLst>
          </p:cNvPr>
          <p:cNvSpPr>
            <a:spLocks noGrp="1"/>
          </p:cNvSpPr>
          <p:nvPr>
            <p:ph type="title"/>
          </p:nvPr>
        </p:nvSpPr>
        <p:spPr/>
        <p:txBody>
          <a:bodyPr/>
          <a:lstStyle/>
          <a:p>
            <a:r>
              <a:rPr lang="en-US"/>
              <a:t>Facebook Average Reactions Per Post | Luxe &amp; Beauty France</a:t>
            </a:r>
          </a:p>
        </p:txBody>
      </p:sp>
      <p:graphicFrame>
        <p:nvGraphicFramePr>
          <p:cNvPr id="6" name="Chart Placeholder 5">
            <a:extLst>
              <a:ext uri="{FF2B5EF4-FFF2-40B4-BE49-F238E27FC236}">
                <a16:creationId xmlns:a16="http://schemas.microsoft.com/office/drawing/2014/main" id="{D14D5007-769E-4FFE-AC54-ADC024AB1138}"/>
              </a:ext>
            </a:extLst>
          </p:cNvPr>
          <p:cNvGraphicFramePr>
            <a:graphicFrameLocks noGrp="1"/>
          </p:cNvGraphicFramePr>
          <p:nvPr>
            <p:ph type="chart" sz="quarter" idx="13"/>
            <p:extLst>
              <p:ext uri="{D42A27DB-BD31-4B8C-83A1-F6EECF244321}">
                <p14:modId xmlns:p14="http://schemas.microsoft.com/office/powerpoint/2010/main" val="2813954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34953E-4FC3-4310-9F07-D23EC6D7B667}"/>
              </a:ext>
            </a:extLst>
          </p:cNvPr>
          <p:cNvSpPr>
            <a:spLocks noGrp="1"/>
          </p:cNvSpPr>
          <p:nvPr>
            <p:ph type="body" sz="quarter" idx="14"/>
          </p:nvPr>
        </p:nvSpPr>
        <p:spPr/>
        <p:txBody>
          <a:bodyPr/>
          <a:lstStyle/>
          <a:p>
            <a:r>
              <a:rPr lang="en-US"/>
              <a:t>06/12/2024 - 06/26/2024</a:t>
            </a:r>
          </a:p>
        </p:txBody>
      </p:sp>
      <p:sp>
        <p:nvSpPr>
          <p:cNvPr id="5" name="Footer Placeholder 4">
            <a:extLst>
              <a:ext uri="{FF2B5EF4-FFF2-40B4-BE49-F238E27FC236}">
                <a16:creationId xmlns:a16="http://schemas.microsoft.com/office/drawing/2014/main" id="{F9A3198E-A13C-47F8-BE4A-0C96E61816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31311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3377</Words>
  <Application>Microsoft Office PowerPoint</Application>
  <PresentationFormat>On-screen Show (4:3)</PresentationFormat>
  <Paragraphs>555</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Content Optimization Benchmark</vt:lpstr>
      <vt:lpstr>Instagram Posts | Luxe &amp; Beauty France</vt:lpstr>
      <vt:lpstr>Instagram Posts Table | Luxe &amp; Beauty France - 1 of 17</vt:lpstr>
      <vt:lpstr>Instagram Posts Table | Luxe &amp; Beauty France - 2 of 17</vt:lpstr>
      <vt:lpstr>Instagram Posts Table | Luxe &amp; Beauty France - 3 of 17</vt:lpstr>
      <vt:lpstr>Instagram Posts Table | Luxe &amp; Beauty France - 4 of 17</vt:lpstr>
      <vt:lpstr>Instagram Posts Table | Luxe &amp; Beauty France - 5 of 17</vt:lpstr>
      <vt:lpstr>Instagram Posts Table | Luxe &amp; Beauty France - 6 of 17</vt:lpstr>
      <vt:lpstr>Instagram Posts Table | Luxe &amp; Beauty France - 7 of 17</vt:lpstr>
      <vt:lpstr>Instagram Posts Table | Luxe &amp; Beauty France - 8 of 17</vt:lpstr>
      <vt:lpstr>Instagram Posts Table | Luxe &amp; Beauty France - 9 of 17</vt:lpstr>
      <vt:lpstr>Instagram Posts Table | Luxe &amp; Beauty France - 10 of 17</vt:lpstr>
      <vt:lpstr>Instagram Posts Table | Luxe &amp; Beauty France - 11 of 17</vt:lpstr>
      <vt:lpstr>Instagram Posts Table | Luxe &amp; Beauty France - 12 of 17</vt:lpstr>
      <vt:lpstr>Instagram Posts Table | Luxe &amp; Beauty France - 13 of 17</vt:lpstr>
      <vt:lpstr>Instagram Posts Table | Luxe &amp; Beauty France - 14 of 17</vt:lpstr>
      <vt:lpstr>Instagram Posts Table | Luxe &amp; Beauty France - 15 of 17</vt:lpstr>
      <vt:lpstr>Instagram Posts Table | Luxe &amp; Beauty France - 16 of 17</vt:lpstr>
      <vt:lpstr>Instagram Posts Table | Luxe &amp; Beauty France - 17 of 17</vt:lpstr>
      <vt:lpstr>Instagram Interaction Rate By Post Type | Luxe &amp; Beauty France</vt:lpstr>
      <vt:lpstr>Instagram Post Type Distribution Per Profile | Luxe &amp; Beauty France</vt:lpstr>
      <vt:lpstr>Instagram Hashtag Detection | Luxe &amp; Beauty France - 1 of 3</vt:lpstr>
      <vt:lpstr>Instagram Hashtag Detection | Luxe &amp; Beauty France - 2 of 3</vt:lpstr>
      <vt:lpstr>Instagram Hashtag Detection | Luxe &amp; Beauty France - 3 of 3</vt:lpstr>
      <vt:lpstr>Facebook Interactions Distribution | Luxe &amp; Beauty France</vt:lpstr>
      <vt:lpstr>Facebook Fan Distribution | Luxe &amp; Beauty France</vt:lpstr>
      <vt:lpstr>Facebook Fan Distribution Development | Luxe &amp; Beauty France</vt:lpstr>
      <vt:lpstr>Facebook Hashtag Detection | Luxe &amp; Beauty France - 1 of 2</vt:lpstr>
      <vt:lpstr>Facebook Hashtag Detection | Luxe &amp; Beauty France - 2 of 2</vt:lpstr>
      <vt:lpstr>Facebook Average Reactions Per Post | Luxe &amp; Beauty France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Born</dc:creator>
  <cp:lastModifiedBy>Frederik Born</cp:lastModifiedBy>
  <cp:revision>1</cp:revision>
  <dcterms:created xsi:type="dcterms:W3CDTF">2024-10-23T08:23:02Z</dcterms:created>
  <dcterms:modified xsi:type="dcterms:W3CDTF">2024-10-23T08:23:53Z</dcterms:modified>
</cp:coreProperties>
</file>