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BMW France</c:v>
                </c:pt>
              </c:strCache>
            </c:strRef>
          </c:tx>
          <c:spPr>
            <a:solidFill>
              <a:schemeClr val="accent1"/>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Sheet1!$B$2:$B$16</c:f>
              <c:numCache>
                <c:formatCode>General</c:formatCode>
                <c:ptCount val="15"/>
                <c:pt idx="0">
                  <c:v>0</c:v>
                </c:pt>
                <c:pt idx="1">
                  <c:v>1</c:v>
                </c:pt>
                <c:pt idx="2">
                  <c:v>0</c:v>
                </c:pt>
                <c:pt idx="3">
                  <c:v>1</c:v>
                </c:pt>
                <c:pt idx="4">
                  <c:v>0</c:v>
                </c:pt>
                <c:pt idx="5">
                  <c:v>0</c:v>
                </c:pt>
                <c:pt idx="6">
                  <c:v>0</c:v>
                </c:pt>
                <c:pt idx="7">
                  <c:v>0</c:v>
                </c:pt>
                <c:pt idx="8">
                  <c:v>0</c:v>
                </c:pt>
                <c:pt idx="9">
                  <c:v>1</c:v>
                </c:pt>
                <c:pt idx="10">
                  <c:v>0</c:v>
                </c:pt>
                <c:pt idx="11">
                  <c:v>1</c:v>
                </c:pt>
                <c:pt idx="12">
                  <c:v>0</c:v>
                </c:pt>
                <c:pt idx="13">
                  <c:v>0</c:v>
                </c:pt>
                <c:pt idx="14">
                  <c:v>0</c:v>
                </c:pt>
              </c:numCache>
            </c:numRef>
          </c:val>
          <c:extLst>
            <c:ext xmlns:c16="http://schemas.microsoft.com/office/drawing/2014/chart" uri="{C3380CC4-5D6E-409C-BE32-E72D297353CC}">
              <c16:uniqueId val="{00000000-8891-4A32-A880-4C66A89A6FE6}"/>
            </c:ext>
          </c:extLst>
        </c:ser>
        <c:ser>
          <c:idx val="1"/>
          <c:order val="1"/>
          <c:tx>
            <c:strRef>
              <c:f>Sheet1!$C$1</c:f>
              <c:strCache>
                <c:ptCount val="1"/>
                <c:pt idx="0">
                  <c:v>Audi France</c:v>
                </c:pt>
              </c:strCache>
            </c:strRef>
          </c:tx>
          <c:spPr>
            <a:solidFill>
              <a:schemeClr val="accent2"/>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Sheet1!$C$2:$C$16</c:f>
              <c:numCache>
                <c:formatCode>General</c:formatCode>
                <c:ptCount val="15"/>
                <c:pt idx="0">
                  <c:v>0</c:v>
                </c:pt>
                <c:pt idx="1">
                  <c:v>1</c:v>
                </c:pt>
                <c:pt idx="2">
                  <c:v>0</c:v>
                </c:pt>
                <c:pt idx="3">
                  <c:v>0</c:v>
                </c:pt>
                <c:pt idx="4">
                  <c:v>1</c:v>
                </c:pt>
                <c:pt idx="5">
                  <c:v>1</c:v>
                </c:pt>
                <c:pt idx="6">
                  <c:v>0</c:v>
                </c:pt>
                <c:pt idx="7">
                  <c:v>0</c:v>
                </c:pt>
                <c:pt idx="8">
                  <c:v>1</c:v>
                </c:pt>
                <c:pt idx="9">
                  <c:v>0</c:v>
                </c:pt>
                <c:pt idx="10">
                  <c:v>1</c:v>
                </c:pt>
                <c:pt idx="11">
                  <c:v>0</c:v>
                </c:pt>
                <c:pt idx="12">
                  <c:v>1</c:v>
                </c:pt>
                <c:pt idx="13">
                  <c:v>0</c:v>
                </c:pt>
                <c:pt idx="14">
                  <c:v>0</c:v>
                </c:pt>
              </c:numCache>
            </c:numRef>
          </c:val>
          <c:extLst>
            <c:ext xmlns:c16="http://schemas.microsoft.com/office/drawing/2014/chart" uri="{C3380CC4-5D6E-409C-BE32-E72D297353CC}">
              <c16:uniqueId val="{00000001-8891-4A32-A880-4C66A89A6FE6}"/>
            </c:ext>
          </c:extLst>
        </c:ser>
        <c:ser>
          <c:idx val="2"/>
          <c:order val="2"/>
          <c:tx>
            <c:strRef>
              <c:f>Sheet1!$D$1</c:f>
              <c:strCache>
                <c:ptCount val="1"/>
                <c:pt idx="0">
                  <c:v>Mustela France</c:v>
                </c:pt>
              </c:strCache>
            </c:strRef>
          </c:tx>
          <c:spPr>
            <a:solidFill>
              <a:schemeClr val="accent3"/>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Sheet1!$D$2:$D$16</c:f>
              <c:numCache>
                <c:formatCode>General</c:formatCode>
                <c:ptCount val="15"/>
                <c:pt idx="0">
                  <c:v>0</c:v>
                </c:pt>
                <c:pt idx="1">
                  <c:v>0</c:v>
                </c:pt>
                <c:pt idx="2">
                  <c:v>1</c:v>
                </c:pt>
                <c:pt idx="3">
                  <c:v>0</c:v>
                </c:pt>
                <c:pt idx="4">
                  <c:v>0</c:v>
                </c:pt>
                <c:pt idx="5">
                  <c:v>0</c:v>
                </c:pt>
                <c:pt idx="6">
                  <c:v>0</c:v>
                </c:pt>
                <c:pt idx="7">
                  <c:v>1</c:v>
                </c:pt>
                <c:pt idx="8">
                  <c:v>0</c:v>
                </c:pt>
                <c:pt idx="9">
                  <c:v>0</c:v>
                </c:pt>
                <c:pt idx="10">
                  <c:v>1</c:v>
                </c:pt>
                <c:pt idx="11">
                  <c:v>0</c:v>
                </c:pt>
                <c:pt idx="12">
                  <c:v>0</c:v>
                </c:pt>
                <c:pt idx="13">
                  <c:v>0</c:v>
                </c:pt>
                <c:pt idx="14">
                  <c:v>0</c:v>
                </c:pt>
              </c:numCache>
            </c:numRef>
          </c:val>
          <c:extLst>
            <c:ext xmlns:c16="http://schemas.microsoft.com/office/drawing/2014/chart" uri="{C3380CC4-5D6E-409C-BE32-E72D297353CC}">
              <c16:uniqueId val="{00000002-8891-4A32-A880-4C66A89A6FE6}"/>
            </c:ext>
          </c:extLst>
        </c:ser>
        <c:ser>
          <c:idx val="3"/>
          <c:order val="3"/>
          <c:tx>
            <c:strRef>
              <c:f>Sheet1!$E$1</c:f>
              <c:strCache>
                <c:ptCount val="1"/>
                <c:pt idx="0">
                  <c:v>Volkswagen @volkswagenfrance</c:v>
                </c:pt>
              </c:strCache>
            </c:strRef>
          </c:tx>
          <c:spPr>
            <a:solidFill>
              <a:schemeClr val="accent4"/>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Sheet1!$E$2:$E$16</c:f>
              <c:numCache>
                <c:formatCode>General</c:formatCode>
                <c:ptCount val="15"/>
                <c:pt idx="0">
                  <c:v>0</c:v>
                </c:pt>
                <c:pt idx="1">
                  <c:v>0</c:v>
                </c:pt>
                <c:pt idx="2">
                  <c:v>0</c:v>
                </c:pt>
                <c:pt idx="3">
                  <c:v>0</c:v>
                </c:pt>
                <c:pt idx="4">
                  <c:v>2</c:v>
                </c:pt>
                <c:pt idx="5">
                  <c:v>0</c:v>
                </c:pt>
                <c:pt idx="6">
                  <c:v>1</c:v>
                </c:pt>
                <c:pt idx="7">
                  <c:v>0</c:v>
                </c:pt>
                <c:pt idx="8">
                  <c:v>1</c:v>
                </c:pt>
                <c:pt idx="9">
                  <c:v>1</c:v>
                </c:pt>
                <c:pt idx="10">
                  <c:v>0</c:v>
                </c:pt>
                <c:pt idx="11">
                  <c:v>0</c:v>
                </c:pt>
                <c:pt idx="12">
                  <c:v>1</c:v>
                </c:pt>
                <c:pt idx="13">
                  <c:v>0</c:v>
                </c:pt>
                <c:pt idx="14">
                  <c:v>0</c:v>
                </c:pt>
              </c:numCache>
            </c:numRef>
          </c:val>
          <c:extLst>
            <c:ext xmlns:c16="http://schemas.microsoft.com/office/drawing/2014/chart" uri="{C3380CC4-5D6E-409C-BE32-E72D297353CC}">
              <c16:uniqueId val="{00000003-8891-4A32-A880-4C66A89A6FE6}"/>
            </c:ext>
          </c:extLst>
        </c:ser>
        <c:ser>
          <c:idx val="4"/>
          <c:order val="4"/>
          <c:tx>
            <c:strRef>
              <c:f>Sheet1!$F$1</c:f>
              <c:strCache>
                <c:ptCount val="1"/>
                <c:pt idx="0">
                  <c:v>Invisalign France</c:v>
                </c:pt>
              </c:strCache>
            </c:strRef>
          </c:tx>
          <c:spPr>
            <a:solidFill>
              <a:schemeClr val="accent5"/>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8891-4A32-A880-4C66A89A6FE6}"/>
            </c:ext>
          </c:extLst>
        </c:ser>
        <c:ser>
          <c:idx val="5"/>
          <c:order val="5"/>
          <c:tx>
            <c:strRef>
              <c:f>Sheet1!$G$1</c:f>
              <c:strCache>
                <c:ptCount val="1"/>
                <c:pt idx="0">
                  <c:v>Peugeot @PeugeotFrance</c:v>
                </c:pt>
              </c:strCache>
            </c:strRef>
          </c:tx>
          <c:spPr>
            <a:solidFill>
              <a:schemeClr val="accent6"/>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Sheet1!$G$2:$G$16</c:f>
              <c:numCache>
                <c:formatCode>General</c:formatCode>
                <c:ptCount val="15"/>
                <c:pt idx="0">
                  <c:v>0</c:v>
                </c:pt>
                <c:pt idx="1">
                  <c:v>1</c:v>
                </c:pt>
                <c:pt idx="2">
                  <c:v>1</c:v>
                </c:pt>
                <c:pt idx="3">
                  <c:v>0</c:v>
                </c:pt>
                <c:pt idx="4">
                  <c:v>1</c:v>
                </c:pt>
                <c:pt idx="5">
                  <c:v>0</c:v>
                </c:pt>
                <c:pt idx="6">
                  <c:v>1</c:v>
                </c:pt>
                <c:pt idx="7">
                  <c:v>1</c:v>
                </c:pt>
                <c:pt idx="8">
                  <c:v>0</c:v>
                </c:pt>
                <c:pt idx="9">
                  <c:v>1</c:v>
                </c:pt>
                <c:pt idx="10">
                  <c:v>1</c:v>
                </c:pt>
                <c:pt idx="11">
                  <c:v>0</c:v>
                </c:pt>
                <c:pt idx="12">
                  <c:v>1</c:v>
                </c:pt>
                <c:pt idx="13">
                  <c:v>1</c:v>
                </c:pt>
                <c:pt idx="14">
                  <c:v>1</c:v>
                </c:pt>
              </c:numCache>
            </c:numRef>
          </c:val>
          <c:extLst>
            <c:ext xmlns:c16="http://schemas.microsoft.com/office/drawing/2014/chart" uri="{C3380CC4-5D6E-409C-BE32-E72D297353CC}">
              <c16:uniqueId val="{00000005-8891-4A32-A880-4C66A89A6FE6}"/>
            </c:ext>
          </c:extLst>
        </c:ser>
        <c:ser>
          <c:idx val="6"/>
          <c:order val="6"/>
          <c:tx>
            <c:strRef>
              <c:f>Sheet1!$H$1</c:f>
              <c:strCache>
                <c:ptCount val="1"/>
                <c:pt idx="0">
                  <c:v>BforBank</c:v>
                </c:pt>
              </c:strCache>
            </c:strRef>
          </c:tx>
          <c:spPr>
            <a:solidFill>
              <a:schemeClr val="accent1">
                <a:lumMod val="6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Sheet1!$H$2:$H$16</c:f>
              <c:numCache>
                <c:formatCode>General</c:formatCode>
                <c:ptCount val="15"/>
                <c:pt idx="0">
                  <c:v>0</c:v>
                </c:pt>
                <c:pt idx="1">
                  <c:v>0</c:v>
                </c:pt>
                <c:pt idx="2">
                  <c:v>0</c:v>
                </c:pt>
                <c:pt idx="3">
                  <c:v>1</c:v>
                </c:pt>
                <c:pt idx="4">
                  <c:v>0</c:v>
                </c:pt>
                <c:pt idx="5">
                  <c:v>1</c:v>
                </c:pt>
                <c:pt idx="6">
                  <c:v>0</c:v>
                </c:pt>
                <c:pt idx="7">
                  <c:v>0</c:v>
                </c:pt>
                <c:pt idx="8">
                  <c:v>0</c:v>
                </c:pt>
                <c:pt idx="9">
                  <c:v>1</c:v>
                </c:pt>
                <c:pt idx="10">
                  <c:v>0</c:v>
                </c:pt>
                <c:pt idx="11">
                  <c:v>1</c:v>
                </c:pt>
                <c:pt idx="12">
                  <c:v>0</c:v>
                </c:pt>
                <c:pt idx="13">
                  <c:v>0</c:v>
                </c:pt>
                <c:pt idx="14">
                  <c:v>0</c:v>
                </c:pt>
              </c:numCache>
            </c:numRef>
          </c:val>
          <c:extLst>
            <c:ext xmlns:c16="http://schemas.microsoft.com/office/drawing/2014/chart" uri="{C3380CC4-5D6E-409C-BE32-E72D297353CC}">
              <c16:uniqueId val="{00000006-8891-4A32-A880-4C66A89A6FE6}"/>
            </c:ext>
          </c:extLst>
        </c:ser>
        <c:ser>
          <c:idx val="7"/>
          <c:order val="7"/>
          <c:tx>
            <c:strRef>
              <c:f>Sheet1!$I$1</c:f>
              <c:strCache>
                <c:ptCount val="1"/>
                <c:pt idx="0">
                  <c:v>facelift</c:v>
                </c:pt>
              </c:strCache>
            </c:strRef>
          </c:tx>
          <c:spPr>
            <a:solidFill>
              <a:schemeClr val="accent2">
                <a:lumMod val="6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Sheet1!$I$2:$I$16</c:f>
              <c:numCache>
                <c:formatCode>General</c:formatCode>
                <c:ptCount val="15"/>
                <c:pt idx="0">
                  <c:v>0</c:v>
                </c:pt>
                <c:pt idx="1">
                  <c:v>0</c:v>
                </c:pt>
                <c:pt idx="2">
                  <c:v>1</c:v>
                </c:pt>
                <c:pt idx="3">
                  <c:v>0</c:v>
                </c:pt>
                <c:pt idx="4">
                  <c:v>0</c:v>
                </c:pt>
                <c:pt idx="5">
                  <c:v>1</c:v>
                </c:pt>
                <c:pt idx="6">
                  <c:v>0</c:v>
                </c:pt>
                <c:pt idx="7">
                  <c:v>0</c:v>
                </c:pt>
                <c:pt idx="8">
                  <c:v>1</c:v>
                </c:pt>
                <c:pt idx="9">
                  <c:v>1</c:v>
                </c:pt>
                <c:pt idx="10">
                  <c:v>0</c:v>
                </c:pt>
                <c:pt idx="11">
                  <c:v>0</c:v>
                </c:pt>
                <c:pt idx="12">
                  <c:v>0</c:v>
                </c:pt>
                <c:pt idx="13">
                  <c:v>0</c:v>
                </c:pt>
                <c:pt idx="14">
                  <c:v>0</c:v>
                </c:pt>
              </c:numCache>
            </c:numRef>
          </c:val>
          <c:extLst>
            <c:ext xmlns:c16="http://schemas.microsoft.com/office/drawing/2014/chart" uri="{C3380CC4-5D6E-409C-BE32-E72D297353CC}">
              <c16:uniqueId val="{00000007-8891-4A32-A880-4C66A89A6FE6}"/>
            </c:ext>
          </c:extLst>
        </c:ser>
        <c:ser>
          <c:idx val="8"/>
          <c:order val="8"/>
          <c:tx>
            <c:strRef>
              <c:f>Sheet1!$J$1</c:f>
              <c:strCache>
                <c:ptCount val="1"/>
                <c:pt idx="0">
                  <c:v>The Human Safety Net France</c:v>
                </c:pt>
              </c:strCache>
            </c:strRef>
          </c:tx>
          <c:spPr>
            <a:solidFill>
              <a:schemeClr val="accent3">
                <a:lumMod val="6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Sheet1!$J$2:$J$16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numCache>
            </c:numRef>
          </c:val>
          <c:extLst>
            <c:ext xmlns:c16="http://schemas.microsoft.com/office/drawing/2014/chart" uri="{C3380CC4-5D6E-409C-BE32-E72D297353CC}">
              <c16:uniqueId val="{00000008-8891-4A32-A880-4C66A89A6FE6}"/>
            </c:ext>
          </c:extLst>
        </c:ser>
        <c:ser>
          <c:idx val="9"/>
          <c:order val="9"/>
          <c:tx>
            <c:strRef>
              <c:f>Sheet1!$K$1</c:f>
              <c:strCache>
                <c:ptCount val="1"/>
                <c:pt idx="0">
                  <c:v>Retail Renault Group France</c:v>
                </c:pt>
              </c:strCache>
            </c:strRef>
          </c:tx>
          <c:spPr>
            <a:solidFill>
              <a:schemeClr val="accent4">
                <a:lumMod val="6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Sheet1!$K$2:$K$16</c:f>
              <c:numCache>
                <c:formatCode>General</c:formatCode>
                <c:ptCount val="15"/>
                <c:pt idx="0">
                  <c:v>0</c:v>
                </c:pt>
                <c:pt idx="1">
                  <c:v>0</c:v>
                </c:pt>
                <c:pt idx="2">
                  <c:v>1</c:v>
                </c:pt>
                <c:pt idx="3">
                  <c:v>0</c:v>
                </c:pt>
                <c:pt idx="4">
                  <c:v>0</c:v>
                </c:pt>
                <c:pt idx="5">
                  <c:v>0</c:v>
                </c:pt>
                <c:pt idx="6">
                  <c:v>1</c:v>
                </c:pt>
                <c:pt idx="7">
                  <c:v>0</c:v>
                </c:pt>
                <c:pt idx="8">
                  <c:v>0</c:v>
                </c:pt>
                <c:pt idx="9">
                  <c:v>0</c:v>
                </c:pt>
                <c:pt idx="10">
                  <c:v>1</c:v>
                </c:pt>
                <c:pt idx="11">
                  <c:v>1</c:v>
                </c:pt>
                <c:pt idx="12">
                  <c:v>1</c:v>
                </c:pt>
                <c:pt idx="13">
                  <c:v>0</c:v>
                </c:pt>
                <c:pt idx="14">
                  <c:v>0</c:v>
                </c:pt>
              </c:numCache>
            </c:numRef>
          </c:val>
          <c:extLst>
            <c:ext xmlns:c16="http://schemas.microsoft.com/office/drawing/2014/chart" uri="{C3380CC4-5D6E-409C-BE32-E72D297353CC}">
              <c16:uniqueId val="{00000009-8891-4A32-A880-4C66A89A6FE6}"/>
            </c:ext>
          </c:extLst>
        </c:ser>
        <c:ser>
          <c:idx val="10"/>
          <c:order val="10"/>
          <c:tx>
            <c:strRef>
              <c:f>Sheet1!$L$1</c:f>
              <c:strCache>
                <c:ptCount val="1"/>
                <c:pt idx="0">
                  <c:v>Mustela USA</c:v>
                </c:pt>
              </c:strCache>
            </c:strRef>
          </c:tx>
          <c:spPr>
            <a:solidFill>
              <a:schemeClr val="accent5">
                <a:lumMod val="6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Sheet1!$L$2:$L$16</c:f>
              <c:numCache>
                <c:formatCode>General</c:formatCode>
                <c:ptCount val="15"/>
                <c:pt idx="0">
                  <c:v>0</c:v>
                </c:pt>
                <c:pt idx="1">
                  <c:v>0</c:v>
                </c:pt>
                <c:pt idx="2">
                  <c:v>0</c:v>
                </c:pt>
                <c:pt idx="3">
                  <c:v>0</c:v>
                </c:pt>
                <c:pt idx="4">
                  <c:v>1</c:v>
                </c:pt>
                <c:pt idx="5">
                  <c:v>0</c:v>
                </c:pt>
                <c:pt idx="6">
                  <c:v>0</c:v>
                </c:pt>
                <c:pt idx="7">
                  <c:v>0</c:v>
                </c:pt>
                <c:pt idx="8">
                  <c:v>0</c:v>
                </c:pt>
                <c:pt idx="9">
                  <c:v>1</c:v>
                </c:pt>
                <c:pt idx="10">
                  <c:v>0</c:v>
                </c:pt>
                <c:pt idx="11">
                  <c:v>0</c:v>
                </c:pt>
                <c:pt idx="12">
                  <c:v>0</c:v>
                </c:pt>
                <c:pt idx="13">
                  <c:v>0</c:v>
                </c:pt>
                <c:pt idx="14">
                  <c:v>0</c:v>
                </c:pt>
              </c:numCache>
            </c:numRef>
          </c:val>
          <c:extLst>
            <c:ext xmlns:c16="http://schemas.microsoft.com/office/drawing/2014/chart" uri="{C3380CC4-5D6E-409C-BE32-E72D297353CC}">
              <c16:uniqueId val="{0000000A-8891-4A32-A880-4C66A89A6FE6}"/>
            </c:ext>
          </c:extLst>
        </c:ser>
        <c:ser>
          <c:idx val="11"/>
          <c:order val="11"/>
          <c:tx>
            <c:strRef>
              <c:f>Sheet1!$M$1</c:f>
              <c:strCache>
                <c:ptCount val="1"/>
                <c:pt idx="0">
                  <c:v>Renault @Renault</c:v>
                </c:pt>
              </c:strCache>
            </c:strRef>
          </c:tx>
          <c:spPr>
            <a:solidFill>
              <a:schemeClr val="accent6">
                <a:lumMod val="6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Sheet1!$M$2:$M$16</c:f>
              <c:numCache>
                <c:formatCode>General</c:formatCode>
                <c:ptCount val="15"/>
                <c:pt idx="0">
                  <c:v>2</c:v>
                </c:pt>
                <c:pt idx="1">
                  <c:v>1</c:v>
                </c:pt>
                <c:pt idx="2">
                  <c:v>0</c:v>
                </c:pt>
                <c:pt idx="3">
                  <c:v>1</c:v>
                </c:pt>
                <c:pt idx="4">
                  <c:v>2</c:v>
                </c:pt>
                <c:pt idx="5">
                  <c:v>1</c:v>
                </c:pt>
                <c:pt idx="6">
                  <c:v>2</c:v>
                </c:pt>
                <c:pt idx="7">
                  <c:v>1</c:v>
                </c:pt>
                <c:pt idx="8">
                  <c:v>0</c:v>
                </c:pt>
                <c:pt idx="9">
                  <c:v>0</c:v>
                </c:pt>
                <c:pt idx="10">
                  <c:v>0</c:v>
                </c:pt>
                <c:pt idx="11">
                  <c:v>2</c:v>
                </c:pt>
                <c:pt idx="12">
                  <c:v>1</c:v>
                </c:pt>
                <c:pt idx="13">
                  <c:v>0</c:v>
                </c:pt>
                <c:pt idx="14">
                  <c:v>0</c:v>
                </c:pt>
              </c:numCache>
            </c:numRef>
          </c:val>
          <c:extLst>
            <c:ext xmlns:c16="http://schemas.microsoft.com/office/drawing/2014/chart" uri="{C3380CC4-5D6E-409C-BE32-E72D297353CC}">
              <c16:uniqueId val="{0000000B-8891-4A32-A880-4C66A89A6FE6}"/>
            </c:ext>
          </c:extLst>
        </c:ser>
        <c:ser>
          <c:idx val="12"/>
          <c:order val="12"/>
          <c:tx>
            <c:strRef>
              <c:f>Sheet1!$N$1</c:f>
              <c:strCache>
                <c:ptCount val="1"/>
                <c:pt idx="0">
                  <c:v>Nexity</c:v>
                </c:pt>
              </c:strCache>
            </c:strRef>
          </c:tx>
          <c:spPr>
            <a:solidFill>
              <a:schemeClr val="accent1">
                <a:lumMod val="80000"/>
                <a:lumOff val="2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Sheet1!$N$2:$N$16</c:f>
              <c:numCache>
                <c:formatCode>General</c:formatCode>
                <c:ptCount val="15"/>
                <c:pt idx="0">
                  <c:v>0</c:v>
                </c:pt>
                <c:pt idx="1">
                  <c:v>0</c:v>
                </c:pt>
                <c:pt idx="2">
                  <c:v>1</c:v>
                </c:pt>
                <c:pt idx="3">
                  <c:v>0</c:v>
                </c:pt>
                <c:pt idx="4">
                  <c:v>1</c:v>
                </c:pt>
                <c:pt idx="5">
                  <c:v>0</c:v>
                </c:pt>
                <c:pt idx="6">
                  <c:v>1</c:v>
                </c:pt>
                <c:pt idx="7">
                  <c:v>0</c:v>
                </c:pt>
                <c:pt idx="8">
                  <c:v>0</c:v>
                </c:pt>
                <c:pt idx="9">
                  <c:v>1</c:v>
                </c:pt>
                <c:pt idx="10">
                  <c:v>0</c:v>
                </c:pt>
                <c:pt idx="11">
                  <c:v>1</c:v>
                </c:pt>
                <c:pt idx="12">
                  <c:v>1</c:v>
                </c:pt>
                <c:pt idx="13">
                  <c:v>1</c:v>
                </c:pt>
                <c:pt idx="14">
                  <c:v>0</c:v>
                </c:pt>
              </c:numCache>
            </c:numRef>
          </c:val>
          <c:extLst>
            <c:ext xmlns:c16="http://schemas.microsoft.com/office/drawing/2014/chart" uri="{C3380CC4-5D6E-409C-BE32-E72D297353CC}">
              <c16:uniqueId val="{0000000C-8891-4A32-A880-4C66A89A6FE6}"/>
            </c:ext>
          </c:extLst>
        </c:ser>
        <c:ser>
          <c:idx val="13"/>
          <c:order val="13"/>
          <c:tx>
            <c:strRef>
              <c:f>Sheet1!$O$1</c:f>
              <c:strCache>
                <c:ptCount val="1"/>
                <c:pt idx="0">
                  <c:v>Nexity Lyon</c:v>
                </c:pt>
              </c:strCache>
            </c:strRef>
          </c:tx>
          <c:spPr>
            <a:solidFill>
              <a:schemeClr val="accent2">
                <a:lumMod val="80000"/>
                <a:lumOff val="2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Sheet1!$O$2:$O$16</c:f>
              <c:numCache>
                <c:formatCode>General</c:formatCode>
                <c:ptCount val="15"/>
                <c:pt idx="0">
                  <c:v>0</c:v>
                </c:pt>
                <c:pt idx="1">
                  <c:v>1</c:v>
                </c:pt>
                <c:pt idx="2">
                  <c:v>2</c:v>
                </c:pt>
                <c:pt idx="3">
                  <c:v>0</c:v>
                </c:pt>
                <c:pt idx="4">
                  <c:v>1</c:v>
                </c:pt>
                <c:pt idx="5">
                  <c:v>0</c:v>
                </c:pt>
                <c:pt idx="6">
                  <c:v>0</c:v>
                </c:pt>
                <c:pt idx="7">
                  <c:v>0</c:v>
                </c:pt>
                <c:pt idx="8">
                  <c:v>1</c:v>
                </c:pt>
                <c:pt idx="9">
                  <c:v>2</c:v>
                </c:pt>
                <c:pt idx="10">
                  <c:v>0</c:v>
                </c:pt>
                <c:pt idx="11">
                  <c:v>0</c:v>
                </c:pt>
                <c:pt idx="12">
                  <c:v>1</c:v>
                </c:pt>
                <c:pt idx="13">
                  <c:v>0</c:v>
                </c:pt>
                <c:pt idx="14">
                  <c:v>1</c:v>
                </c:pt>
              </c:numCache>
            </c:numRef>
          </c:val>
          <c:extLst>
            <c:ext xmlns:c16="http://schemas.microsoft.com/office/drawing/2014/chart" uri="{C3380CC4-5D6E-409C-BE32-E72D297353CC}">
              <c16:uniqueId val="{0000000D-8891-4A32-A880-4C66A89A6FE6}"/>
            </c:ext>
          </c:extLst>
        </c:ser>
        <c:ser>
          <c:idx val="14"/>
          <c:order val="14"/>
          <c:tx>
            <c:strRef>
              <c:f>Sheet1!$P$1</c:f>
              <c:strCache>
                <c:ptCount val="1"/>
                <c:pt idx="0">
                  <c:v>Nexity Normandie</c:v>
                </c:pt>
              </c:strCache>
            </c:strRef>
          </c:tx>
          <c:spPr>
            <a:solidFill>
              <a:schemeClr val="accent3">
                <a:lumMod val="80000"/>
                <a:lumOff val="2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Sheet1!$P$2:$P$16</c:f>
              <c:numCache>
                <c:formatCode>General</c:formatCode>
                <c:ptCount val="15"/>
                <c:pt idx="0">
                  <c:v>0</c:v>
                </c:pt>
                <c:pt idx="1">
                  <c:v>1</c:v>
                </c:pt>
                <c:pt idx="2">
                  <c:v>0</c:v>
                </c:pt>
                <c:pt idx="3">
                  <c:v>0</c:v>
                </c:pt>
                <c:pt idx="4">
                  <c:v>1</c:v>
                </c:pt>
                <c:pt idx="5">
                  <c:v>0</c:v>
                </c:pt>
                <c:pt idx="6">
                  <c:v>0</c:v>
                </c:pt>
                <c:pt idx="7">
                  <c:v>0</c:v>
                </c:pt>
                <c:pt idx="8">
                  <c:v>1</c:v>
                </c:pt>
                <c:pt idx="9">
                  <c:v>0</c:v>
                </c:pt>
                <c:pt idx="10">
                  <c:v>0</c:v>
                </c:pt>
                <c:pt idx="11">
                  <c:v>0</c:v>
                </c:pt>
                <c:pt idx="12">
                  <c:v>1</c:v>
                </c:pt>
                <c:pt idx="13">
                  <c:v>0</c:v>
                </c:pt>
                <c:pt idx="14">
                  <c:v>1</c:v>
                </c:pt>
              </c:numCache>
            </c:numRef>
          </c:val>
          <c:extLst>
            <c:ext xmlns:c16="http://schemas.microsoft.com/office/drawing/2014/chart" uri="{C3380CC4-5D6E-409C-BE32-E72D297353CC}">
              <c16:uniqueId val="{0000000E-8891-4A32-A880-4C66A89A6FE6}"/>
            </c:ext>
          </c:extLst>
        </c:ser>
        <c:ser>
          <c:idx val="15"/>
          <c:order val="15"/>
          <c:tx>
            <c:strRef>
              <c:f>Sheet1!$Q$1</c:f>
              <c:strCache>
                <c:ptCount val="1"/>
                <c:pt idx="0">
                  <c:v>IKKS @ikks</c:v>
                </c:pt>
              </c:strCache>
            </c:strRef>
          </c:tx>
          <c:spPr>
            <a:solidFill>
              <a:schemeClr val="accent4">
                <a:lumMod val="80000"/>
                <a:lumOff val="2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Sheet1!$Q$2:$Q$16</c:f>
              <c:numCache>
                <c:formatCode>General</c:formatCode>
                <c:ptCount val="15"/>
                <c:pt idx="0">
                  <c:v>1</c:v>
                </c:pt>
                <c:pt idx="1">
                  <c:v>1</c:v>
                </c:pt>
                <c:pt idx="2">
                  <c:v>0</c:v>
                </c:pt>
                <c:pt idx="3">
                  <c:v>1</c:v>
                </c:pt>
                <c:pt idx="4">
                  <c:v>1</c:v>
                </c:pt>
                <c:pt idx="5">
                  <c:v>1</c:v>
                </c:pt>
                <c:pt idx="6">
                  <c:v>1</c:v>
                </c:pt>
                <c:pt idx="7">
                  <c:v>0</c:v>
                </c:pt>
                <c:pt idx="8">
                  <c:v>1</c:v>
                </c:pt>
                <c:pt idx="9">
                  <c:v>0</c:v>
                </c:pt>
                <c:pt idx="10">
                  <c:v>0</c:v>
                </c:pt>
                <c:pt idx="11">
                  <c:v>1</c:v>
                </c:pt>
                <c:pt idx="12">
                  <c:v>1</c:v>
                </c:pt>
                <c:pt idx="13">
                  <c:v>1</c:v>
                </c:pt>
                <c:pt idx="14">
                  <c:v>1</c:v>
                </c:pt>
              </c:numCache>
            </c:numRef>
          </c:val>
          <c:extLst>
            <c:ext xmlns:c16="http://schemas.microsoft.com/office/drawing/2014/chart" uri="{C3380CC4-5D6E-409C-BE32-E72D297353CC}">
              <c16:uniqueId val="{0000000F-8891-4A32-A880-4C66A89A6FE6}"/>
            </c:ext>
          </c:extLst>
        </c:ser>
        <c:ser>
          <c:idx val="16"/>
          <c:order val="16"/>
          <c:tx>
            <c:strRef>
              <c:f>Sheet1!$R$1</c:f>
              <c:strCache>
                <c:ptCount val="1"/>
                <c:pt idx="0">
                  <c:v>DR SMILE France</c:v>
                </c:pt>
              </c:strCache>
            </c:strRef>
          </c:tx>
          <c:spPr>
            <a:solidFill>
              <a:schemeClr val="accent5">
                <a:lumMod val="80000"/>
                <a:lumOff val="2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Sheet1!$R$2:$R$16</c:f>
              <c:numCache>
                <c:formatCode>General</c:formatCode>
                <c:ptCount val="15"/>
                <c:pt idx="0">
                  <c:v>0</c:v>
                </c:pt>
                <c:pt idx="1">
                  <c:v>1</c:v>
                </c:pt>
                <c:pt idx="2">
                  <c:v>0</c:v>
                </c:pt>
                <c:pt idx="3">
                  <c:v>0</c:v>
                </c:pt>
                <c:pt idx="4">
                  <c:v>1</c:v>
                </c:pt>
                <c:pt idx="5">
                  <c:v>1</c:v>
                </c:pt>
                <c:pt idx="6">
                  <c:v>0</c:v>
                </c:pt>
                <c:pt idx="7">
                  <c:v>0</c:v>
                </c:pt>
                <c:pt idx="8">
                  <c:v>1</c:v>
                </c:pt>
                <c:pt idx="9">
                  <c:v>0</c:v>
                </c:pt>
                <c:pt idx="10">
                  <c:v>0</c:v>
                </c:pt>
                <c:pt idx="11">
                  <c:v>0</c:v>
                </c:pt>
                <c:pt idx="12">
                  <c:v>0</c:v>
                </c:pt>
                <c:pt idx="13">
                  <c:v>0</c:v>
                </c:pt>
                <c:pt idx="14">
                  <c:v>0</c:v>
                </c:pt>
              </c:numCache>
            </c:numRef>
          </c:val>
          <c:extLst>
            <c:ext xmlns:c16="http://schemas.microsoft.com/office/drawing/2014/chart" uri="{C3380CC4-5D6E-409C-BE32-E72D297353CC}">
              <c16:uniqueId val="{00000010-8891-4A32-A880-4C66A89A6FE6}"/>
            </c:ext>
          </c:extLst>
        </c:ser>
        <c:ser>
          <c:idx val="17"/>
          <c:order val="17"/>
          <c:tx>
            <c:strRef>
              <c:f>Sheet1!$S$1</c:f>
              <c:strCache>
                <c:ptCount val="1"/>
                <c:pt idx="0">
                  <c:v>Axeptio</c:v>
                </c:pt>
              </c:strCache>
            </c:strRef>
          </c:tx>
          <c:spPr>
            <a:solidFill>
              <a:schemeClr val="accent6">
                <a:lumMod val="80000"/>
                <a:lumOff val="2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Sheet1!$S$2:$S$16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numCache>
            </c:numRef>
          </c:val>
          <c:extLst>
            <c:ext xmlns:c16="http://schemas.microsoft.com/office/drawing/2014/chart" uri="{C3380CC4-5D6E-409C-BE32-E72D297353CC}">
              <c16:uniqueId val="{00000011-8891-4A32-A880-4C66A89A6FE6}"/>
            </c:ext>
          </c:extLst>
        </c:ser>
        <c:ser>
          <c:idx val="18"/>
          <c:order val="18"/>
          <c:tx>
            <c:strRef>
              <c:f>Sheet1!$T$1</c:f>
              <c:strCache>
                <c:ptCount val="1"/>
                <c:pt idx="0">
                  <c:v>Generali France</c:v>
                </c:pt>
              </c:strCache>
            </c:strRef>
          </c:tx>
          <c:spPr>
            <a:solidFill>
              <a:schemeClr val="accent1">
                <a:lumMod val="80000"/>
              </a:schemeClr>
            </a:solidFill>
            <a:ln>
              <a:noFill/>
            </a:ln>
            <a:effectLst/>
          </c:spPr>
          <c:invertIfNegative val="0"/>
          <c:cat>
            <c:numRef>
              <c:f>Sheet1!$A$2:$A$16</c:f>
              <c:numCache>
                <c:formatCode>m/d/yyyy</c:formatCode>
                <c:ptCount val="15"/>
                <c:pt idx="0">
                  <c:v>45249</c:v>
                </c:pt>
                <c:pt idx="1">
                  <c:v>45250</c:v>
                </c:pt>
                <c:pt idx="2">
                  <c:v>45251</c:v>
                </c:pt>
                <c:pt idx="3">
                  <c:v>45252</c:v>
                </c:pt>
                <c:pt idx="4">
                  <c:v>45253</c:v>
                </c:pt>
                <c:pt idx="5">
                  <c:v>45254</c:v>
                </c:pt>
                <c:pt idx="6">
                  <c:v>45255</c:v>
                </c:pt>
                <c:pt idx="7">
                  <c:v>45256</c:v>
                </c:pt>
                <c:pt idx="8">
                  <c:v>45257</c:v>
                </c:pt>
                <c:pt idx="9">
                  <c:v>45258</c:v>
                </c:pt>
                <c:pt idx="10">
                  <c:v>45259</c:v>
                </c:pt>
                <c:pt idx="11">
                  <c:v>45260</c:v>
                </c:pt>
                <c:pt idx="12">
                  <c:v>45261</c:v>
                </c:pt>
                <c:pt idx="13">
                  <c:v>45262</c:v>
                </c:pt>
                <c:pt idx="14">
                  <c:v>45263</c:v>
                </c:pt>
              </c:numCache>
            </c:numRef>
          </c:cat>
          <c:val>
            <c:numRef>
              <c:f>Sheet1!$T$2:$T$16</c:f>
              <c:numCache>
                <c:formatCode>General</c:formatCode>
                <c:ptCount val="15"/>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numCache>
            </c:numRef>
          </c:val>
          <c:extLst>
            <c:ext xmlns:c16="http://schemas.microsoft.com/office/drawing/2014/chart" uri="{C3380CC4-5D6E-409C-BE32-E72D297353CC}">
              <c16:uniqueId val="{00000012-8891-4A32-A880-4C66A89A6FE6}"/>
            </c:ext>
          </c:extLst>
        </c:ser>
        <c:dLbls>
          <c:showLegendKey val="0"/>
          <c:showVal val="0"/>
          <c:showCatName val="0"/>
          <c:showSerName val="0"/>
          <c:showPercent val="0"/>
          <c:showBubbleSize val="0"/>
        </c:dLbls>
        <c:gapWidth val="150"/>
        <c:overlap val="100"/>
        <c:axId val="378565880"/>
        <c:axId val="378565552"/>
      </c:barChart>
      <c:dateAx>
        <c:axId val="37856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5552"/>
        <c:crosses val="autoZero"/>
        <c:auto val="1"/>
        <c:lblOffset val="100"/>
        <c:baseTimeUnit val="days"/>
      </c:dateAx>
      <c:valAx>
        <c:axId val="37856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6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3513F-A449-475F-9EEC-853A5AB7278A}"/>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9617B274-066F-4BFC-B053-492D23D6978F}"/>
              </a:ext>
            </a:extLst>
          </p:cNvPr>
          <p:cNvSpPr>
            <a:spLocks noGrp="1"/>
          </p:cNvSpPr>
          <p:nvPr>
            <p:ph type="subTitle" idx="1"/>
          </p:nvPr>
        </p:nvSpPr>
        <p:spPr/>
        <p:txBody>
          <a:bodyPr/>
          <a:lstStyle/>
          <a:p>
            <a:r>
              <a:rPr lang="en-US"/>
              <a:t>Facelift France</a:t>
            </a:r>
          </a:p>
        </p:txBody>
      </p:sp>
    </p:spTree>
    <p:extLst>
      <p:ext uri="{BB962C8B-B14F-4D97-AF65-F5344CB8AC3E}">
        <p14:creationId xmlns:p14="http://schemas.microsoft.com/office/powerpoint/2010/main" val="44547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CEE34-4095-4AEA-97C9-9110708B75EA}"/>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30CB8BC2-3E68-4A06-98CB-76703A9B73BB}"/>
              </a:ext>
            </a:extLst>
          </p:cNvPr>
          <p:cNvGraphicFramePr>
            <a:graphicFrameLocks noGrp="1"/>
          </p:cNvGraphicFramePr>
          <p:nvPr>
            <p:ph type="chart" sz="quarter" idx="13"/>
            <p:extLst>
              <p:ext uri="{D42A27DB-BD31-4B8C-83A1-F6EECF244321}">
                <p14:modId xmlns:p14="http://schemas.microsoft.com/office/powerpoint/2010/main" val="2582487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9FEAF-1900-40C4-A466-E2238385E927}"/>
              </a:ext>
            </a:extLst>
          </p:cNvPr>
          <p:cNvSpPr>
            <a:spLocks noGrp="1"/>
          </p:cNvSpPr>
          <p:nvPr>
            <p:ph type="body" sz="quarter" idx="14"/>
          </p:nvPr>
        </p:nvSpPr>
        <p:spPr/>
        <p:txBody>
          <a:bodyPr/>
          <a:lstStyle/>
          <a:p>
            <a:r>
              <a:rPr lang="en-US"/>
              <a:t>11/19/2023 - 12/03/2023</a:t>
            </a:r>
          </a:p>
        </p:txBody>
      </p:sp>
      <p:sp>
        <p:nvSpPr>
          <p:cNvPr id="5" name="Footer Placeholder 4">
            <a:extLst>
              <a:ext uri="{FF2B5EF4-FFF2-40B4-BE49-F238E27FC236}">
                <a16:creationId xmlns:a16="http://schemas.microsoft.com/office/drawing/2014/main" id="{323344EC-3ED0-406D-920C-D3A0C1B739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958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128E-46D6-45A0-B181-3238374BE63F}"/>
              </a:ext>
            </a:extLst>
          </p:cNvPr>
          <p:cNvSpPr>
            <a:spLocks noGrp="1"/>
          </p:cNvSpPr>
          <p:nvPr>
            <p:ph type="title"/>
          </p:nvPr>
        </p:nvSpPr>
        <p:spPr/>
        <p:txBody>
          <a:bodyPr/>
          <a:lstStyle/>
          <a:p>
            <a:r>
              <a:rPr lang="en-US"/>
              <a:t>Facebook Own Posts Table | 1 group and 1 profile - 1 of 14</a:t>
            </a:r>
          </a:p>
        </p:txBody>
      </p:sp>
      <p:graphicFrame>
        <p:nvGraphicFramePr>
          <p:cNvPr id="5" name="Table Placeholder 4">
            <a:extLst>
              <a:ext uri="{FF2B5EF4-FFF2-40B4-BE49-F238E27FC236}">
                <a16:creationId xmlns:a16="http://schemas.microsoft.com/office/drawing/2014/main" id="{EA5590A7-07FD-4917-8827-AE1B3D0DBB0D}"/>
              </a:ext>
            </a:extLst>
          </p:cNvPr>
          <p:cNvGraphicFramePr>
            <a:graphicFrameLocks noGrp="1"/>
          </p:cNvGraphicFramePr>
          <p:nvPr>
            <p:ph type="tbl" sz="quarter" idx="13"/>
            <p:extLst>
              <p:ext uri="{D42A27DB-BD31-4B8C-83A1-F6EECF244321}">
                <p14:modId xmlns:p14="http://schemas.microsoft.com/office/powerpoint/2010/main" val="277490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3818344"/>
                    </a:ext>
                  </a:extLst>
                </a:gridCol>
                <a:gridCol w="1399032">
                  <a:extLst>
                    <a:ext uri="{9D8B030D-6E8A-4147-A177-3AD203B41FA5}">
                      <a16:colId xmlns:a16="http://schemas.microsoft.com/office/drawing/2014/main" val="3200933463"/>
                    </a:ext>
                  </a:extLst>
                </a:gridCol>
                <a:gridCol w="987552">
                  <a:extLst>
                    <a:ext uri="{9D8B030D-6E8A-4147-A177-3AD203B41FA5}">
                      <a16:colId xmlns:a16="http://schemas.microsoft.com/office/drawing/2014/main" val="4264191679"/>
                    </a:ext>
                  </a:extLst>
                </a:gridCol>
                <a:gridCol w="493776">
                  <a:extLst>
                    <a:ext uri="{9D8B030D-6E8A-4147-A177-3AD203B41FA5}">
                      <a16:colId xmlns:a16="http://schemas.microsoft.com/office/drawing/2014/main" val="2456469676"/>
                    </a:ext>
                  </a:extLst>
                </a:gridCol>
                <a:gridCol w="493776">
                  <a:extLst>
                    <a:ext uri="{9D8B030D-6E8A-4147-A177-3AD203B41FA5}">
                      <a16:colId xmlns:a16="http://schemas.microsoft.com/office/drawing/2014/main" val="940860526"/>
                    </a:ext>
                  </a:extLst>
                </a:gridCol>
                <a:gridCol w="493776">
                  <a:extLst>
                    <a:ext uri="{9D8B030D-6E8A-4147-A177-3AD203B41FA5}">
                      <a16:colId xmlns:a16="http://schemas.microsoft.com/office/drawing/2014/main" val="1734628820"/>
                    </a:ext>
                  </a:extLst>
                </a:gridCol>
                <a:gridCol w="493776">
                  <a:extLst>
                    <a:ext uri="{9D8B030D-6E8A-4147-A177-3AD203B41FA5}">
                      <a16:colId xmlns:a16="http://schemas.microsoft.com/office/drawing/2014/main" val="1168164061"/>
                    </a:ext>
                  </a:extLst>
                </a:gridCol>
                <a:gridCol w="493776">
                  <a:extLst>
                    <a:ext uri="{9D8B030D-6E8A-4147-A177-3AD203B41FA5}">
                      <a16:colId xmlns:a16="http://schemas.microsoft.com/office/drawing/2014/main" val="1479517820"/>
                    </a:ext>
                  </a:extLst>
                </a:gridCol>
                <a:gridCol w="493776">
                  <a:extLst>
                    <a:ext uri="{9D8B030D-6E8A-4147-A177-3AD203B41FA5}">
                      <a16:colId xmlns:a16="http://schemas.microsoft.com/office/drawing/2014/main" val="423970690"/>
                    </a:ext>
                  </a:extLst>
                </a:gridCol>
                <a:gridCol w="493776">
                  <a:extLst>
                    <a:ext uri="{9D8B030D-6E8A-4147-A177-3AD203B41FA5}">
                      <a16:colId xmlns:a16="http://schemas.microsoft.com/office/drawing/2014/main" val="287758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284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- 2023-12-03 19:00:01</a:t>
                      </a:r>
                      <a:r>
                        <a:rPr kumimoji="0" lang="fr-FR" sz="1000" b="0" i="0" u="none" strike="noStrike" kern="1200" cap="none" spc="0" normalizeH="0" baseline="0" noProof="0">
                          <a:ln>
                            <a:noFill/>
                          </a:ln>
                          <a:solidFill>
                            <a:prstClr val="black"/>
                          </a:solidFill>
                          <a:effectLst/>
                          <a:uLnTx/>
                          <a:uFillTx/>
                          <a:latin typeface="Calibri"/>
                          <a:ea typeface="+mn-ea"/>
                          <a:cs typeface="+mn-cs"/>
                        </a:rPr>
                        <a:t>
 L’automne, la saison préférée des fashion addicts, n’est-ce pas ? Réchauffez vos looks avec ce manteau mi-long, en lainage à motif chevrons. Une touche army chic validée.
À découvrir en boutiques et sur ikks.com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https://quintly-eu-image-storage.s3.amazonaws.com/a61aea67674d5eb472c2c02de85adfd4/24713a52d37366e44edfb707eb17af16.jpg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3221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Normandie - 2023-12-03 19:00:00</a:t>
                      </a:r>
                      <a:r>
                        <a:rPr kumimoji="0" lang="fr-FR" sz="1000" b="0" i="0" u="none" strike="noStrike" kern="1200" cap="none" spc="0" normalizeH="0" baseline="0" noProof="0">
                          <a:ln>
                            <a:noFill/>
                          </a:ln>
                          <a:solidFill>
                            <a:prstClr val="black"/>
                          </a:solidFill>
                          <a:effectLst/>
                          <a:uLnTx/>
                          <a:uFillTx/>
                          <a:latin typeface="Calibri"/>
                          <a:ea typeface="+mn-ea"/>
                          <a:cs typeface="+mn-cs"/>
                        </a:rPr>
                        <a:t>
 N'attendez pas 2024 pour concrétiser votre projet d'achat immo ! ⏱ Découvrez 4 bonnes raisons de se lancer dès maintenant 😉👇
https://bit.ly/49ylUlW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https://quintly-eu-image-storage.s3.amazonaws.com/2174890c9709cc262636cb4e44fb792c/aa51418acc5639cc093321c57c0c5254.jpg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16860011"/>
                  </a:ext>
                </a:extLst>
              </a:tr>
            </a:tbl>
          </a:graphicData>
        </a:graphic>
      </p:graphicFrame>
      <p:sp>
        <p:nvSpPr>
          <p:cNvPr id="4" name="Text Placeholder 3">
            <a:extLst>
              <a:ext uri="{FF2B5EF4-FFF2-40B4-BE49-F238E27FC236}">
                <a16:creationId xmlns:a16="http://schemas.microsoft.com/office/drawing/2014/main" id="{8967ABCA-190B-4E8E-83E5-2F5060975B45}"/>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2959259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6193A-709D-4E31-B3F5-F02B01C01698}"/>
              </a:ext>
            </a:extLst>
          </p:cNvPr>
          <p:cNvSpPr>
            <a:spLocks noGrp="1"/>
          </p:cNvSpPr>
          <p:nvPr>
            <p:ph type="title"/>
          </p:nvPr>
        </p:nvSpPr>
        <p:spPr/>
        <p:txBody>
          <a:bodyPr/>
          <a:lstStyle/>
          <a:p>
            <a:r>
              <a:rPr lang="en-US"/>
              <a:t>Facebook Own Posts Table | 1 group and 1 profile - 2 of 14</a:t>
            </a:r>
          </a:p>
        </p:txBody>
      </p:sp>
      <p:graphicFrame>
        <p:nvGraphicFramePr>
          <p:cNvPr id="5" name="Table Placeholder 4">
            <a:extLst>
              <a:ext uri="{FF2B5EF4-FFF2-40B4-BE49-F238E27FC236}">
                <a16:creationId xmlns:a16="http://schemas.microsoft.com/office/drawing/2014/main" id="{FA5E11D9-411E-4DAC-B75B-77E980978728}"/>
              </a:ext>
            </a:extLst>
          </p:cNvPr>
          <p:cNvGraphicFramePr>
            <a:graphicFrameLocks noGrp="1"/>
          </p:cNvGraphicFramePr>
          <p:nvPr>
            <p:ph type="tbl" sz="quarter" idx="13"/>
            <p:extLst>
              <p:ext uri="{D42A27DB-BD31-4B8C-83A1-F6EECF244321}">
                <p14:modId xmlns:p14="http://schemas.microsoft.com/office/powerpoint/2010/main" val="321206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6839298"/>
                    </a:ext>
                  </a:extLst>
                </a:gridCol>
                <a:gridCol w="1399032">
                  <a:extLst>
                    <a:ext uri="{9D8B030D-6E8A-4147-A177-3AD203B41FA5}">
                      <a16:colId xmlns:a16="http://schemas.microsoft.com/office/drawing/2014/main" val="4293387451"/>
                    </a:ext>
                  </a:extLst>
                </a:gridCol>
                <a:gridCol w="987552">
                  <a:extLst>
                    <a:ext uri="{9D8B030D-6E8A-4147-A177-3AD203B41FA5}">
                      <a16:colId xmlns:a16="http://schemas.microsoft.com/office/drawing/2014/main" val="1641127569"/>
                    </a:ext>
                  </a:extLst>
                </a:gridCol>
                <a:gridCol w="493776">
                  <a:extLst>
                    <a:ext uri="{9D8B030D-6E8A-4147-A177-3AD203B41FA5}">
                      <a16:colId xmlns:a16="http://schemas.microsoft.com/office/drawing/2014/main" val="3817091769"/>
                    </a:ext>
                  </a:extLst>
                </a:gridCol>
                <a:gridCol w="493776">
                  <a:extLst>
                    <a:ext uri="{9D8B030D-6E8A-4147-A177-3AD203B41FA5}">
                      <a16:colId xmlns:a16="http://schemas.microsoft.com/office/drawing/2014/main" val="3823556255"/>
                    </a:ext>
                  </a:extLst>
                </a:gridCol>
                <a:gridCol w="493776">
                  <a:extLst>
                    <a:ext uri="{9D8B030D-6E8A-4147-A177-3AD203B41FA5}">
                      <a16:colId xmlns:a16="http://schemas.microsoft.com/office/drawing/2014/main" val="2649904486"/>
                    </a:ext>
                  </a:extLst>
                </a:gridCol>
                <a:gridCol w="493776">
                  <a:extLst>
                    <a:ext uri="{9D8B030D-6E8A-4147-A177-3AD203B41FA5}">
                      <a16:colId xmlns:a16="http://schemas.microsoft.com/office/drawing/2014/main" val="2449731155"/>
                    </a:ext>
                  </a:extLst>
                </a:gridCol>
                <a:gridCol w="493776">
                  <a:extLst>
                    <a:ext uri="{9D8B030D-6E8A-4147-A177-3AD203B41FA5}">
                      <a16:colId xmlns:a16="http://schemas.microsoft.com/office/drawing/2014/main" val="1910050696"/>
                    </a:ext>
                  </a:extLst>
                </a:gridCol>
                <a:gridCol w="493776">
                  <a:extLst>
                    <a:ext uri="{9D8B030D-6E8A-4147-A177-3AD203B41FA5}">
                      <a16:colId xmlns:a16="http://schemas.microsoft.com/office/drawing/2014/main" val="3743057438"/>
                    </a:ext>
                  </a:extLst>
                </a:gridCol>
                <a:gridCol w="493776">
                  <a:extLst>
                    <a:ext uri="{9D8B030D-6E8A-4147-A177-3AD203B41FA5}">
                      <a16:colId xmlns:a16="http://schemas.microsoft.com/office/drawing/2014/main" val="23840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9531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Lyon - 2023-12-03 19:00:00</a:t>
                      </a:r>
                      <a:r>
                        <a:rPr kumimoji="0" lang="fr-FR" sz="1000" b="0" i="0" u="none" strike="noStrike" kern="1200" cap="none" spc="0" normalizeH="0" baseline="0" noProof="0">
                          <a:ln>
                            <a:noFill/>
                          </a:ln>
                          <a:solidFill>
                            <a:prstClr val="black"/>
                          </a:solidFill>
                          <a:effectLst/>
                          <a:uLnTx/>
                          <a:uFillTx/>
                          <a:latin typeface="Calibri"/>
                          <a:ea typeface="+mn-ea"/>
                          <a:cs typeface="+mn-cs"/>
                        </a:rPr>
                        <a:t>
 N'attendez pas 2024 pour concrétiser votre projet d'achat immo ! ⏱ Découvrez 4 bonnes raisons de se lancer dès maintenant 😉👇
https://bit.ly/49ylUlW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https://quintly-eu-image-storage.s3.amazonaws.com/21738c062283402a8397bd9ee2a1ff8e/2bbb13a9ee8ea092b6b96c755bb3a5aa.jpg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6577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Peugeot @PeugeotFrance - 2023-12-03 10:03:01</a:t>
                      </a:r>
                      <a:r>
                        <a:rPr kumimoji="0" lang="fr-FR" sz="1000" b="0" i="0" u="none" strike="noStrike" kern="1200" cap="none" spc="0" normalizeH="0" baseline="0" noProof="0">
                          <a:ln>
                            <a:noFill/>
                          </a:ln>
                          <a:solidFill>
                            <a:prstClr val="black"/>
                          </a:solidFill>
                          <a:effectLst/>
                          <a:uLnTx/>
                          <a:uFillTx/>
                          <a:latin typeface="Calibri"/>
                          <a:ea typeface="+mn-ea"/>
                          <a:cs typeface="+mn-cs"/>
                        </a:rPr>
                        <a:t>
 Achetez votre nouvelle Peugeot en ligne et choisissez votre point de livraison, partout en France. Profitez également des meilleures offres du moment, d'un accompagnement en ligne, de la possibilité de réserver un essai et du retour sous 14 jours. #PeugeotStore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https://quintly-eu-image-storage.s3.amazonaws.com/d29d78590c4810464b4640f9a8145157/01ff3ad03bf3264443d66dd5d7ac164a.jpg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38581809"/>
                  </a:ext>
                </a:extLst>
              </a:tr>
            </a:tbl>
          </a:graphicData>
        </a:graphic>
      </p:graphicFrame>
      <p:sp>
        <p:nvSpPr>
          <p:cNvPr id="4" name="Text Placeholder 3">
            <a:extLst>
              <a:ext uri="{FF2B5EF4-FFF2-40B4-BE49-F238E27FC236}">
                <a16:creationId xmlns:a16="http://schemas.microsoft.com/office/drawing/2014/main" id="{927D89AC-5DF7-441F-929C-174A205D723B}"/>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7894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6494-040B-4EEE-9766-558D68E1884C}"/>
              </a:ext>
            </a:extLst>
          </p:cNvPr>
          <p:cNvSpPr>
            <a:spLocks noGrp="1"/>
          </p:cNvSpPr>
          <p:nvPr>
            <p:ph type="title"/>
          </p:nvPr>
        </p:nvSpPr>
        <p:spPr/>
        <p:txBody>
          <a:bodyPr/>
          <a:lstStyle/>
          <a:p>
            <a:r>
              <a:rPr lang="en-US"/>
              <a:t>Facebook Own Posts Table | 1 group and 1 profile - 3 of 14</a:t>
            </a:r>
          </a:p>
        </p:txBody>
      </p:sp>
      <p:graphicFrame>
        <p:nvGraphicFramePr>
          <p:cNvPr id="5" name="Table Placeholder 4">
            <a:extLst>
              <a:ext uri="{FF2B5EF4-FFF2-40B4-BE49-F238E27FC236}">
                <a16:creationId xmlns:a16="http://schemas.microsoft.com/office/drawing/2014/main" id="{AFA4776A-882F-4C72-8888-4FF6D3A4CEE7}"/>
              </a:ext>
            </a:extLst>
          </p:cNvPr>
          <p:cNvGraphicFramePr>
            <a:graphicFrameLocks noGrp="1"/>
          </p:cNvGraphicFramePr>
          <p:nvPr>
            <p:ph type="tbl" sz="quarter" idx="13"/>
            <p:extLst>
              <p:ext uri="{D42A27DB-BD31-4B8C-83A1-F6EECF244321}">
                <p14:modId xmlns:p14="http://schemas.microsoft.com/office/powerpoint/2010/main" val="595072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8515153"/>
                    </a:ext>
                  </a:extLst>
                </a:gridCol>
                <a:gridCol w="1399032">
                  <a:extLst>
                    <a:ext uri="{9D8B030D-6E8A-4147-A177-3AD203B41FA5}">
                      <a16:colId xmlns:a16="http://schemas.microsoft.com/office/drawing/2014/main" val="1295462807"/>
                    </a:ext>
                  </a:extLst>
                </a:gridCol>
                <a:gridCol w="987552">
                  <a:extLst>
                    <a:ext uri="{9D8B030D-6E8A-4147-A177-3AD203B41FA5}">
                      <a16:colId xmlns:a16="http://schemas.microsoft.com/office/drawing/2014/main" val="1238933901"/>
                    </a:ext>
                  </a:extLst>
                </a:gridCol>
                <a:gridCol w="493776">
                  <a:extLst>
                    <a:ext uri="{9D8B030D-6E8A-4147-A177-3AD203B41FA5}">
                      <a16:colId xmlns:a16="http://schemas.microsoft.com/office/drawing/2014/main" val="46958639"/>
                    </a:ext>
                  </a:extLst>
                </a:gridCol>
                <a:gridCol w="493776">
                  <a:extLst>
                    <a:ext uri="{9D8B030D-6E8A-4147-A177-3AD203B41FA5}">
                      <a16:colId xmlns:a16="http://schemas.microsoft.com/office/drawing/2014/main" val="3977301666"/>
                    </a:ext>
                  </a:extLst>
                </a:gridCol>
                <a:gridCol w="493776">
                  <a:extLst>
                    <a:ext uri="{9D8B030D-6E8A-4147-A177-3AD203B41FA5}">
                      <a16:colId xmlns:a16="http://schemas.microsoft.com/office/drawing/2014/main" val="1470280726"/>
                    </a:ext>
                  </a:extLst>
                </a:gridCol>
                <a:gridCol w="493776">
                  <a:extLst>
                    <a:ext uri="{9D8B030D-6E8A-4147-A177-3AD203B41FA5}">
                      <a16:colId xmlns:a16="http://schemas.microsoft.com/office/drawing/2014/main" val="1839935758"/>
                    </a:ext>
                  </a:extLst>
                </a:gridCol>
                <a:gridCol w="493776">
                  <a:extLst>
                    <a:ext uri="{9D8B030D-6E8A-4147-A177-3AD203B41FA5}">
                      <a16:colId xmlns:a16="http://schemas.microsoft.com/office/drawing/2014/main" val="3035996924"/>
                    </a:ext>
                  </a:extLst>
                </a:gridCol>
                <a:gridCol w="493776">
                  <a:extLst>
                    <a:ext uri="{9D8B030D-6E8A-4147-A177-3AD203B41FA5}">
                      <a16:colId xmlns:a16="http://schemas.microsoft.com/office/drawing/2014/main" val="1614533594"/>
                    </a:ext>
                  </a:extLst>
                </a:gridCol>
                <a:gridCol w="493776">
                  <a:extLst>
                    <a:ext uri="{9D8B030D-6E8A-4147-A177-3AD203B41FA5}">
                      <a16:colId xmlns:a16="http://schemas.microsoft.com/office/drawing/2014/main" val="1597991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3564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- 2023-12-02 19:00:07</a:t>
                      </a:r>
                      <a:r>
                        <a:rPr kumimoji="0" lang="fr-FR" sz="1000" b="0" i="0" u="none" strike="noStrike" kern="1200" cap="none" spc="0" normalizeH="0" baseline="0" noProof="0">
                          <a:ln>
                            <a:noFill/>
                          </a:ln>
                          <a:solidFill>
                            <a:prstClr val="black"/>
                          </a:solidFill>
                          <a:effectLst/>
                          <a:uLnTx/>
                          <a:uFillTx/>
                          <a:latin typeface="Calibri"/>
                          <a:ea typeface="+mn-ea"/>
                          <a:cs typeface="+mn-cs"/>
                        </a:rPr>
                        <a:t>
 Enfilez votre plus bel outfit de la collab IKKS x DUVILLARD et arpentez les pistes avec style ⛷
Pour quelle pièce de la collection allez-vous craquer ? 
À découvrir sur ikks.com et dans une sélection de boutiques.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https://quintly-eu-image-storage.s3.amazonaws.com/a61aea67674d5eb472c2c02de85adfd4/7ace7ab521b2f8c21c0384c5ab8b37a3.jpg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2897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- 2023-12-02 12:00:00</a:t>
                      </a:r>
                      <a:r>
                        <a:rPr kumimoji="0" lang="fr-FR" sz="1000" b="0" i="0" u="none" strike="noStrike" kern="1200" cap="none" spc="0" normalizeH="0" baseline="0" noProof="0">
                          <a:ln>
                            <a:noFill/>
                          </a:ln>
                          <a:solidFill>
                            <a:prstClr val="black"/>
                          </a:solidFill>
                          <a:effectLst/>
                          <a:uLnTx/>
                          <a:uFillTx/>
                          <a:latin typeface="Calibri"/>
                          <a:ea typeface="+mn-ea"/>
                          <a:cs typeface="+mn-cs"/>
                        </a:rPr>
                        <a:t>
 Le saviez-vous ? 👀
L'aspect fiscal est l'un des atouts majeurs de la SCI (Société Civile Immobilière) pour l'achat d'une résidence secondaire. 
Si vous souhaitez établir ce projet immobilier, découvrez les éléments importants avant de vous lancer. 🚀
Rendez-vous sur notre site internet ▶https://bit.ly/3Gij32Y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https://quintly-eu-image-storage.s3.amazonaws.com/9c986506817b7c9bca89e40024ba0561/4e2197433fe00342be1025e11ae2e8e0.jpg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97547535"/>
                  </a:ext>
                </a:extLst>
              </a:tr>
            </a:tbl>
          </a:graphicData>
        </a:graphic>
      </p:graphicFrame>
      <p:sp>
        <p:nvSpPr>
          <p:cNvPr id="4" name="Text Placeholder 3">
            <a:extLst>
              <a:ext uri="{FF2B5EF4-FFF2-40B4-BE49-F238E27FC236}">
                <a16:creationId xmlns:a16="http://schemas.microsoft.com/office/drawing/2014/main" id="{7802CA64-BBE6-42F0-9595-6F7A528ED7A4}"/>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161997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6961-EC8C-4B9F-9977-56FA0EA7FAB5}"/>
              </a:ext>
            </a:extLst>
          </p:cNvPr>
          <p:cNvSpPr>
            <a:spLocks noGrp="1"/>
          </p:cNvSpPr>
          <p:nvPr>
            <p:ph type="title"/>
          </p:nvPr>
        </p:nvSpPr>
        <p:spPr/>
        <p:txBody>
          <a:bodyPr/>
          <a:lstStyle/>
          <a:p>
            <a:r>
              <a:rPr lang="en-US"/>
              <a:t>Facebook Own Posts Table | 1 group and 1 profile - 4 of 14</a:t>
            </a:r>
          </a:p>
        </p:txBody>
      </p:sp>
      <p:graphicFrame>
        <p:nvGraphicFramePr>
          <p:cNvPr id="5" name="Table Placeholder 4">
            <a:extLst>
              <a:ext uri="{FF2B5EF4-FFF2-40B4-BE49-F238E27FC236}">
                <a16:creationId xmlns:a16="http://schemas.microsoft.com/office/drawing/2014/main" id="{2087019B-4F50-407B-A526-D1E8B3C4406E}"/>
              </a:ext>
            </a:extLst>
          </p:cNvPr>
          <p:cNvGraphicFramePr>
            <a:graphicFrameLocks noGrp="1"/>
          </p:cNvGraphicFramePr>
          <p:nvPr>
            <p:ph type="tbl" sz="quarter" idx="13"/>
            <p:extLst>
              <p:ext uri="{D42A27DB-BD31-4B8C-83A1-F6EECF244321}">
                <p14:modId xmlns:p14="http://schemas.microsoft.com/office/powerpoint/2010/main" val="2460008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1437434"/>
                    </a:ext>
                  </a:extLst>
                </a:gridCol>
                <a:gridCol w="1399032">
                  <a:extLst>
                    <a:ext uri="{9D8B030D-6E8A-4147-A177-3AD203B41FA5}">
                      <a16:colId xmlns:a16="http://schemas.microsoft.com/office/drawing/2014/main" val="3828577363"/>
                    </a:ext>
                  </a:extLst>
                </a:gridCol>
                <a:gridCol w="987552">
                  <a:extLst>
                    <a:ext uri="{9D8B030D-6E8A-4147-A177-3AD203B41FA5}">
                      <a16:colId xmlns:a16="http://schemas.microsoft.com/office/drawing/2014/main" val="671497069"/>
                    </a:ext>
                  </a:extLst>
                </a:gridCol>
                <a:gridCol w="493776">
                  <a:extLst>
                    <a:ext uri="{9D8B030D-6E8A-4147-A177-3AD203B41FA5}">
                      <a16:colId xmlns:a16="http://schemas.microsoft.com/office/drawing/2014/main" val="775424319"/>
                    </a:ext>
                  </a:extLst>
                </a:gridCol>
                <a:gridCol w="493776">
                  <a:extLst>
                    <a:ext uri="{9D8B030D-6E8A-4147-A177-3AD203B41FA5}">
                      <a16:colId xmlns:a16="http://schemas.microsoft.com/office/drawing/2014/main" val="546830481"/>
                    </a:ext>
                  </a:extLst>
                </a:gridCol>
                <a:gridCol w="493776">
                  <a:extLst>
                    <a:ext uri="{9D8B030D-6E8A-4147-A177-3AD203B41FA5}">
                      <a16:colId xmlns:a16="http://schemas.microsoft.com/office/drawing/2014/main" val="1088111522"/>
                    </a:ext>
                  </a:extLst>
                </a:gridCol>
                <a:gridCol w="493776">
                  <a:extLst>
                    <a:ext uri="{9D8B030D-6E8A-4147-A177-3AD203B41FA5}">
                      <a16:colId xmlns:a16="http://schemas.microsoft.com/office/drawing/2014/main" val="1670908011"/>
                    </a:ext>
                  </a:extLst>
                </a:gridCol>
                <a:gridCol w="493776">
                  <a:extLst>
                    <a:ext uri="{9D8B030D-6E8A-4147-A177-3AD203B41FA5}">
                      <a16:colId xmlns:a16="http://schemas.microsoft.com/office/drawing/2014/main" val="2210779691"/>
                    </a:ext>
                  </a:extLst>
                </a:gridCol>
                <a:gridCol w="493776">
                  <a:extLst>
                    <a:ext uri="{9D8B030D-6E8A-4147-A177-3AD203B41FA5}">
                      <a16:colId xmlns:a16="http://schemas.microsoft.com/office/drawing/2014/main" val="3304308616"/>
                    </a:ext>
                  </a:extLst>
                </a:gridCol>
                <a:gridCol w="493776">
                  <a:extLst>
                    <a:ext uri="{9D8B030D-6E8A-4147-A177-3AD203B41FA5}">
                      <a16:colId xmlns:a16="http://schemas.microsoft.com/office/drawing/2014/main" val="213096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7042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Peugeot @PeugeotFrance - 2023-12-02 09:45:12</a:t>
                      </a:r>
                      <a:r>
                        <a:rPr kumimoji="0" lang="fr-FR" sz="1000" b="0" i="0" u="none" strike="noStrike" kern="1200" cap="none" spc="0" normalizeH="0" baseline="0" noProof="0">
                          <a:ln>
                            <a:noFill/>
                          </a:ln>
                          <a:solidFill>
                            <a:prstClr val="black"/>
                          </a:solidFill>
                          <a:effectLst/>
                          <a:uLnTx/>
                          <a:uFillTx/>
                          <a:latin typeface="Calibri"/>
                          <a:ea typeface="+mn-ea"/>
                          <a:cs typeface="+mn-cs"/>
                        </a:rPr>
                        <a:t>
 Électrifiez votre conduite avec le Nouveau #PeugeotE2008 100% #Électrique. Réservez votre essai sur peugeot.fr.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https://quintly-eu-image-storage.s3.amazonaws.com/d29d78590c4810464b4640f9a8145157/e2721e3677c0fe243df8c5dccd158d1c.jpg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4350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- 2023-12-01 19:00:12</a:t>
                      </a:r>
                      <a:r>
                        <a:rPr kumimoji="0" lang="fr-FR" sz="1000" b="0" i="0" u="none" strike="noStrike" kern="1200" cap="none" spc="0" normalizeH="0" baseline="0" noProof="0">
                          <a:ln>
                            <a:noFill/>
                          </a:ln>
                          <a:solidFill>
                            <a:prstClr val="black"/>
                          </a:solidFill>
                          <a:effectLst/>
                          <a:uLnTx/>
                          <a:uFillTx/>
                          <a:latin typeface="Calibri"/>
                          <a:ea typeface="+mn-ea"/>
                          <a:cs typeface="+mn-cs"/>
                        </a:rPr>
                        <a:t>
 ROCK’N SNOW ❄️
Doudoune métallisée ou manteau long aux détails rock, les pièces phares de votre dressing cet hiver !
À découvrir en boutiques et sur ikks.com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https://quintly-eu-image-storage.s3.amazonaws.com/a61aea67674d5eb472c2c02de85adfd4/ae2058092668f239090c3def3a1bca5e.jpg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540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- 2023-12-01 18:00:11</a:t>
                      </a:r>
                      <a:r>
                        <a:rPr kumimoji="0" lang="fr-FR" sz="1000" b="0" i="0" u="none" strike="noStrike" kern="1200" cap="none" spc="0" normalizeH="0" baseline="0" noProof="0">
                          <a:ln>
                            <a:noFill/>
                          </a:ln>
                          <a:solidFill>
                            <a:prstClr val="black"/>
                          </a:solidFill>
                          <a:effectLst/>
                          <a:uLnTx/>
                          <a:uFillTx/>
                          <a:latin typeface="Calibri"/>
                          <a:ea typeface="+mn-ea"/>
                          <a:cs typeface="+mn-cs"/>
                        </a:rPr>
                        <a:t>
 Débutons le mois de Décembre avec 2 ambiances de Noël plus ou moins ... originales ! Mais sauriez-vous deviner laquelle est authentique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https://quintly-eu-image-storage.s3.amazonaws.com/9c986506817b7c9bca89e40024ba0561/e93a7d6e1b3a06e169690672ba2e50c0.jpg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69660274"/>
                  </a:ext>
                </a:extLst>
              </a:tr>
            </a:tbl>
          </a:graphicData>
        </a:graphic>
      </p:graphicFrame>
      <p:sp>
        <p:nvSpPr>
          <p:cNvPr id="4" name="Text Placeholder 3">
            <a:extLst>
              <a:ext uri="{FF2B5EF4-FFF2-40B4-BE49-F238E27FC236}">
                <a16:creationId xmlns:a16="http://schemas.microsoft.com/office/drawing/2014/main" id="{AA596F97-17AE-4AC4-9A3F-DFC1B9B9F666}"/>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275348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EE385-46E3-417D-ADDE-816437AE8819}"/>
              </a:ext>
            </a:extLst>
          </p:cNvPr>
          <p:cNvSpPr>
            <a:spLocks noGrp="1"/>
          </p:cNvSpPr>
          <p:nvPr>
            <p:ph type="title"/>
          </p:nvPr>
        </p:nvSpPr>
        <p:spPr/>
        <p:txBody>
          <a:bodyPr/>
          <a:lstStyle/>
          <a:p>
            <a:r>
              <a:rPr lang="en-US"/>
              <a:t>Facebook Own Posts Table | 1 group and 1 profile - 5 of 14</a:t>
            </a:r>
          </a:p>
        </p:txBody>
      </p:sp>
      <p:graphicFrame>
        <p:nvGraphicFramePr>
          <p:cNvPr id="5" name="Table Placeholder 4">
            <a:extLst>
              <a:ext uri="{FF2B5EF4-FFF2-40B4-BE49-F238E27FC236}">
                <a16:creationId xmlns:a16="http://schemas.microsoft.com/office/drawing/2014/main" id="{B6C4E3D8-BA44-4EAB-A8AE-1EA2763B4E9C}"/>
              </a:ext>
            </a:extLst>
          </p:cNvPr>
          <p:cNvGraphicFramePr>
            <a:graphicFrameLocks noGrp="1"/>
          </p:cNvGraphicFramePr>
          <p:nvPr>
            <p:ph type="tbl" sz="quarter" idx="13"/>
            <p:extLst>
              <p:ext uri="{D42A27DB-BD31-4B8C-83A1-F6EECF244321}">
                <p14:modId xmlns:p14="http://schemas.microsoft.com/office/powerpoint/2010/main" val="3748933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8987448"/>
                    </a:ext>
                  </a:extLst>
                </a:gridCol>
                <a:gridCol w="1399032">
                  <a:extLst>
                    <a:ext uri="{9D8B030D-6E8A-4147-A177-3AD203B41FA5}">
                      <a16:colId xmlns:a16="http://schemas.microsoft.com/office/drawing/2014/main" val="4163341409"/>
                    </a:ext>
                  </a:extLst>
                </a:gridCol>
                <a:gridCol w="987552">
                  <a:extLst>
                    <a:ext uri="{9D8B030D-6E8A-4147-A177-3AD203B41FA5}">
                      <a16:colId xmlns:a16="http://schemas.microsoft.com/office/drawing/2014/main" val="223347259"/>
                    </a:ext>
                  </a:extLst>
                </a:gridCol>
                <a:gridCol w="493776">
                  <a:extLst>
                    <a:ext uri="{9D8B030D-6E8A-4147-A177-3AD203B41FA5}">
                      <a16:colId xmlns:a16="http://schemas.microsoft.com/office/drawing/2014/main" val="3903397773"/>
                    </a:ext>
                  </a:extLst>
                </a:gridCol>
                <a:gridCol w="493776">
                  <a:extLst>
                    <a:ext uri="{9D8B030D-6E8A-4147-A177-3AD203B41FA5}">
                      <a16:colId xmlns:a16="http://schemas.microsoft.com/office/drawing/2014/main" val="1642678187"/>
                    </a:ext>
                  </a:extLst>
                </a:gridCol>
                <a:gridCol w="493776">
                  <a:extLst>
                    <a:ext uri="{9D8B030D-6E8A-4147-A177-3AD203B41FA5}">
                      <a16:colId xmlns:a16="http://schemas.microsoft.com/office/drawing/2014/main" val="4223315847"/>
                    </a:ext>
                  </a:extLst>
                </a:gridCol>
                <a:gridCol w="493776">
                  <a:extLst>
                    <a:ext uri="{9D8B030D-6E8A-4147-A177-3AD203B41FA5}">
                      <a16:colId xmlns:a16="http://schemas.microsoft.com/office/drawing/2014/main" val="3998781192"/>
                    </a:ext>
                  </a:extLst>
                </a:gridCol>
                <a:gridCol w="493776">
                  <a:extLst>
                    <a:ext uri="{9D8B030D-6E8A-4147-A177-3AD203B41FA5}">
                      <a16:colId xmlns:a16="http://schemas.microsoft.com/office/drawing/2014/main" val="3929842316"/>
                    </a:ext>
                  </a:extLst>
                </a:gridCol>
                <a:gridCol w="493776">
                  <a:extLst>
                    <a:ext uri="{9D8B030D-6E8A-4147-A177-3AD203B41FA5}">
                      <a16:colId xmlns:a16="http://schemas.microsoft.com/office/drawing/2014/main" val="2577218981"/>
                    </a:ext>
                  </a:extLst>
                </a:gridCol>
                <a:gridCol w="493776">
                  <a:extLst>
                    <a:ext uri="{9D8B030D-6E8A-4147-A177-3AD203B41FA5}">
                      <a16:colId xmlns:a16="http://schemas.microsoft.com/office/drawing/2014/main" val="86429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5900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Audi France - 2023-12-01 17:50:47</a:t>
                      </a:r>
                      <a:r>
                        <a:rPr kumimoji="0" lang="fr-FR" sz="1000" b="0" i="0" u="none" strike="noStrike" kern="1200" cap="none" spc="0" normalizeH="0" baseline="0" noProof="0">
                          <a:ln>
                            <a:noFill/>
                          </a:ln>
                          <a:solidFill>
                            <a:prstClr val="black"/>
                          </a:solidFill>
                          <a:effectLst/>
                          <a:uLnTx/>
                          <a:uFillTx/>
                          <a:latin typeface="Calibri"/>
                          <a:ea typeface="+mn-ea"/>
                          <a:cs typeface="+mn-cs"/>
                        </a:rPr>
                        <a:t>
 🇫🇷 Découvrez notre #DakarCityTour à Paris, aux côtés de Monsieur Dakar Stéphane Peterhansel, Edouard Boulanger et l'Audi RS Q e-tron.
#AudiDakar #LeFuturNousAnime #RSQetron #RoadtoDakar2024
--------------------
Le véhicule présenté est destiné au Rallye Dakar, non disponible à la commande.
Séquences réalisées sur routes fermées, dans un environnement clos.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https://quintly-eu-image-storage.s3.amazonaws.com/43a27a1248599b839741a50547d050f5/da7b5e11d7baed0ede827315c148ce6e.jpg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03/13/2024 16:01:24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84398376"/>
                  </a:ext>
                </a:extLst>
              </a:tr>
            </a:tbl>
          </a:graphicData>
        </a:graphic>
      </p:graphicFrame>
      <p:sp>
        <p:nvSpPr>
          <p:cNvPr id="4" name="Text Placeholder 3">
            <a:extLst>
              <a:ext uri="{FF2B5EF4-FFF2-40B4-BE49-F238E27FC236}">
                <a16:creationId xmlns:a16="http://schemas.microsoft.com/office/drawing/2014/main" id="{48937A38-890A-4285-AA88-5FC127DD6716}"/>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31699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7C792-3831-4197-B34C-444570CD369E}"/>
              </a:ext>
            </a:extLst>
          </p:cNvPr>
          <p:cNvSpPr>
            <a:spLocks noGrp="1"/>
          </p:cNvSpPr>
          <p:nvPr>
            <p:ph type="title"/>
          </p:nvPr>
        </p:nvSpPr>
        <p:spPr/>
        <p:txBody>
          <a:bodyPr/>
          <a:lstStyle/>
          <a:p>
            <a:r>
              <a:rPr lang="en-US"/>
              <a:t>Facebook Own Posts Table | 1 group and 1 profile - 6 of 14</a:t>
            </a:r>
          </a:p>
        </p:txBody>
      </p:sp>
      <p:graphicFrame>
        <p:nvGraphicFramePr>
          <p:cNvPr id="5" name="Table Placeholder 4">
            <a:extLst>
              <a:ext uri="{FF2B5EF4-FFF2-40B4-BE49-F238E27FC236}">
                <a16:creationId xmlns:a16="http://schemas.microsoft.com/office/drawing/2014/main" id="{CD8C5C0C-254E-4EA3-AA8E-D7572E91E001}"/>
              </a:ext>
            </a:extLst>
          </p:cNvPr>
          <p:cNvGraphicFramePr>
            <a:graphicFrameLocks noGrp="1"/>
          </p:cNvGraphicFramePr>
          <p:nvPr>
            <p:ph type="tbl" sz="quarter" idx="13"/>
            <p:extLst>
              <p:ext uri="{D42A27DB-BD31-4B8C-83A1-F6EECF244321}">
                <p14:modId xmlns:p14="http://schemas.microsoft.com/office/powerpoint/2010/main" val="1643112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5418699"/>
                    </a:ext>
                  </a:extLst>
                </a:gridCol>
                <a:gridCol w="1399032">
                  <a:extLst>
                    <a:ext uri="{9D8B030D-6E8A-4147-A177-3AD203B41FA5}">
                      <a16:colId xmlns:a16="http://schemas.microsoft.com/office/drawing/2014/main" val="1290661079"/>
                    </a:ext>
                  </a:extLst>
                </a:gridCol>
                <a:gridCol w="987552">
                  <a:extLst>
                    <a:ext uri="{9D8B030D-6E8A-4147-A177-3AD203B41FA5}">
                      <a16:colId xmlns:a16="http://schemas.microsoft.com/office/drawing/2014/main" val="4238504494"/>
                    </a:ext>
                  </a:extLst>
                </a:gridCol>
                <a:gridCol w="493776">
                  <a:extLst>
                    <a:ext uri="{9D8B030D-6E8A-4147-A177-3AD203B41FA5}">
                      <a16:colId xmlns:a16="http://schemas.microsoft.com/office/drawing/2014/main" val="3483035270"/>
                    </a:ext>
                  </a:extLst>
                </a:gridCol>
                <a:gridCol w="493776">
                  <a:extLst>
                    <a:ext uri="{9D8B030D-6E8A-4147-A177-3AD203B41FA5}">
                      <a16:colId xmlns:a16="http://schemas.microsoft.com/office/drawing/2014/main" val="1267023580"/>
                    </a:ext>
                  </a:extLst>
                </a:gridCol>
                <a:gridCol w="493776">
                  <a:extLst>
                    <a:ext uri="{9D8B030D-6E8A-4147-A177-3AD203B41FA5}">
                      <a16:colId xmlns:a16="http://schemas.microsoft.com/office/drawing/2014/main" val="1308876321"/>
                    </a:ext>
                  </a:extLst>
                </a:gridCol>
                <a:gridCol w="493776">
                  <a:extLst>
                    <a:ext uri="{9D8B030D-6E8A-4147-A177-3AD203B41FA5}">
                      <a16:colId xmlns:a16="http://schemas.microsoft.com/office/drawing/2014/main" val="2342627519"/>
                    </a:ext>
                  </a:extLst>
                </a:gridCol>
                <a:gridCol w="493776">
                  <a:extLst>
                    <a:ext uri="{9D8B030D-6E8A-4147-A177-3AD203B41FA5}">
                      <a16:colId xmlns:a16="http://schemas.microsoft.com/office/drawing/2014/main" val="252489114"/>
                    </a:ext>
                  </a:extLst>
                </a:gridCol>
                <a:gridCol w="493776">
                  <a:extLst>
                    <a:ext uri="{9D8B030D-6E8A-4147-A177-3AD203B41FA5}">
                      <a16:colId xmlns:a16="http://schemas.microsoft.com/office/drawing/2014/main" val="1798581082"/>
                    </a:ext>
                  </a:extLst>
                </a:gridCol>
                <a:gridCol w="493776">
                  <a:extLst>
                    <a:ext uri="{9D8B030D-6E8A-4147-A177-3AD203B41FA5}">
                      <a16:colId xmlns:a16="http://schemas.microsoft.com/office/drawing/2014/main" val="15116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8104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The Human Safety Net France - 2023-12-01 15:55:25</a:t>
                      </a:r>
                      <a:r>
                        <a:rPr kumimoji="0" lang="fr-FR" sz="1000" b="0" i="0" u="none" strike="noStrike" kern="1200" cap="none" spc="0" normalizeH="0" baseline="0" noProof="0">
                          <a:ln>
                            <a:noFill/>
                          </a:ln>
                          <a:solidFill>
                            <a:prstClr val="black"/>
                          </a:solidFill>
                          <a:effectLst/>
                          <a:uLnTx/>
                          <a:uFillTx/>
                          <a:latin typeface="Calibri"/>
                          <a:ea typeface="+mn-ea"/>
                          <a:cs typeface="+mn-cs"/>
                        </a:rPr>
                        <a:t>
 🗓 Aujourd'hui, les équipes de Generali France se réunissent à un atelier de co-développement animé par notre partenaire La Ruche Paris. 
L'objectif est de brainstormer en équipe autour de problématiques rencontrées par les entrepreneurs incubés. Ce moment est aussi un moyen de découvrir les profils des entrepreneurs de la promo des incubateurs de Montreuil et Saint Denis. 
La Ruche œuvre à nos côtés à travers le programme #THSN4refugees. 
💡 Ce programme a pour objectif d'accompagner les personnes réfugiées, ou en demande d'asile afin de mener à bien un projet de création d'entreprise. Les porteurs de projets sont accompagnés tout au long du programme pat une équipe formée d'experts mais aussi de volontaires qui s'investissent au quotidien. 
Tous les ans des appels à candidatures sont lancés afin de donner leur chance aux entrepreneurs d'intégrer les programmes d'incubation.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https://quintly-eu-image-storage.s3.amazonaws.com/66525e9faac21b9bd899fa0478feb477/b4f6e9ae9c15d2bbab5a0829d1f8e348.jpg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02/29/2024 17:29:15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19716336"/>
                  </a:ext>
                </a:extLst>
              </a:tr>
            </a:tbl>
          </a:graphicData>
        </a:graphic>
      </p:graphicFrame>
      <p:sp>
        <p:nvSpPr>
          <p:cNvPr id="4" name="Text Placeholder 3">
            <a:extLst>
              <a:ext uri="{FF2B5EF4-FFF2-40B4-BE49-F238E27FC236}">
                <a16:creationId xmlns:a16="http://schemas.microsoft.com/office/drawing/2014/main" id="{53A60BF7-9058-414F-8858-7813F9136747}"/>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2570105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51C1-95E7-44F9-A135-AD509032694B}"/>
              </a:ext>
            </a:extLst>
          </p:cNvPr>
          <p:cNvSpPr>
            <a:spLocks noGrp="1"/>
          </p:cNvSpPr>
          <p:nvPr>
            <p:ph type="title"/>
          </p:nvPr>
        </p:nvSpPr>
        <p:spPr/>
        <p:txBody>
          <a:bodyPr/>
          <a:lstStyle/>
          <a:p>
            <a:r>
              <a:rPr lang="en-US"/>
              <a:t>Facebook Own Posts Table | 1 group and 1 profile - 7 of 14</a:t>
            </a:r>
          </a:p>
        </p:txBody>
      </p:sp>
      <p:graphicFrame>
        <p:nvGraphicFramePr>
          <p:cNvPr id="5" name="Table Placeholder 4">
            <a:extLst>
              <a:ext uri="{FF2B5EF4-FFF2-40B4-BE49-F238E27FC236}">
                <a16:creationId xmlns:a16="http://schemas.microsoft.com/office/drawing/2014/main" id="{95CDD789-0DB6-4568-B2E9-E3DA557F1E50}"/>
              </a:ext>
            </a:extLst>
          </p:cNvPr>
          <p:cNvGraphicFramePr>
            <a:graphicFrameLocks noGrp="1"/>
          </p:cNvGraphicFramePr>
          <p:nvPr>
            <p:ph type="tbl" sz="quarter" idx="13"/>
            <p:extLst>
              <p:ext uri="{D42A27DB-BD31-4B8C-83A1-F6EECF244321}">
                <p14:modId xmlns:p14="http://schemas.microsoft.com/office/powerpoint/2010/main" val="1116653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1528365"/>
                    </a:ext>
                  </a:extLst>
                </a:gridCol>
                <a:gridCol w="1399032">
                  <a:extLst>
                    <a:ext uri="{9D8B030D-6E8A-4147-A177-3AD203B41FA5}">
                      <a16:colId xmlns:a16="http://schemas.microsoft.com/office/drawing/2014/main" val="402063362"/>
                    </a:ext>
                  </a:extLst>
                </a:gridCol>
                <a:gridCol w="987552">
                  <a:extLst>
                    <a:ext uri="{9D8B030D-6E8A-4147-A177-3AD203B41FA5}">
                      <a16:colId xmlns:a16="http://schemas.microsoft.com/office/drawing/2014/main" val="819604403"/>
                    </a:ext>
                  </a:extLst>
                </a:gridCol>
                <a:gridCol w="493776">
                  <a:extLst>
                    <a:ext uri="{9D8B030D-6E8A-4147-A177-3AD203B41FA5}">
                      <a16:colId xmlns:a16="http://schemas.microsoft.com/office/drawing/2014/main" val="1969932292"/>
                    </a:ext>
                  </a:extLst>
                </a:gridCol>
                <a:gridCol w="493776">
                  <a:extLst>
                    <a:ext uri="{9D8B030D-6E8A-4147-A177-3AD203B41FA5}">
                      <a16:colId xmlns:a16="http://schemas.microsoft.com/office/drawing/2014/main" val="553717832"/>
                    </a:ext>
                  </a:extLst>
                </a:gridCol>
                <a:gridCol w="493776">
                  <a:extLst>
                    <a:ext uri="{9D8B030D-6E8A-4147-A177-3AD203B41FA5}">
                      <a16:colId xmlns:a16="http://schemas.microsoft.com/office/drawing/2014/main" val="3802882682"/>
                    </a:ext>
                  </a:extLst>
                </a:gridCol>
                <a:gridCol w="493776">
                  <a:extLst>
                    <a:ext uri="{9D8B030D-6E8A-4147-A177-3AD203B41FA5}">
                      <a16:colId xmlns:a16="http://schemas.microsoft.com/office/drawing/2014/main" val="1116184803"/>
                    </a:ext>
                  </a:extLst>
                </a:gridCol>
                <a:gridCol w="493776">
                  <a:extLst>
                    <a:ext uri="{9D8B030D-6E8A-4147-A177-3AD203B41FA5}">
                      <a16:colId xmlns:a16="http://schemas.microsoft.com/office/drawing/2014/main" val="610904650"/>
                    </a:ext>
                  </a:extLst>
                </a:gridCol>
                <a:gridCol w="493776">
                  <a:extLst>
                    <a:ext uri="{9D8B030D-6E8A-4147-A177-3AD203B41FA5}">
                      <a16:colId xmlns:a16="http://schemas.microsoft.com/office/drawing/2014/main" val="2114286226"/>
                    </a:ext>
                  </a:extLst>
                </a:gridCol>
                <a:gridCol w="493776">
                  <a:extLst>
                    <a:ext uri="{9D8B030D-6E8A-4147-A177-3AD203B41FA5}">
                      <a16:colId xmlns:a16="http://schemas.microsoft.com/office/drawing/2014/main" val="2582874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3623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Retail Renault Group France - 2023-12-01 12:00:23</a:t>
                      </a:r>
                      <a:r>
                        <a:rPr kumimoji="0" lang="fr-FR" sz="1000" b="0" i="0" u="none" strike="noStrike" kern="1200" cap="none" spc="0" normalizeH="0" baseline="0" noProof="0">
                          <a:ln>
                            <a:noFill/>
                          </a:ln>
                          <a:solidFill>
                            <a:prstClr val="black"/>
                          </a:solidFill>
                          <a:effectLst/>
                          <a:uLnTx/>
                          <a:uFillTx/>
                          <a:latin typeface="Calibri"/>
                          <a:ea typeface="+mn-ea"/>
                          <a:cs typeface="+mn-cs"/>
                        </a:rPr>
                        <a:t>
 les commandes de nouveau Renault Trafic Van E-Tech 100% électrique sont désormais ouvertes. Portée de 297 km / la meilleure longueur de chargement de sa catégorie (4,15 m) / jusqu'à 8,9 m3 de capacité de chargement / conversion sur mesure.
pour plus d'informations, contactez l'une de nos concessions : https://bit.ly/47M4kcI
Pensez à covoiturer. #SeDéplacerMoinsPolluer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https://quintly-eu-image-storage.s3.amazonaws.com/4b69b082370ae26dedb6aead50334165/eaa42b8b8e7a3397f524177c98191463.jpg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90829002"/>
                  </a:ext>
                </a:extLst>
              </a:tr>
            </a:tbl>
          </a:graphicData>
        </a:graphic>
      </p:graphicFrame>
      <p:sp>
        <p:nvSpPr>
          <p:cNvPr id="4" name="Text Placeholder 3">
            <a:extLst>
              <a:ext uri="{FF2B5EF4-FFF2-40B4-BE49-F238E27FC236}">
                <a16:creationId xmlns:a16="http://schemas.microsoft.com/office/drawing/2014/main" id="{B2492EA4-DB94-4C6E-A39E-33EF23132D4C}"/>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3585400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8BDC-3176-4B44-9497-DB5788116AF2}"/>
              </a:ext>
            </a:extLst>
          </p:cNvPr>
          <p:cNvSpPr>
            <a:spLocks noGrp="1"/>
          </p:cNvSpPr>
          <p:nvPr>
            <p:ph type="title"/>
          </p:nvPr>
        </p:nvSpPr>
        <p:spPr/>
        <p:txBody>
          <a:bodyPr/>
          <a:lstStyle/>
          <a:p>
            <a:r>
              <a:rPr lang="en-US"/>
              <a:t>Facebook Own Posts Table | 1 group and 1 profile - 8 of 14</a:t>
            </a:r>
          </a:p>
        </p:txBody>
      </p:sp>
      <p:graphicFrame>
        <p:nvGraphicFramePr>
          <p:cNvPr id="5" name="Table Placeholder 4">
            <a:extLst>
              <a:ext uri="{FF2B5EF4-FFF2-40B4-BE49-F238E27FC236}">
                <a16:creationId xmlns:a16="http://schemas.microsoft.com/office/drawing/2014/main" id="{4183EF91-8CB4-4C03-A474-B261E261D5CD}"/>
              </a:ext>
            </a:extLst>
          </p:cNvPr>
          <p:cNvGraphicFramePr>
            <a:graphicFrameLocks noGrp="1"/>
          </p:cNvGraphicFramePr>
          <p:nvPr>
            <p:ph type="tbl" sz="quarter" idx="13"/>
            <p:extLst>
              <p:ext uri="{D42A27DB-BD31-4B8C-83A1-F6EECF244321}">
                <p14:modId xmlns:p14="http://schemas.microsoft.com/office/powerpoint/2010/main" val="56336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2999166"/>
                    </a:ext>
                  </a:extLst>
                </a:gridCol>
                <a:gridCol w="1399032">
                  <a:extLst>
                    <a:ext uri="{9D8B030D-6E8A-4147-A177-3AD203B41FA5}">
                      <a16:colId xmlns:a16="http://schemas.microsoft.com/office/drawing/2014/main" val="462633918"/>
                    </a:ext>
                  </a:extLst>
                </a:gridCol>
                <a:gridCol w="987552">
                  <a:extLst>
                    <a:ext uri="{9D8B030D-6E8A-4147-A177-3AD203B41FA5}">
                      <a16:colId xmlns:a16="http://schemas.microsoft.com/office/drawing/2014/main" val="4229105350"/>
                    </a:ext>
                  </a:extLst>
                </a:gridCol>
                <a:gridCol w="493776">
                  <a:extLst>
                    <a:ext uri="{9D8B030D-6E8A-4147-A177-3AD203B41FA5}">
                      <a16:colId xmlns:a16="http://schemas.microsoft.com/office/drawing/2014/main" val="2462411663"/>
                    </a:ext>
                  </a:extLst>
                </a:gridCol>
                <a:gridCol w="493776">
                  <a:extLst>
                    <a:ext uri="{9D8B030D-6E8A-4147-A177-3AD203B41FA5}">
                      <a16:colId xmlns:a16="http://schemas.microsoft.com/office/drawing/2014/main" val="2829442020"/>
                    </a:ext>
                  </a:extLst>
                </a:gridCol>
                <a:gridCol w="493776">
                  <a:extLst>
                    <a:ext uri="{9D8B030D-6E8A-4147-A177-3AD203B41FA5}">
                      <a16:colId xmlns:a16="http://schemas.microsoft.com/office/drawing/2014/main" val="649536336"/>
                    </a:ext>
                  </a:extLst>
                </a:gridCol>
                <a:gridCol w="493776">
                  <a:extLst>
                    <a:ext uri="{9D8B030D-6E8A-4147-A177-3AD203B41FA5}">
                      <a16:colId xmlns:a16="http://schemas.microsoft.com/office/drawing/2014/main" val="1465927268"/>
                    </a:ext>
                  </a:extLst>
                </a:gridCol>
                <a:gridCol w="493776">
                  <a:extLst>
                    <a:ext uri="{9D8B030D-6E8A-4147-A177-3AD203B41FA5}">
                      <a16:colId xmlns:a16="http://schemas.microsoft.com/office/drawing/2014/main" val="2478222690"/>
                    </a:ext>
                  </a:extLst>
                </a:gridCol>
                <a:gridCol w="493776">
                  <a:extLst>
                    <a:ext uri="{9D8B030D-6E8A-4147-A177-3AD203B41FA5}">
                      <a16:colId xmlns:a16="http://schemas.microsoft.com/office/drawing/2014/main" val="2841166733"/>
                    </a:ext>
                  </a:extLst>
                </a:gridCol>
                <a:gridCol w="493776">
                  <a:extLst>
                    <a:ext uri="{9D8B030D-6E8A-4147-A177-3AD203B41FA5}">
                      <a16:colId xmlns:a16="http://schemas.microsoft.com/office/drawing/2014/main" val="1042633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7571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Renault @Renault - 2023-12-01 11:40:34</a:t>
                      </a:r>
                      <a:r>
                        <a:rPr kumimoji="0" lang="en-US" sz="1000" b="0" i="0" u="none" strike="noStrike" kern="1200" cap="none" spc="0" normalizeH="0" baseline="0" noProof="0">
                          <a:ln>
                            <a:noFill/>
                          </a:ln>
                          <a:solidFill>
                            <a:prstClr val="black"/>
                          </a:solidFill>
                          <a:effectLst/>
                          <a:uLnTx/>
                          <a:uFillTx/>
                          <a:latin typeface="Calibri"/>
                          <a:ea typeface="+mn-ea"/>
                          <a:cs typeface="+mn-cs"/>
                        </a:rPr>
                        <a:t>
 R5VOLUTION is back.
#R5 returns in 2024 #R5isback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https://quintly-eu-image-storage.s3.amazonaws.com/b0ad6b5a160e6a640a8cf6d1942edef3/22f743c6c9ebe80c777f348ea95f1e47.jpg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5995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Normandie - 2023-12-01 11:30:00</a:t>
                      </a:r>
                      <a:r>
                        <a:rPr kumimoji="0" lang="fr-FR" sz="1000" b="0" i="0" u="none" strike="noStrike" kern="1200" cap="none" spc="0" normalizeH="0" baseline="0" noProof="0">
                          <a:ln>
                            <a:noFill/>
                          </a:ln>
                          <a:solidFill>
                            <a:prstClr val="black"/>
                          </a:solidFill>
                          <a:effectLst/>
                          <a:uLnTx/>
                          <a:uFillTx/>
                          <a:latin typeface="Calibri"/>
                          <a:ea typeface="+mn-ea"/>
                          <a:cs typeface="+mn-cs"/>
                        </a:rPr>
                        <a:t>
 Débutons le mois de Décembre avec 2 ambiances de Noël plus ou moins ... originales ! Mais sauriez-vous deviner laquelle est authentique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https://quintly-eu-image-storage.s3.amazonaws.com/2174890c9709cc262636cb4e44fb792c/e93a7d6e1b3a06e169690672ba2e50c0.jpg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0136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Lyon - 2023-12-01 11:30:00</a:t>
                      </a:r>
                      <a:r>
                        <a:rPr kumimoji="0" lang="fr-FR" sz="1000" b="0" i="0" u="none" strike="noStrike" kern="1200" cap="none" spc="0" normalizeH="0" baseline="0" noProof="0">
                          <a:ln>
                            <a:noFill/>
                          </a:ln>
                          <a:solidFill>
                            <a:prstClr val="black"/>
                          </a:solidFill>
                          <a:effectLst/>
                          <a:uLnTx/>
                          <a:uFillTx/>
                          <a:latin typeface="Calibri"/>
                          <a:ea typeface="+mn-ea"/>
                          <a:cs typeface="+mn-cs"/>
                        </a:rPr>
                        <a:t>
 Débutons le mois de Décembre avec 2 ambiances de Noël plus ou moins ... originales ! Mais sauriez-vous deviner laquelle est authentique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https://quintly-eu-image-storage.s3.amazonaws.com/21738c062283402a8397bd9ee2a1ff8e/e93a7d6e1b3a06e169690672ba2e50c0.jpg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67586314"/>
                  </a:ext>
                </a:extLst>
              </a:tr>
            </a:tbl>
          </a:graphicData>
        </a:graphic>
      </p:graphicFrame>
      <p:sp>
        <p:nvSpPr>
          <p:cNvPr id="4" name="Text Placeholder 3">
            <a:extLst>
              <a:ext uri="{FF2B5EF4-FFF2-40B4-BE49-F238E27FC236}">
                <a16:creationId xmlns:a16="http://schemas.microsoft.com/office/drawing/2014/main" id="{B73AD845-6D5C-41CA-B0DD-4FC6C27847D9}"/>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2365124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6A41-6751-43AA-AC39-B9BFF295475A}"/>
              </a:ext>
            </a:extLst>
          </p:cNvPr>
          <p:cNvSpPr>
            <a:spLocks noGrp="1"/>
          </p:cNvSpPr>
          <p:nvPr>
            <p:ph type="title"/>
          </p:nvPr>
        </p:nvSpPr>
        <p:spPr/>
        <p:txBody>
          <a:bodyPr/>
          <a:lstStyle/>
          <a:p>
            <a:r>
              <a:rPr lang="en-US"/>
              <a:t>Facebook Own Posts Table | 1 group and 1 profile - 9 of 14</a:t>
            </a:r>
          </a:p>
        </p:txBody>
      </p:sp>
      <p:graphicFrame>
        <p:nvGraphicFramePr>
          <p:cNvPr id="5" name="Table Placeholder 4">
            <a:extLst>
              <a:ext uri="{FF2B5EF4-FFF2-40B4-BE49-F238E27FC236}">
                <a16:creationId xmlns:a16="http://schemas.microsoft.com/office/drawing/2014/main" id="{614A0BC9-6D67-4EB2-8D47-4FA6C21B5F65}"/>
              </a:ext>
            </a:extLst>
          </p:cNvPr>
          <p:cNvGraphicFramePr>
            <a:graphicFrameLocks noGrp="1"/>
          </p:cNvGraphicFramePr>
          <p:nvPr>
            <p:ph type="tbl" sz="quarter" idx="13"/>
            <p:extLst>
              <p:ext uri="{D42A27DB-BD31-4B8C-83A1-F6EECF244321}">
                <p14:modId xmlns:p14="http://schemas.microsoft.com/office/powerpoint/2010/main" val="184082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6143504"/>
                    </a:ext>
                  </a:extLst>
                </a:gridCol>
                <a:gridCol w="1399032">
                  <a:extLst>
                    <a:ext uri="{9D8B030D-6E8A-4147-A177-3AD203B41FA5}">
                      <a16:colId xmlns:a16="http://schemas.microsoft.com/office/drawing/2014/main" val="2130941414"/>
                    </a:ext>
                  </a:extLst>
                </a:gridCol>
                <a:gridCol w="987552">
                  <a:extLst>
                    <a:ext uri="{9D8B030D-6E8A-4147-A177-3AD203B41FA5}">
                      <a16:colId xmlns:a16="http://schemas.microsoft.com/office/drawing/2014/main" val="285120118"/>
                    </a:ext>
                  </a:extLst>
                </a:gridCol>
                <a:gridCol w="493776">
                  <a:extLst>
                    <a:ext uri="{9D8B030D-6E8A-4147-A177-3AD203B41FA5}">
                      <a16:colId xmlns:a16="http://schemas.microsoft.com/office/drawing/2014/main" val="341758818"/>
                    </a:ext>
                  </a:extLst>
                </a:gridCol>
                <a:gridCol w="493776">
                  <a:extLst>
                    <a:ext uri="{9D8B030D-6E8A-4147-A177-3AD203B41FA5}">
                      <a16:colId xmlns:a16="http://schemas.microsoft.com/office/drawing/2014/main" val="1146463244"/>
                    </a:ext>
                  </a:extLst>
                </a:gridCol>
                <a:gridCol w="493776">
                  <a:extLst>
                    <a:ext uri="{9D8B030D-6E8A-4147-A177-3AD203B41FA5}">
                      <a16:colId xmlns:a16="http://schemas.microsoft.com/office/drawing/2014/main" val="2660526002"/>
                    </a:ext>
                  </a:extLst>
                </a:gridCol>
                <a:gridCol w="493776">
                  <a:extLst>
                    <a:ext uri="{9D8B030D-6E8A-4147-A177-3AD203B41FA5}">
                      <a16:colId xmlns:a16="http://schemas.microsoft.com/office/drawing/2014/main" val="358647971"/>
                    </a:ext>
                  </a:extLst>
                </a:gridCol>
                <a:gridCol w="493776">
                  <a:extLst>
                    <a:ext uri="{9D8B030D-6E8A-4147-A177-3AD203B41FA5}">
                      <a16:colId xmlns:a16="http://schemas.microsoft.com/office/drawing/2014/main" val="4253769001"/>
                    </a:ext>
                  </a:extLst>
                </a:gridCol>
                <a:gridCol w="493776">
                  <a:extLst>
                    <a:ext uri="{9D8B030D-6E8A-4147-A177-3AD203B41FA5}">
                      <a16:colId xmlns:a16="http://schemas.microsoft.com/office/drawing/2014/main" val="2126000415"/>
                    </a:ext>
                  </a:extLst>
                </a:gridCol>
                <a:gridCol w="493776">
                  <a:extLst>
                    <a:ext uri="{9D8B030D-6E8A-4147-A177-3AD203B41FA5}">
                      <a16:colId xmlns:a16="http://schemas.microsoft.com/office/drawing/2014/main" val="21025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92284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Volkswagen @volkswagenfrance - 2023-12-01 10:44:42</a:t>
                      </a:r>
                      <a:r>
                        <a:rPr kumimoji="0" lang="fr-FR" sz="1000" b="0" i="0" u="none" strike="noStrike" kern="1200" cap="none" spc="0" normalizeH="0" baseline="0" noProof="0">
                          <a:ln>
                            <a:noFill/>
                          </a:ln>
                          <a:solidFill>
                            <a:prstClr val="black"/>
                          </a:solidFill>
                          <a:effectLst/>
                          <a:uLnTx/>
                          <a:uFillTx/>
                          <a:latin typeface="Calibri"/>
                          <a:ea typeface="+mn-ea"/>
                          <a:cs typeface="+mn-cs"/>
                        </a:rPr>
                        <a:t>
 Est-ce que vous comptez offrir un cadeau de Noël à votre Volkswagen ? Et si oui, ce serait quoi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12/19/2023 21:31:55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90691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Peugeot @PeugeotFrance - 2023-12-01 10:40:08</a:t>
                      </a:r>
                      <a:r>
                        <a:rPr kumimoji="0" lang="fr-FR" sz="1000" b="0" i="0" u="none" strike="noStrike" kern="1200" cap="none" spc="0" normalizeH="0" baseline="0" noProof="0">
                          <a:ln>
                            <a:noFill/>
                          </a:ln>
                          <a:solidFill>
                            <a:prstClr val="black"/>
                          </a:solidFill>
                          <a:effectLst/>
                          <a:uLnTx/>
                          <a:uFillTx/>
                          <a:latin typeface="Calibri"/>
                          <a:ea typeface="+mn-ea"/>
                          <a:cs typeface="+mn-cs"/>
                        </a:rPr>
                        <a:t>
 Laissez la Nouvelle #PeugeotE208 100% #Électrique illuminer votre journée.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https://quintly-eu-image-storage.s3.amazonaws.com/d29d78590c4810464b4640f9a8145157/e7702bb86c00557896994c710b5f0e37.jpg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0682017"/>
                  </a:ext>
                </a:extLst>
              </a:tr>
            </a:tbl>
          </a:graphicData>
        </a:graphic>
      </p:graphicFrame>
      <p:sp>
        <p:nvSpPr>
          <p:cNvPr id="4" name="Text Placeholder 3">
            <a:extLst>
              <a:ext uri="{FF2B5EF4-FFF2-40B4-BE49-F238E27FC236}">
                <a16:creationId xmlns:a16="http://schemas.microsoft.com/office/drawing/2014/main" id="{77F540F8-1B6B-489A-B31A-0BA3FA8F94AE}"/>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3162108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843B6-6149-4199-B848-530533253DC1}"/>
              </a:ext>
            </a:extLst>
          </p:cNvPr>
          <p:cNvSpPr>
            <a:spLocks noGrp="1"/>
          </p:cNvSpPr>
          <p:nvPr>
            <p:ph type="title"/>
          </p:nvPr>
        </p:nvSpPr>
        <p:spPr/>
        <p:txBody>
          <a:bodyPr/>
          <a:lstStyle/>
          <a:p>
            <a:r>
              <a:rPr lang="en-US"/>
              <a:t>Facebook Own Posts Table | 1 group and 1 profile - 10 of 14</a:t>
            </a:r>
          </a:p>
        </p:txBody>
      </p:sp>
      <p:graphicFrame>
        <p:nvGraphicFramePr>
          <p:cNvPr id="5" name="Table Placeholder 4">
            <a:extLst>
              <a:ext uri="{FF2B5EF4-FFF2-40B4-BE49-F238E27FC236}">
                <a16:creationId xmlns:a16="http://schemas.microsoft.com/office/drawing/2014/main" id="{16620ABE-7E83-4140-9572-2A40703DB4CB}"/>
              </a:ext>
            </a:extLst>
          </p:cNvPr>
          <p:cNvGraphicFramePr>
            <a:graphicFrameLocks noGrp="1"/>
          </p:cNvGraphicFramePr>
          <p:nvPr>
            <p:ph type="tbl" sz="quarter" idx="13"/>
            <p:extLst>
              <p:ext uri="{D42A27DB-BD31-4B8C-83A1-F6EECF244321}">
                <p14:modId xmlns:p14="http://schemas.microsoft.com/office/powerpoint/2010/main" val="68086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2607359"/>
                    </a:ext>
                  </a:extLst>
                </a:gridCol>
                <a:gridCol w="1399032">
                  <a:extLst>
                    <a:ext uri="{9D8B030D-6E8A-4147-A177-3AD203B41FA5}">
                      <a16:colId xmlns:a16="http://schemas.microsoft.com/office/drawing/2014/main" val="58161082"/>
                    </a:ext>
                  </a:extLst>
                </a:gridCol>
                <a:gridCol w="987552">
                  <a:extLst>
                    <a:ext uri="{9D8B030D-6E8A-4147-A177-3AD203B41FA5}">
                      <a16:colId xmlns:a16="http://schemas.microsoft.com/office/drawing/2014/main" val="485344316"/>
                    </a:ext>
                  </a:extLst>
                </a:gridCol>
                <a:gridCol w="493776">
                  <a:extLst>
                    <a:ext uri="{9D8B030D-6E8A-4147-A177-3AD203B41FA5}">
                      <a16:colId xmlns:a16="http://schemas.microsoft.com/office/drawing/2014/main" val="610446049"/>
                    </a:ext>
                  </a:extLst>
                </a:gridCol>
                <a:gridCol w="493776">
                  <a:extLst>
                    <a:ext uri="{9D8B030D-6E8A-4147-A177-3AD203B41FA5}">
                      <a16:colId xmlns:a16="http://schemas.microsoft.com/office/drawing/2014/main" val="1698744577"/>
                    </a:ext>
                  </a:extLst>
                </a:gridCol>
                <a:gridCol w="493776">
                  <a:extLst>
                    <a:ext uri="{9D8B030D-6E8A-4147-A177-3AD203B41FA5}">
                      <a16:colId xmlns:a16="http://schemas.microsoft.com/office/drawing/2014/main" val="848724192"/>
                    </a:ext>
                  </a:extLst>
                </a:gridCol>
                <a:gridCol w="493776">
                  <a:extLst>
                    <a:ext uri="{9D8B030D-6E8A-4147-A177-3AD203B41FA5}">
                      <a16:colId xmlns:a16="http://schemas.microsoft.com/office/drawing/2014/main" val="992608106"/>
                    </a:ext>
                  </a:extLst>
                </a:gridCol>
                <a:gridCol w="493776">
                  <a:extLst>
                    <a:ext uri="{9D8B030D-6E8A-4147-A177-3AD203B41FA5}">
                      <a16:colId xmlns:a16="http://schemas.microsoft.com/office/drawing/2014/main" val="1797064573"/>
                    </a:ext>
                  </a:extLst>
                </a:gridCol>
                <a:gridCol w="493776">
                  <a:extLst>
                    <a:ext uri="{9D8B030D-6E8A-4147-A177-3AD203B41FA5}">
                      <a16:colId xmlns:a16="http://schemas.microsoft.com/office/drawing/2014/main" val="2200653808"/>
                    </a:ext>
                  </a:extLst>
                </a:gridCol>
                <a:gridCol w="493776">
                  <a:extLst>
                    <a:ext uri="{9D8B030D-6E8A-4147-A177-3AD203B41FA5}">
                      <a16:colId xmlns:a16="http://schemas.microsoft.com/office/drawing/2014/main" val="1341069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7537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- 2023-11-30 19:00:08</a:t>
                      </a:r>
                      <a:r>
                        <a:rPr kumimoji="0" lang="fr-FR" sz="1000" b="0" i="0" u="none" strike="noStrike" kern="1200" cap="none" spc="0" normalizeH="0" baseline="0" noProof="0">
                          <a:ln>
                            <a:noFill/>
                          </a:ln>
                          <a:solidFill>
                            <a:prstClr val="black"/>
                          </a:solidFill>
                          <a:effectLst/>
                          <a:uLnTx/>
                          <a:uFillTx/>
                          <a:latin typeface="Calibri"/>
                          <a:ea typeface="+mn-ea"/>
                          <a:cs typeface="+mn-cs"/>
                        </a:rPr>
                        <a:t>
 ROCK’N SNOW ❄️
L’esprit skiwear ultra-tendance cette saison s’invite dans la collection IKKS Women, offrant des silhouettes urbaines et chics pour arpenter la ville bien au chaud. On craque pour l’imprimé phare « slalom », joué sur une robe, une blouse, une jupe et un blazer.
À découvrir en boutiques et sur ikks.com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https://quintly-eu-image-storage.s3.amazonaws.com/a61aea67674d5eb472c2c02de85adfd4/fd7ced09c446a098979b27d8e1076dd9.jpg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6854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- 2023-11-30 18:00:00</a:t>
                      </a:r>
                      <a:r>
                        <a:rPr kumimoji="0" lang="fr-FR" sz="1000" b="0" i="0" u="none" strike="noStrike" kern="1200" cap="none" spc="0" normalizeH="0" baseline="0" noProof="0">
                          <a:ln>
                            <a:noFill/>
                          </a:ln>
                          <a:solidFill>
                            <a:prstClr val="black"/>
                          </a:solidFill>
                          <a:effectLst/>
                          <a:uLnTx/>
                          <a:uFillTx/>
                          <a:latin typeface="Calibri"/>
                          <a:ea typeface="+mn-ea"/>
                          <a:cs typeface="+mn-cs"/>
                        </a:rPr>
                        <a:t>
 En cette fin d'année, faites un pas de plus vers votre rêve immobilier en découvrant nos simulateurs !💫
En plus, c’est gratuit et sans engagement ! 🙌
Rendez-vous sur notre site internet ▶ https://bit.ly/3ur5rQu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https://quintly-eu-image-storage.s3.amazonaws.com/9c986506817b7c9bca89e40024ba0561/12b44d5089e6becce98bdeceadc5afc7.jpg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64887247"/>
                  </a:ext>
                </a:extLst>
              </a:tr>
            </a:tbl>
          </a:graphicData>
        </a:graphic>
      </p:graphicFrame>
      <p:sp>
        <p:nvSpPr>
          <p:cNvPr id="4" name="Text Placeholder 3">
            <a:extLst>
              <a:ext uri="{FF2B5EF4-FFF2-40B4-BE49-F238E27FC236}">
                <a16:creationId xmlns:a16="http://schemas.microsoft.com/office/drawing/2014/main" id="{B8D01DFB-9260-4146-A6BA-8EDEB49229B7}"/>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1969377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710D-5E44-4921-B005-1126176C2131}"/>
              </a:ext>
            </a:extLst>
          </p:cNvPr>
          <p:cNvSpPr>
            <a:spLocks noGrp="1"/>
          </p:cNvSpPr>
          <p:nvPr>
            <p:ph type="title"/>
          </p:nvPr>
        </p:nvSpPr>
        <p:spPr/>
        <p:txBody>
          <a:bodyPr/>
          <a:lstStyle/>
          <a:p>
            <a:r>
              <a:rPr lang="en-US"/>
              <a:t>Facebook Own Posts Table | 1 group and 1 profile - 11 of 14</a:t>
            </a:r>
          </a:p>
        </p:txBody>
      </p:sp>
      <p:graphicFrame>
        <p:nvGraphicFramePr>
          <p:cNvPr id="5" name="Table Placeholder 4">
            <a:extLst>
              <a:ext uri="{FF2B5EF4-FFF2-40B4-BE49-F238E27FC236}">
                <a16:creationId xmlns:a16="http://schemas.microsoft.com/office/drawing/2014/main" id="{AA0EC7EB-1534-44DA-8B9C-AE1601B3AA52}"/>
              </a:ext>
            </a:extLst>
          </p:cNvPr>
          <p:cNvGraphicFramePr>
            <a:graphicFrameLocks noGrp="1"/>
          </p:cNvGraphicFramePr>
          <p:nvPr>
            <p:ph type="tbl" sz="quarter" idx="13"/>
            <p:extLst>
              <p:ext uri="{D42A27DB-BD31-4B8C-83A1-F6EECF244321}">
                <p14:modId xmlns:p14="http://schemas.microsoft.com/office/powerpoint/2010/main" val="386041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4671414"/>
                    </a:ext>
                  </a:extLst>
                </a:gridCol>
                <a:gridCol w="1399032">
                  <a:extLst>
                    <a:ext uri="{9D8B030D-6E8A-4147-A177-3AD203B41FA5}">
                      <a16:colId xmlns:a16="http://schemas.microsoft.com/office/drawing/2014/main" val="579715532"/>
                    </a:ext>
                  </a:extLst>
                </a:gridCol>
                <a:gridCol w="987552">
                  <a:extLst>
                    <a:ext uri="{9D8B030D-6E8A-4147-A177-3AD203B41FA5}">
                      <a16:colId xmlns:a16="http://schemas.microsoft.com/office/drawing/2014/main" val="2267736240"/>
                    </a:ext>
                  </a:extLst>
                </a:gridCol>
                <a:gridCol w="493776">
                  <a:extLst>
                    <a:ext uri="{9D8B030D-6E8A-4147-A177-3AD203B41FA5}">
                      <a16:colId xmlns:a16="http://schemas.microsoft.com/office/drawing/2014/main" val="381383248"/>
                    </a:ext>
                  </a:extLst>
                </a:gridCol>
                <a:gridCol w="493776">
                  <a:extLst>
                    <a:ext uri="{9D8B030D-6E8A-4147-A177-3AD203B41FA5}">
                      <a16:colId xmlns:a16="http://schemas.microsoft.com/office/drawing/2014/main" val="236054674"/>
                    </a:ext>
                  </a:extLst>
                </a:gridCol>
                <a:gridCol w="493776">
                  <a:extLst>
                    <a:ext uri="{9D8B030D-6E8A-4147-A177-3AD203B41FA5}">
                      <a16:colId xmlns:a16="http://schemas.microsoft.com/office/drawing/2014/main" val="2674097334"/>
                    </a:ext>
                  </a:extLst>
                </a:gridCol>
                <a:gridCol w="493776">
                  <a:extLst>
                    <a:ext uri="{9D8B030D-6E8A-4147-A177-3AD203B41FA5}">
                      <a16:colId xmlns:a16="http://schemas.microsoft.com/office/drawing/2014/main" val="506078046"/>
                    </a:ext>
                  </a:extLst>
                </a:gridCol>
                <a:gridCol w="493776">
                  <a:extLst>
                    <a:ext uri="{9D8B030D-6E8A-4147-A177-3AD203B41FA5}">
                      <a16:colId xmlns:a16="http://schemas.microsoft.com/office/drawing/2014/main" val="1665214234"/>
                    </a:ext>
                  </a:extLst>
                </a:gridCol>
                <a:gridCol w="493776">
                  <a:extLst>
                    <a:ext uri="{9D8B030D-6E8A-4147-A177-3AD203B41FA5}">
                      <a16:colId xmlns:a16="http://schemas.microsoft.com/office/drawing/2014/main" val="2686415427"/>
                    </a:ext>
                  </a:extLst>
                </a:gridCol>
                <a:gridCol w="493776">
                  <a:extLst>
                    <a:ext uri="{9D8B030D-6E8A-4147-A177-3AD203B41FA5}">
                      <a16:colId xmlns:a16="http://schemas.microsoft.com/office/drawing/2014/main" val="773691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0040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Renault @Renault - 2023-11-30 16:42:18</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https://quintly-eu-image-storage.s3.amazonaws.com/b0ad6b5a160e6a640a8cf6d1942edef3/3b3ee4f639e7628ef6cef1ec77677a1a.jpg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3990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Renault @Renault - 2023-11-30 16:41:34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https://quintly-eu-image-storage.s3.amazonaws.com/b0ad6b5a160e6a640a8cf6d1942edef3/7c45e255be460de4ed603c51693b3a33.jpg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1629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BforBank - 2023-11-30 12:06:04</a:t>
                      </a:r>
                      <a:r>
                        <a:rPr kumimoji="0" lang="fr-FR" sz="1000" b="0" i="0" u="none" strike="noStrike" kern="1200" cap="none" spc="0" normalizeH="0" baseline="0" noProof="0">
                          <a:ln>
                            <a:noFill/>
                          </a:ln>
                          <a:solidFill>
                            <a:prstClr val="black"/>
                          </a:solidFill>
                          <a:effectLst/>
                          <a:uLnTx/>
                          <a:uFillTx/>
                          <a:latin typeface="Calibri"/>
                          <a:ea typeface="+mn-ea"/>
                          <a:cs typeface="+mn-cs"/>
                        </a:rPr>
                        <a:t>
 En 2022, ce sont 2,3 millions de ménages qui ont bénéficié de la prime de Noël ! 🎁🎄
Mais quel est son montant en 2023 ? 
Dites-nous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https://quintly-eu-image-storage.s3.amazonaws.com/ea5e1933392ffcd02e072b3340120821/08e7788a709872f67f8e3e9958a508b3.jpg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03/13/2024 15:29:22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14764105"/>
                  </a:ext>
                </a:extLst>
              </a:tr>
            </a:tbl>
          </a:graphicData>
        </a:graphic>
      </p:graphicFrame>
      <p:sp>
        <p:nvSpPr>
          <p:cNvPr id="4" name="Text Placeholder 3">
            <a:extLst>
              <a:ext uri="{FF2B5EF4-FFF2-40B4-BE49-F238E27FC236}">
                <a16:creationId xmlns:a16="http://schemas.microsoft.com/office/drawing/2014/main" id="{EF32025C-39DD-4FE9-8E91-BA0646468CDB}"/>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1141243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2BD3D-DA6E-4FBB-9B71-B0654AD833F0}"/>
              </a:ext>
            </a:extLst>
          </p:cNvPr>
          <p:cNvSpPr>
            <a:spLocks noGrp="1"/>
          </p:cNvSpPr>
          <p:nvPr>
            <p:ph type="title"/>
          </p:nvPr>
        </p:nvSpPr>
        <p:spPr/>
        <p:txBody>
          <a:bodyPr/>
          <a:lstStyle/>
          <a:p>
            <a:r>
              <a:rPr lang="en-US"/>
              <a:t>Facebook Own Posts Table | 1 group and 1 profile - 12 of 14</a:t>
            </a:r>
          </a:p>
        </p:txBody>
      </p:sp>
      <p:graphicFrame>
        <p:nvGraphicFramePr>
          <p:cNvPr id="5" name="Table Placeholder 4">
            <a:extLst>
              <a:ext uri="{FF2B5EF4-FFF2-40B4-BE49-F238E27FC236}">
                <a16:creationId xmlns:a16="http://schemas.microsoft.com/office/drawing/2014/main" id="{812D80D9-59FA-4251-B709-8BEAF854E47E}"/>
              </a:ext>
            </a:extLst>
          </p:cNvPr>
          <p:cNvGraphicFramePr>
            <a:graphicFrameLocks noGrp="1"/>
          </p:cNvGraphicFramePr>
          <p:nvPr>
            <p:ph type="tbl" sz="quarter" idx="13"/>
            <p:extLst>
              <p:ext uri="{D42A27DB-BD31-4B8C-83A1-F6EECF244321}">
                <p14:modId xmlns:p14="http://schemas.microsoft.com/office/powerpoint/2010/main" val="41314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087315"/>
                    </a:ext>
                  </a:extLst>
                </a:gridCol>
                <a:gridCol w="1399032">
                  <a:extLst>
                    <a:ext uri="{9D8B030D-6E8A-4147-A177-3AD203B41FA5}">
                      <a16:colId xmlns:a16="http://schemas.microsoft.com/office/drawing/2014/main" val="1035847187"/>
                    </a:ext>
                  </a:extLst>
                </a:gridCol>
                <a:gridCol w="987552">
                  <a:extLst>
                    <a:ext uri="{9D8B030D-6E8A-4147-A177-3AD203B41FA5}">
                      <a16:colId xmlns:a16="http://schemas.microsoft.com/office/drawing/2014/main" val="1273691291"/>
                    </a:ext>
                  </a:extLst>
                </a:gridCol>
                <a:gridCol w="493776">
                  <a:extLst>
                    <a:ext uri="{9D8B030D-6E8A-4147-A177-3AD203B41FA5}">
                      <a16:colId xmlns:a16="http://schemas.microsoft.com/office/drawing/2014/main" val="153766935"/>
                    </a:ext>
                  </a:extLst>
                </a:gridCol>
                <a:gridCol w="493776">
                  <a:extLst>
                    <a:ext uri="{9D8B030D-6E8A-4147-A177-3AD203B41FA5}">
                      <a16:colId xmlns:a16="http://schemas.microsoft.com/office/drawing/2014/main" val="320889473"/>
                    </a:ext>
                  </a:extLst>
                </a:gridCol>
                <a:gridCol w="493776">
                  <a:extLst>
                    <a:ext uri="{9D8B030D-6E8A-4147-A177-3AD203B41FA5}">
                      <a16:colId xmlns:a16="http://schemas.microsoft.com/office/drawing/2014/main" val="2165555849"/>
                    </a:ext>
                  </a:extLst>
                </a:gridCol>
                <a:gridCol w="493776">
                  <a:extLst>
                    <a:ext uri="{9D8B030D-6E8A-4147-A177-3AD203B41FA5}">
                      <a16:colId xmlns:a16="http://schemas.microsoft.com/office/drawing/2014/main" val="3961524362"/>
                    </a:ext>
                  </a:extLst>
                </a:gridCol>
                <a:gridCol w="493776">
                  <a:extLst>
                    <a:ext uri="{9D8B030D-6E8A-4147-A177-3AD203B41FA5}">
                      <a16:colId xmlns:a16="http://schemas.microsoft.com/office/drawing/2014/main" val="282118276"/>
                    </a:ext>
                  </a:extLst>
                </a:gridCol>
                <a:gridCol w="493776">
                  <a:extLst>
                    <a:ext uri="{9D8B030D-6E8A-4147-A177-3AD203B41FA5}">
                      <a16:colId xmlns:a16="http://schemas.microsoft.com/office/drawing/2014/main" val="3638654392"/>
                    </a:ext>
                  </a:extLst>
                </a:gridCol>
                <a:gridCol w="493776">
                  <a:extLst>
                    <a:ext uri="{9D8B030D-6E8A-4147-A177-3AD203B41FA5}">
                      <a16:colId xmlns:a16="http://schemas.microsoft.com/office/drawing/2014/main" val="152359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5425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Retail Renault Group France - 2023-11-30 12:00:56</a:t>
                      </a:r>
                      <a:r>
                        <a:rPr kumimoji="0" lang="fr-FR" sz="1000" b="0" i="0" u="none" strike="noStrike" kern="1200" cap="none" spc="0" normalizeH="0" baseline="0" noProof="0">
                          <a:ln>
                            <a:noFill/>
                          </a:ln>
                          <a:solidFill>
                            <a:prstClr val="black"/>
                          </a:solidFill>
                          <a:effectLst/>
                          <a:uLnTx/>
                          <a:uFillTx/>
                          <a:latin typeface="Calibri"/>
                          <a:ea typeface="+mn-ea"/>
                          <a:cs typeface="+mn-cs"/>
                        </a:rPr>
                        <a:t>
 Venez découvrir en avant-première nouveau Renault Scenic E-Tech 100% électrique au sein de notre store Renault sur les Champs-Elysées !
Nous serons ravis de vous accueillir, vous conseiller et vous accompagner dans votre projet.
📍 33 avenue des Champs-Elysées - 75008 Paris 
Pensez à covoiturer #SeDéplacerMoinsPolluer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https://quintly-eu-image-storage.s3.amazonaws.com/4b69b082370ae26dedb6aead50334165/4babf72b6dba61ee8710aa7fcc363174.jpg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98399511"/>
                  </a:ext>
                </a:extLst>
              </a:tr>
            </a:tbl>
          </a:graphicData>
        </a:graphic>
      </p:graphicFrame>
      <p:sp>
        <p:nvSpPr>
          <p:cNvPr id="4" name="Text Placeholder 3">
            <a:extLst>
              <a:ext uri="{FF2B5EF4-FFF2-40B4-BE49-F238E27FC236}">
                <a16:creationId xmlns:a16="http://schemas.microsoft.com/office/drawing/2014/main" id="{2CB4AC39-6FDE-4486-ADF8-90AB2D37B45F}"/>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120505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8939-F6A3-4A93-B7C8-D30E40FD413A}"/>
              </a:ext>
            </a:extLst>
          </p:cNvPr>
          <p:cNvSpPr>
            <a:spLocks noGrp="1"/>
          </p:cNvSpPr>
          <p:nvPr>
            <p:ph type="title"/>
          </p:nvPr>
        </p:nvSpPr>
        <p:spPr/>
        <p:txBody>
          <a:bodyPr/>
          <a:lstStyle/>
          <a:p>
            <a:r>
              <a:rPr lang="en-US"/>
              <a:t>Facebook Own Posts Table | 1 group and 1 profile - 13 of 14</a:t>
            </a:r>
          </a:p>
        </p:txBody>
      </p:sp>
      <p:graphicFrame>
        <p:nvGraphicFramePr>
          <p:cNvPr id="5" name="Table Placeholder 4">
            <a:extLst>
              <a:ext uri="{FF2B5EF4-FFF2-40B4-BE49-F238E27FC236}">
                <a16:creationId xmlns:a16="http://schemas.microsoft.com/office/drawing/2014/main" id="{7388048F-C85E-42C5-BE4C-CD2927862AC8}"/>
              </a:ext>
            </a:extLst>
          </p:cNvPr>
          <p:cNvGraphicFramePr>
            <a:graphicFrameLocks noGrp="1"/>
          </p:cNvGraphicFramePr>
          <p:nvPr>
            <p:ph type="tbl" sz="quarter" idx="13"/>
            <p:extLst>
              <p:ext uri="{D42A27DB-BD31-4B8C-83A1-F6EECF244321}">
                <p14:modId xmlns:p14="http://schemas.microsoft.com/office/powerpoint/2010/main" val="29615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9067715"/>
                    </a:ext>
                  </a:extLst>
                </a:gridCol>
                <a:gridCol w="1399032">
                  <a:extLst>
                    <a:ext uri="{9D8B030D-6E8A-4147-A177-3AD203B41FA5}">
                      <a16:colId xmlns:a16="http://schemas.microsoft.com/office/drawing/2014/main" val="4069586586"/>
                    </a:ext>
                  </a:extLst>
                </a:gridCol>
                <a:gridCol w="987552">
                  <a:extLst>
                    <a:ext uri="{9D8B030D-6E8A-4147-A177-3AD203B41FA5}">
                      <a16:colId xmlns:a16="http://schemas.microsoft.com/office/drawing/2014/main" val="793170186"/>
                    </a:ext>
                  </a:extLst>
                </a:gridCol>
                <a:gridCol w="493776">
                  <a:extLst>
                    <a:ext uri="{9D8B030D-6E8A-4147-A177-3AD203B41FA5}">
                      <a16:colId xmlns:a16="http://schemas.microsoft.com/office/drawing/2014/main" val="1981778431"/>
                    </a:ext>
                  </a:extLst>
                </a:gridCol>
                <a:gridCol w="493776">
                  <a:extLst>
                    <a:ext uri="{9D8B030D-6E8A-4147-A177-3AD203B41FA5}">
                      <a16:colId xmlns:a16="http://schemas.microsoft.com/office/drawing/2014/main" val="2860936000"/>
                    </a:ext>
                  </a:extLst>
                </a:gridCol>
                <a:gridCol w="493776">
                  <a:extLst>
                    <a:ext uri="{9D8B030D-6E8A-4147-A177-3AD203B41FA5}">
                      <a16:colId xmlns:a16="http://schemas.microsoft.com/office/drawing/2014/main" val="968605446"/>
                    </a:ext>
                  </a:extLst>
                </a:gridCol>
                <a:gridCol w="493776">
                  <a:extLst>
                    <a:ext uri="{9D8B030D-6E8A-4147-A177-3AD203B41FA5}">
                      <a16:colId xmlns:a16="http://schemas.microsoft.com/office/drawing/2014/main" val="2214342137"/>
                    </a:ext>
                  </a:extLst>
                </a:gridCol>
                <a:gridCol w="493776">
                  <a:extLst>
                    <a:ext uri="{9D8B030D-6E8A-4147-A177-3AD203B41FA5}">
                      <a16:colId xmlns:a16="http://schemas.microsoft.com/office/drawing/2014/main" val="3016337406"/>
                    </a:ext>
                  </a:extLst>
                </a:gridCol>
                <a:gridCol w="493776">
                  <a:extLst>
                    <a:ext uri="{9D8B030D-6E8A-4147-A177-3AD203B41FA5}">
                      <a16:colId xmlns:a16="http://schemas.microsoft.com/office/drawing/2014/main" val="338745481"/>
                    </a:ext>
                  </a:extLst>
                </a:gridCol>
                <a:gridCol w="493776">
                  <a:extLst>
                    <a:ext uri="{9D8B030D-6E8A-4147-A177-3AD203B41FA5}">
                      <a16:colId xmlns:a16="http://schemas.microsoft.com/office/drawing/2014/main" val="420397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2312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Axeptio - 2023-11-30 11:44:08</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https://quintly-eu-image-storage.s3.amazonaws.com/e3bdecfae7303b38a466f712328ef169/12db7d1f52483b1a11b9fdf732df8094.jpg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94581775"/>
                  </a:ext>
                </a:extLst>
              </a:tr>
            </a:tbl>
          </a:graphicData>
        </a:graphic>
      </p:graphicFrame>
      <p:sp>
        <p:nvSpPr>
          <p:cNvPr id="4" name="Text Placeholder 3">
            <a:extLst>
              <a:ext uri="{FF2B5EF4-FFF2-40B4-BE49-F238E27FC236}">
                <a16:creationId xmlns:a16="http://schemas.microsoft.com/office/drawing/2014/main" id="{133EEF93-754D-48AC-8B9A-5B5B9C116B00}"/>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3141438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F726-3B39-48F8-9B71-D4E405218E3A}"/>
              </a:ext>
            </a:extLst>
          </p:cNvPr>
          <p:cNvSpPr>
            <a:spLocks noGrp="1"/>
          </p:cNvSpPr>
          <p:nvPr>
            <p:ph type="title"/>
          </p:nvPr>
        </p:nvSpPr>
        <p:spPr/>
        <p:txBody>
          <a:bodyPr/>
          <a:lstStyle/>
          <a:p>
            <a:r>
              <a:rPr lang="en-US"/>
              <a:t>Facebook Own Posts Table | 1 group and 1 profile - 14 of 14</a:t>
            </a:r>
          </a:p>
        </p:txBody>
      </p:sp>
      <p:graphicFrame>
        <p:nvGraphicFramePr>
          <p:cNvPr id="5" name="Table Placeholder 4">
            <a:extLst>
              <a:ext uri="{FF2B5EF4-FFF2-40B4-BE49-F238E27FC236}">
                <a16:creationId xmlns:a16="http://schemas.microsoft.com/office/drawing/2014/main" id="{3CA3AFD4-BB1A-433E-BA31-7F5DC2ED01EF}"/>
              </a:ext>
            </a:extLst>
          </p:cNvPr>
          <p:cNvGraphicFramePr>
            <a:graphicFrameLocks noGrp="1"/>
          </p:cNvGraphicFramePr>
          <p:nvPr>
            <p:ph type="tbl" sz="quarter" idx="13"/>
            <p:extLst>
              <p:ext uri="{D42A27DB-BD31-4B8C-83A1-F6EECF244321}">
                <p14:modId xmlns:p14="http://schemas.microsoft.com/office/powerpoint/2010/main" val="213803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5396105"/>
                    </a:ext>
                  </a:extLst>
                </a:gridCol>
                <a:gridCol w="1399032">
                  <a:extLst>
                    <a:ext uri="{9D8B030D-6E8A-4147-A177-3AD203B41FA5}">
                      <a16:colId xmlns:a16="http://schemas.microsoft.com/office/drawing/2014/main" val="3228631683"/>
                    </a:ext>
                  </a:extLst>
                </a:gridCol>
                <a:gridCol w="987552">
                  <a:extLst>
                    <a:ext uri="{9D8B030D-6E8A-4147-A177-3AD203B41FA5}">
                      <a16:colId xmlns:a16="http://schemas.microsoft.com/office/drawing/2014/main" val="44185011"/>
                    </a:ext>
                  </a:extLst>
                </a:gridCol>
                <a:gridCol w="493776">
                  <a:extLst>
                    <a:ext uri="{9D8B030D-6E8A-4147-A177-3AD203B41FA5}">
                      <a16:colId xmlns:a16="http://schemas.microsoft.com/office/drawing/2014/main" val="939992021"/>
                    </a:ext>
                  </a:extLst>
                </a:gridCol>
                <a:gridCol w="493776">
                  <a:extLst>
                    <a:ext uri="{9D8B030D-6E8A-4147-A177-3AD203B41FA5}">
                      <a16:colId xmlns:a16="http://schemas.microsoft.com/office/drawing/2014/main" val="1548290088"/>
                    </a:ext>
                  </a:extLst>
                </a:gridCol>
                <a:gridCol w="493776">
                  <a:extLst>
                    <a:ext uri="{9D8B030D-6E8A-4147-A177-3AD203B41FA5}">
                      <a16:colId xmlns:a16="http://schemas.microsoft.com/office/drawing/2014/main" val="116193882"/>
                    </a:ext>
                  </a:extLst>
                </a:gridCol>
                <a:gridCol w="493776">
                  <a:extLst>
                    <a:ext uri="{9D8B030D-6E8A-4147-A177-3AD203B41FA5}">
                      <a16:colId xmlns:a16="http://schemas.microsoft.com/office/drawing/2014/main" val="3881576743"/>
                    </a:ext>
                  </a:extLst>
                </a:gridCol>
                <a:gridCol w="493776">
                  <a:extLst>
                    <a:ext uri="{9D8B030D-6E8A-4147-A177-3AD203B41FA5}">
                      <a16:colId xmlns:a16="http://schemas.microsoft.com/office/drawing/2014/main" val="1593415363"/>
                    </a:ext>
                  </a:extLst>
                </a:gridCol>
                <a:gridCol w="493776">
                  <a:extLst>
                    <a:ext uri="{9D8B030D-6E8A-4147-A177-3AD203B41FA5}">
                      <a16:colId xmlns:a16="http://schemas.microsoft.com/office/drawing/2014/main" val="3580752604"/>
                    </a:ext>
                  </a:extLst>
                </a:gridCol>
                <a:gridCol w="493776">
                  <a:extLst>
                    <a:ext uri="{9D8B030D-6E8A-4147-A177-3AD203B41FA5}">
                      <a16:colId xmlns:a16="http://schemas.microsoft.com/office/drawing/2014/main" val="170882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5570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BMW France - 2023-11-30 09:00:25</a:t>
                      </a:r>
                      <a:r>
                        <a:rPr kumimoji="0" lang="fr-FR" sz="1000" b="0" i="0" u="none" strike="noStrike" kern="1200" cap="none" spc="0" normalizeH="0" baseline="0" noProof="0">
                          <a:ln>
                            <a:noFill/>
                          </a:ln>
                          <a:solidFill>
                            <a:prstClr val="black"/>
                          </a:solidFill>
                          <a:effectLst/>
                          <a:uLnTx/>
                          <a:uFillTx/>
                          <a:latin typeface="Calibri"/>
                          <a:ea typeface="+mn-ea"/>
                          <a:cs typeface="+mn-cs"/>
                        </a:rPr>
                        <a:t>
 BMW Proactive Care, c’est avant tout le plaisir de conduire en toute sécurité et sérénité.
Les capteurs de la Nouvelle BMW i5 100% électrique détectent dès qu'un entretien s'impose ou les premiers signes d’usure de vos pneus et les transmettent à BMW.
Vous recevez ensuite un message via My BMW App ou par email afin de planifier un rendez-vous.
https://bit.ly/3tkayS9
#THEi5 #BornElectric #GuardianAngels 
__
Pensez à covoiturer.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https://quintly-eu-image-storage.s3.amazonaws.com/c17e0a4756a4461d04bbe915756f5c7b/0a2378ea9367eee9ae0d90acbd07c386.jpg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89723579"/>
                  </a:ext>
                </a:extLst>
              </a:tr>
            </a:tbl>
          </a:graphicData>
        </a:graphic>
      </p:graphicFrame>
      <p:sp>
        <p:nvSpPr>
          <p:cNvPr id="4" name="Text Placeholder 3">
            <a:extLst>
              <a:ext uri="{FF2B5EF4-FFF2-40B4-BE49-F238E27FC236}">
                <a16:creationId xmlns:a16="http://schemas.microsoft.com/office/drawing/2014/main" id="{14E54743-A4CB-4709-BB60-BF0AF4990997}"/>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3027953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9799-5B1D-46CF-84DC-43CF064C89EE}"/>
              </a:ext>
            </a:extLst>
          </p:cNvPr>
          <p:cNvSpPr>
            <a:spLocks noGrp="1"/>
          </p:cNvSpPr>
          <p:nvPr>
            <p:ph type="title"/>
          </p:nvPr>
        </p:nvSpPr>
        <p:spPr/>
        <p:txBody>
          <a:bodyPr/>
          <a:lstStyle/>
          <a:p>
            <a:r>
              <a:rPr lang="en-US"/>
              <a:t>Overall Top Posts Table | 1 group and 1 profile</a:t>
            </a:r>
          </a:p>
        </p:txBody>
      </p:sp>
      <p:graphicFrame>
        <p:nvGraphicFramePr>
          <p:cNvPr id="5" name="Table Placeholder 4">
            <a:extLst>
              <a:ext uri="{FF2B5EF4-FFF2-40B4-BE49-F238E27FC236}">
                <a16:creationId xmlns:a16="http://schemas.microsoft.com/office/drawing/2014/main" id="{25AC455C-DD4A-4D62-9021-9732EBBFCFBA}"/>
              </a:ext>
            </a:extLst>
          </p:cNvPr>
          <p:cNvGraphicFramePr>
            <a:graphicFrameLocks noGrp="1"/>
          </p:cNvGraphicFramePr>
          <p:nvPr>
            <p:ph type="tbl" sz="quarter" idx="13"/>
            <p:extLst>
              <p:ext uri="{D42A27DB-BD31-4B8C-83A1-F6EECF244321}">
                <p14:modId xmlns:p14="http://schemas.microsoft.com/office/powerpoint/2010/main" val="379813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67816704"/>
                    </a:ext>
                  </a:extLst>
                </a:gridCol>
                <a:gridCol w="1645920">
                  <a:extLst>
                    <a:ext uri="{9D8B030D-6E8A-4147-A177-3AD203B41FA5}">
                      <a16:colId xmlns:a16="http://schemas.microsoft.com/office/drawing/2014/main" val="2437293751"/>
                    </a:ext>
                  </a:extLst>
                </a:gridCol>
                <a:gridCol w="740664">
                  <a:extLst>
                    <a:ext uri="{9D8B030D-6E8A-4147-A177-3AD203B41FA5}">
                      <a16:colId xmlns:a16="http://schemas.microsoft.com/office/drawing/2014/main" val="2457720969"/>
                    </a:ext>
                  </a:extLst>
                </a:gridCol>
                <a:gridCol w="740664">
                  <a:extLst>
                    <a:ext uri="{9D8B030D-6E8A-4147-A177-3AD203B41FA5}">
                      <a16:colId xmlns:a16="http://schemas.microsoft.com/office/drawing/2014/main" val="3256860400"/>
                    </a:ext>
                  </a:extLst>
                </a:gridCol>
                <a:gridCol w="740664">
                  <a:extLst>
                    <a:ext uri="{9D8B030D-6E8A-4147-A177-3AD203B41FA5}">
                      <a16:colId xmlns:a16="http://schemas.microsoft.com/office/drawing/2014/main" val="2210871439"/>
                    </a:ext>
                  </a:extLst>
                </a:gridCol>
                <a:gridCol w="740664">
                  <a:extLst>
                    <a:ext uri="{9D8B030D-6E8A-4147-A177-3AD203B41FA5}">
                      <a16:colId xmlns:a16="http://schemas.microsoft.com/office/drawing/2014/main" val="904653505"/>
                    </a:ext>
                  </a:extLst>
                </a:gridCol>
                <a:gridCol w="740664">
                  <a:extLst>
                    <a:ext uri="{9D8B030D-6E8A-4147-A177-3AD203B41FA5}">
                      <a16:colId xmlns:a16="http://schemas.microsoft.com/office/drawing/2014/main" val="170287414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Interaction Rate</a:t>
                      </a:r>
                    </a:p>
                  </a:txBody>
                  <a:tcPr/>
                </a:tc>
                <a:extLst>
                  <a:ext uri="{0D108BD9-81ED-4DB2-BD59-A6C34878D82A}">
                    <a16:rowId xmlns:a16="http://schemas.microsoft.com/office/drawing/2014/main" val="1341681801"/>
                  </a:ext>
                </a:extLst>
              </a:tr>
              <a:tr h="370840">
                <a:tc>
                  <a:txBody>
                    <a:bodyPr/>
                    <a:lstStyle/>
                    <a:p>
                      <a:r>
                        <a:rPr lang="en-US" sz="1000" b="1"/>
                        <a:t>Facebook Axeptio - 2023-11-30 11:44:08</a:t>
                      </a:r>
                      <a:r>
                        <a:rPr lang="en-US" sz="1000"/>
                        <a:t>
 </a:t>
                      </a:r>
                    </a:p>
                  </a:txBody>
                  <a:tcPr/>
                </a:tc>
                <a:tc>
                  <a:txBody>
                    <a:bodyPr/>
                    <a:lstStyle/>
                    <a:p>
                      <a:r>
                        <a:rPr lang="en-US" sz="1000"/>
                        <a:t>https://quintly-eu-image-storage.s3.amazonaws.com/e3bdecfae7303b38a466f712328ef169/12db7d1f52483b1a11b9fdf732df8094.jpg</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0.0000 %</a:t>
                      </a:r>
                    </a:p>
                  </a:txBody>
                  <a:tcPr/>
                </a:tc>
                <a:extLst>
                  <a:ext uri="{0D108BD9-81ED-4DB2-BD59-A6C34878D82A}">
                    <a16:rowId xmlns:a16="http://schemas.microsoft.com/office/drawing/2014/main" val="788225610"/>
                  </a:ext>
                </a:extLst>
              </a:tr>
            </a:tbl>
          </a:graphicData>
        </a:graphic>
      </p:graphicFrame>
      <p:sp>
        <p:nvSpPr>
          <p:cNvPr id="4" name="Text Placeholder 3">
            <a:extLst>
              <a:ext uri="{FF2B5EF4-FFF2-40B4-BE49-F238E27FC236}">
                <a16:creationId xmlns:a16="http://schemas.microsoft.com/office/drawing/2014/main" id="{49484931-4F67-4386-B4E7-80232467A578}"/>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507431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9580-33F8-4382-A6FC-A30D05FA5E46}"/>
              </a:ext>
            </a:extLst>
          </p:cNvPr>
          <p:cNvSpPr>
            <a:spLocks noGrp="1"/>
          </p:cNvSpPr>
          <p:nvPr>
            <p:ph type="title"/>
          </p:nvPr>
        </p:nvSpPr>
        <p:spPr/>
        <p:txBody>
          <a:bodyPr/>
          <a:lstStyle/>
          <a:p>
            <a:r>
              <a:rPr lang="en-US"/>
              <a:t>Instagram Hashtag Detection | 1 group and 1 profile - 1 of 3</a:t>
            </a:r>
          </a:p>
        </p:txBody>
      </p:sp>
      <p:graphicFrame>
        <p:nvGraphicFramePr>
          <p:cNvPr id="5" name="Table Placeholder 4">
            <a:extLst>
              <a:ext uri="{FF2B5EF4-FFF2-40B4-BE49-F238E27FC236}">
                <a16:creationId xmlns:a16="http://schemas.microsoft.com/office/drawing/2014/main" id="{818F3B55-B899-4142-A5DA-7D8AA8644322}"/>
              </a:ext>
            </a:extLst>
          </p:cNvPr>
          <p:cNvGraphicFramePr>
            <a:graphicFrameLocks noGrp="1"/>
          </p:cNvGraphicFramePr>
          <p:nvPr>
            <p:ph type="tbl" sz="quarter" idx="13"/>
            <p:extLst>
              <p:ext uri="{D42A27DB-BD31-4B8C-83A1-F6EECF244321}">
                <p14:modId xmlns:p14="http://schemas.microsoft.com/office/powerpoint/2010/main" val="18858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7545601"/>
                    </a:ext>
                  </a:extLst>
                </a:gridCol>
                <a:gridCol w="1399032">
                  <a:extLst>
                    <a:ext uri="{9D8B030D-6E8A-4147-A177-3AD203B41FA5}">
                      <a16:colId xmlns:a16="http://schemas.microsoft.com/office/drawing/2014/main" val="1507984654"/>
                    </a:ext>
                  </a:extLst>
                </a:gridCol>
                <a:gridCol w="1399032">
                  <a:extLst>
                    <a:ext uri="{9D8B030D-6E8A-4147-A177-3AD203B41FA5}">
                      <a16:colId xmlns:a16="http://schemas.microsoft.com/office/drawing/2014/main" val="773113720"/>
                    </a:ext>
                  </a:extLst>
                </a:gridCol>
                <a:gridCol w="1399032">
                  <a:extLst>
                    <a:ext uri="{9D8B030D-6E8A-4147-A177-3AD203B41FA5}">
                      <a16:colId xmlns:a16="http://schemas.microsoft.com/office/drawing/2014/main" val="2778095821"/>
                    </a:ext>
                  </a:extLst>
                </a:gridCol>
                <a:gridCol w="1399032">
                  <a:extLst>
                    <a:ext uri="{9D8B030D-6E8A-4147-A177-3AD203B41FA5}">
                      <a16:colId xmlns:a16="http://schemas.microsoft.com/office/drawing/2014/main" val="482993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21487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#ikks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3576.3333333333</a:t>
                      </a:r>
                    </a:p>
                  </a:txBody>
                  <a:tcPr/>
                </a:tc>
                <a:extLst>
                  <a:ext uri="{0D108BD9-81ED-4DB2-BD59-A6C34878D82A}">
                    <a16:rowId xmlns:a16="http://schemas.microsoft.com/office/drawing/2014/main" val="7623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#ikksofficial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3576.3333333333</a:t>
                      </a:r>
                    </a:p>
                  </a:txBody>
                  <a:tcPr/>
                </a:tc>
                <a:extLst>
                  <a:ext uri="{0D108BD9-81ED-4DB2-BD59-A6C34878D82A}">
                    <a16:rowId xmlns:a16="http://schemas.microsoft.com/office/drawing/2014/main" val="245073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#lesespritslibres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3576.3333333333</a:t>
                      </a:r>
                    </a:p>
                  </a:txBody>
                  <a:tcPr/>
                </a:tc>
                <a:extLst>
                  <a:ext uri="{0D108BD9-81ED-4DB2-BD59-A6C34878D82A}">
                    <a16:rowId xmlns:a16="http://schemas.microsoft.com/office/drawing/2014/main" val="7336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3576.3333333333</a:t>
                      </a:r>
                    </a:p>
                  </a:txBody>
                  <a:tcPr/>
                </a:tc>
                <a:extLst>
                  <a:ext uri="{0D108BD9-81ED-4DB2-BD59-A6C34878D82A}">
                    <a16:rowId xmlns:a16="http://schemas.microsoft.com/office/drawing/2014/main" val="365665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#SeDéplacerMoinsPolluer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713.08333333333</a:t>
                      </a:r>
                    </a:p>
                  </a:txBody>
                  <a:tcPr/>
                </a:tc>
                <a:extLst>
                  <a:ext uri="{0D108BD9-81ED-4DB2-BD59-A6C34878D82A}">
                    <a16:rowId xmlns:a16="http://schemas.microsoft.com/office/drawing/2014/main" val="168326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2357.9166666667</a:t>
                      </a:r>
                    </a:p>
                  </a:txBody>
                  <a:tcPr/>
                </a:tc>
                <a:extLst>
                  <a:ext uri="{0D108BD9-81ED-4DB2-BD59-A6C34878D82A}">
                    <a16:rowId xmlns:a16="http://schemas.microsoft.com/office/drawing/2014/main" val="205492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#ootdfashion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4254.7272727273</a:t>
                      </a:r>
                    </a:p>
                  </a:txBody>
                  <a:tcPr/>
                </a:tc>
                <a:extLst>
                  <a:ext uri="{0D108BD9-81ED-4DB2-BD59-A6C34878D82A}">
                    <a16:rowId xmlns:a16="http://schemas.microsoft.com/office/drawing/2014/main" val="248845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4254.7272727273</a:t>
                      </a:r>
                    </a:p>
                  </a:txBody>
                  <a:tcPr/>
                </a:tc>
                <a:extLst>
                  <a:ext uri="{0D108BD9-81ED-4DB2-BD59-A6C34878D82A}">
                    <a16:rowId xmlns:a16="http://schemas.microsoft.com/office/drawing/2014/main" val="373206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#styleinspiration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4254.7272727273</a:t>
                      </a:r>
                    </a:p>
                  </a:txBody>
                  <a:tcPr/>
                </a:tc>
                <a:extLst>
                  <a:ext uri="{0D108BD9-81ED-4DB2-BD59-A6C34878D82A}">
                    <a16:rowId xmlns:a16="http://schemas.microsoft.com/office/drawing/2014/main" val="377189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4254.7272727273</a:t>
                      </a:r>
                    </a:p>
                  </a:txBody>
                  <a:tcPr/>
                </a:tc>
                <a:extLst>
                  <a:ext uri="{0D108BD9-81ED-4DB2-BD59-A6C34878D82A}">
                    <a16:rowId xmlns:a16="http://schemas.microsoft.com/office/drawing/2014/main" val="1864266023"/>
                  </a:ext>
                </a:extLst>
              </a:tr>
            </a:tbl>
          </a:graphicData>
        </a:graphic>
      </p:graphicFrame>
      <p:sp>
        <p:nvSpPr>
          <p:cNvPr id="4" name="Text Placeholder 3">
            <a:extLst>
              <a:ext uri="{FF2B5EF4-FFF2-40B4-BE49-F238E27FC236}">
                <a16:creationId xmlns:a16="http://schemas.microsoft.com/office/drawing/2014/main" id="{CA6B8734-9B82-4B91-8558-B7CD06418805}"/>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2825625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93EB-8B5C-44D2-B4A3-603E38AF6D1A}"/>
              </a:ext>
            </a:extLst>
          </p:cNvPr>
          <p:cNvSpPr>
            <a:spLocks noGrp="1"/>
          </p:cNvSpPr>
          <p:nvPr>
            <p:ph type="title"/>
          </p:nvPr>
        </p:nvSpPr>
        <p:spPr/>
        <p:txBody>
          <a:bodyPr/>
          <a:lstStyle/>
          <a:p>
            <a:r>
              <a:rPr lang="en-US"/>
              <a:t>Instagram Hashtag Detection | 1 group and 1 profile - 2 of 3</a:t>
            </a:r>
          </a:p>
        </p:txBody>
      </p:sp>
      <p:graphicFrame>
        <p:nvGraphicFramePr>
          <p:cNvPr id="5" name="Table Placeholder 4">
            <a:extLst>
              <a:ext uri="{FF2B5EF4-FFF2-40B4-BE49-F238E27FC236}">
                <a16:creationId xmlns:a16="http://schemas.microsoft.com/office/drawing/2014/main" id="{10BE85E1-6721-41F0-8FB0-5174CFCDE217}"/>
              </a:ext>
            </a:extLst>
          </p:cNvPr>
          <p:cNvGraphicFramePr>
            <a:graphicFrameLocks noGrp="1"/>
          </p:cNvGraphicFramePr>
          <p:nvPr>
            <p:ph type="tbl" sz="quarter" idx="13"/>
            <p:extLst>
              <p:ext uri="{D42A27DB-BD31-4B8C-83A1-F6EECF244321}">
                <p14:modId xmlns:p14="http://schemas.microsoft.com/office/powerpoint/2010/main" val="365441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0670256"/>
                    </a:ext>
                  </a:extLst>
                </a:gridCol>
                <a:gridCol w="1399032">
                  <a:extLst>
                    <a:ext uri="{9D8B030D-6E8A-4147-A177-3AD203B41FA5}">
                      <a16:colId xmlns:a16="http://schemas.microsoft.com/office/drawing/2014/main" val="925965114"/>
                    </a:ext>
                  </a:extLst>
                </a:gridCol>
                <a:gridCol w="1399032">
                  <a:extLst>
                    <a:ext uri="{9D8B030D-6E8A-4147-A177-3AD203B41FA5}">
                      <a16:colId xmlns:a16="http://schemas.microsoft.com/office/drawing/2014/main" val="409411497"/>
                    </a:ext>
                  </a:extLst>
                </a:gridCol>
                <a:gridCol w="1399032">
                  <a:extLst>
                    <a:ext uri="{9D8B030D-6E8A-4147-A177-3AD203B41FA5}">
                      <a16:colId xmlns:a16="http://schemas.microsoft.com/office/drawing/2014/main" val="3398730913"/>
                    </a:ext>
                  </a:extLst>
                </a:gridCol>
                <a:gridCol w="1399032">
                  <a:extLst>
                    <a:ext uri="{9D8B030D-6E8A-4147-A177-3AD203B41FA5}">
                      <a16:colId xmlns:a16="http://schemas.microsoft.com/office/drawing/2014/main" val="309627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25473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4254.7272727273</a:t>
                      </a:r>
                    </a:p>
                  </a:txBody>
                  <a:tcPr/>
                </a:tc>
                <a:extLst>
                  <a:ext uri="{0D108BD9-81ED-4DB2-BD59-A6C34878D82A}">
                    <a16:rowId xmlns:a16="http://schemas.microsoft.com/office/drawing/2014/main" val="264991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extLst>
                  <a:ext uri="{0D108BD9-81ED-4DB2-BD59-A6C34878D82A}">
                    <a16:rowId xmlns:a16="http://schemas.microsoft.com/office/drawing/2014/main" val="226806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#autumn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4565.9</a:t>
                      </a:r>
                    </a:p>
                  </a:txBody>
                  <a:tcPr/>
                </a:tc>
                <a:extLst>
                  <a:ext uri="{0D108BD9-81ED-4DB2-BD59-A6C34878D82A}">
                    <a16:rowId xmlns:a16="http://schemas.microsoft.com/office/drawing/2014/main" val="54890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4565.9</a:t>
                      </a:r>
                    </a:p>
                  </a:txBody>
                  <a:tcPr/>
                </a:tc>
                <a:extLst>
                  <a:ext uri="{0D108BD9-81ED-4DB2-BD59-A6C34878D82A}">
                    <a16:rowId xmlns:a16="http://schemas.microsoft.com/office/drawing/2014/main" val="412543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3065.7777777778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5788.3333333333</a:t>
                      </a:r>
                    </a:p>
                  </a:txBody>
                  <a:tcPr/>
                </a:tc>
                <a:extLst>
                  <a:ext uri="{0D108BD9-81ED-4DB2-BD59-A6C34878D82A}">
                    <a16:rowId xmlns:a16="http://schemas.microsoft.com/office/drawing/2014/main" val="98529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2011.5</a:t>
                      </a:r>
                    </a:p>
                  </a:txBody>
                  <a:tcPr/>
                </a:tc>
                <a:extLst>
                  <a:ext uri="{0D108BD9-81ED-4DB2-BD59-A6C34878D82A}">
                    <a16:rowId xmlns:a16="http://schemas.microsoft.com/office/drawing/2014/main" val="287245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#mustela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514.875</a:t>
                      </a:r>
                    </a:p>
                  </a:txBody>
                  <a:tcPr/>
                </a:tc>
                <a:extLst>
                  <a:ext uri="{0D108BD9-81ED-4DB2-BD59-A6C34878D82A}">
                    <a16:rowId xmlns:a16="http://schemas.microsoft.com/office/drawing/2014/main" val="333680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#Immobilier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16.571428571429</a:t>
                      </a:r>
                    </a:p>
                  </a:txBody>
                  <a:tcPr/>
                </a:tc>
                <a:extLst>
                  <a:ext uri="{0D108BD9-81ED-4DB2-BD59-A6C34878D82A}">
                    <a16:rowId xmlns:a16="http://schemas.microsoft.com/office/drawing/2014/main" val="20480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#électrique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2220</a:t>
                      </a:r>
                    </a:p>
                  </a:txBody>
                  <a:tcPr/>
                </a:tc>
                <a:extLst>
                  <a:ext uri="{0D108BD9-81ED-4DB2-BD59-A6C34878D82A}">
                    <a16:rowId xmlns:a16="http://schemas.microsoft.com/office/drawing/2014/main" val="51155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#AudietronGTquattro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863.33333333333</a:t>
                      </a:r>
                    </a:p>
                  </a:txBody>
                  <a:tcPr/>
                </a:tc>
                <a:extLst>
                  <a:ext uri="{0D108BD9-81ED-4DB2-BD59-A6C34878D82A}">
                    <a16:rowId xmlns:a16="http://schemas.microsoft.com/office/drawing/2014/main" val="1400280425"/>
                  </a:ext>
                </a:extLst>
              </a:tr>
            </a:tbl>
          </a:graphicData>
        </a:graphic>
      </p:graphicFrame>
      <p:sp>
        <p:nvSpPr>
          <p:cNvPr id="4" name="Text Placeholder 3">
            <a:extLst>
              <a:ext uri="{FF2B5EF4-FFF2-40B4-BE49-F238E27FC236}">
                <a16:creationId xmlns:a16="http://schemas.microsoft.com/office/drawing/2014/main" id="{DE500FBC-16B8-4533-AE59-CD3CA216B695}"/>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4178404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7841-289F-4EC0-AA98-878D5033EA10}"/>
              </a:ext>
            </a:extLst>
          </p:cNvPr>
          <p:cNvSpPr>
            <a:spLocks noGrp="1"/>
          </p:cNvSpPr>
          <p:nvPr>
            <p:ph type="title"/>
          </p:nvPr>
        </p:nvSpPr>
        <p:spPr/>
        <p:txBody>
          <a:bodyPr/>
          <a:lstStyle/>
          <a:p>
            <a:r>
              <a:rPr lang="en-US"/>
              <a:t>Instagram Hashtag Detection | 1 group and 1 profile - 3 of 3</a:t>
            </a:r>
          </a:p>
        </p:txBody>
      </p:sp>
      <p:graphicFrame>
        <p:nvGraphicFramePr>
          <p:cNvPr id="5" name="Table Placeholder 4">
            <a:extLst>
              <a:ext uri="{FF2B5EF4-FFF2-40B4-BE49-F238E27FC236}">
                <a16:creationId xmlns:a16="http://schemas.microsoft.com/office/drawing/2014/main" id="{ABB1D119-D188-4E94-BE8C-0745FAD15823}"/>
              </a:ext>
            </a:extLst>
          </p:cNvPr>
          <p:cNvGraphicFramePr>
            <a:graphicFrameLocks noGrp="1"/>
          </p:cNvGraphicFramePr>
          <p:nvPr>
            <p:ph type="tbl" sz="quarter" idx="13"/>
            <p:extLst>
              <p:ext uri="{D42A27DB-BD31-4B8C-83A1-F6EECF244321}">
                <p14:modId xmlns:p14="http://schemas.microsoft.com/office/powerpoint/2010/main" val="867496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3276448"/>
                    </a:ext>
                  </a:extLst>
                </a:gridCol>
                <a:gridCol w="1399032">
                  <a:extLst>
                    <a:ext uri="{9D8B030D-6E8A-4147-A177-3AD203B41FA5}">
                      <a16:colId xmlns:a16="http://schemas.microsoft.com/office/drawing/2014/main" val="1516122149"/>
                    </a:ext>
                  </a:extLst>
                </a:gridCol>
                <a:gridCol w="1399032">
                  <a:extLst>
                    <a:ext uri="{9D8B030D-6E8A-4147-A177-3AD203B41FA5}">
                      <a16:colId xmlns:a16="http://schemas.microsoft.com/office/drawing/2014/main" val="1775483347"/>
                    </a:ext>
                  </a:extLst>
                </a:gridCol>
                <a:gridCol w="1399032">
                  <a:extLst>
                    <a:ext uri="{9D8B030D-6E8A-4147-A177-3AD203B41FA5}">
                      <a16:colId xmlns:a16="http://schemas.microsoft.com/office/drawing/2014/main" val="3117122136"/>
                    </a:ext>
                  </a:extLst>
                </a:gridCol>
                <a:gridCol w="1399032">
                  <a:extLst>
                    <a:ext uri="{9D8B030D-6E8A-4147-A177-3AD203B41FA5}">
                      <a16:colId xmlns:a16="http://schemas.microsoft.com/office/drawing/2014/main" val="320600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62582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7369.8333333333</a:t>
                      </a:r>
                    </a:p>
                  </a:txBody>
                  <a:tcPr/>
                </a:tc>
                <a:extLst>
                  <a:ext uri="{0D108BD9-81ED-4DB2-BD59-A6C34878D82A}">
                    <a16:rowId xmlns:a16="http://schemas.microsoft.com/office/drawing/2014/main" val="277388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7369.8333333333</a:t>
                      </a:r>
                    </a:p>
                  </a:txBody>
                  <a:tcPr/>
                </a:tc>
                <a:extLst>
                  <a:ext uri="{0D108BD9-81ED-4DB2-BD59-A6C34878D82A}">
                    <a16:rowId xmlns:a16="http://schemas.microsoft.com/office/drawing/2014/main" val="38571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7369.8333333333</a:t>
                      </a:r>
                    </a:p>
                  </a:txBody>
                  <a:tcPr/>
                </a:tc>
                <a:extLst>
                  <a:ext uri="{0D108BD9-81ED-4DB2-BD59-A6C34878D82A}">
                    <a16:rowId xmlns:a16="http://schemas.microsoft.com/office/drawing/2014/main" val="251450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#the1ikks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7369.8333333333</a:t>
                      </a:r>
                    </a:p>
                  </a:txBody>
                  <a:tcPr/>
                </a:tc>
                <a:extLst>
                  <a:ext uri="{0D108BD9-81ED-4DB2-BD59-A6C34878D82A}">
                    <a16:rowId xmlns:a16="http://schemas.microsoft.com/office/drawing/2014/main" val="122122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#glitter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7369.8333333333</a:t>
                      </a:r>
                    </a:p>
                  </a:txBody>
                  <a:tcPr/>
                </a:tc>
                <a:extLst>
                  <a:ext uri="{0D108BD9-81ED-4DB2-BD59-A6C34878D82A}">
                    <a16:rowId xmlns:a16="http://schemas.microsoft.com/office/drawing/2014/main" val="2685292731"/>
                  </a:ext>
                </a:extLst>
              </a:tr>
            </a:tbl>
          </a:graphicData>
        </a:graphic>
      </p:graphicFrame>
      <p:sp>
        <p:nvSpPr>
          <p:cNvPr id="4" name="Text Placeholder 3">
            <a:extLst>
              <a:ext uri="{FF2B5EF4-FFF2-40B4-BE49-F238E27FC236}">
                <a16:creationId xmlns:a16="http://schemas.microsoft.com/office/drawing/2014/main" id="{8576AF09-7FB2-4BE6-948F-893D018DCF3C}"/>
              </a:ext>
            </a:extLst>
          </p:cNvPr>
          <p:cNvSpPr>
            <a:spLocks noGrp="1"/>
          </p:cNvSpPr>
          <p:nvPr>
            <p:ph type="body" sz="quarter" idx="14"/>
          </p:nvPr>
        </p:nvSpPr>
        <p:spPr/>
        <p:txBody>
          <a:bodyPr/>
          <a:lstStyle/>
          <a:p>
            <a:r>
              <a:rPr lang="en-US"/>
              <a:t>11/19/2023 - 12/03/2023</a:t>
            </a:r>
          </a:p>
        </p:txBody>
      </p:sp>
    </p:spTree>
    <p:extLst>
      <p:ext uri="{BB962C8B-B14F-4D97-AF65-F5344CB8AC3E}">
        <p14:creationId xmlns:p14="http://schemas.microsoft.com/office/powerpoint/2010/main" val="17313754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2577</Words>
  <Application>Microsoft Office PowerPoint</Application>
  <PresentationFormat>On-screen Show (4:3)</PresentationFormat>
  <Paragraphs>585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Content Optimization Benchmark</vt:lpstr>
      <vt:lpstr>Facebook Own Posts | All profiles</vt:lpstr>
      <vt:lpstr>Facebook Own Posts Table | 1 group and 1 profile - 1 of 14</vt:lpstr>
      <vt:lpstr>Facebook Own Posts Table | 1 group and 1 profile - 2 of 14</vt:lpstr>
      <vt:lpstr>Facebook Own Posts Table | 1 group and 1 profile - 3 of 14</vt:lpstr>
      <vt:lpstr>Facebook Own Posts Table | 1 group and 1 profile - 4 of 14</vt:lpstr>
      <vt:lpstr>Facebook Own Posts Table | 1 group and 1 profile - 5 of 14</vt:lpstr>
      <vt:lpstr>Facebook Own Posts Table | 1 group and 1 profile - 6 of 14</vt:lpstr>
      <vt:lpstr>Facebook Own Posts Table | 1 group and 1 profile - 7 of 14</vt:lpstr>
      <vt:lpstr>Facebook Own Posts Table | 1 group and 1 profile - 8 of 14</vt:lpstr>
      <vt:lpstr>Facebook Own Posts Table | 1 group and 1 profile - 9 of 14</vt:lpstr>
      <vt:lpstr>Facebook Own Posts Table | 1 group and 1 profile - 10 of 14</vt:lpstr>
      <vt:lpstr>Facebook Own Posts Table | 1 group and 1 profile - 11 of 14</vt:lpstr>
      <vt:lpstr>Facebook Own Posts Table | 1 group and 1 profile - 12 of 14</vt:lpstr>
      <vt:lpstr>Facebook Own Posts Table | 1 group and 1 profile - 13 of 14</vt:lpstr>
      <vt:lpstr>Facebook Own Posts Table | 1 group and 1 profile - 14 of 14</vt:lpstr>
      <vt:lpstr>Overall Top Posts Table | 1 group and 1 profile</vt:lpstr>
      <vt:lpstr>Instagram Hashtag Detection | 1 group and 1 profile - 1 of 3</vt:lpstr>
      <vt:lpstr>Instagram Hashtag Detection | 1 group and 1 profile - 2 of 3</vt:lpstr>
      <vt:lpstr>Instagram Hashtag Detection | 1 group and 1 profile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2024-04-10T14:24:10Z</dcterms:created>
  <dcterms:modified xsi:type="dcterms:W3CDTF">2024-04-10T14:25:17Z</dcterms:modified>
</cp:coreProperties>
</file>