
<file path=[Content_Types].xml><?xml version="1.0" encoding="utf-8"?>
<Types xmlns="http://schemas.openxmlformats.org/package/2006/content-types">
  <Default Extension="fntdata" ContentType="application/x-fontdata"/>
  <Default Extension="jpeg" ContentType="image/jpeg"/>
  <Default Extension="png" ContentType="image/png"/>
  <Default Extension="rels" ContentType="application/vnd.openxmlformats-package.relationships+xml"/>
  <Default Extension="xlsx" ContentType="application/vnd.openxmlformats-officedocument.spreadsheetml.sheet"/>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charts/chart1.xml" ContentType="application/vnd.openxmlformats-officedocument.drawingml.chart+xml"/>
  <Override PartName="/ppt/charts/style1.xml" ContentType="application/vnd.ms-office.chartstyle+xml"/>
  <Override PartName="/ppt/charts/colors1.xml" ContentType="application/vnd.ms-office.chartcolorstyl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embedTrueTypeFonts="1" saveSubsetFonts="1">
  <p:sldMasterIdLst>
    <p:sldMasterId id="2147483660" r:id="rId1"/>
  </p:sldMasterIdLst>
  <p:sldIdLst>
    <p:sldId id="256" r:id="rId2"/>
    <p:sldId id="257" r:id="rId3"/>
    <p:sldId id="259" r:id="rId4"/>
    <p:sldId id="260" r:id="rId5"/>
    <p:sldId id="261" r:id="rId6"/>
    <p:sldId id="262" r:id="rId7"/>
    <p:sldId id="263" r:id="rId8"/>
    <p:sldId id="264" r:id="rId9"/>
    <p:sldId id="265" r:id="rId10"/>
    <p:sldId id="266" r:id="rId11"/>
    <p:sldId id="267" r:id="rId12"/>
    <p:sldId id="268" r:id="rId13"/>
    <p:sldId id="269" r:id="rId14"/>
    <p:sldId id="270" r:id="rId15"/>
    <p:sldId id="271" r:id="rId16"/>
    <p:sldId id="272" r:id="rId17"/>
    <p:sldId id="273" r:id="rId18"/>
    <p:sldId id="274" r:id="rId19"/>
    <p:sldId id="275" r:id="rId20"/>
    <p:sldId id="276" r:id="rId21"/>
  </p:sldIdLst>
  <p:sldSz cx="9144000" cy="6858000" type="screen4x3"/>
  <p:notesSz cx="6858000" cy="9144000"/>
  <p:embeddedFontLst>
    <p:embeddedFont>
      <p:font typeface="Calibri" panose="020F0502020204030204" pitchFamily="34" charset="0"/>
      <p:regular r:id="rId22"/>
      <p:bold r:id="rId23"/>
      <p:italic r:id="rId24"/>
      <p:boldItalic r:id="rId25"/>
    </p:embeddedFont>
  </p:embeddedFontLst>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9027" autoAdjust="0"/>
    <p:restoredTop sz="94692" autoAdjust="0"/>
  </p:normalViewPr>
  <p:slideViewPr>
    <p:cSldViewPr snapToGrid="0">
      <p:cViewPr varScale="1">
        <p:scale>
          <a:sx n="108" d="100"/>
          <a:sy n="108" d="100"/>
        </p:scale>
        <p:origin x="438" y="90"/>
      </p:cViewPr>
      <p:guideLst/>
    </p:cSldViewPr>
  </p:slideViewPr>
  <p:outlineViewPr>
    <p:cViewPr>
      <p:scale>
        <a:sx n="33" d="100"/>
        <a:sy n="33" d="100"/>
      </p:scale>
      <p:origin x="0" y="0"/>
    </p:cViewPr>
  </p:outlin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presProps" Target="presProps.xml"/><Relationship Id="rId3" Type="http://schemas.openxmlformats.org/officeDocument/2006/relationships/slide" Target="slides/slide2.xml"/><Relationship Id="rId21" Type="http://schemas.openxmlformats.org/officeDocument/2006/relationships/slide" Target="slides/slide20.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font" Target="fonts/font4.fntdata"/><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tableStyles" Target="tableStyle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font" Target="fonts/font3.fntdata"/><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font" Target="fonts/font2.fntdata"/><Relationship Id="rId28" Type="http://schemas.openxmlformats.org/officeDocument/2006/relationships/theme" Target="theme/theme1.xml"/><Relationship Id="rId10" Type="http://schemas.openxmlformats.org/officeDocument/2006/relationships/slide" Target="slides/slide9.xml"/><Relationship Id="rId19" Type="http://schemas.openxmlformats.org/officeDocument/2006/relationships/slide" Target="slides/slide18.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font" Target="fonts/font1.fntdata"/><Relationship Id="rId27" Type="http://schemas.openxmlformats.org/officeDocument/2006/relationships/viewProps" Target="viewProps.xml"/></Relationships>
</file>

<file path=ppt/charts/_rels/chart1.xml.rels><?xml version="1.0" encoding="UTF-8" standalone="yes"?>
<Relationships xmlns="http://schemas.openxmlformats.org/package/2006/relationships"><Relationship Id="rId3" Type="http://schemas.openxmlformats.org/officeDocument/2006/relationships/package" Target="../embeddings/Microsoft_Excel_Worksheet.xlsx"/><Relationship Id="rId2" Type="http://schemas.microsoft.com/office/2011/relationships/chartColorStyle" Target="colors1.xml"/><Relationship Id="rId1" Type="http://schemas.microsoft.com/office/2011/relationships/chartStyle" Target="style1.xml"/></Relationships>
</file>

<file path=ppt/charts/chart1.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stacked"/>
        <c:varyColors val="0"/>
        <c:ser>
          <c:idx val="0"/>
          <c:order val="0"/>
          <c:tx>
            <c:strRef>
              <c:f>Sheet1!$B$1</c:f>
              <c:strCache>
                <c:ptCount val="1"/>
                <c:pt idx="0">
                  <c:v>BMW France</c:v>
                </c:pt>
              </c:strCache>
            </c:strRef>
          </c:tx>
          <c:spPr>
            <a:solidFill>
              <a:schemeClr val="accent1"/>
            </a:solidFill>
            <a:ln>
              <a:noFill/>
            </a:ln>
            <a:effectLst/>
          </c:spPr>
          <c:invertIfNegative val="0"/>
          <c:cat>
            <c:numRef>
              <c:f>Sheet1!$A$2:$A$16</c:f>
              <c:numCache>
                <c:formatCode>m/d/yyyy</c:formatCode>
                <c:ptCount val="15"/>
                <c:pt idx="0">
                  <c:v>45243</c:v>
                </c:pt>
                <c:pt idx="1">
                  <c:v>45244</c:v>
                </c:pt>
                <c:pt idx="2">
                  <c:v>45245</c:v>
                </c:pt>
                <c:pt idx="3">
                  <c:v>45246</c:v>
                </c:pt>
                <c:pt idx="4">
                  <c:v>45247</c:v>
                </c:pt>
                <c:pt idx="5">
                  <c:v>45248</c:v>
                </c:pt>
                <c:pt idx="6">
                  <c:v>45249</c:v>
                </c:pt>
                <c:pt idx="7">
                  <c:v>45250</c:v>
                </c:pt>
                <c:pt idx="8">
                  <c:v>45251</c:v>
                </c:pt>
                <c:pt idx="9">
                  <c:v>45252</c:v>
                </c:pt>
                <c:pt idx="10">
                  <c:v>45253</c:v>
                </c:pt>
                <c:pt idx="11">
                  <c:v>45254</c:v>
                </c:pt>
                <c:pt idx="12">
                  <c:v>45255</c:v>
                </c:pt>
                <c:pt idx="13">
                  <c:v>45256</c:v>
                </c:pt>
                <c:pt idx="14">
                  <c:v>45257</c:v>
                </c:pt>
              </c:numCache>
            </c:numRef>
          </c:cat>
          <c:val>
            <c:numRef>
              <c:f>Sheet1!$B$2:$B$16</c:f>
              <c:numCache>
                <c:formatCode>General</c:formatCode>
                <c:ptCount val="15"/>
                <c:pt idx="0">
                  <c:v>0</c:v>
                </c:pt>
                <c:pt idx="1">
                  <c:v>1</c:v>
                </c:pt>
                <c:pt idx="2">
                  <c:v>0</c:v>
                </c:pt>
                <c:pt idx="3">
                  <c:v>0</c:v>
                </c:pt>
                <c:pt idx="4">
                  <c:v>0</c:v>
                </c:pt>
                <c:pt idx="5">
                  <c:v>0</c:v>
                </c:pt>
                <c:pt idx="6">
                  <c:v>0</c:v>
                </c:pt>
                <c:pt idx="7">
                  <c:v>1</c:v>
                </c:pt>
                <c:pt idx="8">
                  <c:v>0</c:v>
                </c:pt>
                <c:pt idx="9">
                  <c:v>1</c:v>
                </c:pt>
                <c:pt idx="10">
                  <c:v>0</c:v>
                </c:pt>
                <c:pt idx="11">
                  <c:v>0</c:v>
                </c:pt>
                <c:pt idx="12">
                  <c:v>0</c:v>
                </c:pt>
                <c:pt idx="13">
                  <c:v>0</c:v>
                </c:pt>
                <c:pt idx="14">
                  <c:v>0</c:v>
                </c:pt>
              </c:numCache>
            </c:numRef>
          </c:val>
          <c:extLst>
            <c:ext xmlns:c16="http://schemas.microsoft.com/office/drawing/2014/chart" uri="{C3380CC4-5D6E-409C-BE32-E72D297353CC}">
              <c16:uniqueId val="{00000000-CBBC-4AFF-9684-48820CEAB948}"/>
            </c:ext>
          </c:extLst>
        </c:ser>
        <c:ser>
          <c:idx val="1"/>
          <c:order val="1"/>
          <c:tx>
            <c:strRef>
              <c:f>Sheet1!$C$1</c:f>
              <c:strCache>
                <c:ptCount val="1"/>
                <c:pt idx="0">
                  <c:v>Audi France</c:v>
                </c:pt>
              </c:strCache>
            </c:strRef>
          </c:tx>
          <c:spPr>
            <a:solidFill>
              <a:schemeClr val="accent2"/>
            </a:solidFill>
            <a:ln>
              <a:noFill/>
            </a:ln>
            <a:effectLst/>
          </c:spPr>
          <c:invertIfNegative val="0"/>
          <c:cat>
            <c:numRef>
              <c:f>Sheet1!$A$2:$A$16</c:f>
              <c:numCache>
                <c:formatCode>m/d/yyyy</c:formatCode>
                <c:ptCount val="15"/>
                <c:pt idx="0">
                  <c:v>45243</c:v>
                </c:pt>
                <c:pt idx="1">
                  <c:v>45244</c:v>
                </c:pt>
                <c:pt idx="2">
                  <c:v>45245</c:v>
                </c:pt>
                <c:pt idx="3">
                  <c:v>45246</c:v>
                </c:pt>
                <c:pt idx="4">
                  <c:v>45247</c:v>
                </c:pt>
                <c:pt idx="5">
                  <c:v>45248</c:v>
                </c:pt>
                <c:pt idx="6">
                  <c:v>45249</c:v>
                </c:pt>
                <c:pt idx="7">
                  <c:v>45250</c:v>
                </c:pt>
                <c:pt idx="8">
                  <c:v>45251</c:v>
                </c:pt>
                <c:pt idx="9">
                  <c:v>45252</c:v>
                </c:pt>
                <c:pt idx="10">
                  <c:v>45253</c:v>
                </c:pt>
                <c:pt idx="11">
                  <c:v>45254</c:v>
                </c:pt>
                <c:pt idx="12">
                  <c:v>45255</c:v>
                </c:pt>
                <c:pt idx="13">
                  <c:v>45256</c:v>
                </c:pt>
                <c:pt idx="14">
                  <c:v>45257</c:v>
                </c:pt>
              </c:numCache>
            </c:numRef>
          </c:cat>
          <c:val>
            <c:numRef>
              <c:f>Sheet1!$C$2:$C$16</c:f>
              <c:numCache>
                <c:formatCode>General</c:formatCode>
                <c:ptCount val="15"/>
                <c:pt idx="0">
                  <c:v>0</c:v>
                </c:pt>
                <c:pt idx="1">
                  <c:v>1</c:v>
                </c:pt>
                <c:pt idx="2">
                  <c:v>0</c:v>
                </c:pt>
                <c:pt idx="3">
                  <c:v>0</c:v>
                </c:pt>
                <c:pt idx="4">
                  <c:v>1</c:v>
                </c:pt>
                <c:pt idx="5">
                  <c:v>0</c:v>
                </c:pt>
                <c:pt idx="6">
                  <c:v>0</c:v>
                </c:pt>
                <c:pt idx="7">
                  <c:v>1</c:v>
                </c:pt>
                <c:pt idx="8">
                  <c:v>0</c:v>
                </c:pt>
                <c:pt idx="9">
                  <c:v>0</c:v>
                </c:pt>
                <c:pt idx="10">
                  <c:v>1</c:v>
                </c:pt>
                <c:pt idx="11">
                  <c:v>1</c:v>
                </c:pt>
                <c:pt idx="12">
                  <c:v>0</c:v>
                </c:pt>
                <c:pt idx="13">
                  <c:v>0</c:v>
                </c:pt>
                <c:pt idx="14">
                  <c:v>1</c:v>
                </c:pt>
              </c:numCache>
            </c:numRef>
          </c:val>
          <c:extLst>
            <c:ext xmlns:c16="http://schemas.microsoft.com/office/drawing/2014/chart" uri="{C3380CC4-5D6E-409C-BE32-E72D297353CC}">
              <c16:uniqueId val="{00000001-CBBC-4AFF-9684-48820CEAB948}"/>
            </c:ext>
          </c:extLst>
        </c:ser>
        <c:ser>
          <c:idx val="2"/>
          <c:order val="2"/>
          <c:tx>
            <c:strRef>
              <c:f>Sheet1!$D$1</c:f>
              <c:strCache>
                <c:ptCount val="1"/>
                <c:pt idx="0">
                  <c:v>Mustela France</c:v>
                </c:pt>
              </c:strCache>
            </c:strRef>
          </c:tx>
          <c:spPr>
            <a:solidFill>
              <a:schemeClr val="accent3"/>
            </a:solidFill>
            <a:ln>
              <a:noFill/>
            </a:ln>
            <a:effectLst/>
          </c:spPr>
          <c:invertIfNegative val="0"/>
          <c:cat>
            <c:numRef>
              <c:f>Sheet1!$A$2:$A$16</c:f>
              <c:numCache>
                <c:formatCode>m/d/yyyy</c:formatCode>
                <c:ptCount val="15"/>
                <c:pt idx="0">
                  <c:v>45243</c:v>
                </c:pt>
                <c:pt idx="1">
                  <c:v>45244</c:v>
                </c:pt>
                <c:pt idx="2">
                  <c:v>45245</c:v>
                </c:pt>
                <c:pt idx="3">
                  <c:v>45246</c:v>
                </c:pt>
                <c:pt idx="4">
                  <c:v>45247</c:v>
                </c:pt>
                <c:pt idx="5">
                  <c:v>45248</c:v>
                </c:pt>
                <c:pt idx="6">
                  <c:v>45249</c:v>
                </c:pt>
                <c:pt idx="7">
                  <c:v>45250</c:v>
                </c:pt>
                <c:pt idx="8">
                  <c:v>45251</c:v>
                </c:pt>
                <c:pt idx="9">
                  <c:v>45252</c:v>
                </c:pt>
                <c:pt idx="10">
                  <c:v>45253</c:v>
                </c:pt>
                <c:pt idx="11">
                  <c:v>45254</c:v>
                </c:pt>
                <c:pt idx="12">
                  <c:v>45255</c:v>
                </c:pt>
                <c:pt idx="13">
                  <c:v>45256</c:v>
                </c:pt>
                <c:pt idx="14">
                  <c:v>45257</c:v>
                </c:pt>
              </c:numCache>
            </c:numRef>
          </c:cat>
          <c:val>
            <c:numRef>
              <c:f>Sheet1!$D$2:$D$16</c:f>
              <c:numCache>
                <c:formatCode>General</c:formatCode>
                <c:ptCount val="15"/>
                <c:pt idx="0">
                  <c:v>0</c:v>
                </c:pt>
                <c:pt idx="1">
                  <c:v>1</c:v>
                </c:pt>
                <c:pt idx="2">
                  <c:v>0</c:v>
                </c:pt>
                <c:pt idx="3">
                  <c:v>0</c:v>
                </c:pt>
                <c:pt idx="4">
                  <c:v>0</c:v>
                </c:pt>
                <c:pt idx="5">
                  <c:v>0</c:v>
                </c:pt>
                <c:pt idx="6">
                  <c:v>0</c:v>
                </c:pt>
                <c:pt idx="7">
                  <c:v>0</c:v>
                </c:pt>
                <c:pt idx="8">
                  <c:v>1</c:v>
                </c:pt>
                <c:pt idx="9">
                  <c:v>0</c:v>
                </c:pt>
                <c:pt idx="10">
                  <c:v>0</c:v>
                </c:pt>
                <c:pt idx="11">
                  <c:v>0</c:v>
                </c:pt>
                <c:pt idx="12">
                  <c:v>0</c:v>
                </c:pt>
                <c:pt idx="13">
                  <c:v>1</c:v>
                </c:pt>
                <c:pt idx="14">
                  <c:v>0</c:v>
                </c:pt>
              </c:numCache>
            </c:numRef>
          </c:val>
          <c:extLst>
            <c:ext xmlns:c16="http://schemas.microsoft.com/office/drawing/2014/chart" uri="{C3380CC4-5D6E-409C-BE32-E72D297353CC}">
              <c16:uniqueId val="{00000002-CBBC-4AFF-9684-48820CEAB948}"/>
            </c:ext>
          </c:extLst>
        </c:ser>
        <c:ser>
          <c:idx val="3"/>
          <c:order val="3"/>
          <c:tx>
            <c:strRef>
              <c:f>Sheet1!$E$1</c:f>
              <c:strCache>
                <c:ptCount val="1"/>
                <c:pt idx="0">
                  <c:v>Volkswagen @volkswagenfrance</c:v>
                </c:pt>
              </c:strCache>
            </c:strRef>
          </c:tx>
          <c:spPr>
            <a:solidFill>
              <a:schemeClr val="accent4"/>
            </a:solidFill>
            <a:ln>
              <a:noFill/>
            </a:ln>
            <a:effectLst/>
          </c:spPr>
          <c:invertIfNegative val="0"/>
          <c:cat>
            <c:numRef>
              <c:f>Sheet1!$A$2:$A$16</c:f>
              <c:numCache>
                <c:formatCode>m/d/yyyy</c:formatCode>
                <c:ptCount val="15"/>
                <c:pt idx="0">
                  <c:v>45243</c:v>
                </c:pt>
                <c:pt idx="1">
                  <c:v>45244</c:v>
                </c:pt>
                <c:pt idx="2">
                  <c:v>45245</c:v>
                </c:pt>
                <c:pt idx="3">
                  <c:v>45246</c:v>
                </c:pt>
                <c:pt idx="4">
                  <c:v>45247</c:v>
                </c:pt>
                <c:pt idx="5">
                  <c:v>45248</c:v>
                </c:pt>
                <c:pt idx="6">
                  <c:v>45249</c:v>
                </c:pt>
                <c:pt idx="7">
                  <c:v>45250</c:v>
                </c:pt>
                <c:pt idx="8">
                  <c:v>45251</c:v>
                </c:pt>
                <c:pt idx="9">
                  <c:v>45252</c:v>
                </c:pt>
                <c:pt idx="10">
                  <c:v>45253</c:v>
                </c:pt>
                <c:pt idx="11">
                  <c:v>45254</c:v>
                </c:pt>
                <c:pt idx="12">
                  <c:v>45255</c:v>
                </c:pt>
                <c:pt idx="13">
                  <c:v>45256</c:v>
                </c:pt>
                <c:pt idx="14">
                  <c:v>45257</c:v>
                </c:pt>
              </c:numCache>
            </c:numRef>
          </c:cat>
          <c:val>
            <c:numRef>
              <c:f>Sheet1!$E$2:$E$16</c:f>
              <c:numCache>
                <c:formatCode>General</c:formatCode>
                <c:ptCount val="15"/>
                <c:pt idx="0">
                  <c:v>0</c:v>
                </c:pt>
                <c:pt idx="1">
                  <c:v>1</c:v>
                </c:pt>
                <c:pt idx="2">
                  <c:v>1</c:v>
                </c:pt>
                <c:pt idx="3">
                  <c:v>0</c:v>
                </c:pt>
                <c:pt idx="4">
                  <c:v>0</c:v>
                </c:pt>
                <c:pt idx="5">
                  <c:v>1</c:v>
                </c:pt>
                <c:pt idx="6">
                  <c:v>0</c:v>
                </c:pt>
                <c:pt idx="7">
                  <c:v>0</c:v>
                </c:pt>
                <c:pt idx="8">
                  <c:v>0</c:v>
                </c:pt>
                <c:pt idx="9">
                  <c:v>0</c:v>
                </c:pt>
                <c:pt idx="10">
                  <c:v>2</c:v>
                </c:pt>
                <c:pt idx="11">
                  <c:v>0</c:v>
                </c:pt>
                <c:pt idx="12">
                  <c:v>1</c:v>
                </c:pt>
                <c:pt idx="13">
                  <c:v>0</c:v>
                </c:pt>
                <c:pt idx="14">
                  <c:v>1</c:v>
                </c:pt>
              </c:numCache>
            </c:numRef>
          </c:val>
          <c:extLst>
            <c:ext xmlns:c16="http://schemas.microsoft.com/office/drawing/2014/chart" uri="{C3380CC4-5D6E-409C-BE32-E72D297353CC}">
              <c16:uniqueId val="{00000003-CBBC-4AFF-9684-48820CEAB948}"/>
            </c:ext>
          </c:extLst>
        </c:ser>
        <c:ser>
          <c:idx val="4"/>
          <c:order val="4"/>
          <c:tx>
            <c:strRef>
              <c:f>Sheet1!$F$1</c:f>
              <c:strCache>
                <c:ptCount val="1"/>
                <c:pt idx="0">
                  <c:v>Invisalign France</c:v>
                </c:pt>
              </c:strCache>
            </c:strRef>
          </c:tx>
          <c:spPr>
            <a:solidFill>
              <a:schemeClr val="accent5"/>
            </a:solidFill>
            <a:ln>
              <a:noFill/>
            </a:ln>
            <a:effectLst/>
          </c:spPr>
          <c:invertIfNegative val="0"/>
          <c:cat>
            <c:numRef>
              <c:f>Sheet1!$A$2:$A$16</c:f>
              <c:numCache>
                <c:formatCode>m/d/yyyy</c:formatCode>
                <c:ptCount val="15"/>
                <c:pt idx="0">
                  <c:v>45243</c:v>
                </c:pt>
                <c:pt idx="1">
                  <c:v>45244</c:v>
                </c:pt>
                <c:pt idx="2">
                  <c:v>45245</c:v>
                </c:pt>
                <c:pt idx="3">
                  <c:v>45246</c:v>
                </c:pt>
                <c:pt idx="4">
                  <c:v>45247</c:v>
                </c:pt>
                <c:pt idx="5">
                  <c:v>45248</c:v>
                </c:pt>
                <c:pt idx="6">
                  <c:v>45249</c:v>
                </c:pt>
                <c:pt idx="7">
                  <c:v>45250</c:v>
                </c:pt>
                <c:pt idx="8">
                  <c:v>45251</c:v>
                </c:pt>
                <c:pt idx="9">
                  <c:v>45252</c:v>
                </c:pt>
                <c:pt idx="10">
                  <c:v>45253</c:v>
                </c:pt>
                <c:pt idx="11">
                  <c:v>45254</c:v>
                </c:pt>
                <c:pt idx="12">
                  <c:v>45255</c:v>
                </c:pt>
                <c:pt idx="13">
                  <c:v>45256</c:v>
                </c:pt>
                <c:pt idx="14">
                  <c:v>45257</c:v>
                </c:pt>
              </c:numCache>
            </c:numRef>
          </c:cat>
          <c:val>
            <c:numRef>
              <c:f>Sheet1!$F$2:$F$16</c:f>
              <c:numCache>
                <c:formatCode>General</c:formatCode>
                <c:ptCount val="15"/>
                <c:pt idx="0">
                  <c:v>1</c:v>
                </c:pt>
                <c:pt idx="1">
                  <c:v>0</c:v>
                </c:pt>
                <c:pt idx="2">
                  <c:v>0</c:v>
                </c:pt>
                <c:pt idx="3">
                  <c:v>0</c:v>
                </c:pt>
                <c:pt idx="4">
                  <c:v>0</c:v>
                </c:pt>
                <c:pt idx="5">
                  <c:v>0</c:v>
                </c:pt>
                <c:pt idx="6">
                  <c:v>0</c:v>
                </c:pt>
                <c:pt idx="7">
                  <c:v>0</c:v>
                </c:pt>
                <c:pt idx="8">
                  <c:v>0</c:v>
                </c:pt>
                <c:pt idx="9">
                  <c:v>0</c:v>
                </c:pt>
                <c:pt idx="10">
                  <c:v>0</c:v>
                </c:pt>
                <c:pt idx="11">
                  <c:v>0</c:v>
                </c:pt>
                <c:pt idx="12">
                  <c:v>0</c:v>
                </c:pt>
                <c:pt idx="13">
                  <c:v>0</c:v>
                </c:pt>
                <c:pt idx="14">
                  <c:v>0</c:v>
                </c:pt>
              </c:numCache>
            </c:numRef>
          </c:val>
          <c:extLst>
            <c:ext xmlns:c16="http://schemas.microsoft.com/office/drawing/2014/chart" uri="{C3380CC4-5D6E-409C-BE32-E72D297353CC}">
              <c16:uniqueId val="{00000004-CBBC-4AFF-9684-48820CEAB948}"/>
            </c:ext>
          </c:extLst>
        </c:ser>
        <c:ser>
          <c:idx val="5"/>
          <c:order val="5"/>
          <c:tx>
            <c:strRef>
              <c:f>Sheet1!$G$1</c:f>
              <c:strCache>
                <c:ptCount val="1"/>
                <c:pt idx="0">
                  <c:v>Peugeot @PeugeotFrance</c:v>
                </c:pt>
              </c:strCache>
            </c:strRef>
          </c:tx>
          <c:spPr>
            <a:solidFill>
              <a:schemeClr val="accent6"/>
            </a:solidFill>
            <a:ln>
              <a:noFill/>
            </a:ln>
            <a:effectLst/>
          </c:spPr>
          <c:invertIfNegative val="0"/>
          <c:cat>
            <c:numRef>
              <c:f>Sheet1!$A$2:$A$16</c:f>
              <c:numCache>
                <c:formatCode>m/d/yyyy</c:formatCode>
                <c:ptCount val="15"/>
                <c:pt idx="0">
                  <c:v>45243</c:v>
                </c:pt>
                <c:pt idx="1">
                  <c:v>45244</c:v>
                </c:pt>
                <c:pt idx="2">
                  <c:v>45245</c:v>
                </c:pt>
                <c:pt idx="3">
                  <c:v>45246</c:v>
                </c:pt>
                <c:pt idx="4">
                  <c:v>45247</c:v>
                </c:pt>
                <c:pt idx="5">
                  <c:v>45248</c:v>
                </c:pt>
                <c:pt idx="6">
                  <c:v>45249</c:v>
                </c:pt>
                <c:pt idx="7">
                  <c:v>45250</c:v>
                </c:pt>
                <c:pt idx="8">
                  <c:v>45251</c:v>
                </c:pt>
                <c:pt idx="9">
                  <c:v>45252</c:v>
                </c:pt>
                <c:pt idx="10">
                  <c:v>45253</c:v>
                </c:pt>
                <c:pt idx="11">
                  <c:v>45254</c:v>
                </c:pt>
                <c:pt idx="12">
                  <c:v>45255</c:v>
                </c:pt>
                <c:pt idx="13">
                  <c:v>45256</c:v>
                </c:pt>
                <c:pt idx="14">
                  <c:v>45257</c:v>
                </c:pt>
              </c:numCache>
            </c:numRef>
          </c:cat>
          <c:val>
            <c:numRef>
              <c:f>Sheet1!$G$2:$G$16</c:f>
              <c:numCache>
                <c:formatCode>General</c:formatCode>
                <c:ptCount val="15"/>
                <c:pt idx="0">
                  <c:v>1</c:v>
                </c:pt>
                <c:pt idx="1">
                  <c:v>1</c:v>
                </c:pt>
                <c:pt idx="2">
                  <c:v>1</c:v>
                </c:pt>
                <c:pt idx="3">
                  <c:v>1</c:v>
                </c:pt>
                <c:pt idx="4">
                  <c:v>1</c:v>
                </c:pt>
                <c:pt idx="5">
                  <c:v>1</c:v>
                </c:pt>
                <c:pt idx="6">
                  <c:v>0</c:v>
                </c:pt>
                <c:pt idx="7">
                  <c:v>1</c:v>
                </c:pt>
                <c:pt idx="8">
                  <c:v>1</c:v>
                </c:pt>
                <c:pt idx="9">
                  <c:v>0</c:v>
                </c:pt>
                <c:pt idx="10">
                  <c:v>1</c:v>
                </c:pt>
                <c:pt idx="11">
                  <c:v>0</c:v>
                </c:pt>
                <c:pt idx="12">
                  <c:v>1</c:v>
                </c:pt>
                <c:pt idx="13">
                  <c:v>1</c:v>
                </c:pt>
                <c:pt idx="14">
                  <c:v>0</c:v>
                </c:pt>
              </c:numCache>
            </c:numRef>
          </c:val>
          <c:extLst>
            <c:ext xmlns:c16="http://schemas.microsoft.com/office/drawing/2014/chart" uri="{C3380CC4-5D6E-409C-BE32-E72D297353CC}">
              <c16:uniqueId val="{00000005-CBBC-4AFF-9684-48820CEAB948}"/>
            </c:ext>
          </c:extLst>
        </c:ser>
        <c:ser>
          <c:idx val="6"/>
          <c:order val="6"/>
          <c:tx>
            <c:strRef>
              <c:f>Sheet1!$H$1</c:f>
              <c:strCache>
                <c:ptCount val="1"/>
                <c:pt idx="0">
                  <c:v>facelift</c:v>
                </c:pt>
              </c:strCache>
            </c:strRef>
          </c:tx>
          <c:spPr>
            <a:solidFill>
              <a:schemeClr val="accent1">
                <a:lumMod val="60000"/>
              </a:schemeClr>
            </a:solidFill>
            <a:ln>
              <a:noFill/>
            </a:ln>
            <a:effectLst/>
          </c:spPr>
          <c:invertIfNegative val="0"/>
          <c:cat>
            <c:numRef>
              <c:f>Sheet1!$A$2:$A$16</c:f>
              <c:numCache>
                <c:formatCode>m/d/yyyy</c:formatCode>
                <c:ptCount val="15"/>
                <c:pt idx="0">
                  <c:v>45243</c:v>
                </c:pt>
                <c:pt idx="1">
                  <c:v>45244</c:v>
                </c:pt>
                <c:pt idx="2">
                  <c:v>45245</c:v>
                </c:pt>
                <c:pt idx="3">
                  <c:v>45246</c:v>
                </c:pt>
                <c:pt idx="4">
                  <c:v>45247</c:v>
                </c:pt>
                <c:pt idx="5">
                  <c:v>45248</c:v>
                </c:pt>
                <c:pt idx="6">
                  <c:v>45249</c:v>
                </c:pt>
                <c:pt idx="7">
                  <c:v>45250</c:v>
                </c:pt>
                <c:pt idx="8">
                  <c:v>45251</c:v>
                </c:pt>
                <c:pt idx="9">
                  <c:v>45252</c:v>
                </c:pt>
                <c:pt idx="10">
                  <c:v>45253</c:v>
                </c:pt>
                <c:pt idx="11">
                  <c:v>45254</c:v>
                </c:pt>
                <c:pt idx="12">
                  <c:v>45255</c:v>
                </c:pt>
                <c:pt idx="13">
                  <c:v>45256</c:v>
                </c:pt>
                <c:pt idx="14">
                  <c:v>45257</c:v>
                </c:pt>
              </c:numCache>
            </c:numRef>
          </c:cat>
          <c:val>
            <c:numRef>
              <c:f>Sheet1!$H$2:$H$16</c:f>
              <c:numCache>
                <c:formatCode>General</c:formatCode>
                <c:ptCount val="15"/>
                <c:pt idx="0">
                  <c:v>0</c:v>
                </c:pt>
                <c:pt idx="1">
                  <c:v>0</c:v>
                </c:pt>
                <c:pt idx="2">
                  <c:v>0</c:v>
                </c:pt>
                <c:pt idx="3">
                  <c:v>0</c:v>
                </c:pt>
                <c:pt idx="4">
                  <c:v>0</c:v>
                </c:pt>
                <c:pt idx="5">
                  <c:v>0</c:v>
                </c:pt>
                <c:pt idx="6">
                  <c:v>0</c:v>
                </c:pt>
                <c:pt idx="7">
                  <c:v>0</c:v>
                </c:pt>
                <c:pt idx="8">
                  <c:v>1</c:v>
                </c:pt>
                <c:pt idx="9">
                  <c:v>0</c:v>
                </c:pt>
                <c:pt idx="10">
                  <c:v>0</c:v>
                </c:pt>
                <c:pt idx="11">
                  <c:v>1</c:v>
                </c:pt>
                <c:pt idx="12">
                  <c:v>0</c:v>
                </c:pt>
                <c:pt idx="13">
                  <c:v>0</c:v>
                </c:pt>
                <c:pt idx="14">
                  <c:v>1</c:v>
                </c:pt>
              </c:numCache>
            </c:numRef>
          </c:val>
          <c:extLst>
            <c:ext xmlns:c16="http://schemas.microsoft.com/office/drawing/2014/chart" uri="{C3380CC4-5D6E-409C-BE32-E72D297353CC}">
              <c16:uniqueId val="{00000006-CBBC-4AFF-9684-48820CEAB948}"/>
            </c:ext>
          </c:extLst>
        </c:ser>
        <c:ser>
          <c:idx val="7"/>
          <c:order val="7"/>
          <c:tx>
            <c:strRef>
              <c:f>Sheet1!$I$1</c:f>
              <c:strCache>
                <c:ptCount val="1"/>
                <c:pt idx="0">
                  <c:v>The Human Safety Net France</c:v>
                </c:pt>
              </c:strCache>
            </c:strRef>
          </c:tx>
          <c:spPr>
            <a:solidFill>
              <a:schemeClr val="accent2">
                <a:lumMod val="60000"/>
              </a:schemeClr>
            </a:solidFill>
            <a:ln>
              <a:noFill/>
            </a:ln>
            <a:effectLst/>
          </c:spPr>
          <c:invertIfNegative val="0"/>
          <c:cat>
            <c:numRef>
              <c:f>Sheet1!$A$2:$A$16</c:f>
              <c:numCache>
                <c:formatCode>m/d/yyyy</c:formatCode>
                <c:ptCount val="15"/>
                <c:pt idx="0">
                  <c:v>45243</c:v>
                </c:pt>
                <c:pt idx="1">
                  <c:v>45244</c:v>
                </c:pt>
                <c:pt idx="2">
                  <c:v>45245</c:v>
                </c:pt>
                <c:pt idx="3">
                  <c:v>45246</c:v>
                </c:pt>
                <c:pt idx="4">
                  <c:v>45247</c:v>
                </c:pt>
                <c:pt idx="5">
                  <c:v>45248</c:v>
                </c:pt>
                <c:pt idx="6">
                  <c:v>45249</c:v>
                </c:pt>
                <c:pt idx="7">
                  <c:v>45250</c:v>
                </c:pt>
                <c:pt idx="8">
                  <c:v>45251</c:v>
                </c:pt>
                <c:pt idx="9">
                  <c:v>45252</c:v>
                </c:pt>
                <c:pt idx="10">
                  <c:v>45253</c:v>
                </c:pt>
                <c:pt idx="11">
                  <c:v>45254</c:v>
                </c:pt>
                <c:pt idx="12">
                  <c:v>45255</c:v>
                </c:pt>
                <c:pt idx="13">
                  <c:v>45256</c:v>
                </c:pt>
                <c:pt idx="14">
                  <c:v>45257</c:v>
                </c:pt>
              </c:numCache>
            </c:numRef>
          </c:cat>
          <c:val>
            <c:numRef>
              <c:f>Sheet1!$I$2:$I$16</c:f>
              <c:numCache>
                <c:formatCode>General</c:formatCode>
                <c:ptCount val="15"/>
                <c:pt idx="0">
                  <c:v>0</c:v>
                </c:pt>
                <c:pt idx="1">
                  <c:v>0</c:v>
                </c:pt>
                <c:pt idx="2">
                  <c:v>0</c:v>
                </c:pt>
                <c:pt idx="3">
                  <c:v>0</c:v>
                </c:pt>
                <c:pt idx="4">
                  <c:v>0</c:v>
                </c:pt>
                <c:pt idx="5">
                  <c:v>0</c:v>
                </c:pt>
                <c:pt idx="6">
                  <c:v>0</c:v>
                </c:pt>
                <c:pt idx="7">
                  <c:v>0</c:v>
                </c:pt>
                <c:pt idx="8">
                  <c:v>0</c:v>
                </c:pt>
                <c:pt idx="9">
                  <c:v>0</c:v>
                </c:pt>
                <c:pt idx="10">
                  <c:v>0</c:v>
                </c:pt>
                <c:pt idx="11">
                  <c:v>0</c:v>
                </c:pt>
                <c:pt idx="12">
                  <c:v>0</c:v>
                </c:pt>
                <c:pt idx="13">
                  <c:v>0</c:v>
                </c:pt>
                <c:pt idx="14">
                  <c:v>0</c:v>
                </c:pt>
              </c:numCache>
            </c:numRef>
          </c:val>
          <c:extLst>
            <c:ext xmlns:c16="http://schemas.microsoft.com/office/drawing/2014/chart" uri="{C3380CC4-5D6E-409C-BE32-E72D297353CC}">
              <c16:uniqueId val="{00000007-CBBC-4AFF-9684-48820CEAB948}"/>
            </c:ext>
          </c:extLst>
        </c:ser>
        <c:ser>
          <c:idx val="8"/>
          <c:order val="8"/>
          <c:tx>
            <c:strRef>
              <c:f>Sheet1!$J$1</c:f>
              <c:strCache>
                <c:ptCount val="1"/>
                <c:pt idx="0">
                  <c:v>Retail Renault Group France</c:v>
                </c:pt>
              </c:strCache>
            </c:strRef>
          </c:tx>
          <c:spPr>
            <a:solidFill>
              <a:schemeClr val="accent3">
                <a:lumMod val="60000"/>
              </a:schemeClr>
            </a:solidFill>
            <a:ln>
              <a:noFill/>
            </a:ln>
            <a:effectLst/>
          </c:spPr>
          <c:invertIfNegative val="0"/>
          <c:cat>
            <c:numRef>
              <c:f>Sheet1!$A$2:$A$16</c:f>
              <c:numCache>
                <c:formatCode>m/d/yyyy</c:formatCode>
                <c:ptCount val="15"/>
                <c:pt idx="0">
                  <c:v>45243</c:v>
                </c:pt>
                <c:pt idx="1">
                  <c:v>45244</c:v>
                </c:pt>
                <c:pt idx="2">
                  <c:v>45245</c:v>
                </c:pt>
                <c:pt idx="3">
                  <c:v>45246</c:v>
                </c:pt>
                <c:pt idx="4">
                  <c:v>45247</c:v>
                </c:pt>
                <c:pt idx="5">
                  <c:v>45248</c:v>
                </c:pt>
                <c:pt idx="6">
                  <c:v>45249</c:v>
                </c:pt>
                <c:pt idx="7">
                  <c:v>45250</c:v>
                </c:pt>
                <c:pt idx="8">
                  <c:v>45251</c:v>
                </c:pt>
                <c:pt idx="9">
                  <c:v>45252</c:v>
                </c:pt>
                <c:pt idx="10">
                  <c:v>45253</c:v>
                </c:pt>
                <c:pt idx="11">
                  <c:v>45254</c:v>
                </c:pt>
                <c:pt idx="12">
                  <c:v>45255</c:v>
                </c:pt>
                <c:pt idx="13">
                  <c:v>45256</c:v>
                </c:pt>
                <c:pt idx="14">
                  <c:v>45257</c:v>
                </c:pt>
              </c:numCache>
            </c:numRef>
          </c:cat>
          <c:val>
            <c:numRef>
              <c:f>Sheet1!$J$2:$J$16</c:f>
              <c:numCache>
                <c:formatCode>General</c:formatCode>
                <c:ptCount val="15"/>
                <c:pt idx="0">
                  <c:v>0</c:v>
                </c:pt>
                <c:pt idx="1">
                  <c:v>1</c:v>
                </c:pt>
                <c:pt idx="2">
                  <c:v>0</c:v>
                </c:pt>
                <c:pt idx="3">
                  <c:v>1</c:v>
                </c:pt>
                <c:pt idx="4">
                  <c:v>0</c:v>
                </c:pt>
                <c:pt idx="5">
                  <c:v>0</c:v>
                </c:pt>
                <c:pt idx="6">
                  <c:v>0</c:v>
                </c:pt>
                <c:pt idx="7">
                  <c:v>0</c:v>
                </c:pt>
                <c:pt idx="8">
                  <c:v>1</c:v>
                </c:pt>
                <c:pt idx="9">
                  <c:v>0</c:v>
                </c:pt>
                <c:pt idx="10">
                  <c:v>0</c:v>
                </c:pt>
                <c:pt idx="11">
                  <c:v>0</c:v>
                </c:pt>
                <c:pt idx="12">
                  <c:v>1</c:v>
                </c:pt>
                <c:pt idx="13">
                  <c:v>0</c:v>
                </c:pt>
                <c:pt idx="14">
                  <c:v>0</c:v>
                </c:pt>
              </c:numCache>
            </c:numRef>
          </c:val>
          <c:extLst>
            <c:ext xmlns:c16="http://schemas.microsoft.com/office/drawing/2014/chart" uri="{C3380CC4-5D6E-409C-BE32-E72D297353CC}">
              <c16:uniqueId val="{00000008-CBBC-4AFF-9684-48820CEAB948}"/>
            </c:ext>
          </c:extLst>
        </c:ser>
        <c:ser>
          <c:idx val="9"/>
          <c:order val="9"/>
          <c:tx>
            <c:strRef>
              <c:f>Sheet1!$K$1</c:f>
              <c:strCache>
                <c:ptCount val="1"/>
                <c:pt idx="0">
                  <c:v>Mustela USA</c:v>
                </c:pt>
              </c:strCache>
            </c:strRef>
          </c:tx>
          <c:spPr>
            <a:solidFill>
              <a:schemeClr val="accent4">
                <a:lumMod val="60000"/>
              </a:schemeClr>
            </a:solidFill>
            <a:ln>
              <a:noFill/>
            </a:ln>
            <a:effectLst/>
          </c:spPr>
          <c:invertIfNegative val="0"/>
          <c:cat>
            <c:numRef>
              <c:f>Sheet1!$A$2:$A$16</c:f>
              <c:numCache>
                <c:formatCode>m/d/yyyy</c:formatCode>
                <c:ptCount val="15"/>
                <c:pt idx="0">
                  <c:v>45243</c:v>
                </c:pt>
                <c:pt idx="1">
                  <c:v>45244</c:v>
                </c:pt>
                <c:pt idx="2">
                  <c:v>45245</c:v>
                </c:pt>
                <c:pt idx="3">
                  <c:v>45246</c:v>
                </c:pt>
                <c:pt idx="4">
                  <c:v>45247</c:v>
                </c:pt>
                <c:pt idx="5">
                  <c:v>45248</c:v>
                </c:pt>
                <c:pt idx="6">
                  <c:v>45249</c:v>
                </c:pt>
                <c:pt idx="7">
                  <c:v>45250</c:v>
                </c:pt>
                <c:pt idx="8">
                  <c:v>45251</c:v>
                </c:pt>
                <c:pt idx="9">
                  <c:v>45252</c:v>
                </c:pt>
                <c:pt idx="10">
                  <c:v>45253</c:v>
                </c:pt>
                <c:pt idx="11">
                  <c:v>45254</c:v>
                </c:pt>
                <c:pt idx="12">
                  <c:v>45255</c:v>
                </c:pt>
                <c:pt idx="13">
                  <c:v>45256</c:v>
                </c:pt>
                <c:pt idx="14">
                  <c:v>45257</c:v>
                </c:pt>
              </c:numCache>
            </c:numRef>
          </c:cat>
          <c:val>
            <c:numRef>
              <c:f>Sheet1!$K$2:$K$16</c:f>
              <c:numCache>
                <c:formatCode>General</c:formatCode>
                <c:ptCount val="15"/>
                <c:pt idx="0">
                  <c:v>0</c:v>
                </c:pt>
                <c:pt idx="1">
                  <c:v>1</c:v>
                </c:pt>
                <c:pt idx="2">
                  <c:v>0</c:v>
                </c:pt>
                <c:pt idx="3">
                  <c:v>1</c:v>
                </c:pt>
                <c:pt idx="4">
                  <c:v>0</c:v>
                </c:pt>
                <c:pt idx="5">
                  <c:v>0</c:v>
                </c:pt>
                <c:pt idx="6">
                  <c:v>0</c:v>
                </c:pt>
                <c:pt idx="7">
                  <c:v>0</c:v>
                </c:pt>
                <c:pt idx="8">
                  <c:v>0</c:v>
                </c:pt>
                <c:pt idx="9">
                  <c:v>0</c:v>
                </c:pt>
                <c:pt idx="10">
                  <c:v>1</c:v>
                </c:pt>
                <c:pt idx="11">
                  <c:v>0</c:v>
                </c:pt>
                <c:pt idx="12">
                  <c:v>0</c:v>
                </c:pt>
                <c:pt idx="13">
                  <c:v>0</c:v>
                </c:pt>
                <c:pt idx="14">
                  <c:v>0</c:v>
                </c:pt>
              </c:numCache>
            </c:numRef>
          </c:val>
          <c:extLst>
            <c:ext xmlns:c16="http://schemas.microsoft.com/office/drawing/2014/chart" uri="{C3380CC4-5D6E-409C-BE32-E72D297353CC}">
              <c16:uniqueId val="{00000009-CBBC-4AFF-9684-48820CEAB948}"/>
            </c:ext>
          </c:extLst>
        </c:ser>
        <c:ser>
          <c:idx val="10"/>
          <c:order val="10"/>
          <c:tx>
            <c:strRef>
              <c:f>Sheet1!$L$1</c:f>
              <c:strCache>
                <c:ptCount val="1"/>
                <c:pt idx="0">
                  <c:v>Renault @Renault</c:v>
                </c:pt>
              </c:strCache>
            </c:strRef>
          </c:tx>
          <c:spPr>
            <a:solidFill>
              <a:schemeClr val="accent5">
                <a:lumMod val="60000"/>
              </a:schemeClr>
            </a:solidFill>
            <a:ln>
              <a:noFill/>
            </a:ln>
            <a:effectLst/>
          </c:spPr>
          <c:invertIfNegative val="0"/>
          <c:cat>
            <c:numRef>
              <c:f>Sheet1!$A$2:$A$16</c:f>
              <c:numCache>
                <c:formatCode>m/d/yyyy</c:formatCode>
                <c:ptCount val="15"/>
                <c:pt idx="0">
                  <c:v>45243</c:v>
                </c:pt>
                <c:pt idx="1">
                  <c:v>45244</c:v>
                </c:pt>
                <c:pt idx="2">
                  <c:v>45245</c:v>
                </c:pt>
                <c:pt idx="3">
                  <c:v>45246</c:v>
                </c:pt>
                <c:pt idx="4">
                  <c:v>45247</c:v>
                </c:pt>
                <c:pt idx="5">
                  <c:v>45248</c:v>
                </c:pt>
                <c:pt idx="6">
                  <c:v>45249</c:v>
                </c:pt>
                <c:pt idx="7">
                  <c:v>45250</c:v>
                </c:pt>
                <c:pt idx="8">
                  <c:v>45251</c:v>
                </c:pt>
                <c:pt idx="9">
                  <c:v>45252</c:v>
                </c:pt>
                <c:pt idx="10">
                  <c:v>45253</c:v>
                </c:pt>
                <c:pt idx="11">
                  <c:v>45254</c:v>
                </c:pt>
                <c:pt idx="12">
                  <c:v>45255</c:v>
                </c:pt>
                <c:pt idx="13">
                  <c:v>45256</c:v>
                </c:pt>
                <c:pt idx="14">
                  <c:v>45257</c:v>
                </c:pt>
              </c:numCache>
            </c:numRef>
          </c:cat>
          <c:val>
            <c:numRef>
              <c:f>Sheet1!$L$2:$L$16</c:f>
              <c:numCache>
                <c:formatCode>General</c:formatCode>
                <c:ptCount val="15"/>
                <c:pt idx="0">
                  <c:v>0</c:v>
                </c:pt>
                <c:pt idx="1">
                  <c:v>0</c:v>
                </c:pt>
                <c:pt idx="2">
                  <c:v>1</c:v>
                </c:pt>
                <c:pt idx="3">
                  <c:v>1</c:v>
                </c:pt>
                <c:pt idx="4">
                  <c:v>0</c:v>
                </c:pt>
                <c:pt idx="5">
                  <c:v>1</c:v>
                </c:pt>
                <c:pt idx="6">
                  <c:v>2</c:v>
                </c:pt>
                <c:pt idx="7">
                  <c:v>1</c:v>
                </c:pt>
                <c:pt idx="8">
                  <c:v>0</c:v>
                </c:pt>
                <c:pt idx="9">
                  <c:v>1</c:v>
                </c:pt>
                <c:pt idx="10">
                  <c:v>2</c:v>
                </c:pt>
                <c:pt idx="11">
                  <c:v>1</c:v>
                </c:pt>
                <c:pt idx="12">
                  <c:v>2</c:v>
                </c:pt>
                <c:pt idx="13">
                  <c:v>1</c:v>
                </c:pt>
                <c:pt idx="14">
                  <c:v>0</c:v>
                </c:pt>
              </c:numCache>
            </c:numRef>
          </c:val>
          <c:extLst>
            <c:ext xmlns:c16="http://schemas.microsoft.com/office/drawing/2014/chart" uri="{C3380CC4-5D6E-409C-BE32-E72D297353CC}">
              <c16:uniqueId val="{0000000A-CBBC-4AFF-9684-48820CEAB948}"/>
            </c:ext>
          </c:extLst>
        </c:ser>
        <c:ser>
          <c:idx val="11"/>
          <c:order val="11"/>
          <c:tx>
            <c:strRef>
              <c:f>Sheet1!$M$1</c:f>
              <c:strCache>
                <c:ptCount val="1"/>
                <c:pt idx="0">
                  <c:v>Nexity</c:v>
                </c:pt>
              </c:strCache>
            </c:strRef>
          </c:tx>
          <c:spPr>
            <a:solidFill>
              <a:schemeClr val="accent6">
                <a:lumMod val="60000"/>
              </a:schemeClr>
            </a:solidFill>
            <a:ln>
              <a:noFill/>
            </a:ln>
            <a:effectLst/>
          </c:spPr>
          <c:invertIfNegative val="0"/>
          <c:cat>
            <c:numRef>
              <c:f>Sheet1!$A$2:$A$16</c:f>
              <c:numCache>
                <c:formatCode>m/d/yyyy</c:formatCode>
                <c:ptCount val="15"/>
                <c:pt idx="0">
                  <c:v>45243</c:v>
                </c:pt>
                <c:pt idx="1">
                  <c:v>45244</c:v>
                </c:pt>
                <c:pt idx="2">
                  <c:v>45245</c:v>
                </c:pt>
                <c:pt idx="3">
                  <c:v>45246</c:v>
                </c:pt>
                <c:pt idx="4">
                  <c:v>45247</c:v>
                </c:pt>
                <c:pt idx="5">
                  <c:v>45248</c:v>
                </c:pt>
                <c:pt idx="6">
                  <c:v>45249</c:v>
                </c:pt>
                <c:pt idx="7">
                  <c:v>45250</c:v>
                </c:pt>
                <c:pt idx="8">
                  <c:v>45251</c:v>
                </c:pt>
                <c:pt idx="9">
                  <c:v>45252</c:v>
                </c:pt>
                <c:pt idx="10">
                  <c:v>45253</c:v>
                </c:pt>
                <c:pt idx="11">
                  <c:v>45254</c:v>
                </c:pt>
                <c:pt idx="12">
                  <c:v>45255</c:v>
                </c:pt>
                <c:pt idx="13">
                  <c:v>45256</c:v>
                </c:pt>
                <c:pt idx="14">
                  <c:v>45257</c:v>
                </c:pt>
              </c:numCache>
            </c:numRef>
          </c:cat>
          <c:val>
            <c:numRef>
              <c:f>Sheet1!$M$2:$M$16</c:f>
              <c:numCache>
                <c:formatCode>General</c:formatCode>
                <c:ptCount val="15"/>
                <c:pt idx="0">
                  <c:v>0</c:v>
                </c:pt>
                <c:pt idx="1">
                  <c:v>1</c:v>
                </c:pt>
                <c:pt idx="2">
                  <c:v>0</c:v>
                </c:pt>
                <c:pt idx="3">
                  <c:v>1</c:v>
                </c:pt>
                <c:pt idx="4">
                  <c:v>0</c:v>
                </c:pt>
                <c:pt idx="5">
                  <c:v>1</c:v>
                </c:pt>
                <c:pt idx="6">
                  <c:v>0</c:v>
                </c:pt>
                <c:pt idx="7">
                  <c:v>0</c:v>
                </c:pt>
                <c:pt idx="8">
                  <c:v>1</c:v>
                </c:pt>
                <c:pt idx="9">
                  <c:v>0</c:v>
                </c:pt>
                <c:pt idx="10">
                  <c:v>1</c:v>
                </c:pt>
                <c:pt idx="11">
                  <c:v>0</c:v>
                </c:pt>
                <c:pt idx="12">
                  <c:v>1</c:v>
                </c:pt>
                <c:pt idx="13">
                  <c:v>0</c:v>
                </c:pt>
                <c:pt idx="14">
                  <c:v>0</c:v>
                </c:pt>
              </c:numCache>
            </c:numRef>
          </c:val>
          <c:extLst>
            <c:ext xmlns:c16="http://schemas.microsoft.com/office/drawing/2014/chart" uri="{C3380CC4-5D6E-409C-BE32-E72D297353CC}">
              <c16:uniqueId val="{0000000B-CBBC-4AFF-9684-48820CEAB948}"/>
            </c:ext>
          </c:extLst>
        </c:ser>
        <c:ser>
          <c:idx val="12"/>
          <c:order val="12"/>
          <c:tx>
            <c:strRef>
              <c:f>Sheet1!$N$1</c:f>
              <c:strCache>
                <c:ptCount val="1"/>
                <c:pt idx="0">
                  <c:v>Nexity Lyon</c:v>
                </c:pt>
              </c:strCache>
            </c:strRef>
          </c:tx>
          <c:spPr>
            <a:solidFill>
              <a:schemeClr val="accent1">
                <a:lumMod val="80000"/>
                <a:lumOff val="20000"/>
              </a:schemeClr>
            </a:solidFill>
            <a:ln>
              <a:noFill/>
            </a:ln>
            <a:effectLst/>
          </c:spPr>
          <c:invertIfNegative val="0"/>
          <c:cat>
            <c:numRef>
              <c:f>Sheet1!$A$2:$A$16</c:f>
              <c:numCache>
                <c:formatCode>m/d/yyyy</c:formatCode>
                <c:ptCount val="15"/>
                <c:pt idx="0">
                  <c:v>45243</c:v>
                </c:pt>
                <c:pt idx="1">
                  <c:v>45244</c:v>
                </c:pt>
                <c:pt idx="2">
                  <c:v>45245</c:v>
                </c:pt>
                <c:pt idx="3">
                  <c:v>45246</c:v>
                </c:pt>
                <c:pt idx="4">
                  <c:v>45247</c:v>
                </c:pt>
                <c:pt idx="5">
                  <c:v>45248</c:v>
                </c:pt>
                <c:pt idx="6">
                  <c:v>45249</c:v>
                </c:pt>
                <c:pt idx="7">
                  <c:v>45250</c:v>
                </c:pt>
                <c:pt idx="8">
                  <c:v>45251</c:v>
                </c:pt>
                <c:pt idx="9">
                  <c:v>45252</c:v>
                </c:pt>
                <c:pt idx="10">
                  <c:v>45253</c:v>
                </c:pt>
                <c:pt idx="11">
                  <c:v>45254</c:v>
                </c:pt>
                <c:pt idx="12">
                  <c:v>45255</c:v>
                </c:pt>
                <c:pt idx="13">
                  <c:v>45256</c:v>
                </c:pt>
                <c:pt idx="14">
                  <c:v>45257</c:v>
                </c:pt>
              </c:numCache>
            </c:numRef>
          </c:cat>
          <c:val>
            <c:numRef>
              <c:f>Sheet1!$N$2:$N$16</c:f>
              <c:numCache>
                <c:formatCode>General</c:formatCode>
                <c:ptCount val="15"/>
                <c:pt idx="0">
                  <c:v>1</c:v>
                </c:pt>
                <c:pt idx="1">
                  <c:v>2</c:v>
                </c:pt>
                <c:pt idx="2">
                  <c:v>1</c:v>
                </c:pt>
                <c:pt idx="3">
                  <c:v>0</c:v>
                </c:pt>
                <c:pt idx="4">
                  <c:v>1</c:v>
                </c:pt>
                <c:pt idx="5">
                  <c:v>0</c:v>
                </c:pt>
                <c:pt idx="6">
                  <c:v>0</c:v>
                </c:pt>
                <c:pt idx="7">
                  <c:v>1</c:v>
                </c:pt>
                <c:pt idx="8">
                  <c:v>2</c:v>
                </c:pt>
                <c:pt idx="9">
                  <c:v>0</c:v>
                </c:pt>
                <c:pt idx="10">
                  <c:v>1</c:v>
                </c:pt>
                <c:pt idx="11">
                  <c:v>0</c:v>
                </c:pt>
                <c:pt idx="12">
                  <c:v>0</c:v>
                </c:pt>
                <c:pt idx="13">
                  <c:v>0</c:v>
                </c:pt>
                <c:pt idx="14">
                  <c:v>1</c:v>
                </c:pt>
              </c:numCache>
            </c:numRef>
          </c:val>
          <c:extLst>
            <c:ext xmlns:c16="http://schemas.microsoft.com/office/drawing/2014/chart" uri="{C3380CC4-5D6E-409C-BE32-E72D297353CC}">
              <c16:uniqueId val="{0000000C-CBBC-4AFF-9684-48820CEAB948}"/>
            </c:ext>
          </c:extLst>
        </c:ser>
        <c:ser>
          <c:idx val="13"/>
          <c:order val="13"/>
          <c:tx>
            <c:strRef>
              <c:f>Sheet1!$O$1</c:f>
              <c:strCache>
                <c:ptCount val="1"/>
                <c:pt idx="0">
                  <c:v>Nexity Normandie</c:v>
                </c:pt>
              </c:strCache>
            </c:strRef>
          </c:tx>
          <c:spPr>
            <a:solidFill>
              <a:schemeClr val="accent2">
                <a:lumMod val="80000"/>
                <a:lumOff val="20000"/>
              </a:schemeClr>
            </a:solidFill>
            <a:ln>
              <a:noFill/>
            </a:ln>
            <a:effectLst/>
          </c:spPr>
          <c:invertIfNegative val="0"/>
          <c:cat>
            <c:numRef>
              <c:f>Sheet1!$A$2:$A$16</c:f>
              <c:numCache>
                <c:formatCode>m/d/yyyy</c:formatCode>
                <c:ptCount val="15"/>
                <c:pt idx="0">
                  <c:v>45243</c:v>
                </c:pt>
                <c:pt idx="1">
                  <c:v>45244</c:v>
                </c:pt>
                <c:pt idx="2">
                  <c:v>45245</c:v>
                </c:pt>
                <c:pt idx="3">
                  <c:v>45246</c:v>
                </c:pt>
                <c:pt idx="4">
                  <c:v>45247</c:v>
                </c:pt>
                <c:pt idx="5">
                  <c:v>45248</c:v>
                </c:pt>
                <c:pt idx="6">
                  <c:v>45249</c:v>
                </c:pt>
                <c:pt idx="7">
                  <c:v>45250</c:v>
                </c:pt>
                <c:pt idx="8">
                  <c:v>45251</c:v>
                </c:pt>
                <c:pt idx="9">
                  <c:v>45252</c:v>
                </c:pt>
                <c:pt idx="10">
                  <c:v>45253</c:v>
                </c:pt>
                <c:pt idx="11">
                  <c:v>45254</c:v>
                </c:pt>
                <c:pt idx="12">
                  <c:v>45255</c:v>
                </c:pt>
                <c:pt idx="13">
                  <c:v>45256</c:v>
                </c:pt>
                <c:pt idx="14">
                  <c:v>45257</c:v>
                </c:pt>
              </c:numCache>
            </c:numRef>
          </c:cat>
          <c:val>
            <c:numRef>
              <c:f>Sheet1!$O$2:$O$16</c:f>
              <c:numCache>
                <c:formatCode>General</c:formatCode>
                <c:ptCount val="15"/>
                <c:pt idx="0">
                  <c:v>0</c:v>
                </c:pt>
                <c:pt idx="1">
                  <c:v>1</c:v>
                </c:pt>
                <c:pt idx="2">
                  <c:v>0</c:v>
                </c:pt>
                <c:pt idx="3">
                  <c:v>0</c:v>
                </c:pt>
                <c:pt idx="4">
                  <c:v>0</c:v>
                </c:pt>
                <c:pt idx="5">
                  <c:v>0</c:v>
                </c:pt>
                <c:pt idx="6">
                  <c:v>0</c:v>
                </c:pt>
                <c:pt idx="7">
                  <c:v>1</c:v>
                </c:pt>
                <c:pt idx="8">
                  <c:v>0</c:v>
                </c:pt>
                <c:pt idx="9">
                  <c:v>0</c:v>
                </c:pt>
                <c:pt idx="10">
                  <c:v>1</c:v>
                </c:pt>
                <c:pt idx="11">
                  <c:v>0</c:v>
                </c:pt>
                <c:pt idx="12">
                  <c:v>0</c:v>
                </c:pt>
                <c:pt idx="13">
                  <c:v>0</c:v>
                </c:pt>
                <c:pt idx="14">
                  <c:v>1</c:v>
                </c:pt>
              </c:numCache>
            </c:numRef>
          </c:val>
          <c:extLst>
            <c:ext xmlns:c16="http://schemas.microsoft.com/office/drawing/2014/chart" uri="{C3380CC4-5D6E-409C-BE32-E72D297353CC}">
              <c16:uniqueId val="{0000000D-CBBC-4AFF-9684-48820CEAB948}"/>
            </c:ext>
          </c:extLst>
        </c:ser>
        <c:ser>
          <c:idx val="14"/>
          <c:order val="14"/>
          <c:tx>
            <c:strRef>
              <c:f>Sheet1!$P$1</c:f>
              <c:strCache>
                <c:ptCount val="1"/>
                <c:pt idx="0">
                  <c:v>IKKS @ikks</c:v>
                </c:pt>
              </c:strCache>
            </c:strRef>
          </c:tx>
          <c:spPr>
            <a:solidFill>
              <a:schemeClr val="accent3">
                <a:lumMod val="80000"/>
                <a:lumOff val="20000"/>
              </a:schemeClr>
            </a:solidFill>
            <a:ln>
              <a:noFill/>
            </a:ln>
            <a:effectLst/>
          </c:spPr>
          <c:invertIfNegative val="0"/>
          <c:cat>
            <c:numRef>
              <c:f>Sheet1!$A$2:$A$16</c:f>
              <c:numCache>
                <c:formatCode>m/d/yyyy</c:formatCode>
                <c:ptCount val="15"/>
                <c:pt idx="0">
                  <c:v>45243</c:v>
                </c:pt>
                <c:pt idx="1">
                  <c:v>45244</c:v>
                </c:pt>
                <c:pt idx="2">
                  <c:v>45245</c:v>
                </c:pt>
                <c:pt idx="3">
                  <c:v>45246</c:v>
                </c:pt>
                <c:pt idx="4">
                  <c:v>45247</c:v>
                </c:pt>
                <c:pt idx="5">
                  <c:v>45248</c:v>
                </c:pt>
                <c:pt idx="6">
                  <c:v>45249</c:v>
                </c:pt>
                <c:pt idx="7">
                  <c:v>45250</c:v>
                </c:pt>
                <c:pt idx="8">
                  <c:v>45251</c:v>
                </c:pt>
                <c:pt idx="9">
                  <c:v>45252</c:v>
                </c:pt>
                <c:pt idx="10">
                  <c:v>45253</c:v>
                </c:pt>
                <c:pt idx="11">
                  <c:v>45254</c:v>
                </c:pt>
                <c:pt idx="12">
                  <c:v>45255</c:v>
                </c:pt>
                <c:pt idx="13">
                  <c:v>45256</c:v>
                </c:pt>
                <c:pt idx="14">
                  <c:v>45257</c:v>
                </c:pt>
              </c:numCache>
            </c:numRef>
          </c:cat>
          <c:val>
            <c:numRef>
              <c:f>Sheet1!$P$2:$P$16</c:f>
              <c:numCache>
                <c:formatCode>General</c:formatCode>
                <c:ptCount val="15"/>
                <c:pt idx="0">
                  <c:v>1</c:v>
                </c:pt>
                <c:pt idx="1">
                  <c:v>0</c:v>
                </c:pt>
                <c:pt idx="2">
                  <c:v>1</c:v>
                </c:pt>
                <c:pt idx="3">
                  <c:v>1</c:v>
                </c:pt>
                <c:pt idx="4">
                  <c:v>1</c:v>
                </c:pt>
                <c:pt idx="5">
                  <c:v>0</c:v>
                </c:pt>
                <c:pt idx="6">
                  <c:v>1</c:v>
                </c:pt>
                <c:pt idx="7">
                  <c:v>1</c:v>
                </c:pt>
                <c:pt idx="8">
                  <c:v>0</c:v>
                </c:pt>
                <c:pt idx="9">
                  <c:v>1</c:v>
                </c:pt>
                <c:pt idx="10">
                  <c:v>1</c:v>
                </c:pt>
                <c:pt idx="11">
                  <c:v>1</c:v>
                </c:pt>
                <c:pt idx="12">
                  <c:v>1</c:v>
                </c:pt>
                <c:pt idx="13">
                  <c:v>0</c:v>
                </c:pt>
                <c:pt idx="14">
                  <c:v>1</c:v>
                </c:pt>
              </c:numCache>
            </c:numRef>
          </c:val>
          <c:extLst>
            <c:ext xmlns:c16="http://schemas.microsoft.com/office/drawing/2014/chart" uri="{C3380CC4-5D6E-409C-BE32-E72D297353CC}">
              <c16:uniqueId val="{0000000E-CBBC-4AFF-9684-48820CEAB948}"/>
            </c:ext>
          </c:extLst>
        </c:ser>
        <c:ser>
          <c:idx val="15"/>
          <c:order val="15"/>
          <c:tx>
            <c:strRef>
              <c:f>Sheet1!$Q$1</c:f>
              <c:strCache>
                <c:ptCount val="1"/>
                <c:pt idx="0">
                  <c:v>DR SMILE France</c:v>
                </c:pt>
              </c:strCache>
            </c:strRef>
          </c:tx>
          <c:spPr>
            <a:solidFill>
              <a:schemeClr val="accent4">
                <a:lumMod val="80000"/>
                <a:lumOff val="20000"/>
              </a:schemeClr>
            </a:solidFill>
            <a:ln>
              <a:noFill/>
            </a:ln>
            <a:effectLst/>
          </c:spPr>
          <c:invertIfNegative val="0"/>
          <c:cat>
            <c:numRef>
              <c:f>Sheet1!$A$2:$A$16</c:f>
              <c:numCache>
                <c:formatCode>m/d/yyyy</c:formatCode>
                <c:ptCount val="15"/>
                <c:pt idx="0">
                  <c:v>45243</c:v>
                </c:pt>
                <c:pt idx="1">
                  <c:v>45244</c:v>
                </c:pt>
                <c:pt idx="2">
                  <c:v>45245</c:v>
                </c:pt>
                <c:pt idx="3">
                  <c:v>45246</c:v>
                </c:pt>
                <c:pt idx="4">
                  <c:v>45247</c:v>
                </c:pt>
                <c:pt idx="5">
                  <c:v>45248</c:v>
                </c:pt>
                <c:pt idx="6">
                  <c:v>45249</c:v>
                </c:pt>
                <c:pt idx="7">
                  <c:v>45250</c:v>
                </c:pt>
                <c:pt idx="8">
                  <c:v>45251</c:v>
                </c:pt>
                <c:pt idx="9">
                  <c:v>45252</c:v>
                </c:pt>
                <c:pt idx="10">
                  <c:v>45253</c:v>
                </c:pt>
                <c:pt idx="11">
                  <c:v>45254</c:v>
                </c:pt>
                <c:pt idx="12">
                  <c:v>45255</c:v>
                </c:pt>
                <c:pt idx="13">
                  <c:v>45256</c:v>
                </c:pt>
                <c:pt idx="14">
                  <c:v>45257</c:v>
                </c:pt>
              </c:numCache>
            </c:numRef>
          </c:cat>
          <c:val>
            <c:numRef>
              <c:f>Sheet1!$Q$2:$Q$16</c:f>
              <c:numCache>
                <c:formatCode>General</c:formatCode>
                <c:ptCount val="15"/>
                <c:pt idx="0">
                  <c:v>2</c:v>
                </c:pt>
                <c:pt idx="1">
                  <c:v>0</c:v>
                </c:pt>
                <c:pt idx="2">
                  <c:v>0</c:v>
                </c:pt>
                <c:pt idx="3">
                  <c:v>1</c:v>
                </c:pt>
                <c:pt idx="4">
                  <c:v>1</c:v>
                </c:pt>
                <c:pt idx="5">
                  <c:v>0</c:v>
                </c:pt>
                <c:pt idx="6">
                  <c:v>0</c:v>
                </c:pt>
                <c:pt idx="7">
                  <c:v>1</c:v>
                </c:pt>
                <c:pt idx="8">
                  <c:v>0</c:v>
                </c:pt>
                <c:pt idx="9">
                  <c:v>0</c:v>
                </c:pt>
                <c:pt idx="10">
                  <c:v>1</c:v>
                </c:pt>
                <c:pt idx="11">
                  <c:v>1</c:v>
                </c:pt>
                <c:pt idx="12">
                  <c:v>0</c:v>
                </c:pt>
                <c:pt idx="13">
                  <c:v>0</c:v>
                </c:pt>
                <c:pt idx="14">
                  <c:v>1</c:v>
                </c:pt>
              </c:numCache>
            </c:numRef>
          </c:val>
          <c:extLst>
            <c:ext xmlns:c16="http://schemas.microsoft.com/office/drawing/2014/chart" uri="{C3380CC4-5D6E-409C-BE32-E72D297353CC}">
              <c16:uniqueId val="{0000000F-CBBC-4AFF-9684-48820CEAB948}"/>
            </c:ext>
          </c:extLst>
        </c:ser>
        <c:ser>
          <c:idx val="16"/>
          <c:order val="16"/>
          <c:tx>
            <c:strRef>
              <c:f>Sheet1!$R$1</c:f>
              <c:strCache>
                <c:ptCount val="1"/>
                <c:pt idx="0">
                  <c:v>Axeptio</c:v>
                </c:pt>
              </c:strCache>
            </c:strRef>
          </c:tx>
          <c:spPr>
            <a:solidFill>
              <a:schemeClr val="accent5">
                <a:lumMod val="80000"/>
                <a:lumOff val="20000"/>
              </a:schemeClr>
            </a:solidFill>
            <a:ln>
              <a:noFill/>
            </a:ln>
            <a:effectLst/>
          </c:spPr>
          <c:invertIfNegative val="0"/>
          <c:cat>
            <c:numRef>
              <c:f>Sheet1!$A$2:$A$16</c:f>
              <c:numCache>
                <c:formatCode>m/d/yyyy</c:formatCode>
                <c:ptCount val="15"/>
                <c:pt idx="0">
                  <c:v>45243</c:v>
                </c:pt>
                <c:pt idx="1">
                  <c:v>45244</c:v>
                </c:pt>
                <c:pt idx="2">
                  <c:v>45245</c:v>
                </c:pt>
                <c:pt idx="3">
                  <c:v>45246</c:v>
                </c:pt>
                <c:pt idx="4">
                  <c:v>45247</c:v>
                </c:pt>
                <c:pt idx="5">
                  <c:v>45248</c:v>
                </c:pt>
                <c:pt idx="6">
                  <c:v>45249</c:v>
                </c:pt>
                <c:pt idx="7">
                  <c:v>45250</c:v>
                </c:pt>
                <c:pt idx="8">
                  <c:v>45251</c:v>
                </c:pt>
                <c:pt idx="9">
                  <c:v>45252</c:v>
                </c:pt>
                <c:pt idx="10">
                  <c:v>45253</c:v>
                </c:pt>
                <c:pt idx="11">
                  <c:v>45254</c:v>
                </c:pt>
                <c:pt idx="12">
                  <c:v>45255</c:v>
                </c:pt>
                <c:pt idx="13">
                  <c:v>45256</c:v>
                </c:pt>
                <c:pt idx="14">
                  <c:v>45257</c:v>
                </c:pt>
              </c:numCache>
            </c:numRef>
          </c:cat>
          <c:val>
            <c:numRef>
              <c:f>Sheet1!$R$2:$R$16</c:f>
              <c:numCache>
                <c:formatCode>General</c:formatCode>
                <c:ptCount val="15"/>
                <c:pt idx="0">
                  <c:v>0</c:v>
                </c:pt>
                <c:pt idx="1">
                  <c:v>0</c:v>
                </c:pt>
                <c:pt idx="2">
                  <c:v>0</c:v>
                </c:pt>
                <c:pt idx="3">
                  <c:v>0</c:v>
                </c:pt>
                <c:pt idx="4">
                  <c:v>0</c:v>
                </c:pt>
                <c:pt idx="5">
                  <c:v>0</c:v>
                </c:pt>
                <c:pt idx="6">
                  <c:v>0</c:v>
                </c:pt>
                <c:pt idx="7">
                  <c:v>0</c:v>
                </c:pt>
                <c:pt idx="8">
                  <c:v>0</c:v>
                </c:pt>
                <c:pt idx="9">
                  <c:v>0</c:v>
                </c:pt>
                <c:pt idx="10">
                  <c:v>0</c:v>
                </c:pt>
                <c:pt idx="11">
                  <c:v>0</c:v>
                </c:pt>
                <c:pt idx="12">
                  <c:v>0</c:v>
                </c:pt>
                <c:pt idx="13">
                  <c:v>0</c:v>
                </c:pt>
                <c:pt idx="14">
                  <c:v>0</c:v>
                </c:pt>
              </c:numCache>
            </c:numRef>
          </c:val>
          <c:extLst>
            <c:ext xmlns:c16="http://schemas.microsoft.com/office/drawing/2014/chart" uri="{C3380CC4-5D6E-409C-BE32-E72D297353CC}">
              <c16:uniqueId val="{00000010-CBBC-4AFF-9684-48820CEAB948}"/>
            </c:ext>
          </c:extLst>
        </c:ser>
        <c:ser>
          <c:idx val="17"/>
          <c:order val="17"/>
          <c:tx>
            <c:strRef>
              <c:f>Sheet1!$S$1</c:f>
              <c:strCache>
                <c:ptCount val="1"/>
                <c:pt idx="0">
                  <c:v>Generali France</c:v>
                </c:pt>
              </c:strCache>
            </c:strRef>
          </c:tx>
          <c:spPr>
            <a:solidFill>
              <a:schemeClr val="accent6">
                <a:lumMod val="80000"/>
                <a:lumOff val="20000"/>
              </a:schemeClr>
            </a:solidFill>
            <a:ln>
              <a:noFill/>
            </a:ln>
            <a:effectLst/>
          </c:spPr>
          <c:invertIfNegative val="0"/>
          <c:cat>
            <c:numRef>
              <c:f>Sheet1!$A$2:$A$16</c:f>
              <c:numCache>
                <c:formatCode>m/d/yyyy</c:formatCode>
                <c:ptCount val="15"/>
                <c:pt idx="0">
                  <c:v>45243</c:v>
                </c:pt>
                <c:pt idx="1">
                  <c:v>45244</c:v>
                </c:pt>
                <c:pt idx="2">
                  <c:v>45245</c:v>
                </c:pt>
                <c:pt idx="3">
                  <c:v>45246</c:v>
                </c:pt>
                <c:pt idx="4">
                  <c:v>45247</c:v>
                </c:pt>
                <c:pt idx="5">
                  <c:v>45248</c:v>
                </c:pt>
                <c:pt idx="6">
                  <c:v>45249</c:v>
                </c:pt>
                <c:pt idx="7">
                  <c:v>45250</c:v>
                </c:pt>
                <c:pt idx="8">
                  <c:v>45251</c:v>
                </c:pt>
                <c:pt idx="9">
                  <c:v>45252</c:v>
                </c:pt>
                <c:pt idx="10">
                  <c:v>45253</c:v>
                </c:pt>
                <c:pt idx="11">
                  <c:v>45254</c:v>
                </c:pt>
                <c:pt idx="12">
                  <c:v>45255</c:v>
                </c:pt>
                <c:pt idx="13">
                  <c:v>45256</c:v>
                </c:pt>
                <c:pt idx="14">
                  <c:v>45257</c:v>
                </c:pt>
              </c:numCache>
            </c:numRef>
          </c:cat>
          <c:val>
            <c:numRef>
              <c:f>Sheet1!$S$2:$S$16</c:f>
              <c:numCache>
                <c:formatCode>General</c:formatCode>
                <c:ptCount val="15"/>
                <c:pt idx="0">
                  <c:v>0</c:v>
                </c:pt>
                <c:pt idx="1">
                  <c:v>1</c:v>
                </c:pt>
                <c:pt idx="2">
                  <c:v>0</c:v>
                </c:pt>
                <c:pt idx="3">
                  <c:v>0</c:v>
                </c:pt>
                <c:pt idx="4">
                  <c:v>0</c:v>
                </c:pt>
                <c:pt idx="5">
                  <c:v>0</c:v>
                </c:pt>
                <c:pt idx="6">
                  <c:v>0</c:v>
                </c:pt>
                <c:pt idx="7">
                  <c:v>0</c:v>
                </c:pt>
                <c:pt idx="8">
                  <c:v>0</c:v>
                </c:pt>
                <c:pt idx="9">
                  <c:v>0</c:v>
                </c:pt>
                <c:pt idx="10">
                  <c:v>0</c:v>
                </c:pt>
                <c:pt idx="11">
                  <c:v>0</c:v>
                </c:pt>
                <c:pt idx="12">
                  <c:v>0</c:v>
                </c:pt>
                <c:pt idx="13">
                  <c:v>0</c:v>
                </c:pt>
                <c:pt idx="14">
                  <c:v>0</c:v>
                </c:pt>
              </c:numCache>
            </c:numRef>
          </c:val>
          <c:extLst>
            <c:ext xmlns:c16="http://schemas.microsoft.com/office/drawing/2014/chart" uri="{C3380CC4-5D6E-409C-BE32-E72D297353CC}">
              <c16:uniqueId val="{00000011-CBBC-4AFF-9684-48820CEAB948}"/>
            </c:ext>
          </c:extLst>
        </c:ser>
        <c:dLbls>
          <c:showLegendKey val="0"/>
          <c:showVal val="0"/>
          <c:showCatName val="0"/>
          <c:showSerName val="0"/>
          <c:showPercent val="0"/>
          <c:showBubbleSize val="0"/>
        </c:dLbls>
        <c:gapWidth val="150"/>
        <c:overlap val="100"/>
        <c:axId val="406135176"/>
        <c:axId val="260557624"/>
      </c:barChart>
      <c:dateAx>
        <c:axId val="406135176"/>
        <c:scaling>
          <c:orientation val="minMax"/>
        </c:scaling>
        <c:delete val="0"/>
        <c:axPos val="b"/>
        <c:numFmt formatCode="m/d/yyyy"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260557624"/>
        <c:crosses val="autoZero"/>
        <c:auto val="1"/>
        <c:lblOffset val="100"/>
        <c:baseTimeUnit val="days"/>
      </c:dateAx>
      <c:valAx>
        <c:axId val="260557624"/>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406135176"/>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olors1.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style1.xml><?xml version="1.0" encoding="utf-8"?>
<cs:chartStyle xmlns:cs="http://schemas.microsoft.com/office/drawing/2012/chartStyle" xmlns:a="http://schemas.openxmlformats.org/drawingml/2006/main" id="297">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slideLayouts/_rels/slideLayout1.xml.rels><?xml version="1.0" encoding="UTF-8" standalone="yes"?>
<Relationships xmlns="http://schemas.openxmlformats.org/package/2006/relationships"><Relationship Id="rId3" Type="http://schemas.openxmlformats.org/officeDocument/2006/relationships/image" Target="file:///C:\inetpub\wwwroot\quntlyLogo.png" TargetMode="External"/><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3" Type="http://schemas.openxmlformats.org/officeDocument/2006/relationships/image" Target="file:///C:\inetpub\wwwroot\quintlyIcon.png" TargetMode="External"/><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3" Type="http://schemas.openxmlformats.org/officeDocument/2006/relationships/image" Target="file:///C:\inetpub\wwwroot\quintlyIcon.png" TargetMode="External"/><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name="quintlyDeck">
    <p:spTree>
      <p:nvGrpSpPr>
        <p:cNvPr id="1" name=""/>
        <p:cNvGrpSpPr/>
        <p:nvPr/>
      </p:nvGrpSpPr>
      <p:grpSpPr>
        <a:xfrm>
          <a:off x="0" y="0"/>
          <a:ext cx="0" cy="0"/>
          <a:chOff x="0" y="0"/>
          <a:chExt cx="0" cy="0"/>
        </a:xfrm>
      </p:grpSpPr>
      <p:pic>
        <p:nvPicPr>
          <p:cNvPr id="7" name="Bild 6"/>
          <p:cNvPicPr>
            <a:picLocks noChangeAspect="1"/>
          </p:cNvPicPr>
          <p:nvPr/>
        </p:nvPicPr>
        <p:blipFill>
          <a:blip r:embed="rId2" r:link="rId3">
            <a:extLst>
              <a:ext uri="{28A0092B-C50C-407E-A947-70E740481C1C}">
                <a14:useLocalDpi xmlns:a14="http://schemas.microsoft.com/office/drawing/2010/main" val="0"/>
              </a:ext>
            </a:extLst>
          </a:blip>
          <a:stretch>
            <a:fillRect/>
          </a:stretch>
        </p:blipFill>
        <p:spPr>
          <a:xfrm>
            <a:off x="2454549" y="916050"/>
            <a:ext cx="4270423" cy="821235"/>
          </a:xfrm>
          <a:prstGeom prst="rect">
            <a:avLst/>
          </a:prstGeom>
        </p:spPr>
      </p:pic>
      <p:sp>
        <p:nvSpPr>
          <p:cNvPr id="2" name="dashboardName"/>
          <p:cNvSpPr>
            <a:spLocks noGrp="1"/>
          </p:cNvSpPr>
          <p:nvPr>
            <p:ph type="ctrTitle" hasCustomPrompt="1"/>
          </p:nvPr>
        </p:nvSpPr>
        <p:spPr>
          <a:xfrm>
            <a:off x="685800" y="2130427"/>
            <a:ext cx="7772400" cy="1470025"/>
          </a:xfrm>
        </p:spPr>
        <p:txBody>
          <a:bodyPr/>
          <a:lstStyle>
            <a:lvl1pPr algn="ctr">
              <a:defRPr b="1"/>
            </a:lvl1pPr>
          </a:lstStyle>
          <a:p>
            <a:r>
              <a:rPr lang="de-DE" dirty="0" err="1"/>
              <a:t>dashboardName</a:t>
            </a:r>
            <a:endParaRPr lang="de-DE" dirty="0"/>
          </a:p>
        </p:txBody>
      </p:sp>
      <p:sp>
        <p:nvSpPr>
          <p:cNvPr id="3" name="clientName"/>
          <p:cNvSpPr>
            <a:spLocks noGrp="1"/>
          </p:cNvSpPr>
          <p:nvPr>
            <p:ph type="subTitle" idx="1" hasCustomPrompt="1"/>
          </p:nvPr>
        </p:nvSpPr>
        <p:spPr>
          <a:xfrm>
            <a:off x="1371600" y="3886200"/>
            <a:ext cx="6400800" cy="1752600"/>
          </a:xfrm>
        </p:spPr>
        <p:txBody>
          <a:bodyPr>
            <a:normAutofit/>
          </a:bodyPr>
          <a:lstStyle>
            <a:lvl1pPr marL="0" indent="0" algn="ctr">
              <a:buNone/>
              <a:defRPr sz="1800">
                <a:solidFill>
                  <a:schemeClr val="tx1">
                    <a:tint val="75000"/>
                  </a:schemeClr>
                </a:solidFill>
              </a:defRPr>
            </a:lvl1pPr>
            <a:lvl2pPr marL="342900" indent="0" algn="ctr">
              <a:buNone/>
              <a:defRPr>
                <a:solidFill>
                  <a:schemeClr val="tx1">
                    <a:tint val="75000"/>
                  </a:schemeClr>
                </a:solidFill>
              </a:defRPr>
            </a:lvl2pPr>
            <a:lvl3pPr marL="685800" indent="0" algn="ctr">
              <a:buNone/>
              <a:defRPr>
                <a:solidFill>
                  <a:schemeClr val="tx1">
                    <a:tint val="75000"/>
                  </a:schemeClr>
                </a:solidFill>
              </a:defRPr>
            </a:lvl3pPr>
            <a:lvl4pPr marL="1028700" indent="0" algn="ctr">
              <a:buNone/>
              <a:defRPr>
                <a:solidFill>
                  <a:schemeClr val="tx1">
                    <a:tint val="75000"/>
                  </a:schemeClr>
                </a:solidFill>
              </a:defRPr>
            </a:lvl4pPr>
            <a:lvl5pPr marL="1371600" indent="0" algn="ctr">
              <a:buNone/>
              <a:defRPr>
                <a:solidFill>
                  <a:schemeClr val="tx1">
                    <a:tint val="75000"/>
                  </a:schemeClr>
                </a:solidFill>
              </a:defRPr>
            </a:lvl5pPr>
            <a:lvl6pPr marL="1714500" indent="0" algn="ctr">
              <a:buNone/>
              <a:defRPr>
                <a:solidFill>
                  <a:schemeClr val="tx1">
                    <a:tint val="75000"/>
                  </a:schemeClr>
                </a:solidFill>
              </a:defRPr>
            </a:lvl6pPr>
            <a:lvl7pPr marL="2057400" indent="0" algn="ctr">
              <a:buNone/>
              <a:defRPr>
                <a:solidFill>
                  <a:schemeClr val="tx1">
                    <a:tint val="75000"/>
                  </a:schemeClr>
                </a:solidFill>
              </a:defRPr>
            </a:lvl7pPr>
            <a:lvl8pPr marL="2400300" indent="0" algn="ctr">
              <a:buNone/>
              <a:defRPr>
                <a:solidFill>
                  <a:schemeClr val="tx1">
                    <a:tint val="75000"/>
                  </a:schemeClr>
                </a:solidFill>
              </a:defRPr>
            </a:lvl8pPr>
            <a:lvl9pPr marL="2743200" indent="0" algn="ctr">
              <a:buNone/>
              <a:defRPr>
                <a:solidFill>
                  <a:schemeClr val="tx1">
                    <a:tint val="75000"/>
                  </a:schemeClr>
                </a:solidFill>
              </a:defRPr>
            </a:lvl9pPr>
          </a:lstStyle>
          <a:p>
            <a:r>
              <a:rPr lang="de-DE" dirty="0" err="1"/>
              <a:t>clientName</a:t>
            </a:r>
            <a:endParaRPr lang="de-DE" dirty="0"/>
          </a:p>
        </p:txBody>
      </p:sp>
    </p:spTree>
    <p:extLst>
      <p:ext uri="{BB962C8B-B14F-4D97-AF65-F5344CB8AC3E}">
        <p14:creationId xmlns:p14="http://schemas.microsoft.com/office/powerpoint/2010/main" val="1831818127"/>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preserve="1">
  <p:cSld name="quintlyChart">
    <p:spTree>
      <p:nvGrpSpPr>
        <p:cNvPr id="1" name=""/>
        <p:cNvGrpSpPr/>
        <p:nvPr/>
      </p:nvGrpSpPr>
      <p:grpSpPr>
        <a:xfrm>
          <a:off x="0" y="0"/>
          <a:ext cx="0" cy="0"/>
          <a:chOff x="0" y="0"/>
          <a:chExt cx="0" cy="0"/>
        </a:xfrm>
      </p:grpSpPr>
      <p:pic>
        <p:nvPicPr>
          <p:cNvPr id="10" name="Bild 9"/>
          <p:cNvPicPr>
            <a:picLocks noChangeAspect="1"/>
          </p:cNvPicPr>
          <p:nvPr/>
        </p:nvPicPr>
        <p:blipFill>
          <a:blip r:embed="rId2" r:link="rId3">
            <a:extLst>
              <a:ext uri="{28A0092B-C50C-407E-A947-70E740481C1C}">
                <a14:useLocalDpi xmlns:a14="http://schemas.microsoft.com/office/drawing/2010/main" val="0"/>
              </a:ext>
            </a:extLst>
          </a:blip>
          <a:stretch>
            <a:fillRect/>
          </a:stretch>
        </p:blipFill>
        <p:spPr>
          <a:xfrm>
            <a:off x="8028982" y="274640"/>
            <a:ext cx="657819" cy="657819"/>
          </a:xfrm>
          <a:prstGeom prst="rect">
            <a:avLst/>
          </a:prstGeom>
        </p:spPr>
      </p:pic>
      <p:sp>
        <p:nvSpPr>
          <p:cNvPr id="2" name="metricName"/>
          <p:cNvSpPr>
            <a:spLocks noGrp="1"/>
          </p:cNvSpPr>
          <p:nvPr>
            <p:ph type="title" hasCustomPrompt="1"/>
          </p:nvPr>
        </p:nvSpPr>
        <p:spPr>
          <a:xfrm>
            <a:off x="457200" y="274638"/>
            <a:ext cx="7313590" cy="817200"/>
          </a:xfrm>
        </p:spPr>
        <p:txBody>
          <a:bodyPr vert="horz" lIns="91440" tIns="45720" rIns="91440" bIns="45720" rtlCol="0" anchor="ctr">
            <a:normAutofit/>
          </a:bodyPr>
          <a:lstStyle>
            <a:lvl1pPr>
              <a:defRPr lang="de-DE" sz="1800" b="1" dirty="0"/>
            </a:lvl1pPr>
          </a:lstStyle>
          <a:p>
            <a:pPr lvl="0"/>
            <a:r>
              <a:rPr lang="de-DE" dirty="0" err="1"/>
              <a:t>metricName</a:t>
            </a:r>
            <a:endParaRPr lang="de-DE" dirty="0"/>
          </a:p>
        </p:txBody>
      </p:sp>
      <p:sp>
        <p:nvSpPr>
          <p:cNvPr id="4" name="Source: quintly"/>
          <p:cNvSpPr>
            <a:spLocks noGrp="1"/>
          </p:cNvSpPr>
          <p:nvPr>
            <p:ph type="ftr" sz="quarter" idx="11"/>
          </p:nvPr>
        </p:nvSpPr>
        <p:spPr/>
        <p:txBody>
          <a:bodyPr/>
          <a:lstStyle/>
          <a:p>
            <a:r>
              <a:rPr lang="de-DE" dirty="0"/>
              <a:t>Source: </a:t>
            </a:r>
            <a:r>
              <a:rPr lang="de-DE" dirty="0" err="1"/>
              <a:t>quintly</a:t>
            </a:r>
            <a:endParaRPr lang="en-US" dirty="0"/>
          </a:p>
        </p:txBody>
      </p:sp>
      <p:sp>
        <p:nvSpPr>
          <p:cNvPr id="7" name="Click icon to add chart"/>
          <p:cNvSpPr>
            <a:spLocks noGrp="1"/>
          </p:cNvSpPr>
          <p:nvPr>
            <p:ph type="chart" sz="quarter" idx="13"/>
          </p:nvPr>
        </p:nvSpPr>
        <p:spPr>
          <a:xfrm>
            <a:off x="457200" y="1731700"/>
            <a:ext cx="8229600" cy="4438800"/>
          </a:xfrm>
        </p:spPr>
        <p:txBody>
          <a:bodyPr/>
          <a:lstStyle/>
          <a:p>
            <a:r>
              <a:rPr lang="en-US"/>
              <a:t>Click icon to add chart</a:t>
            </a:r>
            <a:endParaRPr lang="de-DE" dirty="0"/>
          </a:p>
        </p:txBody>
      </p:sp>
      <p:sp>
        <p:nvSpPr>
          <p:cNvPr id="9" name="timePeriod"/>
          <p:cNvSpPr>
            <a:spLocks noGrp="1"/>
          </p:cNvSpPr>
          <p:nvPr>
            <p:ph type="body" sz="quarter" idx="14" hasCustomPrompt="1"/>
          </p:nvPr>
        </p:nvSpPr>
        <p:spPr>
          <a:xfrm>
            <a:off x="457200" y="1208089"/>
            <a:ext cx="7313590" cy="408171"/>
          </a:xfrm>
        </p:spPr>
        <p:txBody>
          <a:bodyPr>
            <a:noAutofit/>
          </a:bodyPr>
          <a:lstStyle>
            <a:lvl1pPr marL="0" indent="0">
              <a:buNone/>
              <a:defRPr sz="1350">
                <a:solidFill>
                  <a:schemeClr val="tx1">
                    <a:lumMod val="65000"/>
                    <a:lumOff val="35000"/>
                  </a:schemeClr>
                </a:solidFill>
              </a:defRPr>
            </a:lvl1pPr>
          </a:lstStyle>
          <a:p>
            <a:pPr lvl="0"/>
            <a:r>
              <a:rPr lang="de-DE" dirty="0" err="1"/>
              <a:t>timePeriod</a:t>
            </a:r>
            <a:endParaRPr lang="de-DE" dirty="0"/>
          </a:p>
        </p:txBody>
      </p:sp>
    </p:spTree>
    <p:extLst>
      <p:ext uri="{BB962C8B-B14F-4D97-AF65-F5344CB8AC3E}">
        <p14:creationId xmlns:p14="http://schemas.microsoft.com/office/powerpoint/2010/main" val="28198607"/>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preserve="1">
  <p:cSld name="quintlyTable">
    <p:spTree>
      <p:nvGrpSpPr>
        <p:cNvPr id="1" name=""/>
        <p:cNvGrpSpPr/>
        <p:nvPr/>
      </p:nvGrpSpPr>
      <p:grpSpPr>
        <a:xfrm>
          <a:off x="0" y="0"/>
          <a:ext cx="0" cy="0"/>
          <a:chOff x="0" y="0"/>
          <a:chExt cx="0" cy="0"/>
        </a:xfrm>
      </p:grpSpPr>
      <p:pic>
        <p:nvPicPr>
          <p:cNvPr id="9" name="Bild 8"/>
          <p:cNvPicPr>
            <a:picLocks noChangeAspect="1"/>
          </p:cNvPicPr>
          <p:nvPr/>
        </p:nvPicPr>
        <p:blipFill>
          <a:blip r:embed="rId2" r:link="rId3">
            <a:extLst>
              <a:ext uri="{28A0092B-C50C-407E-A947-70E740481C1C}">
                <a14:useLocalDpi xmlns:a14="http://schemas.microsoft.com/office/drawing/2010/main" val="0"/>
              </a:ext>
            </a:extLst>
          </a:blip>
          <a:stretch>
            <a:fillRect/>
          </a:stretch>
        </p:blipFill>
        <p:spPr>
          <a:xfrm>
            <a:off x="8028982" y="274640"/>
            <a:ext cx="657819" cy="657819"/>
          </a:xfrm>
          <a:prstGeom prst="rect">
            <a:avLst/>
          </a:prstGeom>
        </p:spPr>
      </p:pic>
      <p:sp>
        <p:nvSpPr>
          <p:cNvPr id="2" name="metricName"/>
          <p:cNvSpPr>
            <a:spLocks noGrp="1"/>
          </p:cNvSpPr>
          <p:nvPr>
            <p:ph type="title" hasCustomPrompt="1"/>
          </p:nvPr>
        </p:nvSpPr>
        <p:spPr>
          <a:xfrm>
            <a:off x="457200" y="274640"/>
            <a:ext cx="7315200" cy="817669"/>
          </a:xfrm>
        </p:spPr>
        <p:txBody>
          <a:bodyPr vert="horz" lIns="91440" tIns="45720" rIns="91440" bIns="45720" rtlCol="0" anchor="ctr">
            <a:normAutofit/>
          </a:bodyPr>
          <a:lstStyle>
            <a:lvl1pPr>
              <a:defRPr lang="de-DE" sz="1800" b="1" dirty="0"/>
            </a:lvl1pPr>
          </a:lstStyle>
          <a:p>
            <a:pPr lvl="0"/>
            <a:r>
              <a:rPr lang="de-DE" dirty="0" err="1"/>
              <a:t>metricName</a:t>
            </a:r>
            <a:endParaRPr lang="de-DE" dirty="0"/>
          </a:p>
        </p:txBody>
      </p:sp>
      <p:sp>
        <p:nvSpPr>
          <p:cNvPr id="4" name="Source: quintly"/>
          <p:cNvSpPr>
            <a:spLocks noGrp="1"/>
          </p:cNvSpPr>
          <p:nvPr>
            <p:ph type="ftr" sz="quarter" idx="11"/>
          </p:nvPr>
        </p:nvSpPr>
        <p:spPr/>
        <p:txBody>
          <a:bodyPr/>
          <a:lstStyle/>
          <a:p>
            <a:r>
              <a:rPr lang="de-DE" dirty="0"/>
              <a:t>Source: </a:t>
            </a:r>
            <a:r>
              <a:rPr lang="de-DE"/>
              <a:t>quintly</a:t>
            </a:r>
            <a:endParaRPr lang="en-US" dirty="0"/>
          </a:p>
        </p:txBody>
      </p:sp>
      <p:sp>
        <p:nvSpPr>
          <p:cNvPr id="7" name="tablePlaceholder"/>
          <p:cNvSpPr>
            <a:spLocks noGrp="1"/>
          </p:cNvSpPr>
          <p:nvPr>
            <p:ph type="tbl" sz="quarter" idx="13" hasCustomPrompt="1"/>
          </p:nvPr>
        </p:nvSpPr>
        <p:spPr>
          <a:xfrm>
            <a:off x="457200" y="1731706"/>
            <a:ext cx="8229600" cy="4440494"/>
          </a:xfrm>
        </p:spPr>
        <p:txBody>
          <a:bodyPr/>
          <a:lstStyle>
            <a:lvl1pPr>
              <a:defRPr sz="1000"/>
            </a:lvl1pPr>
          </a:lstStyle>
          <a:p>
            <a:r>
              <a:rPr lang="en-US" dirty="0" err="1"/>
              <a:t>tablePlaceholder</a:t>
            </a:r>
            <a:endParaRPr lang="de-DE" dirty="0"/>
          </a:p>
        </p:txBody>
      </p:sp>
      <p:sp>
        <p:nvSpPr>
          <p:cNvPr id="8" name="timePeriod"/>
          <p:cNvSpPr>
            <a:spLocks noGrp="1"/>
          </p:cNvSpPr>
          <p:nvPr>
            <p:ph type="body" sz="quarter" idx="14" hasCustomPrompt="1"/>
          </p:nvPr>
        </p:nvSpPr>
        <p:spPr>
          <a:xfrm>
            <a:off x="457200" y="1208089"/>
            <a:ext cx="7315200" cy="408171"/>
          </a:xfrm>
        </p:spPr>
        <p:txBody>
          <a:bodyPr>
            <a:noAutofit/>
          </a:bodyPr>
          <a:lstStyle>
            <a:lvl1pPr marL="0" indent="0">
              <a:buNone/>
              <a:defRPr sz="1350">
                <a:solidFill>
                  <a:schemeClr val="tx1">
                    <a:lumMod val="65000"/>
                    <a:lumOff val="35000"/>
                  </a:schemeClr>
                </a:solidFill>
              </a:defRPr>
            </a:lvl1pPr>
          </a:lstStyle>
          <a:p>
            <a:pPr lvl="0"/>
            <a:r>
              <a:rPr lang="de-DE" dirty="0" err="1"/>
              <a:t>timePeriod</a:t>
            </a:r>
            <a:endParaRPr lang="de-DE" dirty="0"/>
          </a:p>
        </p:txBody>
      </p:sp>
    </p:spTree>
    <p:extLst>
      <p:ext uri="{BB962C8B-B14F-4D97-AF65-F5344CB8AC3E}">
        <p14:creationId xmlns:p14="http://schemas.microsoft.com/office/powerpoint/2010/main" val="2247528812"/>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obj" preserve="1">
  <p:cSld name="Titel und Inhalt">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en-US"/>
              <a:t>Click to edit Master title style</a:t>
            </a:r>
            <a:endParaRPr lang="de-DE"/>
          </a:p>
        </p:txBody>
      </p:sp>
      <p:sp>
        <p:nvSpPr>
          <p:cNvPr id="3" name="Inhaltsplatzhalt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Datumsplatzhalter 3"/>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3/7/2024</a:t>
            </a:fld>
            <a:endParaRPr lang="en-US" dirty="0"/>
          </a:p>
        </p:txBody>
      </p:sp>
      <p:sp>
        <p:nvSpPr>
          <p:cNvPr id="5" name="Fußzeilenplatzhalter 4"/>
          <p:cNvSpPr>
            <a:spLocks noGrp="1"/>
          </p:cNvSpPr>
          <p:nvPr>
            <p:ph type="ftr" sz="quarter" idx="11"/>
          </p:nvPr>
        </p:nvSpPr>
        <p:spPr/>
        <p:txBody>
          <a:bodyPr/>
          <a:lstStyle/>
          <a:p>
            <a:endParaRPr lang="en-US" dirty="0"/>
          </a:p>
        </p:txBody>
      </p:sp>
      <p:sp>
        <p:nvSpPr>
          <p:cNvPr id="6" name="Foliennummernplatzhalter 5"/>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2130956976"/>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secHead" preserve="1">
  <p:cSld name="Abschnittsüberschrift">
    <p:spTree>
      <p:nvGrpSpPr>
        <p:cNvPr id="1" name=""/>
        <p:cNvGrpSpPr/>
        <p:nvPr/>
      </p:nvGrpSpPr>
      <p:grpSpPr>
        <a:xfrm>
          <a:off x="0" y="0"/>
          <a:ext cx="0" cy="0"/>
          <a:chOff x="0" y="0"/>
          <a:chExt cx="0" cy="0"/>
        </a:xfrm>
      </p:grpSpPr>
      <p:sp>
        <p:nvSpPr>
          <p:cNvPr id="2" name="Titel 1"/>
          <p:cNvSpPr>
            <a:spLocks noGrp="1"/>
          </p:cNvSpPr>
          <p:nvPr>
            <p:ph type="title"/>
          </p:nvPr>
        </p:nvSpPr>
        <p:spPr>
          <a:xfrm>
            <a:off x="722313" y="4406902"/>
            <a:ext cx="7772400" cy="1362075"/>
          </a:xfrm>
        </p:spPr>
        <p:txBody>
          <a:bodyPr anchor="t"/>
          <a:lstStyle>
            <a:lvl1pPr algn="l">
              <a:defRPr sz="3000" b="1" cap="all"/>
            </a:lvl1pPr>
          </a:lstStyle>
          <a:p>
            <a:r>
              <a:rPr lang="en-US"/>
              <a:t>Click to edit Master title style</a:t>
            </a:r>
            <a:endParaRPr lang="de-DE"/>
          </a:p>
        </p:txBody>
      </p:sp>
      <p:sp>
        <p:nvSpPr>
          <p:cNvPr id="3" name="Textplatzhalter 2"/>
          <p:cNvSpPr>
            <a:spLocks noGrp="1"/>
          </p:cNvSpPr>
          <p:nvPr>
            <p:ph type="body" idx="1"/>
          </p:nvPr>
        </p:nvSpPr>
        <p:spPr>
          <a:xfrm>
            <a:off x="722313" y="2906713"/>
            <a:ext cx="7772400" cy="1500187"/>
          </a:xfrm>
        </p:spPr>
        <p:txBody>
          <a:bodyPr anchor="b"/>
          <a:lstStyle>
            <a:lvl1pPr marL="0" indent="0">
              <a:buNone/>
              <a:defRPr sz="1500">
                <a:solidFill>
                  <a:schemeClr val="tx1">
                    <a:tint val="75000"/>
                  </a:schemeClr>
                </a:solidFill>
              </a:defRPr>
            </a:lvl1pPr>
            <a:lvl2pPr marL="342900" indent="0">
              <a:buNone/>
              <a:defRPr sz="1350">
                <a:solidFill>
                  <a:schemeClr val="tx1">
                    <a:tint val="75000"/>
                  </a:schemeClr>
                </a:solidFill>
              </a:defRPr>
            </a:lvl2pPr>
            <a:lvl3pPr marL="685800" indent="0">
              <a:buNone/>
              <a:defRPr sz="1200">
                <a:solidFill>
                  <a:schemeClr val="tx1">
                    <a:tint val="75000"/>
                  </a:schemeClr>
                </a:solidFill>
              </a:defRPr>
            </a:lvl3pPr>
            <a:lvl4pPr marL="1028700" indent="0">
              <a:buNone/>
              <a:defRPr sz="1050">
                <a:solidFill>
                  <a:schemeClr val="tx1">
                    <a:tint val="75000"/>
                  </a:schemeClr>
                </a:solidFill>
              </a:defRPr>
            </a:lvl4pPr>
            <a:lvl5pPr marL="1371600" indent="0">
              <a:buNone/>
              <a:defRPr sz="1050">
                <a:solidFill>
                  <a:schemeClr val="tx1">
                    <a:tint val="75000"/>
                  </a:schemeClr>
                </a:solidFill>
              </a:defRPr>
            </a:lvl5pPr>
            <a:lvl6pPr marL="1714500" indent="0">
              <a:buNone/>
              <a:defRPr sz="1050">
                <a:solidFill>
                  <a:schemeClr val="tx1">
                    <a:tint val="75000"/>
                  </a:schemeClr>
                </a:solidFill>
              </a:defRPr>
            </a:lvl6pPr>
            <a:lvl7pPr marL="2057400" indent="0">
              <a:buNone/>
              <a:defRPr sz="1050">
                <a:solidFill>
                  <a:schemeClr val="tx1">
                    <a:tint val="75000"/>
                  </a:schemeClr>
                </a:solidFill>
              </a:defRPr>
            </a:lvl7pPr>
            <a:lvl8pPr marL="2400300" indent="0">
              <a:buNone/>
              <a:defRPr sz="1050">
                <a:solidFill>
                  <a:schemeClr val="tx1">
                    <a:tint val="75000"/>
                  </a:schemeClr>
                </a:solidFill>
              </a:defRPr>
            </a:lvl8pPr>
            <a:lvl9pPr marL="2743200" indent="0">
              <a:buNone/>
              <a:defRPr sz="1050">
                <a:solidFill>
                  <a:schemeClr val="tx1">
                    <a:tint val="75000"/>
                  </a:schemeClr>
                </a:solidFill>
              </a:defRPr>
            </a:lvl9pPr>
          </a:lstStyle>
          <a:p>
            <a:pPr lvl="0"/>
            <a:r>
              <a:rPr lang="en-US"/>
              <a:t>Click to edit Master text styles</a:t>
            </a:r>
          </a:p>
        </p:txBody>
      </p:sp>
      <p:sp>
        <p:nvSpPr>
          <p:cNvPr id="4" name="Datumsplatzhalter 3"/>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3/7/2024</a:t>
            </a:fld>
            <a:endParaRPr lang="en-US" dirty="0"/>
          </a:p>
        </p:txBody>
      </p:sp>
      <p:sp>
        <p:nvSpPr>
          <p:cNvPr id="5" name="Fußzeilenplatzhalter 4"/>
          <p:cNvSpPr>
            <a:spLocks noGrp="1"/>
          </p:cNvSpPr>
          <p:nvPr>
            <p:ph type="ftr" sz="quarter" idx="11"/>
          </p:nvPr>
        </p:nvSpPr>
        <p:spPr/>
        <p:txBody>
          <a:bodyPr/>
          <a:lstStyle/>
          <a:p>
            <a:endParaRPr lang="en-US" dirty="0"/>
          </a:p>
        </p:txBody>
      </p:sp>
      <p:sp>
        <p:nvSpPr>
          <p:cNvPr id="6" name="Foliennummernplatzhalter 5"/>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1336919452"/>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woObj" preserve="1">
  <p:cSld name="Zwei Inhalte">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en-US"/>
              <a:t>Click to edit Master title style</a:t>
            </a:r>
            <a:endParaRPr lang="de-DE"/>
          </a:p>
        </p:txBody>
      </p:sp>
      <p:sp>
        <p:nvSpPr>
          <p:cNvPr id="3" name="Inhaltsplatzhalter 2"/>
          <p:cNvSpPr>
            <a:spLocks noGrp="1"/>
          </p:cNvSpPr>
          <p:nvPr>
            <p:ph sz="half" idx="1"/>
          </p:nvPr>
        </p:nvSpPr>
        <p:spPr>
          <a:xfrm>
            <a:off x="457200" y="1600202"/>
            <a:ext cx="4038600" cy="4525963"/>
          </a:xfrm>
        </p:spPr>
        <p:txBody>
          <a:bodyPr/>
          <a:lstStyle>
            <a:lvl1pPr>
              <a:defRPr sz="2100"/>
            </a:lvl1pPr>
            <a:lvl2pPr>
              <a:defRPr sz="1800"/>
            </a:lvl2pPr>
            <a:lvl3pPr>
              <a:defRPr sz="1500"/>
            </a:lvl3pPr>
            <a:lvl4pPr>
              <a:defRPr sz="1350"/>
            </a:lvl4pPr>
            <a:lvl5pPr>
              <a:defRPr sz="1350"/>
            </a:lvl5pPr>
            <a:lvl6pPr>
              <a:defRPr sz="1350"/>
            </a:lvl6pPr>
            <a:lvl7pPr>
              <a:defRPr sz="1350"/>
            </a:lvl7pPr>
            <a:lvl8pPr>
              <a:defRPr sz="1350"/>
            </a:lvl8pPr>
            <a:lvl9pPr>
              <a:defRPr sz="135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Inhaltsplatzhalter 3"/>
          <p:cNvSpPr>
            <a:spLocks noGrp="1"/>
          </p:cNvSpPr>
          <p:nvPr>
            <p:ph sz="half" idx="2"/>
          </p:nvPr>
        </p:nvSpPr>
        <p:spPr>
          <a:xfrm>
            <a:off x="4648200" y="1600202"/>
            <a:ext cx="4038600" cy="4525963"/>
          </a:xfrm>
        </p:spPr>
        <p:txBody>
          <a:bodyPr/>
          <a:lstStyle>
            <a:lvl1pPr>
              <a:defRPr sz="2100"/>
            </a:lvl1pPr>
            <a:lvl2pPr>
              <a:defRPr sz="1800"/>
            </a:lvl2pPr>
            <a:lvl3pPr>
              <a:defRPr sz="1500"/>
            </a:lvl3pPr>
            <a:lvl4pPr>
              <a:defRPr sz="1350"/>
            </a:lvl4pPr>
            <a:lvl5pPr>
              <a:defRPr sz="1350"/>
            </a:lvl5pPr>
            <a:lvl6pPr>
              <a:defRPr sz="1350"/>
            </a:lvl6pPr>
            <a:lvl7pPr>
              <a:defRPr sz="1350"/>
            </a:lvl7pPr>
            <a:lvl8pPr>
              <a:defRPr sz="1350"/>
            </a:lvl8pPr>
            <a:lvl9pPr>
              <a:defRPr sz="135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5" name="Datumsplatzhalter 4"/>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3/7/2024</a:t>
            </a:fld>
            <a:endParaRPr lang="en-US" dirty="0"/>
          </a:p>
        </p:txBody>
      </p:sp>
      <p:sp>
        <p:nvSpPr>
          <p:cNvPr id="6" name="Fußzeilenplatzhalter 5"/>
          <p:cNvSpPr>
            <a:spLocks noGrp="1"/>
          </p:cNvSpPr>
          <p:nvPr>
            <p:ph type="ftr" sz="quarter" idx="11"/>
          </p:nvPr>
        </p:nvSpPr>
        <p:spPr/>
        <p:txBody>
          <a:bodyPr/>
          <a:lstStyle/>
          <a:p>
            <a:endParaRPr lang="en-US" dirty="0"/>
          </a:p>
        </p:txBody>
      </p:sp>
      <p:sp>
        <p:nvSpPr>
          <p:cNvPr id="7" name="Foliennummernplatzhalter 6"/>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494413595"/>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twoTxTwoObj" preserve="1">
  <p:cSld name="Vergleich">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lvl1pPr>
              <a:defRPr/>
            </a:lvl1pPr>
          </a:lstStyle>
          <a:p>
            <a:r>
              <a:rPr lang="en-US"/>
              <a:t>Click to edit Master title style</a:t>
            </a:r>
            <a:endParaRPr lang="de-DE"/>
          </a:p>
        </p:txBody>
      </p:sp>
      <p:sp>
        <p:nvSpPr>
          <p:cNvPr id="3" name="Textplatzhalter 2"/>
          <p:cNvSpPr>
            <a:spLocks noGrp="1"/>
          </p:cNvSpPr>
          <p:nvPr>
            <p:ph type="body" idx="1"/>
          </p:nvPr>
        </p:nvSpPr>
        <p:spPr>
          <a:xfrm>
            <a:off x="457200" y="1535113"/>
            <a:ext cx="4040188" cy="639762"/>
          </a:xfrm>
        </p:spPr>
        <p:txBody>
          <a:bodyPr anchor="b"/>
          <a:lstStyle>
            <a:lvl1pPr marL="0" indent="0">
              <a:buNone/>
              <a:defRPr sz="1800" b="1"/>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en-US"/>
              <a:t>Click to edit Master text styles</a:t>
            </a:r>
          </a:p>
        </p:txBody>
      </p:sp>
      <p:sp>
        <p:nvSpPr>
          <p:cNvPr id="4" name="Inhaltsplatzhalter 3"/>
          <p:cNvSpPr>
            <a:spLocks noGrp="1"/>
          </p:cNvSpPr>
          <p:nvPr>
            <p:ph sz="half" idx="2"/>
          </p:nvPr>
        </p:nvSpPr>
        <p:spPr>
          <a:xfrm>
            <a:off x="457200" y="2174875"/>
            <a:ext cx="4040188" cy="3951288"/>
          </a:xfrm>
        </p:spPr>
        <p:txBody>
          <a:bodyPr/>
          <a:lstStyle>
            <a:lvl1pPr>
              <a:defRPr sz="1800"/>
            </a:lvl1pPr>
            <a:lvl2pPr>
              <a:defRPr sz="1500"/>
            </a:lvl2pPr>
            <a:lvl3pPr>
              <a:defRPr sz="1350"/>
            </a:lvl3pPr>
            <a:lvl4pPr>
              <a:defRPr sz="1200"/>
            </a:lvl4pPr>
            <a:lvl5pPr>
              <a:defRPr sz="1200"/>
            </a:lvl5pPr>
            <a:lvl6pPr>
              <a:defRPr sz="1200"/>
            </a:lvl6pPr>
            <a:lvl7pPr>
              <a:defRPr sz="1200"/>
            </a:lvl7pPr>
            <a:lvl8pPr>
              <a:defRPr sz="1200"/>
            </a:lvl8pPr>
            <a:lvl9pPr>
              <a:defRPr sz="12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5" name="Textplatzhalter 4"/>
          <p:cNvSpPr>
            <a:spLocks noGrp="1"/>
          </p:cNvSpPr>
          <p:nvPr>
            <p:ph type="body" sz="quarter" idx="3"/>
          </p:nvPr>
        </p:nvSpPr>
        <p:spPr>
          <a:xfrm>
            <a:off x="4645026" y="1535113"/>
            <a:ext cx="4041775" cy="639762"/>
          </a:xfrm>
        </p:spPr>
        <p:txBody>
          <a:bodyPr anchor="b"/>
          <a:lstStyle>
            <a:lvl1pPr marL="0" indent="0">
              <a:buNone/>
              <a:defRPr sz="1800" b="1"/>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en-US"/>
              <a:t>Click to edit Master text styles</a:t>
            </a:r>
          </a:p>
        </p:txBody>
      </p:sp>
      <p:sp>
        <p:nvSpPr>
          <p:cNvPr id="6" name="Inhaltsplatzhalter 5"/>
          <p:cNvSpPr>
            <a:spLocks noGrp="1"/>
          </p:cNvSpPr>
          <p:nvPr>
            <p:ph sz="quarter" idx="4"/>
          </p:nvPr>
        </p:nvSpPr>
        <p:spPr>
          <a:xfrm>
            <a:off x="4645026" y="2174875"/>
            <a:ext cx="4041775" cy="3951288"/>
          </a:xfrm>
        </p:spPr>
        <p:txBody>
          <a:bodyPr/>
          <a:lstStyle>
            <a:lvl1pPr>
              <a:defRPr sz="1800"/>
            </a:lvl1pPr>
            <a:lvl2pPr>
              <a:defRPr sz="1500"/>
            </a:lvl2pPr>
            <a:lvl3pPr>
              <a:defRPr sz="1350"/>
            </a:lvl3pPr>
            <a:lvl4pPr>
              <a:defRPr sz="1200"/>
            </a:lvl4pPr>
            <a:lvl5pPr>
              <a:defRPr sz="1200"/>
            </a:lvl5pPr>
            <a:lvl6pPr>
              <a:defRPr sz="1200"/>
            </a:lvl6pPr>
            <a:lvl7pPr>
              <a:defRPr sz="1200"/>
            </a:lvl7pPr>
            <a:lvl8pPr>
              <a:defRPr sz="1200"/>
            </a:lvl8pPr>
            <a:lvl9pPr>
              <a:defRPr sz="12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7" name="Datumsplatzhalter 6"/>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3/7/2024</a:t>
            </a:fld>
            <a:endParaRPr lang="en-US" dirty="0"/>
          </a:p>
        </p:txBody>
      </p:sp>
      <p:sp>
        <p:nvSpPr>
          <p:cNvPr id="8" name="Fußzeilenplatzhalter 7"/>
          <p:cNvSpPr>
            <a:spLocks noGrp="1"/>
          </p:cNvSpPr>
          <p:nvPr>
            <p:ph type="ftr" sz="quarter" idx="11"/>
          </p:nvPr>
        </p:nvSpPr>
        <p:spPr/>
        <p:txBody>
          <a:bodyPr/>
          <a:lstStyle/>
          <a:p>
            <a:endParaRPr lang="en-US" dirty="0"/>
          </a:p>
        </p:txBody>
      </p:sp>
      <p:sp>
        <p:nvSpPr>
          <p:cNvPr id="9" name="Foliennummernplatzhalter 8"/>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298095665"/>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titleOnly" preserve="1">
  <p:cSld name="Nur Titel">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en-US"/>
              <a:t>Click to edit Master title style</a:t>
            </a:r>
            <a:endParaRPr lang="de-DE"/>
          </a:p>
        </p:txBody>
      </p:sp>
      <p:sp>
        <p:nvSpPr>
          <p:cNvPr id="3" name="Datumsplatzhalter 2"/>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3/7/2024</a:t>
            </a:fld>
            <a:endParaRPr lang="en-US" dirty="0"/>
          </a:p>
        </p:txBody>
      </p:sp>
      <p:sp>
        <p:nvSpPr>
          <p:cNvPr id="4" name="Fußzeilenplatzhalter 3"/>
          <p:cNvSpPr>
            <a:spLocks noGrp="1"/>
          </p:cNvSpPr>
          <p:nvPr>
            <p:ph type="ftr" sz="quarter" idx="11"/>
          </p:nvPr>
        </p:nvSpPr>
        <p:spPr/>
        <p:txBody>
          <a:bodyPr/>
          <a:lstStyle/>
          <a:p>
            <a:endParaRPr lang="en-US" dirty="0"/>
          </a:p>
        </p:txBody>
      </p:sp>
      <p:sp>
        <p:nvSpPr>
          <p:cNvPr id="5" name="Foliennummernplatzhalter 4"/>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1009976049"/>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blank" preserve="1">
  <p:cSld name="Leer">
    <p:spTree>
      <p:nvGrpSpPr>
        <p:cNvPr id="1" name=""/>
        <p:cNvGrpSpPr/>
        <p:nvPr/>
      </p:nvGrpSpPr>
      <p:grpSpPr>
        <a:xfrm>
          <a:off x="0" y="0"/>
          <a:ext cx="0" cy="0"/>
          <a:chOff x="0" y="0"/>
          <a:chExt cx="0" cy="0"/>
        </a:xfrm>
      </p:grpSpPr>
      <p:sp>
        <p:nvSpPr>
          <p:cNvPr id="2" name="Datumsplatzhalter 1"/>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3/7/2024</a:t>
            </a:fld>
            <a:endParaRPr lang="en-US" dirty="0"/>
          </a:p>
        </p:txBody>
      </p:sp>
      <p:sp>
        <p:nvSpPr>
          <p:cNvPr id="3" name="Fußzeilenplatzhalter 2"/>
          <p:cNvSpPr>
            <a:spLocks noGrp="1"/>
          </p:cNvSpPr>
          <p:nvPr>
            <p:ph type="ftr" sz="quarter" idx="11"/>
          </p:nvPr>
        </p:nvSpPr>
        <p:spPr/>
        <p:txBody>
          <a:bodyPr/>
          <a:lstStyle/>
          <a:p>
            <a:endParaRPr lang="en-US" dirty="0"/>
          </a:p>
        </p:txBody>
      </p:sp>
      <p:sp>
        <p:nvSpPr>
          <p:cNvPr id="4" name="Foliennummernplatzhalter 3"/>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3717384828"/>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objTx" preserve="1">
  <p:cSld name="Inhalt mit Beschriftung">
    <p:spTree>
      <p:nvGrpSpPr>
        <p:cNvPr id="1" name=""/>
        <p:cNvGrpSpPr/>
        <p:nvPr/>
      </p:nvGrpSpPr>
      <p:grpSpPr>
        <a:xfrm>
          <a:off x="0" y="0"/>
          <a:ext cx="0" cy="0"/>
          <a:chOff x="0" y="0"/>
          <a:chExt cx="0" cy="0"/>
        </a:xfrm>
      </p:grpSpPr>
      <p:sp>
        <p:nvSpPr>
          <p:cNvPr id="2" name="Titel 1"/>
          <p:cNvSpPr>
            <a:spLocks noGrp="1"/>
          </p:cNvSpPr>
          <p:nvPr>
            <p:ph type="title"/>
          </p:nvPr>
        </p:nvSpPr>
        <p:spPr>
          <a:xfrm>
            <a:off x="457201" y="273050"/>
            <a:ext cx="3008313" cy="1162050"/>
          </a:xfrm>
        </p:spPr>
        <p:txBody>
          <a:bodyPr anchor="b"/>
          <a:lstStyle>
            <a:lvl1pPr algn="l">
              <a:defRPr sz="1500" b="1"/>
            </a:lvl1pPr>
          </a:lstStyle>
          <a:p>
            <a:r>
              <a:rPr lang="en-US"/>
              <a:t>Click to edit Master title style</a:t>
            </a:r>
            <a:endParaRPr lang="de-DE"/>
          </a:p>
        </p:txBody>
      </p:sp>
      <p:sp>
        <p:nvSpPr>
          <p:cNvPr id="3" name="Inhaltsplatzhalter 2"/>
          <p:cNvSpPr>
            <a:spLocks noGrp="1"/>
          </p:cNvSpPr>
          <p:nvPr>
            <p:ph idx="1"/>
          </p:nvPr>
        </p:nvSpPr>
        <p:spPr>
          <a:xfrm>
            <a:off x="3575050" y="273052"/>
            <a:ext cx="5111750" cy="5853113"/>
          </a:xfrm>
        </p:spPr>
        <p:txBody>
          <a:bodyPr/>
          <a:lstStyle>
            <a:lvl1pPr>
              <a:defRPr sz="2400"/>
            </a:lvl1pPr>
            <a:lvl2pPr>
              <a:defRPr sz="2100"/>
            </a:lvl2pPr>
            <a:lvl3pPr>
              <a:defRPr sz="1800"/>
            </a:lvl3pPr>
            <a:lvl4pPr>
              <a:defRPr sz="1500"/>
            </a:lvl4pPr>
            <a:lvl5pPr>
              <a:defRPr sz="1500"/>
            </a:lvl5pPr>
            <a:lvl6pPr>
              <a:defRPr sz="1500"/>
            </a:lvl6pPr>
            <a:lvl7pPr>
              <a:defRPr sz="1500"/>
            </a:lvl7pPr>
            <a:lvl8pPr>
              <a:defRPr sz="1500"/>
            </a:lvl8pPr>
            <a:lvl9pPr>
              <a:defRPr sz="15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Textplatzhalter 3"/>
          <p:cNvSpPr>
            <a:spLocks noGrp="1"/>
          </p:cNvSpPr>
          <p:nvPr>
            <p:ph type="body" sz="half" idx="2"/>
          </p:nvPr>
        </p:nvSpPr>
        <p:spPr>
          <a:xfrm>
            <a:off x="457201" y="1435102"/>
            <a:ext cx="3008313" cy="4691063"/>
          </a:xfrm>
        </p:spPr>
        <p:txBody>
          <a:bodyPr/>
          <a:lstStyle>
            <a:lvl1pPr marL="0" indent="0">
              <a:buNone/>
              <a:defRPr sz="1050"/>
            </a:lvl1pPr>
            <a:lvl2pPr marL="342900" indent="0">
              <a:buNone/>
              <a:defRPr sz="900"/>
            </a:lvl2pPr>
            <a:lvl3pPr marL="685800" indent="0">
              <a:buNone/>
              <a:defRPr sz="750"/>
            </a:lvl3pPr>
            <a:lvl4pPr marL="1028700" indent="0">
              <a:buNone/>
              <a:defRPr sz="675"/>
            </a:lvl4pPr>
            <a:lvl5pPr marL="1371600" indent="0">
              <a:buNone/>
              <a:defRPr sz="675"/>
            </a:lvl5pPr>
            <a:lvl6pPr marL="1714500" indent="0">
              <a:buNone/>
              <a:defRPr sz="675"/>
            </a:lvl6pPr>
            <a:lvl7pPr marL="2057400" indent="0">
              <a:buNone/>
              <a:defRPr sz="675"/>
            </a:lvl7pPr>
            <a:lvl8pPr marL="2400300" indent="0">
              <a:buNone/>
              <a:defRPr sz="675"/>
            </a:lvl8pPr>
            <a:lvl9pPr marL="2743200" indent="0">
              <a:buNone/>
              <a:defRPr sz="675"/>
            </a:lvl9pPr>
          </a:lstStyle>
          <a:p>
            <a:pPr lvl="0"/>
            <a:r>
              <a:rPr lang="en-US"/>
              <a:t>Click to edit Master text styles</a:t>
            </a:r>
          </a:p>
        </p:txBody>
      </p:sp>
      <p:sp>
        <p:nvSpPr>
          <p:cNvPr id="5" name="Datumsplatzhalter 4"/>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3/7/2024</a:t>
            </a:fld>
            <a:endParaRPr lang="en-US" dirty="0"/>
          </a:p>
        </p:txBody>
      </p:sp>
      <p:sp>
        <p:nvSpPr>
          <p:cNvPr id="6" name="Fußzeilenplatzhalter 5"/>
          <p:cNvSpPr>
            <a:spLocks noGrp="1"/>
          </p:cNvSpPr>
          <p:nvPr>
            <p:ph type="ftr" sz="quarter" idx="11"/>
          </p:nvPr>
        </p:nvSpPr>
        <p:spPr/>
        <p:txBody>
          <a:bodyPr/>
          <a:lstStyle/>
          <a:p>
            <a:endParaRPr lang="en-US" dirty="0"/>
          </a:p>
        </p:txBody>
      </p:sp>
      <p:sp>
        <p:nvSpPr>
          <p:cNvPr id="7" name="Foliennummernplatzhalter 6"/>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1061606295"/>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picTx" preserve="1">
  <p:cSld name="Bild mit Beschriftung">
    <p:spTree>
      <p:nvGrpSpPr>
        <p:cNvPr id="1" name=""/>
        <p:cNvGrpSpPr/>
        <p:nvPr/>
      </p:nvGrpSpPr>
      <p:grpSpPr>
        <a:xfrm>
          <a:off x="0" y="0"/>
          <a:ext cx="0" cy="0"/>
          <a:chOff x="0" y="0"/>
          <a:chExt cx="0" cy="0"/>
        </a:xfrm>
      </p:grpSpPr>
      <p:sp>
        <p:nvSpPr>
          <p:cNvPr id="2" name="Titel 1"/>
          <p:cNvSpPr>
            <a:spLocks noGrp="1"/>
          </p:cNvSpPr>
          <p:nvPr>
            <p:ph type="title"/>
          </p:nvPr>
        </p:nvSpPr>
        <p:spPr>
          <a:xfrm>
            <a:off x="1792288" y="4800600"/>
            <a:ext cx="5486400" cy="566738"/>
          </a:xfrm>
        </p:spPr>
        <p:txBody>
          <a:bodyPr anchor="b"/>
          <a:lstStyle>
            <a:lvl1pPr algn="l">
              <a:defRPr sz="1500" b="1"/>
            </a:lvl1pPr>
          </a:lstStyle>
          <a:p>
            <a:r>
              <a:rPr lang="en-US"/>
              <a:t>Click to edit Master title style</a:t>
            </a:r>
            <a:endParaRPr lang="de-DE"/>
          </a:p>
        </p:txBody>
      </p:sp>
      <p:sp>
        <p:nvSpPr>
          <p:cNvPr id="3" name="Bildplatzhalter 2"/>
          <p:cNvSpPr>
            <a:spLocks noGrp="1"/>
          </p:cNvSpPr>
          <p:nvPr>
            <p:ph type="pic" idx="1"/>
          </p:nvPr>
        </p:nvSpPr>
        <p:spPr>
          <a:xfrm>
            <a:off x="1792288" y="612775"/>
            <a:ext cx="5486400" cy="4114800"/>
          </a:xfrm>
        </p:spPr>
        <p:txBody>
          <a:bodyPr/>
          <a:lstStyle>
            <a:lvl1pPr marL="0" indent="0">
              <a:buNone/>
              <a:defRPr sz="2400"/>
            </a:lvl1pPr>
            <a:lvl2pPr marL="342900" indent="0">
              <a:buNone/>
              <a:defRPr sz="2100"/>
            </a:lvl2pPr>
            <a:lvl3pPr marL="685800" indent="0">
              <a:buNone/>
              <a:defRPr sz="1800"/>
            </a:lvl3pPr>
            <a:lvl4pPr marL="1028700" indent="0">
              <a:buNone/>
              <a:defRPr sz="1500"/>
            </a:lvl4pPr>
            <a:lvl5pPr marL="1371600" indent="0">
              <a:buNone/>
              <a:defRPr sz="1500"/>
            </a:lvl5pPr>
            <a:lvl6pPr marL="1714500" indent="0">
              <a:buNone/>
              <a:defRPr sz="1500"/>
            </a:lvl6pPr>
            <a:lvl7pPr marL="2057400" indent="0">
              <a:buNone/>
              <a:defRPr sz="1500"/>
            </a:lvl7pPr>
            <a:lvl8pPr marL="2400300" indent="0">
              <a:buNone/>
              <a:defRPr sz="1500"/>
            </a:lvl8pPr>
            <a:lvl9pPr marL="2743200" indent="0">
              <a:buNone/>
              <a:defRPr sz="1500"/>
            </a:lvl9pPr>
          </a:lstStyle>
          <a:p>
            <a:r>
              <a:rPr lang="en-US"/>
              <a:t>Click icon to add picture</a:t>
            </a:r>
            <a:endParaRPr lang="de-DE" dirty="0"/>
          </a:p>
        </p:txBody>
      </p:sp>
      <p:sp>
        <p:nvSpPr>
          <p:cNvPr id="4" name="Textplatzhalter 3"/>
          <p:cNvSpPr>
            <a:spLocks noGrp="1"/>
          </p:cNvSpPr>
          <p:nvPr>
            <p:ph type="body" sz="half" idx="2"/>
          </p:nvPr>
        </p:nvSpPr>
        <p:spPr>
          <a:xfrm>
            <a:off x="1792288" y="5367338"/>
            <a:ext cx="5486400" cy="804862"/>
          </a:xfrm>
        </p:spPr>
        <p:txBody>
          <a:bodyPr/>
          <a:lstStyle>
            <a:lvl1pPr marL="0" indent="0">
              <a:buNone/>
              <a:defRPr sz="1050"/>
            </a:lvl1pPr>
            <a:lvl2pPr marL="342900" indent="0">
              <a:buNone/>
              <a:defRPr sz="900"/>
            </a:lvl2pPr>
            <a:lvl3pPr marL="685800" indent="0">
              <a:buNone/>
              <a:defRPr sz="750"/>
            </a:lvl3pPr>
            <a:lvl4pPr marL="1028700" indent="0">
              <a:buNone/>
              <a:defRPr sz="675"/>
            </a:lvl4pPr>
            <a:lvl5pPr marL="1371600" indent="0">
              <a:buNone/>
              <a:defRPr sz="675"/>
            </a:lvl5pPr>
            <a:lvl6pPr marL="1714500" indent="0">
              <a:buNone/>
              <a:defRPr sz="675"/>
            </a:lvl6pPr>
            <a:lvl7pPr marL="2057400" indent="0">
              <a:buNone/>
              <a:defRPr sz="675"/>
            </a:lvl7pPr>
            <a:lvl8pPr marL="2400300" indent="0">
              <a:buNone/>
              <a:defRPr sz="675"/>
            </a:lvl8pPr>
            <a:lvl9pPr marL="2743200" indent="0">
              <a:buNone/>
              <a:defRPr sz="675"/>
            </a:lvl9pPr>
          </a:lstStyle>
          <a:p>
            <a:pPr lvl="0"/>
            <a:r>
              <a:rPr lang="en-US"/>
              <a:t>Click to edit Master text styles</a:t>
            </a:r>
          </a:p>
        </p:txBody>
      </p:sp>
      <p:sp>
        <p:nvSpPr>
          <p:cNvPr id="5" name="Datumsplatzhalter 4"/>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3/7/2024</a:t>
            </a:fld>
            <a:endParaRPr lang="en-US" dirty="0"/>
          </a:p>
        </p:txBody>
      </p:sp>
      <p:sp>
        <p:nvSpPr>
          <p:cNvPr id="6" name="Fußzeilenplatzhalter 5"/>
          <p:cNvSpPr>
            <a:spLocks noGrp="1"/>
          </p:cNvSpPr>
          <p:nvPr>
            <p:ph type="ftr" sz="quarter" idx="11"/>
          </p:nvPr>
        </p:nvSpPr>
        <p:spPr/>
        <p:txBody>
          <a:bodyPr/>
          <a:lstStyle/>
          <a:p>
            <a:endParaRPr lang="en-US" dirty="0"/>
          </a:p>
        </p:txBody>
      </p:sp>
      <p:sp>
        <p:nvSpPr>
          <p:cNvPr id="7" name="Foliennummernplatzhalter 6"/>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2402874096"/>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type="vertTx" preserve="1">
  <p:cSld name="Titel und vertikaler Text">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en-US"/>
              <a:t>Click to edit Master title style</a:t>
            </a:r>
            <a:endParaRPr lang="de-DE"/>
          </a:p>
        </p:txBody>
      </p:sp>
      <p:sp>
        <p:nvSpPr>
          <p:cNvPr id="3" name="Vertikaler Textplatzhalt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Datumsplatzhalter 3"/>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3/7/2024</a:t>
            </a:fld>
            <a:endParaRPr lang="en-US" dirty="0"/>
          </a:p>
        </p:txBody>
      </p:sp>
      <p:sp>
        <p:nvSpPr>
          <p:cNvPr id="5" name="Fußzeilenplatzhalter 4"/>
          <p:cNvSpPr>
            <a:spLocks noGrp="1"/>
          </p:cNvSpPr>
          <p:nvPr>
            <p:ph type="ftr" sz="quarter" idx="11"/>
          </p:nvPr>
        </p:nvSpPr>
        <p:spPr/>
        <p:txBody>
          <a:bodyPr/>
          <a:lstStyle/>
          <a:p>
            <a:endParaRPr lang="en-US" dirty="0"/>
          </a:p>
        </p:txBody>
      </p:sp>
      <p:sp>
        <p:nvSpPr>
          <p:cNvPr id="6" name="Foliennummernplatzhalter 5"/>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1734489553"/>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type="vertTitleAndTx" preserve="1">
  <p:cSld name="Vertikaler Titel und Text">
    <p:spTree>
      <p:nvGrpSpPr>
        <p:cNvPr id="1" name=""/>
        <p:cNvGrpSpPr/>
        <p:nvPr/>
      </p:nvGrpSpPr>
      <p:grpSpPr>
        <a:xfrm>
          <a:off x="0" y="0"/>
          <a:ext cx="0" cy="0"/>
          <a:chOff x="0" y="0"/>
          <a:chExt cx="0" cy="0"/>
        </a:xfrm>
      </p:grpSpPr>
      <p:sp>
        <p:nvSpPr>
          <p:cNvPr id="2" name="Vertikaler Titel 1"/>
          <p:cNvSpPr>
            <a:spLocks noGrp="1"/>
          </p:cNvSpPr>
          <p:nvPr>
            <p:ph type="title" orient="vert"/>
          </p:nvPr>
        </p:nvSpPr>
        <p:spPr>
          <a:xfrm>
            <a:off x="6629400" y="274640"/>
            <a:ext cx="2057400" cy="5851525"/>
          </a:xfrm>
        </p:spPr>
        <p:txBody>
          <a:bodyPr vert="eaVert"/>
          <a:lstStyle/>
          <a:p>
            <a:r>
              <a:rPr lang="en-US"/>
              <a:t>Click to edit Master title style</a:t>
            </a:r>
            <a:endParaRPr lang="de-DE"/>
          </a:p>
        </p:txBody>
      </p:sp>
      <p:sp>
        <p:nvSpPr>
          <p:cNvPr id="3" name="Vertikaler Textplatzhalter 2"/>
          <p:cNvSpPr>
            <a:spLocks noGrp="1"/>
          </p:cNvSpPr>
          <p:nvPr>
            <p:ph type="body" orient="vert" idx="1"/>
          </p:nvPr>
        </p:nvSpPr>
        <p:spPr>
          <a:xfrm>
            <a:off x="457200" y="274640"/>
            <a:ext cx="6019800" cy="5851525"/>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Datumsplatzhalter 3"/>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3/7/2024</a:t>
            </a:fld>
            <a:endParaRPr lang="en-US" dirty="0"/>
          </a:p>
        </p:txBody>
      </p:sp>
      <p:sp>
        <p:nvSpPr>
          <p:cNvPr id="5" name="Fußzeilenplatzhalter 4"/>
          <p:cNvSpPr>
            <a:spLocks noGrp="1"/>
          </p:cNvSpPr>
          <p:nvPr>
            <p:ph type="ftr" sz="quarter" idx="11"/>
          </p:nvPr>
        </p:nvSpPr>
        <p:spPr/>
        <p:txBody>
          <a:bodyPr/>
          <a:lstStyle/>
          <a:p>
            <a:endParaRPr lang="en-US" dirty="0"/>
          </a:p>
        </p:txBody>
      </p:sp>
      <p:sp>
        <p:nvSpPr>
          <p:cNvPr id="6" name="Foliennummernplatzhalter 5"/>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2719758448"/>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elplatzhalter 1"/>
          <p:cNvSpPr>
            <a:spLocks noGrp="1"/>
          </p:cNvSpPr>
          <p:nvPr>
            <p:ph type="title"/>
          </p:nvPr>
        </p:nvSpPr>
        <p:spPr>
          <a:xfrm>
            <a:off x="457200" y="274640"/>
            <a:ext cx="8229600" cy="817669"/>
          </a:xfrm>
          <a:prstGeom prst="rect">
            <a:avLst/>
          </a:prstGeom>
        </p:spPr>
        <p:txBody>
          <a:bodyPr vert="horz" lIns="91440" tIns="45720" rIns="91440" bIns="45720" rtlCol="0" anchor="ctr">
            <a:normAutofit/>
          </a:bodyPr>
          <a:lstStyle/>
          <a:p>
            <a:r>
              <a:rPr lang="de-DE" dirty="0" err="1"/>
              <a:t>metricName</a:t>
            </a:r>
            <a:endParaRPr lang="de-DE" dirty="0"/>
          </a:p>
        </p:txBody>
      </p:sp>
      <p:sp>
        <p:nvSpPr>
          <p:cNvPr id="3" name="Textplatzhalter 2"/>
          <p:cNvSpPr>
            <a:spLocks noGrp="1"/>
          </p:cNvSpPr>
          <p:nvPr>
            <p:ph type="body" idx="1"/>
          </p:nvPr>
        </p:nvSpPr>
        <p:spPr>
          <a:xfrm>
            <a:off x="457200" y="1705066"/>
            <a:ext cx="8229600" cy="4421099"/>
          </a:xfrm>
          <a:prstGeom prst="rect">
            <a:avLst/>
          </a:prstGeom>
        </p:spPr>
        <p:txBody>
          <a:bodyPr vert="horz" lIns="91440" tIns="45720" rIns="91440" bIns="45720" rtlCol="0">
            <a:normAutofit/>
          </a:bodyPr>
          <a:lstStyle/>
          <a:p>
            <a:pPr lvl="0"/>
            <a:r>
              <a:rPr lang="de-DE" dirty="0"/>
              <a:t>Mastertextformat bearbeiten</a:t>
            </a:r>
          </a:p>
          <a:p>
            <a:pPr lvl="1"/>
            <a:r>
              <a:rPr lang="de-DE" dirty="0"/>
              <a:t>Zweite Ebene</a:t>
            </a:r>
          </a:p>
          <a:p>
            <a:pPr lvl="2"/>
            <a:r>
              <a:rPr lang="de-DE" dirty="0"/>
              <a:t>Dritte Ebene</a:t>
            </a:r>
          </a:p>
          <a:p>
            <a:pPr lvl="3"/>
            <a:r>
              <a:rPr lang="de-DE" dirty="0"/>
              <a:t>Vierte Ebene</a:t>
            </a:r>
          </a:p>
          <a:p>
            <a:pPr lvl="4"/>
            <a:r>
              <a:rPr lang="de-DE" dirty="0"/>
              <a:t>Fünfte Ebene</a:t>
            </a:r>
          </a:p>
        </p:txBody>
      </p:sp>
      <p:sp>
        <p:nvSpPr>
          <p:cNvPr id="5" name="Fußzeilenplatzhalter 4"/>
          <p:cNvSpPr>
            <a:spLocks noGrp="1"/>
          </p:cNvSpPr>
          <p:nvPr>
            <p:ph type="ftr" sz="quarter" idx="3"/>
          </p:nvPr>
        </p:nvSpPr>
        <p:spPr>
          <a:xfrm>
            <a:off x="457200" y="6356352"/>
            <a:ext cx="8229600" cy="365125"/>
          </a:xfrm>
          <a:prstGeom prst="rect">
            <a:avLst/>
          </a:prstGeom>
        </p:spPr>
        <p:txBody>
          <a:bodyPr vert="horz" lIns="91440" tIns="45720" rIns="91440" bIns="45720" rtlCol="0" anchor="ctr"/>
          <a:lstStyle>
            <a:lvl1pPr algn="l">
              <a:defRPr sz="900">
                <a:solidFill>
                  <a:schemeClr val="tx1">
                    <a:tint val="75000"/>
                  </a:schemeClr>
                </a:solidFill>
              </a:defRPr>
            </a:lvl1pPr>
          </a:lstStyle>
          <a:p>
            <a:endParaRPr lang="en-US" dirty="0"/>
          </a:p>
        </p:txBody>
      </p:sp>
      <p:sp>
        <p:nvSpPr>
          <p:cNvPr id="7" name="Rechteck 6"/>
          <p:cNvSpPr/>
          <p:nvPr/>
        </p:nvSpPr>
        <p:spPr>
          <a:xfrm>
            <a:off x="1" y="0"/>
            <a:ext cx="142094" cy="6858000"/>
          </a:xfrm>
          <a:prstGeom prst="rect">
            <a:avLst/>
          </a:prstGeom>
          <a:solidFill>
            <a:srgbClr val="132F43"/>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de-DE" sz="1350" dirty="0"/>
          </a:p>
        </p:txBody>
      </p:sp>
    </p:spTree>
    <p:extLst>
      <p:ext uri="{BB962C8B-B14F-4D97-AF65-F5344CB8AC3E}">
        <p14:creationId xmlns:p14="http://schemas.microsoft.com/office/powerpoint/2010/main" val="1965724751"/>
      </p:ext>
    </p:extLst>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 id="2147483672" r:id="rId12"/>
    <p:sldLayoutId id="2147483673" r:id="rId13"/>
  </p:sldLayoutIdLst>
  <p:txStyles>
    <p:titleStyle>
      <a:lvl1pPr algn="l" defTabSz="342900" rtl="0" eaLnBrk="1" latinLnBrk="0" hangingPunct="1">
        <a:spcBef>
          <a:spcPct val="0"/>
        </a:spcBef>
        <a:buNone/>
        <a:defRPr sz="2400" kern="1200">
          <a:solidFill>
            <a:schemeClr val="tx1"/>
          </a:solidFill>
          <a:latin typeface="+mj-lt"/>
          <a:ea typeface="+mj-ea"/>
          <a:cs typeface="+mj-cs"/>
        </a:defRPr>
      </a:lvl1pPr>
    </p:titleStyle>
    <p:bodyStyle>
      <a:lvl1pPr marL="257175" indent="-257175" algn="l" defTabSz="342900" rtl="0" eaLnBrk="1" latinLnBrk="0" hangingPunct="1">
        <a:spcBef>
          <a:spcPct val="20000"/>
        </a:spcBef>
        <a:buFont typeface="Arial"/>
        <a:buChar char="•"/>
        <a:defRPr sz="2400" kern="1200">
          <a:solidFill>
            <a:schemeClr val="tx1"/>
          </a:solidFill>
          <a:latin typeface="+mn-lt"/>
          <a:ea typeface="+mn-ea"/>
          <a:cs typeface="+mn-cs"/>
        </a:defRPr>
      </a:lvl1pPr>
      <a:lvl2pPr marL="557213" indent="-214313" algn="l" defTabSz="342900" rtl="0" eaLnBrk="1" latinLnBrk="0" hangingPunct="1">
        <a:spcBef>
          <a:spcPct val="20000"/>
        </a:spcBef>
        <a:buFont typeface="Arial"/>
        <a:buChar char="–"/>
        <a:defRPr sz="2100" kern="1200">
          <a:solidFill>
            <a:schemeClr val="tx1"/>
          </a:solidFill>
          <a:latin typeface="+mn-lt"/>
          <a:ea typeface="+mn-ea"/>
          <a:cs typeface="+mn-cs"/>
        </a:defRPr>
      </a:lvl2pPr>
      <a:lvl3pPr marL="857250" indent="-171450" algn="l" defTabSz="342900" rtl="0" eaLnBrk="1" latinLnBrk="0" hangingPunct="1">
        <a:spcBef>
          <a:spcPct val="20000"/>
        </a:spcBef>
        <a:buFont typeface="Arial"/>
        <a:buChar char="•"/>
        <a:defRPr sz="1800" kern="1200">
          <a:solidFill>
            <a:schemeClr val="tx1"/>
          </a:solidFill>
          <a:latin typeface="+mn-lt"/>
          <a:ea typeface="+mn-ea"/>
          <a:cs typeface="+mn-cs"/>
        </a:defRPr>
      </a:lvl3pPr>
      <a:lvl4pPr marL="1200150" indent="-171450" algn="l" defTabSz="342900" rtl="0" eaLnBrk="1" latinLnBrk="0" hangingPunct="1">
        <a:spcBef>
          <a:spcPct val="20000"/>
        </a:spcBef>
        <a:buFont typeface="Arial"/>
        <a:buChar char="–"/>
        <a:defRPr sz="1500" kern="1200">
          <a:solidFill>
            <a:schemeClr val="tx1"/>
          </a:solidFill>
          <a:latin typeface="+mn-lt"/>
          <a:ea typeface="+mn-ea"/>
          <a:cs typeface="+mn-cs"/>
        </a:defRPr>
      </a:lvl4pPr>
      <a:lvl5pPr marL="1543050" indent="-171450" algn="l" defTabSz="342900" rtl="0" eaLnBrk="1" latinLnBrk="0" hangingPunct="1">
        <a:spcBef>
          <a:spcPct val="20000"/>
        </a:spcBef>
        <a:buFont typeface="Arial"/>
        <a:buChar char="»"/>
        <a:defRPr sz="1500" kern="1200">
          <a:solidFill>
            <a:schemeClr val="tx1"/>
          </a:solidFill>
          <a:latin typeface="+mn-lt"/>
          <a:ea typeface="+mn-ea"/>
          <a:cs typeface="+mn-cs"/>
        </a:defRPr>
      </a:lvl5pPr>
      <a:lvl6pPr marL="1885950" indent="-171450" algn="l" defTabSz="342900" rtl="0" eaLnBrk="1" latinLnBrk="0" hangingPunct="1">
        <a:spcBef>
          <a:spcPct val="20000"/>
        </a:spcBef>
        <a:buFont typeface="Arial"/>
        <a:buChar char="•"/>
        <a:defRPr sz="1500" kern="1200">
          <a:solidFill>
            <a:schemeClr val="tx1"/>
          </a:solidFill>
          <a:latin typeface="+mn-lt"/>
          <a:ea typeface="+mn-ea"/>
          <a:cs typeface="+mn-cs"/>
        </a:defRPr>
      </a:lvl6pPr>
      <a:lvl7pPr marL="2228850" indent="-171450" algn="l" defTabSz="342900" rtl="0" eaLnBrk="1" latinLnBrk="0" hangingPunct="1">
        <a:spcBef>
          <a:spcPct val="20000"/>
        </a:spcBef>
        <a:buFont typeface="Arial"/>
        <a:buChar char="•"/>
        <a:defRPr sz="1500" kern="1200">
          <a:solidFill>
            <a:schemeClr val="tx1"/>
          </a:solidFill>
          <a:latin typeface="+mn-lt"/>
          <a:ea typeface="+mn-ea"/>
          <a:cs typeface="+mn-cs"/>
        </a:defRPr>
      </a:lvl7pPr>
      <a:lvl8pPr marL="2571750" indent="-171450" algn="l" defTabSz="342900" rtl="0" eaLnBrk="1" latinLnBrk="0" hangingPunct="1">
        <a:spcBef>
          <a:spcPct val="20000"/>
        </a:spcBef>
        <a:buFont typeface="Arial"/>
        <a:buChar char="•"/>
        <a:defRPr sz="1500" kern="1200">
          <a:solidFill>
            <a:schemeClr val="tx1"/>
          </a:solidFill>
          <a:latin typeface="+mn-lt"/>
          <a:ea typeface="+mn-ea"/>
          <a:cs typeface="+mn-cs"/>
        </a:defRPr>
      </a:lvl8pPr>
      <a:lvl9pPr marL="2914650" indent="-171450" algn="l" defTabSz="342900" rtl="0" eaLnBrk="1" latinLnBrk="0" hangingPunct="1">
        <a:spcBef>
          <a:spcPct val="20000"/>
        </a:spcBef>
        <a:buFont typeface="Arial"/>
        <a:buChar char="•"/>
        <a:defRPr sz="1500" kern="1200">
          <a:solidFill>
            <a:schemeClr val="tx1"/>
          </a:solidFill>
          <a:latin typeface="+mn-lt"/>
          <a:ea typeface="+mn-ea"/>
          <a:cs typeface="+mn-cs"/>
        </a:defRPr>
      </a:lvl9pPr>
    </p:bodyStyle>
    <p:otherStyle>
      <a:defPPr>
        <a:defRPr lang="de-DE"/>
      </a:defPPr>
      <a:lvl1pPr marL="0" algn="l" defTabSz="342900" rtl="0" eaLnBrk="1" latinLnBrk="0" hangingPunct="1">
        <a:defRPr sz="1350" kern="1200">
          <a:solidFill>
            <a:schemeClr val="tx1"/>
          </a:solidFill>
          <a:latin typeface="+mn-lt"/>
          <a:ea typeface="+mn-ea"/>
          <a:cs typeface="+mn-cs"/>
        </a:defRPr>
      </a:lvl1pPr>
      <a:lvl2pPr marL="342900" algn="l" defTabSz="342900" rtl="0" eaLnBrk="1" latinLnBrk="0" hangingPunct="1">
        <a:defRPr sz="1350" kern="1200">
          <a:solidFill>
            <a:schemeClr val="tx1"/>
          </a:solidFill>
          <a:latin typeface="+mn-lt"/>
          <a:ea typeface="+mn-ea"/>
          <a:cs typeface="+mn-cs"/>
        </a:defRPr>
      </a:lvl2pPr>
      <a:lvl3pPr marL="685800" algn="l" defTabSz="342900" rtl="0" eaLnBrk="1" latinLnBrk="0" hangingPunct="1">
        <a:defRPr sz="1350" kern="1200">
          <a:solidFill>
            <a:schemeClr val="tx1"/>
          </a:solidFill>
          <a:latin typeface="+mn-lt"/>
          <a:ea typeface="+mn-ea"/>
          <a:cs typeface="+mn-cs"/>
        </a:defRPr>
      </a:lvl3pPr>
      <a:lvl4pPr marL="1028700" algn="l" defTabSz="342900" rtl="0" eaLnBrk="1" latinLnBrk="0" hangingPunct="1">
        <a:defRPr sz="1350" kern="1200">
          <a:solidFill>
            <a:schemeClr val="tx1"/>
          </a:solidFill>
          <a:latin typeface="+mn-lt"/>
          <a:ea typeface="+mn-ea"/>
          <a:cs typeface="+mn-cs"/>
        </a:defRPr>
      </a:lvl4pPr>
      <a:lvl5pPr marL="1371600" algn="l" defTabSz="342900" rtl="0" eaLnBrk="1" latinLnBrk="0" hangingPunct="1">
        <a:defRPr sz="1350" kern="1200">
          <a:solidFill>
            <a:schemeClr val="tx1"/>
          </a:solidFill>
          <a:latin typeface="+mn-lt"/>
          <a:ea typeface="+mn-ea"/>
          <a:cs typeface="+mn-cs"/>
        </a:defRPr>
      </a:lvl5pPr>
      <a:lvl6pPr marL="1714500" algn="l" defTabSz="342900" rtl="0" eaLnBrk="1" latinLnBrk="0" hangingPunct="1">
        <a:defRPr sz="1350" kern="1200">
          <a:solidFill>
            <a:schemeClr val="tx1"/>
          </a:solidFill>
          <a:latin typeface="+mn-lt"/>
          <a:ea typeface="+mn-ea"/>
          <a:cs typeface="+mn-cs"/>
        </a:defRPr>
      </a:lvl6pPr>
      <a:lvl7pPr marL="2057400" algn="l" defTabSz="342900" rtl="0" eaLnBrk="1" latinLnBrk="0" hangingPunct="1">
        <a:defRPr sz="1350" kern="1200">
          <a:solidFill>
            <a:schemeClr val="tx1"/>
          </a:solidFill>
          <a:latin typeface="+mn-lt"/>
          <a:ea typeface="+mn-ea"/>
          <a:cs typeface="+mn-cs"/>
        </a:defRPr>
      </a:lvl7pPr>
      <a:lvl8pPr marL="2400300" algn="l" defTabSz="342900" rtl="0" eaLnBrk="1" latinLnBrk="0" hangingPunct="1">
        <a:defRPr sz="1350" kern="1200">
          <a:solidFill>
            <a:schemeClr val="tx1"/>
          </a:solidFill>
          <a:latin typeface="+mn-lt"/>
          <a:ea typeface="+mn-ea"/>
          <a:cs typeface="+mn-cs"/>
        </a:defRPr>
      </a:lvl8pPr>
      <a:lvl9pPr marL="2743200" algn="l" defTabSz="342900" rtl="0" eaLnBrk="1" latinLnBrk="0" hangingPunct="1">
        <a:defRPr sz="135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2" Type="http://schemas.openxmlformats.org/officeDocument/2006/relationships/chart" Target="../charts/chart1.xml"/><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FE77532-6AF7-4102-94F6-E404A2409E2C}"/>
              </a:ext>
            </a:extLst>
          </p:cNvPr>
          <p:cNvSpPr>
            <a:spLocks noGrp="1"/>
          </p:cNvSpPr>
          <p:nvPr>
            <p:ph type="ctrTitle"/>
          </p:nvPr>
        </p:nvSpPr>
        <p:spPr/>
        <p:txBody>
          <a:bodyPr/>
          <a:lstStyle/>
          <a:p>
            <a:r>
              <a:rPr lang="en-US"/>
              <a:t>Content Optimization Benchmark</a:t>
            </a:r>
          </a:p>
        </p:txBody>
      </p:sp>
      <p:sp>
        <p:nvSpPr>
          <p:cNvPr id="3" name="Subtitle 2">
            <a:extLst>
              <a:ext uri="{FF2B5EF4-FFF2-40B4-BE49-F238E27FC236}">
                <a16:creationId xmlns:a16="http://schemas.microsoft.com/office/drawing/2014/main" id="{DCDBD958-0722-47FA-8A7D-118DD267EBAA}"/>
              </a:ext>
            </a:extLst>
          </p:cNvPr>
          <p:cNvSpPr>
            <a:spLocks noGrp="1"/>
          </p:cNvSpPr>
          <p:nvPr>
            <p:ph type="subTitle" idx="1"/>
          </p:nvPr>
        </p:nvSpPr>
        <p:spPr/>
        <p:txBody>
          <a:bodyPr/>
          <a:lstStyle/>
          <a:p>
            <a:r>
              <a:rPr lang="en-US"/>
              <a:t>Facelift France</a:t>
            </a:r>
          </a:p>
        </p:txBody>
      </p:sp>
    </p:spTree>
    <p:extLst>
      <p:ext uri="{BB962C8B-B14F-4D97-AF65-F5344CB8AC3E}">
        <p14:creationId xmlns:p14="http://schemas.microsoft.com/office/powerpoint/2010/main" val="3514369020"/>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D74C77D-B0C2-43A7-836F-B7F4C6A7BF04}"/>
              </a:ext>
            </a:extLst>
          </p:cNvPr>
          <p:cNvSpPr>
            <a:spLocks noGrp="1"/>
          </p:cNvSpPr>
          <p:nvPr>
            <p:ph type="title"/>
          </p:nvPr>
        </p:nvSpPr>
        <p:spPr/>
        <p:txBody>
          <a:bodyPr/>
          <a:lstStyle/>
          <a:p>
            <a:r>
              <a:rPr lang="en-US"/>
              <a:t>Facebook Own Posts | All profiles</a:t>
            </a:r>
          </a:p>
        </p:txBody>
      </p:sp>
      <p:graphicFrame>
        <p:nvGraphicFramePr>
          <p:cNvPr id="6" name="Chart Placeholder 5">
            <a:extLst>
              <a:ext uri="{FF2B5EF4-FFF2-40B4-BE49-F238E27FC236}">
                <a16:creationId xmlns:a16="http://schemas.microsoft.com/office/drawing/2014/main" id="{D09963B4-0BC3-4C7A-91C4-67E0B6A51FFC}"/>
              </a:ext>
            </a:extLst>
          </p:cNvPr>
          <p:cNvGraphicFramePr>
            <a:graphicFrameLocks noGrp="1"/>
          </p:cNvGraphicFramePr>
          <p:nvPr>
            <p:ph type="chart" sz="quarter" idx="13"/>
            <p:extLst>
              <p:ext uri="{D42A27DB-BD31-4B8C-83A1-F6EECF244321}">
                <p14:modId xmlns:p14="http://schemas.microsoft.com/office/powerpoint/2010/main" val="3444343657"/>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A1D22937-2322-405B-9F4D-81762A73FCF5}"/>
              </a:ext>
            </a:extLst>
          </p:cNvPr>
          <p:cNvSpPr>
            <a:spLocks noGrp="1"/>
          </p:cNvSpPr>
          <p:nvPr>
            <p:ph type="body" sz="quarter" idx="14"/>
          </p:nvPr>
        </p:nvSpPr>
        <p:spPr/>
        <p:txBody>
          <a:bodyPr/>
          <a:lstStyle/>
          <a:p>
            <a:r>
              <a:rPr lang="en-US"/>
              <a:t>11/13/2023 - 11/27/2023</a:t>
            </a:r>
          </a:p>
        </p:txBody>
      </p:sp>
      <p:sp>
        <p:nvSpPr>
          <p:cNvPr id="5" name="Footer Placeholder 4">
            <a:extLst>
              <a:ext uri="{FF2B5EF4-FFF2-40B4-BE49-F238E27FC236}">
                <a16:creationId xmlns:a16="http://schemas.microsoft.com/office/drawing/2014/main" id="{1D756D30-A6FA-454C-A657-70717CEDBFDF}"/>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4225582640"/>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24E18EE-7952-4C2F-AD77-F786DF5CBD9C}"/>
              </a:ext>
            </a:extLst>
          </p:cNvPr>
          <p:cNvSpPr>
            <a:spLocks noGrp="1"/>
          </p:cNvSpPr>
          <p:nvPr>
            <p:ph type="title"/>
          </p:nvPr>
        </p:nvSpPr>
        <p:spPr/>
        <p:txBody>
          <a:bodyPr/>
          <a:lstStyle/>
          <a:p>
            <a:r>
              <a:rPr lang="en-US"/>
              <a:t>Facebook Own Posts Table | All profiles - 1 of 17</a:t>
            </a:r>
          </a:p>
        </p:txBody>
      </p:sp>
      <p:graphicFrame>
        <p:nvGraphicFramePr>
          <p:cNvPr id="5" name="Table Placeholder 4">
            <a:extLst>
              <a:ext uri="{FF2B5EF4-FFF2-40B4-BE49-F238E27FC236}">
                <a16:creationId xmlns:a16="http://schemas.microsoft.com/office/drawing/2014/main" id="{ADFB2239-C07E-47CB-8EDD-BC3FA9094A8D}"/>
              </a:ext>
            </a:extLst>
          </p:cNvPr>
          <p:cNvGraphicFramePr>
            <a:graphicFrameLocks noGrp="1"/>
          </p:cNvGraphicFramePr>
          <p:nvPr>
            <p:ph type="tbl" sz="quarter" idx="13"/>
            <p:extLst>
              <p:ext uri="{D42A27DB-BD31-4B8C-83A1-F6EECF244321}">
                <p14:modId xmlns:p14="http://schemas.microsoft.com/office/powerpoint/2010/main" val="1523658208"/>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057400">
                  <a:extLst>
                    <a:ext uri="{9D8B030D-6E8A-4147-A177-3AD203B41FA5}">
                      <a16:colId xmlns:a16="http://schemas.microsoft.com/office/drawing/2014/main" val="4160720562"/>
                    </a:ext>
                  </a:extLst>
                </a:gridCol>
                <a:gridCol w="1399032">
                  <a:extLst>
                    <a:ext uri="{9D8B030D-6E8A-4147-A177-3AD203B41FA5}">
                      <a16:colId xmlns:a16="http://schemas.microsoft.com/office/drawing/2014/main" val="3340665677"/>
                    </a:ext>
                  </a:extLst>
                </a:gridCol>
                <a:gridCol w="987552">
                  <a:extLst>
                    <a:ext uri="{9D8B030D-6E8A-4147-A177-3AD203B41FA5}">
                      <a16:colId xmlns:a16="http://schemas.microsoft.com/office/drawing/2014/main" val="2176852274"/>
                    </a:ext>
                  </a:extLst>
                </a:gridCol>
                <a:gridCol w="493776">
                  <a:extLst>
                    <a:ext uri="{9D8B030D-6E8A-4147-A177-3AD203B41FA5}">
                      <a16:colId xmlns:a16="http://schemas.microsoft.com/office/drawing/2014/main" val="253309882"/>
                    </a:ext>
                  </a:extLst>
                </a:gridCol>
                <a:gridCol w="493776">
                  <a:extLst>
                    <a:ext uri="{9D8B030D-6E8A-4147-A177-3AD203B41FA5}">
                      <a16:colId xmlns:a16="http://schemas.microsoft.com/office/drawing/2014/main" val="2085315936"/>
                    </a:ext>
                  </a:extLst>
                </a:gridCol>
                <a:gridCol w="493776">
                  <a:extLst>
                    <a:ext uri="{9D8B030D-6E8A-4147-A177-3AD203B41FA5}">
                      <a16:colId xmlns:a16="http://schemas.microsoft.com/office/drawing/2014/main" val="2368762320"/>
                    </a:ext>
                  </a:extLst>
                </a:gridCol>
                <a:gridCol w="493776">
                  <a:extLst>
                    <a:ext uri="{9D8B030D-6E8A-4147-A177-3AD203B41FA5}">
                      <a16:colId xmlns:a16="http://schemas.microsoft.com/office/drawing/2014/main" val="2572350223"/>
                    </a:ext>
                  </a:extLst>
                </a:gridCol>
                <a:gridCol w="493776">
                  <a:extLst>
                    <a:ext uri="{9D8B030D-6E8A-4147-A177-3AD203B41FA5}">
                      <a16:colId xmlns:a16="http://schemas.microsoft.com/office/drawing/2014/main" val="3533458764"/>
                    </a:ext>
                  </a:extLst>
                </a:gridCol>
                <a:gridCol w="493776">
                  <a:extLst>
                    <a:ext uri="{9D8B030D-6E8A-4147-A177-3AD203B41FA5}">
                      <a16:colId xmlns:a16="http://schemas.microsoft.com/office/drawing/2014/main" val="2040782168"/>
                    </a:ext>
                  </a:extLst>
                </a:gridCol>
                <a:gridCol w="493776">
                  <a:extLst>
                    <a:ext uri="{9D8B030D-6E8A-4147-A177-3AD203B41FA5}">
                      <a16:colId xmlns:a16="http://schemas.microsoft.com/office/drawing/2014/main" val="685514198"/>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Last Updated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Negative 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Shared Post?</a:t>
                      </a:r>
                    </a:p>
                  </a:txBody>
                  <a:tcPr/>
                </a:tc>
                <a:extLst>
                  <a:ext uri="{0D108BD9-81ED-4DB2-BD59-A6C34878D82A}">
                    <a16:rowId xmlns:a16="http://schemas.microsoft.com/office/drawing/2014/main" val="1040731908"/>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fr-FR" sz="1000" b="1" i="0" u="none" strike="noStrike" kern="1200" cap="none" spc="0" normalizeH="0" baseline="0" noProof="0">
                          <a:ln>
                            <a:noFill/>
                          </a:ln>
                          <a:solidFill>
                            <a:prstClr val="black"/>
                          </a:solidFill>
                          <a:effectLst/>
                          <a:uLnTx/>
                          <a:uFillTx/>
                          <a:latin typeface="Calibri"/>
                          <a:ea typeface="+mn-ea"/>
                          <a:cs typeface="+mn-cs"/>
                        </a:rPr>
                        <a:t>IKKS @ikks - 2023-11-27 19:00:01</a:t>
                      </a:r>
                      <a:r>
                        <a:rPr kumimoji="0" lang="fr-FR" sz="1000" b="0" i="0" u="none" strike="noStrike" kern="1200" cap="none" spc="0" normalizeH="0" baseline="0" noProof="0">
                          <a:ln>
                            <a:noFill/>
                          </a:ln>
                          <a:solidFill>
                            <a:prstClr val="black"/>
                          </a:solidFill>
                          <a:effectLst/>
                          <a:uLnTx/>
                          <a:uFillTx/>
                          <a:latin typeface="Calibri"/>
                          <a:ea typeface="+mn-ea"/>
                          <a:cs typeface="+mn-cs"/>
                        </a:rPr>
                        <a:t>
 IKKS x DUVILLARD : LE CONCOURS INSTAGRAM ❄️
Tentez de gagner un week-end à Val d’Isère pour 2 personnes ainsi que 2 tenues de la collab’ 🎿
Rendez-vous sur notre compte Instagram pour participer : https://www.instagram.com/ikksofficial/</a:t>
                      </a:r>
                      <a:endParaRPr kumimoji="0" lang="en-US" sz="1000" b="0" i="0" u="none" strike="noStrike" kern="1200" cap="none" spc="0" normalizeH="0" baseline="0" noProof="0">
                        <a:ln>
                          <a:noFill/>
                        </a:ln>
                        <a:solidFill>
                          <a:prstClr val="black"/>
                        </a:solidFill>
                        <a:effectLst/>
                        <a:uLnTx/>
                        <a:uFillTx/>
                        <a:latin typeface="Calibri"/>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https://quintly-eu-image-storage.s3.amazonaws.com/a61aea67674d5eb472c2c02de85adfd4/34d7f9d7ac0f0dd61620c720c401388e.jpg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01/04/2024 09:56:37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53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44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0.0174 %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Photo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No</a:t>
                      </a:r>
                    </a:p>
                  </a:txBody>
                  <a:tcPr/>
                </a:tc>
                <a:extLst>
                  <a:ext uri="{0D108BD9-81ED-4DB2-BD59-A6C34878D82A}">
                    <a16:rowId xmlns:a16="http://schemas.microsoft.com/office/drawing/2014/main" val="2523709748"/>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fr-FR" sz="1000" b="1" i="0" u="none" strike="noStrike" kern="1200" cap="none" spc="0" normalizeH="0" baseline="0" noProof="0">
                          <a:ln>
                            <a:noFill/>
                          </a:ln>
                          <a:solidFill>
                            <a:prstClr val="black"/>
                          </a:solidFill>
                          <a:effectLst/>
                          <a:uLnTx/>
                          <a:uFillTx/>
                          <a:latin typeface="Calibri"/>
                          <a:ea typeface="+mn-ea"/>
                          <a:cs typeface="+mn-cs"/>
                        </a:rPr>
                        <a:t>Nexity Lyon - 2023-11-27 18:30:01</a:t>
                      </a:r>
                      <a:r>
                        <a:rPr kumimoji="0" lang="fr-FR" sz="1000" b="0" i="0" u="none" strike="noStrike" kern="1200" cap="none" spc="0" normalizeH="0" baseline="0" noProof="0">
                          <a:ln>
                            <a:noFill/>
                          </a:ln>
                          <a:solidFill>
                            <a:prstClr val="black"/>
                          </a:solidFill>
                          <a:effectLst/>
                          <a:uLnTx/>
                          <a:uFillTx/>
                          <a:latin typeface="Calibri"/>
                          <a:ea typeface="+mn-ea"/>
                          <a:cs typeface="+mn-cs"/>
                        </a:rPr>
                        <a:t>
 Vous souhaitez changer de syndic pour gérer votre copropriété ? Nos conseillers sont là pour vous accompagner et répondre à vos besoins actuels 🙂👉 https://bit.ly/44VD75m</a:t>
                      </a:r>
                      <a:endParaRPr kumimoji="0" lang="en-US" sz="1000" b="0" i="0" u="none" strike="noStrike" kern="1200" cap="none" spc="0" normalizeH="0" baseline="0" noProof="0">
                        <a:ln>
                          <a:noFill/>
                        </a:ln>
                        <a:solidFill>
                          <a:prstClr val="black"/>
                        </a:solidFill>
                        <a:effectLst/>
                        <a:uLnTx/>
                        <a:uFillTx/>
                        <a:latin typeface="Calibri"/>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https://quintly-eu-image-storage.s3.amazonaws.com/21738c062283402a8397bd9ee2a1ff8e/272455df1bde403cfbda926fc9d67c8a.jpg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01/04/2024 09:56:36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0.0000 %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Photo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No</a:t>
                      </a:r>
                    </a:p>
                  </a:txBody>
                  <a:tcPr/>
                </a:tc>
                <a:extLst>
                  <a:ext uri="{0D108BD9-81ED-4DB2-BD59-A6C34878D82A}">
                    <a16:rowId xmlns:a16="http://schemas.microsoft.com/office/drawing/2014/main" val="2564523180"/>
                  </a:ext>
                </a:extLst>
              </a:tr>
            </a:tbl>
          </a:graphicData>
        </a:graphic>
      </p:graphicFrame>
      <p:sp>
        <p:nvSpPr>
          <p:cNvPr id="4" name="Text Placeholder 3">
            <a:extLst>
              <a:ext uri="{FF2B5EF4-FFF2-40B4-BE49-F238E27FC236}">
                <a16:creationId xmlns:a16="http://schemas.microsoft.com/office/drawing/2014/main" id="{4184A106-443F-46F3-B2DA-F1A579DC223D}"/>
              </a:ext>
            </a:extLst>
          </p:cNvPr>
          <p:cNvSpPr>
            <a:spLocks noGrp="1"/>
          </p:cNvSpPr>
          <p:nvPr>
            <p:ph type="body" sz="quarter" idx="14"/>
          </p:nvPr>
        </p:nvSpPr>
        <p:spPr/>
        <p:txBody>
          <a:bodyPr/>
          <a:lstStyle/>
          <a:p>
            <a:r>
              <a:rPr lang="en-US"/>
              <a:t>11/13/2023 - 11/27/2023</a:t>
            </a:r>
          </a:p>
        </p:txBody>
      </p:sp>
    </p:spTree>
    <p:extLst>
      <p:ext uri="{BB962C8B-B14F-4D97-AF65-F5344CB8AC3E}">
        <p14:creationId xmlns:p14="http://schemas.microsoft.com/office/powerpoint/2010/main" val="4292391586"/>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EA8953C-13C5-4B6A-B9FC-D7074F42EF48}"/>
              </a:ext>
            </a:extLst>
          </p:cNvPr>
          <p:cNvSpPr>
            <a:spLocks noGrp="1"/>
          </p:cNvSpPr>
          <p:nvPr>
            <p:ph type="title"/>
          </p:nvPr>
        </p:nvSpPr>
        <p:spPr/>
        <p:txBody>
          <a:bodyPr/>
          <a:lstStyle/>
          <a:p>
            <a:r>
              <a:rPr lang="en-US"/>
              <a:t>Facebook Own Posts Table | All profiles - 2 of 17</a:t>
            </a:r>
          </a:p>
        </p:txBody>
      </p:sp>
      <p:graphicFrame>
        <p:nvGraphicFramePr>
          <p:cNvPr id="5" name="Table Placeholder 4">
            <a:extLst>
              <a:ext uri="{FF2B5EF4-FFF2-40B4-BE49-F238E27FC236}">
                <a16:creationId xmlns:a16="http://schemas.microsoft.com/office/drawing/2014/main" id="{487A200E-5632-4BD8-8686-A49491A3D184}"/>
              </a:ext>
            </a:extLst>
          </p:cNvPr>
          <p:cNvGraphicFramePr>
            <a:graphicFrameLocks noGrp="1"/>
          </p:cNvGraphicFramePr>
          <p:nvPr>
            <p:ph type="tbl" sz="quarter" idx="13"/>
            <p:extLst>
              <p:ext uri="{D42A27DB-BD31-4B8C-83A1-F6EECF244321}">
                <p14:modId xmlns:p14="http://schemas.microsoft.com/office/powerpoint/2010/main" val="2816558672"/>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057400">
                  <a:extLst>
                    <a:ext uri="{9D8B030D-6E8A-4147-A177-3AD203B41FA5}">
                      <a16:colId xmlns:a16="http://schemas.microsoft.com/office/drawing/2014/main" val="810841083"/>
                    </a:ext>
                  </a:extLst>
                </a:gridCol>
                <a:gridCol w="1399032">
                  <a:extLst>
                    <a:ext uri="{9D8B030D-6E8A-4147-A177-3AD203B41FA5}">
                      <a16:colId xmlns:a16="http://schemas.microsoft.com/office/drawing/2014/main" val="3155792110"/>
                    </a:ext>
                  </a:extLst>
                </a:gridCol>
                <a:gridCol w="987552">
                  <a:extLst>
                    <a:ext uri="{9D8B030D-6E8A-4147-A177-3AD203B41FA5}">
                      <a16:colId xmlns:a16="http://schemas.microsoft.com/office/drawing/2014/main" val="3795047071"/>
                    </a:ext>
                  </a:extLst>
                </a:gridCol>
                <a:gridCol w="493776">
                  <a:extLst>
                    <a:ext uri="{9D8B030D-6E8A-4147-A177-3AD203B41FA5}">
                      <a16:colId xmlns:a16="http://schemas.microsoft.com/office/drawing/2014/main" val="2229596184"/>
                    </a:ext>
                  </a:extLst>
                </a:gridCol>
                <a:gridCol w="493776">
                  <a:extLst>
                    <a:ext uri="{9D8B030D-6E8A-4147-A177-3AD203B41FA5}">
                      <a16:colId xmlns:a16="http://schemas.microsoft.com/office/drawing/2014/main" val="2392406354"/>
                    </a:ext>
                  </a:extLst>
                </a:gridCol>
                <a:gridCol w="493776">
                  <a:extLst>
                    <a:ext uri="{9D8B030D-6E8A-4147-A177-3AD203B41FA5}">
                      <a16:colId xmlns:a16="http://schemas.microsoft.com/office/drawing/2014/main" val="3015590497"/>
                    </a:ext>
                  </a:extLst>
                </a:gridCol>
                <a:gridCol w="493776">
                  <a:extLst>
                    <a:ext uri="{9D8B030D-6E8A-4147-A177-3AD203B41FA5}">
                      <a16:colId xmlns:a16="http://schemas.microsoft.com/office/drawing/2014/main" val="459061366"/>
                    </a:ext>
                  </a:extLst>
                </a:gridCol>
                <a:gridCol w="493776">
                  <a:extLst>
                    <a:ext uri="{9D8B030D-6E8A-4147-A177-3AD203B41FA5}">
                      <a16:colId xmlns:a16="http://schemas.microsoft.com/office/drawing/2014/main" val="2432220955"/>
                    </a:ext>
                  </a:extLst>
                </a:gridCol>
                <a:gridCol w="493776">
                  <a:extLst>
                    <a:ext uri="{9D8B030D-6E8A-4147-A177-3AD203B41FA5}">
                      <a16:colId xmlns:a16="http://schemas.microsoft.com/office/drawing/2014/main" val="1291235768"/>
                    </a:ext>
                  </a:extLst>
                </a:gridCol>
                <a:gridCol w="493776">
                  <a:extLst>
                    <a:ext uri="{9D8B030D-6E8A-4147-A177-3AD203B41FA5}">
                      <a16:colId xmlns:a16="http://schemas.microsoft.com/office/drawing/2014/main" val="3545308419"/>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Last Updated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Negative 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Shared Post?</a:t>
                      </a:r>
                    </a:p>
                  </a:txBody>
                  <a:tcPr/>
                </a:tc>
                <a:extLst>
                  <a:ext uri="{0D108BD9-81ED-4DB2-BD59-A6C34878D82A}">
                    <a16:rowId xmlns:a16="http://schemas.microsoft.com/office/drawing/2014/main" val="941913152"/>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fr-FR" sz="1000" b="1" i="0" u="none" strike="noStrike" kern="1200" cap="none" spc="0" normalizeH="0" baseline="0" noProof="0">
                          <a:ln>
                            <a:noFill/>
                          </a:ln>
                          <a:solidFill>
                            <a:prstClr val="black"/>
                          </a:solidFill>
                          <a:effectLst/>
                          <a:uLnTx/>
                          <a:uFillTx/>
                          <a:latin typeface="Calibri"/>
                          <a:ea typeface="+mn-ea"/>
                          <a:cs typeface="+mn-cs"/>
                        </a:rPr>
                        <a:t>Nexity Normandie - 2023-11-27 18:30:00</a:t>
                      </a:r>
                      <a:r>
                        <a:rPr kumimoji="0" lang="fr-FR" sz="1000" b="0" i="0" u="none" strike="noStrike" kern="1200" cap="none" spc="0" normalizeH="0" baseline="0" noProof="0">
                          <a:ln>
                            <a:noFill/>
                          </a:ln>
                          <a:solidFill>
                            <a:prstClr val="black"/>
                          </a:solidFill>
                          <a:effectLst/>
                          <a:uLnTx/>
                          <a:uFillTx/>
                          <a:latin typeface="Calibri"/>
                          <a:ea typeface="+mn-ea"/>
                          <a:cs typeface="+mn-cs"/>
                        </a:rPr>
                        <a:t>
 Vous souhaitez changer de syndic pour gérer votre copropriété ? Nos conseillers sont là pour vous accompagner et répondre à vos besoins actuels 🙂👉 https://bit.ly/44VD75m</a:t>
                      </a:r>
                      <a:endParaRPr kumimoji="0" lang="en-US" sz="1000" b="0" i="0" u="none" strike="noStrike" kern="1200" cap="none" spc="0" normalizeH="0" baseline="0" noProof="0">
                        <a:ln>
                          <a:noFill/>
                        </a:ln>
                        <a:solidFill>
                          <a:prstClr val="black"/>
                        </a:solidFill>
                        <a:effectLst/>
                        <a:uLnTx/>
                        <a:uFillTx/>
                        <a:latin typeface="Calibri"/>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https://quintly-eu-image-storage.s3.amazonaws.com/2174890c9709cc262636cb4e44fb792c/272455df1bde403cfbda926fc9d67c8a.jpg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01/04/2024 09:56:34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0.0364 %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Photo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No</a:t>
                      </a:r>
                    </a:p>
                  </a:txBody>
                  <a:tcPr/>
                </a:tc>
                <a:extLst>
                  <a:ext uri="{0D108BD9-81ED-4DB2-BD59-A6C34878D82A}">
                    <a16:rowId xmlns:a16="http://schemas.microsoft.com/office/drawing/2014/main" val="1582439451"/>
                  </a:ext>
                </a:extLst>
              </a:tr>
            </a:tbl>
          </a:graphicData>
        </a:graphic>
      </p:graphicFrame>
      <p:sp>
        <p:nvSpPr>
          <p:cNvPr id="4" name="Text Placeholder 3">
            <a:extLst>
              <a:ext uri="{FF2B5EF4-FFF2-40B4-BE49-F238E27FC236}">
                <a16:creationId xmlns:a16="http://schemas.microsoft.com/office/drawing/2014/main" id="{A9AE55F9-4168-498E-B7FC-238B2C4E5C8D}"/>
              </a:ext>
            </a:extLst>
          </p:cNvPr>
          <p:cNvSpPr>
            <a:spLocks noGrp="1"/>
          </p:cNvSpPr>
          <p:nvPr>
            <p:ph type="body" sz="quarter" idx="14"/>
          </p:nvPr>
        </p:nvSpPr>
        <p:spPr/>
        <p:txBody>
          <a:bodyPr/>
          <a:lstStyle/>
          <a:p>
            <a:r>
              <a:rPr lang="en-US"/>
              <a:t>11/13/2023 - 11/27/2023</a:t>
            </a:r>
          </a:p>
        </p:txBody>
      </p:sp>
    </p:spTree>
    <p:extLst>
      <p:ext uri="{BB962C8B-B14F-4D97-AF65-F5344CB8AC3E}">
        <p14:creationId xmlns:p14="http://schemas.microsoft.com/office/powerpoint/2010/main" val="1237966600"/>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1255B9F-6B6B-4D0C-9F8B-D52B40BA26A5}"/>
              </a:ext>
            </a:extLst>
          </p:cNvPr>
          <p:cNvSpPr>
            <a:spLocks noGrp="1"/>
          </p:cNvSpPr>
          <p:nvPr>
            <p:ph type="title"/>
          </p:nvPr>
        </p:nvSpPr>
        <p:spPr/>
        <p:txBody>
          <a:bodyPr/>
          <a:lstStyle/>
          <a:p>
            <a:r>
              <a:rPr lang="en-US"/>
              <a:t>Facebook Own Posts Table | All profiles - 3 of 17</a:t>
            </a:r>
          </a:p>
        </p:txBody>
      </p:sp>
      <p:graphicFrame>
        <p:nvGraphicFramePr>
          <p:cNvPr id="5" name="Table Placeholder 4">
            <a:extLst>
              <a:ext uri="{FF2B5EF4-FFF2-40B4-BE49-F238E27FC236}">
                <a16:creationId xmlns:a16="http://schemas.microsoft.com/office/drawing/2014/main" id="{901BF7F3-939E-4A41-8E47-53CC48345C7C}"/>
              </a:ext>
            </a:extLst>
          </p:cNvPr>
          <p:cNvGraphicFramePr>
            <a:graphicFrameLocks noGrp="1"/>
          </p:cNvGraphicFramePr>
          <p:nvPr>
            <p:ph type="tbl" sz="quarter" idx="13"/>
            <p:extLst>
              <p:ext uri="{D42A27DB-BD31-4B8C-83A1-F6EECF244321}">
                <p14:modId xmlns:p14="http://schemas.microsoft.com/office/powerpoint/2010/main" val="3455445702"/>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057400">
                  <a:extLst>
                    <a:ext uri="{9D8B030D-6E8A-4147-A177-3AD203B41FA5}">
                      <a16:colId xmlns:a16="http://schemas.microsoft.com/office/drawing/2014/main" val="106307919"/>
                    </a:ext>
                  </a:extLst>
                </a:gridCol>
                <a:gridCol w="1399032">
                  <a:extLst>
                    <a:ext uri="{9D8B030D-6E8A-4147-A177-3AD203B41FA5}">
                      <a16:colId xmlns:a16="http://schemas.microsoft.com/office/drawing/2014/main" val="3397337920"/>
                    </a:ext>
                  </a:extLst>
                </a:gridCol>
                <a:gridCol w="987552">
                  <a:extLst>
                    <a:ext uri="{9D8B030D-6E8A-4147-A177-3AD203B41FA5}">
                      <a16:colId xmlns:a16="http://schemas.microsoft.com/office/drawing/2014/main" val="3479966637"/>
                    </a:ext>
                  </a:extLst>
                </a:gridCol>
                <a:gridCol w="493776">
                  <a:extLst>
                    <a:ext uri="{9D8B030D-6E8A-4147-A177-3AD203B41FA5}">
                      <a16:colId xmlns:a16="http://schemas.microsoft.com/office/drawing/2014/main" val="3230689317"/>
                    </a:ext>
                  </a:extLst>
                </a:gridCol>
                <a:gridCol w="493776">
                  <a:extLst>
                    <a:ext uri="{9D8B030D-6E8A-4147-A177-3AD203B41FA5}">
                      <a16:colId xmlns:a16="http://schemas.microsoft.com/office/drawing/2014/main" val="781640825"/>
                    </a:ext>
                  </a:extLst>
                </a:gridCol>
                <a:gridCol w="493776">
                  <a:extLst>
                    <a:ext uri="{9D8B030D-6E8A-4147-A177-3AD203B41FA5}">
                      <a16:colId xmlns:a16="http://schemas.microsoft.com/office/drawing/2014/main" val="2697982899"/>
                    </a:ext>
                  </a:extLst>
                </a:gridCol>
                <a:gridCol w="493776">
                  <a:extLst>
                    <a:ext uri="{9D8B030D-6E8A-4147-A177-3AD203B41FA5}">
                      <a16:colId xmlns:a16="http://schemas.microsoft.com/office/drawing/2014/main" val="4219290060"/>
                    </a:ext>
                  </a:extLst>
                </a:gridCol>
                <a:gridCol w="493776">
                  <a:extLst>
                    <a:ext uri="{9D8B030D-6E8A-4147-A177-3AD203B41FA5}">
                      <a16:colId xmlns:a16="http://schemas.microsoft.com/office/drawing/2014/main" val="3646211726"/>
                    </a:ext>
                  </a:extLst>
                </a:gridCol>
                <a:gridCol w="493776">
                  <a:extLst>
                    <a:ext uri="{9D8B030D-6E8A-4147-A177-3AD203B41FA5}">
                      <a16:colId xmlns:a16="http://schemas.microsoft.com/office/drawing/2014/main" val="234154316"/>
                    </a:ext>
                  </a:extLst>
                </a:gridCol>
                <a:gridCol w="493776">
                  <a:extLst>
                    <a:ext uri="{9D8B030D-6E8A-4147-A177-3AD203B41FA5}">
                      <a16:colId xmlns:a16="http://schemas.microsoft.com/office/drawing/2014/main" val="1969015843"/>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Last Updated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Negative 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Shared Post?</a:t>
                      </a:r>
                    </a:p>
                  </a:txBody>
                  <a:tcPr/>
                </a:tc>
                <a:extLst>
                  <a:ext uri="{0D108BD9-81ED-4DB2-BD59-A6C34878D82A}">
                    <a16:rowId xmlns:a16="http://schemas.microsoft.com/office/drawing/2014/main" val="1782358864"/>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fr-FR" sz="1000" b="1" i="0" u="none" strike="noStrike" kern="1200" cap="none" spc="0" normalizeH="0" baseline="0" noProof="0">
                          <a:ln>
                            <a:noFill/>
                          </a:ln>
                          <a:solidFill>
                            <a:prstClr val="black"/>
                          </a:solidFill>
                          <a:effectLst/>
                          <a:uLnTx/>
                          <a:uFillTx/>
                          <a:latin typeface="Calibri"/>
                          <a:ea typeface="+mn-ea"/>
                          <a:cs typeface="+mn-cs"/>
                        </a:rPr>
                        <a:t>Audi France - 2023-11-27 17:47:26</a:t>
                      </a:r>
                      <a:r>
                        <a:rPr kumimoji="0" lang="fr-FR" sz="1000" b="0" i="0" u="none" strike="noStrike" kern="1200" cap="none" spc="0" normalizeH="0" baseline="0" noProof="0">
                          <a:ln>
                            <a:noFill/>
                          </a:ln>
                          <a:solidFill>
                            <a:prstClr val="black"/>
                          </a:solidFill>
                          <a:effectLst/>
                          <a:uLnTx/>
                          <a:uFillTx/>
                          <a:latin typeface="Calibri"/>
                          <a:ea typeface="+mn-ea"/>
                          <a:cs typeface="+mn-cs"/>
                        </a:rPr>
                        <a:t>
 Connaissez-vous le charme du Pays basque ? 🌶️
Plongez dans l'univers exclusif du programme myAudi, une opportunité d'explorer la France et ses régions au volant de nos modèles.
Nos membres ont récemment arpenté la Nouvelle-Aquitaine, découvrant les joyaux de Saint Jean Pied de Port à Ainhoa, en passant par Espelette. Ils ont été conquis par les coutumes du Sud-Ouest !
#AudietronGTquattro #myAudiexperience
___
Au quotidien prenez les transports en commun. #SeDéplacerMoinsPolluer</a:t>
                      </a:r>
                      <a:endParaRPr kumimoji="0" lang="en-US" sz="1000" b="0" i="0" u="none" strike="noStrike" kern="1200" cap="none" spc="0" normalizeH="0" baseline="0" noProof="0">
                        <a:ln>
                          <a:noFill/>
                        </a:ln>
                        <a:solidFill>
                          <a:prstClr val="black"/>
                        </a:solidFill>
                        <a:effectLst/>
                        <a:uLnTx/>
                        <a:uFillTx/>
                        <a:latin typeface="Calibri"/>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https://quintly-eu-image-storage.s3.amazonaws.com/43a27a1248599b839741a50547d050f5/a636abfdda6e881c0dda3ee3f348bc60.jpg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01/04/2024 09:56:20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560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492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33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0.0649 %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Video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No</a:t>
                      </a:r>
                    </a:p>
                  </a:txBody>
                  <a:tcPr/>
                </a:tc>
                <a:extLst>
                  <a:ext uri="{0D108BD9-81ED-4DB2-BD59-A6C34878D82A}">
                    <a16:rowId xmlns:a16="http://schemas.microsoft.com/office/drawing/2014/main" val="3205873801"/>
                  </a:ext>
                </a:extLst>
              </a:tr>
            </a:tbl>
          </a:graphicData>
        </a:graphic>
      </p:graphicFrame>
      <p:sp>
        <p:nvSpPr>
          <p:cNvPr id="4" name="Text Placeholder 3">
            <a:extLst>
              <a:ext uri="{FF2B5EF4-FFF2-40B4-BE49-F238E27FC236}">
                <a16:creationId xmlns:a16="http://schemas.microsoft.com/office/drawing/2014/main" id="{983CF58D-9CBB-4BA6-A449-25EFFFA0E79A}"/>
              </a:ext>
            </a:extLst>
          </p:cNvPr>
          <p:cNvSpPr>
            <a:spLocks noGrp="1"/>
          </p:cNvSpPr>
          <p:nvPr>
            <p:ph type="body" sz="quarter" idx="14"/>
          </p:nvPr>
        </p:nvSpPr>
        <p:spPr/>
        <p:txBody>
          <a:bodyPr/>
          <a:lstStyle/>
          <a:p>
            <a:r>
              <a:rPr lang="en-US"/>
              <a:t>11/13/2023 - 11/27/2023</a:t>
            </a:r>
          </a:p>
        </p:txBody>
      </p:sp>
    </p:spTree>
    <p:extLst>
      <p:ext uri="{BB962C8B-B14F-4D97-AF65-F5344CB8AC3E}">
        <p14:creationId xmlns:p14="http://schemas.microsoft.com/office/powerpoint/2010/main" val="4100917298"/>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3E44ECE-16F9-4906-B75F-7E7AF21E5D8B}"/>
              </a:ext>
            </a:extLst>
          </p:cNvPr>
          <p:cNvSpPr>
            <a:spLocks noGrp="1"/>
          </p:cNvSpPr>
          <p:nvPr>
            <p:ph type="title"/>
          </p:nvPr>
        </p:nvSpPr>
        <p:spPr/>
        <p:txBody>
          <a:bodyPr/>
          <a:lstStyle/>
          <a:p>
            <a:r>
              <a:rPr lang="en-US"/>
              <a:t>Facebook Own Posts Table | All profiles - 4 of 17</a:t>
            </a:r>
          </a:p>
        </p:txBody>
      </p:sp>
      <p:graphicFrame>
        <p:nvGraphicFramePr>
          <p:cNvPr id="5" name="Table Placeholder 4">
            <a:extLst>
              <a:ext uri="{FF2B5EF4-FFF2-40B4-BE49-F238E27FC236}">
                <a16:creationId xmlns:a16="http://schemas.microsoft.com/office/drawing/2014/main" id="{89EB84CD-43BC-4376-9B4C-AD4B8E1BC85E}"/>
              </a:ext>
            </a:extLst>
          </p:cNvPr>
          <p:cNvGraphicFramePr>
            <a:graphicFrameLocks noGrp="1"/>
          </p:cNvGraphicFramePr>
          <p:nvPr>
            <p:ph type="tbl" sz="quarter" idx="13"/>
            <p:extLst>
              <p:ext uri="{D42A27DB-BD31-4B8C-83A1-F6EECF244321}">
                <p14:modId xmlns:p14="http://schemas.microsoft.com/office/powerpoint/2010/main" val="798573814"/>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057400">
                  <a:extLst>
                    <a:ext uri="{9D8B030D-6E8A-4147-A177-3AD203B41FA5}">
                      <a16:colId xmlns:a16="http://schemas.microsoft.com/office/drawing/2014/main" val="729060383"/>
                    </a:ext>
                  </a:extLst>
                </a:gridCol>
                <a:gridCol w="1399032">
                  <a:extLst>
                    <a:ext uri="{9D8B030D-6E8A-4147-A177-3AD203B41FA5}">
                      <a16:colId xmlns:a16="http://schemas.microsoft.com/office/drawing/2014/main" val="1760086710"/>
                    </a:ext>
                  </a:extLst>
                </a:gridCol>
                <a:gridCol w="987552">
                  <a:extLst>
                    <a:ext uri="{9D8B030D-6E8A-4147-A177-3AD203B41FA5}">
                      <a16:colId xmlns:a16="http://schemas.microsoft.com/office/drawing/2014/main" val="1344565463"/>
                    </a:ext>
                  </a:extLst>
                </a:gridCol>
                <a:gridCol w="493776">
                  <a:extLst>
                    <a:ext uri="{9D8B030D-6E8A-4147-A177-3AD203B41FA5}">
                      <a16:colId xmlns:a16="http://schemas.microsoft.com/office/drawing/2014/main" val="3340997482"/>
                    </a:ext>
                  </a:extLst>
                </a:gridCol>
                <a:gridCol w="493776">
                  <a:extLst>
                    <a:ext uri="{9D8B030D-6E8A-4147-A177-3AD203B41FA5}">
                      <a16:colId xmlns:a16="http://schemas.microsoft.com/office/drawing/2014/main" val="4251422784"/>
                    </a:ext>
                  </a:extLst>
                </a:gridCol>
                <a:gridCol w="493776">
                  <a:extLst>
                    <a:ext uri="{9D8B030D-6E8A-4147-A177-3AD203B41FA5}">
                      <a16:colId xmlns:a16="http://schemas.microsoft.com/office/drawing/2014/main" val="3401305786"/>
                    </a:ext>
                  </a:extLst>
                </a:gridCol>
                <a:gridCol w="493776">
                  <a:extLst>
                    <a:ext uri="{9D8B030D-6E8A-4147-A177-3AD203B41FA5}">
                      <a16:colId xmlns:a16="http://schemas.microsoft.com/office/drawing/2014/main" val="2518187295"/>
                    </a:ext>
                  </a:extLst>
                </a:gridCol>
                <a:gridCol w="493776">
                  <a:extLst>
                    <a:ext uri="{9D8B030D-6E8A-4147-A177-3AD203B41FA5}">
                      <a16:colId xmlns:a16="http://schemas.microsoft.com/office/drawing/2014/main" val="2878069592"/>
                    </a:ext>
                  </a:extLst>
                </a:gridCol>
                <a:gridCol w="493776">
                  <a:extLst>
                    <a:ext uri="{9D8B030D-6E8A-4147-A177-3AD203B41FA5}">
                      <a16:colId xmlns:a16="http://schemas.microsoft.com/office/drawing/2014/main" val="2830553379"/>
                    </a:ext>
                  </a:extLst>
                </a:gridCol>
                <a:gridCol w="493776">
                  <a:extLst>
                    <a:ext uri="{9D8B030D-6E8A-4147-A177-3AD203B41FA5}">
                      <a16:colId xmlns:a16="http://schemas.microsoft.com/office/drawing/2014/main" val="576012180"/>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Last Updated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Negative 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Shared Post?</a:t>
                      </a:r>
                    </a:p>
                  </a:txBody>
                  <a:tcPr/>
                </a:tc>
                <a:extLst>
                  <a:ext uri="{0D108BD9-81ED-4DB2-BD59-A6C34878D82A}">
                    <a16:rowId xmlns:a16="http://schemas.microsoft.com/office/drawing/2014/main" val="3421716253"/>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fr-FR" sz="1000" b="1" i="0" u="none" strike="noStrike" kern="1200" cap="none" spc="0" normalizeH="0" baseline="0" noProof="0">
                          <a:ln>
                            <a:noFill/>
                          </a:ln>
                          <a:solidFill>
                            <a:prstClr val="black"/>
                          </a:solidFill>
                          <a:effectLst/>
                          <a:uLnTx/>
                          <a:uFillTx/>
                          <a:latin typeface="Calibri"/>
                          <a:ea typeface="+mn-ea"/>
                          <a:cs typeface="+mn-cs"/>
                        </a:rPr>
                        <a:t>Volkswagen @volkswagenfrance - 2023-11-27 12:06:25</a:t>
                      </a:r>
                      <a:r>
                        <a:rPr kumimoji="0" lang="fr-FR" sz="1000" b="0" i="0" u="none" strike="noStrike" kern="1200" cap="none" spc="0" normalizeH="0" baseline="0" noProof="0">
                          <a:ln>
                            <a:noFill/>
                          </a:ln>
                          <a:solidFill>
                            <a:prstClr val="black"/>
                          </a:solidFill>
                          <a:effectLst/>
                          <a:uLnTx/>
                          <a:uFillTx/>
                          <a:latin typeface="Calibri"/>
                          <a:ea typeface="+mn-ea"/>
                          <a:cs typeface="+mn-cs"/>
                        </a:rPr>
                        <a:t>
 La Nouvelle ID.7 100% électrique a plus à vous offrir que son design aérodynamique et ses lignes fluides. 
Avec sa grande autonomie, sa recharge rapide et ses sièges massants et ventilés ErgoActive Premium : la Nouvelle ID.7 représente le nouveau haut de gamme de Volkswagen et redéfinit la performance de la mobilité électrique. 
Découvrez-la ici : bit.ly/3RgAtDs</a:t>
                      </a:r>
                      <a:endParaRPr kumimoji="0" lang="en-US" sz="1000" b="0" i="0" u="none" strike="noStrike" kern="1200" cap="none" spc="0" normalizeH="0" baseline="0" noProof="0">
                        <a:ln>
                          <a:noFill/>
                        </a:ln>
                        <a:solidFill>
                          <a:prstClr val="black"/>
                        </a:solidFill>
                        <a:effectLst/>
                        <a:uLnTx/>
                        <a:uFillTx/>
                        <a:latin typeface="Calibri"/>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https://quintly-eu-image-storage.s3.amazonaws.com/ad6fdbdef2d17acef3b9addbe27e020e/01ee613f8d173e7773a72f16a529a2a6.jpg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01/04/2024 09:56:20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Photo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No</a:t>
                      </a:r>
                    </a:p>
                  </a:txBody>
                  <a:tcPr/>
                </a:tc>
                <a:extLst>
                  <a:ext uri="{0D108BD9-81ED-4DB2-BD59-A6C34878D82A}">
                    <a16:rowId xmlns:a16="http://schemas.microsoft.com/office/drawing/2014/main" val="2537621202"/>
                  </a:ext>
                </a:extLst>
              </a:tr>
            </a:tbl>
          </a:graphicData>
        </a:graphic>
      </p:graphicFrame>
      <p:sp>
        <p:nvSpPr>
          <p:cNvPr id="4" name="Text Placeholder 3">
            <a:extLst>
              <a:ext uri="{FF2B5EF4-FFF2-40B4-BE49-F238E27FC236}">
                <a16:creationId xmlns:a16="http://schemas.microsoft.com/office/drawing/2014/main" id="{DDFBB5E0-979D-4C35-9E7A-9512D58FB1EC}"/>
              </a:ext>
            </a:extLst>
          </p:cNvPr>
          <p:cNvSpPr>
            <a:spLocks noGrp="1"/>
          </p:cNvSpPr>
          <p:nvPr>
            <p:ph type="body" sz="quarter" idx="14"/>
          </p:nvPr>
        </p:nvSpPr>
        <p:spPr/>
        <p:txBody>
          <a:bodyPr/>
          <a:lstStyle/>
          <a:p>
            <a:r>
              <a:rPr lang="en-US"/>
              <a:t>11/13/2023 - 11/27/2023</a:t>
            </a:r>
          </a:p>
        </p:txBody>
      </p:sp>
    </p:spTree>
    <p:extLst>
      <p:ext uri="{BB962C8B-B14F-4D97-AF65-F5344CB8AC3E}">
        <p14:creationId xmlns:p14="http://schemas.microsoft.com/office/powerpoint/2010/main" val="2135150099"/>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19BC80F-EAD0-4576-A15D-352217C357A6}"/>
              </a:ext>
            </a:extLst>
          </p:cNvPr>
          <p:cNvSpPr>
            <a:spLocks noGrp="1"/>
          </p:cNvSpPr>
          <p:nvPr>
            <p:ph type="title"/>
          </p:nvPr>
        </p:nvSpPr>
        <p:spPr/>
        <p:txBody>
          <a:bodyPr/>
          <a:lstStyle/>
          <a:p>
            <a:r>
              <a:rPr lang="en-US"/>
              <a:t>Facebook Own Posts Table | All profiles - 5 of 17</a:t>
            </a:r>
          </a:p>
        </p:txBody>
      </p:sp>
      <p:graphicFrame>
        <p:nvGraphicFramePr>
          <p:cNvPr id="5" name="Table Placeholder 4">
            <a:extLst>
              <a:ext uri="{FF2B5EF4-FFF2-40B4-BE49-F238E27FC236}">
                <a16:creationId xmlns:a16="http://schemas.microsoft.com/office/drawing/2014/main" id="{A370A5EC-4890-401B-A9AE-437A78EFC690}"/>
              </a:ext>
            </a:extLst>
          </p:cNvPr>
          <p:cNvGraphicFramePr>
            <a:graphicFrameLocks noGrp="1"/>
          </p:cNvGraphicFramePr>
          <p:nvPr>
            <p:ph type="tbl" sz="quarter" idx="13"/>
            <p:extLst>
              <p:ext uri="{D42A27DB-BD31-4B8C-83A1-F6EECF244321}">
                <p14:modId xmlns:p14="http://schemas.microsoft.com/office/powerpoint/2010/main" val="629276774"/>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057400">
                  <a:extLst>
                    <a:ext uri="{9D8B030D-6E8A-4147-A177-3AD203B41FA5}">
                      <a16:colId xmlns:a16="http://schemas.microsoft.com/office/drawing/2014/main" val="2015147671"/>
                    </a:ext>
                  </a:extLst>
                </a:gridCol>
                <a:gridCol w="1399032">
                  <a:extLst>
                    <a:ext uri="{9D8B030D-6E8A-4147-A177-3AD203B41FA5}">
                      <a16:colId xmlns:a16="http://schemas.microsoft.com/office/drawing/2014/main" val="1781386310"/>
                    </a:ext>
                  </a:extLst>
                </a:gridCol>
                <a:gridCol w="987552">
                  <a:extLst>
                    <a:ext uri="{9D8B030D-6E8A-4147-A177-3AD203B41FA5}">
                      <a16:colId xmlns:a16="http://schemas.microsoft.com/office/drawing/2014/main" val="3514099950"/>
                    </a:ext>
                  </a:extLst>
                </a:gridCol>
                <a:gridCol w="493776">
                  <a:extLst>
                    <a:ext uri="{9D8B030D-6E8A-4147-A177-3AD203B41FA5}">
                      <a16:colId xmlns:a16="http://schemas.microsoft.com/office/drawing/2014/main" val="2940050208"/>
                    </a:ext>
                  </a:extLst>
                </a:gridCol>
                <a:gridCol w="493776">
                  <a:extLst>
                    <a:ext uri="{9D8B030D-6E8A-4147-A177-3AD203B41FA5}">
                      <a16:colId xmlns:a16="http://schemas.microsoft.com/office/drawing/2014/main" val="1258946654"/>
                    </a:ext>
                  </a:extLst>
                </a:gridCol>
                <a:gridCol w="493776">
                  <a:extLst>
                    <a:ext uri="{9D8B030D-6E8A-4147-A177-3AD203B41FA5}">
                      <a16:colId xmlns:a16="http://schemas.microsoft.com/office/drawing/2014/main" val="1442346057"/>
                    </a:ext>
                  </a:extLst>
                </a:gridCol>
                <a:gridCol w="493776">
                  <a:extLst>
                    <a:ext uri="{9D8B030D-6E8A-4147-A177-3AD203B41FA5}">
                      <a16:colId xmlns:a16="http://schemas.microsoft.com/office/drawing/2014/main" val="1029603139"/>
                    </a:ext>
                  </a:extLst>
                </a:gridCol>
                <a:gridCol w="493776">
                  <a:extLst>
                    <a:ext uri="{9D8B030D-6E8A-4147-A177-3AD203B41FA5}">
                      <a16:colId xmlns:a16="http://schemas.microsoft.com/office/drawing/2014/main" val="4075647966"/>
                    </a:ext>
                  </a:extLst>
                </a:gridCol>
                <a:gridCol w="493776">
                  <a:extLst>
                    <a:ext uri="{9D8B030D-6E8A-4147-A177-3AD203B41FA5}">
                      <a16:colId xmlns:a16="http://schemas.microsoft.com/office/drawing/2014/main" val="2082987638"/>
                    </a:ext>
                  </a:extLst>
                </a:gridCol>
                <a:gridCol w="493776">
                  <a:extLst>
                    <a:ext uri="{9D8B030D-6E8A-4147-A177-3AD203B41FA5}">
                      <a16:colId xmlns:a16="http://schemas.microsoft.com/office/drawing/2014/main" val="913865073"/>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Last Updated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Negative 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Shared Post?</a:t>
                      </a:r>
                    </a:p>
                  </a:txBody>
                  <a:tcPr/>
                </a:tc>
                <a:extLst>
                  <a:ext uri="{0D108BD9-81ED-4DB2-BD59-A6C34878D82A}">
                    <a16:rowId xmlns:a16="http://schemas.microsoft.com/office/drawing/2014/main" val="3173310171"/>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fr-FR" sz="1000" b="1" i="0" u="none" strike="noStrike" kern="1200" cap="none" spc="0" normalizeH="0" baseline="0" noProof="0">
                          <a:ln>
                            <a:noFill/>
                          </a:ln>
                          <a:solidFill>
                            <a:prstClr val="black"/>
                          </a:solidFill>
                          <a:effectLst/>
                          <a:uLnTx/>
                          <a:uFillTx/>
                          <a:latin typeface="Calibri"/>
                          <a:ea typeface="+mn-ea"/>
                          <a:cs typeface="+mn-cs"/>
                        </a:rPr>
                        <a:t>DR SMILE France - 2023-11-27 11:52:28</a:t>
                      </a:r>
                      <a:r>
                        <a:rPr kumimoji="0" lang="fr-FR" sz="1000" b="0" i="0" u="none" strike="noStrike" kern="1200" cap="none" spc="0" normalizeH="0" baseline="0" noProof="0">
                          <a:ln>
                            <a:noFill/>
                          </a:ln>
                          <a:solidFill>
                            <a:prstClr val="black"/>
                          </a:solidFill>
                          <a:effectLst/>
                          <a:uLnTx/>
                          <a:uFillTx/>
                          <a:latin typeface="Calibri"/>
                          <a:ea typeface="+mn-ea"/>
                          <a:cs typeface="+mn-cs"/>
                        </a:rPr>
                        <a:t>
 [ OUVERTURE ✨ ]
DR SMILE continue de grandir !
📍Découvrez notre nouvelle adresse Lille - Boulevard Papin.
Prenez rendez-vous dès maintenant : https://drsmile.fr ✨</a:t>
                      </a:r>
                      <a:endParaRPr kumimoji="0" lang="en-US" sz="1000" b="0" i="0" u="none" strike="noStrike" kern="1200" cap="none" spc="0" normalizeH="0" baseline="0" noProof="0">
                        <a:ln>
                          <a:noFill/>
                        </a:ln>
                        <a:solidFill>
                          <a:prstClr val="black"/>
                        </a:solidFill>
                        <a:effectLst/>
                        <a:uLnTx/>
                        <a:uFillTx/>
                        <a:latin typeface="Calibri"/>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https://quintly-eu-image-storage.s3.amazonaws.com/84e2f04d6dd6c8e85f9b6f56b8a50f56/3047ac189c5e980587323538d6882440.jpg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01/04/2024 09:56:34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0.0243 %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Photo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No</a:t>
                      </a:r>
                    </a:p>
                  </a:txBody>
                  <a:tcPr/>
                </a:tc>
                <a:extLst>
                  <a:ext uri="{0D108BD9-81ED-4DB2-BD59-A6C34878D82A}">
                    <a16:rowId xmlns:a16="http://schemas.microsoft.com/office/drawing/2014/main" val="290688309"/>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Calibri"/>
                          <a:ea typeface="+mn-ea"/>
                          <a:cs typeface="+mn-cs"/>
                        </a:rPr>
                        <a:t>facelift - 2023-11-27 10:05:34</a:t>
                      </a:r>
                      <a:r>
                        <a:rPr kumimoji="0" lang="en-US" sz="1000" b="0" i="0" u="none" strike="noStrike" kern="1200" cap="none" spc="0" normalizeH="0" baseline="0" noProof="0">
                          <a:ln>
                            <a:noFill/>
                          </a:ln>
                          <a:solidFill>
                            <a:prstClr val="black"/>
                          </a:solidFill>
                          <a:effectLst/>
                          <a:uLnTx/>
                          <a:uFillTx/>
                          <a:latin typeface="Calibri"/>
                          <a:ea typeface="+mn-ea"/>
                          <a:cs typeface="+mn-cs"/>
                        </a:rPr>
                        <a:t>
 Kennt ihr auch gewisse Social Media Experten, die angeblich die Wahrheit mit Löffeln gefuttert haben? Ja, wir auch. 🤓
Wir kennen aber auch Facelift und wissen, wie Du mit unserem Tool Dein Social Media Management effizient und erfolgreich handhabst. 🤝
#socialmedia #funny #relatable #socialmediaexpert #socialmediatool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https://quintly-eu-image-storage.s3.amazonaws.com/11260c1de9d4e52a0c73cd0d7f043150/a1dd3edc10425b8f6751c67b6d45b614.jpg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03/07/2024 14:20:47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0.0000 %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Video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No</a:t>
                      </a:r>
                    </a:p>
                  </a:txBody>
                  <a:tcPr/>
                </a:tc>
                <a:extLst>
                  <a:ext uri="{0D108BD9-81ED-4DB2-BD59-A6C34878D82A}">
                    <a16:rowId xmlns:a16="http://schemas.microsoft.com/office/drawing/2014/main" val="3720772835"/>
                  </a:ext>
                </a:extLst>
              </a:tr>
            </a:tbl>
          </a:graphicData>
        </a:graphic>
      </p:graphicFrame>
      <p:sp>
        <p:nvSpPr>
          <p:cNvPr id="4" name="Text Placeholder 3">
            <a:extLst>
              <a:ext uri="{FF2B5EF4-FFF2-40B4-BE49-F238E27FC236}">
                <a16:creationId xmlns:a16="http://schemas.microsoft.com/office/drawing/2014/main" id="{72DCB46C-5158-4057-9B6B-D68B4218C45C}"/>
              </a:ext>
            </a:extLst>
          </p:cNvPr>
          <p:cNvSpPr>
            <a:spLocks noGrp="1"/>
          </p:cNvSpPr>
          <p:nvPr>
            <p:ph type="body" sz="quarter" idx="14"/>
          </p:nvPr>
        </p:nvSpPr>
        <p:spPr/>
        <p:txBody>
          <a:bodyPr/>
          <a:lstStyle/>
          <a:p>
            <a:r>
              <a:rPr lang="en-US"/>
              <a:t>11/13/2023 - 11/27/2023</a:t>
            </a:r>
          </a:p>
        </p:txBody>
      </p:sp>
    </p:spTree>
    <p:extLst>
      <p:ext uri="{BB962C8B-B14F-4D97-AF65-F5344CB8AC3E}">
        <p14:creationId xmlns:p14="http://schemas.microsoft.com/office/powerpoint/2010/main" val="2661772762"/>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DC93A7E-27A5-4E90-9594-B20694FE737E}"/>
              </a:ext>
            </a:extLst>
          </p:cNvPr>
          <p:cNvSpPr>
            <a:spLocks noGrp="1"/>
          </p:cNvSpPr>
          <p:nvPr>
            <p:ph type="title"/>
          </p:nvPr>
        </p:nvSpPr>
        <p:spPr/>
        <p:txBody>
          <a:bodyPr/>
          <a:lstStyle/>
          <a:p>
            <a:r>
              <a:rPr lang="en-US"/>
              <a:t>Facebook Own Posts Table | All profiles - 6 of 17</a:t>
            </a:r>
          </a:p>
        </p:txBody>
      </p:sp>
      <p:graphicFrame>
        <p:nvGraphicFramePr>
          <p:cNvPr id="5" name="Table Placeholder 4">
            <a:extLst>
              <a:ext uri="{FF2B5EF4-FFF2-40B4-BE49-F238E27FC236}">
                <a16:creationId xmlns:a16="http://schemas.microsoft.com/office/drawing/2014/main" id="{34854737-4539-4801-B4C3-EA4A3F786BC9}"/>
              </a:ext>
            </a:extLst>
          </p:cNvPr>
          <p:cNvGraphicFramePr>
            <a:graphicFrameLocks noGrp="1"/>
          </p:cNvGraphicFramePr>
          <p:nvPr>
            <p:ph type="tbl" sz="quarter" idx="13"/>
            <p:extLst>
              <p:ext uri="{D42A27DB-BD31-4B8C-83A1-F6EECF244321}">
                <p14:modId xmlns:p14="http://schemas.microsoft.com/office/powerpoint/2010/main" val="2264165636"/>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057400">
                  <a:extLst>
                    <a:ext uri="{9D8B030D-6E8A-4147-A177-3AD203B41FA5}">
                      <a16:colId xmlns:a16="http://schemas.microsoft.com/office/drawing/2014/main" val="635698049"/>
                    </a:ext>
                  </a:extLst>
                </a:gridCol>
                <a:gridCol w="1399032">
                  <a:extLst>
                    <a:ext uri="{9D8B030D-6E8A-4147-A177-3AD203B41FA5}">
                      <a16:colId xmlns:a16="http://schemas.microsoft.com/office/drawing/2014/main" val="136855353"/>
                    </a:ext>
                  </a:extLst>
                </a:gridCol>
                <a:gridCol w="987552">
                  <a:extLst>
                    <a:ext uri="{9D8B030D-6E8A-4147-A177-3AD203B41FA5}">
                      <a16:colId xmlns:a16="http://schemas.microsoft.com/office/drawing/2014/main" val="1979089254"/>
                    </a:ext>
                  </a:extLst>
                </a:gridCol>
                <a:gridCol w="493776">
                  <a:extLst>
                    <a:ext uri="{9D8B030D-6E8A-4147-A177-3AD203B41FA5}">
                      <a16:colId xmlns:a16="http://schemas.microsoft.com/office/drawing/2014/main" val="256123214"/>
                    </a:ext>
                  </a:extLst>
                </a:gridCol>
                <a:gridCol w="493776">
                  <a:extLst>
                    <a:ext uri="{9D8B030D-6E8A-4147-A177-3AD203B41FA5}">
                      <a16:colId xmlns:a16="http://schemas.microsoft.com/office/drawing/2014/main" val="1712534694"/>
                    </a:ext>
                  </a:extLst>
                </a:gridCol>
                <a:gridCol w="493776">
                  <a:extLst>
                    <a:ext uri="{9D8B030D-6E8A-4147-A177-3AD203B41FA5}">
                      <a16:colId xmlns:a16="http://schemas.microsoft.com/office/drawing/2014/main" val="124417467"/>
                    </a:ext>
                  </a:extLst>
                </a:gridCol>
                <a:gridCol w="493776">
                  <a:extLst>
                    <a:ext uri="{9D8B030D-6E8A-4147-A177-3AD203B41FA5}">
                      <a16:colId xmlns:a16="http://schemas.microsoft.com/office/drawing/2014/main" val="3308905380"/>
                    </a:ext>
                  </a:extLst>
                </a:gridCol>
                <a:gridCol w="493776">
                  <a:extLst>
                    <a:ext uri="{9D8B030D-6E8A-4147-A177-3AD203B41FA5}">
                      <a16:colId xmlns:a16="http://schemas.microsoft.com/office/drawing/2014/main" val="3985866372"/>
                    </a:ext>
                  </a:extLst>
                </a:gridCol>
                <a:gridCol w="493776">
                  <a:extLst>
                    <a:ext uri="{9D8B030D-6E8A-4147-A177-3AD203B41FA5}">
                      <a16:colId xmlns:a16="http://schemas.microsoft.com/office/drawing/2014/main" val="757346468"/>
                    </a:ext>
                  </a:extLst>
                </a:gridCol>
                <a:gridCol w="493776">
                  <a:extLst>
                    <a:ext uri="{9D8B030D-6E8A-4147-A177-3AD203B41FA5}">
                      <a16:colId xmlns:a16="http://schemas.microsoft.com/office/drawing/2014/main" val="3854023238"/>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Last Updated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Negative 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Shared Post?</a:t>
                      </a:r>
                    </a:p>
                  </a:txBody>
                  <a:tcPr/>
                </a:tc>
                <a:extLst>
                  <a:ext uri="{0D108BD9-81ED-4DB2-BD59-A6C34878D82A}">
                    <a16:rowId xmlns:a16="http://schemas.microsoft.com/office/drawing/2014/main" val="3490167642"/>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fr-FR" sz="1000" b="1" i="0" u="none" strike="noStrike" kern="1200" cap="none" spc="0" normalizeH="0" baseline="0" noProof="0">
                          <a:ln>
                            <a:noFill/>
                          </a:ln>
                          <a:solidFill>
                            <a:prstClr val="black"/>
                          </a:solidFill>
                          <a:effectLst/>
                          <a:uLnTx/>
                          <a:uFillTx/>
                          <a:latin typeface="Calibri"/>
                          <a:ea typeface="+mn-ea"/>
                          <a:cs typeface="+mn-cs"/>
                        </a:rPr>
                        <a:t>Mustela France - 2023-11-26 17:00:15</a:t>
                      </a:r>
                      <a:r>
                        <a:rPr kumimoji="0" lang="fr-FR" sz="1000" b="0" i="0" u="none" strike="noStrike" kern="1200" cap="none" spc="0" normalizeH="0" baseline="0" noProof="0">
                          <a:ln>
                            <a:noFill/>
                          </a:ln>
                          <a:solidFill>
                            <a:prstClr val="black"/>
                          </a:solidFill>
                          <a:effectLst/>
                          <a:uLnTx/>
                          <a:uFillTx/>
                          <a:latin typeface="Calibri"/>
                          <a:ea typeface="+mn-ea"/>
                          <a:cs typeface="+mn-cs"/>
                        </a:rPr>
                        <a:t>
 ON REMET CA ! 🥳
On avait envie de venir à votre rencontre dans une autre ville française. De se rassembler entre parents, d'échanger avec des pros de la parentalité, de partager nos tips pour s'entraider… alors la Maison des Parents revient pour un festival… à Rennes !
👉🏼 Où ? Au Jeu de Paume - 12 Rue Saint-Louis, 35000 Rennes
👉🏼 Quand ? Du 26 au 28 janvier 2024
👉🏼 Avec qui ? Le collectif Périnat rennais et plein d'autres professionnels de la parentalité ultra inspirants !
Ateliers parentalité, espace bien-être, café des parents, village de vos marques chouchous, jeux et spectacles enfants, projections, associations...
💙 Découvrez l'évènement : https://lamaisondesparents.fr/
Et taguez vos amis rennais en commentaire 👇🏽
#LaMaisonDesParents #mustela #festival #festivalparentalite #parentalite #futuremaman #futurpapa #jeunemaman #jeunepapa #conseilparentalite #lieuressource</a:t>
                      </a:r>
                      <a:endParaRPr kumimoji="0" lang="en-US" sz="1000" b="0" i="0" u="none" strike="noStrike" kern="1200" cap="none" spc="0" normalizeH="0" baseline="0" noProof="0">
                        <a:ln>
                          <a:noFill/>
                        </a:ln>
                        <a:solidFill>
                          <a:prstClr val="black"/>
                        </a:solidFill>
                        <a:effectLst/>
                        <a:uLnTx/>
                        <a:uFillTx/>
                        <a:latin typeface="Calibri"/>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01/04/2024 09:56:22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0.0040 %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Link</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No</a:t>
                      </a:r>
                    </a:p>
                  </a:txBody>
                  <a:tcPr/>
                </a:tc>
                <a:extLst>
                  <a:ext uri="{0D108BD9-81ED-4DB2-BD59-A6C34878D82A}">
                    <a16:rowId xmlns:a16="http://schemas.microsoft.com/office/drawing/2014/main" val="3337720760"/>
                  </a:ext>
                </a:extLst>
              </a:tr>
            </a:tbl>
          </a:graphicData>
        </a:graphic>
      </p:graphicFrame>
      <p:sp>
        <p:nvSpPr>
          <p:cNvPr id="4" name="Text Placeholder 3">
            <a:extLst>
              <a:ext uri="{FF2B5EF4-FFF2-40B4-BE49-F238E27FC236}">
                <a16:creationId xmlns:a16="http://schemas.microsoft.com/office/drawing/2014/main" id="{6BE084E1-BBCA-4A4A-BC1D-F6B0A1C33ED8}"/>
              </a:ext>
            </a:extLst>
          </p:cNvPr>
          <p:cNvSpPr>
            <a:spLocks noGrp="1"/>
          </p:cNvSpPr>
          <p:nvPr>
            <p:ph type="body" sz="quarter" idx="14"/>
          </p:nvPr>
        </p:nvSpPr>
        <p:spPr/>
        <p:txBody>
          <a:bodyPr/>
          <a:lstStyle/>
          <a:p>
            <a:r>
              <a:rPr lang="en-US"/>
              <a:t>11/13/2023 - 11/27/2023</a:t>
            </a:r>
          </a:p>
        </p:txBody>
      </p:sp>
    </p:spTree>
    <p:extLst>
      <p:ext uri="{BB962C8B-B14F-4D97-AF65-F5344CB8AC3E}">
        <p14:creationId xmlns:p14="http://schemas.microsoft.com/office/powerpoint/2010/main" val="3330759390"/>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A816DCB-BE33-4074-8438-ED9B353EE7FF}"/>
              </a:ext>
            </a:extLst>
          </p:cNvPr>
          <p:cNvSpPr>
            <a:spLocks noGrp="1"/>
          </p:cNvSpPr>
          <p:nvPr>
            <p:ph type="title"/>
          </p:nvPr>
        </p:nvSpPr>
        <p:spPr/>
        <p:txBody>
          <a:bodyPr/>
          <a:lstStyle/>
          <a:p>
            <a:r>
              <a:rPr lang="en-US"/>
              <a:t>Facebook Own Posts Table | All profiles - 7 of 17</a:t>
            </a:r>
          </a:p>
        </p:txBody>
      </p:sp>
      <p:graphicFrame>
        <p:nvGraphicFramePr>
          <p:cNvPr id="5" name="Table Placeholder 4">
            <a:extLst>
              <a:ext uri="{FF2B5EF4-FFF2-40B4-BE49-F238E27FC236}">
                <a16:creationId xmlns:a16="http://schemas.microsoft.com/office/drawing/2014/main" id="{7FD666EF-71DD-4DE0-99D5-800198A9F500}"/>
              </a:ext>
            </a:extLst>
          </p:cNvPr>
          <p:cNvGraphicFramePr>
            <a:graphicFrameLocks noGrp="1"/>
          </p:cNvGraphicFramePr>
          <p:nvPr>
            <p:ph type="tbl" sz="quarter" idx="13"/>
            <p:extLst>
              <p:ext uri="{D42A27DB-BD31-4B8C-83A1-F6EECF244321}">
                <p14:modId xmlns:p14="http://schemas.microsoft.com/office/powerpoint/2010/main" val="1015480761"/>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057400">
                  <a:extLst>
                    <a:ext uri="{9D8B030D-6E8A-4147-A177-3AD203B41FA5}">
                      <a16:colId xmlns:a16="http://schemas.microsoft.com/office/drawing/2014/main" val="2026286751"/>
                    </a:ext>
                  </a:extLst>
                </a:gridCol>
                <a:gridCol w="1399032">
                  <a:extLst>
                    <a:ext uri="{9D8B030D-6E8A-4147-A177-3AD203B41FA5}">
                      <a16:colId xmlns:a16="http://schemas.microsoft.com/office/drawing/2014/main" val="2878853742"/>
                    </a:ext>
                  </a:extLst>
                </a:gridCol>
                <a:gridCol w="987552">
                  <a:extLst>
                    <a:ext uri="{9D8B030D-6E8A-4147-A177-3AD203B41FA5}">
                      <a16:colId xmlns:a16="http://schemas.microsoft.com/office/drawing/2014/main" val="2411023691"/>
                    </a:ext>
                  </a:extLst>
                </a:gridCol>
                <a:gridCol w="493776">
                  <a:extLst>
                    <a:ext uri="{9D8B030D-6E8A-4147-A177-3AD203B41FA5}">
                      <a16:colId xmlns:a16="http://schemas.microsoft.com/office/drawing/2014/main" val="1821679849"/>
                    </a:ext>
                  </a:extLst>
                </a:gridCol>
                <a:gridCol w="493776">
                  <a:extLst>
                    <a:ext uri="{9D8B030D-6E8A-4147-A177-3AD203B41FA5}">
                      <a16:colId xmlns:a16="http://schemas.microsoft.com/office/drawing/2014/main" val="148394645"/>
                    </a:ext>
                  </a:extLst>
                </a:gridCol>
                <a:gridCol w="493776">
                  <a:extLst>
                    <a:ext uri="{9D8B030D-6E8A-4147-A177-3AD203B41FA5}">
                      <a16:colId xmlns:a16="http://schemas.microsoft.com/office/drawing/2014/main" val="2528042325"/>
                    </a:ext>
                  </a:extLst>
                </a:gridCol>
                <a:gridCol w="493776">
                  <a:extLst>
                    <a:ext uri="{9D8B030D-6E8A-4147-A177-3AD203B41FA5}">
                      <a16:colId xmlns:a16="http://schemas.microsoft.com/office/drawing/2014/main" val="2356730069"/>
                    </a:ext>
                  </a:extLst>
                </a:gridCol>
                <a:gridCol w="493776">
                  <a:extLst>
                    <a:ext uri="{9D8B030D-6E8A-4147-A177-3AD203B41FA5}">
                      <a16:colId xmlns:a16="http://schemas.microsoft.com/office/drawing/2014/main" val="608057470"/>
                    </a:ext>
                  </a:extLst>
                </a:gridCol>
                <a:gridCol w="493776">
                  <a:extLst>
                    <a:ext uri="{9D8B030D-6E8A-4147-A177-3AD203B41FA5}">
                      <a16:colId xmlns:a16="http://schemas.microsoft.com/office/drawing/2014/main" val="78900961"/>
                    </a:ext>
                  </a:extLst>
                </a:gridCol>
                <a:gridCol w="493776">
                  <a:extLst>
                    <a:ext uri="{9D8B030D-6E8A-4147-A177-3AD203B41FA5}">
                      <a16:colId xmlns:a16="http://schemas.microsoft.com/office/drawing/2014/main" val="749387076"/>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Last Updated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Negative 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Shared Post?</a:t>
                      </a:r>
                    </a:p>
                  </a:txBody>
                  <a:tcPr/>
                </a:tc>
                <a:extLst>
                  <a:ext uri="{0D108BD9-81ED-4DB2-BD59-A6C34878D82A}">
                    <a16:rowId xmlns:a16="http://schemas.microsoft.com/office/drawing/2014/main" val="4206896452"/>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Calibri"/>
                          <a:ea typeface="+mn-ea"/>
                          <a:cs typeface="+mn-cs"/>
                        </a:rPr>
                        <a:t>Renault @Renault - 2023-11-26 14:00:26</a:t>
                      </a:r>
                      <a:r>
                        <a:rPr kumimoji="0" lang="en-US" sz="1000" b="0" i="0" u="none" strike="noStrike" kern="1200" cap="none" spc="0" normalizeH="0" baseline="0" noProof="0">
                          <a:ln>
                            <a:noFill/>
                          </a:ln>
                          <a:solidFill>
                            <a:prstClr val="black"/>
                          </a:solidFill>
                          <a:effectLst/>
                          <a:uLnTx/>
                          <a:uFillTx/>
                          <a:latin typeface="Calibri"/>
                          <a:ea typeface="+mn-ea"/>
                          <a:cs typeface="+mn-cs"/>
                        </a:rPr>
                        <a:t>
 a gift to start little ones on their driving lessons from 26 months old? hohohoriginals, wish granted! vintage #Renault ‘mute the hot rod’ ride-on car, on the road at the perfect time for Xmas orders. exclusively on the #TheOriginals online store. bit.ly/the-originals-store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https://quintly-eu-image-storage.s3.amazonaws.com/b0ad6b5a160e6a640a8cf6d1942edef3/bb80ab9c3406f7889d5c034246daa70b.jpg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01/04/2024 09:56:35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65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59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0.0004 %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Album</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No</a:t>
                      </a:r>
                    </a:p>
                  </a:txBody>
                  <a:tcPr/>
                </a:tc>
                <a:extLst>
                  <a:ext uri="{0D108BD9-81ED-4DB2-BD59-A6C34878D82A}">
                    <a16:rowId xmlns:a16="http://schemas.microsoft.com/office/drawing/2014/main" val="994525157"/>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fr-FR" sz="1000" b="1" i="0" u="none" strike="noStrike" kern="1200" cap="none" spc="0" normalizeH="0" baseline="0" noProof="0">
                          <a:ln>
                            <a:noFill/>
                          </a:ln>
                          <a:solidFill>
                            <a:prstClr val="black"/>
                          </a:solidFill>
                          <a:effectLst/>
                          <a:uLnTx/>
                          <a:uFillTx/>
                          <a:latin typeface="Calibri"/>
                          <a:ea typeface="+mn-ea"/>
                          <a:cs typeface="+mn-cs"/>
                        </a:rPr>
                        <a:t>Peugeot @PeugeotFrance - 2023-11-26 11:02:18</a:t>
                      </a:r>
                      <a:r>
                        <a:rPr kumimoji="0" lang="fr-FR" sz="1000" b="0" i="0" u="none" strike="noStrike" kern="1200" cap="none" spc="0" normalizeH="0" baseline="0" noProof="0">
                          <a:ln>
                            <a:noFill/>
                          </a:ln>
                          <a:solidFill>
                            <a:prstClr val="black"/>
                          </a:solidFill>
                          <a:effectLst/>
                          <a:uLnTx/>
                          <a:uFillTx/>
                          <a:latin typeface="Calibri"/>
                          <a:ea typeface="+mn-ea"/>
                          <a:cs typeface="+mn-cs"/>
                        </a:rPr>
                        <a:t>
 Séduit par notre Nouvelle #Peugeot308 ? Découvrez nos offres ici : https://www.peugeot.fr/offres/308-hybrid.html</a:t>
                      </a:r>
                      <a:endParaRPr kumimoji="0" lang="en-US" sz="1000" b="0" i="0" u="none" strike="noStrike" kern="1200" cap="none" spc="0" normalizeH="0" baseline="0" noProof="0">
                        <a:ln>
                          <a:noFill/>
                        </a:ln>
                        <a:solidFill>
                          <a:prstClr val="black"/>
                        </a:solidFill>
                        <a:effectLst/>
                        <a:uLnTx/>
                        <a:uFillTx/>
                        <a:latin typeface="Calibri"/>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https://quintly-eu-image-storage.s3.amazonaws.com/d29d78590c4810464b4640f9a8145157/05130bf4c21eb6c5c01cad8a4464dd09.jpg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01/04/2024 09:56:24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191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129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49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0.0015 %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Video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No</a:t>
                      </a:r>
                    </a:p>
                  </a:txBody>
                  <a:tcPr/>
                </a:tc>
                <a:extLst>
                  <a:ext uri="{0D108BD9-81ED-4DB2-BD59-A6C34878D82A}">
                    <a16:rowId xmlns:a16="http://schemas.microsoft.com/office/drawing/2014/main" val="3561547306"/>
                  </a:ext>
                </a:extLst>
              </a:tr>
            </a:tbl>
          </a:graphicData>
        </a:graphic>
      </p:graphicFrame>
      <p:sp>
        <p:nvSpPr>
          <p:cNvPr id="4" name="Text Placeholder 3">
            <a:extLst>
              <a:ext uri="{FF2B5EF4-FFF2-40B4-BE49-F238E27FC236}">
                <a16:creationId xmlns:a16="http://schemas.microsoft.com/office/drawing/2014/main" id="{6E5A448B-8144-40BF-9DDB-B53F5DFEB13C}"/>
              </a:ext>
            </a:extLst>
          </p:cNvPr>
          <p:cNvSpPr>
            <a:spLocks noGrp="1"/>
          </p:cNvSpPr>
          <p:nvPr>
            <p:ph type="body" sz="quarter" idx="14"/>
          </p:nvPr>
        </p:nvSpPr>
        <p:spPr/>
        <p:txBody>
          <a:bodyPr/>
          <a:lstStyle/>
          <a:p>
            <a:r>
              <a:rPr lang="en-US"/>
              <a:t>11/13/2023 - 11/27/2023</a:t>
            </a:r>
          </a:p>
        </p:txBody>
      </p:sp>
    </p:spTree>
    <p:extLst>
      <p:ext uri="{BB962C8B-B14F-4D97-AF65-F5344CB8AC3E}">
        <p14:creationId xmlns:p14="http://schemas.microsoft.com/office/powerpoint/2010/main" val="2176730142"/>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BA5C973-C3D0-4F47-BFFE-89800DE2B13E}"/>
              </a:ext>
            </a:extLst>
          </p:cNvPr>
          <p:cNvSpPr>
            <a:spLocks noGrp="1"/>
          </p:cNvSpPr>
          <p:nvPr>
            <p:ph type="title"/>
          </p:nvPr>
        </p:nvSpPr>
        <p:spPr/>
        <p:txBody>
          <a:bodyPr/>
          <a:lstStyle/>
          <a:p>
            <a:r>
              <a:rPr lang="en-US"/>
              <a:t>Facebook Own Posts Table | All profiles - 8 of 17</a:t>
            </a:r>
          </a:p>
        </p:txBody>
      </p:sp>
      <p:graphicFrame>
        <p:nvGraphicFramePr>
          <p:cNvPr id="5" name="Table Placeholder 4">
            <a:extLst>
              <a:ext uri="{FF2B5EF4-FFF2-40B4-BE49-F238E27FC236}">
                <a16:creationId xmlns:a16="http://schemas.microsoft.com/office/drawing/2014/main" id="{F6A24EFC-7F9D-4153-8FF6-EF69EAF49786}"/>
              </a:ext>
            </a:extLst>
          </p:cNvPr>
          <p:cNvGraphicFramePr>
            <a:graphicFrameLocks noGrp="1"/>
          </p:cNvGraphicFramePr>
          <p:nvPr>
            <p:ph type="tbl" sz="quarter" idx="13"/>
            <p:extLst>
              <p:ext uri="{D42A27DB-BD31-4B8C-83A1-F6EECF244321}">
                <p14:modId xmlns:p14="http://schemas.microsoft.com/office/powerpoint/2010/main" val="181826744"/>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057400">
                  <a:extLst>
                    <a:ext uri="{9D8B030D-6E8A-4147-A177-3AD203B41FA5}">
                      <a16:colId xmlns:a16="http://schemas.microsoft.com/office/drawing/2014/main" val="1004373857"/>
                    </a:ext>
                  </a:extLst>
                </a:gridCol>
                <a:gridCol w="1399032">
                  <a:extLst>
                    <a:ext uri="{9D8B030D-6E8A-4147-A177-3AD203B41FA5}">
                      <a16:colId xmlns:a16="http://schemas.microsoft.com/office/drawing/2014/main" val="2150172988"/>
                    </a:ext>
                  </a:extLst>
                </a:gridCol>
                <a:gridCol w="987552">
                  <a:extLst>
                    <a:ext uri="{9D8B030D-6E8A-4147-A177-3AD203B41FA5}">
                      <a16:colId xmlns:a16="http://schemas.microsoft.com/office/drawing/2014/main" val="2202071937"/>
                    </a:ext>
                  </a:extLst>
                </a:gridCol>
                <a:gridCol w="493776">
                  <a:extLst>
                    <a:ext uri="{9D8B030D-6E8A-4147-A177-3AD203B41FA5}">
                      <a16:colId xmlns:a16="http://schemas.microsoft.com/office/drawing/2014/main" val="3867728753"/>
                    </a:ext>
                  </a:extLst>
                </a:gridCol>
                <a:gridCol w="493776">
                  <a:extLst>
                    <a:ext uri="{9D8B030D-6E8A-4147-A177-3AD203B41FA5}">
                      <a16:colId xmlns:a16="http://schemas.microsoft.com/office/drawing/2014/main" val="623884496"/>
                    </a:ext>
                  </a:extLst>
                </a:gridCol>
                <a:gridCol w="493776">
                  <a:extLst>
                    <a:ext uri="{9D8B030D-6E8A-4147-A177-3AD203B41FA5}">
                      <a16:colId xmlns:a16="http://schemas.microsoft.com/office/drawing/2014/main" val="401247398"/>
                    </a:ext>
                  </a:extLst>
                </a:gridCol>
                <a:gridCol w="493776">
                  <a:extLst>
                    <a:ext uri="{9D8B030D-6E8A-4147-A177-3AD203B41FA5}">
                      <a16:colId xmlns:a16="http://schemas.microsoft.com/office/drawing/2014/main" val="2034544341"/>
                    </a:ext>
                  </a:extLst>
                </a:gridCol>
                <a:gridCol w="493776">
                  <a:extLst>
                    <a:ext uri="{9D8B030D-6E8A-4147-A177-3AD203B41FA5}">
                      <a16:colId xmlns:a16="http://schemas.microsoft.com/office/drawing/2014/main" val="1915618309"/>
                    </a:ext>
                  </a:extLst>
                </a:gridCol>
                <a:gridCol w="493776">
                  <a:extLst>
                    <a:ext uri="{9D8B030D-6E8A-4147-A177-3AD203B41FA5}">
                      <a16:colId xmlns:a16="http://schemas.microsoft.com/office/drawing/2014/main" val="158303255"/>
                    </a:ext>
                  </a:extLst>
                </a:gridCol>
                <a:gridCol w="493776">
                  <a:extLst>
                    <a:ext uri="{9D8B030D-6E8A-4147-A177-3AD203B41FA5}">
                      <a16:colId xmlns:a16="http://schemas.microsoft.com/office/drawing/2014/main" val="2679562418"/>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Last Updated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Negative 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Shared Post?</a:t>
                      </a:r>
                    </a:p>
                  </a:txBody>
                  <a:tcPr/>
                </a:tc>
                <a:extLst>
                  <a:ext uri="{0D108BD9-81ED-4DB2-BD59-A6C34878D82A}">
                    <a16:rowId xmlns:a16="http://schemas.microsoft.com/office/drawing/2014/main" val="811033881"/>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fr-FR" sz="1000" b="1" i="0" u="none" strike="noStrike" kern="1200" cap="none" spc="0" normalizeH="0" baseline="0" noProof="0">
                          <a:ln>
                            <a:noFill/>
                          </a:ln>
                          <a:solidFill>
                            <a:prstClr val="black"/>
                          </a:solidFill>
                          <a:effectLst/>
                          <a:uLnTx/>
                          <a:uFillTx/>
                          <a:latin typeface="Calibri"/>
                          <a:ea typeface="+mn-ea"/>
                          <a:cs typeface="+mn-cs"/>
                        </a:rPr>
                        <a:t>Retail Renault Group France - 2023-11-25 19:00:06</a:t>
                      </a:r>
                      <a:r>
                        <a:rPr kumimoji="0" lang="fr-FR" sz="1000" b="0" i="0" u="none" strike="noStrike" kern="1200" cap="none" spc="0" normalizeH="0" baseline="0" noProof="0">
                          <a:ln>
                            <a:noFill/>
                          </a:ln>
                          <a:solidFill>
                            <a:prstClr val="black"/>
                          </a:solidFill>
                          <a:effectLst/>
                          <a:uLnTx/>
                          <a:uFillTx/>
                          <a:latin typeface="Calibri"/>
                          <a:ea typeface="+mn-ea"/>
                          <a:cs typeface="+mn-cs"/>
                        </a:rPr>
                        <a:t>
 [Offre Renault Care Service]
jusqu'au 31 décembre, profitez de 30€ déduits* sur l'achat et la pose d'une batterie neuve. prenez rendez-vous dans l'atelier RRG le plus proche de chez vous : https://bit.ly/3MZs059
*voir conditions en concession</a:t>
                      </a:r>
                      <a:endParaRPr kumimoji="0" lang="en-US" sz="1000" b="0" i="0" u="none" strike="noStrike" kern="1200" cap="none" spc="0" normalizeH="0" baseline="0" noProof="0">
                        <a:ln>
                          <a:noFill/>
                        </a:ln>
                        <a:solidFill>
                          <a:prstClr val="black"/>
                        </a:solidFill>
                        <a:effectLst/>
                        <a:uLnTx/>
                        <a:uFillTx/>
                        <a:latin typeface="Calibri"/>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https://quintly-eu-image-storage.s3.amazonaws.com/4b69b082370ae26dedb6aead50334165/9db5ba883d8af5ade91b0cf752c031b4.jpg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01/04/2024 09:56:19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0.0082 %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Photo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No</a:t>
                      </a:r>
                    </a:p>
                  </a:txBody>
                  <a:tcPr/>
                </a:tc>
                <a:extLst>
                  <a:ext uri="{0D108BD9-81ED-4DB2-BD59-A6C34878D82A}">
                    <a16:rowId xmlns:a16="http://schemas.microsoft.com/office/drawing/2014/main" val="118573656"/>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fr-FR" sz="1000" b="1" i="0" u="none" strike="noStrike" kern="1200" cap="none" spc="0" normalizeH="0" baseline="0" noProof="0">
                          <a:ln>
                            <a:noFill/>
                          </a:ln>
                          <a:solidFill>
                            <a:prstClr val="black"/>
                          </a:solidFill>
                          <a:effectLst/>
                          <a:uLnTx/>
                          <a:uFillTx/>
                          <a:latin typeface="Calibri"/>
                          <a:ea typeface="+mn-ea"/>
                          <a:cs typeface="+mn-cs"/>
                        </a:rPr>
                        <a:t>IKKS @ikks - 2023-11-25 19:00:01</a:t>
                      </a:r>
                      <a:r>
                        <a:rPr kumimoji="0" lang="fr-FR" sz="1000" b="0" i="0" u="none" strike="noStrike" kern="1200" cap="none" spc="0" normalizeH="0" baseline="0" noProof="0">
                          <a:ln>
                            <a:noFill/>
                          </a:ln>
                          <a:solidFill>
                            <a:prstClr val="black"/>
                          </a:solidFill>
                          <a:effectLst/>
                          <a:uLnTx/>
                          <a:uFillTx/>
                          <a:latin typeface="Calibri"/>
                          <a:ea typeface="+mn-ea"/>
                          <a:cs typeface="+mn-cs"/>
                        </a:rPr>
                        <a:t>
 “Dans la famille Glitter, je voudrais l’Argent !” 
On craque pour le modèle THE 1 réinterprété dans un cuir de vachette argent métallisé aux métalleries ton sur ton.
À découvrir sur ikks.com et en boutiques.</a:t>
                      </a:r>
                      <a:endParaRPr kumimoji="0" lang="en-US" sz="1000" b="0" i="0" u="none" strike="noStrike" kern="1200" cap="none" spc="0" normalizeH="0" baseline="0" noProof="0">
                        <a:ln>
                          <a:noFill/>
                        </a:ln>
                        <a:solidFill>
                          <a:prstClr val="black"/>
                        </a:solidFill>
                        <a:effectLst/>
                        <a:uLnTx/>
                        <a:uFillTx/>
                        <a:latin typeface="Calibri"/>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https://quintly-eu-image-storage.s3.amazonaws.com/a61aea67674d5eb472c2c02de85adfd4/2a3efe4114f1f1d4cb60163ae58b08b2.jpg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01/04/2024 09:56:37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65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58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0.0213 %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Album</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No</a:t>
                      </a:r>
                    </a:p>
                  </a:txBody>
                  <a:tcPr/>
                </a:tc>
                <a:extLst>
                  <a:ext uri="{0D108BD9-81ED-4DB2-BD59-A6C34878D82A}">
                    <a16:rowId xmlns:a16="http://schemas.microsoft.com/office/drawing/2014/main" val="466221109"/>
                  </a:ext>
                </a:extLst>
              </a:tr>
            </a:tbl>
          </a:graphicData>
        </a:graphic>
      </p:graphicFrame>
      <p:sp>
        <p:nvSpPr>
          <p:cNvPr id="4" name="Text Placeholder 3">
            <a:extLst>
              <a:ext uri="{FF2B5EF4-FFF2-40B4-BE49-F238E27FC236}">
                <a16:creationId xmlns:a16="http://schemas.microsoft.com/office/drawing/2014/main" id="{ACF55172-DECC-4948-8E7F-4CE1F2EF5EC7}"/>
              </a:ext>
            </a:extLst>
          </p:cNvPr>
          <p:cNvSpPr>
            <a:spLocks noGrp="1"/>
          </p:cNvSpPr>
          <p:nvPr>
            <p:ph type="body" sz="quarter" idx="14"/>
          </p:nvPr>
        </p:nvSpPr>
        <p:spPr/>
        <p:txBody>
          <a:bodyPr/>
          <a:lstStyle/>
          <a:p>
            <a:r>
              <a:rPr lang="en-US"/>
              <a:t>11/13/2023 - 11/27/2023</a:t>
            </a:r>
          </a:p>
        </p:txBody>
      </p:sp>
    </p:spTree>
    <p:extLst>
      <p:ext uri="{BB962C8B-B14F-4D97-AF65-F5344CB8AC3E}">
        <p14:creationId xmlns:p14="http://schemas.microsoft.com/office/powerpoint/2010/main" val="3508491623"/>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06685F3-31CE-4A3C-9806-7BA94286D417}"/>
              </a:ext>
            </a:extLst>
          </p:cNvPr>
          <p:cNvSpPr>
            <a:spLocks noGrp="1"/>
          </p:cNvSpPr>
          <p:nvPr>
            <p:ph type="title"/>
          </p:nvPr>
        </p:nvSpPr>
        <p:spPr/>
        <p:txBody>
          <a:bodyPr/>
          <a:lstStyle/>
          <a:p>
            <a:r>
              <a:rPr lang="en-US"/>
              <a:t>Facebook Own Posts Table | All profiles - 9 of 17</a:t>
            </a:r>
          </a:p>
        </p:txBody>
      </p:sp>
      <p:graphicFrame>
        <p:nvGraphicFramePr>
          <p:cNvPr id="5" name="Table Placeholder 4">
            <a:extLst>
              <a:ext uri="{FF2B5EF4-FFF2-40B4-BE49-F238E27FC236}">
                <a16:creationId xmlns:a16="http://schemas.microsoft.com/office/drawing/2014/main" id="{BD196106-1DE5-4B8B-BDC4-11A70662D365}"/>
              </a:ext>
            </a:extLst>
          </p:cNvPr>
          <p:cNvGraphicFramePr>
            <a:graphicFrameLocks noGrp="1"/>
          </p:cNvGraphicFramePr>
          <p:nvPr>
            <p:ph type="tbl" sz="quarter" idx="13"/>
            <p:extLst>
              <p:ext uri="{D42A27DB-BD31-4B8C-83A1-F6EECF244321}">
                <p14:modId xmlns:p14="http://schemas.microsoft.com/office/powerpoint/2010/main" val="2048483779"/>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057400">
                  <a:extLst>
                    <a:ext uri="{9D8B030D-6E8A-4147-A177-3AD203B41FA5}">
                      <a16:colId xmlns:a16="http://schemas.microsoft.com/office/drawing/2014/main" val="722613701"/>
                    </a:ext>
                  </a:extLst>
                </a:gridCol>
                <a:gridCol w="1399032">
                  <a:extLst>
                    <a:ext uri="{9D8B030D-6E8A-4147-A177-3AD203B41FA5}">
                      <a16:colId xmlns:a16="http://schemas.microsoft.com/office/drawing/2014/main" val="1118369395"/>
                    </a:ext>
                  </a:extLst>
                </a:gridCol>
                <a:gridCol w="987552">
                  <a:extLst>
                    <a:ext uri="{9D8B030D-6E8A-4147-A177-3AD203B41FA5}">
                      <a16:colId xmlns:a16="http://schemas.microsoft.com/office/drawing/2014/main" val="3690828091"/>
                    </a:ext>
                  </a:extLst>
                </a:gridCol>
                <a:gridCol w="493776">
                  <a:extLst>
                    <a:ext uri="{9D8B030D-6E8A-4147-A177-3AD203B41FA5}">
                      <a16:colId xmlns:a16="http://schemas.microsoft.com/office/drawing/2014/main" val="3768616265"/>
                    </a:ext>
                  </a:extLst>
                </a:gridCol>
                <a:gridCol w="493776">
                  <a:extLst>
                    <a:ext uri="{9D8B030D-6E8A-4147-A177-3AD203B41FA5}">
                      <a16:colId xmlns:a16="http://schemas.microsoft.com/office/drawing/2014/main" val="3679087759"/>
                    </a:ext>
                  </a:extLst>
                </a:gridCol>
                <a:gridCol w="493776">
                  <a:extLst>
                    <a:ext uri="{9D8B030D-6E8A-4147-A177-3AD203B41FA5}">
                      <a16:colId xmlns:a16="http://schemas.microsoft.com/office/drawing/2014/main" val="1283283865"/>
                    </a:ext>
                  </a:extLst>
                </a:gridCol>
                <a:gridCol w="493776">
                  <a:extLst>
                    <a:ext uri="{9D8B030D-6E8A-4147-A177-3AD203B41FA5}">
                      <a16:colId xmlns:a16="http://schemas.microsoft.com/office/drawing/2014/main" val="4182122041"/>
                    </a:ext>
                  </a:extLst>
                </a:gridCol>
                <a:gridCol w="493776">
                  <a:extLst>
                    <a:ext uri="{9D8B030D-6E8A-4147-A177-3AD203B41FA5}">
                      <a16:colId xmlns:a16="http://schemas.microsoft.com/office/drawing/2014/main" val="3703156343"/>
                    </a:ext>
                  </a:extLst>
                </a:gridCol>
                <a:gridCol w="493776">
                  <a:extLst>
                    <a:ext uri="{9D8B030D-6E8A-4147-A177-3AD203B41FA5}">
                      <a16:colId xmlns:a16="http://schemas.microsoft.com/office/drawing/2014/main" val="2886581191"/>
                    </a:ext>
                  </a:extLst>
                </a:gridCol>
                <a:gridCol w="493776">
                  <a:extLst>
                    <a:ext uri="{9D8B030D-6E8A-4147-A177-3AD203B41FA5}">
                      <a16:colId xmlns:a16="http://schemas.microsoft.com/office/drawing/2014/main" val="2227163330"/>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Last Updated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Negative 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Shared Post?</a:t>
                      </a:r>
                    </a:p>
                  </a:txBody>
                  <a:tcPr/>
                </a:tc>
                <a:extLst>
                  <a:ext uri="{0D108BD9-81ED-4DB2-BD59-A6C34878D82A}">
                    <a16:rowId xmlns:a16="http://schemas.microsoft.com/office/drawing/2014/main" val="2934308275"/>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Calibri"/>
                          <a:ea typeface="+mn-ea"/>
                          <a:cs typeface="+mn-cs"/>
                        </a:rPr>
                        <a:t>Renault @Renault - 2023-11-25 14:00:41</a:t>
                      </a:r>
                      <a:r>
                        <a:rPr kumimoji="0" lang="en-US" sz="1000" b="0" i="0" u="none" strike="noStrike" kern="1200" cap="none" spc="0" normalizeH="0" baseline="0" noProof="0">
                          <a:ln>
                            <a:noFill/>
                          </a:ln>
                          <a:solidFill>
                            <a:prstClr val="black"/>
                          </a:solidFill>
                          <a:effectLst/>
                          <a:uLnTx/>
                          <a:uFillTx/>
                          <a:latin typeface="Calibri"/>
                          <a:ea typeface="+mn-ea"/>
                          <a:cs typeface="+mn-cs"/>
                        </a:rPr>
                        <a:t>
 when it comes to original gifts, you might as well go extra original! hohohoriginals, wish granted. the Originals RNLT collection is available at the perfect time for Christmas orders. exclusively on the #TheOriginals online store https://bit.ly/the-originals-store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https://quintly-eu-image-storage.s3.amazonaws.com/b0ad6b5a160e6a640a8cf6d1942edef3/f74a46c52f4a619c5a2e358fab29db16.jpg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01/04/2024 09:56:35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44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41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0.0002 %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Album</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No</a:t>
                      </a:r>
                    </a:p>
                  </a:txBody>
                  <a:tcPr/>
                </a:tc>
                <a:extLst>
                  <a:ext uri="{0D108BD9-81ED-4DB2-BD59-A6C34878D82A}">
                    <a16:rowId xmlns:a16="http://schemas.microsoft.com/office/drawing/2014/main" val="1264629839"/>
                  </a:ext>
                </a:extLst>
              </a:tr>
            </a:tbl>
          </a:graphicData>
        </a:graphic>
      </p:graphicFrame>
      <p:sp>
        <p:nvSpPr>
          <p:cNvPr id="4" name="Text Placeholder 3">
            <a:extLst>
              <a:ext uri="{FF2B5EF4-FFF2-40B4-BE49-F238E27FC236}">
                <a16:creationId xmlns:a16="http://schemas.microsoft.com/office/drawing/2014/main" id="{9A097C93-859F-4601-BC95-9208781A1721}"/>
              </a:ext>
            </a:extLst>
          </p:cNvPr>
          <p:cNvSpPr>
            <a:spLocks noGrp="1"/>
          </p:cNvSpPr>
          <p:nvPr>
            <p:ph type="body" sz="quarter" idx="14"/>
          </p:nvPr>
        </p:nvSpPr>
        <p:spPr/>
        <p:txBody>
          <a:bodyPr/>
          <a:lstStyle/>
          <a:p>
            <a:r>
              <a:rPr lang="en-US"/>
              <a:t>11/13/2023 - 11/27/2023</a:t>
            </a:r>
          </a:p>
        </p:txBody>
      </p:sp>
    </p:spTree>
    <p:extLst>
      <p:ext uri="{BB962C8B-B14F-4D97-AF65-F5344CB8AC3E}">
        <p14:creationId xmlns:p14="http://schemas.microsoft.com/office/powerpoint/2010/main" val="1213234050"/>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5F82E9F-67F5-4D77-8526-37A0204111A2}"/>
              </a:ext>
            </a:extLst>
          </p:cNvPr>
          <p:cNvSpPr>
            <a:spLocks noGrp="1"/>
          </p:cNvSpPr>
          <p:nvPr>
            <p:ph type="title"/>
          </p:nvPr>
        </p:nvSpPr>
        <p:spPr/>
        <p:txBody>
          <a:bodyPr/>
          <a:lstStyle/>
          <a:p>
            <a:r>
              <a:rPr lang="en-US"/>
              <a:t>Facebook Own Posts Table | All profiles - 10 of 17</a:t>
            </a:r>
          </a:p>
        </p:txBody>
      </p:sp>
      <p:graphicFrame>
        <p:nvGraphicFramePr>
          <p:cNvPr id="5" name="Table Placeholder 4">
            <a:extLst>
              <a:ext uri="{FF2B5EF4-FFF2-40B4-BE49-F238E27FC236}">
                <a16:creationId xmlns:a16="http://schemas.microsoft.com/office/drawing/2014/main" id="{F1CEC421-3D36-4FB9-815C-844111107C1D}"/>
              </a:ext>
            </a:extLst>
          </p:cNvPr>
          <p:cNvGraphicFramePr>
            <a:graphicFrameLocks noGrp="1"/>
          </p:cNvGraphicFramePr>
          <p:nvPr>
            <p:ph type="tbl" sz="quarter" idx="13"/>
            <p:extLst>
              <p:ext uri="{D42A27DB-BD31-4B8C-83A1-F6EECF244321}">
                <p14:modId xmlns:p14="http://schemas.microsoft.com/office/powerpoint/2010/main" val="1791650655"/>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057400">
                  <a:extLst>
                    <a:ext uri="{9D8B030D-6E8A-4147-A177-3AD203B41FA5}">
                      <a16:colId xmlns:a16="http://schemas.microsoft.com/office/drawing/2014/main" val="3924699572"/>
                    </a:ext>
                  </a:extLst>
                </a:gridCol>
                <a:gridCol w="1399032">
                  <a:extLst>
                    <a:ext uri="{9D8B030D-6E8A-4147-A177-3AD203B41FA5}">
                      <a16:colId xmlns:a16="http://schemas.microsoft.com/office/drawing/2014/main" val="273934012"/>
                    </a:ext>
                  </a:extLst>
                </a:gridCol>
                <a:gridCol w="987552">
                  <a:extLst>
                    <a:ext uri="{9D8B030D-6E8A-4147-A177-3AD203B41FA5}">
                      <a16:colId xmlns:a16="http://schemas.microsoft.com/office/drawing/2014/main" val="649286541"/>
                    </a:ext>
                  </a:extLst>
                </a:gridCol>
                <a:gridCol w="493776">
                  <a:extLst>
                    <a:ext uri="{9D8B030D-6E8A-4147-A177-3AD203B41FA5}">
                      <a16:colId xmlns:a16="http://schemas.microsoft.com/office/drawing/2014/main" val="1647119271"/>
                    </a:ext>
                  </a:extLst>
                </a:gridCol>
                <a:gridCol w="493776">
                  <a:extLst>
                    <a:ext uri="{9D8B030D-6E8A-4147-A177-3AD203B41FA5}">
                      <a16:colId xmlns:a16="http://schemas.microsoft.com/office/drawing/2014/main" val="1859060087"/>
                    </a:ext>
                  </a:extLst>
                </a:gridCol>
                <a:gridCol w="493776">
                  <a:extLst>
                    <a:ext uri="{9D8B030D-6E8A-4147-A177-3AD203B41FA5}">
                      <a16:colId xmlns:a16="http://schemas.microsoft.com/office/drawing/2014/main" val="1711619366"/>
                    </a:ext>
                  </a:extLst>
                </a:gridCol>
                <a:gridCol w="493776">
                  <a:extLst>
                    <a:ext uri="{9D8B030D-6E8A-4147-A177-3AD203B41FA5}">
                      <a16:colId xmlns:a16="http://schemas.microsoft.com/office/drawing/2014/main" val="3566874394"/>
                    </a:ext>
                  </a:extLst>
                </a:gridCol>
                <a:gridCol w="493776">
                  <a:extLst>
                    <a:ext uri="{9D8B030D-6E8A-4147-A177-3AD203B41FA5}">
                      <a16:colId xmlns:a16="http://schemas.microsoft.com/office/drawing/2014/main" val="3842734878"/>
                    </a:ext>
                  </a:extLst>
                </a:gridCol>
                <a:gridCol w="493776">
                  <a:extLst>
                    <a:ext uri="{9D8B030D-6E8A-4147-A177-3AD203B41FA5}">
                      <a16:colId xmlns:a16="http://schemas.microsoft.com/office/drawing/2014/main" val="4172653513"/>
                    </a:ext>
                  </a:extLst>
                </a:gridCol>
                <a:gridCol w="493776">
                  <a:extLst>
                    <a:ext uri="{9D8B030D-6E8A-4147-A177-3AD203B41FA5}">
                      <a16:colId xmlns:a16="http://schemas.microsoft.com/office/drawing/2014/main" val="3561925854"/>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Last Updated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Negative 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Shared Post?</a:t>
                      </a:r>
                    </a:p>
                  </a:txBody>
                  <a:tcPr/>
                </a:tc>
                <a:extLst>
                  <a:ext uri="{0D108BD9-81ED-4DB2-BD59-A6C34878D82A}">
                    <a16:rowId xmlns:a16="http://schemas.microsoft.com/office/drawing/2014/main" val="2300092345"/>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fr-FR" sz="1000" b="1" i="0" u="none" strike="noStrike" kern="1200" cap="none" spc="0" normalizeH="0" baseline="0" noProof="0">
                          <a:ln>
                            <a:noFill/>
                          </a:ln>
                          <a:solidFill>
                            <a:prstClr val="black"/>
                          </a:solidFill>
                          <a:effectLst/>
                          <a:uLnTx/>
                          <a:uFillTx/>
                          <a:latin typeface="Calibri"/>
                          <a:ea typeface="+mn-ea"/>
                          <a:cs typeface="+mn-cs"/>
                        </a:rPr>
                        <a:t>Nexity - 2023-11-25 12:00:01</a:t>
                      </a:r>
                      <a:r>
                        <a:rPr kumimoji="0" lang="fr-FR" sz="1000" b="0" i="0" u="none" strike="noStrike" kern="1200" cap="none" spc="0" normalizeH="0" baseline="0" noProof="0">
                          <a:ln>
                            <a:noFill/>
                          </a:ln>
                          <a:solidFill>
                            <a:prstClr val="black"/>
                          </a:solidFill>
                          <a:effectLst/>
                          <a:uLnTx/>
                          <a:uFillTx/>
                          <a:latin typeface="Calibri"/>
                          <a:ea typeface="+mn-ea"/>
                          <a:cs typeface="+mn-cs"/>
                        </a:rPr>
                        <a:t>
 En cette fin d'année, le secteur immobilier offre des opportunités intéressantes compte tenu du contexte actuel. 
Que ce soit pour commencer une nouvelle aventure professionnelle, soutenir les aspirations des étudiants, ou veiller au bien-être de nos aînés. 🏠
Toujours prêt(s) à investir dans l'immobilier ? Rendez-vous sur https://bit.ly/46RbhZT</a:t>
                      </a:r>
                      <a:endParaRPr kumimoji="0" lang="en-US" sz="1000" b="0" i="0" u="none" strike="noStrike" kern="1200" cap="none" spc="0" normalizeH="0" baseline="0" noProof="0">
                        <a:ln>
                          <a:noFill/>
                        </a:ln>
                        <a:solidFill>
                          <a:prstClr val="black"/>
                        </a:solidFill>
                        <a:effectLst/>
                        <a:uLnTx/>
                        <a:uFillTx/>
                        <a:latin typeface="Calibri"/>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https://quintly-eu-image-storage.s3.amazonaws.com/9c986506817b7c9bca89e40024ba0561/4e2197433fe00342be1025e11ae2e8e0.jpg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01/04/2024 09:56:37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0.0073 %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Link</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No</a:t>
                      </a:r>
                    </a:p>
                  </a:txBody>
                  <a:tcPr/>
                </a:tc>
                <a:extLst>
                  <a:ext uri="{0D108BD9-81ED-4DB2-BD59-A6C34878D82A}">
                    <a16:rowId xmlns:a16="http://schemas.microsoft.com/office/drawing/2014/main" val="3806854938"/>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Calibri"/>
                          <a:ea typeface="+mn-ea"/>
                          <a:cs typeface="+mn-cs"/>
                        </a:rPr>
                        <a:t>Renault @Renault - 2023-11-25 10:16:13</a:t>
                      </a:r>
                      <a:r>
                        <a:rPr kumimoji="0" lang="en-US" sz="1000" b="0" i="0" u="none" strike="noStrike" kern="1200" cap="none" spc="0" normalizeH="0" baseline="0" noProof="0">
                          <a:ln>
                            <a:noFill/>
                          </a:ln>
                          <a:solidFill>
                            <a:prstClr val="black"/>
                          </a:solidFill>
                          <a:effectLst/>
                          <a:uLnTx/>
                          <a:uFillTx/>
                          <a:latin typeface="Calibri"/>
                          <a:ea typeface="+mn-ea"/>
                          <a:cs typeface="+mn-cs"/>
                        </a:rPr>
                        <a:t>
 with 40 possible silhouettes, new #Renault #Master #ETech 100% #electric meets all the needs of all professionals. a van also available in diesel.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https://quintly-eu-image-storage.s3.amazonaws.com/b0ad6b5a160e6a640a8cf6d1942edef3/0d8368ed4240c5f24bed67096596ab57.jpg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01/04/2024 09:56:35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118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94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0.0006 %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Video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No</a:t>
                      </a:r>
                    </a:p>
                  </a:txBody>
                  <a:tcPr/>
                </a:tc>
                <a:extLst>
                  <a:ext uri="{0D108BD9-81ED-4DB2-BD59-A6C34878D82A}">
                    <a16:rowId xmlns:a16="http://schemas.microsoft.com/office/drawing/2014/main" val="1837244306"/>
                  </a:ext>
                </a:extLst>
              </a:tr>
            </a:tbl>
          </a:graphicData>
        </a:graphic>
      </p:graphicFrame>
      <p:sp>
        <p:nvSpPr>
          <p:cNvPr id="4" name="Text Placeholder 3">
            <a:extLst>
              <a:ext uri="{FF2B5EF4-FFF2-40B4-BE49-F238E27FC236}">
                <a16:creationId xmlns:a16="http://schemas.microsoft.com/office/drawing/2014/main" id="{554C90BD-1B03-4E03-92E8-C612D521C2E3}"/>
              </a:ext>
            </a:extLst>
          </p:cNvPr>
          <p:cNvSpPr>
            <a:spLocks noGrp="1"/>
          </p:cNvSpPr>
          <p:nvPr>
            <p:ph type="body" sz="quarter" idx="14"/>
          </p:nvPr>
        </p:nvSpPr>
        <p:spPr/>
        <p:txBody>
          <a:bodyPr/>
          <a:lstStyle/>
          <a:p>
            <a:r>
              <a:rPr lang="en-US"/>
              <a:t>11/13/2023 - 11/27/2023</a:t>
            </a:r>
          </a:p>
        </p:txBody>
      </p:sp>
    </p:spTree>
    <p:extLst>
      <p:ext uri="{BB962C8B-B14F-4D97-AF65-F5344CB8AC3E}">
        <p14:creationId xmlns:p14="http://schemas.microsoft.com/office/powerpoint/2010/main" val="2242925686"/>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DCC7796-7320-46DE-B825-7B3C4ECAE332}"/>
              </a:ext>
            </a:extLst>
          </p:cNvPr>
          <p:cNvSpPr>
            <a:spLocks noGrp="1"/>
          </p:cNvSpPr>
          <p:nvPr>
            <p:ph type="title"/>
          </p:nvPr>
        </p:nvSpPr>
        <p:spPr/>
        <p:txBody>
          <a:bodyPr/>
          <a:lstStyle/>
          <a:p>
            <a:r>
              <a:rPr lang="en-US"/>
              <a:t>Facebook Own Posts Table | All profiles - 11 of 17</a:t>
            </a:r>
          </a:p>
        </p:txBody>
      </p:sp>
      <p:graphicFrame>
        <p:nvGraphicFramePr>
          <p:cNvPr id="5" name="Table Placeholder 4">
            <a:extLst>
              <a:ext uri="{FF2B5EF4-FFF2-40B4-BE49-F238E27FC236}">
                <a16:creationId xmlns:a16="http://schemas.microsoft.com/office/drawing/2014/main" id="{F9E76439-FF88-499B-B628-0C52320B7CAE}"/>
              </a:ext>
            </a:extLst>
          </p:cNvPr>
          <p:cNvGraphicFramePr>
            <a:graphicFrameLocks noGrp="1"/>
          </p:cNvGraphicFramePr>
          <p:nvPr>
            <p:ph type="tbl" sz="quarter" idx="13"/>
            <p:extLst>
              <p:ext uri="{D42A27DB-BD31-4B8C-83A1-F6EECF244321}">
                <p14:modId xmlns:p14="http://schemas.microsoft.com/office/powerpoint/2010/main" val="2353713348"/>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057400">
                  <a:extLst>
                    <a:ext uri="{9D8B030D-6E8A-4147-A177-3AD203B41FA5}">
                      <a16:colId xmlns:a16="http://schemas.microsoft.com/office/drawing/2014/main" val="2792518856"/>
                    </a:ext>
                  </a:extLst>
                </a:gridCol>
                <a:gridCol w="1399032">
                  <a:extLst>
                    <a:ext uri="{9D8B030D-6E8A-4147-A177-3AD203B41FA5}">
                      <a16:colId xmlns:a16="http://schemas.microsoft.com/office/drawing/2014/main" val="526749473"/>
                    </a:ext>
                  </a:extLst>
                </a:gridCol>
                <a:gridCol w="987552">
                  <a:extLst>
                    <a:ext uri="{9D8B030D-6E8A-4147-A177-3AD203B41FA5}">
                      <a16:colId xmlns:a16="http://schemas.microsoft.com/office/drawing/2014/main" val="1881239847"/>
                    </a:ext>
                  </a:extLst>
                </a:gridCol>
                <a:gridCol w="493776">
                  <a:extLst>
                    <a:ext uri="{9D8B030D-6E8A-4147-A177-3AD203B41FA5}">
                      <a16:colId xmlns:a16="http://schemas.microsoft.com/office/drawing/2014/main" val="2032336737"/>
                    </a:ext>
                  </a:extLst>
                </a:gridCol>
                <a:gridCol w="493776">
                  <a:extLst>
                    <a:ext uri="{9D8B030D-6E8A-4147-A177-3AD203B41FA5}">
                      <a16:colId xmlns:a16="http://schemas.microsoft.com/office/drawing/2014/main" val="379437252"/>
                    </a:ext>
                  </a:extLst>
                </a:gridCol>
                <a:gridCol w="493776">
                  <a:extLst>
                    <a:ext uri="{9D8B030D-6E8A-4147-A177-3AD203B41FA5}">
                      <a16:colId xmlns:a16="http://schemas.microsoft.com/office/drawing/2014/main" val="2023551557"/>
                    </a:ext>
                  </a:extLst>
                </a:gridCol>
                <a:gridCol w="493776">
                  <a:extLst>
                    <a:ext uri="{9D8B030D-6E8A-4147-A177-3AD203B41FA5}">
                      <a16:colId xmlns:a16="http://schemas.microsoft.com/office/drawing/2014/main" val="1227404427"/>
                    </a:ext>
                  </a:extLst>
                </a:gridCol>
                <a:gridCol w="493776">
                  <a:extLst>
                    <a:ext uri="{9D8B030D-6E8A-4147-A177-3AD203B41FA5}">
                      <a16:colId xmlns:a16="http://schemas.microsoft.com/office/drawing/2014/main" val="1443022778"/>
                    </a:ext>
                  </a:extLst>
                </a:gridCol>
                <a:gridCol w="493776">
                  <a:extLst>
                    <a:ext uri="{9D8B030D-6E8A-4147-A177-3AD203B41FA5}">
                      <a16:colId xmlns:a16="http://schemas.microsoft.com/office/drawing/2014/main" val="1438140367"/>
                    </a:ext>
                  </a:extLst>
                </a:gridCol>
                <a:gridCol w="493776">
                  <a:extLst>
                    <a:ext uri="{9D8B030D-6E8A-4147-A177-3AD203B41FA5}">
                      <a16:colId xmlns:a16="http://schemas.microsoft.com/office/drawing/2014/main" val="3021461494"/>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Last Updated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Negative 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Shared Post?</a:t>
                      </a:r>
                    </a:p>
                  </a:txBody>
                  <a:tcPr/>
                </a:tc>
                <a:extLst>
                  <a:ext uri="{0D108BD9-81ED-4DB2-BD59-A6C34878D82A}">
                    <a16:rowId xmlns:a16="http://schemas.microsoft.com/office/drawing/2014/main" val="3453719537"/>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fr-FR" sz="1000" b="1" i="0" u="none" strike="noStrike" kern="1200" cap="none" spc="0" normalizeH="0" baseline="0" noProof="0">
                          <a:ln>
                            <a:noFill/>
                          </a:ln>
                          <a:solidFill>
                            <a:prstClr val="black"/>
                          </a:solidFill>
                          <a:effectLst/>
                          <a:uLnTx/>
                          <a:uFillTx/>
                          <a:latin typeface="Calibri"/>
                          <a:ea typeface="+mn-ea"/>
                          <a:cs typeface="+mn-cs"/>
                        </a:rPr>
                        <a:t>Peugeot @PeugeotFrance - 2023-11-25 10:02:01</a:t>
                      </a:r>
                      <a:r>
                        <a:rPr kumimoji="0" lang="fr-FR" sz="1000" b="0" i="0" u="none" strike="noStrike" kern="1200" cap="none" spc="0" normalizeH="0" baseline="0" noProof="0">
                          <a:ln>
                            <a:noFill/>
                          </a:ln>
                          <a:solidFill>
                            <a:prstClr val="black"/>
                          </a:solidFill>
                          <a:effectLst/>
                          <a:uLnTx/>
                          <a:uFillTx/>
                          <a:latin typeface="Calibri"/>
                          <a:ea typeface="+mn-ea"/>
                          <a:cs typeface="+mn-cs"/>
                        </a:rPr>
                        <a:t>
 Spoticar vous permet de rouler en toute sérénité avec votre future Peugeot d'occasion grâce à la garantie commerciale jusqu'à 24 mois*. ​
*Voir conditions sur spoticar.fr</a:t>
                      </a:r>
                      <a:endParaRPr kumimoji="0" lang="en-US" sz="1000" b="0" i="0" u="none" strike="noStrike" kern="1200" cap="none" spc="0" normalizeH="0" baseline="0" noProof="0">
                        <a:ln>
                          <a:noFill/>
                        </a:ln>
                        <a:solidFill>
                          <a:prstClr val="black"/>
                        </a:solidFill>
                        <a:effectLst/>
                        <a:uLnTx/>
                        <a:uFillTx/>
                        <a:latin typeface="Calibri"/>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https://quintly-eu-image-storage.s3.amazonaws.com/d29d78590c4810464b4640f9a8145157/4d74813bf5b46788d43745dff5a808f1.jpg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01/04/2024 09:56:24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98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78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0.0007 %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Photo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No</a:t>
                      </a:r>
                    </a:p>
                  </a:txBody>
                  <a:tcPr/>
                </a:tc>
                <a:extLst>
                  <a:ext uri="{0D108BD9-81ED-4DB2-BD59-A6C34878D82A}">
                    <a16:rowId xmlns:a16="http://schemas.microsoft.com/office/drawing/2014/main" val="617149635"/>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fr-FR" sz="1000" b="1" i="0" u="none" strike="noStrike" kern="1200" cap="none" spc="0" normalizeH="0" baseline="0" noProof="0">
                          <a:ln>
                            <a:noFill/>
                          </a:ln>
                          <a:solidFill>
                            <a:prstClr val="black"/>
                          </a:solidFill>
                          <a:effectLst/>
                          <a:uLnTx/>
                          <a:uFillTx/>
                          <a:latin typeface="Calibri"/>
                          <a:ea typeface="+mn-ea"/>
                          <a:cs typeface="+mn-cs"/>
                        </a:rPr>
                        <a:t>Volkswagen @volkswagenfrance - 2023-11-25 10:00:00</a:t>
                      </a:r>
                      <a:r>
                        <a:rPr kumimoji="0" lang="fr-FR" sz="1000" b="0" i="0" u="none" strike="noStrike" kern="1200" cap="none" spc="0" normalizeH="0" baseline="0" noProof="0">
                          <a:ln>
                            <a:noFill/>
                          </a:ln>
                          <a:solidFill>
                            <a:prstClr val="black"/>
                          </a:solidFill>
                          <a:effectLst/>
                          <a:uLnTx/>
                          <a:uFillTx/>
                          <a:latin typeface="Calibri"/>
                          <a:ea typeface="+mn-ea"/>
                          <a:cs typeface="+mn-cs"/>
                        </a:rPr>
                        <a:t>
 Avec la Nouvelle ID.7, il n’y a pas que la famille qui est un projet sur le long terme. 
L’autonomie, l'habitabilité et le confort seront toujours de la partie.</a:t>
                      </a:r>
                      <a:endParaRPr kumimoji="0" lang="en-US" sz="1000" b="0" i="0" u="none" strike="noStrike" kern="1200" cap="none" spc="0" normalizeH="0" baseline="0" noProof="0">
                        <a:ln>
                          <a:noFill/>
                        </a:ln>
                        <a:solidFill>
                          <a:prstClr val="black"/>
                        </a:solidFill>
                        <a:effectLst/>
                        <a:uLnTx/>
                        <a:uFillTx/>
                        <a:latin typeface="Calibri"/>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https://quintly-eu-image-storage.s3.amazonaws.com/ad6fdbdef2d17acef3b9addbe27e020e/3c1248c1caaf7c81c88a567e4b928d28.jpg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01/04/2024 09:56:20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3446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3258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54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125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0.0103 %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Photo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No</a:t>
                      </a:r>
                    </a:p>
                  </a:txBody>
                  <a:tcPr/>
                </a:tc>
                <a:extLst>
                  <a:ext uri="{0D108BD9-81ED-4DB2-BD59-A6C34878D82A}">
                    <a16:rowId xmlns:a16="http://schemas.microsoft.com/office/drawing/2014/main" val="97068219"/>
                  </a:ext>
                </a:extLst>
              </a:tr>
            </a:tbl>
          </a:graphicData>
        </a:graphic>
      </p:graphicFrame>
      <p:sp>
        <p:nvSpPr>
          <p:cNvPr id="4" name="Text Placeholder 3">
            <a:extLst>
              <a:ext uri="{FF2B5EF4-FFF2-40B4-BE49-F238E27FC236}">
                <a16:creationId xmlns:a16="http://schemas.microsoft.com/office/drawing/2014/main" id="{2BB8FE64-C394-4ABB-A514-9AD33E933EA1}"/>
              </a:ext>
            </a:extLst>
          </p:cNvPr>
          <p:cNvSpPr>
            <a:spLocks noGrp="1"/>
          </p:cNvSpPr>
          <p:nvPr>
            <p:ph type="body" sz="quarter" idx="14"/>
          </p:nvPr>
        </p:nvSpPr>
        <p:spPr/>
        <p:txBody>
          <a:bodyPr/>
          <a:lstStyle/>
          <a:p>
            <a:r>
              <a:rPr lang="en-US"/>
              <a:t>11/13/2023 - 11/27/2023</a:t>
            </a:r>
          </a:p>
        </p:txBody>
      </p:sp>
    </p:spTree>
    <p:extLst>
      <p:ext uri="{BB962C8B-B14F-4D97-AF65-F5344CB8AC3E}">
        <p14:creationId xmlns:p14="http://schemas.microsoft.com/office/powerpoint/2010/main" val="1490969640"/>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576EB7A-07D3-41B0-A3BA-A9A6B3D7BD79}"/>
              </a:ext>
            </a:extLst>
          </p:cNvPr>
          <p:cNvSpPr>
            <a:spLocks noGrp="1"/>
          </p:cNvSpPr>
          <p:nvPr>
            <p:ph type="title"/>
          </p:nvPr>
        </p:nvSpPr>
        <p:spPr/>
        <p:txBody>
          <a:bodyPr/>
          <a:lstStyle/>
          <a:p>
            <a:r>
              <a:rPr lang="en-US"/>
              <a:t>Facebook Own Posts Table | All profiles - 12 of 17</a:t>
            </a:r>
          </a:p>
        </p:txBody>
      </p:sp>
      <p:graphicFrame>
        <p:nvGraphicFramePr>
          <p:cNvPr id="5" name="Table Placeholder 4">
            <a:extLst>
              <a:ext uri="{FF2B5EF4-FFF2-40B4-BE49-F238E27FC236}">
                <a16:creationId xmlns:a16="http://schemas.microsoft.com/office/drawing/2014/main" id="{9543A78F-9B33-46C9-AD06-83D777DD219A}"/>
              </a:ext>
            </a:extLst>
          </p:cNvPr>
          <p:cNvGraphicFramePr>
            <a:graphicFrameLocks noGrp="1"/>
          </p:cNvGraphicFramePr>
          <p:nvPr>
            <p:ph type="tbl" sz="quarter" idx="13"/>
            <p:extLst>
              <p:ext uri="{D42A27DB-BD31-4B8C-83A1-F6EECF244321}">
                <p14:modId xmlns:p14="http://schemas.microsoft.com/office/powerpoint/2010/main" val="1780453031"/>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057400">
                  <a:extLst>
                    <a:ext uri="{9D8B030D-6E8A-4147-A177-3AD203B41FA5}">
                      <a16:colId xmlns:a16="http://schemas.microsoft.com/office/drawing/2014/main" val="1803385682"/>
                    </a:ext>
                  </a:extLst>
                </a:gridCol>
                <a:gridCol w="1399032">
                  <a:extLst>
                    <a:ext uri="{9D8B030D-6E8A-4147-A177-3AD203B41FA5}">
                      <a16:colId xmlns:a16="http://schemas.microsoft.com/office/drawing/2014/main" val="3048852933"/>
                    </a:ext>
                  </a:extLst>
                </a:gridCol>
                <a:gridCol w="987552">
                  <a:extLst>
                    <a:ext uri="{9D8B030D-6E8A-4147-A177-3AD203B41FA5}">
                      <a16:colId xmlns:a16="http://schemas.microsoft.com/office/drawing/2014/main" val="2342329110"/>
                    </a:ext>
                  </a:extLst>
                </a:gridCol>
                <a:gridCol w="493776">
                  <a:extLst>
                    <a:ext uri="{9D8B030D-6E8A-4147-A177-3AD203B41FA5}">
                      <a16:colId xmlns:a16="http://schemas.microsoft.com/office/drawing/2014/main" val="2644764019"/>
                    </a:ext>
                  </a:extLst>
                </a:gridCol>
                <a:gridCol w="493776">
                  <a:extLst>
                    <a:ext uri="{9D8B030D-6E8A-4147-A177-3AD203B41FA5}">
                      <a16:colId xmlns:a16="http://schemas.microsoft.com/office/drawing/2014/main" val="4021442116"/>
                    </a:ext>
                  </a:extLst>
                </a:gridCol>
                <a:gridCol w="493776">
                  <a:extLst>
                    <a:ext uri="{9D8B030D-6E8A-4147-A177-3AD203B41FA5}">
                      <a16:colId xmlns:a16="http://schemas.microsoft.com/office/drawing/2014/main" val="1332076352"/>
                    </a:ext>
                  </a:extLst>
                </a:gridCol>
                <a:gridCol w="493776">
                  <a:extLst>
                    <a:ext uri="{9D8B030D-6E8A-4147-A177-3AD203B41FA5}">
                      <a16:colId xmlns:a16="http://schemas.microsoft.com/office/drawing/2014/main" val="1070536720"/>
                    </a:ext>
                  </a:extLst>
                </a:gridCol>
                <a:gridCol w="493776">
                  <a:extLst>
                    <a:ext uri="{9D8B030D-6E8A-4147-A177-3AD203B41FA5}">
                      <a16:colId xmlns:a16="http://schemas.microsoft.com/office/drawing/2014/main" val="779913717"/>
                    </a:ext>
                  </a:extLst>
                </a:gridCol>
                <a:gridCol w="493776">
                  <a:extLst>
                    <a:ext uri="{9D8B030D-6E8A-4147-A177-3AD203B41FA5}">
                      <a16:colId xmlns:a16="http://schemas.microsoft.com/office/drawing/2014/main" val="2872606925"/>
                    </a:ext>
                  </a:extLst>
                </a:gridCol>
                <a:gridCol w="493776">
                  <a:extLst>
                    <a:ext uri="{9D8B030D-6E8A-4147-A177-3AD203B41FA5}">
                      <a16:colId xmlns:a16="http://schemas.microsoft.com/office/drawing/2014/main" val="1167168416"/>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Last Updated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Negative 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Shared Post?</a:t>
                      </a:r>
                    </a:p>
                  </a:txBody>
                  <a:tcPr/>
                </a:tc>
                <a:extLst>
                  <a:ext uri="{0D108BD9-81ED-4DB2-BD59-A6C34878D82A}">
                    <a16:rowId xmlns:a16="http://schemas.microsoft.com/office/drawing/2014/main" val="433363409"/>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fr-FR" sz="1000" b="1" i="0" u="none" strike="noStrike" kern="1200" cap="none" spc="0" normalizeH="0" baseline="0" noProof="0">
                          <a:ln>
                            <a:noFill/>
                          </a:ln>
                          <a:solidFill>
                            <a:prstClr val="black"/>
                          </a:solidFill>
                          <a:effectLst/>
                          <a:uLnTx/>
                          <a:uFillTx/>
                          <a:latin typeface="Calibri"/>
                          <a:ea typeface="+mn-ea"/>
                          <a:cs typeface="+mn-cs"/>
                        </a:rPr>
                        <a:t>IKKS @ikks - 2023-11-24 18:00:01</a:t>
                      </a:r>
                      <a:r>
                        <a:rPr kumimoji="0" lang="fr-FR" sz="1000" b="0" i="0" u="none" strike="noStrike" kern="1200" cap="none" spc="0" normalizeH="0" baseline="0" noProof="0">
                          <a:ln>
                            <a:noFill/>
                          </a:ln>
                          <a:solidFill>
                            <a:prstClr val="black"/>
                          </a:solidFill>
                          <a:effectLst/>
                          <a:uLnTx/>
                          <a:uFillTx/>
                          <a:latin typeface="Calibri"/>
                          <a:ea typeface="+mn-ea"/>
                          <a:cs typeface="+mn-cs"/>
                        </a:rPr>
                        <a:t>
 CONCOURS INSTAGRAM ✨  La GLITTER WEEK, c’est votre dernière chance…
Après THE 1 Or et THE 1 Cuivre, tentez de remporter THE 1 Argent ! Rendez-vous sur notre compte Instagram @ikksofficial pour participer : https://www.instagram.com/ikksofficial/</a:t>
                      </a:r>
                      <a:endParaRPr kumimoji="0" lang="en-US" sz="1000" b="0" i="0" u="none" strike="noStrike" kern="1200" cap="none" spc="0" normalizeH="0" baseline="0" noProof="0">
                        <a:ln>
                          <a:noFill/>
                        </a:ln>
                        <a:solidFill>
                          <a:prstClr val="black"/>
                        </a:solidFill>
                        <a:effectLst/>
                        <a:uLnTx/>
                        <a:uFillTx/>
                        <a:latin typeface="Calibri"/>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https://quintly-eu-image-storage.s3.amazonaws.com/a61aea67674d5eb472c2c02de85adfd4/4cfa02151ac7925c9c8d7bd66028ac50.jpg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01/04/2024 09:56:37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116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95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0.0380 %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Photo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No</a:t>
                      </a:r>
                    </a:p>
                  </a:txBody>
                  <a:tcPr/>
                </a:tc>
                <a:extLst>
                  <a:ext uri="{0D108BD9-81ED-4DB2-BD59-A6C34878D82A}">
                    <a16:rowId xmlns:a16="http://schemas.microsoft.com/office/drawing/2014/main" val="1339553125"/>
                  </a:ext>
                </a:extLst>
              </a:tr>
            </a:tbl>
          </a:graphicData>
        </a:graphic>
      </p:graphicFrame>
      <p:sp>
        <p:nvSpPr>
          <p:cNvPr id="4" name="Text Placeholder 3">
            <a:extLst>
              <a:ext uri="{FF2B5EF4-FFF2-40B4-BE49-F238E27FC236}">
                <a16:creationId xmlns:a16="http://schemas.microsoft.com/office/drawing/2014/main" id="{EE843DEE-67C5-4727-BEF8-B27A3890673C}"/>
              </a:ext>
            </a:extLst>
          </p:cNvPr>
          <p:cNvSpPr>
            <a:spLocks noGrp="1"/>
          </p:cNvSpPr>
          <p:nvPr>
            <p:ph type="body" sz="quarter" idx="14"/>
          </p:nvPr>
        </p:nvSpPr>
        <p:spPr/>
        <p:txBody>
          <a:bodyPr/>
          <a:lstStyle/>
          <a:p>
            <a:r>
              <a:rPr lang="en-US"/>
              <a:t>11/13/2023 - 11/27/2023</a:t>
            </a:r>
          </a:p>
        </p:txBody>
      </p:sp>
    </p:spTree>
    <p:extLst>
      <p:ext uri="{BB962C8B-B14F-4D97-AF65-F5344CB8AC3E}">
        <p14:creationId xmlns:p14="http://schemas.microsoft.com/office/powerpoint/2010/main" val="2325661093"/>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0ED78BA-67B5-4F93-8AFC-C68102398EB1}"/>
              </a:ext>
            </a:extLst>
          </p:cNvPr>
          <p:cNvSpPr>
            <a:spLocks noGrp="1"/>
          </p:cNvSpPr>
          <p:nvPr>
            <p:ph type="title"/>
          </p:nvPr>
        </p:nvSpPr>
        <p:spPr/>
        <p:txBody>
          <a:bodyPr/>
          <a:lstStyle/>
          <a:p>
            <a:r>
              <a:rPr lang="en-US"/>
              <a:t>Facebook Own Posts Table | All profiles - 13 of 17</a:t>
            </a:r>
          </a:p>
        </p:txBody>
      </p:sp>
      <p:graphicFrame>
        <p:nvGraphicFramePr>
          <p:cNvPr id="5" name="Table Placeholder 4">
            <a:extLst>
              <a:ext uri="{FF2B5EF4-FFF2-40B4-BE49-F238E27FC236}">
                <a16:creationId xmlns:a16="http://schemas.microsoft.com/office/drawing/2014/main" id="{7DB04E32-1820-4901-A8C7-1F52B42F96E8}"/>
              </a:ext>
            </a:extLst>
          </p:cNvPr>
          <p:cNvGraphicFramePr>
            <a:graphicFrameLocks noGrp="1"/>
          </p:cNvGraphicFramePr>
          <p:nvPr>
            <p:ph type="tbl" sz="quarter" idx="13"/>
            <p:extLst>
              <p:ext uri="{D42A27DB-BD31-4B8C-83A1-F6EECF244321}">
                <p14:modId xmlns:p14="http://schemas.microsoft.com/office/powerpoint/2010/main" val="1105202794"/>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057400">
                  <a:extLst>
                    <a:ext uri="{9D8B030D-6E8A-4147-A177-3AD203B41FA5}">
                      <a16:colId xmlns:a16="http://schemas.microsoft.com/office/drawing/2014/main" val="1080473163"/>
                    </a:ext>
                  </a:extLst>
                </a:gridCol>
                <a:gridCol w="1399032">
                  <a:extLst>
                    <a:ext uri="{9D8B030D-6E8A-4147-A177-3AD203B41FA5}">
                      <a16:colId xmlns:a16="http://schemas.microsoft.com/office/drawing/2014/main" val="736499802"/>
                    </a:ext>
                  </a:extLst>
                </a:gridCol>
                <a:gridCol w="987552">
                  <a:extLst>
                    <a:ext uri="{9D8B030D-6E8A-4147-A177-3AD203B41FA5}">
                      <a16:colId xmlns:a16="http://schemas.microsoft.com/office/drawing/2014/main" val="4251077803"/>
                    </a:ext>
                  </a:extLst>
                </a:gridCol>
                <a:gridCol w="493776">
                  <a:extLst>
                    <a:ext uri="{9D8B030D-6E8A-4147-A177-3AD203B41FA5}">
                      <a16:colId xmlns:a16="http://schemas.microsoft.com/office/drawing/2014/main" val="3888933798"/>
                    </a:ext>
                  </a:extLst>
                </a:gridCol>
                <a:gridCol w="493776">
                  <a:extLst>
                    <a:ext uri="{9D8B030D-6E8A-4147-A177-3AD203B41FA5}">
                      <a16:colId xmlns:a16="http://schemas.microsoft.com/office/drawing/2014/main" val="3347819772"/>
                    </a:ext>
                  </a:extLst>
                </a:gridCol>
                <a:gridCol w="493776">
                  <a:extLst>
                    <a:ext uri="{9D8B030D-6E8A-4147-A177-3AD203B41FA5}">
                      <a16:colId xmlns:a16="http://schemas.microsoft.com/office/drawing/2014/main" val="2598029741"/>
                    </a:ext>
                  </a:extLst>
                </a:gridCol>
                <a:gridCol w="493776">
                  <a:extLst>
                    <a:ext uri="{9D8B030D-6E8A-4147-A177-3AD203B41FA5}">
                      <a16:colId xmlns:a16="http://schemas.microsoft.com/office/drawing/2014/main" val="3356004598"/>
                    </a:ext>
                  </a:extLst>
                </a:gridCol>
                <a:gridCol w="493776">
                  <a:extLst>
                    <a:ext uri="{9D8B030D-6E8A-4147-A177-3AD203B41FA5}">
                      <a16:colId xmlns:a16="http://schemas.microsoft.com/office/drawing/2014/main" val="4130997215"/>
                    </a:ext>
                  </a:extLst>
                </a:gridCol>
                <a:gridCol w="493776">
                  <a:extLst>
                    <a:ext uri="{9D8B030D-6E8A-4147-A177-3AD203B41FA5}">
                      <a16:colId xmlns:a16="http://schemas.microsoft.com/office/drawing/2014/main" val="3498907244"/>
                    </a:ext>
                  </a:extLst>
                </a:gridCol>
                <a:gridCol w="493776">
                  <a:extLst>
                    <a:ext uri="{9D8B030D-6E8A-4147-A177-3AD203B41FA5}">
                      <a16:colId xmlns:a16="http://schemas.microsoft.com/office/drawing/2014/main" val="4021362159"/>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Last Updated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Negative 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Shared Post?</a:t>
                      </a:r>
                    </a:p>
                  </a:txBody>
                  <a:tcPr/>
                </a:tc>
                <a:extLst>
                  <a:ext uri="{0D108BD9-81ED-4DB2-BD59-A6C34878D82A}">
                    <a16:rowId xmlns:a16="http://schemas.microsoft.com/office/drawing/2014/main" val="88706079"/>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fr-FR" sz="1000" b="1" i="0" u="none" strike="noStrike" kern="1200" cap="none" spc="0" normalizeH="0" baseline="0" noProof="0">
                          <a:ln>
                            <a:noFill/>
                          </a:ln>
                          <a:solidFill>
                            <a:prstClr val="black"/>
                          </a:solidFill>
                          <a:effectLst/>
                          <a:uLnTx/>
                          <a:uFillTx/>
                          <a:latin typeface="Calibri"/>
                          <a:ea typeface="+mn-ea"/>
                          <a:cs typeface="+mn-cs"/>
                        </a:rPr>
                        <a:t>Audi France - 2023-11-24 17:37:03</a:t>
                      </a:r>
                      <a:r>
                        <a:rPr kumimoji="0" lang="fr-FR" sz="1000" b="0" i="0" u="none" strike="noStrike" kern="1200" cap="none" spc="0" normalizeH="0" baseline="0" noProof="0">
                          <a:ln>
                            <a:noFill/>
                          </a:ln>
                          <a:solidFill>
                            <a:prstClr val="black"/>
                          </a:solidFill>
                          <a:effectLst/>
                          <a:uLnTx/>
                          <a:uFillTx/>
                          <a:latin typeface="Calibri"/>
                          <a:ea typeface="+mn-ea"/>
                          <a:cs typeface="+mn-cs"/>
                        </a:rPr>
                        <a:t>
 Chaque voyage est une aventure. 🌲
La scénographie de l’automne est bien là : les températures redescendent, les feuilles tourbillonnent et les couleurs changent… Un spectacle unique à admirer chaque jour lors de vos trajets en voiture.
Dénichez la plus belle vue avec la location courte durée Audi rent : https://www.audi.fr/fr/web/fr/rent.html.
#Audietron
___
Pour les trajets courts, privilégiez la marche ou le vélo. #SeDéplacerMoinsPolluer</a:t>
                      </a:r>
                      <a:endParaRPr kumimoji="0" lang="en-US" sz="1000" b="0" i="0" u="none" strike="noStrike" kern="1200" cap="none" spc="0" normalizeH="0" baseline="0" noProof="0">
                        <a:ln>
                          <a:noFill/>
                        </a:ln>
                        <a:solidFill>
                          <a:prstClr val="black"/>
                        </a:solidFill>
                        <a:effectLst/>
                        <a:uLnTx/>
                        <a:uFillTx/>
                        <a:latin typeface="Calibri"/>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https://quintly-eu-image-storage.s3.amazonaws.com/43a27a1248599b839741a50547d050f5/a0d96261e63eee42d37c33582307403d.jpg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01/04/2024 09:56:20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46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40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0.0053 %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Video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No</a:t>
                      </a:r>
                    </a:p>
                  </a:txBody>
                  <a:tcPr/>
                </a:tc>
                <a:extLst>
                  <a:ext uri="{0D108BD9-81ED-4DB2-BD59-A6C34878D82A}">
                    <a16:rowId xmlns:a16="http://schemas.microsoft.com/office/drawing/2014/main" val="3124062936"/>
                  </a:ext>
                </a:extLst>
              </a:tr>
            </a:tbl>
          </a:graphicData>
        </a:graphic>
      </p:graphicFrame>
      <p:sp>
        <p:nvSpPr>
          <p:cNvPr id="4" name="Text Placeholder 3">
            <a:extLst>
              <a:ext uri="{FF2B5EF4-FFF2-40B4-BE49-F238E27FC236}">
                <a16:creationId xmlns:a16="http://schemas.microsoft.com/office/drawing/2014/main" id="{8F90DD87-B78F-4FD3-A580-BC7003D1AF30}"/>
              </a:ext>
            </a:extLst>
          </p:cNvPr>
          <p:cNvSpPr>
            <a:spLocks noGrp="1"/>
          </p:cNvSpPr>
          <p:nvPr>
            <p:ph type="body" sz="quarter" idx="14"/>
          </p:nvPr>
        </p:nvSpPr>
        <p:spPr/>
        <p:txBody>
          <a:bodyPr/>
          <a:lstStyle/>
          <a:p>
            <a:r>
              <a:rPr lang="en-US"/>
              <a:t>11/13/2023 - 11/27/2023</a:t>
            </a:r>
          </a:p>
        </p:txBody>
      </p:sp>
    </p:spTree>
    <p:extLst>
      <p:ext uri="{BB962C8B-B14F-4D97-AF65-F5344CB8AC3E}">
        <p14:creationId xmlns:p14="http://schemas.microsoft.com/office/powerpoint/2010/main" val="2217515463"/>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AC6F1A1-581C-4DE0-AB20-4143DDBFB447}"/>
              </a:ext>
            </a:extLst>
          </p:cNvPr>
          <p:cNvSpPr>
            <a:spLocks noGrp="1"/>
          </p:cNvSpPr>
          <p:nvPr>
            <p:ph type="title"/>
          </p:nvPr>
        </p:nvSpPr>
        <p:spPr/>
        <p:txBody>
          <a:bodyPr/>
          <a:lstStyle/>
          <a:p>
            <a:r>
              <a:rPr lang="en-US"/>
              <a:t>Facebook Own Posts Table | All profiles - 14 of 17</a:t>
            </a:r>
          </a:p>
        </p:txBody>
      </p:sp>
      <p:graphicFrame>
        <p:nvGraphicFramePr>
          <p:cNvPr id="5" name="Table Placeholder 4">
            <a:extLst>
              <a:ext uri="{FF2B5EF4-FFF2-40B4-BE49-F238E27FC236}">
                <a16:creationId xmlns:a16="http://schemas.microsoft.com/office/drawing/2014/main" id="{6C9B9848-D224-4275-B383-726DB5DEEDA1}"/>
              </a:ext>
            </a:extLst>
          </p:cNvPr>
          <p:cNvGraphicFramePr>
            <a:graphicFrameLocks noGrp="1"/>
          </p:cNvGraphicFramePr>
          <p:nvPr>
            <p:ph type="tbl" sz="quarter" idx="13"/>
            <p:extLst>
              <p:ext uri="{D42A27DB-BD31-4B8C-83A1-F6EECF244321}">
                <p14:modId xmlns:p14="http://schemas.microsoft.com/office/powerpoint/2010/main" val="3612380694"/>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057400">
                  <a:extLst>
                    <a:ext uri="{9D8B030D-6E8A-4147-A177-3AD203B41FA5}">
                      <a16:colId xmlns:a16="http://schemas.microsoft.com/office/drawing/2014/main" val="3205048720"/>
                    </a:ext>
                  </a:extLst>
                </a:gridCol>
                <a:gridCol w="1399032">
                  <a:extLst>
                    <a:ext uri="{9D8B030D-6E8A-4147-A177-3AD203B41FA5}">
                      <a16:colId xmlns:a16="http://schemas.microsoft.com/office/drawing/2014/main" val="318848233"/>
                    </a:ext>
                  </a:extLst>
                </a:gridCol>
                <a:gridCol w="987552">
                  <a:extLst>
                    <a:ext uri="{9D8B030D-6E8A-4147-A177-3AD203B41FA5}">
                      <a16:colId xmlns:a16="http://schemas.microsoft.com/office/drawing/2014/main" val="3130807055"/>
                    </a:ext>
                  </a:extLst>
                </a:gridCol>
                <a:gridCol w="493776">
                  <a:extLst>
                    <a:ext uri="{9D8B030D-6E8A-4147-A177-3AD203B41FA5}">
                      <a16:colId xmlns:a16="http://schemas.microsoft.com/office/drawing/2014/main" val="2875817138"/>
                    </a:ext>
                  </a:extLst>
                </a:gridCol>
                <a:gridCol w="493776">
                  <a:extLst>
                    <a:ext uri="{9D8B030D-6E8A-4147-A177-3AD203B41FA5}">
                      <a16:colId xmlns:a16="http://schemas.microsoft.com/office/drawing/2014/main" val="1185639628"/>
                    </a:ext>
                  </a:extLst>
                </a:gridCol>
                <a:gridCol w="493776">
                  <a:extLst>
                    <a:ext uri="{9D8B030D-6E8A-4147-A177-3AD203B41FA5}">
                      <a16:colId xmlns:a16="http://schemas.microsoft.com/office/drawing/2014/main" val="2419325960"/>
                    </a:ext>
                  </a:extLst>
                </a:gridCol>
                <a:gridCol w="493776">
                  <a:extLst>
                    <a:ext uri="{9D8B030D-6E8A-4147-A177-3AD203B41FA5}">
                      <a16:colId xmlns:a16="http://schemas.microsoft.com/office/drawing/2014/main" val="2315197660"/>
                    </a:ext>
                  </a:extLst>
                </a:gridCol>
                <a:gridCol w="493776">
                  <a:extLst>
                    <a:ext uri="{9D8B030D-6E8A-4147-A177-3AD203B41FA5}">
                      <a16:colId xmlns:a16="http://schemas.microsoft.com/office/drawing/2014/main" val="4051628299"/>
                    </a:ext>
                  </a:extLst>
                </a:gridCol>
                <a:gridCol w="493776">
                  <a:extLst>
                    <a:ext uri="{9D8B030D-6E8A-4147-A177-3AD203B41FA5}">
                      <a16:colId xmlns:a16="http://schemas.microsoft.com/office/drawing/2014/main" val="2656471077"/>
                    </a:ext>
                  </a:extLst>
                </a:gridCol>
                <a:gridCol w="493776">
                  <a:extLst>
                    <a:ext uri="{9D8B030D-6E8A-4147-A177-3AD203B41FA5}">
                      <a16:colId xmlns:a16="http://schemas.microsoft.com/office/drawing/2014/main" val="3143634416"/>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Last Updated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Negative 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Shared Post?</a:t>
                      </a:r>
                    </a:p>
                  </a:txBody>
                  <a:tcPr/>
                </a:tc>
                <a:extLst>
                  <a:ext uri="{0D108BD9-81ED-4DB2-BD59-A6C34878D82A}">
                    <a16:rowId xmlns:a16="http://schemas.microsoft.com/office/drawing/2014/main" val="3217376683"/>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Calibri"/>
                          <a:ea typeface="+mn-ea"/>
                          <a:cs typeface="+mn-cs"/>
                        </a:rPr>
                        <a:t>Renault @Renault - 2023-11-24 15:56:29</a:t>
                      </a:r>
                      <a:r>
                        <a:rPr kumimoji="0" lang="en-US" sz="1000" b="0" i="0" u="none" strike="noStrike" kern="1200" cap="none" spc="0" normalizeH="0" baseline="0" noProof="0">
                          <a:ln>
                            <a:noFill/>
                          </a:ln>
                          <a:solidFill>
                            <a:prstClr val="black"/>
                          </a:solidFill>
                          <a:effectLst/>
                          <a:uLnTx/>
                          <a:uFillTx/>
                          <a:latin typeface="Calibri"/>
                          <a:ea typeface="+mn-ea"/>
                          <a:cs typeface="+mn-cs"/>
                        </a:rPr>
                        <a:t>
 when engineering and design become one: new #Renault #MasterVan  #ETech 100% #electric adopts an aerodynamic shape reducing electricity consumption by 21% to allow up to 410 km range #aerovan. also available in diesel.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https://quintly-eu-image-storage.s3.amazonaws.com/b0ad6b5a160e6a640a8cf6d1942edef3/f66349474126b7ba4969de0317f82477.jpg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01/04/2024 09:56:35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113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101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0.0006 %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Album</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No</a:t>
                      </a:r>
                    </a:p>
                  </a:txBody>
                  <a:tcPr/>
                </a:tc>
                <a:extLst>
                  <a:ext uri="{0D108BD9-81ED-4DB2-BD59-A6C34878D82A}">
                    <a16:rowId xmlns:a16="http://schemas.microsoft.com/office/drawing/2014/main" val="1480210073"/>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fr-FR" sz="1000" b="1" i="0" u="none" strike="noStrike" kern="1200" cap="none" spc="0" normalizeH="0" baseline="0" noProof="0">
                          <a:ln>
                            <a:noFill/>
                          </a:ln>
                          <a:solidFill>
                            <a:prstClr val="black"/>
                          </a:solidFill>
                          <a:effectLst/>
                          <a:uLnTx/>
                          <a:uFillTx/>
                          <a:latin typeface="Calibri"/>
                          <a:ea typeface="+mn-ea"/>
                          <a:cs typeface="+mn-cs"/>
                        </a:rPr>
                        <a:t>DR SMILE France - 2023-11-24 10:40:39</a:t>
                      </a:r>
                      <a:r>
                        <a:rPr kumimoji="0" lang="fr-FR" sz="1000" b="0" i="0" u="none" strike="noStrike" kern="1200" cap="none" spc="0" normalizeH="0" baseline="0" noProof="0">
                          <a:ln>
                            <a:noFill/>
                          </a:ln>
                          <a:solidFill>
                            <a:prstClr val="black"/>
                          </a:solidFill>
                          <a:effectLst/>
                          <a:uLnTx/>
                          <a:uFillTx/>
                          <a:latin typeface="Calibri"/>
                          <a:ea typeface="+mn-ea"/>
                          <a:cs typeface="+mn-cs"/>
                        </a:rPr>
                        <a:t>
 LE TEMPS PASSE ⌛
Nous avons redonné le sourire à plus de 150 000 personnes 😁! Pourquoi pas vous ? En ce moment profitez de 300€ de réduction sur vos aligneurs grâce au code BLACKFRIDAY300 ✨ ! Prenez rendez-vous dès maintenant : https://drsmile.fr/ .</a:t>
                      </a:r>
                      <a:endParaRPr kumimoji="0" lang="en-US" sz="1000" b="0" i="0" u="none" strike="noStrike" kern="1200" cap="none" spc="0" normalizeH="0" baseline="0" noProof="0">
                        <a:ln>
                          <a:noFill/>
                        </a:ln>
                        <a:solidFill>
                          <a:prstClr val="black"/>
                        </a:solidFill>
                        <a:effectLst/>
                        <a:uLnTx/>
                        <a:uFillTx/>
                        <a:latin typeface="Calibri"/>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https://quintly-eu-image-storage.s3.amazonaws.com/84e2f04d6dd6c8e85f9b6f56b8a50f56/1b3bfcd0b5e6e908c614daee52e1fcee.jpg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01/04/2024 09:56:34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0.0243 %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Photo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No</a:t>
                      </a:r>
                    </a:p>
                  </a:txBody>
                  <a:tcPr/>
                </a:tc>
                <a:extLst>
                  <a:ext uri="{0D108BD9-81ED-4DB2-BD59-A6C34878D82A}">
                    <a16:rowId xmlns:a16="http://schemas.microsoft.com/office/drawing/2014/main" val="2688276525"/>
                  </a:ext>
                </a:extLst>
              </a:tr>
            </a:tbl>
          </a:graphicData>
        </a:graphic>
      </p:graphicFrame>
      <p:sp>
        <p:nvSpPr>
          <p:cNvPr id="4" name="Text Placeholder 3">
            <a:extLst>
              <a:ext uri="{FF2B5EF4-FFF2-40B4-BE49-F238E27FC236}">
                <a16:creationId xmlns:a16="http://schemas.microsoft.com/office/drawing/2014/main" id="{3CA442AE-5492-4BC6-9BCA-C76C3F6EFDC7}"/>
              </a:ext>
            </a:extLst>
          </p:cNvPr>
          <p:cNvSpPr>
            <a:spLocks noGrp="1"/>
          </p:cNvSpPr>
          <p:nvPr>
            <p:ph type="body" sz="quarter" idx="14"/>
          </p:nvPr>
        </p:nvSpPr>
        <p:spPr/>
        <p:txBody>
          <a:bodyPr/>
          <a:lstStyle/>
          <a:p>
            <a:r>
              <a:rPr lang="en-US"/>
              <a:t>11/13/2023 - 11/27/2023</a:t>
            </a:r>
          </a:p>
        </p:txBody>
      </p:sp>
    </p:spTree>
    <p:extLst>
      <p:ext uri="{BB962C8B-B14F-4D97-AF65-F5344CB8AC3E}">
        <p14:creationId xmlns:p14="http://schemas.microsoft.com/office/powerpoint/2010/main" val="750532855"/>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9B68684-FDBA-4B3E-AE72-0C5C704EE425}"/>
              </a:ext>
            </a:extLst>
          </p:cNvPr>
          <p:cNvSpPr>
            <a:spLocks noGrp="1"/>
          </p:cNvSpPr>
          <p:nvPr>
            <p:ph type="title"/>
          </p:nvPr>
        </p:nvSpPr>
        <p:spPr/>
        <p:txBody>
          <a:bodyPr/>
          <a:lstStyle/>
          <a:p>
            <a:r>
              <a:rPr lang="en-US"/>
              <a:t>Facebook Own Posts Table | All profiles - 15 of 17</a:t>
            </a:r>
          </a:p>
        </p:txBody>
      </p:sp>
      <p:graphicFrame>
        <p:nvGraphicFramePr>
          <p:cNvPr id="5" name="Table Placeholder 4">
            <a:extLst>
              <a:ext uri="{FF2B5EF4-FFF2-40B4-BE49-F238E27FC236}">
                <a16:creationId xmlns:a16="http://schemas.microsoft.com/office/drawing/2014/main" id="{6A9C9CB3-7D1F-4F28-B520-A39398C01D25}"/>
              </a:ext>
            </a:extLst>
          </p:cNvPr>
          <p:cNvGraphicFramePr>
            <a:graphicFrameLocks noGrp="1"/>
          </p:cNvGraphicFramePr>
          <p:nvPr>
            <p:ph type="tbl" sz="quarter" idx="13"/>
            <p:extLst>
              <p:ext uri="{D42A27DB-BD31-4B8C-83A1-F6EECF244321}">
                <p14:modId xmlns:p14="http://schemas.microsoft.com/office/powerpoint/2010/main" val="1379731470"/>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057400">
                  <a:extLst>
                    <a:ext uri="{9D8B030D-6E8A-4147-A177-3AD203B41FA5}">
                      <a16:colId xmlns:a16="http://schemas.microsoft.com/office/drawing/2014/main" val="571656353"/>
                    </a:ext>
                  </a:extLst>
                </a:gridCol>
                <a:gridCol w="1399032">
                  <a:extLst>
                    <a:ext uri="{9D8B030D-6E8A-4147-A177-3AD203B41FA5}">
                      <a16:colId xmlns:a16="http://schemas.microsoft.com/office/drawing/2014/main" val="3516609956"/>
                    </a:ext>
                  </a:extLst>
                </a:gridCol>
                <a:gridCol w="987552">
                  <a:extLst>
                    <a:ext uri="{9D8B030D-6E8A-4147-A177-3AD203B41FA5}">
                      <a16:colId xmlns:a16="http://schemas.microsoft.com/office/drawing/2014/main" val="1918967201"/>
                    </a:ext>
                  </a:extLst>
                </a:gridCol>
                <a:gridCol w="493776">
                  <a:extLst>
                    <a:ext uri="{9D8B030D-6E8A-4147-A177-3AD203B41FA5}">
                      <a16:colId xmlns:a16="http://schemas.microsoft.com/office/drawing/2014/main" val="180336518"/>
                    </a:ext>
                  </a:extLst>
                </a:gridCol>
                <a:gridCol w="493776">
                  <a:extLst>
                    <a:ext uri="{9D8B030D-6E8A-4147-A177-3AD203B41FA5}">
                      <a16:colId xmlns:a16="http://schemas.microsoft.com/office/drawing/2014/main" val="3511256459"/>
                    </a:ext>
                  </a:extLst>
                </a:gridCol>
                <a:gridCol w="493776">
                  <a:extLst>
                    <a:ext uri="{9D8B030D-6E8A-4147-A177-3AD203B41FA5}">
                      <a16:colId xmlns:a16="http://schemas.microsoft.com/office/drawing/2014/main" val="1640275004"/>
                    </a:ext>
                  </a:extLst>
                </a:gridCol>
                <a:gridCol w="493776">
                  <a:extLst>
                    <a:ext uri="{9D8B030D-6E8A-4147-A177-3AD203B41FA5}">
                      <a16:colId xmlns:a16="http://schemas.microsoft.com/office/drawing/2014/main" val="2921743209"/>
                    </a:ext>
                  </a:extLst>
                </a:gridCol>
                <a:gridCol w="493776">
                  <a:extLst>
                    <a:ext uri="{9D8B030D-6E8A-4147-A177-3AD203B41FA5}">
                      <a16:colId xmlns:a16="http://schemas.microsoft.com/office/drawing/2014/main" val="664053398"/>
                    </a:ext>
                  </a:extLst>
                </a:gridCol>
                <a:gridCol w="493776">
                  <a:extLst>
                    <a:ext uri="{9D8B030D-6E8A-4147-A177-3AD203B41FA5}">
                      <a16:colId xmlns:a16="http://schemas.microsoft.com/office/drawing/2014/main" val="1149217399"/>
                    </a:ext>
                  </a:extLst>
                </a:gridCol>
                <a:gridCol w="493776">
                  <a:extLst>
                    <a:ext uri="{9D8B030D-6E8A-4147-A177-3AD203B41FA5}">
                      <a16:colId xmlns:a16="http://schemas.microsoft.com/office/drawing/2014/main" val="3069330347"/>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Last Updated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Negative 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Shared Post?</a:t>
                      </a:r>
                    </a:p>
                  </a:txBody>
                  <a:tcPr/>
                </a:tc>
                <a:extLst>
                  <a:ext uri="{0D108BD9-81ED-4DB2-BD59-A6C34878D82A}">
                    <a16:rowId xmlns:a16="http://schemas.microsoft.com/office/drawing/2014/main" val="1007989509"/>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Calibri"/>
                          <a:ea typeface="+mn-ea"/>
                          <a:cs typeface="+mn-cs"/>
                        </a:rPr>
                        <a:t>facelift - 2023-11-24 10:05:03</a:t>
                      </a:r>
                      <a:r>
                        <a:rPr kumimoji="0" lang="en-US" sz="1000" b="0" i="0" u="none" strike="noStrike" kern="1200" cap="none" spc="0" normalizeH="0" baseline="0" noProof="0">
                          <a:ln>
                            <a:noFill/>
                          </a:ln>
                          <a:solidFill>
                            <a:prstClr val="black"/>
                          </a:solidFill>
                          <a:effectLst/>
                          <a:uLnTx/>
                          <a:uFillTx/>
                          <a:latin typeface="Calibri"/>
                          <a:ea typeface="+mn-ea"/>
                          <a:cs typeface="+mn-cs"/>
                        </a:rPr>
                        <a:t>
 Happy Friday – und ein kleiner Tipp von uns: vergesst nicht, eure Kolleg:innen in euren Content einzubeziehen. 🤝
#funny #socialmedia #socialmediamanager #contentcreation #relatable #socials #faceliftbbt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https://quintly-eu-image-storage.s3.amazonaws.com/11260c1de9d4e52a0c73cd0d7f043150/c8bfb17206713af95c229a0fdd5d0af1.jpg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03/07/2024 14:20:47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0.0137 %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Photo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No</a:t>
                      </a:r>
                    </a:p>
                  </a:txBody>
                  <a:tcPr/>
                </a:tc>
                <a:extLst>
                  <a:ext uri="{0D108BD9-81ED-4DB2-BD59-A6C34878D82A}">
                    <a16:rowId xmlns:a16="http://schemas.microsoft.com/office/drawing/2014/main" val="275497672"/>
                  </a:ext>
                </a:extLst>
              </a:tr>
            </a:tbl>
          </a:graphicData>
        </a:graphic>
      </p:graphicFrame>
      <p:sp>
        <p:nvSpPr>
          <p:cNvPr id="4" name="Text Placeholder 3">
            <a:extLst>
              <a:ext uri="{FF2B5EF4-FFF2-40B4-BE49-F238E27FC236}">
                <a16:creationId xmlns:a16="http://schemas.microsoft.com/office/drawing/2014/main" id="{C575C620-3538-44A1-9113-6DDD4C085698}"/>
              </a:ext>
            </a:extLst>
          </p:cNvPr>
          <p:cNvSpPr>
            <a:spLocks noGrp="1"/>
          </p:cNvSpPr>
          <p:nvPr>
            <p:ph type="body" sz="quarter" idx="14"/>
          </p:nvPr>
        </p:nvSpPr>
        <p:spPr/>
        <p:txBody>
          <a:bodyPr/>
          <a:lstStyle/>
          <a:p>
            <a:r>
              <a:rPr lang="en-US"/>
              <a:t>11/13/2023 - 11/27/2023</a:t>
            </a:r>
          </a:p>
        </p:txBody>
      </p:sp>
    </p:spTree>
    <p:extLst>
      <p:ext uri="{BB962C8B-B14F-4D97-AF65-F5344CB8AC3E}">
        <p14:creationId xmlns:p14="http://schemas.microsoft.com/office/powerpoint/2010/main" val="3355597503"/>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6DC71A6-3D95-4956-A9F0-D0C33997E11F}"/>
              </a:ext>
            </a:extLst>
          </p:cNvPr>
          <p:cNvSpPr>
            <a:spLocks noGrp="1"/>
          </p:cNvSpPr>
          <p:nvPr>
            <p:ph type="title"/>
          </p:nvPr>
        </p:nvSpPr>
        <p:spPr/>
        <p:txBody>
          <a:bodyPr/>
          <a:lstStyle/>
          <a:p>
            <a:r>
              <a:rPr lang="en-US"/>
              <a:t>Facebook Own Posts Table | All profiles - 16 of 17</a:t>
            </a:r>
          </a:p>
        </p:txBody>
      </p:sp>
      <p:graphicFrame>
        <p:nvGraphicFramePr>
          <p:cNvPr id="5" name="Table Placeholder 4">
            <a:extLst>
              <a:ext uri="{FF2B5EF4-FFF2-40B4-BE49-F238E27FC236}">
                <a16:creationId xmlns:a16="http://schemas.microsoft.com/office/drawing/2014/main" id="{99F67749-7306-417D-B705-FA7002F10539}"/>
              </a:ext>
            </a:extLst>
          </p:cNvPr>
          <p:cNvGraphicFramePr>
            <a:graphicFrameLocks noGrp="1"/>
          </p:cNvGraphicFramePr>
          <p:nvPr>
            <p:ph type="tbl" sz="quarter" idx="13"/>
            <p:extLst>
              <p:ext uri="{D42A27DB-BD31-4B8C-83A1-F6EECF244321}">
                <p14:modId xmlns:p14="http://schemas.microsoft.com/office/powerpoint/2010/main" val="68445488"/>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057400">
                  <a:extLst>
                    <a:ext uri="{9D8B030D-6E8A-4147-A177-3AD203B41FA5}">
                      <a16:colId xmlns:a16="http://schemas.microsoft.com/office/drawing/2014/main" val="2173479494"/>
                    </a:ext>
                  </a:extLst>
                </a:gridCol>
                <a:gridCol w="1399032">
                  <a:extLst>
                    <a:ext uri="{9D8B030D-6E8A-4147-A177-3AD203B41FA5}">
                      <a16:colId xmlns:a16="http://schemas.microsoft.com/office/drawing/2014/main" val="3184972158"/>
                    </a:ext>
                  </a:extLst>
                </a:gridCol>
                <a:gridCol w="987552">
                  <a:extLst>
                    <a:ext uri="{9D8B030D-6E8A-4147-A177-3AD203B41FA5}">
                      <a16:colId xmlns:a16="http://schemas.microsoft.com/office/drawing/2014/main" val="1115176060"/>
                    </a:ext>
                  </a:extLst>
                </a:gridCol>
                <a:gridCol w="493776">
                  <a:extLst>
                    <a:ext uri="{9D8B030D-6E8A-4147-A177-3AD203B41FA5}">
                      <a16:colId xmlns:a16="http://schemas.microsoft.com/office/drawing/2014/main" val="2351348078"/>
                    </a:ext>
                  </a:extLst>
                </a:gridCol>
                <a:gridCol w="493776">
                  <a:extLst>
                    <a:ext uri="{9D8B030D-6E8A-4147-A177-3AD203B41FA5}">
                      <a16:colId xmlns:a16="http://schemas.microsoft.com/office/drawing/2014/main" val="1778987708"/>
                    </a:ext>
                  </a:extLst>
                </a:gridCol>
                <a:gridCol w="493776">
                  <a:extLst>
                    <a:ext uri="{9D8B030D-6E8A-4147-A177-3AD203B41FA5}">
                      <a16:colId xmlns:a16="http://schemas.microsoft.com/office/drawing/2014/main" val="2915128985"/>
                    </a:ext>
                  </a:extLst>
                </a:gridCol>
                <a:gridCol w="493776">
                  <a:extLst>
                    <a:ext uri="{9D8B030D-6E8A-4147-A177-3AD203B41FA5}">
                      <a16:colId xmlns:a16="http://schemas.microsoft.com/office/drawing/2014/main" val="3841336770"/>
                    </a:ext>
                  </a:extLst>
                </a:gridCol>
                <a:gridCol w="493776">
                  <a:extLst>
                    <a:ext uri="{9D8B030D-6E8A-4147-A177-3AD203B41FA5}">
                      <a16:colId xmlns:a16="http://schemas.microsoft.com/office/drawing/2014/main" val="3861472970"/>
                    </a:ext>
                  </a:extLst>
                </a:gridCol>
                <a:gridCol w="493776">
                  <a:extLst>
                    <a:ext uri="{9D8B030D-6E8A-4147-A177-3AD203B41FA5}">
                      <a16:colId xmlns:a16="http://schemas.microsoft.com/office/drawing/2014/main" val="1688930565"/>
                    </a:ext>
                  </a:extLst>
                </a:gridCol>
                <a:gridCol w="493776">
                  <a:extLst>
                    <a:ext uri="{9D8B030D-6E8A-4147-A177-3AD203B41FA5}">
                      <a16:colId xmlns:a16="http://schemas.microsoft.com/office/drawing/2014/main" val="4262870952"/>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Last Updated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Negative 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Shared Post?</a:t>
                      </a:r>
                    </a:p>
                  </a:txBody>
                  <a:tcPr/>
                </a:tc>
                <a:extLst>
                  <a:ext uri="{0D108BD9-81ED-4DB2-BD59-A6C34878D82A}">
                    <a16:rowId xmlns:a16="http://schemas.microsoft.com/office/drawing/2014/main" val="3656032047"/>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Calibri"/>
                          <a:ea typeface="+mn-ea"/>
                          <a:cs typeface="+mn-cs"/>
                        </a:rPr>
                        <a:t>Mustela USA - 2023-11-23 21:55:03</a:t>
                      </a:r>
                      <a:r>
                        <a:rPr kumimoji="0" lang="en-US" sz="1000" b="0" i="0" u="none" strike="noStrike" kern="1200" cap="none" spc="0" normalizeH="0" baseline="0" noProof="0">
                          <a:ln>
                            <a:noFill/>
                          </a:ln>
                          <a:solidFill>
                            <a:prstClr val="black"/>
                          </a:solidFill>
                          <a:effectLst/>
                          <a:uLnTx/>
                          <a:uFillTx/>
                          <a:latin typeface="Calibri"/>
                          <a:ea typeface="+mn-ea"/>
                          <a:cs typeface="+mn-cs"/>
                        </a:rPr>
                        <a:t>
 We are so grateful for our Mustela community 💙⁠
⁠
Wishing you, your family and your little ones 🦃🍂 Happy Thanksgiving! ⁠
⁠
- Team Mustela USA⁠
⁠
⁠📸 @emmaparkinsonphotography⁠
⁠
#MyMustelaMoments #ForMyBaby #ForMyFamily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https://quintly-eu-image-storage.s3.amazonaws.com/68a96f73a7293ebc5e3a3e5e7347898e/8b71206129eaf64669acd7b24982c713.jpg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01/04/2024 09:56:36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0.0022 %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Photo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No</a:t>
                      </a:r>
                    </a:p>
                  </a:txBody>
                  <a:tcPr/>
                </a:tc>
                <a:extLst>
                  <a:ext uri="{0D108BD9-81ED-4DB2-BD59-A6C34878D82A}">
                    <a16:rowId xmlns:a16="http://schemas.microsoft.com/office/drawing/2014/main" val="4265463544"/>
                  </a:ext>
                </a:extLst>
              </a:tr>
            </a:tbl>
          </a:graphicData>
        </a:graphic>
      </p:graphicFrame>
      <p:sp>
        <p:nvSpPr>
          <p:cNvPr id="4" name="Text Placeholder 3">
            <a:extLst>
              <a:ext uri="{FF2B5EF4-FFF2-40B4-BE49-F238E27FC236}">
                <a16:creationId xmlns:a16="http://schemas.microsoft.com/office/drawing/2014/main" id="{A3F7D71E-139F-47D0-8B80-AB93CC18E94F}"/>
              </a:ext>
            </a:extLst>
          </p:cNvPr>
          <p:cNvSpPr>
            <a:spLocks noGrp="1"/>
          </p:cNvSpPr>
          <p:nvPr>
            <p:ph type="body" sz="quarter" idx="14"/>
          </p:nvPr>
        </p:nvSpPr>
        <p:spPr/>
        <p:txBody>
          <a:bodyPr/>
          <a:lstStyle/>
          <a:p>
            <a:r>
              <a:rPr lang="en-US"/>
              <a:t>11/13/2023 - 11/27/2023</a:t>
            </a:r>
          </a:p>
        </p:txBody>
      </p:sp>
    </p:spTree>
    <p:extLst>
      <p:ext uri="{BB962C8B-B14F-4D97-AF65-F5344CB8AC3E}">
        <p14:creationId xmlns:p14="http://schemas.microsoft.com/office/powerpoint/2010/main" val="3911557083"/>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13BC2FB-F8B5-4530-B067-B1B1930FEE7A}"/>
              </a:ext>
            </a:extLst>
          </p:cNvPr>
          <p:cNvSpPr>
            <a:spLocks noGrp="1"/>
          </p:cNvSpPr>
          <p:nvPr>
            <p:ph type="title"/>
          </p:nvPr>
        </p:nvSpPr>
        <p:spPr/>
        <p:txBody>
          <a:bodyPr/>
          <a:lstStyle/>
          <a:p>
            <a:r>
              <a:rPr lang="en-US"/>
              <a:t>Facebook Own Posts Table | All profiles - 17 of 17</a:t>
            </a:r>
          </a:p>
        </p:txBody>
      </p:sp>
      <p:graphicFrame>
        <p:nvGraphicFramePr>
          <p:cNvPr id="5" name="Table Placeholder 4">
            <a:extLst>
              <a:ext uri="{FF2B5EF4-FFF2-40B4-BE49-F238E27FC236}">
                <a16:creationId xmlns:a16="http://schemas.microsoft.com/office/drawing/2014/main" id="{0BD73EA4-EF55-4AFC-875D-94610E8D895D}"/>
              </a:ext>
            </a:extLst>
          </p:cNvPr>
          <p:cNvGraphicFramePr>
            <a:graphicFrameLocks noGrp="1"/>
          </p:cNvGraphicFramePr>
          <p:nvPr>
            <p:ph type="tbl" sz="quarter" idx="13"/>
            <p:extLst>
              <p:ext uri="{D42A27DB-BD31-4B8C-83A1-F6EECF244321}">
                <p14:modId xmlns:p14="http://schemas.microsoft.com/office/powerpoint/2010/main" val="467669114"/>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057400">
                  <a:extLst>
                    <a:ext uri="{9D8B030D-6E8A-4147-A177-3AD203B41FA5}">
                      <a16:colId xmlns:a16="http://schemas.microsoft.com/office/drawing/2014/main" val="42770520"/>
                    </a:ext>
                  </a:extLst>
                </a:gridCol>
                <a:gridCol w="1399032">
                  <a:extLst>
                    <a:ext uri="{9D8B030D-6E8A-4147-A177-3AD203B41FA5}">
                      <a16:colId xmlns:a16="http://schemas.microsoft.com/office/drawing/2014/main" val="2114827234"/>
                    </a:ext>
                  </a:extLst>
                </a:gridCol>
                <a:gridCol w="987552">
                  <a:extLst>
                    <a:ext uri="{9D8B030D-6E8A-4147-A177-3AD203B41FA5}">
                      <a16:colId xmlns:a16="http://schemas.microsoft.com/office/drawing/2014/main" val="3899328922"/>
                    </a:ext>
                  </a:extLst>
                </a:gridCol>
                <a:gridCol w="493776">
                  <a:extLst>
                    <a:ext uri="{9D8B030D-6E8A-4147-A177-3AD203B41FA5}">
                      <a16:colId xmlns:a16="http://schemas.microsoft.com/office/drawing/2014/main" val="528009592"/>
                    </a:ext>
                  </a:extLst>
                </a:gridCol>
                <a:gridCol w="493776">
                  <a:extLst>
                    <a:ext uri="{9D8B030D-6E8A-4147-A177-3AD203B41FA5}">
                      <a16:colId xmlns:a16="http://schemas.microsoft.com/office/drawing/2014/main" val="2982568766"/>
                    </a:ext>
                  </a:extLst>
                </a:gridCol>
                <a:gridCol w="493776">
                  <a:extLst>
                    <a:ext uri="{9D8B030D-6E8A-4147-A177-3AD203B41FA5}">
                      <a16:colId xmlns:a16="http://schemas.microsoft.com/office/drawing/2014/main" val="1138196075"/>
                    </a:ext>
                  </a:extLst>
                </a:gridCol>
                <a:gridCol w="493776">
                  <a:extLst>
                    <a:ext uri="{9D8B030D-6E8A-4147-A177-3AD203B41FA5}">
                      <a16:colId xmlns:a16="http://schemas.microsoft.com/office/drawing/2014/main" val="847181186"/>
                    </a:ext>
                  </a:extLst>
                </a:gridCol>
                <a:gridCol w="493776">
                  <a:extLst>
                    <a:ext uri="{9D8B030D-6E8A-4147-A177-3AD203B41FA5}">
                      <a16:colId xmlns:a16="http://schemas.microsoft.com/office/drawing/2014/main" val="3811398207"/>
                    </a:ext>
                  </a:extLst>
                </a:gridCol>
                <a:gridCol w="493776">
                  <a:extLst>
                    <a:ext uri="{9D8B030D-6E8A-4147-A177-3AD203B41FA5}">
                      <a16:colId xmlns:a16="http://schemas.microsoft.com/office/drawing/2014/main" val="1473855654"/>
                    </a:ext>
                  </a:extLst>
                </a:gridCol>
                <a:gridCol w="493776">
                  <a:extLst>
                    <a:ext uri="{9D8B030D-6E8A-4147-A177-3AD203B41FA5}">
                      <a16:colId xmlns:a16="http://schemas.microsoft.com/office/drawing/2014/main" val="2463492069"/>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Last Updated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Negative 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Shared Post?</a:t>
                      </a:r>
                    </a:p>
                  </a:txBody>
                  <a:tcPr/>
                </a:tc>
                <a:extLst>
                  <a:ext uri="{0D108BD9-81ED-4DB2-BD59-A6C34878D82A}">
                    <a16:rowId xmlns:a16="http://schemas.microsoft.com/office/drawing/2014/main" val="2955003019"/>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fr-FR" sz="1000" b="1" i="0" u="none" strike="noStrike" kern="1200" cap="none" spc="0" normalizeH="0" baseline="0" noProof="0">
                          <a:ln>
                            <a:noFill/>
                          </a:ln>
                          <a:solidFill>
                            <a:prstClr val="black"/>
                          </a:solidFill>
                          <a:effectLst/>
                          <a:uLnTx/>
                          <a:uFillTx/>
                          <a:latin typeface="Calibri"/>
                          <a:ea typeface="+mn-ea"/>
                          <a:cs typeface="+mn-cs"/>
                        </a:rPr>
                        <a:t>IKKS @ikks - 2023-11-23 19:00:00</a:t>
                      </a:r>
                      <a:r>
                        <a:rPr kumimoji="0" lang="fr-FR" sz="1000" b="0" i="0" u="none" strike="noStrike" kern="1200" cap="none" spc="0" normalizeH="0" baseline="0" noProof="0">
                          <a:ln>
                            <a:noFill/>
                          </a:ln>
                          <a:solidFill>
                            <a:prstClr val="black"/>
                          </a:solidFill>
                          <a:effectLst/>
                          <a:uLnTx/>
                          <a:uFillTx/>
                          <a:latin typeface="Calibri"/>
                          <a:ea typeface="+mn-ea"/>
                          <a:cs typeface="+mn-cs"/>
                        </a:rPr>
                        <a:t>
 Shiny @natachaeguia ✨
Le cadeau idéal pour les fêtes ? THE 1 GLITTER Cuivre
À découvrir sur ikks.com ou en boutiques. 
© @fabrisflorencia 
À découvrir en boutiques et sur ikks.com</a:t>
                      </a:r>
                      <a:endParaRPr kumimoji="0" lang="en-US" sz="1000" b="0" i="0" u="none" strike="noStrike" kern="1200" cap="none" spc="0" normalizeH="0" baseline="0" noProof="0">
                        <a:ln>
                          <a:noFill/>
                        </a:ln>
                        <a:solidFill>
                          <a:prstClr val="black"/>
                        </a:solidFill>
                        <a:effectLst/>
                        <a:uLnTx/>
                        <a:uFillTx/>
                        <a:latin typeface="Calibri"/>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https://quintly-eu-image-storage.s3.amazonaws.com/a61aea67674d5eb472c2c02de85adfd4/646b265f20b1556555cd179955664f4d.jpg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01/04/2024 09:56:37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187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166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0.0613 %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Album</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No</a:t>
                      </a:r>
                    </a:p>
                  </a:txBody>
                  <a:tcPr/>
                </a:tc>
                <a:extLst>
                  <a:ext uri="{0D108BD9-81ED-4DB2-BD59-A6C34878D82A}">
                    <a16:rowId xmlns:a16="http://schemas.microsoft.com/office/drawing/2014/main" val="1374435390"/>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Calibri"/>
                          <a:ea typeface="+mn-ea"/>
                          <a:cs typeface="+mn-cs"/>
                        </a:rPr>
                        <a:t>Renault @Renault - 2023-11-23 18:18:42</a:t>
                      </a:r>
                      <a:r>
                        <a:rPr kumimoji="0" lang="en-US" sz="1000" b="0" i="0" u="none" strike="noStrike" kern="1200" cap="none" spc="0" normalizeH="0" baseline="0" noProof="0">
                          <a:ln>
                            <a:noFill/>
                          </a:ln>
                          <a:solidFill>
                            <a:prstClr val="black"/>
                          </a:solidFill>
                          <a:effectLst/>
                          <a:uLnTx/>
                          <a:uFillTx/>
                          <a:latin typeface="Calibri"/>
                          <a:ea typeface="+mn-ea"/>
                          <a:cs typeface="+mn-cs"/>
                        </a:rPr>
                        <a:t>
 new #Renault #Master #ETech 100% #electric is bringing in the crowds at the #Solutrans motor show on the Renault stand. its aerodynamic shape results in a 21% reduction of electricity consumption, allowing up to 410 km of range. also available in diesel.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https://quintly-eu-image-storage.s3.amazonaws.com/b0ad6b5a160e6a640a8cf6d1942edef3/4671c9939677eea22fbcd0e93d26a315.jpg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01/04/2024 09:56:35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169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155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0.0009 %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Album</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No</a:t>
                      </a:r>
                    </a:p>
                  </a:txBody>
                  <a:tcPr/>
                </a:tc>
                <a:extLst>
                  <a:ext uri="{0D108BD9-81ED-4DB2-BD59-A6C34878D82A}">
                    <a16:rowId xmlns:a16="http://schemas.microsoft.com/office/drawing/2014/main" val="800377802"/>
                  </a:ext>
                </a:extLst>
              </a:tr>
            </a:tbl>
          </a:graphicData>
        </a:graphic>
      </p:graphicFrame>
      <p:sp>
        <p:nvSpPr>
          <p:cNvPr id="4" name="Text Placeholder 3">
            <a:extLst>
              <a:ext uri="{FF2B5EF4-FFF2-40B4-BE49-F238E27FC236}">
                <a16:creationId xmlns:a16="http://schemas.microsoft.com/office/drawing/2014/main" id="{44314F83-0383-4CEE-9B9D-FB7AA31C27C1}"/>
              </a:ext>
            </a:extLst>
          </p:cNvPr>
          <p:cNvSpPr>
            <a:spLocks noGrp="1"/>
          </p:cNvSpPr>
          <p:nvPr>
            <p:ph type="body" sz="quarter" idx="14"/>
          </p:nvPr>
        </p:nvSpPr>
        <p:spPr/>
        <p:txBody>
          <a:bodyPr/>
          <a:lstStyle/>
          <a:p>
            <a:r>
              <a:rPr lang="en-US"/>
              <a:t>11/13/2023 - 11/27/2023</a:t>
            </a:r>
          </a:p>
        </p:txBody>
      </p:sp>
    </p:spTree>
    <p:extLst>
      <p:ext uri="{BB962C8B-B14F-4D97-AF65-F5344CB8AC3E}">
        <p14:creationId xmlns:p14="http://schemas.microsoft.com/office/powerpoint/2010/main" val="2348116643"/>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E8DB204-2EFE-41C3-92E0-B446D2689626}"/>
              </a:ext>
            </a:extLst>
          </p:cNvPr>
          <p:cNvSpPr>
            <a:spLocks noGrp="1"/>
          </p:cNvSpPr>
          <p:nvPr>
            <p:ph type="title"/>
          </p:nvPr>
        </p:nvSpPr>
        <p:spPr/>
        <p:txBody>
          <a:bodyPr/>
          <a:lstStyle/>
          <a:p>
            <a:r>
              <a:rPr lang="en-US"/>
              <a:t>Overall Top Posts Table | All profiles</a:t>
            </a:r>
          </a:p>
        </p:txBody>
      </p:sp>
      <p:graphicFrame>
        <p:nvGraphicFramePr>
          <p:cNvPr id="5" name="Table Placeholder 4">
            <a:extLst>
              <a:ext uri="{FF2B5EF4-FFF2-40B4-BE49-F238E27FC236}">
                <a16:creationId xmlns:a16="http://schemas.microsoft.com/office/drawing/2014/main" id="{CAD0C643-339E-42D1-8378-CB4F95E1D0B3}"/>
              </a:ext>
            </a:extLst>
          </p:cNvPr>
          <p:cNvGraphicFramePr>
            <a:graphicFrameLocks noGrp="1"/>
          </p:cNvGraphicFramePr>
          <p:nvPr>
            <p:ph type="tbl" sz="quarter" idx="13"/>
            <p:extLst>
              <p:ext uri="{D42A27DB-BD31-4B8C-83A1-F6EECF244321}">
                <p14:modId xmlns:p14="http://schemas.microsoft.com/office/powerpoint/2010/main" val="3519097241"/>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551176">
                  <a:extLst>
                    <a:ext uri="{9D8B030D-6E8A-4147-A177-3AD203B41FA5}">
                      <a16:colId xmlns:a16="http://schemas.microsoft.com/office/drawing/2014/main" val="2711004324"/>
                    </a:ext>
                  </a:extLst>
                </a:gridCol>
                <a:gridCol w="1645920">
                  <a:extLst>
                    <a:ext uri="{9D8B030D-6E8A-4147-A177-3AD203B41FA5}">
                      <a16:colId xmlns:a16="http://schemas.microsoft.com/office/drawing/2014/main" val="1220188260"/>
                    </a:ext>
                  </a:extLst>
                </a:gridCol>
                <a:gridCol w="740664">
                  <a:extLst>
                    <a:ext uri="{9D8B030D-6E8A-4147-A177-3AD203B41FA5}">
                      <a16:colId xmlns:a16="http://schemas.microsoft.com/office/drawing/2014/main" val="687013478"/>
                    </a:ext>
                  </a:extLst>
                </a:gridCol>
                <a:gridCol w="740664">
                  <a:extLst>
                    <a:ext uri="{9D8B030D-6E8A-4147-A177-3AD203B41FA5}">
                      <a16:colId xmlns:a16="http://schemas.microsoft.com/office/drawing/2014/main" val="2466953042"/>
                    </a:ext>
                  </a:extLst>
                </a:gridCol>
                <a:gridCol w="740664">
                  <a:extLst>
                    <a:ext uri="{9D8B030D-6E8A-4147-A177-3AD203B41FA5}">
                      <a16:colId xmlns:a16="http://schemas.microsoft.com/office/drawing/2014/main" val="1750749217"/>
                    </a:ext>
                  </a:extLst>
                </a:gridCol>
                <a:gridCol w="740664">
                  <a:extLst>
                    <a:ext uri="{9D8B030D-6E8A-4147-A177-3AD203B41FA5}">
                      <a16:colId xmlns:a16="http://schemas.microsoft.com/office/drawing/2014/main" val="279051626"/>
                    </a:ext>
                  </a:extLst>
                </a:gridCol>
                <a:gridCol w="740664">
                  <a:extLst>
                    <a:ext uri="{9D8B030D-6E8A-4147-A177-3AD203B41FA5}">
                      <a16:colId xmlns:a16="http://schemas.microsoft.com/office/drawing/2014/main" val="3252373808"/>
                    </a:ext>
                  </a:extLst>
                </a:gridCol>
              </a:tblGrid>
              <a:tr h="370840">
                <a:tc>
                  <a:txBody>
                    <a:bodyPr/>
                    <a:lstStyle/>
                    <a:p>
                      <a:r>
                        <a:rPr lang="en-US" sz="1000"/>
                        <a:t>Post</a:t>
                      </a:r>
                    </a:p>
                  </a:txBody>
                  <a:tcPr/>
                </a:tc>
                <a:tc>
                  <a:txBody>
                    <a:bodyPr/>
                    <a:lstStyle/>
                    <a:p>
                      <a:r>
                        <a:rPr lang="en-US" sz="1000"/>
                        <a:t>Thumbnail</a:t>
                      </a:r>
                    </a:p>
                  </a:txBody>
                  <a:tcPr/>
                </a:tc>
                <a:tc>
                  <a:txBody>
                    <a:bodyPr/>
                    <a:lstStyle/>
                    <a:p>
                      <a:r>
                        <a:rPr lang="en-US" sz="1000"/>
                        <a:t>Likes</a:t>
                      </a:r>
                    </a:p>
                  </a:txBody>
                  <a:tcPr/>
                </a:tc>
                <a:tc>
                  <a:txBody>
                    <a:bodyPr/>
                    <a:lstStyle/>
                    <a:p>
                      <a:r>
                        <a:rPr lang="en-US" sz="1000"/>
                        <a:t>Comments</a:t>
                      </a:r>
                    </a:p>
                  </a:txBody>
                  <a:tcPr/>
                </a:tc>
                <a:tc>
                  <a:txBody>
                    <a:bodyPr/>
                    <a:lstStyle/>
                    <a:p>
                      <a:r>
                        <a:rPr lang="en-US" sz="1000"/>
                        <a:t>Shares</a:t>
                      </a:r>
                    </a:p>
                  </a:txBody>
                  <a:tcPr/>
                </a:tc>
                <a:tc>
                  <a:txBody>
                    <a:bodyPr/>
                    <a:lstStyle/>
                    <a:p>
                      <a:r>
                        <a:rPr lang="en-US" sz="1000"/>
                        <a:t>Total Interactions</a:t>
                      </a:r>
                    </a:p>
                  </a:txBody>
                  <a:tcPr/>
                </a:tc>
                <a:tc>
                  <a:txBody>
                    <a:bodyPr/>
                    <a:lstStyle/>
                    <a:p>
                      <a:r>
                        <a:rPr lang="en-US" sz="1000"/>
                        <a:t>Interaction Rate</a:t>
                      </a:r>
                    </a:p>
                  </a:txBody>
                  <a:tcPr/>
                </a:tc>
                <a:extLst>
                  <a:ext uri="{0D108BD9-81ED-4DB2-BD59-A6C34878D82A}">
                    <a16:rowId xmlns:a16="http://schemas.microsoft.com/office/drawing/2014/main" val="411469160"/>
                  </a:ext>
                </a:extLst>
              </a:tr>
              <a:tr h="370840">
                <a:tc>
                  <a:txBody>
                    <a:bodyPr/>
                    <a:lstStyle/>
                    <a:p>
                      <a:r>
                        <a:rPr lang="en-US" sz="1000" b="1"/>
                        <a:t>Facebook Invisalign France - 2023-11-13 11:58:50</a:t>
                      </a:r>
                      <a:r>
                        <a:rPr lang="en-US" sz="1000"/>
                        <a:t>
 </a:t>
                      </a:r>
                    </a:p>
                  </a:txBody>
                  <a:tcPr/>
                </a:tc>
                <a:tc>
                  <a:txBody>
                    <a:bodyPr/>
                    <a:lstStyle/>
                    <a:p>
                      <a:r>
                        <a:rPr lang="en-US" sz="1000"/>
                        <a:t>https://quintly-eu-image-storage.s3.amazonaws.com/8c657a01b5fd7df9172cd11713e96cd5/ab79ab7bbf2f36a295c03a0d5e7bffbc.png</a:t>
                      </a:r>
                    </a:p>
                  </a:txBody>
                  <a:tcPr/>
                </a:tc>
                <a:tc>
                  <a:txBody>
                    <a:bodyPr/>
                    <a:lstStyle/>
                    <a:p>
                      <a:r>
                        <a:rPr lang="en-US" sz="1000"/>
                        <a:t>n/a</a:t>
                      </a:r>
                    </a:p>
                  </a:txBody>
                  <a:tcPr/>
                </a:tc>
                <a:tc>
                  <a:txBody>
                    <a:bodyPr/>
                    <a:lstStyle/>
                    <a:p>
                      <a:r>
                        <a:rPr lang="en-US" sz="1000"/>
                        <a:t>n/a</a:t>
                      </a:r>
                    </a:p>
                  </a:txBody>
                  <a:tcPr/>
                </a:tc>
                <a:tc>
                  <a:txBody>
                    <a:bodyPr/>
                    <a:lstStyle/>
                    <a:p>
                      <a:r>
                        <a:rPr lang="en-US" sz="1000"/>
                        <a:t>n/a</a:t>
                      </a:r>
                    </a:p>
                  </a:txBody>
                  <a:tcPr/>
                </a:tc>
                <a:tc>
                  <a:txBody>
                    <a:bodyPr/>
                    <a:lstStyle/>
                    <a:p>
                      <a:r>
                        <a:rPr lang="en-US" sz="1000"/>
                        <a:t>n/a</a:t>
                      </a:r>
                    </a:p>
                  </a:txBody>
                  <a:tcPr/>
                </a:tc>
                <a:tc>
                  <a:txBody>
                    <a:bodyPr/>
                    <a:lstStyle/>
                    <a:p>
                      <a:r>
                        <a:rPr lang="en-US" sz="1000"/>
                        <a:t>0.0000 %</a:t>
                      </a:r>
                    </a:p>
                  </a:txBody>
                  <a:tcPr/>
                </a:tc>
                <a:extLst>
                  <a:ext uri="{0D108BD9-81ED-4DB2-BD59-A6C34878D82A}">
                    <a16:rowId xmlns:a16="http://schemas.microsoft.com/office/drawing/2014/main" val="1093275127"/>
                  </a:ext>
                </a:extLst>
              </a:tr>
            </a:tbl>
          </a:graphicData>
        </a:graphic>
      </p:graphicFrame>
      <p:sp>
        <p:nvSpPr>
          <p:cNvPr id="4" name="Text Placeholder 3">
            <a:extLst>
              <a:ext uri="{FF2B5EF4-FFF2-40B4-BE49-F238E27FC236}">
                <a16:creationId xmlns:a16="http://schemas.microsoft.com/office/drawing/2014/main" id="{FE294299-3BDE-4989-9173-46B6D0B17EC5}"/>
              </a:ext>
            </a:extLst>
          </p:cNvPr>
          <p:cNvSpPr>
            <a:spLocks noGrp="1"/>
          </p:cNvSpPr>
          <p:nvPr>
            <p:ph type="body" sz="quarter" idx="14"/>
          </p:nvPr>
        </p:nvSpPr>
        <p:spPr/>
        <p:txBody>
          <a:bodyPr/>
          <a:lstStyle/>
          <a:p>
            <a:r>
              <a:rPr lang="en-US"/>
              <a:t>11/13/2023 - 11/27/2023</a:t>
            </a:r>
          </a:p>
        </p:txBody>
      </p:sp>
    </p:spTree>
    <p:extLst>
      <p:ext uri="{BB962C8B-B14F-4D97-AF65-F5344CB8AC3E}">
        <p14:creationId xmlns:p14="http://schemas.microsoft.com/office/powerpoint/2010/main" val="828746079"/>
      </p:ext>
    </p:extLst>
  </p:cSld>
  <p:clrMapOvr>
    <a:masterClrMapping/>
  </p:clrMapOvr>
</p:sld>
</file>

<file path=ppt/theme/theme1.xml><?xml version="1.0" encoding="utf-8"?>
<a:theme xmlns:a="http://schemas.openxmlformats.org/drawingml/2006/main" name="quintly_templat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Presentation9" id="{77E0400C-7695-4C30-8023-BCE8CA7D95A2}" vid="{0F9F027B-7B08-491B-A6CB-03681FDC4E22}"/>
    </a:ext>
  </a:extLst>
</a:theme>
</file>

<file path=docProps/app.xml><?xml version="1.0" encoding="utf-8"?>
<Properties xmlns="http://schemas.openxmlformats.org/officeDocument/2006/extended-properties" xmlns:vt="http://schemas.openxmlformats.org/officeDocument/2006/docPropsVTypes">
  <Template>Default</Template>
  <TotalTime>0</TotalTime>
  <Words>2718</Words>
  <Application>Microsoft Office PowerPoint</Application>
  <PresentationFormat>On-screen Show (4:3)</PresentationFormat>
  <Paragraphs>475</Paragraphs>
  <Slides>20</Slides>
  <Notes>0</Notes>
  <HiddenSlides>0</HiddenSlides>
  <MMClips>0</MMClips>
  <ScaleCrop>false</ScaleCrop>
  <HeadingPairs>
    <vt:vector size="6" baseType="variant">
      <vt:variant>
        <vt:lpstr>Fonts Used</vt:lpstr>
      </vt:variant>
      <vt:variant>
        <vt:i4>2</vt:i4>
      </vt:variant>
      <vt:variant>
        <vt:lpstr>Theme</vt:lpstr>
      </vt:variant>
      <vt:variant>
        <vt:i4>1</vt:i4>
      </vt:variant>
      <vt:variant>
        <vt:lpstr>Slide Titles</vt:lpstr>
      </vt:variant>
      <vt:variant>
        <vt:i4>20</vt:i4>
      </vt:variant>
    </vt:vector>
  </HeadingPairs>
  <TitlesOfParts>
    <vt:vector size="23" baseType="lpstr">
      <vt:lpstr>Calibri</vt:lpstr>
      <vt:lpstr>Arial</vt:lpstr>
      <vt:lpstr>quintly_template</vt:lpstr>
      <vt:lpstr>Content Optimization Benchmark</vt:lpstr>
      <vt:lpstr>Facebook Own Posts | All profiles</vt:lpstr>
      <vt:lpstr>Facebook Own Posts Table | All profiles - 1 of 17</vt:lpstr>
      <vt:lpstr>Facebook Own Posts Table | All profiles - 2 of 17</vt:lpstr>
      <vt:lpstr>Facebook Own Posts Table | All profiles - 3 of 17</vt:lpstr>
      <vt:lpstr>Facebook Own Posts Table | All profiles - 4 of 17</vt:lpstr>
      <vt:lpstr>Facebook Own Posts Table | All profiles - 5 of 17</vt:lpstr>
      <vt:lpstr>Facebook Own Posts Table | All profiles - 6 of 17</vt:lpstr>
      <vt:lpstr>Facebook Own Posts Table | All profiles - 7 of 17</vt:lpstr>
      <vt:lpstr>Facebook Own Posts Table | All profiles - 8 of 17</vt:lpstr>
      <vt:lpstr>Facebook Own Posts Table | All profiles - 9 of 17</vt:lpstr>
      <vt:lpstr>Facebook Own Posts Table | All profiles - 10 of 17</vt:lpstr>
      <vt:lpstr>Facebook Own Posts Table | All profiles - 11 of 17</vt:lpstr>
      <vt:lpstr>Facebook Own Posts Table | All profiles - 12 of 17</vt:lpstr>
      <vt:lpstr>Facebook Own Posts Table | All profiles - 13 of 17</vt:lpstr>
      <vt:lpstr>Facebook Own Posts Table | All profiles - 14 of 17</vt:lpstr>
      <vt:lpstr>Facebook Own Posts Table | All profiles - 15 of 17</vt:lpstr>
      <vt:lpstr>Facebook Own Posts Table | All profiles - 16 of 17</vt:lpstr>
      <vt:lpstr>Facebook Own Posts Table | All profiles - 17 of 17</vt:lpstr>
      <vt:lpstr>Overall Top Posts Table | All profiles</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Content Optimization Benchmark</dc:title>
  <dc:creator>Frederik Born</dc:creator>
  <cp:lastModifiedBy>Frederik Born</cp:lastModifiedBy>
  <cp:revision>1</cp:revision>
  <dcterms:created xsi:type="dcterms:W3CDTF">2024-03-07T17:11:36Z</dcterms:created>
  <dcterms:modified xsi:type="dcterms:W3CDTF">2024-03-07T17:12:21Z</dcterms:modified>
</cp:coreProperties>
</file>