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WeJam Social France</c:v>
                </c:pt>
              </c:strCache>
            </c:strRef>
          </c:tx>
          <c:spPr>
            <a:ln w="28575" cap="rnd">
              <a:solidFill>
                <a:schemeClr val="accent1"/>
              </a:solidFill>
              <a:round/>
            </a:ln>
            <a:effectLst/>
          </c:spPr>
          <c:marker>
            <c:symbol val="none"/>
          </c:marke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0">
                  <c:v>38</c:v>
                </c:pt>
                <c:pt idx="1">
                  <c:v>38</c:v>
                </c:pt>
                <c:pt idx="2">
                  <c:v>38</c:v>
                </c:pt>
                <c:pt idx="3">
                  <c:v>38</c:v>
                </c:pt>
                <c:pt idx="4">
                  <c:v>38</c:v>
                </c:pt>
                <c:pt idx="5">
                  <c:v>38</c:v>
                </c:pt>
                <c:pt idx="6">
                  <c:v>38</c:v>
                </c:pt>
                <c:pt idx="7">
                  <c:v>38</c:v>
                </c:pt>
                <c:pt idx="8">
                  <c:v>38</c:v>
                </c:pt>
                <c:pt idx="9">
                  <c:v>38</c:v>
                </c:pt>
                <c:pt idx="10">
                  <c:v>38</c:v>
                </c:pt>
                <c:pt idx="11">
                  <c:v>38</c:v>
                </c:pt>
                <c:pt idx="12">
                  <c:v>38</c:v>
                </c:pt>
                <c:pt idx="13">
                  <c:v>38</c:v>
                </c:pt>
                <c:pt idx="14">
                  <c:v>38</c:v>
                </c:pt>
                <c:pt idx="15">
                  <c:v>38</c:v>
                </c:pt>
                <c:pt idx="16">
                  <c:v>38</c:v>
                </c:pt>
                <c:pt idx="17">
                  <c:v>38</c:v>
                </c:pt>
                <c:pt idx="18">
                  <c:v>38</c:v>
                </c:pt>
                <c:pt idx="19">
                  <c:v>38</c:v>
                </c:pt>
                <c:pt idx="20">
                  <c:v>38</c:v>
                </c:pt>
                <c:pt idx="21">
                  <c:v>38</c:v>
                </c:pt>
                <c:pt idx="22">
                  <c:v>38</c:v>
                </c:pt>
                <c:pt idx="23">
                  <c:v>38</c:v>
                </c:pt>
                <c:pt idx="24">
                  <c:v>38</c:v>
                </c:pt>
                <c:pt idx="25">
                  <c:v>39</c:v>
                </c:pt>
                <c:pt idx="26">
                  <c:v>39</c:v>
                </c:pt>
                <c:pt idx="27">
                  <c:v>39</c:v>
                </c:pt>
                <c:pt idx="28">
                  <c:v>39</c:v>
                </c:pt>
                <c:pt idx="29">
                  <c:v>39</c:v>
                </c:pt>
                <c:pt idx="30">
                  <c:v>39</c:v>
                </c:pt>
                <c:pt idx="31">
                  <c:v>39</c:v>
                </c:pt>
                <c:pt idx="32">
                  <c:v>39</c:v>
                </c:pt>
                <c:pt idx="33">
                  <c:v>39</c:v>
                </c:pt>
                <c:pt idx="34">
                  <c:v>39</c:v>
                </c:pt>
                <c:pt idx="35">
                  <c:v>39</c:v>
                </c:pt>
                <c:pt idx="36">
                  <c:v>39</c:v>
                </c:pt>
                <c:pt idx="37">
                  <c:v>39</c:v>
                </c:pt>
                <c:pt idx="38">
                  <c:v>39</c:v>
                </c:pt>
                <c:pt idx="39">
                  <c:v>38</c:v>
                </c:pt>
                <c:pt idx="40">
                  <c:v>38</c:v>
                </c:pt>
                <c:pt idx="41">
                  <c:v>38</c:v>
                </c:pt>
                <c:pt idx="42">
                  <c:v>37</c:v>
                </c:pt>
                <c:pt idx="43">
                  <c:v>37</c:v>
                </c:pt>
                <c:pt idx="44">
                  <c:v>37</c:v>
                </c:pt>
                <c:pt idx="45">
                  <c:v>37</c:v>
                </c:pt>
                <c:pt idx="46">
                  <c:v>37</c:v>
                </c:pt>
                <c:pt idx="47">
                  <c:v>37</c:v>
                </c:pt>
                <c:pt idx="48">
                  <c:v>37</c:v>
                </c:pt>
                <c:pt idx="49">
                  <c:v>37</c:v>
                </c:pt>
                <c:pt idx="50">
                  <c:v>37</c:v>
                </c:pt>
                <c:pt idx="51">
                  <c:v>37</c:v>
                </c:pt>
                <c:pt idx="52">
                  <c:v>37</c:v>
                </c:pt>
                <c:pt idx="53">
                  <c:v>37</c:v>
                </c:pt>
                <c:pt idx="54">
                  <c:v>37</c:v>
                </c:pt>
                <c:pt idx="55">
                  <c:v>37</c:v>
                </c:pt>
                <c:pt idx="56">
                  <c:v>37</c:v>
                </c:pt>
                <c:pt idx="57">
                  <c:v>37</c:v>
                </c:pt>
                <c:pt idx="58">
                  <c:v>37</c:v>
                </c:pt>
                <c:pt idx="59">
                  <c:v>37</c:v>
                </c:pt>
                <c:pt idx="60">
                  <c:v>37</c:v>
                </c:pt>
                <c:pt idx="61">
                  <c:v>37</c:v>
                </c:pt>
                <c:pt idx="62">
                  <c:v>37</c:v>
                </c:pt>
                <c:pt idx="63">
                  <c:v>37</c:v>
                </c:pt>
                <c:pt idx="64">
                  <c:v>37</c:v>
                </c:pt>
                <c:pt idx="65">
                  <c:v>37</c:v>
                </c:pt>
                <c:pt idx="66">
                  <c:v>37</c:v>
                </c:pt>
                <c:pt idx="67">
                  <c:v>37</c:v>
                </c:pt>
                <c:pt idx="68">
                  <c:v>37</c:v>
                </c:pt>
                <c:pt idx="69">
                  <c:v>37</c:v>
                </c:pt>
                <c:pt idx="70">
                  <c:v>37</c:v>
                </c:pt>
                <c:pt idx="71">
                  <c:v>37</c:v>
                </c:pt>
                <c:pt idx="72">
                  <c:v>37</c:v>
                </c:pt>
                <c:pt idx="73">
                  <c:v>37</c:v>
                </c:pt>
                <c:pt idx="74">
                  <c:v>37</c:v>
                </c:pt>
                <c:pt idx="75">
                  <c:v>37</c:v>
                </c:pt>
                <c:pt idx="76">
                  <c:v>37</c:v>
                </c:pt>
                <c:pt idx="77">
                  <c:v>37</c:v>
                </c:pt>
                <c:pt idx="78">
                  <c:v>37</c:v>
                </c:pt>
                <c:pt idx="79">
                  <c:v>37</c:v>
                </c:pt>
                <c:pt idx="80">
                  <c:v>37</c:v>
                </c:pt>
                <c:pt idx="81">
                  <c:v>37</c:v>
                </c:pt>
                <c:pt idx="82">
                  <c:v>37</c:v>
                </c:pt>
                <c:pt idx="83">
                  <c:v>37</c:v>
                </c:pt>
                <c:pt idx="84">
                  <c:v>37</c:v>
                </c:pt>
                <c:pt idx="85">
                  <c:v>37</c:v>
                </c:pt>
                <c:pt idx="86">
                  <c:v>37</c:v>
                </c:pt>
                <c:pt idx="87">
                  <c:v>37</c:v>
                </c:pt>
                <c:pt idx="88">
                  <c:v>37</c:v>
                </c:pt>
                <c:pt idx="89">
                  <c:v>37</c:v>
                </c:pt>
                <c:pt idx="90">
                  <c:v>37</c:v>
                </c:pt>
                <c:pt idx="91">
                  <c:v>37</c:v>
                </c:pt>
                <c:pt idx="92">
                  <c:v>37</c:v>
                </c:pt>
                <c:pt idx="93">
                  <c:v>37</c:v>
                </c:pt>
                <c:pt idx="94">
                  <c:v>37</c:v>
                </c:pt>
                <c:pt idx="95">
                  <c:v>37</c:v>
                </c:pt>
                <c:pt idx="96">
                  <c:v>37</c:v>
                </c:pt>
                <c:pt idx="97">
                  <c:v>37</c:v>
                </c:pt>
                <c:pt idx="98">
                  <c:v>37</c:v>
                </c:pt>
                <c:pt idx="99">
                  <c:v>37</c:v>
                </c:pt>
                <c:pt idx="100">
                  <c:v>37</c:v>
                </c:pt>
                <c:pt idx="101">
                  <c:v>37</c:v>
                </c:pt>
                <c:pt idx="102">
                  <c:v>37</c:v>
                </c:pt>
                <c:pt idx="103">
                  <c:v>37</c:v>
                </c:pt>
                <c:pt idx="104">
                  <c:v>37</c:v>
                </c:pt>
                <c:pt idx="105">
                  <c:v>37</c:v>
                </c:pt>
                <c:pt idx="106">
                  <c:v>37</c:v>
                </c:pt>
                <c:pt idx="107">
                  <c:v>37</c:v>
                </c:pt>
                <c:pt idx="108">
                  <c:v>37</c:v>
                </c:pt>
                <c:pt idx="109">
                  <c:v>37</c:v>
                </c:pt>
                <c:pt idx="110">
                  <c:v>37</c:v>
                </c:pt>
                <c:pt idx="111">
                  <c:v>37</c:v>
                </c:pt>
                <c:pt idx="112">
                  <c:v>37</c:v>
                </c:pt>
                <c:pt idx="113">
                  <c:v>37</c:v>
                </c:pt>
                <c:pt idx="114">
                  <c:v>37</c:v>
                </c:pt>
                <c:pt idx="115">
                  <c:v>37</c:v>
                </c:pt>
                <c:pt idx="116">
                  <c:v>37</c:v>
                </c:pt>
                <c:pt idx="117">
                  <c:v>37</c:v>
                </c:pt>
                <c:pt idx="118">
                  <c:v>37</c:v>
                </c:pt>
                <c:pt idx="119">
                  <c:v>37</c:v>
                </c:pt>
                <c:pt idx="120">
                  <c:v>37</c:v>
                </c:pt>
                <c:pt idx="121">
                  <c:v>37</c:v>
                </c:pt>
                <c:pt idx="122">
                  <c:v>37</c:v>
                </c:pt>
                <c:pt idx="123">
                  <c:v>37</c:v>
                </c:pt>
                <c:pt idx="124">
                  <c:v>37</c:v>
                </c:pt>
                <c:pt idx="125">
                  <c:v>37</c:v>
                </c:pt>
                <c:pt idx="126">
                  <c:v>37</c:v>
                </c:pt>
                <c:pt idx="127">
                  <c:v>37</c:v>
                </c:pt>
                <c:pt idx="128">
                  <c:v>37</c:v>
                </c:pt>
                <c:pt idx="129">
                  <c:v>37</c:v>
                </c:pt>
                <c:pt idx="130">
                  <c:v>37</c:v>
                </c:pt>
                <c:pt idx="131">
                  <c:v>37</c:v>
                </c:pt>
                <c:pt idx="132">
                  <c:v>37</c:v>
                </c:pt>
                <c:pt idx="133">
                  <c:v>37</c:v>
                </c:pt>
                <c:pt idx="134">
                  <c:v>37</c:v>
                </c:pt>
                <c:pt idx="135">
                  <c:v>37</c:v>
                </c:pt>
                <c:pt idx="136">
                  <c:v>37</c:v>
                </c:pt>
                <c:pt idx="137">
                  <c:v>37</c:v>
                </c:pt>
                <c:pt idx="138">
                  <c:v>37</c:v>
                </c:pt>
                <c:pt idx="139">
                  <c:v>37</c:v>
                </c:pt>
                <c:pt idx="140">
                  <c:v>37</c:v>
                </c:pt>
                <c:pt idx="141">
                  <c:v>37</c:v>
                </c:pt>
                <c:pt idx="142">
                  <c:v>37</c:v>
                </c:pt>
                <c:pt idx="143">
                  <c:v>37</c:v>
                </c:pt>
                <c:pt idx="144">
                  <c:v>37</c:v>
                </c:pt>
                <c:pt idx="145">
                  <c:v>37</c:v>
                </c:pt>
                <c:pt idx="146">
                  <c:v>37</c:v>
                </c:pt>
                <c:pt idx="147">
                  <c:v>37</c:v>
                </c:pt>
                <c:pt idx="148">
                  <c:v>37</c:v>
                </c:pt>
                <c:pt idx="149">
                  <c:v>37</c:v>
                </c:pt>
                <c:pt idx="150">
                  <c:v>37</c:v>
                </c:pt>
                <c:pt idx="151">
                  <c:v>37</c:v>
                </c:pt>
                <c:pt idx="152">
                  <c:v>37</c:v>
                </c:pt>
                <c:pt idx="153">
                  <c:v>37</c:v>
                </c:pt>
                <c:pt idx="154">
                  <c:v>37</c:v>
                </c:pt>
                <c:pt idx="155">
                  <c:v>37</c:v>
                </c:pt>
                <c:pt idx="156">
                  <c:v>37</c:v>
                </c:pt>
                <c:pt idx="157">
                  <c:v>37</c:v>
                </c:pt>
                <c:pt idx="158">
                  <c:v>37</c:v>
                </c:pt>
                <c:pt idx="159">
                  <c:v>37</c:v>
                </c:pt>
                <c:pt idx="160">
                  <c:v>37</c:v>
                </c:pt>
                <c:pt idx="161">
                  <c:v>37</c:v>
                </c:pt>
                <c:pt idx="162">
                  <c:v>37</c:v>
                </c:pt>
                <c:pt idx="163">
                  <c:v>37</c:v>
                </c:pt>
                <c:pt idx="164">
                  <c:v>38</c:v>
                </c:pt>
                <c:pt idx="165">
                  <c:v>38</c:v>
                </c:pt>
                <c:pt idx="166">
                  <c:v>38</c:v>
                </c:pt>
                <c:pt idx="167">
                  <c:v>38</c:v>
                </c:pt>
                <c:pt idx="168">
                  <c:v>38</c:v>
                </c:pt>
                <c:pt idx="169">
                  <c:v>38</c:v>
                </c:pt>
                <c:pt idx="170">
                  <c:v>38</c:v>
                </c:pt>
                <c:pt idx="171">
                  <c:v>38</c:v>
                </c:pt>
                <c:pt idx="172">
                  <c:v>38</c:v>
                </c:pt>
                <c:pt idx="173">
                  <c:v>38</c:v>
                </c:pt>
                <c:pt idx="174">
                  <c:v>38</c:v>
                </c:pt>
                <c:pt idx="175">
                  <c:v>38</c:v>
                </c:pt>
                <c:pt idx="176">
                  <c:v>38</c:v>
                </c:pt>
                <c:pt idx="177">
                  <c:v>38</c:v>
                </c:pt>
                <c:pt idx="178">
                  <c:v>38</c:v>
                </c:pt>
                <c:pt idx="179">
                  <c:v>38</c:v>
                </c:pt>
                <c:pt idx="180">
                  <c:v>38</c:v>
                </c:pt>
                <c:pt idx="181">
                  <c:v>38</c:v>
                </c:pt>
                <c:pt idx="182">
                  <c:v>38</c:v>
                </c:pt>
                <c:pt idx="183">
                  <c:v>38</c:v>
                </c:pt>
                <c:pt idx="184">
                  <c:v>38</c:v>
                </c:pt>
                <c:pt idx="185">
                  <c:v>38</c:v>
                </c:pt>
                <c:pt idx="186">
                  <c:v>38</c:v>
                </c:pt>
                <c:pt idx="187">
                  <c:v>38</c:v>
                </c:pt>
                <c:pt idx="188">
                  <c:v>38</c:v>
                </c:pt>
                <c:pt idx="189">
                  <c:v>38</c:v>
                </c:pt>
                <c:pt idx="190">
                  <c:v>38</c:v>
                </c:pt>
                <c:pt idx="191">
                  <c:v>38</c:v>
                </c:pt>
                <c:pt idx="192">
                  <c:v>38</c:v>
                </c:pt>
                <c:pt idx="193">
                  <c:v>38</c:v>
                </c:pt>
                <c:pt idx="194">
                  <c:v>38</c:v>
                </c:pt>
                <c:pt idx="195">
                  <c:v>38</c:v>
                </c:pt>
                <c:pt idx="196">
                  <c:v>38</c:v>
                </c:pt>
                <c:pt idx="197">
                  <c:v>38</c:v>
                </c:pt>
                <c:pt idx="198">
                  <c:v>38</c:v>
                </c:pt>
                <c:pt idx="199">
                  <c:v>38</c:v>
                </c:pt>
                <c:pt idx="200">
                  <c:v>38</c:v>
                </c:pt>
                <c:pt idx="201">
                  <c:v>38</c:v>
                </c:pt>
                <c:pt idx="202">
                  <c:v>38</c:v>
                </c:pt>
                <c:pt idx="203">
                  <c:v>38</c:v>
                </c:pt>
                <c:pt idx="204">
                  <c:v>38</c:v>
                </c:pt>
                <c:pt idx="205">
                  <c:v>38</c:v>
                </c:pt>
                <c:pt idx="206">
                  <c:v>38</c:v>
                </c:pt>
                <c:pt idx="207">
                  <c:v>38</c:v>
                </c:pt>
                <c:pt idx="208">
                  <c:v>38</c:v>
                </c:pt>
                <c:pt idx="209">
                  <c:v>38</c:v>
                </c:pt>
                <c:pt idx="210">
                  <c:v>38</c:v>
                </c:pt>
                <c:pt idx="211">
                  <c:v>38</c:v>
                </c:pt>
                <c:pt idx="212">
                  <c:v>38</c:v>
                </c:pt>
                <c:pt idx="213">
                  <c:v>38</c:v>
                </c:pt>
                <c:pt idx="214">
                  <c:v>38</c:v>
                </c:pt>
                <c:pt idx="215">
                  <c:v>38</c:v>
                </c:pt>
                <c:pt idx="216">
                  <c:v>38</c:v>
                </c:pt>
                <c:pt idx="217">
                  <c:v>38</c:v>
                </c:pt>
                <c:pt idx="218">
                  <c:v>38</c:v>
                </c:pt>
                <c:pt idx="219">
                  <c:v>38</c:v>
                </c:pt>
                <c:pt idx="220">
                  <c:v>38</c:v>
                </c:pt>
                <c:pt idx="221">
                  <c:v>38</c:v>
                </c:pt>
                <c:pt idx="222">
                  <c:v>38</c:v>
                </c:pt>
                <c:pt idx="223">
                  <c:v>38</c:v>
                </c:pt>
                <c:pt idx="224">
                  <c:v>38</c:v>
                </c:pt>
                <c:pt idx="225">
                  <c:v>37</c:v>
                </c:pt>
                <c:pt idx="226">
                  <c:v>37</c:v>
                </c:pt>
                <c:pt idx="227">
                  <c:v>37</c:v>
                </c:pt>
                <c:pt idx="228">
                  <c:v>37</c:v>
                </c:pt>
                <c:pt idx="229">
                  <c:v>37</c:v>
                </c:pt>
                <c:pt idx="230">
                  <c:v>37</c:v>
                </c:pt>
                <c:pt idx="231">
                  <c:v>37</c:v>
                </c:pt>
                <c:pt idx="232">
                  <c:v>37</c:v>
                </c:pt>
                <c:pt idx="233">
                  <c:v>37</c:v>
                </c:pt>
                <c:pt idx="234">
                  <c:v>37</c:v>
                </c:pt>
                <c:pt idx="235">
                  <c:v>37</c:v>
                </c:pt>
                <c:pt idx="236">
                  <c:v>37</c:v>
                </c:pt>
                <c:pt idx="237">
                  <c:v>37</c:v>
                </c:pt>
                <c:pt idx="238">
                  <c:v>37</c:v>
                </c:pt>
                <c:pt idx="239">
                  <c:v>37</c:v>
                </c:pt>
                <c:pt idx="240">
                  <c:v>37</c:v>
                </c:pt>
                <c:pt idx="241">
                  <c:v>37</c:v>
                </c:pt>
                <c:pt idx="242">
                  <c:v>37</c:v>
                </c:pt>
                <c:pt idx="243">
                  <c:v>37</c:v>
                </c:pt>
                <c:pt idx="244">
                  <c:v>37</c:v>
                </c:pt>
                <c:pt idx="245">
                  <c:v>37</c:v>
                </c:pt>
                <c:pt idx="246">
                  <c:v>37</c:v>
                </c:pt>
                <c:pt idx="247">
                  <c:v>37</c:v>
                </c:pt>
                <c:pt idx="248">
                  <c:v>37</c:v>
                </c:pt>
                <c:pt idx="249">
                  <c:v>37</c:v>
                </c:pt>
                <c:pt idx="250">
                  <c:v>37</c:v>
                </c:pt>
                <c:pt idx="251">
                  <c:v>37</c:v>
                </c:pt>
                <c:pt idx="252">
                  <c:v>37</c:v>
                </c:pt>
                <c:pt idx="253">
                  <c:v>37</c:v>
                </c:pt>
                <c:pt idx="254">
                  <c:v>37</c:v>
                </c:pt>
                <c:pt idx="255">
                  <c:v>37</c:v>
                </c:pt>
                <c:pt idx="256">
                  <c:v>37</c:v>
                </c:pt>
                <c:pt idx="257">
                  <c:v>37</c:v>
                </c:pt>
                <c:pt idx="258">
                  <c:v>37</c:v>
                </c:pt>
                <c:pt idx="259">
                  <c:v>37</c:v>
                </c:pt>
                <c:pt idx="260">
                  <c:v>37</c:v>
                </c:pt>
                <c:pt idx="261">
                  <c:v>37</c:v>
                </c:pt>
                <c:pt idx="262">
                  <c:v>37</c:v>
                </c:pt>
                <c:pt idx="263">
                  <c:v>37</c:v>
                </c:pt>
                <c:pt idx="264">
                  <c:v>37</c:v>
                </c:pt>
                <c:pt idx="265">
                  <c:v>37</c:v>
                </c:pt>
                <c:pt idx="266">
                  <c:v>37</c:v>
                </c:pt>
                <c:pt idx="267">
                  <c:v>37</c:v>
                </c:pt>
                <c:pt idx="268">
                  <c:v>37</c:v>
                </c:pt>
                <c:pt idx="269">
                  <c:v>37</c:v>
                </c:pt>
                <c:pt idx="270">
                  <c:v>37</c:v>
                </c:pt>
                <c:pt idx="271">
                  <c:v>37</c:v>
                </c:pt>
                <c:pt idx="272">
                  <c:v>37</c:v>
                </c:pt>
                <c:pt idx="273">
                  <c:v>37</c:v>
                </c:pt>
                <c:pt idx="274">
                  <c:v>37</c:v>
                </c:pt>
                <c:pt idx="275">
                  <c:v>37</c:v>
                </c:pt>
                <c:pt idx="276">
                  <c:v>37</c:v>
                </c:pt>
                <c:pt idx="277">
                  <c:v>37</c:v>
                </c:pt>
                <c:pt idx="278">
                  <c:v>37</c:v>
                </c:pt>
                <c:pt idx="279">
                  <c:v>37</c:v>
                </c:pt>
                <c:pt idx="280">
                  <c:v>37</c:v>
                </c:pt>
                <c:pt idx="281">
                  <c:v>37</c:v>
                </c:pt>
                <c:pt idx="282">
                  <c:v>37</c:v>
                </c:pt>
                <c:pt idx="283">
                  <c:v>37</c:v>
                </c:pt>
                <c:pt idx="284">
                  <c:v>37</c:v>
                </c:pt>
                <c:pt idx="285">
                  <c:v>37</c:v>
                </c:pt>
                <c:pt idx="286">
                  <c:v>37</c:v>
                </c:pt>
                <c:pt idx="287">
                  <c:v>37</c:v>
                </c:pt>
                <c:pt idx="288">
                  <c:v>37</c:v>
                </c:pt>
                <c:pt idx="289">
                  <c:v>37</c:v>
                </c:pt>
                <c:pt idx="290">
                  <c:v>37</c:v>
                </c:pt>
                <c:pt idx="291">
                  <c:v>37</c:v>
                </c:pt>
                <c:pt idx="292">
                  <c:v>37</c:v>
                </c:pt>
                <c:pt idx="293">
                  <c:v>37</c:v>
                </c:pt>
                <c:pt idx="294">
                  <c:v>37</c:v>
                </c:pt>
                <c:pt idx="295">
                  <c:v>37</c:v>
                </c:pt>
                <c:pt idx="296">
                  <c:v>37</c:v>
                </c:pt>
                <c:pt idx="297">
                  <c:v>37</c:v>
                </c:pt>
                <c:pt idx="298">
                  <c:v>37</c:v>
                </c:pt>
                <c:pt idx="299">
                  <c:v>37</c:v>
                </c:pt>
                <c:pt idx="300">
                  <c:v>37</c:v>
                </c:pt>
                <c:pt idx="301">
                  <c:v>37</c:v>
                </c:pt>
                <c:pt idx="302">
                  <c:v>37</c:v>
                </c:pt>
                <c:pt idx="303">
                  <c:v>37</c:v>
                </c:pt>
                <c:pt idx="304">
                  <c:v>37</c:v>
                </c:pt>
                <c:pt idx="305">
                  <c:v>37</c:v>
                </c:pt>
                <c:pt idx="306">
                  <c:v>37</c:v>
                </c:pt>
                <c:pt idx="307">
                  <c:v>37</c:v>
                </c:pt>
                <c:pt idx="308">
                  <c:v>37</c:v>
                </c:pt>
                <c:pt idx="309">
                  <c:v>37</c:v>
                </c:pt>
                <c:pt idx="310">
                  <c:v>37</c:v>
                </c:pt>
              </c:numCache>
            </c:numRef>
          </c:val>
          <c:smooth val="0"/>
          <c:extLst>
            <c:ext xmlns:c16="http://schemas.microsoft.com/office/drawing/2014/chart" uri="{C3380CC4-5D6E-409C-BE32-E72D297353CC}">
              <c16:uniqueId val="{00000000-8D75-49B6-A6F3-5BDAC6FD9EE8}"/>
            </c:ext>
          </c:extLst>
        </c:ser>
        <c:dLbls>
          <c:showLegendKey val="0"/>
          <c:showVal val="0"/>
          <c:showCatName val="0"/>
          <c:showSerName val="0"/>
          <c:showPercent val="0"/>
          <c:showBubbleSize val="0"/>
        </c:dLbls>
        <c:smooth val="0"/>
        <c:axId val="370512624"/>
        <c:axId val="370512952"/>
      </c:lineChart>
      <c:dateAx>
        <c:axId val="37051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12952"/>
        <c:crosses val="autoZero"/>
        <c:auto val="1"/>
        <c:lblOffset val="100"/>
        <c:baseTimeUnit val="days"/>
      </c:dateAx>
      <c:valAx>
        <c:axId val="37051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51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WeJam Social France</c:v>
                </c:pt>
              </c:strCache>
            </c:strRef>
          </c:tx>
          <c:spPr>
            <a:solidFill>
              <a:schemeClr val="accent1"/>
            </a:solidFill>
            <a:ln>
              <a:noFill/>
            </a:ln>
            <a:effectLst/>
          </c:spP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0">
                  <c:v>4</c:v>
                </c:pt>
                <c:pt idx="1">
                  <c:v>8</c:v>
                </c:pt>
                <c:pt idx="2">
                  <c:v>2</c:v>
                </c:pt>
                <c:pt idx="3">
                  <c:v>1</c:v>
                </c:pt>
                <c:pt idx="4">
                  <c:v>4</c:v>
                </c:pt>
                <c:pt idx="5">
                  <c:v>4</c:v>
                </c:pt>
                <c:pt idx="6">
                  <c:v>5</c:v>
                </c:pt>
                <c:pt idx="7">
                  <c:v>3</c:v>
                </c:pt>
                <c:pt idx="8">
                  <c:v>4</c:v>
                </c:pt>
                <c:pt idx="9">
                  <c:v>1</c:v>
                </c:pt>
                <c:pt idx="10">
                  <c:v>2</c:v>
                </c:pt>
                <c:pt idx="11">
                  <c:v>3</c:v>
                </c:pt>
                <c:pt idx="12">
                  <c:v>2</c:v>
                </c:pt>
                <c:pt idx="13">
                  <c:v>4</c:v>
                </c:pt>
                <c:pt idx="14">
                  <c:v>4</c:v>
                </c:pt>
                <c:pt idx="15">
                  <c:v>1</c:v>
                </c:pt>
                <c:pt idx="16">
                  <c:v>2</c:v>
                </c:pt>
                <c:pt idx="17">
                  <c:v>1</c:v>
                </c:pt>
                <c:pt idx="18">
                  <c:v>1</c:v>
                </c:pt>
                <c:pt idx="19">
                  <c:v>1</c:v>
                </c:pt>
                <c:pt idx="20">
                  <c:v>0</c:v>
                </c:pt>
                <c:pt idx="21">
                  <c:v>2</c:v>
                </c:pt>
                <c:pt idx="22">
                  <c:v>1</c:v>
                </c:pt>
                <c:pt idx="23">
                  <c:v>0</c:v>
                </c:pt>
                <c:pt idx="24">
                  <c:v>4</c:v>
                </c:pt>
                <c:pt idx="25">
                  <c:v>1</c:v>
                </c:pt>
                <c:pt idx="26">
                  <c:v>3</c:v>
                </c:pt>
                <c:pt idx="27">
                  <c:v>1</c:v>
                </c:pt>
                <c:pt idx="28">
                  <c:v>0</c:v>
                </c:pt>
                <c:pt idx="29">
                  <c:v>0</c:v>
                </c:pt>
                <c:pt idx="30">
                  <c:v>0</c:v>
                </c:pt>
                <c:pt idx="31">
                  <c:v>2</c:v>
                </c:pt>
                <c:pt idx="32">
                  <c:v>0</c:v>
                </c:pt>
                <c:pt idx="33">
                  <c:v>0</c:v>
                </c:pt>
                <c:pt idx="34">
                  <c:v>0</c:v>
                </c:pt>
                <c:pt idx="35">
                  <c:v>13</c:v>
                </c:pt>
                <c:pt idx="36">
                  <c:v>2</c:v>
                </c:pt>
                <c:pt idx="37">
                  <c:v>1</c:v>
                </c:pt>
                <c:pt idx="38">
                  <c:v>0</c:v>
                </c:pt>
                <c:pt idx="39">
                  <c:v>2</c:v>
                </c:pt>
                <c:pt idx="40">
                  <c:v>0</c:v>
                </c:pt>
                <c:pt idx="41">
                  <c:v>0</c:v>
                </c:pt>
                <c:pt idx="42">
                  <c:v>4</c:v>
                </c:pt>
                <c:pt idx="43">
                  <c:v>0</c:v>
                </c:pt>
                <c:pt idx="44">
                  <c:v>18</c:v>
                </c:pt>
                <c:pt idx="45">
                  <c:v>0</c:v>
                </c:pt>
                <c:pt idx="46">
                  <c:v>0</c:v>
                </c:pt>
                <c:pt idx="47">
                  <c:v>1</c:v>
                </c:pt>
                <c:pt idx="48">
                  <c:v>0</c:v>
                </c:pt>
                <c:pt idx="49">
                  <c:v>0</c:v>
                </c:pt>
                <c:pt idx="50">
                  <c:v>0</c:v>
                </c:pt>
                <c:pt idx="51">
                  <c:v>2</c:v>
                </c:pt>
                <c:pt idx="52">
                  <c:v>0</c:v>
                </c:pt>
                <c:pt idx="53">
                  <c:v>0</c:v>
                </c:pt>
                <c:pt idx="54">
                  <c:v>1</c:v>
                </c:pt>
                <c:pt idx="55">
                  <c:v>1</c:v>
                </c:pt>
                <c:pt idx="56">
                  <c:v>1</c:v>
                </c:pt>
                <c:pt idx="57">
                  <c:v>25</c:v>
                </c:pt>
                <c:pt idx="58">
                  <c:v>1</c:v>
                </c:pt>
                <c:pt idx="59">
                  <c:v>3</c:v>
                </c:pt>
                <c:pt idx="60">
                  <c:v>0</c:v>
                </c:pt>
                <c:pt idx="61">
                  <c:v>0</c:v>
                </c:pt>
                <c:pt idx="62">
                  <c:v>0</c:v>
                </c:pt>
                <c:pt idx="63">
                  <c:v>0</c:v>
                </c:pt>
                <c:pt idx="64">
                  <c:v>0</c:v>
                </c:pt>
                <c:pt idx="65">
                  <c:v>1</c:v>
                </c:pt>
                <c:pt idx="66">
                  <c:v>1</c:v>
                </c:pt>
                <c:pt idx="67">
                  <c:v>0</c:v>
                </c:pt>
                <c:pt idx="68">
                  <c:v>0</c:v>
                </c:pt>
                <c:pt idx="69">
                  <c:v>0</c:v>
                </c:pt>
                <c:pt idx="70">
                  <c:v>0</c:v>
                </c:pt>
                <c:pt idx="71">
                  <c:v>0</c:v>
                </c:pt>
                <c:pt idx="72">
                  <c:v>39</c:v>
                </c:pt>
                <c:pt idx="73">
                  <c:v>0</c:v>
                </c:pt>
                <c:pt idx="74">
                  <c:v>0</c:v>
                </c:pt>
                <c:pt idx="75">
                  <c:v>1</c:v>
                </c:pt>
                <c:pt idx="76">
                  <c:v>0</c:v>
                </c:pt>
                <c:pt idx="77">
                  <c:v>7</c:v>
                </c:pt>
                <c:pt idx="78">
                  <c:v>3</c:v>
                </c:pt>
                <c:pt idx="79">
                  <c:v>0</c:v>
                </c:pt>
                <c:pt idx="80">
                  <c:v>0</c:v>
                </c:pt>
                <c:pt idx="81">
                  <c:v>1</c:v>
                </c:pt>
                <c:pt idx="82">
                  <c:v>0</c:v>
                </c:pt>
                <c:pt idx="83">
                  <c:v>5</c:v>
                </c:pt>
                <c:pt idx="84">
                  <c:v>0</c:v>
                </c:pt>
                <c:pt idx="85">
                  <c:v>0</c:v>
                </c:pt>
                <c:pt idx="86">
                  <c:v>2</c:v>
                </c:pt>
                <c:pt idx="87">
                  <c:v>5</c:v>
                </c:pt>
                <c:pt idx="88">
                  <c:v>0</c:v>
                </c:pt>
                <c:pt idx="89">
                  <c:v>1</c:v>
                </c:pt>
                <c:pt idx="90">
                  <c:v>1</c:v>
                </c:pt>
                <c:pt idx="91">
                  <c:v>0</c:v>
                </c:pt>
                <c:pt idx="92">
                  <c:v>0</c:v>
                </c:pt>
                <c:pt idx="93">
                  <c:v>8</c:v>
                </c:pt>
                <c:pt idx="94">
                  <c:v>2</c:v>
                </c:pt>
                <c:pt idx="95">
                  <c:v>2</c:v>
                </c:pt>
                <c:pt idx="96">
                  <c:v>2</c:v>
                </c:pt>
                <c:pt idx="97">
                  <c:v>1</c:v>
                </c:pt>
                <c:pt idx="98">
                  <c:v>5</c:v>
                </c:pt>
                <c:pt idx="99">
                  <c:v>1</c:v>
                </c:pt>
                <c:pt idx="100">
                  <c:v>3</c:v>
                </c:pt>
                <c:pt idx="101">
                  <c:v>2</c:v>
                </c:pt>
                <c:pt idx="102">
                  <c:v>0</c:v>
                </c:pt>
                <c:pt idx="103">
                  <c:v>5</c:v>
                </c:pt>
                <c:pt idx="104">
                  <c:v>0</c:v>
                </c:pt>
                <c:pt idx="105">
                  <c:v>4</c:v>
                </c:pt>
                <c:pt idx="106">
                  <c:v>0</c:v>
                </c:pt>
                <c:pt idx="107">
                  <c:v>0</c:v>
                </c:pt>
                <c:pt idx="108">
                  <c:v>1</c:v>
                </c:pt>
                <c:pt idx="109">
                  <c:v>0</c:v>
                </c:pt>
                <c:pt idx="110">
                  <c:v>2</c:v>
                </c:pt>
                <c:pt idx="111">
                  <c:v>1</c:v>
                </c:pt>
                <c:pt idx="112">
                  <c:v>2</c:v>
                </c:pt>
                <c:pt idx="113">
                  <c:v>1</c:v>
                </c:pt>
                <c:pt idx="114">
                  <c:v>1</c:v>
                </c:pt>
                <c:pt idx="115">
                  <c:v>5</c:v>
                </c:pt>
                <c:pt idx="116">
                  <c:v>3</c:v>
                </c:pt>
                <c:pt idx="117">
                  <c:v>1</c:v>
                </c:pt>
                <c:pt idx="118">
                  <c:v>0</c:v>
                </c:pt>
                <c:pt idx="119">
                  <c:v>11</c:v>
                </c:pt>
                <c:pt idx="120">
                  <c:v>9</c:v>
                </c:pt>
                <c:pt idx="121">
                  <c:v>10</c:v>
                </c:pt>
                <c:pt idx="122">
                  <c:v>0</c:v>
                </c:pt>
                <c:pt idx="123">
                  <c:v>10</c:v>
                </c:pt>
                <c:pt idx="124">
                  <c:v>2</c:v>
                </c:pt>
                <c:pt idx="125">
                  <c:v>3</c:v>
                </c:pt>
                <c:pt idx="126">
                  <c:v>4</c:v>
                </c:pt>
                <c:pt idx="127">
                  <c:v>4</c:v>
                </c:pt>
                <c:pt idx="128">
                  <c:v>0</c:v>
                </c:pt>
                <c:pt idx="129">
                  <c:v>0</c:v>
                </c:pt>
                <c:pt idx="130">
                  <c:v>0</c:v>
                </c:pt>
                <c:pt idx="131">
                  <c:v>0</c:v>
                </c:pt>
                <c:pt idx="132">
                  <c:v>0</c:v>
                </c:pt>
                <c:pt idx="133">
                  <c:v>1</c:v>
                </c:pt>
                <c:pt idx="134">
                  <c:v>0</c:v>
                </c:pt>
                <c:pt idx="135">
                  <c:v>4</c:v>
                </c:pt>
                <c:pt idx="136">
                  <c:v>0</c:v>
                </c:pt>
                <c:pt idx="137">
                  <c:v>4</c:v>
                </c:pt>
                <c:pt idx="138">
                  <c:v>0</c:v>
                </c:pt>
                <c:pt idx="139">
                  <c:v>1</c:v>
                </c:pt>
                <c:pt idx="140">
                  <c:v>0</c:v>
                </c:pt>
                <c:pt idx="141">
                  <c:v>5</c:v>
                </c:pt>
                <c:pt idx="142">
                  <c:v>0</c:v>
                </c:pt>
                <c:pt idx="143">
                  <c:v>0</c:v>
                </c:pt>
                <c:pt idx="144">
                  <c:v>0</c:v>
                </c:pt>
                <c:pt idx="145">
                  <c:v>0</c:v>
                </c:pt>
                <c:pt idx="146">
                  <c:v>3</c:v>
                </c:pt>
                <c:pt idx="147">
                  <c:v>1</c:v>
                </c:pt>
                <c:pt idx="148">
                  <c:v>1</c:v>
                </c:pt>
                <c:pt idx="149">
                  <c:v>1</c:v>
                </c:pt>
                <c:pt idx="150">
                  <c:v>2</c:v>
                </c:pt>
                <c:pt idx="151">
                  <c:v>0</c:v>
                </c:pt>
                <c:pt idx="152">
                  <c:v>0</c:v>
                </c:pt>
                <c:pt idx="153">
                  <c:v>0</c:v>
                </c:pt>
                <c:pt idx="154">
                  <c:v>0</c:v>
                </c:pt>
                <c:pt idx="155">
                  <c:v>0</c:v>
                </c:pt>
                <c:pt idx="156">
                  <c:v>0</c:v>
                </c:pt>
                <c:pt idx="157">
                  <c:v>0</c:v>
                </c:pt>
                <c:pt idx="158">
                  <c:v>0</c:v>
                </c:pt>
                <c:pt idx="159">
                  <c:v>0</c:v>
                </c:pt>
                <c:pt idx="160">
                  <c:v>0</c:v>
                </c:pt>
                <c:pt idx="161">
                  <c:v>0</c:v>
                </c:pt>
                <c:pt idx="162">
                  <c:v>1</c:v>
                </c:pt>
                <c:pt idx="163">
                  <c:v>16</c:v>
                </c:pt>
                <c:pt idx="164">
                  <c:v>30</c:v>
                </c:pt>
                <c:pt idx="165">
                  <c:v>0</c:v>
                </c:pt>
                <c:pt idx="166">
                  <c:v>1</c:v>
                </c:pt>
                <c:pt idx="167">
                  <c:v>0</c:v>
                </c:pt>
                <c:pt idx="168">
                  <c:v>3</c:v>
                </c:pt>
                <c:pt idx="169">
                  <c:v>21</c:v>
                </c:pt>
                <c:pt idx="170">
                  <c:v>2</c:v>
                </c:pt>
                <c:pt idx="171">
                  <c:v>7</c:v>
                </c:pt>
                <c:pt idx="172">
                  <c:v>8</c:v>
                </c:pt>
                <c:pt idx="173">
                  <c:v>2</c:v>
                </c:pt>
                <c:pt idx="174">
                  <c:v>3</c:v>
                </c:pt>
                <c:pt idx="175">
                  <c:v>1</c:v>
                </c:pt>
                <c:pt idx="176">
                  <c:v>8</c:v>
                </c:pt>
                <c:pt idx="177">
                  <c:v>0</c:v>
                </c:pt>
                <c:pt idx="178">
                  <c:v>0</c:v>
                </c:pt>
                <c:pt idx="179">
                  <c:v>7</c:v>
                </c:pt>
                <c:pt idx="180">
                  <c:v>3</c:v>
                </c:pt>
                <c:pt idx="181">
                  <c:v>1</c:v>
                </c:pt>
                <c:pt idx="182">
                  <c:v>2</c:v>
                </c:pt>
                <c:pt idx="183">
                  <c:v>22</c:v>
                </c:pt>
                <c:pt idx="184">
                  <c:v>5</c:v>
                </c:pt>
                <c:pt idx="185">
                  <c:v>23</c:v>
                </c:pt>
                <c:pt idx="186">
                  <c:v>5</c:v>
                </c:pt>
                <c:pt idx="187">
                  <c:v>8</c:v>
                </c:pt>
                <c:pt idx="188">
                  <c:v>4</c:v>
                </c:pt>
                <c:pt idx="189">
                  <c:v>3</c:v>
                </c:pt>
                <c:pt idx="190">
                  <c:v>0</c:v>
                </c:pt>
                <c:pt idx="191">
                  <c:v>2</c:v>
                </c:pt>
                <c:pt idx="192">
                  <c:v>2</c:v>
                </c:pt>
                <c:pt idx="193">
                  <c:v>2</c:v>
                </c:pt>
                <c:pt idx="194">
                  <c:v>3</c:v>
                </c:pt>
                <c:pt idx="195">
                  <c:v>0</c:v>
                </c:pt>
                <c:pt idx="196">
                  <c:v>6</c:v>
                </c:pt>
                <c:pt idx="197">
                  <c:v>17</c:v>
                </c:pt>
                <c:pt idx="198">
                  <c:v>14</c:v>
                </c:pt>
                <c:pt idx="199">
                  <c:v>3</c:v>
                </c:pt>
                <c:pt idx="200">
                  <c:v>8</c:v>
                </c:pt>
                <c:pt idx="201">
                  <c:v>1</c:v>
                </c:pt>
                <c:pt idx="202">
                  <c:v>5</c:v>
                </c:pt>
                <c:pt idx="203">
                  <c:v>2</c:v>
                </c:pt>
                <c:pt idx="204">
                  <c:v>0</c:v>
                </c:pt>
                <c:pt idx="205">
                  <c:v>2</c:v>
                </c:pt>
                <c:pt idx="206">
                  <c:v>0</c:v>
                </c:pt>
                <c:pt idx="207">
                  <c:v>7</c:v>
                </c:pt>
                <c:pt idx="208">
                  <c:v>0</c:v>
                </c:pt>
                <c:pt idx="209">
                  <c:v>1</c:v>
                </c:pt>
                <c:pt idx="210">
                  <c:v>0</c:v>
                </c:pt>
                <c:pt idx="211">
                  <c:v>4</c:v>
                </c:pt>
                <c:pt idx="212">
                  <c:v>2</c:v>
                </c:pt>
                <c:pt idx="213">
                  <c:v>5</c:v>
                </c:pt>
                <c:pt idx="214">
                  <c:v>3</c:v>
                </c:pt>
                <c:pt idx="215">
                  <c:v>0</c:v>
                </c:pt>
                <c:pt idx="216">
                  <c:v>0</c:v>
                </c:pt>
                <c:pt idx="217">
                  <c:v>0</c:v>
                </c:pt>
                <c:pt idx="218">
                  <c:v>6</c:v>
                </c:pt>
                <c:pt idx="219">
                  <c:v>10</c:v>
                </c:pt>
                <c:pt idx="220">
                  <c:v>1</c:v>
                </c:pt>
                <c:pt idx="221">
                  <c:v>5</c:v>
                </c:pt>
                <c:pt idx="222">
                  <c:v>0</c:v>
                </c:pt>
                <c:pt idx="223">
                  <c:v>0</c:v>
                </c:pt>
                <c:pt idx="224">
                  <c:v>2</c:v>
                </c:pt>
                <c:pt idx="225">
                  <c:v>1</c:v>
                </c:pt>
                <c:pt idx="226">
                  <c:v>0</c:v>
                </c:pt>
                <c:pt idx="227">
                  <c:v>0</c:v>
                </c:pt>
                <c:pt idx="228">
                  <c:v>8</c:v>
                </c:pt>
                <c:pt idx="229">
                  <c:v>1</c:v>
                </c:pt>
                <c:pt idx="230">
                  <c:v>0</c:v>
                </c:pt>
                <c:pt idx="231">
                  <c:v>7</c:v>
                </c:pt>
                <c:pt idx="232">
                  <c:v>2</c:v>
                </c:pt>
                <c:pt idx="233">
                  <c:v>0</c:v>
                </c:pt>
                <c:pt idx="234">
                  <c:v>0</c:v>
                </c:pt>
                <c:pt idx="235">
                  <c:v>1</c:v>
                </c:pt>
                <c:pt idx="236">
                  <c:v>0</c:v>
                </c:pt>
                <c:pt idx="237">
                  <c:v>0</c:v>
                </c:pt>
                <c:pt idx="238">
                  <c:v>1</c:v>
                </c:pt>
                <c:pt idx="239">
                  <c:v>0</c:v>
                </c:pt>
                <c:pt idx="240">
                  <c:v>0</c:v>
                </c:pt>
                <c:pt idx="241">
                  <c:v>1</c:v>
                </c:pt>
                <c:pt idx="242">
                  <c:v>0</c:v>
                </c:pt>
                <c:pt idx="243">
                  <c:v>0</c:v>
                </c:pt>
                <c:pt idx="244">
                  <c:v>0</c:v>
                </c:pt>
                <c:pt idx="245">
                  <c:v>1</c:v>
                </c:pt>
                <c:pt idx="246">
                  <c:v>2</c:v>
                </c:pt>
                <c:pt idx="247">
                  <c:v>4</c:v>
                </c:pt>
                <c:pt idx="248">
                  <c:v>1</c:v>
                </c:pt>
                <c:pt idx="249">
                  <c:v>0</c:v>
                </c:pt>
                <c:pt idx="250">
                  <c:v>0</c:v>
                </c:pt>
                <c:pt idx="251">
                  <c:v>0</c:v>
                </c:pt>
                <c:pt idx="252">
                  <c:v>5</c:v>
                </c:pt>
                <c:pt idx="253">
                  <c:v>1</c:v>
                </c:pt>
                <c:pt idx="254">
                  <c:v>4</c:v>
                </c:pt>
                <c:pt idx="255">
                  <c:v>5</c:v>
                </c:pt>
                <c:pt idx="256">
                  <c:v>0</c:v>
                </c:pt>
                <c:pt idx="257">
                  <c:v>0</c:v>
                </c:pt>
                <c:pt idx="258">
                  <c:v>0</c:v>
                </c:pt>
                <c:pt idx="259">
                  <c:v>3</c:v>
                </c:pt>
                <c:pt idx="260">
                  <c:v>0</c:v>
                </c:pt>
                <c:pt idx="261">
                  <c:v>0</c:v>
                </c:pt>
                <c:pt idx="262">
                  <c:v>4</c:v>
                </c:pt>
                <c:pt idx="263">
                  <c:v>0</c:v>
                </c:pt>
                <c:pt idx="264">
                  <c:v>0</c:v>
                </c:pt>
                <c:pt idx="265">
                  <c:v>0</c:v>
                </c:pt>
                <c:pt idx="266">
                  <c:v>1</c:v>
                </c:pt>
                <c:pt idx="267">
                  <c:v>0</c:v>
                </c:pt>
                <c:pt idx="268">
                  <c:v>0</c:v>
                </c:pt>
                <c:pt idx="269">
                  <c:v>0</c:v>
                </c:pt>
                <c:pt idx="270">
                  <c:v>0</c:v>
                </c:pt>
                <c:pt idx="271">
                  <c:v>0</c:v>
                </c:pt>
                <c:pt idx="272">
                  <c:v>0</c:v>
                </c:pt>
                <c:pt idx="273">
                  <c:v>0</c:v>
                </c:pt>
                <c:pt idx="274">
                  <c:v>0</c:v>
                </c:pt>
                <c:pt idx="275">
                  <c:v>2</c:v>
                </c:pt>
                <c:pt idx="276">
                  <c:v>4</c:v>
                </c:pt>
                <c:pt idx="277">
                  <c:v>1</c:v>
                </c:pt>
                <c:pt idx="278">
                  <c:v>5</c:v>
                </c:pt>
                <c:pt idx="279">
                  <c:v>1</c:v>
                </c:pt>
                <c:pt idx="280">
                  <c:v>0</c:v>
                </c:pt>
                <c:pt idx="281">
                  <c:v>8</c:v>
                </c:pt>
                <c:pt idx="282">
                  <c:v>0</c:v>
                </c:pt>
                <c:pt idx="283">
                  <c:v>0</c:v>
                </c:pt>
                <c:pt idx="284">
                  <c:v>0</c:v>
                </c:pt>
                <c:pt idx="285">
                  <c:v>0</c:v>
                </c:pt>
                <c:pt idx="286">
                  <c:v>0</c:v>
                </c:pt>
                <c:pt idx="287">
                  <c:v>4</c:v>
                </c:pt>
                <c:pt idx="288">
                  <c:v>15</c:v>
                </c:pt>
                <c:pt idx="289">
                  <c:v>1</c:v>
                </c:pt>
                <c:pt idx="290">
                  <c:v>3</c:v>
                </c:pt>
                <c:pt idx="291">
                  <c:v>4</c:v>
                </c:pt>
                <c:pt idx="292">
                  <c:v>0</c:v>
                </c:pt>
                <c:pt idx="293">
                  <c:v>1</c:v>
                </c:pt>
                <c:pt idx="294">
                  <c:v>2</c:v>
                </c:pt>
                <c:pt idx="295">
                  <c:v>2</c:v>
                </c:pt>
                <c:pt idx="296">
                  <c:v>1</c:v>
                </c:pt>
                <c:pt idx="297">
                  <c:v>0</c:v>
                </c:pt>
                <c:pt idx="298">
                  <c:v>0</c:v>
                </c:pt>
                <c:pt idx="299">
                  <c:v>0</c:v>
                </c:pt>
                <c:pt idx="300">
                  <c:v>0</c:v>
                </c:pt>
                <c:pt idx="301">
                  <c:v>0</c:v>
                </c:pt>
                <c:pt idx="302">
                  <c:v>0</c:v>
                </c:pt>
                <c:pt idx="303">
                  <c:v>0</c:v>
                </c:pt>
                <c:pt idx="304">
                  <c:v>4</c:v>
                </c:pt>
                <c:pt idx="305">
                  <c:v>0</c:v>
                </c:pt>
                <c:pt idx="306">
                  <c:v>0</c:v>
                </c:pt>
                <c:pt idx="307">
                  <c:v>0</c:v>
                </c:pt>
                <c:pt idx="308">
                  <c:v>17</c:v>
                </c:pt>
                <c:pt idx="309">
                  <c:v>4</c:v>
                </c:pt>
                <c:pt idx="310">
                  <c:v>0</c:v>
                </c:pt>
              </c:numCache>
            </c:numRef>
          </c:val>
          <c:extLst>
            <c:ext xmlns:c16="http://schemas.microsoft.com/office/drawing/2014/chart" uri="{C3380CC4-5D6E-409C-BE32-E72D297353CC}">
              <c16:uniqueId val="{00000000-74E8-4368-A470-B93E950733C4}"/>
            </c:ext>
          </c:extLst>
        </c:ser>
        <c:dLbls>
          <c:showLegendKey val="0"/>
          <c:showVal val="0"/>
          <c:showCatName val="0"/>
          <c:showSerName val="0"/>
          <c:showPercent val="0"/>
          <c:showBubbleSize val="0"/>
        </c:dLbls>
        <c:axId val="381120400"/>
        <c:axId val="381117448"/>
      </c:areaChart>
      <c:dateAx>
        <c:axId val="38112040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17448"/>
        <c:crosses val="autoZero"/>
        <c:auto val="1"/>
        <c:lblOffset val="100"/>
        <c:baseTimeUnit val="days"/>
      </c:dateAx>
      <c:valAx>
        <c:axId val="38111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2040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WeJam Social France</c:v>
                </c:pt>
              </c:strCache>
            </c:strRef>
          </c:tx>
          <c:spPr>
            <a:ln w="28575" cap="rnd">
              <a:solidFill>
                <a:schemeClr val="accent1"/>
              </a:solidFill>
              <a:round/>
            </a:ln>
            <a:effectLst/>
          </c:spPr>
          <c:marker>
            <c:symbol val="none"/>
          </c:marke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0">
                  <c:v>33.3333333333333</c:v>
                </c:pt>
                <c:pt idx="1">
                  <c:v>60</c:v>
                </c:pt>
                <c:pt idx="2">
                  <c:v>50</c:v>
                </c:pt>
                <c:pt idx="3">
                  <c:v>100</c:v>
                </c:pt>
                <c:pt idx="4">
                  <c:v>33.3333333333333</c:v>
                </c:pt>
                <c:pt idx="5">
                  <c:v>50</c:v>
                </c:pt>
                <c:pt idx="6">
                  <c:v>33.3333333333333</c:v>
                </c:pt>
                <c:pt idx="7">
                  <c:v>50</c:v>
                </c:pt>
                <c:pt idx="8">
                  <c:v>25</c:v>
                </c:pt>
                <c:pt idx="9">
                  <c:v>100</c:v>
                </c:pt>
                <c:pt idx="10">
                  <c:v>50</c:v>
                </c:pt>
                <c:pt idx="11">
                  <c:v>50</c:v>
                </c:pt>
                <c:pt idx="12">
                  <c:v>50</c:v>
                </c:pt>
                <c:pt idx="13">
                  <c:v>100</c:v>
                </c:pt>
                <c:pt idx="14">
                  <c:v>33.3333333333333</c:v>
                </c:pt>
                <c:pt idx="15">
                  <c:v>100</c:v>
                </c:pt>
                <c:pt idx="16">
                  <c:v>100</c:v>
                </c:pt>
                <c:pt idx="17">
                  <c:v>100</c:v>
                </c:pt>
                <c:pt idx="18">
                  <c:v>100</c:v>
                </c:pt>
                <c:pt idx="19">
                  <c:v>100</c:v>
                </c:pt>
                <c:pt idx="21">
                  <c:v>100</c:v>
                </c:pt>
                <c:pt idx="22">
                  <c:v>100</c:v>
                </c:pt>
                <c:pt idx="24">
                  <c:v>100</c:v>
                </c:pt>
                <c:pt idx="25">
                  <c:v>200</c:v>
                </c:pt>
                <c:pt idx="26">
                  <c:v>50</c:v>
                </c:pt>
                <c:pt idx="27">
                  <c:v>100</c:v>
                </c:pt>
                <c:pt idx="31">
                  <c:v>100</c:v>
                </c:pt>
                <c:pt idx="35">
                  <c:v>25</c:v>
                </c:pt>
                <c:pt idx="36">
                  <c:v>50</c:v>
                </c:pt>
                <c:pt idx="37">
                  <c:v>100</c:v>
                </c:pt>
                <c:pt idx="39">
                  <c:v>100</c:v>
                </c:pt>
                <c:pt idx="42">
                  <c:v>100</c:v>
                </c:pt>
                <c:pt idx="44">
                  <c:v>100</c:v>
                </c:pt>
                <c:pt idx="47">
                  <c:v>100</c:v>
                </c:pt>
                <c:pt idx="51">
                  <c:v>50</c:v>
                </c:pt>
                <c:pt idx="54">
                  <c:v>100</c:v>
                </c:pt>
                <c:pt idx="55">
                  <c:v>100</c:v>
                </c:pt>
                <c:pt idx="56">
                  <c:v>100</c:v>
                </c:pt>
                <c:pt idx="57">
                  <c:v>100</c:v>
                </c:pt>
                <c:pt idx="58">
                  <c:v>100</c:v>
                </c:pt>
                <c:pt idx="59">
                  <c:v>200</c:v>
                </c:pt>
                <c:pt idx="65">
                  <c:v>100</c:v>
                </c:pt>
                <c:pt idx="66">
                  <c:v>100</c:v>
                </c:pt>
                <c:pt idx="72">
                  <c:v>100</c:v>
                </c:pt>
                <c:pt idx="75">
                  <c:v>100</c:v>
                </c:pt>
                <c:pt idx="77">
                  <c:v>100</c:v>
                </c:pt>
                <c:pt idx="78">
                  <c:v>100</c:v>
                </c:pt>
                <c:pt idx="81">
                  <c:v>100</c:v>
                </c:pt>
                <c:pt idx="83">
                  <c:v>100</c:v>
                </c:pt>
                <c:pt idx="86">
                  <c:v>50</c:v>
                </c:pt>
                <c:pt idx="87">
                  <c:v>33.3333333333333</c:v>
                </c:pt>
                <c:pt idx="89">
                  <c:v>100</c:v>
                </c:pt>
                <c:pt idx="90">
                  <c:v>100</c:v>
                </c:pt>
                <c:pt idx="93">
                  <c:v>66.6666666666667</c:v>
                </c:pt>
                <c:pt idx="94">
                  <c:v>50</c:v>
                </c:pt>
                <c:pt idx="95">
                  <c:v>50</c:v>
                </c:pt>
                <c:pt idx="96">
                  <c:v>50</c:v>
                </c:pt>
                <c:pt idx="97">
                  <c:v>100</c:v>
                </c:pt>
                <c:pt idx="98">
                  <c:v>50</c:v>
                </c:pt>
                <c:pt idx="99">
                  <c:v>0</c:v>
                </c:pt>
                <c:pt idx="100">
                  <c:v>100</c:v>
                </c:pt>
                <c:pt idx="101">
                  <c:v>50</c:v>
                </c:pt>
                <c:pt idx="103">
                  <c:v>50</c:v>
                </c:pt>
                <c:pt idx="105">
                  <c:v>50</c:v>
                </c:pt>
                <c:pt idx="108">
                  <c:v>100</c:v>
                </c:pt>
                <c:pt idx="110">
                  <c:v>50</c:v>
                </c:pt>
                <c:pt idx="111">
                  <c:v>100</c:v>
                </c:pt>
                <c:pt idx="112">
                  <c:v>50</c:v>
                </c:pt>
                <c:pt idx="113">
                  <c:v>100</c:v>
                </c:pt>
                <c:pt idx="114">
                  <c:v>100</c:v>
                </c:pt>
                <c:pt idx="115">
                  <c:v>50</c:v>
                </c:pt>
                <c:pt idx="116">
                  <c:v>100</c:v>
                </c:pt>
                <c:pt idx="117">
                  <c:v>100</c:v>
                </c:pt>
                <c:pt idx="119">
                  <c:v>50</c:v>
                </c:pt>
                <c:pt idx="120">
                  <c:v>33.3333333333333</c:v>
                </c:pt>
                <c:pt idx="121">
                  <c:v>14.285714285714301</c:v>
                </c:pt>
                <c:pt idx="123">
                  <c:v>0</c:v>
                </c:pt>
                <c:pt idx="124">
                  <c:v>100</c:v>
                </c:pt>
                <c:pt idx="125">
                  <c:v>33.3333333333333</c:v>
                </c:pt>
                <c:pt idx="126">
                  <c:v>50</c:v>
                </c:pt>
                <c:pt idx="127">
                  <c:v>100</c:v>
                </c:pt>
                <c:pt idx="133">
                  <c:v>100</c:v>
                </c:pt>
                <c:pt idx="135">
                  <c:v>50</c:v>
                </c:pt>
                <c:pt idx="137">
                  <c:v>100</c:v>
                </c:pt>
                <c:pt idx="139">
                  <c:v>100</c:v>
                </c:pt>
                <c:pt idx="141">
                  <c:v>33.3333333333333</c:v>
                </c:pt>
                <c:pt idx="146">
                  <c:v>50</c:v>
                </c:pt>
                <c:pt idx="147">
                  <c:v>100</c:v>
                </c:pt>
                <c:pt idx="148">
                  <c:v>100</c:v>
                </c:pt>
                <c:pt idx="149">
                  <c:v>100</c:v>
                </c:pt>
                <c:pt idx="150">
                  <c:v>100</c:v>
                </c:pt>
                <c:pt idx="162">
                  <c:v>100</c:v>
                </c:pt>
                <c:pt idx="163">
                  <c:v>100</c:v>
                </c:pt>
                <c:pt idx="164">
                  <c:v>33.3333333333333</c:v>
                </c:pt>
                <c:pt idx="166">
                  <c:v>0</c:v>
                </c:pt>
                <c:pt idx="168">
                  <c:v>33.3333333333333</c:v>
                </c:pt>
                <c:pt idx="169">
                  <c:v>14.285714285714301</c:v>
                </c:pt>
                <c:pt idx="170">
                  <c:v>50</c:v>
                </c:pt>
                <c:pt idx="171">
                  <c:v>50</c:v>
                </c:pt>
                <c:pt idx="172">
                  <c:v>100</c:v>
                </c:pt>
                <c:pt idx="173">
                  <c:v>0</c:v>
                </c:pt>
                <c:pt idx="174">
                  <c:v>33.3333333333333</c:v>
                </c:pt>
                <c:pt idx="175">
                  <c:v>100</c:v>
                </c:pt>
                <c:pt idx="176">
                  <c:v>20</c:v>
                </c:pt>
                <c:pt idx="179">
                  <c:v>20</c:v>
                </c:pt>
                <c:pt idx="180">
                  <c:v>33.3333333333333</c:v>
                </c:pt>
                <c:pt idx="181">
                  <c:v>0</c:v>
                </c:pt>
                <c:pt idx="182">
                  <c:v>50</c:v>
                </c:pt>
                <c:pt idx="183">
                  <c:v>22.2222222222222</c:v>
                </c:pt>
                <c:pt idx="184">
                  <c:v>20</c:v>
                </c:pt>
                <c:pt idx="185">
                  <c:v>25</c:v>
                </c:pt>
                <c:pt idx="186">
                  <c:v>20</c:v>
                </c:pt>
                <c:pt idx="187">
                  <c:v>12.5</c:v>
                </c:pt>
                <c:pt idx="188">
                  <c:v>25</c:v>
                </c:pt>
                <c:pt idx="189">
                  <c:v>33.3333333333333</c:v>
                </c:pt>
                <c:pt idx="191">
                  <c:v>50</c:v>
                </c:pt>
                <c:pt idx="192">
                  <c:v>0</c:v>
                </c:pt>
                <c:pt idx="193">
                  <c:v>50</c:v>
                </c:pt>
                <c:pt idx="194">
                  <c:v>0</c:v>
                </c:pt>
                <c:pt idx="196">
                  <c:v>0</c:v>
                </c:pt>
                <c:pt idx="197">
                  <c:v>150</c:v>
                </c:pt>
                <c:pt idx="198">
                  <c:v>50</c:v>
                </c:pt>
                <c:pt idx="199">
                  <c:v>100</c:v>
                </c:pt>
                <c:pt idx="200">
                  <c:v>50</c:v>
                </c:pt>
                <c:pt idx="201">
                  <c:v>100</c:v>
                </c:pt>
                <c:pt idx="202">
                  <c:v>0</c:v>
                </c:pt>
                <c:pt idx="203">
                  <c:v>50</c:v>
                </c:pt>
                <c:pt idx="205">
                  <c:v>100</c:v>
                </c:pt>
                <c:pt idx="207">
                  <c:v>100</c:v>
                </c:pt>
                <c:pt idx="209">
                  <c:v>100</c:v>
                </c:pt>
                <c:pt idx="211">
                  <c:v>0</c:v>
                </c:pt>
                <c:pt idx="212">
                  <c:v>50</c:v>
                </c:pt>
                <c:pt idx="213">
                  <c:v>40</c:v>
                </c:pt>
                <c:pt idx="214">
                  <c:v>33.3333333333333</c:v>
                </c:pt>
                <c:pt idx="218">
                  <c:v>33.3333333333333</c:v>
                </c:pt>
                <c:pt idx="219">
                  <c:v>0</c:v>
                </c:pt>
                <c:pt idx="220">
                  <c:v>0</c:v>
                </c:pt>
                <c:pt idx="221">
                  <c:v>33.3333333333333</c:v>
                </c:pt>
                <c:pt idx="224">
                  <c:v>50</c:v>
                </c:pt>
                <c:pt idx="225">
                  <c:v>100</c:v>
                </c:pt>
                <c:pt idx="228">
                  <c:v>50</c:v>
                </c:pt>
                <c:pt idx="229">
                  <c:v>0</c:v>
                </c:pt>
                <c:pt idx="231">
                  <c:v>50</c:v>
                </c:pt>
                <c:pt idx="232">
                  <c:v>50</c:v>
                </c:pt>
                <c:pt idx="235">
                  <c:v>100</c:v>
                </c:pt>
                <c:pt idx="238">
                  <c:v>100</c:v>
                </c:pt>
                <c:pt idx="241">
                  <c:v>0</c:v>
                </c:pt>
                <c:pt idx="245">
                  <c:v>100</c:v>
                </c:pt>
                <c:pt idx="246">
                  <c:v>50</c:v>
                </c:pt>
                <c:pt idx="247">
                  <c:v>50</c:v>
                </c:pt>
                <c:pt idx="248">
                  <c:v>100</c:v>
                </c:pt>
                <c:pt idx="252">
                  <c:v>0</c:v>
                </c:pt>
                <c:pt idx="253">
                  <c:v>0</c:v>
                </c:pt>
                <c:pt idx="254">
                  <c:v>0</c:v>
                </c:pt>
                <c:pt idx="255">
                  <c:v>100</c:v>
                </c:pt>
                <c:pt idx="259">
                  <c:v>100</c:v>
                </c:pt>
                <c:pt idx="262">
                  <c:v>0</c:v>
                </c:pt>
                <c:pt idx="266">
                  <c:v>0</c:v>
                </c:pt>
                <c:pt idx="275">
                  <c:v>50</c:v>
                </c:pt>
                <c:pt idx="276">
                  <c:v>50</c:v>
                </c:pt>
                <c:pt idx="277">
                  <c:v>100</c:v>
                </c:pt>
                <c:pt idx="278">
                  <c:v>0</c:v>
                </c:pt>
                <c:pt idx="279">
                  <c:v>0</c:v>
                </c:pt>
                <c:pt idx="281">
                  <c:v>0</c:v>
                </c:pt>
                <c:pt idx="287">
                  <c:v>33.3333333333333</c:v>
                </c:pt>
                <c:pt idx="288">
                  <c:v>60</c:v>
                </c:pt>
                <c:pt idx="289">
                  <c:v>100</c:v>
                </c:pt>
                <c:pt idx="290">
                  <c:v>0</c:v>
                </c:pt>
                <c:pt idx="291">
                  <c:v>0</c:v>
                </c:pt>
                <c:pt idx="293">
                  <c:v>100</c:v>
                </c:pt>
                <c:pt idx="294">
                  <c:v>0</c:v>
                </c:pt>
                <c:pt idx="295">
                  <c:v>0</c:v>
                </c:pt>
                <c:pt idx="296">
                  <c:v>0</c:v>
                </c:pt>
                <c:pt idx="304">
                  <c:v>0</c:v>
                </c:pt>
                <c:pt idx="308">
                  <c:v>0</c:v>
                </c:pt>
                <c:pt idx="309">
                  <c:v>50</c:v>
                </c:pt>
              </c:numCache>
            </c:numRef>
          </c:val>
          <c:smooth val="0"/>
          <c:extLst>
            <c:ext xmlns:c16="http://schemas.microsoft.com/office/drawing/2014/chart" uri="{C3380CC4-5D6E-409C-BE32-E72D297353CC}">
              <c16:uniqueId val="{00000000-516A-42D8-AE6D-2FCF48CE4974}"/>
            </c:ext>
          </c:extLst>
        </c:ser>
        <c:dLbls>
          <c:showLegendKey val="0"/>
          <c:showVal val="0"/>
          <c:showCatName val="0"/>
          <c:showSerName val="0"/>
          <c:showPercent val="0"/>
          <c:showBubbleSize val="0"/>
        </c:dLbls>
        <c:smooth val="0"/>
        <c:axId val="381122696"/>
        <c:axId val="381123024"/>
      </c:lineChart>
      <c:dateAx>
        <c:axId val="38112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23024"/>
        <c:crosses val="autoZero"/>
        <c:auto val="1"/>
        <c:lblOffset val="100"/>
        <c:baseTimeUnit val="days"/>
      </c:dateAx>
      <c:valAx>
        <c:axId val="38112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1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65">
                  <c:v>1422</c:v>
                </c:pt>
                <c:pt idx="66">
                  <c:v>1428</c:v>
                </c:pt>
                <c:pt idx="67">
                  <c:v>1430</c:v>
                </c:pt>
                <c:pt idx="68">
                  <c:v>1438</c:v>
                </c:pt>
                <c:pt idx="69">
                  <c:v>1442</c:v>
                </c:pt>
                <c:pt idx="70">
                  <c:v>1446</c:v>
                </c:pt>
                <c:pt idx="71">
                  <c:v>1451</c:v>
                </c:pt>
                <c:pt idx="72">
                  <c:v>1462</c:v>
                </c:pt>
                <c:pt idx="73">
                  <c:v>1468</c:v>
                </c:pt>
                <c:pt idx="74">
                  <c:v>1469</c:v>
                </c:pt>
                <c:pt idx="75">
                  <c:v>1475</c:v>
                </c:pt>
                <c:pt idx="76">
                  <c:v>1483</c:v>
                </c:pt>
                <c:pt idx="77">
                  <c:v>1483</c:v>
                </c:pt>
                <c:pt idx="78">
                  <c:v>1485</c:v>
                </c:pt>
                <c:pt idx="79">
                  <c:v>1488</c:v>
                </c:pt>
                <c:pt idx="80">
                  <c:v>1492</c:v>
                </c:pt>
                <c:pt idx="81">
                  <c:v>1498</c:v>
                </c:pt>
                <c:pt idx="82">
                  <c:v>1499</c:v>
                </c:pt>
                <c:pt idx="83">
                  <c:v>1502</c:v>
                </c:pt>
                <c:pt idx="84">
                  <c:v>1510</c:v>
                </c:pt>
                <c:pt idx="85">
                  <c:v>1513</c:v>
                </c:pt>
                <c:pt idx="86">
                  <c:v>1516</c:v>
                </c:pt>
                <c:pt idx="87">
                  <c:v>1523</c:v>
                </c:pt>
                <c:pt idx="88">
                  <c:v>1524</c:v>
                </c:pt>
                <c:pt idx="89">
                  <c:v>1529</c:v>
                </c:pt>
                <c:pt idx="90">
                  <c:v>1535</c:v>
                </c:pt>
                <c:pt idx="91">
                  <c:v>1532</c:v>
                </c:pt>
                <c:pt idx="92">
                  <c:v>1543</c:v>
                </c:pt>
                <c:pt idx="93">
                  <c:v>1549</c:v>
                </c:pt>
                <c:pt idx="94">
                  <c:v>1552</c:v>
                </c:pt>
                <c:pt idx="95">
                  <c:v>1553</c:v>
                </c:pt>
                <c:pt idx="96">
                  <c:v>1554</c:v>
                </c:pt>
                <c:pt idx="97">
                  <c:v>1557</c:v>
                </c:pt>
                <c:pt idx="98">
                  <c:v>1554</c:v>
                </c:pt>
                <c:pt idx="99">
                  <c:v>1556</c:v>
                </c:pt>
                <c:pt idx="100">
                  <c:v>1562</c:v>
                </c:pt>
                <c:pt idx="101">
                  <c:v>1566</c:v>
                </c:pt>
                <c:pt idx="102">
                  <c:v>1567</c:v>
                </c:pt>
                <c:pt idx="103">
                  <c:v>1567</c:v>
                </c:pt>
                <c:pt idx="104">
                  <c:v>1571</c:v>
                </c:pt>
                <c:pt idx="105">
                  <c:v>1570</c:v>
                </c:pt>
                <c:pt idx="106">
                  <c:v>1571</c:v>
                </c:pt>
                <c:pt idx="107">
                  <c:v>1574</c:v>
                </c:pt>
                <c:pt idx="108">
                  <c:v>1575</c:v>
                </c:pt>
                <c:pt idx="109">
                  <c:v>1578</c:v>
                </c:pt>
                <c:pt idx="110">
                  <c:v>1578</c:v>
                </c:pt>
                <c:pt idx="111">
                  <c:v>1583</c:v>
                </c:pt>
                <c:pt idx="112">
                  <c:v>1587</c:v>
                </c:pt>
                <c:pt idx="113">
                  <c:v>1590</c:v>
                </c:pt>
                <c:pt idx="114">
                  <c:v>1587</c:v>
                </c:pt>
                <c:pt idx="115">
                  <c:v>1592</c:v>
                </c:pt>
                <c:pt idx="116">
                  <c:v>1591</c:v>
                </c:pt>
                <c:pt idx="117">
                  <c:v>1591</c:v>
                </c:pt>
                <c:pt idx="118">
                  <c:v>1595</c:v>
                </c:pt>
                <c:pt idx="119">
                  <c:v>1597</c:v>
                </c:pt>
                <c:pt idx="120">
                  <c:v>1596</c:v>
                </c:pt>
                <c:pt idx="121">
                  <c:v>1596</c:v>
                </c:pt>
                <c:pt idx="122">
                  <c:v>1597</c:v>
                </c:pt>
                <c:pt idx="123">
                  <c:v>1599</c:v>
                </c:pt>
                <c:pt idx="124">
                  <c:v>1600</c:v>
                </c:pt>
                <c:pt idx="125">
                  <c:v>1601</c:v>
                </c:pt>
                <c:pt idx="126">
                  <c:v>1611</c:v>
                </c:pt>
                <c:pt idx="127">
                  <c:v>1612</c:v>
                </c:pt>
                <c:pt idx="128">
                  <c:v>1613</c:v>
                </c:pt>
                <c:pt idx="129">
                  <c:v>1614</c:v>
                </c:pt>
                <c:pt idx="130">
                  <c:v>1616</c:v>
                </c:pt>
                <c:pt idx="131">
                  <c:v>1617</c:v>
                </c:pt>
                <c:pt idx="132">
                  <c:v>1619</c:v>
                </c:pt>
                <c:pt idx="133">
                  <c:v>1620</c:v>
                </c:pt>
                <c:pt idx="134">
                  <c:v>1620</c:v>
                </c:pt>
                <c:pt idx="135">
                  <c:v>1622</c:v>
                </c:pt>
                <c:pt idx="136">
                  <c:v>1624</c:v>
                </c:pt>
                <c:pt idx="137">
                  <c:v>1624</c:v>
                </c:pt>
                <c:pt idx="138">
                  <c:v>1623</c:v>
                </c:pt>
                <c:pt idx="139">
                  <c:v>1626</c:v>
                </c:pt>
                <c:pt idx="140">
                  <c:v>1627</c:v>
                </c:pt>
                <c:pt idx="141">
                  <c:v>1627</c:v>
                </c:pt>
                <c:pt idx="142">
                  <c:v>1628</c:v>
                </c:pt>
                <c:pt idx="143">
                  <c:v>1629</c:v>
                </c:pt>
                <c:pt idx="144">
                  <c:v>1629</c:v>
                </c:pt>
                <c:pt idx="145">
                  <c:v>1628</c:v>
                </c:pt>
                <c:pt idx="146">
                  <c:v>1626</c:v>
                </c:pt>
                <c:pt idx="147">
                  <c:v>1627</c:v>
                </c:pt>
                <c:pt idx="148">
                  <c:v>1626</c:v>
                </c:pt>
                <c:pt idx="149">
                  <c:v>1624</c:v>
                </c:pt>
                <c:pt idx="150">
                  <c:v>1622</c:v>
                </c:pt>
                <c:pt idx="151">
                  <c:v>1621</c:v>
                </c:pt>
                <c:pt idx="152">
                  <c:v>1620</c:v>
                </c:pt>
                <c:pt idx="153">
                  <c:v>1618</c:v>
                </c:pt>
                <c:pt idx="154">
                  <c:v>1618</c:v>
                </c:pt>
                <c:pt idx="155">
                  <c:v>1617</c:v>
                </c:pt>
                <c:pt idx="156">
                  <c:v>1620</c:v>
                </c:pt>
                <c:pt idx="157">
                  <c:v>1620</c:v>
                </c:pt>
                <c:pt idx="158">
                  <c:v>1623</c:v>
                </c:pt>
                <c:pt idx="159">
                  <c:v>1623</c:v>
                </c:pt>
                <c:pt idx="160">
                  <c:v>1621</c:v>
                </c:pt>
                <c:pt idx="161">
                  <c:v>1622</c:v>
                </c:pt>
                <c:pt idx="162">
                  <c:v>1634</c:v>
                </c:pt>
                <c:pt idx="163">
                  <c:v>1646</c:v>
                </c:pt>
                <c:pt idx="164">
                  <c:v>1655</c:v>
                </c:pt>
                <c:pt idx="165">
                  <c:v>1656</c:v>
                </c:pt>
                <c:pt idx="166">
                  <c:v>1656</c:v>
                </c:pt>
                <c:pt idx="167">
                  <c:v>1657</c:v>
                </c:pt>
                <c:pt idx="168">
                  <c:v>1661</c:v>
                </c:pt>
                <c:pt idx="169">
                  <c:v>1663</c:v>
                </c:pt>
                <c:pt idx="170">
                  <c:v>1668</c:v>
                </c:pt>
                <c:pt idx="171">
                  <c:v>1671</c:v>
                </c:pt>
                <c:pt idx="172">
                  <c:v>1673</c:v>
                </c:pt>
                <c:pt idx="173">
                  <c:v>1674</c:v>
                </c:pt>
                <c:pt idx="174">
                  <c:v>1674</c:v>
                </c:pt>
                <c:pt idx="175">
                  <c:v>1678</c:v>
                </c:pt>
                <c:pt idx="176">
                  <c:v>1684</c:v>
                </c:pt>
                <c:pt idx="177">
                  <c:v>1691</c:v>
                </c:pt>
                <c:pt idx="178">
                  <c:v>1697</c:v>
                </c:pt>
                <c:pt idx="179">
                  <c:v>1700</c:v>
                </c:pt>
                <c:pt idx="180">
                  <c:v>1702</c:v>
                </c:pt>
                <c:pt idx="181">
                  <c:v>1703</c:v>
                </c:pt>
                <c:pt idx="182">
                  <c:v>1706</c:v>
                </c:pt>
                <c:pt idx="183">
                  <c:v>1707</c:v>
                </c:pt>
                <c:pt idx="184">
                  <c:v>1714</c:v>
                </c:pt>
                <c:pt idx="185">
                  <c:v>1713</c:v>
                </c:pt>
                <c:pt idx="186">
                  <c:v>1712</c:v>
                </c:pt>
                <c:pt idx="187">
                  <c:v>1713</c:v>
                </c:pt>
                <c:pt idx="188">
                  <c:v>1711</c:v>
                </c:pt>
                <c:pt idx="189">
                  <c:v>1712</c:v>
                </c:pt>
                <c:pt idx="190">
                  <c:v>1714</c:v>
                </c:pt>
                <c:pt idx="191">
                  <c:v>1717</c:v>
                </c:pt>
                <c:pt idx="192">
                  <c:v>1719</c:v>
                </c:pt>
                <c:pt idx="193">
                  <c:v>1720</c:v>
                </c:pt>
                <c:pt idx="194">
                  <c:v>1721</c:v>
                </c:pt>
                <c:pt idx="195">
                  <c:v>1722</c:v>
                </c:pt>
                <c:pt idx="196">
                  <c:v>1726</c:v>
                </c:pt>
                <c:pt idx="197">
                  <c:v>1726</c:v>
                </c:pt>
                <c:pt idx="198">
                  <c:v>1728</c:v>
                </c:pt>
                <c:pt idx="199">
                  <c:v>1730</c:v>
                </c:pt>
                <c:pt idx="200">
                  <c:v>1730</c:v>
                </c:pt>
                <c:pt idx="201">
                  <c:v>1735</c:v>
                </c:pt>
                <c:pt idx="202">
                  <c:v>1738</c:v>
                </c:pt>
                <c:pt idx="203">
                  <c:v>1739</c:v>
                </c:pt>
                <c:pt idx="204">
                  <c:v>1738</c:v>
                </c:pt>
                <c:pt idx="205">
                  <c:v>1741</c:v>
                </c:pt>
                <c:pt idx="206">
                  <c:v>1748</c:v>
                </c:pt>
                <c:pt idx="207">
                  <c:v>1754</c:v>
                </c:pt>
                <c:pt idx="208">
                  <c:v>1757</c:v>
                </c:pt>
                <c:pt idx="209">
                  <c:v>1762</c:v>
                </c:pt>
                <c:pt idx="210">
                  <c:v>1763</c:v>
                </c:pt>
                <c:pt idx="211">
                  <c:v>1767</c:v>
                </c:pt>
                <c:pt idx="212">
                  <c:v>1766</c:v>
                </c:pt>
                <c:pt idx="213">
                  <c:v>1766</c:v>
                </c:pt>
                <c:pt idx="214">
                  <c:v>1762</c:v>
                </c:pt>
                <c:pt idx="215">
                  <c:v>1762</c:v>
                </c:pt>
                <c:pt idx="216">
                  <c:v>1765</c:v>
                </c:pt>
                <c:pt idx="217">
                  <c:v>1766</c:v>
                </c:pt>
                <c:pt idx="218">
                  <c:v>1768</c:v>
                </c:pt>
                <c:pt idx="219">
                  <c:v>1771</c:v>
                </c:pt>
                <c:pt idx="220">
                  <c:v>1770</c:v>
                </c:pt>
                <c:pt idx="221">
                  <c:v>1775</c:v>
                </c:pt>
                <c:pt idx="222">
                  <c:v>1777</c:v>
                </c:pt>
                <c:pt idx="223">
                  <c:v>1775</c:v>
                </c:pt>
                <c:pt idx="224">
                  <c:v>1775</c:v>
                </c:pt>
                <c:pt idx="225">
                  <c:v>1777</c:v>
                </c:pt>
                <c:pt idx="226">
                  <c:v>1779</c:v>
                </c:pt>
                <c:pt idx="227">
                  <c:v>1778</c:v>
                </c:pt>
                <c:pt idx="228">
                  <c:v>1780</c:v>
                </c:pt>
                <c:pt idx="229">
                  <c:v>1782</c:v>
                </c:pt>
                <c:pt idx="230">
                  <c:v>1782</c:v>
                </c:pt>
                <c:pt idx="231">
                  <c:v>1783</c:v>
                </c:pt>
                <c:pt idx="232">
                  <c:v>1785</c:v>
                </c:pt>
                <c:pt idx="233">
                  <c:v>1783</c:v>
                </c:pt>
                <c:pt idx="234">
                  <c:v>1782</c:v>
                </c:pt>
                <c:pt idx="235">
                  <c:v>1783</c:v>
                </c:pt>
                <c:pt idx="236">
                  <c:v>1780</c:v>
                </c:pt>
                <c:pt idx="237">
                  <c:v>1780</c:v>
                </c:pt>
                <c:pt idx="238">
                  <c:v>1782</c:v>
                </c:pt>
                <c:pt idx="239">
                  <c:v>1783</c:v>
                </c:pt>
                <c:pt idx="240">
                  <c:v>1787</c:v>
                </c:pt>
                <c:pt idx="241">
                  <c:v>1847</c:v>
                </c:pt>
                <c:pt idx="242">
                  <c:v>1853</c:v>
                </c:pt>
                <c:pt idx="243">
                  <c:v>1856</c:v>
                </c:pt>
                <c:pt idx="244">
                  <c:v>1856</c:v>
                </c:pt>
                <c:pt idx="245">
                  <c:v>1856</c:v>
                </c:pt>
                <c:pt idx="246">
                  <c:v>1856</c:v>
                </c:pt>
                <c:pt idx="247">
                  <c:v>1859</c:v>
                </c:pt>
                <c:pt idx="248">
                  <c:v>1861</c:v>
                </c:pt>
                <c:pt idx="249">
                  <c:v>1863</c:v>
                </c:pt>
                <c:pt idx="250">
                  <c:v>1865</c:v>
                </c:pt>
                <c:pt idx="251">
                  <c:v>1862</c:v>
                </c:pt>
                <c:pt idx="252">
                  <c:v>1863</c:v>
                </c:pt>
                <c:pt idx="253">
                  <c:v>1864</c:v>
                </c:pt>
                <c:pt idx="254">
                  <c:v>1867</c:v>
                </c:pt>
                <c:pt idx="255">
                  <c:v>1874</c:v>
                </c:pt>
                <c:pt idx="256">
                  <c:v>1875</c:v>
                </c:pt>
                <c:pt idx="257">
                  <c:v>1872</c:v>
                </c:pt>
                <c:pt idx="258">
                  <c:v>1871</c:v>
                </c:pt>
                <c:pt idx="259">
                  <c:v>1873</c:v>
                </c:pt>
                <c:pt idx="260">
                  <c:v>1876</c:v>
                </c:pt>
                <c:pt idx="261">
                  <c:v>1876</c:v>
                </c:pt>
                <c:pt idx="262">
                  <c:v>1878</c:v>
                </c:pt>
                <c:pt idx="263">
                  <c:v>1879</c:v>
                </c:pt>
                <c:pt idx="264">
                  <c:v>1880</c:v>
                </c:pt>
                <c:pt idx="265">
                  <c:v>1881</c:v>
                </c:pt>
                <c:pt idx="266">
                  <c:v>1882</c:v>
                </c:pt>
                <c:pt idx="267">
                  <c:v>1883</c:v>
                </c:pt>
                <c:pt idx="268">
                  <c:v>1888</c:v>
                </c:pt>
                <c:pt idx="269">
                  <c:v>1890</c:v>
                </c:pt>
                <c:pt idx="270">
                  <c:v>1894</c:v>
                </c:pt>
                <c:pt idx="271">
                  <c:v>1892</c:v>
                </c:pt>
                <c:pt idx="272">
                  <c:v>1894</c:v>
                </c:pt>
                <c:pt idx="273">
                  <c:v>1894</c:v>
                </c:pt>
                <c:pt idx="274">
                  <c:v>1894</c:v>
                </c:pt>
                <c:pt idx="275">
                  <c:v>1895</c:v>
                </c:pt>
                <c:pt idx="276">
                  <c:v>1896</c:v>
                </c:pt>
                <c:pt idx="277">
                  <c:v>1894</c:v>
                </c:pt>
                <c:pt idx="278">
                  <c:v>1893</c:v>
                </c:pt>
                <c:pt idx="279">
                  <c:v>1893</c:v>
                </c:pt>
                <c:pt idx="280">
                  <c:v>1894</c:v>
                </c:pt>
                <c:pt idx="281">
                  <c:v>1893</c:v>
                </c:pt>
                <c:pt idx="282">
                  <c:v>1894</c:v>
                </c:pt>
                <c:pt idx="283">
                  <c:v>1897</c:v>
                </c:pt>
                <c:pt idx="284">
                  <c:v>1898</c:v>
                </c:pt>
                <c:pt idx="285">
                  <c:v>1899</c:v>
                </c:pt>
                <c:pt idx="286">
                  <c:v>1898</c:v>
                </c:pt>
                <c:pt idx="287">
                  <c:v>1898</c:v>
                </c:pt>
                <c:pt idx="288">
                  <c:v>1897</c:v>
                </c:pt>
                <c:pt idx="289">
                  <c:v>1901</c:v>
                </c:pt>
                <c:pt idx="290">
                  <c:v>1901</c:v>
                </c:pt>
                <c:pt idx="291">
                  <c:v>1901</c:v>
                </c:pt>
                <c:pt idx="292">
                  <c:v>1902</c:v>
                </c:pt>
                <c:pt idx="293">
                  <c:v>1901</c:v>
                </c:pt>
                <c:pt idx="294">
                  <c:v>1902</c:v>
                </c:pt>
                <c:pt idx="295">
                  <c:v>1905</c:v>
                </c:pt>
                <c:pt idx="296">
                  <c:v>1906</c:v>
                </c:pt>
                <c:pt idx="297">
                  <c:v>1911</c:v>
                </c:pt>
                <c:pt idx="298">
                  <c:v>1910</c:v>
                </c:pt>
                <c:pt idx="299">
                  <c:v>1908</c:v>
                </c:pt>
                <c:pt idx="300">
                  <c:v>1906</c:v>
                </c:pt>
                <c:pt idx="301">
                  <c:v>1907</c:v>
                </c:pt>
                <c:pt idx="302">
                  <c:v>1908</c:v>
                </c:pt>
                <c:pt idx="303">
                  <c:v>1907</c:v>
                </c:pt>
                <c:pt idx="304">
                  <c:v>1909</c:v>
                </c:pt>
                <c:pt idx="305">
                  <c:v>1910</c:v>
                </c:pt>
                <c:pt idx="306">
                  <c:v>1910</c:v>
                </c:pt>
                <c:pt idx="307">
                  <c:v>1910</c:v>
                </c:pt>
                <c:pt idx="308">
                  <c:v>1911</c:v>
                </c:pt>
                <c:pt idx="309">
                  <c:v>1910</c:v>
                </c:pt>
                <c:pt idx="310">
                  <c:v>1910</c:v>
                </c:pt>
              </c:numCache>
            </c:numRef>
          </c:val>
          <c:smooth val="0"/>
          <c:extLst>
            <c:ext xmlns:c16="http://schemas.microsoft.com/office/drawing/2014/chart" uri="{C3380CC4-5D6E-409C-BE32-E72D297353CC}">
              <c16:uniqueId val="{00000000-75E3-4369-BC06-DE303A2CAC0E}"/>
            </c:ext>
          </c:extLst>
        </c:ser>
        <c:dLbls>
          <c:showLegendKey val="0"/>
          <c:showVal val="0"/>
          <c:showCatName val="0"/>
          <c:showSerName val="0"/>
          <c:showPercent val="0"/>
          <c:showBubbleSize val="0"/>
        </c:dLbls>
        <c:smooth val="0"/>
        <c:axId val="467738736"/>
        <c:axId val="467738408"/>
      </c:lineChart>
      <c:dateAx>
        <c:axId val="46773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738408"/>
        <c:crosses val="autoZero"/>
        <c:auto val="1"/>
        <c:lblOffset val="100"/>
        <c:baseTimeUnit val="days"/>
      </c:dateAx>
      <c:valAx>
        <c:axId val="46773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73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0">
                  <c:v>13663</c:v>
                </c:pt>
                <c:pt idx="1">
                  <c:v>5357</c:v>
                </c:pt>
                <c:pt idx="2">
                  <c:v>702</c:v>
                </c:pt>
                <c:pt idx="3">
                  <c:v>1873</c:v>
                </c:pt>
                <c:pt idx="4">
                  <c:v>1133</c:v>
                </c:pt>
                <c:pt idx="5">
                  <c:v>1105</c:v>
                </c:pt>
                <c:pt idx="6">
                  <c:v>895</c:v>
                </c:pt>
                <c:pt idx="7">
                  <c:v>190</c:v>
                </c:pt>
                <c:pt idx="8">
                  <c:v>79</c:v>
                </c:pt>
                <c:pt idx="9">
                  <c:v>13861</c:v>
                </c:pt>
                <c:pt idx="10">
                  <c:v>8899</c:v>
                </c:pt>
                <c:pt idx="11">
                  <c:v>8692</c:v>
                </c:pt>
                <c:pt idx="12">
                  <c:v>7898</c:v>
                </c:pt>
                <c:pt idx="13">
                  <c:v>10533</c:v>
                </c:pt>
                <c:pt idx="14">
                  <c:v>10727</c:v>
                </c:pt>
                <c:pt idx="15">
                  <c:v>13349</c:v>
                </c:pt>
                <c:pt idx="16">
                  <c:v>15274</c:v>
                </c:pt>
                <c:pt idx="17">
                  <c:v>16724</c:v>
                </c:pt>
                <c:pt idx="18">
                  <c:v>15642</c:v>
                </c:pt>
                <c:pt idx="19">
                  <c:v>15966</c:v>
                </c:pt>
                <c:pt idx="20">
                  <c:v>19035</c:v>
                </c:pt>
                <c:pt idx="21">
                  <c:v>18900</c:v>
                </c:pt>
                <c:pt idx="22">
                  <c:v>21050</c:v>
                </c:pt>
                <c:pt idx="23">
                  <c:v>19442</c:v>
                </c:pt>
                <c:pt idx="24">
                  <c:v>28044</c:v>
                </c:pt>
                <c:pt idx="25">
                  <c:v>46232</c:v>
                </c:pt>
                <c:pt idx="26">
                  <c:v>37840</c:v>
                </c:pt>
                <c:pt idx="27">
                  <c:v>52642</c:v>
                </c:pt>
                <c:pt idx="28">
                  <c:v>49322</c:v>
                </c:pt>
                <c:pt idx="29">
                  <c:v>25764</c:v>
                </c:pt>
                <c:pt idx="30">
                  <c:v>25914</c:v>
                </c:pt>
                <c:pt idx="31">
                  <c:v>20388</c:v>
                </c:pt>
                <c:pt idx="32">
                  <c:v>18626</c:v>
                </c:pt>
                <c:pt idx="33">
                  <c:v>18218</c:v>
                </c:pt>
                <c:pt idx="34">
                  <c:v>18604</c:v>
                </c:pt>
                <c:pt idx="35">
                  <c:v>21317</c:v>
                </c:pt>
                <c:pt idx="36">
                  <c:v>17178</c:v>
                </c:pt>
                <c:pt idx="37">
                  <c:v>17136</c:v>
                </c:pt>
                <c:pt idx="38">
                  <c:v>16364</c:v>
                </c:pt>
                <c:pt idx="39">
                  <c:v>9340</c:v>
                </c:pt>
                <c:pt idx="40">
                  <c:v>11364</c:v>
                </c:pt>
                <c:pt idx="41">
                  <c:v>14668</c:v>
                </c:pt>
                <c:pt idx="42">
                  <c:v>17167</c:v>
                </c:pt>
                <c:pt idx="43">
                  <c:v>17800</c:v>
                </c:pt>
                <c:pt idx="44">
                  <c:v>15817</c:v>
                </c:pt>
                <c:pt idx="45">
                  <c:v>15531</c:v>
                </c:pt>
                <c:pt idx="46">
                  <c:v>14526</c:v>
                </c:pt>
                <c:pt idx="47">
                  <c:v>14108</c:v>
                </c:pt>
                <c:pt idx="48">
                  <c:v>17696</c:v>
                </c:pt>
                <c:pt idx="49">
                  <c:v>16279</c:v>
                </c:pt>
                <c:pt idx="50">
                  <c:v>18316</c:v>
                </c:pt>
                <c:pt idx="51">
                  <c:v>18563</c:v>
                </c:pt>
                <c:pt idx="52">
                  <c:v>17990</c:v>
                </c:pt>
                <c:pt idx="53">
                  <c:v>19219</c:v>
                </c:pt>
                <c:pt idx="54">
                  <c:v>16480</c:v>
                </c:pt>
                <c:pt idx="55">
                  <c:v>21044</c:v>
                </c:pt>
                <c:pt idx="56">
                  <c:v>23731</c:v>
                </c:pt>
                <c:pt idx="57">
                  <c:v>18229</c:v>
                </c:pt>
                <c:pt idx="58">
                  <c:v>14582</c:v>
                </c:pt>
                <c:pt idx="59">
                  <c:v>14861</c:v>
                </c:pt>
                <c:pt idx="60">
                  <c:v>16866</c:v>
                </c:pt>
                <c:pt idx="61">
                  <c:v>18896</c:v>
                </c:pt>
                <c:pt idx="62">
                  <c:v>19642</c:v>
                </c:pt>
                <c:pt idx="63">
                  <c:v>23423</c:v>
                </c:pt>
                <c:pt idx="64">
                  <c:v>26413</c:v>
                </c:pt>
                <c:pt idx="65">
                  <c:v>22978</c:v>
                </c:pt>
                <c:pt idx="66">
                  <c:v>20393</c:v>
                </c:pt>
                <c:pt idx="67">
                  <c:v>21620</c:v>
                </c:pt>
                <c:pt idx="68">
                  <c:v>21435</c:v>
                </c:pt>
                <c:pt idx="69">
                  <c:v>24578</c:v>
                </c:pt>
                <c:pt idx="70">
                  <c:v>23980</c:v>
                </c:pt>
                <c:pt idx="71">
                  <c:v>22964</c:v>
                </c:pt>
                <c:pt idx="72">
                  <c:v>22807</c:v>
                </c:pt>
                <c:pt idx="73">
                  <c:v>21157</c:v>
                </c:pt>
                <c:pt idx="74">
                  <c:v>24167</c:v>
                </c:pt>
                <c:pt idx="75">
                  <c:v>25003</c:v>
                </c:pt>
                <c:pt idx="76">
                  <c:v>29312</c:v>
                </c:pt>
                <c:pt idx="77">
                  <c:v>28254</c:v>
                </c:pt>
                <c:pt idx="78">
                  <c:v>29349</c:v>
                </c:pt>
                <c:pt idx="79">
                  <c:v>27197</c:v>
                </c:pt>
                <c:pt idx="80">
                  <c:v>35862</c:v>
                </c:pt>
                <c:pt idx="81">
                  <c:v>33601</c:v>
                </c:pt>
                <c:pt idx="82">
                  <c:v>34436</c:v>
                </c:pt>
                <c:pt idx="83">
                  <c:v>32961</c:v>
                </c:pt>
                <c:pt idx="84">
                  <c:v>33004</c:v>
                </c:pt>
                <c:pt idx="85">
                  <c:v>28666</c:v>
                </c:pt>
                <c:pt idx="86">
                  <c:v>29185</c:v>
                </c:pt>
                <c:pt idx="87">
                  <c:v>27580</c:v>
                </c:pt>
                <c:pt idx="88">
                  <c:v>23863</c:v>
                </c:pt>
                <c:pt idx="89">
                  <c:v>23254</c:v>
                </c:pt>
                <c:pt idx="90">
                  <c:v>27092</c:v>
                </c:pt>
                <c:pt idx="91">
                  <c:v>27088</c:v>
                </c:pt>
                <c:pt idx="92">
                  <c:v>32467</c:v>
                </c:pt>
                <c:pt idx="93">
                  <c:v>26569</c:v>
                </c:pt>
                <c:pt idx="94">
                  <c:v>19665</c:v>
                </c:pt>
                <c:pt idx="95">
                  <c:v>19397</c:v>
                </c:pt>
                <c:pt idx="96">
                  <c:v>16188</c:v>
                </c:pt>
                <c:pt idx="97">
                  <c:v>21969</c:v>
                </c:pt>
                <c:pt idx="98">
                  <c:v>23866</c:v>
                </c:pt>
                <c:pt idx="99">
                  <c:v>21506</c:v>
                </c:pt>
                <c:pt idx="100">
                  <c:v>21344</c:v>
                </c:pt>
                <c:pt idx="101">
                  <c:v>18616</c:v>
                </c:pt>
                <c:pt idx="102">
                  <c:v>16714</c:v>
                </c:pt>
                <c:pt idx="103">
                  <c:v>16558</c:v>
                </c:pt>
                <c:pt idx="104">
                  <c:v>23349</c:v>
                </c:pt>
                <c:pt idx="105">
                  <c:v>23249</c:v>
                </c:pt>
                <c:pt idx="106">
                  <c:v>27338</c:v>
                </c:pt>
                <c:pt idx="107">
                  <c:v>22918</c:v>
                </c:pt>
                <c:pt idx="108">
                  <c:v>24135</c:v>
                </c:pt>
                <c:pt idx="109">
                  <c:v>19828</c:v>
                </c:pt>
                <c:pt idx="110">
                  <c:v>20347</c:v>
                </c:pt>
                <c:pt idx="111">
                  <c:v>24959</c:v>
                </c:pt>
                <c:pt idx="112">
                  <c:v>24413</c:v>
                </c:pt>
                <c:pt idx="113">
                  <c:v>23071</c:v>
                </c:pt>
                <c:pt idx="114">
                  <c:v>18407</c:v>
                </c:pt>
                <c:pt idx="115">
                  <c:v>17114</c:v>
                </c:pt>
                <c:pt idx="116">
                  <c:v>15837</c:v>
                </c:pt>
                <c:pt idx="117">
                  <c:v>16563</c:v>
                </c:pt>
                <c:pt idx="118">
                  <c:v>21840</c:v>
                </c:pt>
                <c:pt idx="119">
                  <c:v>23162</c:v>
                </c:pt>
                <c:pt idx="120">
                  <c:v>26516</c:v>
                </c:pt>
                <c:pt idx="121">
                  <c:v>19680</c:v>
                </c:pt>
                <c:pt idx="122">
                  <c:v>22051</c:v>
                </c:pt>
                <c:pt idx="123">
                  <c:v>16216</c:v>
                </c:pt>
                <c:pt idx="124">
                  <c:v>14421</c:v>
                </c:pt>
                <c:pt idx="125">
                  <c:v>17910</c:v>
                </c:pt>
                <c:pt idx="126">
                  <c:v>10317</c:v>
                </c:pt>
                <c:pt idx="127">
                  <c:v>10474</c:v>
                </c:pt>
                <c:pt idx="128">
                  <c:v>8790</c:v>
                </c:pt>
                <c:pt idx="129">
                  <c:v>8505</c:v>
                </c:pt>
                <c:pt idx="130">
                  <c:v>11440</c:v>
                </c:pt>
                <c:pt idx="131">
                  <c:v>8862</c:v>
                </c:pt>
                <c:pt idx="132">
                  <c:v>8994</c:v>
                </c:pt>
                <c:pt idx="133">
                  <c:v>8826</c:v>
                </c:pt>
                <c:pt idx="134">
                  <c:v>8914</c:v>
                </c:pt>
                <c:pt idx="135">
                  <c:v>9251</c:v>
                </c:pt>
                <c:pt idx="136">
                  <c:v>8765</c:v>
                </c:pt>
                <c:pt idx="137">
                  <c:v>7289</c:v>
                </c:pt>
                <c:pt idx="138">
                  <c:v>6269</c:v>
                </c:pt>
                <c:pt idx="139">
                  <c:v>7984</c:v>
                </c:pt>
                <c:pt idx="140">
                  <c:v>8782</c:v>
                </c:pt>
                <c:pt idx="141">
                  <c:v>6832</c:v>
                </c:pt>
                <c:pt idx="142">
                  <c:v>6559</c:v>
                </c:pt>
                <c:pt idx="143">
                  <c:v>4630</c:v>
                </c:pt>
                <c:pt idx="144">
                  <c:v>763</c:v>
                </c:pt>
                <c:pt idx="145">
                  <c:v>108</c:v>
                </c:pt>
                <c:pt idx="146">
                  <c:v>64</c:v>
                </c:pt>
                <c:pt idx="147">
                  <c:v>24</c:v>
                </c:pt>
                <c:pt idx="148">
                  <c:v>482</c:v>
                </c:pt>
                <c:pt idx="149">
                  <c:v>105</c:v>
                </c:pt>
                <c:pt idx="150">
                  <c:v>41</c:v>
                </c:pt>
                <c:pt idx="151">
                  <c:v>28</c:v>
                </c:pt>
                <c:pt idx="152">
                  <c:v>11</c:v>
                </c:pt>
                <c:pt idx="153">
                  <c:v>61</c:v>
                </c:pt>
                <c:pt idx="154">
                  <c:v>8542</c:v>
                </c:pt>
                <c:pt idx="155">
                  <c:v>8645</c:v>
                </c:pt>
                <c:pt idx="156">
                  <c:v>10331</c:v>
                </c:pt>
                <c:pt idx="157">
                  <c:v>8637</c:v>
                </c:pt>
                <c:pt idx="158">
                  <c:v>7941</c:v>
                </c:pt>
                <c:pt idx="159">
                  <c:v>6992</c:v>
                </c:pt>
                <c:pt idx="160">
                  <c:v>7236</c:v>
                </c:pt>
                <c:pt idx="161">
                  <c:v>9290</c:v>
                </c:pt>
                <c:pt idx="162">
                  <c:v>8086</c:v>
                </c:pt>
                <c:pt idx="163">
                  <c:v>8637</c:v>
                </c:pt>
                <c:pt idx="164">
                  <c:v>6137</c:v>
                </c:pt>
                <c:pt idx="165">
                  <c:v>8659</c:v>
                </c:pt>
                <c:pt idx="166">
                  <c:v>6193</c:v>
                </c:pt>
                <c:pt idx="167">
                  <c:v>8486</c:v>
                </c:pt>
                <c:pt idx="168">
                  <c:v>8219</c:v>
                </c:pt>
                <c:pt idx="169">
                  <c:v>7691</c:v>
                </c:pt>
                <c:pt idx="170">
                  <c:v>7377</c:v>
                </c:pt>
                <c:pt idx="171">
                  <c:v>5960</c:v>
                </c:pt>
                <c:pt idx="172">
                  <c:v>5924</c:v>
                </c:pt>
                <c:pt idx="173">
                  <c:v>5838</c:v>
                </c:pt>
                <c:pt idx="174">
                  <c:v>7736</c:v>
                </c:pt>
                <c:pt idx="175">
                  <c:v>7148</c:v>
                </c:pt>
                <c:pt idx="176">
                  <c:v>8623</c:v>
                </c:pt>
                <c:pt idx="177">
                  <c:v>8228</c:v>
                </c:pt>
                <c:pt idx="178">
                  <c:v>8322</c:v>
                </c:pt>
                <c:pt idx="179">
                  <c:v>7142</c:v>
                </c:pt>
                <c:pt idx="180">
                  <c:v>6832</c:v>
                </c:pt>
                <c:pt idx="181">
                  <c:v>9079</c:v>
                </c:pt>
                <c:pt idx="182">
                  <c:v>9325</c:v>
                </c:pt>
                <c:pt idx="183">
                  <c:v>8781</c:v>
                </c:pt>
                <c:pt idx="184">
                  <c:v>9076</c:v>
                </c:pt>
                <c:pt idx="185">
                  <c:v>7239</c:v>
                </c:pt>
                <c:pt idx="186">
                  <c:v>6817</c:v>
                </c:pt>
                <c:pt idx="187">
                  <c:v>5808</c:v>
                </c:pt>
                <c:pt idx="188">
                  <c:v>6683</c:v>
                </c:pt>
                <c:pt idx="189">
                  <c:v>7435</c:v>
                </c:pt>
                <c:pt idx="190">
                  <c:v>6885</c:v>
                </c:pt>
                <c:pt idx="191">
                  <c:v>7888</c:v>
                </c:pt>
                <c:pt idx="192">
                  <c:v>7988</c:v>
                </c:pt>
                <c:pt idx="193">
                  <c:v>7130</c:v>
                </c:pt>
                <c:pt idx="194">
                  <c:v>6600</c:v>
                </c:pt>
                <c:pt idx="195">
                  <c:v>7465</c:v>
                </c:pt>
                <c:pt idx="196">
                  <c:v>8349</c:v>
                </c:pt>
                <c:pt idx="197">
                  <c:v>6976</c:v>
                </c:pt>
                <c:pt idx="198">
                  <c:v>7310</c:v>
                </c:pt>
                <c:pt idx="199">
                  <c:v>7240</c:v>
                </c:pt>
                <c:pt idx="200">
                  <c:v>18957</c:v>
                </c:pt>
                <c:pt idx="201">
                  <c:v>7635</c:v>
                </c:pt>
                <c:pt idx="202">
                  <c:v>7815</c:v>
                </c:pt>
                <c:pt idx="203">
                  <c:v>8457</c:v>
                </c:pt>
                <c:pt idx="204">
                  <c:v>7844</c:v>
                </c:pt>
                <c:pt idx="205">
                  <c:v>7940</c:v>
                </c:pt>
                <c:pt idx="206">
                  <c:v>7258</c:v>
                </c:pt>
                <c:pt idx="207">
                  <c:v>6907</c:v>
                </c:pt>
                <c:pt idx="208">
                  <c:v>7328</c:v>
                </c:pt>
                <c:pt idx="209">
                  <c:v>8909</c:v>
                </c:pt>
                <c:pt idx="210">
                  <c:v>8549</c:v>
                </c:pt>
                <c:pt idx="211">
                  <c:v>7960</c:v>
                </c:pt>
                <c:pt idx="212">
                  <c:v>8287</c:v>
                </c:pt>
                <c:pt idx="213">
                  <c:v>7213</c:v>
                </c:pt>
                <c:pt idx="214">
                  <c:v>7908</c:v>
                </c:pt>
                <c:pt idx="215">
                  <c:v>7752</c:v>
                </c:pt>
                <c:pt idx="216">
                  <c:v>7981</c:v>
                </c:pt>
                <c:pt idx="217">
                  <c:v>8111</c:v>
                </c:pt>
                <c:pt idx="218">
                  <c:v>7325</c:v>
                </c:pt>
                <c:pt idx="219">
                  <c:v>7408</c:v>
                </c:pt>
                <c:pt idx="220">
                  <c:v>6911</c:v>
                </c:pt>
                <c:pt idx="221">
                  <c:v>6176</c:v>
                </c:pt>
                <c:pt idx="222">
                  <c:v>6097</c:v>
                </c:pt>
                <c:pt idx="223">
                  <c:v>5529</c:v>
                </c:pt>
                <c:pt idx="224">
                  <c:v>4627</c:v>
                </c:pt>
                <c:pt idx="225">
                  <c:v>5304</c:v>
                </c:pt>
                <c:pt idx="226">
                  <c:v>5570</c:v>
                </c:pt>
                <c:pt idx="227">
                  <c:v>6541</c:v>
                </c:pt>
                <c:pt idx="228">
                  <c:v>10237</c:v>
                </c:pt>
                <c:pt idx="229">
                  <c:v>8004</c:v>
                </c:pt>
                <c:pt idx="230">
                  <c:v>8367</c:v>
                </c:pt>
                <c:pt idx="231">
                  <c:v>8091</c:v>
                </c:pt>
                <c:pt idx="232">
                  <c:v>7460</c:v>
                </c:pt>
                <c:pt idx="233">
                  <c:v>8441</c:v>
                </c:pt>
                <c:pt idx="234">
                  <c:v>8379</c:v>
                </c:pt>
                <c:pt idx="235">
                  <c:v>7875</c:v>
                </c:pt>
                <c:pt idx="236">
                  <c:v>7621</c:v>
                </c:pt>
                <c:pt idx="237">
                  <c:v>8317</c:v>
                </c:pt>
                <c:pt idx="238">
                  <c:v>8296</c:v>
                </c:pt>
                <c:pt idx="239">
                  <c:v>8055</c:v>
                </c:pt>
                <c:pt idx="240">
                  <c:v>7332</c:v>
                </c:pt>
                <c:pt idx="241">
                  <c:v>8084</c:v>
                </c:pt>
                <c:pt idx="242">
                  <c:v>8280</c:v>
                </c:pt>
                <c:pt idx="243">
                  <c:v>8313</c:v>
                </c:pt>
                <c:pt idx="244">
                  <c:v>8854</c:v>
                </c:pt>
                <c:pt idx="245">
                  <c:v>7670</c:v>
                </c:pt>
                <c:pt idx="246">
                  <c:v>9339</c:v>
                </c:pt>
                <c:pt idx="247">
                  <c:v>8061</c:v>
                </c:pt>
                <c:pt idx="248">
                  <c:v>8801</c:v>
                </c:pt>
                <c:pt idx="249">
                  <c:v>7011</c:v>
                </c:pt>
                <c:pt idx="250">
                  <c:v>6606</c:v>
                </c:pt>
                <c:pt idx="251">
                  <c:v>7935</c:v>
                </c:pt>
                <c:pt idx="252">
                  <c:v>7564</c:v>
                </c:pt>
                <c:pt idx="253">
                  <c:v>7075</c:v>
                </c:pt>
                <c:pt idx="254">
                  <c:v>6868</c:v>
                </c:pt>
                <c:pt idx="255">
                  <c:v>6350</c:v>
                </c:pt>
                <c:pt idx="256">
                  <c:v>5969</c:v>
                </c:pt>
                <c:pt idx="257">
                  <c:v>5994</c:v>
                </c:pt>
                <c:pt idx="258">
                  <c:v>6435</c:v>
                </c:pt>
                <c:pt idx="259">
                  <c:v>6097</c:v>
                </c:pt>
                <c:pt idx="260">
                  <c:v>6577</c:v>
                </c:pt>
                <c:pt idx="261">
                  <c:v>7028</c:v>
                </c:pt>
                <c:pt idx="262">
                  <c:v>6997</c:v>
                </c:pt>
                <c:pt idx="263">
                  <c:v>6492</c:v>
                </c:pt>
                <c:pt idx="264">
                  <c:v>6834</c:v>
                </c:pt>
                <c:pt idx="265">
                  <c:v>4870</c:v>
                </c:pt>
                <c:pt idx="266">
                  <c:v>6483</c:v>
                </c:pt>
                <c:pt idx="267">
                  <c:v>7222</c:v>
                </c:pt>
                <c:pt idx="268">
                  <c:v>6290</c:v>
                </c:pt>
                <c:pt idx="269">
                  <c:v>6312</c:v>
                </c:pt>
                <c:pt idx="270">
                  <c:v>8006</c:v>
                </c:pt>
                <c:pt idx="271">
                  <c:v>6329</c:v>
                </c:pt>
                <c:pt idx="272">
                  <c:v>6415</c:v>
                </c:pt>
                <c:pt idx="273">
                  <c:v>6712</c:v>
                </c:pt>
                <c:pt idx="274">
                  <c:v>8480</c:v>
                </c:pt>
                <c:pt idx="275">
                  <c:v>6394</c:v>
                </c:pt>
                <c:pt idx="276">
                  <c:v>6385</c:v>
                </c:pt>
                <c:pt idx="277">
                  <c:v>5712</c:v>
                </c:pt>
                <c:pt idx="278">
                  <c:v>5936</c:v>
                </c:pt>
                <c:pt idx="279">
                  <c:v>6961</c:v>
                </c:pt>
                <c:pt idx="280">
                  <c:v>7837</c:v>
                </c:pt>
                <c:pt idx="281">
                  <c:v>7130</c:v>
                </c:pt>
                <c:pt idx="282">
                  <c:v>7518</c:v>
                </c:pt>
                <c:pt idx="283">
                  <c:v>6708</c:v>
                </c:pt>
                <c:pt idx="284">
                  <c:v>7386</c:v>
                </c:pt>
                <c:pt idx="285">
                  <c:v>6564</c:v>
                </c:pt>
                <c:pt idx="286">
                  <c:v>6650</c:v>
                </c:pt>
                <c:pt idx="287">
                  <c:v>7531</c:v>
                </c:pt>
                <c:pt idx="288">
                  <c:v>7742</c:v>
                </c:pt>
                <c:pt idx="289">
                  <c:v>7287</c:v>
                </c:pt>
                <c:pt idx="290">
                  <c:v>7205</c:v>
                </c:pt>
                <c:pt idx="291">
                  <c:v>7167</c:v>
                </c:pt>
                <c:pt idx="292">
                  <c:v>6851</c:v>
                </c:pt>
                <c:pt idx="293">
                  <c:v>6532</c:v>
                </c:pt>
                <c:pt idx="294">
                  <c:v>8277</c:v>
                </c:pt>
                <c:pt idx="295">
                  <c:v>6480</c:v>
                </c:pt>
                <c:pt idx="296">
                  <c:v>5705</c:v>
                </c:pt>
                <c:pt idx="297">
                  <c:v>5440</c:v>
                </c:pt>
                <c:pt idx="298">
                  <c:v>4803</c:v>
                </c:pt>
                <c:pt idx="299">
                  <c:v>4508</c:v>
                </c:pt>
                <c:pt idx="300">
                  <c:v>5003</c:v>
                </c:pt>
                <c:pt idx="301">
                  <c:v>6493</c:v>
                </c:pt>
                <c:pt idx="302">
                  <c:v>6337</c:v>
                </c:pt>
                <c:pt idx="303">
                  <c:v>5348</c:v>
                </c:pt>
                <c:pt idx="304">
                  <c:v>5843</c:v>
                </c:pt>
                <c:pt idx="305">
                  <c:v>9277</c:v>
                </c:pt>
                <c:pt idx="306">
                  <c:v>10094</c:v>
                </c:pt>
                <c:pt idx="307">
                  <c:v>8944</c:v>
                </c:pt>
                <c:pt idx="308">
                  <c:v>6669</c:v>
                </c:pt>
                <c:pt idx="309">
                  <c:v>7446</c:v>
                </c:pt>
                <c:pt idx="310">
                  <c:v>0</c:v>
                </c:pt>
              </c:numCache>
            </c:numRef>
          </c:val>
          <c:smooth val="0"/>
          <c:extLst>
            <c:ext xmlns:c16="http://schemas.microsoft.com/office/drawing/2014/chart" uri="{C3380CC4-5D6E-409C-BE32-E72D297353CC}">
              <c16:uniqueId val="{00000000-655A-4DFC-B5F9-1CDF1DD72A15}"/>
            </c:ext>
          </c:extLst>
        </c:ser>
        <c:dLbls>
          <c:showLegendKey val="0"/>
          <c:showVal val="0"/>
          <c:showCatName val="0"/>
          <c:showSerName val="0"/>
          <c:showPercent val="0"/>
          <c:showBubbleSize val="0"/>
        </c:dLbls>
        <c:smooth val="0"/>
        <c:axId val="482830816"/>
        <c:axId val="482828520"/>
      </c:lineChart>
      <c:dateAx>
        <c:axId val="48283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28520"/>
        <c:crosses val="autoZero"/>
        <c:auto val="1"/>
        <c:lblOffset val="100"/>
        <c:baseTimeUnit val="days"/>
      </c:dateAx>
      <c:valAx>
        <c:axId val="48282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3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faceliftbbt</c:v>
                </c:pt>
              </c:strCache>
            </c:strRef>
          </c:tx>
          <c:spPr>
            <a:ln w="28575" cap="rnd">
              <a:solidFill>
                <a:schemeClr val="accent1"/>
              </a:solidFill>
              <a:round/>
            </a:ln>
            <a:effectLst/>
          </c:spPr>
          <c:marker>
            <c:symbol val="none"/>
          </c:marker>
          <c:cat>
            <c:numRef>
              <c:f>Sheet1!$A$2:$A$312</c:f>
              <c:numCache>
                <c:formatCode>m/d/yyyy</c:formatCode>
                <c:ptCount val="311"/>
                <c:pt idx="0">
                  <c:v>44774</c:v>
                </c:pt>
                <c:pt idx="1">
                  <c:v>44775</c:v>
                </c:pt>
                <c:pt idx="2">
                  <c:v>44776</c:v>
                </c:pt>
                <c:pt idx="3">
                  <c:v>44777</c:v>
                </c:pt>
                <c:pt idx="4">
                  <c:v>44778</c:v>
                </c:pt>
                <c:pt idx="5">
                  <c:v>44779</c:v>
                </c:pt>
                <c:pt idx="6">
                  <c:v>44780</c:v>
                </c:pt>
                <c:pt idx="7">
                  <c:v>44781</c:v>
                </c:pt>
                <c:pt idx="8">
                  <c:v>44782</c:v>
                </c:pt>
                <c:pt idx="9">
                  <c:v>44783</c:v>
                </c:pt>
                <c:pt idx="10">
                  <c:v>44784</c:v>
                </c:pt>
                <c:pt idx="11">
                  <c:v>44785</c:v>
                </c:pt>
                <c:pt idx="12">
                  <c:v>44786</c:v>
                </c:pt>
                <c:pt idx="13">
                  <c:v>44787</c:v>
                </c:pt>
                <c:pt idx="14">
                  <c:v>44788</c:v>
                </c:pt>
                <c:pt idx="15">
                  <c:v>44789</c:v>
                </c:pt>
                <c:pt idx="16">
                  <c:v>44790</c:v>
                </c:pt>
                <c:pt idx="17">
                  <c:v>44791</c:v>
                </c:pt>
                <c:pt idx="18">
                  <c:v>44792</c:v>
                </c:pt>
                <c:pt idx="19">
                  <c:v>44793</c:v>
                </c:pt>
                <c:pt idx="20">
                  <c:v>44794</c:v>
                </c:pt>
                <c:pt idx="21">
                  <c:v>44795</c:v>
                </c:pt>
                <c:pt idx="22">
                  <c:v>44796</c:v>
                </c:pt>
                <c:pt idx="23">
                  <c:v>44797</c:v>
                </c:pt>
                <c:pt idx="24">
                  <c:v>44798</c:v>
                </c:pt>
                <c:pt idx="25">
                  <c:v>44799</c:v>
                </c:pt>
                <c:pt idx="26">
                  <c:v>44800</c:v>
                </c:pt>
                <c:pt idx="27">
                  <c:v>44801</c:v>
                </c:pt>
                <c:pt idx="28">
                  <c:v>44802</c:v>
                </c:pt>
                <c:pt idx="29">
                  <c:v>44803</c:v>
                </c:pt>
                <c:pt idx="30">
                  <c:v>44804</c:v>
                </c:pt>
                <c:pt idx="31">
                  <c:v>44805</c:v>
                </c:pt>
                <c:pt idx="32">
                  <c:v>44806</c:v>
                </c:pt>
                <c:pt idx="33">
                  <c:v>44807</c:v>
                </c:pt>
                <c:pt idx="34">
                  <c:v>44808</c:v>
                </c:pt>
                <c:pt idx="35">
                  <c:v>44809</c:v>
                </c:pt>
                <c:pt idx="36">
                  <c:v>44810</c:v>
                </c:pt>
                <c:pt idx="37">
                  <c:v>44811</c:v>
                </c:pt>
                <c:pt idx="38">
                  <c:v>44812</c:v>
                </c:pt>
                <c:pt idx="39">
                  <c:v>44813</c:v>
                </c:pt>
                <c:pt idx="40">
                  <c:v>44814</c:v>
                </c:pt>
                <c:pt idx="41">
                  <c:v>44815</c:v>
                </c:pt>
                <c:pt idx="42">
                  <c:v>44816</c:v>
                </c:pt>
                <c:pt idx="43">
                  <c:v>44817</c:v>
                </c:pt>
                <c:pt idx="44">
                  <c:v>44818</c:v>
                </c:pt>
                <c:pt idx="45">
                  <c:v>44819</c:v>
                </c:pt>
                <c:pt idx="46">
                  <c:v>44820</c:v>
                </c:pt>
                <c:pt idx="47">
                  <c:v>44821</c:v>
                </c:pt>
                <c:pt idx="48">
                  <c:v>44822</c:v>
                </c:pt>
                <c:pt idx="49">
                  <c:v>44823</c:v>
                </c:pt>
                <c:pt idx="50">
                  <c:v>44824</c:v>
                </c:pt>
                <c:pt idx="51">
                  <c:v>44825</c:v>
                </c:pt>
                <c:pt idx="52">
                  <c:v>44826</c:v>
                </c:pt>
                <c:pt idx="53">
                  <c:v>44827</c:v>
                </c:pt>
                <c:pt idx="54">
                  <c:v>44828</c:v>
                </c:pt>
                <c:pt idx="55">
                  <c:v>44829</c:v>
                </c:pt>
                <c:pt idx="56">
                  <c:v>44830</c:v>
                </c:pt>
                <c:pt idx="57">
                  <c:v>44831</c:v>
                </c:pt>
                <c:pt idx="58">
                  <c:v>44832</c:v>
                </c:pt>
                <c:pt idx="59">
                  <c:v>44833</c:v>
                </c:pt>
                <c:pt idx="60">
                  <c:v>44834</c:v>
                </c:pt>
                <c:pt idx="61">
                  <c:v>44835</c:v>
                </c:pt>
                <c:pt idx="62">
                  <c:v>44836</c:v>
                </c:pt>
                <c:pt idx="63">
                  <c:v>44837</c:v>
                </c:pt>
                <c:pt idx="64">
                  <c:v>44838</c:v>
                </c:pt>
                <c:pt idx="65">
                  <c:v>44839</c:v>
                </c:pt>
                <c:pt idx="66">
                  <c:v>44840</c:v>
                </c:pt>
                <c:pt idx="67">
                  <c:v>44841</c:v>
                </c:pt>
                <c:pt idx="68">
                  <c:v>44842</c:v>
                </c:pt>
                <c:pt idx="69">
                  <c:v>44843</c:v>
                </c:pt>
                <c:pt idx="70">
                  <c:v>44844</c:v>
                </c:pt>
                <c:pt idx="71">
                  <c:v>44845</c:v>
                </c:pt>
                <c:pt idx="72">
                  <c:v>44846</c:v>
                </c:pt>
                <c:pt idx="73">
                  <c:v>44847</c:v>
                </c:pt>
                <c:pt idx="74">
                  <c:v>44848</c:v>
                </c:pt>
                <c:pt idx="75">
                  <c:v>44849</c:v>
                </c:pt>
                <c:pt idx="76">
                  <c:v>44850</c:v>
                </c:pt>
                <c:pt idx="77">
                  <c:v>44851</c:v>
                </c:pt>
                <c:pt idx="78">
                  <c:v>44852</c:v>
                </c:pt>
                <c:pt idx="79">
                  <c:v>44853</c:v>
                </c:pt>
                <c:pt idx="80">
                  <c:v>44854</c:v>
                </c:pt>
                <c:pt idx="81">
                  <c:v>44855</c:v>
                </c:pt>
                <c:pt idx="82">
                  <c:v>44856</c:v>
                </c:pt>
                <c:pt idx="83">
                  <c:v>44857</c:v>
                </c:pt>
                <c:pt idx="84">
                  <c:v>44858</c:v>
                </c:pt>
                <c:pt idx="85">
                  <c:v>44859</c:v>
                </c:pt>
                <c:pt idx="86">
                  <c:v>44860</c:v>
                </c:pt>
                <c:pt idx="87">
                  <c:v>44861</c:v>
                </c:pt>
                <c:pt idx="88">
                  <c:v>44862</c:v>
                </c:pt>
                <c:pt idx="89">
                  <c:v>44863</c:v>
                </c:pt>
                <c:pt idx="90">
                  <c:v>44864</c:v>
                </c:pt>
                <c:pt idx="91">
                  <c:v>44865</c:v>
                </c:pt>
                <c:pt idx="92">
                  <c:v>44866</c:v>
                </c:pt>
                <c:pt idx="93">
                  <c:v>44867</c:v>
                </c:pt>
                <c:pt idx="94">
                  <c:v>44868</c:v>
                </c:pt>
                <c:pt idx="95">
                  <c:v>44869</c:v>
                </c:pt>
                <c:pt idx="96">
                  <c:v>44870</c:v>
                </c:pt>
                <c:pt idx="97">
                  <c:v>44871</c:v>
                </c:pt>
                <c:pt idx="98">
                  <c:v>44872</c:v>
                </c:pt>
                <c:pt idx="99">
                  <c:v>44873</c:v>
                </c:pt>
                <c:pt idx="100">
                  <c:v>44874</c:v>
                </c:pt>
                <c:pt idx="101">
                  <c:v>44875</c:v>
                </c:pt>
                <c:pt idx="102">
                  <c:v>44876</c:v>
                </c:pt>
                <c:pt idx="103">
                  <c:v>44877</c:v>
                </c:pt>
                <c:pt idx="104">
                  <c:v>44878</c:v>
                </c:pt>
                <c:pt idx="105">
                  <c:v>44879</c:v>
                </c:pt>
                <c:pt idx="106">
                  <c:v>44880</c:v>
                </c:pt>
                <c:pt idx="107">
                  <c:v>44881</c:v>
                </c:pt>
                <c:pt idx="108">
                  <c:v>44882</c:v>
                </c:pt>
                <c:pt idx="109">
                  <c:v>44883</c:v>
                </c:pt>
                <c:pt idx="110">
                  <c:v>44884</c:v>
                </c:pt>
                <c:pt idx="111">
                  <c:v>44885</c:v>
                </c:pt>
                <c:pt idx="112">
                  <c:v>44886</c:v>
                </c:pt>
                <c:pt idx="113">
                  <c:v>44887</c:v>
                </c:pt>
                <c:pt idx="114">
                  <c:v>44888</c:v>
                </c:pt>
                <c:pt idx="115">
                  <c:v>44889</c:v>
                </c:pt>
                <c:pt idx="116">
                  <c:v>44890</c:v>
                </c:pt>
                <c:pt idx="117">
                  <c:v>44891</c:v>
                </c:pt>
                <c:pt idx="118">
                  <c:v>44892</c:v>
                </c:pt>
                <c:pt idx="119">
                  <c:v>44893</c:v>
                </c:pt>
                <c:pt idx="120">
                  <c:v>44894</c:v>
                </c:pt>
                <c:pt idx="121">
                  <c:v>44895</c:v>
                </c:pt>
                <c:pt idx="122">
                  <c:v>44896</c:v>
                </c:pt>
                <c:pt idx="123">
                  <c:v>44897</c:v>
                </c:pt>
                <c:pt idx="124">
                  <c:v>44898</c:v>
                </c:pt>
                <c:pt idx="125">
                  <c:v>44899</c:v>
                </c:pt>
                <c:pt idx="126">
                  <c:v>44900</c:v>
                </c:pt>
                <c:pt idx="127">
                  <c:v>44901</c:v>
                </c:pt>
                <c:pt idx="128">
                  <c:v>44902</c:v>
                </c:pt>
                <c:pt idx="129">
                  <c:v>44903</c:v>
                </c:pt>
                <c:pt idx="130">
                  <c:v>44904</c:v>
                </c:pt>
                <c:pt idx="131">
                  <c:v>44905</c:v>
                </c:pt>
                <c:pt idx="132">
                  <c:v>44906</c:v>
                </c:pt>
                <c:pt idx="133">
                  <c:v>44907</c:v>
                </c:pt>
                <c:pt idx="134">
                  <c:v>44908</c:v>
                </c:pt>
                <c:pt idx="135">
                  <c:v>44909</c:v>
                </c:pt>
                <c:pt idx="136">
                  <c:v>44910</c:v>
                </c:pt>
                <c:pt idx="137">
                  <c:v>44911</c:v>
                </c:pt>
                <c:pt idx="138">
                  <c:v>44912</c:v>
                </c:pt>
                <c:pt idx="139">
                  <c:v>44913</c:v>
                </c:pt>
                <c:pt idx="140">
                  <c:v>44914</c:v>
                </c:pt>
                <c:pt idx="141">
                  <c:v>44915</c:v>
                </c:pt>
                <c:pt idx="142">
                  <c:v>44916</c:v>
                </c:pt>
                <c:pt idx="143">
                  <c:v>44917</c:v>
                </c:pt>
                <c:pt idx="144">
                  <c:v>44918</c:v>
                </c:pt>
                <c:pt idx="145">
                  <c:v>44919</c:v>
                </c:pt>
                <c:pt idx="146">
                  <c:v>44920</c:v>
                </c:pt>
                <c:pt idx="147">
                  <c:v>44921</c:v>
                </c:pt>
                <c:pt idx="148">
                  <c:v>44922</c:v>
                </c:pt>
                <c:pt idx="149">
                  <c:v>44923</c:v>
                </c:pt>
                <c:pt idx="150">
                  <c:v>44924</c:v>
                </c:pt>
                <c:pt idx="151">
                  <c:v>44925</c:v>
                </c:pt>
                <c:pt idx="152">
                  <c:v>44926</c:v>
                </c:pt>
                <c:pt idx="153">
                  <c:v>44927</c:v>
                </c:pt>
                <c:pt idx="154">
                  <c:v>44928</c:v>
                </c:pt>
                <c:pt idx="155">
                  <c:v>44929</c:v>
                </c:pt>
                <c:pt idx="156">
                  <c:v>44930</c:v>
                </c:pt>
                <c:pt idx="157">
                  <c:v>44931</c:v>
                </c:pt>
                <c:pt idx="158">
                  <c:v>44932</c:v>
                </c:pt>
                <c:pt idx="159">
                  <c:v>44933</c:v>
                </c:pt>
                <c:pt idx="160">
                  <c:v>44934</c:v>
                </c:pt>
                <c:pt idx="161">
                  <c:v>44935</c:v>
                </c:pt>
                <c:pt idx="162">
                  <c:v>44936</c:v>
                </c:pt>
                <c:pt idx="163">
                  <c:v>44937</c:v>
                </c:pt>
                <c:pt idx="164">
                  <c:v>44938</c:v>
                </c:pt>
                <c:pt idx="165">
                  <c:v>44939</c:v>
                </c:pt>
                <c:pt idx="166">
                  <c:v>44940</c:v>
                </c:pt>
                <c:pt idx="167">
                  <c:v>44941</c:v>
                </c:pt>
                <c:pt idx="168">
                  <c:v>44942</c:v>
                </c:pt>
                <c:pt idx="169">
                  <c:v>44943</c:v>
                </c:pt>
                <c:pt idx="170">
                  <c:v>44944</c:v>
                </c:pt>
                <c:pt idx="171">
                  <c:v>44945</c:v>
                </c:pt>
                <c:pt idx="172">
                  <c:v>44946</c:v>
                </c:pt>
                <c:pt idx="173">
                  <c:v>44947</c:v>
                </c:pt>
                <c:pt idx="174">
                  <c:v>44948</c:v>
                </c:pt>
                <c:pt idx="175">
                  <c:v>44949</c:v>
                </c:pt>
                <c:pt idx="176">
                  <c:v>44950</c:v>
                </c:pt>
                <c:pt idx="177">
                  <c:v>44951</c:v>
                </c:pt>
                <c:pt idx="178">
                  <c:v>44952</c:v>
                </c:pt>
                <c:pt idx="179">
                  <c:v>44953</c:v>
                </c:pt>
                <c:pt idx="180">
                  <c:v>44954</c:v>
                </c:pt>
                <c:pt idx="181">
                  <c:v>44955</c:v>
                </c:pt>
                <c:pt idx="182">
                  <c:v>44956</c:v>
                </c:pt>
                <c:pt idx="183">
                  <c:v>44957</c:v>
                </c:pt>
                <c:pt idx="184">
                  <c:v>44958</c:v>
                </c:pt>
                <c:pt idx="185">
                  <c:v>44959</c:v>
                </c:pt>
                <c:pt idx="186">
                  <c:v>44960</c:v>
                </c:pt>
                <c:pt idx="187">
                  <c:v>44961</c:v>
                </c:pt>
                <c:pt idx="188">
                  <c:v>44962</c:v>
                </c:pt>
                <c:pt idx="189">
                  <c:v>44963</c:v>
                </c:pt>
                <c:pt idx="190">
                  <c:v>44964</c:v>
                </c:pt>
                <c:pt idx="191">
                  <c:v>44965</c:v>
                </c:pt>
                <c:pt idx="192">
                  <c:v>44966</c:v>
                </c:pt>
                <c:pt idx="193">
                  <c:v>44967</c:v>
                </c:pt>
                <c:pt idx="194">
                  <c:v>44968</c:v>
                </c:pt>
                <c:pt idx="195">
                  <c:v>44969</c:v>
                </c:pt>
                <c:pt idx="196">
                  <c:v>44970</c:v>
                </c:pt>
                <c:pt idx="197">
                  <c:v>44971</c:v>
                </c:pt>
                <c:pt idx="198">
                  <c:v>44972</c:v>
                </c:pt>
                <c:pt idx="199">
                  <c:v>44973</c:v>
                </c:pt>
                <c:pt idx="200">
                  <c:v>44974</c:v>
                </c:pt>
                <c:pt idx="201">
                  <c:v>44975</c:v>
                </c:pt>
                <c:pt idx="202">
                  <c:v>44976</c:v>
                </c:pt>
                <c:pt idx="203">
                  <c:v>44977</c:v>
                </c:pt>
                <c:pt idx="204">
                  <c:v>44978</c:v>
                </c:pt>
                <c:pt idx="205">
                  <c:v>44979</c:v>
                </c:pt>
                <c:pt idx="206">
                  <c:v>44980</c:v>
                </c:pt>
                <c:pt idx="207">
                  <c:v>44981</c:v>
                </c:pt>
                <c:pt idx="208">
                  <c:v>44982</c:v>
                </c:pt>
                <c:pt idx="209">
                  <c:v>44983</c:v>
                </c:pt>
                <c:pt idx="210">
                  <c:v>44984</c:v>
                </c:pt>
                <c:pt idx="211">
                  <c:v>44985</c:v>
                </c:pt>
                <c:pt idx="212">
                  <c:v>44986</c:v>
                </c:pt>
                <c:pt idx="213">
                  <c:v>44987</c:v>
                </c:pt>
                <c:pt idx="214">
                  <c:v>44988</c:v>
                </c:pt>
                <c:pt idx="215">
                  <c:v>44989</c:v>
                </c:pt>
                <c:pt idx="216">
                  <c:v>44990</c:v>
                </c:pt>
                <c:pt idx="217">
                  <c:v>44991</c:v>
                </c:pt>
                <c:pt idx="218">
                  <c:v>44992</c:v>
                </c:pt>
                <c:pt idx="219">
                  <c:v>44993</c:v>
                </c:pt>
                <c:pt idx="220">
                  <c:v>44994</c:v>
                </c:pt>
                <c:pt idx="221">
                  <c:v>44995</c:v>
                </c:pt>
                <c:pt idx="222">
                  <c:v>44996</c:v>
                </c:pt>
                <c:pt idx="223">
                  <c:v>44997</c:v>
                </c:pt>
                <c:pt idx="224">
                  <c:v>44998</c:v>
                </c:pt>
                <c:pt idx="225">
                  <c:v>44999</c:v>
                </c:pt>
                <c:pt idx="226">
                  <c:v>45000</c:v>
                </c:pt>
                <c:pt idx="227">
                  <c:v>45001</c:v>
                </c:pt>
                <c:pt idx="228">
                  <c:v>45002</c:v>
                </c:pt>
                <c:pt idx="229">
                  <c:v>45003</c:v>
                </c:pt>
                <c:pt idx="230">
                  <c:v>45004</c:v>
                </c:pt>
                <c:pt idx="231">
                  <c:v>45005</c:v>
                </c:pt>
                <c:pt idx="232">
                  <c:v>45006</c:v>
                </c:pt>
                <c:pt idx="233">
                  <c:v>45007</c:v>
                </c:pt>
                <c:pt idx="234">
                  <c:v>45008</c:v>
                </c:pt>
                <c:pt idx="235">
                  <c:v>45009</c:v>
                </c:pt>
                <c:pt idx="236">
                  <c:v>45010</c:v>
                </c:pt>
                <c:pt idx="237">
                  <c:v>45011</c:v>
                </c:pt>
                <c:pt idx="238">
                  <c:v>45012</c:v>
                </c:pt>
                <c:pt idx="239">
                  <c:v>45013</c:v>
                </c:pt>
                <c:pt idx="240">
                  <c:v>45014</c:v>
                </c:pt>
                <c:pt idx="241">
                  <c:v>45015</c:v>
                </c:pt>
                <c:pt idx="242">
                  <c:v>45016</c:v>
                </c:pt>
                <c:pt idx="243">
                  <c:v>45017</c:v>
                </c:pt>
                <c:pt idx="244">
                  <c:v>45018</c:v>
                </c:pt>
                <c:pt idx="245">
                  <c:v>45019</c:v>
                </c:pt>
                <c:pt idx="246">
                  <c:v>45020</c:v>
                </c:pt>
                <c:pt idx="247">
                  <c:v>45021</c:v>
                </c:pt>
                <c:pt idx="248">
                  <c:v>45022</c:v>
                </c:pt>
                <c:pt idx="249">
                  <c:v>45023</c:v>
                </c:pt>
                <c:pt idx="250">
                  <c:v>45024</c:v>
                </c:pt>
                <c:pt idx="251">
                  <c:v>45025</c:v>
                </c:pt>
                <c:pt idx="252">
                  <c:v>45026</c:v>
                </c:pt>
                <c:pt idx="253">
                  <c:v>45027</c:v>
                </c:pt>
                <c:pt idx="254">
                  <c:v>45028</c:v>
                </c:pt>
                <c:pt idx="255">
                  <c:v>45029</c:v>
                </c:pt>
                <c:pt idx="256">
                  <c:v>45030</c:v>
                </c:pt>
                <c:pt idx="257">
                  <c:v>45031</c:v>
                </c:pt>
                <c:pt idx="258">
                  <c:v>45032</c:v>
                </c:pt>
                <c:pt idx="259">
                  <c:v>45033</c:v>
                </c:pt>
                <c:pt idx="260">
                  <c:v>45034</c:v>
                </c:pt>
                <c:pt idx="261">
                  <c:v>45035</c:v>
                </c:pt>
                <c:pt idx="262">
                  <c:v>45036</c:v>
                </c:pt>
                <c:pt idx="263">
                  <c:v>45037</c:v>
                </c:pt>
                <c:pt idx="264">
                  <c:v>45038</c:v>
                </c:pt>
                <c:pt idx="265">
                  <c:v>45039</c:v>
                </c:pt>
                <c:pt idx="266">
                  <c:v>45040</c:v>
                </c:pt>
                <c:pt idx="267">
                  <c:v>45041</c:v>
                </c:pt>
                <c:pt idx="268">
                  <c:v>45042</c:v>
                </c:pt>
                <c:pt idx="269">
                  <c:v>45043</c:v>
                </c:pt>
                <c:pt idx="270">
                  <c:v>45044</c:v>
                </c:pt>
                <c:pt idx="271">
                  <c:v>45045</c:v>
                </c:pt>
                <c:pt idx="272">
                  <c:v>45046</c:v>
                </c:pt>
                <c:pt idx="273">
                  <c:v>45047</c:v>
                </c:pt>
                <c:pt idx="274">
                  <c:v>45048</c:v>
                </c:pt>
                <c:pt idx="275">
                  <c:v>45049</c:v>
                </c:pt>
                <c:pt idx="276">
                  <c:v>45050</c:v>
                </c:pt>
                <c:pt idx="277">
                  <c:v>45051</c:v>
                </c:pt>
                <c:pt idx="278">
                  <c:v>45052</c:v>
                </c:pt>
                <c:pt idx="279">
                  <c:v>45053</c:v>
                </c:pt>
                <c:pt idx="280">
                  <c:v>45054</c:v>
                </c:pt>
                <c:pt idx="281">
                  <c:v>45055</c:v>
                </c:pt>
                <c:pt idx="282">
                  <c:v>45056</c:v>
                </c:pt>
                <c:pt idx="283">
                  <c:v>45057</c:v>
                </c:pt>
                <c:pt idx="284">
                  <c:v>45058</c:v>
                </c:pt>
                <c:pt idx="285">
                  <c:v>45059</c:v>
                </c:pt>
                <c:pt idx="286">
                  <c:v>45060</c:v>
                </c:pt>
                <c:pt idx="287">
                  <c:v>45061</c:v>
                </c:pt>
                <c:pt idx="288">
                  <c:v>45062</c:v>
                </c:pt>
                <c:pt idx="289">
                  <c:v>45063</c:v>
                </c:pt>
                <c:pt idx="290">
                  <c:v>45064</c:v>
                </c:pt>
                <c:pt idx="291">
                  <c:v>45065</c:v>
                </c:pt>
                <c:pt idx="292">
                  <c:v>45066</c:v>
                </c:pt>
                <c:pt idx="293">
                  <c:v>45067</c:v>
                </c:pt>
                <c:pt idx="294">
                  <c:v>45068</c:v>
                </c:pt>
                <c:pt idx="295">
                  <c:v>45069</c:v>
                </c:pt>
                <c:pt idx="296">
                  <c:v>45070</c:v>
                </c:pt>
                <c:pt idx="297">
                  <c:v>45071</c:v>
                </c:pt>
                <c:pt idx="298">
                  <c:v>45072</c:v>
                </c:pt>
                <c:pt idx="299">
                  <c:v>45073</c:v>
                </c:pt>
                <c:pt idx="300">
                  <c:v>45074</c:v>
                </c:pt>
                <c:pt idx="301">
                  <c:v>45075</c:v>
                </c:pt>
                <c:pt idx="302">
                  <c:v>45076</c:v>
                </c:pt>
                <c:pt idx="303">
                  <c:v>45077</c:v>
                </c:pt>
                <c:pt idx="304">
                  <c:v>45078</c:v>
                </c:pt>
                <c:pt idx="305">
                  <c:v>45079</c:v>
                </c:pt>
                <c:pt idx="306">
                  <c:v>45080</c:v>
                </c:pt>
                <c:pt idx="307">
                  <c:v>45081</c:v>
                </c:pt>
                <c:pt idx="308">
                  <c:v>45082</c:v>
                </c:pt>
                <c:pt idx="309">
                  <c:v>45083</c:v>
                </c:pt>
                <c:pt idx="310">
                  <c:v>45084</c:v>
                </c:pt>
              </c:numCache>
            </c:numRef>
          </c:cat>
          <c:val>
            <c:numRef>
              <c:f>Sheet1!$B$2:$B$312</c:f>
              <c:numCache>
                <c:formatCode>General</c:formatCode>
                <c:ptCount val="3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1.0497000000000001</c:v>
                </c:pt>
                <c:pt idx="68">
                  <c:v>0</c:v>
                </c:pt>
                <c:pt idx="69">
                  <c:v>0</c:v>
                </c:pt>
                <c:pt idx="70">
                  <c:v>0</c:v>
                </c:pt>
                <c:pt idx="71">
                  <c:v>0.62150000000000005</c:v>
                </c:pt>
                <c:pt idx="72">
                  <c:v>1.3048999999999999</c:v>
                </c:pt>
                <c:pt idx="73">
                  <c:v>0</c:v>
                </c:pt>
                <c:pt idx="74">
                  <c:v>0.95369999999999999</c:v>
                </c:pt>
                <c:pt idx="75">
                  <c:v>0</c:v>
                </c:pt>
                <c:pt idx="76">
                  <c:v>0</c:v>
                </c:pt>
                <c:pt idx="77">
                  <c:v>0</c:v>
                </c:pt>
                <c:pt idx="78">
                  <c:v>0.80859999999999999</c:v>
                </c:pt>
                <c:pt idx="79">
                  <c:v>0</c:v>
                </c:pt>
                <c:pt idx="80">
                  <c:v>0</c:v>
                </c:pt>
                <c:pt idx="81">
                  <c:v>1.9398</c:v>
                </c:pt>
                <c:pt idx="82">
                  <c:v>0</c:v>
                </c:pt>
                <c:pt idx="83">
                  <c:v>0</c:v>
                </c:pt>
                <c:pt idx="84">
                  <c:v>0</c:v>
                </c:pt>
                <c:pt idx="85">
                  <c:v>0</c:v>
                </c:pt>
                <c:pt idx="86">
                  <c:v>0</c:v>
                </c:pt>
                <c:pt idx="87">
                  <c:v>0</c:v>
                </c:pt>
                <c:pt idx="88">
                  <c:v>0.78790000000000004</c:v>
                </c:pt>
                <c:pt idx="89">
                  <c:v>0</c:v>
                </c:pt>
                <c:pt idx="90">
                  <c:v>0</c:v>
                </c:pt>
                <c:pt idx="91">
                  <c:v>0</c:v>
                </c:pt>
                <c:pt idx="92">
                  <c:v>0</c:v>
                </c:pt>
                <c:pt idx="93">
                  <c:v>0</c:v>
                </c:pt>
                <c:pt idx="94">
                  <c:v>0</c:v>
                </c:pt>
                <c:pt idx="95">
                  <c:v>4.3170000000000002</c:v>
                </c:pt>
                <c:pt idx="96">
                  <c:v>0</c:v>
                </c:pt>
                <c:pt idx="97">
                  <c:v>0</c:v>
                </c:pt>
                <c:pt idx="98">
                  <c:v>0.25719999999999998</c:v>
                </c:pt>
                <c:pt idx="99">
                  <c:v>0.6431</c:v>
                </c:pt>
                <c:pt idx="100">
                  <c:v>0</c:v>
                </c:pt>
                <c:pt idx="101">
                  <c:v>0</c:v>
                </c:pt>
                <c:pt idx="102">
                  <c:v>0</c:v>
                </c:pt>
                <c:pt idx="103">
                  <c:v>0</c:v>
                </c:pt>
                <c:pt idx="104">
                  <c:v>0</c:v>
                </c:pt>
                <c:pt idx="105">
                  <c:v>0.95540000000000003</c:v>
                </c:pt>
                <c:pt idx="106">
                  <c:v>1.6560999999999999</c:v>
                </c:pt>
                <c:pt idx="107">
                  <c:v>0</c:v>
                </c:pt>
                <c:pt idx="108">
                  <c:v>0</c:v>
                </c:pt>
                <c:pt idx="109">
                  <c:v>0</c:v>
                </c:pt>
                <c:pt idx="110">
                  <c:v>0</c:v>
                </c:pt>
                <c:pt idx="111">
                  <c:v>0</c:v>
                </c:pt>
                <c:pt idx="112">
                  <c:v>0</c:v>
                </c:pt>
                <c:pt idx="113">
                  <c:v>0</c:v>
                </c:pt>
                <c:pt idx="114">
                  <c:v>1.0705</c:v>
                </c:pt>
                <c:pt idx="115">
                  <c:v>0</c:v>
                </c:pt>
                <c:pt idx="116">
                  <c:v>1.8228</c:v>
                </c:pt>
                <c:pt idx="117">
                  <c:v>0</c:v>
                </c:pt>
                <c:pt idx="118">
                  <c:v>0</c:v>
                </c:pt>
                <c:pt idx="119">
                  <c:v>1.1904999999999999</c:v>
                </c:pt>
                <c:pt idx="120">
                  <c:v>1.2531000000000001</c:v>
                </c:pt>
                <c:pt idx="121">
                  <c:v>0.93979999999999997</c:v>
                </c:pt>
                <c:pt idx="122">
                  <c:v>0.62660000000000005</c:v>
                </c:pt>
                <c:pt idx="123">
                  <c:v>0</c:v>
                </c:pt>
                <c:pt idx="124">
                  <c:v>0</c:v>
                </c:pt>
                <c:pt idx="125">
                  <c:v>0</c:v>
                </c:pt>
                <c:pt idx="126">
                  <c:v>1.9302999999999999</c:v>
                </c:pt>
                <c:pt idx="127">
                  <c:v>0.80700000000000005</c:v>
                </c:pt>
                <c:pt idx="128">
                  <c:v>0</c:v>
                </c:pt>
                <c:pt idx="129">
                  <c:v>0</c:v>
                </c:pt>
                <c:pt idx="130">
                  <c:v>5.5728</c:v>
                </c:pt>
                <c:pt idx="131">
                  <c:v>0</c:v>
                </c:pt>
                <c:pt idx="132">
                  <c:v>0</c:v>
                </c:pt>
                <c:pt idx="133">
                  <c:v>0</c:v>
                </c:pt>
                <c:pt idx="134">
                  <c:v>0</c:v>
                </c:pt>
                <c:pt idx="135">
                  <c:v>1.0179</c:v>
                </c:pt>
                <c:pt idx="136">
                  <c:v>0</c:v>
                </c:pt>
                <c:pt idx="137">
                  <c:v>0</c:v>
                </c:pt>
                <c:pt idx="138">
                  <c:v>0</c:v>
                </c:pt>
                <c:pt idx="139">
                  <c:v>0</c:v>
                </c:pt>
                <c:pt idx="140">
                  <c:v>0</c:v>
                </c:pt>
                <c:pt idx="141">
                  <c:v>0</c:v>
                </c:pt>
                <c:pt idx="142">
                  <c:v>0.92190000000000005</c:v>
                </c:pt>
                <c:pt idx="143">
                  <c:v>1.1056999999999999</c:v>
                </c:pt>
                <c:pt idx="144">
                  <c:v>0.6139</c:v>
                </c:pt>
                <c:pt idx="145">
                  <c:v>0</c:v>
                </c:pt>
                <c:pt idx="146">
                  <c:v>0</c:v>
                </c:pt>
                <c:pt idx="147">
                  <c:v>0</c:v>
                </c:pt>
                <c:pt idx="148">
                  <c:v>1.2915000000000001</c:v>
                </c:pt>
                <c:pt idx="149">
                  <c:v>0</c:v>
                </c:pt>
                <c:pt idx="150">
                  <c:v>0</c:v>
                </c:pt>
                <c:pt idx="151">
                  <c:v>0</c:v>
                </c:pt>
                <c:pt idx="152">
                  <c:v>0</c:v>
                </c:pt>
                <c:pt idx="153">
                  <c:v>0</c:v>
                </c:pt>
                <c:pt idx="154">
                  <c:v>0</c:v>
                </c:pt>
                <c:pt idx="155">
                  <c:v>3.3395000000000001</c:v>
                </c:pt>
                <c:pt idx="156">
                  <c:v>1.0507</c:v>
                </c:pt>
                <c:pt idx="157">
                  <c:v>1.4198</c:v>
                </c:pt>
                <c:pt idx="158">
                  <c:v>0</c:v>
                </c:pt>
                <c:pt idx="159">
                  <c:v>0</c:v>
                </c:pt>
                <c:pt idx="160">
                  <c:v>0</c:v>
                </c:pt>
                <c:pt idx="161">
                  <c:v>1.3572</c:v>
                </c:pt>
                <c:pt idx="162">
                  <c:v>0.43</c:v>
                </c:pt>
                <c:pt idx="163">
                  <c:v>1.2195</c:v>
                </c:pt>
                <c:pt idx="164">
                  <c:v>0.57579999999999998</c:v>
                </c:pt>
                <c:pt idx="165">
                  <c:v>0</c:v>
                </c:pt>
                <c:pt idx="166">
                  <c:v>0</c:v>
                </c:pt>
                <c:pt idx="167">
                  <c:v>0</c:v>
                </c:pt>
                <c:pt idx="168">
                  <c:v>1.2658</c:v>
                </c:pt>
                <c:pt idx="169">
                  <c:v>0.78220000000000001</c:v>
                </c:pt>
                <c:pt idx="170">
                  <c:v>0</c:v>
                </c:pt>
                <c:pt idx="171">
                  <c:v>0</c:v>
                </c:pt>
                <c:pt idx="172">
                  <c:v>0</c:v>
                </c:pt>
                <c:pt idx="173">
                  <c:v>0</c:v>
                </c:pt>
                <c:pt idx="174">
                  <c:v>0</c:v>
                </c:pt>
                <c:pt idx="175">
                  <c:v>0</c:v>
                </c:pt>
                <c:pt idx="176">
                  <c:v>4.0452000000000004</c:v>
                </c:pt>
                <c:pt idx="177">
                  <c:v>0</c:v>
                </c:pt>
                <c:pt idx="178">
                  <c:v>2.1842000000000001</c:v>
                </c:pt>
                <c:pt idx="179">
                  <c:v>0.29449999999999998</c:v>
                </c:pt>
                <c:pt idx="180">
                  <c:v>0</c:v>
                </c:pt>
                <c:pt idx="181">
                  <c:v>0</c:v>
                </c:pt>
                <c:pt idx="182">
                  <c:v>0</c:v>
                </c:pt>
                <c:pt idx="183">
                  <c:v>0</c:v>
                </c:pt>
                <c:pt idx="184">
                  <c:v>0</c:v>
                </c:pt>
                <c:pt idx="185">
                  <c:v>0.40860000000000002</c:v>
                </c:pt>
                <c:pt idx="186">
                  <c:v>0.87619999999999998</c:v>
                </c:pt>
                <c:pt idx="187">
                  <c:v>0</c:v>
                </c:pt>
                <c:pt idx="188">
                  <c:v>0</c:v>
                </c:pt>
                <c:pt idx="189">
                  <c:v>1.5780000000000001</c:v>
                </c:pt>
                <c:pt idx="190">
                  <c:v>0</c:v>
                </c:pt>
                <c:pt idx="191">
                  <c:v>2.1574</c:v>
                </c:pt>
                <c:pt idx="192">
                  <c:v>0</c:v>
                </c:pt>
                <c:pt idx="193">
                  <c:v>0</c:v>
                </c:pt>
                <c:pt idx="194">
                  <c:v>0</c:v>
                </c:pt>
                <c:pt idx="195">
                  <c:v>0</c:v>
                </c:pt>
                <c:pt idx="196">
                  <c:v>0.69610000000000005</c:v>
                </c:pt>
                <c:pt idx="197">
                  <c:v>0</c:v>
                </c:pt>
                <c:pt idx="198">
                  <c:v>0.63690000000000002</c:v>
                </c:pt>
                <c:pt idx="199">
                  <c:v>0</c:v>
                </c:pt>
                <c:pt idx="200">
                  <c:v>2.7168000000000001</c:v>
                </c:pt>
                <c:pt idx="201">
                  <c:v>0</c:v>
                </c:pt>
                <c:pt idx="202">
                  <c:v>0</c:v>
                </c:pt>
                <c:pt idx="203">
                  <c:v>0</c:v>
                </c:pt>
                <c:pt idx="204">
                  <c:v>0</c:v>
                </c:pt>
                <c:pt idx="205">
                  <c:v>0</c:v>
                </c:pt>
                <c:pt idx="206">
                  <c:v>0.86009999999999998</c:v>
                </c:pt>
                <c:pt idx="207">
                  <c:v>0</c:v>
                </c:pt>
                <c:pt idx="208">
                  <c:v>0</c:v>
                </c:pt>
                <c:pt idx="209">
                  <c:v>0</c:v>
                </c:pt>
                <c:pt idx="210">
                  <c:v>0</c:v>
                </c:pt>
                <c:pt idx="211">
                  <c:v>0</c:v>
                </c:pt>
                <c:pt idx="212">
                  <c:v>1.3024</c:v>
                </c:pt>
                <c:pt idx="213">
                  <c:v>0</c:v>
                </c:pt>
                <c:pt idx="214">
                  <c:v>0.85029999999999994</c:v>
                </c:pt>
                <c:pt idx="215">
                  <c:v>0</c:v>
                </c:pt>
                <c:pt idx="216">
                  <c:v>0</c:v>
                </c:pt>
                <c:pt idx="217">
                  <c:v>0.79320000000000002</c:v>
                </c:pt>
                <c:pt idx="218">
                  <c:v>1.8109999999999999</c:v>
                </c:pt>
                <c:pt idx="219">
                  <c:v>1.8654999999999999</c:v>
                </c:pt>
                <c:pt idx="220">
                  <c:v>0</c:v>
                </c:pt>
                <c:pt idx="221">
                  <c:v>1.1851</c:v>
                </c:pt>
                <c:pt idx="222">
                  <c:v>0</c:v>
                </c:pt>
                <c:pt idx="223">
                  <c:v>0</c:v>
                </c:pt>
                <c:pt idx="224">
                  <c:v>1.2958000000000001</c:v>
                </c:pt>
                <c:pt idx="225">
                  <c:v>0</c:v>
                </c:pt>
                <c:pt idx="226">
                  <c:v>0.56240000000000001</c:v>
                </c:pt>
                <c:pt idx="227">
                  <c:v>1.1249</c:v>
                </c:pt>
                <c:pt idx="228">
                  <c:v>5.1714000000000002</c:v>
                </c:pt>
                <c:pt idx="229">
                  <c:v>0</c:v>
                </c:pt>
                <c:pt idx="230">
                  <c:v>0</c:v>
                </c:pt>
                <c:pt idx="231">
                  <c:v>0</c:v>
                </c:pt>
                <c:pt idx="232">
                  <c:v>0</c:v>
                </c:pt>
                <c:pt idx="233">
                  <c:v>0</c:v>
                </c:pt>
                <c:pt idx="234">
                  <c:v>0.3367</c:v>
                </c:pt>
                <c:pt idx="235">
                  <c:v>0</c:v>
                </c:pt>
                <c:pt idx="236">
                  <c:v>0</c:v>
                </c:pt>
                <c:pt idx="237">
                  <c:v>0</c:v>
                </c:pt>
                <c:pt idx="238">
                  <c:v>0.72989999999999999</c:v>
                </c:pt>
                <c:pt idx="239">
                  <c:v>0.84179999999999999</c:v>
                </c:pt>
                <c:pt idx="240">
                  <c:v>0</c:v>
                </c:pt>
                <c:pt idx="241">
                  <c:v>0</c:v>
                </c:pt>
                <c:pt idx="242">
                  <c:v>1.5135000000000001</c:v>
                </c:pt>
                <c:pt idx="243">
                  <c:v>0</c:v>
                </c:pt>
                <c:pt idx="244">
                  <c:v>0</c:v>
                </c:pt>
                <c:pt idx="245">
                  <c:v>0</c:v>
                </c:pt>
                <c:pt idx="246">
                  <c:v>3.0710999999999999</c:v>
                </c:pt>
                <c:pt idx="247">
                  <c:v>0</c:v>
                </c:pt>
                <c:pt idx="248">
                  <c:v>0</c:v>
                </c:pt>
                <c:pt idx="249">
                  <c:v>0</c:v>
                </c:pt>
                <c:pt idx="250">
                  <c:v>0</c:v>
                </c:pt>
                <c:pt idx="251">
                  <c:v>0</c:v>
                </c:pt>
                <c:pt idx="252">
                  <c:v>0</c:v>
                </c:pt>
                <c:pt idx="253">
                  <c:v>1.3956</c:v>
                </c:pt>
                <c:pt idx="254">
                  <c:v>1.2332000000000001</c:v>
                </c:pt>
                <c:pt idx="255">
                  <c:v>0</c:v>
                </c:pt>
                <c:pt idx="256">
                  <c:v>0</c:v>
                </c:pt>
                <c:pt idx="257">
                  <c:v>0</c:v>
                </c:pt>
                <c:pt idx="258">
                  <c:v>0</c:v>
                </c:pt>
                <c:pt idx="259">
                  <c:v>0</c:v>
                </c:pt>
                <c:pt idx="260">
                  <c:v>0</c:v>
                </c:pt>
                <c:pt idx="261">
                  <c:v>0</c:v>
                </c:pt>
                <c:pt idx="262">
                  <c:v>1.0654999999999999</c:v>
                </c:pt>
                <c:pt idx="263">
                  <c:v>0</c:v>
                </c:pt>
                <c:pt idx="264">
                  <c:v>0</c:v>
                </c:pt>
                <c:pt idx="265">
                  <c:v>0</c:v>
                </c:pt>
                <c:pt idx="266">
                  <c:v>0.58479999999999999</c:v>
                </c:pt>
                <c:pt idx="267">
                  <c:v>0</c:v>
                </c:pt>
                <c:pt idx="268">
                  <c:v>0.90190000000000003</c:v>
                </c:pt>
                <c:pt idx="269">
                  <c:v>0</c:v>
                </c:pt>
                <c:pt idx="270">
                  <c:v>2.1669999999999998</c:v>
                </c:pt>
                <c:pt idx="271">
                  <c:v>0</c:v>
                </c:pt>
                <c:pt idx="272">
                  <c:v>0</c:v>
                </c:pt>
                <c:pt idx="273">
                  <c:v>0</c:v>
                </c:pt>
                <c:pt idx="274">
                  <c:v>1.6367</c:v>
                </c:pt>
                <c:pt idx="275">
                  <c:v>0.79200000000000004</c:v>
                </c:pt>
                <c:pt idx="276">
                  <c:v>0</c:v>
                </c:pt>
                <c:pt idx="277">
                  <c:v>0</c:v>
                </c:pt>
                <c:pt idx="278">
                  <c:v>0</c:v>
                </c:pt>
                <c:pt idx="279">
                  <c:v>0</c:v>
                </c:pt>
                <c:pt idx="280">
                  <c:v>1.3207</c:v>
                </c:pt>
                <c:pt idx="281">
                  <c:v>0</c:v>
                </c:pt>
                <c:pt idx="282">
                  <c:v>0</c:v>
                </c:pt>
                <c:pt idx="283">
                  <c:v>0</c:v>
                </c:pt>
                <c:pt idx="284">
                  <c:v>1.2652000000000001</c:v>
                </c:pt>
                <c:pt idx="285">
                  <c:v>0</c:v>
                </c:pt>
                <c:pt idx="286">
                  <c:v>0</c:v>
                </c:pt>
                <c:pt idx="287">
                  <c:v>0</c:v>
                </c:pt>
                <c:pt idx="288">
                  <c:v>1.476</c:v>
                </c:pt>
                <c:pt idx="289">
                  <c:v>0</c:v>
                </c:pt>
                <c:pt idx="290">
                  <c:v>0</c:v>
                </c:pt>
                <c:pt idx="291">
                  <c:v>0</c:v>
                </c:pt>
                <c:pt idx="292">
                  <c:v>0</c:v>
                </c:pt>
                <c:pt idx="293">
                  <c:v>0</c:v>
                </c:pt>
                <c:pt idx="294">
                  <c:v>0</c:v>
                </c:pt>
                <c:pt idx="295">
                  <c:v>0</c:v>
                </c:pt>
                <c:pt idx="296">
                  <c:v>0.62990000000000002</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numCache>
            </c:numRef>
          </c:val>
          <c:smooth val="0"/>
          <c:extLst>
            <c:ext xmlns:c16="http://schemas.microsoft.com/office/drawing/2014/chart" uri="{C3380CC4-5D6E-409C-BE32-E72D297353CC}">
              <c16:uniqueId val="{00000000-5AB6-4305-9B08-66B4180A98D9}"/>
            </c:ext>
          </c:extLst>
        </c:ser>
        <c:dLbls>
          <c:showLegendKey val="0"/>
          <c:showVal val="0"/>
          <c:showCatName val="0"/>
          <c:showSerName val="0"/>
          <c:showPercent val="0"/>
          <c:showBubbleSize val="0"/>
        </c:dLbls>
        <c:smooth val="0"/>
        <c:axId val="482827208"/>
        <c:axId val="482828848"/>
      </c:lineChart>
      <c:dateAx>
        <c:axId val="48282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28848"/>
        <c:crosses val="autoZero"/>
        <c:auto val="1"/>
        <c:lblOffset val="100"/>
        <c:baseTimeUnit val="days"/>
      </c:dateAx>
      <c:valAx>
        <c:axId val="48282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82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608D9-F8E5-426D-9639-100328CAB040}"/>
              </a:ext>
            </a:extLst>
          </p:cNvPr>
          <p:cNvSpPr>
            <a:spLocks noGrp="1"/>
          </p:cNvSpPr>
          <p:nvPr>
            <p:ph type="ctrTitle"/>
          </p:nvPr>
        </p:nvSpPr>
        <p:spPr/>
        <p:txBody>
          <a:bodyPr/>
          <a:lstStyle/>
          <a:p>
            <a:r>
              <a:rPr lang="en-US"/>
              <a:t>Facelift BBT</a:t>
            </a:r>
          </a:p>
        </p:txBody>
      </p:sp>
      <p:sp>
        <p:nvSpPr>
          <p:cNvPr id="3" name="Subtitle 2">
            <a:extLst>
              <a:ext uri="{FF2B5EF4-FFF2-40B4-BE49-F238E27FC236}">
                <a16:creationId xmlns:a16="http://schemas.microsoft.com/office/drawing/2014/main" id="{BC684246-4A1F-4B55-8798-9498E199696C}"/>
              </a:ext>
            </a:extLst>
          </p:cNvPr>
          <p:cNvSpPr>
            <a:spLocks noGrp="1"/>
          </p:cNvSpPr>
          <p:nvPr>
            <p:ph type="subTitle" idx="1"/>
          </p:nvPr>
        </p:nvSpPr>
        <p:spPr/>
        <p:txBody>
          <a:bodyPr/>
          <a:lstStyle/>
          <a:p>
            <a:r>
              <a:rPr lang="en-US"/>
              <a:t>Facelift France</a:t>
            </a:r>
          </a:p>
        </p:txBody>
      </p:sp>
    </p:spTree>
    <p:extLst>
      <p:ext uri="{BB962C8B-B14F-4D97-AF65-F5344CB8AC3E}">
        <p14:creationId xmlns:p14="http://schemas.microsoft.com/office/powerpoint/2010/main" val="2568732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66ED-EE07-40F8-B04B-BF2D3DE3212E}"/>
              </a:ext>
            </a:extLst>
          </p:cNvPr>
          <p:cNvSpPr>
            <a:spLocks noGrp="1"/>
          </p:cNvSpPr>
          <p:nvPr>
            <p:ph type="title"/>
          </p:nvPr>
        </p:nvSpPr>
        <p:spPr/>
        <p:txBody>
          <a:bodyPr/>
          <a:lstStyle/>
          <a:p>
            <a:r>
              <a:rPr lang="en-US"/>
              <a:t>Overall Network Key Metrics Table | Social media facelift</a:t>
            </a:r>
          </a:p>
        </p:txBody>
      </p:sp>
      <p:graphicFrame>
        <p:nvGraphicFramePr>
          <p:cNvPr id="5" name="Table Placeholder 4">
            <a:extLst>
              <a:ext uri="{FF2B5EF4-FFF2-40B4-BE49-F238E27FC236}">
                <a16:creationId xmlns:a16="http://schemas.microsoft.com/office/drawing/2014/main" id="{78ED7E1A-0961-4D92-97A8-DF1E6543C48D}"/>
              </a:ext>
            </a:extLst>
          </p:cNvPr>
          <p:cNvGraphicFramePr>
            <a:graphicFrameLocks noGrp="1"/>
          </p:cNvGraphicFramePr>
          <p:nvPr>
            <p:ph type="tbl" sz="quarter" idx="13"/>
            <p:extLst>
              <p:ext uri="{D42A27DB-BD31-4B8C-83A1-F6EECF244321}">
                <p14:modId xmlns:p14="http://schemas.microsoft.com/office/powerpoint/2010/main" val="301065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6986224"/>
                    </a:ext>
                  </a:extLst>
                </a:gridCol>
                <a:gridCol w="905256">
                  <a:extLst>
                    <a:ext uri="{9D8B030D-6E8A-4147-A177-3AD203B41FA5}">
                      <a16:colId xmlns:a16="http://schemas.microsoft.com/office/drawing/2014/main" val="2332947455"/>
                    </a:ext>
                  </a:extLst>
                </a:gridCol>
                <a:gridCol w="905256">
                  <a:extLst>
                    <a:ext uri="{9D8B030D-6E8A-4147-A177-3AD203B41FA5}">
                      <a16:colId xmlns:a16="http://schemas.microsoft.com/office/drawing/2014/main" val="1326953791"/>
                    </a:ext>
                  </a:extLst>
                </a:gridCol>
                <a:gridCol w="905256">
                  <a:extLst>
                    <a:ext uri="{9D8B030D-6E8A-4147-A177-3AD203B41FA5}">
                      <a16:colId xmlns:a16="http://schemas.microsoft.com/office/drawing/2014/main" val="2688954326"/>
                    </a:ext>
                  </a:extLst>
                </a:gridCol>
                <a:gridCol w="905256">
                  <a:extLst>
                    <a:ext uri="{9D8B030D-6E8A-4147-A177-3AD203B41FA5}">
                      <a16:colId xmlns:a16="http://schemas.microsoft.com/office/drawing/2014/main" val="1258936553"/>
                    </a:ext>
                  </a:extLst>
                </a:gridCol>
                <a:gridCol w="905256">
                  <a:extLst>
                    <a:ext uri="{9D8B030D-6E8A-4147-A177-3AD203B41FA5}">
                      <a16:colId xmlns:a16="http://schemas.microsoft.com/office/drawing/2014/main" val="615051938"/>
                    </a:ext>
                  </a:extLst>
                </a:gridCol>
                <a:gridCol w="905256">
                  <a:extLst>
                    <a:ext uri="{9D8B030D-6E8A-4147-A177-3AD203B41FA5}">
                      <a16:colId xmlns:a16="http://schemas.microsoft.com/office/drawing/2014/main" val="820231122"/>
                    </a:ext>
                  </a:extLst>
                </a:gridCol>
                <a:gridCol w="905256">
                  <a:extLst>
                    <a:ext uri="{9D8B030D-6E8A-4147-A177-3AD203B41FA5}">
                      <a16:colId xmlns:a16="http://schemas.microsoft.com/office/drawing/2014/main" val="1255741620"/>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Avg. Audience Change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tc>
                  <a:txBody>
                    <a:bodyPr/>
                    <a:lstStyle/>
                    <a:p>
                      <a:r>
                        <a:rPr lang="en-US" sz="1000"/>
                        <a:t>Avg. Interaction Rate per Profile</a:t>
                      </a:r>
                    </a:p>
                  </a:txBody>
                  <a:tcPr/>
                </a:tc>
                <a:extLst>
                  <a:ext uri="{0D108BD9-81ED-4DB2-BD59-A6C34878D82A}">
                    <a16:rowId xmlns:a16="http://schemas.microsoft.com/office/drawing/2014/main" val="3719307305"/>
                  </a:ext>
                </a:extLst>
              </a:tr>
              <a:tr h="370840">
                <a:tc>
                  <a:txBody>
                    <a:bodyPr/>
                    <a:lstStyle/>
                    <a:p>
                      <a:r>
                        <a:rPr lang="en-US" sz="1000"/>
                        <a:t>LinkedIn</a:t>
                      </a:r>
                    </a:p>
                  </a:txBody>
                  <a:tcPr/>
                </a:tc>
                <a:tc>
                  <a:txBody>
                    <a:bodyPr/>
                    <a:lstStyle/>
                    <a:p>
                      <a:r>
                        <a:rPr lang="en-US" sz="1000"/>
                        <a:t>5967</a:t>
                      </a:r>
                    </a:p>
                  </a:txBody>
                  <a:tcPr/>
                </a:tc>
                <a:tc>
                  <a:txBody>
                    <a:bodyPr/>
                    <a:lstStyle/>
                    <a:p>
                      <a:r>
                        <a:rPr lang="en-US" sz="1000"/>
                        <a:t>5967</a:t>
                      </a:r>
                    </a:p>
                  </a:txBody>
                  <a:tcPr/>
                </a:tc>
                <a:tc>
                  <a:txBody>
                    <a:bodyPr/>
                    <a:lstStyle/>
                    <a:p>
                      <a:r>
                        <a:rPr lang="en-US" sz="1000"/>
                        <a:t>976</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585521575"/>
                  </a:ext>
                </a:extLst>
              </a:tr>
              <a:tr h="370840">
                <a:tc>
                  <a:txBody>
                    <a:bodyPr/>
                    <a:lstStyle/>
                    <a:p>
                      <a:r>
                        <a:rPr lang="en-US" sz="1000"/>
                        <a:t>Facebook</a:t>
                      </a:r>
                    </a:p>
                  </a:txBody>
                  <a:tcPr/>
                </a:tc>
                <a:tc>
                  <a:txBody>
                    <a:bodyPr/>
                    <a:lstStyle/>
                    <a:p>
                      <a:r>
                        <a:rPr lang="en-US" sz="1000"/>
                        <a:t>-1</a:t>
                      </a:r>
                    </a:p>
                  </a:txBody>
                  <a:tcPr/>
                </a:tc>
                <a:tc>
                  <a:txBody>
                    <a:bodyPr/>
                    <a:lstStyle/>
                    <a:p>
                      <a:r>
                        <a:rPr lang="en-US" sz="1000"/>
                        <a:t>-1</a:t>
                      </a:r>
                    </a:p>
                  </a:txBody>
                  <a:tcPr/>
                </a:tc>
                <a:tc>
                  <a:txBody>
                    <a:bodyPr/>
                    <a:lstStyle/>
                    <a:p>
                      <a:r>
                        <a:rPr lang="en-US" sz="1000"/>
                        <a:t>368</a:t>
                      </a:r>
                    </a:p>
                  </a:txBody>
                  <a:tcPr/>
                </a:tc>
                <a:tc>
                  <a:txBody>
                    <a:bodyPr/>
                    <a:lstStyle/>
                    <a:p>
                      <a:r>
                        <a:rPr lang="en-US" sz="1000"/>
                        <a:t>78</a:t>
                      </a:r>
                    </a:p>
                  </a:txBody>
                  <a:tcPr/>
                </a:tc>
                <a:tc>
                  <a:txBody>
                    <a:bodyPr/>
                    <a:lstStyle/>
                    <a:p>
                      <a:r>
                        <a:rPr lang="en-US" sz="1000"/>
                        <a:t>78</a:t>
                      </a:r>
                    </a:p>
                  </a:txBody>
                  <a:tcPr/>
                </a:tc>
                <a:tc>
                  <a:txBody>
                    <a:bodyPr/>
                    <a:lstStyle/>
                    <a:p>
                      <a:r>
                        <a:rPr lang="en-US" sz="1000"/>
                        <a:t>0</a:t>
                      </a:r>
                    </a:p>
                  </a:txBody>
                  <a:tcPr/>
                </a:tc>
                <a:tc>
                  <a:txBody>
                    <a:bodyPr/>
                    <a:lstStyle/>
                    <a:p>
                      <a:r>
                        <a:rPr lang="en-US" sz="1000"/>
                        <a:t>0.5652 %</a:t>
                      </a:r>
                    </a:p>
                  </a:txBody>
                  <a:tcPr/>
                </a:tc>
                <a:extLst>
                  <a:ext uri="{0D108BD9-81ED-4DB2-BD59-A6C34878D82A}">
                    <a16:rowId xmlns:a16="http://schemas.microsoft.com/office/drawing/2014/main" val="246566294"/>
                  </a:ext>
                </a:extLst>
              </a:tr>
              <a:tr h="370840">
                <a:tc>
                  <a:txBody>
                    <a:bodyPr/>
                    <a:lstStyle/>
                    <a:p>
                      <a:r>
                        <a:rPr lang="en-US" sz="1000"/>
                        <a:t>Instagram</a:t>
                      </a:r>
                    </a:p>
                  </a:txBody>
                  <a:tcPr/>
                </a:tc>
                <a:tc>
                  <a:txBody>
                    <a:bodyPr/>
                    <a:lstStyle/>
                    <a:p>
                      <a:r>
                        <a:rPr lang="en-US" sz="1000"/>
                        <a:t>n/a</a:t>
                      </a:r>
                    </a:p>
                  </a:txBody>
                  <a:tcPr/>
                </a:tc>
                <a:tc>
                  <a:txBody>
                    <a:bodyPr/>
                    <a:lstStyle/>
                    <a:p>
                      <a:r>
                        <a:rPr lang="en-US" sz="1000"/>
                        <a:t>n/a</a:t>
                      </a:r>
                    </a:p>
                  </a:txBody>
                  <a:tcPr/>
                </a:tc>
                <a:tc>
                  <a:txBody>
                    <a:bodyPr/>
                    <a:lstStyle/>
                    <a:p>
                      <a:r>
                        <a:rPr lang="en-US" sz="1000"/>
                        <a:t>85</a:t>
                      </a:r>
                    </a:p>
                  </a:txBody>
                  <a:tcPr/>
                </a:tc>
                <a:tc>
                  <a:txBody>
                    <a:bodyPr/>
                    <a:lstStyle/>
                    <a:p>
                      <a:r>
                        <a:rPr lang="en-US" sz="1000"/>
                        <a:t>2050</a:t>
                      </a:r>
                    </a:p>
                  </a:txBody>
                  <a:tcPr/>
                </a:tc>
                <a:tc>
                  <a:txBody>
                    <a:bodyPr/>
                    <a:lstStyle/>
                    <a:p>
                      <a:r>
                        <a:rPr lang="en-US" sz="1000"/>
                        <a:t>2050</a:t>
                      </a:r>
                    </a:p>
                  </a:txBody>
                  <a:tcPr/>
                </a:tc>
                <a:tc>
                  <a:txBody>
                    <a:bodyPr/>
                    <a:lstStyle/>
                    <a:p>
                      <a:r>
                        <a:rPr lang="en-US" sz="1000"/>
                        <a:t>24</a:t>
                      </a:r>
                    </a:p>
                  </a:txBody>
                  <a:tcPr/>
                </a:tc>
                <a:tc>
                  <a:txBody>
                    <a:bodyPr/>
                    <a:lstStyle/>
                    <a:p>
                      <a:r>
                        <a:rPr lang="en-US" sz="1000"/>
                        <a:t>n/a</a:t>
                      </a:r>
                    </a:p>
                  </a:txBody>
                  <a:tcPr/>
                </a:tc>
                <a:extLst>
                  <a:ext uri="{0D108BD9-81ED-4DB2-BD59-A6C34878D82A}">
                    <a16:rowId xmlns:a16="http://schemas.microsoft.com/office/drawing/2014/main" val="3264409644"/>
                  </a:ext>
                </a:extLst>
              </a:tr>
            </a:tbl>
          </a:graphicData>
        </a:graphic>
      </p:graphicFrame>
      <p:sp>
        <p:nvSpPr>
          <p:cNvPr id="4" name="Text Placeholder 3">
            <a:extLst>
              <a:ext uri="{FF2B5EF4-FFF2-40B4-BE49-F238E27FC236}">
                <a16:creationId xmlns:a16="http://schemas.microsoft.com/office/drawing/2014/main" id="{B2744E64-2EF7-49D1-AA28-D7ED0CF187AE}"/>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055372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2E3AE-F403-4D9D-A8DE-9A4615695835}"/>
              </a:ext>
            </a:extLst>
          </p:cNvPr>
          <p:cNvSpPr>
            <a:spLocks noGrp="1"/>
          </p:cNvSpPr>
          <p:nvPr>
            <p:ph type="title"/>
          </p:nvPr>
        </p:nvSpPr>
        <p:spPr/>
        <p:txBody>
          <a:bodyPr/>
          <a:lstStyle/>
          <a:p>
            <a:r>
              <a:rPr lang="fr-FR"/>
              <a:t>Facebook Evolution du nombre d'abonnés | Social media facelift</a:t>
            </a:r>
            <a:endParaRPr lang="en-US"/>
          </a:p>
        </p:txBody>
      </p:sp>
      <p:graphicFrame>
        <p:nvGraphicFramePr>
          <p:cNvPr id="6" name="Chart Placeholder 5">
            <a:extLst>
              <a:ext uri="{FF2B5EF4-FFF2-40B4-BE49-F238E27FC236}">
                <a16:creationId xmlns:a16="http://schemas.microsoft.com/office/drawing/2014/main" id="{143F7378-8CE8-4928-AF33-463ADCE651A7}"/>
              </a:ext>
            </a:extLst>
          </p:cNvPr>
          <p:cNvGraphicFramePr>
            <a:graphicFrameLocks noGrp="1"/>
          </p:cNvGraphicFramePr>
          <p:nvPr>
            <p:ph type="chart" sz="quarter" idx="13"/>
            <p:extLst>
              <p:ext uri="{D42A27DB-BD31-4B8C-83A1-F6EECF244321}">
                <p14:modId xmlns:p14="http://schemas.microsoft.com/office/powerpoint/2010/main" val="1700716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805DC-E759-4A59-962E-34E502CF0836}"/>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4E588C8A-2375-464D-822B-6B807033A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090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A32C6-25B4-4331-B14F-9F69A8F87BB8}"/>
              </a:ext>
            </a:extLst>
          </p:cNvPr>
          <p:cNvSpPr>
            <a:spLocks noGrp="1"/>
          </p:cNvSpPr>
          <p:nvPr>
            <p:ph type="title"/>
          </p:nvPr>
        </p:nvSpPr>
        <p:spPr/>
        <p:txBody>
          <a:bodyPr/>
          <a:lstStyle/>
          <a:p>
            <a:r>
              <a:rPr lang="fr-FR"/>
              <a:t>Facebook Evolution des impressions | Social media facelift</a:t>
            </a:r>
            <a:endParaRPr lang="en-US"/>
          </a:p>
        </p:txBody>
      </p:sp>
      <p:graphicFrame>
        <p:nvGraphicFramePr>
          <p:cNvPr id="6" name="Chart Placeholder 5">
            <a:extLst>
              <a:ext uri="{FF2B5EF4-FFF2-40B4-BE49-F238E27FC236}">
                <a16:creationId xmlns:a16="http://schemas.microsoft.com/office/drawing/2014/main" id="{0E69172F-BD2E-4020-9BEC-8651D172976E}"/>
              </a:ext>
            </a:extLst>
          </p:cNvPr>
          <p:cNvGraphicFramePr>
            <a:graphicFrameLocks noGrp="1"/>
          </p:cNvGraphicFramePr>
          <p:nvPr>
            <p:ph type="chart" sz="quarter" idx="13"/>
            <p:extLst>
              <p:ext uri="{D42A27DB-BD31-4B8C-83A1-F6EECF244321}">
                <p14:modId xmlns:p14="http://schemas.microsoft.com/office/powerpoint/2010/main" val="291642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BA303-D005-4071-BDEA-A241C4C27192}"/>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B080BC0F-8059-403A-A0B3-DE6A316CAA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764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9CE95-FE2C-4444-92F1-32F265B5A2AD}"/>
              </a:ext>
            </a:extLst>
          </p:cNvPr>
          <p:cNvSpPr>
            <a:spLocks noGrp="1"/>
          </p:cNvSpPr>
          <p:nvPr>
            <p:ph type="title"/>
          </p:nvPr>
        </p:nvSpPr>
        <p:spPr/>
        <p:txBody>
          <a:bodyPr/>
          <a:lstStyle/>
          <a:p>
            <a:r>
              <a:rPr lang="en-US"/>
              <a:t>Facebook Engagement Rate | Social media facelift</a:t>
            </a:r>
          </a:p>
        </p:txBody>
      </p:sp>
      <p:graphicFrame>
        <p:nvGraphicFramePr>
          <p:cNvPr id="6" name="Chart Placeholder 5">
            <a:extLst>
              <a:ext uri="{FF2B5EF4-FFF2-40B4-BE49-F238E27FC236}">
                <a16:creationId xmlns:a16="http://schemas.microsoft.com/office/drawing/2014/main" id="{9C1AC6AA-2483-4AE8-8084-CE57DA3EAD59}"/>
              </a:ext>
            </a:extLst>
          </p:cNvPr>
          <p:cNvGraphicFramePr>
            <a:graphicFrameLocks noGrp="1"/>
          </p:cNvGraphicFramePr>
          <p:nvPr>
            <p:ph type="chart" sz="quarter" idx="13"/>
            <p:extLst>
              <p:ext uri="{D42A27DB-BD31-4B8C-83A1-F6EECF244321}">
                <p14:modId xmlns:p14="http://schemas.microsoft.com/office/powerpoint/2010/main" val="1232664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E40F7-4B3A-45EF-9EED-4276C8C37594}"/>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1DFA2769-0557-42D9-8367-4AE70CE05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4593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21083-4647-4040-8F5F-2B0270F96E87}"/>
              </a:ext>
            </a:extLst>
          </p:cNvPr>
          <p:cNvSpPr>
            <a:spLocks noGrp="1"/>
          </p:cNvSpPr>
          <p:nvPr>
            <p:ph type="title"/>
          </p:nvPr>
        </p:nvSpPr>
        <p:spPr/>
        <p:txBody>
          <a:bodyPr/>
          <a:lstStyle/>
          <a:p>
            <a:r>
              <a:rPr lang="en-US"/>
              <a:t>Facebook Own Posts Table | Social media facelift - 1 of 6</a:t>
            </a:r>
          </a:p>
        </p:txBody>
      </p:sp>
      <p:graphicFrame>
        <p:nvGraphicFramePr>
          <p:cNvPr id="5" name="Table Placeholder 4">
            <a:extLst>
              <a:ext uri="{FF2B5EF4-FFF2-40B4-BE49-F238E27FC236}">
                <a16:creationId xmlns:a16="http://schemas.microsoft.com/office/drawing/2014/main" id="{0D9D58CD-E954-4662-89A0-EA6ABE330169}"/>
              </a:ext>
            </a:extLst>
          </p:cNvPr>
          <p:cNvGraphicFramePr>
            <a:graphicFrameLocks noGrp="1"/>
          </p:cNvGraphicFramePr>
          <p:nvPr>
            <p:ph type="tbl" sz="quarter" idx="13"/>
            <p:extLst>
              <p:ext uri="{D42A27DB-BD31-4B8C-83A1-F6EECF244321}">
                <p14:modId xmlns:p14="http://schemas.microsoft.com/office/powerpoint/2010/main" val="105910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85630906"/>
                    </a:ext>
                  </a:extLst>
                </a:gridCol>
                <a:gridCol w="2057400">
                  <a:extLst>
                    <a:ext uri="{9D8B030D-6E8A-4147-A177-3AD203B41FA5}">
                      <a16:colId xmlns:a16="http://schemas.microsoft.com/office/drawing/2014/main" val="632155053"/>
                    </a:ext>
                  </a:extLst>
                </a:gridCol>
                <a:gridCol w="740664">
                  <a:extLst>
                    <a:ext uri="{9D8B030D-6E8A-4147-A177-3AD203B41FA5}">
                      <a16:colId xmlns:a16="http://schemas.microsoft.com/office/drawing/2014/main" val="3225969289"/>
                    </a:ext>
                  </a:extLst>
                </a:gridCol>
                <a:gridCol w="740664">
                  <a:extLst>
                    <a:ext uri="{9D8B030D-6E8A-4147-A177-3AD203B41FA5}">
                      <a16:colId xmlns:a16="http://schemas.microsoft.com/office/drawing/2014/main" val="1526276515"/>
                    </a:ext>
                  </a:extLst>
                </a:gridCol>
                <a:gridCol w="740664">
                  <a:extLst>
                    <a:ext uri="{9D8B030D-6E8A-4147-A177-3AD203B41FA5}">
                      <a16:colId xmlns:a16="http://schemas.microsoft.com/office/drawing/2014/main" val="3793422778"/>
                    </a:ext>
                  </a:extLst>
                </a:gridCol>
                <a:gridCol w="740664">
                  <a:extLst>
                    <a:ext uri="{9D8B030D-6E8A-4147-A177-3AD203B41FA5}">
                      <a16:colId xmlns:a16="http://schemas.microsoft.com/office/drawing/2014/main" val="161432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5441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- 2023-06-07 10:30:11</a:t>
                      </a:r>
                      <a:r>
                        <a:rPr kumimoji="0" lang="fr-FR" sz="1000" b="0" i="0" u="none" strike="noStrike" kern="1200" cap="none" spc="0" normalizeH="0" baseline="0" noProof="0">
                          <a:ln>
                            <a:noFill/>
                          </a:ln>
                          <a:solidFill>
                            <a:prstClr val="black"/>
                          </a:solidFill>
                          <a:effectLst/>
                          <a:uLnTx/>
                          <a:uFillTx/>
                          <a:latin typeface="Calibri"/>
                          <a:ea typeface="+mn-ea"/>
                          <a:cs typeface="+mn-cs"/>
                        </a:rPr>
                        <a:t>
 Le Trophée des Légendes bat son plein cette semaine! Il réunit les plus athlètes les plus marquants du tennis comme John McEnroe ou Kim Clijsters. 
Et vous, vous suivez l'évènement?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https://quintly-image-storage.s3.amazonaws.com/e7c0010de300f7f10a91a7e29da5494c/ce4c96f849f66115faefae50243e1d46.jpg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36347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- 2023-06-06 14:30:08</a:t>
                      </a:r>
                      <a:r>
                        <a:rPr kumimoji="0" lang="fr-FR" sz="1000" b="0" i="0" u="none" strike="noStrike" kern="1200" cap="none" spc="0" normalizeH="0" baseline="0" noProof="0">
                          <a:ln>
                            <a:noFill/>
                          </a:ln>
                          <a:solidFill>
                            <a:prstClr val="black"/>
                          </a:solidFill>
                          <a:effectLst/>
                          <a:uLnTx/>
                          <a:uFillTx/>
                          <a:latin typeface="Calibri"/>
                          <a:ea typeface="+mn-ea"/>
                          <a:cs typeface="+mn-cs"/>
                        </a:rPr>
                        <a:t>
 Le mois du Handicap a commencé le 1er Juin à Paris! Il a pour objectif de sensibiliser, rassembler et créer un espace d'échange bienveillant pour les personnes touchées par la handicap partout en France. 
Rendez vous sur le parvis de l'Hotel de Ville si vous souhaitez y participer dans la joie et la bonne humeur!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https://quintly-image-storage.s3.amazonaws.com/e7c0010de300f7f10a91a7e29da5494c/06e2d2146b4983c05effef9cae24b958.jpg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50528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- 2023-06-06 11:45:02</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prochain festival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https://quintly-image-storage.s3.amazonaws.com/e7c0010de300f7f10a91a7e29da5494c/91c1a677839e0493b68786d14625942d.jpg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432729936"/>
                  </a:ext>
                </a:extLst>
              </a:tr>
            </a:tbl>
          </a:graphicData>
        </a:graphic>
      </p:graphicFrame>
      <p:sp>
        <p:nvSpPr>
          <p:cNvPr id="4" name="Text Placeholder 3">
            <a:extLst>
              <a:ext uri="{FF2B5EF4-FFF2-40B4-BE49-F238E27FC236}">
                <a16:creationId xmlns:a16="http://schemas.microsoft.com/office/drawing/2014/main" id="{E3C9056B-9800-4747-A370-21FD5919103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3486676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3A1C-2717-4141-B848-82D57342C693}"/>
              </a:ext>
            </a:extLst>
          </p:cNvPr>
          <p:cNvSpPr>
            <a:spLocks noGrp="1"/>
          </p:cNvSpPr>
          <p:nvPr>
            <p:ph type="title"/>
          </p:nvPr>
        </p:nvSpPr>
        <p:spPr/>
        <p:txBody>
          <a:bodyPr/>
          <a:lstStyle/>
          <a:p>
            <a:r>
              <a:rPr lang="en-US"/>
              <a:t>Facebook Own Posts Table | Social media facelift - 2 of 6</a:t>
            </a:r>
          </a:p>
        </p:txBody>
      </p:sp>
      <p:graphicFrame>
        <p:nvGraphicFramePr>
          <p:cNvPr id="5" name="Table Placeholder 4">
            <a:extLst>
              <a:ext uri="{FF2B5EF4-FFF2-40B4-BE49-F238E27FC236}">
                <a16:creationId xmlns:a16="http://schemas.microsoft.com/office/drawing/2014/main" id="{010EA635-F874-43EC-8A2F-E822549170C4}"/>
              </a:ext>
            </a:extLst>
          </p:cNvPr>
          <p:cNvGraphicFramePr>
            <a:graphicFrameLocks noGrp="1"/>
          </p:cNvGraphicFramePr>
          <p:nvPr>
            <p:ph type="tbl" sz="quarter" idx="13"/>
            <p:extLst>
              <p:ext uri="{D42A27DB-BD31-4B8C-83A1-F6EECF244321}">
                <p14:modId xmlns:p14="http://schemas.microsoft.com/office/powerpoint/2010/main" val="303817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70341832"/>
                    </a:ext>
                  </a:extLst>
                </a:gridCol>
                <a:gridCol w="2057400">
                  <a:extLst>
                    <a:ext uri="{9D8B030D-6E8A-4147-A177-3AD203B41FA5}">
                      <a16:colId xmlns:a16="http://schemas.microsoft.com/office/drawing/2014/main" val="153644918"/>
                    </a:ext>
                  </a:extLst>
                </a:gridCol>
                <a:gridCol w="740664">
                  <a:extLst>
                    <a:ext uri="{9D8B030D-6E8A-4147-A177-3AD203B41FA5}">
                      <a16:colId xmlns:a16="http://schemas.microsoft.com/office/drawing/2014/main" val="4116137709"/>
                    </a:ext>
                  </a:extLst>
                </a:gridCol>
                <a:gridCol w="740664">
                  <a:extLst>
                    <a:ext uri="{9D8B030D-6E8A-4147-A177-3AD203B41FA5}">
                      <a16:colId xmlns:a16="http://schemas.microsoft.com/office/drawing/2014/main" val="2242574607"/>
                    </a:ext>
                  </a:extLst>
                </a:gridCol>
                <a:gridCol w="740664">
                  <a:extLst>
                    <a:ext uri="{9D8B030D-6E8A-4147-A177-3AD203B41FA5}">
                      <a16:colId xmlns:a16="http://schemas.microsoft.com/office/drawing/2014/main" val="468591884"/>
                    </a:ext>
                  </a:extLst>
                </a:gridCol>
                <a:gridCol w="740664">
                  <a:extLst>
                    <a:ext uri="{9D8B030D-6E8A-4147-A177-3AD203B41FA5}">
                      <a16:colId xmlns:a16="http://schemas.microsoft.com/office/drawing/2014/main" val="8678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1697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- 2023-05-21 18:00:11</a:t>
                      </a:r>
                      <a:r>
                        <a:rPr kumimoji="0" lang="fr-FR" sz="1000" b="0" i="0" u="none" strike="noStrike" kern="1200" cap="none" spc="0" normalizeH="0" baseline="0" noProof="0">
                          <a:ln>
                            <a:noFill/>
                          </a:ln>
                          <a:solidFill>
                            <a:prstClr val="black"/>
                          </a:solidFill>
                          <a:effectLst/>
                          <a:uLnTx/>
                          <a:uFillTx/>
                          <a:latin typeface="Calibri"/>
                          <a:ea typeface="+mn-ea"/>
                          <a:cs typeface="+mn-cs"/>
                        </a:rPr>
                        <a:t>
 Racontez-nous des anecdotes de vos nuits en festivals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https://quintly-image-storage.s3.amazonaws.com/e7c0010de300f7f10a91a7e29da5494c/49db4dd733d95111e3b93256a99061dd.jpg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2.7027 %</a:t>
                      </a:r>
                    </a:p>
                  </a:txBody>
                  <a:tcPr/>
                </a:tc>
                <a:extLst>
                  <a:ext uri="{0D108BD9-81ED-4DB2-BD59-A6C34878D82A}">
                    <a16:rowId xmlns:a16="http://schemas.microsoft.com/office/drawing/2014/main" val="429128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- 2023-05-17 16:00:23</a:t>
                      </a:r>
                      <a:r>
                        <a:rPr kumimoji="0" lang="fr-FR" sz="1000" b="0" i="0" u="none" strike="noStrike" kern="1200" cap="none" spc="0" normalizeH="0" baseline="0" noProof="0">
                          <a:ln>
                            <a:noFill/>
                          </a:ln>
                          <a:solidFill>
                            <a:prstClr val="black"/>
                          </a:solidFill>
                          <a:effectLst/>
                          <a:uLnTx/>
                          <a:uFillTx/>
                          <a:latin typeface="Calibri"/>
                          <a:ea typeface="+mn-ea"/>
                          <a:cs typeface="+mn-cs"/>
                        </a:rPr>
                        <a:t>
 Si vous deviez garder qu'un seul CD/Vinyle, lequel ce serait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https://quintly-image-storage.s3.amazonaws.com/e7c0010de300f7f10a91a7e29da5494c/423dfd86e2c5508f5c6c635dd4908ad4.jpg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2.7027 %</a:t>
                      </a:r>
                    </a:p>
                  </a:txBody>
                  <a:tcPr/>
                </a:tc>
                <a:extLst>
                  <a:ext uri="{0D108BD9-81ED-4DB2-BD59-A6C34878D82A}">
                    <a16:rowId xmlns:a16="http://schemas.microsoft.com/office/drawing/2014/main" val="24124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- 2023-05-17 10:00:36</a:t>
                      </a:r>
                      <a:r>
                        <a:rPr kumimoji="0" lang="fr-FR" sz="1000" b="0" i="0" u="none" strike="noStrike" kern="1200" cap="none" spc="0" normalizeH="0" baseline="0" noProof="0">
                          <a:ln>
                            <a:noFill/>
                          </a:ln>
                          <a:solidFill>
                            <a:prstClr val="black"/>
                          </a:solidFill>
                          <a:effectLst/>
                          <a:uLnTx/>
                          <a:uFillTx/>
                          <a:latin typeface="Calibri"/>
                          <a:ea typeface="+mn-ea"/>
                          <a:cs typeface="+mn-cs"/>
                        </a:rPr>
                        <a:t>
 Pour vous quel est la musique qui représente plus la période du Printemps ? 🌸 
Ajoutez vos propositions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https://quintly-image-storage.s3.amazonaws.com/e7c0010de300f7f10a91a7e29da5494c/c87f24f972b50e374e09f95ce4599423.jpg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51500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- 2023-05-16 10:00:33</a:t>
                      </a:r>
                      <a:r>
                        <a:rPr kumimoji="0" lang="fr-FR" sz="1000" b="0" i="0" u="none" strike="noStrike" kern="1200" cap="none" spc="0" normalizeH="0" baseline="0" noProof="0">
                          <a:ln>
                            <a:noFill/>
                          </a:ln>
                          <a:solidFill>
                            <a:prstClr val="black"/>
                          </a:solidFill>
                          <a:effectLst/>
                          <a:uLnTx/>
                          <a:uFillTx/>
                          <a:latin typeface="Calibri"/>
                          <a:ea typeface="+mn-ea"/>
                          <a:cs typeface="+mn-cs"/>
                        </a:rPr>
                        <a:t>
 En 2023, le Festival de Cannes promet une sélection de qualité et une programmation musicale envoûtante ! Les artistes du monde entier se préparent à faire vibrer la Croisette.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https://quintly-image-storage.s3.amazonaws.com/e7c0010de300f7f10a91a7e29da5494c/a9d6d5f622097bf2be38f6d7dab81fe5.jpg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806273897"/>
                  </a:ext>
                </a:extLst>
              </a:tr>
            </a:tbl>
          </a:graphicData>
        </a:graphic>
      </p:graphicFrame>
      <p:sp>
        <p:nvSpPr>
          <p:cNvPr id="4" name="Text Placeholder 3">
            <a:extLst>
              <a:ext uri="{FF2B5EF4-FFF2-40B4-BE49-F238E27FC236}">
                <a16:creationId xmlns:a16="http://schemas.microsoft.com/office/drawing/2014/main" id="{59415FFD-8740-4F8E-A3DA-63AE567C8E6E}"/>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3785783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1C3EC-D894-40CB-91ED-371DD1E79AC1}"/>
              </a:ext>
            </a:extLst>
          </p:cNvPr>
          <p:cNvSpPr>
            <a:spLocks noGrp="1"/>
          </p:cNvSpPr>
          <p:nvPr>
            <p:ph type="title"/>
          </p:nvPr>
        </p:nvSpPr>
        <p:spPr/>
        <p:txBody>
          <a:bodyPr/>
          <a:lstStyle/>
          <a:p>
            <a:r>
              <a:rPr lang="en-US"/>
              <a:t>Facebook Own Posts Table | Social media facelift - 3 of 6</a:t>
            </a:r>
          </a:p>
        </p:txBody>
      </p:sp>
      <p:graphicFrame>
        <p:nvGraphicFramePr>
          <p:cNvPr id="5" name="Table Placeholder 4">
            <a:extLst>
              <a:ext uri="{FF2B5EF4-FFF2-40B4-BE49-F238E27FC236}">
                <a16:creationId xmlns:a16="http://schemas.microsoft.com/office/drawing/2014/main" id="{261339D8-B72A-4905-9F13-FF1B229FE070}"/>
              </a:ext>
            </a:extLst>
          </p:cNvPr>
          <p:cNvGraphicFramePr>
            <a:graphicFrameLocks noGrp="1"/>
          </p:cNvGraphicFramePr>
          <p:nvPr>
            <p:ph type="tbl" sz="quarter" idx="13"/>
            <p:extLst>
              <p:ext uri="{D42A27DB-BD31-4B8C-83A1-F6EECF244321}">
                <p14:modId xmlns:p14="http://schemas.microsoft.com/office/powerpoint/2010/main" val="3518139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3961508730"/>
                    </a:ext>
                  </a:extLst>
                </a:gridCol>
                <a:gridCol w="2057400">
                  <a:extLst>
                    <a:ext uri="{9D8B030D-6E8A-4147-A177-3AD203B41FA5}">
                      <a16:colId xmlns:a16="http://schemas.microsoft.com/office/drawing/2014/main" val="767130240"/>
                    </a:ext>
                  </a:extLst>
                </a:gridCol>
                <a:gridCol w="740664">
                  <a:extLst>
                    <a:ext uri="{9D8B030D-6E8A-4147-A177-3AD203B41FA5}">
                      <a16:colId xmlns:a16="http://schemas.microsoft.com/office/drawing/2014/main" val="3577115994"/>
                    </a:ext>
                  </a:extLst>
                </a:gridCol>
                <a:gridCol w="740664">
                  <a:extLst>
                    <a:ext uri="{9D8B030D-6E8A-4147-A177-3AD203B41FA5}">
                      <a16:colId xmlns:a16="http://schemas.microsoft.com/office/drawing/2014/main" val="1615241898"/>
                    </a:ext>
                  </a:extLst>
                </a:gridCol>
                <a:gridCol w="740664">
                  <a:extLst>
                    <a:ext uri="{9D8B030D-6E8A-4147-A177-3AD203B41FA5}">
                      <a16:colId xmlns:a16="http://schemas.microsoft.com/office/drawing/2014/main" val="685313311"/>
                    </a:ext>
                  </a:extLst>
                </a:gridCol>
                <a:gridCol w="740664">
                  <a:extLst>
                    <a:ext uri="{9D8B030D-6E8A-4147-A177-3AD203B41FA5}">
                      <a16:colId xmlns:a16="http://schemas.microsoft.com/office/drawing/2014/main" val="1603489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6443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- 2023-05-15 16:00:27</a:t>
                      </a:r>
                      <a:r>
                        <a:rPr kumimoji="0" lang="fr-FR" sz="1000" b="0" i="0" u="none" strike="noStrike" kern="1200" cap="none" spc="0" normalizeH="0" baseline="0" noProof="0">
                          <a:ln>
                            <a:noFill/>
                          </a:ln>
                          <a:solidFill>
                            <a:prstClr val="black"/>
                          </a:solidFill>
                          <a:effectLst/>
                          <a:uLnTx/>
                          <a:uFillTx/>
                          <a:latin typeface="Calibri"/>
                          <a:ea typeface="+mn-ea"/>
                          <a:cs typeface="+mn-cs"/>
                        </a:rPr>
                        <a:t>
 Bravo à la Suède, gagnant de l'Eurovision 2023 ! Une artiste talentueuse et charismatique qui a su conquérir l'Europe entière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https://quintly-image-storage.s3.amazonaws.com/e7c0010de300f7f10a91a7e29da5494c/4ac1896d199cddf15469fe831c5e1444.jpg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5.4054 %</a:t>
                      </a:r>
                    </a:p>
                  </a:txBody>
                  <a:tcPr/>
                </a:tc>
                <a:extLst>
                  <a:ext uri="{0D108BD9-81ED-4DB2-BD59-A6C34878D82A}">
                    <a16:rowId xmlns:a16="http://schemas.microsoft.com/office/drawing/2014/main" val="98666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- 2023-05-15 14:30:07</a:t>
                      </a:r>
                      <a:r>
                        <a:rPr kumimoji="0" lang="fr-FR" sz="1000" b="0" i="0" u="none" strike="noStrike" kern="1200" cap="none" spc="0" normalizeH="0" baseline="0" noProof="0">
                          <a:ln>
                            <a:noFill/>
                          </a:ln>
                          <a:solidFill>
                            <a:prstClr val="black"/>
                          </a:solidFill>
                          <a:effectLst/>
                          <a:uLnTx/>
                          <a:uFillTx/>
                          <a:latin typeface="Calibri"/>
                          <a:ea typeface="+mn-ea"/>
                          <a:cs typeface="+mn-cs"/>
                        </a:rPr>
                        <a:t>
 La journée de la famille est l'occasion de se réunir, de partager des moments de complicité et d'amour en musique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https://quintly-image-storage.s3.amazonaws.com/e7c0010de300f7f10a91a7e29da5494c/e55d8c45c96750a95488116e9b39aa50.jpg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18.9189 %</a:t>
                      </a:r>
                    </a:p>
                  </a:txBody>
                  <a:tcPr/>
                </a:tc>
                <a:extLst>
                  <a:ext uri="{0D108BD9-81ED-4DB2-BD59-A6C34878D82A}">
                    <a16:rowId xmlns:a16="http://schemas.microsoft.com/office/drawing/2014/main" val="277311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07:56:13</a:t>
                      </a:r>
                      <a:r>
                        <a:rPr kumimoji="0" lang="en-US" sz="1000" b="0" i="0" u="none" strike="noStrike" kern="1200" cap="none" spc="0" normalizeH="0" baseline="0" noProof="0">
                          <a:ln>
                            <a:noFill/>
                          </a:ln>
                          <a:solidFill>
                            <a:prstClr val="black"/>
                          </a:solidFill>
                          <a:effectLst/>
                          <a:uLnTx/>
                          <a:uFillTx/>
                          <a:latin typeface="Calibri"/>
                          <a:ea typeface="+mn-ea"/>
                          <a:cs typeface="+mn-cs"/>
                        </a:rPr>
                        <a:t>
 test Directly PublishedDirectly 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90686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07:53:28</a:t>
                      </a:r>
                      <a:r>
                        <a:rPr kumimoji="0" lang="en-US" sz="1000" b="0" i="0" u="none" strike="noStrike" kern="1200" cap="none" spc="0" normalizeH="0" baseline="0" noProof="0">
                          <a:ln>
                            <a:noFill/>
                          </a:ln>
                          <a:solidFill>
                            <a:prstClr val="black"/>
                          </a:solidFill>
                          <a:effectLst/>
                          <a:uLnTx/>
                          <a:uFillTx/>
                          <a:latin typeface="Calibri"/>
                          <a:ea typeface="+mn-ea"/>
                          <a:cs typeface="+mn-cs"/>
                        </a:rPr>
                        <a:t>
 helllo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93004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- 2023-05-09 07:52:01</a:t>
                      </a:r>
                      <a:r>
                        <a:rPr kumimoji="0" lang="en-US" sz="1000" b="0" i="0" u="none" strike="noStrike" kern="1200" cap="none" spc="0" normalizeH="0" baseline="0" noProof="0">
                          <a:ln>
                            <a:noFill/>
                          </a:ln>
                          <a:solidFill>
                            <a:prstClr val="black"/>
                          </a:solidFill>
                          <a:effectLst/>
                          <a:uLnTx/>
                          <a:uFillTx/>
                          <a:latin typeface="Calibri"/>
                          <a:ea typeface="+mn-ea"/>
                          <a:cs typeface="+mn-cs"/>
                        </a:rPr>
                        <a:t>
 post composed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637085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- 2023-05-05 16:35:07</a:t>
                      </a:r>
                      <a:r>
                        <a:rPr kumimoji="0" lang="fr-FR" sz="1000" b="0" i="0" u="none" strike="noStrike" kern="1200" cap="none" spc="0" normalizeH="0" baseline="0" noProof="0">
                          <a:ln>
                            <a:noFill/>
                          </a:ln>
                          <a:solidFill>
                            <a:prstClr val="black"/>
                          </a:solidFill>
                          <a:effectLst/>
                          <a:uLnTx/>
                          <a:uFillTx/>
                          <a:latin typeface="Calibri"/>
                          <a:ea typeface="+mn-ea"/>
                          <a:cs typeface="+mn-cs"/>
                        </a:rPr>
                        <a:t>
 Une musique en particulier pour vos trajets en voiture ? pour le weekend ou les vacances ? 🚗 
Mettez les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https://quintly-image-storage.s3.amazonaws.com/e7c0010de300f7f10a91a7e29da5494c/910791277148a6bdd83c34f0937c9253.jpg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045911481"/>
                  </a:ext>
                </a:extLst>
              </a:tr>
            </a:tbl>
          </a:graphicData>
        </a:graphic>
      </p:graphicFrame>
      <p:sp>
        <p:nvSpPr>
          <p:cNvPr id="4" name="Text Placeholder 3">
            <a:extLst>
              <a:ext uri="{FF2B5EF4-FFF2-40B4-BE49-F238E27FC236}">
                <a16:creationId xmlns:a16="http://schemas.microsoft.com/office/drawing/2014/main" id="{B9ED23A7-FBCD-499E-8796-739ED3D2C38D}"/>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481392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DF81-6AD9-4080-A775-E6F6D852F16C}"/>
              </a:ext>
            </a:extLst>
          </p:cNvPr>
          <p:cNvSpPr>
            <a:spLocks noGrp="1"/>
          </p:cNvSpPr>
          <p:nvPr>
            <p:ph type="title"/>
          </p:nvPr>
        </p:nvSpPr>
        <p:spPr/>
        <p:txBody>
          <a:bodyPr/>
          <a:lstStyle/>
          <a:p>
            <a:r>
              <a:rPr lang="en-US"/>
              <a:t>Facebook Own Posts Table | Social media facelift - 4 of 6</a:t>
            </a:r>
          </a:p>
        </p:txBody>
      </p:sp>
      <p:graphicFrame>
        <p:nvGraphicFramePr>
          <p:cNvPr id="5" name="Table Placeholder 4">
            <a:extLst>
              <a:ext uri="{FF2B5EF4-FFF2-40B4-BE49-F238E27FC236}">
                <a16:creationId xmlns:a16="http://schemas.microsoft.com/office/drawing/2014/main" id="{70DF768F-6F8D-4904-B678-D0B747558968}"/>
              </a:ext>
            </a:extLst>
          </p:cNvPr>
          <p:cNvGraphicFramePr>
            <a:graphicFrameLocks noGrp="1"/>
          </p:cNvGraphicFramePr>
          <p:nvPr>
            <p:ph type="tbl" sz="quarter" idx="13"/>
            <p:extLst>
              <p:ext uri="{D42A27DB-BD31-4B8C-83A1-F6EECF244321}">
                <p14:modId xmlns:p14="http://schemas.microsoft.com/office/powerpoint/2010/main" val="190451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040786720"/>
                    </a:ext>
                  </a:extLst>
                </a:gridCol>
                <a:gridCol w="2057400">
                  <a:extLst>
                    <a:ext uri="{9D8B030D-6E8A-4147-A177-3AD203B41FA5}">
                      <a16:colId xmlns:a16="http://schemas.microsoft.com/office/drawing/2014/main" val="475134085"/>
                    </a:ext>
                  </a:extLst>
                </a:gridCol>
                <a:gridCol w="740664">
                  <a:extLst>
                    <a:ext uri="{9D8B030D-6E8A-4147-A177-3AD203B41FA5}">
                      <a16:colId xmlns:a16="http://schemas.microsoft.com/office/drawing/2014/main" val="4085921854"/>
                    </a:ext>
                  </a:extLst>
                </a:gridCol>
                <a:gridCol w="740664">
                  <a:extLst>
                    <a:ext uri="{9D8B030D-6E8A-4147-A177-3AD203B41FA5}">
                      <a16:colId xmlns:a16="http://schemas.microsoft.com/office/drawing/2014/main" val="2632534816"/>
                    </a:ext>
                  </a:extLst>
                </a:gridCol>
                <a:gridCol w="740664">
                  <a:extLst>
                    <a:ext uri="{9D8B030D-6E8A-4147-A177-3AD203B41FA5}">
                      <a16:colId xmlns:a16="http://schemas.microsoft.com/office/drawing/2014/main" val="3167336413"/>
                    </a:ext>
                  </a:extLst>
                </a:gridCol>
                <a:gridCol w="740664">
                  <a:extLst>
                    <a:ext uri="{9D8B030D-6E8A-4147-A177-3AD203B41FA5}">
                      <a16:colId xmlns:a16="http://schemas.microsoft.com/office/drawing/2014/main" val="144192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4556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- 2023-05-04 11:10:04</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meilleur souvenir de festival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https://quintly-image-storage.s3.amazonaws.com/e7c0010de300f7f10a91a7e29da5494c/1ae88ca57758d1eee9cd51727e17d436.jpg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53323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- 2023-05-04 08:25:03</a:t>
                      </a:r>
                      <a:r>
                        <a:rPr kumimoji="0" lang="fr-FR" sz="1000" b="0" i="0" u="none" strike="noStrike" kern="1200" cap="none" spc="0" normalizeH="0" baseline="0" noProof="0">
                          <a:ln>
                            <a:noFill/>
                          </a:ln>
                          <a:solidFill>
                            <a:prstClr val="black"/>
                          </a:solidFill>
                          <a:effectLst/>
                          <a:uLnTx/>
                          <a:uFillTx/>
                          <a:latin typeface="Calibri"/>
                          <a:ea typeface="+mn-ea"/>
                          <a:cs typeface="+mn-cs"/>
                        </a:rPr>
                        <a:t>
 🎵 Quelle musique pour accompagner votre café du matin?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https://quintly-image-storage.s3.amazonaws.com/e7c0010de300f7f10a91a7e29da5494c/b2df0d327d515e394ddab5758ee2be3e.jpg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20276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- 2023-05-03 18:25:01</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meilleur souvenir en concert ? 🎵🎤🤘
Partagez avec nous vos meilleurs moments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https://quintly-image-storage.s3.amazonaws.com/e7c0010de300f7f10a91a7e29da5494c/95dc2e20e9865ab9a6eec9ed4dc0f956.jpg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7623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- 2023-04-27 17:00:10</a:t>
                      </a:r>
                      <a:r>
                        <a:rPr kumimoji="0" lang="fr-FR" sz="1000" b="0" i="0" u="none" strike="noStrike" kern="1200" cap="none" spc="0" normalizeH="0" baseline="0" noProof="0">
                          <a:ln>
                            <a:noFill/>
                          </a:ln>
                          <a:solidFill>
                            <a:prstClr val="black"/>
                          </a:solidFill>
                          <a:effectLst/>
                          <a:uLnTx/>
                          <a:uFillTx/>
                          <a:latin typeface="Calibri"/>
                          <a:ea typeface="+mn-ea"/>
                          <a:cs typeface="+mn-cs"/>
                        </a:rPr>
                        <a:t>
 Découpez 1 kg de pommes de terre et faites-les cuire dans de l'eau salée. Émincez 1 oignon et faites-le revenir avec 200 g de lardons. Disposez les pommes de terre dans un plat à gratin, ajoutez les lardons, l'oignon et 200 g de reblochon coupé en tranches. Enfournez 25 min à 200°C. Servez chaud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https://quintly-image-storage.s3.amazonaws.com/e7c0010de300f7f10a91a7e29da5494c/7059b31b79febf43d4c803b3e979d13b.jpg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591111288"/>
                  </a:ext>
                </a:extLst>
              </a:tr>
            </a:tbl>
          </a:graphicData>
        </a:graphic>
      </p:graphicFrame>
      <p:sp>
        <p:nvSpPr>
          <p:cNvPr id="4" name="Text Placeholder 3">
            <a:extLst>
              <a:ext uri="{FF2B5EF4-FFF2-40B4-BE49-F238E27FC236}">
                <a16:creationId xmlns:a16="http://schemas.microsoft.com/office/drawing/2014/main" id="{52931D24-F9F8-4998-987F-2A912DADD991}"/>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800007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07329-0D84-4DB0-BFF0-59A6D9521429}"/>
              </a:ext>
            </a:extLst>
          </p:cNvPr>
          <p:cNvSpPr>
            <a:spLocks noGrp="1"/>
          </p:cNvSpPr>
          <p:nvPr>
            <p:ph type="title"/>
          </p:nvPr>
        </p:nvSpPr>
        <p:spPr/>
        <p:txBody>
          <a:bodyPr/>
          <a:lstStyle/>
          <a:p>
            <a:r>
              <a:rPr lang="en-US"/>
              <a:t>Facebook Own Posts Table | Social media facelift - 5 of 6</a:t>
            </a:r>
          </a:p>
        </p:txBody>
      </p:sp>
      <p:graphicFrame>
        <p:nvGraphicFramePr>
          <p:cNvPr id="5" name="Table Placeholder 4">
            <a:extLst>
              <a:ext uri="{FF2B5EF4-FFF2-40B4-BE49-F238E27FC236}">
                <a16:creationId xmlns:a16="http://schemas.microsoft.com/office/drawing/2014/main" id="{87B08D50-9D7C-430E-94A0-FB9BB4EB28F5}"/>
              </a:ext>
            </a:extLst>
          </p:cNvPr>
          <p:cNvGraphicFramePr>
            <a:graphicFrameLocks noGrp="1"/>
          </p:cNvGraphicFramePr>
          <p:nvPr>
            <p:ph type="tbl" sz="quarter" idx="13"/>
            <p:extLst>
              <p:ext uri="{D42A27DB-BD31-4B8C-83A1-F6EECF244321}">
                <p14:modId xmlns:p14="http://schemas.microsoft.com/office/powerpoint/2010/main" val="388275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349689098"/>
                    </a:ext>
                  </a:extLst>
                </a:gridCol>
                <a:gridCol w="2057400">
                  <a:extLst>
                    <a:ext uri="{9D8B030D-6E8A-4147-A177-3AD203B41FA5}">
                      <a16:colId xmlns:a16="http://schemas.microsoft.com/office/drawing/2014/main" val="2452181199"/>
                    </a:ext>
                  </a:extLst>
                </a:gridCol>
                <a:gridCol w="740664">
                  <a:extLst>
                    <a:ext uri="{9D8B030D-6E8A-4147-A177-3AD203B41FA5}">
                      <a16:colId xmlns:a16="http://schemas.microsoft.com/office/drawing/2014/main" val="412612636"/>
                    </a:ext>
                  </a:extLst>
                </a:gridCol>
                <a:gridCol w="740664">
                  <a:extLst>
                    <a:ext uri="{9D8B030D-6E8A-4147-A177-3AD203B41FA5}">
                      <a16:colId xmlns:a16="http://schemas.microsoft.com/office/drawing/2014/main" val="4230521845"/>
                    </a:ext>
                  </a:extLst>
                </a:gridCol>
                <a:gridCol w="740664">
                  <a:extLst>
                    <a:ext uri="{9D8B030D-6E8A-4147-A177-3AD203B41FA5}">
                      <a16:colId xmlns:a16="http://schemas.microsoft.com/office/drawing/2014/main" val="1255191664"/>
                    </a:ext>
                  </a:extLst>
                </a:gridCol>
                <a:gridCol w="740664">
                  <a:extLst>
                    <a:ext uri="{9D8B030D-6E8A-4147-A177-3AD203B41FA5}">
                      <a16:colId xmlns:a16="http://schemas.microsoft.com/office/drawing/2014/main" val="130393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2033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- 2023-04-17 13:00:24</a:t>
                      </a:r>
                      <a:r>
                        <a:rPr kumimoji="0" lang="fr-FR" sz="1000" b="0" i="0" u="none" strike="noStrike" kern="1200" cap="none" spc="0" normalizeH="0" baseline="0" noProof="0">
                          <a:ln>
                            <a:noFill/>
                          </a:ln>
                          <a:solidFill>
                            <a:prstClr val="black"/>
                          </a:solidFill>
                          <a:effectLst/>
                          <a:uLnTx/>
                          <a:uFillTx/>
                          <a:latin typeface="Calibri"/>
                          <a:ea typeface="+mn-ea"/>
                          <a:cs typeface="+mn-cs"/>
                        </a:rPr>
                        <a:t>
 Une musique en particulier pour vos trajets en voiture ? Pour le weekend ou les vacances ? 🚗 
Mettez-les en commentaire 🎶
Votre équipe Carrefour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https://quintly-image-storage.s3.amazonaws.com/e7c0010de300f7f10a91a7e29da5494c/a37ef0db16058fc8cdd2c090c86b2f50.jpg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2.7027 %</a:t>
                      </a:r>
                    </a:p>
                  </a:txBody>
                  <a:tcPr/>
                </a:tc>
                <a:extLst>
                  <a:ext uri="{0D108BD9-81ED-4DB2-BD59-A6C34878D82A}">
                    <a16:rowId xmlns:a16="http://schemas.microsoft.com/office/drawing/2014/main" val="109294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WeJam Social France - 2023-04-09 09:00:19</a:t>
                      </a:r>
                      <a:r>
                        <a:rPr kumimoji="0" lang="en-US" sz="1000" b="0" i="0" u="none" strike="noStrike" kern="1200" cap="none" spc="0" normalizeH="0" baseline="0" noProof="0">
                          <a:ln>
                            <a:noFill/>
                          </a:ln>
                          <a:solidFill>
                            <a:prstClr val="black"/>
                          </a:solidFill>
                          <a:effectLst/>
                          <a:uLnTx/>
                          <a:uFillTx/>
                          <a:latin typeface="Calibri"/>
                          <a:ea typeface="+mn-ea"/>
                          <a:cs typeface="+mn-cs"/>
                        </a:rPr>
                        <a:t>
 🐇🐥🌷🍫🔔✝️💐 Joyeuses Pâques à tous!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https://quintly-image-storage.s3.amazonaws.com/e7c0010de300f7f10a91a7e29da5494c/1ff06fb75caed7763b8bf9163719a058.jpg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52891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- 2023-04-07 14:00:17</a:t>
                      </a:r>
                      <a:r>
                        <a:rPr kumimoji="0" lang="fr-FR" sz="1000" b="0" i="0" u="none" strike="noStrike" kern="1200" cap="none" spc="0" normalizeH="0" baseline="0" noProof="0">
                          <a:ln>
                            <a:noFill/>
                          </a:ln>
                          <a:solidFill>
                            <a:prstClr val="black"/>
                          </a:solidFill>
                          <a:effectLst/>
                          <a:uLnTx/>
                          <a:uFillTx/>
                          <a:latin typeface="Calibri"/>
                          <a:ea typeface="+mn-ea"/>
                          <a:cs typeface="+mn-cs"/>
                        </a:rPr>
                        <a:t>
 Une musique en particulier pour vos trajets en voiture ? Pour le weekend ou les vacances ? 🚗 
Mettez-les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https://quintly-image-storage.s3.amazonaws.com/e7c0010de300f7f10a91a7e29da5494c/8e8a511246f5ccf04db25ddf06a7424a.jpg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46656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- 2023-04-06 18:00:30</a:t>
                      </a:r>
                      <a:r>
                        <a:rPr kumimoji="0" lang="fr-FR" sz="1000" b="0" i="0" u="none" strike="noStrike" kern="1200" cap="none" spc="0" normalizeH="0" baseline="0" noProof="0">
                          <a:ln>
                            <a:noFill/>
                          </a:ln>
                          <a:solidFill>
                            <a:prstClr val="black"/>
                          </a:solidFill>
                          <a:effectLst/>
                          <a:uLnTx/>
                          <a:uFillTx/>
                          <a:latin typeface="Calibri"/>
                          <a:ea typeface="+mn-ea"/>
                          <a:cs typeface="+mn-cs"/>
                        </a:rPr>
                        <a:t>
 Quel est votre meilleur souvenir de festival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https://quintly-image-storage.s3.amazonaws.com/e7c0010de300f7f10a91a7e29da5494c/1ae88ca57758d1eee9cd51727e17d436.jpg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2215903337"/>
                  </a:ext>
                </a:extLst>
              </a:tr>
            </a:tbl>
          </a:graphicData>
        </a:graphic>
      </p:graphicFrame>
      <p:sp>
        <p:nvSpPr>
          <p:cNvPr id="4" name="Text Placeholder 3">
            <a:extLst>
              <a:ext uri="{FF2B5EF4-FFF2-40B4-BE49-F238E27FC236}">
                <a16:creationId xmlns:a16="http://schemas.microsoft.com/office/drawing/2014/main" id="{BACD3775-D018-4B05-8682-CF724752D9B9}"/>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3411470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2C54-C1F6-411D-9857-CCE402A45D9F}"/>
              </a:ext>
            </a:extLst>
          </p:cNvPr>
          <p:cNvSpPr>
            <a:spLocks noGrp="1"/>
          </p:cNvSpPr>
          <p:nvPr>
            <p:ph type="title"/>
          </p:nvPr>
        </p:nvSpPr>
        <p:spPr/>
        <p:txBody>
          <a:bodyPr/>
          <a:lstStyle/>
          <a:p>
            <a:r>
              <a:rPr lang="en-US"/>
              <a:t>Facebook Own Posts Table | Social media facelift - 6 of 6</a:t>
            </a:r>
          </a:p>
        </p:txBody>
      </p:sp>
      <p:graphicFrame>
        <p:nvGraphicFramePr>
          <p:cNvPr id="5" name="Table Placeholder 4">
            <a:extLst>
              <a:ext uri="{FF2B5EF4-FFF2-40B4-BE49-F238E27FC236}">
                <a16:creationId xmlns:a16="http://schemas.microsoft.com/office/drawing/2014/main" id="{52A31549-07CB-4AD0-B3CC-8EE4FED95817}"/>
              </a:ext>
            </a:extLst>
          </p:cNvPr>
          <p:cNvGraphicFramePr>
            <a:graphicFrameLocks noGrp="1"/>
          </p:cNvGraphicFramePr>
          <p:nvPr>
            <p:ph type="tbl" sz="quarter" idx="13"/>
            <p:extLst>
              <p:ext uri="{D42A27DB-BD31-4B8C-83A1-F6EECF244321}">
                <p14:modId xmlns:p14="http://schemas.microsoft.com/office/powerpoint/2010/main" val="228327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4164085039"/>
                    </a:ext>
                  </a:extLst>
                </a:gridCol>
                <a:gridCol w="2057400">
                  <a:extLst>
                    <a:ext uri="{9D8B030D-6E8A-4147-A177-3AD203B41FA5}">
                      <a16:colId xmlns:a16="http://schemas.microsoft.com/office/drawing/2014/main" val="1790075183"/>
                    </a:ext>
                  </a:extLst>
                </a:gridCol>
                <a:gridCol w="740664">
                  <a:extLst>
                    <a:ext uri="{9D8B030D-6E8A-4147-A177-3AD203B41FA5}">
                      <a16:colId xmlns:a16="http://schemas.microsoft.com/office/drawing/2014/main" val="3062513572"/>
                    </a:ext>
                  </a:extLst>
                </a:gridCol>
                <a:gridCol w="740664">
                  <a:extLst>
                    <a:ext uri="{9D8B030D-6E8A-4147-A177-3AD203B41FA5}">
                      <a16:colId xmlns:a16="http://schemas.microsoft.com/office/drawing/2014/main" val="2131828509"/>
                    </a:ext>
                  </a:extLst>
                </a:gridCol>
                <a:gridCol w="740664">
                  <a:extLst>
                    <a:ext uri="{9D8B030D-6E8A-4147-A177-3AD203B41FA5}">
                      <a16:colId xmlns:a16="http://schemas.microsoft.com/office/drawing/2014/main" val="1792548713"/>
                    </a:ext>
                  </a:extLst>
                </a:gridCol>
                <a:gridCol w="740664">
                  <a:extLst>
                    <a:ext uri="{9D8B030D-6E8A-4147-A177-3AD203B41FA5}">
                      <a16:colId xmlns:a16="http://schemas.microsoft.com/office/drawing/2014/main" val="341913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1395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- 2023-04-06 14:00:17</a:t>
                      </a:r>
                      <a:r>
                        <a:rPr kumimoji="0" lang="fr-FR" sz="1000" b="0" i="0" u="none" strike="noStrike" kern="1200" cap="none" spc="0" normalizeH="0" baseline="0" noProof="0">
                          <a:ln>
                            <a:noFill/>
                          </a:ln>
                          <a:solidFill>
                            <a:prstClr val="black"/>
                          </a:solidFill>
                          <a:effectLst/>
                          <a:uLnTx/>
                          <a:uFillTx/>
                          <a:latin typeface="Calibri"/>
                          <a:ea typeface="+mn-ea"/>
                          <a:cs typeface="+mn-cs"/>
                        </a:rPr>
                        <a:t>
 Le soleil arrive ! ☀
Qu'est-ce que vous écoutez par ce beau temps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https://quintly-image-storage.s3.amazonaws.com/e7c0010de300f7f10a91a7e29da5494c/5da1fcb37bcbd5a6815b84492f81a8f4.jpg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51684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- 2023-04-05 14:00:10</a:t>
                      </a:r>
                      <a:r>
                        <a:rPr kumimoji="0" lang="fr-FR" sz="1000" b="0" i="0" u="none" strike="noStrike" kern="1200" cap="none" spc="0" normalizeH="0" baseline="0" noProof="0">
                          <a:ln>
                            <a:noFill/>
                          </a:ln>
                          <a:solidFill>
                            <a:prstClr val="black"/>
                          </a:solidFill>
                          <a:effectLst/>
                          <a:uLnTx/>
                          <a:uFillTx/>
                          <a:latin typeface="Calibri"/>
                          <a:ea typeface="+mn-ea"/>
                          <a:cs typeface="+mn-cs"/>
                        </a:rPr>
                        <a:t>
 Citez les musiques favorites de vos grands-parents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https://quintly-image-storage.s3.amazonaws.com/e7c0010de300f7f10a91a7e29da5494c/8a2df921d54887cfd7b02062ef637128.jpg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71589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- 2023-04-05 09:00:23</a:t>
                      </a:r>
                      <a:r>
                        <a:rPr kumimoji="0" lang="fr-FR" sz="1000" b="0" i="0" u="none" strike="noStrike" kern="1200" cap="none" spc="0" normalizeH="0" baseline="0" noProof="0">
                          <a:ln>
                            <a:noFill/>
                          </a:ln>
                          <a:solidFill>
                            <a:prstClr val="black"/>
                          </a:solidFill>
                          <a:effectLst/>
                          <a:uLnTx/>
                          <a:uFillTx/>
                          <a:latin typeface="Calibri"/>
                          <a:ea typeface="+mn-ea"/>
                          <a:cs typeface="+mn-cs"/>
                        </a:rPr>
                        <a:t>
 Une idée de Playlist pour travailler efficacement ? 
Partagez-la en commentaire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https://quintly-image-storage.s3.amazonaws.com/e7c0010de300f7f10a91a7e29da5494c/ec194c82c84cff078d32dd907713e59d.jpg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01441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WeJam Social France - 2023-04-04 10:00:23</a:t>
                      </a:r>
                      <a:r>
                        <a:rPr kumimoji="0" lang="fr-FR" sz="1000" b="0" i="0" u="none" strike="noStrike" kern="1200" cap="none" spc="0" normalizeH="0" baseline="0" noProof="0">
                          <a:ln>
                            <a:noFill/>
                          </a:ln>
                          <a:solidFill>
                            <a:prstClr val="black"/>
                          </a:solidFill>
                          <a:effectLst/>
                          <a:uLnTx/>
                          <a:uFillTx/>
                          <a:latin typeface="Calibri"/>
                          <a:ea typeface="+mn-ea"/>
                          <a:cs typeface="+mn-cs"/>
                        </a:rPr>
                        <a:t>
 Si vous deviez garder qu'un seul CD/Vinyle, lequel ce serait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https://quintly-image-storage.s3.amazonaws.com/e7c0010de300f7f10a91a7e29da5494c/423dfd86e2c5508f5c6c635dd4908ad4.jpg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550659038"/>
                  </a:ext>
                </a:extLst>
              </a:tr>
            </a:tbl>
          </a:graphicData>
        </a:graphic>
      </p:graphicFrame>
      <p:sp>
        <p:nvSpPr>
          <p:cNvPr id="4" name="Text Placeholder 3">
            <a:extLst>
              <a:ext uri="{FF2B5EF4-FFF2-40B4-BE49-F238E27FC236}">
                <a16:creationId xmlns:a16="http://schemas.microsoft.com/office/drawing/2014/main" id="{C2458B9F-563F-4EB9-8459-C00CFEFAC0CC}"/>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340250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3F9F-43B3-4430-9929-F67FF4031F84}"/>
              </a:ext>
            </a:extLst>
          </p:cNvPr>
          <p:cNvSpPr>
            <a:spLocks noGrp="1"/>
          </p:cNvSpPr>
          <p:nvPr>
            <p:ph type="title"/>
          </p:nvPr>
        </p:nvSpPr>
        <p:spPr/>
        <p:txBody>
          <a:bodyPr/>
          <a:lstStyle/>
          <a:p>
            <a:r>
              <a:rPr lang="fr-FR"/>
              <a:t>Instagram Evolution du nombre d'abonnés | Social media facelift</a:t>
            </a:r>
            <a:endParaRPr lang="en-US"/>
          </a:p>
        </p:txBody>
      </p:sp>
      <p:graphicFrame>
        <p:nvGraphicFramePr>
          <p:cNvPr id="6" name="Chart Placeholder 5">
            <a:extLst>
              <a:ext uri="{FF2B5EF4-FFF2-40B4-BE49-F238E27FC236}">
                <a16:creationId xmlns:a16="http://schemas.microsoft.com/office/drawing/2014/main" id="{23EC5337-D63F-4798-8990-5FFAF9FE3646}"/>
              </a:ext>
            </a:extLst>
          </p:cNvPr>
          <p:cNvGraphicFramePr>
            <a:graphicFrameLocks noGrp="1"/>
          </p:cNvGraphicFramePr>
          <p:nvPr>
            <p:ph type="chart" sz="quarter" idx="13"/>
            <p:extLst>
              <p:ext uri="{D42A27DB-BD31-4B8C-83A1-F6EECF244321}">
                <p14:modId xmlns:p14="http://schemas.microsoft.com/office/powerpoint/2010/main" val="2000534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D150E1-6F72-4BFA-A005-3D3094CD89A1}"/>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22CB2771-6209-453F-A17A-5258DE9F3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441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050F-BABC-482E-89DA-E07B09C294B3}"/>
              </a:ext>
            </a:extLst>
          </p:cNvPr>
          <p:cNvSpPr>
            <a:spLocks noGrp="1"/>
          </p:cNvSpPr>
          <p:nvPr>
            <p:ph type="title"/>
          </p:nvPr>
        </p:nvSpPr>
        <p:spPr/>
        <p:txBody>
          <a:bodyPr/>
          <a:lstStyle/>
          <a:p>
            <a:r>
              <a:rPr lang="fr-FR"/>
              <a:t>Instagram Evolution des impressions | Social media facelift</a:t>
            </a:r>
            <a:endParaRPr lang="en-US"/>
          </a:p>
        </p:txBody>
      </p:sp>
      <p:graphicFrame>
        <p:nvGraphicFramePr>
          <p:cNvPr id="6" name="Chart Placeholder 5">
            <a:extLst>
              <a:ext uri="{FF2B5EF4-FFF2-40B4-BE49-F238E27FC236}">
                <a16:creationId xmlns:a16="http://schemas.microsoft.com/office/drawing/2014/main" id="{CB13FDCF-ABE9-4CCD-A8F3-2D00BD4D6C2D}"/>
              </a:ext>
            </a:extLst>
          </p:cNvPr>
          <p:cNvGraphicFramePr>
            <a:graphicFrameLocks noGrp="1"/>
          </p:cNvGraphicFramePr>
          <p:nvPr>
            <p:ph type="chart" sz="quarter" idx="13"/>
            <p:extLst>
              <p:ext uri="{D42A27DB-BD31-4B8C-83A1-F6EECF244321}">
                <p14:modId xmlns:p14="http://schemas.microsoft.com/office/powerpoint/2010/main" val="4014155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6852E-C5A9-4FDA-B3B4-6183927A3E1E}"/>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E3E09A21-42CB-4005-A988-9C48523CE3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32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4E721-B1BB-4845-9BF9-7408A6E83D21}"/>
              </a:ext>
            </a:extLst>
          </p:cNvPr>
          <p:cNvSpPr>
            <a:spLocks noGrp="1"/>
          </p:cNvSpPr>
          <p:nvPr>
            <p:ph type="title"/>
          </p:nvPr>
        </p:nvSpPr>
        <p:spPr/>
        <p:txBody>
          <a:bodyPr/>
          <a:lstStyle/>
          <a:p>
            <a:r>
              <a:rPr lang="en-US"/>
              <a:t>Instagram Interaction Rate | Social media facelift</a:t>
            </a:r>
          </a:p>
        </p:txBody>
      </p:sp>
      <p:graphicFrame>
        <p:nvGraphicFramePr>
          <p:cNvPr id="6" name="Chart Placeholder 5">
            <a:extLst>
              <a:ext uri="{FF2B5EF4-FFF2-40B4-BE49-F238E27FC236}">
                <a16:creationId xmlns:a16="http://schemas.microsoft.com/office/drawing/2014/main" id="{7F4F3098-F636-4283-AA3D-B3987D2150E7}"/>
              </a:ext>
            </a:extLst>
          </p:cNvPr>
          <p:cNvGraphicFramePr>
            <a:graphicFrameLocks noGrp="1"/>
          </p:cNvGraphicFramePr>
          <p:nvPr>
            <p:ph type="chart" sz="quarter" idx="13"/>
            <p:extLst>
              <p:ext uri="{D42A27DB-BD31-4B8C-83A1-F6EECF244321}">
                <p14:modId xmlns:p14="http://schemas.microsoft.com/office/powerpoint/2010/main" val="373885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11480-E6BB-41FC-A9C2-570D923B6C1B}"/>
              </a:ext>
            </a:extLst>
          </p:cNvPr>
          <p:cNvSpPr>
            <a:spLocks noGrp="1"/>
          </p:cNvSpPr>
          <p:nvPr>
            <p:ph type="body" sz="quarter" idx="14"/>
          </p:nvPr>
        </p:nvSpPr>
        <p:spPr/>
        <p:txBody>
          <a:bodyPr/>
          <a:lstStyle/>
          <a:p>
            <a:r>
              <a:rPr lang="en-US"/>
              <a:t>08/01/2022 - 06/07/2023</a:t>
            </a:r>
          </a:p>
        </p:txBody>
      </p:sp>
      <p:sp>
        <p:nvSpPr>
          <p:cNvPr id="5" name="Footer Placeholder 4">
            <a:extLst>
              <a:ext uri="{FF2B5EF4-FFF2-40B4-BE49-F238E27FC236}">
                <a16:creationId xmlns:a16="http://schemas.microsoft.com/office/drawing/2014/main" id="{521F21A5-5386-44D0-9DDC-E4A4BC694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0866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7BF0A-6216-4133-80FA-F9272C5200BF}"/>
              </a:ext>
            </a:extLst>
          </p:cNvPr>
          <p:cNvSpPr>
            <a:spLocks noGrp="1"/>
          </p:cNvSpPr>
          <p:nvPr>
            <p:ph type="title"/>
          </p:nvPr>
        </p:nvSpPr>
        <p:spPr/>
        <p:txBody>
          <a:bodyPr/>
          <a:lstStyle/>
          <a:p>
            <a:r>
              <a:rPr lang="en-US"/>
              <a:t>Instagram Posts Table | Social media facelift - 1 of 22</a:t>
            </a:r>
          </a:p>
        </p:txBody>
      </p:sp>
      <p:graphicFrame>
        <p:nvGraphicFramePr>
          <p:cNvPr id="5" name="Table Placeholder 4">
            <a:extLst>
              <a:ext uri="{FF2B5EF4-FFF2-40B4-BE49-F238E27FC236}">
                <a16:creationId xmlns:a16="http://schemas.microsoft.com/office/drawing/2014/main" id="{62EA9530-28C1-4E65-A8F1-B12B9AB5FFB3}"/>
              </a:ext>
            </a:extLst>
          </p:cNvPr>
          <p:cNvGraphicFramePr>
            <a:graphicFrameLocks noGrp="1"/>
          </p:cNvGraphicFramePr>
          <p:nvPr>
            <p:ph type="tbl" sz="quarter" idx="13"/>
            <p:extLst>
              <p:ext uri="{D42A27DB-BD31-4B8C-83A1-F6EECF244321}">
                <p14:modId xmlns:p14="http://schemas.microsoft.com/office/powerpoint/2010/main" val="323942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27798953"/>
                    </a:ext>
                  </a:extLst>
                </a:gridCol>
                <a:gridCol w="1975104">
                  <a:extLst>
                    <a:ext uri="{9D8B030D-6E8A-4147-A177-3AD203B41FA5}">
                      <a16:colId xmlns:a16="http://schemas.microsoft.com/office/drawing/2014/main" val="4035128284"/>
                    </a:ext>
                  </a:extLst>
                </a:gridCol>
                <a:gridCol w="905256">
                  <a:extLst>
                    <a:ext uri="{9D8B030D-6E8A-4147-A177-3AD203B41FA5}">
                      <a16:colId xmlns:a16="http://schemas.microsoft.com/office/drawing/2014/main" val="2973306957"/>
                    </a:ext>
                  </a:extLst>
                </a:gridCol>
                <a:gridCol w="905256">
                  <a:extLst>
                    <a:ext uri="{9D8B030D-6E8A-4147-A177-3AD203B41FA5}">
                      <a16:colId xmlns:a16="http://schemas.microsoft.com/office/drawing/2014/main" val="1762564503"/>
                    </a:ext>
                  </a:extLst>
                </a:gridCol>
                <a:gridCol w="905256">
                  <a:extLst>
                    <a:ext uri="{9D8B030D-6E8A-4147-A177-3AD203B41FA5}">
                      <a16:colId xmlns:a16="http://schemas.microsoft.com/office/drawing/2014/main" val="3499109454"/>
                    </a:ext>
                  </a:extLst>
                </a:gridCol>
                <a:gridCol w="905256">
                  <a:extLst>
                    <a:ext uri="{9D8B030D-6E8A-4147-A177-3AD203B41FA5}">
                      <a16:colId xmlns:a16="http://schemas.microsoft.com/office/drawing/2014/main" val="3138792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2870424034"/>
                  </a:ext>
                </a:extLst>
              </a:tr>
            </a:tbl>
          </a:graphicData>
        </a:graphic>
      </p:graphicFrame>
      <p:sp>
        <p:nvSpPr>
          <p:cNvPr id="4" name="Text Placeholder 3">
            <a:extLst>
              <a:ext uri="{FF2B5EF4-FFF2-40B4-BE49-F238E27FC236}">
                <a16:creationId xmlns:a16="http://schemas.microsoft.com/office/drawing/2014/main" id="{2BAA997A-6321-45F8-81ED-26B3E9B54A86}"/>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27961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B9A96-5BCE-4438-9CBE-AA91B228B465}"/>
              </a:ext>
            </a:extLst>
          </p:cNvPr>
          <p:cNvSpPr>
            <a:spLocks noGrp="1"/>
          </p:cNvSpPr>
          <p:nvPr>
            <p:ph type="title"/>
          </p:nvPr>
        </p:nvSpPr>
        <p:spPr/>
        <p:txBody>
          <a:bodyPr/>
          <a:lstStyle/>
          <a:p>
            <a:r>
              <a:rPr lang="en-US"/>
              <a:t>Instagram Posts Table | Social media facelift - 2 of 22</a:t>
            </a:r>
          </a:p>
        </p:txBody>
      </p:sp>
      <p:graphicFrame>
        <p:nvGraphicFramePr>
          <p:cNvPr id="5" name="Table Placeholder 4">
            <a:extLst>
              <a:ext uri="{FF2B5EF4-FFF2-40B4-BE49-F238E27FC236}">
                <a16:creationId xmlns:a16="http://schemas.microsoft.com/office/drawing/2014/main" id="{423FF23B-8CE9-4F77-98AD-45ACE2D3B6FA}"/>
              </a:ext>
            </a:extLst>
          </p:cNvPr>
          <p:cNvGraphicFramePr>
            <a:graphicFrameLocks noGrp="1"/>
          </p:cNvGraphicFramePr>
          <p:nvPr>
            <p:ph type="tbl" sz="quarter" idx="13"/>
            <p:extLst>
              <p:ext uri="{D42A27DB-BD31-4B8C-83A1-F6EECF244321}">
                <p14:modId xmlns:p14="http://schemas.microsoft.com/office/powerpoint/2010/main" val="197127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30224291"/>
                    </a:ext>
                  </a:extLst>
                </a:gridCol>
                <a:gridCol w="1975104">
                  <a:extLst>
                    <a:ext uri="{9D8B030D-6E8A-4147-A177-3AD203B41FA5}">
                      <a16:colId xmlns:a16="http://schemas.microsoft.com/office/drawing/2014/main" val="1422939515"/>
                    </a:ext>
                  </a:extLst>
                </a:gridCol>
                <a:gridCol w="905256">
                  <a:extLst>
                    <a:ext uri="{9D8B030D-6E8A-4147-A177-3AD203B41FA5}">
                      <a16:colId xmlns:a16="http://schemas.microsoft.com/office/drawing/2014/main" val="1638799521"/>
                    </a:ext>
                  </a:extLst>
                </a:gridCol>
                <a:gridCol w="905256">
                  <a:extLst>
                    <a:ext uri="{9D8B030D-6E8A-4147-A177-3AD203B41FA5}">
                      <a16:colId xmlns:a16="http://schemas.microsoft.com/office/drawing/2014/main" val="3449445956"/>
                    </a:ext>
                  </a:extLst>
                </a:gridCol>
                <a:gridCol w="905256">
                  <a:extLst>
                    <a:ext uri="{9D8B030D-6E8A-4147-A177-3AD203B41FA5}">
                      <a16:colId xmlns:a16="http://schemas.microsoft.com/office/drawing/2014/main" val="1648164234"/>
                    </a:ext>
                  </a:extLst>
                </a:gridCol>
                <a:gridCol w="905256">
                  <a:extLst>
                    <a:ext uri="{9D8B030D-6E8A-4147-A177-3AD203B41FA5}">
                      <a16:colId xmlns:a16="http://schemas.microsoft.com/office/drawing/2014/main" val="2499001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75777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- 2023-05-24 09:23:50</a:t>
                      </a:r>
                      <a:r>
                        <a:rPr kumimoji="0" lang="en-US" sz="1000" b="0" i="0" u="none" strike="noStrike" kern="1200" cap="none" spc="0" normalizeH="0" baseline="0" noProof="0">
                          <a:ln>
                            <a:noFill/>
                          </a:ln>
                          <a:solidFill>
                            <a:prstClr val="black"/>
                          </a:solidFill>
                          <a:effectLst/>
                          <a:uLnTx/>
                          <a:uFillTx/>
                          <a:latin typeface="Calibri"/>
                          <a:ea typeface="+mn-ea"/>
                          <a:cs typeface="+mn-cs"/>
                        </a:rPr>
                        <a:t>
 🚨 Das nächste Event für alle Social Media Experts steht an: facelift summit 2023.
Unlocking your Social Media Success – mit uns und den größten Social Networks!🔓 Dich erwarten Insights, Best Practices und wertvolle Impulse aus der Social Media- und Digital Marketing-Welt.
Und verpasse nicht die Gelegenheit, unseren Speaker:innen Deine Fragen im Rahmen einer integrierten Q&amp;A zu stellen.
Ein weiteres Highlight: Ein exklusiver Impulsvortrag von Sarah Sunderbrink, Social Media Teamlead bei ZooPlus! 🤩
👉 Jetzt anmelden: Link in unserer Bio!
Unser facelift summit 2023 findet virtuell und ausschließlich auf Englisch statt &amp; ist ein kostenloses Event für Dich.
#faceliftsummit2023 #socialmedia #socialmediamarketing #socialmediamanagement #socialmedialernen #socialmediaguru #socialmediatipps #socialmediainsights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https://quintly-image-storage.s3.amazonaws.com/56dd71d8ae930d401e72212fc723b43e/f8c13a057eac302c286cd66954bc6a9a.jpg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0.6296 %</a:t>
                      </a:r>
                    </a:p>
                  </a:txBody>
                  <a:tcPr/>
                </a:tc>
                <a:extLst>
                  <a:ext uri="{0D108BD9-81ED-4DB2-BD59-A6C34878D82A}">
                    <a16:rowId xmlns:a16="http://schemas.microsoft.com/office/drawing/2014/main" val="2530878285"/>
                  </a:ext>
                </a:extLst>
              </a:tr>
            </a:tbl>
          </a:graphicData>
        </a:graphic>
      </p:graphicFrame>
      <p:sp>
        <p:nvSpPr>
          <p:cNvPr id="4" name="Text Placeholder 3">
            <a:extLst>
              <a:ext uri="{FF2B5EF4-FFF2-40B4-BE49-F238E27FC236}">
                <a16:creationId xmlns:a16="http://schemas.microsoft.com/office/drawing/2014/main" id="{C931F9F8-2FAA-47C9-9D94-BB7962B0EB4B}"/>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005907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D257-4D28-49D6-A7D7-2EE0894E31D4}"/>
              </a:ext>
            </a:extLst>
          </p:cNvPr>
          <p:cNvSpPr>
            <a:spLocks noGrp="1"/>
          </p:cNvSpPr>
          <p:nvPr>
            <p:ph type="title"/>
          </p:nvPr>
        </p:nvSpPr>
        <p:spPr/>
        <p:txBody>
          <a:bodyPr/>
          <a:lstStyle/>
          <a:p>
            <a:r>
              <a:rPr lang="en-US"/>
              <a:t>Instagram Posts Table | Social media facelift - 3 of 22</a:t>
            </a:r>
          </a:p>
        </p:txBody>
      </p:sp>
      <p:graphicFrame>
        <p:nvGraphicFramePr>
          <p:cNvPr id="5" name="Table Placeholder 4">
            <a:extLst>
              <a:ext uri="{FF2B5EF4-FFF2-40B4-BE49-F238E27FC236}">
                <a16:creationId xmlns:a16="http://schemas.microsoft.com/office/drawing/2014/main" id="{56480AA8-E993-4350-B2BA-012DE7C0C864}"/>
              </a:ext>
            </a:extLst>
          </p:cNvPr>
          <p:cNvGraphicFramePr>
            <a:graphicFrameLocks noGrp="1"/>
          </p:cNvGraphicFramePr>
          <p:nvPr>
            <p:ph type="tbl" sz="quarter" idx="13"/>
            <p:extLst>
              <p:ext uri="{D42A27DB-BD31-4B8C-83A1-F6EECF244321}">
                <p14:modId xmlns:p14="http://schemas.microsoft.com/office/powerpoint/2010/main" val="3351755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1825538"/>
                    </a:ext>
                  </a:extLst>
                </a:gridCol>
                <a:gridCol w="1975104">
                  <a:extLst>
                    <a:ext uri="{9D8B030D-6E8A-4147-A177-3AD203B41FA5}">
                      <a16:colId xmlns:a16="http://schemas.microsoft.com/office/drawing/2014/main" val="667041598"/>
                    </a:ext>
                  </a:extLst>
                </a:gridCol>
                <a:gridCol w="905256">
                  <a:extLst>
                    <a:ext uri="{9D8B030D-6E8A-4147-A177-3AD203B41FA5}">
                      <a16:colId xmlns:a16="http://schemas.microsoft.com/office/drawing/2014/main" val="3888444989"/>
                    </a:ext>
                  </a:extLst>
                </a:gridCol>
                <a:gridCol w="905256">
                  <a:extLst>
                    <a:ext uri="{9D8B030D-6E8A-4147-A177-3AD203B41FA5}">
                      <a16:colId xmlns:a16="http://schemas.microsoft.com/office/drawing/2014/main" val="2654201950"/>
                    </a:ext>
                  </a:extLst>
                </a:gridCol>
                <a:gridCol w="905256">
                  <a:extLst>
                    <a:ext uri="{9D8B030D-6E8A-4147-A177-3AD203B41FA5}">
                      <a16:colId xmlns:a16="http://schemas.microsoft.com/office/drawing/2014/main" val="3570792426"/>
                    </a:ext>
                  </a:extLst>
                </a:gridCol>
                <a:gridCol w="905256">
                  <a:extLst>
                    <a:ext uri="{9D8B030D-6E8A-4147-A177-3AD203B41FA5}">
                      <a16:colId xmlns:a16="http://schemas.microsoft.com/office/drawing/2014/main" val="155599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147171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- 2023-05-16 14:01:55</a:t>
                      </a:r>
                      <a:r>
                        <a:rPr kumimoji="0" lang="en-US" sz="1000" b="0" i="0" u="none" strike="noStrike" kern="1200" cap="none" spc="0" normalizeH="0" baseline="0" noProof="0">
                          <a:ln>
                            <a:noFill/>
                          </a:ln>
                          <a:solidFill>
                            <a:prstClr val="black"/>
                          </a:solidFill>
                          <a:effectLst/>
                          <a:uLnTx/>
                          <a:uFillTx/>
                          <a:latin typeface="Calibri"/>
                          <a:ea typeface="+mn-ea"/>
                          <a:cs typeface="+mn-cs"/>
                        </a:rPr>
                        <a:t>
 Diese Infografik richtet sich an Social Media Creators, die bereits mit den Funktionen und Verwendungszwecken der einzelnen Plattformen vertraut sind, aber einen "Spickzettel" für die eher technischen Aspekte der Videoerstellung suchen. 🤝
#socialmediaguru #socialmedialernen #infografik #facelift #socialmediatools #verticalvideos #shortvideos #socialmediamanagers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https://quintly-image-storage.s3.amazonaws.com/56dd71d8ae930d401e72212fc723b43e/9e92b98b46df628c2729cc0ad225b61c.jpg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1.4760 %</a:t>
                      </a:r>
                    </a:p>
                  </a:txBody>
                  <a:tcPr/>
                </a:tc>
                <a:extLst>
                  <a:ext uri="{0D108BD9-81ED-4DB2-BD59-A6C34878D82A}">
                    <a16:rowId xmlns:a16="http://schemas.microsoft.com/office/drawing/2014/main" val="202140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- 2023-05-12 16:09:39</a:t>
                      </a:r>
                      <a:r>
                        <a:rPr kumimoji="0" lang="en-US" sz="1000" b="0" i="0" u="none" strike="noStrike" kern="1200" cap="none" spc="0" normalizeH="0" baseline="0" noProof="0">
                          <a:ln>
                            <a:noFill/>
                          </a:ln>
                          <a:solidFill>
                            <a:prstClr val="black"/>
                          </a:solidFill>
                          <a:effectLst/>
                          <a:uLnTx/>
                          <a:uFillTx/>
                          <a:latin typeface="Calibri"/>
                          <a:ea typeface="+mn-ea"/>
                          <a:cs typeface="+mn-cs"/>
                        </a:rPr>
                        <a:t>
 Wir sagen bye bye, OMR! 👋 Es war uns eine Freude! Natürlich ist dieses Video nur Spaß. 😉 Wir hatten tolle zwei Tage mit viel Input und Eindrücken!
Danke an alle, die uns besucht haben. 🧡
#omr2023 #omrfestival #omr #onlinemarketing #socialmedia #socialmediatools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https://quintly-image-storage.s3.amazonaws.com/56dd71d8ae930d401e72212fc723b43e/a5206e73d83c5157d0878b3428f5c75a.jpg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1.2645 %</a:t>
                      </a:r>
                    </a:p>
                  </a:txBody>
                  <a:tcPr/>
                </a:tc>
                <a:extLst>
                  <a:ext uri="{0D108BD9-81ED-4DB2-BD59-A6C34878D82A}">
                    <a16:rowId xmlns:a16="http://schemas.microsoft.com/office/drawing/2014/main" val="2801549315"/>
                  </a:ext>
                </a:extLst>
              </a:tr>
            </a:tbl>
          </a:graphicData>
        </a:graphic>
      </p:graphicFrame>
      <p:sp>
        <p:nvSpPr>
          <p:cNvPr id="4" name="Text Placeholder 3">
            <a:extLst>
              <a:ext uri="{FF2B5EF4-FFF2-40B4-BE49-F238E27FC236}">
                <a16:creationId xmlns:a16="http://schemas.microsoft.com/office/drawing/2014/main" id="{92879EE1-4EFE-480D-B581-8B845E0681DC}"/>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11039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BF41-47C5-4C2F-BB71-56A130F0FD2E}"/>
              </a:ext>
            </a:extLst>
          </p:cNvPr>
          <p:cNvSpPr>
            <a:spLocks noGrp="1"/>
          </p:cNvSpPr>
          <p:nvPr>
            <p:ph type="title"/>
          </p:nvPr>
        </p:nvSpPr>
        <p:spPr/>
        <p:txBody>
          <a:bodyPr/>
          <a:lstStyle/>
          <a:p>
            <a:r>
              <a:rPr lang="en-US"/>
              <a:t>Instagram Posts Table | Social media facelift - 4 of 22</a:t>
            </a:r>
          </a:p>
        </p:txBody>
      </p:sp>
      <p:graphicFrame>
        <p:nvGraphicFramePr>
          <p:cNvPr id="5" name="Table Placeholder 4">
            <a:extLst>
              <a:ext uri="{FF2B5EF4-FFF2-40B4-BE49-F238E27FC236}">
                <a16:creationId xmlns:a16="http://schemas.microsoft.com/office/drawing/2014/main" id="{7C56CAD6-E2C8-4B79-858D-F8D98B6A3419}"/>
              </a:ext>
            </a:extLst>
          </p:cNvPr>
          <p:cNvGraphicFramePr>
            <a:graphicFrameLocks noGrp="1"/>
          </p:cNvGraphicFramePr>
          <p:nvPr>
            <p:ph type="tbl" sz="quarter" idx="13"/>
            <p:extLst>
              <p:ext uri="{D42A27DB-BD31-4B8C-83A1-F6EECF244321}">
                <p14:modId xmlns:p14="http://schemas.microsoft.com/office/powerpoint/2010/main" val="213898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8129222"/>
                    </a:ext>
                  </a:extLst>
                </a:gridCol>
                <a:gridCol w="1975104">
                  <a:extLst>
                    <a:ext uri="{9D8B030D-6E8A-4147-A177-3AD203B41FA5}">
                      <a16:colId xmlns:a16="http://schemas.microsoft.com/office/drawing/2014/main" val="2126485851"/>
                    </a:ext>
                  </a:extLst>
                </a:gridCol>
                <a:gridCol w="905256">
                  <a:extLst>
                    <a:ext uri="{9D8B030D-6E8A-4147-A177-3AD203B41FA5}">
                      <a16:colId xmlns:a16="http://schemas.microsoft.com/office/drawing/2014/main" val="658441722"/>
                    </a:ext>
                  </a:extLst>
                </a:gridCol>
                <a:gridCol w="905256">
                  <a:extLst>
                    <a:ext uri="{9D8B030D-6E8A-4147-A177-3AD203B41FA5}">
                      <a16:colId xmlns:a16="http://schemas.microsoft.com/office/drawing/2014/main" val="2385757920"/>
                    </a:ext>
                  </a:extLst>
                </a:gridCol>
                <a:gridCol w="905256">
                  <a:extLst>
                    <a:ext uri="{9D8B030D-6E8A-4147-A177-3AD203B41FA5}">
                      <a16:colId xmlns:a16="http://schemas.microsoft.com/office/drawing/2014/main" val="415002452"/>
                    </a:ext>
                  </a:extLst>
                </a:gridCol>
                <a:gridCol w="905256">
                  <a:extLst>
                    <a:ext uri="{9D8B030D-6E8A-4147-A177-3AD203B41FA5}">
                      <a16:colId xmlns:a16="http://schemas.microsoft.com/office/drawing/2014/main" val="1490814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207576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- 2023-05-08 15:18:53</a:t>
                      </a:r>
                      <a:r>
                        <a:rPr kumimoji="0" lang="en-US" sz="1000" b="0" i="0" u="none" strike="noStrike" kern="1200" cap="none" spc="0" normalizeH="0" baseline="0" noProof="0">
                          <a:ln>
                            <a:noFill/>
                          </a:ln>
                          <a:solidFill>
                            <a:prstClr val="black"/>
                          </a:solidFill>
                          <a:effectLst/>
                          <a:uLnTx/>
                          <a:uFillTx/>
                          <a:latin typeface="Calibri"/>
                          <a:ea typeface="+mn-ea"/>
                          <a:cs typeface="+mn-cs"/>
                        </a:rPr>
                        <a:t>
 🚨 Keine Sorge: Karina &amp; Duke haben ihr OMR Ticket bekommen und die veganen Gummibärchen sind auch nicht vom letzten Jahr, versprochen!
Bist Du auch am Start? Besuche uns in der Premiumhalle A1 Stand D13. Wir treten dieses Jahr in grün mit unseren United Geschwistern auf! 💪
#omr2023 #omrfestival #onlinemarketing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https://quintly-image-storage.s3.amazonaws.com/56dd71d8ae930d401e72212fc723b43e/4844181f210843aa66587a9d23f1b07b.jpg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1.3200 %</a:t>
                      </a:r>
                    </a:p>
                  </a:txBody>
                  <a:tcPr/>
                </a:tc>
                <a:extLst>
                  <a:ext uri="{0D108BD9-81ED-4DB2-BD59-A6C34878D82A}">
                    <a16:rowId xmlns:a16="http://schemas.microsoft.com/office/drawing/2014/main" val="41937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- 2023-05-03 16:10:41</a:t>
                      </a:r>
                      <a:r>
                        <a:rPr kumimoji="0" lang="en-US" sz="1000" b="0" i="0" u="none" strike="noStrike" kern="1200" cap="none" spc="0" normalizeH="0" baseline="0" noProof="0">
                          <a:ln>
                            <a:noFill/>
                          </a:ln>
                          <a:solidFill>
                            <a:prstClr val="black"/>
                          </a:solidFill>
                          <a:effectLst/>
                          <a:uLnTx/>
                          <a:uFillTx/>
                          <a:latin typeface="Calibri"/>
                          <a:ea typeface="+mn-ea"/>
                          <a:cs typeface="+mn-cs"/>
                        </a:rPr>
                        <a:t>
 Gen Z und ihre Wörter! Welche Wörter fallen Dir noch ein? 🤓
#genz #socialmedia #socialmediaverstehen #socialmedialernen #genzhumor #genzculture #erklärung #socialmediaguru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https://quintly-image-storage.s3.amazonaws.com/56dd71d8ae930d401e72212fc723b43e/58753eefd6b60dc3f27b6f302b5427a1.jpg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0.7916 %</a:t>
                      </a:r>
                    </a:p>
                  </a:txBody>
                  <a:tcPr/>
                </a:tc>
                <a:extLst>
                  <a:ext uri="{0D108BD9-81ED-4DB2-BD59-A6C34878D82A}">
                    <a16:rowId xmlns:a16="http://schemas.microsoft.com/office/drawing/2014/main" val="2946265713"/>
                  </a:ext>
                </a:extLst>
              </a:tr>
            </a:tbl>
          </a:graphicData>
        </a:graphic>
      </p:graphicFrame>
      <p:sp>
        <p:nvSpPr>
          <p:cNvPr id="4" name="Text Placeholder 3">
            <a:extLst>
              <a:ext uri="{FF2B5EF4-FFF2-40B4-BE49-F238E27FC236}">
                <a16:creationId xmlns:a16="http://schemas.microsoft.com/office/drawing/2014/main" id="{C991EDE9-4049-4927-A073-A9518CAEDDDE}"/>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753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4A744-2079-4380-AB17-4A0F05B952BE}"/>
              </a:ext>
            </a:extLst>
          </p:cNvPr>
          <p:cNvSpPr>
            <a:spLocks noGrp="1"/>
          </p:cNvSpPr>
          <p:nvPr>
            <p:ph type="title"/>
          </p:nvPr>
        </p:nvSpPr>
        <p:spPr/>
        <p:txBody>
          <a:bodyPr/>
          <a:lstStyle/>
          <a:p>
            <a:r>
              <a:rPr lang="en-US"/>
              <a:t>Instagram Posts Table | Social media facelift - 5 of 22</a:t>
            </a:r>
          </a:p>
        </p:txBody>
      </p:sp>
      <p:graphicFrame>
        <p:nvGraphicFramePr>
          <p:cNvPr id="5" name="Table Placeholder 4">
            <a:extLst>
              <a:ext uri="{FF2B5EF4-FFF2-40B4-BE49-F238E27FC236}">
                <a16:creationId xmlns:a16="http://schemas.microsoft.com/office/drawing/2014/main" id="{6B2ED85A-67A7-4D9C-B932-BBC06B7F496A}"/>
              </a:ext>
            </a:extLst>
          </p:cNvPr>
          <p:cNvGraphicFramePr>
            <a:graphicFrameLocks noGrp="1"/>
          </p:cNvGraphicFramePr>
          <p:nvPr>
            <p:ph type="tbl" sz="quarter" idx="13"/>
            <p:extLst>
              <p:ext uri="{D42A27DB-BD31-4B8C-83A1-F6EECF244321}">
                <p14:modId xmlns:p14="http://schemas.microsoft.com/office/powerpoint/2010/main" val="383176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82695735"/>
                    </a:ext>
                  </a:extLst>
                </a:gridCol>
                <a:gridCol w="1975104">
                  <a:extLst>
                    <a:ext uri="{9D8B030D-6E8A-4147-A177-3AD203B41FA5}">
                      <a16:colId xmlns:a16="http://schemas.microsoft.com/office/drawing/2014/main" val="1463611179"/>
                    </a:ext>
                  </a:extLst>
                </a:gridCol>
                <a:gridCol w="905256">
                  <a:extLst>
                    <a:ext uri="{9D8B030D-6E8A-4147-A177-3AD203B41FA5}">
                      <a16:colId xmlns:a16="http://schemas.microsoft.com/office/drawing/2014/main" val="972065241"/>
                    </a:ext>
                  </a:extLst>
                </a:gridCol>
                <a:gridCol w="905256">
                  <a:extLst>
                    <a:ext uri="{9D8B030D-6E8A-4147-A177-3AD203B41FA5}">
                      <a16:colId xmlns:a16="http://schemas.microsoft.com/office/drawing/2014/main" val="2105153589"/>
                    </a:ext>
                  </a:extLst>
                </a:gridCol>
                <a:gridCol w="905256">
                  <a:extLst>
                    <a:ext uri="{9D8B030D-6E8A-4147-A177-3AD203B41FA5}">
                      <a16:colId xmlns:a16="http://schemas.microsoft.com/office/drawing/2014/main" val="1920717292"/>
                    </a:ext>
                  </a:extLst>
                </a:gridCol>
                <a:gridCol w="905256">
                  <a:extLst>
                    <a:ext uri="{9D8B030D-6E8A-4147-A177-3AD203B41FA5}">
                      <a16:colId xmlns:a16="http://schemas.microsoft.com/office/drawing/2014/main" val="123831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88386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- 2023-05-02 13:37:12</a:t>
                      </a:r>
                      <a:r>
                        <a:rPr kumimoji="0" lang="en-US" sz="1000" b="0" i="0" u="none" strike="noStrike" kern="1200" cap="none" spc="0" normalizeH="0" baseline="0" noProof="0">
                          <a:ln>
                            <a:noFill/>
                          </a:ln>
                          <a:solidFill>
                            <a:prstClr val="black"/>
                          </a:solidFill>
                          <a:effectLst/>
                          <a:uLnTx/>
                          <a:uFillTx/>
                          <a:latin typeface="Calibri"/>
                          <a:ea typeface="+mn-ea"/>
                          <a:cs typeface="+mn-cs"/>
                        </a:rPr>
                        <a:t>
 Am 09. und 10. Mai ist OMR! Laut Didi ist OMR die Abkürzung von „Auf Unternehmenskosten saufen“. 🫣
Die officially_omr bietet jedoch viel, viel mehr! Schau bei uns gerne vorbei in der Premium Halle A1 Stand D13 🧡
#omr2023 #omrfestival #onlinemarketing #socialmedia #messe #faceliftbbt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https://quintly-image-storage.s3.amazonaws.com/56dd71d8ae930d401e72212fc723b43e/f90330e2d8cd9e3a6a5b3f567ff2b4d7.jpg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1.6367 %</a:t>
                      </a:r>
                    </a:p>
                  </a:txBody>
                  <a:tcPr/>
                </a:tc>
                <a:extLst>
                  <a:ext uri="{0D108BD9-81ED-4DB2-BD59-A6C34878D82A}">
                    <a16:rowId xmlns:a16="http://schemas.microsoft.com/office/drawing/2014/main" val="321315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- 2023-04-28 09:55:17</a:t>
                      </a:r>
                      <a:r>
                        <a:rPr kumimoji="0" lang="en-US" sz="1000" b="0" i="0" u="none" strike="noStrike" kern="1200" cap="none" spc="0" normalizeH="0" baseline="0" noProof="0">
                          <a:ln>
                            <a:noFill/>
                          </a:ln>
                          <a:solidFill>
                            <a:prstClr val="black"/>
                          </a:solidFill>
                          <a:effectLst/>
                          <a:uLnTx/>
                          <a:uFillTx/>
                          <a:latin typeface="Calibri"/>
                          <a:ea typeface="+mn-ea"/>
                          <a:cs typeface="+mn-cs"/>
                        </a:rPr>
                        <a:t>
 Unsere Demand Generation hatte diese Woche ein Teamevent! 🎉
Nach einem spannenden Eisworkshop bei luicellasicecream , gab es gutes Essen und eine riesige Auswahl an Bier bei altesmaedchen.braugasthaus . 🤤
#teamevent #eisworkshop #eis #leckereis #demandgeneration #marketingteam #socialmediatools #faceliftbbt #selbereismachen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https://quintly-image-storage.s3.amazonaws.com/56dd71d8ae930d401e72212fc723b43e/bc50706d96598f4480398b30794a803b.jpg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2.1647 %</a:t>
                      </a:r>
                    </a:p>
                  </a:txBody>
                  <a:tcPr/>
                </a:tc>
                <a:extLst>
                  <a:ext uri="{0D108BD9-81ED-4DB2-BD59-A6C34878D82A}">
                    <a16:rowId xmlns:a16="http://schemas.microsoft.com/office/drawing/2014/main" val="1332730037"/>
                  </a:ext>
                </a:extLst>
              </a:tr>
            </a:tbl>
          </a:graphicData>
        </a:graphic>
      </p:graphicFrame>
      <p:sp>
        <p:nvSpPr>
          <p:cNvPr id="4" name="Text Placeholder 3">
            <a:extLst>
              <a:ext uri="{FF2B5EF4-FFF2-40B4-BE49-F238E27FC236}">
                <a16:creationId xmlns:a16="http://schemas.microsoft.com/office/drawing/2014/main" id="{FB270092-210C-4A1F-A0BA-4073B0B1B71D}"/>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776701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EFA7F-AADA-4450-BBBF-FA8EBE8FA358}"/>
              </a:ext>
            </a:extLst>
          </p:cNvPr>
          <p:cNvSpPr>
            <a:spLocks noGrp="1"/>
          </p:cNvSpPr>
          <p:nvPr>
            <p:ph type="title"/>
          </p:nvPr>
        </p:nvSpPr>
        <p:spPr/>
        <p:txBody>
          <a:bodyPr/>
          <a:lstStyle/>
          <a:p>
            <a:r>
              <a:rPr lang="en-US"/>
              <a:t>Instagram Posts Table | Social media facelift - 6 of 22</a:t>
            </a:r>
          </a:p>
        </p:txBody>
      </p:sp>
      <p:graphicFrame>
        <p:nvGraphicFramePr>
          <p:cNvPr id="5" name="Table Placeholder 4">
            <a:extLst>
              <a:ext uri="{FF2B5EF4-FFF2-40B4-BE49-F238E27FC236}">
                <a16:creationId xmlns:a16="http://schemas.microsoft.com/office/drawing/2014/main" id="{3414D43F-378B-48BA-BCA1-09F2E55338EB}"/>
              </a:ext>
            </a:extLst>
          </p:cNvPr>
          <p:cNvGraphicFramePr>
            <a:graphicFrameLocks noGrp="1"/>
          </p:cNvGraphicFramePr>
          <p:nvPr>
            <p:ph type="tbl" sz="quarter" idx="13"/>
            <p:extLst>
              <p:ext uri="{D42A27DB-BD31-4B8C-83A1-F6EECF244321}">
                <p14:modId xmlns:p14="http://schemas.microsoft.com/office/powerpoint/2010/main" val="120140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61035246"/>
                    </a:ext>
                  </a:extLst>
                </a:gridCol>
                <a:gridCol w="1975104">
                  <a:extLst>
                    <a:ext uri="{9D8B030D-6E8A-4147-A177-3AD203B41FA5}">
                      <a16:colId xmlns:a16="http://schemas.microsoft.com/office/drawing/2014/main" val="1802995660"/>
                    </a:ext>
                  </a:extLst>
                </a:gridCol>
                <a:gridCol w="905256">
                  <a:extLst>
                    <a:ext uri="{9D8B030D-6E8A-4147-A177-3AD203B41FA5}">
                      <a16:colId xmlns:a16="http://schemas.microsoft.com/office/drawing/2014/main" val="814176033"/>
                    </a:ext>
                  </a:extLst>
                </a:gridCol>
                <a:gridCol w="905256">
                  <a:extLst>
                    <a:ext uri="{9D8B030D-6E8A-4147-A177-3AD203B41FA5}">
                      <a16:colId xmlns:a16="http://schemas.microsoft.com/office/drawing/2014/main" val="1218798988"/>
                    </a:ext>
                  </a:extLst>
                </a:gridCol>
                <a:gridCol w="905256">
                  <a:extLst>
                    <a:ext uri="{9D8B030D-6E8A-4147-A177-3AD203B41FA5}">
                      <a16:colId xmlns:a16="http://schemas.microsoft.com/office/drawing/2014/main" val="3369852437"/>
                    </a:ext>
                  </a:extLst>
                </a:gridCol>
                <a:gridCol w="905256">
                  <a:extLst>
                    <a:ext uri="{9D8B030D-6E8A-4147-A177-3AD203B41FA5}">
                      <a16:colId xmlns:a16="http://schemas.microsoft.com/office/drawing/2014/main" val="261304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376188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- 2023-04-26 12:20:59</a:t>
                      </a:r>
                      <a:r>
                        <a:rPr kumimoji="0" lang="en-US" sz="1000" b="0" i="0" u="none" strike="noStrike" kern="1200" cap="none" spc="0" normalizeH="0" baseline="0" noProof="0">
                          <a:ln>
                            <a:noFill/>
                          </a:ln>
                          <a:solidFill>
                            <a:prstClr val="black"/>
                          </a:solidFill>
                          <a:effectLst/>
                          <a:uLnTx/>
                          <a:uFillTx/>
                          <a:latin typeface="Calibri"/>
                          <a:ea typeface="+mn-ea"/>
                          <a:cs typeface="+mn-cs"/>
                        </a:rPr>
                        <a:t>
 Mehr als ein Link in der Instagram Bio? Das geht? 😱 Yes, das geht jetzt!
Instagram hat die Wünsche vieler Unternehmen und Content Creator erhört: Sie können nun bis zu fünf Links in ihre Bio einsetzen. 🤩
#instagramhacks #instagramnews #linkinbio #socialmediaguru #socialmedianeuigkeiten #socialmedia #neuigkeiten #onlinemarketing #socialmedialernen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https://quintly-image-storage.s3.amazonaws.com/56dd71d8ae930d401e72212fc723b43e/e76841e319fd6ec458682bdd7b1add17.jpg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0.9004 %</a:t>
                      </a:r>
                    </a:p>
                  </a:txBody>
                  <a:tcPr/>
                </a:tc>
                <a:extLst>
                  <a:ext uri="{0D108BD9-81ED-4DB2-BD59-A6C34878D82A}">
                    <a16:rowId xmlns:a16="http://schemas.microsoft.com/office/drawing/2014/main" val="245576643"/>
                  </a:ext>
                </a:extLst>
              </a:tr>
            </a:tbl>
          </a:graphicData>
        </a:graphic>
      </p:graphicFrame>
      <p:sp>
        <p:nvSpPr>
          <p:cNvPr id="4" name="Text Placeholder 3">
            <a:extLst>
              <a:ext uri="{FF2B5EF4-FFF2-40B4-BE49-F238E27FC236}">
                <a16:creationId xmlns:a16="http://schemas.microsoft.com/office/drawing/2014/main" id="{2D8AA9D6-6D72-4269-8B84-F62277E54A2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864798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69D8-2152-41BC-8132-5EE56C0AB721}"/>
              </a:ext>
            </a:extLst>
          </p:cNvPr>
          <p:cNvSpPr>
            <a:spLocks noGrp="1"/>
          </p:cNvSpPr>
          <p:nvPr>
            <p:ph type="title"/>
          </p:nvPr>
        </p:nvSpPr>
        <p:spPr/>
        <p:txBody>
          <a:bodyPr/>
          <a:lstStyle/>
          <a:p>
            <a:r>
              <a:rPr lang="en-US"/>
              <a:t>Instagram Posts Table | Social media facelift - 7 of 22</a:t>
            </a:r>
          </a:p>
        </p:txBody>
      </p:sp>
      <p:graphicFrame>
        <p:nvGraphicFramePr>
          <p:cNvPr id="5" name="Table Placeholder 4">
            <a:extLst>
              <a:ext uri="{FF2B5EF4-FFF2-40B4-BE49-F238E27FC236}">
                <a16:creationId xmlns:a16="http://schemas.microsoft.com/office/drawing/2014/main" id="{CE577B5D-93D7-4269-B002-8AA681B0E601}"/>
              </a:ext>
            </a:extLst>
          </p:cNvPr>
          <p:cNvGraphicFramePr>
            <a:graphicFrameLocks noGrp="1"/>
          </p:cNvGraphicFramePr>
          <p:nvPr>
            <p:ph type="tbl" sz="quarter" idx="13"/>
            <p:extLst>
              <p:ext uri="{D42A27DB-BD31-4B8C-83A1-F6EECF244321}">
                <p14:modId xmlns:p14="http://schemas.microsoft.com/office/powerpoint/2010/main" val="2112277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59242998"/>
                    </a:ext>
                  </a:extLst>
                </a:gridCol>
                <a:gridCol w="1975104">
                  <a:extLst>
                    <a:ext uri="{9D8B030D-6E8A-4147-A177-3AD203B41FA5}">
                      <a16:colId xmlns:a16="http://schemas.microsoft.com/office/drawing/2014/main" val="893926743"/>
                    </a:ext>
                  </a:extLst>
                </a:gridCol>
                <a:gridCol w="905256">
                  <a:extLst>
                    <a:ext uri="{9D8B030D-6E8A-4147-A177-3AD203B41FA5}">
                      <a16:colId xmlns:a16="http://schemas.microsoft.com/office/drawing/2014/main" val="164176597"/>
                    </a:ext>
                  </a:extLst>
                </a:gridCol>
                <a:gridCol w="905256">
                  <a:extLst>
                    <a:ext uri="{9D8B030D-6E8A-4147-A177-3AD203B41FA5}">
                      <a16:colId xmlns:a16="http://schemas.microsoft.com/office/drawing/2014/main" val="524958067"/>
                    </a:ext>
                  </a:extLst>
                </a:gridCol>
                <a:gridCol w="905256">
                  <a:extLst>
                    <a:ext uri="{9D8B030D-6E8A-4147-A177-3AD203B41FA5}">
                      <a16:colId xmlns:a16="http://schemas.microsoft.com/office/drawing/2014/main" val="3506721346"/>
                    </a:ext>
                  </a:extLst>
                </a:gridCol>
                <a:gridCol w="905256">
                  <a:extLst>
                    <a:ext uri="{9D8B030D-6E8A-4147-A177-3AD203B41FA5}">
                      <a16:colId xmlns:a16="http://schemas.microsoft.com/office/drawing/2014/main" val="491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113451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- 2023-04-24 17:21:02</a:t>
                      </a:r>
                      <a:r>
                        <a:rPr kumimoji="0" lang="en-US" sz="1000" b="0" i="0" u="none" strike="noStrike" kern="1200" cap="none" spc="0" normalizeH="0" baseline="0" noProof="0">
                          <a:ln>
                            <a:noFill/>
                          </a:ln>
                          <a:solidFill>
                            <a:prstClr val="black"/>
                          </a:solidFill>
                          <a:effectLst/>
                          <a:uLnTx/>
                          <a:uFillTx/>
                          <a:latin typeface="Calibri"/>
                          <a:ea typeface="+mn-ea"/>
                          <a:cs typeface="+mn-cs"/>
                        </a:rPr>
                        <a:t>
 Podcast auf Youtube? Ja, das geht! Spotify bietet Videos zum Podcast an und Youtube bietet nun Podcast für Videos an.💡
Wir haben für Dich alle Schritte zusammengefasst, damit Du zukünftig super easy Deinen Podcast auf Youtube erstellen kannst.🎙
#podcast #youtubepodcast #podcaster #youtubenews #socialmedianews #socialmediaguru #socialmediatools #socialmediafürunternehmen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https://quintly-image-storage.s3.amazonaws.com/56dd71d8ae930d401e72212fc723b43e/2ebcf24c5f110105971d41631985ed26.jpg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0.5845 %</a:t>
                      </a:r>
                    </a:p>
                  </a:txBody>
                  <a:tcPr/>
                </a:tc>
                <a:extLst>
                  <a:ext uri="{0D108BD9-81ED-4DB2-BD59-A6C34878D82A}">
                    <a16:rowId xmlns:a16="http://schemas.microsoft.com/office/drawing/2014/main" val="3366476893"/>
                  </a:ext>
                </a:extLst>
              </a:tr>
            </a:tbl>
          </a:graphicData>
        </a:graphic>
      </p:graphicFrame>
      <p:sp>
        <p:nvSpPr>
          <p:cNvPr id="4" name="Text Placeholder 3">
            <a:extLst>
              <a:ext uri="{FF2B5EF4-FFF2-40B4-BE49-F238E27FC236}">
                <a16:creationId xmlns:a16="http://schemas.microsoft.com/office/drawing/2014/main" id="{E94DC182-C951-4E22-85C4-5333D85CA7D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898599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88FEB-1E21-4E07-BFDF-07E8DB26F226}"/>
              </a:ext>
            </a:extLst>
          </p:cNvPr>
          <p:cNvSpPr>
            <a:spLocks noGrp="1"/>
          </p:cNvSpPr>
          <p:nvPr>
            <p:ph type="title"/>
          </p:nvPr>
        </p:nvSpPr>
        <p:spPr/>
        <p:txBody>
          <a:bodyPr/>
          <a:lstStyle/>
          <a:p>
            <a:r>
              <a:rPr lang="en-US"/>
              <a:t>Instagram Posts Table | Social media facelift - 8 of 22</a:t>
            </a:r>
          </a:p>
        </p:txBody>
      </p:sp>
      <p:graphicFrame>
        <p:nvGraphicFramePr>
          <p:cNvPr id="5" name="Table Placeholder 4">
            <a:extLst>
              <a:ext uri="{FF2B5EF4-FFF2-40B4-BE49-F238E27FC236}">
                <a16:creationId xmlns:a16="http://schemas.microsoft.com/office/drawing/2014/main" id="{EC36FE81-5DE0-48B2-9CCE-C118B0D00C13}"/>
              </a:ext>
            </a:extLst>
          </p:cNvPr>
          <p:cNvGraphicFramePr>
            <a:graphicFrameLocks noGrp="1"/>
          </p:cNvGraphicFramePr>
          <p:nvPr>
            <p:ph type="tbl" sz="quarter" idx="13"/>
            <p:extLst>
              <p:ext uri="{D42A27DB-BD31-4B8C-83A1-F6EECF244321}">
                <p14:modId xmlns:p14="http://schemas.microsoft.com/office/powerpoint/2010/main" val="2363398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37186195"/>
                    </a:ext>
                  </a:extLst>
                </a:gridCol>
                <a:gridCol w="1975104">
                  <a:extLst>
                    <a:ext uri="{9D8B030D-6E8A-4147-A177-3AD203B41FA5}">
                      <a16:colId xmlns:a16="http://schemas.microsoft.com/office/drawing/2014/main" val="2793126295"/>
                    </a:ext>
                  </a:extLst>
                </a:gridCol>
                <a:gridCol w="905256">
                  <a:extLst>
                    <a:ext uri="{9D8B030D-6E8A-4147-A177-3AD203B41FA5}">
                      <a16:colId xmlns:a16="http://schemas.microsoft.com/office/drawing/2014/main" val="300467390"/>
                    </a:ext>
                  </a:extLst>
                </a:gridCol>
                <a:gridCol w="905256">
                  <a:extLst>
                    <a:ext uri="{9D8B030D-6E8A-4147-A177-3AD203B41FA5}">
                      <a16:colId xmlns:a16="http://schemas.microsoft.com/office/drawing/2014/main" val="3176505535"/>
                    </a:ext>
                  </a:extLst>
                </a:gridCol>
                <a:gridCol w="905256">
                  <a:extLst>
                    <a:ext uri="{9D8B030D-6E8A-4147-A177-3AD203B41FA5}">
                      <a16:colId xmlns:a16="http://schemas.microsoft.com/office/drawing/2014/main" val="3087359400"/>
                    </a:ext>
                  </a:extLst>
                </a:gridCol>
                <a:gridCol w="905256">
                  <a:extLst>
                    <a:ext uri="{9D8B030D-6E8A-4147-A177-3AD203B41FA5}">
                      <a16:colId xmlns:a16="http://schemas.microsoft.com/office/drawing/2014/main" val="391964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3468419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- 2023-04-20 18:11:00</a:t>
                      </a:r>
                      <a:r>
                        <a:rPr kumimoji="0" lang="en-US" sz="1000" b="0" i="0" u="none" strike="noStrike" kern="1200" cap="none" spc="0" normalizeH="0" baseline="0" noProof="0">
                          <a:ln>
                            <a:noFill/>
                          </a:ln>
                          <a:solidFill>
                            <a:prstClr val="black"/>
                          </a:solidFill>
                          <a:effectLst/>
                          <a:uLnTx/>
                          <a:uFillTx/>
                          <a:latin typeface="Calibri"/>
                          <a:ea typeface="+mn-ea"/>
                          <a:cs typeface="+mn-cs"/>
                        </a:rPr>
                        <a:t>
 Kann künstliche Intelligenz Dich bei Deinen täglichen Social Media Tasks unterstützen? 🤔
Fakt ist, dass viele Tools wie Canva oder Adobe Sparks schon mit KI arbeiten, um Dir zum Beispiel in der kreativen Gestaltung zu unterstützen. Die rasante Entwicklung von ChatGPT und DALL-E 2 ruft jedoch auch gemischte Gefühle bei manchen Content Creator und Jurist:innen hervor.
Aber welche Möglichkeiten ergeben sich überhaupt durch künstliche Intelligenz? Und wie schätzen wir KI in Bezug auf Social Media ein? Das erfährst Du in unserem Blog-Artikel. Den Link findest Du in unserer Bio. 🧡
#künstlicheintelligenz #ki #ai #chatgpt #socialmediaki #socialmedialernen #socialmediaguru #socialmediatools #socialmediamarketing #socialmedia #businessforbusiness #weiterentwicklung #contentcreation #contentproduktion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https://quintly-image-storage.s3.amazonaws.com/56dd71d8ae930d401e72212fc723b43e/be3bc4a857fb27c938c56e42858b1f84.jpg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1.0650 %</a:t>
                      </a:r>
                    </a:p>
                  </a:txBody>
                  <a:tcPr/>
                </a:tc>
                <a:extLst>
                  <a:ext uri="{0D108BD9-81ED-4DB2-BD59-A6C34878D82A}">
                    <a16:rowId xmlns:a16="http://schemas.microsoft.com/office/drawing/2014/main" val="3605358754"/>
                  </a:ext>
                </a:extLst>
              </a:tr>
            </a:tbl>
          </a:graphicData>
        </a:graphic>
      </p:graphicFrame>
      <p:sp>
        <p:nvSpPr>
          <p:cNvPr id="4" name="Text Placeholder 3">
            <a:extLst>
              <a:ext uri="{FF2B5EF4-FFF2-40B4-BE49-F238E27FC236}">
                <a16:creationId xmlns:a16="http://schemas.microsoft.com/office/drawing/2014/main" id="{E59FF962-A4D6-4CFE-865D-DE909BB8D868}"/>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183068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99AAD-933B-4313-BC5B-27C714073116}"/>
              </a:ext>
            </a:extLst>
          </p:cNvPr>
          <p:cNvSpPr>
            <a:spLocks noGrp="1"/>
          </p:cNvSpPr>
          <p:nvPr>
            <p:ph type="title"/>
          </p:nvPr>
        </p:nvSpPr>
        <p:spPr/>
        <p:txBody>
          <a:bodyPr/>
          <a:lstStyle/>
          <a:p>
            <a:r>
              <a:rPr lang="en-US"/>
              <a:t>Instagram Posts Table | Social media facelift - 9 of 22</a:t>
            </a:r>
          </a:p>
        </p:txBody>
      </p:sp>
      <p:graphicFrame>
        <p:nvGraphicFramePr>
          <p:cNvPr id="5" name="Table Placeholder 4">
            <a:extLst>
              <a:ext uri="{FF2B5EF4-FFF2-40B4-BE49-F238E27FC236}">
                <a16:creationId xmlns:a16="http://schemas.microsoft.com/office/drawing/2014/main" id="{D27F355D-BC13-4721-830F-9ADAAEE16D86}"/>
              </a:ext>
            </a:extLst>
          </p:cNvPr>
          <p:cNvGraphicFramePr>
            <a:graphicFrameLocks noGrp="1"/>
          </p:cNvGraphicFramePr>
          <p:nvPr>
            <p:ph type="tbl" sz="quarter" idx="13"/>
            <p:extLst>
              <p:ext uri="{D42A27DB-BD31-4B8C-83A1-F6EECF244321}">
                <p14:modId xmlns:p14="http://schemas.microsoft.com/office/powerpoint/2010/main" val="432437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7559912"/>
                    </a:ext>
                  </a:extLst>
                </a:gridCol>
                <a:gridCol w="1975104">
                  <a:extLst>
                    <a:ext uri="{9D8B030D-6E8A-4147-A177-3AD203B41FA5}">
                      <a16:colId xmlns:a16="http://schemas.microsoft.com/office/drawing/2014/main" val="3184141178"/>
                    </a:ext>
                  </a:extLst>
                </a:gridCol>
                <a:gridCol w="905256">
                  <a:extLst>
                    <a:ext uri="{9D8B030D-6E8A-4147-A177-3AD203B41FA5}">
                      <a16:colId xmlns:a16="http://schemas.microsoft.com/office/drawing/2014/main" val="2762750473"/>
                    </a:ext>
                  </a:extLst>
                </a:gridCol>
                <a:gridCol w="905256">
                  <a:extLst>
                    <a:ext uri="{9D8B030D-6E8A-4147-A177-3AD203B41FA5}">
                      <a16:colId xmlns:a16="http://schemas.microsoft.com/office/drawing/2014/main" val="2695077232"/>
                    </a:ext>
                  </a:extLst>
                </a:gridCol>
                <a:gridCol w="905256">
                  <a:extLst>
                    <a:ext uri="{9D8B030D-6E8A-4147-A177-3AD203B41FA5}">
                      <a16:colId xmlns:a16="http://schemas.microsoft.com/office/drawing/2014/main" val="3605918173"/>
                    </a:ext>
                  </a:extLst>
                </a:gridCol>
                <a:gridCol w="905256">
                  <a:extLst>
                    <a:ext uri="{9D8B030D-6E8A-4147-A177-3AD203B41FA5}">
                      <a16:colId xmlns:a16="http://schemas.microsoft.com/office/drawing/2014/main" val="381220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313880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- 2023-04-12 11:20:34</a:t>
                      </a:r>
                      <a:r>
                        <a:rPr kumimoji="0" lang="en-US" sz="1000" b="0" i="0" u="none" strike="noStrike" kern="1200" cap="none" spc="0" normalizeH="0" baseline="0" noProof="0">
                          <a:ln>
                            <a:noFill/>
                          </a:ln>
                          <a:solidFill>
                            <a:prstClr val="black"/>
                          </a:solidFill>
                          <a:effectLst/>
                          <a:uLnTx/>
                          <a:uFillTx/>
                          <a:latin typeface="Calibri"/>
                          <a:ea typeface="+mn-ea"/>
                          <a:cs typeface="+mn-cs"/>
                        </a:rPr>
                        <a:t>
 Unser Menü des Tages servieren wir Dir gerne am 9. &amp; 10. Mai auf der OMR in Hamburg 🍾 
Triff uns auf dem Festival und erfahre, wie Du Dein Social Media Management mit facelift perfekt würzen und Deine Suppe auch mit mehreren Köchen kochen kannst – ohne sie zu versalzen. 🧑‍🍳🧂
👉 Vereinbare jetzt Deinen ganz persönlichen Termin mit uns: https://hubs.ly/Q01L5PJ80 (Link auch in unserer Bio)
#omr2023 #socialmdiamanagement #socialmediamarketing #socialmediatool #socialmedialernen #omrfestival #socialmediastrategy #socialmediaguru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https://quintly-image-storage.s3.amazonaws.com/56dd71d8ae930d401e72212fc723b43e/50bd279d7ce35fe8b374079637e6bcee.jpg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1.2319 %</a:t>
                      </a:r>
                    </a:p>
                  </a:txBody>
                  <a:tcPr/>
                </a:tc>
                <a:extLst>
                  <a:ext uri="{0D108BD9-81ED-4DB2-BD59-A6C34878D82A}">
                    <a16:rowId xmlns:a16="http://schemas.microsoft.com/office/drawing/2014/main" val="1212638281"/>
                  </a:ext>
                </a:extLst>
              </a:tr>
            </a:tbl>
          </a:graphicData>
        </a:graphic>
      </p:graphicFrame>
      <p:sp>
        <p:nvSpPr>
          <p:cNvPr id="4" name="Text Placeholder 3">
            <a:extLst>
              <a:ext uri="{FF2B5EF4-FFF2-40B4-BE49-F238E27FC236}">
                <a16:creationId xmlns:a16="http://schemas.microsoft.com/office/drawing/2014/main" id="{F3FF0712-589F-41C2-9586-D91142F2D7AF}"/>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656585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C7B9-197F-4D57-9797-A271C73A0521}"/>
              </a:ext>
            </a:extLst>
          </p:cNvPr>
          <p:cNvSpPr>
            <a:spLocks noGrp="1"/>
          </p:cNvSpPr>
          <p:nvPr>
            <p:ph type="title"/>
          </p:nvPr>
        </p:nvSpPr>
        <p:spPr/>
        <p:txBody>
          <a:bodyPr/>
          <a:lstStyle/>
          <a:p>
            <a:r>
              <a:rPr lang="en-US"/>
              <a:t>Instagram Posts Table | Social media facelift - 10 of 22</a:t>
            </a:r>
          </a:p>
        </p:txBody>
      </p:sp>
      <p:graphicFrame>
        <p:nvGraphicFramePr>
          <p:cNvPr id="5" name="Table Placeholder 4">
            <a:extLst>
              <a:ext uri="{FF2B5EF4-FFF2-40B4-BE49-F238E27FC236}">
                <a16:creationId xmlns:a16="http://schemas.microsoft.com/office/drawing/2014/main" id="{2711AC5E-541A-4EF9-BA57-297E0DED8BD0}"/>
              </a:ext>
            </a:extLst>
          </p:cNvPr>
          <p:cNvGraphicFramePr>
            <a:graphicFrameLocks noGrp="1"/>
          </p:cNvGraphicFramePr>
          <p:nvPr>
            <p:ph type="tbl" sz="quarter" idx="13"/>
            <p:extLst>
              <p:ext uri="{D42A27DB-BD31-4B8C-83A1-F6EECF244321}">
                <p14:modId xmlns:p14="http://schemas.microsoft.com/office/powerpoint/2010/main" val="428381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6531916"/>
                    </a:ext>
                  </a:extLst>
                </a:gridCol>
                <a:gridCol w="1975104">
                  <a:extLst>
                    <a:ext uri="{9D8B030D-6E8A-4147-A177-3AD203B41FA5}">
                      <a16:colId xmlns:a16="http://schemas.microsoft.com/office/drawing/2014/main" val="1883174167"/>
                    </a:ext>
                  </a:extLst>
                </a:gridCol>
                <a:gridCol w="905256">
                  <a:extLst>
                    <a:ext uri="{9D8B030D-6E8A-4147-A177-3AD203B41FA5}">
                      <a16:colId xmlns:a16="http://schemas.microsoft.com/office/drawing/2014/main" val="2260715915"/>
                    </a:ext>
                  </a:extLst>
                </a:gridCol>
                <a:gridCol w="905256">
                  <a:extLst>
                    <a:ext uri="{9D8B030D-6E8A-4147-A177-3AD203B41FA5}">
                      <a16:colId xmlns:a16="http://schemas.microsoft.com/office/drawing/2014/main" val="3961115593"/>
                    </a:ext>
                  </a:extLst>
                </a:gridCol>
                <a:gridCol w="905256">
                  <a:extLst>
                    <a:ext uri="{9D8B030D-6E8A-4147-A177-3AD203B41FA5}">
                      <a16:colId xmlns:a16="http://schemas.microsoft.com/office/drawing/2014/main" val="577744350"/>
                    </a:ext>
                  </a:extLst>
                </a:gridCol>
                <a:gridCol w="905256">
                  <a:extLst>
                    <a:ext uri="{9D8B030D-6E8A-4147-A177-3AD203B41FA5}">
                      <a16:colId xmlns:a16="http://schemas.microsoft.com/office/drawing/2014/main" val="417476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43946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- 2023-04-11 18:06:00</a:t>
                      </a:r>
                      <a:r>
                        <a:rPr kumimoji="0" lang="en-US" sz="1000" b="0" i="0" u="none" strike="noStrike" kern="1200" cap="none" spc="0" normalizeH="0" baseline="0" noProof="0">
                          <a:ln>
                            <a:noFill/>
                          </a:ln>
                          <a:solidFill>
                            <a:prstClr val="black"/>
                          </a:solidFill>
                          <a:effectLst/>
                          <a:uLnTx/>
                          <a:uFillTx/>
                          <a:latin typeface="Calibri"/>
                          <a:ea typeface="+mn-ea"/>
                          <a:cs typeface="+mn-cs"/>
                        </a:rPr>
                        <a:t>
 Nike vs. adidas 🥊
Mit quintly konnten wir die Instagram Performance von Nike und adidas analysieren und waren vom Ergebnis erstaunt! Wir hätten auch nicht gedacht, dass Nike SO viel mehr Follower:innen hätte als adidas. 💡
#socialmediatool #socialmediaanalytics #socialmediareport #socialmediamarketing #socialmedlamanager #nike #adidas #socialmediaperformance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https://quintly-image-storage.s3.amazonaws.com/56dd71d8ae930d401e72212fc723b43e/d913513a032e58c2ef7f9008784ace0d.jpg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1.3948 %</a:t>
                      </a:r>
                    </a:p>
                  </a:txBody>
                  <a:tcPr/>
                </a:tc>
                <a:extLst>
                  <a:ext uri="{0D108BD9-81ED-4DB2-BD59-A6C34878D82A}">
                    <a16:rowId xmlns:a16="http://schemas.microsoft.com/office/drawing/2014/main" val="2675789887"/>
                  </a:ext>
                </a:extLst>
              </a:tr>
            </a:tbl>
          </a:graphicData>
        </a:graphic>
      </p:graphicFrame>
      <p:sp>
        <p:nvSpPr>
          <p:cNvPr id="4" name="Text Placeholder 3">
            <a:extLst>
              <a:ext uri="{FF2B5EF4-FFF2-40B4-BE49-F238E27FC236}">
                <a16:creationId xmlns:a16="http://schemas.microsoft.com/office/drawing/2014/main" id="{5D0E94E3-056C-4974-A8B9-F5B8DA5FCA7B}"/>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902271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022DB-5E4F-48F0-B7F5-0F147B3F73E2}"/>
              </a:ext>
            </a:extLst>
          </p:cNvPr>
          <p:cNvSpPr>
            <a:spLocks noGrp="1"/>
          </p:cNvSpPr>
          <p:nvPr>
            <p:ph type="title"/>
          </p:nvPr>
        </p:nvSpPr>
        <p:spPr/>
        <p:txBody>
          <a:bodyPr/>
          <a:lstStyle/>
          <a:p>
            <a:r>
              <a:rPr lang="en-US"/>
              <a:t>Instagram Posts Table | Social media facelift - 11 of 22</a:t>
            </a:r>
          </a:p>
        </p:txBody>
      </p:sp>
      <p:graphicFrame>
        <p:nvGraphicFramePr>
          <p:cNvPr id="5" name="Table Placeholder 4">
            <a:extLst>
              <a:ext uri="{FF2B5EF4-FFF2-40B4-BE49-F238E27FC236}">
                <a16:creationId xmlns:a16="http://schemas.microsoft.com/office/drawing/2014/main" id="{EF8E2EA3-A5FA-48E2-A8E6-0C870E9B4A4A}"/>
              </a:ext>
            </a:extLst>
          </p:cNvPr>
          <p:cNvGraphicFramePr>
            <a:graphicFrameLocks noGrp="1"/>
          </p:cNvGraphicFramePr>
          <p:nvPr>
            <p:ph type="tbl" sz="quarter" idx="13"/>
            <p:extLst>
              <p:ext uri="{D42A27DB-BD31-4B8C-83A1-F6EECF244321}">
                <p14:modId xmlns:p14="http://schemas.microsoft.com/office/powerpoint/2010/main" val="277798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01165220"/>
                    </a:ext>
                  </a:extLst>
                </a:gridCol>
                <a:gridCol w="1975104">
                  <a:extLst>
                    <a:ext uri="{9D8B030D-6E8A-4147-A177-3AD203B41FA5}">
                      <a16:colId xmlns:a16="http://schemas.microsoft.com/office/drawing/2014/main" val="2126852101"/>
                    </a:ext>
                  </a:extLst>
                </a:gridCol>
                <a:gridCol w="905256">
                  <a:extLst>
                    <a:ext uri="{9D8B030D-6E8A-4147-A177-3AD203B41FA5}">
                      <a16:colId xmlns:a16="http://schemas.microsoft.com/office/drawing/2014/main" val="4000087459"/>
                    </a:ext>
                  </a:extLst>
                </a:gridCol>
                <a:gridCol w="905256">
                  <a:extLst>
                    <a:ext uri="{9D8B030D-6E8A-4147-A177-3AD203B41FA5}">
                      <a16:colId xmlns:a16="http://schemas.microsoft.com/office/drawing/2014/main" val="2192651806"/>
                    </a:ext>
                  </a:extLst>
                </a:gridCol>
                <a:gridCol w="905256">
                  <a:extLst>
                    <a:ext uri="{9D8B030D-6E8A-4147-A177-3AD203B41FA5}">
                      <a16:colId xmlns:a16="http://schemas.microsoft.com/office/drawing/2014/main" val="677075835"/>
                    </a:ext>
                  </a:extLst>
                </a:gridCol>
                <a:gridCol w="905256">
                  <a:extLst>
                    <a:ext uri="{9D8B030D-6E8A-4147-A177-3AD203B41FA5}">
                      <a16:colId xmlns:a16="http://schemas.microsoft.com/office/drawing/2014/main" val="22574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421127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- 2023-04-04 16:17:02</a:t>
                      </a:r>
                      <a:r>
                        <a:rPr kumimoji="0" lang="en-US" sz="1000" b="0" i="0" u="none" strike="noStrike" kern="1200" cap="none" spc="0" normalizeH="0" baseline="0" noProof="0">
                          <a:ln>
                            <a:noFill/>
                          </a:ln>
                          <a:solidFill>
                            <a:prstClr val="black"/>
                          </a:solidFill>
                          <a:effectLst/>
                          <a:uLnTx/>
                          <a:uFillTx/>
                          <a:latin typeface="Calibri"/>
                          <a:ea typeface="+mn-ea"/>
                          <a:cs typeface="+mn-cs"/>
                        </a:rPr>
                        <a:t>
 Künstliche Intelligenzen klauen uns unsere Jobs! Stimmt das? Was denkst du darüber?
🚨 Disclaimer: Das ist nur ein Sketch und zeigt nicht die wahren Gedankengänge der gezeigten Personen.
#ki #chatgpt #kijobs #künstlicheintelligenz #socialmediatool #socialmediafürunternehmen #socialmedialernen #socialmediamarketing #chatgpt4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https://quintly-image-storage.s3.amazonaws.com/56dd71d8ae930d401e72212fc723b43e/2af499b6b1bfe6e9ed9cb7f68e2bc7a4.jpg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3.0711 %</a:t>
                      </a:r>
                    </a:p>
                  </a:txBody>
                  <a:tcPr/>
                </a:tc>
                <a:extLst>
                  <a:ext uri="{0D108BD9-81ED-4DB2-BD59-A6C34878D82A}">
                    <a16:rowId xmlns:a16="http://schemas.microsoft.com/office/drawing/2014/main" val="2632181981"/>
                  </a:ext>
                </a:extLst>
              </a:tr>
            </a:tbl>
          </a:graphicData>
        </a:graphic>
      </p:graphicFrame>
      <p:sp>
        <p:nvSpPr>
          <p:cNvPr id="4" name="Text Placeholder 3">
            <a:extLst>
              <a:ext uri="{FF2B5EF4-FFF2-40B4-BE49-F238E27FC236}">
                <a16:creationId xmlns:a16="http://schemas.microsoft.com/office/drawing/2014/main" id="{531A2866-EE6C-47C6-8184-423962C62DC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871085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DAF3E-4E85-45E6-805A-61F4EE7C7130}"/>
              </a:ext>
            </a:extLst>
          </p:cNvPr>
          <p:cNvSpPr>
            <a:spLocks noGrp="1"/>
          </p:cNvSpPr>
          <p:nvPr>
            <p:ph type="title"/>
          </p:nvPr>
        </p:nvSpPr>
        <p:spPr/>
        <p:txBody>
          <a:bodyPr/>
          <a:lstStyle/>
          <a:p>
            <a:r>
              <a:rPr lang="en-US"/>
              <a:t>Instagram Posts Table | Social media facelift - 12 of 22</a:t>
            </a:r>
          </a:p>
        </p:txBody>
      </p:sp>
      <p:graphicFrame>
        <p:nvGraphicFramePr>
          <p:cNvPr id="5" name="Table Placeholder 4">
            <a:extLst>
              <a:ext uri="{FF2B5EF4-FFF2-40B4-BE49-F238E27FC236}">
                <a16:creationId xmlns:a16="http://schemas.microsoft.com/office/drawing/2014/main" id="{F04234FF-A48B-4EBC-9BA1-4D762B31B96E}"/>
              </a:ext>
            </a:extLst>
          </p:cNvPr>
          <p:cNvGraphicFramePr>
            <a:graphicFrameLocks noGrp="1"/>
          </p:cNvGraphicFramePr>
          <p:nvPr>
            <p:ph type="tbl" sz="quarter" idx="13"/>
            <p:extLst>
              <p:ext uri="{D42A27DB-BD31-4B8C-83A1-F6EECF244321}">
                <p14:modId xmlns:p14="http://schemas.microsoft.com/office/powerpoint/2010/main" val="395459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26774299"/>
                    </a:ext>
                  </a:extLst>
                </a:gridCol>
                <a:gridCol w="1975104">
                  <a:extLst>
                    <a:ext uri="{9D8B030D-6E8A-4147-A177-3AD203B41FA5}">
                      <a16:colId xmlns:a16="http://schemas.microsoft.com/office/drawing/2014/main" val="749602447"/>
                    </a:ext>
                  </a:extLst>
                </a:gridCol>
                <a:gridCol w="905256">
                  <a:extLst>
                    <a:ext uri="{9D8B030D-6E8A-4147-A177-3AD203B41FA5}">
                      <a16:colId xmlns:a16="http://schemas.microsoft.com/office/drawing/2014/main" val="855158183"/>
                    </a:ext>
                  </a:extLst>
                </a:gridCol>
                <a:gridCol w="905256">
                  <a:extLst>
                    <a:ext uri="{9D8B030D-6E8A-4147-A177-3AD203B41FA5}">
                      <a16:colId xmlns:a16="http://schemas.microsoft.com/office/drawing/2014/main" val="2650428138"/>
                    </a:ext>
                  </a:extLst>
                </a:gridCol>
                <a:gridCol w="905256">
                  <a:extLst>
                    <a:ext uri="{9D8B030D-6E8A-4147-A177-3AD203B41FA5}">
                      <a16:colId xmlns:a16="http://schemas.microsoft.com/office/drawing/2014/main" val="152994510"/>
                    </a:ext>
                  </a:extLst>
                </a:gridCol>
                <a:gridCol w="905256">
                  <a:extLst>
                    <a:ext uri="{9D8B030D-6E8A-4147-A177-3AD203B41FA5}">
                      <a16:colId xmlns:a16="http://schemas.microsoft.com/office/drawing/2014/main" val="2250725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60234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- 2023-03-31 12:06:21</a:t>
                      </a:r>
                      <a:r>
                        <a:rPr kumimoji="0" lang="en-US" sz="1000" b="0" i="0" u="none" strike="noStrike" kern="1200" cap="none" spc="0" normalizeH="0" baseline="0" noProof="0">
                          <a:ln>
                            <a:noFill/>
                          </a:ln>
                          <a:solidFill>
                            <a:prstClr val="black"/>
                          </a:solidFill>
                          <a:effectLst/>
                          <a:uLnTx/>
                          <a:uFillTx/>
                          <a:latin typeface="Calibri"/>
                          <a:ea typeface="+mn-ea"/>
                          <a:cs typeface="+mn-cs"/>
                        </a:rPr>
                        <a:t>
 Instagram Stories bietet jede Menge Optionen, um Deine Community zur Interaktion aufzurufen. 📈
Wir zeigen Dir drei Ideen, wie Du Deine Stories noch besser gestalten kannst, damit Deine Community Deine Stories lieben! 😍
#socialmediaguru #instagramtipps #instagramlernen #instagramstories #socialmediatipps #socialmedialernen #socialmediamarketing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https://quintly-image-storage.s3.amazonaws.com/56dd71d8ae930d401e72212fc723b43e/5c546354b5e6b26b05a46e85d3f51b42.jpg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1.5111 %</a:t>
                      </a:r>
                    </a:p>
                  </a:txBody>
                  <a:tcPr/>
                </a:tc>
                <a:extLst>
                  <a:ext uri="{0D108BD9-81ED-4DB2-BD59-A6C34878D82A}">
                    <a16:rowId xmlns:a16="http://schemas.microsoft.com/office/drawing/2014/main" val="265019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- 2023-03-28 15:01:33</a:t>
                      </a:r>
                      <a:r>
                        <a:rPr kumimoji="0" lang="en-US" sz="1000" b="0" i="0" u="none" strike="noStrike" kern="1200" cap="none" spc="0" normalizeH="0" baseline="0" noProof="0">
                          <a:ln>
                            <a:noFill/>
                          </a:ln>
                          <a:solidFill>
                            <a:prstClr val="black"/>
                          </a:solidFill>
                          <a:effectLst/>
                          <a:uLnTx/>
                          <a:uFillTx/>
                          <a:latin typeface="Calibri"/>
                          <a:ea typeface="+mn-ea"/>
                          <a:cs typeface="+mn-cs"/>
                        </a:rPr>
                        <a:t>
 Bist du Team Netflix, Amazon Prime Video oder Disney+? 🧐
Mit quintly haben wir die drei Brands auf Instagam analysiert und herausgefunden, wer das höchste Engagement auf Instagram hat.
#socialmediamanagement #analytics #socialmediareport #socialmediatool #netflix #amazonprimevideo #disneyplus #streamingdienst #socialmdiaguru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https://quintly-image-storage.s3.amazonaws.com/56dd71d8ae930d401e72212fc723b43e/fb1461c5188a204e9346ad02e1adf2b7.jpg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0.8413 %</a:t>
                      </a:r>
                    </a:p>
                  </a:txBody>
                  <a:tcPr/>
                </a:tc>
                <a:extLst>
                  <a:ext uri="{0D108BD9-81ED-4DB2-BD59-A6C34878D82A}">
                    <a16:rowId xmlns:a16="http://schemas.microsoft.com/office/drawing/2014/main" val="2922400204"/>
                  </a:ext>
                </a:extLst>
              </a:tr>
            </a:tbl>
          </a:graphicData>
        </a:graphic>
      </p:graphicFrame>
      <p:sp>
        <p:nvSpPr>
          <p:cNvPr id="4" name="Text Placeholder 3">
            <a:extLst>
              <a:ext uri="{FF2B5EF4-FFF2-40B4-BE49-F238E27FC236}">
                <a16:creationId xmlns:a16="http://schemas.microsoft.com/office/drawing/2014/main" id="{85329173-F335-4F0D-9796-1400E011779E}"/>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577699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8D4A-21EF-4C56-AE5F-D288368E6AE6}"/>
              </a:ext>
            </a:extLst>
          </p:cNvPr>
          <p:cNvSpPr>
            <a:spLocks noGrp="1"/>
          </p:cNvSpPr>
          <p:nvPr>
            <p:ph type="title"/>
          </p:nvPr>
        </p:nvSpPr>
        <p:spPr/>
        <p:txBody>
          <a:bodyPr/>
          <a:lstStyle/>
          <a:p>
            <a:r>
              <a:rPr lang="en-US"/>
              <a:t>Instagram Posts Table | Social media facelift - 13 of 22</a:t>
            </a:r>
          </a:p>
        </p:txBody>
      </p:sp>
      <p:graphicFrame>
        <p:nvGraphicFramePr>
          <p:cNvPr id="5" name="Table Placeholder 4">
            <a:extLst>
              <a:ext uri="{FF2B5EF4-FFF2-40B4-BE49-F238E27FC236}">
                <a16:creationId xmlns:a16="http://schemas.microsoft.com/office/drawing/2014/main" id="{E905540B-C7C9-48A8-95FA-21E3C5F22236}"/>
              </a:ext>
            </a:extLst>
          </p:cNvPr>
          <p:cNvGraphicFramePr>
            <a:graphicFrameLocks noGrp="1"/>
          </p:cNvGraphicFramePr>
          <p:nvPr>
            <p:ph type="tbl" sz="quarter" idx="13"/>
            <p:extLst>
              <p:ext uri="{D42A27DB-BD31-4B8C-83A1-F6EECF244321}">
                <p14:modId xmlns:p14="http://schemas.microsoft.com/office/powerpoint/2010/main" val="3480842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05265188"/>
                    </a:ext>
                  </a:extLst>
                </a:gridCol>
                <a:gridCol w="1975104">
                  <a:extLst>
                    <a:ext uri="{9D8B030D-6E8A-4147-A177-3AD203B41FA5}">
                      <a16:colId xmlns:a16="http://schemas.microsoft.com/office/drawing/2014/main" val="3375117991"/>
                    </a:ext>
                  </a:extLst>
                </a:gridCol>
                <a:gridCol w="905256">
                  <a:extLst>
                    <a:ext uri="{9D8B030D-6E8A-4147-A177-3AD203B41FA5}">
                      <a16:colId xmlns:a16="http://schemas.microsoft.com/office/drawing/2014/main" val="2974659553"/>
                    </a:ext>
                  </a:extLst>
                </a:gridCol>
                <a:gridCol w="905256">
                  <a:extLst>
                    <a:ext uri="{9D8B030D-6E8A-4147-A177-3AD203B41FA5}">
                      <a16:colId xmlns:a16="http://schemas.microsoft.com/office/drawing/2014/main" val="121439711"/>
                    </a:ext>
                  </a:extLst>
                </a:gridCol>
                <a:gridCol w="905256">
                  <a:extLst>
                    <a:ext uri="{9D8B030D-6E8A-4147-A177-3AD203B41FA5}">
                      <a16:colId xmlns:a16="http://schemas.microsoft.com/office/drawing/2014/main" val="1030402958"/>
                    </a:ext>
                  </a:extLst>
                </a:gridCol>
                <a:gridCol w="905256">
                  <a:extLst>
                    <a:ext uri="{9D8B030D-6E8A-4147-A177-3AD203B41FA5}">
                      <a16:colId xmlns:a16="http://schemas.microsoft.com/office/drawing/2014/main" val="180114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1862330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- 2023-03-27 16:54:56</a:t>
                      </a:r>
                      <a:r>
                        <a:rPr kumimoji="0" lang="en-US" sz="1000" b="0" i="0" u="none" strike="noStrike" kern="1200" cap="none" spc="0" normalizeH="0" baseline="0" noProof="0">
                          <a:ln>
                            <a:noFill/>
                          </a:ln>
                          <a:solidFill>
                            <a:prstClr val="black"/>
                          </a:solidFill>
                          <a:effectLst/>
                          <a:uLnTx/>
                          <a:uFillTx/>
                          <a:latin typeface="Calibri"/>
                          <a:ea typeface="+mn-ea"/>
                          <a:cs typeface="+mn-cs"/>
                        </a:rPr>
                        <a:t>
 Der CEO von TikTok hatte letzte Woche eine mehrstündige Anhörung vor dem amerikanischen Kongress. 😦
Viele Medien berichten, dass er den Kongress nicht überzeugen konnte, dass TikTok eine datensichere App wäre und China keinen Zugang zu den persönlichen Daten der amerikanischen Nutzer:innen hätte. 
Was denkst Du? Wird TikTok bald in den USA verboten?
#tiktokban #tiktokverbot #usacongress #socialmedianews #neuigkeiten #socialmedia #tiktoknews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https://quintly-image-storage.s3.amazonaws.com/56dd71d8ae930d401e72212fc723b43e/0b46ac61bff69e222b027c4a21dc7871.jpg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0.7295 %</a:t>
                      </a:r>
                    </a:p>
                  </a:txBody>
                  <a:tcPr/>
                </a:tc>
                <a:extLst>
                  <a:ext uri="{0D108BD9-81ED-4DB2-BD59-A6C34878D82A}">
                    <a16:rowId xmlns:a16="http://schemas.microsoft.com/office/drawing/2014/main" val="2423360428"/>
                  </a:ext>
                </a:extLst>
              </a:tr>
            </a:tbl>
          </a:graphicData>
        </a:graphic>
      </p:graphicFrame>
      <p:sp>
        <p:nvSpPr>
          <p:cNvPr id="4" name="Text Placeholder 3">
            <a:extLst>
              <a:ext uri="{FF2B5EF4-FFF2-40B4-BE49-F238E27FC236}">
                <a16:creationId xmlns:a16="http://schemas.microsoft.com/office/drawing/2014/main" id="{893F18B9-4C0F-4161-959F-623D2A94D0F3}"/>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263915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BC17-5EF1-48D3-BA72-9042F1ACF1D8}"/>
              </a:ext>
            </a:extLst>
          </p:cNvPr>
          <p:cNvSpPr>
            <a:spLocks noGrp="1"/>
          </p:cNvSpPr>
          <p:nvPr>
            <p:ph type="title"/>
          </p:nvPr>
        </p:nvSpPr>
        <p:spPr/>
        <p:txBody>
          <a:bodyPr/>
          <a:lstStyle/>
          <a:p>
            <a:r>
              <a:rPr lang="en-US"/>
              <a:t>Instagram Posts Table | Social media facelift - 14 of 22</a:t>
            </a:r>
          </a:p>
        </p:txBody>
      </p:sp>
      <p:graphicFrame>
        <p:nvGraphicFramePr>
          <p:cNvPr id="5" name="Table Placeholder 4">
            <a:extLst>
              <a:ext uri="{FF2B5EF4-FFF2-40B4-BE49-F238E27FC236}">
                <a16:creationId xmlns:a16="http://schemas.microsoft.com/office/drawing/2014/main" id="{A8F7D6F2-B7BD-4664-B8B1-54B851012CED}"/>
              </a:ext>
            </a:extLst>
          </p:cNvPr>
          <p:cNvGraphicFramePr>
            <a:graphicFrameLocks noGrp="1"/>
          </p:cNvGraphicFramePr>
          <p:nvPr>
            <p:ph type="tbl" sz="quarter" idx="13"/>
            <p:extLst>
              <p:ext uri="{D42A27DB-BD31-4B8C-83A1-F6EECF244321}">
                <p14:modId xmlns:p14="http://schemas.microsoft.com/office/powerpoint/2010/main" val="112209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31414133"/>
                    </a:ext>
                  </a:extLst>
                </a:gridCol>
                <a:gridCol w="1975104">
                  <a:extLst>
                    <a:ext uri="{9D8B030D-6E8A-4147-A177-3AD203B41FA5}">
                      <a16:colId xmlns:a16="http://schemas.microsoft.com/office/drawing/2014/main" val="1411184832"/>
                    </a:ext>
                  </a:extLst>
                </a:gridCol>
                <a:gridCol w="905256">
                  <a:extLst>
                    <a:ext uri="{9D8B030D-6E8A-4147-A177-3AD203B41FA5}">
                      <a16:colId xmlns:a16="http://schemas.microsoft.com/office/drawing/2014/main" val="3679183580"/>
                    </a:ext>
                  </a:extLst>
                </a:gridCol>
                <a:gridCol w="905256">
                  <a:extLst>
                    <a:ext uri="{9D8B030D-6E8A-4147-A177-3AD203B41FA5}">
                      <a16:colId xmlns:a16="http://schemas.microsoft.com/office/drawing/2014/main" val="216230939"/>
                    </a:ext>
                  </a:extLst>
                </a:gridCol>
                <a:gridCol w="905256">
                  <a:extLst>
                    <a:ext uri="{9D8B030D-6E8A-4147-A177-3AD203B41FA5}">
                      <a16:colId xmlns:a16="http://schemas.microsoft.com/office/drawing/2014/main" val="3269552811"/>
                    </a:ext>
                  </a:extLst>
                </a:gridCol>
                <a:gridCol w="905256">
                  <a:extLst>
                    <a:ext uri="{9D8B030D-6E8A-4147-A177-3AD203B41FA5}">
                      <a16:colId xmlns:a16="http://schemas.microsoft.com/office/drawing/2014/main" val="39591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175475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- 2023-03-23 15:10:02</a:t>
                      </a:r>
                      <a:r>
                        <a:rPr kumimoji="0" lang="en-US" sz="1000" b="0" i="0" u="none" strike="noStrike" kern="1200" cap="none" spc="0" normalizeH="0" baseline="0" noProof="0">
                          <a:ln>
                            <a:noFill/>
                          </a:ln>
                          <a:solidFill>
                            <a:prstClr val="black"/>
                          </a:solidFill>
                          <a:effectLst/>
                          <a:uLnTx/>
                          <a:uFillTx/>
                          <a:latin typeface="Calibri"/>
                          <a:ea typeface="+mn-ea"/>
                          <a:cs typeface="+mn-cs"/>
                        </a:rPr>
                        <a:t>
 Konfetti und Bass: Marketing für Festivals – on- und offline. 🪩
In der neuesten Folge unseres Podcasts sprechen wir mit dem Open Beatz Festival CEO &amp; Founder Florian Gebauer über seine Arbeit, die Marketingmaßnahmen des Festivals und wie sich das Publikum mit der Zeit entwickelt hat.💡
Das openbeatz ist in Süddeutschland übrigens das größte OpenAir Festival für elektronische Musik, das jedes Jahr im Juli stattfindet.
Link zum Podcast in unserer Bio! 🤝
#openbeatz #floriangebauer #elektrofestival #festivalzeit #marketingstrategie #socialmedialernen #podcast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https://quintly-image-storage.s3.amazonaws.com/56dd71d8ae930d401e72212fc723b43e/0d86107475df05405d5baf49f42c06b5.jpg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0.3367 %</a:t>
                      </a:r>
                    </a:p>
                  </a:txBody>
                  <a:tcPr/>
                </a:tc>
                <a:extLst>
                  <a:ext uri="{0D108BD9-81ED-4DB2-BD59-A6C34878D82A}">
                    <a16:rowId xmlns:a16="http://schemas.microsoft.com/office/drawing/2014/main" val="3271509683"/>
                  </a:ext>
                </a:extLst>
              </a:tr>
            </a:tbl>
          </a:graphicData>
        </a:graphic>
      </p:graphicFrame>
      <p:sp>
        <p:nvSpPr>
          <p:cNvPr id="4" name="Text Placeholder 3">
            <a:extLst>
              <a:ext uri="{FF2B5EF4-FFF2-40B4-BE49-F238E27FC236}">
                <a16:creationId xmlns:a16="http://schemas.microsoft.com/office/drawing/2014/main" id="{E071C278-C28D-4DBF-84C4-A5F185F04456}"/>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213628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FB670-B4FA-44AD-9E43-CAA8587D3479}"/>
              </a:ext>
            </a:extLst>
          </p:cNvPr>
          <p:cNvSpPr>
            <a:spLocks noGrp="1"/>
          </p:cNvSpPr>
          <p:nvPr>
            <p:ph type="title"/>
          </p:nvPr>
        </p:nvSpPr>
        <p:spPr/>
        <p:txBody>
          <a:bodyPr/>
          <a:lstStyle/>
          <a:p>
            <a:r>
              <a:rPr lang="en-US"/>
              <a:t>Instagram Posts Table | Social media facelift - 15 of 22</a:t>
            </a:r>
          </a:p>
        </p:txBody>
      </p:sp>
      <p:graphicFrame>
        <p:nvGraphicFramePr>
          <p:cNvPr id="5" name="Table Placeholder 4">
            <a:extLst>
              <a:ext uri="{FF2B5EF4-FFF2-40B4-BE49-F238E27FC236}">
                <a16:creationId xmlns:a16="http://schemas.microsoft.com/office/drawing/2014/main" id="{45086779-5568-4222-9103-A15172A3A0EC}"/>
              </a:ext>
            </a:extLst>
          </p:cNvPr>
          <p:cNvGraphicFramePr>
            <a:graphicFrameLocks noGrp="1"/>
          </p:cNvGraphicFramePr>
          <p:nvPr>
            <p:ph type="tbl" sz="quarter" idx="13"/>
            <p:extLst>
              <p:ext uri="{D42A27DB-BD31-4B8C-83A1-F6EECF244321}">
                <p14:modId xmlns:p14="http://schemas.microsoft.com/office/powerpoint/2010/main" val="285323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0761718"/>
                    </a:ext>
                  </a:extLst>
                </a:gridCol>
                <a:gridCol w="1975104">
                  <a:extLst>
                    <a:ext uri="{9D8B030D-6E8A-4147-A177-3AD203B41FA5}">
                      <a16:colId xmlns:a16="http://schemas.microsoft.com/office/drawing/2014/main" val="826961065"/>
                    </a:ext>
                  </a:extLst>
                </a:gridCol>
                <a:gridCol w="905256">
                  <a:extLst>
                    <a:ext uri="{9D8B030D-6E8A-4147-A177-3AD203B41FA5}">
                      <a16:colId xmlns:a16="http://schemas.microsoft.com/office/drawing/2014/main" val="2689821841"/>
                    </a:ext>
                  </a:extLst>
                </a:gridCol>
                <a:gridCol w="905256">
                  <a:extLst>
                    <a:ext uri="{9D8B030D-6E8A-4147-A177-3AD203B41FA5}">
                      <a16:colId xmlns:a16="http://schemas.microsoft.com/office/drawing/2014/main" val="3213946078"/>
                    </a:ext>
                  </a:extLst>
                </a:gridCol>
                <a:gridCol w="905256">
                  <a:extLst>
                    <a:ext uri="{9D8B030D-6E8A-4147-A177-3AD203B41FA5}">
                      <a16:colId xmlns:a16="http://schemas.microsoft.com/office/drawing/2014/main" val="1337545373"/>
                    </a:ext>
                  </a:extLst>
                </a:gridCol>
                <a:gridCol w="905256">
                  <a:extLst>
                    <a:ext uri="{9D8B030D-6E8A-4147-A177-3AD203B41FA5}">
                      <a16:colId xmlns:a16="http://schemas.microsoft.com/office/drawing/2014/main" val="358540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238349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- 2023-03-17 11:03:03</a:t>
                      </a:r>
                      <a:r>
                        <a:rPr kumimoji="0" lang="en-US" sz="1000" b="0" i="0" u="none" strike="noStrike" kern="1200" cap="none" spc="0" normalizeH="0" baseline="0" noProof="0">
                          <a:ln>
                            <a:noFill/>
                          </a:ln>
                          <a:solidFill>
                            <a:prstClr val="black"/>
                          </a:solidFill>
                          <a:effectLst/>
                          <a:uLnTx/>
                          <a:uFillTx/>
                          <a:latin typeface="Calibri"/>
                          <a:ea typeface="+mn-ea"/>
                          <a:cs typeface="+mn-cs"/>
                        </a:rPr>
                        <a:t>
 Du kommst mit den ganzen neuen Begriffen nicht mehr hinterher, die Du teilweise in den Kommentaren liest? Duke hilft Dir weiter! 💡
Fallen Dir noch weitere Wörter ein, die er Dir erklären soll? Kommentiere unter diesem Video. 🤝
#genz #neuebegriffe #sprachelernen #genzhumor #genzmarketing #socialmediamarketing #communitymanagement #socialmedialernen #genzsprache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https://quintly-image-storage.s3.amazonaws.com/56dd71d8ae930d401e72212fc723b43e/4ca0fa73c8d4f4d8b67d6c6752358bde.jpg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5.1685 %</a:t>
                      </a:r>
                    </a:p>
                  </a:txBody>
                  <a:tcPr/>
                </a:tc>
                <a:extLst>
                  <a:ext uri="{0D108BD9-81ED-4DB2-BD59-A6C34878D82A}">
                    <a16:rowId xmlns:a16="http://schemas.microsoft.com/office/drawing/2014/main" val="983121114"/>
                  </a:ext>
                </a:extLst>
              </a:tr>
            </a:tbl>
          </a:graphicData>
        </a:graphic>
      </p:graphicFrame>
      <p:sp>
        <p:nvSpPr>
          <p:cNvPr id="4" name="Text Placeholder 3">
            <a:extLst>
              <a:ext uri="{FF2B5EF4-FFF2-40B4-BE49-F238E27FC236}">
                <a16:creationId xmlns:a16="http://schemas.microsoft.com/office/drawing/2014/main" id="{44B3A1D8-2569-4354-ABA5-6F5D3EBFEE7B}"/>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68586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44D72-15BF-451D-AC45-722A0489B3F3}"/>
              </a:ext>
            </a:extLst>
          </p:cNvPr>
          <p:cNvSpPr>
            <a:spLocks noGrp="1"/>
          </p:cNvSpPr>
          <p:nvPr>
            <p:ph type="title"/>
          </p:nvPr>
        </p:nvSpPr>
        <p:spPr/>
        <p:txBody>
          <a:bodyPr/>
          <a:lstStyle/>
          <a:p>
            <a:r>
              <a:rPr lang="en-US"/>
              <a:t>Instagram Posts Table | Social media facelift - 16 of 22</a:t>
            </a:r>
          </a:p>
        </p:txBody>
      </p:sp>
      <p:graphicFrame>
        <p:nvGraphicFramePr>
          <p:cNvPr id="5" name="Table Placeholder 4">
            <a:extLst>
              <a:ext uri="{FF2B5EF4-FFF2-40B4-BE49-F238E27FC236}">
                <a16:creationId xmlns:a16="http://schemas.microsoft.com/office/drawing/2014/main" id="{0BCFC4FC-F95D-45BA-AF67-4E6F09D68DD1}"/>
              </a:ext>
            </a:extLst>
          </p:cNvPr>
          <p:cNvGraphicFramePr>
            <a:graphicFrameLocks noGrp="1"/>
          </p:cNvGraphicFramePr>
          <p:nvPr>
            <p:ph type="tbl" sz="quarter" idx="13"/>
            <p:extLst>
              <p:ext uri="{D42A27DB-BD31-4B8C-83A1-F6EECF244321}">
                <p14:modId xmlns:p14="http://schemas.microsoft.com/office/powerpoint/2010/main" val="185925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24288079"/>
                    </a:ext>
                  </a:extLst>
                </a:gridCol>
                <a:gridCol w="1975104">
                  <a:extLst>
                    <a:ext uri="{9D8B030D-6E8A-4147-A177-3AD203B41FA5}">
                      <a16:colId xmlns:a16="http://schemas.microsoft.com/office/drawing/2014/main" val="1300735960"/>
                    </a:ext>
                  </a:extLst>
                </a:gridCol>
                <a:gridCol w="905256">
                  <a:extLst>
                    <a:ext uri="{9D8B030D-6E8A-4147-A177-3AD203B41FA5}">
                      <a16:colId xmlns:a16="http://schemas.microsoft.com/office/drawing/2014/main" val="821645824"/>
                    </a:ext>
                  </a:extLst>
                </a:gridCol>
                <a:gridCol w="905256">
                  <a:extLst>
                    <a:ext uri="{9D8B030D-6E8A-4147-A177-3AD203B41FA5}">
                      <a16:colId xmlns:a16="http://schemas.microsoft.com/office/drawing/2014/main" val="1203185668"/>
                    </a:ext>
                  </a:extLst>
                </a:gridCol>
                <a:gridCol w="905256">
                  <a:extLst>
                    <a:ext uri="{9D8B030D-6E8A-4147-A177-3AD203B41FA5}">
                      <a16:colId xmlns:a16="http://schemas.microsoft.com/office/drawing/2014/main" val="3224652511"/>
                    </a:ext>
                  </a:extLst>
                </a:gridCol>
                <a:gridCol w="905256">
                  <a:extLst>
                    <a:ext uri="{9D8B030D-6E8A-4147-A177-3AD203B41FA5}">
                      <a16:colId xmlns:a16="http://schemas.microsoft.com/office/drawing/2014/main" val="81196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108032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- 2023-03-16 09:56:35</a:t>
                      </a:r>
                      <a:r>
                        <a:rPr kumimoji="0" lang="en-US" sz="1000" b="0" i="0" u="none" strike="noStrike" kern="1200" cap="none" spc="0" normalizeH="0" baseline="0" noProof="0">
                          <a:ln>
                            <a:noFill/>
                          </a:ln>
                          <a:solidFill>
                            <a:prstClr val="black"/>
                          </a:solidFill>
                          <a:effectLst/>
                          <a:uLnTx/>
                          <a:uFillTx/>
                          <a:latin typeface="Calibri"/>
                          <a:ea typeface="+mn-ea"/>
                          <a:cs typeface="+mn-cs"/>
                        </a:rPr>
                        <a:t>
 Instagram Stories werden in der Strategieerstellung oft vergessen, obwohl sie ein großes Potenzial für den Aufbau Deiner Community bieten! 💡
Melde Dich für unser Webinar mit unserem Partner Zazu am 30. März um 11 Uhr an und erhalte Tipps &amp; Tricks für Deine Instagram Stories und erfahre, wie andere Unternehmen diese erfolgreich für ihren Community-Aufbau nutzen! 🤩
Jetzt kostenlos anmelden:
Link in der Bio! 🧡
#instagram #stories #webinar #socialmediamarketing #socialmedialernen #socialmediaguru #businessforbusiness #unternehmenstärken #marketingtipps #socialmediatipps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https://quintly-image-storage.s3.amazonaws.com/56dd71d8ae930d401e72212fc723b43e/4d5ba0a9cf02c117f381db6b5c8cb524.jpg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1.1249 %</a:t>
                      </a:r>
                    </a:p>
                  </a:txBody>
                  <a:tcPr/>
                </a:tc>
                <a:extLst>
                  <a:ext uri="{0D108BD9-81ED-4DB2-BD59-A6C34878D82A}">
                    <a16:rowId xmlns:a16="http://schemas.microsoft.com/office/drawing/2014/main" val="588412989"/>
                  </a:ext>
                </a:extLst>
              </a:tr>
            </a:tbl>
          </a:graphicData>
        </a:graphic>
      </p:graphicFrame>
      <p:sp>
        <p:nvSpPr>
          <p:cNvPr id="4" name="Text Placeholder 3">
            <a:extLst>
              <a:ext uri="{FF2B5EF4-FFF2-40B4-BE49-F238E27FC236}">
                <a16:creationId xmlns:a16="http://schemas.microsoft.com/office/drawing/2014/main" id="{3630DCD1-3EC1-4EB5-93EB-8D1350B8D80C}"/>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6889369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6353-F06E-4052-BD2A-DF6D8A2DB848}"/>
              </a:ext>
            </a:extLst>
          </p:cNvPr>
          <p:cNvSpPr>
            <a:spLocks noGrp="1"/>
          </p:cNvSpPr>
          <p:nvPr>
            <p:ph type="title"/>
          </p:nvPr>
        </p:nvSpPr>
        <p:spPr/>
        <p:txBody>
          <a:bodyPr/>
          <a:lstStyle/>
          <a:p>
            <a:r>
              <a:rPr lang="en-US"/>
              <a:t>Instagram Posts Table | Social media facelift - 17 of 22</a:t>
            </a:r>
          </a:p>
        </p:txBody>
      </p:sp>
      <p:graphicFrame>
        <p:nvGraphicFramePr>
          <p:cNvPr id="5" name="Table Placeholder 4">
            <a:extLst>
              <a:ext uri="{FF2B5EF4-FFF2-40B4-BE49-F238E27FC236}">
                <a16:creationId xmlns:a16="http://schemas.microsoft.com/office/drawing/2014/main" id="{47D68BAF-83B0-4579-A91C-5950DC9E7045}"/>
              </a:ext>
            </a:extLst>
          </p:cNvPr>
          <p:cNvGraphicFramePr>
            <a:graphicFrameLocks noGrp="1"/>
          </p:cNvGraphicFramePr>
          <p:nvPr>
            <p:ph type="tbl" sz="quarter" idx="13"/>
            <p:extLst>
              <p:ext uri="{D42A27DB-BD31-4B8C-83A1-F6EECF244321}">
                <p14:modId xmlns:p14="http://schemas.microsoft.com/office/powerpoint/2010/main" val="122642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95559960"/>
                    </a:ext>
                  </a:extLst>
                </a:gridCol>
                <a:gridCol w="1975104">
                  <a:extLst>
                    <a:ext uri="{9D8B030D-6E8A-4147-A177-3AD203B41FA5}">
                      <a16:colId xmlns:a16="http://schemas.microsoft.com/office/drawing/2014/main" val="926994131"/>
                    </a:ext>
                  </a:extLst>
                </a:gridCol>
                <a:gridCol w="905256">
                  <a:extLst>
                    <a:ext uri="{9D8B030D-6E8A-4147-A177-3AD203B41FA5}">
                      <a16:colId xmlns:a16="http://schemas.microsoft.com/office/drawing/2014/main" val="743126747"/>
                    </a:ext>
                  </a:extLst>
                </a:gridCol>
                <a:gridCol w="905256">
                  <a:extLst>
                    <a:ext uri="{9D8B030D-6E8A-4147-A177-3AD203B41FA5}">
                      <a16:colId xmlns:a16="http://schemas.microsoft.com/office/drawing/2014/main" val="894300562"/>
                    </a:ext>
                  </a:extLst>
                </a:gridCol>
                <a:gridCol w="905256">
                  <a:extLst>
                    <a:ext uri="{9D8B030D-6E8A-4147-A177-3AD203B41FA5}">
                      <a16:colId xmlns:a16="http://schemas.microsoft.com/office/drawing/2014/main" val="4281884898"/>
                    </a:ext>
                  </a:extLst>
                </a:gridCol>
                <a:gridCol w="905256">
                  <a:extLst>
                    <a:ext uri="{9D8B030D-6E8A-4147-A177-3AD203B41FA5}">
                      <a16:colId xmlns:a16="http://schemas.microsoft.com/office/drawing/2014/main" val="3930016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322158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- 2023-03-15 16:46:02</a:t>
                      </a:r>
                      <a:r>
                        <a:rPr kumimoji="0" lang="en-US" sz="1000" b="0" i="0" u="none" strike="noStrike" kern="1200" cap="none" spc="0" normalizeH="0" baseline="0" noProof="0">
                          <a:ln>
                            <a:noFill/>
                          </a:ln>
                          <a:solidFill>
                            <a:prstClr val="black"/>
                          </a:solidFill>
                          <a:effectLst/>
                          <a:uLnTx/>
                          <a:uFillTx/>
                          <a:latin typeface="Calibri"/>
                          <a:ea typeface="+mn-ea"/>
                          <a:cs typeface="+mn-cs"/>
                        </a:rPr>
                        <a:t>
 Der Oscar für den höchsten Engagementanstieg geht an ... 🥁 theacademy!
quintly hat sehr interessante Daten ausgewertet. Die Oscar-Verleihung hat dem Instagram Kanal sehr viel Engagement gebracht! 🤩
👉 Du willst mehr wissen? Auf dem quintly Account erfährst Du, wie sich der Insatgram Account von The Academy durch die Oscar-Verleihung entwickelt hat.
#oscarverleihung #oscars #socialmediamanagers #socialmediatool #socialmedianews #instagrammarketing #socialmediamarketing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https://quintly-image-storage.s3.amazonaws.com/56dd71d8ae930d401e72212fc723b43e/9eb1ccaffba7843f9453dd9d4b4aea3a.jpg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0.5621 %</a:t>
                      </a:r>
                    </a:p>
                  </a:txBody>
                  <a:tcPr/>
                </a:tc>
                <a:extLst>
                  <a:ext uri="{0D108BD9-81ED-4DB2-BD59-A6C34878D82A}">
                    <a16:rowId xmlns:a16="http://schemas.microsoft.com/office/drawing/2014/main" val="1010780876"/>
                  </a:ext>
                </a:extLst>
              </a:tr>
            </a:tbl>
          </a:graphicData>
        </a:graphic>
      </p:graphicFrame>
      <p:sp>
        <p:nvSpPr>
          <p:cNvPr id="4" name="Text Placeholder 3">
            <a:extLst>
              <a:ext uri="{FF2B5EF4-FFF2-40B4-BE49-F238E27FC236}">
                <a16:creationId xmlns:a16="http://schemas.microsoft.com/office/drawing/2014/main" id="{8A16886F-01C0-4FDE-993C-DB901CA30239}"/>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89326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1A630-C4F4-4044-A501-7AB50C05F6C8}"/>
              </a:ext>
            </a:extLst>
          </p:cNvPr>
          <p:cNvSpPr>
            <a:spLocks noGrp="1"/>
          </p:cNvSpPr>
          <p:nvPr>
            <p:ph type="title"/>
          </p:nvPr>
        </p:nvSpPr>
        <p:spPr/>
        <p:txBody>
          <a:bodyPr/>
          <a:lstStyle/>
          <a:p>
            <a:r>
              <a:rPr lang="en-US"/>
              <a:t>Instagram Posts Table | Social media facelift - 18 of 22</a:t>
            </a:r>
          </a:p>
        </p:txBody>
      </p:sp>
      <p:graphicFrame>
        <p:nvGraphicFramePr>
          <p:cNvPr id="5" name="Table Placeholder 4">
            <a:extLst>
              <a:ext uri="{FF2B5EF4-FFF2-40B4-BE49-F238E27FC236}">
                <a16:creationId xmlns:a16="http://schemas.microsoft.com/office/drawing/2014/main" id="{4EB8F0B7-BCAA-4F61-BFC7-D8BA126389D9}"/>
              </a:ext>
            </a:extLst>
          </p:cNvPr>
          <p:cNvGraphicFramePr>
            <a:graphicFrameLocks noGrp="1"/>
          </p:cNvGraphicFramePr>
          <p:nvPr>
            <p:ph type="tbl" sz="quarter" idx="13"/>
            <p:extLst>
              <p:ext uri="{D42A27DB-BD31-4B8C-83A1-F6EECF244321}">
                <p14:modId xmlns:p14="http://schemas.microsoft.com/office/powerpoint/2010/main" val="422834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73665383"/>
                    </a:ext>
                  </a:extLst>
                </a:gridCol>
                <a:gridCol w="1975104">
                  <a:extLst>
                    <a:ext uri="{9D8B030D-6E8A-4147-A177-3AD203B41FA5}">
                      <a16:colId xmlns:a16="http://schemas.microsoft.com/office/drawing/2014/main" val="766809387"/>
                    </a:ext>
                  </a:extLst>
                </a:gridCol>
                <a:gridCol w="905256">
                  <a:extLst>
                    <a:ext uri="{9D8B030D-6E8A-4147-A177-3AD203B41FA5}">
                      <a16:colId xmlns:a16="http://schemas.microsoft.com/office/drawing/2014/main" val="3421857747"/>
                    </a:ext>
                  </a:extLst>
                </a:gridCol>
                <a:gridCol w="905256">
                  <a:extLst>
                    <a:ext uri="{9D8B030D-6E8A-4147-A177-3AD203B41FA5}">
                      <a16:colId xmlns:a16="http://schemas.microsoft.com/office/drawing/2014/main" val="3118884819"/>
                    </a:ext>
                  </a:extLst>
                </a:gridCol>
                <a:gridCol w="905256">
                  <a:extLst>
                    <a:ext uri="{9D8B030D-6E8A-4147-A177-3AD203B41FA5}">
                      <a16:colId xmlns:a16="http://schemas.microsoft.com/office/drawing/2014/main" val="4051709007"/>
                    </a:ext>
                  </a:extLst>
                </a:gridCol>
                <a:gridCol w="905256">
                  <a:extLst>
                    <a:ext uri="{9D8B030D-6E8A-4147-A177-3AD203B41FA5}">
                      <a16:colId xmlns:a16="http://schemas.microsoft.com/office/drawing/2014/main" val="279551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22008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- 2023-03-13 16:49:20</a:t>
                      </a:r>
                      <a:r>
                        <a:rPr kumimoji="0" lang="en-US" sz="1000" b="0" i="0" u="none" strike="noStrike" kern="1200" cap="none" spc="0" normalizeH="0" baseline="0" noProof="0">
                          <a:ln>
                            <a:noFill/>
                          </a:ln>
                          <a:solidFill>
                            <a:prstClr val="black"/>
                          </a:solidFill>
                          <a:effectLst/>
                          <a:uLnTx/>
                          <a:uFillTx/>
                          <a:latin typeface="Calibri"/>
                          <a:ea typeface="+mn-ea"/>
                          <a:cs typeface="+mn-cs"/>
                        </a:rPr>
                        <a:t>
 Deser Moment, wenn Du unseren allumfassenden Short-form Video Guide herunterladen möchtest, aber Deine E-Mail Adresse eingeben musst. Wer kennt diese Situation nicht? Und doch, ist es ganz einfach! 💪
Den Guide gibt es übrigens wirklich und wird Dir bei der Erstellung von vertikalen Videos für Deine Social Media Kanäle helfen. 🤝
Den Link zum Guide findest Du in unserer Bio. 🧡
#socialmediatool #socialmediamarketing #socialmediamanager #socialmediaguru #socialmediaguide #vertikalevideos #facelift #socialmedialernen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https://quintly-image-storage.s3.amazonaws.com/56dd71d8ae930d401e72212fc723b43e/f058b85edf60e3bb3721e148803167ec.jpg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1.2958 %</a:t>
                      </a:r>
                    </a:p>
                  </a:txBody>
                  <a:tcPr/>
                </a:tc>
                <a:extLst>
                  <a:ext uri="{0D108BD9-81ED-4DB2-BD59-A6C34878D82A}">
                    <a16:rowId xmlns:a16="http://schemas.microsoft.com/office/drawing/2014/main" val="478224535"/>
                  </a:ext>
                </a:extLst>
              </a:tr>
            </a:tbl>
          </a:graphicData>
        </a:graphic>
      </p:graphicFrame>
      <p:sp>
        <p:nvSpPr>
          <p:cNvPr id="4" name="Text Placeholder 3">
            <a:extLst>
              <a:ext uri="{FF2B5EF4-FFF2-40B4-BE49-F238E27FC236}">
                <a16:creationId xmlns:a16="http://schemas.microsoft.com/office/drawing/2014/main" id="{B3609568-217E-4EC1-8185-569F5A1982C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892090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41E-04A7-4439-A7F2-2BD65FA1EB2D}"/>
              </a:ext>
            </a:extLst>
          </p:cNvPr>
          <p:cNvSpPr>
            <a:spLocks noGrp="1"/>
          </p:cNvSpPr>
          <p:nvPr>
            <p:ph type="title"/>
          </p:nvPr>
        </p:nvSpPr>
        <p:spPr/>
        <p:txBody>
          <a:bodyPr/>
          <a:lstStyle/>
          <a:p>
            <a:r>
              <a:rPr lang="en-US"/>
              <a:t>Instagram Posts Table | Social media facelift - 19 of 22</a:t>
            </a:r>
          </a:p>
        </p:txBody>
      </p:sp>
      <p:graphicFrame>
        <p:nvGraphicFramePr>
          <p:cNvPr id="5" name="Table Placeholder 4">
            <a:extLst>
              <a:ext uri="{FF2B5EF4-FFF2-40B4-BE49-F238E27FC236}">
                <a16:creationId xmlns:a16="http://schemas.microsoft.com/office/drawing/2014/main" id="{32855C18-23DA-4DB7-86FE-AB54536DB18C}"/>
              </a:ext>
            </a:extLst>
          </p:cNvPr>
          <p:cNvGraphicFramePr>
            <a:graphicFrameLocks noGrp="1"/>
          </p:cNvGraphicFramePr>
          <p:nvPr>
            <p:ph type="tbl" sz="quarter" idx="13"/>
            <p:extLst>
              <p:ext uri="{D42A27DB-BD31-4B8C-83A1-F6EECF244321}">
                <p14:modId xmlns:p14="http://schemas.microsoft.com/office/powerpoint/2010/main" val="2486751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21652277"/>
                    </a:ext>
                  </a:extLst>
                </a:gridCol>
                <a:gridCol w="1975104">
                  <a:extLst>
                    <a:ext uri="{9D8B030D-6E8A-4147-A177-3AD203B41FA5}">
                      <a16:colId xmlns:a16="http://schemas.microsoft.com/office/drawing/2014/main" val="1004221697"/>
                    </a:ext>
                  </a:extLst>
                </a:gridCol>
                <a:gridCol w="905256">
                  <a:extLst>
                    <a:ext uri="{9D8B030D-6E8A-4147-A177-3AD203B41FA5}">
                      <a16:colId xmlns:a16="http://schemas.microsoft.com/office/drawing/2014/main" val="547570041"/>
                    </a:ext>
                  </a:extLst>
                </a:gridCol>
                <a:gridCol w="905256">
                  <a:extLst>
                    <a:ext uri="{9D8B030D-6E8A-4147-A177-3AD203B41FA5}">
                      <a16:colId xmlns:a16="http://schemas.microsoft.com/office/drawing/2014/main" val="2370017437"/>
                    </a:ext>
                  </a:extLst>
                </a:gridCol>
                <a:gridCol w="905256">
                  <a:extLst>
                    <a:ext uri="{9D8B030D-6E8A-4147-A177-3AD203B41FA5}">
                      <a16:colId xmlns:a16="http://schemas.microsoft.com/office/drawing/2014/main" val="670452269"/>
                    </a:ext>
                  </a:extLst>
                </a:gridCol>
                <a:gridCol w="905256">
                  <a:extLst>
                    <a:ext uri="{9D8B030D-6E8A-4147-A177-3AD203B41FA5}">
                      <a16:colId xmlns:a16="http://schemas.microsoft.com/office/drawing/2014/main" val="52213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205689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- 2023-03-10 10:31:10</a:t>
                      </a:r>
                      <a:r>
                        <a:rPr kumimoji="0" lang="en-US" sz="1000" b="0" i="0" u="none" strike="noStrike" kern="1200" cap="none" spc="0" normalizeH="0" baseline="0" noProof="0">
                          <a:ln>
                            <a:noFill/>
                          </a:ln>
                          <a:solidFill>
                            <a:prstClr val="black"/>
                          </a:solidFill>
                          <a:effectLst/>
                          <a:uLnTx/>
                          <a:uFillTx/>
                          <a:latin typeface="Calibri"/>
                          <a:ea typeface="+mn-ea"/>
                          <a:cs typeface="+mn-cs"/>
                        </a:rPr>
                        <a:t>
 Instagram Stories werden in der Strategieerstellung oft vergessen, obwohl sie ein großes Potenzial für den Aufbau Deiner Community bieten! 💡
Melde Dich für das kostenlose Webinar am 30. März um 11 Uhr an und erhalte Tipps &amp; Tricks für Deine Instagram Stories und erfahre, wie andere Unternehmen diese erfolgreich für ihren Community-Aufbau nutzen! 🤩
Den Link zur Anmeldung findest Du in unserer Bio. 🧡
#socialmedialernen #webinar #socialmediamarketing #socialmediaguru #socialmediamanagers #igstories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https://quintly-image-storage.s3.amazonaws.com/56dd71d8ae930d401e72212fc723b43e/39f662a0d95b1c6588997ced09d5d415.jpg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1.1831 %</a:t>
                      </a:r>
                    </a:p>
                  </a:txBody>
                  <a:tcPr/>
                </a:tc>
                <a:extLst>
                  <a:ext uri="{0D108BD9-81ED-4DB2-BD59-A6C34878D82A}">
                    <a16:rowId xmlns:a16="http://schemas.microsoft.com/office/drawing/2014/main" val="2645640427"/>
                  </a:ext>
                </a:extLst>
              </a:tr>
            </a:tbl>
          </a:graphicData>
        </a:graphic>
      </p:graphicFrame>
      <p:sp>
        <p:nvSpPr>
          <p:cNvPr id="4" name="Text Placeholder 3">
            <a:extLst>
              <a:ext uri="{FF2B5EF4-FFF2-40B4-BE49-F238E27FC236}">
                <a16:creationId xmlns:a16="http://schemas.microsoft.com/office/drawing/2014/main" id="{1FBA7BC2-5430-4066-9A07-7AAFEF7D459A}"/>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1263111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6684-936F-4557-9046-DC9C184EAAF1}"/>
              </a:ext>
            </a:extLst>
          </p:cNvPr>
          <p:cNvSpPr>
            <a:spLocks noGrp="1"/>
          </p:cNvSpPr>
          <p:nvPr>
            <p:ph type="title"/>
          </p:nvPr>
        </p:nvSpPr>
        <p:spPr/>
        <p:txBody>
          <a:bodyPr/>
          <a:lstStyle/>
          <a:p>
            <a:r>
              <a:rPr lang="en-US"/>
              <a:t>Instagram Posts Table | Social media facelift - 20 of 22</a:t>
            </a:r>
          </a:p>
        </p:txBody>
      </p:sp>
      <p:graphicFrame>
        <p:nvGraphicFramePr>
          <p:cNvPr id="5" name="Table Placeholder 4">
            <a:extLst>
              <a:ext uri="{FF2B5EF4-FFF2-40B4-BE49-F238E27FC236}">
                <a16:creationId xmlns:a16="http://schemas.microsoft.com/office/drawing/2014/main" id="{455E745F-E865-4A28-8896-FA5A6BF5722F}"/>
              </a:ext>
            </a:extLst>
          </p:cNvPr>
          <p:cNvGraphicFramePr>
            <a:graphicFrameLocks noGrp="1"/>
          </p:cNvGraphicFramePr>
          <p:nvPr>
            <p:ph type="tbl" sz="quarter" idx="13"/>
            <p:extLst>
              <p:ext uri="{D42A27DB-BD31-4B8C-83A1-F6EECF244321}">
                <p14:modId xmlns:p14="http://schemas.microsoft.com/office/powerpoint/2010/main" val="424023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7532473"/>
                    </a:ext>
                  </a:extLst>
                </a:gridCol>
                <a:gridCol w="1975104">
                  <a:extLst>
                    <a:ext uri="{9D8B030D-6E8A-4147-A177-3AD203B41FA5}">
                      <a16:colId xmlns:a16="http://schemas.microsoft.com/office/drawing/2014/main" val="290041034"/>
                    </a:ext>
                  </a:extLst>
                </a:gridCol>
                <a:gridCol w="905256">
                  <a:extLst>
                    <a:ext uri="{9D8B030D-6E8A-4147-A177-3AD203B41FA5}">
                      <a16:colId xmlns:a16="http://schemas.microsoft.com/office/drawing/2014/main" val="2041264219"/>
                    </a:ext>
                  </a:extLst>
                </a:gridCol>
                <a:gridCol w="905256">
                  <a:extLst>
                    <a:ext uri="{9D8B030D-6E8A-4147-A177-3AD203B41FA5}">
                      <a16:colId xmlns:a16="http://schemas.microsoft.com/office/drawing/2014/main" val="1117963889"/>
                    </a:ext>
                  </a:extLst>
                </a:gridCol>
                <a:gridCol w="905256">
                  <a:extLst>
                    <a:ext uri="{9D8B030D-6E8A-4147-A177-3AD203B41FA5}">
                      <a16:colId xmlns:a16="http://schemas.microsoft.com/office/drawing/2014/main" val="3776447773"/>
                    </a:ext>
                  </a:extLst>
                </a:gridCol>
                <a:gridCol w="905256">
                  <a:extLst>
                    <a:ext uri="{9D8B030D-6E8A-4147-A177-3AD203B41FA5}">
                      <a16:colId xmlns:a16="http://schemas.microsoft.com/office/drawing/2014/main" val="492231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5814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faceliftbbt - 2023-03-08 13:06:14</a:t>
                      </a:r>
                      <a:r>
                        <a:rPr kumimoji="0" lang="de-DE" sz="1000" b="0" i="0" u="none" strike="noStrike" kern="1200" cap="none" spc="0" normalizeH="0" baseline="0" noProof="0">
                          <a:ln>
                            <a:noFill/>
                          </a:ln>
                          <a:solidFill>
                            <a:prstClr val="black"/>
                          </a:solidFill>
                          <a:effectLst/>
                          <a:uLnTx/>
                          <a:uFillTx/>
                          <a:latin typeface="Calibri"/>
                          <a:ea typeface="+mn-ea"/>
                          <a:cs typeface="+mn-cs"/>
                        </a:rPr>
                        <a:t>
 Du bist genug! Danke. 🧡
Zum internationalen Frauentag wollen wir ein ganz besonderes Danke an alle Frauen* und vor allem an unsere Kolleginnen bei facelift sagen.
Egal, was Du tust - Du bist genug. 🫶
#internationalerfrauentag #dankesagen #womensday #frauentag #weltfrauentag #dubistgenug
*wir möchten damit hervorheben, dass das Danke nicht nur an cis Frauen gerichtet 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https://quintly-image-storage.s3.amazonaws.com/56dd71d8ae930d401e72212fc723b43e/2c7c4dfeb22054a3c4afc498627cd0fc.jpg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1.8634 %</a:t>
                      </a:r>
                    </a:p>
                  </a:txBody>
                  <a:tcPr/>
                </a:tc>
                <a:extLst>
                  <a:ext uri="{0D108BD9-81ED-4DB2-BD59-A6C34878D82A}">
                    <a16:rowId xmlns:a16="http://schemas.microsoft.com/office/drawing/2014/main" val="2206166824"/>
                  </a:ext>
                </a:extLst>
              </a:tr>
            </a:tbl>
          </a:graphicData>
        </a:graphic>
      </p:graphicFrame>
      <p:sp>
        <p:nvSpPr>
          <p:cNvPr id="4" name="Text Placeholder 3">
            <a:extLst>
              <a:ext uri="{FF2B5EF4-FFF2-40B4-BE49-F238E27FC236}">
                <a16:creationId xmlns:a16="http://schemas.microsoft.com/office/drawing/2014/main" id="{A858B538-D7AA-4C5D-85D3-0B6BB393E9D4}"/>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4117725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C4AD5-96B5-4D6B-BEC7-EE913607CFCB}"/>
              </a:ext>
            </a:extLst>
          </p:cNvPr>
          <p:cNvSpPr>
            <a:spLocks noGrp="1"/>
          </p:cNvSpPr>
          <p:nvPr>
            <p:ph type="title"/>
          </p:nvPr>
        </p:nvSpPr>
        <p:spPr/>
        <p:txBody>
          <a:bodyPr/>
          <a:lstStyle/>
          <a:p>
            <a:r>
              <a:rPr lang="en-US"/>
              <a:t>Instagram Posts Table | Social media facelift - 21 of 22</a:t>
            </a:r>
          </a:p>
        </p:txBody>
      </p:sp>
      <p:graphicFrame>
        <p:nvGraphicFramePr>
          <p:cNvPr id="5" name="Table Placeholder 4">
            <a:extLst>
              <a:ext uri="{FF2B5EF4-FFF2-40B4-BE49-F238E27FC236}">
                <a16:creationId xmlns:a16="http://schemas.microsoft.com/office/drawing/2014/main" id="{3AEABBE7-410B-4045-8988-7DFDB94D3964}"/>
              </a:ext>
            </a:extLst>
          </p:cNvPr>
          <p:cNvGraphicFramePr>
            <a:graphicFrameLocks noGrp="1"/>
          </p:cNvGraphicFramePr>
          <p:nvPr>
            <p:ph type="tbl" sz="quarter" idx="13"/>
            <p:extLst>
              <p:ext uri="{D42A27DB-BD31-4B8C-83A1-F6EECF244321}">
                <p14:modId xmlns:p14="http://schemas.microsoft.com/office/powerpoint/2010/main" val="76307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59080915"/>
                    </a:ext>
                  </a:extLst>
                </a:gridCol>
                <a:gridCol w="1975104">
                  <a:extLst>
                    <a:ext uri="{9D8B030D-6E8A-4147-A177-3AD203B41FA5}">
                      <a16:colId xmlns:a16="http://schemas.microsoft.com/office/drawing/2014/main" val="1797510307"/>
                    </a:ext>
                  </a:extLst>
                </a:gridCol>
                <a:gridCol w="905256">
                  <a:extLst>
                    <a:ext uri="{9D8B030D-6E8A-4147-A177-3AD203B41FA5}">
                      <a16:colId xmlns:a16="http://schemas.microsoft.com/office/drawing/2014/main" val="3273887890"/>
                    </a:ext>
                  </a:extLst>
                </a:gridCol>
                <a:gridCol w="905256">
                  <a:extLst>
                    <a:ext uri="{9D8B030D-6E8A-4147-A177-3AD203B41FA5}">
                      <a16:colId xmlns:a16="http://schemas.microsoft.com/office/drawing/2014/main" val="454057050"/>
                    </a:ext>
                  </a:extLst>
                </a:gridCol>
                <a:gridCol w="905256">
                  <a:extLst>
                    <a:ext uri="{9D8B030D-6E8A-4147-A177-3AD203B41FA5}">
                      <a16:colId xmlns:a16="http://schemas.microsoft.com/office/drawing/2014/main" val="1400249192"/>
                    </a:ext>
                  </a:extLst>
                </a:gridCol>
                <a:gridCol w="905256">
                  <a:extLst>
                    <a:ext uri="{9D8B030D-6E8A-4147-A177-3AD203B41FA5}">
                      <a16:colId xmlns:a16="http://schemas.microsoft.com/office/drawing/2014/main" val="256813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418065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- 2023-03-07 16:31:13</a:t>
                      </a:r>
                      <a:r>
                        <a:rPr kumimoji="0" lang="en-US" sz="1000" b="0" i="0" u="none" strike="noStrike" kern="1200" cap="none" spc="0" normalizeH="0" baseline="0" noProof="0">
                          <a:ln>
                            <a:noFill/>
                          </a:ln>
                          <a:solidFill>
                            <a:prstClr val="black"/>
                          </a:solidFill>
                          <a:effectLst/>
                          <a:uLnTx/>
                          <a:uFillTx/>
                          <a:latin typeface="Calibri"/>
                          <a:ea typeface="+mn-ea"/>
                          <a:cs typeface="+mn-cs"/>
                        </a:rPr>
                        <a:t>
 Lifty, der KI-Assistent ist da! 🤖
Derzeit wird Lifty von OpenAIs ChatGPT* angetrieben und hilft Dir bereits jetzt bei der Ideenfindung und Inhaltserstellung, aber das ist erst der Anfang! 🚀
3 Möglichkeiten, Lifty für die Erstellung von Inhalten für Social Media zu nutzen:
1. Generiere neue Ideen
2. Schreibe ansprechende Beiträge für soziale Medien
3. Verbessere die Sprache und den Ton Deiner Inhalte
Starte Deine kostenlose Testphase und teste Lifty aus: Link in unserer Bio. 🧡
#lifty #ki #openai #chatgpt #socialmediatool #socialmediaplanner #socialmedialernen #socialmediamarketing #facelift #socialmediamanagers #socialmediatools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https://quintly-image-storage.s3.amazonaws.com/56dd71d8ae930d401e72212fc723b43e/f3ad5ae16bcb8d6ba89acf78f668229b.jpg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1.8100 %</a:t>
                      </a:r>
                    </a:p>
                  </a:txBody>
                  <a:tcPr/>
                </a:tc>
                <a:extLst>
                  <a:ext uri="{0D108BD9-81ED-4DB2-BD59-A6C34878D82A}">
                    <a16:rowId xmlns:a16="http://schemas.microsoft.com/office/drawing/2014/main" val="3191525269"/>
                  </a:ext>
                </a:extLst>
              </a:tr>
            </a:tbl>
          </a:graphicData>
        </a:graphic>
      </p:graphicFrame>
      <p:sp>
        <p:nvSpPr>
          <p:cNvPr id="4" name="Text Placeholder 3">
            <a:extLst>
              <a:ext uri="{FF2B5EF4-FFF2-40B4-BE49-F238E27FC236}">
                <a16:creationId xmlns:a16="http://schemas.microsoft.com/office/drawing/2014/main" id="{7354E631-7588-47B8-8C69-D230F3A04467}"/>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987876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B04C4-78A3-449C-8039-A19FADEE7F7A}"/>
              </a:ext>
            </a:extLst>
          </p:cNvPr>
          <p:cNvSpPr>
            <a:spLocks noGrp="1"/>
          </p:cNvSpPr>
          <p:nvPr>
            <p:ph type="title"/>
          </p:nvPr>
        </p:nvSpPr>
        <p:spPr/>
        <p:txBody>
          <a:bodyPr/>
          <a:lstStyle/>
          <a:p>
            <a:r>
              <a:rPr lang="en-US"/>
              <a:t>Instagram Posts Table | Social media facelift - 22 of 22</a:t>
            </a:r>
          </a:p>
        </p:txBody>
      </p:sp>
      <p:graphicFrame>
        <p:nvGraphicFramePr>
          <p:cNvPr id="5" name="Table Placeholder 4">
            <a:extLst>
              <a:ext uri="{FF2B5EF4-FFF2-40B4-BE49-F238E27FC236}">
                <a16:creationId xmlns:a16="http://schemas.microsoft.com/office/drawing/2014/main" id="{FDA12B97-8081-4981-A17D-1537CFF530A4}"/>
              </a:ext>
            </a:extLst>
          </p:cNvPr>
          <p:cNvGraphicFramePr>
            <a:graphicFrameLocks noGrp="1"/>
          </p:cNvGraphicFramePr>
          <p:nvPr>
            <p:ph type="tbl" sz="quarter" idx="13"/>
            <p:extLst>
              <p:ext uri="{D42A27DB-BD31-4B8C-83A1-F6EECF244321}">
                <p14:modId xmlns:p14="http://schemas.microsoft.com/office/powerpoint/2010/main" val="2856466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51144772"/>
                    </a:ext>
                  </a:extLst>
                </a:gridCol>
                <a:gridCol w="1975104">
                  <a:extLst>
                    <a:ext uri="{9D8B030D-6E8A-4147-A177-3AD203B41FA5}">
                      <a16:colId xmlns:a16="http://schemas.microsoft.com/office/drawing/2014/main" val="3366004071"/>
                    </a:ext>
                  </a:extLst>
                </a:gridCol>
                <a:gridCol w="905256">
                  <a:extLst>
                    <a:ext uri="{9D8B030D-6E8A-4147-A177-3AD203B41FA5}">
                      <a16:colId xmlns:a16="http://schemas.microsoft.com/office/drawing/2014/main" val="3361232171"/>
                    </a:ext>
                  </a:extLst>
                </a:gridCol>
                <a:gridCol w="905256">
                  <a:extLst>
                    <a:ext uri="{9D8B030D-6E8A-4147-A177-3AD203B41FA5}">
                      <a16:colId xmlns:a16="http://schemas.microsoft.com/office/drawing/2014/main" val="9988523"/>
                    </a:ext>
                  </a:extLst>
                </a:gridCol>
                <a:gridCol w="905256">
                  <a:extLst>
                    <a:ext uri="{9D8B030D-6E8A-4147-A177-3AD203B41FA5}">
                      <a16:colId xmlns:a16="http://schemas.microsoft.com/office/drawing/2014/main" val="677315818"/>
                    </a:ext>
                  </a:extLst>
                </a:gridCol>
                <a:gridCol w="905256">
                  <a:extLst>
                    <a:ext uri="{9D8B030D-6E8A-4147-A177-3AD203B41FA5}">
                      <a16:colId xmlns:a16="http://schemas.microsoft.com/office/drawing/2014/main" val="1083440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extLst>
                  <a:ext uri="{0D108BD9-81ED-4DB2-BD59-A6C34878D82A}">
                    <a16:rowId xmlns:a16="http://schemas.microsoft.com/office/drawing/2014/main" val="350996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faceliftbbt - 2023-03-06 12:20:58</a:t>
                      </a:r>
                      <a:r>
                        <a:rPr kumimoji="0" lang="en-US" sz="1000" b="0" i="0" u="none" strike="noStrike" kern="1200" cap="none" spc="0" normalizeH="0" baseline="0" noProof="0">
                          <a:ln>
                            <a:noFill/>
                          </a:ln>
                          <a:solidFill>
                            <a:prstClr val="black"/>
                          </a:solidFill>
                          <a:effectLst/>
                          <a:uLnTx/>
                          <a:uFillTx/>
                          <a:latin typeface="Calibri"/>
                          <a:ea typeface="+mn-ea"/>
                          <a:cs typeface="+mn-cs"/>
                        </a:rPr>
                        <a:t>
 Dein Video auf YouTube in 12 Sprachen? Wie krass wäre denn das? 😱
Diese Funktion wird tatsächlich nun auf YouTube getestet! Creators können mehrsprachige Audiospuren in ihre Videos hinzufügen und somit mehr Menschen erreichen.
Wir finden: Diese Funktion wäre vor allem auch für international agierende Unternehmen sehr interessant! 💡
Folge uns für mehr Social Media News! 🧡
#socialmedianews #youtubenews #socialmedialernen #socialmediatipps #nichtsverpassen #socialmediaguru #socialmediamarketing #youtubetipps #youtubevideos #socialmediamanagers #facelift #socialmediatool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https://quintly-image-storage.s3.amazonaws.com/56dd71d8ae930d401e72212fc723b43e/02b9f52118a404b81f4e22eadcf96947.jpg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0.7928 %</a:t>
                      </a:r>
                    </a:p>
                  </a:txBody>
                  <a:tcPr/>
                </a:tc>
                <a:extLst>
                  <a:ext uri="{0D108BD9-81ED-4DB2-BD59-A6C34878D82A}">
                    <a16:rowId xmlns:a16="http://schemas.microsoft.com/office/drawing/2014/main" val="4127496841"/>
                  </a:ext>
                </a:extLst>
              </a:tr>
            </a:tbl>
          </a:graphicData>
        </a:graphic>
      </p:graphicFrame>
      <p:sp>
        <p:nvSpPr>
          <p:cNvPr id="4" name="Text Placeholder 3">
            <a:extLst>
              <a:ext uri="{FF2B5EF4-FFF2-40B4-BE49-F238E27FC236}">
                <a16:creationId xmlns:a16="http://schemas.microsoft.com/office/drawing/2014/main" id="{371F29AF-4C99-4F9B-B034-0B56EE9C4037}"/>
              </a:ext>
            </a:extLst>
          </p:cNvPr>
          <p:cNvSpPr>
            <a:spLocks noGrp="1"/>
          </p:cNvSpPr>
          <p:nvPr>
            <p:ph type="body" sz="quarter" idx="14"/>
          </p:nvPr>
        </p:nvSpPr>
        <p:spPr/>
        <p:txBody>
          <a:bodyPr/>
          <a:lstStyle/>
          <a:p>
            <a:r>
              <a:rPr lang="en-US"/>
              <a:t>08/01/2022 - 06/07/2023</a:t>
            </a:r>
          </a:p>
        </p:txBody>
      </p:sp>
    </p:spTree>
    <p:extLst>
      <p:ext uri="{BB962C8B-B14F-4D97-AF65-F5344CB8AC3E}">
        <p14:creationId xmlns:p14="http://schemas.microsoft.com/office/powerpoint/2010/main" val="25892497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4782</Words>
  <Application>Microsoft Office PowerPoint</Application>
  <PresentationFormat>On-screen Show (4:3)</PresentationFormat>
  <Paragraphs>578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Facelift BBT</vt:lpstr>
      <vt:lpstr>Overall Network Key Metrics Table | Social media facelift</vt:lpstr>
      <vt:lpstr>Facebook Evolution du nombre d'abonnés | Social media facelift</vt:lpstr>
      <vt:lpstr>Facebook Evolution des impressions | Social media facelift</vt:lpstr>
      <vt:lpstr>Facebook Engagement Rate | Social media facelift</vt:lpstr>
      <vt:lpstr>Facebook Own Posts Table | Social media facelift - 1 of 6</vt:lpstr>
      <vt:lpstr>Facebook Own Posts Table | Social media facelift - 2 of 6</vt:lpstr>
      <vt:lpstr>Facebook Own Posts Table | Social media facelift - 3 of 6</vt:lpstr>
      <vt:lpstr>Facebook Own Posts Table | Social media facelift - 4 of 6</vt:lpstr>
      <vt:lpstr>Facebook Own Posts Table | Social media facelift - 5 of 6</vt:lpstr>
      <vt:lpstr>Facebook Own Posts Table | Social media facelift - 6 of 6</vt:lpstr>
      <vt:lpstr>Instagram Evolution du nombre d'abonnés | Social media facelift</vt:lpstr>
      <vt:lpstr>Instagram Evolution des impressions | Social media facelift</vt:lpstr>
      <vt:lpstr>Instagram Interaction Rate | Social media facelift</vt:lpstr>
      <vt:lpstr>Instagram Posts Table | Social media facelift - 1 of 22</vt:lpstr>
      <vt:lpstr>Instagram Posts Table | Social media facelift - 2 of 22</vt:lpstr>
      <vt:lpstr>Instagram Posts Table | Social media facelift - 3 of 22</vt:lpstr>
      <vt:lpstr>Instagram Posts Table | Social media facelift - 4 of 22</vt:lpstr>
      <vt:lpstr>Instagram Posts Table | Social media facelift - 5 of 22</vt:lpstr>
      <vt:lpstr>Instagram Posts Table | Social media facelift - 6 of 22</vt:lpstr>
      <vt:lpstr>Instagram Posts Table | Social media facelift - 7 of 22</vt:lpstr>
      <vt:lpstr>Instagram Posts Table | Social media facelift - 8 of 22</vt:lpstr>
      <vt:lpstr>Instagram Posts Table | Social media facelift - 9 of 22</vt:lpstr>
      <vt:lpstr>Instagram Posts Table | Social media facelift - 10 of 22</vt:lpstr>
      <vt:lpstr>Instagram Posts Table | Social media facelift - 11 of 22</vt:lpstr>
      <vt:lpstr>Instagram Posts Table | Social media facelift - 12 of 22</vt:lpstr>
      <vt:lpstr>Instagram Posts Table | Social media facelift - 13 of 22</vt:lpstr>
      <vt:lpstr>Instagram Posts Table | Social media facelift - 14 of 22</vt:lpstr>
      <vt:lpstr>Instagram Posts Table | Social media facelift - 15 of 22</vt:lpstr>
      <vt:lpstr>Instagram Posts Table | Social media facelift - 16 of 22</vt:lpstr>
      <vt:lpstr>Instagram Posts Table | Social media facelift - 17 of 22</vt:lpstr>
      <vt:lpstr>Instagram Posts Table | Social media facelift - 18 of 22</vt:lpstr>
      <vt:lpstr>Instagram Posts Table | Social media facelift - 19 of 22</vt:lpstr>
      <vt:lpstr>Instagram Posts Table | Social media facelift - 20 of 22</vt:lpstr>
      <vt:lpstr>Instagram Posts Table | Social media facelift - 21 of 22</vt:lpstr>
      <vt:lpstr>Instagram Posts Table | Social media facelift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Facelift BBT</dc:title>
  <dc:creator>Frederik Born</dc:creator>
  <cp:lastModifiedBy>Frederik Born</cp:lastModifiedBy>
  <cp:revision>1</cp:revision>
  <dcterms:created xsi:type="dcterms:W3CDTF">2023-06-07T08:36:13Z</dcterms:created>
  <dcterms:modified xsi:type="dcterms:W3CDTF">2023-06-07T08:37:07Z</dcterms:modified>
</cp:coreProperties>
</file>