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WeJam Social France</c:v>
                </c:pt>
              </c:strCache>
            </c:strRef>
          </c:tx>
          <c:spPr>
            <a:ln w="28575" cap="rnd">
              <a:solidFill>
                <a:schemeClr val="accent1"/>
              </a:solidFill>
              <a:round/>
            </a:ln>
            <a:effectLst/>
          </c:spPr>
          <c:marker>
            <c:symbol val="none"/>
          </c:marker>
          <c:cat>
            <c:numRef>
              <c:f>Sheet1!$A$2:$A$31</c:f>
              <c:numCache>
                <c:formatCode>m/d/yyyy</c:formatCode>
                <c:ptCount val="30"/>
                <c:pt idx="0">
                  <c:v>45028</c:v>
                </c:pt>
                <c:pt idx="1">
                  <c:v>45029</c:v>
                </c:pt>
                <c:pt idx="2">
                  <c:v>45030</c:v>
                </c:pt>
                <c:pt idx="3">
                  <c:v>45031</c:v>
                </c:pt>
                <c:pt idx="4">
                  <c:v>45032</c:v>
                </c:pt>
                <c:pt idx="5">
                  <c:v>45033</c:v>
                </c:pt>
                <c:pt idx="6">
                  <c:v>45034</c:v>
                </c:pt>
                <c:pt idx="7">
                  <c:v>45035</c:v>
                </c:pt>
                <c:pt idx="8">
                  <c:v>45036</c:v>
                </c:pt>
                <c:pt idx="9">
                  <c:v>45037</c:v>
                </c:pt>
                <c:pt idx="10">
                  <c:v>45038</c:v>
                </c:pt>
                <c:pt idx="11">
                  <c:v>45039</c:v>
                </c:pt>
                <c:pt idx="12">
                  <c:v>45040</c:v>
                </c:pt>
                <c:pt idx="13">
                  <c:v>45041</c:v>
                </c:pt>
                <c:pt idx="14">
                  <c:v>45042</c:v>
                </c:pt>
                <c:pt idx="15">
                  <c:v>45043</c:v>
                </c:pt>
                <c:pt idx="16">
                  <c:v>45044</c:v>
                </c:pt>
                <c:pt idx="17">
                  <c:v>45045</c:v>
                </c:pt>
                <c:pt idx="18">
                  <c:v>45046</c:v>
                </c:pt>
                <c:pt idx="19">
                  <c:v>45047</c:v>
                </c:pt>
                <c:pt idx="20">
                  <c:v>45048</c:v>
                </c:pt>
                <c:pt idx="21">
                  <c:v>45049</c:v>
                </c:pt>
                <c:pt idx="22">
                  <c:v>45050</c:v>
                </c:pt>
                <c:pt idx="23">
                  <c:v>45051</c:v>
                </c:pt>
                <c:pt idx="24">
                  <c:v>45052</c:v>
                </c:pt>
                <c:pt idx="25">
                  <c:v>45053</c:v>
                </c:pt>
                <c:pt idx="26">
                  <c:v>45054</c:v>
                </c:pt>
                <c:pt idx="27">
                  <c:v>45055</c:v>
                </c:pt>
                <c:pt idx="28">
                  <c:v>45056</c:v>
                </c:pt>
                <c:pt idx="29">
                  <c:v>45057</c:v>
                </c:pt>
              </c:numCache>
            </c:numRef>
          </c:cat>
          <c:val>
            <c:numRef>
              <c:f>Sheet1!$B$2:$B$31</c:f>
              <c:numCache>
                <c:formatCode>General</c:formatCode>
                <c:ptCount val="30"/>
                <c:pt idx="0">
                  <c:v>37</c:v>
                </c:pt>
                <c:pt idx="1">
                  <c:v>37</c:v>
                </c:pt>
                <c:pt idx="2">
                  <c:v>37</c:v>
                </c:pt>
                <c:pt idx="3">
                  <c:v>37</c:v>
                </c:pt>
                <c:pt idx="4">
                  <c:v>37</c:v>
                </c:pt>
                <c:pt idx="5">
                  <c:v>37</c:v>
                </c:pt>
                <c:pt idx="6">
                  <c:v>37</c:v>
                </c:pt>
                <c:pt idx="7">
                  <c:v>37</c:v>
                </c:pt>
                <c:pt idx="8">
                  <c:v>37</c:v>
                </c:pt>
                <c:pt idx="9">
                  <c:v>37</c:v>
                </c:pt>
                <c:pt idx="10">
                  <c:v>37</c:v>
                </c:pt>
                <c:pt idx="11">
                  <c:v>37</c:v>
                </c:pt>
                <c:pt idx="12">
                  <c:v>37</c:v>
                </c:pt>
                <c:pt idx="13">
                  <c:v>37</c:v>
                </c:pt>
                <c:pt idx="14">
                  <c:v>37</c:v>
                </c:pt>
                <c:pt idx="15">
                  <c:v>37</c:v>
                </c:pt>
                <c:pt idx="16">
                  <c:v>37</c:v>
                </c:pt>
                <c:pt idx="17">
                  <c:v>37</c:v>
                </c:pt>
                <c:pt idx="18">
                  <c:v>37</c:v>
                </c:pt>
                <c:pt idx="19">
                  <c:v>37</c:v>
                </c:pt>
                <c:pt idx="20">
                  <c:v>37</c:v>
                </c:pt>
                <c:pt idx="21">
                  <c:v>37</c:v>
                </c:pt>
                <c:pt idx="22">
                  <c:v>37</c:v>
                </c:pt>
                <c:pt idx="23">
                  <c:v>37</c:v>
                </c:pt>
                <c:pt idx="24">
                  <c:v>37</c:v>
                </c:pt>
                <c:pt idx="25">
                  <c:v>37</c:v>
                </c:pt>
                <c:pt idx="26">
                  <c:v>37</c:v>
                </c:pt>
                <c:pt idx="27">
                  <c:v>37</c:v>
                </c:pt>
                <c:pt idx="28">
                  <c:v>37</c:v>
                </c:pt>
                <c:pt idx="29">
                  <c:v>37</c:v>
                </c:pt>
              </c:numCache>
            </c:numRef>
          </c:val>
          <c:smooth val="0"/>
          <c:extLst>
            <c:ext xmlns:c16="http://schemas.microsoft.com/office/drawing/2014/chart" uri="{C3380CC4-5D6E-409C-BE32-E72D297353CC}">
              <c16:uniqueId val="{00000000-E0CF-4160-9802-AFC27059A76C}"/>
            </c:ext>
          </c:extLst>
        </c:ser>
        <c:dLbls>
          <c:showLegendKey val="0"/>
          <c:showVal val="0"/>
          <c:showCatName val="0"/>
          <c:showSerName val="0"/>
          <c:showPercent val="0"/>
          <c:showBubbleSize val="0"/>
        </c:dLbls>
        <c:smooth val="0"/>
        <c:axId val="370253888"/>
        <c:axId val="370252248"/>
      </c:lineChart>
      <c:dateAx>
        <c:axId val="37025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52248"/>
        <c:crosses val="autoZero"/>
        <c:auto val="1"/>
        <c:lblOffset val="100"/>
        <c:baseTimeUnit val="days"/>
      </c:dateAx>
      <c:valAx>
        <c:axId val="37025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5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WeJam Social France</c:v>
                </c:pt>
              </c:strCache>
            </c:strRef>
          </c:tx>
          <c:spPr>
            <a:solidFill>
              <a:schemeClr val="accent1"/>
            </a:solidFill>
            <a:ln>
              <a:noFill/>
            </a:ln>
            <a:effectLst/>
          </c:spPr>
          <c:cat>
            <c:numRef>
              <c:f>Sheet1!$A$2:$A$31</c:f>
              <c:numCache>
                <c:formatCode>m/d/yyyy</c:formatCode>
                <c:ptCount val="30"/>
                <c:pt idx="0">
                  <c:v>45028</c:v>
                </c:pt>
                <c:pt idx="1">
                  <c:v>45029</c:v>
                </c:pt>
                <c:pt idx="2">
                  <c:v>45030</c:v>
                </c:pt>
                <c:pt idx="3">
                  <c:v>45031</c:v>
                </c:pt>
                <c:pt idx="4">
                  <c:v>45032</c:v>
                </c:pt>
                <c:pt idx="5">
                  <c:v>45033</c:v>
                </c:pt>
                <c:pt idx="6">
                  <c:v>45034</c:v>
                </c:pt>
                <c:pt idx="7">
                  <c:v>45035</c:v>
                </c:pt>
                <c:pt idx="8">
                  <c:v>45036</c:v>
                </c:pt>
                <c:pt idx="9">
                  <c:v>45037</c:v>
                </c:pt>
                <c:pt idx="10">
                  <c:v>45038</c:v>
                </c:pt>
                <c:pt idx="11">
                  <c:v>45039</c:v>
                </c:pt>
                <c:pt idx="12">
                  <c:v>45040</c:v>
                </c:pt>
                <c:pt idx="13">
                  <c:v>45041</c:v>
                </c:pt>
                <c:pt idx="14">
                  <c:v>45042</c:v>
                </c:pt>
                <c:pt idx="15">
                  <c:v>45043</c:v>
                </c:pt>
                <c:pt idx="16">
                  <c:v>45044</c:v>
                </c:pt>
                <c:pt idx="17">
                  <c:v>45045</c:v>
                </c:pt>
                <c:pt idx="18">
                  <c:v>45046</c:v>
                </c:pt>
                <c:pt idx="19">
                  <c:v>45047</c:v>
                </c:pt>
                <c:pt idx="20">
                  <c:v>45048</c:v>
                </c:pt>
                <c:pt idx="21">
                  <c:v>45049</c:v>
                </c:pt>
                <c:pt idx="22">
                  <c:v>45050</c:v>
                </c:pt>
                <c:pt idx="23">
                  <c:v>45051</c:v>
                </c:pt>
                <c:pt idx="24">
                  <c:v>45052</c:v>
                </c:pt>
                <c:pt idx="25">
                  <c:v>45053</c:v>
                </c:pt>
                <c:pt idx="26">
                  <c:v>45054</c:v>
                </c:pt>
                <c:pt idx="27">
                  <c:v>45055</c:v>
                </c:pt>
                <c:pt idx="28">
                  <c:v>45056</c:v>
                </c:pt>
                <c:pt idx="29">
                  <c:v>45057</c:v>
                </c:pt>
              </c:numCache>
            </c:numRef>
          </c:cat>
          <c:val>
            <c:numRef>
              <c:f>Sheet1!$B$2:$B$31</c:f>
              <c:numCache>
                <c:formatCode>General</c:formatCode>
                <c:ptCount val="30"/>
                <c:pt idx="0">
                  <c:v>4</c:v>
                </c:pt>
                <c:pt idx="1">
                  <c:v>5</c:v>
                </c:pt>
                <c:pt idx="2">
                  <c:v>0</c:v>
                </c:pt>
                <c:pt idx="3">
                  <c:v>0</c:v>
                </c:pt>
                <c:pt idx="4">
                  <c:v>0</c:v>
                </c:pt>
                <c:pt idx="5">
                  <c:v>3</c:v>
                </c:pt>
                <c:pt idx="6">
                  <c:v>0</c:v>
                </c:pt>
                <c:pt idx="7">
                  <c:v>0</c:v>
                </c:pt>
                <c:pt idx="8">
                  <c:v>4</c:v>
                </c:pt>
                <c:pt idx="9">
                  <c:v>0</c:v>
                </c:pt>
                <c:pt idx="10">
                  <c:v>0</c:v>
                </c:pt>
                <c:pt idx="11">
                  <c:v>0</c:v>
                </c:pt>
                <c:pt idx="12">
                  <c:v>1</c:v>
                </c:pt>
                <c:pt idx="13">
                  <c:v>0</c:v>
                </c:pt>
                <c:pt idx="14">
                  <c:v>0</c:v>
                </c:pt>
                <c:pt idx="15">
                  <c:v>0</c:v>
                </c:pt>
                <c:pt idx="16">
                  <c:v>0</c:v>
                </c:pt>
                <c:pt idx="17">
                  <c:v>0</c:v>
                </c:pt>
                <c:pt idx="18">
                  <c:v>0</c:v>
                </c:pt>
                <c:pt idx="19">
                  <c:v>0</c:v>
                </c:pt>
                <c:pt idx="20">
                  <c:v>0</c:v>
                </c:pt>
                <c:pt idx="21">
                  <c:v>2</c:v>
                </c:pt>
                <c:pt idx="22">
                  <c:v>4</c:v>
                </c:pt>
                <c:pt idx="23">
                  <c:v>1</c:v>
                </c:pt>
                <c:pt idx="24">
                  <c:v>5</c:v>
                </c:pt>
                <c:pt idx="25">
                  <c:v>1</c:v>
                </c:pt>
                <c:pt idx="26">
                  <c:v>0</c:v>
                </c:pt>
                <c:pt idx="27">
                  <c:v>8</c:v>
                </c:pt>
                <c:pt idx="28">
                  <c:v>0</c:v>
                </c:pt>
                <c:pt idx="29">
                  <c:v>0</c:v>
                </c:pt>
              </c:numCache>
            </c:numRef>
          </c:val>
          <c:extLst>
            <c:ext xmlns:c16="http://schemas.microsoft.com/office/drawing/2014/chart" uri="{C3380CC4-5D6E-409C-BE32-E72D297353CC}">
              <c16:uniqueId val="{00000000-7FB2-4D67-A763-8CA49CB93F31}"/>
            </c:ext>
          </c:extLst>
        </c:ser>
        <c:dLbls>
          <c:showLegendKey val="0"/>
          <c:showVal val="0"/>
          <c:showCatName val="0"/>
          <c:showSerName val="0"/>
          <c:showPercent val="0"/>
          <c:showBubbleSize val="0"/>
        </c:dLbls>
        <c:axId val="376680920"/>
        <c:axId val="376679608"/>
      </c:areaChart>
      <c:dateAx>
        <c:axId val="3766809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79608"/>
        <c:crosses val="autoZero"/>
        <c:auto val="1"/>
        <c:lblOffset val="100"/>
        <c:baseTimeUnit val="days"/>
      </c:dateAx>
      <c:valAx>
        <c:axId val="37667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092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WeJam Social France</c:v>
                </c:pt>
              </c:strCache>
            </c:strRef>
          </c:tx>
          <c:spPr>
            <a:ln w="28575" cap="rnd">
              <a:solidFill>
                <a:schemeClr val="accent1"/>
              </a:solidFill>
              <a:round/>
            </a:ln>
            <a:effectLst/>
          </c:spPr>
          <c:marker>
            <c:symbol val="none"/>
          </c:marker>
          <c:cat>
            <c:numRef>
              <c:f>Sheet1!$A$2:$A$31</c:f>
              <c:numCache>
                <c:formatCode>m/d/yyyy</c:formatCode>
                <c:ptCount val="30"/>
                <c:pt idx="0">
                  <c:v>45028</c:v>
                </c:pt>
                <c:pt idx="1">
                  <c:v>45029</c:v>
                </c:pt>
                <c:pt idx="2">
                  <c:v>45030</c:v>
                </c:pt>
                <c:pt idx="3">
                  <c:v>45031</c:v>
                </c:pt>
                <c:pt idx="4">
                  <c:v>45032</c:v>
                </c:pt>
                <c:pt idx="5">
                  <c:v>45033</c:v>
                </c:pt>
                <c:pt idx="6">
                  <c:v>45034</c:v>
                </c:pt>
                <c:pt idx="7">
                  <c:v>45035</c:v>
                </c:pt>
                <c:pt idx="8">
                  <c:v>45036</c:v>
                </c:pt>
                <c:pt idx="9">
                  <c:v>45037</c:v>
                </c:pt>
                <c:pt idx="10">
                  <c:v>45038</c:v>
                </c:pt>
                <c:pt idx="11">
                  <c:v>45039</c:v>
                </c:pt>
                <c:pt idx="12">
                  <c:v>45040</c:v>
                </c:pt>
                <c:pt idx="13">
                  <c:v>45041</c:v>
                </c:pt>
                <c:pt idx="14">
                  <c:v>45042</c:v>
                </c:pt>
                <c:pt idx="15">
                  <c:v>45043</c:v>
                </c:pt>
                <c:pt idx="16">
                  <c:v>45044</c:v>
                </c:pt>
                <c:pt idx="17">
                  <c:v>45045</c:v>
                </c:pt>
                <c:pt idx="18">
                  <c:v>45046</c:v>
                </c:pt>
                <c:pt idx="19">
                  <c:v>45047</c:v>
                </c:pt>
                <c:pt idx="20">
                  <c:v>45048</c:v>
                </c:pt>
                <c:pt idx="21">
                  <c:v>45049</c:v>
                </c:pt>
                <c:pt idx="22">
                  <c:v>45050</c:v>
                </c:pt>
                <c:pt idx="23">
                  <c:v>45051</c:v>
                </c:pt>
                <c:pt idx="24">
                  <c:v>45052</c:v>
                </c:pt>
                <c:pt idx="25">
                  <c:v>45053</c:v>
                </c:pt>
                <c:pt idx="26">
                  <c:v>45054</c:v>
                </c:pt>
                <c:pt idx="27">
                  <c:v>45055</c:v>
                </c:pt>
                <c:pt idx="28">
                  <c:v>45056</c:v>
                </c:pt>
                <c:pt idx="29">
                  <c:v>45057</c:v>
                </c:pt>
              </c:numCache>
            </c:numRef>
          </c:cat>
          <c:val>
            <c:numRef>
              <c:f>Sheet1!$B$2:$B$31</c:f>
              <c:numCache>
                <c:formatCode>General</c:formatCode>
                <c:ptCount val="30"/>
                <c:pt idx="0">
                  <c:v>0</c:v>
                </c:pt>
                <c:pt idx="1">
                  <c:v>100</c:v>
                </c:pt>
                <c:pt idx="5">
                  <c:v>100</c:v>
                </c:pt>
                <c:pt idx="8">
                  <c:v>0</c:v>
                </c:pt>
                <c:pt idx="12">
                  <c:v>0</c:v>
                </c:pt>
                <c:pt idx="21">
                  <c:v>50</c:v>
                </c:pt>
                <c:pt idx="22">
                  <c:v>50</c:v>
                </c:pt>
                <c:pt idx="23">
                  <c:v>100</c:v>
                </c:pt>
                <c:pt idx="24">
                  <c:v>0</c:v>
                </c:pt>
                <c:pt idx="25">
                  <c:v>0</c:v>
                </c:pt>
                <c:pt idx="27">
                  <c:v>0</c:v>
                </c:pt>
              </c:numCache>
            </c:numRef>
          </c:val>
          <c:smooth val="0"/>
          <c:extLst>
            <c:ext xmlns:c16="http://schemas.microsoft.com/office/drawing/2014/chart" uri="{C3380CC4-5D6E-409C-BE32-E72D297353CC}">
              <c16:uniqueId val="{00000000-D578-40A8-8E95-C3C3654C48C4}"/>
            </c:ext>
          </c:extLst>
        </c:ser>
        <c:dLbls>
          <c:showLegendKey val="0"/>
          <c:showVal val="0"/>
          <c:showCatName val="0"/>
          <c:showSerName val="0"/>
          <c:showPercent val="0"/>
          <c:showBubbleSize val="0"/>
        </c:dLbls>
        <c:smooth val="0"/>
        <c:axId val="376686824"/>
        <c:axId val="363490696"/>
      </c:lineChart>
      <c:dateAx>
        <c:axId val="37668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90696"/>
        <c:crosses val="autoZero"/>
        <c:auto val="1"/>
        <c:lblOffset val="100"/>
        <c:baseTimeUnit val="days"/>
      </c:dateAx>
      <c:valAx>
        <c:axId val="36349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faceliftbbt</c:v>
                </c:pt>
              </c:strCache>
            </c:strRef>
          </c:tx>
          <c:spPr>
            <a:ln w="28575" cap="rnd">
              <a:solidFill>
                <a:schemeClr val="accent1"/>
              </a:solidFill>
              <a:round/>
            </a:ln>
            <a:effectLst/>
          </c:spPr>
          <c:marker>
            <c:symbol val="none"/>
          </c:marker>
          <c:cat>
            <c:numRef>
              <c:f>Sheet1!$A$2:$A$31</c:f>
              <c:numCache>
                <c:formatCode>m/d/yyyy</c:formatCode>
                <c:ptCount val="30"/>
                <c:pt idx="0">
                  <c:v>45028</c:v>
                </c:pt>
                <c:pt idx="1">
                  <c:v>45029</c:v>
                </c:pt>
                <c:pt idx="2">
                  <c:v>45030</c:v>
                </c:pt>
                <c:pt idx="3">
                  <c:v>45031</c:v>
                </c:pt>
                <c:pt idx="4">
                  <c:v>45032</c:v>
                </c:pt>
                <c:pt idx="5">
                  <c:v>45033</c:v>
                </c:pt>
                <c:pt idx="6">
                  <c:v>45034</c:v>
                </c:pt>
                <c:pt idx="7">
                  <c:v>45035</c:v>
                </c:pt>
                <c:pt idx="8">
                  <c:v>45036</c:v>
                </c:pt>
                <c:pt idx="9">
                  <c:v>45037</c:v>
                </c:pt>
                <c:pt idx="10">
                  <c:v>45038</c:v>
                </c:pt>
                <c:pt idx="11">
                  <c:v>45039</c:v>
                </c:pt>
                <c:pt idx="12">
                  <c:v>45040</c:v>
                </c:pt>
                <c:pt idx="13">
                  <c:v>45041</c:v>
                </c:pt>
                <c:pt idx="14">
                  <c:v>45042</c:v>
                </c:pt>
                <c:pt idx="15">
                  <c:v>45043</c:v>
                </c:pt>
                <c:pt idx="16">
                  <c:v>45044</c:v>
                </c:pt>
                <c:pt idx="17">
                  <c:v>45045</c:v>
                </c:pt>
                <c:pt idx="18">
                  <c:v>45046</c:v>
                </c:pt>
                <c:pt idx="19">
                  <c:v>45047</c:v>
                </c:pt>
                <c:pt idx="20">
                  <c:v>45048</c:v>
                </c:pt>
                <c:pt idx="21">
                  <c:v>45049</c:v>
                </c:pt>
                <c:pt idx="22">
                  <c:v>45050</c:v>
                </c:pt>
                <c:pt idx="23">
                  <c:v>45051</c:v>
                </c:pt>
                <c:pt idx="24">
                  <c:v>45052</c:v>
                </c:pt>
                <c:pt idx="25">
                  <c:v>45053</c:v>
                </c:pt>
                <c:pt idx="26">
                  <c:v>45054</c:v>
                </c:pt>
                <c:pt idx="27">
                  <c:v>45055</c:v>
                </c:pt>
                <c:pt idx="28">
                  <c:v>45056</c:v>
                </c:pt>
                <c:pt idx="29">
                  <c:v>45057</c:v>
                </c:pt>
              </c:numCache>
            </c:numRef>
          </c:cat>
          <c:val>
            <c:numRef>
              <c:f>Sheet1!$B$2:$B$31</c:f>
              <c:numCache>
                <c:formatCode>General</c:formatCode>
                <c:ptCount val="30"/>
                <c:pt idx="0">
                  <c:v>1867</c:v>
                </c:pt>
                <c:pt idx="1">
                  <c:v>1874</c:v>
                </c:pt>
                <c:pt idx="2">
                  <c:v>1875</c:v>
                </c:pt>
                <c:pt idx="3">
                  <c:v>1872</c:v>
                </c:pt>
                <c:pt idx="4">
                  <c:v>1871</c:v>
                </c:pt>
                <c:pt idx="5">
                  <c:v>1873</c:v>
                </c:pt>
                <c:pt idx="6">
                  <c:v>1876</c:v>
                </c:pt>
                <c:pt idx="7">
                  <c:v>1876</c:v>
                </c:pt>
                <c:pt idx="8">
                  <c:v>1878</c:v>
                </c:pt>
                <c:pt idx="9">
                  <c:v>1879</c:v>
                </c:pt>
                <c:pt idx="10">
                  <c:v>1880</c:v>
                </c:pt>
                <c:pt idx="11">
                  <c:v>1881</c:v>
                </c:pt>
                <c:pt idx="12">
                  <c:v>1882</c:v>
                </c:pt>
                <c:pt idx="13">
                  <c:v>1883</c:v>
                </c:pt>
                <c:pt idx="14">
                  <c:v>1888</c:v>
                </c:pt>
                <c:pt idx="15">
                  <c:v>1890</c:v>
                </c:pt>
                <c:pt idx="16">
                  <c:v>1894</c:v>
                </c:pt>
                <c:pt idx="17">
                  <c:v>1892</c:v>
                </c:pt>
                <c:pt idx="18">
                  <c:v>1894</c:v>
                </c:pt>
                <c:pt idx="19">
                  <c:v>1894</c:v>
                </c:pt>
                <c:pt idx="20">
                  <c:v>1894</c:v>
                </c:pt>
                <c:pt idx="21">
                  <c:v>1895</c:v>
                </c:pt>
                <c:pt idx="22">
                  <c:v>1896</c:v>
                </c:pt>
                <c:pt idx="23">
                  <c:v>1894</c:v>
                </c:pt>
                <c:pt idx="24">
                  <c:v>1893</c:v>
                </c:pt>
                <c:pt idx="25">
                  <c:v>1893</c:v>
                </c:pt>
                <c:pt idx="26">
                  <c:v>1894</c:v>
                </c:pt>
                <c:pt idx="27">
                  <c:v>1893</c:v>
                </c:pt>
                <c:pt idx="28">
                  <c:v>1894</c:v>
                </c:pt>
                <c:pt idx="29">
                  <c:v>1897</c:v>
                </c:pt>
              </c:numCache>
            </c:numRef>
          </c:val>
          <c:smooth val="0"/>
          <c:extLst>
            <c:ext xmlns:c16="http://schemas.microsoft.com/office/drawing/2014/chart" uri="{C3380CC4-5D6E-409C-BE32-E72D297353CC}">
              <c16:uniqueId val="{00000000-0646-497A-A5A8-0DDE56ACF01D}"/>
            </c:ext>
          </c:extLst>
        </c:ser>
        <c:dLbls>
          <c:showLegendKey val="0"/>
          <c:showVal val="0"/>
          <c:showCatName val="0"/>
          <c:showSerName val="0"/>
          <c:showPercent val="0"/>
          <c:showBubbleSize val="0"/>
        </c:dLbls>
        <c:smooth val="0"/>
        <c:axId val="364262208"/>
        <c:axId val="230090688"/>
      </c:lineChart>
      <c:dateAx>
        <c:axId val="36426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090688"/>
        <c:crosses val="autoZero"/>
        <c:auto val="1"/>
        <c:lblOffset val="100"/>
        <c:baseTimeUnit val="days"/>
      </c:dateAx>
      <c:valAx>
        <c:axId val="23009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6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faceliftbbt</c:v>
                </c:pt>
              </c:strCache>
            </c:strRef>
          </c:tx>
          <c:spPr>
            <a:ln w="28575" cap="rnd">
              <a:solidFill>
                <a:schemeClr val="accent1"/>
              </a:solidFill>
              <a:round/>
            </a:ln>
            <a:effectLst/>
          </c:spPr>
          <c:marker>
            <c:symbol val="none"/>
          </c:marker>
          <c:cat>
            <c:numRef>
              <c:f>Sheet1!$A$2:$A$31</c:f>
              <c:numCache>
                <c:formatCode>m/d/yyyy</c:formatCode>
                <c:ptCount val="30"/>
                <c:pt idx="0">
                  <c:v>45028</c:v>
                </c:pt>
                <c:pt idx="1">
                  <c:v>45029</c:v>
                </c:pt>
                <c:pt idx="2">
                  <c:v>45030</c:v>
                </c:pt>
                <c:pt idx="3">
                  <c:v>45031</c:v>
                </c:pt>
                <c:pt idx="4">
                  <c:v>45032</c:v>
                </c:pt>
                <c:pt idx="5">
                  <c:v>45033</c:v>
                </c:pt>
                <c:pt idx="6">
                  <c:v>45034</c:v>
                </c:pt>
                <c:pt idx="7">
                  <c:v>45035</c:v>
                </c:pt>
                <c:pt idx="8">
                  <c:v>45036</c:v>
                </c:pt>
                <c:pt idx="9">
                  <c:v>45037</c:v>
                </c:pt>
                <c:pt idx="10">
                  <c:v>45038</c:v>
                </c:pt>
                <c:pt idx="11">
                  <c:v>45039</c:v>
                </c:pt>
                <c:pt idx="12">
                  <c:v>45040</c:v>
                </c:pt>
                <c:pt idx="13">
                  <c:v>45041</c:v>
                </c:pt>
                <c:pt idx="14">
                  <c:v>45042</c:v>
                </c:pt>
                <c:pt idx="15">
                  <c:v>45043</c:v>
                </c:pt>
                <c:pt idx="16">
                  <c:v>45044</c:v>
                </c:pt>
                <c:pt idx="17">
                  <c:v>45045</c:v>
                </c:pt>
                <c:pt idx="18">
                  <c:v>45046</c:v>
                </c:pt>
                <c:pt idx="19">
                  <c:v>45047</c:v>
                </c:pt>
                <c:pt idx="20">
                  <c:v>45048</c:v>
                </c:pt>
                <c:pt idx="21">
                  <c:v>45049</c:v>
                </c:pt>
                <c:pt idx="22">
                  <c:v>45050</c:v>
                </c:pt>
                <c:pt idx="23">
                  <c:v>45051</c:v>
                </c:pt>
                <c:pt idx="24">
                  <c:v>45052</c:v>
                </c:pt>
                <c:pt idx="25">
                  <c:v>45053</c:v>
                </c:pt>
                <c:pt idx="26">
                  <c:v>45054</c:v>
                </c:pt>
                <c:pt idx="27">
                  <c:v>45055</c:v>
                </c:pt>
                <c:pt idx="28">
                  <c:v>45056</c:v>
                </c:pt>
                <c:pt idx="29">
                  <c:v>45057</c:v>
                </c:pt>
              </c:numCache>
            </c:numRef>
          </c:cat>
          <c:val>
            <c:numRef>
              <c:f>Sheet1!$B$2:$B$31</c:f>
              <c:numCache>
                <c:formatCode>General</c:formatCode>
                <c:ptCount val="30"/>
                <c:pt idx="0">
                  <c:v>6868</c:v>
                </c:pt>
                <c:pt idx="1">
                  <c:v>6350</c:v>
                </c:pt>
                <c:pt idx="2">
                  <c:v>5969</c:v>
                </c:pt>
                <c:pt idx="3">
                  <c:v>5994</c:v>
                </c:pt>
                <c:pt idx="4">
                  <c:v>6435</c:v>
                </c:pt>
                <c:pt idx="5">
                  <c:v>6097</c:v>
                </c:pt>
                <c:pt idx="6">
                  <c:v>6577</c:v>
                </c:pt>
                <c:pt idx="7">
                  <c:v>7028</c:v>
                </c:pt>
                <c:pt idx="8">
                  <c:v>6997</c:v>
                </c:pt>
                <c:pt idx="9">
                  <c:v>6492</c:v>
                </c:pt>
                <c:pt idx="10">
                  <c:v>6834</c:v>
                </c:pt>
                <c:pt idx="11">
                  <c:v>4870</c:v>
                </c:pt>
                <c:pt idx="12">
                  <c:v>6483</c:v>
                </c:pt>
                <c:pt idx="13">
                  <c:v>7222</c:v>
                </c:pt>
                <c:pt idx="14">
                  <c:v>6290</c:v>
                </c:pt>
                <c:pt idx="15">
                  <c:v>6312</c:v>
                </c:pt>
                <c:pt idx="16">
                  <c:v>8006</c:v>
                </c:pt>
                <c:pt idx="17">
                  <c:v>6329</c:v>
                </c:pt>
                <c:pt idx="18">
                  <c:v>6415</c:v>
                </c:pt>
                <c:pt idx="19">
                  <c:v>6712</c:v>
                </c:pt>
                <c:pt idx="20">
                  <c:v>8480</c:v>
                </c:pt>
                <c:pt idx="21">
                  <c:v>6394</c:v>
                </c:pt>
                <c:pt idx="22">
                  <c:v>6385</c:v>
                </c:pt>
                <c:pt idx="23">
                  <c:v>5712</c:v>
                </c:pt>
                <c:pt idx="24">
                  <c:v>5936</c:v>
                </c:pt>
                <c:pt idx="25">
                  <c:v>6961</c:v>
                </c:pt>
                <c:pt idx="26">
                  <c:v>7837</c:v>
                </c:pt>
                <c:pt idx="27">
                  <c:v>7130</c:v>
                </c:pt>
                <c:pt idx="28">
                  <c:v>7518</c:v>
                </c:pt>
                <c:pt idx="29">
                  <c:v>6663</c:v>
                </c:pt>
              </c:numCache>
            </c:numRef>
          </c:val>
          <c:smooth val="0"/>
          <c:extLst>
            <c:ext xmlns:c16="http://schemas.microsoft.com/office/drawing/2014/chart" uri="{C3380CC4-5D6E-409C-BE32-E72D297353CC}">
              <c16:uniqueId val="{00000000-302F-461A-AA1C-E045E2A30975}"/>
            </c:ext>
          </c:extLst>
        </c:ser>
        <c:dLbls>
          <c:showLegendKey val="0"/>
          <c:showVal val="0"/>
          <c:showCatName val="0"/>
          <c:showSerName val="0"/>
          <c:showPercent val="0"/>
          <c:showBubbleSize val="0"/>
        </c:dLbls>
        <c:smooth val="0"/>
        <c:axId val="234924456"/>
        <c:axId val="234923800"/>
      </c:lineChart>
      <c:dateAx>
        <c:axId val="23492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23800"/>
        <c:crosses val="autoZero"/>
        <c:auto val="1"/>
        <c:lblOffset val="100"/>
        <c:baseTimeUnit val="days"/>
      </c:dateAx>
      <c:valAx>
        <c:axId val="23492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492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faceliftbbt</c:v>
                </c:pt>
              </c:strCache>
            </c:strRef>
          </c:tx>
          <c:spPr>
            <a:ln w="28575" cap="rnd">
              <a:solidFill>
                <a:schemeClr val="accent1"/>
              </a:solidFill>
              <a:round/>
            </a:ln>
            <a:effectLst/>
          </c:spPr>
          <c:marker>
            <c:symbol val="none"/>
          </c:marker>
          <c:cat>
            <c:numRef>
              <c:f>Sheet1!$A$2:$A$31</c:f>
              <c:numCache>
                <c:formatCode>m/d/yyyy</c:formatCode>
                <c:ptCount val="30"/>
                <c:pt idx="0">
                  <c:v>45028</c:v>
                </c:pt>
                <c:pt idx="1">
                  <c:v>45029</c:v>
                </c:pt>
                <c:pt idx="2">
                  <c:v>45030</c:v>
                </c:pt>
                <c:pt idx="3">
                  <c:v>45031</c:v>
                </c:pt>
                <c:pt idx="4">
                  <c:v>45032</c:v>
                </c:pt>
                <c:pt idx="5">
                  <c:v>45033</c:v>
                </c:pt>
                <c:pt idx="6">
                  <c:v>45034</c:v>
                </c:pt>
                <c:pt idx="7">
                  <c:v>45035</c:v>
                </c:pt>
                <c:pt idx="8">
                  <c:v>45036</c:v>
                </c:pt>
                <c:pt idx="9">
                  <c:v>45037</c:v>
                </c:pt>
                <c:pt idx="10">
                  <c:v>45038</c:v>
                </c:pt>
                <c:pt idx="11">
                  <c:v>45039</c:v>
                </c:pt>
                <c:pt idx="12">
                  <c:v>45040</c:v>
                </c:pt>
                <c:pt idx="13">
                  <c:v>45041</c:v>
                </c:pt>
                <c:pt idx="14">
                  <c:v>45042</c:v>
                </c:pt>
                <c:pt idx="15">
                  <c:v>45043</c:v>
                </c:pt>
                <c:pt idx="16">
                  <c:v>45044</c:v>
                </c:pt>
                <c:pt idx="17">
                  <c:v>45045</c:v>
                </c:pt>
                <c:pt idx="18">
                  <c:v>45046</c:v>
                </c:pt>
                <c:pt idx="19">
                  <c:v>45047</c:v>
                </c:pt>
                <c:pt idx="20">
                  <c:v>45048</c:v>
                </c:pt>
                <c:pt idx="21">
                  <c:v>45049</c:v>
                </c:pt>
                <c:pt idx="22">
                  <c:v>45050</c:v>
                </c:pt>
                <c:pt idx="23">
                  <c:v>45051</c:v>
                </c:pt>
                <c:pt idx="24">
                  <c:v>45052</c:v>
                </c:pt>
                <c:pt idx="25">
                  <c:v>45053</c:v>
                </c:pt>
                <c:pt idx="26">
                  <c:v>45054</c:v>
                </c:pt>
                <c:pt idx="27">
                  <c:v>45055</c:v>
                </c:pt>
                <c:pt idx="28">
                  <c:v>45056</c:v>
                </c:pt>
                <c:pt idx="29">
                  <c:v>45057</c:v>
                </c:pt>
              </c:numCache>
            </c:numRef>
          </c:cat>
          <c:val>
            <c:numRef>
              <c:f>Sheet1!$B$2:$B$31</c:f>
              <c:numCache>
                <c:formatCode>General</c:formatCode>
                <c:ptCount val="30"/>
                <c:pt idx="0">
                  <c:v>1.2332000000000001</c:v>
                </c:pt>
                <c:pt idx="1">
                  <c:v>0</c:v>
                </c:pt>
                <c:pt idx="2">
                  <c:v>0</c:v>
                </c:pt>
                <c:pt idx="3">
                  <c:v>0</c:v>
                </c:pt>
                <c:pt idx="4">
                  <c:v>0</c:v>
                </c:pt>
                <c:pt idx="5">
                  <c:v>0</c:v>
                </c:pt>
                <c:pt idx="6">
                  <c:v>0</c:v>
                </c:pt>
                <c:pt idx="7">
                  <c:v>0</c:v>
                </c:pt>
                <c:pt idx="8">
                  <c:v>1.0654999999999999</c:v>
                </c:pt>
                <c:pt idx="9">
                  <c:v>0</c:v>
                </c:pt>
                <c:pt idx="10">
                  <c:v>0</c:v>
                </c:pt>
                <c:pt idx="11">
                  <c:v>0</c:v>
                </c:pt>
                <c:pt idx="12">
                  <c:v>0.58479999999999999</c:v>
                </c:pt>
                <c:pt idx="13">
                  <c:v>0</c:v>
                </c:pt>
                <c:pt idx="14">
                  <c:v>0.8488</c:v>
                </c:pt>
                <c:pt idx="15">
                  <c:v>0</c:v>
                </c:pt>
                <c:pt idx="16">
                  <c:v>2.1141999999999999</c:v>
                </c:pt>
                <c:pt idx="17">
                  <c:v>0</c:v>
                </c:pt>
                <c:pt idx="18">
                  <c:v>0</c:v>
                </c:pt>
                <c:pt idx="19">
                  <c:v>0</c:v>
                </c:pt>
                <c:pt idx="20">
                  <c:v>1.5839000000000001</c:v>
                </c:pt>
                <c:pt idx="21">
                  <c:v>0.79200000000000004</c:v>
                </c:pt>
                <c:pt idx="22">
                  <c:v>0</c:v>
                </c:pt>
                <c:pt idx="23">
                  <c:v>0</c:v>
                </c:pt>
                <c:pt idx="24">
                  <c:v>0</c:v>
                </c:pt>
                <c:pt idx="25">
                  <c:v>0</c:v>
                </c:pt>
                <c:pt idx="26">
                  <c:v>1.3207</c:v>
                </c:pt>
                <c:pt idx="27">
                  <c:v>0</c:v>
                </c:pt>
                <c:pt idx="28">
                  <c:v>0</c:v>
                </c:pt>
                <c:pt idx="29">
                  <c:v>0</c:v>
                </c:pt>
              </c:numCache>
            </c:numRef>
          </c:val>
          <c:smooth val="0"/>
          <c:extLst>
            <c:ext xmlns:c16="http://schemas.microsoft.com/office/drawing/2014/chart" uri="{C3380CC4-5D6E-409C-BE32-E72D297353CC}">
              <c16:uniqueId val="{00000000-FD36-4E1F-9776-11265FBBF464}"/>
            </c:ext>
          </c:extLst>
        </c:ser>
        <c:dLbls>
          <c:showLegendKey val="0"/>
          <c:showVal val="0"/>
          <c:showCatName val="0"/>
          <c:showSerName val="0"/>
          <c:showPercent val="0"/>
          <c:showBubbleSize val="0"/>
        </c:dLbls>
        <c:smooth val="0"/>
        <c:axId val="49767992"/>
        <c:axId val="49760448"/>
      </c:lineChart>
      <c:dateAx>
        <c:axId val="4976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0448"/>
        <c:crosses val="autoZero"/>
        <c:auto val="1"/>
        <c:lblOffset val="100"/>
        <c:baseTimeUnit val="days"/>
      </c:dateAx>
      <c:valAx>
        <c:axId val="4976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78B9-5B07-4564-9A5B-9D452C3C1479}"/>
              </a:ext>
            </a:extLst>
          </p:cNvPr>
          <p:cNvSpPr>
            <a:spLocks noGrp="1"/>
          </p:cNvSpPr>
          <p:nvPr>
            <p:ph type="ctrTitle"/>
          </p:nvPr>
        </p:nvSpPr>
        <p:spPr/>
        <p:txBody>
          <a:bodyPr/>
          <a:lstStyle/>
          <a:p>
            <a:r>
              <a:rPr lang="en-US"/>
              <a:t>Facelift BBT</a:t>
            </a:r>
          </a:p>
        </p:txBody>
      </p:sp>
      <p:sp>
        <p:nvSpPr>
          <p:cNvPr id="3" name="Subtitle 2">
            <a:extLst>
              <a:ext uri="{FF2B5EF4-FFF2-40B4-BE49-F238E27FC236}">
                <a16:creationId xmlns:a16="http://schemas.microsoft.com/office/drawing/2014/main" id="{79055D75-C642-4345-9BCA-B5F1B60394AE}"/>
              </a:ext>
            </a:extLst>
          </p:cNvPr>
          <p:cNvSpPr>
            <a:spLocks noGrp="1"/>
          </p:cNvSpPr>
          <p:nvPr>
            <p:ph type="subTitle" idx="1"/>
          </p:nvPr>
        </p:nvSpPr>
        <p:spPr/>
        <p:txBody>
          <a:bodyPr/>
          <a:lstStyle/>
          <a:p>
            <a:r>
              <a:rPr lang="en-US"/>
              <a:t>Facelift France</a:t>
            </a:r>
          </a:p>
        </p:txBody>
      </p:sp>
    </p:spTree>
    <p:extLst>
      <p:ext uri="{BB962C8B-B14F-4D97-AF65-F5344CB8AC3E}">
        <p14:creationId xmlns:p14="http://schemas.microsoft.com/office/powerpoint/2010/main" val="15193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AD12-1FDA-436D-9088-B98BE27C40E4}"/>
              </a:ext>
            </a:extLst>
          </p:cNvPr>
          <p:cNvSpPr>
            <a:spLocks noGrp="1"/>
          </p:cNvSpPr>
          <p:nvPr>
            <p:ph type="title"/>
          </p:nvPr>
        </p:nvSpPr>
        <p:spPr/>
        <p:txBody>
          <a:bodyPr/>
          <a:lstStyle/>
          <a:p>
            <a:r>
              <a:rPr lang="en-US"/>
              <a:t>Overall Network Key Metrics Table | Social media facelift</a:t>
            </a:r>
          </a:p>
        </p:txBody>
      </p:sp>
      <p:graphicFrame>
        <p:nvGraphicFramePr>
          <p:cNvPr id="5" name="Table Placeholder 4">
            <a:extLst>
              <a:ext uri="{FF2B5EF4-FFF2-40B4-BE49-F238E27FC236}">
                <a16:creationId xmlns:a16="http://schemas.microsoft.com/office/drawing/2014/main" id="{594FCD14-89D2-44C7-B0BC-AFFE623F31B4}"/>
              </a:ext>
            </a:extLst>
          </p:cNvPr>
          <p:cNvGraphicFramePr>
            <a:graphicFrameLocks noGrp="1"/>
          </p:cNvGraphicFramePr>
          <p:nvPr>
            <p:ph type="tbl" sz="quarter" idx="13"/>
            <p:extLst>
              <p:ext uri="{D42A27DB-BD31-4B8C-83A1-F6EECF244321}">
                <p14:modId xmlns:p14="http://schemas.microsoft.com/office/powerpoint/2010/main" val="26872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235903"/>
                    </a:ext>
                  </a:extLst>
                </a:gridCol>
                <a:gridCol w="905256">
                  <a:extLst>
                    <a:ext uri="{9D8B030D-6E8A-4147-A177-3AD203B41FA5}">
                      <a16:colId xmlns:a16="http://schemas.microsoft.com/office/drawing/2014/main" val="1134975446"/>
                    </a:ext>
                  </a:extLst>
                </a:gridCol>
                <a:gridCol w="905256">
                  <a:extLst>
                    <a:ext uri="{9D8B030D-6E8A-4147-A177-3AD203B41FA5}">
                      <a16:colId xmlns:a16="http://schemas.microsoft.com/office/drawing/2014/main" val="3339384622"/>
                    </a:ext>
                  </a:extLst>
                </a:gridCol>
                <a:gridCol w="905256">
                  <a:extLst>
                    <a:ext uri="{9D8B030D-6E8A-4147-A177-3AD203B41FA5}">
                      <a16:colId xmlns:a16="http://schemas.microsoft.com/office/drawing/2014/main" val="1341593284"/>
                    </a:ext>
                  </a:extLst>
                </a:gridCol>
                <a:gridCol w="905256">
                  <a:extLst>
                    <a:ext uri="{9D8B030D-6E8A-4147-A177-3AD203B41FA5}">
                      <a16:colId xmlns:a16="http://schemas.microsoft.com/office/drawing/2014/main" val="995540055"/>
                    </a:ext>
                  </a:extLst>
                </a:gridCol>
                <a:gridCol w="905256">
                  <a:extLst>
                    <a:ext uri="{9D8B030D-6E8A-4147-A177-3AD203B41FA5}">
                      <a16:colId xmlns:a16="http://schemas.microsoft.com/office/drawing/2014/main" val="1543797368"/>
                    </a:ext>
                  </a:extLst>
                </a:gridCol>
                <a:gridCol w="905256">
                  <a:extLst>
                    <a:ext uri="{9D8B030D-6E8A-4147-A177-3AD203B41FA5}">
                      <a16:colId xmlns:a16="http://schemas.microsoft.com/office/drawing/2014/main" val="831257814"/>
                    </a:ext>
                  </a:extLst>
                </a:gridCol>
                <a:gridCol w="905256">
                  <a:extLst>
                    <a:ext uri="{9D8B030D-6E8A-4147-A177-3AD203B41FA5}">
                      <a16:colId xmlns:a16="http://schemas.microsoft.com/office/drawing/2014/main" val="1888324586"/>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Avg. Audience Change</a:t>
                      </a:r>
                    </a:p>
                  </a:txBody>
                  <a:tcPr/>
                </a:tc>
                <a:tc>
                  <a:txBody>
                    <a:bodyPr/>
                    <a:lstStyle/>
                    <a:p>
                      <a:r>
                        <a:rPr lang="en-US" sz="1000"/>
                        <a:t>Total Posted Content</a:t>
                      </a:r>
                    </a:p>
                  </a:txBody>
                  <a:tcPr/>
                </a:tc>
                <a:tc>
                  <a:txBody>
                    <a:bodyPr/>
                    <a:lstStyle/>
                    <a:p>
                      <a:r>
                        <a:rPr lang="en-US" sz="1000"/>
                        <a:t>Avg. Interactions per Profile</a:t>
                      </a:r>
                    </a:p>
                  </a:txBody>
                  <a:tcPr/>
                </a:tc>
                <a:tc>
                  <a:txBody>
                    <a:bodyPr/>
                    <a:lstStyle/>
                    <a:p>
                      <a:r>
                        <a:rPr lang="en-US" sz="1000"/>
                        <a:t>Total Interactions</a:t>
                      </a:r>
                    </a:p>
                  </a:txBody>
                  <a:tcPr/>
                </a:tc>
                <a:tc>
                  <a:txBody>
                    <a:bodyPr/>
                    <a:lstStyle/>
                    <a:p>
                      <a:r>
                        <a:rPr lang="fr-FR" sz="1000"/>
                        <a:t>Interactions per Post per Profile</a:t>
                      </a:r>
                      <a:endParaRPr lang="en-US" sz="1000"/>
                    </a:p>
                  </a:txBody>
                  <a:tcPr/>
                </a:tc>
                <a:tc>
                  <a:txBody>
                    <a:bodyPr/>
                    <a:lstStyle/>
                    <a:p>
                      <a:r>
                        <a:rPr lang="en-US" sz="1000"/>
                        <a:t>Avg. Interaction Rate per Profile</a:t>
                      </a:r>
                    </a:p>
                  </a:txBody>
                  <a:tcPr/>
                </a:tc>
                <a:extLst>
                  <a:ext uri="{0D108BD9-81ED-4DB2-BD59-A6C34878D82A}">
                    <a16:rowId xmlns:a16="http://schemas.microsoft.com/office/drawing/2014/main" val="3805647500"/>
                  </a:ext>
                </a:extLst>
              </a:tr>
              <a:tr h="370840">
                <a:tc>
                  <a:txBody>
                    <a:bodyPr/>
                    <a:lstStyle/>
                    <a:p>
                      <a:r>
                        <a:rPr lang="en-US" sz="1000"/>
                        <a:t>Instagram</a:t>
                      </a:r>
                    </a:p>
                  </a:txBody>
                  <a:tcPr/>
                </a:tc>
                <a:tc>
                  <a:txBody>
                    <a:bodyPr/>
                    <a:lstStyle/>
                    <a:p>
                      <a:r>
                        <a:rPr lang="en-US" sz="1000"/>
                        <a:t>33</a:t>
                      </a:r>
                    </a:p>
                  </a:txBody>
                  <a:tcPr/>
                </a:tc>
                <a:tc>
                  <a:txBody>
                    <a:bodyPr/>
                    <a:lstStyle/>
                    <a:p>
                      <a:r>
                        <a:rPr lang="en-US" sz="1000"/>
                        <a:t>33</a:t>
                      </a:r>
                    </a:p>
                  </a:txBody>
                  <a:tcPr/>
                </a:tc>
                <a:tc>
                  <a:txBody>
                    <a:bodyPr/>
                    <a:lstStyle/>
                    <a:p>
                      <a:r>
                        <a:rPr lang="en-US" sz="1000"/>
                        <a:t>8</a:t>
                      </a:r>
                    </a:p>
                  </a:txBody>
                  <a:tcPr/>
                </a:tc>
                <a:tc>
                  <a:txBody>
                    <a:bodyPr/>
                    <a:lstStyle/>
                    <a:p>
                      <a:r>
                        <a:rPr lang="en-US" sz="1000"/>
                        <a:t>180</a:t>
                      </a:r>
                    </a:p>
                  </a:txBody>
                  <a:tcPr/>
                </a:tc>
                <a:tc>
                  <a:txBody>
                    <a:bodyPr/>
                    <a:lstStyle/>
                    <a:p>
                      <a:r>
                        <a:rPr lang="en-US" sz="1000"/>
                        <a:t>180</a:t>
                      </a:r>
                    </a:p>
                  </a:txBody>
                  <a:tcPr/>
                </a:tc>
                <a:tc>
                  <a:txBody>
                    <a:bodyPr/>
                    <a:lstStyle/>
                    <a:p>
                      <a:r>
                        <a:rPr lang="en-US" sz="1000"/>
                        <a:t>22</a:t>
                      </a:r>
                    </a:p>
                  </a:txBody>
                  <a:tcPr/>
                </a:tc>
                <a:tc>
                  <a:txBody>
                    <a:bodyPr/>
                    <a:lstStyle/>
                    <a:p>
                      <a:r>
                        <a:rPr lang="en-US" sz="1000"/>
                        <a:t>0.9306 %</a:t>
                      </a:r>
                    </a:p>
                  </a:txBody>
                  <a:tcPr/>
                </a:tc>
                <a:extLst>
                  <a:ext uri="{0D108BD9-81ED-4DB2-BD59-A6C34878D82A}">
                    <a16:rowId xmlns:a16="http://schemas.microsoft.com/office/drawing/2014/main" val="215943436"/>
                  </a:ext>
                </a:extLst>
              </a:tr>
              <a:tr h="370840">
                <a:tc>
                  <a:txBody>
                    <a:bodyPr/>
                    <a:lstStyle/>
                    <a:p>
                      <a:r>
                        <a:rPr lang="en-US" sz="1000"/>
                        <a:t>Facebook</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0.3003 %</a:t>
                      </a:r>
                    </a:p>
                  </a:txBody>
                  <a:tcPr/>
                </a:tc>
                <a:extLst>
                  <a:ext uri="{0D108BD9-81ED-4DB2-BD59-A6C34878D82A}">
                    <a16:rowId xmlns:a16="http://schemas.microsoft.com/office/drawing/2014/main" val="4174071826"/>
                  </a:ext>
                </a:extLst>
              </a:tr>
              <a:tr h="370840">
                <a:tc>
                  <a:txBody>
                    <a:bodyPr/>
                    <a:lstStyle/>
                    <a:p>
                      <a:r>
                        <a:rPr lang="en-US" sz="1000"/>
                        <a:t>LinkedIn</a:t>
                      </a:r>
                    </a:p>
                  </a:txBody>
                  <a:tcPr/>
                </a:tc>
                <a:tc>
                  <a:txBody>
                    <a:bodyPr/>
                    <a:lstStyle/>
                    <a:p>
                      <a:r>
                        <a:rPr lang="en-US" sz="1000"/>
                        <a:t>5910</a:t>
                      </a:r>
                    </a:p>
                  </a:txBody>
                  <a:tcPr/>
                </a:tc>
                <a:tc>
                  <a:txBody>
                    <a:bodyPr/>
                    <a:lstStyle/>
                    <a:p>
                      <a:r>
                        <a:rPr lang="en-US" sz="1000"/>
                        <a:t>5910</a:t>
                      </a:r>
                    </a:p>
                  </a:txBody>
                  <a:tcPr/>
                </a:tc>
                <a:tc>
                  <a:txBody>
                    <a:bodyPr/>
                    <a:lstStyle/>
                    <a:p>
                      <a:r>
                        <a:rPr lang="en-US" sz="1000"/>
                        <a:t>141</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137904177"/>
                  </a:ext>
                </a:extLst>
              </a:tr>
            </a:tbl>
          </a:graphicData>
        </a:graphic>
      </p:graphicFrame>
      <p:sp>
        <p:nvSpPr>
          <p:cNvPr id="4" name="Text Placeholder 3">
            <a:extLst>
              <a:ext uri="{FF2B5EF4-FFF2-40B4-BE49-F238E27FC236}">
                <a16:creationId xmlns:a16="http://schemas.microsoft.com/office/drawing/2014/main" id="{6640671B-A9EB-41A4-AC64-5706C780393E}"/>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3228290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25D9-01CA-4285-A83D-B0D02E0E2F80}"/>
              </a:ext>
            </a:extLst>
          </p:cNvPr>
          <p:cNvSpPr>
            <a:spLocks noGrp="1"/>
          </p:cNvSpPr>
          <p:nvPr>
            <p:ph type="title"/>
          </p:nvPr>
        </p:nvSpPr>
        <p:spPr/>
        <p:txBody>
          <a:bodyPr/>
          <a:lstStyle/>
          <a:p>
            <a:r>
              <a:rPr lang="fr-FR"/>
              <a:t>Facebook Evolution du nombre d'abonnés | Social media facelift</a:t>
            </a:r>
            <a:endParaRPr lang="en-US"/>
          </a:p>
        </p:txBody>
      </p:sp>
      <p:graphicFrame>
        <p:nvGraphicFramePr>
          <p:cNvPr id="6" name="Chart Placeholder 5">
            <a:extLst>
              <a:ext uri="{FF2B5EF4-FFF2-40B4-BE49-F238E27FC236}">
                <a16:creationId xmlns:a16="http://schemas.microsoft.com/office/drawing/2014/main" id="{DB017DC0-7C50-4043-AD2A-42241FB5E7A8}"/>
              </a:ext>
            </a:extLst>
          </p:cNvPr>
          <p:cNvGraphicFramePr>
            <a:graphicFrameLocks noGrp="1"/>
          </p:cNvGraphicFramePr>
          <p:nvPr>
            <p:ph type="chart" sz="quarter" idx="13"/>
            <p:extLst>
              <p:ext uri="{D42A27DB-BD31-4B8C-83A1-F6EECF244321}">
                <p14:modId xmlns:p14="http://schemas.microsoft.com/office/powerpoint/2010/main" val="1081976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886AC-8117-4CF4-8BF5-426A32333EC8}"/>
              </a:ext>
            </a:extLst>
          </p:cNvPr>
          <p:cNvSpPr>
            <a:spLocks noGrp="1"/>
          </p:cNvSpPr>
          <p:nvPr>
            <p:ph type="body" sz="quarter" idx="14"/>
          </p:nvPr>
        </p:nvSpPr>
        <p:spPr/>
        <p:txBody>
          <a:bodyPr/>
          <a:lstStyle/>
          <a:p>
            <a:r>
              <a:rPr lang="en-US"/>
              <a:t>04/12/2023 - 05/11/2023</a:t>
            </a:r>
          </a:p>
        </p:txBody>
      </p:sp>
      <p:sp>
        <p:nvSpPr>
          <p:cNvPr id="5" name="Footer Placeholder 4">
            <a:extLst>
              <a:ext uri="{FF2B5EF4-FFF2-40B4-BE49-F238E27FC236}">
                <a16:creationId xmlns:a16="http://schemas.microsoft.com/office/drawing/2014/main" id="{968E14E4-010D-43C0-A1F9-F756CB231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813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C2C1-DED8-455F-A799-4E677164DAD7}"/>
              </a:ext>
            </a:extLst>
          </p:cNvPr>
          <p:cNvSpPr>
            <a:spLocks noGrp="1"/>
          </p:cNvSpPr>
          <p:nvPr>
            <p:ph type="title"/>
          </p:nvPr>
        </p:nvSpPr>
        <p:spPr/>
        <p:txBody>
          <a:bodyPr/>
          <a:lstStyle/>
          <a:p>
            <a:r>
              <a:rPr lang="fr-FR"/>
              <a:t>Facebook Evolution des impressions | Social media facelift</a:t>
            </a:r>
            <a:endParaRPr lang="en-US"/>
          </a:p>
        </p:txBody>
      </p:sp>
      <p:graphicFrame>
        <p:nvGraphicFramePr>
          <p:cNvPr id="6" name="Chart Placeholder 5">
            <a:extLst>
              <a:ext uri="{FF2B5EF4-FFF2-40B4-BE49-F238E27FC236}">
                <a16:creationId xmlns:a16="http://schemas.microsoft.com/office/drawing/2014/main" id="{D2765E63-5546-49D9-8057-6EE24DD3015C}"/>
              </a:ext>
            </a:extLst>
          </p:cNvPr>
          <p:cNvGraphicFramePr>
            <a:graphicFrameLocks noGrp="1"/>
          </p:cNvGraphicFramePr>
          <p:nvPr>
            <p:ph type="chart" sz="quarter" idx="13"/>
            <p:extLst>
              <p:ext uri="{D42A27DB-BD31-4B8C-83A1-F6EECF244321}">
                <p14:modId xmlns:p14="http://schemas.microsoft.com/office/powerpoint/2010/main" val="1014577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CC10F7-74BB-4301-B842-9C7EE25FC178}"/>
              </a:ext>
            </a:extLst>
          </p:cNvPr>
          <p:cNvSpPr>
            <a:spLocks noGrp="1"/>
          </p:cNvSpPr>
          <p:nvPr>
            <p:ph type="body" sz="quarter" idx="14"/>
          </p:nvPr>
        </p:nvSpPr>
        <p:spPr/>
        <p:txBody>
          <a:bodyPr/>
          <a:lstStyle/>
          <a:p>
            <a:r>
              <a:rPr lang="en-US"/>
              <a:t>04/12/2023 - 05/11/2023</a:t>
            </a:r>
          </a:p>
        </p:txBody>
      </p:sp>
      <p:sp>
        <p:nvSpPr>
          <p:cNvPr id="5" name="Footer Placeholder 4">
            <a:extLst>
              <a:ext uri="{FF2B5EF4-FFF2-40B4-BE49-F238E27FC236}">
                <a16:creationId xmlns:a16="http://schemas.microsoft.com/office/drawing/2014/main" id="{451C0CFB-EFA4-4A07-8F86-399401C31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821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7A65-16AD-4401-9055-20F9A21B9143}"/>
              </a:ext>
            </a:extLst>
          </p:cNvPr>
          <p:cNvSpPr>
            <a:spLocks noGrp="1"/>
          </p:cNvSpPr>
          <p:nvPr>
            <p:ph type="title"/>
          </p:nvPr>
        </p:nvSpPr>
        <p:spPr/>
        <p:txBody>
          <a:bodyPr/>
          <a:lstStyle/>
          <a:p>
            <a:r>
              <a:rPr lang="en-US"/>
              <a:t>Facebook Engagement Rate | Social media facelift</a:t>
            </a:r>
          </a:p>
        </p:txBody>
      </p:sp>
      <p:graphicFrame>
        <p:nvGraphicFramePr>
          <p:cNvPr id="6" name="Chart Placeholder 5">
            <a:extLst>
              <a:ext uri="{FF2B5EF4-FFF2-40B4-BE49-F238E27FC236}">
                <a16:creationId xmlns:a16="http://schemas.microsoft.com/office/drawing/2014/main" id="{B7666154-EEA9-413E-A76F-ADB43731C457}"/>
              </a:ext>
            </a:extLst>
          </p:cNvPr>
          <p:cNvGraphicFramePr>
            <a:graphicFrameLocks noGrp="1"/>
          </p:cNvGraphicFramePr>
          <p:nvPr>
            <p:ph type="chart" sz="quarter" idx="13"/>
            <p:extLst>
              <p:ext uri="{D42A27DB-BD31-4B8C-83A1-F6EECF244321}">
                <p14:modId xmlns:p14="http://schemas.microsoft.com/office/powerpoint/2010/main" val="3317644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D7000-3D5C-4AD0-9C08-99A7E0F7BFE8}"/>
              </a:ext>
            </a:extLst>
          </p:cNvPr>
          <p:cNvSpPr>
            <a:spLocks noGrp="1"/>
          </p:cNvSpPr>
          <p:nvPr>
            <p:ph type="body" sz="quarter" idx="14"/>
          </p:nvPr>
        </p:nvSpPr>
        <p:spPr/>
        <p:txBody>
          <a:bodyPr/>
          <a:lstStyle/>
          <a:p>
            <a:r>
              <a:rPr lang="en-US"/>
              <a:t>04/12/2023 - 05/11/2023</a:t>
            </a:r>
          </a:p>
        </p:txBody>
      </p:sp>
      <p:sp>
        <p:nvSpPr>
          <p:cNvPr id="5" name="Footer Placeholder 4">
            <a:extLst>
              <a:ext uri="{FF2B5EF4-FFF2-40B4-BE49-F238E27FC236}">
                <a16:creationId xmlns:a16="http://schemas.microsoft.com/office/drawing/2014/main" id="{01F83383-BD2E-454E-A32F-744225C41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196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099F1-CEE9-4B57-9645-7F8148F0EA5A}"/>
              </a:ext>
            </a:extLst>
          </p:cNvPr>
          <p:cNvSpPr>
            <a:spLocks noGrp="1"/>
          </p:cNvSpPr>
          <p:nvPr>
            <p:ph type="title"/>
          </p:nvPr>
        </p:nvSpPr>
        <p:spPr/>
        <p:txBody>
          <a:bodyPr/>
          <a:lstStyle/>
          <a:p>
            <a:r>
              <a:rPr lang="fr-FR"/>
              <a:t>Instagram Evolution du nombre d'abonnés | Social media facelift</a:t>
            </a:r>
            <a:endParaRPr lang="en-US"/>
          </a:p>
        </p:txBody>
      </p:sp>
      <p:graphicFrame>
        <p:nvGraphicFramePr>
          <p:cNvPr id="6" name="Chart Placeholder 5">
            <a:extLst>
              <a:ext uri="{FF2B5EF4-FFF2-40B4-BE49-F238E27FC236}">
                <a16:creationId xmlns:a16="http://schemas.microsoft.com/office/drawing/2014/main" id="{BACE7AAD-7690-4F95-A6C6-8D8A061D2925}"/>
              </a:ext>
            </a:extLst>
          </p:cNvPr>
          <p:cNvGraphicFramePr>
            <a:graphicFrameLocks noGrp="1"/>
          </p:cNvGraphicFramePr>
          <p:nvPr>
            <p:ph type="chart" sz="quarter" idx="13"/>
            <p:extLst>
              <p:ext uri="{D42A27DB-BD31-4B8C-83A1-F6EECF244321}">
                <p14:modId xmlns:p14="http://schemas.microsoft.com/office/powerpoint/2010/main" val="174600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DF3382-DC34-40A4-9758-00036A82AD72}"/>
              </a:ext>
            </a:extLst>
          </p:cNvPr>
          <p:cNvSpPr>
            <a:spLocks noGrp="1"/>
          </p:cNvSpPr>
          <p:nvPr>
            <p:ph type="body" sz="quarter" idx="14"/>
          </p:nvPr>
        </p:nvSpPr>
        <p:spPr/>
        <p:txBody>
          <a:bodyPr/>
          <a:lstStyle/>
          <a:p>
            <a:r>
              <a:rPr lang="en-US"/>
              <a:t>04/12/2023 - 05/11/2023</a:t>
            </a:r>
          </a:p>
        </p:txBody>
      </p:sp>
      <p:sp>
        <p:nvSpPr>
          <p:cNvPr id="5" name="Footer Placeholder 4">
            <a:extLst>
              <a:ext uri="{FF2B5EF4-FFF2-40B4-BE49-F238E27FC236}">
                <a16:creationId xmlns:a16="http://schemas.microsoft.com/office/drawing/2014/main" id="{AF391B9D-9226-42BD-87F4-DFA603F60A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0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071EF-DAD3-48AD-A571-CD29A84F9F02}"/>
              </a:ext>
            </a:extLst>
          </p:cNvPr>
          <p:cNvSpPr>
            <a:spLocks noGrp="1"/>
          </p:cNvSpPr>
          <p:nvPr>
            <p:ph type="title"/>
          </p:nvPr>
        </p:nvSpPr>
        <p:spPr/>
        <p:txBody>
          <a:bodyPr/>
          <a:lstStyle/>
          <a:p>
            <a:r>
              <a:rPr lang="fr-FR"/>
              <a:t>Instagram Evolution des impressions | Social media facelift</a:t>
            </a:r>
            <a:endParaRPr lang="en-US"/>
          </a:p>
        </p:txBody>
      </p:sp>
      <p:graphicFrame>
        <p:nvGraphicFramePr>
          <p:cNvPr id="6" name="Chart Placeholder 5">
            <a:extLst>
              <a:ext uri="{FF2B5EF4-FFF2-40B4-BE49-F238E27FC236}">
                <a16:creationId xmlns:a16="http://schemas.microsoft.com/office/drawing/2014/main" id="{C8748285-1513-42C9-BF5C-302F4809C243}"/>
              </a:ext>
            </a:extLst>
          </p:cNvPr>
          <p:cNvGraphicFramePr>
            <a:graphicFrameLocks noGrp="1"/>
          </p:cNvGraphicFramePr>
          <p:nvPr>
            <p:ph type="chart" sz="quarter" idx="13"/>
            <p:extLst>
              <p:ext uri="{D42A27DB-BD31-4B8C-83A1-F6EECF244321}">
                <p14:modId xmlns:p14="http://schemas.microsoft.com/office/powerpoint/2010/main" val="4071389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B4339-929E-4741-BF9F-104A245686FB}"/>
              </a:ext>
            </a:extLst>
          </p:cNvPr>
          <p:cNvSpPr>
            <a:spLocks noGrp="1"/>
          </p:cNvSpPr>
          <p:nvPr>
            <p:ph type="body" sz="quarter" idx="14"/>
          </p:nvPr>
        </p:nvSpPr>
        <p:spPr/>
        <p:txBody>
          <a:bodyPr/>
          <a:lstStyle/>
          <a:p>
            <a:r>
              <a:rPr lang="en-US"/>
              <a:t>04/12/2023 - 05/11/2023</a:t>
            </a:r>
          </a:p>
        </p:txBody>
      </p:sp>
      <p:sp>
        <p:nvSpPr>
          <p:cNvPr id="5" name="Footer Placeholder 4">
            <a:extLst>
              <a:ext uri="{FF2B5EF4-FFF2-40B4-BE49-F238E27FC236}">
                <a16:creationId xmlns:a16="http://schemas.microsoft.com/office/drawing/2014/main" id="{CE7D3FB9-8C17-4A9E-8591-5DBF85A741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649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9952D-DD00-4088-8E9B-F36EB3994FCD}"/>
              </a:ext>
            </a:extLst>
          </p:cNvPr>
          <p:cNvSpPr>
            <a:spLocks noGrp="1"/>
          </p:cNvSpPr>
          <p:nvPr>
            <p:ph type="title"/>
          </p:nvPr>
        </p:nvSpPr>
        <p:spPr/>
        <p:txBody>
          <a:bodyPr/>
          <a:lstStyle/>
          <a:p>
            <a:r>
              <a:rPr lang="en-US"/>
              <a:t>Instagram Interaction Rate | Social media facelift</a:t>
            </a:r>
          </a:p>
        </p:txBody>
      </p:sp>
      <p:graphicFrame>
        <p:nvGraphicFramePr>
          <p:cNvPr id="6" name="Chart Placeholder 5">
            <a:extLst>
              <a:ext uri="{FF2B5EF4-FFF2-40B4-BE49-F238E27FC236}">
                <a16:creationId xmlns:a16="http://schemas.microsoft.com/office/drawing/2014/main" id="{1FC6B806-F075-4E90-9CFF-61D39C64455B}"/>
              </a:ext>
            </a:extLst>
          </p:cNvPr>
          <p:cNvGraphicFramePr>
            <a:graphicFrameLocks noGrp="1"/>
          </p:cNvGraphicFramePr>
          <p:nvPr>
            <p:ph type="chart" sz="quarter" idx="13"/>
            <p:extLst>
              <p:ext uri="{D42A27DB-BD31-4B8C-83A1-F6EECF244321}">
                <p14:modId xmlns:p14="http://schemas.microsoft.com/office/powerpoint/2010/main" val="63398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B457B4-5FAD-424A-AA5E-EF81715C877D}"/>
              </a:ext>
            </a:extLst>
          </p:cNvPr>
          <p:cNvSpPr>
            <a:spLocks noGrp="1"/>
          </p:cNvSpPr>
          <p:nvPr>
            <p:ph type="body" sz="quarter" idx="14"/>
          </p:nvPr>
        </p:nvSpPr>
        <p:spPr/>
        <p:txBody>
          <a:bodyPr/>
          <a:lstStyle/>
          <a:p>
            <a:r>
              <a:rPr lang="en-US"/>
              <a:t>04/12/2023 - 05/11/2023</a:t>
            </a:r>
          </a:p>
        </p:txBody>
      </p:sp>
      <p:sp>
        <p:nvSpPr>
          <p:cNvPr id="5" name="Footer Placeholder 4">
            <a:extLst>
              <a:ext uri="{FF2B5EF4-FFF2-40B4-BE49-F238E27FC236}">
                <a16:creationId xmlns:a16="http://schemas.microsoft.com/office/drawing/2014/main" id="{2D926632-C1EA-40FA-9F99-52206B7FF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839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18AA-538D-4689-AF99-B74AB7BA52C7}"/>
              </a:ext>
            </a:extLst>
          </p:cNvPr>
          <p:cNvSpPr>
            <a:spLocks noGrp="1"/>
          </p:cNvSpPr>
          <p:nvPr>
            <p:ph type="title"/>
          </p:nvPr>
        </p:nvSpPr>
        <p:spPr/>
        <p:txBody>
          <a:bodyPr/>
          <a:lstStyle/>
          <a:p>
            <a:r>
              <a:rPr lang="en-US"/>
              <a:t>Facebook Page Post Reach Table | Social media facelift</a:t>
            </a:r>
          </a:p>
        </p:txBody>
      </p:sp>
      <p:graphicFrame>
        <p:nvGraphicFramePr>
          <p:cNvPr id="5" name="Table Placeholder 4">
            <a:extLst>
              <a:ext uri="{FF2B5EF4-FFF2-40B4-BE49-F238E27FC236}">
                <a16:creationId xmlns:a16="http://schemas.microsoft.com/office/drawing/2014/main" id="{A6D942A8-40C1-4A5F-9039-8A3094BADBC1}"/>
              </a:ext>
            </a:extLst>
          </p:cNvPr>
          <p:cNvGraphicFramePr>
            <a:graphicFrameLocks noGrp="1"/>
          </p:cNvGraphicFramePr>
          <p:nvPr>
            <p:ph type="tbl" sz="quarter" idx="13"/>
            <p:extLst>
              <p:ext uri="{D42A27DB-BD31-4B8C-83A1-F6EECF244321}">
                <p14:modId xmlns:p14="http://schemas.microsoft.com/office/powerpoint/2010/main" val="9916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4134399"/>
                    </a:ext>
                  </a:extLst>
                </a:gridCol>
                <a:gridCol w="1645920">
                  <a:extLst>
                    <a:ext uri="{9D8B030D-6E8A-4147-A177-3AD203B41FA5}">
                      <a16:colId xmlns:a16="http://schemas.microsoft.com/office/drawing/2014/main" val="3881951239"/>
                    </a:ext>
                  </a:extLst>
                </a:gridCol>
                <a:gridCol w="1645920">
                  <a:extLst>
                    <a:ext uri="{9D8B030D-6E8A-4147-A177-3AD203B41FA5}">
                      <a16:colId xmlns:a16="http://schemas.microsoft.com/office/drawing/2014/main" val="1722836256"/>
                    </a:ext>
                  </a:extLst>
                </a:gridCol>
                <a:gridCol w="1645920">
                  <a:extLst>
                    <a:ext uri="{9D8B030D-6E8A-4147-A177-3AD203B41FA5}">
                      <a16:colId xmlns:a16="http://schemas.microsoft.com/office/drawing/2014/main" val="28920159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684378707"/>
                  </a:ext>
                </a:extLst>
              </a:tr>
              <a:tr h="370840">
                <a:tc>
                  <a:txBody>
                    <a:bodyPr/>
                    <a:lstStyle/>
                    <a:p>
                      <a:r>
                        <a:rPr lang="en-US" sz="1000"/>
                        <a:t>WeJam Social France</a:t>
                      </a:r>
                    </a:p>
                  </a:txBody>
                  <a:tcPr/>
                </a:tc>
                <a:tc>
                  <a:txBody>
                    <a:bodyPr/>
                    <a:lstStyle/>
                    <a:p>
                      <a:r>
                        <a:rPr lang="en-US" sz="1000"/>
                        <a:t>0</a:t>
                      </a:r>
                    </a:p>
                  </a:txBody>
                  <a:tcPr/>
                </a:tc>
                <a:tc>
                  <a:txBody>
                    <a:bodyPr/>
                    <a:lstStyle/>
                    <a:p>
                      <a:r>
                        <a:rPr lang="en-US" sz="1000"/>
                        <a:t>5</a:t>
                      </a:r>
                    </a:p>
                  </a:txBody>
                  <a:tcPr/>
                </a:tc>
                <a:tc>
                  <a:txBody>
                    <a:bodyPr/>
                    <a:lstStyle/>
                    <a:p>
                      <a:r>
                        <a:rPr lang="en-US" sz="1000"/>
                        <a:t>8</a:t>
                      </a:r>
                    </a:p>
                  </a:txBody>
                  <a:tcPr/>
                </a:tc>
                <a:extLst>
                  <a:ext uri="{0D108BD9-81ED-4DB2-BD59-A6C34878D82A}">
                    <a16:rowId xmlns:a16="http://schemas.microsoft.com/office/drawing/2014/main" val="1255185848"/>
                  </a:ext>
                </a:extLst>
              </a:tr>
            </a:tbl>
          </a:graphicData>
        </a:graphic>
      </p:graphicFrame>
      <p:sp>
        <p:nvSpPr>
          <p:cNvPr id="4" name="Text Placeholder 3">
            <a:extLst>
              <a:ext uri="{FF2B5EF4-FFF2-40B4-BE49-F238E27FC236}">
                <a16:creationId xmlns:a16="http://schemas.microsoft.com/office/drawing/2014/main" id="{79EEB9CD-0042-4A5D-87EF-5D7878F61E3E}"/>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244172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07F6B-12E2-4EFD-AAE5-40E71DCE0DAF}"/>
              </a:ext>
            </a:extLst>
          </p:cNvPr>
          <p:cNvSpPr>
            <a:spLocks noGrp="1"/>
          </p:cNvSpPr>
          <p:nvPr>
            <p:ph type="title"/>
          </p:nvPr>
        </p:nvSpPr>
        <p:spPr/>
        <p:txBody>
          <a:bodyPr/>
          <a:lstStyle/>
          <a:p>
            <a:r>
              <a:rPr lang="en-US"/>
              <a:t>Instagram Posts Table | Social media facelift - 1 of 7</a:t>
            </a:r>
          </a:p>
        </p:txBody>
      </p:sp>
      <p:graphicFrame>
        <p:nvGraphicFramePr>
          <p:cNvPr id="5" name="Table Placeholder 4">
            <a:extLst>
              <a:ext uri="{FF2B5EF4-FFF2-40B4-BE49-F238E27FC236}">
                <a16:creationId xmlns:a16="http://schemas.microsoft.com/office/drawing/2014/main" id="{927D715C-6E59-4618-BAC9-E2DA67E76576}"/>
              </a:ext>
            </a:extLst>
          </p:cNvPr>
          <p:cNvGraphicFramePr>
            <a:graphicFrameLocks noGrp="1"/>
          </p:cNvGraphicFramePr>
          <p:nvPr>
            <p:ph type="tbl" sz="quarter" idx="13"/>
            <p:extLst>
              <p:ext uri="{D42A27DB-BD31-4B8C-83A1-F6EECF244321}">
                <p14:modId xmlns:p14="http://schemas.microsoft.com/office/powerpoint/2010/main" val="1922204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42721812"/>
                    </a:ext>
                  </a:extLst>
                </a:gridCol>
                <a:gridCol w="2139696">
                  <a:extLst>
                    <a:ext uri="{9D8B030D-6E8A-4147-A177-3AD203B41FA5}">
                      <a16:colId xmlns:a16="http://schemas.microsoft.com/office/drawing/2014/main" val="1197771570"/>
                    </a:ext>
                  </a:extLst>
                </a:gridCol>
                <a:gridCol w="740664">
                  <a:extLst>
                    <a:ext uri="{9D8B030D-6E8A-4147-A177-3AD203B41FA5}">
                      <a16:colId xmlns:a16="http://schemas.microsoft.com/office/drawing/2014/main" val="1341818053"/>
                    </a:ext>
                  </a:extLst>
                </a:gridCol>
                <a:gridCol w="740664">
                  <a:extLst>
                    <a:ext uri="{9D8B030D-6E8A-4147-A177-3AD203B41FA5}">
                      <a16:colId xmlns:a16="http://schemas.microsoft.com/office/drawing/2014/main" val="3854493991"/>
                    </a:ext>
                  </a:extLst>
                </a:gridCol>
                <a:gridCol w="740664">
                  <a:extLst>
                    <a:ext uri="{9D8B030D-6E8A-4147-A177-3AD203B41FA5}">
                      <a16:colId xmlns:a16="http://schemas.microsoft.com/office/drawing/2014/main" val="2273604597"/>
                    </a:ext>
                  </a:extLst>
                </a:gridCol>
                <a:gridCol w="740664">
                  <a:extLst>
                    <a:ext uri="{9D8B030D-6E8A-4147-A177-3AD203B41FA5}">
                      <a16:colId xmlns:a16="http://schemas.microsoft.com/office/drawing/2014/main" val="1679926644"/>
                    </a:ext>
                  </a:extLst>
                </a:gridCol>
                <a:gridCol w="740664">
                  <a:extLst>
                    <a:ext uri="{9D8B030D-6E8A-4147-A177-3AD203B41FA5}">
                      <a16:colId xmlns:a16="http://schemas.microsoft.com/office/drawing/2014/main" val="270587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965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- 2023-05-08 15:18:53</a:t>
                      </a:r>
                      <a:r>
                        <a:rPr kumimoji="0" lang="en-US" sz="1000" b="0" i="0" u="none" strike="noStrike" kern="1200" cap="none" spc="0" normalizeH="0" baseline="0" noProof="0">
                          <a:ln>
                            <a:noFill/>
                          </a:ln>
                          <a:solidFill>
                            <a:prstClr val="black"/>
                          </a:solidFill>
                          <a:effectLst/>
                          <a:uLnTx/>
                          <a:uFillTx/>
                          <a:latin typeface="Calibri"/>
                          <a:ea typeface="+mn-ea"/>
                          <a:cs typeface="+mn-cs"/>
                        </a:rPr>
                        <a:t>
 🚨 Keine Sorge: Karina &amp; Duke haben ihr OMR Ticket bekommen und die veganen Gummibärchen sind auch nicht vom letzten Jahr, versprochen!
Bist Du auch am Start? Besuche uns in der Premiumhalle A1 Stand D13. Wir treten dieses Jahr in grün mit unseren United Geschwistern auf! 💪
#omr2023 #omrfestival #onlinemarketing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1995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- 2023-05-03 16:10:41</a:t>
                      </a:r>
                      <a:r>
                        <a:rPr kumimoji="0" lang="en-US" sz="1000" b="0" i="0" u="none" strike="noStrike" kern="1200" cap="none" spc="0" normalizeH="0" baseline="0" noProof="0">
                          <a:ln>
                            <a:noFill/>
                          </a:ln>
                          <a:solidFill>
                            <a:prstClr val="black"/>
                          </a:solidFill>
                          <a:effectLst/>
                          <a:uLnTx/>
                          <a:uFillTx/>
                          <a:latin typeface="Calibri"/>
                          <a:ea typeface="+mn-ea"/>
                          <a:cs typeface="+mn-cs"/>
                        </a:rPr>
                        <a:t>
 Gen Z und ihre Wörter! Welche Wörter fallen Dir noch ein? 🤓
#genz #socialmedia #socialmediaverstehen #socialmedialernen #genzhumor #genzculture #erklärung #socialmediaguru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64596969"/>
                  </a:ext>
                </a:extLst>
              </a:tr>
            </a:tbl>
          </a:graphicData>
        </a:graphic>
      </p:graphicFrame>
      <p:sp>
        <p:nvSpPr>
          <p:cNvPr id="4" name="Text Placeholder 3">
            <a:extLst>
              <a:ext uri="{FF2B5EF4-FFF2-40B4-BE49-F238E27FC236}">
                <a16:creationId xmlns:a16="http://schemas.microsoft.com/office/drawing/2014/main" id="{EA9A6B3C-6F11-4845-9EA8-39DD993F73BC}"/>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1233532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C5263-3634-4C68-9735-499B1E859582}"/>
              </a:ext>
            </a:extLst>
          </p:cNvPr>
          <p:cNvSpPr>
            <a:spLocks noGrp="1"/>
          </p:cNvSpPr>
          <p:nvPr>
            <p:ph type="title"/>
          </p:nvPr>
        </p:nvSpPr>
        <p:spPr/>
        <p:txBody>
          <a:bodyPr/>
          <a:lstStyle/>
          <a:p>
            <a:r>
              <a:rPr lang="en-US"/>
              <a:t>Instagram Posts Table | Social media facelift - 2 of 7</a:t>
            </a:r>
          </a:p>
        </p:txBody>
      </p:sp>
      <p:graphicFrame>
        <p:nvGraphicFramePr>
          <p:cNvPr id="5" name="Table Placeholder 4">
            <a:extLst>
              <a:ext uri="{FF2B5EF4-FFF2-40B4-BE49-F238E27FC236}">
                <a16:creationId xmlns:a16="http://schemas.microsoft.com/office/drawing/2014/main" id="{8C0208F9-6DA4-4F55-AF6E-284796FFD57F}"/>
              </a:ext>
            </a:extLst>
          </p:cNvPr>
          <p:cNvGraphicFramePr>
            <a:graphicFrameLocks noGrp="1"/>
          </p:cNvGraphicFramePr>
          <p:nvPr>
            <p:ph type="tbl" sz="quarter" idx="13"/>
            <p:extLst>
              <p:ext uri="{D42A27DB-BD31-4B8C-83A1-F6EECF244321}">
                <p14:modId xmlns:p14="http://schemas.microsoft.com/office/powerpoint/2010/main" val="248280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1508572"/>
                    </a:ext>
                  </a:extLst>
                </a:gridCol>
                <a:gridCol w="2139696">
                  <a:extLst>
                    <a:ext uri="{9D8B030D-6E8A-4147-A177-3AD203B41FA5}">
                      <a16:colId xmlns:a16="http://schemas.microsoft.com/office/drawing/2014/main" val="341673657"/>
                    </a:ext>
                  </a:extLst>
                </a:gridCol>
                <a:gridCol w="740664">
                  <a:extLst>
                    <a:ext uri="{9D8B030D-6E8A-4147-A177-3AD203B41FA5}">
                      <a16:colId xmlns:a16="http://schemas.microsoft.com/office/drawing/2014/main" val="819706550"/>
                    </a:ext>
                  </a:extLst>
                </a:gridCol>
                <a:gridCol w="740664">
                  <a:extLst>
                    <a:ext uri="{9D8B030D-6E8A-4147-A177-3AD203B41FA5}">
                      <a16:colId xmlns:a16="http://schemas.microsoft.com/office/drawing/2014/main" val="2482129723"/>
                    </a:ext>
                  </a:extLst>
                </a:gridCol>
                <a:gridCol w="740664">
                  <a:extLst>
                    <a:ext uri="{9D8B030D-6E8A-4147-A177-3AD203B41FA5}">
                      <a16:colId xmlns:a16="http://schemas.microsoft.com/office/drawing/2014/main" val="3796834113"/>
                    </a:ext>
                  </a:extLst>
                </a:gridCol>
                <a:gridCol w="740664">
                  <a:extLst>
                    <a:ext uri="{9D8B030D-6E8A-4147-A177-3AD203B41FA5}">
                      <a16:colId xmlns:a16="http://schemas.microsoft.com/office/drawing/2014/main" val="1918739507"/>
                    </a:ext>
                  </a:extLst>
                </a:gridCol>
                <a:gridCol w="740664">
                  <a:extLst>
                    <a:ext uri="{9D8B030D-6E8A-4147-A177-3AD203B41FA5}">
                      <a16:colId xmlns:a16="http://schemas.microsoft.com/office/drawing/2014/main" val="124315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347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- 2023-05-02 13:37:12</a:t>
                      </a:r>
                      <a:r>
                        <a:rPr kumimoji="0" lang="en-US" sz="1000" b="0" i="0" u="none" strike="noStrike" kern="1200" cap="none" spc="0" normalizeH="0" baseline="0" noProof="0">
                          <a:ln>
                            <a:noFill/>
                          </a:ln>
                          <a:solidFill>
                            <a:prstClr val="black"/>
                          </a:solidFill>
                          <a:effectLst/>
                          <a:uLnTx/>
                          <a:uFillTx/>
                          <a:latin typeface="Calibri"/>
                          <a:ea typeface="+mn-ea"/>
                          <a:cs typeface="+mn-cs"/>
                        </a:rPr>
                        <a:t>
 Am 09. und 10. Mai ist OMR! Laut Didi ist OMR die Abkürzung von „Auf Unternehmenskosten saufen“. 🫣
Die officially_omr bietet jedoch viel, viel mehr! Schau bei uns gerne vorbei in der Premium Halle A1 Stand D13 🧡
#omr2023 #omrfestival #onlinemarketing #socialmedia #messe #faceliftbbt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90330277"/>
                  </a:ext>
                </a:extLst>
              </a:tr>
            </a:tbl>
          </a:graphicData>
        </a:graphic>
      </p:graphicFrame>
      <p:sp>
        <p:nvSpPr>
          <p:cNvPr id="4" name="Text Placeholder 3">
            <a:extLst>
              <a:ext uri="{FF2B5EF4-FFF2-40B4-BE49-F238E27FC236}">
                <a16:creationId xmlns:a16="http://schemas.microsoft.com/office/drawing/2014/main" id="{3664AFFD-F110-4B9D-9B89-ABF9AA0B7226}"/>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1888770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B1822-A6E8-428A-B35A-D9E86E9C402F}"/>
              </a:ext>
            </a:extLst>
          </p:cNvPr>
          <p:cNvSpPr>
            <a:spLocks noGrp="1"/>
          </p:cNvSpPr>
          <p:nvPr>
            <p:ph type="title"/>
          </p:nvPr>
        </p:nvSpPr>
        <p:spPr/>
        <p:txBody>
          <a:bodyPr/>
          <a:lstStyle/>
          <a:p>
            <a:r>
              <a:rPr lang="en-US"/>
              <a:t>Instagram Posts Table | Social media facelift - 3 of 7</a:t>
            </a:r>
          </a:p>
        </p:txBody>
      </p:sp>
      <p:graphicFrame>
        <p:nvGraphicFramePr>
          <p:cNvPr id="5" name="Table Placeholder 4">
            <a:extLst>
              <a:ext uri="{FF2B5EF4-FFF2-40B4-BE49-F238E27FC236}">
                <a16:creationId xmlns:a16="http://schemas.microsoft.com/office/drawing/2014/main" id="{9219A576-1FE0-404B-B18E-D38ED7191626}"/>
              </a:ext>
            </a:extLst>
          </p:cNvPr>
          <p:cNvGraphicFramePr>
            <a:graphicFrameLocks noGrp="1"/>
          </p:cNvGraphicFramePr>
          <p:nvPr>
            <p:ph type="tbl" sz="quarter" idx="13"/>
            <p:extLst>
              <p:ext uri="{D42A27DB-BD31-4B8C-83A1-F6EECF244321}">
                <p14:modId xmlns:p14="http://schemas.microsoft.com/office/powerpoint/2010/main" val="213181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88312558"/>
                    </a:ext>
                  </a:extLst>
                </a:gridCol>
                <a:gridCol w="2139696">
                  <a:extLst>
                    <a:ext uri="{9D8B030D-6E8A-4147-A177-3AD203B41FA5}">
                      <a16:colId xmlns:a16="http://schemas.microsoft.com/office/drawing/2014/main" val="140906809"/>
                    </a:ext>
                  </a:extLst>
                </a:gridCol>
                <a:gridCol w="740664">
                  <a:extLst>
                    <a:ext uri="{9D8B030D-6E8A-4147-A177-3AD203B41FA5}">
                      <a16:colId xmlns:a16="http://schemas.microsoft.com/office/drawing/2014/main" val="3372496093"/>
                    </a:ext>
                  </a:extLst>
                </a:gridCol>
                <a:gridCol w="740664">
                  <a:extLst>
                    <a:ext uri="{9D8B030D-6E8A-4147-A177-3AD203B41FA5}">
                      <a16:colId xmlns:a16="http://schemas.microsoft.com/office/drawing/2014/main" val="927077647"/>
                    </a:ext>
                  </a:extLst>
                </a:gridCol>
                <a:gridCol w="740664">
                  <a:extLst>
                    <a:ext uri="{9D8B030D-6E8A-4147-A177-3AD203B41FA5}">
                      <a16:colId xmlns:a16="http://schemas.microsoft.com/office/drawing/2014/main" val="3917327976"/>
                    </a:ext>
                  </a:extLst>
                </a:gridCol>
                <a:gridCol w="740664">
                  <a:extLst>
                    <a:ext uri="{9D8B030D-6E8A-4147-A177-3AD203B41FA5}">
                      <a16:colId xmlns:a16="http://schemas.microsoft.com/office/drawing/2014/main" val="9124199"/>
                    </a:ext>
                  </a:extLst>
                </a:gridCol>
                <a:gridCol w="740664">
                  <a:extLst>
                    <a:ext uri="{9D8B030D-6E8A-4147-A177-3AD203B41FA5}">
                      <a16:colId xmlns:a16="http://schemas.microsoft.com/office/drawing/2014/main" val="359708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319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- 2023-04-28 09:55:17</a:t>
                      </a:r>
                      <a:r>
                        <a:rPr kumimoji="0" lang="en-US" sz="1000" b="0" i="0" u="none" strike="noStrike" kern="1200" cap="none" spc="0" normalizeH="0" baseline="0" noProof="0">
                          <a:ln>
                            <a:noFill/>
                          </a:ln>
                          <a:solidFill>
                            <a:prstClr val="black"/>
                          </a:solidFill>
                          <a:effectLst/>
                          <a:uLnTx/>
                          <a:uFillTx/>
                          <a:latin typeface="Calibri"/>
                          <a:ea typeface="+mn-ea"/>
                          <a:cs typeface="+mn-cs"/>
                        </a:rPr>
                        <a:t>
 Unsere Demand Generation hatte diese Woche ein Teamevent! 🎉
Nach einem spannenden Eisworkshop bei luicellasicecream , gab es gutes Essen und eine riesige Auswahl an Bier bei altesmaedchen.braugasthaus . 🤤
#teamevent #eisworkshop #eis #leckereis #demandgeneration #marketingteam #socialmediatools #faceliftbbt #selbereismachen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07300342"/>
                  </a:ext>
                </a:extLst>
              </a:tr>
            </a:tbl>
          </a:graphicData>
        </a:graphic>
      </p:graphicFrame>
      <p:sp>
        <p:nvSpPr>
          <p:cNvPr id="4" name="Text Placeholder 3">
            <a:extLst>
              <a:ext uri="{FF2B5EF4-FFF2-40B4-BE49-F238E27FC236}">
                <a16:creationId xmlns:a16="http://schemas.microsoft.com/office/drawing/2014/main" id="{D6EB90AE-CE25-4C5A-B248-20B9CF65A132}"/>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277728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8F616-EBBB-4E3F-AE46-C322FE098959}"/>
              </a:ext>
            </a:extLst>
          </p:cNvPr>
          <p:cNvSpPr>
            <a:spLocks noGrp="1"/>
          </p:cNvSpPr>
          <p:nvPr>
            <p:ph type="title"/>
          </p:nvPr>
        </p:nvSpPr>
        <p:spPr/>
        <p:txBody>
          <a:bodyPr/>
          <a:lstStyle/>
          <a:p>
            <a:r>
              <a:rPr lang="en-US"/>
              <a:t>Instagram Posts Table | Social media facelift - 4 of 7</a:t>
            </a:r>
          </a:p>
        </p:txBody>
      </p:sp>
      <p:graphicFrame>
        <p:nvGraphicFramePr>
          <p:cNvPr id="5" name="Table Placeholder 4">
            <a:extLst>
              <a:ext uri="{FF2B5EF4-FFF2-40B4-BE49-F238E27FC236}">
                <a16:creationId xmlns:a16="http://schemas.microsoft.com/office/drawing/2014/main" id="{1B021FE6-C24E-481C-91DA-7DE9D8CCC007}"/>
              </a:ext>
            </a:extLst>
          </p:cNvPr>
          <p:cNvGraphicFramePr>
            <a:graphicFrameLocks noGrp="1"/>
          </p:cNvGraphicFramePr>
          <p:nvPr>
            <p:ph type="tbl" sz="quarter" idx="13"/>
            <p:extLst>
              <p:ext uri="{D42A27DB-BD31-4B8C-83A1-F6EECF244321}">
                <p14:modId xmlns:p14="http://schemas.microsoft.com/office/powerpoint/2010/main" val="3976023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49107315"/>
                    </a:ext>
                  </a:extLst>
                </a:gridCol>
                <a:gridCol w="2139696">
                  <a:extLst>
                    <a:ext uri="{9D8B030D-6E8A-4147-A177-3AD203B41FA5}">
                      <a16:colId xmlns:a16="http://schemas.microsoft.com/office/drawing/2014/main" val="2796358831"/>
                    </a:ext>
                  </a:extLst>
                </a:gridCol>
                <a:gridCol w="740664">
                  <a:extLst>
                    <a:ext uri="{9D8B030D-6E8A-4147-A177-3AD203B41FA5}">
                      <a16:colId xmlns:a16="http://schemas.microsoft.com/office/drawing/2014/main" val="935174179"/>
                    </a:ext>
                  </a:extLst>
                </a:gridCol>
                <a:gridCol w="740664">
                  <a:extLst>
                    <a:ext uri="{9D8B030D-6E8A-4147-A177-3AD203B41FA5}">
                      <a16:colId xmlns:a16="http://schemas.microsoft.com/office/drawing/2014/main" val="2643816535"/>
                    </a:ext>
                  </a:extLst>
                </a:gridCol>
                <a:gridCol w="740664">
                  <a:extLst>
                    <a:ext uri="{9D8B030D-6E8A-4147-A177-3AD203B41FA5}">
                      <a16:colId xmlns:a16="http://schemas.microsoft.com/office/drawing/2014/main" val="3104652708"/>
                    </a:ext>
                  </a:extLst>
                </a:gridCol>
                <a:gridCol w="740664">
                  <a:extLst>
                    <a:ext uri="{9D8B030D-6E8A-4147-A177-3AD203B41FA5}">
                      <a16:colId xmlns:a16="http://schemas.microsoft.com/office/drawing/2014/main" val="3473250135"/>
                    </a:ext>
                  </a:extLst>
                </a:gridCol>
                <a:gridCol w="740664">
                  <a:extLst>
                    <a:ext uri="{9D8B030D-6E8A-4147-A177-3AD203B41FA5}">
                      <a16:colId xmlns:a16="http://schemas.microsoft.com/office/drawing/2014/main" val="3250269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160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- 2023-04-26 12:20:59</a:t>
                      </a:r>
                      <a:r>
                        <a:rPr kumimoji="0" lang="en-US" sz="1000" b="0" i="0" u="none" strike="noStrike" kern="1200" cap="none" spc="0" normalizeH="0" baseline="0" noProof="0">
                          <a:ln>
                            <a:noFill/>
                          </a:ln>
                          <a:solidFill>
                            <a:prstClr val="black"/>
                          </a:solidFill>
                          <a:effectLst/>
                          <a:uLnTx/>
                          <a:uFillTx/>
                          <a:latin typeface="Calibri"/>
                          <a:ea typeface="+mn-ea"/>
                          <a:cs typeface="+mn-cs"/>
                        </a:rPr>
                        <a:t>
 Mehr als ein Link in der Instagram Bio? Das geht? 😱 Yes, das geht jetzt!
Instagram hat die Wünsche vieler Unternehmen und Content Creator erhört: Sie können nun bis zu fünf Links in ihre Bio einsetzen. 🤩
#instagramhacks #instagramnews #linkinbio #socialmediaguru #socialmedianeuigkeiten #socialmedia #neuigkeiten #onlinemarketing #socialmedialernen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30788958"/>
                  </a:ext>
                </a:extLst>
              </a:tr>
            </a:tbl>
          </a:graphicData>
        </a:graphic>
      </p:graphicFrame>
      <p:sp>
        <p:nvSpPr>
          <p:cNvPr id="4" name="Text Placeholder 3">
            <a:extLst>
              <a:ext uri="{FF2B5EF4-FFF2-40B4-BE49-F238E27FC236}">
                <a16:creationId xmlns:a16="http://schemas.microsoft.com/office/drawing/2014/main" id="{C5AD6ACB-2A88-43AF-B45B-456284B14C93}"/>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289062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4F08B-13BC-4F4C-99E5-630BCB03B958}"/>
              </a:ext>
            </a:extLst>
          </p:cNvPr>
          <p:cNvSpPr>
            <a:spLocks noGrp="1"/>
          </p:cNvSpPr>
          <p:nvPr>
            <p:ph type="title"/>
          </p:nvPr>
        </p:nvSpPr>
        <p:spPr/>
        <p:txBody>
          <a:bodyPr/>
          <a:lstStyle/>
          <a:p>
            <a:r>
              <a:rPr lang="en-US"/>
              <a:t>Instagram Posts Table | Social media facelift - 5 of 7</a:t>
            </a:r>
          </a:p>
        </p:txBody>
      </p:sp>
      <p:graphicFrame>
        <p:nvGraphicFramePr>
          <p:cNvPr id="5" name="Table Placeholder 4">
            <a:extLst>
              <a:ext uri="{FF2B5EF4-FFF2-40B4-BE49-F238E27FC236}">
                <a16:creationId xmlns:a16="http://schemas.microsoft.com/office/drawing/2014/main" id="{9EBA8FDB-315F-409F-8BA9-65A76C289727}"/>
              </a:ext>
            </a:extLst>
          </p:cNvPr>
          <p:cNvGraphicFramePr>
            <a:graphicFrameLocks noGrp="1"/>
          </p:cNvGraphicFramePr>
          <p:nvPr>
            <p:ph type="tbl" sz="quarter" idx="13"/>
            <p:extLst>
              <p:ext uri="{D42A27DB-BD31-4B8C-83A1-F6EECF244321}">
                <p14:modId xmlns:p14="http://schemas.microsoft.com/office/powerpoint/2010/main" val="174127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42108298"/>
                    </a:ext>
                  </a:extLst>
                </a:gridCol>
                <a:gridCol w="2139696">
                  <a:extLst>
                    <a:ext uri="{9D8B030D-6E8A-4147-A177-3AD203B41FA5}">
                      <a16:colId xmlns:a16="http://schemas.microsoft.com/office/drawing/2014/main" val="2615506431"/>
                    </a:ext>
                  </a:extLst>
                </a:gridCol>
                <a:gridCol w="740664">
                  <a:extLst>
                    <a:ext uri="{9D8B030D-6E8A-4147-A177-3AD203B41FA5}">
                      <a16:colId xmlns:a16="http://schemas.microsoft.com/office/drawing/2014/main" val="2654197067"/>
                    </a:ext>
                  </a:extLst>
                </a:gridCol>
                <a:gridCol w="740664">
                  <a:extLst>
                    <a:ext uri="{9D8B030D-6E8A-4147-A177-3AD203B41FA5}">
                      <a16:colId xmlns:a16="http://schemas.microsoft.com/office/drawing/2014/main" val="3446033924"/>
                    </a:ext>
                  </a:extLst>
                </a:gridCol>
                <a:gridCol w="740664">
                  <a:extLst>
                    <a:ext uri="{9D8B030D-6E8A-4147-A177-3AD203B41FA5}">
                      <a16:colId xmlns:a16="http://schemas.microsoft.com/office/drawing/2014/main" val="3828106306"/>
                    </a:ext>
                  </a:extLst>
                </a:gridCol>
                <a:gridCol w="740664">
                  <a:extLst>
                    <a:ext uri="{9D8B030D-6E8A-4147-A177-3AD203B41FA5}">
                      <a16:colId xmlns:a16="http://schemas.microsoft.com/office/drawing/2014/main" val="2724441093"/>
                    </a:ext>
                  </a:extLst>
                </a:gridCol>
                <a:gridCol w="740664">
                  <a:extLst>
                    <a:ext uri="{9D8B030D-6E8A-4147-A177-3AD203B41FA5}">
                      <a16:colId xmlns:a16="http://schemas.microsoft.com/office/drawing/2014/main" val="1815253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601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- 2023-04-24 17:21:02</a:t>
                      </a:r>
                      <a:r>
                        <a:rPr kumimoji="0" lang="en-US" sz="1000" b="0" i="0" u="none" strike="noStrike" kern="1200" cap="none" spc="0" normalizeH="0" baseline="0" noProof="0">
                          <a:ln>
                            <a:noFill/>
                          </a:ln>
                          <a:solidFill>
                            <a:prstClr val="black"/>
                          </a:solidFill>
                          <a:effectLst/>
                          <a:uLnTx/>
                          <a:uFillTx/>
                          <a:latin typeface="Calibri"/>
                          <a:ea typeface="+mn-ea"/>
                          <a:cs typeface="+mn-cs"/>
                        </a:rPr>
                        <a:t>
 Podcast auf Youtube? Ja, das geht! Spotify bietet Videos zum Podcast an und Youtube bietet nun Podcast für Videos an.💡
Wir haben für Dich alle Schritte zusammengefasst, damit Du zukünftig super easy Deinen Podcast auf Youtube erstellen kannst.🎙
#podcast #youtubepodcast #podcaster #youtubenews #socialmedianews #socialmediaguru #socialmediatools #socialmediafürunternehmen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54812768"/>
                  </a:ext>
                </a:extLst>
              </a:tr>
            </a:tbl>
          </a:graphicData>
        </a:graphic>
      </p:graphicFrame>
      <p:sp>
        <p:nvSpPr>
          <p:cNvPr id="4" name="Text Placeholder 3">
            <a:extLst>
              <a:ext uri="{FF2B5EF4-FFF2-40B4-BE49-F238E27FC236}">
                <a16:creationId xmlns:a16="http://schemas.microsoft.com/office/drawing/2014/main" id="{92A7EDBD-EAE5-45E1-9719-8BD6E31565E6}"/>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3015972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0C51-32C0-45C5-B259-B066D41722AB}"/>
              </a:ext>
            </a:extLst>
          </p:cNvPr>
          <p:cNvSpPr>
            <a:spLocks noGrp="1"/>
          </p:cNvSpPr>
          <p:nvPr>
            <p:ph type="title"/>
          </p:nvPr>
        </p:nvSpPr>
        <p:spPr/>
        <p:txBody>
          <a:bodyPr/>
          <a:lstStyle/>
          <a:p>
            <a:r>
              <a:rPr lang="en-US"/>
              <a:t>Instagram Posts Table | Social media facelift - 6 of 7</a:t>
            </a:r>
          </a:p>
        </p:txBody>
      </p:sp>
      <p:graphicFrame>
        <p:nvGraphicFramePr>
          <p:cNvPr id="5" name="Table Placeholder 4">
            <a:extLst>
              <a:ext uri="{FF2B5EF4-FFF2-40B4-BE49-F238E27FC236}">
                <a16:creationId xmlns:a16="http://schemas.microsoft.com/office/drawing/2014/main" id="{7FDB54A6-EB0C-4A89-9894-30449289E8AB}"/>
              </a:ext>
            </a:extLst>
          </p:cNvPr>
          <p:cNvGraphicFramePr>
            <a:graphicFrameLocks noGrp="1"/>
          </p:cNvGraphicFramePr>
          <p:nvPr>
            <p:ph type="tbl" sz="quarter" idx="13"/>
            <p:extLst>
              <p:ext uri="{D42A27DB-BD31-4B8C-83A1-F6EECF244321}">
                <p14:modId xmlns:p14="http://schemas.microsoft.com/office/powerpoint/2010/main" val="3478781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15108785"/>
                    </a:ext>
                  </a:extLst>
                </a:gridCol>
                <a:gridCol w="2139696">
                  <a:extLst>
                    <a:ext uri="{9D8B030D-6E8A-4147-A177-3AD203B41FA5}">
                      <a16:colId xmlns:a16="http://schemas.microsoft.com/office/drawing/2014/main" val="3602353430"/>
                    </a:ext>
                  </a:extLst>
                </a:gridCol>
                <a:gridCol w="740664">
                  <a:extLst>
                    <a:ext uri="{9D8B030D-6E8A-4147-A177-3AD203B41FA5}">
                      <a16:colId xmlns:a16="http://schemas.microsoft.com/office/drawing/2014/main" val="1910523327"/>
                    </a:ext>
                  </a:extLst>
                </a:gridCol>
                <a:gridCol w="740664">
                  <a:extLst>
                    <a:ext uri="{9D8B030D-6E8A-4147-A177-3AD203B41FA5}">
                      <a16:colId xmlns:a16="http://schemas.microsoft.com/office/drawing/2014/main" val="59805009"/>
                    </a:ext>
                  </a:extLst>
                </a:gridCol>
                <a:gridCol w="740664">
                  <a:extLst>
                    <a:ext uri="{9D8B030D-6E8A-4147-A177-3AD203B41FA5}">
                      <a16:colId xmlns:a16="http://schemas.microsoft.com/office/drawing/2014/main" val="3396702614"/>
                    </a:ext>
                  </a:extLst>
                </a:gridCol>
                <a:gridCol w="740664">
                  <a:extLst>
                    <a:ext uri="{9D8B030D-6E8A-4147-A177-3AD203B41FA5}">
                      <a16:colId xmlns:a16="http://schemas.microsoft.com/office/drawing/2014/main" val="4071934839"/>
                    </a:ext>
                  </a:extLst>
                </a:gridCol>
                <a:gridCol w="740664">
                  <a:extLst>
                    <a:ext uri="{9D8B030D-6E8A-4147-A177-3AD203B41FA5}">
                      <a16:colId xmlns:a16="http://schemas.microsoft.com/office/drawing/2014/main" val="364236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1932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- 2023-04-20 18:11:00</a:t>
                      </a:r>
                      <a:r>
                        <a:rPr kumimoji="0" lang="en-US" sz="1000" b="0" i="0" u="none" strike="noStrike" kern="1200" cap="none" spc="0" normalizeH="0" baseline="0" noProof="0">
                          <a:ln>
                            <a:noFill/>
                          </a:ln>
                          <a:solidFill>
                            <a:prstClr val="black"/>
                          </a:solidFill>
                          <a:effectLst/>
                          <a:uLnTx/>
                          <a:uFillTx/>
                          <a:latin typeface="Calibri"/>
                          <a:ea typeface="+mn-ea"/>
                          <a:cs typeface="+mn-cs"/>
                        </a:rPr>
                        <a:t>
 Kann künstliche Intelligenz Dich bei Deinen täglichen Social Media Tasks unterstützen? 🤔
Fakt ist, dass viele Tools wie Canva oder Adobe Sparks schon mit KI arbeiten, um Dir zum Beispiel in der kreativen Gestaltung zu unterstützen. Die rasante Entwicklung von ChatGPT und DALL-E 2 ruft jedoch auch gemischte Gefühle bei manchen Content Creator und Jurist:innen hervor.
Aber welche Möglichkeiten ergeben sich überhaupt durch künstliche Intelligenz? Und wie schätzen wir KI in Bezug auf Social Media ein? Das erfährst Du in unserem Blog-Artikel. Den Link findest Du in unserer Bio. 🧡
#künstlicheintelligenz #ki #ai #chatgpt #socialmediaki #socialmedialernen #socialmediaguru #socialmediatools #socialmediamarketing #socialmedia #businessforbusiness #weiterentwicklung #contentcreation #contentproduktion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85747328"/>
                  </a:ext>
                </a:extLst>
              </a:tr>
            </a:tbl>
          </a:graphicData>
        </a:graphic>
      </p:graphicFrame>
      <p:sp>
        <p:nvSpPr>
          <p:cNvPr id="4" name="Text Placeholder 3">
            <a:extLst>
              <a:ext uri="{FF2B5EF4-FFF2-40B4-BE49-F238E27FC236}">
                <a16:creationId xmlns:a16="http://schemas.microsoft.com/office/drawing/2014/main" id="{124CDE2D-BE0E-4C7F-AABC-7539E0B4E91C}"/>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2978461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D31E5-74C8-4000-A38C-60A8CA8F9EDD}"/>
              </a:ext>
            </a:extLst>
          </p:cNvPr>
          <p:cNvSpPr>
            <a:spLocks noGrp="1"/>
          </p:cNvSpPr>
          <p:nvPr>
            <p:ph type="title"/>
          </p:nvPr>
        </p:nvSpPr>
        <p:spPr/>
        <p:txBody>
          <a:bodyPr/>
          <a:lstStyle/>
          <a:p>
            <a:r>
              <a:rPr lang="en-US"/>
              <a:t>Instagram Posts Table | Social media facelift - 7 of 7</a:t>
            </a:r>
          </a:p>
        </p:txBody>
      </p:sp>
      <p:graphicFrame>
        <p:nvGraphicFramePr>
          <p:cNvPr id="5" name="Table Placeholder 4">
            <a:extLst>
              <a:ext uri="{FF2B5EF4-FFF2-40B4-BE49-F238E27FC236}">
                <a16:creationId xmlns:a16="http://schemas.microsoft.com/office/drawing/2014/main" id="{BC1C9422-FBCB-4379-B819-4DB1D299C6A4}"/>
              </a:ext>
            </a:extLst>
          </p:cNvPr>
          <p:cNvGraphicFramePr>
            <a:graphicFrameLocks noGrp="1"/>
          </p:cNvGraphicFramePr>
          <p:nvPr>
            <p:ph type="tbl" sz="quarter" idx="13"/>
            <p:extLst>
              <p:ext uri="{D42A27DB-BD31-4B8C-83A1-F6EECF244321}">
                <p14:modId xmlns:p14="http://schemas.microsoft.com/office/powerpoint/2010/main" val="238011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18272899"/>
                    </a:ext>
                  </a:extLst>
                </a:gridCol>
                <a:gridCol w="2139696">
                  <a:extLst>
                    <a:ext uri="{9D8B030D-6E8A-4147-A177-3AD203B41FA5}">
                      <a16:colId xmlns:a16="http://schemas.microsoft.com/office/drawing/2014/main" val="1502174428"/>
                    </a:ext>
                  </a:extLst>
                </a:gridCol>
                <a:gridCol w="740664">
                  <a:extLst>
                    <a:ext uri="{9D8B030D-6E8A-4147-A177-3AD203B41FA5}">
                      <a16:colId xmlns:a16="http://schemas.microsoft.com/office/drawing/2014/main" val="1874921758"/>
                    </a:ext>
                  </a:extLst>
                </a:gridCol>
                <a:gridCol w="740664">
                  <a:extLst>
                    <a:ext uri="{9D8B030D-6E8A-4147-A177-3AD203B41FA5}">
                      <a16:colId xmlns:a16="http://schemas.microsoft.com/office/drawing/2014/main" val="3018756745"/>
                    </a:ext>
                  </a:extLst>
                </a:gridCol>
                <a:gridCol w="740664">
                  <a:extLst>
                    <a:ext uri="{9D8B030D-6E8A-4147-A177-3AD203B41FA5}">
                      <a16:colId xmlns:a16="http://schemas.microsoft.com/office/drawing/2014/main" val="67220285"/>
                    </a:ext>
                  </a:extLst>
                </a:gridCol>
                <a:gridCol w="740664">
                  <a:extLst>
                    <a:ext uri="{9D8B030D-6E8A-4147-A177-3AD203B41FA5}">
                      <a16:colId xmlns:a16="http://schemas.microsoft.com/office/drawing/2014/main" val="1232257850"/>
                    </a:ext>
                  </a:extLst>
                </a:gridCol>
                <a:gridCol w="740664">
                  <a:extLst>
                    <a:ext uri="{9D8B030D-6E8A-4147-A177-3AD203B41FA5}">
                      <a16:colId xmlns:a16="http://schemas.microsoft.com/office/drawing/2014/main" val="3212160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694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- 2023-04-12 11:20:34</a:t>
                      </a:r>
                      <a:r>
                        <a:rPr kumimoji="0" lang="en-US" sz="1000" b="0" i="0" u="none" strike="noStrike" kern="1200" cap="none" spc="0" normalizeH="0" baseline="0" noProof="0">
                          <a:ln>
                            <a:noFill/>
                          </a:ln>
                          <a:solidFill>
                            <a:prstClr val="black"/>
                          </a:solidFill>
                          <a:effectLst/>
                          <a:uLnTx/>
                          <a:uFillTx/>
                          <a:latin typeface="Calibri"/>
                          <a:ea typeface="+mn-ea"/>
                          <a:cs typeface="+mn-cs"/>
                        </a:rPr>
                        <a:t>
 Unser Menü des Tages servieren wir Dir gerne am 9. &amp; 10. Mai auf der OMR in Hamburg 🍾 
Triff uns auf dem Festival und erfahre, wie Du Dein Social Media Management mit facelift perfekt würzen und Deine Suppe auch mit mehreren Köchen kochen kannst – ohne sie zu versalzen. 🧑‍🍳🧂
👉 Vereinbare jetzt Deinen ganz persönlichen Termin mit uns: https://hubs.ly/Q01L5PJ80 (Link auch in unserer Bio)
#omr2023 #socialmdiamanagement #socialmediamarketing #socialmediatool #socialmedialernen #omrfestival #socialmediastrategy #socialmediaguru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25494312"/>
                  </a:ext>
                </a:extLst>
              </a:tr>
            </a:tbl>
          </a:graphicData>
        </a:graphic>
      </p:graphicFrame>
      <p:sp>
        <p:nvSpPr>
          <p:cNvPr id="4" name="Text Placeholder 3">
            <a:extLst>
              <a:ext uri="{FF2B5EF4-FFF2-40B4-BE49-F238E27FC236}">
                <a16:creationId xmlns:a16="http://schemas.microsoft.com/office/drawing/2014/main" id="{91F93B30-B4D5-4BCE-8AC6-AE4BC670262E}"/>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567428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C8CC4-CA73-4152-83FB-568F22F37C4B}"/>
              </a:ext>
            </a:extLst>
          </p:cNvPr>
          <p:cNvSpPr>
            <a:spLocks noGrp="1"/>
          </p:cNvSpPr>
          <p:nvPr>
            <p:ph type="title"/>
          </p:nvPr>
        </p:nvSpPr>
        <p:spPr/>
        <p:txBody>
          <a:bodyPr/>
          <a:lstStyle/>
          <a:p>
            <a:r>
              <a:rPr lang="en-US"/>
              <a:t>Facebook Original Own Posts Table | Social media facelift - 1 of 5</a:t>
            </a:r>
          </a:p>
        </p:txBody>
      </p:sp>
      <p:graphicFrame>
        <p:nvGraphicFramePr>
          <p:cNvPr id="5" name="Table Placeholder 4">
            <a:extLst>
              <a:ext uri="{FF2B5EF4-FFF2-40B4-BE49-F238E27FC236}">
                <a16:creationId xmlns:a16="http://schemas.microsoft.com/office/drawing/2014/main" id="{9A20F552-EB34-43DC-8878-C61B4308014C}"/>
              </a:ext>
            </a:extLst>
          </p:cNvPr>
          <p:cNvGraphicFramePr>
            <a:graphicFrameLocks noGrp="1"/>
          </p:cNvGraphicFramePr>
          <p:nvPr>
            <p:ph type="tbl" sz="quarter" idx="13"/>
            <p:extLst>
              <p:ext uri="{D42A27DB-BD31-4B8C-83A1-F6EECF244321}">
                <p14:modId xmlns:p14="http://schemas.microsoft.com/office/powerpoint/2010/main" val="68539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14222677"/>
                    </a:ext>
                  </a:extLst>
                </a:gridCol>
                <a:gridCol w="905256">
                  <a:extLst>
                    <a:ext uri="{9D8B030D-6E8A-4147-A177-3AD203B41FA5}">
                      <a16:colId xmlns:a16="http://schemas.microsoft.com/office/drawing/2014/main" val="4288071897"/>
                    </a:ext>
                  </a:extLst>
                </a:gridCol>
                <a:gridCol w="329184">
                  <a:extLst>
                    <a:ext uri="{9D8B030D-6E8A-4147-A177-3AD203B41FA5}">
                      <a16:colId xmlns:a16="http://schemas.microsoft.com/office/drawing/2014/main" val="1768065082"/>
                    </a:ext>
                  </a:extLst>
                </a:gridCol>
                <a:gridCol w="329184">
                  <a:extLst>
                    <a:ext uri="{9D8B030D-6E8A-4147-A177-3AD203B41FA5}">
                      <a16:colId xmlns:a16="http://schemas.microsoft.com/office/drawing/2014/main" val="632896167"/>
                    </a:ext>
                  </a:extLst>
                </a:gridCol>
                <a:gridCol w="329184">
                  <a:extLst>
                    <a:ext uri="{9D8B030D-6E8A-4147-A177-3AD203B41FA5}">
                      <a16:colId xmlns:a16="http://schemas.microsoft.com/office/drawing/2014/main" val="4281135969"/>
                    </a:ext>
                  </a:extLst>
                </a:gridCol>
                <a:gridCol w="329184">
                  <a:extLst>
                    <a:ext uri="{9D8B030D-6E8A-4147-A177-3AD203B41FA5}">
                      <a16:colId xmlns:a16="http://schemas.microsoft.com/office/drawing/2014/main" val="2275990746"/>
                    </a:ext>
                  </a:extLst>
                </a:gridCol>
                <a:gridCol w="329184">
                  <a:extLst>
                    <a:ext uri="{9D8B030D-6E8A-4147-A177-3AD203B41FA5}">
                      <a16:colId xmlns:a16="http://schemas.microsoft.com/office/drawing/2014/main" val="1714626331"/>
                    </a:ext>
                  </a:extLst>
                </a:gridCol>
                <a:gridCol w="329184">
                  <a:extLst>
                    <a:ext uri="{9D8B030D-6E8A-4147-A177-3AD203B41FA5}">
                      <a16:colId xmlns:a16="http://schemas.microsoft.com/office/drawing/2014/main" val="2859601566"/>
                    </a:ext>
                  </a:extLst>
                </a:gridCol>
                <a:gridCol w="329184">
                  <a:extLst>
                    <a:ext uri="{9D8B030D-6E8A-4147-A177-3AD203B41FA5}">
                      <a16:colId xmlns:a16="http://schemas.microsoft.com/office/drawing/2014/main" val="3281846861"/>
                    </a:ext>
                  </a:extLst>
                </a:gridCol>
                <a:gridCol w="329184">
                  <a:extLst>
                    <a:ext uri="{9D8B030D-6E8A-4147-A177-3AD203B41FA5}">
                      <a16:colId xmlns:a16="http://schemas.microsoft.com/office/drawing/2014/main" val="3608974496"/>
                    </a:ext>
                  </a:extLst>
                </a:gridCol>
                <a:gridCol w="329184">
                  <a:extLst>
                    <a:ext uri="{9D8B030D-6E8A-4147-A177-3AD203B41FA5}">
                      <a16:colId xmlns:a16="http://schemas.microsoft.com/office/drawing/2014/main" val="2992020581"/>
                    </a:ext>
                  </a:extLst>
                </a:gridCol>
                <a:gridCol w="329184">
                  <a:extLst>
                    <a:ext uri="{9D8B030D-6E8A-4147-A177-3AD203B41FA5}">
                      <a16:colId xmlns:a16="http://schemas.microsoft.com/office/drawing/2014/main" val="2237292294"/>
                    </a:ext>
                  </a:extLst>
                </a:gridCol>
                <a:gridCol w="329184">
                  <a:extLst>
                    <a:ext uri="{9D8B030D-6E8A-4147-A177-3AD203B41FA5}">
                      <a16:colId xmlns:a16="http://schemas.microsoft.com/office/drawing/2014/main" val="535235669"/>
                    </a:ext>
                  </a:extLst>
                </a:gridCol>
                <a:gridCol w="329184">
                  <a:extLst>
                    <a:ext uri="{9D8B030D-6E8A-4147-A177-3AD203B41FA5}">
                      <a16:colId xmlns:a16="http://schemas.microsoft.com/office/drawing/2014/main" val="78400203"/>
                    </a:ext>
                  </a:extLst>
                </a:gridCol>
                <a:gridCol w="329184">
                  <a:extLst>
                    <a:ext uri="{9D8B030D-6E8A-4147-A177-3AD203B41FA5}">
                      <a16:colId xmlns:a16="http://schemas.microsoft.com/office/drawing/2014/main" val="435181781"/>
                    </a:ext>
                  </a:extLst>
                </a:gridCol>
                <a:gridCol w="329184">
                  <a:extLst>
                    <a:ext uri="{9D8B030D-6E8A-4147-A177-3AD203B41FA5}">
                      <a16:colId xmlns:a16="http://schemas.microsoft.com/office/drawing/2014/main" val="3696120932"/>
                    </a:ext>
                  </a:extLst>
                </a:gridCol>
                <a:gridCol w="329184">
                  <a:extLst>
                    <a:ext uri="{9D8B030D-6E8A-4147-A177-3AD203B41FA5}">
                      <a16:colId xmlns:a16="http://schemas.microsoft.com/office/drawing/2014/main" val="2362384475"/>
                    </a:ext>
                  </a:extLst>
                </a:gridCol>
                <a:gridCol w="329184">
                  <a:extLst>
                    <a:ext uri="{9D8B030D-6E8A-4147-A177-3AD203B41FA5}">
                      <a16:colId xmlns:a16="http://schemas.microsoft.com/office/drawing/2014/main" val="3581536983"/>
                    </a:ext>
                  </a:extLst>
                </a:gridCol>
                <a:gridCol w="329184">
                  <a:extLst>
                    <a:ext uri="{9D8B030D-6E8A-4147-A177-3AD203B41FA5}">
                      <a16:colId xmlns:a16="http://schemas.microsoft.com/office/drawing/2014/main" val="1714033435"/>
                    </a:ext>
                  </a:extLst>
                </a:gridCol>
                <a:gridCol w="329184">
                  <a:extLst>
                    <a:ext uri="{9D8B030D-6E8A-4147-A177-3AD203B41FA5}">
                      <a16:colId xmlns:a16="http://schemas.microsoft.com/office/drawing/2014/main" val="202565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2001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- 2023-05-09 07:56:13</a:t>
                      </a:r>
                      <a:r>
                        <a:rPr kumimoji="0" lang="en-US" sz="1000" b="0" i="0" u="none" strike="noStrike" kern="1200" cap="none" spc="0" normalizeH="0" baseline="0" noProof="0">
                          <a:ln>
                            <a:noFill/>
                          </a:ln>
                          <a:solidFill>
                            <a:prstClr val="black"/>
                          </a:solidFill>
                          <a:effectLst/>
                          <a:uLnTx/>
                          <a:uFillTx/>
                          <a:latin typeface="Calibri"/>
                          <a:ea typeface="+mn-ea"/>
                          <a:cs typeface="+mn-cs"/>
                        </a:rPr>
                        <a:t>
 test Directly PublishedDirectly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8574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- 2023-05-09 07:53:28</a:t>
                      </a:r>
                      <a:r>
                        <a:rPr kumimoji="0" lang="en-US" sz="1000" b="0" i="0" u="none" strike="noStrike" kern="1200" cap="none" spc="0" normalizeH="0" baseline="0" noProof="0">
                          <a:ln>
                            <a:noFill/>
                          </a:ln>
                          <a:solidFill>
                            <a:prstClr val="black"/>
                          </a:solidFill>
                          <a:effectLst/>
                          <a:uLnTx/>
                          <a:uFillTx/>
                          <a:latin typeface="Calibri"/>
                          <a:ea typeface="+mn-ea"/>
                          <a:cs typeface="+mn-cs"/>
                        </a:rPr>
                        <a:t>
 helllo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64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- 2023-05-09 07:52:01</a:t>
                      </a:r>
                      <a:r>
                        <a:rPr kumimoji="0" lang="en-US" sz="1000" b="0" i="0" u="none" strike="noStrike" kern="1200" cap="none" spc="0" normalizeH="0" baseline="0" noProof="0">
                          <a:ln>
                            <a:noFill/>
                          </a:ln>
                          <a:solidFill>
                            <a:prstClr val="black"/>
                          </a:solidFill>
                          <a:effectLst/>
                          <a:uLnTx/>
                          <a:uFillTx/>
                          <a:latin typeface="Calibri"/>
                          <a:ea typeface="+mn-ea"/>
                          <a:cs typeface="+mn-cs"/>
                        </a:rPr>
                        <a:t>
 post composed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73372394"/>
                  </a:ext>
                </a:extLst>
              </a:tr>
            </a:tbl>
          </a:graphicData>
        </a:graphic>
      </p:graphicFrame>
      <p:sp>
        <p:nvSpPr>
          <p:cNvPr id="4" name="Text Placeholder 3">
            <a:extLst>
              <a:ext uri="{FF2B5EF4-FFF2-40B4-BE49-F238E27FC236}">
                <a16:creationId xmlns:a16="http://schemas.microsoft.com/office/drawing/2014/main" id="{C481FE98-A79B-455F-9630-F37CD8B91902}"/>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4164634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90ED4-2C62-4172-BD52-63086C372701}"/>
              </a:ext>
            </a:extLst>
          </p:cNvPr>
          <p:cNvSpPr>
            <a:spLocks noGrp="1"/>
          </p:cNvSpPr>
          <p:nvPr>
            <p:ph type="title"/>
          </p:nvPr>
        </p:nvSpPr>
        <p:spPr/>
        <p:txBody>
          <a:bodyPr/>
          <a:lstStyle/>
          <a:p>
            <a:r>
              <a:rPr lang="en-US"/>
              <a:t>Facebook Original Own Posts Table | Social media facelift - 2 of 5</a:t>
            </a:r>
          </a:p>
        </p:txBody>
      </p:sp>
      <p:graphicFrame>
        <p:nvGraphicFramePr>
          <p:cNvPr id="5" name="Table Placeholder 4">
            <a:extLst>
              <a:ext uri="{FF2B5EF4-FFF2-40B4-BE49-F238E27FC236}">
                <a16:creationId xmlns:a16="http://schemas.microsoft.com/office/drawing/2014/main" id="{0C253D32-0527-4EB9-AD6D-099F096BAE64}"/>
              </a:ext>
            </a:extLst>
          </p:cNvPr>
          <p:cNvGraphicFramePr>
            <a:graphicFrameLocks noGrp="1"/>
          </p:cNvGraphicFramePr>
          <p:nvPr>
            <p:ph type="tbl" sz="quarter" idx="13"/>
            <p:extLst>
              <p:ext uri="{D42A27DB-BD31-4B8C-83A1-F6EECF244321}">
                <p14:modId xmlns:p14="http://schemas.microsoft.com/office/powerpoint/2010/main" val="222061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10893864"/>
                    </a:ext>
                  </a:extLst>
                </a:gridCol>
                <a:gridCol w="905256">
                  <a:extLst>
                    <a:ext uri="{9D8B030D-6E8A-4147-A177-3AD203B41FA5}">
                      <a16:colId xmlns:a16="http://schemas.microsoft.com/office/drawing/2014/main" val="367922693"/>
                    </a:ext>
                  </a:extLst>
                </a:gridCol>
                <a:gridCol w="329184">
                  <a:extLst>
                    <a:ext uri="{9D8B030D-6E8A-4147-A177-3AD203B41FA5}">
                      <a16:colId xmlns:a16="http://schemas.microsoft.com/office/drawing/2014/main" val="239970933"/>
                    </a:ext>
                  </a:extLst>
                </a:gridCol>
                <a:gridCol w="329184">
                  <a:extLst>
                    <a:ext uri="{9D8B030D-6E8A-4147-A177-3AD203B41FA5}">
                      <a16:colId xmlns:a16="http://schemas.microsoft.com/office/drawing/2014/main" val="2014062617"/>
                    </a:ext>
                  </a:extLst>
                </a:gridCol>
                <a:gridCol w="329184">
                  <a:extLst>
                    <a:ext uri="{9D8B030D-6E8A-4147-A177-3AD203B41FA5}">
                      <a16:colId xmlns:a16="http://schemas.microsoft.com/office/drawing/2014/main" val="2476799009"/>
                    </a:ext>
                  </a:extLst>
                </a:gridCol>
                <a:gridCol w="329184">
                  <a:extLst>
                    <a:ext uri="{9D8B030D-6E8A-4147-A177-3AD203B41FA5}">
                      <a16:colId xmlns:a16="http://schemas.microsoft.com/office/drawing/2014/main" val="2767645650"/>
                    </a:ext>
                  </a:extLst>
                </a:gridCol>
                <a:gridCol w="329184">
                  <a:extLst>
                    <a:ext uri="{9D8B030D-6E8A-4147-A177-3AD203B41FA5}">
                      <a16:colId xmlns:a16="http://schemas.microsoft.com/office/drawing/2014/main" val="3834274438"/>
                    </a:ext>
                  </a:extLst>
                </a:gridCol>
                <a:gridCol w="329184">
                  <a:extLst>
                    <a:ext uri="{9D8B030D-6E8A-4147-A177-3AD203B41FA5}">
                      <a16:colId xmlns:a16="http://schemas.microsoft.com/office/drawing/2014/main" val="12633467"/>
                    </a:ext>
                  </a:extLst>
                </a:gridCol>
                <a:gridCol w="329184">
                  <a:extLst>
                    <a:ext uri="{9D8B030D-6E8A-4147-A177-3AD203B41FA5}">
                      <a16:colId xmlns:a16="http://schemas.microsoft.com/office/drawing/2014/main" val="2946586612"/>
                    </a:ext>
                  </a:extLst>
                </a:gridCol>
                <a:gridCol w="329184">
                  <a:extLst>
                    <a:ext uri="{9D8B030D-6E8A-4147-A177-3AD203B41FA5}">
                      <a16:colId xmlns:a16="http://schemas.microsoft.com/office/drawing/2014/main" val="4289424805"/>
                    </a:ext>
                  </a:extLst>
                </a:gridCol>
                <a:gridCol w="329184">
                  <a:extLst>
                    <a:ext uri="{9D8B030D-6E8A-4147-A177-3AD203B41FA5}">
                      <a16:colId xmlns:a16="http://schemas.microsoft.com/office/drawing/2014/main" val="2827358231"/>
                    </a:ext>
                  </a:extLst>
                </a:gridCol>
                <a:gridCol w="329184">
                  <a:extLst>
                    <a:ext uri="{9D8B030D-6E8A-4147-A177-3AD203B41FA5}">
                      <a16:colId xmlns:a16="http://schemas.microsoft.com/office/drawing/2014/main" val="1459677238"/>
                    </a:ext>
                  </a:extLst>
                </a:gridCol>
                <a:gridCol w="329184">
                  <a:extLst>
                    <a:ext uri="{9D8B030D-6E8A-4147-A177-3AD203B41FA5}">
                      <a16:colId xmlns:a16="http://schemas.microsoft.com/office/drawing/2014/main" val="4042231650"/>
                    </a:ext>
                  </a:extLst>
                </a:gridCol>
                <a:gridCol w="329184">
                  <a:extLst>
                    <a:ext uri="{9D8B030D-6E8A-4147-A177-3AD203B41FA5}">
                      <a16:colId xmlns:a16="http://schemas.microsoft.com/office/drawing/2014/main" val="2217033702"/>
                    </a:ext>
                  </a:extLst>
                </a:gridCol>
                <a:gridCol w="329184">
                  <a:extLst>
                    <a:ext uri="{9D8B030D-6E8A-4147-A177-3AD203B41FA5}">
                      <a16:colId xmlns:a16="http://schemas.microsoft.com/office/drawing/2014/main" val="2042705094"/>
                    </a:ext>
                  </a:extLst>
                </a:gridCol>
                <a:gridCol w="329184">
                  <a:extLst>
                    <a:ext uri="{9D8B030D-6E8A-4147-A177-3AD203B41FA5}">
                      <a16:colId xmlns:a16="http://schemas.microsoft.com/office/drawing/2014/main" val="2508231684"/>
                    </a:ext>
                  </a:extLst>
                </a:gridCol>
                <a:gridCol w="329184">
                  <a:extLst>
                    <a:ext uri="{9D8B030D-6E8A-4147-A177-3AD203B41FA5}">
                      <a16:colId xmlns:a16="http://schemas.microsoft.com/office/drawing/2014/main" val="349613815"/>
                    </a:ext>
                  </a:extLst>
                </a:gridCol>
                <a:gridCol w="329184">
                  <a:extLst>
                    <a:ext uri="{9D8B030D-6E8A-4147-A177-3AD203B41FA5}">
                      <a16:colId xmlns:a16="http://schemas.microsoft.com/office/drawing/2014/main" val="2576901207"/>
                    </a:ext>
                  </a:extLst>
                </a:gridCol>
                <a:gridCol w="329184">
                  <a:extLst>
                    <a:ext uri="{9D8B030D-6E8A-4147-A177-3AD203B41FA5}">
                      <a16:colId xmlns:a16="http://schemas.microsoft.com/office/drawing/2014/main" val="3657796685"/>
                    </a:ext>
                  </a:extLst>
                </a:gridCol>
                <a:gridCol w="329184">
                  <a:extLst>
                    <a:ext uri="{9D8B030D-6E8A-4147-A177-3AD203B41FA5}">
                      <a16:colId xmlns:a16="http://schemas.microsoft.com/office/drawing/2014/main" val="136082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96412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- 2023-05-05 16:35:07</a:t>
                      </a:r>
                      <a:r>
                        <a:rPr kumimoji="0" lang="fr-FR" sz="1000" b="0" i="0" u="none" strike="noStrike" kern="1200" cap="none" spc="0" normalizeH="0" baseline="0" noProof="0">
                          <a:ln>
                            <a:noFill/>
                          </a:ln>
                          <a:solidFill>
                            <a:prstClr val="black"/>
                          </a:solidFill>
                          <a:effectLst/>
                          <a:uLnTx/>
                          <a:uFillTx/>
                          <a:latin typeface="Calibri"/>
                          <a:ea typeface="+mn-ea"/>
                          <a:cs typeface="+mn-cs"/>
                        </a:rPr>
                        <a:t>
 Une musique en particulier pour vos trajets en voiture ? pour le weekend ou les vacances ? 🚗 
Mettez les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4814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- 2023-05-04 11:10:04</a:t>
                      </a:r>
                      <a:r>
                        <a:rPr kumimoji="0" lang="fr-FR" sz="1000" b="0" i="0" u="none" strike="noStrike" kern="1200" cap="none" spc="0" normalizeH="0" baseline="0" noProof="0">
                          <a:ln>
                            <a:noFill/>
                          </a:ln>
                          <a:solidFill>
                            <a:prstClr val="black"/>
                          </a:solidFill>
                          <a:effectLst/>
                          <a:uLnTx/>
                          <a:uFillTx/>
                          <a:latin typeface="Calibri"/>
                          <a:ea typeface="+mn-ea"/>
                          <a:cs typeface="+mn-cs"/>
                        </a:rPr>
                        <a:t>
 Quel est votre meilleur souvenir de festival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92728955"/>
                  </a:ext>
                </a:extLst>
              </a:tr>
            </a:tbl>
          </a:graphicData>
        </a:graphic>
      </p:graphicFrame>
      <p:sp>
        <p:nvSpPr>
          <p:cNvPr id="4" name="Text Placeholder 3">
            <a:extLst>
              <a:ext uri="{FF2B5EF4-FFF2-40B4-BE49-F238E27FC236}">
                <a16:creationId xmlns:a16="http://schemas.microsoft.com/office/drawing/2014/main" id="{F798D6FF-1678-4D96-A7B5-62F90AD4D679}"/>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1849246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2730B-3338-4289-A6FE-1DEFA78345E5}"/>
              </a:ext>
            </a:extLst>
          </p:cNvPr>
          <p:cNvSpPr>
            <a:spLocks noGrp="1"/>
          </p:cNvSpPr>
          <p:nvPr>
            <p:ph type="title"/>
          </p:nvPr>
        </p:nvSpPr>
        <p:spPr/>
        <p:txBody>
          <a:bodyPr/>
          <a:lstStyle/>
          <a:p>
            <a:r>
              <a:rPr lang="en-US"/>
              <a:t>Facebook Original Own Posts Table | Social media facelift - 3 of 5</a:t>
            </a:r>
          </a:p>
        </p:txBody>
      </p:sp>
      <p:graphicFrame>
        <p:nvGraphicFramePr>
          <p:cNvPr id="5" name="Table Placeholder 4">
            <a:extLst>
              <a:ext uri="{FF2B5EF4-FFF2-40B4-BE49-F238E27FC236}">
                <a16:creationId xmlns:a16="http://schemas.microsoft.com/office/drawing/2014/main" id="{749EA201-8D41-4A57-8756-7472DDA5475C}"/>
              </a:ext>
            </a:extLst>
          </p:cNvPr>
          <p:cNvGraphicFramePr>
            <a:graphicFrameLocks noGrp="1"/>
          </p:cNvGraphicFramePr>
          <p:nvPr>
            <p:ph type="tbl" sz="quarter" idx="13"/>
            <p:extLst>
              <p:ext uri="{D42A27DB-BD31-4B8C-83A1-F6EECF244321}">
                <p14:modId xmlns:p14="http://schemas.microsoft.com/office/powerpoint/2010/main" val="1412060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51301669"/>
                    </a:ext>
                  </a:extLst>
                </a:gridCol>
                <a:gridCol w="905256">
                  <a:extLst>
                    <a:ext uri="{9D8B030D-6E8A-4147-A177-3AD203B41FA5}">
                      <a16:colId xmlns:a16="http://schemas.microsoft.com/office/drawing/2014/main" val="3083782494"/>
                    </a:ext>
                  </a:extLst>
                </a:gridCol>
                <a:gridCol w="329184">
                  <a:extLst>
                    <a:ext uri="{9D8B030D-6E8A-4147-A177-3AD203B41FA5}">
                      <a16:colId xmlns:a16="http://schemas.microsoft.com/office/drawing/2014/main" val="2064348661"/>
                    </a:ext>
                  </a:extLst>
                </a:gridCol>
                <a:gridCol w="329184">
                  <a:extLst>
                    <a:ext uri="{9D8B030D-6E8A-4147-A177-3AD203B41FA5}">
                      <a16:colId xmlns:a16="http://schemas.microsoft.com/office/drawing/2014/main" val="3051827169"/>
                    </a:ext>
                  </a:extLst>
                </a:gridCol>
                <a:gridCol w="329184">
                  <a:extLst>
                    <a:ext uri="{9D8B030D-6E8A-4147-A177-3AD203B41FA5}">
                      <a16:colId xmlns:a16="http://schemas.microsoft.com/office/drawing/2014/main" val="1923206656"/>
                    </a:ext>
                  </a:extLst>
                </a:gridCol>
                <a:gridCol w="329184">
                  <a:extLst>
                    <a:ext uri="{9D8B030D-6E8A-4147-A177-3AD203B41FA5}">
                      <a16:colId xmlns:a16="http://schemas.microsoft.com/office/drawing/2014/main" val="342253986"/>
                    </a:ext>
                  </a:extLst>
                </a:gridCol>
                <a:gridCol w="329184">
                  <a:extLst>
                    <a:ext uri="{9D8B030D-6E8A-4147-A177-3AD203B41FA5}">
                      <a16:colId xmlns:a16="http://schemas.microsoft.com/office/drawing/2014/main" val="794644087"/>
                    </a:ext>
                  </a:extLst>
                </a:gridCol>
                <a:gridCol w="329184">
                  <a:extLst>
                    <a:ext uri="{9D8B030D-6E8A-4147-A177-3AD203B41FA5}">
                      <a16:colId xmlns:a16="http://schemas.microsoft.com/office/drawing/2014/main" val="4176254375"/>
                    </a:ext>
                  </a:extLst>
                </a:gridCol>
                <a:gridCol w="329184">
                  <a:extLst>
                    <a:ext uri="{9D8B030D-6E8A-4147-A177-3AD203B41FA5}">
                      <a16:colId xmlns:a16="http://schemas.microsoft.com/office/drawing/2014/main" val="3065380516"/>
                    </a:ext>
                  </a:extLst>
                </a:gridCol>
                <a:gridCol w="329184">
                  <a:extLst>
                    <a:ext uri="{9D8B030D-6E8A-4147-A177-3AD203B41FA5}">
                      <a16:colId xmlns:a16="http://schemas.microsoft.com/office/drawing/2014/main" val="4049625085"/>
                    </a:ext>
                  </a:extLst>
                </a:gridCol>
                <a:gridCol w="329184">
                  <a:extLst>
                    <a:ext uri="{9D8B030D-6E8A-4147-A177-3AD203B41FA5}">
                      <a16:colId xmlns:a16="http://schemas.microsoft.com/office/drawing/2014/main" val="930239668"/>
                    </a:ext>
                  </a:extLst>
                </a:gridCol>
                <a:gridCol w="329184">
                  <a:extLst>
                    <a:ext uri="{9D8B030D-6E8A-4147-A177-3AD203B41FA5}">
                      <a16:colId xmlns:a16="http://schemas.microsoft.com/office/drawing/2014/main" val="4082563708"/>
                    </a:ext>
                  </a:extLst>
                </a:gridCol>
                <a:gridCol w="329184">
                  <a:extLst>
                    <a:ext uri="{9D8B030D-6E8A-4147-A177-3AD203B41FA5}">
                      <a16:colId xmlns:a16="http://schemas.microsoft.com/office/drawing/2014/main" val="1233187526"/>
                    </a:ext>
                  </a:extLst>
                </a:gridCol>
                <a:gridCol w="329184">
                  <a:extLst>
                    <a:ext uri="{9D8B030D-6E8A-4147-A177-3AD203B41FA5}">
                      <a16:colId xmlns:a16="http://schemas.microsoft.com/office/drawing/2014/main" val="3513919076"/>
                    </a:ext>
                  </a:extLst>
                </a:gridCol>
                <a:gridCol w="329184">
                  <a:extLst>
                    <a:ext uri="{9D8B030D-6E8A-4147-A177-3AD203B41FA5}">
                      <a16:colId xmlns:a16="http://schemas.microsoft.com/office/drawing/2014/main" val="739189073"/>
                    </a:ext>
                  </a:extLst>
                </a:gridCol>
                <a:gridCol w="329184">
                  <a:extLst>
                    <a:ext uri="{9D8B030D-6E8A-4147-A177-3AD203B41FA5}">
                      <a16:colId xmlns:a16="http://schemas.microsoft.com/office/drawing/2014/main" val="1307843964"/>
                    </a:ext>
                  </a:extLst>
                </a:gridCol>
                <a:gridCol w="329184">
                  <a:extLst>
                    <a:ext uri="{9D8B030D-6E8A-4147-A177-3AD203B41FA5}">
                      <a16:colId xmlns:a16="http://schemas.microsoft.com/office/drawing/2014/main" val="530068259"/>
                    </a:ext>
                  </a:extLst>
                </a:gridCol>
                <a:gridCol w="329184">
                  <a:extLst>
                    <a:ext uri="{9D8B030D-6E8A-4147-A177-3AD203B41FA5}">
                      <a16:colId xmlns:a16="http://schemas.microsoft.com/office/drawing/2014/main" val="1460162218"/>
                    </a:ext>
                  </a:extLst>
                </a:gridCol>
                <a:gridCol w="329184">
                  <a:extLst>
                    <a:ext uri="{9D8B030D-6E8A-4147-A177-3AD203B41FA5}">
                      <a16:colId xmlns:a16="http://schemas.microsoft.com/office/drawing/2014/main" val="1016677386"/>
                    </a:ext>
                  </a:extLst>
                </a:gridCol>
                <a:gridCol w="329184">
                  <a:extLst>
                    <a:ext uri="{9D8B030D-6E8A-4147-A177-3AD203B41FA5}">
                      <a16:colId xmlns:a16="http://schemas.microsoft.com/office/drawing/2014/main" val="3193559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9053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- 2023-05-04 08:25:03</a:t>
                      </a:r>
                      <a:r>
                        <a:rPr kumimoji="0" lang="fr-FR" sz="1000" b="0" i="0" u="none" strike="noStrike" kern="1200" cap="none" spc="0" normalizeH="0" baseline="0" noProof="0">
                          <a:ln>
                            <a:noFill/>
                          </a:ln>
                          <a:solidFill>
                            <a:prstClr val="black"/>
                          </a:solidFill>
                          <a:effectLst/>
                          <a:uLnTx/>
                          <a:uFillTx/>
                          <a:latin typeface="Calibri"/>
                          <a:ea typeface="+mn-ea"/>
                          <a:cs typeface="+mn-cs"/>
                        </a:rPr>
                        <a:t>
 🎵 Quelle musique pour accompagner votre café du matin?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138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- 2023-05-03 18:25:01</a:t>
                      </a:r>
                      <a:r>
                        <a:rPr kumimoji="0" lang="fr-FR" sz="1000" b="0" i="0" u="none" strike="noStrike" kern="1200" cap="none" spc="0" normalizeH="0" baseline="0" noProof="0">
                          <a:ln>
                            <a:noFill/>
                          </a:ln>
                          <a:solidFill>
                            <a:prstClr val="black"/>
                          </a:solidFill>
                          <a:effectLst/>
                          <a:uLnTx/>
                          <a:uFillTx/>
                          <a:latin typeface="Calibri"/>
                          <a:ea typeface="+mn-ea"/>
                          <a:cs typeface="+mn-cs"/>
                        </a:rPr>
                        <a:t>
 Quel est votre meilleur souvenir en concert ? 🎵🎤🤘
Partagez avec nous vos meilleurs moments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64369109"/>
                  </a:ext>
                </a:extLst>
              </a:tr>
            </a:tbl>
          </a:graphicData>
        </a:graphic>
      </p:graphicFrame>
      <p:sp>
        <p:nvSpPr>
          <p:cNvPr id="4" name="Text Placeholder 3">
            <a:extLst>
              <a:ext uri="{FF2B5EF4-FFF2-40B4-BE49-F238E27FC236}">
                <a16:creationId xmlns:a16="http://schemas.microsoft.com/office/drawing/2014/main" id="{27A34E14-6C03-4A98-99A9-73A35F253344}"/>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1772155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D0C78-2D5C-4151-ADEF-36E413A8184A}"/>
              </a:ext>
            </a:extLst>
          </p:cNvPr>
          <p:cNvSpPr>
            <a:spLocks noGrp="1"/>
          </p:cNvSpPr>
          <p:nvPr>
            <p:ph type="title"/>
          </p:nvPr>
        </p:nvSpPr>
        <p:spPr/>
        <p:txBody>
          <a:bodyPr/>
          <a:lstStyle/>
          <a:p>
            <a:r>
              <a:rPr lang="en-US"/>
              <a:t>Facebook Original Own Posts Table | Social media facelift - 4 of 5</a:t>
            </a:r>
          </a:p>
        </p:txBody>
      </p:sp>
      <p:graphicFrame>
        <p:nvGraphicFramePr>
          <p:cNvPr id="5" name="Table Placeholder 4">
            <a:extLst>
              <a:ext uri="{FF2B5EF4-FFF2-40B4-BE49-F238E27FC236}">
                <a16:creationId xmlns:a16="http://schemas.microsoft.com/office/drawing/2014/main" id="{98C64824-9449-4FF7-ACB3-108B7967442A}"/>
              </a:ext>
            </a:extLst>
          </p:cNvPr>
          <p:cNvGraphicFramePr>
            <a:graphicFrameLocks noGrp="1"/>
          </p:cNvGraphicFramePr>
          <p:nvPr>
            <p:ph type="tbl" sz="quarter" idx="13"/>
            <p:extLst>
              <p:ext uri="{D42A27DB-BD31-4B8C-83A1-F6EECF244321}">
                <p14:modId xmlns:p14="http://schemas.microsoft.com/office/powerpoint/2010/main" val="2037962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51428672"/>
                    </a:ext>
                  </a:extLst>
                </a:gridCol>
                <a:gridCol w="905256">
                  <a:extLst>
                    <a:ext uri="{9D8B030D-6E8A-4147-A177-3AD203B41FA5}">
                      <a16:colId xmlns:a16="http://schemas.microsoft.com/office/drawing/2014/main" val="1735767393"/>
                    </a:ext>
                  </a:extLst>
                </a:gridCol>
                <a:gridCol w="329184">
                  <a:extLst>
                    <a:ext uri="{9D8B030D-6E8A-4147-A177-3AD203B41FA5}">
                      <a16:colId xmlns:a16="http://schemas.microsoft.com/office/drawing/2014/main" val="2202441088"/>
                    </a:ext>
                  </a:extLst>
                </a:gridCol>
                <a:gridCol w="329184">
                  <a:extLst>
                    <a:ext uri="{9D8B030D-6E8A-4147-A177-3AD203B41FA5}">
                      <a16:colId xmlns:a16="http://schemas.microsoft.com/office/drawing/2014/main" val="2745349845"/>
                    </a:ext>
                  </a:extLst>
                </a:gridCol>
                <a:gridCol w="329184">
                  <a:extLst>
                    <a:ext uri="{9D8B030D-6E8A-4147-A177-3AD203B41FA5}">
                      <a16:colId xmlns:a16="http://schemas.microsoft.com/office/drawing/2014/main" val="2201891820"/>
                    </a:ext>
                  </a:extLst>
                </a:gridCol>
                <a:gridCol w="329184">
                  <a:extLst>
                    <a:ext uri="{9D8B030D-6E8A-4147-A177-3AD203B41FA5}">
                      <a16:colId xmlns:a16="http://schemas.microsoft.com/office/drawing/2014/main" val="2891143540"/>
                    </a:ext>
                  </a:extLst>
                </a:gridCol>
                <a:gridCol w="329184">
                  <a:extLst>
                    <a:ext uri="{9D8B030D-6E8A-4147-A177-3AD203B41FA5}">
                      <a16:colId xmlns:a16="http://schemas.microsoft.com/office/drawing/2014/main" val="3398766527"/>
                    </a:ext>
                  </a:extLst>
                </a:gridCol>
                <a:gridCol w="329184">
                  <a:extLst>
                    <a:ext uri="{9D8B030D-6E8A-4147-A177-3AD203B41FA5}">
                      <a16:colId xmlns:a16="http://schemas.microsoft.com/office/drawing/2014/main" val="2218487006"/>
                    </a:ext>
                  </a:extLst>
                </a:gridCol>
                <a:gridCol w="329184">
                  <a:extLst>
                    <a:ext uri="{9D8B030D-6E8A-4147-A177-3AD203B41FA5}">
                      <a16:colId xmlns:a16="http://schemas.microsoft.com/office/drawing/2014/main" val="1343764948"/>
                    </a:ext>
                  </a:extLst>
                </a:gridCol>
                <a:gridCol w="329184">
                  <a:extLst>
                    <a:ext uri="{9D8B030D-6E8A-4147-A177-3AD203B41FA5}">
                      <a16:colId xmlns:a16="http://schemas.microsoft.com/office/drawing/2014/main" val="3220428298"/>
                    </a:ext>
                  </a:extLst>
                </a:gridCol>
                <a:gridCol w="329184">
                  <a:extLst>
                    <a:ext uri="{9D8B030D-6E8A-4147-A177-3AD203B41FA5}">
                      <a16:colId xmlns:a16="http://schemas.microsoft.com/office/drawing/2014/main" val="529892891"/>
                    </a:ext>
                  </a:extLst>
                </a:gridCol>
                <a:gridCol w="329184">
                  <a:extLst>
                    <a:ext uri="{9D8B030D-6E8A-4147-A177-3AD203B41FA5}">
                      <a16:colId xmlns:a16="http://schemas.microsoft.com/office/drawing/2014/main" val="2688209682"/>
                    </a:ext>
                  </a:extLst>
                </a:gridCol>
                <a:gridCol w="329184">
                  <a:extLst>
                    <a:ext uri="{9D8B030D-6E8A-4147-A177-3AD203B41FA5}">
                      <a16:colId xmlns:a16="http://schemas.microsoft.com/office/drawing/2014/main" val="2855304153"/>
                    </a:ext>
                  </a:extLst>
                </a:gridCol>
                <a:gridCol w="329184">
                  <a:extLst>
                    <a:ext uri="{9D8B030D-6E8A-4147-A177-3AD203B41FA5}">
                      <a16:colId xmlns:a16="http://schemas.microsoft.com/office/drawing/2014/main" val="345181303"/>
                    </a:ext>
                  </a:extLst>
                </a:gridCol>
                <a:gridCol w="329184">
                  <a:extLst>
                    <a:ext uri="{9D8B030D-6E8A-4147-A177-3AD203B41FA5}">
                      <a16:colId xmlns:a16="http://schemas.microsoft.com/office/drawing/2014/main" val="803309278"/>
                    </a:ext>
                  </a:extLst>
                </a:gridCol>
                <a:gridCol w="329184">
                  <a:extLst>
                    <a:ext uri="{9D8B030D-6E8A-4147-A177-3AD203B41FA5}">
                      <a16:colId xmlns:a16="http://schemas.microsoft.com/office/drawing/2014/main" val="3465346505"/>
                    </a:ext>
                  </a:extLst>
                </a:gridCol>
                <a:gridCol w="329184">
                  <a:extLst>
                    <a:ext uri="{9D8B030D-6E8A-4147-A177-3AD203B41FA5}">
                      <a16:colId xmlns:a16="http://schemas.microsoft.com/office/drawing/2014/main" val="3247526114"/>
                    </a:ext>
                  </a:extLst>
                </a:gridCol>
                <a:gridCol w="329184">
                  <a:extLst>
                    <a:ext uri="{9D8B030D-6E8A-4147-A177-3AD203B41FA5}">
                      <a16:colId xmlns:a16="http://schemas.microsoft.com/office/drawing/2014/main" val="3676336706"/>
                    </a:ext>
                  </a:extLst>
                </a:gridCol>
                <a:gridCol w="329184">
                  <a:extLst>
                    <a:ext uri="{9D8B030D-6E8A-4147-A177-3AD203B41FA5}">
                      <a16:colId xmlns:a16="http://schemas.microsoft.com/office/drawing/2014/main" val="2737331258"/>
                    </a:ext>
                  </a:extLst>
                </a:gridCol>
                <a:gridCol w="329184">
                  <a:extLst>
                    <a:ext uri="{9D8B030D-6E8A-4147-A177-3AD203B41FA5}">
                      <a16:colId xmlns:a16="http://schemas.microsoft.com/office/drawing/2014/main" val="355543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198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- 2023-04-27 17:00:10</a:t>
                      </a:r>
                      <a:r>
                        <a:rPr kumimoji="0" lang="fr-FR" sz="1000" b="0" i="0" u="none" strike="noStrike" kern="1200" cap="none" spc="0" normalizeH="0" baseline="0" noProof="0">
                          <a:ln>
                            <a:noFill/>
                          </a:ln>
                          <a:solidFill>
                            <a:prstClr val="black"/>
                          </a:solidFill>
                          <a:effectLst/>
                          <a:uLnTx/>
                          <a:uFillTx/>
                          <a:latin typeface="Calibri"/>
                          <a:ea typeface="+mn-ea"/>
                          <a:cs typeface="+mn-cs"/>
                        </a:rPr>
                        <a:t>
 Découpez 1 kg de pommes de terre et faites-les cuire dans de l'eau salée. Émincez 1 oignon et faites-le revenir avec 200 g de lardons. Disposez les pommes de terre dans un plat à gratin, ajoutez les lardons, l'oignon et 200 g de reblochon coupé en tranches. Enfournez 25 min à 200°C. Servez chaud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78661565"/>
                  </a:ext>
                </a:extLst>
              </a:tr>
            </a:tbl>
          </a:graphicData>
        </a:graphic>
      </p:graphicFrame>
      <p:sp>
        <p:nvSpPr>
          <p:cNvPr id="4" name="Text Placeholder 3">
            <a:extLst>
              <a:ext uri="{FF2B5EF4-FFF2-40B4-BE49-F238E27FC236}">
                <a16:creationId xmlns:a16="http://schemas.microsoft.com/office/drawing/2014/main" id="{7DF9EB36-57F0-4F0B-8A34-75685A1EA373}"/>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3379927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1736-D784-4847-9676-520C7A84E35B}"/>
              </a:ext>
            </a:extLst>
          </p:cNvPr>
          <p:cNvSpPr>
            <a:spLocks noGrp="1"/>
          </p:cNvSpPr>
          <p:nvPr>
            <p:ph type="title"/>
          </p:nvPr>
        </p:nvSpPr>
        <p:spPr/>
        <p:txBody>
          <a:bodyPr/>
          <a:lstStyle/>
          <a:p>
            <a:r>
              <a:rPr lang="en-US"/>
              <a:t>Facebook Original Own Posts Table | Social media facelift - 5 of 5</a:t>
            </a:r>
          </a:p>
        </p:txBody>
      </p:sp>
      <p:graphicFrame>
        <p:nvGraphicFramePr>
          <p:cNvPr id="5" name="Table Placeholder 4">
            <a:extLst>
              <a:ext uri="{FF2B5EF4-FFF2-40B4-BE49-F238E27FC236}">
                <a16:creationId xmlns:a16="http://schemas.microsoft.com/office/drawing/2014/main" id="{47224A13-F810-45F3-ABBC-FB6FE7C8A4B5}"/>
              </a:ext>
            </a:extLst>
          </p:cNvPr>
          <p:cNvGraphicFramePr>
            <a:graphicFrameLocks noGrp="1"/>
          </p:cNvGraphicFramePr>
          <p:nvPr>
            <p:ph type="tbl" sz="quarter" idx="13"/>
            <p:extLst>
              <p:ext uri="{D42A27DB-BD31-4B8C-83A1-F6EECF244321}">
                <p14:modId xmlns:p14="http://schemas.microsoft.com/office/powerpoint/2010/main" val="147149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23414019"/>
                    </a:ext>
                  </a:extLst>
                </a:gridCol>
                <a:gridCol w="905256">
                  <a:extLst>
                    <a:ext uri="{9D8B030D-6E8A-4147-A177-3AD203B41FA5}">
                      <a16:colId xmlns:a16="http://schemas.microsoft.com/office/drawing/2014/main" val="823361843"/>
                    </a:ext>
                  </a:extLst>
                </a:gridCol>
                <a:gridCol w="329184">
                  <a:extLst>
                    <a:ext uri="{9D8B030D-6E8A-4147-A177-3AD203B41FA5}">
                      <a16:colId xmlns:a16="http://schemas.microsoft.com/office/drawing/2014/main" val="1235300922"/>
                    </a:ext>
                  </a:extLst>
                </a:gridCol>
                <a:gridCol w="329184">
                  <a:extLst>
                    <a:ext uri="{9D8B030D-6E8A-4147-A177-3AD203B41FA5}">
                      <a16:colId xmlns:a16="http://schemas.microsoft.com/office/drawing/2014/main" val="2979609080"/>
                    </a:ext>
                  </a:extLst>
                </a:gridCol>
                <a:gridCol w="329184">
                  <a:extLst>
                    <a:ext uri="{9D8B030D-6E8A-4147-A177-3AD203B41FA5}">
                      <a16:colId xmlns:a16="http://schemas.microsoft.com/office/drawing/2014/main" val="3065105098"/>
                    </a:ext>
                  </a:extLst>
                </a:gridCol>
                <a:gridCol w="329184">
                  <a:extLst>
                    <a:ext uri="{9D8B030D-6E8A-4147-A177-3AD203B41FA5}">
                      <a16:colId xmlns:a16="http://schemas.microsoft.com/office/drawing/2014/main" val="3404541495"/>
                    </a:ext>
                  </a:extLst>
                </a:gridCol>
                <a:gridCol w="329184">
                  <a:extLst>
                    <a:ext uri="{9D8B030D-6E8A-4147-A177-3AD203B41FA5}">
                      <a16:colId xmlns:a16="http://schemas.microsoft.com/office/drawing/2014/main" val="1881867775"/>
                    </a:ext>
                  </a:extLst>
                </a:gridCol>
                <a:gridCol w="329184">
                  <a:extLst>
                    <a:ext uri="{9D8B030D-6E8A-4147-A177-3AD203B41FA5}">
                      <a16:colId xmlns:a16="http://schemas.microsoft.com/office/drawing/2014/main" val="1761743538"/>
                    </a:ext>
                  </a:extLst>
                </a:gridCol>
                <a:gridCol w="329184">
                  <a:extLst>
                    <a:ext uri="{9D8B030D-6E8A-4147-A177-3AD203B41FA5}">
                      <a16:colId xmlns:a16="http://schemas.microsoft.com/office/drawing/2014/main" val="961410225"/>
                    </a:ext>
                  </a:extLst>
                </a:gridCol>
                <a:gridCol w="329184">
                  <a:extLst>
                    <a:ext uri="{9D8B030D-6E8A-4147-A177-3AD203B41FA5}">
                      <a16:colId xmlns:a16="http://schemas.microsoft.com/office/drawing/2014/main" val="3615243485"/>
                    </a:ext>
                  </a:extLst>
                </a:gridCol>
                <a:gridCol w="329184">
                  <a:extLst>
                    <a:ext uri="{9D8B030D-6E8A-4147-A177-3AD203B41FA5}">
                      <a16:colId xmlns:a16="http://schemas.microsoft.com/office/drawing/2014/main" val="3785415755"/>
                    </a:ext>
                  </a:extLst>
                </a:gridCol>
                <a:gridCol w="329184">
                  <a:extLst>
                    <a:ext uri="{9D8B030D-6E8A-4147-A177-3AD203B41FA5}">
                      <a16:colId xmlns:a16="http://schemas.microsoft.com/office/drawing/2014/main" val="3206575318"/>
                    </a:ext>
                  </a:extLst>
                </a:gridCol>
                <a:gridCol w="329184">
                  <a:extLst>
                    <a:ext uri="{9D8B030D-6E8A-4147-A177-3AD203B41FA5}">
                      <a16:colId xmlns:a16="http://schemas.microsoft.com/office/drawing/2014/main" val="2760770429"/>
                    </a:ext>
                  </a:extLst>
                </a:gridCol>
                <a:gridCol w="329184">
                  <a:extLst>
                    <a:ext uri="{9D8B030D-6E8A-4147-A177-3AD203B41FA5}">
                      <a16:colId xmlns:a16="http://schemas.microsoft.com/office/drawing/2014/main" val="1141668672"/>
                    </a:ext>
                  </a:extLst>
                </a:gridCol>
                <a:gridCol w="329184">
                  <a:extLst>
                    <a:ext uri="{9D8B030D-6E8A-4147-A177-3AD203B41FA5}">
                      <a16:colId xmlns:a16="http://schemas.microsoft.com/office/drawing/2014/main" val="1395143576"/>
                    </a:ext>
                  </a:extLst>
                </a:gridCol>
                <a:gridCol w="329184">
                  <a:extLst>
                    <a:ext uri="{9D8B030D-6E8A-4147-A177-3AD203B41FA5}">
                      <a16:colId xmlns:a16="http://schemas.microsoft.com/office/drawing/2014/main" val="4116775869"/>
                    </a:ext>
                  </a:extLst>
                </a:gridCol>
                <a:gridCol w="329184">
                  <a:extLst>
                    <a:ext uri="{9D8B030D-6E8A-4147-A177-3AD203B41FA5}">
                      <a16:colId xmlns:a16="http://schemas.microsoft.com/office/drawing/2014/main" val="3732778965"/>
                    </a:ext>
                  </a:extLst>
                </a:gridCol>
                <a:gridCol w="329184">
                  <a:extLst>
                    <a:ext uri="{9D8B030D-6E8A-4147-A177-3AD203B41FA5}">
                      <a16:colId xmlns:a16="http://schemas.microsoft.com/office/drawing/2014/main" val="1259506087"/>
                    </a:ext>
                  </a:extLst>
                </a:gridCol>
                <a:gridCol w="329184">
                  <a:extLst>
                    <a:ext uri="{9D8B030D-6E8A-4147-A177-3AD203B41FA5}">
                      <a16:colId xmlns:a16="http://schemas.microsoft.com/office/drawing/2014/main" val="315935894"/>
                    </a:ext>
                  </a:extLst>
                </a:gridCol>
                <a:gridCol w="329184">
                  <a:extLst>
                    <a:ext uri="{9D8B030D-6E8A-4147-A177-3AD203B41FA5}">
                      <a16:colId xmlns:a16="http://schemas.microsoft.com/office/drawing/2014/main" val="356646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0254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- 2023-04-17 13:00:24</a:t>
                      </a:r>
                      <a:r>
                        <a:rPr kumimoji="0" lang="fr-FR" sz="1000" b="0" i="0" u="none" strike="noStrike" kern="1200" cap="none" spc="0" normalizeH="0" baseline="0" noProof="0">
                          <a:ln>
                            <a:noFill/>
                          </a:ln>
                          <a:solidFill>
                            <a:prstClr val="black"/>
                          </a:solidFill>
                          <a:effectLst/>
                          <a:uLnTx/>
                          <a:uFillTx/>
                          <a:latin typeface="Calibri"/>
                          <a:ea typeface="+mn-ea"/>
                          <a:cs typeface="+mn-cs"/>
                        </a:rPr>
                        <a:t>
 Une musique en particulier pour vos trajets en voiture ? Pour le weekend ou les vacances ? 🚗 
Mettez-les en commentaire 🎶
Votre équipe Carrefour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45609425"/>
                  </a:ext>
                </a:extLst>
              </a:tr>
            </a:tbl>
          </a:graphicData>
        </a:graphic>
      </p:graphicFrame>
      <p:sp>
        <p:nvSpPr>
          <p:cNvPr id="4" name="Text Placeholder 3">
            <a:extLst>
              <a:ext uri="{FF2B5EF4-FFF2-40B4-BE49-F238E27FC236}">
                <a16:creationId xmlns:a16="http://schemas.microsoft.com/office/drawing/2014/main" id="{BB7B4C98-A70C-46DC-ABE7-3CF6EE3A14A1}"/>
              </a:ext>
            </a:extLst>
          </p:cNvPr>
          <p:cNvSpPr>
            <a:spLocks noGrp="1"/>
          </p:cNvSpPr>
          <p:nvPr>
            <p:ph type="body" sz="quarter" idx="14"/>
          </p:nvPr>
        </p:nvSpPr>
        <p:spPr/>
        <p:txBody>
          <a:bodyPr/>
          <a:lstStyle/>
          <a:p>
            <a:r>
              <a:rPr lang="en-US"/>
              <a:t>04/12/2023 - 05/11/2023</a:t>
            </a:r>
          </a:p>
        </p:txBody>
      </p:sp>
    </p:spTree>
    <p:extLst>
      <p:ext uri="{BB962C8B-B14F-4D97-AF65-F5344CB8AC3E}">
        <p14:creationId xmlns:p14="http://schemas.microsoft.com/office/powerpoint/2010/main" val="6215794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1757</Words>
  <Application>Microsoft Office PowerPoint</Application>
  <PresentationFormat>On-screen Show (4:3)</PresentationFormat>
  <Paragraphs>456</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Facelift BBT</vt:lpstr>
      <vt:lpstr>Overall Network Key Metrics Table | Social media facelift</vt:lpstr>
      <vt:lpstr>Facebook Evolution du nombre d'abonnés | Social media facelift</vt:lpstr>
      <vt:lpstr>Facebook Evolution des impressions | Social media facelift</vt:lpstr>
      <vt:lpstr>Facebook Engagement Rate | Social media facelift</vt:lpstr>
      <vt:lpstr>Instagram Evolution du nombre d'abonnés | Social media facelift</vt:lpstr>
      <vt:lpstr>Instagram Evolution des impressions | Social media facelift</vt:lpstr>
      <vt:lpstr>Instagram Interaction Rate | Social media facelift</vt:lpstr>
      <vt:lpstr>Facebook Page Post Reach Table | Social media facelift</vt:lpstr>
      <vt:lpstr>Instagram Posts Table | Social media facelift - 1 of 7</vt:lpstr>
      <vt:lpstr>Instagram Posts Table | Social media facelift - 2 of 7</vt:lpstr>
      <vt:lpstr>Instagram Posts Table | Social media facelift - 3 of 7</vt:lpstr>
      <vt:lpstr>Instagram Posts Table | Social media facelift - 4 of 7</vt:lpstr>
      <vt:lpstr>Instagram Posts Table | Social media facelift - 5 of 7</vt:lpstr>
      <vt:lpstr>Instagram Posts Table | Social media facelift - 6 of 7</vt:lpstr>
      <vt:lpstr>Instagram Posts Table | Social media facelift - 7 of 7</vt:lpstr>
      <vt:lpstr>Facebook Original Own Posts Table | Social media facelift - 1 of 5</vt:lpstr>
      <vt:lpstr>Facebook Original Own Posts Table | Social media facelift - 2 of 5</vt:lpstr>
      <vt:lpstr>Facebook Original Own Posts Table | Social media facelift - 3 of 5</vt:lpstr>
      <vt:lpstr>Facebook Original Own Posts Table | Social media facelift - 4 of 5</vt:lpstr>
      <vt:lpstr>Facebook Original Own Posts Table | Social media facelift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Facelift BBT</dc:title>
  <dc:creator>Frederik Born</dc:creator>
  <cp:lastModifiedBy>Frederik Born</cp:lastModifiedBy>
  <cp:revision>1</cp:revision>
  <dcterms:created xsi:type="dcterms:W3CDTF">2023-05-12T09:34:04Z</dcterms:created>
  <dcterms:modified xsi:type="dcterms:W3CDTF">2023-05-12T09:34:52Z</dcterms:modified>
</cp:coreProperties>
</file>