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8" r:id="rId12"/>
    <p:sldId id="269" r:id="rId13"/>
    <p:sldId id="270"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amaronofficial</c:v>
                </c:pt>
              </c:strCache>
            </c:strRef>
          </c:tx>
          <c:spPr>
            <a:ln w="28575" cap="rnd">
              <a:solidFill>
                <a:schemeClr val="accent1"/>
              </a:solidFill>
              <a:round/>
            </a:ln>
            <a:effectLst/>
          </c:spPr>
          <c:marker>
            <c:symbol val="none"/>
          </c:marker>
          <c:cat>
            <c:numRef>
              <c:f>Sheet1!$A$2</c:f>
              <c:numCache>
                <c:formatCode>m/d/yyyy</c:formatCode>
                <c:ptCount val="1"/>
                <c:pt idx="0">
                  <c:v>44743</c:v>
                </c:pt>
              </c:numCache>
            </c:numRef>
          </c:cat>
          <c:val>
            <c:numRef>
              <c:f>Sheet1!$B$2</c:f>
              <c:numCache>
                <c:formatCode>General</c:formatCode>
                <c:ptCount val="1"/>
                <c:pt idx="0">
                  <c:v>19</c:v>
                </c:pt>
              </c:numCache>
            </c:numRef>
          </c:val>
          <c:smooth val="0"/>
          <c:extLst>
            <c:ext xmlns:c16="http://schemas.microsoft.com/office/drawing/2014/chart" uri="{C3380CC4-5D6E-409C-BE32-E72D297353CC}">
              <c16:uniqueId val="{00000000-4263-4B4C-ADFA-706A049B2620}"/>
            </c:ext>
          </c:extLst>
        </c:ser>
        <c:ser>
          <c:idx val="1"/>
          <c:order val="1"/>
          <c:tx>
            <c:strRef>
              <c:f>Sheet1!$C$1</c:f>
              <c:strCache>
                <c:ptCount val="1"/>
                <c:pt idx="0">
                  <c:v>exidecare</c:v>
                </c:pt>
              </c:strCache>
            </c:strRef>
          </c:tx>
          <c:spPr>
            <a:ln w="28575" cap="rnd">
              <a:solidFill>
                <a:schemeClr val="accent2"/>
              </a:solidFill>
              <a:round/>
            </a:ln>
            <a:effectLst/>
          </c:spPr>
          <c:marker>
            <c:symbol val="none"/>
          </c:marker>
          <c:cat>
            <c:numRef>
              <c:f>Sheet1!$A$2</c:f>
              <c:numCache>
                <c:formatCode>m/d/yyyy</c:formatCode>
                <c:ptCount val="1"/>
                <c:pt idx="0">
                  <c:v>44743</c:v>
                </c:pt>
              </c:numCache>
            </c:numRef>
          </c:cat>
          <c:val>
            <c:numRef>
              <c:f>Sheet1!$C$2</c:f>
              <c:numCache>
                <c:formatCode>General</c:formatCode>
                <c:ptCount val="1"/>
                <c:pt idx="0">
                  <c:v>2</c:v>
                </c:pt>
              </c:numCache>
            </c:numRef>
          </c:val>
          <c:smooth val="0"/>
          <c:extLst>
            <c:ext xmlns:c16="http://schemas.microsoft.com/office/drawing/2014/chart" uri="{C3380CC4-5D6E-409C-BE32-E72D297353CC}">
              <c16:uniqueId val="{00000001-4263-4B4C-ADFA-706A049B2620}"/>
            </c:ext>
          </c:extLst>
        </c:ser>
        <c:ser>
          <c:idx val="2"/>
          <c:order val="2"/>
          <c:tx>
            <c:strRef>
              <c:f>Sheet1!$D$1</c:f>
              <c:strCache>
                <c:ptCount val="1"/>
                <c:pt idx="0">
                  <c:v>livguardenergy</c:v>
                </c:pt>
              </c:strCache>
            </c:strRef>
          </c:tx>
          <c:spPr>
            <a:ln w="28575" cap="rnd">
              <a:solidFill>
                <a:schemeClr val="accent3"/>
              </a:solidFill>
              <a:round/>
            </a:ln>
            <a:effectLst/>
          </c:spPr>
          <c:marker>
            <c:symbol val="none"/>
          </c:marker>
          <c:cat>
            <c:numRef>
              <c:f>Sheet1!$A$2</c:f>
              <c:numCache>
                <c:formatCode>m/d/yyyy</c:formatCode>
                <c:ptCount val="1"/>
                <c:pt idx="0">
                  <c:v>44743</c:v>
                </c:pt>
              </c:numCache>
            </c:numRef>
          </c:cat>
          <c:val>
            <c:numRef>
              <c:f>Sheet1!$D$2</c:f>
              <c:numCache>
                <c:formatCode>General</c:formatCode>
                <c:ptCount val="1"/>
                <c:pt idx="0">
                  <c:v>4</c:v>
                </c:pt>
              </c:numCache>
            </c:numRef>
          </c:val>
          <c:smooth val="0"/>
          <c:extLst>
            <c:ext xmlns:c16="http://schemas.microsoft.com/office/drawing/2014/chart" uri="{C3380CC4-5D6E-409C-BE32-E72D297353CC}">
              <c16:uniqueId val="{00000002-4263-4B4C-ADFA-706A049B2620}"/>
            </c:ext>
          </c:extLst>
        </c:ser>
        <c:dLbls>
          <c:showLegendKey val="0"/>
          <c:showVal val="0"/>
          <c:showCatName val="0"/>
          <c:showSerName val="0"/>
          <c:showPercent val="0"/>
          <c:showBubbleSize val="0"/>
        </c:dLbls>
        <c:smooth val="0"/>
        <c:axId val="382674064"/>
        <c:axId val="11126608"/>
      </c:lineChart>
      <c:dateAx>
        <c:axId val="38267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26608"/>
        <c:crosses val="autoZero"/>
        <c:auto val="1"/>
        <c:lblOffset val="100"/>
        <c:baseTimeUnit val="days"/>
      </c:dateAx>
      <c:valAx>
        <c:axId val="1112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7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amaronofficial</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numCache>
            </c:numRef>
          </c:val>
          <c:extLst>
            <c:ext xmlns:c16="http://schemas.microsoft.com/office/drawing/2014/chart" uri="{C3380CC4-5D6E-409C-BE32-E72D297353CC}">
              <c16:uniqueId val="{00000000-289B-425C-876C-3FA01AE13777}"/>
            </c:ext>
          </c:extLst>
        </c:ser>
        <c:ser>
          <c:idx val="1"/>
          <c:order val="1"/>
          <c:tx>
            <c:strRef>
              <c:f>Sheet1!$C$1</c:f>
              <c:strCache>
                <c:ptCount val="1"/>
                <c:pt idx="0">
                  <c:v>exidecare</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0</c:v>
                </c:pt>
              </c:numCache>
            </c:numRef>
          </c:val>
          <c:extLst>
            <c:ext xmlns:c16="http://schemas.microsoft.com/office/drawing/2014/chart" uri="{C3380CC4-5D6E-409C-BE32-E72D297353CC}">
              <c16:uniqueId val="{00000001-289B-425C-876C-3FA01AE13777}"/>
            </c:ext>
          </c:extLst>
        </c:ser>
        <c:ser>
          <c:idx val="2"/>
          <c:order val="2"/>
          <c:tx>
            <c:strRef>
              <c:f>Sheet1!$D$1</c:f>
              <c:strCache>
                <c:ptCount val="1"/>
                <c:pt idx="0">
                  <c:v>livguardenergy</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0</c:v>
                </c:pt>
              </c:numCache>
            </c:numRef>
          </c:val>
          <c:extLst>
            <c:ext xmlns:c16="http://schemas.microsoft.com/office/drawing/2014/chart" uri="{C3380CC4-5D6E-409C-BE32-E72D297353CC}">
              <c16:uniqueId val="{00000002-289B-425C-876C-3FA01AE13777}"/>
            </c:ext>
          </c:extLst>
        </c:ser>
        <c:dLbls>
          <c:showLegendKey val="0"/>
          <c:showVal val="0"/>
          <c:showCatName val="0"/>
          <c:showSerName val="0"/>
          <c:showPercent val="0"/>
          <c:showBubbleSize val="0"/>
        </c:dLbls>
        <c:gapWidth val="219"/>
        <c:overlap val="-27"/>
        <c:axId val="437079368"/>
        <c:axId val="437097080"/>
      </c:barChart>
      <c:catAx>
        <c:axId val="437079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97080"/>
        <c:crosses val="autoZero"/>
        <c:auto val="1"/>
        <c:lblAlgn val="ctr"/>
        <c:lblOffset val="100"/>
        <c:noMultiLvlLbl val="0"/>
      </c:catAx>
      <c:valAx>
        <c:axId val="43709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7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amaronofficial</c:v>
                </c:pt>
                <c:pt idx="1">
                  <c:v>exidecare</c:v>
                </c:pt>
                <c:pt idx="2">
                  <c:v>livguardenergy</c:v>
                </c:pt>
              </c:strCache>
            </c:strRef>
          </c:cat>
          <c:val>
            <c:numRef>
              <c:f>Sheet1!$B$2:$B$4</c:f>
              <c:numCache>
                <c:formatCode>General</c:formatCode>
                <c:ptCount val="3"/>
                <c:pt idx="0">
                  <c:v>2</c:v>
                </c:pt>
                <c:pt idx="1">
                  <c:v>0</c:v>
                </c:pt>
                <c:pt idx="2">
                  <c:v>0</c:v>
                </c:pt>
              </c:numCache>
            </c:numRef>
          </c:val>
          <c:extLst>
            <c:ext xmlns:c16="http://schemas.microsoft.com/office/drawing/2014/chart" uri="{C3380CC4-5D6E-409C-BE32-E72D297353CC}">
              <c16:uniqueId val="{00000000-4409-4B39-82D5-3D826E2D095B}"/>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amaronofficial</c:v>
                </c:pt>
                <c:pt idx="1">
                  <c:v>exidecare</c:v>
                </c:pt>
                <c:pt idx="2">
                  <c:v>livguardenergy</c:v>
                </c:pt>
              </c:strCache>
            </c:strRef>
          </c:cat>
          <c:val>
            <c:numRef>
              <c:f>Sheet1!$C$2:$C$4</c:f>
              <c:numCache>
                <c:formatCode>General</c:formatCode>
                <c:ptCount val="3"/>
                <c:pt idx="0">
                  <c:v>5</c:v>
                </c:pt>
                <c:pt idx="1">
                  <c:v>0</c:v>
                </c:pt>
                <c:pt idx="2">
                  <c:v>0</c:v>
                </c:pt>
              </c:numCache>
            </c:numRef>
          </c:val>
          <c:extLst>
            <c:ext xmlns:c16="http://schemas.microsoft.com/office/drawing/2014/chart" uri="{C3380CC4-5D6E-409C-BE32-E72D297353CC}">
              <c16:uniqueId val="{00000001-4409-4B39-82D5-3D826E2D095B}"/>
            </c:ext>
          </c:extLst>
        </c:ser>
        <c:ser>
          <c:idx val="2"/>
          <c:order val="2"/>
          <c:tx>
            <c:strRef>
              <c:f>Sheet1!$D$1</c:f>
              <c:strCache>
                <c:ptCount val="1"/>
                <c:pt idx="0">
                  <c:v>Videos</c:v>
                </c:pt>
              </c:strCache>
            </c:strRef>
          </c:tx>
          <c:spPr>
            <a:solidFill>
              <a:schemeClr val="accent3"/>
            </a:solidFill>
            <a:ln>
              <a:noFill/>
            </a:ln>
            <a:effectLst/>
          </c:spPr>
          <c:invertIfNegative val="0"/>
          <c:cat>
            <c:strRef>
              <c:f>Sheet1!$A$2:$A$4</c:f>
              <c:strCache>
                <c:ptCount val="3"/>
                <c:pt idx="0">
                  <c:v>amaronofficial</c:v>
                </c:pt>
                <c:pt idx="1">
                  <c:v>exidecare</c:v>
                </c:pt>
                <c:pt idx="2">
                  <c:v>livguardenergy</c:v>
                </c:pt>
              </c:strCache>
            </c:strRef>
          </c:cat>
          <c:val>
            <c:numRef>
              <c:f>Sheet1!$D$2:$D$4</c:f>
              <c:numCache>
                <c:formatCode>General</c:formatCode>
                <c:ptCount val="3"/>
                <c:pt idx="0">
                  <c:v>2</c:v>
                </c:pt>
                <c:pt idx="1">
                  <c:v>1</c:v>
                </c:pt>
                <c:pt idx="2">
                  <c:v>2</c:v>
                </c:pt>
              </c:numCache>
            </c:numRef>
          </c:val>
          <c:extLst>
            <c:ext xmlns:c16="http://schemas.microsoft.com/office/drawing/2014/chart" uri="{C3380CC4-5D6E-409C-BE32-E72D297353CC}">
              <c16:uniqueId val="{00000002-4409-4B39-82D5-3D826E2D095B}"/>
            </c:ext>
          </c:extLst>
        </c:ser>
        <c:dLbls>
          <c:showLegendKey val="0"/>
          <c:showVal val="0"/>
          <c:showCatName val="0"/>
          <c:showSerName val="0"/>
          <c:showPercent val="0"/>
          <c:showBubbleSize val="0"/>
        </c:dLbls>
        <c:gapWidth val="150"/>
        <c:overlap val="100"/>
        <c:axId val="437105608"/>
        <c:axId val="437100360"/>
      </c:barChart>
      <c:catAx>
        <c:axId val="43710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00360"/>
        <c:crosses val="autoZero"/>
        <c:auto val="1"/>
        <c:lblAlgn val="ctr"/>
        <c:lblOffset val="100"/>
        <c:noMultiLvlLbl val="0"/>
      </c:catAx>
      <c:valAx>
        <c:axId val="437100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0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0DE06-AE60-4D6F-BC15-A2E66E069724}"/>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467BB147-6CF7-4DFF-9BFC-A2BB726AC356}"/>
              </a:ext>
            </a:extLst>
          </p:cNvPr>
          <p:cNvSpPr>
            <a:spLocks noGrp="1"/>
          </p:cNvSpPr>
          <p:nvPr>
            <p:ph type="subTitle" idx="1"/>
          </p:nvPr>
        </p:nvSpPr>
        <p:spPr/>
        <p:txBody>
          <a:bodyPr/>
          <a:lstStyle/>
          <a:p>
            <a:r>
              <a:rPr lang="en-US"/>
              <a:t>dibbydab</a:t>
            </a:r>
          </a:p>
        </p:txBody>
      </p:sp>
    </p:spTree>
    <p:extLst>
      <p:ext uri="{BB962C8B-B14F-4D97-AF65-F5344CB8AC3E}">
        <p14:creationId xmlns:p14="http://schemas.microsoft.com/office/powerpoint/2010/main" val="245483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2FEAF-F555-4825-BC73-8C4937A058E9}"/>
              </a:ext>
            </a:extLst>
          </p:cNvPr>
          <p:cNvSpPr>
            <a:spLocks noGrp="1"/>
          </p:cNvSpPr>
          <p:nvPr>
            <p:ph type="title"/>
          </p:nvPr>
        </p:nvSpPr>
        <p:spPr/>
        <p:txBody>
          <a:bodyPr/>
          <a:lstStyle/>
          <a:p>
            <a:r>
              <a:rPr lang="en-US"/>
              <a:t>Instagram Posts | All profiles</a:t>
            </a:r>
          </a:p>
        </p:txBody>
      </p:sp>
      <p:graphicFrame>
        <p:nvGraphicFramePr>
          <p:cNvPr id="6" name="Chart Placeholder 5">
            <a:extLst>
              <a:ext uri="{FF2B5EF4-FFF2-40B4-BE49-F238E27FC236}">
                <a16:creationId xmlns:a16="http://schemas.microsoft.com/office/drawing/2014/main" id="{837B874F-8DC5-4CD1-BD99-A8E4827B48FD}"/>
              </a:ext>
            </a:extLst>
          </p:cNvPr>
          <p:cNvGraphicFramePr>
            <a:graphicFrameLocks noGrp="1"/>
          </p:cNvGraphicFramePr>
          <p:nvPr>
            <p:ph type="chart" sz="quarter" idx="13"/>
            <p:extLst>
              <p:ext uri="{D42A27DB-BD31-4B8C-83A1-F6EECF244321}">
                <p14:modId xmlns:p14="http://schemas.microsoft.com/office/powerpoint/2010/main" val="875689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44E43F-B950-4216-887D-04878E117361}"/>
              </a:ext>
            </a:extLst>
          </p:cNvPr>
          <p:cNvSpPr>
            <a:spLocks noGrp="1"/>
          </p:cNvSpPr>
          <p:nvPr>
            <p:ph type="body" sz="quarter" idx="14"/>
          </p:nvPr>
        </p:nvSpPr>
        <p:spPr/>
        <p:txBody>
          <a:bodyPr/>
          <a:lstStyle/>
          <a:p>
            <a:r>
              <a:rPr lang="en-US"/>
              <a:t>07/01/2022 - 07/31/2022</a:t>
            </a:r>
          </a:p>
        </p:txBody>
      </p:sp>
      <p:sp>
        <p:nvSpPr>
          <p:cNvPr id="5" name="Footer Placeholder 4">
            <a:extLst>
              <a:ext uri="{FF2B5EF4-FFF2-40B4-BE49-F238E27FC236}">
                <a16:creationId xmlns:a16="http://schemas.microsoft.com/office/drawing/2014/main" id="{D2071E52-95F5-417A-9E66-DB732A4CB9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265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2EC5A-FD9C-4011-85AA-2EF9F25D1EB9}"/>
              </a:ext>
            </a:extLst>
          </p:cNvPr>
          <p:cNvSpPr>
            <a:spLocks noGrp="1"/>
          </p:cNvSpPr>
          <p:nvPr>
            <p:ph type="title"/>
          </p:nvPr>
        </p:nvSpPr>
        <p:spPr/>
        <p:txBody>
          <a:bodyPr/>
          <a:lstStyle/>
          <a:p>
            <a:r>
              <a:rPr lang="en-US"/>
              <a:t>Instagram Posts Table | All profiles - 1 of 6</a:t>
            </a:r>
          </a:p>
        </p:txBody>
      </p:sp>
      <p:graphicFrame>
        <p:nvGraphicFramePr>
          <p:cNvPr id="5" name="Table Placeholder 4">
            <a:extLst>
              <a:ext uri="{FF2B5EF4-FFF2-40B4-BE49-F238E27FC236}">
                <a16:creationId xmlns:a16="http://schemas.microsoft.com/office/drawing/2014/main" id="{A7876B71-6842-4746-B943-3E9F110C7541}"/>
              </a:ext>
            </a:extLst>
          </p:cNvPr>
          <p:cNvGraphicFramePr>
            <a:graphicFrameLocks noGrp="1"/>
          </p:cNvGraphicFramePr>
          <p:nvPr>
            <p:ph type="tbl" sz="quarter" idx="13"/>
            <p:extLst>
              <p:ext uri="{D42A27DB-BD31-4B8C-83A1-F6EECF244321}">
                <p14:modId xmlns:p14="http://schemas.microsoft.com/office/powerpoint/2010/main" val="3652409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99705681"/>
                    </a:ext>
                  </a:extLst>
                </a:gridCol>
                <a:gridCol w="987552">
                  <a:extLst>
                    <a:ext uri="{9D8B030D-6E8A-4147-A177-3AD203B41FA5}">
                      <a16:colId xmlns:a16="http://schemas.microsoft.com/office/drawing/2014/main" val="950507305"/>
                    </a:ext>
                  </a:extLst>
                </a:gridCol>
                <a:gridCol w="987552">
                  <a:extLst>
                    <a:ext uri="{9D8B030D-6E8A-4147-A177-3AD203B41FA5}">
                      <a16:colId xmlns:a16="http://schemas.microsoft.com/office/drawing/2014/main" val="466995601"/>
                    </a:ext>
                  </a:extLst>
                </a:gridCol>
                <a:gridCol w="987552">
                  <a:extLst>
                    <a:ext uri="{9D8B030D-6E8A-4147-A177-3AD203B41FA5}">
                      <a16:colId xmlns:a16="http://schemas.microsoft.com/office/drawing/2014/main" val="3873258367"/>
                    </a:ext>
                  </a:extLst>
                </a:gridCol>
                <a:gridCol w="987552">
                  <a:extLst>
                    <a:ext uri="{9D8B030D-6E8A-4147-A177-3AD203B41FA5}">
                      <a16:colId xmlns:a16="http://schemas.microsoft.com/office/drawing/2014/main" val="3224641156"/>
                    </a:ext>
                  </a:extLst>
                </a:gridCol>
                <a:gridCol w="987552">
                  <a:extLst>
                    <a:ext uri="{9D8B030D-6E8A-4147-A177-3AD203B41FA5}">
                      <a16:colId xmlns:a16="http://schemas.microsoft.com/office/drawing/2014/main" val="2501697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05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- 2022-07-23 09:48:20</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products that perfectly fit your needs ends here.
With the Amaron Konnekt App, you can get expert recommendations for home-ups/inverters and batteries, whenever you need them!
Download now!
#LinkInBio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0859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- 2022-07-22 12:53:45</a:t>
                      </a:r>
                      <a:r>
                        <a:rPr kumimoji="0" lang="en-US" sz="1000" b="0" i="0" u="none" strike="noStrike" kern="1200" cap="none" spc="0" normalizeH="0" baseline="0" noProof="0">
                          <a:ln>
                            <a:noFill/>
                          </a:ln>
                          <a:solidFill>
                            <a:prstClr val="black"/>
                          </a:solidFill>
                          <a:effectLst/>
                          <a:uLnTx/>
                          <a:uFillTx/>
                          <a:latin typeface="+mn-lt"/>
                          <a:ea typeface="+mn-ea"/>
                          <a:cs typeface="+mn-cs"/>
                        </a:rPr>
                        <a:t>
 The Next Big Thing is HERE! #AllNewAmaron
Amara Raja is ready to revolutionize the way batteries are used.
We aim to transform the world with strategic partnerships, global expansion, and ground-breaking technology powered by The RONs.
Read more: #LinkInBio
jayadev.galla amararajagroup amararajabatteriesltd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203589"/>
                  </a:ext>
                </a:extLst>
              </a:tr>
            </a:tbl>
          </a:graphicData>
        </a:graphic>
      </p:graphicFrame>
      <p:sp>
        <p:nvSpPr>
          <p:cNvPr id="4" name="Text Placeholder 3">
            <a:extLst>
              <a:ext uri="{FF2B5EF4-FFF2-40B4-BE49-F238E27FC236}">
                <a16:creationId xmlns:a16="http://schemas.microsoft.com/office/drawing/2014/main" id="{F12DAC6B-0592-4C10-998D-8AEA8A255AFA}"/>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3756294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68374-D7D3-495B-A85E-5B871223D4BC}"/>
              </a:ext>
            </a:extLst>
          </p:cNvPr>
          <p:cNvSpPr>
            <a:spLocks noGrp="1"/>
          </p:cNvSpPr>
          <p:nvPr>
            <p:ph type="title"/>
          </p:nvPr>
        </p:nvSpPr>
        <p:spPr/>
        <p:txBody>
          <a:bodyPr/>
          <a:lstStyle/>
          <a:p>
            <a:r>
              <a:rPr lang="en-US"/>
              <a:t>Instagram Posts Table | All profiles - 2 of 6</a:t>
            </a:r>
          </a:p>
        </p:txBody>
      </p:sp>
      <p:graphicFrame>
        <p:nvGraphicFramePr>
          <p:cNvPr id="5" name="Table Placeholder 4">
            <a:extLst>
              <a:ext uri="{FF2B5EF4-FFF2-40B4-BE49-F238E27FC236}">
                <a16:creationId xmlns:a16="http://schemas.microsoft.com/office/drawing/2014/main" id="{281723DB-3BE6-44FB-97E5-0177F353ECFE}"/>
              </a:ext>
            </a:extLst>
          </p:cNvPr>
          <p:cNvGraphicFramePr>
            <a:graphicFrameLocks noGrp="1"/>
          </p:cNvGraphicFramePr>
          <p:nvPr>
            <p:ph type="tbl" sz="quarter" idx="13"/>
            <p:extLst>
              <p:ext uri="{D42A27DB-BD31-4B8C-83A1-F6EECF244321}">
                <p14:modId xmlns:p14="http://schemas.microsoft.com/office/powerpoint/2010/main" val="660511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14397014"/>
                    </a:ext>
                  </a:extLst>
                </a:gridCol>
                <a:gridCol w="987552">
                  <a:extLst>
                    <a:ext uri="{9D8B030D-6E8A-4147-A177-3AD203B41FA5}">
                      <a16:colId xmlns:a16="http://schemas.microsoft.com/office/drawing/2014/main" val="1340481596"/>
                    </a:ext>
                  </a:extLst>
                </a:gridCol>
                <a:gridCol w="987552">
                  <a:extLst>
                    <a:ext uri="{9D8B030D-6E8A-4147-A177-3AD203B41FA5}">
                      <a16:colId xmlns:a16="http://schemas.microsoft.com/office/drawing/2014/main" val="1551257625"/>
                    </a:ext>
                  </a:extLst>
                </a:gridCol>
                <a:gridCol w="987552">
                  <a:extLst>
                    <a:ext uri="{9D8B030D-6E8A-4147-A177-3AD203B41FA5}">
                      <a16:colId xmlns:a16="http://schemas.microsoft.com/office/drawing/2014/main" val="4178028070"/>
                    </a:ext>
                  </a:extLst>
                </a:gridCol>
                <a:gridCol w="987552">
                  <a:extLst>
                    <a:ext uri="{9D8B030D-6E8A-4147-A177-3AD203B41FA5}">
                      <a16:colId xmlns:a16="http://schemas.microsoft.com/office/drawing/2014/main" val="2034146719"/>
                    </a:ext>
                  </a:extLst>
                </a:gridCol>
                <a:gridCol w="987552">
                  <a:extLst>
                    <a:ext uri="{9D8B030D-6E8A-4147-A177-3AD203B41FA5}">
                      <a16:colId xmlns:a16="http://schemas.microsoft.com/office/drawing/2014/main" val="1913088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3684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exidecare - 2022-07-22 11:07:23</a:t>
                      </a:r>
                      <a:r>
                        <a:rPr kumimoji="0" lang="en-US" sz="1000" b="0" i="0" u="none" strike="noStrike" kern="1200" cap="none" spc="0" normalizeH="0" baseline="0" noProof="0">
                          <a:ln>
                            <a:noFill/>
                          </a:ln>
                          <a:solidFill>
                            <a:prstClr val="black"/>
                          </a:solidFill>
                          <a:effectLst/>
                          <a:uLnTx/>
                          <a:uFillTx/>
                          <a:latin typeface="+mn-lt"/>
                          <a:ea typeface="+mn-ea"/>
                          <a:cs typeface="+mn-cs"/>
                        </a:rPr>
                        <a:t>
 This monsoon, don’t get stuck because of your car battery breakdown on the road or at your home. Get it easily fixed wherever you are and get moving without worrying! With Exide Batmobile Doorstep Service. Available for any car battery. 
#ExideBatmobile #ExideCare #Exide #DoorstepService #TensionfreeMonsoon #KeepMoving #IndiaAgainstBreakdown #IndiaMovesOnExide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45617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- 2022-07-19 10:55:10</a:t>
                      </a:r>
                      <a:r>
                        <a:rPr kumimoji="0" lang="en-US" sz="1000" b="0" i="0" u="none" strike="noStrike" kern="1200" cap="none" spc="0" normalizeH="0" baseline="0" noProof="0">
                          <a:ln>
                            <a:noFill/>
                          </a:ln>
                          <a:solidFill>
                            <a:prstClr val="black"/>
                          </a:solidFill>
                          <a:effectLst/>
                          <a:uLnTx/>
                          <a:uFillTx/>
                          <a:latin typeface="+mn-lt"/>
                          <a:ea typeface="+mn-ea"/>
                          <a:cs typeface="+mn-cs"/>
                        </a:rPr>
                        <a:t>
 Planning a road trip this monsoon? 
Make sure to keep the wiper blades in good condition to clear the raindrops on the windshield, providing much-needed visibility, which is necessary to prevent 
accidents.
#RideWithTheRONs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580407"/>
                  </a:ext>
                </a:extLst>
              </a:tr>
            </a:tbl>
          </a:graphicData>
        </a:graphic>
      </p:graphicFrame>
      <p:sp>
        <p:nvSpPr>
          <p:cNvPr id="4" name="Text Placeholder 3">
            <a:extLst>
              <a:ext uri="{FF2B5EF4-FFF2-40B4-BE49-F238E27FC236}">
                <a16:creationId xmlns:a16="http://schemas.microsoft.com/office/drawing/2014/main" id="{F6C0F204-6A2F-43C0-8DEE-007CC46E10C7}"/>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2841273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27526-6E63-44A4-BC34-3C016660C2CC}"/>
              </a:ext>
            </a:extLst>
          </p:cNvPr>
          <p:cNvSpPr>
            <a:spLocks noGrp="1"/>
          </p:cNvSpPr>
          <p:nvPr>
            <p:ph type="title"/>
          </p:nvPr>
        </p:nvSpPr>
        <p:spPr/>
        <p:txBody>
          <a:bodyPr/>
          <a:lstStyle/>
          <a:p>
            <a:r>
              <a:rPr lang="en-US"/>
              <a:t>Instagram Posts Table | All profiles - 3 of 6</a:t>
            </a:r>
          </a:p>
        </p:txBody>
      </p:sp>
      <p:graphicFrame>
        <p:nvGraphicFramePr>
          <p:cNvPr id="5" name="Table Placeholder 4">
            <a:extLst>
              <a:ext uri="{FF2B5EF4-FFF2-40B4-BE49-F238E27FC236}">
                <a16:creationId xmlns:a16="http://schemas.microsoft.com/office/drawing/2014/main" id="{57C6DBB8-BCEB-4DF2-B7EB-BE2260A57B17}"/>
              </a:ext>
            </a:extLst>
          </p:cNvPr>
          <p:cNvGraphicFramePr>
            <a:graphicFrameLocks noGrp="1"/>
          </p:cNvGraphicFramePr>
          <p:nvPr>
            <p:ph type="tbl" sz="quarter" idx="13"/>
            <p:extLst>
              <p:ext uri="{D42A27DB-BD31-4B8C-83A1-F6EECF244321}">
                <p14:modId xmlns:p14="http://schemas.microsoft.com/office/powerpoint/2010/main" val="1606298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40996387"/>
                    </a:ext>
                  </a:extLst>
                </a:gridCol>
                <a:gridCol w="987552">
                  <a:extLst>
                    <a:ext uri="{9D8B030D-6E8A-4147-A177-3AD203B41FA5}">
                      <a16:colId xmlns:a16="http://schemas.microsoft.com/office/drawing/2014/main" val="2077681933"/>
                    </a:ext>
                  </a:extLst>
                </a:gridCol>
                <a:gridCol w="987552">
                  <a:extLst>
                    <a:ext uri="{9D8B030D-6E8A-4147-A177-3AD203B41FA5}">
                      <a16:colId xmlns:a16="http://schemas.microsoft.com/office/drawing/2014/main" val="250939494"/>
                    </a:ext>
                  </a:extLst>
                </a:gridCol>
                <a:gridCol w="987552">
                  <a:extLst>
                    <a:ext uri="{9D8B030D-6E8A-4147-A177-3AD203B41FA5}">
                      <a16:colId xmlns:a16="http://schemas.microsoft.com/office/drawing/2014/main" val="903571194"/>
                    </a:ext>
                  </a:extLst>
                </a:gridCol>
                <a:gridCol w="987552">
                  <a:extLst>
                    <a:ext uri="{9D8B030D-6E8A-4147-A177-3AD203B41FA5}">
                      <a16:colId xmlns:a16="http://schemas.microsoft.com/office/drawing/2014/main" val="2790520696"/>
                    </a:ext>
                  </a:extLst>
                </a:gridCol>
                <a:gridCol w="987552">
                  <a:extLst>
                    <a:ext uri="{9D8B030D-6E8A-4147-A177-3AD203B41FA5}">
                      <a16:colId xmlns:a16="http://schemas.microsoft.com/office/drawing/2014/main" val="738089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15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- 2022-07-18 12:13:38</a:t>
                      </a:r>
                      <a:r>
                        <a:rPr kumimoji="0" lang="en-US" sz="1000" b="0" i="0" u="none" strike="noStrike" kern="1200" cap="none" spc="0" normalizeH="0" baseline="0" noProof="0">
                          <a:ln>
                            <a:noFill/>
                          </a:ln>
                          <a:solidFill>
                            <a:prstClr val="black"/>
                          </a:solidFill>
                          <a:effectLst/>
                          <a:uLnTx/>
                          <a:uFillTx/>
                          <a:latin typeface="+mn-lt"/>
                          <a:ea typeface="+mn-ea"/>
                          <a:cs typeface="+mn-cs"/>
                        </a:rPr>
                        <a:t>
 The power of experiencing our groundbreaking products is now in the palm of your hands!
Discover how you can get your favourite Amaron battery in just a few clicks. 
#LinkInBio
#AllNewAmaron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873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- 2022-07-14 10:06:20</a:t>
                      </a:r>
                      <a:r>
                        <a:rPr kumimoji="0" lang="en-US" sz="1000" b="0" i="0" u="none" strike="noStrike" kern="1200" cap="none" spc="0" normalizeH="0" baseline="0" noProof="0">
                          <a:ln>
                            <a:noFill/>
                          </a:ln>
                          <a:solidFill>
                            <a:prstClr val="black"/>
                          </a:solidFill>
                          <a:effectLst/>
                          <a:uLnTx/>
                          <a:uFillTx/>
                          <a:latin typeface="+mn-lt"/>
                          <a:ea typeface="+mn-ea"/>
                          <a:cs typeface="+mn-cs"/>
                        </a:rPr>
                        <a:t>
 Here are the many NEW ways in which we’re going to win your hearts. 
Which update are you most excited about? Let us know in the comments. 
#AllNewAmaron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66457743"/>
                  </a:ext>
                </a:extLst>
              </a:tr>
            </a:tbl>
          </a:graphicData>
        </a:graphic>
      </p:graphicFrame>
      <p:sp>
        <p:nvSpPr>
          <p:cNvPr id="4" name="Text Placeholder 3">
            <a:extLst>
              <a:ext uri="{FF2B5EF4-FFF2-40B4-BE49-F238E27FC236}">
                <a16:creationId xmlns:a16="http://schemas.microsoft.com/office/drawing/2014/main" id="{14C84ECD-C1C6-4633-BFF4-E482B45956CC}"/>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3218004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41858-FF23-4ADE-99AE-4D0DE668FD36}"/>
              </a:ext>
            </a:extLst>
          </p:cNvPr>
          <p:cNvSpPr>
            <a:spLocks noGrp="1"/>
          </p:cNvSpPr>
          <p:nvPr>
            <p:ph type="title"/>
          </p:nvPr>
        </p:nvSpPr>
        <p:spPr/>
        <p:txBody>
          <a:bodyPr/>
          <a:lstStyle/>
          <a:p>
            <a:r>
              <a:rPr lang="en-US"/>
              <a:t>Instagram Posts Table | All profiles - 4 of 6</a:t>
            </a:r>
          </a:p>
        </p:txBody>
      </p:sp>
      <p:graphicFrame>
        <p:nvGraphicFramePr>
          <p:cNvPr id="5" name="Table Placeholder 4">
            <a:extLst>
              <a:ext uri="{FF2B5EF4-FFF2-40B4-BE49-F238E27FC236}">
                <a16:creationId xmlns:a16="http://schemas.microsoft.com/office/drawing/2014/main" id="{7ADBE091-75F2-4568-B7F2-1EA4D5B45997}"/>
              </a:ext>
            </a:extLst>
          </p:cNvPr>
          <p:cNvGraphicFramePr>
            <a:graphicFrameLocks noGrp="1"/>
          </p:cNvGraphicFramePr>
          <p:nvPr>
            <p:ph type="tbl" sz="quarter" idx="13"/>
            <p:extLst>
              <p:ext uri="{D42A27DB-BD31-4B8C-83A1-F6EECF244321}">
                <p14:modId xmlns:p14="http://schemas.microsoft.com/office/powerpoint/2010/main" val="774600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94878042"/>
                    </a:ext>
                  </a:extLst>
                </a:gridCol>
                <a:gridCol w="987552">
                  <a:extLst>
                    <a:ext uri="{9D8B030D-6E8A-4147-A177-3AD203B41FA5}">
                      <a16:colId xmlns:a16="http://schemas.microsoft.com/office/drawing/2014/main" val="3167039376"/>
                    </a:ext>
                  </a:extLst>
                </a:gridCol>
                <a:gridCol w="987552">
                  <a:extLst>
                    <a:ext uri="{9D8B030D-6E8A-4147-A177-3AD203B41FA5}">
                      <a16:colId xmlns:a16="http://schemas.microsoft.com/office/drawing/2014/main" val="355162300"/>
                    </a:ext>
                  </a:extLst>
                </a:gridCol>
                <a:gridCol w="987552">
                  <a:extLst>
                    <a:ext uri="{9D8B030D-6E8A-4147-A177-3AD203B41FA5}">
                      <a16:colId xmlns:a16="http://schemas.microsoft.com/office/drawing/2014/main" val="2597287185"/>
                    </a:ext>
                  </a:extLst>
                </a:gridCol>
                <a:gridCol w="987552">
                  <a:extLst>
                    <a:ext uri="{9D8B030D-6E8A-4147-A177-3AD203B41FA5}">
                      <a16:colId xmlns:a16="http://schemas.microsoft.com/office/drawing/2014/main" val="719534978"/>
                    </a:ext>
                  </a:extLst>
                </a:gridCol>
                <a:gridCol w="987552">
                  <a:extLst>
                    <a:ext uri="{9D8B030D-6E8A-4147-A177-3AD203B41FA5}">
                      <a16:colId xmlns:a16="http://schemas.microsoft.com/office/drawing/2014/main" val="401030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585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livguardenergy - 2022-07-13 13:08:42</a:t>
                      </a:r>
                      <a:r>
                        <a:rPr kumimoji="0" lang="en-US" sz="1000" b="0" i="0" u="none" strike="noStrike" kern="1200" cap="none" spc="0" normalizeH="0" baseline="0" noProof="0">
                          <a:ln>
                            <a:noFill/>
                          </a:ln>
                          <a:solidFill>
                            <a:prstClr val="black"/>
                          </a:solidFill>
                          <a:effectLst/>
                          <a:uLnTx/>
                          <a:uFillTx/>
                          <a:latin typeface="+mn-lt"/>
                          <a:ea typeface="+mn-ea"/>
                          <a:cs typeface="+mn-cs"/>
                        </a:rPr>
                        <a:t>
 Livguard wishes all a Happy Guru Purnima which offers #UnlimitedKnowledge for life.
#Livguard #GuruPurnima #LivguardInverter #LivguardBattery #LivguardInverterBattery  #Power #EnergyUnlimited.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6934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- 2022-07-13 11:06:48</a:t>
                      </a:r>
                      <a:r>
                        <a:rPr kumimoji="0" lang="en-US" sz="1000" b="0" i="0" u="none" strike="noStrike" kern="1200" cap="none" spc="0" normalizeH="0" baseline="0" noProof="0">
                          <a:ln>
                            <a:noFill/>
                          </a:ln>
                          <a:solidFill>
                            <a:prstClr val="black"/>
                          </a:solidFill>
                          <a:effectLst/>
                          <a:uLnTx/>
                          <a:uFillTx/>
                          <a:latin typeface="+mn-lt"/>
                          <a:ea typeface="+mn-ea"/>
                          <a:cs typeface="+mn-cs"/>
                        </a:rPr>
                        <a:t>
 From hassle-free registration to product status view, from paperless warranty cards to fitment charts, Amaron KONNEKT does it all.
A platform to cater to all your needs!
#AllNewAmaron 
Download now! Available on 
📲iOS-  https://apple.co/3yyhutA
📲Android-  https://bit.ly/3IAmlz5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00607798"/>
                  </a:ext>
                </a:extLst>
              </a:tr>
            </a:tbl>
          </a:graphicData>
        </a:graphic>
      </p:graphicFrame>
      <p:sp>
        <p:nvSpPr>
          <p:cNvPr id="4" name="Text Placeholder 3">
            <a:extLst>
              <a:ext uri="{FF2B5EF4-FFF2-40B4-BE49-F238E27FC236}">
                <a16:creationId xmlns:a16="http://schemas.microsoft.com/office/drawing/2014/main" id="{C12F0FFF-89E7-47F0-A44F-3A1B5BB123E1}"/>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4239730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B640F-376F-4EF6-A50D-F15E34FEFB39}"/>
              </a:ext>
            </a:extLst>
          </p:cNvPr>
          <p:cNvSpPr>
            <a:spLocks noGrp="1"/>
          </p:cNvSpPr>
          <p:nvPr>
            <p:ph type="title"/>
          </p:nvPr>
        </p:nvSpPr>
        <p:spPr/>
        <p:txBody>
          <a:bodyPr/>
          <a:lstStyle/>
          <a:p>
            <a:r>
              <a:rPr lang="en-US"/>
              <a:t>Instagram Posts Table | All profiles - 5 of 6</a:t>
            </a:r>
          </a:p>
        </p:txBody>
      </p:sp>
      <p:graphicFrame>
        <p:nvGraphicFramePr>
          <p:cNvPr id="5" name="Table Placeholder 4">
            <a:extLst>
              <a:ext uri="{FF2B5EF4-FFF2-40B4-BE49-F238E27FC236}">
                <a16:creationId xmlns:a16="http://schemas.microsoft.com/office/drawing/2014/main" id="{E73F3FDD-EF62-4739-BFC1-29F1A4393BB5}"/>
              </a:ext>
            </a:extLst>
          </p:cNvPr>
          <p:cNvGraphicFramePr>
            <a:graphicFrameLocks noGrp="1"/>
          </p:cNvGraphicFramePr>
          <p:nvPr>
            <p:ph type="tbl" sz="quarter" idx="13"/>
            <p:extLst>
              <p:ext uri="{D42A27DB-BD31-4B8C-83A1-F6EECF244321}">
                <p14:modId xmlns:p14="http://schemas.microsoft.com/office/powerpoint/2010/main" val="285693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82711497"/>
                    </a:ext>
                  </a:extLst>
                </a:gridCol>
                <a:gridCol w="987552">
                  <a:extLst>
                    <a:ext uri="{9D8B030D-6E8A-4147-A177-3AD203B41FA5}">
                      <a16:colId xmlns:a16="http://schemas.microsoft.com/office/drawing/2014/main" val="1556214572"/>
                    </a:ext>
                  </a:extLst>
                </a:gridCol>
                <a:gridCol w="987552">
                  <a:extLst>
                    <a:ext uri="{9D8B030D-6E8A-4147-A177-3AD203B41FA5}">
                      <a16:colId xmlns:a16="http://schemas.microsoft.com/office/drawing/2014/main" val="1225416048"/>
                    </a:ext>
                  </a:extLst>
                </a:gridCol>
                <a:gridCol w="987552">
                  <a:extLst>
                    <a:ext uri="{9D8B030D-6E8A-4147-A177-3AD203B41FA5}">
                      <a16:colId xmlns:a16="http://schemas.microsoft.com/office/drawing/2014/main" val="1476512699"/>
                    </a:ext>
                  </a:extLst>
                </a:gridCol>
                <a:gridCol w="987552">
                  <a:extLst>
                    <a:ext uri="{9D8B030D-6E8A-4147-A177-3AD203B41FA5}">
                      <a16:colId xmlns:a16="http://schemas.microsoft.com/office/drawing/2014/main" val="1400313956"/>
                    </a:ext>
                  </a:extLst>
                </a:gridCol>
                <a:gridCol w="987552">
                  <a:extLst>
                    <a:ext uri="{9D8B030D-6E8A-4147-A177-3AD203B41FA5}">
                      <a16:colId xmlns:a16="http://schemas.microsoft.com/office/drawing/2014/main" val="3747797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4334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livguardenergy - 2022-07-11 21:08:13</a:t>
                      </a:r>
                      <a:r>
                        <a:rPr kumimoji="0" lang="en-US" sz="1000" b="0" i="0" u="none" strike="noStrike" kern="1200" cap="none" spc="0" normalizeH="0" baseline="0" noProof="0">
                          <a:ln>
                            <a:noFill/>
                          </a:ln>
                          <a:solidFill>
                            <a:prstClr val="black"/>
                          </a:solidFill>
                          <a:effectLst/>
                          <a:uLnTx/>
                          <a:uFillTx/>
                          <a:latin typeface="+mn-lt"/>
                          <a:ea typeface="+mn-ea"/>
                          <a:cs typeface="+mn-cs"/>
                        </a:rPr>
                        <a:t>
 Celebrating the power that goes into lightening up the population. Livguard wishes everyone World Population Day 2022.
#WorldPopulationDay #Population #Livguard #LivguardInverter #LivguardBattery #EnergyUnlimited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6751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- 2022-07-11 11:38:27</a:t>
                      </a:r>
                      <a:r>
                        <a:rPr kumimoji="0" lang="en-US" sz="1000" b="0" i="0" u="none" strike="noStrike" kern="1200" cap="none" spc="0" normalizeH="0" baseline="0" noProof="0">
                          <a:ln>
                            <a:noFill/>
                          </a:ln>
                          <a:solidFill>
                            <a:prstClr val="black"/>
                          </a:solidFill>
                          <a:effectLst/>
                          <a:uLnTx/>
                          <a:uFillTx/>
                          <a:latin typeface="+mn-lt"/>
                          <a:ea typeface="+mn-ea"/>
                          <a:cs typeface="+mn-cs"/>
                        </a:rPr>
                        <a:t>
 Konnekt with Amaron like never before!
This app allows:
✔️Hassle-free registration
✔️Digital warranty card generation upon successful registration
✔️Seamless support
✔️Product Status anytime anywhere for registered products
✔️Notifications on product health, offers, etc
And the list goes on and on and on... Download now! #LinkInBio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0739547"/>
                  </a:ext>
                </a:extLst>
              </a:tr>
            </a:tbl>
          </a:graphicData>
        </a:graphic>
      </p:graphicFrame>
      <p:sp>
        <p:nvSpPr>
          <p:cNvPr id="4" name="Text Placeholder 3">
            <a:extLst>
              <a:ext uri="{FF2B5EF4-FFF2-40B4-BE49-F238E27FC236}">
                <a16:creationId xmlns:a16="http://schemas.microsoft.com/office/drawing/2014/main" id="{29516D49-01CD-4681-B39D-552C02C9C041}"/>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311985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DC684-7A18-47FF-8A1C-49ADA5C1BD0E}"/>
              </a:ext>
            </a:extLst>
          </p:cNvPr>
          <p:cNvSpPr>
            <a:spLocks noGrp="1"/>
          </p:cNvSpPr>
          <p:nvPr>
            <p:ph type="title"/>
          </p:nvPr>
        </p:nvSpPr>
        <p:spPr/>
        <p:txBody>
          <a:bodyPr/>
          <a:lstStyle/>
          <a:p>
            <a:r>
              <a:rPr lang="en-US"/>
              <a:t>Instagram Posts Table | All profiles - 6 of 6</a:t>
            </a:r>
          </a:p>
        </p:txBody>
      </p:sp>
      <p:graphicFrame>
        <p:nvGraphicFramePr>
          <p:cNvPr id="5" name="Table Placeholder 4">
            <a:extLst>
              <a:ext uri="{FF2B5EF4-FFF2-40B4-BE49-F238E27FC236}">
                <a16:creationId xmlns:a16="http://schemas.microsoft.com/office/drawing/2014/main" id="{912E86CA-4F63-4A0B-9532-03ACA8FDC840}"/>
              </a:ext>
            </a:extLst>
          </p:cNvPr>
          <p:cNvGraphicFramePr>
            <a:graphicFrameLocks noGrp="1"/>
          </p:cNvGraphicFramePr>
          <p:nvPr>
            <p:ph type="tbl" sz="quarter" idx="13"/>
            <p:extLst>
              <p:ext uri="{D42A27DB-BD31-4B8C-83A1-F6EECF244321}">
                <p14:modId xmlns:p14="http://schemas.microsoft.com/office/powerpoint/2010/main" val="4050825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9508699"/>
                    </a:ext>
                  </a:extLst>
                </a:gridCol>
                <a:gridCol w="987552">
                  <a:extLst>
                    <a:ext uri="{9D8B030D-6E8A-4147-A177-3AD203B41FA5}">
                      <a16:colId xmlns:a16="http://schemas.microsoft.com/office/drawing/2014/main" val="2937979887"/>
                    </a:ext>
                  </a:extLst>
                </a:gridCol>
                <a:gridCol w="987552">
                  <a:extLst>
                    <a:ext uri="{9D8B030D-6E8A-4147-A177-3AD203B41FA5}">
                      <a16:colId xmlns:a16="http://schemas.microsoft.com/office/drawing/2014/main" val="917375794"/>
                    </a:ext>
                  </a:extLst>
                </a:gridCol>
                <a:gridCol w="987552">
                  <a:extLst>
                    <a:ext uri="{9D8B030D-6E8A-4147-A177-3AD203B41FA5}">
                      <a16:colId xmlns:a16="http://schemas.microsoft.com/office/drawing/2014/main" val="95269146"/>
                    </a:ext>
                  </a:extLst>
                </a:gridCol>
                <a:gridCol w="987552">
                  <a:extLst>
                    <a:ext uri="{9D8B030D-6E8A-4147-A177-3AD203B41FA5}">
                      <a16:colId xmlns:a16="http://schemas.microsoft.com/office/drawing/2014/main" val="3860385086"/>
                    </a:ext>
                  </a:extLst>
                </a:gridCol>
                <a:gridCol w="987552">
                  <a:extLst>
                    <a:ext uri="{9D8B030D-6E8A-4147-A177-3AD203B41FA5}">
                      <a16:colId xmlns:a16="http://schemas.microsoft.com/office/drawing/2014/main" val="3523202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5799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- 2022-07-10 09:03:44</a:t>
                      </a:r>
                      <a:r>
                        <a:rPr kumimoji="0" lang="en-US" sz="1000" b="0" i="0" u="none" strike="noStrike" kern="1200" cap="none" spc="0" normalizeH="0" baseline="0" noProof="0">
                          <a:ln>
                            <a:noFill/>
                          </a:ln>
                          <a:solidFill>
                            <a:prstClr val="black"/>
                          </a:solidFill>
                          <a:effectLst/>
                          <a:uLnTx/>
                          <a:uFillTx/>
                          <a:latin typeface="+mn-lt"/>
                          <a:ea typeface="+mn-ea"/>
                          <a:cs typeface="+mn-cs"/>
                        </a:rPr>
                        <a:t>
 New range of products. New user experience. New companions.
​ 
Let’s welcome the advent of a new era with #AllNewAmaron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0070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- 2022-07-09 05:11:01</a:t>
                      </a:r>
                      <a:r>
                        <a:rPr kumimoji="0" lang="en-US" sz="1000" b="0" i="0" u="none" strike="noStrike" kern="1200" cap="none" spc="0" normalizeH="0" baseline="0" noProof="0">
                          <a:ln>
                            <a:noFill/>
                          </a:ln>
                          <a:solidFill>
                            <a:prstClr val="black"/>
                          </a:solidFill>
                          <a:effectLst/>
                          <a:uLnTx/>
                          <a:uFillTx/>
                          <a:latin typeface="+mn-lt"/>
                          <a:ea typeface="+mn-ea"/>
                          <a:cs typeface="+mn-cs"/>
                        </a:rPr>
                        <a:t>
 On this auspicious occasion, we hope that all your prayers are accepted and prosperity is bestowed upon you.
​
​#EidAlAdha Mubarak!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6363974"/>
                  </a:ext>
                </a:extLst>
              </a:tr>
            </a:tbl>
          </a:graphicData>
        </a:graphic>
      </p:graphicFrame>
      <p:sp>
        <p:nvSpPr>
          <p:cNvPr id="4" name="Text Placeholder 3">
            <a:extLst>
              <a:ext uri="{FF2B5EF4-FFF2-40B4-BE49-F238E27FC236}">
                <a16:creationId xmlns:a16="http://schemas.microsoft.com/office/drawing/2014/main" id="{6C3FE6A1-3C70-4757-B517-ADB57BC2E9F6}"/>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3683050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A5B9A-15F3-46EB-9658-8DD0DBEFDBB6}"/>
              </a:ext>
            </a:extLst>
          </p:cNvPr>
          <p:cNvSpPr>
            <a:spLocks noGrp="1"/>
          </p:cNvSpPr>
          <p:nvPr>
            <p:ph type="title"/>
          </p:nvPr>
        </p:nvSpPr>
        <p:spPr/>
        <p:txBody>
          <a:bodyPr/>
          <a:lstStyle/>
          <a:p>
            <a:r>
              <a:rPr lang="en-US"/>
              <a:t>Instagram Interaction Rate By Post Type | All profiles</a:t>
            </a:r>
          </a:p>
        </p:txBody>
      </p:sp>
      <p:graphicFrame>
        <p:nvGraphicFramePr>
          <p:cNvPr id="6" name="Chart Placeholder 5">
            <a:extLst>
              <a:ext uri="{FF2B5EF4-FFF2-40B4-BE49-F238E27FC236}">
                <a16:creationId xmlns:a16="http://schemas.microsoft.com/office/drawing/2014/main" id="{1E60248B-C3B4-4507-9B2F-3CE9B04E5835}"/>
              </a:ext>
            </a:extLst>
          </p:cNvPr>
          <p:cNvGraphicFramePr>
            <a:graphicFrameLocks noGrp="1"/>
          </p:cNvGraphicFramePr>
          <p:nvPr>
            <p:ph type="chart" sz="quarter" idx="13"/>
            <p:extLst>
              <p:ext uri="{D42A27DB-BD31-4B8C-83A1-F6EECF244321}">
                <p14:modId xmlns:p14="http://schemas.microsoft.com/office/powerpoint/2010/main" val="485986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F10AEE-F8C8-4A2E-ABEB-38669908F710}"/>
              </a:ext>
            </a:extLst>
          </p:cNvPr>
          <p:cNvSpPr>
            <a:spLocks noGrp="1"/>
          </p:cNvSpPr>
          <p:nvPr>
            <p:ph type="body" sz="quarter" idx="14"/>
          </p:nvPr>
        </p:nvSpPr>
        <p:spPr/>
        <p:txBody>
          <a:bodyPr/>
          <a:lstStyle/>
          <a:p>
            <a:r>
              <a:rPr lang="en-US"/>
              <a:t>07/09/2022 - 07/23/2022</a:t>
            </a:r>
          </a:p>
        </p:txBody>
      </p:sp>
      <p:sp>
        <p:nvSpPr>
          <p:cNvPr id="5" name="Footer Placeholder 4">
            <a:extLst>
              <a:ext uri="{FF2B5EF4-FFF2-40B4-BE49-F238E27FC236}">
                <a16:creationId xmlns:a16="http://schemas.microsoft.com/office/drawing/2014/main" id="{F3E0B9CE-829F-4A16-823F-406EEED6BA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3684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03094-C9F1-497C-8BBA-99A7170FA2F9}"/>
              </a:ext>
            </a:extLst>
          </p:cNvPr>
          <p:cNvSpPr>
            <a:spLocks noGrp="1"/>
          </p:cNvSpPr>
          <p:nvPr>
            <p:ph type="title"/>
          </p:nvPr>
        </p:nvSpPr>
        <p:spPr/>
        <p:txBody>
          <a:bodyPr/>
          <a:lstStyle/>
          <a:p>
            <a:r>
              <a:rPr lang="en-US"/>
              <a:t>Instagram Post Type Distribution Per Profile | All profiles</a:t>
            </a:r>
          </a:p>
        </p:txBody>
      </p:sp>
      <p:graphicFrame>
        <p:nvGraphicFramePr>
          <p:cNvPr id="6" name="Chart Placeholder 5">
            <a:extLst>
              <a:ext uri="{FF2B5EF4-FFF2-40B4-BE49-F238E27FC236}">
                <a16:creationId xmlns:a16="http://schemas.microsoft.com/office/drawing/2014/main" id="{DE8F7B5D-1161-4EAB-BE3F-961172D127E9}"/>
              </a:ext>
            </a:extLst>
          </p:cNvPr>
          <p:cNvGraphicFramePr>
            <a:graphicFrameLocks noGrp="1"/>
          </p:cNvGraphicFramePr>
          <p:nvPr>
            <p:ph type="chart" sz="quarter" idx="13"/>
            <p:extLst>
              <p:ext uri="{D42A27DB-BD31-4B8C-83A1-F6EECF244321}">
                <p14:modId xmlns:p14="http://schemas.microsoft.com/office/powerpoint/2010/main" val="2872847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D60429-8608-4591-90B3-CAD62C7D7914}"/>
              </a:ext>
            </a:extLst>
          </p:cNvPr>
          <p:cNvSpPr>
            <a:spLocks noGrp="1"/>
          </p:cNvSpPr>
          <p:nvPr>
            <p:ph type="body" sz="quarter" idx="14"/>
          </p:nvPr>
        </p:nvSpPr>
        <p:spPr/>
        <p:txBody>
          <a:bodyPr/>
          <a:lstStyle/>
          <a:p>
            <a:r>
              <a:rPr lang="en-US"/>
              <a:t>07/09/2022 - 07/23/2022</a:t>
            </a:r>
          </a:p>
        </p:txBody>
      </p:sp>
      <p:sp>
        <p:nvSpPr>
          <p:cNvPr id="5" name="Footer Placeholder 4">
            <a:extLst>
              <a:ext uri="{FF2B5EF4-FFF2-40B4-BE49-F238E27FC236}">
                <a16:creationId xmlns:a16="http://schemas.microsoft.com/office/drawing/2014/main" id="{969DE9E7-A83D-4681-A12B-6F61847C41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8328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77B6-7268-4AE5-A2A1-8BC3ED224955}"/>
              </a:ext>
            </a:extLst>
          </p:cNvPr>
          <p:cNvSpPr>
            <a:spLocks noGrp="1"/>
          </p:cNvSpPr>
          <p:nvPr>
            <p:ph type="title"/>
          </p:nvPr>
        </p:nvSpPr>
        <p:spPr/>
        <p:txBody>
          <a:bodyPr/>
          <a:lstStyle/>
          <a:p>
            <a:r>
              <a:rPr lang="en-US"/>
              <a:t>Instagram Hashtag Detection | All profiles - 1 of 3</a:t>
            </a:r>
          </a:p>
        </p:txBody>
      </p:sp>
      <p:graphicFrame>
        <p:nvGraphicFramePr>
          <p:cNvPr id="5" name="Table Placeholder 4">
            <a:extLst>
              <a:ext uri="{FF2B5EF4-FFF2-40B4-BE49-F238E27FC236}">
                <a16:creationId xmlns:a16="http://schemas.microsoft.com/office/drawing/2014/main" id="{EC35B182-B8DE-4AC6-B74D-CFF03A5DDAFA}"/>
              </a:ext>
            </a:extLst>
          </p:cNvPr>
          <p:cNvGraphicFramePr>
            <a:graphicFrameLocks noGrp="1"/>
          </p:cNvGraphicFramePr>
          <p:nvPr>
            <p:ph type="tbl" sz="quarter" idx="13"/>
            <p:extLst>
              <p:ext uri="{D42A27DB-BD31-4B8C-83A1-F6EECF244321}">
                <p14:modId xmlns:p14="http://schemas.microsoft.com/office/powerpoint/2010/main" val="2771120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25118386"/>
                    </a:ext>
                  </a:extLst>
                </a:gridCol>
                <a:gridCol w="1399032">
                  <a:extLst>
                    <a:ext uri="{9D8B030D-6E8A-4147-A177-3AD203B41FA5}">
                      <a16:colId xmlns:a16="http://schemas.microsoft.com/office/drawing/2014/main" val="700734999"/>
                    </a:ext>
                  </a:extLst>
                </a:gridCol>
                <a:gridCol w="1399032">
                  <a:extLst>
                    <a:ext uri="{9D8B030D-6E8A-4147-A177-3AD203B41FA5}">
                      <a16:colId xmlns:a16="http://schemas.microsoft.com/office/drawing/2014/main" val="3047728812"/>
                    </a:ext>
                  </a:extLst>
                </a:gridCol>
                <a:gridCol w="1399032">
                  <a:extLst>
                    <a:ext uri="{9D8B030D-6E8A-4147-A177-3AD203B41FA5}">
                      <a16:colId xmlns:a16="http://schemas.microsoft.com/office/drawing/2014/main" val="888286745"/>
                    </a:ext>
                  </a:extLst>
                </a:gridCol>
                <a:gridCol w="1399032">
                  <a:extLst>
                    <a:ext uri="{9D8B030D-6E8A-4147-A177-3AD203B41FA5}">
                      <a16:colId xmlns:a16="http://schemas.microsoft.com/office/drawing/2014/main" val="637468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55257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#AllNewAmaron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extLst>
                  <a:ext uri="{0D108BD9-81ED-4DB2-BD59-A6C34878D82A}">
                    <a16:rowId xmlns:a16="http://schemas.microsoft.com/office/drawing/2014/main" val="136150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#LinkInBio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216011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#Livguard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881837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#LivguardInverter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48045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#LivguardBattery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21154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#EnergyUnlimited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47578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#WorldPopulationDay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217203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#Population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232225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#UnlimitedKnowledge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14634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#GuruPurnima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370064889"/>
                  </a:ext>
                </a:extLst>
              </a:tr>
            </a:tbl>
          </a:graphicData>
        </a:graphic>
      </p:graphicFrame>
      <p:sp>
        <p:nvSpPr>
          <p:cNvPr id="4" name="Text Placeholder 3">
            <a:extLst>
              <a:ext uri="{FF2B5EF4-FFF2-40B4-BE49-F238E27FC236}">
                <a16:creationId xmlns:a16="http://schemas.microsoft.com/office/drawing/2014/main" id="{70B91589-1474-40F1-B57C-F761947A2C49}"/>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1729227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EB152-2DF8-48E8-A2D3-77E7A9A3A723}"/>
              </a:ext>
            </a:extLst>
          </p:cNvPr>
          <p:cNvSpPr>
            <a:spLocks noGrp="1"/>
          </p:cNvSpPr>
          <p:nvPr>
            <p:ph type="title"/>
          </p:nvPr>
        </p:nvSpPr>
        <p:spPr/>
        <p:txBody>
          <a:bodyPr/>
          <a:lstStyle/>
          <a:p>
            <a:r>
              <a:rPr lang="en-US"/>
              <a:t>Instagram Hashtag Detection | All profiles - 2 of 3</a:t>
            </a:r>
          </a:p>
        </p:txBody>
      </p:sp>
      <p:graphicFrame>
        <p:nvGraphicFramePr>
          <p:cNvPr id="5" name="Table Placeholder 4">
            <a:extLst>
              <a:ext uri="{FF2B5EF4-FFF2-40B4-BE49-F238E27FC236}">
                <a16:creationId xmlns:a16="http://schemas.microsoft.com/office/drawing/2014/main" id="{DFD16420-440A-4C45-A290-B2E8B061C517}"/>
              </a:ext>
            </a:extLst>
          </p:cNvPr>
          <p:cNvGraphicFramePr>
            <a:graphicFrameLocks noGrp="1"/>
          </p:cNvGraphicFramePr>
          <p:nvPr>
            <p:ph type="tbl" sz="quarter" idx="13"/>
            <p:extLst>
              <p:ext uri="{D42A27DB-BD31-4B8C-83A1-F6EECF244321}">
                <p14:modId xmlns:p14="http://schemas.microsoft.com/office/powerpoint/2010/main" val="895780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37758126"/>
                    </a:ext>
                  </a:extLst>
                </a:gridCol>
                <a:gridCol w="1399032">
                  <a:extLst>
                    <a:ext uri="{9D8B030D-6E8A-4147-A177-3AD203B41FA5}">
                      <a16:colId xmlns:a16="http://schemas.microsoft.com/office/drawing/2014/main" val="2681909233"/>
                    </a:ext>
                  </a:extLst>
                </a:gridCol>
                <a:gridCol w="1399032">
                  <a:extLst>
                    <a:ext uri="{9D8B030D-6E8A-4147-A177-3AD203B41FA5}">
                      <a16:colId xmlns:a16="http://schemas.microsoft.com/office/drawing/2014/main" val="3280068415"/>
                    </a:ext>
                  </a:extLst>
                </a:gridCol>
                <a:gridCol w="1399032">
                  <a:extLst>
                    <a:ext uri="{9D8B030D-6E8A-4147-A177-3AD203B41FA5}">
                      <a16:colId xmlns:a16="http://schemas.microsoft.com/office/drawing/2014/main" val="924073330"/>
                    </a:ext>
                  </a:extLst>
                </a:gridCol>
                <a:gridCol w="1399032">
                  <a:extLst>
                    <a:ext uri="{9D8B030D-6E8A-4147-A177-3AD203B41FA5}">
                      <a16:colId xmlns:a16="http://schemas.microsoft.com/office/drawing/2014/main" val="1931568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7646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#LivguardInverterBattery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9148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79223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#EidAlAdha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extLst>
                  <a:ext uri="{0D108BD9-81ED-4DB2-BD59-A6C34878D82A}">
                    <a16:rowId xmlns:a16="http://schemas.microsoft.com/office/drawing/2014/main" val="47839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#RideWithTheRONs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extLst>
                  <a:ext uri="{0D108BD9-81ED-4DB2-BD59-A6C34878D82A}">
                    <a16:rowId xmlns:a16="http://schemas.microsoft.com/office/drawing/2014/main" val="2263564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#ExideBatmobile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313883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#ExideCare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135176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409280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#DoorstepService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319762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#TensionfreeMonsoon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373572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#KeepMoving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1391698620"/>
                  </a:ext>
                </a:extLst>
              </a:tr>
            </a:tbl>
          </a:graphicData>
        </a:graphic>
      </p:graphicFrame>
      <p:sp>
        <p:nvSpPr>
          <p:cNvPr id="4" name="Text Placeholder 3">
            <a:extLst>
              <a:ext uri="{FF2B5EF4-FFF2-40B4-BE49-F238E27FC236}">
                <a16:creationId xmlns:a16="http://schemas.microsoft.com/office/drawing/2014/main" id="{668FF1FD-4759-46C7-A6B2-4A6D0A96DA22}"/>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2864200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E693D-DC4C-4439-AB37-3CC83EAB9ED0}"/>
              </a:ext>
            </a:extLst>
          </p:cNvPr>
          <p:cNvSpPr>
            <a:spLocks noGrp="1"/>
          </p:cNvSpPr>
          <p:nvPr>
            <p:ph type="title"/>
          </p:nvPr>
        </p:nvSpPr>
        <p:spPr/>
        <p:txBody>
          <a:bodyPr/>
          <a:lstStyle/>
          <a:p>
            <a:r>
              <a:rPr lang="en-US"/>
              <a:t>Instagram Hashtag Detection | All profiles - 3 of 3</a:t>
            </a:r>
          </a:p>
        </p:txBody>
      </p:sp>
      <p:graphicFrame>
        <p:nvGraphicFramePr>
          <p:cNvPr id="5" name="Table Placeholder 4">
            <a:extLst>
              <a:ext uri="{FF2B5EF4-FFF2-40B4-BE49-F238E27FC236}">
                <a16:creationId xmlns:a16="http://schemas.microsoft.com/office/drawing/2014/main" id="{F52A0C78-657D-4E79-BB8D-D0F5CA9090E9}"/>
              </a:ext>
            </a:extLst>
          </p:cNvPr>
          <p:cNvGraphicFramePr>
            <a:graphicFrameLocks noGrp="1"/>
          </p:cNvGraphicFramePr>
          <p:nvPr>
            <p:ph type="tbl" sz="quarter" idx="13"/>
            <p:extLst>
              <p:ext uri="{D42A27DB-BD31-4B8C-83A1-F6EECF244321}">
                <p14:modId xmlns:p14="http://schemas.microsoft.com/office/powerpoint/2010/main" val="2655813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09661589"/>
                    </a:ext>
                  </a:extLst>
                </a:gridCol>
                <a:gridCol w="1399032">
                  <a:extLst>
                    <a:ext uri="{9D8B030D-6E8A-4147-A177-3AD203B41FA5}">
                      <a16:colId xmlns:a16="http://schemas.microsoft.com/office/drawing/2014/main" val="4055495309"/>
                    </a:ext>
                  </a:extLst>
                </a:gridCol>
                <a:gridCol w="1399032">
                  <a:extLst>
                    <a:ext uri="{9D8B030D-6E8A-4147-A177-3AD203B41FA5}">
                      <a16:colId xmlns:a16="http://schemas.microsoft.com/office/drawing/2014/main" val="3591343429"/>
                    </a:ext>
                  </a:extLst>
                </a:gridCol>
                <a:gridCol w="1399032">
                  <a:extLst>
                    <a:ext uri="{9D8B030D-6E8A-4147-A177-3AD203B41FA5}">
                      <a16:colId xmlns:a16="http://schemas.microsoft.com/office/drawing/2014/main" val="2296111637"/>
                    </a:ext>
                  </a:extLst>
                </a:gridCol>
                <a:gridCol w="1399032">
                  <a:extLst>
                    <a:ext uri="{9D8B030D-6E8A-4147-A177-3AD203B41FA5}">
                      <a16:colId xmlns:a16="http://schemas.microsoft.com/office/drawing/2014/main" val="1936639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84177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#IndiaAgainstBreakdown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2690199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#IndiaMovesOnExide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3086385115"/>
                  </a:ext>
                </a:extLst>
              </a:tr>
            </a:tbl>
          </a:graphicData>
        </a:graphic>
      </p:graphicFrame>
      <p:sp>
        <p:nvSpPr>
          <p:cNvPr id="4" name="Text Placeholder 3">
            <a:extLst>
              <a:ext uri="{FF2B5EF4-FFF2-40B4-BE49-F238E27FC236}">
                <a16:creationId xmlns:a16="http://schemas.microsoft.com/office/drawing/2014/main" id="{85525845-6FD2-4EE7-BDD1-A7E40AC9390D}"/>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8775600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585</Words>
  <Application>Microsoft Office PowerPoint</Application>
  <PresentationFormat>On-screen Show (4:3)</PresentationFormat>
  <Paragraphs>262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Content Optimization Benchmark</vt:lpstr>
      <vt:lpstr>Instagram Posts | All profiles</vt:lpstr>
      <vt:lpstr>Instagram Posts Table | All profiles - 1 of 6</vt:lpstr>
      <vt:lpstr>Instagram Posts Table | All profiles - 2 of 6</vt:lpstr>
      <vt:lpstr>Instagram Posts Table | All profiles - 3 of 6</vt:lpstr>
      <vt:lpstr>Instagram Posts Table | All profiles - 4 of 6</vt:lpstr>
      <vt:lpstr>Instagram Posts Table | All profiles - 5 of 6</vt:lpstr>
      <vt:lpstr>Instagram Posts Table | All profiles - 6 of 6</vt:lpstr>
      <vt:lpstr>Instagram Interaction Rate By Post Type | All profiles</vt:lpstr>
      <vt:lpstr>Instagram Post Type Distribution Per Profile | All profiles</vt:lpstr>
      <vt:lpstr>Instagram Hashtag Detection | All profiles - 1 of 3</vt:lpstr>
      <vt:lpstr>Instagram Hashtag Detection | All profiles - 2 of 3</vt:lpstr>
      <vt:lpstr>Instagram Hashtag Detection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2022-07-24T20:38:16Z</dcterms:created>
  <dcterms:modified xsi:type="dcterms:W3CDTF">2022-07-24T20:38:38Z</dcterms:modified>
</cp:coreProperties>
</file>