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amaronofficial</c:v>
                </c:pt>
              </c:strCache>
            </c:strRef>
          </c:tx>
          <c:spPr>
            <a:ln w="28575" cap="rnd">
              <a:solidFill>
                <a:schemeClr val="accent1"/>
              </a:solidFill>
              <a:round/>
            </a:ln>
            <a:effectLst/>
          </c:spPr>
          <c:marker>
            <c:symbol val="none"/>
          </c:marker>
          <c:cat>
            <c:numRef>
              <c:f>Sheet1!$A$2:$A$16</c:f>
              <c:numCache>
                <c:formatCode>m/d/yyyy</c:formatCode>
                <c:ptCount val="15"/>
                <c:pt idx="0">
                  <c:v>44751</c:v>
                </c:pt>
                <c:pt idx="1">
                  <c:v>44752</c:v>
                </c:pt>
                <c:pt idx="2">
                  <c:v>44753</c:v>
                </c:pt>
                <c:pt idx="3">
                  <c:v>44754</c:v>
                </c:pt>
                <c:pt idx="4">
                  <c:v>44755</c:v>
                </c:pt>
                <c:pt idx="5">
                  <c:v>44756</c:v>
                </c:pt>
                <c:pt idx="6">
                  <c:v>44757</c:v>
                </c:pt>
                <c:pt idx="7">
                  <c:v>44758</c:v>
                </c:pt>
                <c:pt idx="8">
                  <c:v>44759</c:v>
                </c:pt>
                <c:pt idx="9">
                  <c:v>44760</c:v>
                </c:pt>
                <c:pt idx="10">
                  <c:v>44761</c:v>
                </c:pt>
                <c:pt idx="11">
                  <c:v>44762</c:v>
                </c:pt>
                <c:pt idx="12">
                  <c:v>44763</c:v>
                </c:pt>
                <c:pt idx="13">
                  <c:v>44764</c:v>
                </c:pt>
                <c:pt idx="14">
                  <c:v>44765</c:v>
                </c:pt>
              </c:numCache>
            </c:numRef>
          </c:cat>
          <c:val>
            <c:numRef>
              <c:f>Sheet1!$B$2:$B$16</c:f>
              <c:numCache>
                <c:formatCode>General</c:formatCode>
                <c:ptCount val="15"/>
                <c:pt idx="0">
                  <c:v>1</c:v>
                </c:pt>
                <c:pt idx="1">
                  <c:v>1</c:v>
                </c:pt>
                <c:pt idx="2">
                  <c:v>1</c:v>
                </c:pt>
                <c:pt idx="3">
                  <c:v>0</c:v>
                </c:pt>
                <c:pt idx="4">
                  <c:v>1</c:v>
                </c:pt>
                <c:pt idx="5">
                  <c:v>1</c:v>
                </c:pt>
                <c:pt idx="6">
                  <c:v>0</c:v>
                </c:pt>
                <c:pt idx="7">
                  <c:v>0</c:v>
                </c:pt>
                <c:pt idx="8">
                  <c:v>0</c:v>
                </c:pt>
                <c:pt idx="9">
                  <c:v>1</c:v>
                </c:pt>
                <c:pt idx="10">
                  <c:v>1</c:v>
                </c:pt>
                <c:pt idx="11">
                  <c:v>0</c:v>
                </c:pt>
                <c:pt idx="12">
                  <c:v>0</c:v>
                </c:pt>
                <c:pt idx="13">
                  <c:v>1</c:v>
                </c:pt>
                <c:pt idx="14">
                  <c:v>1</c:v>
                </c:pt>
              </c:numCache>
            </c:numRef>
          </c:val>
          <c:smooth val="0"/>
          <c:extLst>
            <c:ext xmlns:c16="http://schemas.microsoft.com/office/drawing/2014/chart" uri="{C3380CC4-5D6E-409C-BE32-E72D297353CC}">
              <c16:uniqueId val="{00000000-4492-48FF-B147-C82B715F9F58}"/>
            </c:ext>
          </c:extLst>
        </c:ser>
        <c:ser>
          <c:idx val="1"/>
          <c:order val="1"/>
          <c:tx>
            <c:strRef>
              <c:f>Sheet1!$C$1</c:f>
              <c:strCache>
                <c:ptCount val="1"/>
                <c:pt idx="0">
                  <c:v>exidecare</c:v>
                </c:pt>
              </c:strCache>
            </c:strRef>
          </c:tx>
          <c:spPr>
            <a:ln w="28575" cap="rnd">
              <a:solidFill>
                <a:schemeClr val="accent2"/>
              </a:solidFill>
              <a:round/>
            </a:ln>
            <a:effectLst/>
          </c:spPr>
          <c:marker>
            <c:symbol val="none"/>
          </c:marker>
          <c:cat>
            <c:numRef>
              <c:f>Sheet1!$A$2:$A$16</c:f>
              <c:numCache>
                <c:formatCode>m/d/yyyy</c:formatCode>
                <c:ptCount val="15"/>
                <c:pt idx="0">
                  <c:v>44751</c:v>
                </c:pt>
                <c:pt idx="1">
                  <c:v>44752</c:v>
                </c:pt>
                <c:pt idx="2">
                  <c:v>44753</c:v>
                </c:pt>
                <c:pt idx="3">
                  <c:v>44754</c:v>
                </c:pt>
                <c:pt idx="4">
                  <c:v>44755</c:v>
                </c:pt>
                <c:pt idx="5">
                  <c:v>44756</c:v>
                </c:pt>
                <c:pt idx="6">
                  <c:v>44757</c:v>
                </c:pt>
                <c:pt idx="7">
                  <c:v>44758</c:v>
                </c:pt>
                <c:pt idx="8">
                  <c:v>44759</c:v>
                </c:pt>
                <c:pt idx="9">
                  <c:v>44760</c:v>
                </c:pt>
                <c:pt idx="10">
                  <c:v>44761</c:v>
                </c:pt>
                <c:pt idx="11">
                  <c:v>44762</c:v>
                </c:pt>
                <c:pt idx="12">
                  <c:v>44763</c:v>
                </c:pt>
                <c:pt idx="13">
                  <c:v>44764</c:v>
                </c:pt>
                <c:pt idx="14">
                  <c:v>44765</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numCache>
            </c:numRef>
          </c:val>
          <c:smooth val="0"/>
          <c:extLst>
            <c:ext xmlns:c16="http://schemas.microsoft.com/office/drawing/2014/chart" uri="{C3380CC4-5D6E-409C-BE32-E72D297353CC}">
              <c16:uniqueId val="{00000001-4492-48FF-B147-C82B715F9F58}"/>
            </c:ext>
          </c:extLst>
        </c:ser>
        <c:ser>
          <c:idx val="2"/>
          <c:order val="2"/>
          <c:tx>
            <c:strRef>
              <c:f>Sheet1!$D$1</c:f>
              <c:strCache>
                <c:ptCount val="1"/>
                <c:pt idx="0">
                  <c:v>livguardenergy</c:v>
                </c:pt>
              </c:strCache>
            </c:strRef>
          </c:tx>
          <c:spPr>
            <a:ln w="28575" cap="rnd">
              <a:solidFill>
                <a:schemeClr val="accent3"/>
              </a:solidFill>
              <a:round/>
            </a:ln>
            <a:effectLst/>
          </c:spPr>
          <c:marker>
            <c:symbol val="none"/>
          </c:marker>
          <c:cat>
            <c:numRef>
              <c:f>Sheet1!$A$2:$A$16</c:f>
              <c:numCache>
                <c:formatCode>m/d/yyyy</c:formatCode>
                <c:ptCount val="15"/>
                <c:pt idx="0">
                  <c:v>44751</c:v>
                </c:pt>
                <c:pt idx="1">
                  <c:v>44752</c:v>
                </c:pt>
                <c:pt idx="2">
                  <c:v>44753</c:v>
                </c:pt>
                <c:pt idx="3">
                  <c:v>44754</c:v>
                </c:pt>
                <c:pt idx="4">
                  <c:v>44755</c:v>
                </c:pt>
                <c:pt idx="5">
                  <c:v>44756</c:v>
                </c:pt>
                <c:pt idx="6">
                  <c:v>44757</c:v>
                </c:pt>
                <c:pt idx="7">
                  <c:v>44758</c:v>
                </c:pt>
                <c:pt idx="8">
                  <c:v>44759</c:v>
                </c:pt>
                <c:pt idx="9">
                  <c:v>44760</c:v>
                </c:pt>
                <c:pt idx="10">
                  <c:v>44761</c:v>
                </c:pt>
                <c:pt idx="11">
                  <c:v>44762</c:v>
                </c:pt>
                <c:pt idx="12">
                  <c:v>44763</c:v>
                </c:pt>
                <c:pt idx="13">
                  <c:v>44764</c:v>
                </c:pt>
                <c:pt idx="14">
                  <c:v>44765</c:v>
                </c:pt>
              </c:numCache>
            </c:numRef>
          </c:cat>
          <c:val>
            <c:numRef>
              <c:f>Sheet1!$D$2:$D$16</c:f>
              <c:numCache>
                <c:formatCode>General</c:formatCode>
                <c:ptCount val="15"/>
                <c:pt idx="0">
                  <c:v>0</c:v>
                </c:pt>
                <c:pt idx="1">
                  <c:v>0</c:v>
                </c:pt>
                <c:pt idx="2">
                  <c:v>1</c:v>
                </c:pt>
                <c:pt idx="3">
                  <c:v>0</c:v>
                </c:pt>
                <c:pt idx="4">
                  <c:v>1</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4492-48FF-B147-C82B715F9F58}"/>
            </c:ext>
          </c:extLst>
        </c:ser>
        <c:dLbls>
          <c:showLegendKey val="0"/>
          <c:showVal val="0"/>
          <c:showCatName val="0"/>
          <c:showSerName val="0"/>
          <c:showPercent val="0"/>
          <c:showBubbleSize val="0"/>
        </c:dLbls>
        <c:smooth val="0"/>
        <c:axId val="366554472"/>
        <c:axId val="366555784"/>
      </c:lineChart>
      <c:dateAx>
        <c:axId val="36655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55784"/>
        <c:crosses val="autoZero"/>
        <c:auto val="1"/>
        <c:lblOffset val="100"/>
        <c:baseTimeUnit val="days"/>
      </c:dateAx>
      <c:valAx>
        <c:axId val="36655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amaronofficial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A6DE-4C32-ADBD-08C8BBAE8F1A}"/>
            </c:ext>
          </c:extLst>
        </c:ser>
        <c:ser>
          <c:idx val="1"/>
          <c:order val="1"/>
          <c:tx>
            <c:strRef>
              <c:f>Sheet1!$C$1</c:f>
              <c:strCache>
                <c:ptCount val="1"/>
                <c:pt idx="0">
                  <c:v>exidecare</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numCache>
            </c:numRef>
          </c:val>
          <c:extLst>
            <c:ext xmlns:c16="http://schemas.microsoft.com/office/drawing/2014/chart" uri="{C3380CC4-5D6E-409C-BE32-E72D297353CC}">
              <c16:uniqueId val="{00000001-A6DE-4C32-ADBD-08C8BBAE8F1A}"/>
            </c:ext>
          </c:extLst>
        </c:ser>
        <c:ser>
          <c:idx val="2"/>
          <c:order val="2"/>
          <c:tx>
            <c:strRef>
              <c:f>Sheet1!$D$1</c:f>
              <c:strCache>
                <c:ptCount val="1"/>
                <c:pt idx="0">
                  <c:v>livguardenergy</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c:v>
                </c:pt>
              </c:numCache>
            </c:numRef>
          </c:val>
          <c:extLst>
            <c:ext xmlns:c16="http://schemas.microsoft.com/office/drawing/2014/chart" uri="{C3380CC4-5D6E-409C-BE32-E72D297353CC}">
              <c16:uniqueId val="{00000002-A6DE-4C32-ADBD-08C8BBAE8F1A}"/>
            </c:ext>
          </c:extLst>
        </c:ser>
        <c:dLbls>
          <c:showLegendKey val="0"/>
          <c:showVal val="0"/>
          <c:showCatName val="0"/>
          <c:showSerName val="0"/>
          <c:showPercent val="0"/>
          <c:showBubbleSize val="0"/>
        </c:dLbls>
        <c:gapWidth val="219"/>
        <c:overlap val="-27"/>
        <c:axId val="452742624"/>
        <c:axId val="452737376"/>
      </c:barChart>
      <c:catAx>
        <c:axId val="45274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737376"/>
        <c:crosses val="autoZero"/>
        <c:auto val="1"/>
        <c:lblAlgn val="ctr"/>
        <c:lblOffset val="100"/>
        <c:noMultiLvlLbl val="0"/>
      </c:catAx>
      <c:valAx>
        <c:axId val="45273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74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amaronofficial</c:v>
                </c:pt>
                <c:pt idx="1">
                  <c:v>exidecare</c:v>
                </c:pt>
                <c:pt idx="2">
                  <c:v>livguardenergy</c:v>
                </c:pt>
              </c:strCache>
            </c:strRef>
          </c:cat>
          <c:val>
            <c:numRef>
              <c:f>Sheet1!$B$2:$B$4</c:f>
              <c:numCache>
                <c:formatCode>General</c:formatCode>
                <c:ptCount val="3"/>
                <c:pt idx="0">
                  <c:v>2</c:v>
                </c:pt>
                <c:pt idx="1">
                  <c:v>0</c:v>
                </c:pt>
                <c:pt idx="2">
                  <c:v>0</c:v>
                </c:pt>
              </c:numCache>
            </c:numRef>
          </c:val>
          <c:extLst>
            <c:ext xmlns:c16="http://schemas.microsoft.com/office/drawing/2014/chart" uri="{C3380CC4-5D6E-409C-BE32-E72D297353CC}">
              <c16:uniqueId val="{00000000-935E-42F9-82F4-4675760F430C}"/>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amaronofficial</c:v>
                </c:pt>
                <c:pt idx="1">
                  <c:v>exidecare</c:v>
                </c:pt>
                <c:pt idx="2">
                  <c:v>livguardenergy</c:v>
                </c:pt>
              </c:strCache>
            </c:strRef>
          </c:cat>
          <c:val>
            <c:numRef>
              <c:f>Sheet1!$C$2:$C$4</c:f>
              <c:numCache>
                <c:formatCode>General</c:formatCode>
                <c:ptCount val="3"/>
                <c:pt idx="0">
                  <c:v>5</c:v>
                </c:pt>
                <c:pt idx="1">
                  <c:v>0</c:v>
                </c:pt>
                <c:pt idx="2">
                  <c:v>0</c:v>
                </c:pt>
              </c:numCache>
            </c:numRef>
          </c:val>
          <c:extLst>
            <c:ext xmlns:c16="http://schemas.microsoft.com/office/drawing/2014/chart" uri="{C3380CC4-5D6E-409C-BE32-E72D297353CC}">
              <c16:uniqueId val="{00000001-935E-42F9-82F4-4675760F430C}"/>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amaronofficial</c:v>
                </c:pt>
                <c:pt idx="1">
                  <c:v>exidecare</c:v>
                </c:pt>
                <c:pt idx="2">
                  <c:v>livguardenergy</c:v>
                </c:pt>
              </c:strCache>
            </c:strRef>
          </c:cat>
          <c:val>
            <c:numRef>
              <c:f>Sheet1!$D$2:$D$4</c:f>
              <c:numCache>
                <c:formatCode>General</c:formatCode>
                <c:ptCount val="3"/>
                <c:pt idx="0">
                  <c:v>2</c:v>
                </c:pt>
                <c:pt idx="1">
                  <c:v>1</c:v>
                </c:pt>
                <c:pt idx="2">
                  <c:v>2</c:v>
                </c:pt>
              </c:numCache>
            </c:numRef>
          </c:val>
          <c:extLst>
            <c:ext xmlns:c16="http://schemas.microsoft.com/office/drawing/2014/chart" uri="{C3380CC4-5D6E-409C-BE32-E72D297353CC}">
              <c16:uniqueId val="{00000002-935E-42F9-82F4-4675760F430C}"/>
            </c:ext>
          </c:extLst>
        </c:ser>
        <c:dLbls>
          <c:showLegendKey val="0"/>
          <c:showVal val="0"/>
          <c:showCatName val="0"/>
          <c:showSerName val="0"/>
          <c:showPercent val="0"/>
          <c:showBubbleSize val="0"/>
        </c:dLbls>
        <c:gapWidth val="150"/>
        <c:overlap val="100"/>
        <c:axId val="452733768"/>
        <c:axId val="452738360"/>
      </c:barChart>
      <c:catAx>
        <c:axId val="45273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738360"/>
        <c:crosses val="autoZero"/>
        <c:auto val="1"/>
        <c:lblAlgn val="ctr"/>
        <c:lblOffset val="100"/>
        <c:noMultiLvlLbl val="0"/>
      </c:catAx>
      <c:valAx>
        <c:axId val="452738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73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BBD06-4A5F-4BAA-9D2F-F5FDB7D4EF86}"/>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166CAB1B-8C3B-4142-B6E7-657EDD046ED4}"/>
              </a:ext>
            </a:extLst>
          </p:cNvPr>
          <p:cNvSpPr>
            <a:spLocks noGrp="1"/>
          </p:cNvSpPr>
          <p:nvPr>
            <p:ph type="subTitle" idx="1"/>
          </p:nvPr>
        </p:nvSpPr>
        <p:spPr/>
        <p:txBody>
          <a:bodyPr/>
          <a:lstStyle/>
          <a:p>
            <a:r>
              <a:rPr lang="en-US"/>
              <a:t>dibbydab</a:t>
            </a:r>
          </a:p>
        </p:txBody>
      </p:sp>
    </p:spTree>
    <p:extLst>
      <p:ext uri="{BB962C8B-B14F-4D97-AF65-F5344CB8AC3E}">
        <p14:creationId xmlns:p14="http://schemas.microsoft.com/office/powerpoint/2010/main" val="1143275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F4F85-E664-404E-83DD-951E6916F36B}"/>
              </a:ext>
            </a:extLst>
          </p:cNvPr>
          <p:cNvSpPr>
            <a:spLocks noGrp="1"/>
          </p:cNvSpPr>
          <p:nvPr>
            <p:ph type="title"/>
          </p:nvPr>
        </p:nvSpPr>
        <p:spPr/>
        <p:txBody>
          <a:bodyPr/>
          <a:lstStyle/>
          <a:p>
            <a:r>
              <a:rPr lang="en-US"/>
              <a:t>Instagram Posts | All profiles</a:t>
            </a:r>
          </a:p>
        </p:txBody>
      </p:sp>
      <p:graphicFrame>
        <p:nvGraphicFramePr>
          <p:cNvPr id="6" name="Chart Placeholder 5">
            <a:extLst>
              <a:ext uri="{FF2B5EF4-FFF2-40B4-BE49-F238E27FC236}">
                <a16:creationId xmlns:a16="http://schemas.microsoft.com/office/drawing/2014/main" id="{EE2D28BD-93FD-4200-A6F8-F85E0B33D057}"/>
              </a:ext>
            </a:extLst>
          </p:cNvPr>
          <p:cNvGraphicFramePr>
            <a:graphicFrameLocks noGrp="1"/>
          </p:cNvGraphicFramePr>
          <p:nvPr>
            <p:ph type="chart" sz="quarter" idx="13"/>
            <p:extLst>
              <p:ext uri="{D42A27DB-BD31-4B8C-83A1-F6EECF244321}">
                <p14:modId xmlns:p14="http://schemas.microsoft.com/office/powerpoint/2010/main" val="275893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3C4CAE-A819-4154-851A-A7517234BB70}"/>
              </a:ext>
            </a:extLst>
          </p:cNvPr>
          <p:cNvSpPr>
            <a:spLocks noGrp="1"/>
          </p:cNvSpPr>
          <p:nvPr>
            <p:ph type="body" sz="quarter" idx="14"/>
          </p:nvPr>
        </p:nvSpPr>
        <p:spPr/>
        <p:txBody>
          <a:bodyPr/>
          <a:lstStyle/>
          <a:p>
            <a:r>
              <a:rPr lang="en-US"/>
              <a:t>07/09/2022 - 07/23/2022</a:t>
            </a:r>
          </a:p>
        </p:txBody>
      </p:sp>
      <p:sp>
        <p:nvSpPr>
          <p:cNvPr id="5" name="Footer Placeholder 4">
            <a:extLst>
              <a:ext uri="{FF2B5EF4-FFF2-40B4-BE49-F238E27FC236}">
                <a16:creationId xmlns:a16="http://schemas.microsoft.com/office/drawing/2014/main" id="{4DE07F9A-8131-4F2E-A20A-F4ECA4C8E5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990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C3061-7282-4E4E-AA0C-1EFA236400E2}"/>
              </a:ext>
            </a:extLst>
          </p:cNvPr>
          <p:cNvSpPr>
            <a:spLocks noGrp="1"/>
          </p:cNvSpPr>
          <p:nvPr>
            <p:ph type="title"/>
          </p:nvPr>
        </p:nvSpPr>
        <p:spPr/>
        <p:txBody>
          <a:bodyPr/>
          <a:lstStyle/>
          <a:p>
            <a:r>
              <a:rPr lang="en-US"/>
              <a:t>Instagram Posts Table | All profiles - 1 of 6</a:t>
            </a:r>
          </a:p>
        </p:txBody>
      </p:sp>
      <p:graphicFrame>
        <p:nvGraphicFramePr>
          <p:cNvPr id="5" name="Table Placeholder 4">
            <a:extLst>
              <a:ext uri="{FF2B5EF4-FFF2-40B4-BE49-F238E27FC236}">
                <a16:creationId xmlns:a16="http://schemas.microsoft.com/office/drawing/2014/main" id="{B9D3F285-6BE0-4F75-829A-E70FEA797FFE}"/>
              </a:ext>
            </a:extLst>
          </p:cNvPr>
          <p:cNvGraphicFramePr>
            <a:graphicFrameLocks noGrp="1"/>
          </p:cNvGraphicFramePr>
          <p:nvPr>
            <p:ph type="tbl" sz="quarter" idx="13"/>
            <p:extLst>
              <p:ext uri="{D42A27DB-BD31-4B8C-83A1-F6EECF244321}">
                <p14:modId xmlns:p14="http://schemas.microsoft.com/office/powerpoint/2010/main" val="265258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02903679"/>
                    </a:ext>
                  </a:extLst>
                </a:gridCol>
                <a:gridCol w="987552">
                  <a:extLst>
                    <a:ext uri="{9D8B030D-6E8A-4147-A177-3AD203B41FA5}">
                      <a16:colId xmlns:a16="http://schemas.microsoft.com/office/drawing/2014/main" val="1291589462"/>
                    </a:ext>
                  </a:extLst>
                </a:gridCol>
                <a:gridCol w="987552">
                  <a:extLst>
                    <a:ext uri="{9D8B030D-6E8A-4147-A177-3AD203B41FA5}">
                      <a16:colId xmlns:a16="http://schemas.microsoft.com/office/drawing/2014/main" val="2754274472"/>
                    </a:ext>
                  </a:extLst>
                </a:gridCol>
                <a:gridCol w="987552">
                  <a:extLst>
                    <a:ext uri="{9D8B030D-6E8A-4147-A177-3AD203B41FA5}">
                      <a16:colId xmlns:a16="http://schemas.microsoft.com/office/drawing/2014/main" val="985502497"/>
                    </a:ext>
                  </a:extLst>
                </a:gridCol>
                <a:gridCol w="987552">
                  <a:extLst>
                    <a:ext uri="{9D8B030D-6E8A-4147-A177-3AD203B41FA5}">
                      <a16:colId xmlns:a16="http://schemas.microsoft.com/office/drawing/2014/main" val="2109880461"/>
                    </a:ext>
                  </a:extLst>
                </a:gridCol>
                <a:gridCol w="987552">
                  <a:extLst>
                    <a:ext uri="{9D8B030D-6E8A-4147-A177-3AD203B41FA5}">
                      <a16:colId xmlns:a16="http://schemas.microsoft.com/office/drawing/2014/main" val="100020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766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- 2022-07-23 09:48:20</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products that perfectly fit your needs ends here.
With the Amaron Konnekt App, you can get expert recommendations for home-ups/inverters and batteries, whenever you need them!
Download now!
#LinkInBio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988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- 2022-07-22 12:53:45</a:t>
                      </a:r>
                      <a:r>
                        <a:rPr kumimoji="0" lang="en-US" sz="1000" b="0" i="0" u="none" strike="noStrike" kern="1200" cap="none" spc="0" normalizeH="0" baseline="0" noProof="0">
                          <a:ln>
                            <a:noFill/>
                          </a:ln>
                          <a:solidFill>
                            <a:prstClr val="black"/>
                          </a:solidFill>
                          <a:effectLst/>
                          <a:uLnTx/>
                          <a:uFillTx/>
                          <a:latin typeface="+mn-lt"/>
                          <a:ea typeface="+mn-ea"/>
                          <a:cs typeface="+mn-cs"/>
                        </a:rPr>
                        <a:t>
 The Next Big Thing is HERE! #AllNewAmaron
Amara Raja is ready to revolutionize the way batteries are used.
We aim to transform the world with strategic partnerships, global expansion, and ground-breaking technology powered by The RONs.
Read more: #LinkInBio
jayadev.galla amararajagroup amararajabatteriesltd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1832201"/>
                  </a:ext>
                </a:extLst>
              </a:tr>
            </a:tbl>
          </a:graphicData>
        </a:graphic>
      </p:graphicFrame>
      <p:sp>
        <p:nvSpPr>
          <p:cNvPr id="4" name="Text Placeholder 3">
            <a:extLst>
              <a:ext uri="{FF2B5EF4-FFF2-40B4-BE49-F238E27FC236}">
                <a16:creationId xmlns:a16="http://schemas.microsoft.com/office/drawing/2014/main" id="{5068F05C-7993-4E41-A13A-1404DF873B13}"/>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3310576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E783E-9EE0-4D44-AF9A-61728F699B00}"/>
              </a:ext>
            </a:extLst>
          </p:cNvPr>
          <p:cNvSpPr>
            <a:spLocks noGrp="1"/>
          </p:cNvSpPr>
          <p:nvPr>
            <p:ph type="title"/>
          </p:nvPr>
        </p:nvSpPr>
        <p:spPr/>
        <p:txBody>
          <a:bodyPr/>
          <a:lstStyle/>
          <a:p>
            <a:r>
              <a:rPr lang="en-US"/>
              <a:t>Instagram Posts Table | All profiles - 2 of 6</a:t>
            </a:r>
          </a:p>
        </p:txBody>
      </p:sp>
      <p:graphicFrame>
        <p:nvGraphicFramePr>
          <p:cNvPr id="5" name="Table Placeholder 4">
            <a:extLst>
              <a:ext uri="{FF2B5EF4-FFF2-40B4-BE49-F238E27FC236}">
                <a16:creationId xmlns:a16="http://schemas.microsoft.com/office/drawing/2014/main" id="{EDC8FE33-697C-4D74-A6C9-146F19BF43A7}"/>
              </a:ext>
            </a:extLst>
          </p:cNvPr>
          <p:cNvGraphicFramePr>
            <a:graphicFrameLocks noGrp="1"/>
          </p:cNvGraphicFramePr>
          <p:nvPr>
            <p:ph type="tbl" sz="quarter" idx="13"/>
            <p:extLst>
              <p:ext uri="{D42A27DB-BD31-4B8C-83A1-F6EECF244321}">
                <p14:modId xmlns:p14="http://schemas.microsoft.com/office/powerpoint/2010/main" val="381909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13653601"/>
                    </a:ext>
                  </a:extLst>
                </a:gridCol>
                <a:gridCol w="987552">
                  <a:extLst>
                    <a:ext uri="{9D8B030D-6E8A-4147-A177-3AD203B41FA5}">
                      <a16:colId xmlns:a16="http://schemas.microsoft.com/office/drawing/2014/main" val="1112471027"/>
                    </a:ext>
                  </a:extLst>
                </a:gridCol>
                <a:gridCol w="987552">
                  <a:extLst>
                    <a:ext uri="{9D8B030D-6E8A-4147-A177-3AD203B41FA5}">
                      <a16:colId xmlns:a16="http://schemas.microsoft.com/office/drawing/2014/main" val="2606526357"/>
                    </a:ext>
                  </a:extLst>
                </a:gridCol>
                <a:gridCol w="987552">
                  <a:extLst>
                    <a:ext uri="{9D8B030D-6E8A-4147-A177-3AD203B41FA5}">
                      <a16:colId xmlns:a16="http://schemas.microsoft.com/office/drawing/2014/main" val="4044082292"/>
                    </a:ext>
                  </a:extLst>
                </a:gridCol>
                <a:gridCol w="987552">
                  <a:extLst>
                    <a:ext uri="{9D8B030D-6E8A-4147-A177-3AD203B41FA5}">
                      <a16:colId xmlns:a16="http://schemas.microsoft.com/office/drawing/2014/main" val="2342109475"/>
                    </a:ext>
                  </a:extLst>
                </a:gridCol>
                <a:gridCol w="987552">
                  <a:extLst>
                    <a:ext uri="{9D8B030D-6E8A-4147-A177-3AD203B41FA5}">
                      <a16:colId xmlns:a16="http://schemas.microsoft.com/office/drawing/2014/main" val="78540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356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exidecare - 2022-07-22 11:07:23</a:t>
                      </a:r>
                      <a:r>
                        <a:rPr kumimoji="0" lang="en-US" sz="1000" b="0" i="0" u="none" strike="noStrike" kern="1200" cap="none" spc="0" normalizeH="0" baseline="0" noProof="0">
                          <a:ln>
                            <a:noFill/>
                          </a:ln>
                          <a:solidFill>
                            <a:prstClr val="black"/>
                          </a:solidFill>
                          <a:effectLst/>
                          <a:uLnTx/>
                          <a:uFillTx/>
                          <a:latin typeface="+mn-lt"/>
                          <a:ea typeface="+mn-ea"/>
                          <a:cs typeface="+mn-cs"/>
                        </a:rPr>
                        <a:t>
 This monsoon, don’t get stuck because of your car battery breakdown on the road or at your home. Get it easily fixed wherever you are and get moving without worrying! With Exide Batmobile Doorstep Service. Available for any car battery. 
#ExideBatmobile #ExideCare #Exide #DoorstepService #TensionfreeMonsoon #KeepMoving #IndiaAgainstBreakdown #IndiaMovesOnExide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9580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- 2022-07-19 10:55:10</a:t>
                      </a:r>
                      <a:r>
                        <a:rPr kumimoji="0" lang="en-US" sz="1000" b="0" i="0" u="none" strike="noStrike" kern="1200" cap="none" spc="0" normalizeH="0" baseline="0" noProof="0">
                          <a:ln>
                            <a:noFill/>
                          </a:ln>
                          <a:solidFill>
                            <a:prstClr val="black"/>
                          </a:solidFill>
                          <a:effectLst/>
                          <a:uLnTx/>
                          <a:uFillTx/>
                          <a:latin typeface="+mn-lt"/>
                          <a:ea typeface="+mn-ea"/>
                          <a:cs typeface="+mn-cs"/>
                        </a:rPr>
                        <a:t>
 Planning a road trip this monsoon? 
Make sure to keep the wiper blades in good condition to clear the raindrops on the windshield, providing much-needed visibility, which is necessary to prevent 
accidents.
#RideWithTheRONs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0115816"/>
                  </a:ext>
                </a:extLst>
              </a:tr>
            </a:tbl>
          </a:graphicData>
        </a:graphic>
      </p:graphicFrame>
      <p:sp>
        <p:nvSpPr>
          <p:cNvPr id="4" name="Text Placeholder 3">
            <a:extLst>
              <a:ext uri="{FF2B5EF4-FFF2-40B4-BE49-F238E27FC236}">
                <a16:creationId xmlns:a16="http://schemas.microsoft.com/office/drawing/2014/main" id="{CA9E6DEA-6897-4497-8D1E-F67E81028EF1}"/>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2497554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160C-B26C-4746-A212-7A9E10D2699F}"/>
              </a:ext>
            </a:extLst>
          </p:cNvPr>
          <p:cNvSpPr>
            <a:spLocks noGrp="1"/>
          </p:cNvSpPr>
          <p:nvPr>
            <p:ph type="title"/>
          </p:nvPr>
        </p:nvSpPr>
        <p:spPr/>
        <p:txBody>
          <a:bodyPr/>
          <a:lstStyle/>
          <a:p>
            <a:r>
              <a:rPr lang="en-US"/>
              <a:t>Instagram Posts Table | All profiles - 3 of 6</a:t>
            </a:r>
          </a:p>
        </p:txBody>
      </p:sp>
      <p:graphicFrame>
        <p:nvGraphicFramePr>
          <p:cNvPr id="5" name="Table Placeholder 4">
            <a:extLst>
              <a:ext uri="{FF2B5EF4-FFF2-40B4-BE49-F238E27FC236}">
                <a16:creationId xmlns:a16="http://schemas.microsoft.com/office/drawing/2014/main" id="{D0C4AFB5-A378-4B37-887F-C7511FD3091E}"/>
              </a:ext>
            </a:extLst>
          </p:cNvPr>
          <p:cNvGraphicFramePr>
            <a:graphicFrameLocks noGrp="1"/>
          </p:cNvGraphicFramePr>
          <p:nvPr>
            <p:ph type="tbl" sz="quarter" idx="13"/>
            <p:extLst>
              <p:ext uri="{D42A27DB-BD31-4B8C-83A1-F6EECF244321}">
                <p14:modId xmlns:p14="http://schemas.microsoft.com/office/powerpoint/2010/main" val="427939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38438713"/>
                    </a:ext>
                  </a:extLst>
                </a:gridCol>
                <a:gridCol w="987552">
                  <a:extLst>
                    <a:ext uri="{9D8B030D-6E8A-4147-A177-3AD203B41FA5}">
                      <a16:colId xmlns:a16="http://schemas.microsoft.com/office/drawing/2014/main" val="1280271200"/>
                    </a:ext>
                  </a:extLst>
                </a:gridCol>
                <a:gridCol w="987552">
                  <a:extLst>
                    <a:ext uri="{9D8B030D-6E8A-4147-A177-3AD203B41FA5}">
                      <a16:colId xmlns:a16="http://schemas.microsoft.com/office/drawing/2014/main" val="3484482982"/>
                    </a:ext>
                  </a:extLst>
                </a:gridCol>
                <a:gridCol w="987552">
                  <a:extLst>
                    <a:ext uri="{9D8B030D-6E8A-4147-A177-3AD203B41FA5}">
                      <a16:colId xmlns:a16="http://schemas.microsoft.com/office/drawing/2014/main" val="221815563"/>
                    </a:ext>
                  </a:extLst>
                </a:gridCol>
                <a:gridCol w="987552">
                  <a:extLst>
                    <a:ext uri="{9D8B030D-6E8A-4147-A177-3AD203B41FA5}">
                      <a16:colId xmlns:a16="http://schemas.microsoft.com/office/drawing/2014/main" val="671562343"/>
                    </a:ext>
                  </a:extLst>
                </a:gridCol>
                <a:gridCol w="987552">
                  <a:extLst>
                    <a:ext uri="{9D8B030D-6E8A-4147-A177-3AD203B41FA5}">
                      <a16:colId xmlns:a16="http://schemas.microsoft.com/office/drawing/2014/main" val="2668835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312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- 2022-07-18 12:13:38</a:t>
                      </a:r>
                      <a:r>
                        <a:rPr kumimoji="0" lang="en-US" sz="1000" b="0" i="0" u="none" strike="noStrike" kern="1200" cap="none" spc="0" normalizeH="0" baseline="0" noProof="0">
                          <a:ln>
                            <a:noFill/>
                          </a:ln>
                          <a:solidFill>
                            <a:prstClr val="black"/>
                          </a:solidFill>
                          <a:effectLst/>
                          <a:uLnTx/>
                          <a:uFillTx/>
                          <a:latin typeface="+mn-lt"/>
                          <a:ea typeface="+mn-ea"/>
                          <a:cs typeface="+mn-cs"/>
                        </a:rPr>
                        <a:t>
 The power of experiencing our groundbreaking products is now in the palm of your hands!
Discover how you can get your favourite Amaron battery in just a few clicks. 
#LinkInBio
#AllNewAmaron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756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- 2022-07-14 10:06:20</a:t>
                      </a:r>
                      <a:r>
                        <a:rPr kumimoji="0" lang="en-US" sz="1000" b="0" i="0" u="none" strike="noStrike" kern="1200" cap="none" spc="0" normalizeH="0" baseline="0" noProof="0">
                          <a:ln>
                            <a:noFill/>
                          </a:ln>
                          <a:solidFill>
                            <a:prstClr val="black"/>
                          </a:solidFill>
                          <a:effectLst/>
                          <a:uLnTx/>
                          <a:uFillTx/>
                          <a:latin typeface="+mn-lt"/>
                          <a:ea typeface="+mn-ea"/>
                          <a:cs typeface="+mn-cs"/>
                        </a:rPr>
                        <a:t>
 Here are the many NEW ways in which we’re going to win your hearts. 
Which update are you most excited about? Let us know in the comments. 
#AllNewAmaron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0686491"/>
                  </a:ext>
                </a:extLst>
              </a:tr>
            </a:tbl>
          </a:graphicData>
        </a:graphic>
      </p:graphicFrame>
      <p:sp>
        <p:nvSpPr>
          <p:cNvPr id="4" name="Text Placeholder 3">
            <a:extLst>
              <a:ext uri="{FF2B5EF4-FFF2-40B4-BE49-F238E27FC236}">
                <a16:creationId xmlns:a16="http://schemas.microsoft.com/office/drawing/2014/main" id="{A7B86954-29C0-404F-ABDD-2996C5755F5C}"/>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316463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969B-5532-4C07-A24C-D46656706A24}"/>
              </a:ext>
            </a:extLst>
          </p:cNvPr>
          <p:cNvSpPr>
            <a:spLocks noGrp="1"/>
          </p:cNvSpPr>
          <p:nvPr>
            <p:ph type="title"/>
          </p:nvPr>
        </p:nvSpPr>
        <p:spPr/>
        <p:txBody>
          <a:bodyPr/>
          <a:lstStyle/>
          <a:p>
            <a:r>
              <a:rPr lang="en-US"/>
              <a:t>Instagram Posts Table | All profiles - 4 of 6</a:t>
            </a:r>
          </a:p>
        </p:txBody>
      </p:sp>
      <p:graphicFrame>
        <p:nvGraphicFramePr>
          <p:cNvPr id="5" name="Table Placeholder 4">
            <a:extLst>
              <a:ext uri="{FF2B5EF4-FFF2-40B4-BE49-F238E27FC236}">
                <a16:creationId xmlns:a16="http://schemas.microsoft.com/office/drawing/2014/main" id="{6BA569BD-B500-426F-8578-26001B8B5740}"/>
              </a:ext>
            </a:extLst>
          </p:cNvPr>
          <p:cNvGraphicFramePr>
            <a:graphicFrameLocks noGrp="1"/>
          </p:cNvGraphicFramePr>
          <p:nvPr>
            <p:ph type="tbl" sz="quarter" idx="13"/>
            <p:extLst>
              <p:ext uri="{D42A27DB-BD31-4B8C-83A1-F6EECF244321}">
                <p14:modId xmlns:p14="http://schemas.microsoft.com/office/powerpoint/2010/main" val="2032607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85016352"/>
                    </a:ext>
                  </a:extLst>
                </a:gridCol>
                <a:gridCol w="987552">
                  <a:extLst>
                    <a:ext uri="{9D8B030D-6E8A-4147-A177-3AD203B41FA5}">
                      <a16:colId xmlns:a16="http://schemas.microsoft.com/office/drawing/2014/main" val="2827031485"/>
                    </a:ext>
                  </a:extLst>
                </a:gridCol>
                <a:gridCol w="987552">
                  <a:extLst>
                    <a:ext uri="{9D8B030D-6E8A-4147-A177-3AD203B41FA5}">
                      <a16:colId xmlns:a16="http://schemas.microsoft.com/office/drawing/2014/main" val="241481297"/>
                    </a:ext>
                  </a:extLst>
                </a:gridCol>
                <a:gridCol w="987552">
                  <a:extLst>
                    <a:ext uri="{9D8B030D-6E8A-4147-A177-3AD203B41FA5}">
                      <a16:colId xmlns:a16="http://schemas.microsoft.com/office/drawing/2014/main" val="4293909033"/>
                    </a:ext>
                  </a:extLst>
                </a:gridCol>
                <a:gridCol w="987552">
                  <a:extLst>
                    <a:ext uri="{9D8B030D-6E8A-4147-A177-3AD203B41FA5}">
                      <a16:colId xmlns:a16="http://schemas.microsoft.com/office/drawing/2014/main" val="319454108"/>
                    </a:ext>
                  </a:extLst>
                </a:gridCol>
                <a:gridCol w="987552">
                  <a:extLst>
                    <a:ext uri="{9D8B030D-6E8A-4147-A177-3AD203B41FA5}">
                      <a16:colId xmlns:a16="http://schemas.microsoft.com/office/drawing/2014/main" val="35613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418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livguardenergy - 2022-07-13 13:08:42</a:t>
                      </a:r>
                      <a:r>
                        <a:rPr kumimoji="0" lang="en-US" sz="1000" b="0" i="0" u="none" strike="noStrike" kern="1200" cap="none" spc="0" normalizeH="0" baseline="0" noProof="0">
                          <a:ln>
                            <a:noFill/>
                          </a:ln>
                          <a:solidFill>
                            <a:prstClr val="black"/>
                          </a:solidFill>
                          <a:effectLst/>
                          <a:uLnTx/>
                          <a:uFillTx/>
                          <a:latin typeface="+mn-lt"/>
                          <a:ea typeface="+mn-ea"/>
                          <a:cs typeface="+mn-cs"/>
                        </a:rPr>
                        <a:t>
 Livguard wishes all a Happy Guru Purnima which offers #UnlimitedKnowledge for life.
#Livguard #GuruPurnima #LivguardInverter #LivguardBattery #LivguardInverterBattery  #Power #EnergyUnlimited.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08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- 2022-07-13 11:06:48</a:t>
                      </a:r>
                      <a:r>
                        <a:rPr kumimoji="0" lang="en-US" sz="1000" b="0" i="0" u="none" strike="noStrike" kern="1200" cap="none" spc="0" normalizeH="0" baseline="0" noProof="0">
                          <a:ln>
                            <a:noFill/>
                          </a:ln>
                          <a:solidFill>
                            <a:prstClr val="black"/>
                          </a:solidFill>
                          <a:effectLst/>
                          <a:uLnTx/>
                          <a:uFillTx/>
                          <a:latin typeface="+mn-lt"/>
                          <a:ea typeface="+mn-ea"/>
                          <a:cs typeface="+mn-cs"/>
                        </a:rPr>
                        <a:t>
 From hassle-free registration to product status view, from paperless warranty cards to fitment charts, Amaron KONNEKT does it all.
A platform to cater to all your needs!
#AllNewAmaron 
Download now! Available on 
📲iOS-  https://apple.co/3yyhutA
📲Android-  https://bit.ly/3IAmlz5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1859453"/>
                  </a:ext>
                </a:extLst>
              </a:tr>
            </a:tbl>
          </a:graphicData>
        </a:graphic>
      </p:graphicFrame>
      <p:sp>
        <p:nvSpPr>
          <p:cNvPr id="4" name="Text Placeholder 3">
            <a:extLst>
              <a:ext uri="{FF2B5EF4-FFF2-40B4-BE49-F238E27FC236}">
                <a16:creationId xmlns:a16="http://schemas.microsoft.com/office/drawing/2014/main" id="{8B99532F-8238-4789-8006-C86A3F87A6F7}"/>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1349572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69130-84D7-4E38-9AAA-9687FC57743E}"/>
              </a:ext>
            </a:extLst>
          </p:cNvPr>
          <p:cNvSpPr>
            <a:spLocks noGrp="1"/>
          </p:cNvSpPr>
          <p:nvPr>
            <p:ph type="title"/>
          </p:nvPr>
        </p:nvSpPr>
        <p:spPr/>
        <p:txBody>
          <a:bodyPr/>
          <a:lstStyle/>
          <a:p>
            <a:r>
              <a:rPr lang="en-US"/>
              <a:t>Instagram Posts Table | All profiles - 5 of 6</a:t>
            </a:r>
          </a:p>
        </p:txBody>
      </p:sp>
      <p:graphicFrame>
        <p:nvGraphicFramePr>
          <p:cNvPr id="5" name="Table Placeholder 4">
            <a:extLst>
              <a:ext uri="{FF2B5EF4-FFF2-40B4-BE49-F238E27FC236}">
                <a16:creationId xmlns:a16="http://schemas.microsoft.com/office/drawing/2014/main" id="{3A463019-8F0A-469B-9B8C-F5E203093AC4}"/>
              </a:ext>
            </a:extLst>
          </p:cNvPr>
          <p:cNvGraphicFramePr>
            <a:graphicFrameLocks noGrp="1"/>
          </p:cNvGraphicFramePr>
          <p:nvPr>
            <p:ph type="tbl" sz="quarter" idx="13"/>
            <p:extLst>
              <p:ext uri="{D42A27DB-BD31-4B8C-83A1-F6EECF244321}">
                <p14:modId xmlns:p14="http://schemas.microsoft.com/office/powerpoint/2010/main" val="294699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6347422"/>
                    </a:ext>
                  </a:extLst>
                </a:gridCol>
                <a:gridCol w="987552">
                  <a:extLst>
                    <a:ext uri="{9D8B030D-6E8A-4147-A177-3AD203B41FA5}">
                      <a16:colId xmlns:a16="http://schemas.microsoft.com/office/drawing/2014/main" val="582270673"/>
                    </a:ext>
                  </a:extLst>
                </a:gridCol>
                <a:gridCol w="987552">
                  <a:extLst>
                    <a:ext uri="{9D8B030D-6E8A-4147-A177-3AD203B41FA5}">
                      <a16:colId xmlns:a16="http://schemas.microsoft.com/office/drawing/2014/main" val="1730362683"/>
                    </a:ext>
                  </a:extLst>
                </a:gridCol>
                <a:gridCol w="987552">
                  <a:extLst>
                    <a:ext uri="{9D8B030D-6E8A-4147-A177-3AD203B41FA5}">
                      <a16:colId xmlns:a16="http://schemas.microsoft.com/office/drawing/2014/main" val="1021104314"/>
                    </a:ext>
                  </a:extLst>
                </a:gridCol>
                <a:gridCol w="987552">
                  <a:extLst>
                    <a:ext uri="{9D8B030D-6E8A-4147-A177-3AD203B41FA5}">
                      <a16:colId xmlns:a16="http://schemas.microsoft.com/office/drawing/2014/main" val="3877798340"/>
                    </a:ext>
                  </a:extLst>
                </a:gridCol>
                <a:gridCol w="987552">
                  <a:extLst>
                    <a:ext uri="{9D8B030D-6E8A-4147-A177-3AD203B41FA5}">
                      <a16:colId xmlns:a16="http://schemas.microsoft.com/office/drawing/2014/main" val="2014490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60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livguardenergy - 2022-07-11 21:08:13</a:t>
                      </a:r>
                      <a:r>
                        <a:rPr kumimoji="0" lang="en-US" sz="1000" b="0" i="0" u="none" strike="noStrike" kern="1200" cap="none" spc="0" normalizeH="0" baseline="0" noProof="0">
                          <a:ln>
                            <a:noFill/>
                          </a:ln>
                          <a:solidFill>
                            <a:prstClr val="black"/>
                          </a:solidFill>
                          <a:effectLst/>
                          <a:uLnTx/>
                          <a:uFillTx/>
                          <a:latin typeface="+mn-lt"/>
                          <a:ea typeface="+mn-ea"/>
                          <a:cs typeface="+mn-cs"/>
                        </a:rPr>
                        <a:t>
 Celebrating the power that goes into lightening up the population. Livguard wishes everyone World Population Day 2022.
#WorldPopulationDay #Population #Livguard #LivguardInverter #LivguardBattery #EnergyUnlimited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899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- 2022-07-11 11:38:27</a:t>
                      </a:r>
                      <a:r>
                        <a:rPr kumimoji="0" lang="en-US" sz="1000" b="0" i="0" u="none" strike="noStrike" kern="1200" cap="none" spc="0" normalizeH="0" baseline="0" noProof="0">
                          <a:ln>
                            <a:noFill/>
                          </a:ln>
                          <a:solidFill>
                            <a:prstClr val="black"/>
                          </a:solidFill>
                          <a:effectLst/>
                          <a:uLnTx/>
                          <a:uFillTx/>
                          <a:latin typeface="+mn-lt"/>
                          <a:ea typeface="+mn-ea"/>
                          <a:cs typeface="+mn-cs"/>
                        </a:rPr>
                        <a:t>
 Konnekt with Amaron like never before!
This app allows:
✔️Hassle-free registration
✔️Digital warranty card generation upon successful registration
✔️Seamless support
✔️Product Status anytime anywhere for registered products
✔️Notifications on product health, offers, etc
And the list goes on and on and on... Download now! #LinkInBio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0523311"/>
                  </a:ext>
                </a:extLst>
              </a:tr>
            </a:tbl>
          </a:graphicData>
        </a:graphic>
      </p:graphicFrame>
      <p:sp>
        <p:nvSpPr>
          <p:cNvPr id="4" name="Text Placeholder 3">
            <a:extLst>
              <a:ext uri="{FF2B5EF4-FFF2-40B4-BE49-F238E27FC236}">
                <a16:creationId xmlns:a16="http://schemas.microsoft.com/office/drawing/2014/main" id="{E94A6462-9F64-4D6C-8B81-A019063EAF79}"/>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469601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21EB-C9FD-4E75-A71D-A29AD32F9B68}"/>
              </a:ext>
            </a:extLst>
          </p:cNvPr>
          <p:cNvSpPr>
            <a:spLocks noGrp="1"/>
          </p:cNvSpPr>
          <p:nvPr>
            <p:ph type="title"/>
          </p:nvPr>
        </p:nvSpPr>
        <p:spPr/>
        <p:txBody>
          <a:bodyPr/>
          <a:lstStyle/>
          <a:p>
            <a:r>
              <a:rPr lang="en-US"/>
              <a:t>Instagram Posts Table | All profiles - 6 of 6</a:t>
            </a:r>
          </a:p>
        </p:txBody>
      </p:sp>
      <p:graphicFrame>
        <p:nvGraphicFramePr>
          <p:cNvPr id="5" name="Table Placeholder 4">
            <a:extLst>
              <a:ext uri="{FF2B5EF4-FFF2-40B4-BE49-F238E27FC236}">
                <a16:creationId xmlns:a16="http://schemas.microsoft.com/office/drawing/2014/main" id="{9F308576-117C-4FD8-891A-71994B9FD404}"/>
              </a:ext>
            </a:extLst>
          </p:cNvPr>
          <p:cNvGraphicFramePr>
            <a:graphicFrameLocks noGrp="1"/>
          </p:cNvGraphicFramePr>
          <p:nvPr>
            <p:ph type="tbl" sz="quarter" idx="13"/>
            <p:extLst>
              <p:ext uri="{D42A27DB-BD31-4B8C-83A1-F6EECF244321}">
                <p14:modId xmlns:p14="http://schemas.microsoft.com/office/powerpoint/2010/main" val="197777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8896720"/>
                    </a:ext>
                  </a:extLst>
                </a:gridCol>
                <a:gridCol w="987552">
                  <a:extLst>
                    <a:ext uri="{9D8B030D-6E8A-4147-A177-3AD203B41FA5}">
                      <a16:colId xmlns:a16="http://schemas.microsoft.com/office/drawing/2014/main" val="4091250346"/>
                    </a:ext>
                  </a:extLst>
                </a:gridCol>
                <a:gridCol w="987552">
                  <a:extLst>
                    <a:ext uri="{9D8B030D-6E8A-4147-A177-3AD203B41FA5}">
                      <a16:colId xmlns:a16="http://schemas.microsoft.com/office/drawing/2014/main" val="3220795106"/>
                    </a:ext>
                  </a:extLst>
                </a:gridCol>
                <a:gridCol w="987552">
                  <a:extLst>
                    <a:ext uri="{9D8B030D-6E8A-4147-A177-3AD203B41FA5}">
                      <a16:colId xmlns:a16="http://schemas.microsoft.com/office/drawing/2014/main" val="2384612539"/>
                    </a:ext>
                  </a:extLst>
                </a:gridCol>
                <a:gridCol w="987552">
                  <a:extLst>
                    <a:ext uri="{9D8B030D-6E8A-4147-A177-3AD203B41FA5}">
                      <a16:colId xmlns:a16="http://schemas.microsoft.com/office/drawing/2014/main" val="3589794096"/>
                    </a:ext>
                  </a:extLst>
                </a:gridCol>
                <a:gridCol w="987552">
                  <a:extLst>
                    <a:ext uri="{9D8B030D-6E8A-4147-A177-3AD203B41FA5}">
                      <a16:colId xmlns:a16="http://schemas.microsoft.com/office/drawing/2014/main" val="238525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38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- 2022-07-10 09:03:44</a:t>
                      </a:r>
                      <a:r>
                        <a:rPr kumimoji="0" lang="en-US" sz="1000" b="0" i="0" u="none" strike="noStrike" kern="1200" cap="none" spc="0" normalizeH="0" baseline="0" noProof="0">
                          <a:ln>
                            <a:noFill/>
                          </a:ln>
                          <a:solidFill>
                            <a:prstClr val="black"/>
                          </a:solidFill>
                          <a:effectLst/>
                          <a:uLnTx/>
                          <a:uFillTx/>
                          <a:latin typeface="+mn-lt"/>
                          <a:ea typeface="+mn-ea"/>
                          <a:cs typeface="+mn-cs"/>
                        </a:rPr>
                        <a:t>
 New range of products. New user experience. New companions.
​ 
Let’s welcome the advent of a new era with #AllNewAmaron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411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amaronofficial - 2022-07-09 05:11:01</a:t>
                      </a:r>
                      <a:r>
                        <a:rPr kumimoji="0" lang="en-US" sz="1000" b="0" i="0" u="none" strike="noStrike" kern="1200" cap="none" spc="0" normalizeH="0" baseline="0" noProof="0">
                          <a:ln>
                            <a:noFill/>
                          </a:ln>
                          <a:solidFill>
                            <a:prstClr val="black"/>
                          </a:solidFill>
                          <a:effectLst/>
                          <a:uLnTx/>
                          <a:uFillTx/>
                          <a:latin typeface="+mn-lt"/>
                          <a:ea typeface="+mn-ea"/>
                          <a:cs typeface="+mn-cs"/>
                        </a:rPr>
                        <a:t>
 On this auspicious occasion, we hope that all your prayers are accepted and prosperity is bestowed upon you.
​
​#EidAlAdha Mubarak!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07/25/2022 02:03:57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1387168"/>
                  </a:ext>
                </a:extLst>
              </a:tr>
            </a:tbl>
          </a:graphicData>
        </a:graphic>
      </p:graphicFrame>
      <p:sp>
        <p:nvSpPr>
          <p:cNvPr id="4" name="Text Placeholder 3">
            <a:extLst>
              <a:ext uri="{FF2B5EF4-FFF2-40B4-BE49-F238E27FC236}">
                <a16:creationId xmlns:a16="http://schemas.microsoft.com/office/drawing/2014/main" id="{8104E5C8-56C6-4417-9DF0-5AE04EB29834}"/>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1370380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120F-E7EB-483E-8BC9-0C1DC4BBFE11}"/>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5AD25D90-9106-4089-B387-7F957CB17B41}"/>
              </a:ext>
            </a:extLst>
          </p:cNvPr>
          <p:cNvGraphicFramePr>
            <a:graphicFrameLocks noGrp="1"/>
          </p:cNvGraphicFramePr>
          <p:nvPr>
            <p:ph type="chart" sz="quarter" idx="13"/>
            <p:extLst>
              <p:ext uri="{D42A27DB-BD31-4B8C-83A1-F6EECF244321}">
                <p14:modId xmlns:p14="http://schemas.microsoft.com/office/powerpoint/2010/main" val="2748482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2C4F2-251C-4A76-BF6A-D436C2FBC4D0}"/>
              </a:ext>
            </a:extLst>
          </p:cNvPr>
          <p:cNvSpPr>
            <a:spLocks noGrp="1"/>
          </p:cNvSpPr>
          <p:nvPr>
            <p:ph type="body" sz="quarter" idx="14"/>
          </p:nvPr>
        </p:nvSpPr>
        <p:spPr/>
        <p:txBody>
          <a:bodyPr/>
          <a:lstStyle/>
          <a:p>
            <a:r>
              <a:rPr lang="en-US"/>
              <a:t>07/09/2022 - 07/23/2022</a:t>
            </a:r>
          </a:p>
        </p:txBody>
      </p:sp>
      <p:sp>
        <p:nvSpPr>
          <p:cNvPr id="5" name="Footer Placeholder 4">
            <a:extLst>
              <a:ext uri="{FF2B5EF4-FFF2-40B4-BE49-F238E27FC236}">
                <a16:creationId xmlns:a16="http://schemas.microsoft.com/office/drawing/2014/main" id="{050FDDCD-A65B-4C22-A5D8-B6428CB344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76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7B4FF-E3AE-4EE2-BC69-429282BBE368}"/>
              </a:ext>
            </a:extLst>
          </p:cNvPr>
          <p:cNvSpPr>
            <a:spLocks noGrp="1"/>
          </p:cNvSpPr>
          <p:nvPr>
            <p:ph type="title"/>
          </p:nvPr>
        </p:nvSpPr>
        <p:spPr/>
        <p:txBody>
          <a:bodyPr/>
          <a:lstStyle/>
          <a:p>
            <a:r>
              <a:rPr lang="en-US"/>
              <a:t>Instagram Post Type Distribution Per Profile | All profiles</a:t>
            </a:r>
          </a:p>
        </p:txBody>
      </p:sp>
      <p:graphicFrame>
        <p:nvGraphicFramePr>
          <p:cNvPr id="6" name="Chart Placeholder 5">
            <a:extLst>
              <a:ext uri="{FF2B5EF4-FFF2-40B4-BE49-F238E27FC236}">
                <a16:creationId xmlns:a16="http://schemas.microsoft.com/office/drawing/2014/main" id="{25AC6B5F-CF8F-437A-A5FE-47BF860CE17D}"/>
              </a:ext>
            </a:extLst>
          </p:cNvPr>
          <p:cNvGraphicFramePr>
            <a:graphicFrameLocks noGrp="1"/>
          </p:cNvGraphicFramePr>
          <p:nvPr>
            <p:ph type="chart" sz="quarter" idx="13"/>
            <p:extLst>
              <p:ext uri="{D42A27DB-BD31-4B8C-83A1-F6EECF244321}">
                <p14:modId xmlns:p14="http://schemas.microsoft.com/office/powerpoint/2010/main" val="1370908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0173E-651D-4C95-AD01-CCBDFED9FA3B}"/>
              </a:ext>
            </a:extLst>
          </p:cNvPr>
          <p:cNvSpPr>
            <a:spLocks noGrp="1"/>
          </p:cNvSpPr>
          <p:nvPr>
            <p:ph type="body" sz="quarter" idx="14"/>
          </p:nvPr>
        </p:nvSpPr>
        <p:spPr/>
        <p:txBody>
          <a:bodyPr/>
          <a:lstStyle/>
          <a:p>
            <a:r>
              <a:rPr lang="en-US"/>
              <a:t>07/09/2022 - 07/23/2022</a:t>
            </a:r>
          </a:p>
        </p:txBody>
      </p:sp>
      <p:sp>
        <p:nvSpPr>
          <p:cNvPr id="5" name="Footer Placeholder 4">
            <a:extLst>
              <a:ext uri="{FF2B5EF4-FFF2-40B4-BE49-F238E27FC236}">
                <a16:creationId xmlns:a16="http://schemas.microsoft.com/office/drawing/2014/main" id="{0F17B4BE-0BE0-45C3-B4D8-B015E531B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543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D4301-4B73-4B37-990B-79A283B67639}"/>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D0DB6DE1-CD53-4C8C-8F74-4F7844B77D8D}"/>
              </a:ext>
            </a:extLst>
          </p:cNvPr>
          <p:cNvGraphicFramePr>
            <a:graphicFrameLocks noGrp="1"/>
          </p:cNvGraphicFramePr>
          <p:nvPr>
            <p:ph type="tbl" sz="quarter" idx="13"/>
            <p:extLst>
              <p:ext uri="{D42A27DB-BD31-4B8C-83A1-F6EECF244321}">
                <p14:modId xmlns:p14="http://schemas.microsoft.com/office/powerpoint/2010/main" val="168982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8117043"/>
                    </a:ext>
                  </a:extLst>
                </a:gridCol>
                <a:gridCol w="1399032">
                  <a:extLst>
                    <a:ext uri="{9D8B030D-6E8A-4147-A177-3AD203B41FA5}">
                      <a16:colId xmlns:a16="http://schemas.microsoft.com/office/drawing/2014/main" val="2415075346"/>
                    </a:ext>
                  </a:extLst>
                </a:gridCol>
                <a:gridCol w="1399032">
                  <a:extLst>
                    <a:ext uri="{9D8B030D-6E8A-4147-A177-3AD203B41FA5}">
                      <a16:colId xmlns:a16="http://schemas.microsoft.com/office/drawing/2014/main" val="116955176"/>
                    </a:ext>
                  </a:extLst>
                </a:gridCol>
                <a:gridCol w="1399032">
                  <a:extLst>
                    <a:ext uri="{9D8B030D-6E8A-4147-A177-3AD203B41FA5}">
                      <a16:colId xmlns:a16="http://schemas.microsoft.com/office/drawing/2014/main" val="3434272705"/>
                    </a:ext>
                  </a:extLst>
                </a:gridCol>
                <a:gridCol w="1399032">
                  <a:extLst>
                    <a:ext uri="{9D8B030D-6E8A-4147-A177-3AD203B41FA5}">
                      <a16:colId xmlns:a16="http://schemas.microsoft.com/office/drawing/2014/main" val="1903787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6565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#AllNewAmaron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extLst>
                  <a:ext uri="{0D108BD9-81ED-4DB2-BD59-A6C34878D82A}">
                    <a16:rowId xmlns:a16="http://schemas.microsoft.com/office/drawing/2014/main" val="74569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#LinkInBio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331588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30871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#LivguardInverter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81397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#LivguardBattery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01293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#EnergyUnlimited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89001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#WorldPopulationDay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41947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#Population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07984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#UnlimitedKnowledge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28754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#GuruPurnima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781669116"/>
                  </a:ext>
                </a:extLst>
              </a:tr>
            </a:tbl>
          </a:graphicData>
        </a:graphic>
      </p:graphicFrame>
      <p:sp>
        <p:nvSpPr>
          <p:cNvPr id="4" name="Text Placeholder 3">
            <a:extLst>
              <a:ext uri="{FF2B5EF4-FFF2-40B4-BE49-F238E27FC236}">
                <a16:creationId xmlns:a16="http://schemas.microsoft.com/office/drawing/2014/main" id="{F21C850D-C3EE-4E41-B9B0-5D39FD8ADDBA}"/>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995530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4E0EA-EAAA-4BA4-9B8A-3F961DF03801}"/>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675FD93A-1401-4407-A5AC-001B262BB788}"/>
              </a:ext>
            </a:extLst>
          </p:cNvPr>
          <p:cNvGraphicFramePr>
            <a:graphicFrameLocks noGrp="1"/>
          </p:cNvGraphicFramePr>
          <p:nvPr>
            <p:ph type="tbl" sz="quarter" idx="13"/>
            <p:extLst>
              <p:ext uri="{D42A27DB-BD31-4B8C-83A1-F6EECF244321}">
                <p14:modId xmlns:p14="http://schemas.microsoft.com/office/powerpoint/2010/main" val="223175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5369685"/>
                    </a:ext>
                  </a:extLst>
                </a:gridCol>
                <a:gridCol w="1399032">
                  <a:extLst>
                    <a:ext uri="{9D8B030D-6E8A-4147-A177-3AD203B41FA5}">
                      <a16:colId xmlns:a16="http://schemas.microsoft.com/office/drawing/2014/main" val="581271702"/>
                    </a:ext>
                  </a:extLst>
                </a:gridCol>
                <a:gridCol w="1399032">
                  <a:extLst>
                    <a:ext uri="{9D8B030D-6E8A-4147-A177-3AD203B41FA5}">
                      <a16:colId xmlns:a16="http://schemas.microsoft.com/office/drawing/2014/main" val="3851609226"/>
                    </a:ext>
                  </a:extLst>
                </a:gridCol>
                <a:gridCol w="1399032">
                  <a:extLst>
                    <a:ext uri="{9D8B030D-6E8A-4147-A177-3AD203B41FA5}">
                      <a16:colId xmlns:a16="http://schemas.microsoft.com/office/drawing/2014/main" val="2836629242"/>
                    </a:ext>
                  </a:extLst>
                </a:gridCol>
                <a:gridCol w="1399032">
                  <a:extLst>
                    <a:ext uri="{9D8B030D-6E8A-4147-A177-3AD203B41FA5}">
                      <a16:colId xmlns:a16="http://schemas.microsoft.com/office/drawing/2014/main" val="3720824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8138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#LivguardInverterBattery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02632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52449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#EidAlAdha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extLst>
                  <a:ext uri="{0D108BD9-81ED-4DB2-BD59-A6C34878D82A}">
                    <a16:rowId xmlns:a16="http://schemas.microsoft.com/office/drawing/2014/main" val="359453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#RideWithTheRONs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191243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#ExideBatmobile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63147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#ExideCare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233226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281402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#DoorstepService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60498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#TensionfreeMonsoon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62353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#KeepMoving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2945693747"/>
                  </a:ext>
                </a:extLst>
              </a:tr>
            </a:tbl>
          </a:graphicData>
        </a:graphic>
      </p:graphicFrame>
      <p:sp>
        <p:nvSpPr>
          <p:cNvPr id="4" name="Text Placeholder 3">
            <a:extLst>
              <a:ext uri="{FF2B5EF4-FFF2-40B4-BE49-F238E27FC236}">
                <a16:creationId xmlns:a16="http://schemas.microsoft.com/office/drawing/2014/main" id="{0DE62926-4CE2-4F0A-9D3D-76362B746C74}"/>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1398820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DFCAE-F6FF-47B5-8382-59734D0379EE}"/>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90B46560-9E80-4942-85DA-101A16492AD4}"/>
              </a:ext>
            </a:extLst>
          </p:cNvPr>
          <p:cNvGraphicFramePr>
            <a:graphicFrameLocks noGrp="1"/>
          </p:cNvGraphicFramePr>
          <p:nvPr>
            <p:ph type="tbl" sz="quarter" idx="13"/>
            <p:extLst>
              <p:ext uri="{D42A27DB-BD31-4B8C-83A1-F6EECF244321}">
                <p14:modId xmlns:p14="http://schemas.microsoft.com/office/powerpoint/2010/main" val="262215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9151152"/>
                    </a:ext>
                  </a:extLst>
                </a:gridCol>
                <a:gridCol w="1399032">
                  <a:extLst>
                    <a:ext uri="{9D8B030D-6E8A-4147-A177-3AD203B41FA5}">
                      <a16:colId xmlns:a16="http://schemas.microsoft.com/office/drawing/2014/main" val="2971756275"/>
                    </a:ext>
                  </a:extLst>
                </a:gridCol>
                <a:gridCol w="1399032">
                  <a:extLst>
                    <a:ext uri="{9D8B030D-6E8A-4147-A177-3AD203B41FA5}">
                      <a16:colId xmlns:a16="http://schemas.microsoft.com/office/drawing/2014/main" val="2701892380"/>
                    </a:ext>
                  </a:extLst>
                </a:gridCol>
                <a:gridCol w="1399032">
                  <a:extLst>
                    <a:ext uri="{9D8B030D-6E8A-4147-A177-3AD203B41FA5}">
                      <a16:colId xmlns:a16="http://schemas.microsoft.com/office/drawing/2014/main" val="4250171935"/>
                    </a:ext>
                  </a:extLst>
                </a:gridCol>
                <a:gridCol w="1399032">
                  <a:extLst>
                    <a:ext uri="{9D8B030D-6E8A-4147-A177-3AD203B41FA5}">
                      <a16:colId xmlns:a16="http://schemas.microsoft.com/office/drawing/2014/main" val="419951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4480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#IndiaAgainstBreakdown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517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#IndiaMovesOnExide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568033681"/>
                  </a:ext>
                </a:extLst>
              </a:tr>
            </a:tbl>
          </a:graphicData>
        </a:graphic>
      </p:graphicFrame>
      <p:sp>
        <p:nvSpPr>
          <p:cNvPr id="4" name="Text Placeholder 3">
            <a:extLst>
              <a:ext uri="{FF2B5EF4-FFF2-40B4-BE49-F238E27FC236}">
                <a16:creationId xmlns:a16="http://schemas.microsoft.com/office/drawing/2014/main" id="{2326538E-D6E2-4FE6-BD9A-4114A577A896}"/>
              </a:ext>
            </a:extLst>
          </p:cNvPr>
          <p:cNvSpPr>
            <a:spLocks noGrp="1"/>
          </p:cNvSpPr>
          <p:nvPr>
            <p:ph type="body" sz="quarter" idx="14"/>
          </p:nvPr>
        </p:nvSpPr>
        <p:spPr/>
        <p:txBody>
          <a:bodyPr/>
          <a:lstStyle/>
          <a:p>
            <a:r>
              <a:rPr lang="en-US"/>
              <a:t>07/09/2022 - 07/23/2022</a:t>
            </a:r>
          </a:p>
        </p:txBody>
      </p:sp>
    </p:spTree>
    <p:extLst>
      <p:ext uri="{BB962C8B-B14F-4D97-AF65-F5344CB8AC3E}">
        <p14:creationId xmlns:p14="http://schemas.microsoft.com/office/powerpoint/2010/main" val="23925448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585</Words>
  <Application>Microsoft Office PowerPoint</Application>
  <PresentationFormat>On-screen Show (4:3)</PresentationFormat>
  <Paragraphs>262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Content Optimization Benchmark</vt:lpstr>
      <vt:lpstr>Instagram Posts | All profiles</vt:lpstr>
      <vt:lpstr>Instagram Posts Table | All profiles - 1 of 6</vt:lpstr>
      <vt:lpstr>Instagram Posts Table | All profiles - 2 of 6</vt:lpstr>
      <vt:lpstr>Instagram Posts Table | All profiles - 3 of 6</vt:lpstr>
      <vt:lpstr>Instagram Posts Table | All profiles - 4 of 6</vt:lpstr>
      <vt:lpstr>Instagram Posts Table | All profiles - 5 of 6</vt:lpstr>
      <vt:lpstr>Instagram Posts Table | All profiles - 6 of 6</vt:lpstr>
      <vt:lpstr>Instagram Interaction Rate By Post Type | All profiles</vt:lpstr>
      <vt:lpstr>Instagram Post Type Distribution Per Profile | All profiles</vt:lpstr>
      <vt:lpstr>Instagram Hashtag Detection | All profiles - 1 of 3</vt:lpstr>
      <vt:lpstr>Instagram Hashtag Detection | All profiles - 2 of 3</vt:lpstr>
      <vt:lpstr>Instagram Hashtag Detection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2022-07-24T20:37:30Z</dcterms:created>
  <dcterms:modified xsi:type="dcterms:W3CDTF">2022-07-24T20:38:04Z</dcterms:modified>
</cp:coreProperties>
</file>