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dr.browns_chile</c:v>
                </c:pt>
              </c:strCache>
            </c:strRef>
          </c:tx>
          <c:spPr>
            <a:ln w="28575" cap="rnd">
              <a:solidFill>
                <a:schemeClr val="accent1"/>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Sheet1!$B$2:$B$16</c:f>
              <c:numCache>
                <c:formatCode>General</c:formatCode>
                <c:ptCount val="15"/>
              </c:numCache>
            </c:numRef>
          </c:val>
          <c:smooth val="0"/>
          <c:extLst>
            <c:ext xmlns:c16="http://schemas.microsoft.com/office/drawing/2014/chart" uri="{C3380CC4-5D6E-409C-BE32-E72D297353CC}">
              <c16:uniqueId val="{00000000-15CE-4A3E-AA2E-3925246305EA}"/>
            </c:ext>
          </c:extLst>
        </c:ser>
        <c:ser>
          <c:idx val="1"/>
          <c:order val="1"/>
          <c:tx>
            <c:strRef>
              <c:f>Sheet1!$C$1</c:f>
              <c:strCache>
                <c:ptCount val="1"/>
                <c:pt idx="0">
                  <c:v>medela_colombia</c:v>
                </c:pt>
              </c:strCache>
            </c:strRef>
          </c:tx>
          <c:spPr>
            <a:ln w="28575" cap="rnd">
              <a:solidFill>
                <a:schemeClr val="accent2"/>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Sheet1!$C$2:$C$16</c:f>
              <c:numCache>
                <c:formatCode>General</c:formatCode>
                <c:ptCount val="15"/>
              </c:numCache>
            </c:numRef>
          </c:val>
          <c:smooth val="0"/>
          <c:extLst>
            <c:ext xmlns:c16="http://schemas.microsoft.com/office/drawing/2014/chart" uri="{C3380CC4-5D6E-409C-BE32-E72D297353CC}">
              <c16:uniqueId val="{00000001-15CE-4A3E-AA2E-3925246305EA}"/>
            </c:ext>
          </c:extLst>
        </c:ser>
        <c:ser>
          <c:idx val="2"/>
          <c:order val="2"/>
          <c:tx>
            <c:strRef>
              <c:f>Sheet1!$D$1</c:f>
              <c:strCache>
                <c:ptCount val="1"/>
                <c:pt idx="0">
                  <c:v>medelachile</c:v>
                </c:pt>
              </c:strCache>
            </c:strRef>
          </c:tx>
          <c:spPr>
            <a:ln w="28575" cap="rnd">
              <a:solidFill>
                <a:schemeClr val="accent3"/>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Sheet1!$D$2:$D$16</c:f>
              <c:numCache>
                <c:formatCode>General</c:formatCode>
                <c:ptCount val="15"/>
              </c:numCache>
            </c:numRef>
          </c:val>
          <c:smooth val="0"/>
          <c:extLst>
            <c:ext xmlns:c16="http://schemas.microsoft.com/office/drawing/2014/chart" uri="{C3380CC4-5D6E-409C-BE32-E72D297353CC}">
              <c16:uniqueId val="{00000002-15CE-4A3E-AA2E-3925246305EA}"/>
            </c:ext>
          </c:extLst>
        </c:ser>
        <c:ser>
          <c:idx val="3"/>
          <c:order val="3"/>
          <c:tx>
            <c:strRef>
              <c:f>Sheet1!$E$1</c:f>
              <c:strCache>
                <c:ptCount val="1"/>
                <c:pt idx="0">
                  <c:v>medelaperu</c:v>
                </c:pt>
              </c:strCache>
            </c:strRef>
          </c:tx>
          <c:spPr>
            <a:ln w="28575" cap="rnd">
              <a:solidFill>
                <a:schemeClr val="accent4"/>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Sheet1!$E$2:$E$16</c:f>
              <c:numCache>
                <c:formatCode>General</c:formatCode>
                <c:ptCount val="15"/>
              </c:numCache>
            </c:numRef>
          </c:val>
          <c:smooth val="0"/>
          <c:extLst>
            <c:ext xmlns:c16="http://schemas.microsoft.com/office/drawing/2014/chart" uri="{C3380CC4-5D6E-409C-BE32-E72D297353CC}">
              <c16:uniqueId val="{00000003-15CE-4A3E-AA2E-3925246305EA}"/>
            </c:ext>
          </c:extLst>
        </c:ser>
        <c:ser>
          <c:idx val="4"/>
          <c:order val="4"/>
          <c:tx>
            <c:strRef>
              <c:f>Sheet1!$F$1</c:f>
              <c:strCache>
                <c:ptCount val="1"/>
                <c:pt idx="0">
                  <c:v>nukcolombia</c:v>
                </c:pt>
              </c:strCache>
            </c:strRef>
          </c:tx>
          <c:spPr>
            <a:ln w="28575" cap="rnd">
              <a:solidFill>
                <a:schemeClr val="accent5"/>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Sheet1!$F$2:$F$16</c:f>
              <c:numCache>
                <c:formatCode>General</c:formatCode>
                <c:ptCount val="15"/>
              </c:numCache>
            </c:numRef>
          </c:val>
          <c:smooth val="0"/>
          <c:extLst>
            <c:ext xmlns:c16="http://schemas.microsoft.com/office/drawing/2014/chart" uri="{C3380CC4-5D6E-409C-BE32-E72D297353CC}">
              <c16:uniqueId val="{00000004-15CE-4A3E-AA2E-3925246305EA}"/>
            </c:ext>
          </c:extLst>
        </c:ser>
        <c:ser>
          <c:idx val="5"/>
          <c:order val="5"/>
          <c:tx>
            <c:strRef>
              <c:f>Sheet1!$G$1</c:f>
              <c:strCache>
                <c:ptCount val="1"/>
                <c:pt idx="0">
                  <c:v>nukecuador</c:v>
                </c:pt>
              </c:strCache>
            </c:strRef>
          </c:tx>
          <c:spPr>
            <a:ln w="28575" cap="rnd">
              <a:solidFill>
                <a:schemeClr val="accent6"/>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Sheet1!$G$2:$G$16</c:f>
              <c:numCache>
                <c:formatCode>General</c:formatCode>
                <c:ptCount val="15"/>
              </c:numCache>
            </c:numRef>
          </c:val>
          <c:smooth val="0"/>
          <c:extLst>
            <c:ext xmlns:c16="http://schemas.microsoft.com/office/drawing/2014/chart" uri="{C3380CC4-5D6E-409C-BE32-E72D297353CC}">
              <c16:uniqueId val="{00000005-15CE-4A3E-AA2E-3925246305EA}"/>
            </c:ext>
          </c:extLst>
        </c:ser>
        <c:ser>
          <c:idx val="6"/>
          <c:order val="6"/>
          <c:tx>
            <c:strRef>
              <c:f>Sheet1!$H$1</c:f>
              <c:strCache>
                <c:ptCount val="1"/>
                <c:pt idx="0">
                  <c:v>nukperu</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Sheet1!$H$2:$H$16</c:f>
              <c:numCache>
                <c:formatCode>General</c:formatCode>
                <c:ptCount val="15"/>
              </c:numCache>
            </c:numRef>
          </c:val>
          <c:smooth val="0"/>
          <c:extLst>
            <c:ext xmlns:c16="http://schemas.microsoft.com/office/drawing/2014/chart" uri="{C3380CC4-5D6E-409C-BE32-E72D297353CC}">
              <c16:uniqueId val="{00000006-15CE-4A3E-AA2E-3925246305EA}"/>
            </c:ext>
          </c:extLst>
        </c:ser>
        <c:ser>
          <c:idx val="7"/>
          <c:order val="7"/>
          <c:tx>
            <c:strRef>
              <c:f>Sheet1!$I$1</c:f>
              <c:strCache>
                <c:ptCount val="1"/>
                <c:pt idx="0">
                  <c:v>philipsaventmx</c:v>
                </c:pt>
              </c:strCache>
            </c:strRef>
          </c:tx>
          <c:spPr>
            <a:ln w="28575" cap="rnd">
              <a:solidFill>
                <a:schemeClr val="accent2">
                  <a:lumMod val="60000"/>
                </a:schemeClr>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Sheet1!$I$2:$I$16</c:f>
              <c:numCache>
                <c:formatCode>General</c:formatCode>
                <c:ptCount val="15"/>
              </c:numCache>
            </c:numRef>
          </c:val>
          <c:smooth val="0"/>
          <c:extLst>
            <c:ext xmlns:c16="http://schemas.microsoft.com/office/drawing/2014/chart" uri="{C3380CC4-5D6E-409C-BE32-E72D297353CC}">
              <c16:uniqueId val="{00000007-15CE-4A3E-AA2E-3925246305EA}"/>
            </c:ext>
          </c:extLst>
        </c:ser>
        <c:ser>
          <c:idx val="8"/>
          <c:order val="8"/>
          <c:tx>
            <c:strRef>
              <c:f>Sheet1!$J$1</c:f>
              <c:strCache>
                <c:ptCount val="1"/>
                <c:pt idx="0">
                  <c:v>philipsaventpty</c:v>
                </c:pt>
              </c:strCache>
            </c:strRef>
          </c:tx>
          <c:spPr>
            <a:ln w="28575" cap="rnd">
              <a:solidFill>
                <a:schemeClr val="accent3">
                  <a:lumMod val="60000"/>
                </a:schemeClr>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Sheet1!$J$2:$J$16</c:f>
              <c:numCache>
                <c:formatCode>General</c:formatCode>
                <c:ptCount val="15"/>
              </c:numCache>
            </c:numRef>
          </c:val>
          <c:smooth val="0"/>
          <c:extLst>
            <c:ext xmlns:c16="http://schemas.microsoft.com/office/drawing/2014/chart" uri="{C3380CC4-5D6E-409C-BE32-E72D297353CC}">
              <c16:uniqueId val="{00000008-15CE-4A3E-AA2E-3925246305EA}"/>
            </c:ext>
          </c:extLst>
        </c:ser>
        <c:ser>
          <c:idx val="9"/>
          <c:order val="9"/>
          <c:tx>
            <c:strRef>
              <c:f>Sheet1!$K$1</c:f>
              <c:strCache>
                <c:ptCount val="1"/>
                <c:pt idx="0">
                  <c:v>philipsperuavent</c:v>
                </c:pt>
              </c:strCache>
            </c:strRef>
          </c:tx>
          <c:spPr>
            <a:ln w="28575" cap="rnd">
              <a:solidFill>
                <a:schemeClr val="accent4">
                  <a:lumMod val="60000"/>
                </a:schemeClr>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Sheet1!$K$2:$K$16</c:f>
              <c:numCache>
                <c:formatCode>General</c:formatCode>
                <c:ptCount val="15"/>
              </c:numCache>
            </c:numRef>
          </c:val>
          <c:smooth val="0"/>
          <c:extLst>
            <c:ext xmlns:c16="http://schemas.microsoft.com/office/drawing/2014/chart" uri="{C3380CC4-5D6E-409C-BE32-E72D297353CC}">
              <c16:uniqueId val="{00000009-15CE-4A3E-AA2E-3925246305EA}"/>
            </c:ext>
          </c:extLst>
        </c:ser>
        <c:dLbls>
          <c:showLegendKey val="0"/>
          <c:showVal val="0"/>
          <c:showCatName val="0"/>
          <c:showSerName val="0"/>
          <c:showPercent val="0"/>
          <c:showBubbleSize val="0"/>
        </c:dLbls>
        <c:smooth val="0"/>
        <c:axId val="318514424"/>
        <c:axId val="318514752"/>
      </c:lineChart>
      <c:dateAx>
        <c:axId val="318514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14752"/>
        <c:crosses val="autoZero"/>
        <c:auto val="1"/>
        <c:lblOffset val="100"/>
        <c:baseTimeUnit val="days"/>
      </c:dateAx>
      <c:valAx>
        <c:axId val="31851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1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dr.browns_chile</c:v>
                </c:pt>
              </c:strCache>
            </c:strRef>
          </c:tx>
          <c:spPr>
            <a:ln w="28575" cap="rnd">
              <a:solidFill>
                <a:schemeClr val="accent1"/>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Sheet1!$B$2:$B$16</c:f>
              <c:numCache>
                <c:formatCode>General</c:formatCode>
                <c:ptCount val="15"/>
              </c:numCache>
            </c:numRef>
          </c:val>
          <c:smooth val="0"/>
          <c:extLst>
            <c:ext xmlns:c16="http://schemas.microsoft.com/office/drawing/2014/chart" uri="{C3380CC4-5D6E-409C-BE32-E72D297353CC}">
              <c16:uniqueId val="{00000000-7549-4F36-ABC7-ADA141F97FD6}"/>
            </c:ext>
          </c:extLst>
        </c:ser>
        <c:ser>
          <c:idx val="1"/>
          <c:order val="1"/>
          <c:tx>
            <c:strRef>
              <c:f>Sheet1!$C$1</c:f>
              <c:strCache>
                <c:ptCount val="1"/>
                <c:pt idx="0">
                  <c:v>medela_colombia</c:v>
                </c:pt>
              </c:strCache>
            </c:strRef>
          </c:tx>
          <c:spPr>
            <a:ln w="28575" cap="rnd">
              <a:solidFill>
                <a:schemeClr val="accent2"/>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Sheet1!$C$2:$C$16</c:f>
              <c:numCache>
                <c:formatCode>General</c:formatCode>
                <c:ptCount val="15"/>
              </c:numCache>
            </c:numRef>
          </c:val>
          <c:smooth val="0"/>
          <c:extLst>
            <c:ext xmlns:c16="http://schemas.microsoft.com/office/drawing/2014/chart" uri="{C3380CC4-5D6E-409C-BE32-E72D297353CC}">
              <c16:uniqueId val="{00000001-7549-4F36-ABC7-ADA141F97FD6}"/>
            </c:ext>
          </c:extLst>
        </c:ser>
        <c:ser>
          <c:idx val="2"/>
          <c:order val="2"/>
          <c:tx>
            <c:strRef>
              <c:f>Sheet1!$D$1</c:f>
              <c:strCache>
                <c:ptCount val="1"/>
                <c:pt idx="0">
                  <c:v>medelachile</c:v>
                </c:pt>
              </c:strCache>
            </c:strRef>
          </c:tx>
          <c:spPr>
            <a:ln w="28575" cap="rnd">
              <a:solidFill>
                <a:schemeClr val="accent3"/>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Sheet1!$D$2:$D$16</c:f>
              <c:numCache>
                <c:formatCode>General</c:formatCode>
                <c:ptCount val="15"/>
              </c:numCache>
            </c:numRef>
          </c:val>
          <c:smooth val="0"/>
          <c:extLst>
            <c:ext xmlns:c16="http://schemas.microsoft.com/office/drawing/2014/chart" uri="{C3380CC4-5D6E-409C-BE32-E72D297353CC}">
              <c16:uniqueId val="{00000002-7549-4F36-ABC7-ADA141F97FD6}"/>
            </c:ext>
          </c:extLst>
        </c:ser>
        <c:ser>
          <c:idx val="3"/>
          <c:order val="3"/>
          <c:tx>
            <c:strRef>
              <c:f>Sheet1!$E$1</c:f>
              <c:strCache>
                <c:ptCount val="1"/>
                <c:pt idx="0">
                  <c:v>medelaperu</c:v>
                </c:pt>
              </c:strCache>
            </c:strRef>
          </c:tx>
          <c:spPr>
            <a:ln w="28575" cap="rnd">
              <a:solidFill>
                <a:schemeClr val="accent4"/>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Sheet1!$E$2:$E$16</c:f>
              <c:numCache>
                <c:formatCode>General</c:formatCode>
                <c:ptCount val="15"/>
              </c:numCache>
            </c:numRef>
          </c:val>
          <c:smooth val="0"/>
          <c:extLst>
            <c:ext xmlns:c16="http://schemas.microsoft.com/office/drawing/2014/chart" uri="{C3380CC4-5D6E-409C-BE32-E72D297353CC}">
              <c16:uniqueId val="{00000003-7549-4F36-ABC7-ADA141F97FD6}"/>
            </c:ext>
          </c:extLst>
        </c:ser>
        <c:ser>
          <c:idx val="4"/>
          <c:order val="4"/>
          <c:tx>
            <c:strRef>
              <c:f>Sheet1!$F$1</c:f>
              <c:strCache>
                <c:ptCount val="1"/>
                <c:pt idx="0">
                  <c:v>nukcolombia</c:v>
                </c:pt>
              </c:strCache>
            </c:strRef>
          </c:tx>
          <c:spPr>
            <a:ln w="28575" cap="rnd">
              <a:solidFill>
                <a:schemeClr val="accent5"/>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Sheet1!$F$2:$F$16</c:f>
              <c:numCache>
                <c:formatCode>General</c:formatCode>
                <c:ptCount val="15"/>
              </c:numCache>
            </c:numRef>
          </c:val>
          <c:smooth val="0"/>
          <c:extLst>
            <c:ext xmlns:c16="http://schemas.microsoft.com/office/drawing/2014/chart" uri="{C3380CC4-5D6E-409C-BE32-E72D297353CC}">
              <c16:uniqueId val="{00000004-7549-4F36-ABC7-ADA141F97FD6}"/>
            </c:ext>
          </c:extLst>
        </c:ser>
        <c:ser>
          <c:idx val="5"/>
          <c:order val="5"/>
          <c:tx>
            <c:strRef>
              <c:f>Sheet1!$G$1</c:f>
              <c:strCache>
                <c:ptCount val="1"/>
                <c:pt idx="0">
                  <c:v>nukecuador</c:v>
                </c:pt>
              </c:strCache>
            </c:strRef>
          </c:tx>
          <c:spPr>
            <a:ln w="28575" cap="rnd">
              <a:solidFill>
                <a:schemeClr val="accent6"/>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Sheet1!$G$2:$G$16</c:f>
              <c:numCache>
                <c:formatCode>General</c:formatCode>
                <c:ptCount val="15"/>
              </c:numCache>
            </c:numRef>
          </c:val>
          <c:smooth val="0"/>
          <c:extLst>
            <c:ext xmlns:c16="http://schemas.microsoft.com/office/drawing/2014/chart" uri="{C3380CC4-5D6E-409C-BE32-E72D297353CC}">
              <c16:uniqueId val="{00000005-7549-4F36-ABC7-ADA141F97FD6}"/>
            </c:ext>
          </c:extLst>
        </c:ser>
        <c:ser>
          <c:idx val="6"/>
          <c:order val="6"/>
          <c:tx>
            <c:strRef>
              <c:f>Sheet1!$H$1</c:f>
              <c:strCache>
                <c:ptCount val="1"/>
                <c:pt idx="0">
                  <c:v>nukperu</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Sheet1!$H$2:$H$16</c:f>
              <c:numCache>
                <c:formatCode>General</c:formatCode>
                <c:ptCount val="15"/>
              </c:numCache>
            </c:numRef>
          </c:val>
          <c:smooth val="0"/>
          <c:extLst>
            <c:ext xmlns:c16="http://schemas.microsoft.com/office/drawing/2014/chart" uri="{C3380CC4-5D6E-409C-BE32-E72D297353CC}">
              <c16:uniqueId val="{00000006-7549-4F36-ABC7-ADA141F97FD6}"/>
            </c:ext>
          </c:extLst>
        </c:ser>
        <c:ser>
          <c:idx val="7"/>
          <c:order val="7"/>
          <c:tx>
            <c:strRef>
              <c:f>Sheet1!$I$1</c:f>
              <c:strCache>
                <c:ptCount val="1"/>
                <c:pt idx="0">
                  <c:v>philipsaventmx</c:v>
                </c:pt>
              </c:strCache>
            </c:strRef>
          </c:tx>
          <c:spPr>
            <a:ln w="28575" cap="rnd">
              <a:solidFill>
                <a:schemeClr val="accent2">
                  <a:lumMod val="60000"/>
                </a:schemeClr>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Sheet1!$I$2:$I$16</c:f>
              <c:numCache>
                <c:formatCode>General</c:formatCode>
                <c:ptCount val="15"/>
              </c:numCache>
            </c:numRef>
          </c:val>
          <c:smooth val="0"/>
          <c:extLst>
            <c:ext xmlns:c16="http://schemas.microsoft.com/office/drawing/2014/chart" uri="{C3380CC4-5D6E-409C-BE32-E72D297353CC}">
              <c16:uniqueId val="{00000007-7549-4F36-ABC7-ADA141F97FD6}"/>
            </c:ext>
          </c:extLst>
        </c:ser>
        <c:ser>
          <c:idx val="8"/>
          <c:order val="8"/>
          <c:tx>
            <c:strRef>
              <c:f>Sheet1!$J$1</c:f>
              <c:strCache>
                <c:ptCount val="1"/>
                <c:pt idx="0">
                  <c:v>philipsaventpty</c:v>
                </c:pt>
              </c:strCache>
            </c:strRef>
          </c:tx>
          <c:spPr>
            <a:ln w="28575" cap="rnd">
              <a:solidFill>
                <a:schemeClr val="accent3">
                  <a:lumMod val="60000"/>
                </a:schemeClr>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Sheet1!$J$2:$J$16</c:f>
              <c:numCache>
                <c:formatCode>General</c:formatCode>
                <c:ptCount val="15"/>
              </c:numCache>
            </c:numRef>
          </c:val>
          <c:smooth val="0"/>
          <c:extLst>
            <c:ext xmlns:c16="http://schemas.microsoft.com/office/drawing/2014/chart" uri="{C3380CC4-5D6E-409C-BE32-E72D297353CC}">
              <c16:uniqueId val="{00000008-7549-4F36-ABC7-ADA141F97FD6}"/>
            </c:ext>
          </c:extLst>
        </c:ser>
        <c:ser>
          <c:idx val="9"/>
          <c:order val="9"/>
          <c:tx>
            <c:strRef>
              <c:f>Sheet1!$K$1</c:f>
              <c:strCache>
                <c:ptCount val="1"/>
                <c:pt idx="0">
                  <c:v>philipsperuavent</c:v>
                </c:pt>
              </c:strCache>
            </c:strRef>
          </c:tx>
          <c:spPr>
            <a:ln w="28575" cap="rnd">
              <a:solidFill>
                <a:schemeClr val="accent4">
                  <a:lumMod val="60000"/>
                </a:schemeClr>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Sheet1!$K$2:$K$16</c:f>
              <c:numCache>
                <c:formatCode>General</c:formatCode>
                <c:ptCount val="15"/>
              </c:numCache>
            </c:numRef>
          </c:val>
          <c:smooth val="0"/>
          <c:extLst>
            <c:ext xmlns:c16="http://schemas.microsoft.com/office/drawing/2014/chart" uri="{C3380CC4-5D6E-409C-BE32-E72D297353CC}">
              <c16:uniqueId val="{00000009-7549-4F36-ABC7-ADA141F97FD6}"/>
            </c:ext>
          </c:extLst>
        </c:ser>
        <c:dLbls>
          <c:showLegendKey val="0"/>
          <c:showVal val="0"/>
          <c:showCatName val="0"/>
          <c:showSerName val="0"/>
          <c:showPercent val="0"/>
          <c:showBubbleSize val="0"/>
        </c:dLbls>
        <c:smooth val="0"/>
        <c:axId val="419248520"/>
        <c:axId val="403923648"/>
      </c:lineChart>
      <c:dateAx>
        <c:axId val="419248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923648"/>
        <c:crosses val="autoZero"/>
        <c:auto val="1"/>
        <c:lblOffset val="100"/>
        <c:baseTimeUnit val="days"/>
      </c:dateAx>
      <c:valAx>
        <c:axId val="40392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4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dr.browns_chile</c:v>
                </c:pt>
              </c:strCache>
            </c:strRef>
          </c:tx>
          <c:spPr>
            <a:solidFill>
              <a:schemeClr val="accent1"/>
            </a:solidFill>
            <a:ln>
              <a:noFill/>
            </a:ln>
            <a:effectLst/>
          </c:spPr>
          <c:invertIfNegative val="0"/>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0-DE7E-45E8-B703-AC08CD706BA6}"/>
            </c:ext>
          </c:extLst>
        </c:ser>
        <c:ser>
          <c:idx val="1"/>
          <c:order val="1"/>
          <c:tx>
            <c:strRef>
              <c:f>Sheet1!$C$1</c:f>
              <c:strCache>
                <c:ptCount val="1"/>
                <c:pt idx="0">
                  <c:v>medela_colombia</c:v>
                </c:pt>
              </c:strCache>
            </c:strRef>
          </c:tx>
          <c:spPr>
            <a:solidFill>
              <a:schemeClr val="accent2"/>
            </a:solidFill>
            <a:ln>
              <a:noFill/>
            </a:ln>
            <a:effectLst/>
          </c:spPr>
          <c:invertIfNegative val="0"/>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1-DE7E-45E8-B703-AC08CD706BA6}"/>
            </c:ext>
          </c:extLst>
        </c:ser>
        <c:ser>
          <c:idx val="2"/>
          <c:order val="2"/>
          <c:tx>
            <c:strRef>
              <c:f>Sheet1!$D$1</c:f>
              <c:strCache>
                <c:ptCount val="1"/>
                <c:pt idx="0">
                  <c:v>medelachile</c:v>
                </c:pt>
              </c:strCache>
            </c:strRef>
          </c:tx>
          <c:spPr>
            <a:solidFill>
              <a:schemeClr val="accent3"/>
            </a:solidFill>
            <a:ln>
              <a:noFill/>
            </a:ln>
            <a:effectLst/>
          </c:spPr>
          <c:invertIfNegative val="0"/>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2-DE7E-45E8-B703-AC08CD706BA6}"/>
            </c:ext>
          </c:extLst>
        </c:ser>
        <c:ser>
          <c:idx val="3"/>
          <c:order val="3"/>
          <c:tx>
            <c:strRef>
              <c:f>Sheet1!$E$1</c:f>
              <c:strCache>
                <c:ptCount val="1"/>
                <c:pt idx="0">
                  <c:v>medelaperu</c:v>
                </c:pt>
              </c:strCache>
            </c:strRef>
          </c:tx>
          <c:spPr>
            <a:solidFill>
              <a:schemeClr val="accent4"/>
            </a:solidFill>
            <a:ln>
              <a:noFill/>
            </a:ln>
            <a:effectLst/>
          </c:spPr>
          <c:invertIfNegative val="0"/>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Sheet1!$E$2:$E$16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3-DE7E-45E8-B703-AC08CD706BA6}"/>
            </c:ext>
          </c:extLst>
        </c:ser>
        <c:ser>
          <c:idx val="4"/>
          <c:order val="4"/>
          <c:tx>
            <c:strRef>
              <c:f>Sheet1!$F$1</c:f>
              <c:strCache>
                <c:ptCount val="1"/>
                <c:pt idx="0">
                  <c:v>nukcolombia</c:v>
                </c:pt>
              </c:strCache>
            </c:strRef>
          </c:tx>
          <c:spPr>
            <a:solidFill>
              <a:schemeClr val="accent5"/>
            </a:solidFill>
            <a:ln>
              <a:noFill/>
            </a:ln>
            <a:effectLst/>
          </c:spPr>
          <c:invertIfNegative val="0"/>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Sheet1!$F$2:$F$16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4-DE7E-45E8-B703-AC08CD706BA6}"/>
            </c:ext>
          </c:extLst>
        </c:ser>
        <c:ser>
          <c:idx val="5"/>
          <c:order val="5"/>
          <c:tx>
            <c:strRef>
              <c:f>Sheet1!$G$1</c:f>
              <c:strCache>
                <c:ptCount val="1"/>
                <c:pt idx="0">
                  <c:v>nukecuador</c:v>
                </c:pt>
              </c:strCache>
            </c:strRef>
          </c:tx>
          <c:spPr>
            <a:solidFill>
              <a:schemeClr val="accent6"/>
            </a:solidFill>
            <a:ln>
              <a:noFill/>
            </a:ln>
            <a:effectLst/>
          </c:spPr>
          <c:invertIfNegative val="0"/>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Sheet1!$G$2:$G$16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5-DE7E-45E8-B703-AC08CD706BA6}"/>
            </c:ext>
          </c:extLst>
        </c:ser>
        <c:ser>
          <c:idx val="6"/>
          <c:order val="6"/>
          <c:tx>
            <c:strRef>
              <c:f>Sheet1!$H$1</c:f>
              <c:strCache>
                <c:ptCount val="1"/>
                <c:pt idx="0">
                  <c:v>nukperu</c:v>
                </c:pt>
              </c:strCache>
            </c:strRef>
          </c:tx>
          <c:spPr>
            <a:solidFill>
              <a:schemeClr val="accent1">
                <a:lumMod val="60000"/>
              </a:schemeClr>
            </a:solidFill>
            <a:ln>
              <a:noFill/>
            </a:ln>
            <a:effectLst/>
          </c:spPr>
          <c:invertIfNegative val="0"/>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Sheet1!$H$2:$H$16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6-DE7E-45E8-B703-AC08CD706BA6}"/>
            </c:ext>
          </c:extLst>
        </c:ser>
        <c:ser>
          <c:idx val="7"/>
          <c:order val="7"/>
          <c:tx>
            <c:strRef>
              <c:f>Sheet1!$I$1</c:f>
              <c:strCache>
                <c:ptCount val="1"/>
                <c:pt idx="0">
                  <c:v>philipsaventmx</c:v>
                </c:pt>
              </c:strCache>
            </c:strRef>
          </c:tx>
          <c:spPr>
            <a:solidFill>
              <a:schemeClr val="accent2">
                <a:lumMod val="60000"/>
              </a:schemeClr>
            </a:solidFill>
            <a:ln>
              <a:noFill/>
            </a:ln>
            <a:effectLst/>
          </c:spPr>
          <c:invertIfNegative val="0"/>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Sheet1!$I$2:$I$16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7-DE7E-45E8-B703-AC08CD706BA6}"/>
            </c:ext>
          </c:extLst>
        </c:ser>
        <c:ser>
          <c:idx val="8"/>
          <c:order val="8"/>
          <c:tx>
            <c:strRef>
              <c:f>Sheet1!$J$1</c:f>
              <c:strCache>
                <c:ptCount val="1"/>
                <c:pt idx="0">
                  <c:v>philipsaventpty</c:v>
                </c:pt>
              </c:strCache>
            </c:strRef>
          </c:tx>
          <c:spPr>
            <a:solidFill>
              <a:schemeClr val="accent3">
                <a:lumMod val="60000"/>
              </a:schemeClr>
            </a:solidFill>
            <a:ln>
              <a:noFill/>
            </a:ln>
            <a:effectLst/>
          </c:spPr>
          <c:invertIfNegative val="0"/>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Sheet1!$J$2:$J$16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8-DE7E-45E8-B703-AC08CD706BA6}"/>
            </c:ext>
          </c:extLst>
        </c:ser>
        <c:ser>
          <c:idx val="9"/>
          <c:order val="9"/>
          <c:tx>
            <c:strRef>
              <c:f>Sheet1!$K$1</c:f>
              <c:strCache>
                <c:ptCount val="1"/>
                <c:pt idx="0">
                  <c:v>philipsperuavent</c:v>
                </c:pt>
              </c:strCache>
            </c:strRef>
          </c:tx>
          <c:spPr>
            <a:solidFill>
              <a:schemeClr val="accent4">
                <a:lumMod val="60000"/>
              </a:schemeClr>
            </a:solidFill>
            <a:ln>
              <a:noFill/>
            </a:ln>
            <a:effectLst/>
          </c:spPr>
          <c:invertIfNegative val="0"/>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Sheet1!$K$2:$K$16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9-DE7E-45E8-B703-AC08CD706BA6}"/>
            </c:ext>
          </c:extLst>
        </c:ser>
        <c:dLbls>
          <c:showLegendKey val="0"/>
          <c:showVal val="0"/>
          <c:showCatName val="0"/>
          <c:showSerName val="0"/>
          <c:showPercent val="0"/>
          <c:showBubbleSize val="0"/>
        </c:dLbls>
        <c:gapWidth val="182"/>
        <c:axId val="480900600"/>
        <c:axId val="480902568"/>
      </c:barChart>
      <c:dateAx>
        <c:axId val="48090060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902568"/>
        <c:crosses val="autoZero"/>
        <c:auto val="1"/>
        <c:lblOffset val="100"/>
        <c:baseTimeUnit val="days"/>
      </c:dateAx>
      <c:valAx>
        <c:axId val="4809025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90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dr.browns_chile</c:v>
                </c:pt>
              </c:strCache>
            </c:strRef>
          </c:tx>
          <c:spPr>
            <a:ln w="28575" cap="rnd">
              <a:solidFill>
                <a:schemeClr val="accent1"/>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15</c:v>
                </c:pt>
                <c:pt idx="11">
                  <c:v>0</c:v>
                </c:pt>
                <c:pt idx="12">
                  <c:v>0</c:v>
                </c:pt>
                <c:pt idx="13">
                  <c:v>16</c:v>
                </c:pt>
                <c:pt idx="14">
                  <c:v>11</c:v>
                </c:pt>
              </c:numCache>
            </c:numRef>
          </c:val>
          <c:smooth val="0"/>
          <c:extLst>
            <c:ext xmlns:c16="http://schemas.microsoft.com/office/drawing/2014/chart" uri="{C3380CC4-5D6E-409C-BE32-E72D297353CC}">
              <c16:uniqueId val="{00000000-457C-4133-BB7D-D41F3C1B728A}"/>
            </c:ext>
          </c:extLst>
        </c:ser>
        <c:ser>
          <c:idx val="1"/>
          <c:order val="1"/>
          <c:tx>
            <c:strRef>
              <c:f>Sheet1!$C$1</c:f>
              <c:strCache>
                <c:ptCount val="1"/>
                <c:pt idx="0">
                  <c:v>medela_colombia</c:v>
                </c:pt>
              </c:strCache>
            </c:strRef>
          </c:tx>
          <c:spPr>
            <a:ln w="28575" cap="rnd">
              <a:solidFill>
                <a:schemeClr val="accent2"/>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Sheet1!$C$2:$C$16</c:f>
              <c:numCache>
                <c:formatCode>General</c:formatCode>
                <c:ptCount val="15"/>
                <c:pt idx="0">
                  <c:v>0</c:v>
                </c:pt>
                <c:pt idx="1">
                  <c:v>0</c:v>
                </c:pt>
                <c:pt idx="2">
                  <c:v>0</c:v>
                </c:pt>
                <c:pt idx="3">
                  <c:v>0</c:v>
                </c:pt>
                <c:pt idx="4">
                  <c:v>0</c:v>
                </c:pt>
                <c:pt idx="5">
                  <c:v>0</c:v>
                </c:pt>
                <c:pt idx="6">
                  <c:v>0</c:v>
                </c:pt>
                <c:pt idx="7">
                  <c:v>0</c:v>
                </c:pt>
                <c:pt idx="8">
                  <c:v>4</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457C-4133-BB7D-D41F3C1B728A}"/>
            </c:ext>
          </c:extLst>
        </c:ser>
        <c:ser>
          <c:idx val="2"/>
          <c:order val="2"/>
          <c:tx>
            <c:strRef>
              <c:f>Sheet1!$D$1</c:f>
              <c:strCache>
                <c:ptCount val="1"/>
                <c:pt idx="0">
                  <c:v>medelachile</c:v>
                </c:pt>
              </c:strCache>
            </c:strRef>
          </c:tx>
          <c:spPr>
            <a:ln w="28575" cap="rnd">
              <a:solidFill>
                <a:schemeClr val="accent3"/>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Sheet1!$D$2:$D$16</c:f>
              <c:numCache>
                <c:formatCode>General</c:formatCode>
                <c:ptCount val="15"/>
                <c:pt idx="0">
                  <c:v>0</c:v>
                </c:pt>
                <c:pt idx="1">
                  <c:v>11</c:v>
                </c:pt>
                <c:pt idx="2">
                  <c:v>27</c:v>
                </c:pt>
                <c:pt idx="3">
                  <c:v>26</c:v>
                </c:pt>
                <c:pt idx="4">
                  <c:v>0</c:v>
                </c:pt>
                <c:pt idx="5">
                  <c:v>0</c:v>
                </c:pt>
                <c:pt idx="6">
                  <c:v>0</c:v>
                </c:pt>
                <c:pt idx="7">
                  <c:v>851</c:v>
                </c:pt>
                <c:pt idx="8">
                  <c:v>0</c:v>
                </c:pt>
                <c:pt idx="9">
                  <c:v>11</c:v>
                </c:pt>
                <c:pt idx="10">
                  <c:v>9</c:v>
                </c:pt>
                <c:pt idx="11">
                  <c:v>0</c:v>
                </c:pt>
                <c:pt idx="12">
                  <c:v>0</c:v>
                </c:pt>
                <c:pt idx="13">
                  <c:v>0</c:v>
                </c:pt>
                <c:pt idx="14">
                  <c:v>9</c:v>
                </c:pt>
              </c:numCache>
            </c:numRef>
          </c:val>
          <c:smooth val="0"/>
          <c:extLst>
            <c:ext xmlns:c16="http://schemas.microsoft.com/office/drawing/2014/chart" uri="{C3380CC4-5D6E-409C-BE32-E72D297353CC}">
              <c16:uniqueId val="{00000002-457C-4133-BB7D-D41F3C1B728A}"/>
            </c:ext>
          </c:extLst>
        </c:ser>
        <c:ser>
          <c:idx val="3"/>
          <c:order val="3"/>
          <c:tx>
            <c:strRef>
              <c:f>Sheet1!$E$1</c:f>
              <c:strCache>
                <c:ptCount val="1"/>
                <c:pt idx="0">
                  <c:v>medelaperu</c:v>
                </c:pt>
              </c:strCache>
            </c:strRef>
          </c:tx>
          <c:spPr>
            <a:ln w="28575" cap="rnd">
              <a:solidFill>
                <a:schemeClr val="accent4"/>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Sheet1!$E$2:$E$16</c:f>
              <c:numCache>
                <c:formatCode>General</c:formatCode>
                <c:ptCount val="15"/>
                <c:pt idx="0">
                  <c:v>7</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3-457C-4133-BB7D-D41F3C1B728A}"/>
            </c:ext>
          </c:extLst>
        </c:ser>
        <c:ser>
          <c:idx val="4"/>
          <c:order val="4"/>
          <c:tx>
            <c:strRef>
              <c:f>Sheet1!$F$1</c:f>
              <c:strCache>
                <c:ptCount val="1"/>
                <c:pt idx="0">
                  <c:v>nukcolombia</c:v>
                </c:pt>
              </c:strCache>
            </c:strRef>
          </c:tx>
          <c:spPr>
            <a:ln w="28575" cap="rnd">
              <a:solidFill>
                <a:schemeClr val="accent5"/>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Sheet1!$F$2:$F$16</c:f>
              <c:numCache>
                <c:formatCode>General</c:formatCode>
                <c:ptCount val="15"/>
                <c:pt idx="0">
                  <c:v>0</c:v>
                </c:pt>
                <c:pt idx="1">
                  <c:v>0</c:v>
                </c:pt>
                <c:pt idx="2">
                  <c:v>0</c:v>
                </c:pt>
                <c:pt idx="3">
                  <c:v>0</c:v>
                </c:pt>
                <c:pt idx="4">
                  <c:v>0</c:v>
                </c:pt>
                <c:pt idx="5">
                  <c:v>0</c:v>
                </c:pt>
                <c:pt idx="6">
                  <c:v>0</c:v>
                </c:pt>
                <c:pt idx="7">
                  <c:v>1</c:v>
                </c:pt>
                <c:pt idx="8">
                  <c:v>1</c:v>
                </c:pt>
                <c:pt idx="9">
                  <c:v>1</c:v>
                </c:pt>
                <c:pt idx="10">
                  <c:v>1</c:v>
                </c:pt>
                <c:pt idx="11">
                  <c:v>0</c:v>
                </c:pt>
                <c:pt idx="12">
                  <c:v>0</c:v>
                </c:pt>
                <c:pt idx="13">
                  <c:v>0</c:v>
                </c:pt>
                <c:pt idx="14">
                  <c:v>0</c:v>
                </c:pt>
              </c:numCache>
            </c:numRef>
          </c:val>
          <c:smooth val="0"/>
          <c:extLst>
            <c:ext xmlns:c16="http://schemas.microsoft.com/office/drawing/2014/chart" uri="{C3380CC4-5D6E-409C-BE32-E72D297353CC}">
              <c16:uniqueId val="{00000004-457C-4133-BB7D-D41F3C1B728A}"/>
            </c:ext>
          </c:extLst>
        </c:ser>
        <c:ser>
          <c:idx val="5"/>
          <c:order val="5"/>
          <c:tx>
            <c:strRef>
              <c:f>Sheet1!$G$1</c:f>
              <c:strCache>
                <c:ptCount val="1"/>
                <c:pt idx="0">
                  <c:v>nukecuador</c:v>
                </c:pt>
              </c:strCache>
            </c:strRef>
          </c:tx>
          <c:spPr>
            <a:ln w="28575" cap="rnd">
              <a:solidFill>
                <a:schemeClr val="accent6"/>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Sheet1!$G$2:$G$16</c:f>
              <c:numCache>
                <c:formatCode>General</c:formatCode>
                <c:ptCount val="15"/>
                <c:pt idx="0">
                  <c:v>0</c:v>
                </c:pt>
                <c:pt idx="1">
                  <c:v>2</c:v>
                </c:pt>
                <c:pt idx="2">
                  <c:v>5</c:v>
                </c:pt>
                <c:pt idx="3">
                  <c:v>3</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5-457C-4133-BB7D-D41F3C1B728A}"/>
            </c:ext>
          </c:extLst>
        </c:ser>
        <c:ser>
          <c:idx val="6"/>
          <c:order val="6"/>
          <c:tx>
            <c:strRef>
              <c:f>Sheet1!$H$1</c:f>
              <c:strCache>
                <c:ptCount val="1"/>
                <c:pt idx="0">
                  <c:v>nukperu</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Sheet1!$H$2:$H$16</c:f>
              <c:numCache>
                <c:formatCode>General</c:formatCode>
                <c:ptCount val="15"/>
                <c:pt idx="0">
                  <c:v>0</c:v>
                </c:pt>
                <c:pt idx="1">
                  <c:v>5</c:v>
                </c:pt>
                <c:pt idx="2">
                  <c:v>0</c:v>
                </c:pt>
                <c:pt idx="3">
                  <c:v>8</c:v>
                </c:pt>
                <c:pt idx="4">
                  <c:v>119</c:v>
                </c:pt>
                <c:pt idx="5">
                  <c:v>0</c:v>
                </c:pt>
                <c:pt idx="6">
                  <c:v>4</c:v>
                </c:pt>
                <c:pt idx="7">
                  <c:v>0</c:v>
                </c:pt>
                <c:pt idx="8">
                  <c:v>0</c:v>
                </c:pt>
                <c:pt idx="9">
                  <c:v>0</c:v>
                </c:pt>
                <c:pt idx="10">
                  <c:v>4</c:v>
                </c:pt>
                <c:pt idx="11">
                  <c:v>0</c:v>
                </c:pt>
                <c:pt idx="12">
                  <c:v>0</c:v>
                </c:pt>
                <c:pt idx="13">
                  <c:v>6</c:v>
                </c:pt>
                <c:pt idx="14">
                  <c:v>0</c:v>
                </c:pt>
              </c:numCache>
            </c:numRef>
          </c:val>
          <c:smooth val="0"/>
          <c:extLst>
            <c:ext xmlns:c16="http://schemas.microsoft.com/office/drawing/2014/chart" uri="{C3380CC4-5D6E-409C-BE32-E72D297353CC}">
              <c16:uniqueId val="{00000006-457C-4133-BB7D-D41F3C1B728A}"/>
            </c:ext>
          </c:extLst>
        </c:ser>
        <c:ser>
          <c:idx val="7"/>
          <c:order val="7"/>
          <c:tx>
            <c:strRef>
              <c:f>Sheet1!$I$1</c:f>
              <c:strCache>
                <c:ptCount val="1"/>
                <c:pt idx="0">
                  <c:v>philipsaventmx</c:v>
                </c:pt>
              </c:strCache>
            </c:strRef>
          </c:tx>
          <c:spPr>
            <a:ln w="28575" cap="rnd">
              <a:solidFill>
                <a:schemeClr val="accent2">
                  <a:lumMod val="60000"/>
                </a:schemeClr>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Sheet1!$I$2:$I$16</c:f>
              <c:numCache>
                <c:formatCode>General</c:formatCode>
                <c:ptCount val="15"/>
                <c:pt idx="0">
                  <c:v>6</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7-457C-4133-BB7D-D41F3C1B728A}"/>
            </c:ext>
          </c:extLst>
        </c:ser>
        <c:ser>
          <c:idx val="8"/>
          <c:order val="8"/>
          <c:tx>
            <c:strRef>
              <c:f>Sheet1!$J$1</c:f>
              <c:strCache>
                <c:ptCount val="1"/>
                <c:pt idx="0">
                  <c:v>philipsaventpty</c:v>
                </c:pt>
              </c:strCache>
            </c:strRef>
          </c:tx>
          <c:spPr>
            <a:ln w="28575" cap="rnd">
              <a:solidFill>
                <a:schemeClr val="accent3">
                  <a:lumMod val="60000"/>
                </a:schemeClr>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Sheet1!$J$2:$J$16</c:f>
              <c:numCache>
                <c:formatCode>General</c:formatCode>
                <c:ptCount val="15"/>
                <c:pt idx="0">
                  <c:v>0</c:v>
                </c:pt>
                <c:pt idx="1">
                  <c:v>0</c:v>
                </c:pt>
                <c:pt idx="2">
                  <c:v>20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8-457C-4133-BB7D-D41F3C1B728A}"/>
            </c:ext>
          </c:extLst>
        </c:ser>
        <c:ser>
          <c:idx val="9"/>
          <c:order val="9"/>
          <c:tx>
            <c:strRef>
              <c:f>Sheet1!$K$1</c:f>
              <c:strCache>
                <c:ptCount val="1"/>
                <c:pt idx="0">
                  <c:v>philipsperuavent</c:v>
                </c:pt>
              </c:strCache>
            </c:strRef>
          </c:tx>
          <c:spPr>
            <a:ln w="28575" cap="rnd">
              <a:solidFill>
                <a:schemeClr val="accent4">
                  <a:lumMod val="60000"/>
                </a:schemeClr>
              </a:solidFill>
              <a:round/>
            </a:ln>
            <a:effectLst/>
          </c:spPr>
          <c:marker>
            <c:symbol val="none"/>
          </c:marker>
          <c:cat>
            <c:numRef>
              <c:f>Sheet1!$A$2:$A$16</c:f>
              <c:numCache>
                <c:formatCode>m/d/yyyy</c:formatCode>
                <c:ptCount val="15"/>
                <c:pt idx="0">
                  <c:v>44733</c:v>
                </c:pt>
                <c:pt idx="1">
                  <c:v>44734</c:v>
                </c:pt>
                <c:pt idx="2">
                  <c:v>44735</c:v>
                </c:pt>
                <c:pt idx="3">
                  <c:v>44736</c:v>
                </c:pt>
                <c:pt idx="4">
                  <c:v>44737</c:v>
                </c:pt>
                <c:pt idx="5">
                  <c:v>44738</c:v>
                </c:pt>
                <c:pt idx="6">
                  <c:v>44739</c:v>
                </c:pt>
                <c:pt idx="7">
                  <c:v>44740</c:v>
                </c:pt>
                <c:pt idx="8">
                  <c:v>44741</c:v>
                </c:pt>
                <c:pt idx="9">
                  <c:v>44742</c:v>
                </c:pt>
                <c:pt idx="10">
                  <c:v>44743</c:v>
                </c:pt>
                <c:pt idx="11">
                  <c:v>44744</c:v>
                </c:pt>
                <c:pt idx="12">
                  <c:v>44745</c:v>
                </c:pt>
                <c:pt idx="13">
                  <c:v>44746</c:v>
                </c:pt>
                <c:pt idx="14">
                  <c:v>44747</c:v>
                </c:pt>
              </c:numCache>
            </c:numRef>
          </c:cat>
          <c:val>
            <c:numRef>
              <c:f>Sheet1!$K$2:$K$16</c:f>
              <c:numCache>
                <c:formatCode>General</c:formatCode>
                <c:ptCount val="15"/>
                <c:pt idx="0">
                  <c:v>0</c:v>
                </c:pt>
                <c:pt idx="1">
                  <c:v>0</c:v>
                </c:pt>
                <c:pt idx="2">
                  <c:v>0</c:v>
                </c:pt>
                <c:pt idx="3">
                  <c:v>4</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9-457C-4133-BB7D-D41F3C1B728A}"/>
            </c:ext>
          </c:extLst>
        </c:ser>
        <c:dLbls>
          <c:showLegendKey val="0"/>
          <c:showVal val="0"/>
          <c:showCatName val="0"/>
          <c:showSerName val="0"/>
          <c:showPercent val="0"/>
          <c:showBubbleSize val="0"/>
        </c:dLbls>
        <c:smooth val="0"/>
        <c:axId val="480899616"/>
        <c:axId val="480896008"/>
      </c:lineChart>
      <c:dateAx>
        <c:axId val="480899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896008"/>
        <c:crosses val="autoZero"/>
        <c:auto val="1"/>
        <c:lblOffset val="100"/>
        <c:baseTimeUnit val="days"/>
      </c:dateAx>
      <c:valAx>
        <c:axId val="48089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899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CB9BA-77F1-4527-800A-C8FB7A448E65}"/>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A5B23390-AA14-4BB9-ABFC-31E4E63D3B7C}"/>
              </a:ext>
            </a:extLst>
          </p:cNvPr>
          <p:cNvSpPr>
            <a:spLocks noGrp="1"/>
          </p:cNvSpPr>
          <p:nvPr>
            <p:ph type="subTitle" idx="1"/>
          </p:nvPr>
        </p:nvSpPr>
        <p:spPr/>
        <p:txBody>
          <a:bodyPr/>
          <a:lstStyle/>
          <a:p>
            <a:r>
              <a:rPr lang="en-US"/>
              <a:t>Tendenze Group</a:t>
            </a:r>
          </a:p>
        </p:txBody>
      </p:sp>
    </p:spTree>
    <p:extLst>
      <p:ext uri="{BB962C8B-B14F-4D97-AF65-F5344CB8AC3E}">
        <p14:creationId xmlns:p14="http://schemas.microsoft.com/office/powerpoint/2010/main" val="3303907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C7160-025A-4EC3-97C9-615FC8603B1C}"/>
              </a:ext>
            </a:extLst>
          </p:cNvPr>
          <p:cNvSpPr>
            <a:spLocks noGrp="1"/>
          </p:cNvSpPr>
          <p:nvPr>
            <p:ph type="title"/>
          </p:nvPr>
        </p:nvSpPr>
        <p:spPr/>
        <p:txBody>
          <a:bodyPr/>
          <a:lstStyle/>
          <a:p>
            <a:r>
              <a:rPr lang="en-US"/>
              <a:t>Instagram Key Metrics Table | All profiles</a:t>
            </a:r>
          </a:p>
        </p:txBody>
      </p:sp>
      <p:graphicFrame>
        <p:nvGraphicFramePr>
          <p:cNvPr id="5" name="Table Placeholder 4">
            <a:extLst>
              <a:ext uri="{FF2B5EF4-FFF2-40B4-BE49-F238E27FC236}">
                <a16:creationId xmlns:a16="http://schemas.microsoft.com/office/drawing/2014/main" id="{E9B69ED6-B3CE-47BC-9880-7D02448AE5FD}"/>
              </a:ext>
            </a:extLst>
          </p:cNvPr>
          <p:cNvGraphicFramePr>
            <a:graphicFrameLocks noGrp="1"/>
          </p:cNvGraphicFramePr>
          <p:nvPr>
            <p:ph type="tbl" sz="quarter" idx="13"/>
            <p:extLst>
              <p:ext uri="{D42A27DB-BD31-4B8C-83A1-F6EECF244321}">
                <p14:modId xmlns:p14="http://schemas.microsoft.com/office/powerpoint/2010/main" val="2976356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504646853"/>
                    </a:ext>
                  </a:extLst>
                </a:gridCol>
                <a:gridCol w="576072">
                  <a:extLst>
                    <a:ext uri="{9D8B030D-6E8A-4147-A177-3AD203B41FA5}">
                      <a16:colId xmlns:a16="http://schemas.microsoft.com/office/drawing/2014/main" val="3055423828"/>
                    </a:ext>
                  </a:extLst>
                </a:gridCol>
                <a:gridCol w="576072">
                  <a:extLst>
                    <a:ext uri="{9D8B030D-6E8A-4147-A177-3AD203B41FA5}">
                      <a16:colId xmlns:a16="http://schemas.microsoft.com/office/drawing/2014/main" val="4136772168"/>
                    </a:ext>
                  </a:extLst>
                </a:gridCol>
                <a:gridCol w="576072">
                  <a:extLst>
                    <a:ext uri="{9D8B030D-6E8A-4147-A177-3AD203B41FA5}">
                      <a16:colId xmlns:a16="http://schemas.microsoft.com/office/drawing/2014/main" val="3699854892"/>
                    </a:ext>
                  </a:extLst>
                </a:gridCol>
                <a:gridCol w="576072">
                  <a:extLst>
                    <a:ext uri="{9D8B030D-6E8A-4147-A177-3AD203B41FA5}">
                      <a16:colId xmlns:a16="http://schemas.microsoft.com/office/drawing/2014/main" val="1084300590"/>
                    </a:ext>
                  </a:extLst>
                </a:gridCol>
                <a:gridCol w="576072">
                  <a:extLst>
                    <a:ext uri="{9D8B030D-6E8A-4147-A177-3AD203B41FA5}">
                      <a16:colId xmlns:a16="http://schemas.microsoft.com/office/drawing/2014/main" val="3971944834"/>
                    </a:ext>
                  </a:extLst>
                </a:gridCol>
                <a:gridCol w="576072">
                  <a:extLst>
                    <a:ext uri="{9D8B030D-6E8A-4147-A177-3AD203B41FA5}">
                      <a16:colId xmlns:a16="http://schemas.microsoft.com/office/drawing/2014/main" val="593764337"/>
                    </a:ext>
                  </a:extLst>
                </a:gridCol>
                <a:gridCol w="576072">
                  <a:extLst>
                    <a:ext uri="{9D8B030D-6E8A-4147-A177-3AD203B41FA5}">
                      <a16:colId xmlns:a16="http://schemas.microsoft.com/office/drawing/2014/main" val="2192028220"/>
                    </a:ext>
                  </a:extLst>
                </a:gridCol>
                <a:gridCol w="576072">
                  <a:extLst>
                    <a:ext uri="{9D8B030D-6E8A-4147-A177-3AD203B41FA5}">
                      <a16:colId xmlns:a16="http://schemas.microsoft.com/office/drawing/2014/main" val="2543004078"/>
                    </a:ext>
                  </a:extLst>
                </a:gridCol>
                <a:gridCol w="576072">
                  <a:extLst>
                    <a:ext uri="{9D8B030D-6E8A-4147-A177-3AD203B41FA5}">
                      <a16:colId xmlns:a16="http://schemas.microsoft.com/office/drawing/2014/main" val="3210226679"/>
                    </a:ext>
                  </a:extLst>
                </a:gridCol>
                <a:gridCol w="576072">
                  <a:extLst>
                    <a:ext uri="{9D8B030D-6E8A-4147-A177-3AD203B41FA5}">
                      <a16:colId xmlns:a16="http://schemas.microsoft.com/office/drawing/2014/main" val="143145157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99935901"/>
                  </a:ext>
                </a:extLst>
              </a:tr>
              <a:tr h="370840">
                <a:tc>
                  <a:txBody>
                    <a:bodyPr/>
                    <a:lstStyle/>
                    <a:p>
                      <a:r>
                        <a:rPr lang="en-US" sz="1000"/>
                        <a:t>dr.browns_chile</a:t>
                      </a:r>
                    </a:p>
                  </a:txBody>
                  <a:tcPr/>
                </a:tc>
                <a:tc>
                  <a:txBody>
                    <a:bodyPr/>
                    <a:lstStyle/>
                    <a:p>
                      <a:r>
                        <a:rPr lang="en-US" sz="1000"/>
                        <a:t>n/a</a:t>
                      </a:r>
                    </a:p>
                  </a:txBody>
                  <a:tcPr/>
                </a:tc>
                <a:tc>
                  <a:txBody>
                    <a:bodyPr/>
                    <a:lstStyle/>
                    <a:p>
                      <a:r>
                        <a:rPr lang="en-US" sz="1000"/>
                        <a:t>n/a</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40</a:t>
                      </a:r>
                    </a:p>
                  </a:txBody>
                  <a:tcPr/>
                </a:tc>
                <a:tc>
                  <a:txBody>
                    <a:bodyPr/>
                    <a:lstStyle/>
                    <a:p>
                      <a:r>
                        <a:rPr lang="en-US" sz="1000"/>
                        <a:t>2</a:t>
                      </a:r>
                    </a:p>
                  </a:txBody>
                  <a:tcPr/>
                </a:tc>
                <a:tc>
                  <a:txBody>
                    <a:bodyPr/>
                    <a:lstStyle/>
                    <a:p>
                      <a:r>
                        <a:rPr lang="en-US" sz="1000"/>
                        <a:t>n/a</a:t>
                      </a:r>
                    </a:p>
                  </a:txBody>
                  <a:tcPr/>
                </a:tc>
                <a:extLst>
                  <a:ext uri="{0D108BD9-81ED-4DB2-BD59-A6C34878D82A}">
                    <a16:rowId xmlns:a16="http://schemas.microsoft.com/office/drawing/2014/main" val="3373293088"/>
                  </a:ext>
                </a:extLst>
              </a:tr>
              <a:tr h="370840">
                <a:tc>
                  <a:txBody>
                    <a:bodyPr/>
                    <a:lstStyle/>
                    <a:p>
                      <a:r>
                        <a:rPr lang="en-US" sz="1000"/>
                        <a:t>medela_colombia</a:t>
                      </a:r>
                    </a:p>
                  </a:txBody>
                  <a:tcPr/>
                </a:tc>
                <a:tc>
                  <a:txBody>
                    <a:bodyPr/>
                    <a:lstStyle/>
                    <a:p>
                      <a:r>
                        <a:rPr lang="en-US" sz="1000"/>
                        <a:t>n/a</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822429330"/>
                  </a:ext>
                </a:extLst>
              </a:tr>
              <a:tr h="370840">
                <a:tc>
                  <a:txBody>
                    <a:bodyPr/>
                    <a:lstStyle/>
                    <a:p>
                      <a:r>
                        <a:rPr lang="en-US" sz="1000"/>
                        <a:t>medelachile</a:t>
                      </a:r>
                    </a:p>
                  </a:txBody>
                  <a:tcPr/>
                </a:tc>
                <a:tc>
                  <a:txBody>
                    <a:bodyPr/>
                    <a:lstStyle/>
                    <a:p>
                      <a:r>
                        <a:rPr lang="en-US" sz="1000"/>
                        <a:t>n/a</a:t>
                      </a:r>
                    </a:p>
                  </a:txBody>
                  <a:tcPr/>
                </a:tc>
                <a:tc>
                  <a:txBody>
                    <a:bodyPr/>
                    <a:lstStyle/>
                    <a:p>
                      <a:r>
                        <a:rPr lang="en-US" sz="1000"/>
                        <a:t>n/a</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7</a:t>
                      </a:r>
                    </a:p>
                  </a:txBody>
                  <a:tcPr/>
                </a:tc>
                <a:tc>
                  <a:txBody>
                    <a:bodyPr/>
                    <a:lstStyle/>
                    <a:p>
                      <a:r>
                        <a:rPr lang="en-US" sz="1000"/>
                        <a:t>428</a:t>
                      </a:r>
                    </a:p>
                  </a:txBody>
                  <a:tcPr/>
                </a:tc>
                <a:tc>
                  <a:txBody>
                    <a:bodyPr/>
                    <a:lstStyle/>
                    <a:p>
                      <a:r>
                        <a:rPr lang="en-US" sz="1000"/>
                        <a:t>516</a:t>
                      </a:r>
                    </a:p>
                  </a:txBody>
                  <a:tcPr/>
                </a:tc>
                <a:tc>
                  <a:txBody>
                    <a:bodyPr/>
                    <a:lstStyle/>
                    <a:p>
                      <a:r>
                        <a:rPr lang="en-US" sz="1000"/>
                        <a:t>n/a</a:t>
                      </a:r>
                    </a:p>
                  </a:txBody>
                  <a:tcPr/>
                </a:tc>
                <a:extLst>
                  <a:ext uri="{0D108BD9-81ED-4DB2-BD59-A6C34878D82A}">
                    <a16:rowId xmlns:a16="http://schemas.microsoft.com/office/drawing/2014/main" val="3423028738"/>
                  </a:ext>
                </a:extLst>
              </a:tr>
              <a:tr h="370840">
                <a:tc>
                  <a:txBody>
                    <a:bodyPr/>
                    <a:lstStyle/>
                    <a:p>
                      <a:r>
                        <a:rPr lang="en-US" sz="1000"/>
                        <a:t>medelaperu</a:t>
                      </a:r>
                    </a:p>
                  </a:txBody>
                  <a:tcPr/>
                </a:tc>
                <a:tc>
                  <a:txBody>
                    <a:bodyPr/>
                    <a:lstStyle/>
                    <a:p>
                      <a:r>
                        <a:rPr lang="en-US" sz="1000"/>
                        <a:t>n/a</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6</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987616488"/>
                  </a:ext>
                </a:extLst>
              </a:tr>
              <a:tr h="370840">
                <a:tc>
                  <a:txBody>
                    <a:bodyPr/>
                    <a:lstStyle/>
                    <a:p>
                      <a:r>
                        <a:rPr lang="en-US" sz="1000"/>
                        <a:t>nukcolombia</a:t>
                      </a:r>
                    </a:p>
                  </a:txBody>
                  <a:tcPr/>
                </a:tc>
                <a:tc>
                  <a:txBody>
                    <a:bodyPr/>
                    <a:lstStyle/>
                    <a:p>
                      <a:r>
                        <a:rPr lang="en-US" sz="1000"/>
                        <a:t>n/a</a:t>
                      </a:r>
                    </a:p>
                  </a:txBody>
                  <a:tcPr/>
                </a:tc>
                <a:tc>
                  <a:txBody>
                    <a:bodyPr/>
                    <a:lstStyle/>
                    <a:p>
                      <a:r>
                        <a:rPr lang="en-US" sz="1000"/>
                        <a:t>n/a</a:t>
                      </a:r>
                    </a:p>
                  </a:txBody>
                  <a:tcPr/>
                </a:tc>
                <a:tc>
                  <a:txBody>
                    <a:bodyPr/>
                    <a:lstStyle/>
                    <a:p>
                      <a:r>
                        <a:rPr lang="en-US" sz="1000"/>
                        <a:t>4</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94351259"/>
                  </a:ext>
                </a:extLst>
              </a:tr>
              <a:tr h="370840">
                <a:tc>
                  <a:txBody>
                    <a:bodyPr/>
                    <a:lstStyle/>
                    <a:p>
                      <a:r>
                        <a:rPr lang="en-US" sz="1000"/>
                        <a:t>nukecuador</a:t>
                      </a:r>
                    </a:p>
                  </a:txBody>
                  <a:tcPr/>
                </a:tc>
                <a:tc>
                  <a:txBody>
                    <a:bodyPr/>
                    <a:lstStyle/>
                    <a:p>
                      <a:r>
                        <a:rPr lang="en-US" sz="1000"/>
                        <a:t>n/a</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10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199317122"/>
                  </a:ext>
                </a:extLst>
              </a:tr>
              <a:tr h="370840">
                <a:tc>
                  <a:txBody>
                    <a:bodyPr/>
                    <a:lstStyle/>
                    <a:p>
                      <a:r>
                        <a:rPr lang="en-US" sz="1000"/>
                        <a:t>nukperu</a:t>
                      </a:r>
                    </a:p>
                  </a:txBody>
                  <a:tcPr/>
                </a:tc>
                <a:tc>
                  <a:txBody>
                    <a:bodyPr/>
                    <a:lstStyle/>
                    <a:p>
                      <a:r>
                        <a:rPr lang="en-US" sz="1000"/>
                        <a:t>n/a</a:t>
                      </a:r>
                    </a:p>
                  </a:txBody>
                  <a:tcPr/>
                </a:tc>
                <a:tc>
                  <a:txBody>
                    <a:bodyPr/>
                    <a:lstStyle/>
                    <a:p>
                      <a:r>
                        <a:rPr lang="en-US" sz="1000"/>
                        <a:t>n/a</a:t>
                      </a:r>
                    </a:p>
                  </a:txBody>
                  <a:tcPr/>
                </a:tc>
                <a:tc>
                  <a:txBody>
                    <a:bodyPr/>
                    <a:lstStyle/>
                    <a:p>
                      <a:r>
                        <a:rPr lang="en-US" sz="1000"/>
                        <a:t>3</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6</a:t>
                      </a:r>
                    </a:p>
                  </a:txBody>
                  <a:tcPr/>
                </a:tc>
                <a:tc>
                  <a:txBody>
                    <a:bodyPr/>
                    <a:lstStyle/>
                    <a:p>
                      <a:r>
                        <a:rPr lang="en-US" sz="1000"/>
                        <a:t>125</a:t>
                      </a:r>
                    </a:p>
                  </a:txBody>
                  <a:tcPr/>
                </a:tc>
                <a:tc>
                  <a:txBody>
                    <a:bodyPr/>
                    <a:lstStyle/>
                    <a:p>
                      <a:r>
                        <a:rPr lang="en-US" sz="1000"/>
                        <a:t>21</a:t>
                      </a:r>
                    </a:p>
                  </a:txBody>
                  <a:tcPr/>
                </a:tc>
                <a:tc>
                  <a:txBody>
                    <a:bodyPr/>
                    <a:lstStyle/>
                    <a:p>
                      <a:r>
                        <a:rPr lang="en-US" sz="1000"/>
                        <a:t>n/a</a:t>
                      </a:r>
                    </a:p>
                  </a:txBody>
                  <a:tcPr/>
                </a:tc>
                <a:extLst>
                  <a:ext uri="{0D108BD9-81ED-4DB2-BD59-A6C34878D82A}">
                    <a16:rowId xmlns:a16="http://schemas.microsoft.com/office/drawing/2014/main" val="3573793747"/>
                  </a:ext>
                </a:extLst>
              </a:tr>
              <a:tr h="370840">
                <a:tc>
                  <a:txBody>
                    <a:bodyPr/>
                    <a:lstStyle/>
                    <a:p>
                      <a:r>
                        <a:rPr lang="en-US" sz="1000"/>
                        <a:t>philipsaventmx</a:t>
                      </a:r>
                    </a:p>
                  </a:txBody>
                  <a:tcPr/>
                </a:tc>
                <a:tc>
                  <a:txBody>
                    <a:bodyPr/>
                    <a:lstStyle/>
                    <a:p>
                      <a:r>
                        <a:rPr lang="en-US" sz="1000"/>
                        <a:t>n/a</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177518909"/>
                  </a:ext>
                </a:extLst>
              </a:tr>
              <a:tr h="370840">
                <a:tc>
                  <a:txBody>
                    <a:bodyPr/>
                    <a:lstStyle/>
                    <a:p>
                      <a:r>
                        <a:rPr lang="en-US" sz="1000"/>
                        <a:t>philipsaventpty</a:t>
                      </a:r>
                    </a:p>
                  </a:txBody>
                  <a:tcPr/>
                </a:tc>
                <a:tc>
                  <a:txBody>
                    <a:bodyPr/>
                    <a:lstStyle/>
                    <a:p>
                      <a:r>
                        <a:rPr lang="en-US" sz="1000"/>
                        <a:t>n/a</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18</a:t>
                      </a:r>
                    </a:p>
                  </a:txBody>
                  <a:tcPr/>
                </a:tc>
                <a:tc>
                  <a:txBody>
                    <a:bodyPr/>
                    <a:lstStyle/>
                    <a:p>
                      <a:r>
                        <a:rPr lang="en-US" sz="1000"/>
                        <a:t>2</a:t>
                      </a:r>
                    </a:p>
                  </a:txBody>
                  <a:tcPr/>
                </a:tc>
                <a:tc>
                  <a:txBody>
                    <a:bodyPr/>
                    <a:lstStyle/>
                    <a:p>
                      <a:r>
                        <a:rPr lang="en-US" sz="1000"/>
                        <a:t>n/a</a:t>
                      </a:r>
                    </a:p>
                  </a:txBody>
                  <a:tcPr/>
                </a:tc>
                <a:extLst>
                  <a:ext uri="{0D108BD9-81ED-4DB2-BD59-A6C34878D82A}">
                    <a16:rowId xmlns:a16="http://schemas.microsoft.com/office/drawing/2014/main" val="4055753947"/>
                  </a:ext>
                </a:extLst>
              </a:tr>
              <a:tr h="370840">
                <a:tc>
                  <a:txBody>
                    <a:bodyPr/>
                    <a:lstStyle/>
                    <a:p>
                      <a:r>
                        <a:rPr lang="en-US" sz="1000"/>
                        <a:t>philipsperuavent</a:t>
                      </a:r>
                    </a:p>
                  </a:txBody>
                  <a:tcPr/>
                </a:tc>
                <a:tc>
                  <a:txBody>
                    <a:bodyPr/>
                    <a:lstStyle/>
                    <a:p>
                      <a:r>
                        <a:rPr lang="en-US" sz="1000"/>
                        <a:t>n/a</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3</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1665248328"/>
                  </a:ext>
                </a:extLst>
              </a:tr>
            </a:tbl>
          </a:graphicData>
        </a:graphic>
      </p:graphicFrame>
      <p:sp>
        <p:nvSpPr>
          <p:cNvPr id="4" name="Text Placeholder 3">
            <a:extLst>
              <a:ext uri="{FF2B5EF4-FFF2-40B4-BE49-F238E27FC236}">
                <a16:creationId xmlns:a16="http://schemas.microsoft.com/office/drawing/2014/main" id="{426DBBA0-261F-400B-B23B-D0F0ACDB78A3}"/>
              </a:ext>
            </a:extLst>
          </p:cNvPr>
          <p:cNvSpPr>
            <a:spLocks noGrp="1"/>
          </p:cNvSpPr>
          <p:nvPr>
            <p:ph type="body" sz="quarter" idx="14"/>
          </p:nvPr>
        </p:nvSpPr>
        <p:spPr/>
        <p:txBody>
          <a:bodyPr/>
          <a:lstStyle/>
          <a:p>
            <a:r>
              <a:rPr lang="en-US"/>
              <a:t>06/21/2022 - 07/05/2022</a:t>
            </a:r>
          </a:p>
        </p:txBody>
      </p:sp>
    </p:spTree>
    <p:extLst>
      <p:ext uri="{BB962C8B-B14F-4D97-AF65-F5344CB8AC3E}">
        <p14:creationId xmlns:p14="http://schemas.microsoft.com/office/powerpoint/2010/main" val="829214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8DEA-C5DF-43A5-A95F-49DC06E27593}"/>
              </a:ext>
            </a:extLst>
          </p:cNvPr>
          <p:cNvSpPr>
            <a:spLocks noGrp="1"/>
          </p:cNvSpPr>
          <p:nvPr>
            <p:ph type="title"/>
          </p:nvPr>
        </p:nvSpPr>
        <p:spPr/>
        <p:txBody>
          <a:bodyPr/>
          <a:lstStyle/>
          <a:p>
            <a:r>
              <a:rPr lang="en-US"/>
              <a:t>Instagram Followers Total | All profiles</a:t>
            </a:r>
          </a:p>
        </p:txBody>
      </p:sp>
      <p:graphicFrame>
        <p:nvGraphicFramePr>
          <p:cNvPr id="6" name="Chart Placeholder 5">
            <a:extLst>
              <a:ext uri="{FF2B5EF4-FFF2-40B4-BE49-F238E27FC236}">
                <a16:creationId xmlns:a16="http://schemas.microsoft.com/office/drawing/2014/main" id="{1120B31A-5EB4-4718-9ACD-DD0B5C381186}"/>
              </a:ext>
            </a:extLst>
          </p:cNvPr>
          <p:cNvGraphicFramePr>
            <a:graphicFrameLocks noGrp="1"/>
          </p:cNvGraphicFramePr>
          <p:nvPr>
            <p:ph type="chart" sz="quarter" idx="13"/>
            <p:extLst>
              <p:ext uri="{D42A27DB-BD31-4B8C-83A1-F6EECF244321}">
                <p14:modId xmlns:p14="http://schemas.microsoft.com/office/powerpoint/2010/main" val="4216222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C3F247-448B-4936-8231-6F77DDE9DE0C}"/>
              </a:ext>
            </a:extLst>
          </p:cNvPr>
          <p:cNvSpPr>
            <a:spLocks noGrp="1"/>
          </p:cNvSpPr>
          <p:nvPr>
            <p:ph type="body" sz="quarter" idx="14"/>
          </p:nvPr>
        </p:nvSpPr>
        <p:spPr/>
        <p:txBody>
          <a:bodyPr/>
          <a:lstStyle/>
          <a:p>
            <a:r>
              <a:rPr lang="en-US"/>
              <a:t>06/21/2022 - 07/05/2022</a:t>
            </a:r>
          </a:p>
        </p:txBody>
      </p:sp>
      <p:sp>
        <p:nvSpPr>
          <p:cNvPr id="5" name="Footer Placeholder 4">
            <a:extLst>
              <a:ext uri="{FF2B5EF4-FFF2-40B4-BE49-F238E27FC236}">
                <a16:creationId xmlns:a16="http://schemas.microsoft.com/office/drawing/2014/main" id="{AE3CDA82-F7F5-475E-84D0-5F973C622E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1366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9D54E-6634-4E54-808F-7DFFCE5002C9}"/>
              </a:ext>
            </a:extLst>
          </p:cNvPr>
          <p:cNvSpPr>
            <a:spLocks noGrp="1"/>
          </p:cNvSpPr>
          <p:nvPr>
            <p:ph type="title"/>
          </p:nvPr>
        </p:nvSpPr>
        <p:spPr/>
        <p:txBody>
          <a:bodyPr/>
          <a:lstStyle/>
          <a:p>
            <a:r>
              <a:rPr lang="en-US"/>
              <a:t>Instagram Followers Change Rate | All profiles</a:t>
            </a:r>
          </a:p>
        </p:txBody>
      </p:sp>
      <p:graphicFrame>
        <p:nvGraphicFramePr>
          <p:cNvPr id="6" name="Chart Placeholder 5">
            <a:extLst>
              <a:ext uri="{FF2B5EF4-FFF2-40B4-BE49-F238E27FC236}">
                <a16:creationId xmlns:a16="http://schemas.microsoft.com/office/drawing/2014/main" id="{5A45F89F-8377-45E5-9CD3-44336C9FF2D0}"/>
              </a:ext>
            </a:extLst>
          </p:cNvPr>
          <p:cNvGraphicFramePr>
            <a:graphicFrameLocks noGrp="1"/>
          </p:cNvGraphicFramePr>
          <p:nvPr>
            <p:ph type="chart" sz="quarter" idx="13"/>
            <p:extLst>
              <p:ext uri="{D42A27DB-BD31-4B8C-83A1-F6EECF244321}">
                <p14:modId xmlns:p14="http://schemas.microsoft.com/office/powerpoint/2010/main" val="2771953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5BC1D7-6ECA-4DA3-9E04-6BA0C5FF5986}"/>
              </a:ext>
            </a:extLst>
          </p:cNvPr>
          <p:cNvSpPr>
            <a:spLocks noGrp="1"/>
          </p:cNvSpPr>
          <p:nvPr>
            <p:ph type="body" sz="quarter" idx="14"/>
          </p:nvPr>
        </p:nvSpPr>
        <p:spPr/>
        <p:txBody>
          <a:bodyPr/>
          <a:lstStyle/>
          <a:p>
            <a:r>
              <a:rPr lang="en-US"/>
              <a:t>06/21/2022 - 07/05/2022</a:t>
            </a:r>
          </a:p>
        </p:txBody>
      </p:sp>
      <p:sp>
        <p:nvSpPr>
          <p:cNvPr id="5" name="Footer Placeholder 4">
            <a:extLst>
              <a:ext uri="{FF2B5EF4-FFF2-40B4-BE49-F238E27FC236}">
                <a16:creationId xmlns:a16="http://schemas.microsoft.com/office/drawing/2014/main" id="{F58FDA62-0FEB-45E1-B519-1AF2C7C2B5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2071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79FF7-F3AF-4307-A49C-735162BA9357}"/>
              </a:ext>
            </a:extLst>
          </p:cNvPr>
          <p:cNvSpPr>
            <a:spLocks noGrp="1"/>
          </p:cNvSpPr>
          <p:nvPr>
            <p:ph type="title"/>
          </p:nvPr>
        </p:nvSpPr>
        <p:spPr/>
        <p:txBody>
          <a:bodyPr/>
          <a:lstStyle/>
          <a:p>
            <a:r>
              <a:rPr lang="en-US"/>
              <a:t>Instagram Posts Table | All profiles - 1 of 18</a:t>
            </a:r>
          </a:p>
        </p:txBody>
      </p:sp>
      <p:graphicFrame>
        <p:nvGraphicFramePr>
          <p:cNvPr id="5" name="Table Placeholder 4">
            <a:extLst>
              <a:ext uri="{FF2B5EF4-FFF2-40B4-BE49-F238E27FC236}">
                <a16:creationId xmlns:a16="http://schemas.microsoft.com/office/drawing/2014/main" id="{89CD0C7E-752E-42DB-8088-C2D2FB502E99}"/>
              </a:ext>
            </a:extLst>
          </p:cNvPr>
          <p:cNvGraphicFramePr>
            <a:graphicFrameLocks noGrp="1"/>
          </p:cNvGraphicFramePr>
          <p:nvPr>
            <p:ph type="tbl" sz="quarter" idx="13"/>
            <p:extLst>
              <p:ext uri="{D42A27DB-BD31-4B8C-83A1-F6EECF244321}">
                <p14:modId xmlns:p14="http://schemas.microsoft.com/office/powerpoint/2010/main" val="2339895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80032681"/>
                    </a:ext>
                  </a:extLst>
                </a:gridCol>
                <a:gridCol w="2221992">
                  <a:extLst>
                    <a:ext uri="{9D8B030D-6E8A-4147-A177-3AD203B41FA5}">
                      <a16:colId xmlns:a16="http://schemas.microsoft.com/office/drawing/2014/main" val="1621345841"/>
                    </a:ext>
                  </a:extLst>
                </a:gridCol>
                <a:gridCol w="987552">
                  <a:extLst>
                    <a:ext uri="{9D8B030D-6E8A-4147-A177-3AD203B41FA5}">
                      <a16:colId xmlns:a16="http://schemas.microsoft.com/office/drawing/2014/main" val="4181471643"/>
                    </a:ext>
                  </a:extLst>
                </a:gridCol>
                <a:gridCol w="987552">
                  <a:extLst>
                    <a:ext uri="{9D8B030D-6E8A-4147-A177-3AD203B41FA5}">
                      <a16:colId xmlns:a16="http://schemas.microsoft.com/office/drawing/2014/main" val="3323524639"/>
                    </a:ext>
                  </a:extLst>
                </a:gridCol>
                <a:gridCol w="987552">
                  <a:extLst>
                    <a:ext uri="{9D8B030D-6E8A-4147-A177-3AD203B41FA5}">
                      <a16:colId xmlns:a16="http://schemas.microsoft.com/office/drawing/2014/main" val="1786928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2438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dr.browns_chile - 2022-07-05 14:10:10</a:t>
                      </a:r>
                      <a:r>
                        <a:rPr kumimoji="0" lang="en-US" sz="1000" b="0" i="0" u="none" strike="noStrike" kern="1200" cap="none" spc="0" normalizeH="0" baseline="0" noProof="0">
                          <a:ln>
                            <a:noFill/>
                          </a:ln>
                          <a:solidFill>
                            <a:prstClr val="black"/>
                          </a:solidFill>
                          <a:effectLst/>
                          <a:uLnTx/>
                          <a:uFillTx/>
                          <a:latin typeface="+mn-lt"/>
                          <a:ea typeface="+mn-ea"/>
                          <a:cs typeface="+mn-cs"/>
                        </a:rPr>
                        <a:t>
 Pasando de la lactancia a la alimentación complementaria 
dr.browns_chile 
#mydrbrownsbaby #maternidad #cuidadosdelbebe #drbrownschile #desarrollodelbebe #mamachilena #tipsbebe #lactanciamaterna #alimentacionbebe #chile #mamachile #mamaybebe #bebechile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https://quintly-image-storage.s3.amazonaws.com/f75b45e6622501384941b565fbb4d51f/2d41dafd2d76b25149a4337720b5ca56.jpg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97833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nukcolombia - 2022-07-05 09:46:38</a:t>
                      </a:r>
                      <a:r>
                        <a:rPr kumimoji="0" lang="es-ES" sz="1000" b="0" i="0" u="none" strike="noStrike" kern="1200" cap="none" spc="0" normalizeH="0" baseline="0" noProof="0">
                          <a:ln>
                            <a:noFill/>
                          </a:ln>
                          <a:solidFill>
                            <a:prstClr val="black"/>
                          </a:solidFill>
                          <a:effectLst/>
                          <a:uLnTx/>
                          <a:uFillTx/>
                          <a:latin typeface="+mn-lt"/>
                          <a:ea typeface="+mn-ea"/>
                          <a:cs typeface="+mn-cs"/>
                        </a:rPr>
                        <a:t>
 👨🏻‍🍼 ¡Disfruta junto a papá la etapa de la lactancia! ¿Cómo podría ayudar?��
- Apoyo fundamental para mantener despierto al bebé mientras come para que se alimente hasta el final.�
- Traer agua para mamá.�
- Lograr un sitio cómodo para que mamá pueda recostarse con almohadas o cojines.�
- Sacar los gases o cambiar al bebé.��
#paternidad #serpadres #entendiendolavida #papáporprimeravez #nukcolombia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https://quintly-image-storage.s3.amazonaws.com/18fdb4925736eb43b3633c5dee05acdb/22f300f5b5b380e082de45d4876da0bb.jpg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9074682"/>
                  </a:ext>
                </a:extLst>
              </a:tr>
            </a:tbl>
          </a:graphicData>
        </a:graphic>
      </p:graphicFrame>
      <p:sp>
        <p:nvSpPr>
          <p:cNvPr id="4" name="Text Placeholder 3">
            <a:extLst>
              <a:ext uri="{FF2B5EF4-FFF2-40B4-BE49-F238E27FC236}">
                <a16:creationId xmlns:a16="http://schemas.microsoft.com/office/drawing/2014/main" id="{5A211941-66CA-4BE1-81EE-AAD7492FEB86}"/>
              </a:ext>
            </a:extLst>
          </p:cNvPr>
          <p:cNvSpPr>
            <a:spLocks noGrp="1"/>
          </p:cNvSpPr>
          <p:nvPr>
            <p:ph type="body" sz="quarter" idx="14"/>
          </p:nvPr>
        </p:nvSpPr>
        <p:spPr/>
        <p:txBody>
          <a:bodyPr/>
          <a:lstStyle/>
          <a:p>
            <a:r>
              <a:rPr lang="en-US"/>
              <a:t>06/21/2022 - 07/05/2022</a:t>
            </a:r>
          </a:p>
        </p:txBody>
      </p:sp>
    </p:spTree>
    <p:extLst>
      <p:ext uri="{BB962C8B-B14F-4D97-AF65-F5344CB8AC3E}">
        <p14:creationId xmlns:p14="http://schemas.microsoft.com/office/powerpoint/2010/main" val="4066283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4AD18-AD40-4BEF-83F4-0EA8A1C80167}"/>
              </a:ext>
            </a:extLst>
          </p:cNvPr>
          <p:cNvSpPr>
            <a:spLocks noGrp="1"/>
          </p:cNvSpPr>
          <p:nvPr>
            <p:ph type="title"/>
          </p:nvPr>
        </p:nvSpPr>
        <p:spPr/>
        <p:txBody>
          <a:bodyPr/>
          <a:lstStyle/>
          <a:p>
            <a:r>
              <a:rPr lang="en-US"/>
              <a:t>Instagram Posts Table | All profiles - 2 of 18</a:t>
            </a:r>
          </a:p>
        </p:txBody>
      </p:sp>
      <p:graphicFrame>
        <p:nvGraphicFramePr>
          <p:cNvPr id="5" name="Table Placeholder 4">
            <a:extLst>
              <a:ext uri="{FF2B5EF4-FFF2-40B4-BE49-F238E27FC236}">
                <a16:creationId xmlns:a16="http://schemas.microsoft.com/office/drawing/2014/main" id="{73966DAA-7B7A-4BE8-B021-B5871D6B3DA2}"/>
              </a:ext>
            </a:extLst>
          </p:cNvPr>
          <p:cNvGraphicFramePr>
            <a:graphicFrameLocks noGrp="1"/>
          </p:cNvGraphicFramePr>
          <p:nvPr>
            <p:ph type="tbl" sz="quarter" idx="13"/>
            <p:extLst>
              <p:ext uri="{D42A27DB-BD31-4B8C-83A1-F6EECF244321}">
                <p14:modId xmlns:p14="http://schemas.microsoft.com/office/powerpoint/2010/main" val="3341080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8505875"/>
                    </a:ext>
                  </a:extLst>
                </a:gridCol>
                <a:gridCol w="2221992">
                  <a:extLst>
                    <a:ext uri="{9D8B030D-6E8A-4147-A177-3AD203B41FA5}">
                      <a16:colId xmlns:a16="http://schemas.microsoft.com/office/drawing/2014/main" val="1928886768"/>
                    </a:ext>
                  </a:extLst>
                </a:gridCol>
                <a:gridCol w="987552">
                  <a:extLst>
                    <a:ext uri="{9D8B030D-6E8A-4147-A177-3AD203B41FA5}">
                      <a16:colId xmlns:a16="http://schemas.microsoft.com/office/drawing/2014/main" val="3927660306"/>
                    </a:ext>
                  </a:extLst>
                </a:gridCol>
                <a:gridCol w="987552">
                  <a:extLst>
                    <a:ext uri="{9D8B030D-6E8A-4147-A177-3AD203B41FA5}">
                      <a16:colId xmlns:a16="http://schemas.microsoft.com/office/drawing/2014/main" val="889783448"/>
                    </a:ext>
                  </a:extLst>
                </a:gridCol>
                <a:gridCol w="987552">
                  <a:extLst>
                    <a:ext uri="{9D8B030D-6E8A-4147-A177-3AD203B41FA5}">
                      <a16:colId xmlns:a16="http://schemas.microsoft.com/office/drawing/2014/main" val="1374629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4378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medelachile - 2022-07-05 08:13:46</a:t>
                      </a:r>
                      <a:r>
                        <a:rPr kumimoji="0" lang="es-ES" sz="1000" b="0" i="0" u="none" strike="noStrike" kern="1200" cap="none" spc="0" normalizeH="0" baseline="0" noProof="0">
                          <a:ln>
                            <a:noFill/>
                          </a:ln>
                          <a:solidFill>
                            <a:prstClr val="black"/>
                          </a:solidFill>
                          <a:effectLst/>
                          <a:uLnTx/>
                          <a:uFillTx/>
                          <a:latin typeface="+mn-lt"/>
                          <a:ea typeface="+mn-ea"/>
                          <a:cs typeface="+mn-cs"/>
                        </a:rPr>
                        <a:t>
 Segura, rápida y práctica. Con la bolsa para microondas Quick Clean de Medela puede desinfectar los accesorios de lactancia en menos de tres minutos (solo son necesarios tres pasos). Es más rápido y fácil que hirviéndolos.
Conoce este producto y más en www.medela.cl
📸 rainbowbabystore.cl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https://quintly-image-storage.s3.amazonaws.com/a1b3d86959be06b30ceefb187681f11b/3014ba97a4f6d70f8d3cd637230800f0.jpg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59835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nukperu - 2022-07-04 16:38:25</a:t>
                      </a:r>
                      <a:r>
                        <a:rPr kumimoji="0" lang="es-ES" sz="1000" b="0" i="0" u="none" strike="noStrike" kern="1200" cap="none" spc="0" normalizeH="0" baseline="0" noProof="0">
                          <a:ln>
                            <a:noFill/>
                          </a:ln>
                          <a:solidFill>
                            <a:prstClr val="black"/>
                          </a:solidFill>
                          <a:effectLst/>
                          <a:uLnTx/>
                          <a:uFillTx/>
                          <a:latin typeface="+mn-lt"/>
                          <a:ea typeface="+mn-ea"/>
                          <a:cs typeface="+mn-cs"/>
                        </a:rPr>
                        <a:t>
 🚨¡Aprovecha el #CyberWow!🚨 Del 04 al 08 de julio encuentra todo lo que tu bebé necesita hasta un 30% dscto. 🛒 ¡Sólo en www.nuk.pe!
#Maternidad #CyberWow #Productosinfantiles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https://quintly-image-storage.s3.amazonaws.com/9c6397014800c4e1ba985e7894057edc/0de157ebe19219bea7e0c8d263574980.jpg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75967874"/>
                  </a:ext>
                </a:extLst>
              </a:tr>
            </a:tbl>
          </a:graphicData>
        </a:graphic>
      </p:graphicFrame>
      <p:sp>
        <p:nvSpPr>
          <p:cNvPr id="4" name="Text Placeholder 3">
            <a:extLst>
              <a:ext uri="{FF2B5EF4-FFF2-40B4-BE49-F238E27FC236}">
                <a16:creationId xmlns:a16="http://schemas.microsoft.com/office/drawing/2014/main" id="{57B46396-886A-4A40-B737-EF2B9CE32F8B}"/>
              </a:ext>
            </a:extLst>
          </p:cNvPr>
          <p:cNvSpPr>
            <a:spLocks noGrp="1"/>
          </p:cNvSpPr>
          <p:nvPr>
            <p:ph type="body" sz="quarter" idx="14"/>
          </p:nvPr>
        </p:nvSpPr>
        <p:spPr/>
        <p:txBody>
          <a:bodyPr/>
          <a:lstStyle/>
          <a:p>
            <a:r>
              <a:rPr lang="en-US"/>
              <a:t>06/21/2022 - 07/05/2022</a:t>
            </a:r>
          </a:p>
        </p:txBody>
      </p:sp>
    </p:spTree>
    <p:extLst>
      <p:ext uri="{BB962C8B-B14F-4D97-AF65-F5344CB8AC3E}">
        <p14:creationId xmlns:p14="http://schemas.microsoft.com/office/powerpoint/2010/main" val="3542424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313AE-F006-4CC7-B26C-65F35172BE1A}"/>
              </a:ext>
            </a:extLst>
          </p:cNvPr>
          <p:cNvSpPr>
            <a:spLocks noGrp="1"/>
          </p:cNvSpPr>
          <p:nvPr>
            <p:ph type="title"/>
          </p:nvPr>
        </p:nvSpPr>
        <p:spPr/>
        <p:txBody>
          <a:bodyPr/>
          <a:lstStyle/>
          <a:p>
            <a:r>
              <a:rPr lang="en-US"/>
              <a:t>Instagram Posts Table | All profiles - 3 of 18</a:t>
            </a:r>
          </a:p>
        </p:txBody>
      </p:sp>
      <p:graphicFrame>
        <p:nvGraphicFramePr>
          <p:cNvPr id="5" name="Table Placeholder 4">
            <a:extLst>
              <a:ext uri="{FF2B5EF4-FFF2-40B4-BE49-F238E27FC236}">
                <a16:creationId xmlns:a16="http://schemas.microsoft.com/office/drawing/2014/main" id="{7156287A-B0D3-43BC-AF6E-99DD9F4F92AF}"/>
              </a:ext>
            </a:extLst>
          </p:cNvPr>
          <p:cNvGraphicFramePr>
            <a:graphicFrameLocks noGrp="1"/>
          </p:cNvGraphicFramePr>
          <p:nvPr>
            <p:ph type="tbl" sz="quarter" idx="13"/>
            <p:extLst>
              <p:ext uri="{D42A27DB-BD31-4B8C-83A1-F6EECF244321}">
                <p14:modId xmlns:p14="http://schemas.microsoft.com/office/powerpoint/2010/main" val="249209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34638705"/>
                    </a:ext>
                  </a:extLst>
                </a:gridCol>
                <a:gridCol w="2221992">
                  <a:extLst>
                    <a:ext uri="{9D8B030D-6E8A-4147-A177-3AD203B41FA5}">
                      <a16:colId xmlns:a16="http://schemas.microsoft.com/office/drawing/2014/main" val="4134927532"/>
                    </a:ext>
                  </a:extLst>
                </a:gridCol>
                <a:gridCol w="987552">
                  <a:extLst>
                    <a:ext uri="{9D8B030D-6E8A-4147-A177-3AD203B41FA5}">
                      <a16:colId xmlns:a16="http://schemas.microsoft.com/office/drawing/2014/main" val="4000037514"/>
                    </a:ext>
                  </a:extLst>
                </a:gridCol>
                <a:gridCol w="987552">
                  <a:extLst>
                    <a:ext uri="{9D8B030D-6E8A-4147-A177-3AD203B41FA5}">
                      <a16:colId xmlns:a16="http://schemas.microsoft.com/office/drawing/2014/main" val="3022675296"/>
                    </a:ext>
                  </a:extLst>
                </a:gridCol>
                <a:gridCol w="987552">
                  <a:extLst>
                    <a:ext uri="{9D8B030D-6E8A-4147-A177-3AD203B41FA5}">
                      <a16:colId xmlns:a16="http://schemas.microsoft.com/office/drawing/2014/main" val="49578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2576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dr.browns_chile - 2022-07-04 11:05:13</a:t>
                      </a:r>
                      <a:r>
                        <a:rPr kumimoji="0" lang="en-US" sz="1000" b="0" i="0" u="none" strike="noStrike" kern="1200" cap="none" spc="0" normalizeH="0" baseline="0" noProof="0">
                          <a:ln>
                            <a:noFill/>
                          </a:ln>
                          <a:solidFill>
                            <a:prstClr val="black"/>
                          </a:solidFill>
                          <a:effectLst/>
                          <a:uLnTx/>
                          <a:uFillTx/>
                          <a:latin typeface="+mn-lt"/>
                          <a:ea typeface="+mn-ea"/>
                          <a:cs typeface="+mn-cs"/>
                        </a:rPr>
                        <a:t>
 Abraza tu Peluche 🥰#drbrownslovey 
Peluche sujeta chupete “Ciervo”🦌
(incluye chupete Happy Paci), Consulta los diferentes diseños en nuestra web 🤗
dr.browns_chile #chupetedrbrowns 
#mydrbrownsbaby #desarrollodelbebe #sujetachupete #maternidad #cuidadosdelbebe #drbrownschile #mamachilena #chile #mamaybebe #bebechile #mamachile #drbrownspacifier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https://quintly-image-storage.s3.amazonaws.com/f75b45e6622501384941b565fbb4d51f/55a6b6ef3c91ca2b9d1fbf3c65d20caa.jpg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46938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dr.browns_chile - 2022-07-01 13:00:23</a:t>
                      </a:r>
                      <a:r>
                        <a:rPr kumimoji="0" lang="en-US" sz="1000" b="0" i="0" u="none" strike="noStrike" kern="1200" cap="none" spc="0" normalizeH="0" baseline="0" noProof="0">
                          <a:ln>
                            <a:noFill/>
                          </a:ln>
                          <a:solidFill>
                            <a:prstClr val="black"/>
                          </a:solidFill>
                          <a:effectLst/>
                          <a:uLnTx/>
                          <a:uFillTx/>
                          <a:latin typeface="+mn-lt"/>
                          <a:ea typeface="+mn-ea"/>
                          <a:cs typeface="+mn-cs"/>
                        </a:rPr>
                        <a:t>
 Nuevo Convenio ! con fundacion.gantz Hospital del niño con fisura 💙 para la compra de productos Dr. Brown's y otras marcas con un 25% de descuento 👏🏻
#drbrownschile #fundaciongantz 
#cuidadosdelbebe #chile #niñosconfisura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https://quintly-image-storage.s3.amazonaws.com/f75b45e6622501384941b565fbb4d51f/f4e6306bf9dd5e8f5193a9698413dd2d.jpg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05860489"/>
                  </a:ext>
                </a:extLst>
              </a:tr>
            </a:tbl>
          </a:graphicData>
        </a:graphic>
      </p:graphicFrame>
      <p:sp>
        <p:nvSpPr>
          <p:cNvPr id="4" name="Text Placeholder 3">
            <a:extLst>
              <a:ext uri="{FF2B5EF4-FFF2-40B4-BE49-F238E27FC236}">
                <a16:creationId xmlns:a16="http://schemas.microsoft.com/office/drawing/2014/main" id="{3947A023-FE5A-451A-93C8-514B07107942}"/>
              </a:ext>
            </a:extLst>
          </p:cNvPr>
          <p:cNvSpPr>
            <a:spLocks noGrp="1"/>
          </p:cNvSpPr>
          <p:nvPr>
            <p:ph type="body" sz="quarter" idx="14"/>
          </p:nvPr>
        </p:nvSpPr>
        <p:spPr/>
        <p:txBody>
          <a:bodyPr/>
          <a:lstStyle/>
          <a:p>
            <a:r>
              <a:rPr lang="en-US"/>
              <a:t>06/21/2022 - 07/05/2022</a:t>
            </a:r>
          </a:p>
        </p:txBody>
      </p:sp>
    </p:spTree>
    <p:extLst>
      <p:ext uri="{BB962C8B-B14F-4D97-AF65-F5344CB8AC3E}">
        <p14:creationId xmlns:p14="http://schemas.microsoft.com/office/powerpoint/2010/main" val="3832123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7F40A-223A-4C09-960C-B271DEA9E468}"/>
              </a:ext>
            </a:extLst>
          </p:cNvPr>
          <p:cNvSpPr>
            <a:spLocks noGrp="1"/>
          </p:cNvSpPr>
          <p:nvPr>
            <p:ph type="title"/>
          </p:nvPr>
        </p:nvSpPr>
        <p:spPr/>
        <p:txBody>
          <a:bodyPr/>
          <a:lstStyle/>
          <a:p>
            <a:r>
              <a:rPr lang="en-US"/>
              <a:t>Instagram Posts Table | All profiles - 4 of 18</a:t>
            </a:r>
          </a:p>
        </p:txBody>
      </p:sp>
      <p:graphicFrame>
        <p:nvGraphicFramePr>
          <p:cNvPr id="5" name="Table Placeholder 4">
            <a:extLst>
              <a:ext uri="{FF2B5EF4-FFF2-40B4-BE49-F238E27FC236}">
                <a16:creationId xmlns:a16="http://schemas.microsoft.com/office/drawing/2014/main" id="{9F34C4F0-3A2F-4B6E-82E2-8EABF28F6B4B}"/>
              </a:ext>
            </a:extLst>
          </p:cNvPr>
          <p:cNvGraphicFramePr>
            <a:graphicFrameLocks noGrp="1"/>
          </p:cNvGraphicFramePr>
          <p:nvPr>
            <p:ph type="tbl" sz="quarter" idx="13"/>
            <p:extLst>
              <p:ext uri="{D42A27DB-BD31-4B8C-83A1-F6EECF244321}">
                <p14:modId xmlns:p14="http://schemas.microsoft.com/office/powerpoint/2010/main" val="855121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32326731"/>
                    </a:ext>
                  </a:extLst>
                </a:gridCol>
                <a:gridCol w="2221992">
                  <a:extLst>
                    <a:ext uri="{9D8B030D-6E8A-4147-A177-3AD203B41FA5}">
                      <a16:colId xmlns:a16="http://schemas.microsoft.com/office/drawing/2014/main" val="791286921"/>
                    </a:ext>
                  </a:extLst>
                </a:gridCol>
                <a:gridCol w="987552">
                  <a:extLst>
                    <a:ext uri="{9D8B030D-6E8A-4147-A177-3AD203B41FA5}">
                      <a16:colId xmlns:a16="http://schemas.microsoft.com/office/drawing/2014/main" val="699606637"/>
                    </a:ext>
                  </a:extLst>
                </a:gridCol>
                <a:gridCol w="987552">
                  <a:extLst>
                    <a:ext uri="{9D8B030D-6E8A-4147-A177-3AD203B41FA5}">
                      <a16:colId xmlns:a16="http://schemas.microsoft.com/office/drawing/2014/main" val="390791350"/>
                    </a:ext>
                  </a:extLst>
                </a:gridCol>
                <a:gridCol w="987552">
                  <a:extLst>
                    <a:ext uri="{9D8B030D-6E8A-4147-A177-3AD203B41FA5}">
                      <a16:colId xmlns:a16="http://schemas.microsoft.com/office/drawing/2014/main" val="3678563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5276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nukperu - 2022-07-01 11:00:45</a:t>
                      </a:r>
                      <a:r>
                        <a:rPr kumimoji="0" lang="es-ES" sz="1000" b="0" i="0" u="none" strike="noStrike" kern="1200" cap="none" spc="0" normalizeH="0" baseline="0" noProof="0">
                          <a:ln>
                            <a:noFill/>
                          </a:ln>
                          <a:solidFill>
                            <a:prstClr val="black"/>
                          </a:solidFill>
                          <a:effectLst/>
                          <a:uLnTx/>
                          <a:uFillTx/>
                          <a:latin typeface="+mn-lt"/>
                          <a:ea typeface="+mn-ea"/>
                          <a:cs typeface="+mn-cs"/>
                        </a:rPr>
                        <a:t>
 ¿Tu bebé está aprendiendo a beber? Te traemos el Mini Magic Cup, con borde 360º para una adecuada transición del biberón a la taza. Sus asitas ergonómicas aseguran una experiencia segura y es antiderrame.🚫💦
Adquiérelo aquí 👉www.nuk.pe
#Cosasparaniños #MiniMagicCup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https://quintly-image-storage.s3.amazonaws.com/9c6397014800c4e1ba985e7894057edc/4bc96af91c03f8c9bfcb06f371aad5a7.jpg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48906307"/>
                  </a:ext>
                </a:extLst>
              </a:tr>
            </a:tbl>
          </a:graphicData>
        </a:graphic>
      </p:graphicFrame>
      <p:sp>
        <p:nvSpPr>
          <p:cNvPr id="4" name="Text Placeholder 3">
            <a:extLst>
              <a:ext uri="{FF2B5EF4-FFF2-40B4-BE49-F238E27FC236}">
                <a16:creationId xmlns:a16="http://schemas.microsoft.com/office/drawing/2014/main" id="{3E11DCC8-61BE-44A4-BA82-31F5BA2E800C}"/>
              </a:ext>
            </a:extLst>
          </p:cNvPr>
          <p:cNvSpPr>
            <a:spLocks noGrp="1"/>
          </p:cNvSpPr>
          <p:nvPr>
            <p:ph type="body" sz="quarter" idx="14"/>
          </p:nvPr>
        </p:nvSpPr>
        <p:spPr/>
        <p:txBody>
          <a:bodyPr/>
          <a:lstStyle/>
          <a:p>
            <a:r>
              <a:rPr lang="en-US"/>
              <a:t>06/21/2022 - 07/05/2022</a:t>
            </a:r>
          </a:p>
        </p:txBody>
      </p:sp>
    </p:spTree>
    <p:extLst>
      <p:ext uri="{BB962C8B-B14F-4D97-AF65-F5344CB8AC3E}">
        <p14:creationId xmlns:p14="http://schemas.microsoft.com/office/powerpoint/2010/main" val="1247816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A6296-2E80-4F0A-B339-41B8472421B1}"/>
              </a:ext>
            </a:extLst>
          </p:cNvPr>
          <p:cNvSpPr>
            <a:spLocks noGrp="1"/>
          </p:cNvSpPr>
          <p:nvPr>
            <p:ph type="title"/>
          </p:nvPr>
        </p:nvSpPr>
        <p:spPr/>
        <p:txBody>
          <a:bodyPr/>
          <a:lstStyle/>
          <a:p>
            <a:r>
              <a:rPr lang="en-US"/>
              <a:t>Instagram Posts Table | All profiles - 5 of 18</a:t>
            </a:r>
          </a:p>
        </p:txBody>
      </p:sp>
      <p:graphicFrame>
        <p:nvGraphicFramePr>
          <p:cNvPr id="5" name="Table Placeholder 4">
            <a:extLst>
              <a:ext uri="{FF2B5EF4-FFF2-40B4-BE49-F238E27FC236}">
                <a16:creationId xmlns:a16="http://schemas.microsoft.com/office/drawing/2014/main" id="{4E38DB2F-A032-46E9-B26F-127092B7121A}"/>
              </a:ext>
            </a:extLst>
          </p:cNvPr>
          <p:cNvGraphicFramePr>
            <a:graphicFrameLocks noGrp="1"/>
          </p:cNvGraphicFramePr>
          <p:nvPr>
            <p:ph type="tbl" sz="quarter" idx="13"/>
            <p:extLst>
              <p:ext uri="{D42A27DB-BD31-4B8C-83A1-F6EECF244321}">
                <p14:modId xmlns:p14="http://schemas.microsoft.com/office/powerpoint/2010/main" val="299302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26478443"/>
                    </a:ext>
                  </a:extLst>
                </a:gridCol>
                <a:gridCol w="2221992">
                  <a:extLst>
                    <a:ext uri="{9D8B030D-6E8A-4147-A177-3AD203B41FA5}">
                      <a16:colId xmlns:a16="http://schemas.microsoft.com/office/drawing/2014/main" val="1877294114"/>
                    </a:ext>
                  </a:extLst>
                </a:gridCol>
                <a:gridCol w="987552">
                  <a:extLst>
                    <a:ext uri="{9D8B030D-6E8A-4147-A177-3AD203B41FA5}">
                      <a16:colId xmlns:a16="http://schemas.microsoft.com/office/drawing/2014/main" val="1799770069"/>
                    </a:ext>
                  </a:extLst>
                </a:gridCol>
                <a:gridCol w="987552">
                  <a:extLst>
                    <a:ext uri="{9D8B030D-6E8A-4147-A177-3AD203B41FA5}">
                      <a16:colId xmlns:a16="http://schemas.microsoft.com/office/drawing/2014/main" val="1939115624"/>
                    </a:ext>
                  </a:extLst>
                </a:gridCol>
                <a:gridCol w="987552">
                  <a:extLst>
                    <a:ext uri="{9D8B030D-6E8A-4147-A177-3AD203B41FA5}">
                      <a16:colId xmlns:a16="http://schemas.microsoft.com/office/drawing/2014/main" val="1348299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2405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nukcolombia - 2022-07-01 08:41:40</a:t>
                      </a:r>
                      <a:r>
                        <a:rPr kumimoji="0" lang="es-ES" sz="1000" b="0" i="0" u="none" strike="noStrike" kern="1200" cap="none" spc="0" normalizeH="0" baseline="0" noProof="0">
                          <a:ln>
                            <a:noFill/>
                          </a:ln>
                          <a:solidFill>
                            <a:prstClr val="black"/>
                          </a:solidFill>
                          <a:effectLst/>
                          <a:uLnTx/>
                          <a:uFillTx/>
                          <a:latin typeface="+mn-lt"/>
                          <a:ea typeface="+mn-ea"/>
                          <a:cs typeface="+mn-cs"/>
                        </a:rPr>
                        <a:t>
 La práctica educacional de la escucha activa tiene como principio el uso de la palabra como herramienta de diálogo, aprendizaje y desarrollo emocional. Como el propio nombre lo indica, es una técnica consolidada en la escucha, buscando una actitud de más empatía y comprensión con relación a las demandas expresadas por los niños de acuerdo con cada edad.
Practicar la escucha activa significa agacharse y colocarse en la misma altura del niño, para poder establecer una comunicación efectiva con él. En el momento en el que nos agachamos, lo miramos a los ojos y les hablamos, ellos notan cómo es importante lo que están sintiendo o lo que quieren decir. Y, al entenderlos mejor, empatizamos con lo que sienten.
El adulto solo tiene que estar atento para no confundir abertura al diálogo con falta de límites. Como en cualquier tipo de educación, las reglas deben estar bien establecidas para que los niños puedan crecer y desarrollarse de manera segura y equilibrada. Con la escucha activa, la obediencia viene por deseo propio, y no solo por sentirse coaccionado.
#nuk #nuklatam #maternidad #sermadre #mama #mamaprimeriza #paternidade #niños #niñas #puericultura #cuidad #niñez #nukcolombia #multikids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https://quintly-image-storage.s3.amazonaws.com/18fdb4925736eb43b3633c5dee05acdb/8254b5381498503aeca77e1f4e420200.jpg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5258286"/>
                  </a:ext>
                </a:extLst>
              </a:tr>
            </a:tbl>
          </a:graphicData>
        </a:graphic>
      </p:graphicFrame>
      <p:sp>
        <p:nvSpPr>
          <p:cNvPr id="4" name="Text Placeholder 3">
            <a:extLst>
              <a:ext uri="{FF2B5EF4-FFF2-40B4-BE49-F238E27FC236}">
                <a16:creationId xmlns:a16="http://schemas.microsoft.com/office/drawing/2014/main" id="{C11640DA-F6E5-44BD-A482-A4D90081DEAA}"/>
              </a:ext>
            </a:extLst>
          </p:cNvPr>
          <p:cNvSpPr>
            <a:spLocks noGrp="1"/>
          </p:cNvSpPr>
          <p:nvPr>
            <p:ph type="body" sz="quarter" idx="14"/>
          </p:nvPr>
        </p:nvSpPr>
        <p:spPr/>
        <p:txBody>
          <a:bodyPr/>
          <a:lstStyle/>
          <a:p>
            <a:r>
              <a:rPr lang="en-US"/>
              <a:t>06/21/2022 - 07/05/2022</a:t>
            </a:r>
          </a:p>
        </p:txBody>
      </p:sp>
    </p:spTree>
    <p:extLst>
      <p:ext uri="{BB962C8B-B14F-4D97-AF65-F5344CB8AC3E}">
        <p14:creationId xmlns:p14="http://schemas.microsoft.com/office/powerpoint/2010/main" val="4001761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E9CCB-A831-4515-9868-2F415B343894}"/>
              </a:ext>
            </a:extLst>
          </p:cNvPr>
          <p:cNvSpPr>
            <a:spLocks noGrp="1"/>
          </p:cNvSpPr>
          <p:nvPr>
            <p:ph type="title"/>
          </p:nvPr>
        </p:nvSpPr>
        <p:spPr/>
        <p:txBody>
          <a:bodyPr/>
          <a:lstStyle/>
          <a:p>
            <a:r>
              <a:rPr lang="en-US"/>
              <a:t>Instagram Posts Table | All profiles - 6 of 18</a:t>
            </a:r>
          </a:p>
        </p:txBody>
      </p:sp>
      <p:graphicFrame>
        <p:nvGraphicFramePr>
          <p:cNvPr id="5" name="Table Placeholder 4">
            <a:extLst>
              <a:ext uri="{FF2B5EF4-FFF2-40B4-BE49-F238E27FC236}">
                <a16:creationId xmlns:a16="http://schemas.microsoft.com/office/drawing/2014/main" id="{B4F38CD4-CCBD-409A-A0A6-443FC9FC324A}"/>
              </a:ext>
            </a:extLst>
          </p:cNvPr>
          <p:cNvGraphicFramePr>
            <a:graphicFrameLocks noGrp="1"/>
          </p:cNvGraphicFramePr>
          <p:nvPr>
            <p:ph type="tbl" sz="quarter" idx="13"/>
            <p:extLst>
              <p:ext uri="{D42A27DB-BD31-4B8C-83A1-F6EECF244321}">
                <p14:modId xmlns:p14="http://schemas.microsoft.com/office/powerpoint/2010/main" val="3808637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36972924"/>
                    </a:ext>
                  </a:extLst>
                </a:gridCol>
                <a:gridCol w="2221992">
                  <a:extLst>
                    <a:ext uri="{9D8B030D-6E8A-4147-A177-3AD203B41FA5}">
                      <a16:colId xmlns:a16="http://schemas.microsoft.com/office/drawing/2014/main" val="4022867802"/>
                    </a:ext>
                  </a:extLst>
                </a:gridCol>
                <a:gridCol w="987552">
                  <a:extLst>
                    <a:ext uri="{9D8B030D-6E8A-4147-A177-3AD203B41FA5}">
                      <a16:colId xmlns:a16="http://schemas.microsoft.com/office/drawing/2014/main" val="1160155090"/>
                    </a:ext>
                  </a:extLst>
                </a:gridCol>
                <a:gridCol w="987552">
                  <a:extLst>
                    <a:ext uri="{9D8B030D-6E8A-4147-A177-3AD203B41FA5}">
                      <a16:colId xmlns:a16="http://schemas.microsoft.com/office/drawing/2014/main" val="3943840639"/>
                    </a:ext>
                  </a:extLst>
                </a:gridCol>
                <a:gridCol w="987552">
                  <a:extLst>
                    <a:ext uri="{9D8B030D-6E8A-4147-A177-3AD203B41FA5}">
                      <a16:colId xmlns:a16="http://schemas.microsoft.com/office/drawing/2014/main" val="3458959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9718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medelachile - 2022-07-01 07:31:52</a:t>
                      </a:r>
                      <a:r>
                        <a:rPr kumimoji="0" lang="es-ES" sz="1000" b="0" i="0" u="none" strike="noStrike" kern="1200" cap="none" spc="0" normalizeH="0" baseline="0" noProof="0">
                          <a:ln>
                            <a:noFill/>
                          </a:ln>
                          <a:solidFill>
                            <a:prstClr val="black"/>
                          </a:solidFill>
                          <a:effectLst/>
                          <a:uLnTx/>
                          <a:uFillTx/>
                          <a:latin typeface="+mn-lt"/>
                          <a:ea typeface="+mn-ea"/>
                          <a:cs typeface="+mn-cs"/>
                        </a:rPr>
                        <a:t>
 ¿Tengo suficiente leche materna? Es una pregunta que muchas madres se hacen … te contamos la respuesta en nuestro BLOG link directo en storie.
www.medela.cl 
📸thelabormama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https://quintly-image-storage.s3.amazonaws.com/a1b3d86959be06b30ceefb187681f11b/1764ca1b28594eaf685b7050eb48c46b.jpg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4918952"/>
                  </a:ext>
                </a:extLst>
              </a:tr>
            </a:tbl>
          </a:graphicData>
        </a:graphic>
      </p:graphicFrame>
      <p:sp>
        <p:nvSpPr>
          <p:cNvPr id="4" name="Text Placeholder 3">
            <a:extLst>
              <a:ext uri="{FF2B5EF4-FFF2-40B4-BE49-F238E27FC236}">
                <a16:creationId xmlns:a16="http://schemas.microsoft.com/office/drawing/2014/main" id="{1B8C6579-33BC-43EF-B54A-3C8C857F6FEA}"/>
              </a:ext>
            </a:extLst>
          </p:cNvPr>
          <p:cNvSpPr>
            <a:spLocks noGrp="1"/>
          </p:cNvSpPr>
          <p:nvPr>
            <p:ph type="body" sz="quarter" idx="14"/>
          </p:nvPr>
        </p:nvSpPr>
        <p:spPr/>
        <p:txBody>
          <a:bodyPr/>
          <a:lstStyle/>
          <a:p>
            <a:r>
              <a:rPr lang="en-US"/>
              <a:t>06/21/2022 - 07/05/2022</a:t>
            </a:r>
          </a:p>
        </p:txBody>
      </p:sp>
    </p:spTree>
    <p:extLst>
      <p:ext uri="{BB962C8B-B14F-4D97-AF65-F5344CB8AC3E}">
        <p14:creationId xmlns:p14="http://schemas.microsoft.com/office/powerpoint/2010/main" val="1803985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EDBA-9297-41A4-A943-6B71F88EB0BF}"/>
              </a:ext>
            </a:extLst>
          </p:cNvPr>
          <p:cNvSpPr>
            <a:spLocks noGrp="1"/>
          </p:cNvSpPr>
          <p:nvPr>
            <p:ph type="title"/>
          </p:nvPr>
        </p:nvSpPr>
        <p:spPr/>
        <p:txBody>
          <a:bodyPr/>
          <a:lstStyle/>
          <a:p>
            <a:r>
              <a:rPr lang="en-US"/>
              <a:t>Instagram Posts Table | All profiles - 7 of 18</a:t>
            </a:r>
          </a:p>
        </p:txBody>
      </p:sp>
      <p:graphicFrame>
        <p:nvGraphicFramePr>
          <p:cNvPr id="5" name="Table Placeholder 4">
            <a:extLst>
              <a:ext uri="{FF2B5EF4-FFF2-40B4-BE49-F238E27FC236}">
                <a16:creationId xmlns:a16="http://schemas.microsoft.com/office/drawing/2014/main" id="{CD937FC5-418E-4022-B942-E9C22C1179FC}"/>
              </a:ext>
            </a:extLst>
          </p:cNvPr>
          <p:cNvGraphicFramePr>
            <a:graphicFrameLocks noGrp="1"/>
          </p:cNvGraphicFramePr>
          <p:nvPr>
            <p:ph type="tbl" sz="quarter" idx="13"/>
            <p:extLst>
              <p:ext uri="{D42A27DB-BD31-4B8C-83A1-F6EECF244321}">
                <p14:modId xmlns:p14="http://schemas.microsoft.com/office/powerpoint/2010/main" val="3453190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68595211"/>
                    </a:ext>
                  </a:extLst>
                </a:gridCol>
                <a:gridCol w="2221992">
                  <a:extLst>
                    <a:ext uri="{9D8B030D-6E8A-4147-A177-3AD203B41FA5}">
                      <a16:colId xmlns:a16="http://schemas.microsoft.com/office/drawing/2014/main" val="22115401"/>
                    </a:ext>
                  </a:extLst>
                </a:gridCol>
                <a:gridCol w="987552">
                  <a:extLst>
                    <a:ext uri="{9D8B030D-6E8A-4147-A177-3AD203B41FA5}">
                      <a16:colId xmlns:a16="http://schemas.microsoft.com/office/drawing/2014/main" val="3085675066"/>
                    </a:ext>
                  </a:extLst>
                </a:gridCol>
                <a:gridCol w="987552">
                  <a:extLst>
                    <a:ext uri="{9D8B030D-6E8A-4147-A177-3AD203B41FA5}">
                      <a16:colId xmlns:a16="http://schemas.microsoft.com/office/drawing/2014/main" val="3238014037"/>
                    </a:ext>
                  </a:extLst>
                </a:gridCol>
                <a:gridCol w="987552">
                  <a:extLst>
                    <a:ext uri="{9D8B030D-6E8A-4147-A177-3AD203B41FA5}">
                      <a16:colId xmlns:a16="http://schemas.microsoft.com/office/drawing/2014/main" val="2624128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3446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nukcolombia - 2022-06-30 10:01:38</a:t>
                      </a:r>
                      <a:r>
                        <a:rPr kumimoji="0" lang="es-ES" sz="1000" b="0" i="0" u="none" strike="noStrike" kern="1200" cap="none" spc="0" normalizeH="0" baseline="0" noProof="0">
                          <a:ln>
                            <a:noFill/>
                          </a:ln>
                          <a:solidFill>
                            <a:prstClr val="black"/>
                          </a:solidFill>
                          <a:effectLst/>
                          <a:uLnTx/>
                          <a:uFillTx/>
                          <a:latin typeface="+mn-lt"/>
                          <a:ea typeface="+mn-ea"/>
                          <a:cs typeface="+mn-cs"/>
                        </a:rPr>
                        <a:t>
 Al igual que en los adultos, la ansiedad infantil precisa ser atendida. Los niños son seres curiosos, atentos, llenos de vida. Quieren descubrir el mundo y hacen mil preguntas al día, además de mostrar interés por lo que harán a continuación. Estos rasgos inherentes a la personalidad de los niños no pueden confundirse con ansiedad.
Los niños pueden demostrar cuadros de ansiedad en determinados periodos de la vida. Grandes cambios en la rutina, la llegada de un nuevo miembro a la familia o incluso la muerte de un ser querido pueden causarles ansiedad. En el carrusel, enumeramos algunas frases que, dependiendo de la frecuencia, pueden ser un indicativo de ansiedad infantil.
El diagnóstico y tratamiento precoz puede evitar repercusiones negativas en la vida del niño y evolución durante la adolescencia. ¡El uso de medicamentos apropiados, caso sea necesario, asociados con psicoterapia, especialmente la terapia cognitiva comportamental, pueden ser recomendados en algunos casos para mejorar la calidad de vida del pequeño! 💛
#nuk #nuklatam #hijo #hija #sermadre #serpadre #niño #niña #mamaprimeriza #maternidad #paternidad #ansiedadinfantil #saludmental #saludmentalinfantil #atencionmental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https://quintly-image-storage.s3.amazonaws.com/18fdb4925736eb43b3633c5dee05acdb/59d607985cae3bc19c128b3f56cee618.jpg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00189537"/>
                  </a:ext>
                </a:extLst>
              </a:tr>
            </a:tbl>
          </a:graphicData>
        </a:graphic>
      </p:graphicFrame>
      <p:sp>
        <p:nvSpPr>
          <p:cNvPr id="4" name="Text Placeholder 3">
            <a:extLst>
              <a:ext uri="{FF2B5EF4-FFF2-40B4-BE49-F238E27FC236}">
                <a16:creationId xmlns:a16="http://schemas.microsoft.com/office/drawing/2014/main" id="{CF45B672-BE61-423C-98C3-913843ACEB29}"/>
              </a:ext>
            </a:extLst>
          </p:cNvPr>
          <p:cNvSpPr>
            <a:spLocks noGrp="1"/>
          </p:cNvSpPr>
          <p:nvPr>
            <p:ph type="body" sz="quarter" idx="14"/>
          </p:nvPr>
        </p:nvSpPr>
        <p:spPr/>
        <p:txBody>
          <a:bodyPr/>
          <a:lstStyle/>
          <a:p>
            <a:r>
              <a:rPr lang="en-US"/>
              <a:t>06/21/2022 - 07/05/2022</a:t>
            </a:r>
          </a:p>
        </p:txBody>
      </p:sp>
    </p:spTree>
    <p:extLst>
      <p:ext uri="{BB962C8B-B14F-4D97-AF65-F5344CB8AC3E}">
        <p14:creationId xmlns:p14="http://schemas.microsoft.com/office/powerpoint/2010/main" val="3850215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DCC13-8BCA-40FA-AFE5-FF959181F3E8}"/>
              </a:ext>
            </a:extLst>
          </p:cNvPr>
          <p:cNvSpPr>
            <a:spLocks noGrp="1"/>
          </p:cNvSpPr>
          <p:nvPr>
            <p:ph type="title"/>
          </p:nvPr>
        </p:nvSpPr>
        <p:spPr/>
        <p:txBody>
          <a:bodyPr/>
          <a:lstStyle/>
          <a:p>
            <a:r>
              <a:rPr lang="en-US"/>
              <a:t>Instagram Posts Table | All profiles - 8 of 18</a:t>
            </a:r>
          </a:p>
        </p:txBody>
      </p:sp>
      <p:graphicFrame>
        <p:nvGraphicFramePr>
          <p:cNvPr id="5" name="Table Placeholder 4">
            <a:extLst>
              <a:ext uri="{FF2B5EF4-FFF2-40B4-BE49-F238E27FC236}">
                <a16:creationId xmlns:a16="http://schemas.microsoft.com/office/drawing/2014/main" id="{98CBAFB4-4971-4765-A75A-F954F6642468}"/>
              </a:ext>
            </a:extLst>
          </p:cNvPr>
          <p:cNvGraphicFramePr>
            <a:graphicFrameLocks noGrp="1"/>
          </p:cNvGraphicFramePr>
          <p:nvPr>
            <p:ph type="tbl" sz="quarter" idx="13"/>
            <p:extLst>
              <p:ext uri="{D42A27DB-BD31-4B8C-83A1-F6EECF244321}">
                <p14:modId xmlns:p14="http://schemas.microsoft.com/office/powerpoint/2010/main" val="1314958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77087137"/>
                    </a:ext>
                  </a:extLst>
                </a:gridCol>
                <a:gridCol w="2221992">
                  <a:extLst>
                    <a:ext uri="{9D8B030D-6E8A-4147-A177-3AD203B41FA5}">
                      <a16:colId xmlns:a16="http://schemas.microsoft.com/office/drawing/2014/main" val="2494373439"/>
                    </a:ext>
                  </a:extLst>
                </a:gridCol>
                <a:gridCol w="987552">
                  <a:extLst>
                    <a:ext uri="{9D8B030D-6E8A-4147-A177-3AD203B41FA5}">
                      <a16:colId xmlns:a16="http://schemas.microsoft.com/office/drawing/2014/main" val="8585163"/>
                    </a:ext>
                  </a:extLst>
                </a:gridCol>
                <a:gridCol w="987552">
                  <a:extLst>
                    <a:ext uri="{9D8B030D-6E8A-4147-A177-3AD203B41FA5}">
                      <a16:colId xmlns:a16="http://schemas.microsoft.com/office/drawing/2014/main" val="1598036927"/>
                    </a:ext>
                  </a:extLst>
                </a:gridCol>
                <a:gridCol w="987552">
                  <a:extLst>
                    <a:ext uri="{9D8B030D-6E8A-4147-A177-3AD203B41FA5}">
                      <a16:colId xmlns:a16="http://schemas.microsoft.com/office/drawing/2014/main" val="328129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4379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medelachile - 2022-06-30 07:57:00</a:t>
                      </a:r>
                      <a:r>
                        <a:rPr kumimoji="0" lang="es-ES" sz="1000" b="0" i="0" u="none" strike="noStrike" kern="1200" cap="none" spc="0" normalizeH="0" baseline="0" noProof="0">
                          <a:ln>
                            <a:noFill/>
                          </a:ln>
                          <a:solidFill>
                            <a:prstClr val="black"/>
                          </a:solidFill>
                          <a:effectLst/>
                          <a:uLnTx/>
                          <a:uFillTx/>
                          <a:latin typeface="+mn-lt"/>
                          <a:ea typeface="+mn-ea"/>
                          <a:cs typeface="+mn-cs"/>
                        </a:rPr>
                        <a:t>
 En vacaciones recuerda llevar tu extractor medela 💛 liviano, eléctrico y con batería autónoma 
www.medela.cl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https://quintly-image-storage.s3.amazonaws.com/a1b3d86959be06b30ceefb187681f11b/bc0e4ab7fe04edfa6c9fcd0078adf7c5.jpg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9225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medela_colombia - 2022-06-29 17:00:41</a:t>
                      </a:r>
                      <a:r>
                        <a:rPr kumimoji="0" lang="es-ES" sz="1000" b="0" i="0" u="none" strike="noStrike" kern="1200" cap="none" spc="0" normalizeH="0" baseline="0" noProof="0">
                          <a:ln>
                            <a:noFill/>
                          </a:ln>
                          <a:solidFill>
                            <a:prstClr val="black"/>
                          </a:solidFill>
                          <a:effectLst/>
                          <a:uLnTx/>
                          <a:uFillTx/>
                          <a:latin typeface="+mn-lt"/>
                          <a:ea typeface="+mn-ea"/>
                          <a:cs typeface="+mn-cs"/>
                        </a:rPr>
                        <a:t>
 🤰🏻👩‍El Extractor Medela Swing Flex fue desarrollado con el objetivo de ofrecer a las madres mayor comodidad, practicidad y agilidad en la extracción de la leche materna.
🤰🏻👩‍Con Medela, puede seguir ofreciendo lo mejor para tu bebé durante más tiempo, incluso con una rutina muy ocupada. Ven a conocer nuestros extractores y llévate a casa este aliado de la maternidad.🤰🏻👩‍
🤰🏻👩‍Quieres más información sobre el extractor swing sencillo 📞 Llámanos o escríbenos por WhatsApp al 316 3189583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https://quintly-image-storage.s3.amazonaws.com/4334b5944b18717adde0cb49bc7a2120/96324c4df9a14ce128797150f7845f34.jpg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62450028"/>
                  </a:ext>
                </a:extLst>
              </a:tr>
            </a:tbl>
          </a:graphicData>
        </a:graphic>
      </p:graphicFrame>
      <p:sp>
        <p:nvSpPr>
          <p:cNvPr id="4" name="Text Placeholder 3">
            <a:extLst>
              <a:ext uri="{FF2B5EF4-FFF2-40B4-BE49-F238E27FC236}">
                <a16:creationId xmlns:a16="http://schemas.microsoft.com/office/drawing/2014/main" id="{A541350B-1EF5-42E6-8AC7-67529F7815D9}"/>
              </a:ext>
            </a:extLst>
          </p:cNvPr>
          <p:cNvSpPr>
            <a:spLocks noGrp="1"/>
          </p:cNvSpPr>
          <p:nvPr>
            <p:ph type="body" sz="quarter" idx="14"/>
          </p:nvPr>
        </p:nvSpPr>
        <p:spPr/>
        <p:txBody>
          <a:bodyPr/>
          <a:lstStyle/>
          <a:p>
            <a:r>
              <a:rPr lang="en-US"/>
              <a:t>06/21/2022 - 07/05/2022</a:t>
            </a:r>
          </a:p>
        </p:txBody>
      </p:sp>
    </p:spTree>
    <p:extLst>
      <p:ext uri="{BB962C8B-B14F-4D97-AF65-F5344CB8AC3E}">
        <p14:creationId xmlns:p14="http://schemas.microsoft.com/office/powerpoint/2010/main" val="444914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A8EA6-039F-4438-BAA5-8B6937B838D6}"/>
              </a:ext>
            </a:extLst>
          </p:cNvPr>
          <p:cNvSpPr>
            <a:spLocks noGrp="1"/>
          </p:cNvSpPr>
          <p:nvPr>
            <p:ph type="title"/>
          </p:nvPr>
        </p:nvSpPr>
        <p:spPr/>
        <p:txBody>
          <a:bodyPr/>
          <a:lstStyle/>
          <a:p>
            <a:r>
              <a:rPr lang="en-US"/>
              <a:t>Instagram Posts Table | All profiles - 9 of 18</a:t>
            </a:r>
          </a:p>
        </p:txBody>
      </p:sp>
      <p:graphicFrame>
        <p:nvGraphicFramePr>
          <p:cNvPr id="5" name="Table Placeholder 4">
            <a:extLst>
              <a:ext uri="{FF2B5EF4-FFF2-40B4-BE49-F238E27FC236}">
                <a16:creationId xmlns:a16="http://schemas.microsoft.com/office/drawing/2014/main" id="{C532CD48-5B93-4D6E-8DE2-788B8324F5AC}"/>
              </a:ext>
            </a:extLst>
          </p:cNvPr>
          <p:cNvGraphicFramePr>
            <a:graphicFrameLocks noGrp="1"/>
          </p:cNvGraphicFramePr>
          <p:nvPr>
            <p:ph type="tbl" sz="quarter" idx="13"/>
            <p:extLst>
              <p:ext uri="{D42A27DB-BD31-4B8C-83A1-F6EECF244321}">
                <p14:modId xmlns:p14="http://schemas.microsoft.com/office/powerpoint/2010/main" val="3665766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71733921"/>
                    </a:ext>
                  </a:extLst>
                </a:gridCol>
                <a:gridCol w="2221992">
                  <a:extLst>
                    <a:ext uri="{9D8B030D-6E8A-4147-A177-3AD203B41FA5}">
                      <a16:colId xmlns:a16="http://schemas.microsoft.com/office/drawing/2014/main" val="1664100028"/>
                    </a:ext>
                  </a:extLst>
                </a:gridCol>
                <a:gridCol w="987552">
                  <a:extLst>
                    <a:ext uri="{9D8B030D-6E8A-4147-A177-3AD203B41FA5}">
                      <a16:colId xmlns:a16="http://schemas.microsoft.com/office/drawing/2014/main" val="3635812141"/>
                    </a:ext>
                  </a:extLst>
                </a:gridCol>
                <a:gridCol w="987552">
                  <a:extLst>
                    <a:ext uri="{9D8B030D-6E8A-4147-A177-3AD203B41FA5}">
                      <a16:colId xmlns:a16="http://schemas.microsoft.com/office/drawing/2014/main" val="2856473833"/>
                    </a:ext>
                  </a:extLst>
                </a:gridCol>
                <a:gridCol w="987552">
                  <a:extLst>
                    <a:ext uri="{9D8B030D-6E8A-4147-A177-3AD203B41FA5}">
                      <a16:colId xmlns:a16="http://schemas.microsoft.com/office/drawing/2014/main" val="3198122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288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nukcolombia - 2022-06-29 11:23:02</a:t>
                      </a:r>
                      <a:r>
                        <a:rPr kumimoji="0" lang="es-ES" sz="1000" b="0" i="0" u="none" strike="noStrike" kern="1200" cap="none" spc="0" normalizeH="0" baseline="0" noProof="0">
                          <a:ln>
                            <a:noFill/>
                          </a:ln>
                          <a:solidFill>
                            <a:prstClr val="black"/>
                          </a:solidFill>
                          <a:effectLst/>
                          <a:uLnTx/>
                          <a:uFillTx/>
                          <a:latin typeface="+mn-lt"/>
                          <a:ea typeface="+mn-ea"/>
                          <a:cs typeface="+mn-cs"/>
                        </a:rPr>
                        <a:t>
 Los sets de cubiertos se amoldan al desarrollo de tu bebé ayudándolo en su alimentación ¡Escoge el que adecue mejor a la forma de comer de tu pequeño! 👇
✅ Cuchara Silicona Extra Soft - 4 meses a más�
✅ Cuchara Plástica - 6 meses a más�
✅ Set de Cubiertos Easy Learning - 8 meses a más
#Maternidad #cosasparabebes #cucharasdebebé #nukcolombia #multikids #colombia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https://quintly-image-storage.s3.amazonaws.com/18fdb4925736eb43b3633c5dee05acdb/1879d1178599abb8d0d900af5f8f6663.jpg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53569400"/>
                  </a:ext>
                </a:extLst>
              </a:tr>
            </a:tbl>
          </a:graphicData>
        </a:graphic>
      </p:graphicFrame>
      <p:sp>
        <p:nvSpPr>
          <p:cNvPr id="4" name="Text Placeholder 3">
            <a:extLst>
              <a:ext uri="{FF2B5EF4-FFF2-40B4-BE49-F238E27FC236}">
                <a16:creationId xmlns:a16="http://schemas.microsoft.com/office/drawing/2014/main" id="{E000F572-E27E-4559-B3BB-7E8186F0119D}"/>
              </a:ext>
            </a:extLst>
          </p:cNvPr>
          <p:cNvSpPr>
            <a:spLocks noGrp="1"/>
          </p:cNvSpPr>
          <p:nvPr>
            <p:ph type="body" sz="quarter" idx="14"/>
          </p:nvPr>
        </p:nvSpPr>
        <p:spPr/>
        <p:txBody>
          <a:bodyPr/>
          <a:lstStyle/>
          <a:p>
            <a:r>
              <a:rPr lang="en-US"/>
              <a:t>06/21/2022 - 07/05/2022</a:t>
            </a:r>
          </a:p>
        </p:txBody>
      </p:sp>
    </p:spTree>
    <p:extLst>
      <p:ext uri="{BB962C8B-B14F-4D97-AF65-F5344CB8AC3E}">
        <p14:creationId xmlns:p14="http://schemas.microsoft.com/office/powerpoint/2010/main" val="3540562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A3405-34A7-4277-BB7D-2F69A6AAF2DC}"/>
              </a:ext>
            </a:extLst>
          </p:cNvPr>
          <p:cNvSpPr>
            <a:spLocks noGrp="1"/>
          </p:cNvSpPr>
          <p:nvPr>
            <p:ph type="title"/>
          </p:nvPr>
        </p:nvSpPr>
        <p:spPr/>
        <p:txBody>
          <a:bodyPr/>
          <a:lstStyle/>
          <a:p>
            <a:r>
              <a:rPr lang="en-US"/>
              <a:t>Instagram Posts Table | All profiles - 10 of 18</a:t>
            </a:r>
          </a:p>
        </p:txBody>
      </p:sp>
      <p:graphicFrame>
        <p:nvGraphicFramePr>
          <p:cNvPr id="5" name="Table Placeholder 4">
            <a:extLst>
              <a:ext uri="{FF2B5EF4-FFF2-40B4-BE49-F238E27FC236}">
                <a16:creationId xmlns:a16="http://schemas.microsoft.com/office/drawing/2014/main" id="{9AD9A2E3-A381-43A6-8820-305CCF838C86}"/>
              </a:ext>
            </a:extLst>
          </p:cNvPr>
          <p:cNvGraphicFramePr>
            <a:graphicFrameLocks noGrp="1"/>
          </p:cNvGraphicFramePr>
          <p:nvPr>
            <p:ph type="tbl" sz="quarter" idx="13"/>
            <p:extLst>
              <p:ext uri="{D42A27DB-BD31-4B8C-83A1-F6EECF244321}">
                <p14:modId xmlns:p14="http://schemas.microsoft.com/office/powerpoint/2010/main" val="1897961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09543716"/>
                    </a:ext>
                  </a:extLst>
                </a:gridCol>
                <a:gridCol w="2221992">
                  <a:extLst>
                    <a:ext uri="{9D8B030D-6E8A-4147-A177-3AD203B41FA5}">
                      <a16:colId xmlns:a16="http://schemas.microsoft.com/office/drawing/2014/main" val="364934601"/>
                    </a:ext>
                  </a:extLst>
                </a:gridCol>
                <a:gridCol w="987552">
                  <a:extLst>
                    <a:ext uri="{9D8B030D-6E8A-4147-A177-3AD203B41FA5}">
                      <a16:colId xmlns:a16="http://schemas.microsoft.com/office/drawing/2014/main" val="3645721701"/>
                    </a:ext>
                  </a:extLst>
                </a:gridCol>
                <a:gridCol w="987552">
                  <a:extLst>
                    <a:ext uri="{9D8B030D-6E8A-4147-A177-3AD203B41FA5}">
                      <a16:colId xmlns:a16="http://schemas.microsoft.com/office/drawing/2014/main" val="2970216146"/>
                    </a:ext>
                  </a:extLst>
                </a:gridCol>
                <a:gridCol w="987552">
                  <a:extLst>
                    <a:ext uri="{9D8B030D-6E8A-4147-A177-3AD203B41FA5}">
                      <a16:colId xmlns:a16="http://schemas.microsoft.com/office/drawing/2014/main" val="297350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5553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medelachile - 2022-06-28 12:01:45</a:t>
                      </a:r>
                      <a:r>
                        <a:rPr kumimoji="0" lang="en-US" sz="1000" b="0" i="0" u="none" strike="noStrike" kern="1200" cap="none" spc="0" normalizeH="0" baseline="0" noProof="0">
                          <a:ln>
                            <a:noFill/>
                          </a:ln>
                          <a:solidFill>
                            <a:prstClr val="black"/>
                          </a:solidFill>
                          <a:effectLst/>
                          <a:uLnTx/>
                          <a:uFillTx/>
                          <a:latin typeface="+mn-lt"/>
                          <a:ea typeface="+mn-ea"/>
                          <a:cs typeface="+mn-cs"/>
                        </a:rPr>
                        <a:t>
 ⭐️CONCURSO⭐️ cerrado 
👶🏻Bienvenido al Mundo 👶🏻
Junto a rainbowbabystore.cl queremos regalarte un set de productos para celebrar la llegada de tu bebé y acompañar tu maternidad 
¿Cómo participar? 🙌🏻
▫️Debes seguir ambas cuentas rainbowbabystore.cl y medelachile 
▫️Comentar la foto etiquetando a 2 amigas 
▫️Compartir en tus historias 
*Puedes participar las veces que quieras etiquetando cuentas diferentes 
🧡Premios Medela 🧡
🔸1 Calma 150 ml
🔸1 Kit botella x 3
🔸1 Purelan 7grs 
🔸1 Bolsa esterilizar 
🔸1 Bolsa de Absorbentes 
🔸Bolsas para Almacenar Leche Materna 
💙Premios Rainbowbaby 💙
🔹Cartel Hola Mundo
🔹Conejo Amigurumi
🔹Mordedor Waffle Mint Érase una Vez
🔹Pack lactancia Plumeti Sand La Mimosina
🔹 Manta de algodón bosque otoñal 
🍀Mucha Suerte 🍀 
El sorteo es el Viernes 1 de Julio , concurso válido sólo por instagram para personas que vivan en Chile 🇨🇱 
IMPORTANTE: Jamás te pediremos que hagas click en un enlace para recibir el premio, atentos a las Cuentas Falsas . Única Cuenta medelachile y rainbowbabystore.cl 
#chile #concurso #baby #maternidad #reciennacido #lactancia #lactanciamaterna #holabebes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https://quintly-image-storage.s3.amazonaws.com/a1b3d86959be06b30ceefb187681f11b/17008241bad9045444a23fbd16c0eb0e.jpg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2544508"/>
                  </a:ext>
                </a:extLst>
              </a:tr>
            </a:tbl>
          </a:graphicData>
        </a:graphic>
      </p:graphicFrame>
      <p:sp>
        <p:nvSpPr>
          <p:cNvPr id="4" name="Text Placeholder 3">
            <a:extLst>
              <a:ext uri="{FF2B5EF4-FFF2-40B4-BE49-F238E27FC236}">
                <a16:creationId xmlns:a16="http://schemas.microsoft.com/office/drawing/2014/main" id="{BE09EA3F-D329-43CF-9B74-F1025E09CF47}"/>
              </a:ext>
            </a:extLst>
          </p:cNvPr>
          <p:cNvSpPr>
            <a:spLocks noGrp="1"/>
          </p:cNvSpPr>
          <p:nvPr>
            <p:ph type="body" sz="quarter" idx="14"/>
          </p:nvPr>
        </p:nvSpPr>
        <p:spPr/>
        <p:txBody>
          <a:bodyPr/>
          <a:lstStyle/>
          <a:p>
            <a:r>
              <a:rPr lang="en-US"/>
              <a:t>06/21/2022 - 07/05/2022</a:t>
            </a:r>
          </a:p>
        </p:txBody>
      </p:sp>
    </p:spTree>
    <p:extLst>
      <p:ext uri="{BB962C8B-B14F-4D97-AF65-F5344CB8AC3E}">
        <p14:creationId xmlns:p14="http://schemas.microsoft.com/office/powerpoint/2010/main" val="283537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E0319-1F5E-4528-A7BF-B7D8AA9C2F59}"/>
              </a:ext>
            </a:extLst>
          </p:cNvPr>
          <p:cNvSpPr>
            <a:spLocks noGrp="1"/>
          </p:cNvSpPr>
          <p:nvPr>
            <p:ph type="title"/>
          </p:nvPr>
        </p:nvSpPr>
        <p:spPr/>
        <p:txBody>
          <a:bodyPr/>
          <a:lstStyle/>
          <a:p>
            <a:r>
              <a:rPr lang="en-US"/>
              <a:t>Instagram Posts Table | All profiles - 11 of 18</a:t>
            </a:r>
          </a:p>
        </p:txBody>
      </p:sp>
      <p:graphicFrame>
        <p:nvGraphicFramePr>
          <p:cNvPr id="5" name="Table Placeholder 4">
            <a:extLst>
              <a:ext uri="{FF2B5EF4-FFF2-40B4-BE49-F238E27FC236}">
                <a16:creationId xmlns:a16="http://schemas.microsoft.com/office/drawing/2014/main" id="{14189275-B22E-4A0A-9BEF-E8C475FD18E4}"/>
              </a:ext>
            </a:extLst>
          </p:cNvPr>
          <p:cNvGraphicFramePr>
            <a:graphicFrameLocks noGrp="1"/>
          </p:cNvGraphicFramePr>
          <p:nvPr>
            <p:ph type="tbl" sz="quarter" idx="13"/>
            <p:extLst>
              <p:ext uri="{D42A27DB-BD31-4B8C-83A1-F6EECF244321}">
                <p14:modId xmlns:p14="http://schemas.microsoft.com/office/powerpoint/2010/main" val="2281236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1742939"/>
                    </a:ext>
                  </a:extLst>
                </a:gridCol>
                <a:gridCol w="2221992">
                  <a:extLst>
                    <a:ext uri="{9D8B030D-6E8A-4147-A177-3AD203B41FA5}">
                      <a16:colId xmlns:a16="http://schemas.microsoft.com/office/drawing/2014/main" val="462195952"/>
                    </a:ext>
                  </a:extLst>
                </a:gridCol>
                <a:gridCol w="987552">
                  <a:extLst>
                    <a:ext uri="{9D8B030D-6E8A-4147-A177-3AD203B41FA5}">
                      <a16:colId xmlns:a16="http://schemas.microsoft.com/office/drawing/2014/main" val="650459164"/>
                    </a:ext>
                  </a:extLst>
                </a:gridCol>
                <a:gridCol w="987552">
                  <a:extLst>
                    <a:ext uri="{9D8B030D-6E8A-4147-A177-3AD203B41FA5}">
                      <a16:colId xmlns:a16="http://schemas.microsoft.com/office/drawing/2014/main" val="1438598120"/>
                    </a:ext>
                  </a:extLst>
                </a:gridCol>
                <a:gridCol w="987552">
                  <a:extLst>
                    <a:ext uri="{9D8B030D-6E8A-4147-A177-3AD203B41FA5}">
                      <a16:colId xmlns:a16="http://schemas.microsoft.com/office/drawing/2014/main" val="3155231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0753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nukcolombia - 2022-06-28 09:23:53</a:t>
                      </a:r>
                      <a:r>
                        <a:rPr kumimoji="0" lang="es-ES" sz="1000" b="0" i="0" u="none" strike="noStrike" kern="1200" cap="none" spc="0" normalizeH="0" baseline="0" noProof="0">
                          <a:ln>
                            <a:noFill/>
                          </a:ln>
                          <a:solidFill>
                            <a:prstClr val="black"/>
                          </a:solidFill>
                          <a:effectLst/>
                          <a:uLnTx/>
                          <a:uFillTx/>
                          <a:latin typeface="+mn-lt"/>
                          <a:ea typeface="+mn-ea"/>
                          <a:cs typeface="+mn-cs"/>
                        </a:rPr>
                        <a:t>
 En gran parte de América Latina, excepto en países como Bolivia, Honduras y Uruguay, el Día del Padre coincide con la celebración norteamericana, el tercer domingo de junio. La fecha, que comenzó como un homenaje a un veterano de la guerra civil y viudo que crio solo a cinco hijos, se extendió por el mundo celebrándose en diferentes días.
En algunos países la fecha varía por motivos religiosos, pero prácticamente todos tienen un día que homenajea a los patriarcas de las familias. Abrazos fuertes, actividades hechas a mano, regalos pensados con cariño y muchas sonrisas son parte de esta celebración. ¡Después de todo, el padre es el primer héroe de un niño! ¡Feliz Día del Padre! 💙 
#nuk #nuklatam #paternidad #serpadre #papa #papaprimerizo #diadelpadre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https://quintly-image-storage.s3.amazonaws.com/18fdb4925736eb43b3633c5dee05acdb/470963c34c4b7757616d8146a6fdafd6.jpg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29896992"/>
                  </a:ext>
                </a:extLst>
              </a:tr>
            </a:tbl>
          </a:graphicData>
        </a:graphic>
      </p:graphicFrame>
      <p:sp>
        <p:nvSpPr>
          <p:cNvPr id="4" name="Text Placeholder 3">
            <a:extLst>
              <a:ext uri="{FF2B5EF4-FFF2-40B4-BE49-F238E27FC236}">
                <a16:creationId xmlns:a16="http://schemas.microsoft.com/office/drawing/2014/main" id="{1052723F-5F70-4493-8E56-061BA813CC41}"/>
              </a:ext>
            </a:extLst>
          </p:cNvPr>
          <p:cNvSpPr>
            <a:spLocks noGrp="1"/>
          </p:cNvSpPr>
          <p:nvPr>
            <p:ph type="body" sz="quarter" idx="14"/>
          </p:nvPr>
        </p:nvSpPr>
        <p:spPr/>
        <p:txBody>
          <a:bodyPr/>
          <a:lstStyle/>
          <a:p>
            <a:r>
              <a:rPr lang="en-US"/>
              <a:t>06/21/2022 - 07/05/2022</a:t>
            </a:r>
          </a:p>
        </p:txBody>
      </p:sp>
    </p:spTree>
    <p:extLst>
      <p:ext uri="{BB962C8B-B14F-4D97-AF65-F5344CB8AC3E}">
        <p14:creationId xmlns:p14="http://schemas.microsoft.com/office/powerpoint/2010/main" val="2424528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97115-2989-442C-A634-1528A1E421F7}"/>
              </a:ext>
            </a:extLst>
          </p:cNvPr>
          <p:cNvSpPr>
            <a:spLocks noGrp="1"/>
          </p:cNvSpPr>
          <p:nvPr>
            <p:ph type="title"/>
          </p:nvPr>
        </p:nvSpPr>
        <p:spPr/>
        <p:txBody>
          <a:bodyPr/>
          <a:lstStyle/>
          <a:p>
            <a:r>
              <a:rPr lang="en-US"/>
              <a:t>Instagram Posts Table | All profiles - 12 of 18</a:t>
            </a:r>
          </a:p>
        </p:txBody>
      </p:sp>
      <p:graphicFrame>
        <p:nvGraphicFramePr>
          <p:cNvPr id="5" name="Table Placeholder 4">
            <a:extLst>
              <a:ext uri="{FF2B5EF4-FFF2-40B4-BE49-F238E27FC236}">
                <a16:creationId xmlns:a16="http://schemas.microsoft.com/office/drawing/2014/main" id="{24DCF065-6550-4FDE-B50D-00B2BC2FECDE}"/>
              </a:ext>
            </a:extLst>
          </p:cNvPr>
          <p:cNvGraphicFramePr>
            <a:graphicFrameLocks noGrp="1"/>
          </p:cNvGraphicFramePr>
          <p:nvPr>
            <p:ph type="tbl" sz="quarter" idx="13"/>
            <p:extLst>
              <p:ext uri="{D42A27DB-BD31-4B8C-83A1-F6EECF244321}">
                <p14:modId xmlns:p14="http://schemas.microsoft.com/office/powerpoint/2010/main" val="1658343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32949879"/>
                    </a:ext>
                  </a:extLst>
                </a:gridCol>
                <a:gridCol w="2221992">
                  <a:extLst>
                    <a:ext uri="{9D8B030D-6E8A-4147-A177-3AD203B41FA5}">
                      <a16:colId xmlns:a16="http://schemas.microsoft.com/office/drawing/2014/main" val="3683639158"/>
                    </a:ext>
                  </a:extLst>
                </a:gridCol>
                <a:gridCol w="987552">
                  <a:extLst>
                    <a:ext uri="{9D8B030D-6E8A-4147-A177-3AD203B41FA5}">
                      <a16:colId xmlns:a16="http://schemas.microsoft.com/office/drawing/2014/main" val="2511065184"/>
                    </a:ext>
                  </a:extLst>
                </a:gridCol>
                <a:gridCol w="987552">
                  <a:extLst>
                    <a:ext uri="{9D8B030D-6E8A-4147-A177-3AD203B41FA5}">
                      <a16:colId xmlns:a16="http://schemas.microsoft.com/office/drawing/2014/main" val="858233231"/>
                    </a:ext>
                  </a:extLst>
                </a:gridCol>
                <a:gridCol w="987552">
                  <a:extLst>
                    <a:ext uri="{9D8B030D-6E8A-4147-A177-3AD203B41FA5}">
                      <a16:colId xmlns:a16="http://schemas.microsoft.com/office/drawing/2014/main" val="1358187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0343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nukperu - 2022-06-27 10:19:10</a:t>
                      </a:r>
                      <a:r>
                        <a:rPr kumimoji="0" lang="en-US" sz="1000" b="0" i="0" u="none" strike="noStrike" kern="1200" cap="none" spc="0" normalizeH="0" baseline="0" noProof="0">
                          <a:ln>
                            <a:noFill/>
                          </a:ln>
                          <a:solidFill>
                            <a:prstClr val="black"/>
                          </a:solidFill>
                          <a:effectLst/>
                          <a:uLnTx/>
                          <a:uFillTx/>
                          <a:latin typeface="+mn-lt"/>
                          <a:ea typeface="+mn-ea"/>
                          <a:cs typeface="+mn-cs"/>
                        </a:rPr>
                        <a:t>
 🚨¡Te traemos una increíble noticia!🚨Este 1, 2 y 3 de julio estaremos en expobebeperu, donde podrás encontrar todo lo que tu bebé necesita a un súper precio. ¡Encuéntranos en Liceo Naval de San Borja STAND 45 y 46! ¡Te esperamos! 🤰🏻👩🏻‍🍼🧑🏻‍🍼
#Maternidad #Mamáprimeriza #lactancia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https://quintly-image-storage.s3.amazonaws.com/9c6397014800c4e1ba985e7894057edc/b9b6f9423553a495a5a4f2a36fea946c.jpg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35650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nukperu - 2022-06-25 03:01:06</a:t>
                      </a:r>
                      <a:r>
                        <a:rPr kumimoji="0" lang="es-ES" sz="1000" b="0" i="0" u="none" strike="noStrike" kern="1200" cap="none" spc="0" normalizeH="0" baseline="0" noProof="0">
                          <a:ln>
                            <a:noFill/>
                          </a:ln>
                          <a:solidFill>
                            <a:prstClr val="black"/>
                          </a:solidFill>
                          <a:effectLst/>
                          <a:uLnTx/>
                          <a:uFillTx/>
                          <a:latin typeface="+mn-lt"/>
                          <a:ea typeface="+mn-ea"/>
                          <a:cs typeface="+mn-cs"/>
                        </a:rPr>
                        <a:t>
 ¿Ya conoces el NUEVO Vaso Kiddy Cup Glow? Perfecto para usarlo también de noche, ya que su efecto luminoso lo hace brillar en la oscuridad. Su tetina es antiderrame y es fácil de ubicar en la cuna.
🛒 Adquiérelo en www.nuk.pe
#Vasosparaniños #Maternidad #cosasdeniños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https://quintly-image-storage.s3.amazonaws.com/9c6397014800c4e1ba985e7894057edc/1de4bfc1b6b8b0aa0413ecb0528d900b.jpg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88980878"/>
                  </a:ext>
                </a:extLst>
              </a:tr>
            </a:tbl>
          </a:graphicData>
        </a:graphic>
      </p:graphicFrame>
      <p:sp>
        <p:nvSpPr>
          <p:cNvPr id="4" name="Text Placeholder 3">
            <a:extLst>
              <a:ext uri="{FF2B5EF4-FFF2-40B4-BE49-F238E27FC236}">
                <a16:creationId xmlns:a16="http://schemas.microsoft.com/office/drawing/2014/main" id="{28D3DFAC-F6F2-4437-A3B6-4EE1555D8017}"/>
              </a:ext>
            </a:extLst>
          </p:cNvPr>
          <p:cNvSpPr>
            <a:spLocks noGrp="1"/>
          </p:cNvSpPr>
          <p:nvPr>
            <p:ph type="body" sz="quarter" idx="14"/>
          </p:nvPr>
        </p:nvSpPr>
        <p:spPr/>
        <p:txBody>
          <a:bodyPr/>
          <a:lstStyle/>
          <a:p>
            <a:r>
              <a:rPr lang="en-US"/>
              <a:t>06/21/2022 - 07/05/2022</a:t>
            </a:r>
          </a:p>
        </p:txBody>
      </p:sp>
    </p:spTree>
    <p:extLst>
      <p:ext uri="{BB962C8B-B14F-4D97-AF65-F5344CB8AC3E}">
        <p14:creationId xmlns:p14="http://schemas.microsoft.com/office/powerpoint/2010/main" val="3356039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12A01-7AA0-484D-A97C-60A0A004397B}"/>
              </a:ext>
            </a:extLst>
          </p:cNvPr>
          <p:cNvSpPr>
            <a:spLocks noGrp="1"/>
          </p:cNvSpPr>
          <p:nvPr>
            <p:ph type="title"/>
          </p:nvPr>
        </p:nvSpPr>
        <p:spPr/>
        <p:txBody>
          <a:bodyPr/>
          <a:lstStyle/>
          <a:p>
            <a:r>
              <a:rPr lang="en-US"/>
              <a:t>Instagram Posts Table | All profiles - 13 of 18</a:t>
            </a:r>
          </a:p>
        </p:txBody>
      </p:sp>
      <p:graphicFrame>
        <p:nvGraphicFramePr>
          <p:cNvPr id="5" name="Table Placeholder 4">
            <a:extLst>
              <a:ext uri="{FF2B5EF4-FFF2-40B4-BE49-F238E27FC236}">
                <a16:creationId xmlns:a16="http://schemas.microsoft.com/office/drawing/2014/main" id="{16EE351C-0A37-42AD-BBFC-100D992900F1}"/>
              </a:ext>
            </a:extLst>
          </p:cNvPr>
          <p:cNvGraphicFramePr>
            <a:graphicFrameLocks noGrp="1"/>
          </p:cNvGraphicFramePr>
          <p:nvPr>
            <p:ph type="tbl" sz="quarter" idx="13"/>
            <p:extLst>
              <p:ext uri="{D42A27DB-BD31-4B8C-83A1-F6EECF244321}">
                <p14:modId xmlns:p14="http://schemas.microsoft.com/office/powerpoint/2010/main" val="3299501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72257976"/>
                    </a:ext>
                  </a:extLst>
                </a:gridCol>
                <a:gridCol w="2221992">
                  <a:extLst>
                    <a:ext uri="{9D8B030D-6E8A-4147-A177-3AD203B41FA5}">
                      <a16:colId xmlns:a16="http://schemas.microsoft.com/office/drawing/2014/main" val="2339116910"/>
                    </a:ext>
                  </a:extLst>
                </a:gridCol>
                <a:gridCol w="987552">
                  <a:extLst>
                    <a:ext uri="{9D8B030D-6E8A-4147-A177-3AD203B41FA5}">
                      <a16:colId xmlns:a16="http://schemas.microsoft.com/office/drawing/2014/main" val="2056677877"/>
                    </a:ext>
                  </a:extLst>
                </a:gridCol>
                <a:gridCol w="987552">
                  <a:extLst>
                    <a:ext uri="{9D8B030D-6E8A-4147-A177-3AD203B41FA5}">
                      <a16:colId xmlns:a16="http://schemas.microsoft.com/office/drawing/2014/main" val="4248188280"/>
                    </a:ext>
                  </a:extLst>
                </a:gridCol>
                <a:gridCol w="987552">
                  <a:extLst>
                    <a:ext uri="{9D8B030D-6E8A-4147-A177-3AD203B41FA5}">
                      <a16:colId xmlns:a16="http://schemas.microsoft.com/office/drawing/2014/main" val="4039110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4545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nukecuador - 2022-06-24 20:09:07</a:t>
                      </a:r>
                      <a:r>
                        <a:rPr kumimoji="0" lang="es-ES" sz="1000" b="0" i="0" u="none" strike="noStrike" kern="1200" cap="none" spc="0" normalizeH="0" baseline="0" noProof="0">
                          <a:ln>
                            <a:noFill/>
                          </a:ln>
                          <a:solidFill>
                            <a:prstClr val="black"/>
                          </a:solidFill>
                          <a:effectLst/>
                          <a:uLnTx/>
                          <a:uFillTx/>
                          <a:latin typeface="+mn-lt"/>
                          <a:ea typeface="+mn-ea"/>
                          <a:cs typeface="+mn-cs"/>
                        </a:rPr>
                        <a:t>
 Tenemos productos con un descuento increíble, ingresa a nuestra tienda virtual y descubre todo lo que tienes en descuento.
Da clic en el link de la bio y encuentra más información sobre el producto.
#Promociones #BebesNuk #Nuk #NukEcuador #Promo #Descuentos #BebeFeliz #Paternidad #Maternidad #SorpresasNuk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https://quintly-image-storage.s3.amazonaws.com/9ba9264f0975f51a444fe62f64cec914/2eb1b285005b03ade7600a4fdb3bbff1.jpg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33275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philipsperuavent - 2022-06-24 15:58:59</a:t>
                      </a:r>
                      <a:r>
                        <a:rPr kumimoji="0" lang="es-ES" sz="1000" b="0" i="0" u="none" strike="noStrike" kern="1200" cap="none" spc="0" normalizeH="0" baseline="0" noProof="0">
                          <a:ln>
                            <a:noFill/>
                          </a:ln>
                          <a:solidFill>
                            <a:prstClr val="black"/>
                          </a:solidFill>
                          <a:effectLst/>
                          <a:uLnTx/>
                          <a:uFillTx/>
                          <a:latin typeface="+mn-lt"/>
                          <a:ea typeface="+mn-ea"/>
                          <a:cs typeface="+mn-cs"/>
                        </a:rPr>
                        <a:t>
 El extractor eléctrico sencillo es una herramienta muy útil para poder combinar una vida activa y una alimentación ordenada para tu bebé.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https://quintly-image-storage.s3.amazonaws.com/511d11871e0ccb32006d8add60b4d86e/8dd62f0ecf218f0781e12844c296f2e0.jpg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74809808"/>
                  </a:ext>
                </a:extLst>
              </a:tr>
            </a:tbl>
          </a:graphicData>
        </a:graphic>
      </p:graphicFrame>
      <p:sp>
        <p:nvSpPr>
          <p:cNvPr id="4" name="Text Placeholder 3">
            <a:extLst>
              <a:ext uri="{FF2B5EF4-FFF2-40B4-BE49-F238E27FC236}">
                <a16:creationId xmlns:a16="http://schemas.microsoft.com/office/drawing/2014/main" id="{EEE589FC-091A-43B7-8EFB-52FC267587E5}"/>
              </a:ext>
            </a:extLst>
          </p:cNvPr>
          <p:cNvSpPr>
            <a:spLocks noGrp="1"/>
          </p:cNvSpPr>
          <p:nvPr>
            <p:ph type="body" sz="quarter" idx="14"/>
          </p:nvPr>
        </p:nvSpPr>
        <p:spPr/>
        <p:txBody>
          <a:bodyPr/>
          <a:lstStyle/>
          <a:p>
            <a:r>
              <a:rPr lang="en-US"/>
              <a:t>06/21/2022 - 07/05/2022</a:t>
            </a:r>
          </a:p>
        </p:txBody>
      </p:sp>
    </p:spTree>
    <p:extLst>
      <p:ext uri="{BB962C8B-B14F-4D97-AF65-F5344CB8AC3E}">
        <p14:creationId xmlns:p14="http://schemas.microsoft.com/office/powerpoint/2010/main" val="36289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6467-6040-4A61-805D-5B688A72F850}"/>
              </a:ext>
            </a:extLst>
          </p:cNvPr>
          <p:cNvSpPr>
            <a:spLocks noGrp="1"/>
          </p:cNvSpPr>
          <p:nvPr>
            <p:ph type="title"/>
          </p:nvPr>
        </p:nvSpPr>
        <p:spPr/>
        <p:txBody>
          <a:bodyPr/>
          <a:lstStyle/>
          <a:p>
            <a:r>
              <a:rPr lang="en-US"/>
              <a:t>Instagram Posts Table | All profiles - 14 of 18</a:t>
            </a:r>
          </a:p>
        </p:txBody>
      </p:sp>
      <p:graphicFrame>
        <p:nvGraphicFramePr>
          <p:cNvPr id="5" name="Table Placeholder 4">
            <a:extLst>
              <a:ext uri="{FF2B5EF4-FFF2-40B4-BE49-F238E27FC236}">
                <a16:creationId xmlns:a16="http://schemas.microsoft.com/office/drawing/2014/main" id="{706BBD63-EEF6-4299-A195-B28E171641A0}"/>
              </a:ext>
            </a:extLst>
          </p:cNvPr>
          <p:cNvGraphicFramePr>
            <a:graphicFrameLocks noGrp="1"/>
          </p:cNvGraphicFramePr>
          <p:nvPr>
            <p:ph type="tbl" sz="quarter" idx="13"/>
            <p:extLst>
              <p:ext uri="{D42A27DB-BD31-4B8C-83A1-F6EECF244321}">
                <p14:modId xmlns:p14="http://schemas.microsoft.com/office/powerpoint/2010/main" val="35654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14053663"/>
                    </a:ext>
                  </a:extLst>
                </a:gridCol>
                <a:gridCol w="2221992">
                  <a:extLst>
                    <a:ext uri="{9D8B030D-6E8A-4147-A177-3AD203B41FA5}">
                      <a16:colId xmlns:a16="http://schemas.microsoft.com/office/drawing/2014/main" val="1212327338"/>
                    </a:ext>
                  </a:extLst>
                </a:gridCol>
                <a:gridCol w="987552">
                  <a:extLst>
                    <a:ext uri="{9D8B030D-6E8A-4147-A177-3AD203B41FA5}">
                      <a16:colId xmlns:a16="http://schemas.microsoft.com/office/drawing/2014/main" val="377240182"/>
                    </a:ext>
                  </a:extLst>
                </a:gridCol>
                <a:gridCol w="987552">
                  <a:extLst>
                    <a:ext uri="{9D8B030D-6E8A-4147-A177-3AD203B41FA5}">
                      <a16:colId xmlns:a16="http://schemas.microsoft.com/office/drawing/2014/main" val="1856851559"/>
                    </a:ext>
                  </a:extLst>
                </a:gridCol>
                <a:gridCol w="987552">
                  <a:extLst>
                    <a:ext uri="{9D8B030D-6E8A-4147-A177-3AD203B41FA5}">
                      <a16:colId xmlns:a16="http://schemas.microsoft.com/office/drawing/2014/main" val="869956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846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nukperu - 2022-06-24 11:10:09</a:t>
                      </a:r>
                      <a:r>
                        <a:rPr kumimoji="0" lang="es-ES" sz="1000" b="0" i="0" u="none" strike="noStrike" kern="1200" cap="none" spc="0" normalizeH="0" baseline="0" noProof="0">
                          <a:ln>
                            <a:noFill/>
                          </a:ln>
                          <a:solidFill>
                            <a:prstClr val="black"/>
                          </a:solidFill>
                          <a:effectLst/>
                          <a:uLnTx/>
                          <a:uFillTx/>
                          <a:latin typeface="+mn-lt"/>
                          <a:ea typeface="+mn-ea"/>
                          <a:cs typeface="+mn-cs"/>
                        </a:rPr>
                        <a:t>
 ¿Sabes por qué el Chupón Signature es el favorito de tu pequeño? Su tetina con forma anatómica imita al pezón de la madre durante la lactancia y se adapta perfectamente al paladar de tu bebé, además, sus canales integrados lo hacen blando y flexible.
🛒 Adquiérelo en www.nuk.pe
#Chupones #Maternidad #Ortodónticos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https://quintly-image-storage.s3.amazonaws.com/9c6397014800c4e1ba985e7894057edc/98c57e7de07f4630aa9507e86d7b1e02.jpg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210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medelachile - 2022-06-24 08:43:59</a:t>
                      </a:r>
                      <a:r>
                        <a:rPr kumimoji="0" lang="es-ES" sz="1000" b="0" i="0" u="none" strike="noStrike" kern="1200" cap="none" spc="0" normalizeH="0" baseline="0" noProof="0">
                          <a:ln>
                            <a:noFill/>
                          </a:ln>
                          <a:solidFill>
                            <a:prstClr val="black"/>
                          </a:solidFill>
                          <a:effectLst/>
                          <a:uLnTx/>
                          <a:uFillTx/>
                          <a:latin typeface="+mn-lt"/>
                          <a:ea typeface="+mn-ea"/>
                          <a:cs typeface="+mn-cs"/>
                        </a:rPr>
                        <a:t>
 ¿Dejar llorar a un bebé?
Te invitamos a ver esta nueva cápsula de café de lactancia con Lorraine Lewis psicóloga donde nos habla de este importante tema maternidad.panda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https://quintly-image-storage.s3.amazonaws.com/a1b3d86959be06b30ceefb187681f11b/70c2a2998d14975c76ca951361da6394.jpg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75943562"/>
                  </a:ext>
                </a:extLst>
              </a:tr>
            </a:tbl>
          </a:graphicData>
        </a:graphic>
      </p:graphicFrame>
      <p:sp>
        <p:nvSpPr>
          <p:cNvPr id="4" name="Text Placeholder 3">
            <a:extLst>
              <a:ext uri="{FF2B5EF4-FFF2-40B4-BE49-F238E27FC236}">
                <a16:creationId xmlns:a16="http://schemas.microsoft.com/office/drawing/2014/main" id="{40BFB3A7-BED3-4181-833F-1EC7C929E590}"/>
              </a:ext>
            </a:extLst>
          </p:cNvPr>
          <p:cNvSpPr>
            <a:spLocks noGrp="1"/>
          </p:cNvSpPr>
          <p:nvPr>
            <p:ph type="body" sz="quarter" idx="14"/>
          </p:nvPr>
        </p:nvSpPr>
        <p:spPr/>
        <p:txBody>
          <a:bodyPr/>
          <a:lstStyle/>
          <a:p>
            <a:r>
              <a:rPr lang="en-US"/>
              <a:t>06/21/2022 - 07/05/2022</a:t>
            </a:r>
          </a:p>
        </p:txBody>
      </p:sp>
    </p:spTree>
    <p:extLst>
      <p:ext uri="{BB962C8B-B14F-4D97-AF65-F5344CB8AC3E}">
        <p14:creationId xmlns:p14="http://schemas.microsoft.com/office/powerpoint/2010/main" val="2537175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A281E-5E30-4A07-BB2B-1728DA3D0408}"/>
              </a:ext>
            </a:extLst>
          </p:cNvPr>
          <p:cNvSpPr>
            <a:spLocks noGrp="1"/>
          </p:cNvSpPr>
          <p:nvPr>
            <p:ph type="title"/>
          </p:nvPr>
        </p:nvSpPr>
        <p:spPr/>
        <p:txBody>
          <a:bodyPr/>
          <a:lstStyle/>
          <a:p>
            <a:r>
              <a:rPr lang="en-US"/>
              <a:t>Instagram Posts Table | All profiles - 15 of 18</a:t>
            </a:r>
          </a:p>
        </p:txBody>
      </p:sp>
      <p:graphicFrame>
        <p:nvGraphicFramePr>
          <p:cNvPr id="5" name="Table Placeholder 4">
            <a:extLst>
              <a:ext uri="{FF2B5EF4-FFF2-40B4-BE49-F238E27FC236}">
                <a16:creationId xmlns:a16="http://schemas.microsoft.com/office/drawing/2014/main" id="{91C78755-AD4B-42CE-A8A8-519259049636}"/>
              </a:ext>
            </a:extLst>
          </p:cNvPr>
          <p:cNvGraphicFramePr>
            <a:graphicFrameLocks noGrp="1"/>
          </p:cNvGraphicFramePr>
          <p:nvPr>
            <p:ph type="tbl" sz="quarter" idx="13"/>
            <p:extLst>
              <p:ext uri="{D42A27DB-BD31-4B8C-83A1-F6EECF244321}">
                <p14:modId xmlns:p14="http://schemas.microsoft.com/office/powerpoint/2010/main" val="1089778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00439948"/>
                    </a:ext>
                  </a:extLst>
                </a:gridCol>
                <a:gridCol w="2221992">
                  <a:extLst>
                    <a:ext uri="{9D8B030D-6E8A-4147-A177-3AD203B41FA5}">
                      <a16:colId xmlns:a16="http://schemas.microsoft.com/office/drawing/2014/main" val="218529215"/>
                    </a:ext>
                  </a:extLst>
                </a:gridCol>
                <a:gridCol w="987552">
                  <a:extLst>
                    <a:ext uri="{9D8B030D-6E8A-4147-A177-3AD203B41FA5}">
                      <a16:colId xmlns:a16="http://schemas.microsoft.com/office/drawing/2014/main" val="1950356429"/>
                    </a:ext>
                  </a:extLst>
                </a:gridCol>
                <a:gridCol w="987552">
                  <a:extLst>
                    <a:ext uri="{9D8B030D-6E8A-4147-A177-3AD203B41FA5}">
                      <a16:colId xmlns:a16="http://schemas.microsoft.com/office/drawing/2014/main" val="214293541"/>
                    </a:ext>
                  </a:extLst>
                </a:gridCol>
                <a:gridCol w="987552">
                  <a:extLst>
                    <a:ext uri="{9D8B030D-6E8A-4147-A177-3AD203B41FA5}">
                      <a16:colId xmlns:a16="http://schemas.microsoft.com/office/drawing/2014/main" val="2193296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6599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philipsaventpty - 2022-06-23 19:25:23</a:t>
                      </a:r>
                      <a:r>
                        <a:rPr kumimoji="0" lang="en-US" sz="1000" b="0" i="0" u="none" strike="noStrike" kern="1200" cap="none" spc="0" normalizeH="0" baseline="0" noProof="0">
                          <a:ln>
                            <a:noFill/>
                          </a:ln>
                          <a:solidFill>
                            <a:prstClr val="black"/>
                          </a:solidFill>
                          <a:effectLst/>
                          <a:uLnTx/>
                          <a:uFillTx/>
                          <a:latin typeface="+mn-lt"/>
                          <a:ea typeface="+mn-ea"/>
                          <a:cs typeface="+mn-cs"/>
                        </a:rPr>
                        <a:t>
 CALMA😌 ¡TIENE SOLUCIÓN!
En esta publicación te compartimos algunas sugerencias de lo que puedes hacer si se te presenta esta situación. 
La Perla de Leche puede ser dolorosa pero es muy común y le pasa a muchas mamis.
👉 ¿Te ha pasado alguna vez?
💬 Comparte en los comentarios: ¿cómo lograste superarlo?
🙌 ¡Tu experiencia puede ayudar a muchas mamis!
#Bebe #Baby #Madre #Mom #Mother #MomLife #Maternidad #Maternity #Motherhood #MamaPrimeriza #LactanciaMaterna #Breastfeeding #LecheMaterna #BancoDeLeche #Extractor #BabyFood  #PerlaDeLeche #Pregnant #Embarazo #Embarazada #Pregnancy #PregnantLife #PregnantBelly #BabyOnTheWay #PhilipsAvent #PhilipsAventPanama #MamasEnPanama #Panama #Pty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https://quintly-image-storage.s3.amazonaws.com/521500f63628402565df8a886c05e227/88dc25198cd8e2631ed1a8545c4d1643.jpg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56786599"/>
                  </a:ext>
                </a:extLst>
              </a:tr>
            </a:tbl>
          </a:graphicData>
        </a:graphic>
      </p:graphicFrame>
      <p:sp>
        <p:nvSpPr>
          <p:cNvPr id="4" name="Text Placeholder 3">
            <a:extLst>
              <a:ext uri="{FF2B5EF4-FFF2-40B4-BE49-F238E27FC236}">
                <a16:creationId xmlns:a16="http://schemas.microsoft.com/office/drawing/2014/main" id="{64B97754-368A-458C-B139-8C954B1E8D45}"/>
              </a:ext>
            </a:extLst>
          </p:cNvPr>
          <p:cNvSpPr>
            <a:spLocks noGrp="1"/>
          </p:cNvSpPr>
          <p:nvPr>
            <p:ph type="body" sz="quarter" idx="14"/>
          </p:nvPr>
        </p:nvSpPr>
        <p:spPr/>
        <p:txBody>
          <a:bodyPr/>
          <a:lstStyle/>
          <a:p>
            <a:r>
              <a:rPr lang="en-US"/>
              <a:t>06/21/2022 - 07/05/2022</a:t>
            </a:r>
          </a:p>
        </p:txBody>
      </p:sp>
    </p:spTree>
    <p:extLst>
      <p:ext uri="{BB962C8B-B14F-4D97-AF65-F5344CB8AC3E}">
        <p14:creationId xmlns:p14="http://schemas.microsoft.com/office/powerpoint/2010/main" val="3172956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F2E3C-C402-47FF-9190-14C66B895370}"/>
              </a:ext>
            </a:extLst>
          </p:cNvPr>
          <p:cNvSpPr>
            <a:spLocks noGrp="1"/>
          </p:cNvSpPr>
          <p:nvPr>
            <p:ph type="title"/>
          </p:nvPr>
        </p:nvSpPr>
        <p:spPr/>
        <p:txBody>
          <a:bodyPr/>
          <a:lstStyle/>
          <a:p>
            <a:r>
              <a:rPr lang="en-US"/>
              <a:t>Instagram Posts Table | All profiles - 16 of 18</a:t>
            </a:r>
          </a:p>
        </p:txBody>
      </p:sp>
      <p:graphicFrame>
        <p:nvGraphicFramePr>
          <p:cNvPr id="5" name="Table Placeholder 4">
            <a:extLst>
              <a:ext uri="{FF2B5EF4-FFF2-40B4-BE49-F238E27FC236}">
                <a16:creationId xmlns:a16="http://schemas.microsoft.com/office/drawing/2014/main" id="{6712C85C-A5C3-425D-B709-3AFC4A4531B5}"/>
              </a:ext>
            </a:extLst>
          </p:cNvPr>
          <p:cNvGraphicFramePr>
            <a:graphicFrameLocks noGrp="1"/>
          </p:cNvGraphicFramePr>
          <p:nvPr>
            <p:ph type="tbl" sz="quarter" idx="13"/>
            <p:extLst>
              <p:ext uri="{D42A27DB-BD31-4B8C-83A1-F6EECF244321}">
                <p14:modId xmlns:p14="http://schemas.microsoft.com/office/powerpoint/2010/main" val="2686172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21078792"/>
                    </a:ext>
                  </a:extLst>
                </a:gridCol>
                <a:gridCol w="2221992">
                  <a:extLst>
                    <a:ext uri="{9D8B030D-6E8A-4147-A177-3AD203B41FA5}">
                      <a16:colId xmlns:a16="http://schemas.microsoft.com/office/drawing/2014/main" val="2609617993"/>
                    </a:ext>
                  </a:extLst>
                </a:gridCol>
                <a:gridCol w="987552">
                  <a:extLst>
                    <a:ext uri="{9D8B030D-6E8A-4147-A177-3AD203B41FA5}">
                      <a16:colId xmlns:a16="http://schemas.microsoft.com/office/drawing/2014/main" val="3888334131"/>
                    </a:ext>
                  </a:extLst>
                </a:gridCol>
                <a:gridCol w="987552">
                  <a:extLst>
                    <a:ext uri="{9D8B030D-6E8A-4147-A177-3AD203B41FA5}">
                      <a16:colId xmlns:a16="http://schemas.microsoft.com/office/drawing/2014/main" val="3666849711"/>
                    </a:ext>
                  </a:extLst>
                </a:gridCol>
                <a:gridCol w="987552">
                  <a:extLst>
                    <a:ext uri="{9D8B030D-6E8A-4147-A177-3AD203B41FA5}">
                      <a16:colId xmlns:a16="http://schemas.microsoft.com/office/drawing/2014/main" val="3126319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7114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nukecuador - 2022-06-23 09:11:32</a:t>
                      </a:r>
                      <a:r>
                        <a:rPr kumimoji="0" lang="es-ES" sz="1000" b="0" i="0" u="none" strike="noStrike" kern="1200" cap="none" spc="0" normalizeH="0" baseline="0" noProof="0">
                          <a:ln>
                            <a:noFill/>
                          </a:ln>
                          <a:solidFill>
                            <a:prstClr val="black"/>
                          </a:solidFill>
                          <a:effectLst/>
                          <a:uLnTx/>
                          <a:uFillTx/>
                          <a:latin typeface="+mn-lt"/>
                          <a:ea typeface="+mn-ea"/>
                          <a:cs typeface="+mn-cs"/>
                        </a:rPr>
                        <a:t>
 ✅ No contiene sustancias nocivas; sin olor y sin BPA.
✅ Cuello ancho para facilitar el llenado y la limpieza.
✅ Con sistema de ventilación NUK ANTI-COLIC AIR SYSTEM mejorado que ayuda a prevenir los cólicos.
✅ Al ser antigoteo evita el derrame de agua si se cae al suelo o el bebé juega con el biberón.
Incluye anillo de rosca, disco de cierre y tapa protectora.
✅ Con asas de diseño ergonómico para una sujeción segura.
Da clic en el link de la bio y encuentra más información sobre el producto.
#Promociones #BebesNuk #Nuk #NukEcuador #Promo #Descuentos #BebeFeliz #Paternidad #Maternidad #Aprendizaje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https://quintly-image-storage.s3.amazonaws.com/9ba9264f0975f51a444fe62f64cec914/ca0c4da80f465dd445765e3dd571db33.jpg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98998052"/>
                  </a:ext>
                </a:extLst>
              </a:tr>
            </a:tbl>
          </a:graphicData>
        </a:graphic>
      </p:graphicFrame>
      <p:sp>
        <p:nvSpPr>
          <p:cNvPr id="4" name="Text Placeholder 3">
            <a:extLst>
              <a:ext uri="{FF2B5EF4-FFF2-40B4-BE49-F238E27FC236}">
                <a16:creationId xmlns:a16="http://schemas.microsoft.com/office/drawing/2014/main" id="{498840A8-F0B3-4E7B-AC16-FFD7DF6AD9CE}"/>
              </a:ext>
            </a:extLst>
          </p:cNvPr>
          <p:cNvSpPr>
            <a:spLocks noGrp="1"/>
          </p:cNvSpPr>
          <p:nvPr>
            <p:ph type="body" sz="quarter" idx="14"/>
          </p:nvPr>
        </p:nvSpPr>
        <p:spPr/>
        <p:txBody>
          <a:bodyPr/>
          <a:lstStyle/>
          <a:p>
            <a:r>
              <a:rPr lang="en-US"/>
              <a:t>06/21/2022 - 07/05/2022</a:t>
            </a:r>
          </a:p>
        </p:txBody>
      </p:sp>
    </p:spTree>
    <p:extLst>
      <p:ext uri="{BB962C8B-B14F-4D97-AF65-F5344CB8AC3E}">
        <p14:creationId xmlns:p14="http://schemas.microsoft.com/office/powerpoint/2010/main" val="3927464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69579-E735-40E9-B272-4A8ED0D50334}"/>
              </a:ext>
            </a:extLst>
          </p:cNvPr>
          <p:cNvSpPr>
            <a:spLocks noGrp="1"/>
          </p:cNvSpPr>
          <p:nvPr>
            <p:ph type="title"/>
          </p:nvPr>
        </p:nvSpPr>
        <p:spPr/>
        <p:txBody>
          <a:bodyPr/>
          <a:lstStyle/>
          <a:p>
            <a:r>
              <a:rPr lang="en-US"/>
              <a:t>Instagram Posts Table | All profiles - 17 of 18</a:t>
            </a:r>
          </a:p>
        </p:txBody>
      </p:sp>
      <p:graphicFrame>
        <p:nvGraphicFramePr>
          <p:cNvPr id="5" name="Table Placeholder 4">
            <a:extLst>
              <a:ext uri="{FF2B5EF4-FFF2-40B4-BE49-F238E27FC236}">
                <a16:creationId xmlns:a16="http://schemas.microsoft.com/office/drawing/2014/main" id="{4E992D1E-7F4A-4208-9524-B6011EB5144F}"/>
              </a:ext>
            </a:extLst>
          </p:cNvPr>
          <p:cNvGraphicFramePr>
            <a:graphicFrameLocks noGrp="1"/>
          </p:cNvGraphicFramePr>
          <p:nvPr>
            <p:ph type="tbl" sz="quarter" idx="13"/>
            <p:extLst>
              <p:ext uri="{D42A27DB-BD31-4B8C-83A1-F6EECF244321}">
                <p14:modId xmlns:p14="http://schemas.microsoft.com/office/powerpoint/2010/main" val="857252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61141215"/>
                    </a:ext>
                  </a:extLst>
                </a:gridCol>
                <a:gridCol w="2221992">
                  <a:extLst>
                    <a:ext uri="{9D8B030D-6E8A-4147-A177-3AD203B41FA5}">
                      <a16:colId xmlns:a16="http://schemas.microsoft.com/office/drawing/2014/main" val="3484715177"/>
                    </a:ext>
                  </a:extLst>
                </a:gridCol>
                <a:gridCol w="987552">
                  <a:extLst>
                    <a:ext uri="{9D8B030D-6E8A-4147-A177-3AD203B41FA5}">
                      <a16:colId xmlns:a16="http://schemas.microsoft.com/office/drawing/2014/main" val="979249288"/>
                    </a:ext>
                  </a:extLst>
                </a:gridCol>
                <a:gridCol w="987552">
                  <a:extLst>
                    <a:ext uri="{9D8B030D-6E8A-4147-A177-3AD203B41FA5}">
                      <a16:colId xmlns:a16="http://schemas.microsoft.com/office/drawing/2014/main" val="3201017034"/>
                    </a:ext>
                  </a:extLst>
                </a:gridCol>
                <a:gridCol w="987552">
                  <a:extLst>
                    <a:ext uri="{9D8B030D-6E8A-4147-A177-3AD203B41FA5}">
                      <a16:colId xmlns:a16="http://schemas.microsoft.com/office/drawing/2014/main" val="2466970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065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medelachile - 2022-06-23 07:50:05</a:t>
                      </a:r>
                      <a:r>
                        <a:rPr kumimoji="0" lang="es-ES" sz="1000" b="0" i="0" u="none" strike="noStrike" kern="1200" cap="none" spc="0" normalizeH="0" baseline="0" noProof="0">
                          <a:ln>
                            <a:noFill/>
                          </a:ln>
                          <a:solidFill>
                            <a:prstClr val="black"/>
                          </a:solidFill>
                          <a:effectLst/>
                          <a:uLnTx/>
                          <a:uFillTx/>
                          <a:latin typeface="+mn-lt"/>
                          <a:ea typeface="+mn-ea"/>
                          <a:cs typeface="+mn-cs"/>
                        </a:rPr>
                        <a:t>
 ¿Preparando todo para salir de vacaciones?
El sistema de alimentación para bebés CALMA es perfecto para continuar con la lactancia materna, tu bebé puede beber la leche, hacer pausas y respirar según su ritmo natural, tranquilo y sin estrés.
La foto y bolso perfecto son de rainbowbabystore.cl 
www.medela.cl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https://quintly-image-storage.s3.amazonaws.com/a1b3d86959be06b30ceefb187681f11b/d7dc47267bdd21a9ce1e51c2eace8cac.jpg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44051352"/>
                  </a:ext>
                </a:extLst>
              </a:tr>
            </a:tbl>
          </a:graphicData>
        </a:graphic>
      </p:graphicFrame>
      <p:sp>
        <p:nvSpPr>
          <p:cNvPr id="4" name="Text Placeholder 3">
            <a:extLst>
              <a:ext uri="{FF2B5EF4-FFF2-40B4-BE49-F238E27FC236}">
                <a16:creationId xmlns:a16="http://schemas.microsoft.com/office/drawing/2014/main" id="{276DAC21-0BB8-46EB-835E-A7F727D8C2D5}"/>
              </a:ext>
            </a:extLst>
          </p:cNvPr>
          <p:cNvSpPr>
            <a:spLocks noGrp="1"/>
          </p:cNvSpPr>
          <p:nvPr>
            <p:ph type="body" sz="quarter" idx="14"/>
          </p:nvPr>
        </p:nvSpPr>
        <p:spPr/>
        <p:txBody>
          <a:bodyPr/>
          <a:lstStyle/>
          <a:p>
            <a:r>
              <a:rPr lang="en-US"/>
              <a:t>06/21/2022 - 07/05/2022</a:t>
            </a:r>
          </a:p>
        </p:txBody>
      </p:sp>
    </p:spTree>
    <p:extLst>
      <p:ext uri="{BB962C8B-B14F-4D97-AF65-F5344CB8AC3E}">
        <p14:creationId xmlns:p14="http://schemas.microsoft.com/office/powerpoint/2010/main" val="1527072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81FD6-C431-4E96-B142-FE6DA68C6278}"/>
              </a:ext>
            </a:extLst>
          </p:cNvPr>
          <p:cNvSpPr>
            <a:spLocks noGrp="1"/>
          </p:cNvSpPr>
          <p:nvPr>
            <p:ph type="title"/>
          </p:nvPr>
        </p:nvSpPr>
        <p:spPr/>
        <p:txBody>
          <a:bodyPr/>
          <a:lstStyle/>
          <a:p>
            <a:r>
              <a:rPr lang="en-US"/>
              <a:t>Instagram Posts Table | All profiles - 18 of 18</a:t>
            </a:r>
          </a:p>
        </p:txBody>
      </p:sp>
      <p:graphicFrame>
        <p:nvGraphicFramePr>
          <p:cNvPr id="5" name="Table Placeholder 4">
            <a:extLst>
              <a:ext uri="{FF2B5EF4-FFF2-40B4-BE49-F238E27FC236}">
                <a16:creationId xmlns:a16="http://schemas.microsoft.com/office/drawing/2014/main" id="{DAB00414-3D5A-4A3E-9C2D-5BBFE0DAE5D2}"/>
              </a:ext>
            </a:extLst>
          </p:cNvPr>
          <p:cNvGraphicFramePr>
            <a:graphicFrameLocks noGrp="1"/>
          </p:cNvGraphicFramePr>
          <p:nvPr>
            <p:ph type="tbl" sz="quarter" idx="13"/>
            <p:extLst>
              <p:ext uri="{D42A27DB-BD31-4B8C-83A1-F6EECF244321}">
                <p14:modId xmlns:p14="http://schemas.microsoft.com/office/powerpoint/2010/main" val="3895669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84467371"/>
                    </a:ext>
                  </a:extLst>
                </a:gridCol>
                <a:gridCol w="2221992">
                  <a:extLst>
                    <a:ext uri="{9D8B030D-6E8A-4147-A177-3AD203B41FA5}">
                      <a16:colId xmlns:a16="http://schemas.microsoft.com/office/drawing/2014/main" val="4252224687"/>
                    </a:ext>
                  </a:extLst>
                </a:gridCol>
                <a:gridCol w="987552">
                  <a:extLst>
                    <a:ext uri="{9D8B030D-6E8A-4147-A177-3AD203B41FA5}">
                      <a16:colId xmlns:a16="http://schemas.microsoft.com/office/drawing/2014/main" val="1676185570"/>
                    </a:ext>
                  </a:extLst>
                </a:gridCol>
                <a:gridCol w="987552">
                  <a:extLst>
                    <a:ext uri="{9D8B030D-6E8A-4147-A177-3AD203B41FA5}">
                      <a16:colId xmlns:a16="http://schemas.microsoft.com/office/drawing/2014/main" val="3335460848"/>
                    </a:ext>
                  </a:extLst>
                </a:gridCol>
                <a:gridCol w="987552">
                  <a:extLst>
                    <a:ext uri="{9D8B030D-6E8A-4147-A177-3AD203B41FA5}">
                      <a16:colId xmlns:a16="http://schemas.microsoft.com/office/drawing/2014/main" val="2743440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5257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nukecuador - 2022-06-22 21:00:06</a:t>
                      </a:r>
                      <a:r>
                        <a:rPr kumimoji="0" lang="es-ES" sz="1000" b="0" i="0" u="none" strike="noStrike" kern="1200" cap="none" spc="0" normalizeH="0" baseline="0" noProof="0">
                          <a:ln>
                            <a:noFill/>
                          </a:ln>
                          <a:solidFill>
                            <a:prstClr val="black"/>
                          </a:solidFill>
                          <a:effectLst/>
                          <a:uLnTx/>
                          <a:uFillTx/>
                          <a:latin typeface="+mn-lt"/>
                          <a:ea typeface="+mn-ea"/>
                          <a:cs typeface="+mn-cs"/>
                        </a:rPr>
                        <a:t>
 Si no sabes qué material elegir para las tetinas y biberones de tu peque… ¡te ayudamos a decidir!
Las tetinas de látex NUK están fabricadas con leche de caucho o látex, un material natural de alta calidad. El látex es especialmente duradero; es muy elástico y muy resistente a tirones o desgarros. Sin embargo, debido a que el látex es un material natural, la materia grasa de los alimentos hace que se desgaste. La luz solar directa también hace que se desgaste con más rapidez de lo normal, por eso es Importante almacenar cuidadosamente las tetinas de látex.
Como regla general, las tetinas de látex deben reemplazarse cada uno o dos meses, ya que sino se ponen pegajosas.
Las tetinas de silicona NUK se fabrican con un material sintético de alta calidad. El material de silicona transparente es especialmente resistente a los cambios de temperatura. La luz solar directa y la grasa tampoco tienen ningún efecto de desgaste sobre el material. Sin embargo, se estropean más fácilmente.
Las tetinas de silicona deben reemplazarse inmediatamente en cuanto se aprecian marcas de mordiscos o cualquier otra deficiencia. Por razones de higiene, se recomienda sustituir las tetinas cada uno o dos meses.
El material que utilices dependerá de tus necesidades o preferencias individuales. Y, por supuesto, también es posible alternar ambos materiales.
Si el bebé rechaza una tetina de látex nueva por su sabor, ponla a hervir en leche durante tres minutos. Aunque esto neutralizará el sabor, también hará que la tetina se desgaste antes, debido al contenido graso de la leche.
Da clic en el link de la bio y encuentra más información sobre el producto.
#Promociones #BebesNuk #Nuk #NukEcuador #Promo #Descuentos #BebeFeliz #Paternidad #Maternidad #Aprendizaje #TetinasNuk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https://quintly-image-storage.s3.amazonaws.com/9ba9264f0975f51a444fe62f64cec914/4b6641d123ad6b4131185acc708e15ad.jpg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54383369"/>
                  </a:ext>
                </a:extLst>
              </a:tr>
            </a:tbl>
          </a:graphicData>
        </a:graphic>
      </p:graphicFrame>
      <p:sp>
        <p:nvSpPr>
          <p:cNvPr id="4" name="Text Placeholder 3">
            <a:extLst>
              <a:ext uri="{FF2B5EF4-FFF2-40B4-BE49-F238E27FC236}">
                <a16:creationId xmlns:a16="http://schemas.microsoft.com/office/drawing/2014/main" id="{2C88EB84-9EF7-4BCB-B711-B565B556B751}"/>
              </a:ext>
            </a:extLst>
          </p:cNvPr>
          <p:cNvSpPr>
            <a:spLocks noGrp="1"/>
          </p:cNvSpPr>
          <p:nvPr>
            <p:ph type="body" sz="quarter" idx="14"/>
          </p:nvPr>
        </p:nvSpPr>
        <p:spPr/>
        <p:txBody>
          <a:bodyPr/>
          <a:lstStyle/>
          <a:p>
            <a:r>
              <a:rPr lang="en-US"/>
              <a:t>06/21/2022 - 07/05/2022</a:t>
            </a:r>
          </a:p>
        </p:txBody>
      </p:sp>
    </p:spTree>
    <p:extLst>
      <p:ext uri="{BB962C8B-B14F-4D97-AF65-F5344CB8AC3E}">
        <p14:creationId xmlns:p14="http://schemas.microsoft.com/office/powerpoint/2010/main" val="37428217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CEF65-664A-4F65-90DC-34D5CC2B9288}"/>
              </a:ext>
            </a:extLst>
          </p:cNvPr>
          <p:cNvSpPr>
            <a:spLocks noGrp="1"/>
          </p:cNvSpPr>
          <p:nvPr>
            <p:ph type="title"/>
          </p:nvPr>
        </p:nvSpPr>
        <p:spPr/>
        <p:txBody>
          <a:bodyPr/>
          <a:lstStyle/>
          <a:p>
            <a:r>
              <a:rPr lang="en-US"/>
              <a:t>Instagram Interaction Rate | All profiles</a:t>
            </a:r>
          </a:p>
        </p:txBody>
      </p:sp>
      <p:graphicFrame>
        <p:nvGraphicFramePr>
          <p:cNvPr id="6" name="Chart Placeholder 5">
            <a:extLst>
              <a:ext uri="{FF2B5EF4-FFF2-40B4-BE49-F238E27FC236}">
                <a16:creationId xmlns:a16="http://schemas.microsoft.com/office/drawing/2014/main" id="{6D650289-7EB5-44FF-B0AD-B64DF1A03AB6}"/>
              </a:ext>
            </a:extLst>
          </p:cNvPr>
          <p:cNvGraphicFramePr>
            <a:graphicFrameLocks noGrp="1"/>
          </p:cNvGraphicFramePr>
          <p:nvPr>
            <p:ph type="chart" sz="quarter" idx="13"/>
            <p:extLst>
              <p:ext uri="{D42A27DB-BD31-4B8C-83A1-F6EECF244321}">
                <p14:modId xmlns:p14="http://schemas.microsoft.com/office/powerpoint/2010/main" val="2958253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CFC30D-0FF2-4B46-8B15-CC768A3D9B07}"/>
              </a:ext>
            </a:extLst>
          </p:cNvPr>
          <p:cNvSpPr>
            <a:spLocks noGrp="1"/>
          </p:cNvSpPr>
          <p:nvPr>
            <p:ph type="body" sz="quarter" idx="14"/>
          </p:nvPr>
        </p:nvSpPr>
        <p:spPr/>
        <p:txBody>
          <a:bodyPr/>
          <a:lstStyle/>
          <a:p>
            <a:r>
              <a:rPr lang="en-US"/>
              <a:t>06/21/2022 - 07/05/2022</a:t>
            </a:r>
          </a:p>
        </p:txBody>
      </p:sp>
      <p:sp>
        <p:nvSpPr>
          <p:cNvPr id="5" name="Footer Placeholder 4">
            <a:extLst>
              <a:ext uri="{FF2B5EF4-FFF2-40B4-BE49-F238E27FC236}">
                <a16:creationId xmlns:a16="http://schemas.microsoft.com/office/drawing/2014/main" id="{13D362F6-F532-4EDF-868B-94C54D7258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19932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D0C5D-07D9-4579-AF98-D573476292CD}"/>
              </a:ext>
            </a:extLst>
          </p:cNvPr>
          <p:cNvSpPr>
            <a:spLocks noGrp="1"/>
          </p:cNvSpPr>
          <p:nvPr>
            <p:ph type="title"/>
          </p:nvPr>
        </p:nvSpPr>
        <p:spPr/>
        <p:txBody>
          <a:bodyPr/>
          <a:lstStyle/>
          <a:p>
            <a:r>
              <a:rPr lang="en-US"/>
              <a:t>Instagram Average Interactions Per Post | All profiles</a:t>
            </a:r>
          </a:p>
        </p:txBody>
      </p:sp>
      <p:graphicFrame>
        <p:nvGraphicFramePr>
          <p:cNvPr id="6" name="Chart Placeholder 5">
            <a:extLst>
              <a:ext uri="{FF2B5EF4-FFF2-40B4-BE49-F238E27FC236}">
                <a16:creationId xmlns:a16="http://schemas.microsoft.com/office/drawing/2014/main" id="{613D33AB-19D9-4B92-9B02-061049800CCE}"/>
              </a:ext>
            </a:extLst>
          </p:cNvPr>
          <p:cNvGraphicFramePr>
            <a:graphicFrameLocks noGrp="1"/>
          </p:cNvGraphicFramePr>
          <p:nvPr>
            <p:ph type="chart" sz="quarter" idx="13"/>
            <p:extLst>
              <p:ext uri="{D42A27DB-BD31-4B8C-83A1-F6EECF244321}">
                <p14:modId xmlns:p14="http://schemas.microsoft.com/office/powerpoint/2010/main" val="3151564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3FB82F-A2D0-483D-AC89-12B3D2B8A7F7}"/>
              </a:ext>
            </a:extLst>
          </p:cNvPr>
          <p:cNvSpPr>
            <a:spLocks noGrp="1"/>
          </p:cNvSpPr>
          <p:nvPr>
            <p:ph type="body" sz="quarter" idx="14"/>
          </p:nvPr>
        </p:nvSpPr>
        <p:spPr/>
        <p:txBody>
          <a:bodyPr/>
          <a:lstStyle/>
          <a:p>
            <a:r>
              <a:rPr lang="en-US"/>
              <a:t>06/21/2022 - 07/05/2022</a:t>
            </a:r>
          </a:p>
        </p:txBody>
      </p:sp>
      <p:sp>
        <p:nvSpPr>
          <p:cNvPr id="5" name="Footer Placeholder 4">
            <a:extLst>
              <a:ext uri="{FF2B5EF4-FFF2-40B4-BE49-F238E27FC236}">
                <a16:creationId xmlns:a16="http://schemas.microsoft.com/office/drawing/2014/main" id="{6A78AFA9-2474-4B3F-9036-230DA21C7E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82281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1241</Words>
  <Application>Microsoft Office PowerPoint</Application>
  <PresentationFormat>On-screen Show (4:3)</PresentationFormat>
  <Paragraphs>388</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Overview</vt:lpstr>
      <vt:lpstr>Instagram Key Metrics Table | All profiles</vt:lpstr>
      <vt:lpstr>Instagram Followers Total | All profiles</vt:lpstr>
      <vt:lpstr>Instagram Followers Change Rate | All profiles</vt:lpstr>
      <vt:lpstr>Instagram Posts Table | All profiles - 1 of 18</vt:lpstr>
      <vt:lpstr>Instagram Posts Table | All profiles - 2 of 18</vt:lpstr>
      <vt:lpstr>Instagram Posts Table | All profiles - 3 of 18</vt:lpstr>
      <vt:lpstr>Instagram Posts Table | All profiles - 4 of 18</vt:lpstr>
      <vt:lpstr>Instagram Posts Table | All profiles - 5 of 18</vt:lpstr>
      <vt:lpstr>Instagram Posts Table | All profiles - 6 of 18</vt:lpstr>
      <vt:lpstr>Instagram Posts Table | All profiles - 7 of 18</vt:lpstr>
      <vt:lpstr>Instagram Posts Table | All profiles - 8 of 18</vt:lpstr>
      <vt:lpstr>Instagram Posts Table | All profiles - 9 of 18</vt:lpstr>
      <vt:lpstr>Instagram Posts Table | All profiles - 10 of 18</vt:lpstr>
      <vt:lpstr>Instagram Posts Table | All profiles - 11 of 18</vt:lpstr>
      <vt:lpstr>Instagram Posts Table | All profiles - 12 of 18</vt:lpstr>
      <vt:lpstr>Instagram Posts Table | All profiles - 13 of 18</vt:lpstr>
      <vt:lpstr>Instagram Posts Table | All profiles - 14 of 18</vt:lpstr>
      <vt:lpstr>Instagram Posts Table | All profiles - 15 of 18</vt:lpstr>
      <vt:lpstr>Instagram Posts Table | All profiles - 16 of 18</vt:lpstr>
      <vt:lpstr>Instagram Posts Table | All profiles - 17 of 18</vt:lpstr>
      <vt:lpstr>Instagram Posts Table | All profiles - 18 of 18</vt:lpstr>
      <vt:lpstr>Instagram Interaction Rate | All profiles</vt:lpstr>
      <vt:lpstr>Instagram Average Interactions Per Post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2022-07-06T20:18:28Z</dcterms:created>
  <dcterms:modified xsi:type="dcterms:W3CDTF">2022-07-06T20:19:04Z</dcterms:modified>
</cp:coreProperties>
</file>