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6" r:id="rId30"/>
    <p:sldId id="287" r:id="rId31"/>
    <p:sldId id="288" r:id="rId32"/>
    <p:sldId id="290" r:id="rId33"/>
    <p:sldId id="291" r:id="rId34"/>
    <p:sldId id="292" r:id="rId35"/>
    <p:sldId id="293" r:id="rId36"/>
    <p:sldId id="294" r:id="rId37"/>
  </p:sldIdLst>
  <p:sldSz cx="9144000" cy="6858000" type="screen4x3"/>
  <p:notesSz cx="6858000" cy="9144000"/>
  <p:embeddedFontLst>
    <p:embeddedFont>
      <p:font typeface="Calibri" panose="020F0502020204030204" pitchFamily="34" charset="0"/>
      <p:regular r:id="rId38"/>
      <p:bold r:id="rId39"/>
      <p:italic r:id="rId40"/>
      <p:boldItalic r:id="rId4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3.fntdata"/><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RFI Українською UK</c:v>
                </c:pt>
              </c:strCache>
            </c:strRef>
          </c:tx>
          <c:spPr>
            <a:ln w="28575" cap="rnd">
              <a:solidFill>
                <a:schemeClr val="accent1"/>
              </a:solidFill>
              <a:round/>
            </a:ln>
            <a:effectLst/>
          </c:spPr>
          <c:marker>
            <c:symbol val="none"/>
          </c:marker>
          <c:cat>
            <c:numRef>
              <c:f>Sheet1!$A$2:$A$7</c:f>
              <c:numCache>
                <c:formatCode>m/d/yyyy</c:formatCode>
                <c:ptCount val="6"/>
                <c:pt idx="0">
                  <c:v>45778</c:v>
                </c:pt>
                <c:pt idx="1">
                  <c:v>45809</c:v>
                </c:pt>
                <c:pt idx="2">
                  <c:v>45839</c:v>
                </c:pt>
                <c:pt idx="3">
                  <c:v>45870</c:v>
                </c:pt>
                <c:pt idx="4">
                  <c:v>45901</c:v>
                </c:pt>
                <c:pt idx="5">
                  <c:v>45931</c:v>
                </c:pt>
              </c:numCache>
            </c:numRef>
          </c:cat>
          <c:val>
            <c:numRef>
              <c:f>Sheet1!$B$2:$B$7</c:f>
              <c:numCache>
                <c:formatCode>General</c:formatCode>
                <c:ptCount val="6"/>
                <c:pt idx="0">
                  <c:v>183217</c:v>
                </c:pt>
                <c:pt idx="1">
                  <c:v>148838</c:v>
                </c:pt>
                <c:pt idx="2">
                  <c:v>68061</c:v>
                </c:pt>
                <c:pt idx="3">
                  <c:v>50998</c:v>
                </c:pt>
                <c:pt idx="4">
                  <c:v>92256</c:v>
                </c:pt>
                <c:pt idx="5">
                  <c:v>376638</c:v>
                </c:pt>
              </c:numCache>
            </c:numRef>
          </c:val>
          <c:smooth val="0"/>
          <c:extLst>
            <c:ext xmlns:c16="http://schemas.microsoft.com/office/drawing/2014/chart" uri="{C3380CC4-5D6E-409C-BE32-E72D297353CC}">
              <c16:uniqueId val="{00000000-712B-4B11-B188-0052488153D8}"/>
            </c:ext>
          </c:extLst>
        </c:ser>
        <c:dLbls>
          <c:showLegendKey val="0"/>
          <c:showVal val="0"/>
          <c:showCatName val="0"/>
          <c:showSerName val="0"/>
          <c:showPercent val="0"/>
          <c:showBubbleSize val="0"/>
        </c:dLbls>
        <c:smooth val="0"/>
        <c:axId val="401161328"/>
        <c:axId val="401161984"/>
      </c:lineChart>
      <c:dateAx>
        <c:axId val="4011613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161984"/>
        <c:crosses val="autoZero"/>
        <c:auto val="1"/>
        <c:lblOffset val="100"/>
        <c:baseTimeUnit val="months"/>
      </c:dateAx>
      <c:valAx>
        <c:axId val="4011619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1613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rfi_uk UK</c:v>
                </c:pt>
              </c:strCache>
            </c:strRef>
          </c:tx>
          <c:spPr>
            <a:ln w="28575" cap="rnd">
              <a:solidFill>
                <a:schemeClr val="accent1"/>
              </a:solidFill>
              <a:round/>
            </a:ln>
            <a:effectLst/>
          </c:spPr>
          <c:marker>
            <c:symbol val="none"/>
          </c:marker>
          <c:cat>
            <c:numRef>
              <c:f>Sheet1!$A$2:$A$773</c:f>
              <c:numCache>
                <c:formatCode>m/d/yyyy</c:formatCode>
                <c:ptCount val="772"/>
                <c:pt idx="0">
                  <c:v>45778</c:v>
                </c:pt>
                <c:pt idx="1">
                  <c:v>45778</c:v>
                </c:pt>
                <c:pt idx="2">
                  <c:v>45778</c:v>
                </c:pt>
                <c:pt idx="3">
                  <c:v>45779</c:v>
                </c:pt>
                <c:pt idx="4">
                  <c:v>45779</c:v>
                </c:pt>
                <c:pt idx="5">
                  <c:v>45780</c:v>
                </c:pt>
                <c:pt idx="6">
                  <c:v>45780</c:v>
                </c:pt>
                <c:pt idx="7">
                  <c:v>45781</c:v>
                </c:pt>
                <c:pt idx="8">
                  <c:v>45781</c:v>
                </c:pt>
                <c:pt idx="9">
                  <c:v>45781</c:v>
                </c:pt>
                <c:pt idx="10">
                  <c:v>45781</c:v>
                </c:pt>
                <c:pt idx="11">
                  <c:v>45782</c:v>
                </c:pt>
                <c:pt idx="12">
                  <c:v>45782</c:v>
                </c:pt>
                <c:pt idx="13">
                  <c:v>45782</c:v>
                </c:pt>
                <c:pt idx="14">
                  <c:v>45782</c:v>
                </c:pt>
                <c:pt idx="15">
                  <c:v>45782</c:v>
                </c:pt>
                <c:pt idx="16">
                  <c:v>45782</c:v>
                </c:pt>
                <c:pt idx="17">
                  <c:v>45782</c:v>
                </c:pt>
                <c:pt idx="18">
                  <c:v>45783</c:v>
                </c:pt>
                <c:pt idx="19">
                  <c:v>45783</c:v>
                </c:pt>
                <c:pt idx="20">
                  <c:v>45783</c:v>
                </c:pt>
                <c:pt idx="21">
                  <c:v>45783</c:v>
                </c:pt>
                <c:pt idx="22">
                  <c:v>45783</c:v>
                </c:pt>
                <c:pt idx="23">
                  <c:v>45784</c:v>
                </c:pt>
                <c:pt idx="24">
                  <c:v>45784</c:v>
                </c:pt>
                <c:pt idx="25">
                  <c:v>45784</c:v>
                </c:pt>
                <c:pt idx="26">
                  <c:v>45784</c:v>
                </c:pt>
                <c:pt idx="27">
                  <c:v>45784</c:v>
                </c:pt>
                <c:pt idx="28">
                  <c:v>45784</c:v>
                </c:pt>
                <c:pt idx="29">
                  <c:v>45784</c:v>
                </c:pt>
                <c:pt idx="30">
                  <c:v>45784</c:v>
                </c:pt>
                <c:pt idx="31">
                  <c:v>45785</c:v>
                </c:pt>
                <c:pt idx="32">
                  <c:v>45785</c:v>
                </c:pt>
                <c:pt idx="33">
                  <c:v>45785</c:v>
                </c:pt>
                <c:pt idx="34">
                  <c:v>45785</c:v>
                </c:pt>
                <c:pt idx="35">
                  <c:v>45786</c:v>
                </c:pt>
                <c:pt idx="36">
                  <c:v>45786</c:v>
                </c:pt>
                <c:pt idx="37">
                  <c:v>45786</c:v>
                </c:pt>
                <c:pt idx="38">
                  <c:v>45786</c:v>
                </c:pt>
                <c:pt idx="39">
                  <c:v>45786</c:v>
                </c:pt>
                <c:pt idx="40">
                  <c:v>45786</c:v>
                </c:pt>
                <c:pt idx="41">
                  <c:v>45786</c:v>
                </c:pt>
                <c:pt idx="42">
                  <c:v>45786</c:v>
                </c:pt>
                <c:pt idx="43">
                  <c:v>45787</c:v>
                </c:pt>
                <c:pt idx="44">
                  <c:v>45787</c:v>
                </c:pt>
                <c:pt idx="45">
                  <c:v>45787</c:v>
                </c:pt>
                <c:pt idx="46">
                  <c:v>45788</c:v>
                </c:pt>
                <c:pt idx="47">
                  <c:v>45788</c:v>
                </c:pt>
                <c:pt idx="48">
                  <c:v>45788</c:v>
                </c:pt>
                <c:pt idx="49">
                  <c:v>45789</c:v>
                </c:pt>
                <c:pt idx="50">
                  <c:v>45789</c:v>
                </c:pt>
                <c:pt idx="51">
                  <c:v>45789</c:v>
                </c:pt>
                <c:pt idx="52">
                  <c:v>45789</c:v>
                </c:pt>
                <c:pt idx="53">
                  <c:v>45790</c:v>
                </c:pt>
                <c:pt idx="54">
                  <c:v>45790</c:v>
                </c:pt>
                <c:pt idx="55">
                  <c:v>45790</c:v>
                </c:pt>
                <c:pt idx="56">
                  <c:v>45790</c:v>
                </c:pt>
                <c:pt idx="57">
                  <c:v>45790</c:v>
                </c:pt>
                <c:pt idx="58">
                  <c:v>45791</c:v>
                </c:pt>
                <c:pt idx="59">
                  <c:v>45791</c:v>
                </c:pt>
                <c:pt idx="60">
                  <c:v>45791</c:v>
                </c:pt>
                <c:pt idx="61">
                  <c:v>45792</c:v>
                </c:pt>
                <c:pt idx="62">
                  <c:v>45792</c:v>
                </c:pt>
                <c:pt idx="63">
                  <c:v>45792</c:v>
                </c:pt>
                <c:pt idx="64">
                  <c:v>45792</c:v>
                </c:pt>
                <c:pt idx="65">
                  <c:v>45792</c:v>
                </c:pt>
                <c:pt idx="66">
                  <c:v>45792</c:v>
                </c:pt>
                <c:pt idx="67">
                  <c:v>45792</c:v>
                </c:pt>
                <c:pt idx="68">
                  <c:v>45792</c:v>
                </c:pt>
                <c:pt idx="69">
                  <c:v>45792</c:v>
                </c:pt>
                <c:pt idx="70">
                  <c:v>45793</c:v>
                </c:pt>
                <c:pt idx="71">
                  <c:v>45793</c:v>
                </c:pt>
                <c:pt idx="72">
                  <c:v>45793</c:v>
                </c:pt>
                <c:pt idx="73">
                  <c:v>45793</c:v>
                </c:pt>
                <c:pt idx="74">
                  <c:v>45793</c:v>
                </c:pt>
                <c:pt idx="75">
                  <c:v>45794</c:v>
                </c:pt>
                <c:pt idx="76">
                  <c:v>45794</c:v>
                </c:pt>
                <c:pt idx="77">
                  <c:v>45794</c:v>
                </c:pt>
                <c:pt idx="78">
                  <c:v>45795</c:v>
                </c:pt>
                <c:pt idx="79">
                  <c:v>45795</c:v>
                </c:pt>
                <c:pt idx="80">
                  <c:v>45795</c:v>
                </c:pt>
                <c:pt idx="81">
                  <c:v>45795</c:v>
                </c:pt>
                <c:pt idx="82">
                  <c:v>45795</c:v>
                </c:pt>
                <c:pt idx="83">
                  <c:v>45795</c:v>
                </c:pt>
                <c:pt idx="84">
                  <c:v>45796</c:v>
                </c:pt>
                <c:pt idx="85">
                  <c:v>45796</c:v>
                </c:pt>
                <c:pt idx="86">
                  <c:v>45796</c:v>
                </c:pt>
                <c:pt idx="87">
                  <c:v>45796</c:v>
                </c:pt>
                <c:pt idx="88">
                  <c:v>45797</c:v>
                </c:pt>
                <c:pt idx="89">
                  <c:v>45797</c:v>
                </c:pt>
                <c:pt idx="90">
                  <c:v>45797</c:v>
                </c:pt>
                <c:pt idx="91">
                  <c:v>45797</c:v>
                </c:pt>
                <c:pt idx="92">
                  <c:v>45798</c:v>
                </c:pt>
                <c:pt idx="93">
                  <c:v>45798</c:v>
                </c:pt>
                <c:pt idx="94">
                  <c:v>45798</c:v>
                </c:pt>
                <c:pt idx="95">
                  <c:v>45799</c:v>
                </c:pt>
                <c:pt idx="96">
                  <c:v>45799</c:v>
                </c:pt>
                <c:pt idx="97">
                  <c:v>45799</c:v>
                </c:pt>
                <c:pt idx="98">
                  <c:v>45800</c:v>
                </c:pt>
                <c:pt idx="99">
                  <c:v>45800</c:v>
                </c:pt>
                <c:pt idx="100">
                  <c:v>45800</c:v>
                </c:pt>
                <c:pt idx="101">
                  <c:v>45800</c:v>
                </c:pt>
                <c:pt idx="102">
                  <c:v>45801</c:v>
                </c:pt>
                <c:pt idx="103">
                  <c:v>45801</c:v>
                </c:pt>
                <c:pt idx="104">
                  <c:v>45802</c:v>
                </c:pt>
                <c:pt idx="105">
                  <c:v>45802</c:v>
                </c:pt>
                <c:pt idx="106">
                  <c:v>45802</c:v>
                </c:pt>
                <c:pt idx="107">
                  <c:v>45803</c:v>
                </c:pt>
                <c:pt idx="108">
                  <c:v>45803</c:v>
                </c:pt>
                <c:pt idx="109">
                  <c:v>45803</c:v>
                </c:pt>
                <c:pt idx="110">
                  <c:v>45803</c:v>
                </c:pt>
                <c:pt idx="111">
                  <c:v>45804</c:v>
                </c:pt>
                <c:pt idx="112">
                  <c:v>45804</c:v>
                </c:pt>
                <c:pt idx="113">
                  <c:v>45804</c:v>
                </c:pt>
                <c:pt idx="114">
                  <c:v>45804</c:v>
                </c:pt>
                <c:pt idx="115">
                  <c:v>45805</c:v>
                </c:pt>
                <c:pt idx="116">
                  <c:v>45805</c:v>
                </c:pt>
                <c:pt idx="117">
                  <c:v>45805</c:v>
                </c:pt>
                <c:pt idx="118">
                  <c:v>45805</c:v>
                </c:pt>
                <c:pt idx="119">
                  <c:v>45806</c:v>
                </c:pt>
                <c:pt idx="120">
                  <c:v>45806</c:v>
                </c:pt>
                <c:pt idx="121">
                  <c:v>45806</c:v>
                </c:pt>
                <c:pt idx="122">
                  <c:v>45806</c:v>
                </c:pt>
                <c:pt idx="123">
                  <c:v>45807</c:v>
                </c:pt>
                <c:pt idx="124">
                  <c:v>45807</c:v>
                </c:pt>
                <c:pt idx="125">
                  <c:v>45807</c:v>
                </c:pt>
                <c:pt idx="126">
                  <c:v>45808</c:v>
                </c:pt>
                <c:pt idx="127">
                  <c:v>45808</c:v>
                </c:pt>
                <c:pt idx="128">
                  <c:v>45809</c:v>
                </c:pt>
                <c:pt idx="129">
                  <c:v>45809</c:v>
                </c:pt>
                <c:pt idx="130">
                  <c:v>45810</c:v>
                </c:pt>
                <c:pt idx="131">
                  <c:v>45810</c:v>
                </c:pt>
                <c:pt idx="132">
                  <c:v>45810</c:v>
                </c:pt>
                <c:pt idx="133">
                  <c:v>45811</c:v>
                </c:pt>
                <c:pt idx="134">
                  <c:v>45811</c:v>
                </c:pt>
                <c:pt idx="135">
                  <c:v>45811</c:v>
                </c:pt>
                <c:pt idx="136">
                  <c:v>45811</c:v>
                </c:pt>
                <c:pt idx="137">
                  <c:v>45811</c:v>
                </c:pt>
                <c:pt idx="138">
                  <c:v>45812</c:v>
                </c:pt>
                <c:pt idx="139">
                  <c:v>45812</c:v>
                </c:pt>
                <c:pt idx="140">
                  <c:v>45812</c:v>
                </c:pt>
                <c:pt idx="141">
                  <c:v>45812</c:v>
                </c:pt>
                <c:pt idx="142">
                  <c:v>45813</c:v>
                </c:pt>
                <c:pt idx="143">
                  <c:v>45813</c:v>
                </c:pt>
                <c:pt idx="144">
                  <c:v>45813</c:v>
                </c:pt>
                <c:pt idx="145">
                  <c:v>45813</c:v>
                </c:pt>
                <c:pt idx="146">
                  <c:v>45814</c:v>
                </c:pt>
                <c:pt idx="147">
                  <c:v>45814</c:v>
                </c:pt>
                <c:pt idx="148">
                  <c:v>45814</c:v>
                </c:pt>
                <c:pt idx="149">
                  <c:v>45815</c:v>
                </c:pt>
                <c:pt idx="150">
                  <c:v>45815</c:v>
                </c:pt>
                <c:pt idx="151">
                  <c:v>45815</c:v>
                </c:pt>
                <c:pt idx="152">
                  <c:v>45816</c:v>
                </c:pt>
                <c:pt idx="153">
                  <c:v>45816</c:v>
                </c:pt>
                <c:pt idx="154">
                  <c:v>45817</c:v>
                </c:pt>
                <c:pt idx="155">
                  <c:v>45817</c:v>
                </c:pt>
                <c:pt idx="156">
                  <c:v>45817</c:v>
                </c:pt>
                <c:pt idx="157">
                  <c:v>45817</c:v>
                </c:pt>
                <c:pt idx="158">
                  <c:v>45817</c:v>
                </c:pt>
                <c:pt idx="159">
                  <c:v>45818</c:v>
                </c:pt>
                <c:pt idx="160">
                  <c:v>45818</c:v>
                </c:pt>
                <c:pt idx="161">
                  <c:v>45818</c:v>
                </c:pt>
                <c:pt idx="162">
                  <c:v>45819</c:v>
                </c:pt>
                <c:pt idx="163">
                  <c:v>45819</c:v>
                </c:pt>
                <c:pt idx="164">
                  <c:v>45819</c:v>
                </c:pt>
                <c:pt idx="165">
                  <c:v>45820</c:v>
                </c:pt>
                <c:pt idx="166">
                  <c:v>45820</c:v>
                </c:pt>
                <c:pt idx="167">
                  <c:v>45820</c:v>
                </c:pt>
                <c:pt idx="168">
                  <c:v>45820</c:v>
                </c:pt>
                <c:pt idx="169">
                  <c:v>45820</c:v>
                </c:pt>
                <c:pt idx="170">
                  <c:v>45820</c:v>
                </c:pt>
                <c:pt idx="171">
                  <c:v>45820</c:v>
                </c:pt>
                <c:pt idx="172">
                  <c:v>45821</c:v>
                </c:pt>
                <c:pt idx="173">
                  <c:v>45821</c:v>
                </c:pt>
                <c:pt idx="174">
                  <c:v>45821</c:v>
                </c:pt>
                <c:pt idx="175">
                  <c:v>45821</c:v>
                </c:pt>
                <c:pt idx="176">
                  <c:v>45822</c:v>
                </c:pt>
                <c:pt idx="177">
                  <c:v>45822</c:v>
                </c:pt>
                <c:pt idx="178">
                  <c:v>45822</c:v>
                </c:pt>
                <c:pt idx="179">
                  <c:v>45823</c:v>
                </c:pt>
                <c:pt idx="180">
                  <c:v>45823</c:v>
                </c:pt>
                <c:pt idx="181">
                  <c:v>45824</c:v>
                </c:pt>
                <c:pt idx="182">
                  <c:v>45824</c:v>
                </c:pt>
                <c:pt idx="183">
                  <c:v>45824</c:v>
                </c:pt>
                <c:pt idx="184">
                  <c:v>45824</c:v>
                </c:pt>
                <c:pt idx="185">
                  <c:v>45824</c:v>
                </c:pt>
                <c:pt idx="186">
                  <c:v>45825</c:v>
                </c:pt>
                <c:pt idx="187">
                  <c:v>45825</c:v>
                </c:pt>
                <c:pt idx="188">
                  <c:v>45825</c:v>
                </c:pt>
                <c:pt idx="189">
                  <c:v>45825</c:v>
                </c:pt>
                <c:pt idx="190">
                  <c:v>45825</c:v>
                </c:pt>
                <c:pt idx="191">
                  <c:v>45826</c:v>
                </c:pt>
                <c:pt idx="192">
                  <c:v>45826</c:v>
                </c:pt>
                <c:pt idx="193">
                  <c:v>45826</c:v>
                </c:pt>
                <c:pt idx="194">
                  <c:v>45826</c:v>
                </c:pt>
                <c:pt idx="195">
                  <c:v>45827</c:v>
                </c:pt>
                <c:pt idx="196">
                  <c:v>45827</c:v>
                </c:pt>
                <c:pt idx="197">
                  <c:v>45827</c:v>
                </c:pt>
                <c:pt idx="198">
                  <c:v>45827</c:v>
                </c:pt>
                <c:pt idx="199">
                  <c:v>45828</c:v>
                </c:pt>
                <c:pt idx="200">
                  <c:v>45828</c:v>
                </c:pt>
                <c:pt idx="201">
                  <c:v>45828</c:v>
                </c:pt>
                <c:pt idx="202">
                  <c:v>45828</c:v>
                </c:pt>
                <c:pt idx="203">
                  <c:v>45829</c:v>
                </c:pt>
                <c:pt idx="204">
                  <c:v>45829</c:v>
                </c:pt>
                <c:pt idx="205">
                  <c:v>45829</c:v>
                </c:pt>
                <c:pt idx="206">
                  <c:v>45830</c:v>
                </c:pt>
                <c:pt idx="207">
                  <c:v>45830</c:v>
                </c:pt>
                <c:pt idx="208">
                  <c:v>45830</c:v>
                </c:pt>
                <c:pt idx="209">
                  <c:v>45830</c:v>
                </c:pt>
                <c:pt idx="210">
                  <c:v>45831</c:v>
                </c:pt>
                <c:pt idx="211">
                  <c:v>45831</c:v>
                </c:pt>
                <c:pt idx="212">
                  <c:v>45831</c:v>
                </c:pt>
                <c:pt idx="213">
                  <c:v>45831</c:v>
                </c:pt>
                <c:pt idx="214">
                  <c:v>45831</c:v>
                </c:pt>
                <c:pt idx="215">
                  <c:v>45832</c:v>
                </c:pt>
                <c:pt idx="216">
                  <c:v>45832</c:v>
                </c:pt>
                <c:pt idx="217">
                  <c:v>45832</c:v>
                </c:pt>
                <c:pt idx="218">
                  <c:v>45832</c:v>
                </c:pt>
                <c:pt idx="219">
                  <c:v>45832</c:v>
                </c:pt>
                <c:pt idx="220">
                  <c:v>45832</c:v>
                </c:pt>
                <c:pt idx="221">
                  <c:v>45833</c:v>
                </c:pt>
                <c:pt idx="222">
                  <c:v>45833</c:v>
                </c:pt>
                <c:pt idx="223">
                  <c:v>45833</c:v>
                </c:pt>
                <c:pt idx="224">
                  <c:v>45833</c:v>
                </c:pt>
                <c:pt idx="225">
                  <c:v>45833</c:v>
                </c:pt>
                <c:pt idx="226">
                  <c:v>45833</c:v>
                </c:pt>
                <c:pt idx="227">
                  <c:v>45834</c:v>
                </c:pt>
                <c:pt idx="228">
                  <c:v>45834</c:v>
                </c:pt>
                <c:pt idx="229">
                  <c:v>45834</c:v>
                </c:pt>
                <c:pt idx="230">
                  <c:v>45834</c:v>
                </c:pt>
                <c:pt idx="231">
                  <c:v>45835</c:v>
                </c:pt>
                <c:pt idx="232">
                  <c:v>45835</c:v>
                </c:pt>
                <c:pt idx="233">
                  <c:v>45835</c:v>
                </c:pt>
                <c:pt idx="234">
                  <c:v>45835</c:v>
                </c:pt>
                <c:pt idx="235">
                  <c:v>45836</c:v>
                </c:pt>
                <c:pt idx="236">
                  <c:v>45836</c:v>
                </c:pt>
                <c:pt idx="237">
                  <c:v>45836</c:v>
                </c:pt>
                <c:pt idx="238">
                  <c:v>45837</c:v>
                </c:pt>
                <c:pt idx="239">
                  <c:v>45837</c:v>
                </c:pt>
                <c:pt idx="240">
                  <c:v>45837</c:v>
                </c:pt>
                <c:pt idx="241">
                  <c:v>45838</c:v>
                </c:pt>
                <c:pt idx="242">
                  <c:v>45838</c:v>
                </c:pt>
                <c:pt idx="243">
                  <c:v>45838</c:v>
                </c:pt>
                <c:pt idx="244">
                  <c:v>45838</c:v>
                </c:pt>
                <c:pt idx="245">
                  <c:v>45838</c:v>
                </c:pt>
                <c:pt idx="246">
                  <c:v>45839</c:v>
                </c:pt>
                <c:pt idx="247">
                  <c:v>45839</c:v>
                </c:pt>
                <c:pt idx="248">
                  <c:v>45839</c:v>
                </c:pt>
                <c:pt idx="249">
                  <c:v>45839</c:v>
                </c:pt>
                <c:pt idx="250">
                  <c:v>45840</c:v>
                </c:pt>
                <c:pt idx="251">
                  <c:v>45840</c:v>
                </c:pt>
                <c:pt idx="252">
                  <c:v>45840</c:v>
                </c:pt>
                <c:pt idx="253">
                  <c:v>45840</c:v>
                </c:pt>
                <c:pt idx="254">
                  <c:v>45841</c:v>
                </c:pt>
                <c:pt idx="255">
                  <c:v>45841</c:v>
                </c:pt>
                <c:pt idx="256">
                  <c:v>45841</c:v>
                </c:pt>
                <c:pt idx="257">
                  <c:v>45841</c:v>
                </c:pt>
                <c:pt idx="258">
                  <c:v>45841</c:v>
                </c:pt>
                <c:pt idx="259">
                  <c:v>45842</c:v>
                </c:pt>
                <c:pt idx="260">
                  <c:v>45842</c:v>
                </c:pt>
                <c:pt idx="261">
                  <c:v>45842</c:v>
                </c:pt>
                <c:pt idx="262">
                  <c:v>45842</c:v>
                </c:pt>
                <c:pt idx="263">
                  <c:v>45843</c:v>
                </c:pt>
                <c:pt idx="264">
                  <c:v>45843</c:v>
                </c:pt>
                <c:pt idx="265">
                  <c:v>45844</c:v>
                </c:pt>
                <c:pt idx="266">
                  <c:v>45844</c:v>
                </c:pt>
                <c:pt idx="267">
                  <c:v>45845</c:v>
                </c:pt>
                <c:pt idx="268">
                  <c:v>45845</c:v>
                </c:pt>
                <c:pt idx="269">
                  <c:v>45845</c:v>
                </c:pt>
                <c:pt idx="270">
                  <c:v>45846</c:v>
                </c:pt>
                <c:pt idx="271">
                  <c:v>45846</c:v>
                </c:pt>
                <c:pt idx="272">
                  <c:v>45846</c:v>
                </c:pt>
                <c:pt idx="273">
                  <c:v>45846</c:v>
                </c:pt>
                <c:pt idx="274">
                  <c:v>45847</c:v>
                </c:pt>
                <c:pt idx="275">
                  <c:v>45847</c:v>
                </c:pt>
                <c:pt idx="276">
                  <c:v>45847</c:v>
                </c:pt>
                <c:pt idx="277">
                  <c:v>45848</c:v>
                </c:pt>
                <c:pt idx="278">
                  <c:v>45848</c:v>
                </c:pt>
                <c:pt idx="279">
                  <c:v>45848</c:v>
                </c:pt>
                <c:pt idx="280">
                  <c:v>45848</c:v>
                </c:pt>
                <c:pt idx="281">
                  <c:v>45849</c:v>
                </c:pt>
                <c:pt idx="282">
                  <c:v>45849</c:v>
                </c:pt>
                <c:pt idx="283">
                  <c:v>45849</c:v>
                </c:pt>
                <c:pt idx="284">
                  <c:v>45849</c:v>
                </c:pt>
                <c:pt idx="285">
                  <c:v>45849</c:v>
                </c:pt>
                <c:pt idx="286">
                  <c:v>45850</c:v>
                </c:pt>
                <c:pt idx="287">
                  <c:v>45850</c:v>
                </c:pt>
                <c:pt idx="288">
                  <c:v>45850</c:v>
                </c:pt>
                <c:pt idx="289">
                  <c:v>45851</c:v>
                </c:pt>
                <c:pt idx="290">
                  <c:v>45851</c:v>
                </c:pt>
                <c:pt idx="291">
                  <c:v>45851</c:v>
                </c:pt>
                <c:pt idx="292">
                  <c:v>45852</c:v>
                </c:pt>
                <c:pt idx="293">
                  <c:v>45852</c:v>
                </c:pt>
                <c:pt idx="294">
                  <c:v>45852</c:v>
                </c:pt>
                <c:pt idx="295">
                  <c:v>45852</c:v>
                </c:pt>
                <c:pt idx="296">
                  <c:v>45853</c:v>
                </c:pt>
                <c:pt idx="297">
                  <c:v>45853</c:v>
                </c:pt>
                <c:pt idx="298">
                  <c:v>45853</c:v>
                </c:pt>
                <c:pt idx="299">
                  <c:v>45853</c:v>
                </c:pt>
                <c:pt idx="300">
                  <c:v>45854</c:v>
                </c:pt>
                <c:pt idx="301">
                  <c:v>45854</c:v>
                </c:pt>
                <c:pt idx="302">
                  <c:v>45854</c:v>
                </c:pt>
                <c:pt idx="303">
                  <c:v>45854</c:v>
                </c:pt>
                <c:pt idx="304">
                  <c:v>45855</c:v>
                </c:pt>
                <c:pt idx="305">
                  <c:v>45855</c:v>
                </c:pt>
                <c:pt idx="306">
                  <c:v>45855</c:v>
                </c:pt>
                <c:pt idx="307">
                  <c:v>45855</c:v>
                </c:pt>
                <c:pt idx="308">
                  <c:v>45856</c:v>
                </c:pt>
                <c:pt idx="309">
                  <c:v>45856</c:v>
                </c:pt>
                <c:pt idx="310">
                  <c:v>45856</c:v>
                </c:pt>
                <c:pt idx="311">
                  <c:v>45856</c:v>
                </c:pt>
                <c:pt idx="312">
                  <c:v>45857</c:v>
                </c:pt>
                <c:pt idx="313">
                  <c:v>45857</c:v>
                </c:pt>
                <c:pt idx="314">
                  <c:v>45858</c:v>
                </c:pt>
                <c:pt idx="315">
                  <c:v>45858</c:v>
                </c:pt>
                <c:pt idx="316">
                  <c:v>45858</c:v>
                </c:pt>
                <c:pt idx="317">
                  <c:v>45859</c:v>
                </c:pt>
                <c:pt idx="318">
                  <c:v>45859</c:v>
                </c:pt>
                <c:pt idx="319">
                  <c:v>45859</c:v>
                </c:pt>
                <c:pt idx="320">
                  <c:v>45859</c:v>
                </c:pt>
                <c:pt idx="321">
                  <c:v>45859</c:v>
                </c:pt>
                <c:pt idx="322">
                  <c:v>45859</c:v>
                </c:pt>
                <c:pt idx="323">
                  <c:v>45859</c:v>
                </c:pt>
                <c:pt idx="324">
                  <c:v>45859</c:v>
                </c:pt>
                <c:pt idx="325">
                  <c:v>45860</c:v>
                </c:pt>
                <c:pt idx="326">
                  <c:v>45860</c:v>
                </c:pt>
                <c:pt idx="327">
                  <c:v>45860</c:v>
                </c:pt>
                <c:pt idx="328">
                  <c:v>45861</c:v>
                </c:pt>
                <c:pt idx="329">
                  <c:v>45861</c:v>
                </c:pt>
                <c:pt idx="330">
                  <c:v>45861</c:v>
                </c:pt>
                <c:pt idx="331">
                  <c:v>45861</c:v>
                </c:pt>
                <c:pt idx="332">
                  <c:v>45862</c:v>
                </c:pt>
                <c:pt idx="333">
                  <c:v>45862</c:v>
                </c:pt>
                <c:pt idx="334">
                  <c:v>45862</c:v>
                </c:pt>
                <c:pt idx="335">
                  <c:v>45862</c:v>
                </c:pt>
                <c:pt idx="336">
                  <c:v>45863</c:v>
                </c:pt>
                <c:pt idx="337">
                  <c:v>45863</c:v>
                </c:pt>
                <c:pt idx="338">
                  <c:v>45863</c:v>
                </c:pt>
                <c:pt idx="339">
                  <c:v>45864</c:v>
                </c:pt>
                <c:pt idx="340">
                  <c:v>45864</c:v>
                </c:pt>
                <c:pt idx="341">
                  <c:v>45864</c:v>
                </c:pt>
                <c:pt idx="342">
                  <c:v>45865</c:v>
                </c:pt>
                <c:pt idx="343">
                  <c:v>45865</c:v>
                </c:pt>
                <c:pt idx="344">
                  <c:v>45866</c:v>
                </c:pt>
                <c:pt idx="345">
                  <c:v>45866</c:v>
                </c:pt>
                <c:pt idx="346">
                  <c:v>45866</c:v>
                </c:pt>
                <c:pt idx="347">
                  <c:v>45866</c:v>
                </c:pt>
                <c:pt idx="348">
                  <c:v>45867</c:v>
                </c:pt>
                <c:pt idx="349">
                  <c:v>45867</c:v>
                </c:pt>
                <c:pt idx="350">
                  <c:v>45867</c:v>
                </c:pt>
                <c:pt idx="351">
                  <c:v>45867</c:v>
                </c:pt>
                <c:pt idx="352">
                  <c:v>45868</c:v>
                </c:pt>
                <c:pt idx="353">
                  <c:v>45868</c:v>
                </c:pt>
                <c:pt idx="354">
                  <c:v>45868</c:v>
                </c:pt>
                <c:pt idx="355">
                  <c:v>45869</c:v>
                </c:pt>
                <c:pt idx="356">
                  <c:v>45869</c:v>
                </c:pt>
                <c:pt idx="357">
                  <c:v>45869</c:v>
                </c:pt>
                <c:pt idx="358">
                  <c:v>45869</c:v>
                </c:pt>
                <c:pt idx="359">
                  <c:v>45869</c:v>
                </c:pt>
                <c:pt idx="360">
                  <c:v>45869</c:v>
                </c:pt>
                <c:pt idx="361">
                  <c:v>45869</c:v>
                </c:pt>
                <c:pt idx="362">
                  <c:v>45869</c:v>
                </c:pt>
                <c:pt idx="363">
                  <c:v>45869</c:v>
                </c:pt>
                <c:pt idx="364">
                  <c:v>45869</c:v>
                </c:pt>
                <c:pt idx="365">
                  <c:v>45870</c:v>
                </c:pt>
                <c:pt idx="366">
                  <c:v>45870</c:v>
                </c:pt>
                <c:pt idx="367">
                  <c:v>45870</c:v>
                </c:pt>
                <c:pt idx="368">
                  <c:v>45870</c:v>
                </c:pt>
                <c:pt idx="369">
                  <c:v>45871</c:v>
                </c:pt>
                <c:pt idx="370">
                  <c:v>45871</c:v>
                </c:pt>
                <c:pt idx="371">
                  <c:v>45871</c:v>
                </c:pt>
                <c:pt idx="372">
                  <c:v>45872</c:v>
                </c:pt>
                <c:pt idx="373">
                  <c:v>45872</c:v>
                </c:pt>
                <c:pt idx="374">
                  <c:v>45872</c:v>
                </c:pt>
                <c:pt idx="375">
                  <c:v>45873</c:v>
                </c:pt>
                <c:pt idx="376">
                  <c:v>45873</c:v>
                </c:pt>
                <c:pt idx="377">
                  <c:v>45873</c:v>
                </c:pt>
                <c:pt idx="378">
                  <c:v>45873</c:v>
                </c:pt>
                <c:pt idx="379">
                  <c:v>45874</c:v>
                </c:pt>
                <c:pt idx="380">
                  <c:v>45874</c:v>
                </c:pt>
                <c:pt idx="381">
                  <c:v>45874</c:v>
                </c:pt>
                <c:pt idx="382">
                  <c:v>45874</c:v>
                </c:pt>
                <c:pt idx="383">
                  <c:v>45874</c:v>
                </c:pt>
                <c:pt idx="384">
                  <c:v>45874</c:v>
                </c:pt>
                <c:pt idx="385">
                  <c:v>45874</c:v>
                </c:pt>
                <c:pt idx="386">
                  <c:v>45875</c:v>
                </c:pt>
                <c:pt idx="387">
                  <c:v>45875</c:v>
                </c:pt>
                <c:pt idx="388">
                  <c:v>45875</c:v>
                </c:pt>
                <c:pt idx="389">
                  <c:v>45875</c:v>
                </c:pt>
                <c:pt idx="390">
                  <c:v>45875</c:v>
                </c:pt>
                <c:pt idx="391">
                  <c:v>45875</c:v>
                </c:pt>
                <c:pt idx="392">
                  <c:v>45876</c:v>
                </c:pt>
                <c:pt idx="393">
                  <c:v>45876</c:v>
                </c:pt>
                <c:pt idx="394">
                  <c:v>45876</c:v>
                </c:pt>
                <c:pt idx="395">
                  <c:v>45876</c:v>
                </c:pt>
                <c:pt idx="396">
                  <c:v>45876</c:v>
                </c:pt>
                <c:pt idx="397">
                  <c:v>45876</c:v>
                </c:pt>
                <c:pt idx="398">
                  <c:v>45876</c:v>
                </c:pt>
                <c:pt idx="399">
                  <c:v>45877</c:v>
                </c:pt>
                <c:pt idx="400">
                  <c:v>45877</c:v>
                </c:pt>
                <c:pt idx="401">
                  <c:v>45877</c:v>
                </c:pt>
                <c:pt idx="402">
                  <c:v>45877</c:v>
                </c:pt>
                <c:pt idx="403">
                  <c:v>45877</c:v>
                </c:pt>
                <c:pt idx="404">
                  <c:v>45878</c:v>
                </c:pt>
                <c:pt idx="405">
                  <c:v>45878</c:v>
                </c:pt>
                <c:pt idx="406">
                  <c:v>45878</c:v>
                </c:pt>
                <c:pt idx="407">
                  <c:v>45879</c:v>
                </c:pt>
                <c:pt idx="408">
                  <c:v>45879</c:v>
                </c:pt>
                <c:pt idx="409">
                  <c:v>45879</c:v>
                </c:pt>
                <c:pt idx="410">
                  <c:v>45879</c:v>
                </c:pt>
                <c:pt idx="411">
                  <c:v>45880</c:v>
                </c:pt>
                <c:pt idx="412">
                  <c:v>45880</c:v>
                </c:pt>
                <c:pt idx="413">
                  <c:v>45880</c:v>
                </c:pt>
                <c:pt idx="414">
                  <c:v>45880</c:v>
                </c:pt>
                <c:pt idx="415">
                  <c:v>45880</c:v>
                </c:pt>
                <c:pt idx="416">
                  <c:v>45880</c:v>
                </c:pt>
                <c:pt idx="417">
                  <c:v>45880</c:v>
                </c:pt>
                <c:pt idx="418">
                  <c:v>45881</c:v>
                </c:pt>
                <c:pt idx="419">
                  <c:v>45881</c:v>
                </c:pt>
                <c:pt idx="420">
                  <c:v>45881</c:v>
                </c:pt>
                <c:pt idx="421">
                  <c:v>45881</c:v>
                </c:pt>
                <c:pt idx="422">
                  <c:v>45881</c:v>
                </c:pt>
                <c:pt idx="423">
                  <c:v>45881</c:v>
                </c:pt>
                <c:pt idx="424">
                  <c:v>45882</c:v>
                </c:pt>
                <c:pt idx="425">
                  <c:v>45882</c:v>
                </c:pt>
                <c:pt idx="426">
                  <c:v>45882</c:v>
                </c:pt>
                <c:pt idx="427">
                  <c:v>45882</c:v>
                </c:pt>
                <c:pt idx="428">
                  <c:v>45882</c:v>
                </c:pt>
                <c:pt idx="429">
                  <c:v>45883</c:v>
                </c:pt>
                <c:pt idx="430">
                  <c:v>45883</c:v>
                </c:pt>
                <c:pt idx="431">
                  <c:v>45883</c:v>
                </c:pt>
                <c:pt idx="432">
                  <c:v>45883</c:v>
                </c:pt>
                <c:pt idx="433">
                  <c:v>45883</c:v>
                </c:pt>
                <c:pt idx="434">
                  <c:v>45883</c:v>
                </c:pt>
                <c:pt idx="435">
                  <c:v>45884</c:v>
                </c:pt>
                <c:pt idx="436">
                  <c:v>45884</c:v>
                </c:pt>
                <c:pt idx="437">
                  <c:v>45884</c:v>
                </c:pt>
                <c:pt idx="438">
                  <c:v>45884</c:v>
                </c:pt>
                <c:pt idx="439">
                  <c:v>45884</c:v>
                </c:pt>
                <c:pt idx="440">
                  <c:v>45884</c:v>
                </c:pt>
                <c:pt idx="441">
                  <c:v>45885</c:v>
                </c:pt>
                <c:pt idx="442">
                  <c:v>45885</c:v>
                </c:pt>
                <c:pt idx="443">
                  <c:v>45886</c:v>
                </c:pt>
                <c:pt idx="444">
                  <c:v>45886</c:v>
                </c:pt>
                <c:pt idx="445">
                  <c:v>45887</c:v>
                </c:pt>
                <c:pt idx="446">
                  <c:v>45887</c:v>
                </c:pt>
                <c:pt idx="447">
                  <c:v>45887</c:v>
                </c:pt>
                <c:pt idx="448">
                  <c:v>45887</c:v>
                </c:pt>
                <c:pt idx="449">
                  <c:v>45887</c:v>
                </c:pt>
                <c:pt idx="450">
                  <c:v>45887</c:v>
                </c:pt>
                <c:pt idx="451">
                  <c:v>45887</c:v>
                </c:pt>
                <c:pt idx="452">
                  <c:v>45888</c:v>
                </c:pt>
                <c:pt idx="453">
                  <c:v>45888</c:v>
                </c:pt>
                <c:pt idx="454">
                  <c:v>45888</c:v>
                </c:pt>
                <c:pt idx="455">
                  <c:v>45888</c:v>
                </c:pt>
                <c:pt idx="456">
                  <c:v>45888</c:v>
                </c:pt>
                <c:pt idx="457">
                  <c:v>45889</c:v>
                </c:pt>
                <c:pt idx="458">
                  <c:v>45889</c:v>
                </c:pt>
                <c:pt idx="459">
                  <c:v>45889</c:v>
                </c:pt>
                <c:pt idx="460">
                  <c:v>45889</c:v>
                </c:pt>
                <c:pt idx="461">
                  <c:v>45890</c:v>
                </c:pt>
                <c:pt idx="462">
                  <c:v>45890</c:v>
                </c:pt>
                <c:pt idx="463">
                  <c:v>45890</c:v>
                </c:pt>
                <c:pt idx="464">
                  <c:v>45890</c:v>
                </c:pt>
                <c:pt idx="465">
                  <c:v>45890</c:v>
                </c:pt>
                <c:pt idx="466">
                  <c:v>45891</c:v>
                </c:pt>
                <c:pt idx="467">
                  <c:v>45891</c:v>
                </c:pt>
                <c:pt idx="468">
                  <c:v>45891</c:v>
                </c:pt>
                <c:pt idx="469">
                  <c:v>45891</c:v>
                </c:pt>
                <c:pt idx="470">
                  <c:v>45891</c:v>
                </c:pt>
                <c:pt idx="471">
                  <c:v>45892</c:v>
                </c:pt>
                <c:pt idx="472">
                  <c:v>45892</c:v>
                </c:pt>
                <c:pt idx="473">
                  <c:v>45892</c:v>
                </c:pt>
                <c:pt idx="474">
                  <c:v>45893</c:v>
                </c:pt>
                <c:pt idx="475">
                  <c:v>45893</c:v>
                </c:pt>
                <c:pt idx="476">
                  <c:v>45893</c:v>
                </c:pt>
                <c:pt idx="477">
                  <c:v>45894</c:v>
                </c:pt>
                <c:pt idx="478">
                  <c:v>45894</c:v>
                </c:pt>
                <c:pt idx="479">
                  <c:v>45894</c:v>
                </c:pt>
                <c:pt idx="480">
                  <c:v>45894</c:v>
                </c:pt>
                <c:pt idx="481">
                  <c:v>45894</c:v>
                </c:pt>
                <c:pt idx="482">
                  <c:v>45895</c:v>
                </c:pt>
                <c:pt idx="483">
                  <c:v>45895</c:v>
                </c:pt>
                <c:pt idx="484">
                  <c:v>45895</c:v>
                </c:pt>
                <c:pt idx="485">
                  <c:v>45895</c:v>
                </c:pt>
                <c:pt idx="486">
                  <c:v>45896</c:v>
                </c:pt>
                <c:pt idx="487">
                  <c:v>45896</c:v>
                </c:pt>
                <c:pt idx="488">
                  <c:v>45896</c:v>
                </c:pt>
                <c:pt idx="489">
                  <c:v>45896</c:v>
                </c:pt>
                <c:pt idx="490">
                  <c:v>45896</c:v>
                </c:pt>
                <c:pt idx="491">
                  <c:v>45897</c:v>
                </c:pt>
                <c:pt idx="492">
                  <c:v>45897</c:v>
                </c:pt>
                <c:pt idx="493">
                  <c:v>45897</c:v>
                </c:pt>
                <c:pt idx="494">
                  <c:v>45897</c:v>
                </c:pt>
                <c:pt idx="495">
                  <c:v>45897</c:v>
                </c:pt>
                <c:pt idx="496">
                  <c:v>45898</c:v>
                </c:pt>
                <c:pt idx="497">
                  <c:v>45898</c:v>
                </c:pt>
                <c:pt idx="498">
                  <c:v>45898</c:v>
                </c:pt>
                <c:pt idx="499">
                  <c:v>45898</c:v>
                </c:pt>
                <c:pt idx="500">
                  <c:v>45899</c:v>
                </c:pt>
                <c:pt idx="501">
                  <c:v>45899</c:v>
                </c:pt>
                <c:pt idx="502">
                  <c:v>45899</c:v>
                </c:pt>
                <c:pt idx="503">
                  <c:v>45900</c:v>
                </c:pt>
                <c:pt idx="504">
                  <c:v>45900</c:v>
                </c:pt>
                <c:pt idx="505">
                  <c:v>45901</c:v>
                </c:pt>
                <c:pt idx="506">
                  <c:v>45901</c:v>
                </c:pt>
                <c:pt idx="507">
                  <c:v>45901</c:v>
                </c:pt>
                <c:pt idx="508">
                  <c:v>45901</c:v>
                </c:pt>
                <c:pt idx="509">
                  <c:v>45901</c:v>
                </c:pt>
                <c:pt idx="510">
                  <c:v>45902</c:v>
                </c:pt>
                <c:pt idx="511">
                  <c:v>45902</c:v>
                </c:pt>
                <c:pt idx="512">
                  <c:v>45902</c:v>
                </c:pt>
                <c:pt idx="513">
                  <c:v>45902</c:v>
                </c:pt>
                <c:pt idx="514">
                  <c:v>45902</c:v>
                </c:pt>
                <c:pt idx="515">
                  <c:v>45903</c:v>
                </c:pt>
                <c:pt idx="516">
                  <c:v>45903</c:v>
                </c:pt>
                <c:pt idx="517">
                  <c:v>45903</c:v>
                </c:pt>
                <c:pt idx="518">
                  <c:v>45903</c:v>
                </c:pt>
                <c:pt idx="519">
                  <c:v>45903</c:v>
                </c:pt>
                <c:pt idx="520">
                  <c:v>45904</c:v>
                </c:pt>
                <c:pt idx="521">
                  <c:v>45904</c:v>
                </c:pt>
                <c:pt idx="522">
                  <c:v>45904</c:v>
                </c:pt>
                <c:pt idx="523">
                  <c:v>45904</c:v>
                </c:pt>
                <c:pt idx="524">
                  <c:v>45904</c:v>
                </c:pt>
                <c:pt idx="525">
                  <c:v>45904</c:v>
                </c:pt>
                <c:pt idx="526">
                  <c:v>45905</c:v>
                </c:pt>
                <c:pt idx="527">
                  <c:v>45905</c:v>
                </c:pt>
                <c:pt idx="528">
                  <c:v>45905</c:v>
                </c:pt>
                <c:pt idx="529">
                  <c:v>45905</c:v>
                </c:pt>
                <c:pt idx="530">
                  <c:v>45905</c:v>
                </c:pt>
                <c:pt idx="531">
                  <c:v>45906</c:v>
                </c:pt>
                <c:pt idx="532">
                  <c:v>45906</c:v>
                </c:pt>
                <c:pt idx="533">
                  <c:v>45906</c:v>
                </c:pt>
                <c:pt idx="534">
                  <c:v>45907</c:v>
                </c:pt>
                <c:pt idx="535">
                  <c:v>45907</c:v>
                </c:pt>
                <c:pt idx="536">
                  <c:v>45907</c:v>
                </c:pt>
                <c:pt idx="537">
                  <c:v>45907</c:v>
                </c:pt>
                <c:pt idx="538">
                  <c:v>45908</c:v>
                </c:pt>
                <c:pt idx="539">
                  <c:v>45908</c:v>
                </c:pt>
                <c:pt idx="540">
                  <c:v>45908</c:v>
                </c:pt>
                <c:pt idx="541">
                  <c:v>45908</c:v>
                </c:pt>
                <c:pt idx="542">
                  <c:v>45908</c:v>
                </c:pt>
                <c:pt idx="543">
                  <c:v>45908</c:v>
                </c:pt>
                <c:pt idx="544">
                  <c:v>45909</c:v>
                </c:pt>
                <c:pt idx="545">
                  <c:v>45909</c:v>
                </c:pt>
                <c:pt idx="546">
                  <c:v>45909</c:v>
                </c:pt>
                <c:pt idx="547">
                  <c:v>45909</c:v>
                </c:pt>
                <c:pt idx="548">
                  <c:v>45909</c:v>
                </c:pt>
                <c:pt idx="549">
                  <c:v>45910</c:v>
                </c:pt>
                <c:pt idx="550">
                  <c:v>45910</c:v>
                </c:pt>
                <c:pt idx="551">
                  <c:v>45910</c:v>
                </c:pt>
                <c:pt idx="552">
                  <c:v>45910</c:v>
                </c:pt>
                <c:pt idx="553">
                  <c:v>45910</c:v>
                </c:pt>
                <c:pt idx="554">
                  <c:v>45910</c:v>
                </c:pt>
                <c:pt idx="555">
                  <c:v>45910</c:v>
                </c:pt>
                <c:pt idx="556">
                  <c:v>45910</c:v>
                </c:pt>
                <c:pt idx="557">
                  <c:v>45911</c:v>
                </c:pt>
                <c:pt idx="558">
                  <c:v>45911</c:v>
                </c:pt>
                <c:pt idx="559">
                  <c:v>45911</c:v>
                </c:pt>
                <c:pt idx="560">
                  <c:v>45911</c:v>
                </c:pt>
                <c:pt idx="561">
                  <c:v>45911</c:v>
                </c:pt>
                <c:pt idx="562">
                  <c:v>45911</c:v>
                </c:pt>
                <c:pt idx="563">
                  <c:v>45912</c:v>
                </c:pt>
                <c:pt idx="564">
                  <c:v>45912</c:v>
                </c:pt>
                <c:pt idx="565">
                  <c:v>45912</c:v>
                </c:pt>
                <c:pt idx="566">
                  <c:v>45912</c:v>
                </c:pt>
                <c:pt idx="567">
                  <c:v>45913</c:v>
                </c:pt>
                <c:pt idx="568">
                  <c:v>45913</c:v>
                </c:pt>
                <c:pt idx="569">
                  <c:v>45913</c:v>
                </c:pt>
                <c:pt idx="570">
                  <c:v>45914</c:v>
                </c:pt>
                <c:pt idx="571">
                  <c:v>45914</c:v>
                </c:pt>
                <c:pt idx="572">
                  <c:v>45914</c:v>
                </c:pt>
                <c:pt idx="573">
                  <c:v>45915</c:v>
                </c:pt>
                <c:pt idx="574">
                  <c:v>45915</c:v>
                </c:pt>
                <c:pt idx="575">
                  <c:v>45915</c:v>
                </c:pt>
                <c:pt idx="576">
                  <c:v>45916</c:v>
                </c:pt>
                <c:pt idx="577">
                  <c:v>45916</c:v>
                </c:pt>
                <c:pt idx="578">
                  <c:v>45916</c:v>
                </c:pt>
                <c:pt idx="579">
                  <c:v>45916</c:v>
                </c:pt>
                <c:pt idx="580">
                  <c:v>45916</c:v>
                </c:pt>
                <c:pt idx="581">
                  <c:v>45916</c:v>
                </c:pt>
                <c:pt idx="582">
                  <c:v>45917</c:v>
                </c:pt>
                <c:pt idx="583">
                  <c:v>45917</c:v>
                </c:pt>
                <c:pt idx="584">
                  <c:v>45917</c:v>
                </c:pt>
                <c:pt idx="585">
                  <c:v>45917</c:v>
                </c:pt>
                <c:pt idx="586">
                  <c:v>45917</c:v>
                </c:pt>
                <c:pt idx="587">
                  <c:v>45917</c:v>
                </c:pt>
                <c:pt idx="588">
                  <c:v>45918</c:v>
                </c:pt>
                <c:pt idx="589">
                  <c:v>45918</c:v>
                </c:pt>
                <c:pt idx="590">
                  <c:v>45918</c:v>
                </c:pt>
                <c:pt idx="591">
                  <c:v>45919</c:v>
                </c:pt>
                <c:pt idx="592">
                  <c:v>45919</c:v>
                </c:pt>
                <c:pt idx="593">
                  <c:v>45919</c:v>
                </c:pt>
                <c:pt idx="594">
                  <c:v>45919</c:v>
                </c:pt>
                <c:pt idx="595">
                  <c:v>45919</c:v>
                </c:pt>
                <c:pt idx="596">
                  <c:v>45920</c:v>
                </c:pt>
                <c:pt idx="597">
                  <c:v>45920</c:v>
                </c:pt>
                <c:pt idx="598">
                  <c:v>45921</c:v>
                </c:pt>
                <c:pt idx="599">
                  <c:v>45921</c:v>
                </c:pt>
                <c:pt idx="600">
                  <c:v>45921</c:v>
                </c:pt>
                <c:pt idx="601">
                  <c:v>45921</c:v>
                </c:pt>
                <c:pt idx="602">
                  <c:v>45922</c:v>
                </c:pt>
                <c:pt idx="603">
                  <c:v>45922</c:v>
                </c:pt>
                <c:pt idx="604">
                  <c:v>45922</c:v>
                </c:pt>
                <c:pt idx="605">
                  <c:v>45922</c:v>
                </c:pt>
                <c:pt idx="606">
                  <c:v>45922</c:v>
                </c:pt>
                <c:pt idx="607">
                  <c:v>45922</c:v>
                </c:pt>
                <c:pt idx="608">
                  <c:v>45923</c:v>
                </c:pt>
                <c:pt idx="609">
                  <c:v>45923</c:v>
                </c:pt>
                <c:pt idx="610">
                  <c:v>45923</c:v>
                </c:pt>
                <c:pt idx="611">
                  <c:v>45923</c:v>
                </c:pt>
                <c:pt idx="612">
                  <c:v>45923</c:v>
                </c:pt>
                <c:pt idx="613">
                  <c:v>45923</c:v>
                </c:pt>
                <c:pt idx="614">
                  <c:v>45924</c:v>
                </c:pt>
                <c:pt idx="615">
                  <c:v>45924</c:v>
                </c:pt>
                <c:pt idx="616">
                  <c:v>45924</c:v>
                </c:pt>
                <c:pt idx="617">
                  <c:v>45924</c:v>
                </c:pt>
                <c:pt idx="618">
                  <c:v>45924</c:v>
                </c:pt>
                <c:pt idx="619">
                  <c:v>45925</c:v>
                </c:pt>
                <c:pt idx="620">
                  <c:v>45925</c:v>
                </c:pt>
                <c:pt idx="621">
                  <c:v>45925</c:v>
                </c:pt>
                <c:pt idx="622">
                  <c:v>45925</c:v>
                </c:pt>
                <c:pt idx="623">
                  <c:v>45925</c:v>
                </c:pt>
                <c:pt idx="624">
                  <c:v>45925</c:v>
                </c:pt>
                <c:pt idx="625">
                  <c:v>45926</c:v>
                </c:pt>
                <c:pt idx="626">
                  <c:v>45926</c:v>
                </c:pt>
                <c:pt idx="627">
                  <c:v>45926</c:v>
                </c:pt>
                <c:pt idx="628">
                  <c:v>45926</c:v>
                </c:pt>
                <c:pt idx="629">
                  <c:v>45926</c:v>
                </c:pt>
                <c:pt idx="630">
                  <c:v>45927</c:v>
                </c:pt>
                <c:pt idx="631">
                  <c:v>45927</c:v>
                </c:pt>
                <c:pt idx="632">
                  <c:v>45927</c:v>
                </c:pt>
                <c:pt idx="633">
                  <c:v>45928</c:v>
                </c:pt>
                <c:pt idx="634">
                  <c:v>45928</c:v>
                </c:pt>
                <c:pt idx="635">
                  <c:v>45928</c:v>
                </c:pt>
                <c:pt idx="636">
                  <c:v>45929</c:v>
                </c:pt>
                <c:pt idx="637">
                  <c:v>45929</c:v>
                </c:pt>
                <c:pt idx="638">
                  <c:v>45929</c:v>
                </c:pt>
                <c:pt idx="639">
                  <c:v>45929</c:v>
                </c:pt>
                <c:pt idx="640">
                  <c:v>45929</c:v>
                </c:pt>
                <c:pt idx="641">
                  <c:v>45930</c:v>
                </c:pt>
                <c:pt idx="642">
                  <c:v>45930</c:v>
                </c:pt>
                <c:pt idx="643">
                  <c:v>45930</c:v>
                </c:pt>
                <c:pt idx="644">
                  <c:v>45930</c:v>
                </c:pt>
                <c:pt idx="645">
                  <c:v>45930</c:v>
                </c:pt>
                <c:pt idx="646">
                  <c:v>45930</c:v>
                </c:pt>
                <c:pt idx="647">
                  <c:v>45931</c:v>
                </c:pt>
                <c:pt idx="648">
                  <c:v>45931</c:v>
                </c:pt>
                <c:pt idx="649">
                  <c:v>45931</c:v>
                </c:pt>
                <c:pt idx="650">
                  <c:v>45932</c:v>
                </c:pt>
                <c:pt idx="651">
                  <c:v>45932</c:v>
                </c:pt>
                <c:pt idx="652">
                  <c:v>45932</c:v>
                </c:pt>
                <c:pt idx="653">
                  <c:v>45932</c:v>
                </c:pt>
                <c:pt idx="654">
                  <c:v>45932</c:v>
                </c:pt>
                <c:pt idx="655">
                  <c:v>45933</c:v>
                </c:pt>
                <c:pt idx="656">
                  <c:v>45933</c:v>
                </c:pt>
                <c:pt idx="657">
                  <c:v>45933</c:v>
                </c:pt>
                <c:pt idx="658">
                  <c:v>45933</c:v>
                </c:pt>
                <c:pt idx="659">
                  <c:v>45934</c:v>
                </c:pt>
                <c:pt idx="660">
                  <c:v>45934</c:v>
                </c:pt>
                <c:pt idx="661">
                  <c:v>45934</c:v>
                </c:pt>
                <c:pt idx="662">
                  <c:v>45935</c:v>
                </c:pt>
                <c:pt idx="663">
                  <c:v>45935</c:v>
                </c:pt>
                <c:pt idx="664">
                  <c:v>45935</c:v>
                </c:pt>
                <c:pt idx="665">
                  <c:v>45936</c:v>
                </c:pt>
                <c:pt idx="666">
                  <c:v>45936</c:v>
                </c:pt>
                <c:pt idx="667">
                  <c:v>45936</c:v>
                </c:pt>
                <c:pt idx="668">
                  <c:v>45936</c:v>
                </c:pt>
                <c:pt idx="669">
                  <c:v>45936</c:v>
                </c:pt>
                <c:pt idx="670">
                  <c:v>45937</c:v>
                </c:pt>
                <c:pt idx="671">
                  <c:v>45937</c:v>
                </c:pt>
                <c:pt idx="672">
                  <c:v>45937</c:v>
                </c:pt>
                <c:pt idx="673">
                  <c:v>45937</c:v>
                </c:pt>
                <c:pt idx="674">
                  <c:v>45938</c:v>
                </c:pt>
                <c:pt idx="675">
                  <c:v>45938</c:v>
                </c:pt>
                <c:pt idx="676">
                  <c:v>45938</c:v>
                </c:pt>
                <c:pt idx="677">
                  <c:v>45938</c:v>
                </c:pt>
                <c:pt idx="678">
                  <c:v>45939</c:v>
                </c:pt>
                <c:pt idx="679">
                  <c:v>45939</c:v>
                </c:pt>
                <c:pt idx="680">
                  <c:v>45939</c:v>
                </c:pt>
                <c:pt idx="681">
                  <c:v>45939</c:v>
                </c:pt>
                <c:pt idx="682">
                  <c:v>45940</c:v>
                </c:pt>
                <c:pt idx="683">
                  <c:v>45940</c:v>
                </c:pt>
                <c:pt idx="684">
                  <c:v>45940</c:v>
                </c:pt>
                <c:pt idx="685">
                  <c:v>45940</c:v>
                </c:pt>
                <c:pt idx="686">
                  <c:v>45941</c:v>
                </c:pt>
                <c:pt idx="687">
                  <c:v>45941</c:v>
                </c:pt>
                <c:pt idx="688">
                  <c:v>45942</c:v>
                </c:pt>
                <c:pt idx="689">
                  <c:v>45942</c:v>
                </c:pt>
                <c:pt idx="690">
                  <c:v>45943</c:v>
                </c:pt>
                <c:pt idx="691">
                  <c:v>45943</c:v>
                </c:pt>
                <c:pt idx="692">
                  <c:v>45943</c:v>
                </c:pt>
                <c:pt idx="693">
                  <c:v>45943</c:v>
                </c:pt>
                <c:pt idx="694">
                  <c:v>45944</c:v>
                </c:pt>
                <c:pt idx="695">
                  <c:v>45944</c:v>
                </c:pt>
                <c:pt idx="696">
                  <c:v>45944</c:v>
                </c:pt>
                <c:pt idx="697">
                  <c:v>45944</c:v>
                </c:pt>
                <c:pt idx="698">
                  <c:v>45945</c:v>
                </c:pt>
                <c:pt idx="699">
                  <c:v>45945</c:v>
                </c:pt>
                <c:pt idx="700">
                  <c:v>45945</c:v>
                </c:pt>
                <c:pt idx="701">
                  <c:v>45945</c:v>
                </c:pt>
                <c:pt idx="702">
                  <c:v>45945</c:v>
                </c:pt>
                <c:pt idx="703">
                  <c:v>45946</c:v>
                </c:pt>
                <c:pt idx="704">
                  <c:v>45946</c:v>
                </c:pt>
                <c:pt idx="705">
                  <c:v>45946</c:v>
                </c:pt>
                <c:pt idx="706">
                  <c:v>45946</c:v>
                </c:pt>
                <c:pt idx="707">
                  <c:v>45946</c:v>
                </c:pt>
                <c:pt idx="708">
                  <c:v>45947</c:v>
                </c:pt>
                <c:pt idx="709">
                  <c:v>45947</c:v>
                </c:pt>
                <c:pt idx="710">
                  <c:v>45947</c:v>
                </c:pt>
                <c:pt idx="711">
                  <c:v>45947</c:v>
                </c:pt>
                <c:pt idx="712">
                  <c:v>45947</c:v>
                </c:pt>
                <c:pt idx="713">
                  <c:v>45948</c:v>
                </c:pt>
                <c:pt idx="714">
                  <c:v>45948</c:v>
                </c:pt>
                <c:pt idx="715">
                  <c:v>45949</c:v>
                </c:pt>
                <c:pt idx="716">
                  <c:v>45949</c:v>
                </c:pt>
                <c:pt idx="717">
                  <c:v>45950</c:v>
                </c:pt>
                <c:pt idx="718">
                  <c:v>45950</c:v>
                </c:pt>
                <c:pt idx="719">
                  <c:v>45950</c:v>
                </c:pt>
                <c:pt idx="720">
                  <c:v>45950</c:v>
                </c:pt>
                <c:pt idx="721">
                  <c:v>45950</c:v>
                </c:pt>
                <c:pt idx="722">
                  <c:v>45951</c:v>
                </c:pt>
                <c:pt idx="723">
                  <c:v>45951</c:v>
                </c:pt>
                <c:pt idx="724">
                  <c:v>45951</c:v>
                </c:pt>
                <c:pt idx="725">
                  <c:v>45951</c:v>
                </c:pt>
                <c:pt idx="726">
                  <c:v>45951</c:v>
                </c:pt>
                <c:pt idx="727">
                  <c:v>45952</c:v>
                </c:pt>
                <c:pt idx="728">
                  <c:v>45952</c:v>
                </c:pt>
                <c:pt idx="729">
                  <c:v>45952</c:v>
                </c:pt>
                <c:pt idx="730">
                  <c:v>45952</c:v>
                </c:pt>
                <c:pt idx="731">
                  <c:v>45952</c:v>
                </c:pt>
                <c:pt idx="732">
                  <c:v>45953</c:v>
                </c:pt>
                <c:pt idx="733">
                  <c:v>45953</c:v>
                </c:pt>
                <c:pt idx="734">
                  <c:v>45953</c:v>
                </c:pt>
                <c:pt idx="735">
                  <c:v>45953</c:v>
                </c:pt>
                <c:pt idx="736">
                  <c:v>45953</c:v>
                </c:pt>
                <c:pt idx="737">
                  <c:v>45954</c:v>
                </c:pt>
                <c:pt idx="738">
                  <c:v>45954</c:v>
                </c:pt>
                <c:pt idx="739">
                  <c:v>45954</c:v>
                </c:pt>
                <c:pt idx="740">
                  <c:v>45954</c:v>
                </c:pt>
                <c:pt idx="741">
                  <c:v>45955</c:v>
                </c:pt>
                <c:pt idx="742">
                  <c:v>45955</c:v>
                </c:pt>
                <c:pt idx="743">
                  <c:v>45955</c:v>
                </c:pt>
                <c:pt idx="744">
                  <c:v>45956</c:v>
                </c:pt>
                <c:pt idx="745">
                  <c:v>45956</c:v>
                </c:pt>
                <c:pt idx="746">
                  <c:v>45956</c:v>
                </c:pt>
                <c:pt idx="747">
                  <c:v>45957</c:v>
                </c:pt>
                <c:pt idx="748">
                  <c:v>45957</c:v>
                </c:pt>
                <c:pt idx="749">
                  <c:v>45957</c:v>
                </c:pt>
                <c:pt idx="750">
                  <c:v>45957</c:v>
                </c:pt>
                <c:pt idx="751">
                  <c:v>45957</c:v>
                </c:pt>
                <c:pt idx="752">
                  <c:v>45958</c:v>
                </c:pt>
                <c:pt idx="753">
                  <c:v>45958</c:v>
                </c:pt>
                <c:pt idx="754">
                  <c:v>45958</c:v>
                </c:pt>
                <c:pt idx="755">
                  <c:v>45958</c:v>
                </c:pt>
                <c:pt idx="756">
                  <c:v>45958</c:v>
                </c:pt>
                <c:pt idx="757">
                  <c:v>45959</c:v>
                </c:pt>
                <c:pt idx="758">
                  <c:v>45959</c:v>
                </c:pt>
                <c:pt idx="759">
                  <c:v>45959</c:v>
                </c:pt>
                <c:pt idx="760">
                  <c:v>45959</c:v>
                </c:pt>
                <c:pt idx="761">
                  <c:v>45959</c:v>
                </c:pt>
                <c:pt idx="762">
                  <c:v>45960</c:v>
                </c:pt>
                <c:pt idx="763">
                  <c:v>45960</c:v>
                </c:pt>
                <c:pt idx="764">
                  <c:v>45960</c:v>
                </c:pt>
                <c:pt idx="765">
                  <c:v>45960</c:v>
                </c:pt>
                <c:pt idx="766">
                  <c:v>45960</c:v>
                </c:pt>
                <c:pt idx="767">
                  <c:v>45961</c:v>
                </c:pt>
                <c:pt idx="768">
                  <c:v>45961</c:v>
                </c:pt>
                <c:pt idx="769">
                  <c:v>45961</c:v>
                </c:pt>
                <c:pt idx="770">
                  <c:v>45961</c:v>
                </c:pt>
                <c:pt idx="771">
                  <c:v>45961</c:v>
                </c:pt>
              </c:numCache>
            </c:numRef>
          </c:cat>
          <c:val>
            <c:numRef>
              <c:f>Sheet1!$B$2:$B$773</c:f>
              <c:numCache>
                <c:formatCode>General</c:formatCode>
                <c:ptCount val="772"/>
                <c:pt idx="0">
                  <c:v>533</c:v>
                </c:pt>
                <c:pt idx="1">
                  <c:v>682</c:v>
                </c:pt>
                <c:pt idx="2">
                  <c:v>577</c:v>
                </c:pt>
                <c:pt idx="3">
                  <c:v>443</c:v>
                </c:pt>
                <c:pt idx="4">
                  <c:v>409</c:v>
                </c:pt>
                <c:pt idx="5">
                  <c:v>456</c:v>
                </c:pt>
                <c:pt idx="6">
                  <c:v>336</c:v>
                </c:pt>
                <c:pt idx="7">
                  <c:v>894</c:v>
                </c:pt>
                <c:pt idx="8">
                  <c:v>594</c:v>
                </c:pt>
                <c:pt idx="9">
                  <c:v>567</c:v>
                </c:pt>
                <c:pt idx="10">
                  <c:v>513</c:v>
                </c:pt>
                <c:pt idx="11">
                  <c:v>527</c:v>
                </c:pt>
                <c:pt idx="12">
                  <c:v>522</c:v>
                </c:pt>
                <c:pt idx="13">
                  <c:v>1626</c:v>
                </c:pt>
                <c:pt idx="14">
                  <c:v>657</c:v>
                </c:pt>
                <c:pt idx="15">
                  <c:v>490</c:v>
                </c:pt>
                <c:pt idx="16">
                  <c:v>773</c:v>
                </c:pt>
                <c:pt idx="17">
                  <c:v>526</c:v>
                </c:pt>
                <c:pt idx="18">
                  <c:v>876</c:v>
                </c:pt>
                <c:pt idx="19">
                  <c:v>908</c:v>
                </c:pt>
                <c:pt idx="20">
                  <c:v>589</c:v>
                </c:pt>
                <c:pt idx="21">
                  <c:v>328</c:v>
                </c:pt>
                <c:pt idx="22">
                  <c:v>383</c:v>
                </c:pt>
                <c:pt idx="23">
                  <c:v>449</c:v>
                </c:pt>
                <c:pt idx="24">
                  <c:v>525</c:v>
                </c:pt>
                <c:pt idx="25">
                  <c:v>646</c:v>
                </c:pt>
                <c:pt idx="26">
                  <c:v>478</c:v>
                </c:pt>
                <c:pt idx="27">
                  <c:v>678</c:v>
                </c:pt>
                <c:pt idx="28">
                  <c:v>321</c:v>
                </c:pt>
                <c:pt idx="29">
                  <c:v>485</c:v>
                </c:pt>
                <c:pt idx="30">
                  <c:v>734</c:v>
                </c:pt>
                <c:pt idx="31">
                  <c:v>613</c:v>
                </c:pt>
                <c:pt idx="32">
                  <c:v>372</c:v>
                </c:pt>
                <c:pt idx="33">
                  <c:v>640</c:v>
                </c:pt>
                <c:pt idx="34">
                  <c:v>685</c:v>
                </c:pt>
                <c:pt idx="35">
                  <c:v>311</c:v>
                </c:pt>
                <c:pt idx="36">
                  <c:v>231</c:v>
                </c:pt>
                <c:pt idx="37">
                  <c:v>921</c:v>
                </c:pt>
                <c:pt idx="38">
                  <c:v>774</c:v>
                </c:pt>
                <c:pt idx="39">
                  <c:v>489</c:v>
                </c:pt>
                <c:pt idx="40">
                  <c:v>329</c:v>
                </c:pt>
                <c:pt idx="41">
                  <c:v>479</c:v>
                </c:pt>
                <c:pt idx="42">
                  <c:v>705</c:v>
                </c:pt>
                <c:pt idx="43">
                  <c:v>885</c:v>
                </c:pt>
                <c:pt idx="44">
                  <c:v>747</c:v>
                </c:pt>
                <c:pt idx="45">
                  <c:v>575</c:v>
                </c:pt>
                <c:pt idx="46">
                  <c:v>457</c:v>
                </c:pt>
                <c:pt idx="47">
                  <c:v>904</c:v>
                </c:pt>
                <c:pt idx="48">
                  <c:v>1364</c:v>
                </c:pt>
                <c:pt idx="49">
                  <c:v>415</c:v>
                </c:pt>
                <c:pt idx="50">
                  <c:v>866</c:v>
                </c:pt>
                <c:pt idx="51">
                  <c:v>646</c:v>
                </c:pt>
                <c:pt idx="52">
                  <c:v>936</c:v>
                </c:pt>
                <c:pt idx="53">
                  <c:v>521</c:v>
                </c:pt>
                <c:pt idx="54">
                  <c:v>584</c:v>
                </c:pt>
                <c:pt idx="55">
                  <c:v>538</c:v>
                </c:pt>
                <c:pt idx="56">
                  <c:v>549</c:v>
                </c:pt>
                <c:pt idx="57">
                  <c:v>531</c:v>
                </c:pt>
                <c:pt idx="58">
                  <c:v>558</c:v>
                </c:pt>
                <c:pt idx="59">
                  <c:v>526</c:v>
                </c:pt>
                <c:pt idx="60">
                  <c:v>560</c:v>
                </c:pt>
                <c:pt idx="61">
                  <c:v>2383</c:v>
                </c:pt>
                <c:pt idx="62">
                  <c:v>569</c:v>
                </c:pt>
                <c:pt idx="63">
                  <c:v>468</c:v>
                </c:pt>
                <c:pt idx="64">
                  <c:v>524</c:v>
                </c:pt>
                <c:pt idx="65">
                  <c:v>1149</c:v>
                </c:pt>
                <c:pt idx="66">
                  <c:v>545</c:v>
                </c:pt>
                <c:pt idx="67">
                  <c:v>653</c:v>
                </c:pt>
                <c:pt idx="68">
                  <c:v>310</c:v>
                </c:pt>
                <c:pt idx="69">
                  <c:v>481</c:v>
                </c:pt>
                <c:pt idx="70">
                  <c:v>1293</c:v>
                </c:pt>
                <c:pt idx="71">
                  <c:v>490</c:v>
                </c:pt>
                <c:pt idx="72">
                  <c:v>345</c:v>
                </c:pt>
                <c:pt idx="73">
                  <c:v>453</c:v>
                </c:pt>
                <c:pt idx="74">
                  <c:v>636</c:v>
                </c:pt>
                <c:pt idx="75">
                  <c:v>825</c:v>
                </c:pt>
                <c:pt idx="76">
                  <c:v>732</c:v>
                </c:pt>
                <c:pt idx="77">
                  <c:v>454</c:v>
                </c:pt>
                <c:pt idx="78">
                  <c:v>386</c:v>
                </c:pt>
                <c:pt idx="79">
                  <c:v>518</c:v>
                </c:pt>
                <c:pt idx="80">
                  <c:v>680</c:v>
                </c:pt>
                <c:pt idx="81">
                  <c:v>372</c:v>
                </c:pt>
                <c:pt idx="82">
                  <c:v>406</c:v>
                </c:pt>
                <c:pt idx="83">
                  <c:v>524</c:v>
                </c:pt>
                <c:pt idx="84">
                  <c:v>587</c:v>
                </c:pt>
                <c:pt idx="85">
                  <c:v>648</c:v>
                </c:pt>
                <c:pt idx="86">
                  <c:v>551</c:v>
                </c:pt>
                <c:pt idx="87">
                  <c:v>716</c:v>
                </c:pt>
                <c:pt idx="88">
                  <c:v>682</c:v>
                </c:pt>
                <c:pt idx="89">
                  <c:v>386</c:v>
                </c:pt>
                <c:pt idx="90">
                  <c:v>608</c:v>
                </c:pt>
                <c:pt idx="91">
                  <c:v>402</c:v>
                </c:pt>
                <c:pt idx="92">
                  <c:v>1034</c:v>
                </c:pt>
                <c:pt idx="93">
                  <c:v>540</c:v>
                </c:pt>
                <c:pt idx="94">
                  <c:v>825</c:v>
                </c:pt>
                <c:pt idx="95">
                  <c:v>709</c:v>
                </c:pt>
                <c:pt idx="96">
                  <c:v>676</c:v>
                </c:pt>
                <c:pt idx="97">
                  <c:v>465</c:v>
                </c:pt>
                <c:pt idx="98">
                  <c:v>750</c:v>
                </c:pt>
                <c:pt idx="99">
                  <c:v>874</c:v>
                </c:pt>
                <c:pt idx="100">
                  <c:v>363</c:v>
                </c:pt>
                <c:pt idx="101">
                  <c:v>691</c:v>
                </c:pt>
                <c:pt idx="102">
                  <c:v>832</c:v>
                </c:pt>
                <c:pt idx="103">
                  <c:v>663</c:v>
                </c:pt>
                <c:pt idx="104">
                  <c:v>1046</c:v>
                </c:pt>
                <c:pt idx="105">
                  <c:v>730</c:v>
                </c:pt>
                <c:pt idx="106">
                  <c:v>42727</c:v>
                </c:pt>
                <c:pt idx="107">
                  <c:v>658</c:v>
                </c:pt>
                <c:pt idx="108">
                  <c:v>472</c:v>
                </c:pt>
                <c:pt idx="109">
                  <c:v>557</c:v>
                </c:pt>
                <c:pt idx="110">
                  <c:v>712</c:v>
                </c:pt>
                <c:pt idx="111">
                  <c:v>1098</c:v>
                </c:pt>
                <c:pt idx="112">
                  <c:v>516</c:v>
                </c:pt>
                <c:pt idx="113">
                  <c:v>1868</c:v>
                </c:pt>
                <c:pt idx="114">
                  <c:v>583</c:v>
                </c:pt>
                <c:pt idx="115">
                  <c:v>2084</c:v>
                </c:pt>
                <c:pt idx="116">
                  <c:v>614</c:v>
                </c:pt>
                <c:pt idx="117">
                  <c:v>831</c:v>
                </c:pt>
                <c:pt idx="118">
                  <c:v>537</c:v>
                </c:pt>
                <c:pt idx="119">
                  <c:v>2974</c:v>
                </c:pt>
                <c:pt idx="120">
                  <c:v>2581</c:v>
                </c:pt>
                <c:pt idx="121">
                  <c:v>808</c:v>
                </c:pt>
                <c:pt idx="122">
                  <c:v>821</c:v>
                </c:pt>
                <c:pt idx="123">
                  <c:v>702</c:v>
                </c:pt>
                <c:pt idx="124">
                  <c:v>1077</c:v>
                </c:pt>
                <c:pt idx="125">
                  <c:v>540</c:v>
                </c:pt>
                <c:pt idx="126">
                  <c:v>1031</c:v>
                </c:pt>
                <c:pt idx="127">
                  <c:v>3098</c:v>
                </c:pt>
                <c:pt idx="128">
                  <c:v>1875</c:v>
                </c:pt>
                <c:pt idx="129">
                  <c:v>3465</c:v>
                </c:pt>
                <c:pt idx="130">
                  <c:v>760</c:v>
                </c:pt>
                <c:pt idx="131">
                  <c:v>898</c:v>
                </c:pt>
                <c:pt idx="132">
                  <c:v>776</c:v>
                </c:pt>
                <c:pt idx="133">
                  <c:v>1482</c:v>
                </c:pt>
                <c:pt idx="134">
                  <c:v>1298</c:v>
                </c:pt>
                <c:pt idx="135">
                  <c:v>707</c:v>
                </c:pt>
                <c:pt idx="136">
                  <c:v>2246</c:v>
                </c:pt>
                <c:pt idx="137">
                  <c:v>781</c:v>
                </c:pt>
                <c:pt idx="138">
                  <c:v>516</c:v>
                </c:pt>
                <c:pt idx="139">
                  <c:v>420</c:v>
                </c:pt>
                <c:pt idx="140">
                  <c:v>517</c:v>
                </c:pt>
                <c:pt idx="141">
                  <c:v>680</c:v>
                </c:pt>
                <c:pt idx="142">
                  <c:v>831</c:v>
                </c:pt>
                <c:pt idx="143">
                  <c:v>769</c:v>
                </c:pt>
                <c:pt idx="144">
                  <c:v>822</c:v>
                </c:pt>
                <c:pt idx="145">
                  <c:v>1918</c:v>
                </c:pt>
                <c:pt idx="146">
                  <c:v>3578</c:v>
                </c:pt>
                <c:pt idx="147">
                  <c:v>683</c:v>
                </c:pt>
                <c:pt idx="148">
                  <c:v>745</c:v>
                </c:pt>
                <c:pt idx="149">
                  <c:v>695</c:v>
                </c:pt>
                <c:pt idx="150">
                  <c:v>788</c:v>
                </c:pt>
                <c:pt idx="151">
                  <c:v>506</c:v>
                </c:pt>
                <c:pt idx="152">
                  <c:v>721</c:v>
                </c:pt>
                <c:pt idx="153">
                  <c:v>7788</c:v>
                </c:pt>
                <c:pt idx="154">
                  <c:v>1432</c:v>
                </c:pt>
                <c:pt idx="155">
                  <c:v>2347</c:v>
                </c:pt>
                <c:pt idx="156">
                  <c:v>431</c:v>
                </c:pt>
                <c:pt idx="157">
                  <c:v>638</c:v>
                </c:pt>
                <c:pt idx="158">
                  <c:v>542</c:v>
                </c:pt>
                <c:pt idx="159">
                  <c:v>604</c:v>
                </c:pt>
                <c:pt idx="160">
                  <c:v>2054</c:v>
                </c:pt>
                <c:pt idx="161">
                  <c:v>932</c:v>
                </c:pt>
                <c:pt idx="162">
                  <c:v>556</c:v>
                </c:pt>
                <c:pt idx="163">
                  <c:v>949</c:v>
                </c:pt>
                <c:pt idx="164">
                  <c:v>649</c:v>
                </c:pt>
                <c:pt idx="165">
                  <c:v>754</c:v>
                </c:pt>
                <c:pt idx="166">
                  <c:v>415</c:v>
                </c:pt>
                <c:pt idx="167">
                  <c:v>391</c:v>
                </c:pt>
                <c:pt idx="168">
                  <c:v>1094</c:v>
                </c:pt>
                <c:pt idx="169">
                  <c:v>1012</c:v>
                </c:pt>
                <c:pt idx="170">
                  <c:v>868</c:v>
                </c:pt>
                <c:pt idx="171">
                  <c:v>1809</c:v>
                </c:pt>
                <c:pt idx="172">
                  <c:v>977</c:v>
                </c:pt>
                <c:pt idx="173">
                  <c:v>595</c:v>
                </c:pt>
                <c:pt idx="174">
                  <c:v>1003</c:v>
                </c:pt>
                <c:pt idx="175">
                  <c:v>502</c:v>
                </c:pt>
                <c:pt idx="176">
                  <c:v>462</c:v>
                </c:pt>
                <c:pt idx="177">
                  <c:v>346</c:v>
                </c:pt>
                <c:pt idx="178">
                  <c:v>581</c:v>
                </c:pt>
                <c:pt idx="179">
                  <c:v>1587</c:v>
                </c:pt>
                <c:pt idx="180">
                  <c:v>1788</c:v>
                </c:pt>
                <c:pt idx="181">
                  <c:v>867</c:v>
                </c:pt>
                <c:pt idx="182">
                  <c:v>715</c:v>
                </c:pt>
                <c:pt idx="183">
                  <c:v>444</c:v>
                </c:pt>
                <c:pt idx="184">
                  <c:v>463</c:v>
                </c:pt>
                <c:pt idx="185">
                  <c:v>742</c:v>
                </c:pt>
                <c:pt idx="186">
                  <c:v>573</c:v>
                </c:pt>
                <c:pt idx="187">
                  <c:v>843</c:v>
                </c:pt>
                <c:pt idx="188">
                  <c:v>831</c:v>
                </c:pt>
                <c:pt idx="189">
                  <c:v>732</c:v>
                </c:pt>
                <c:pt idx="190">
                  <c:v>619</c:v>
                </c:pt>
                <c:pt idx="191">
                  <c:v>1034</c:v>
                </c:pt>
                <c:pt idx="192">
                  <c:v>1138</c:v>
                </c:pt>
                <c:pt idx="193">
                  <c:v>664</c:v>
                </c:pt>
                <c:pt idx="194">
                  <c:v>454</c:v>
                </c:pt>
                <c:pt idx="195">
                  <c:v>117</c:v>
                </c:pt>
                <c:pt idx="196">
                  <c:v>1960</c:v>
                </c:pt>
                <c:pt idx="197">
                  <c:v>617</c:v>
                </c:pt>
                <c:pt idx="198">
                  <c:v>632</c:v>
                </c:pt>
                <c:pt idx="199">
                  <c:v>611</c:v>
                </c:pt>
                <c:pt idx="200">
                  <c:v>569</c:v>
                </c:pt>
                <c:pt idx="201">
                  <c:v>464</c:v>
                </c:pt>
                <c:pt idx="202">
                  <c:v>714</c:v>
                </c:pt>
                <c:pt idx="203">
                  <c:v>730</c:v>
                </c:pt>
                <c:pt idx="204">
                  <c:v>567</c:v>
                </c:pt>
                <c:pt idx="205">
                  <c:v>765</c:v>
                </c:pt>
                <c:pt idx="206">
                  <c:v>664</c:v>
                </c:pt>
                <c:pt idx="207">
                  <c:v>2181</c:v>
                </c:pt>
                <c:pt idx="208">
                  <c:v>475</c:v>
                </c:pt>
                <c:pt idx="209">
                  <c:v>147</c:v>
                </c:pt>
                <c:pt idx="210">
                  <c:v>648</c:v>
                </c:pt>
                <c:pt idx="211">
                  <c:v>1076</c:v>
                </c:pt>
                <c:pt idx="212">
                  <c:v>2311</c:v>
                </c:pt>
                <c:pt idx="213">
                  <c:v>954</c:v>
                </c:pt>
                <c:pt idx="214">
                  <c:v>790</c:v>
                </c:pt>
                <c:pt idx="215">
                  <c:v>551</c:v>
                </c:pt>
                <c:pt idx="216">
                  <c:v>1557</c:v>
                </c:pt>
                <c:pt idx="217">
                  <c:v>12473</c:v>
                </c:pt>
                <c:pt idx="218">
                  <c:v>1292</c:v>
                </c:pt>
                <c:pt idx="219">
                  <c:v>322</c:v>
                </c:pt>
                <c:pt idx="220">
                  <c:v>699</c:v>
                </c:pt>
                <c:pt idx="221">
                  <c:v>648</c:v>
                </c:pt>
                <c:pt idx="222">
                  <c:v>722</c:v>
                </c:pt>
                <c:pt idx="223">
                  <c:v>1553</c:v>
                </c:pt>
                <c:pt idx="224">
                  <c:v>743</c:v>
                </c:pt>
                <c:pt idx="225">
                  <c:v>697</c:v>
                </c:pt>
                <c:pt idx="226">
                  <c:v>602</c:v>
                </c:pt>
                <c:pt idx="227">
                  <c:v>892</c:v>
                </c:pt>
                <c:pt idx="228">
                  <c:v>563</c:v>
                </c:pt>
                <c:pt idx="229">
                  <c:v>517</c:v>
                </c:pt>
                <c:pt idx="230">
                  <c:v>2440</c:v>
                </c:pt>
                <c:pt idx="231">
                  <c:v>460</c:v>
                </c:pt>
                <c:pt idx="232">
                  <c:v>473</c:v>
                </c:pt>
                <c:pt idx="233">
                  <c:v>1199</c:v>
                </c:pt>
                <c:pt idx="234">
                  <c:v>492</c:v>
                </c:pt>
                <c:pt idx="235">
                  <c:v>438</c:v>
                </c:pt>
                <c:pt idx="236">
                  <c:v>717</c:v>
                </c:pt>
                <c:pt idx="237">
                  <c:v>865</c:v>
                </c:pt>
                <c:pt idx="238">
                  <c:v>605</c:v>
                </c:pt>
                <c:pt idx="239">
                  <c:v>484</c:v>
                </c:pt>
                <c:pt idx="240">
                  <c:v>859</c:v>
                </c:pt>
                <c:pt idx="241">
                  <c:v>767</c:v>
                </c:pt>
                <c:pt idx="242">
                  <c:v>643</c:v>
                </c:pt>
                <c:pt idx="243">
                  <c:v>483</c:v>
                </c:pt>
                <c:pt idx="244">
                  <c:v>918</c:v>
                </c:pt>
                <c:pt idx="245">
                  <c:v>517</c:v>
                </c:pt>
                <c:pt idx="246">
                  <c:v>558</c:v>
                </c:pt>
                <c:pt idx="247">
                  <c:v>721</c:v>
                </c:pt>
                <c:pt idx="248">
                  <c:v>792</c:v>
                </c:pt>
                <c:pt idx="249">
                  <c:v>848</c:v>
                </c:pt>
                <c:pt idx="250">
                  <c:v>851</c:v>
                </c:pt>
                <c:pt idx="251">
                  <c:v>1219</c:v>
                </c:pt>
                <c:pt idx="252">
                  <c:v>813</c:v>
                </c:pt>
                <c:pt idx="253">
                  <c:v>690</c:v>
                </c:pt>
                <c:pt idx="254">
                  <c:v>568</c:v>
                </c:pt>
                <c:pt idx="255">
                  <c:v>490</c:v>
                </c:pt>
                <c:pt idx="256">
                  <c:v>1035</c:v>
                </c:pt>
                <c:pt idx="257">
                  <c:v>609</c:v>
                </c:pt>
                <c:pt idx="258">
                  <c:v>673</c:v>
                </c:pt>
                <c:pt idx="259">
                  <c:v>1898</c:v>
                </c:pt>
                <c:pt idx="260">
                  <c:v>2423</c:v>
                </c:pt>
                <c:pt idx="261">
                  <c:v>677</c:v>
                </c:pt>
                <c:pt idx="262">
                  <c:v>582</c:v>
                </c:pt>
                <c:pt idx="263">
                  <c:v>1018</c:v>
                </c:pt>
                <c:pt idx="264">
                  <c:v>625</c:v>
                </c:pt>
                <c:pt idx="265">
                  <c:v>1409</c:v>
                </c:pt>
                <c:pt idx="266">
                  <c:v>534067</c:v>
                </c:pt>
                <c:pt idx="267">
                  <c:v>341095</c:v>
                </c:pt>
                <c:pt idx="268">
                  <c:v>2081</c:v>
                </c:pt>
                <c:pt idx="269">
                  <c:v>1028</c:v>
                </c:pt>
                <c:pt idx="270">
                  <c:v>828</c:v>
                </c:pt>
                <c:pt idx="271">
                  <c:v>1616</c:v>
                </c:pt>
                <c:pt idx="272">
                  <c:v>741</c:v>
                </c:pt>
                <c:pt idx="273">
                  <c:v>190</c:v>
                </c:pt>
                <c:pt idx="274">
                  <c:v>990</c:v>
                </c:pt>
                <c:pt idx="275">
                  <c:v>1455</c:v>
                </c:pt>
                <c:pt idx="276">
                  <c:v>81898</c:v>
                </c:pt>
                <c:pt idx="277">
                  <c:v>777</c:v>
                </c:pt>
                <c:pt idx="278">
                  <c:v>798</c:v>
                </c:pt>
                <c:pt idx="279">
                  <c:v>877</c:v>
                </c:pt>
                <c:pt idx="280">
                  <c:v>1713</c:v>
                </c:pt>
                <c:pt idx="281">
                  <c:v>61161</c:v>
                </c:pt>
                <c:pt idx="282">
                  <c:v>1544</c:v>
                </c:pt>
                <c:pt idx="283">
                  <c:v>75</c:v>
                </c:pt>
                <c:pt idx="284">
                  <c:v>6146</c:v>
                </c:pt>
                <c:pt idx="285">
                  <c:v>1810</c:v>
                </c:pt>
                <c:pt idx="286">
                  <c:v>1441</c:v>
                </c:pt>
                <c:pt idx="287">
                  <c:v>3359</c:v>
                </c:pt>
                <c:pt idx="288">
                  <c:v>3348</c:v>
                </c:pt>
                <c:pt idx="289">
                  <c:v>932</c:v>
                </c:pt>
                <c:pt idx="290">
                  <c:v>1727</c:v>
                </c:pt>
                <c:pt idx="291">
                  <c:v>1542</c:v>
                </c:pt>
                <c:pt idx="292">
                  <c:v>1220</c:v>
                </c:pt>
                <c:pt idx="293">
                  <c:v>853</c:v>
                </c:pt>
                <c:pt idx="294">
                  <c:v>666</c:v>
                </c:pt>
                <c:pt idx="295">
                  <c:v>1284</c:v>
                </c:pt>
                <c:pt idx="296">
                  <c:v>25900</c:v>
                </c:pt>
                <c:pt idx="297">
                  <c:v>1471</c:v>
                </c:pt>
                <c:pt idx="298">
                  <c:v>1468</c:v>
                </c:pt>
                <c:pt idx="299">
                  <c:v>862</c:v>
                </c:pt>
                <c:pt idx="300">
                  <c:v>1405</c:v>
                </c:pt>
                <c:pt idx="301">
                  <c:v>1114</c:v>
                </c:pt>
                <c:pt idx="302">
                  <c:v>1286</c:v>
                </c:pt>
                <c:pt idx="303">
                  <c:v>1609</c:v>
                </c:pt>
                <c:pt idx="304">
                  <c:v>1061</c:v>
                </c:pt>
                <c:pt idx="305">
                  <c:v>3647</c:v>
                </c:pt>
                <c:pt idx="306">
                  <c:v>724</c:v>
                </c:pt>
                <c:pt idx="307">
                  <c:v>4412</c:v>
                </c:pt>
                <c:pt idx="308">
                  <c:v>103803</c:v>
                </c:pt>
                <c:pt idx="309">
                  <c:v>1328</c:v>
                </c:pt>
                <c:pt idx="310">
                  <c:v>962</c:v>
                </c:pt>
                <c:pt idx="311">
                  <c:v>755</c:v>
                </c:pt>
                <c:pt idx="312">
                  <c:v>1620</c:v>
                </c:pt>
                <c:pt idx="313">
                  <c:v>819</c:v>
                </c:pt>
                <c:pt idx="314">
                  <c:v>20144</c:v>
                </c:pt>
                <c:pt idx="315">
                  <c:v>91138</c:v>
                </c:pt>
                <c:pt idx="316">
                  <c:v>959</c:v>
                </c:pt>
                <c:pt idx="317">
                  <c:v>967</c:v>
                </c:pt>
                <c:pt idx="318">
                  <c:v>811</c:v>
                </c:pt>
                <c:pt idx="319">
                  <c:v>2067</c:v>
                </c:pt>
                <c:pt idx="320">
                  <c:v>1028</c:v>
                </c:pt>
                <c:pt idx="321">
                  <c:v>459</c:v>
                </c:pt>
                <c:pt idx="322">
                  <c:v>719</c:v>
                </c:pt>
                <c:pt idx="323">
                  <c:v>1448</c:v>
                </c:pt>
                <c:pt idx="324">
                  <c:v>1588</c:v>
                </c:pt>
                <c:pt idx="325">
                  <c:v>1309</c:v>
                </c:pt>
                <c:pt idx="326">
                  <c:v>647</c:v>
                </c:pt>
                <c:pt idx="327">
                  <c:v>1228</c:v>
                </c:pt>
                <c:pt idx="328">
                  <c:v>903</c:v>
                </c:pt>
                <c:pt idx="329">
                  <c:v>759</c:v>
                </c:pt>
                <c:pt idx="330">
                  <c:v>1951</c:v>
                </c:pt>
                <c:pt idx="331">
                  <c:v>484</c:v>
                </c:pt>
                <c:pt idx="332">
                  <c:v>1960</c:v>
                </c:pt>
                <c:pt idx="333">
                  <c:v>1158</c:v>
                </c:pt>
                <c:pt idx="334">
                  <c:v>1113</c:v>
                </c:pt>
                <c:pt idx="335">
                  <c:v>1675</c:v>
                </c:pt>
                <c:pt idx="336">
                  <c:v>1243</c:v>
                </c:pt>
                <c:pt idx="337">
                  <c:v>1581</c:v>
                </c:pt>
                <c:pt idx="338">
                  <c:v>1416</c:v>
                </c:pt>
                <c:pt idx="339">
                  <c:v>2329</c:v>
                </c:pt>
                <c:pt idx="340">
                  <c:v>1730</c:v>
                </c:pt>
                <c:pt idx="341">
                  <c:v>328605</c:v>
                </c:pt>
                <c:pt idx="342">
                  <c:v>1651</c:v>
                </c:pt>
                <c:pt idx="343">
                  <c:v>1909</c:v>
                </c:pt>
                <c:pt idx="344">
                  <c:v>6539</c:v>
                </c:pt>
                <c:pt idx="345">
                  <c:v>2208</c:v>
                </c:pt>
                <c:pt idx="346">
                  <c:v>1031</c:v>
                </c:pt>
                <c:pt idx="347">
                  <c:v>103643</c:v>
                </c:pt>
                <c:pt idx="348">
                  <c:v>1760</c:v>
                </c:pt>
                <c:pt idx="349">
                  <c:v>1180</c:v>
                </c:pt>
                <c:pt idx="350">
                  <c:v>2088</c:v>
                </c:pt>
                <c:pt idx="351">
                  <c:v>3207</c:v>
                </c:pt>
                <c:pt idx="352">
                  <c:v>1723</c:v>
                </c:pt>
                <c:pt idx="353">
                  <c:v>1113</c:v>
                </c:pt>
                <c:pt idx="354">
                  <c:v>1983</c:v>
                </c:pt>
                <c:pt idx="355">
                  <c:v>1756</c:v>
                </c:pt>
                <c:pt idx="356">
                  <c:v>1961</c:v>
                </c:pt>
                <c:pt idx="357">
                  <c:v>176501</c:v>
                </c:pt>
                <c:pt idx="358">
                  <c:v>1456</c:v>
                </c:pt>
                <c:pt idx="359">
                  <c:v>2473</c:v>
                </c:pt>
                <c:pt idx="360">
                  <c:v>1903</c:v>
                </c:pt>
                <c:pt idx="361">
                  <c:v>204</c:v>
                </c:pt>
                <c:pt idx="362">
                  <c:v>3259</c:v>
                </c:pt>
                <c:pt idx="363">
                  <c:v>1688</c:v>
                </c:pt>
                <c:pt idx="364">
                  <c:v>1448</c:v>
                </c:pt>
                <c:pt idx="365">
                  <c:v>4706</c:v>
                </c:pt>
                <c:pt idx="366">
                  <c:v>916</c:v>
                </c:pt>
                <c:pt idx="367">
                  <c:v>1605</c:v>
                </c:pt>
                <c:pt idx="368">
                  <c:v>1094</c:v>
                </c:pt>
                <c:pt idx="369">
                  <c:v>7586</c:v>
                </c:pt>
                <c:pt idx="370">
                  <c:v>3926</c:v>
                </c:pt>
                <c:pt idx="371">
                  <c:v>885392</c:v>
                </c:pt>
                <c:pt idx="372">
                  <c:v>4410</c:v>
                </c:pt>
                <c:pt idx="373">
                  <c:v>1741</c:v>
                </c:pt>
                <c:pt idx="374">
                  <c:v>58416</c:v>
                </c:pt>
                <c:pt idx="375">
                  <c:v>803</c:v>
                </c:pt>
                <c:pt idx="376">
                  <c:v>2183</c:v>
                </c:pt>
                <c:pt idx="377">
                  <c:v>2184</c:v>
                </c:pt>
                <c:pt idx="378">
                  <c:v>257231</c:v>
                </c:pt>
                <c:pt idx="379">
                  <c:v>1092</c:v>
                </c:pt>
                <c:pt idx="380">
                  <c:v>1233</c:v>
                </c:pt>
                <c:pt idx="381">
                  <c:v>1399</c:v>
                </c:pt>
                <c:pt idx="382">
                  <c:v>265</c:v>
                </c:pt>
                <c:pt idx="383">
                  <c:v>1020</c:v>
                </c:pt>
                <c:pt idx="384">
                  <c:v>2741</c:v>
                </c:pt>
                <c:pt idx="385">
                  <c:v>1537</c:v>
                </c:pt>
                <c:pt idx="386">
                  <c:v>136940</c:v>
                </c:pt>
                <c:pt idx="387">
                  <c:v>1087</c:v>
                </c:pt>
                <c:pt idx="388">
                  <c:v>979</c:v>
                </c:pt>
                <c:pt idx="389">
                  <c:v>2327</c:v>
                </c:pt>
                <c:pt idx="390">
                  <c:v>1014</c:v>
                </c:pt>
                <c:pt idx="391">
                  <c:v>1081</c:v>
                </c:pt>
                <c:pt idx="392">
                  <c:v>2357</c:v>
                </c:pt>
                <c:pt idx="393">
                  <c:v>1348</c:v>
                </c:pt>
                <c:pt idx="394">
                  <c:v>61838</c:v>
                </c:pt>
                <c:pt idx="395">
                  <c:v>6282</c:v>
                </c:pt>
                <c:pt idx="396">
                  <c:v>1194</c:v>
                </c:pt>
                <c:pt idx="397">
                  <c:v>1565</c:v>
                </c:pt>
                <c:pt idx="398">
                  <c:v>7848</c:v>
                </c:pt>
                <c:pt idx="399">
                  <c:v>4054</c:v>
                </c:pt>
                <c:pt idx="400">
                  <c:v>2987</c:v>
                </c:pt>
                <c:pt idx="401">
                  <c:v>2056</c:v>
                </c:pt>
                <c:pt idx="402">
                  <c:v>3201</c:v>
                </c:pt>
                <c:pt idx="403">
                  <c:v>3396</c:v>
                </c:pt>
                <c:pt idx="404">
                  <c:v>1270021</c:v>
                </c:pt>
                <c:pt idx="405">
                  <c:v>55216</c:v>
                </c:pt>
                <c:pt idx="406">
                  <c:v>1832</c:v>
                </c:pt>
                <c:pt idx="407">
                  <c:v>3189</c:v>
                </c:pt>
                <c:pt idx="408">
                  <c:v>5671</c:v>
                </c:pt>
                <c:pt idx="409">
                  <c:v>61833</c:v>
                </c:pt>
                <c:pt idx="410">
                  <c:v>43016</c:v>
                </c:pt>
                <c:pt idx="411">
                  <c:v>3723</c:v>
                </c:pt>
                <c:pt idx="412">
                  <c:v>4991</c:v>
                </c:pt>
                <c:pt idx="413">
                  <c:v>1463</c:v>
                </c:pt>
                <c:pt idx="414">
                  <c:v>2526</c:v>
                </c:pt>
                <c:pt idx="415">
                  <c:v>1557</c:v>
                </c:pt>
                <c:pt idx="416">
                  <c:v>1911</c:v>
                </c:pt>
                <c:pt idx="417">
                  <c:v>7730</c:v>
                </c:pt>
                <c:pt idx="418">
                  <c:v>1719</c:v>
                </c:pt>
                <c:pt idx="419">
                  <c:v>3328</c:v>
                </c:pt>
                <c:pt idx="420">
                  <c:v>287019</c:v>
                </c:pt>
                <c:pt idx="421">
                  <c:v>2801</c:v>
                </c:pt>
                <c:pt idx="422">
                  <c:v>4973</c:v>
                </c:pt>
                <c:pt idx="423">
                  <c:v>318431</c:v>
                </c:pt>
                <c:pt idx="424">
                  <c:v>710</c:v>
                </c:pt>
                <c:pt idx="425">
                  <c:v>2445</c:v>
                </c:pt>
                <c:pt idx="426">
                  <c:v>1300</c:v>
                </c:pt>
                <c:pt idx="427">
                  <c:v>15107</c:v>
                </c:pt>
                <c:pt idx="428">
                  <c:v>2767</c:v>
                </c:pt>
                <c:pt idx="429">
                  <c:v>3162</c:v>
                </c:pt>
                <c:pt idx="430">
                  <c:v>3499</c:v>
                </c:pt>
                <c:pt idx="431">
                  <c:v>1958</c:v>
                </c:pt>
                <c:pt idx="432">
                  <c:v>411441</c:v>
                </c:pt>
                <c:pt idx="433">
                  <c:v>2869</c:v>
                </c:pt>
                <c:pt idx="434">
                  <c:v>205671</c:v>
                </c:pt>
                <c:pt idx="435">
                  <c:v>846</c:v>
                </c:pt>
                <c:pt idx="436">
                  <c:v>1112</c:v>
                </c:pt>
                <c:pt idx="437">
                  <c:v>2950</c:v>
                </c:pt>
                <c:pt idx="438">
                  <c:v>1500</c:v>
                </c:pt>
                <c:pt idx="439">
                  <c:v>16856</c:v>
                </c:pt>
                <c:pt idx="440">
                  <c:v>4284</c:v>
                </c:pt>
                <c:pt idx="441">
                  <c:v>120218</c:v>
                </c:pt>
                <c:pt idx="442">
                  <c:v>17259</c:v>
                </c:pt>
                <c:pt idx="443">
                  <c:v>5801</c:v>
                </c:pt>
                <c:pt idx="444">
                  <c:v>98764</c:v>
                </c:pt>
                <c:pt idx="445">
                  <c:v>1893</c:v>
                </c:pt>
                <c:pt idx="446">
                  <c:v>1733</c:v>
                </c:pt>
                <c:pt idx="447">
                  <c:v>2093</c:v>
                </c:pt>
                <c:pt idx="448">
                  <c:v>2456</c:v>
                </c:pt>
                <c:pt idx="449">
                  <c:v>143895</c:v>
                </c:pt>
                <c:pt idx="450">
                  <c:v>7452</c:v>
                </c:pt>
                <c:pt idx="451">
                  <c:v>127100</c:v>
                </c:pt>
                <c:pt idx="452">
                  <c:v>7056</c:v>
                </c:pt>
                <c:pt idx="453">
                  <c:v>2822</c:v>
                </c:pt>
                <c:pt idx="454">
                  <c:v>4110</c:v>
                </c:pt>
                <c:pt idx="455">
                  <c:v>132507</c:v>
                </c:pt>
                <c:pt idx="456">
                  <c:v>101477</c:v>
                </c:pt>
                <c:pt idx="457">
                  <c:v>1747</c:v>
                </c:pt>
                <c:pt idx="458">
                  <c:v>2443</c:v>
                </c:pt>
                <c:pt idx="459">
                  <c:v>9516</c:v>
                </c:pt>
                <c:pt idx="460">
                  <c:v>2080</c:v>
                </c:pt>
                <c:pt idx="461">
                  <c:v>243649</c:v>
                </c:pt>
                <c:pt idx="462">
                  <c:v>299352</c:v>
                </c:pt>
                <c:pt idx="463">
                  <c:v>426614</c:v>
                </c:pt>
                <c:pt idx="464">
                  <c:v>1403</c:v>
                </c:pt>
                <c:pt idx="465">
                  <c:v>17532</c:v>
                </c:pt>
                <c:pt idx="466">
                  <c:v>2969</c:v>
                </c:pt>
                <c:pt idx="467">
                  <c:v>2829</c:v>
                </c:pt>
                <c:pt idx="468">
                  <c:v>16795</c:v>
                </c:pt>
                <c:pt idx="469">
                  <c:v>70751</c:v>
                </c:pt>
                <c:pt idx="470">
                  <c:v>20499</c:v>
                </c:pt>
                <c:pt idx="471">
                  <c:v>4087</c:v>
                </c:pt>
                <c:pt idx="472">
                  <c:v>3177</c:v>
                </c:pt>
                <c:pt idx="473">
                  <c:v>3870</c:v>
                </c:pt>
                <c:pt idx="474">
                  <c:v>3056</c:v>
                </c:pt>
                <c:pt idx="475">
                  <c:v>2976</c:v>
                </c:pt>
                <c:pt idx="476">
                  <c:v>1830</c:v>
                </c:pt>
                <c:pt idx="477">
                  <c:v>42156</c:v>
                </c:pt>
                <c:pt idx="478">
                  <c:v>9717</c:v>
                </c:pt>
                <c:pt idx="479">
                  <c:v>954</c:v>
                </c:pt>
                <c:pt idx="480">
                  <c:v>2602</c:v>
                </c:pt>
                <c:pt idx="481">
                  <c:v>11598</c:v>
                </c:pt>
                <c:pt idx="482">
                  <c:v>1557</c:v>
                </c:pt>
                <c:pt idx="483">
                  <c:v>3759</c:v>
                </c:pt>
                <c:pt idx="484">
                  <c:v>14024</c:v>
                </c:pt>
                <c:pt idx="485">
                  <c:v>4583</c:v>
                </c:pt>
                <c:pt idx="486">
                  <c:v>2455</c:v>
                </c:pt>
                <c:pt idx="487">
                  <c:v>4023</c:v>
                </c:pt>
                <c:pt idx="488">
                  <c:v>1004</c:v>
                </c:pt>
                <c:pt idx="489">
                  <c:v>19063</c:v>
                </c:pt>
                <c:pt idx="490">
                  <c:v>8316</c:v>
                </c:pt>
                <c:pt idx="491">
                  <c:v>2684</c:v>
                </c:pt>
                <c:pt idx="492">
                  <c:v>1892</c:v>
                </c:pt>
                <c:pt idx="493">
                  <c:v>817996</c:v>
                </c:pt>
                <c:pt idx="494">
                  <c:v>2680</c:v>
                </c:pt>
                <c:pt idx="495">
                  <c:v>4514</c:v>
                </c:pt>
                <c:pt idx="496">
                  <c:v>2027</c:v>
                </c:pt>
                <c:pt idx="497">
                  <c:v>1361</c:v>
                </c:pt>
                <c:pt idx="498">
                  <c:v>9873</c:v>
                </c:pt>
                <c:pt idx="499">
                  <c:v>100148</c:v>
                </c:pt>
                <c:pt idx="500">
                  <c:v>4556</c:v>
                </c:pt>
                <c:pt idx="501">
                  <c:v>29207</c:v>
                </c:pt>
                <c:pt idx="502">
                  <c:v>2790</c:v>
                </c:pt>
                <c:pt idx="503">
                  <c:v>139826</c:v>
                </c:pt>
                <c:pt idx="504">
                  <c:v>2272</c:v>
                </c:pt>
                <c:pt idx="505">
                  <c:v>4061</c:v>
                </c:pt>
                <c:pt idx="506">
                  <c:v>2509</c:v>
                </c:pt>
                <c:pt idx="507">
                  <c:v>2984</c:v>
                </c:pt>
                <c:pt idx="508">
                  <c:v>146090</c:v>
                </c:pt>
                <c:pt idx="509">
                  <c:v>190194</c:v>
                </c:pt>
                <c:pt idx="510">
                  <c:v>1781</c:v>
                </c:pt>
                <c:pt idx="511">
                  <c:v>4118</c:v>
                </c:pt>
                <c:pt idx="512">
                  <c:v>559316</c:v>
                </c:pt>
                <c:pt idx="513">
                  <c:v>2059</c:v>
                </c:pt>
                <c:pt idx="514">
                  <c:v>16151</c:v>
                </c:pt>
                <c:pt idx="515">
                  <c:v>3139</c:v>
                </c:pt>
                <c:pt idx="516">
                  <c:v>155851</c:v>
                </c:pt>
                <c:pt idx="517">
                  <c:v>35910</c:v>
                </c:pt>
                <c:pt idx="518">
                  <c:v>14783</c:v>
                </c:pt>
                <c:pt idx="519">
                  <c:v>4856</c:v>
                </c:pt>
                <c:pt idx="520">
                  <c:v>2340</c:v>
                </c:pt>
                <c:pt idx="521">
                  <c:v>35442</c:v>
                </c:pt>
                <c:pt idx="522">
                  <c:v>3010</c:v>
                </c:pt>
                <c:pt idx="523">
                  <c:v>3327</c:v>
                </c:pt>
                <c:pt idx="524">
                  <c:v>18761</c:v>
                </c:pt>
                <c:pt idx="525">
                  <c:v>5882</c:v>
                </c:pt>
                <c:pt idx="526">
                  <c:v>9183</c:v>
                </c:pt>
                <c:pt idx="527">
                  <c:v>1772</c:v>
                </c:pt>
                <c:pt idx="528">
                  <c:v>3631</c:v>
                </c:pt>
                <c:pt idx="529">
                  <c:v>683436</c:v>
                </c:pt>
                <c:pt idx="530">
                  <c:v>4284</c:v>
                </c:pt>
                <c:pt idx="531">
                  <c:v>15996</c:v>
                </c:pt>
                <c:pt idx="532">
                  <c:v>10936</c:v>
                </c:pt>
                <c:pt idx="533">
                  <c:v>217586</c:v>
                </c:pt>
                <c:pt idx="534">
                  <c:v>15935</c:v>
                </c:pt>
                <c:pt idx="535">
                  <c:v>3813</c:v>
                </c:pt>
                <c:pt idx="536">
                  <c:v>4258</c:v>
                </c:pt>
                <c:pt idx="537">
                  <c:v>5437</c:v>
                </c:pt>
                <c:pt idx="538">
                  <c:v>12293</c:v>
                </c:pt>
                <c:pt idx="539">
                  <c:v>4607</c:v>
                </c:pt>
                <c:pt idx="540">
                  <c:v>3623</c:v>
                </c:pt>
                <c:pt idx="541">
                  <c:v>1706</c:v>
                </c:pt>
                <c:pt idx="542">
                  <c:v>38653</c:v>
                </c:pt>
                <c:pt idx="543">
                  <c:v>2033</c:v>
                </c:pt>
                <c:pt idx="544">
                  <c:v>753660</c:v>
                </c:pt>
                <c:pt idx="545">
                  <c:v>2298</c:v>
                </c:pt>
                <c:pt idx="546">
                  <c:v>6579</c:v>
                </c:pt>
                <c:pt idx="547">
                  <c:v>2535</c:v>
                </c:pt>
                <c:pt idx="548">
                  <c:v>100124</c:v>
                </c:pt>
                <c:pt idx="549">
                  <c:v>3115</c:v>
                </c:pt>
                <c:pt idx="550">
                  <c:v>8585</c:v>
                </c:pt>
                <c:pt idx="551">
                  <c:v>8872</c:v>
                </c:pt>
                <c:pt idx="552">
                  <c:v>7797</c:v>
                </c:pt>
                <c:pt idx="553">
                  <c:v>16280</c:v>
                </c:pt>
                <c:pt idx="554">
                  <c:v>3523</c:v>
                </c:pt>
                <c:pt idx="555">
                  <c:v>146499</c:v>
                </c:pt>
                <c:pt idx="556">
                  <c:v>4319</c:v>
                </c:pt>
                <c:pt idx="557">
                  <c:v>1588</c:v>
                </c:pt>
                <c:pt idx="558">
                  <c:v>18219</c:v>
                </c:pt>
                <c:pt idx="559">
                  <c:v>24809</c:v>
                </c:pt>
                <c:pt idx="560">
                  <c:v>28158</c:v>
                </c:pt>
                <c:pt idx="561">
                  <c:v>109290</c:v>
                </c:pt>
                <c:pt idx="562">
                  <c:v>1332</c:v>
                </c:pt>
                <c:pt idx="563">
                  <c:v>3285</c:v>
                </c:pt>
                <c:pt idx="564">
                  <c:v>102166</c:v>
                </c:pt>
                <c:pt idx="565">
                  <c:v>76319</c:v>
                </c:pt>
                <c:pt idx="566">
                  <c:v>3320</c:v>
                </c:pt>
                <c:pt idx="567">
                  <c:v>3494</c:v>
                </c:pt>
                <c:pt idx="568">
                  <c:v>354047</c:v>
                </c:pt>
                <c:pt idx="569">
                  <c:v>10450</c:v>
                </c:pt>
                <c:pt idx="570">
                  <c:v>4222</c:v>
                </c:pt>
                <c:pt idx="571">
                  <c:v>2070</c:v>
                </c:pt>
                <c:pt idx="572">
                  <c:v>2449</c:v>
                </c:pt>
                <c:pt idx="573">
                  <c:v>3230</c:v>
                </c:pt>
                <c:pt idx="574">
                  <c:v>6074</c:v>
                </c:pt>
                <c:pt idx="575">
                  <c:v>1526</c:v>
                </c:pt>
                <c:pt idx="576">
                  <c:v>33398</c:v>
                </c:pt>
                <c:pt idx="577">
                  <c:v>1390</c:v>
                </c:pt>
                <c:pt idx="578">
                  <c:v>55514</c:v>
                </c:pt>
                <c:pt idx="579">
                  <c:v>4658</c:v>
                </c:pt>
                <c:pt idx="580">
                  <c:v>189173</c:v>
                </c:pt>
                <c:pt idx="581">
                  <c:v>2709</c:v>
                </c:pt>
                <c:pt idx="582">
                  <c:v>3633</c:v>
                </c:pt>
                <c:pt idx="583">
                  <c:v>1663</c:v>
                </c:pt>
                <c:pt idx="584">
                  <c:v>671903</c:v>
                </c:pt>
                <c:pt idx="585">
                  <c:v>49975</c:v>
                </c:pt>
                <c:pt idx="586">
                  <c:v>915</c:v>
                </c:pt>
                <c:pt idx="587">
                  <c:v>366554</c:v>
                </c:pt>
                <c:pt idx="588">
                  <c:v>10395</c:v>
                </c:pt>
                <c:pt idx="589">
                  <c:v>4213</c:v>
                </c:pt>
                <c:pt idx="590">
                  <c:v>142825</c:v>
                </c:pt>
                <c:pt idx="591">
                  <c:v>3016</c:v>
                </c:pt>
                <c:pt idx="592">
                  <c:v>41151</c:v>
                </c:pt>
                <c:pt idx="593">
                  <c:v>3937</c:v>
                </c:pt>
                <c:pt idx="594">
                  <c:v>16754</c:v>
                </c:pt>
                <c:pt idx="595">
                  <c:v>261295</c:v>
                </c:pt>
                <c:pt idx="596">
                  <c:v>4633</c:v>
                </c:pt>
                <c:pt idx="597">
                  <c:v>1938</c:v>
                </c:pt>
                <c:pt idx="598">
                  <c:v>6820</c:v>
                </c:pt>
                <c:pt idx="599">
                  <c:v>4086</c:v>
                </c:pt>
                <c:pt idx="600">
                  <c:v>2645</c:v>
                </c:pt>
                <c:pt idx="601">
                  <c:v>3290</c:v>
                </c:pt>
                <c:pt idx="602">
                  <c:v>26843</c:v>
                </c:pt>
                <c:pt idx="603">
                  <c:v>3816</c:v>
                </c:pt>
                <c:pt idx="604">
                  <c:v>516948</c:v>
                </c:pt>
                <c:pt idx="605">
                  <c:v>578239</c:v>
                </c:pt>
                <c:pt idx="606">
                  <c:v>4615</c:v>
                </c:pt>
                <c:pt idx="607">
                  <c:v>7179</c:v>
                </c:pt>
                <c:pt idx="608">
                  <c:v>1713</c:v>
                </c:pt>
                <c:pt idx="609">
                  <c:v>106180</c:v>
                </c:pt>
                <c:pt idx="610">
                  <c:v>79989</c:v>
                </c:pt>
                <c:pt idx="611">
                  <c:v>7200</c:v>
                </c:pt>
                <c:pt idx="612">
                  <c:v>1047</c:v>
                </c:pt>
                <c:pt idx="613">
                  <c:v>19517</c:v>
                </c:pt>
                <c:pt idx="614">
                  <c:v>824552</c:v>
                </c:pt>
                <c:pt idx="615">
                  <c:v>1698</c:v>
                </c:pt>
                <c:pt idx="616">
                  <c:v>40273</c:v>
                </c:pt>
                <c:pt idx="617">
                  <c:v>102679</c:v>
                </c:pt>
                <c:pt idx="618">
                  <c:v>4385</c:v>
                </c:pt>
                <c:pt idx="619">
                  <c:v>8184</c:v>
                </c:pt>
                <c:pt idx="620">
                  <c:v>381471</c:v>
                </c:pt>
                <c:pt idx="621">
                  <c:v>118514</c:v>
                </c:pt>
                <c:pt idx="622">
                  <c:v>1284</c:v>
                </c:pt>
                <c:pt idx="623">
                  <c:v>7722</c:v>
                </c:pt>
                <c:pt idx="624">
                  <c:v>10609</c:v>
                </c:pt>
                <c:pt idx="625">
                  <c:v>1284</c:v>
                </c:pt>
                <c:pt idx="626">
                  <c:v>4606</c:v>
                </c:pt>
                <c:pt idx="627">
                  <c:v>2346</c:v>
                </c:pt>
                <c:pt idx="628">
                  <c:v>59556</c:v>
                </c:pt>
                <c:pt idx="629">
                  <c:v>2486</c:v>
                </c:pt>
                <c:pt idx="630">
                  <c:v>2040</c:v>
                </c:pt>
                <c:pt idx="631">
                  <c:v>862833</c:v>
                </c:pt>
                <c:pt idx="632">
                  <c:v>1342</c:v>
                </c:pt>
                <c:pt idx="633">
                  <c:v>5188</c:v>
                </c:pt>
                <c:pt idx="634">
                  <c:v>94075</c:v>
                </c:pt>
                <c:pt idx="635">
                  <c:v>13012</c:v>
                </c:pt>
                <c:pt idx="636">
                  <c:v>31826</c:v>
                </c:pt>
                <c:pt idx="637">
                  <c:v>3912</c:v>
                </c:pt>
                <c:pt idx="638">
                  <c:v>553770</c:v>
                </c:pt>
                <c:pt idx="639">
                  <c:v>24311</c:v>
                </c:pt>
                <c:pt idx="640">
                  <c:v>1791</c:v>
                </c:pt>
                <c:pt idx="641">
                  <c:v>38929</c:v>
                </c:pt>
                <c:pt idx="642">
                  <c:v>12677</c:v>
                </c:pt>
                <c:pt idx="643">
                  <c:v>3239</c:v>
                </c:pt>
                <c:pt idx="644">
                  <c:v>19697</c:v>
                </c:pt>
                <c:pt idx="645">
                  <c:v>3231</c:v>
                </c:pt>
                <c:pt idx="646">
                  <c:v>94469</c:v>
                </c:pt>
                <c:pt idx="647">
                  <c:v>21770</c:v>
                </c:pt>
                <c:pt idx="648">
                  <c:v>23727</c:v>
                </c:pt>
                <c:pt idx="649">
                  <c:v>4959</c:v>
                </c:pt>
                <c:pt idx="650">
                  <c:v>8624</c:v>
                </c:pt>
                <c:pt idx="651">
                  <c:v>5448</c:v>
                </c:pt>
                <c:pt idx="652">
                  <c:v>17998</c:v>
                </c:pt>
                <c:pt idx="653">
                  <c:v>280115</c:v>
                </c:pt>
                <c:pt idx="654">
                  <c:v>5630</c:v>
                </c:pt>
                <c:pt idx="655">
                  <c:v>9218</c:v>
                </c:pt>
                <c:pt idx="656">
                  <c:v>216400</c:v>
                </c:pt>
                <c:pt idx="657">
                  <c:v>9254</c:v>
                </c:pt>
                <c:pt idx="658">
                  <c:v>220486</c:v>
                </c:pt>
                <c:pt idx="659">
                  <c:v>1791</c:v>
                </c:pt>
                <c:pt idx="660">
                  <c:v>4932</c:v>
                </c:pt>
                <c:pt idx="661">
                  <c:v>44917</c:v>
                </c:pt>
                <c:pt idx="662">
                  <c:v>120064</c:v>
                </c:pt>
                <c:pt idx="663">
                  <c:v>153977</c:v>
                </c:pt>
                <c:pt idx="664">
                  <c:v>1470</c:v>
                </c:pt>
                <c:pt idx="665">
                  <c:v>26284</c:v>
                </c:pt>
                <c:pt idx="666">
                  <c:v>150712</c:v>
                </c:pt>
                <c:pt idx="667">
                  <c:v>869003</c:v>
                </c:pt>
                <c:pt idx="668">
                  <c:v>71661</c:v>
                </c:pt>
                <c:pt idx="669">
                  <c:v>209388</c:v>
                </c:pt>
                <c:pt idx="670">
                  <c:v>174309</c:v>
                </c:pt>
                <c:pt idx="671">
                  <c:v>242360</c:v>
                </c:pt>
                <c:pt idx="672">
                  <c:v>2880</c:v>
                </c:pt>
                <c:pt idx="673">
                  <c:v>2511</c:v>
                </c:pt>
                <c:pt idx="674">
                  <c:v>216075</c:v>
                </c:pt>
                <c:pt idx="675">
                  <c:v>5119</c:v>
                </c:pt>
                <c:pt idx="676">
                  <c:v>3193</c:v>
                </c:pt>
                <c:pt idx="677">
                  <c:v>53236</c:v>
                </c:pt>
                <c:pt idx="678">
                  <c:v>61269</c:v>
                </c:pt>
                <c:pt idx="679">
                  <c:v>11104</c:v>
                </c:pt>
                <c:pt idx="680">
                  <c:v>4755</c:v>
                </c:pt>
                <c:pt idx="681">
                  <c:v>17022</c:v>
                </c:pt>
                <c:pt idx="682">
                  <c:v>4659</c:v>
                </c:pt>
                <c:pt idx="683">
                  <c:v>101947</c:v>
                </c:pt>
                <c:pt idx="684">
                  <c:v>3326</c:v>
                </c:pt>
                <c:pt idx="685">
                  <c:v>18086</c:v>
                </c:pt>
                <c:pt idx="686">
                  <c:v>3010</c:v>
                </c:pt>
                <c:pt idx="687">
                  <c:v>7005</c:v>
                </c:pt>
                <c:pt idx="688">
                  <c:v>93823</c:v>
                </c:pt>
                <c:pt idx="689">
                  <c:v>2665</c:v>
                </c:pt>
                <c:pt idx="690">
                  <c:v>681117</c:v>
                </c:pt>
                <c:pt idx="691">
                  <c:v>3630</c:v>
                </c:pt>
                <c:pt idx="692">
                  <c:v>51207</c:v>
                </c:pt>
                <c:pt idx="693">
                  <c:v>5646</c:v>
                </c:pt>
                <c:pt idx="694">
                  <c:v>12094</c:v>
                </c:pt>
                <c:pt idx="695">
                  <c:v>5306</c:v>
                </c:pt>
                <c:pt idx="696">
                  <c:v>6698</c:v>
                </c:pt>
                <c:pt idx="697">
                  <c:v>34996</c:v>
                </c:pt>
                <c:pt idx="698">
                  <c:v>16007</c:v>
                </c:pt>
                <c:pt idx="699">
                  <c:v>1817</c:v>
                </c:pt>
                <c:pt idx="700">
                  <c:v>2048</c:v>
                </c:pt>
                <c:pt idx="701">
                  <c:v>3506</c:v>
                </c:pt>
                <c:pt idx="702">
                  <c:v>181151</c:v>
                </c:pt>
                <c:pt idx="703">
                  <c:v>173039</c:v>
                </c:pt>
                <c:pt idx="704">
                  <c:v>7690</c:v>
                </c:pt>
                <c:pt idx="705">
                  <c:v>22624</c:v>
                </c:pt>
                <c:pt idx="706">
                  <c:v>1593</c:v>
                </c:pt>
                <c:pt idx="707">
                  <c:v>262881</c:v>
                </c:pt>
                <c:pt idx="708">
                  <c:v>10223</c:v>
                </c:pt>
                <c:pt idx="709">
                  <c:v>3117</c:v>
                </c:pt>
                <c:pt idx="710">
                  <c:v>6739</c:v>
                </c:pt>
                <c:pt idx="711">
                  <c:v>39428</c:v>
                </c:pt>
                <c:pt idx="712">
                  <c:v>5047</c:v>
                </c:pt>
                <c:pt idx="713">
                  <c:v>159856</c:v>
                </c:pt>
                <c:pt idx="714">
                  <c:v>2867</c:v>
                </c:pt>
                <c:pt idx="715">
                  <c:v>912291</c:v>
                </c:pt>
                <c:pt idx="716">
                  <c:v>1329</c:v>
                </c:pt>
                <c:pt idx="717">
                  <c:v>15270</c:v>
                </c:pt>
                <c:pt idx="718">
                  <c:v>7447</c:v>
                </c:pt>
                <c:pt idx="719">
                  <c:v>1270729</c:v>
                </c:pt>
                <c:pt idx="720">
                  <c:v>183192</c:v>
                </c:pt>
                <c:pt idx="721">
                  <c:v>1748</c:v>
                </c:pt>
                <c:pt idx="722">
                  <c:v>5897</c:v>
                </c:pt>
                <c:pt idx="723">
                  <c:v>4680</c:v>
                </c:pt>
                <c:pt idx="724">
                  <c:v>5573</c:v>
                </c:pt>
                <c:pt idx="725">
                  <c:v>6603</c:v>
                </c:pt>
                <c:pt idx="726">
                  <c:v>3364</c:v>
                </c:pt>
                <c:pt idx="727">
                  <c:v>27229</c:v>
                </c:pt>
                <c:pt idx="728">
                  <c:v>5509</c:v>
                </c:pt>
                <c:pt idx="729">
                  <c:v>319854</c:v>
                </c:pt>
                <c:pt idx="730">
                  <c:v>2433</c:v>
                </c:pt>
                <c:pt idx="731">
                  <c:v>16579</c:v>
                </c:pt>
                <c:pt idx="732">
                  <c:v>4064</c:v>
                </c:pt>
                <c:pt idx="733">
                  <c:v>4984</c:v>
                </c:pt>
                <c:pt idx="734">
                  <c:v>578126</c:v>
                </c:pt>
                <c:pt idx="735">
                  <c:v>867836</c:v>
                </c:pt>
                <c:pt idx="736">
                  <c:v>49668</c:v>
                </c:pt>
                <c:pt idx="737">
                  <c:v>3554</c:v>
                </c:pt>
                <c:pt idx="738">
                  <c:v>5295</c:v>
                </c:pt>
                <c:pt idx="739">
                  <c:v>450344</c:v>
                </c:pt>
                <c:pt idx="740">
                  <c:v>37425</c:v>
                </c:pt>
                <c:pt idx="741">
                  <c:v>50324</c:v>
                </c:pt>
                <c:pt idx="742">
                  <c:v>82532</c:v>
                </c:pt>
                <c:pt idx="743">
                  <c:v>94453</c:v>
                </c:pt>
                <c:pt idx="744">
                  <c:v>31687</c:v>
                </c:pt>
                <c:pt idx="745">
                  <c:v>13792</c:v>
                </c:pt>
                <c:pt idx="746">
                  <c:v>3559</c:v>
                </c:pt>
                <c:pt idx="747">
                  <c:v>607591</c:v>
                </c:pt>
                <c:pt idx="748">
                  <c:v>9731</c:v>
                </c:pt>
                <c:pt idx="749">
                  <c:v>101075</c:v>
                </c:pt>
                <c:pt idx="750">
                  <c:v>1807691</c:v>
                </c:pt>
                <c:pt idx="751">
                  <c:v>216064</c:v>
                </c:pt>
                <c:pt idx="752">
                  <c:v>50533</c:v>
                </c:pt>
                <c:pt idx="753">
                  <c:v>52070</c:v>
                </c:pt>
                <c:pt idx="754">
                  <c:v>715523</c:v>
                </c:pt>
                <c:pt idx="755">
                  <c:v>22167</c:v>
                </c:pt>
                <c:pt idx="756">
                  <c:v>5844</c:v>
                </c:pt>
                <c:pt idx="757">
                  <c:v>9595</c:v>
                </c:pt>
                <c:pt idx="758">
                  <c:v>4996</c:v>
                </c:pt>
                <c:pt idx="759">
                  <c:v>9168</c:v>
                </c:pt>
                <c:pt idx="760">
                  <c:v>749072</c:v>
                </c:pt>
                <c:pt idx="761">
                  <c:v>3211</c:v>
                </c:pt>
                <c:pt idx="762">
                  <c:v>18909</c:v>
                </c:pt>
                <c:pt idx="763">
                  <c:v>4614</c:v>
                </c:pt>
                <c:pt idx="764">
                  <c:v>649484</c:v>
                </c:pt>
                <c:pt idx="765">
                  <c:v>3410</c:v>
                </c:pt>
                <c:pt idx="766">
                  <c:v>138528</c:v>
                </c:pt>
                <c:pt idx="767">
                  <c:v>2971</c:v>
                </c:pt>
                <c:pt idx="768">
                  <c:v>6306</c:v>
                </c:pt>
                <c:pt idx="769">
                  <c:v>3572</c:v>
                </c:pt>
                <c:pt idx="770">
                  <c:v>6608</c:v>
                </c:pt>
                <c:pt idx="771">
                  <c:v>5944</c:v>
                </c:pt>
              </c:numCache>
            </c:numRef>
          </c:val>
          <c:smooth val="0"/>
          <c:extLst>
            <c:ext xmlns:c16="http://schemas.microsoft.com/office/drawing/2014/chart" uri="{C3380CC4-5D6E-409C-BE32-E72D297353CC}">
              <c16:uniqueId val="{00000000-BB19-4018-9D7B-3AEF01C0B5DA}"/>
            </c:ext>
          </c:extLst>
        </c:ser>
        <c:dLbls>
          <c:showLegendKey val="0"/>
          <c:showVal val="0"/>
          <c:showCatName val="0"/>
          <c:showSerName val="0"/>
          <c:showPercent val="0"/>
          <c:showBubbleSize val="0"/>
        </c:dLbls>
        <c:smooth val="0"/>
        <c:axId val="297584816"/>
        <c:axId val="297581536"/>
      </c:lineChart>
      <c:dateAx>
        <c:axId val="2975848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7581536"/>
        <c:crosses val="autoZero"/>
        <c:auto val="1"/>
        <c:lblOffset val="100"/>
        <c:baseTimeUnit val="days"/>
      </c:dateAx>
      <c:valAx>
        <c:axId val="2975815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75848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RFI Українською UK</c:v>
                </c:pt>
              </c:strCache>
            </c:strRef>
          </c:tx>
          <c:spPr>
            <a:ln w="28575" cap="rnd">
              <a:solidFill>
                <a:schemeClr val="accent1"/>
              </a:solidFill>
              <a:round/>
            </a:ln>
            <a:effectLst/>
          </c:spPr>
          <c:marker>
            <c:symbol val="none"/>
          </c:marker>
          <c:cat>
            <c:numRef>
              <c:f>Sheet1!$A$2:$A$7</c:f>
              <c:numCache>
                <c:formatCode>m/d/yyyy</c:formatCode>
                <c:ptCount val="6"/>
                <c:pt idx="0">
                  <c:v>45778</c:v>
                </c:pt>
                <c:pt idx="1">
                  <c:v>45809</c:v>
                </c:pt>
                <c:pt idx="2">
                  <c:v>45839</c:v>
                </c:pt>
                <c:pt idx="3">
                  <c:v>45870</c:v>
                </c:pt>
                <c:pt idx="4">
                  <c:v>45901</c:v>
                </c:pt>
                <c:pt idx="5">
                  <c:v>45931</c:v>
                </c:pt>
              </c:numCache>
            </c:numRef>
          </c:cat>
          <c:val>
            <c:numRef>
              <c:f>Sheet1!$B$2:$B$7</c:f>
              <c:numCache>
                <c:formatCode>General</c:formatCode>
                <c:ptCount val="6"/>
                <c:pt idx="0">
                  <c:v>3470952</c:v>
                </c:pt>
                <c:pt idx="1">
                  <c:v>4374812</c:v>
                </c:pt>
                <c:pt idx="2">
                  <c:v>4693702</c:v>
                </c:pt>
                <c:pt idx="3">
                  <c:v>3412310</c:v>
                </c:pt>
                <c:pt idx="4">
                  <c:v>3505032</c:v>
                </c:pt>
                <c:pt idx="5">
                  <c:v>4883080</c:v>
                </c:pt>
              </c:numCache>
            </c:numRef>
          </c:val>
          <c:smooth val="0"/>
          <c:extLst>
            <c:ext xmlns:c16="http://schemas.microsoft.com/office/drawing/2014/chart" uri="{C3380CC4-5D6E-409C-BE32-E72D297353CC}">
              <c16:uniqueId val="{00000000-A5BA-4551-A02C-9853C50C2A9E}"/>
            </c:ext>
          </c:extLst>
        </c:ser>
        <c:dLbls>
          <c:showLegendKey val="0"/>
          <c:showVal val="0"/>
          <c:showCatName val="0"/>
          <c:showSerName val="0"/>
          <c:showPercent val="0"/>
          <c:showBubbleSize val="0"/>
        </c:dLbls>
        <c:smooth val="0"/>
        <c:axId val="297577600"/>
        <c:axId val="297578256"/>
      </c:lineChart>
      <c:dateAx>
        <c:axId val="2975776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7578256"/>
        <c:crosses val="autoZero"/>
        <c:auto val="1"/>
        <c:lblOffset val="100"/>
        <c:baseTimeUnit val="months"/>
      </c:dateAx>
      <c:valAx>
        <c:axId val="2975782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75776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11/19/2025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11/19/2025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11/19/2025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11/19/2025</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11/19/2025</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11/19/2025</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11/19/2025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11/19/2025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11/19/2025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11/19/2025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2D181E-0B9F-4EFF-A7ED-A88A6CAF1D6F}"/>
              </a:ext>
            </a:extLst>
          </p:cNvPr>
          <p:cNvSpPr>
            <a:spLocks noGrp="1"/>
          </p:cNvSpPr>
          <p:nvPr>
            <p:ph type="ctrTitle"/>
          </p:nvPr>
        </p:nvSpPr>
        <p:spPr/>
        <p:txBody>
          <a:bodyPr/>
          <a:lstStyle/>
          <a:p>
            <a:r>
              <a:rPr lang="en-US"/>
              <a:t>RFI UK</a:t>
            </a:r>
          </a:p>
        </p:txBody>
      </p:sp>
      <p:sp>
        <p:nvSpPr>
          <p:cNvPr id="3" name="Subtitle 2">
            <a:extLst>
              <a:ext uri="{FF2B5EF4-FFF2-40B4-BE49-F238E27FC236}">
                <a16:creationId xmlns:a16="http://schemas.microsoft.com/office/drawing/2014/main" id="{93600159-5FD9-497F-8324-4BD41E3856BE}"/>
              </a:ext>
            </a:extLst>
          </p:cNvPr>
          <p:cNvSpPr>
            <a:spLocks noGrp="1"/>
          </p:cNvSpPr>
          <p:nvPr>
            <p:ph type="subTitle" idx="1"/>
          </p:nvPr>
        </p:nvSpPr>
        <p:spPr/>
        <p:txBody>
          <a:bodyPr/>
          <a:lstStyle/>
          <a:p>
            <a:r>
              <a:rPr lang="en-US"/>
              <a:t>France Médias Monde</a:t>
            </a:r>
          </a:p>
        </p:txBody>
      </p:sp>
    </p:spTree>
    <p:extLst>
      <p:ext uri="{BB962C8B-B14F-4D97-AF65-F5344CB8AC3E}">
        <p14:creationId xmlns:p14="http://schemas.microsoft.com/office/powerpoint/2010/main" val="24463942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EF4D7C-57A7-4DBC-BD65-2E6AC1CA1D89}"/>
              </a:ext>
            </a:extLst>
          </p:cNvPr>
          <p:cNvSpPr>
            <a:spLocks noGrp="1"/>
          </p:cNvSpPr>
          <p:nvPr>
            <p:ph type="title"/>
          </p:nvPr>
        </p:nvSpPr>
        <p:spPr/>
        <p:txBody>
          <a:bodyPr/>
          <a:lstStyle/>
          <a:p>
            <a:r>
              <a:rPr lang="en-US"/>
              <a:t>Youtube Youtube Video Views | 6 profiles</a:t>
            </a:r>
          </a:p>
        </p:txBody>
      </p:sp>
      <p:graphicFrame>
        <p:nvGraphicFramePr>
          <p:cNvPr id="6" name="Chart Placeholder 5">
            <a:extLst>
              <a:ext uri="{FF2B5EF4-FFF2-40B4-BE49-F238E27FC236}">
                <a16:creationId xmlns:a16="http://schemas.microsoft.com/office/drawing/2014/main" id="{DE87AC76-0E86-4BD9-804E-83E968CE43CB}"/>
              </a:ext>
            </a:extLst>
          </p:cNvPr>
          <p:cNvGraphicFramePr>
            <a:graphicFrameLocks noGrp="1"/>
          </p:cNvGraphicFramePr>
          <p:nvPr>
            <p:ph type="chart" sz="quarter" idx="13"/>
            <p:extLst>
              <p:ext uri="{D42A27DB-BD31-4B8C-83A1-F6EECF244321}">
                <p14:modId xmlns:p14="http://schemas.microsoft.com/office/powerpoint/2010/main" val="21090381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511E42B-1A30-48EB-9995-0F19FBF051DC}"/>
              </a:ext>
            </a:extLst>
          </p:cNvPr>
          <p:cNvSpPr>
            <a:spLocks noGrp="1"/>
          </p:cNvSpPr>
          <p:nvPr>
            <p:ph type="body" sz="quarter" idx="14"/>
          </p:nvPr>
        </p:nvSpPr>
        <p:spPr/>
        <p:txBody>
          <a:bodyPr/>
          <a:lstStyle/>
          <a:p>
            <a:r>
              <a:rPr lang="en-US"/>
              <a:t>05/01/2025 - 10/31/2025</a:t>
            </a:r>
          </a:p>
        </p:txBody>
      </p:sp>
      <p:sp>
        <p:nvSpPr>
          <p:cNvPr id="5" name="Footer Placeholder 4">
            <a:extLst>
              <a:ext uri="{FF2B5EF4-FFF2-40B4-BE49-F238E27FC236}">
                <a16:creationId xmlns:a16="http://schemas.microsoft.com/office/drawing/2014/main" id="{1EDB728D-C52A-4933-A81B-2045F428071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937223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A11753-F88D-412D-A954-B37C1B790C92}"/>
              </a:ext>
            </a:extLst>
          </p:cNvPr>
          <p:cNvSpPr>
            <a:spLocks noGrp="1"/>
          </p:cNvSpPr>
          <p:nvPr>
            <p:ph type="title"/>
          </p:nvPr>
        </p:nvSpPr>
        <p:spPr/>
        <p:txBody>
          <a:bodyPr/>
          <a:lstStyle/>
          <a:p>
            <a:r>
              <a:rPr lang="en-US"/>
              <a:t>Overall All Posts (Eng,Imp,Reach) | 6 profiles - 1 of 26</a:t>
            </a:r>
          </a:p>
        </p:txBody>
      </p:sp>
      <p:graphicFrame>
        <p:nvGraphicFramePr>
          <p:cNvPr id="5" name="Table Placeholder 4">
            <a:extLst>
              <a:ext uri="{FF2B5EF4-FFF2-40B4-BE49-F238E27FC236}">
                <a16:creationId xmlns:a16="http://schemas.microsoft.com/office/drawing/2014/main" id="{7B9F50BE-4C86-4568-A1AB-B52B26BDD196}"/>
              </a:ext>
            </a:extLst>
          </p:cNvPr>
          <p:cNvGraphicFramePr>
            <a:graphicFrameLocks noGrp="1"/>
          </p:cNvGraphicFramePr>
          <p:nvPr>
            <p:ph type="tbl" sz="quarter" idx="13"/>
            <p:extLst>
              <p:ext uri="{D42A27DB-BD31-4B8C-83A1-F6EECF244321}">
                <p14:modId xmlns:p14="http://schemas.microsoft.com/office/powerpoint/2010/main" val="1846631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
                  <a:extLst>
                    <a:ext uri="{9D8B030D-6E8A-4147-A177-3AD203B41FA5}">
                      <a16:colId xmlns:a16="http://schemas.microsoft.com/office/drawing/2014/main" val="798731298"/>
                    </a:ext>
                  </a:extLst>
                </a:gridCol>
                <a:gridCol w="1728215">
                  <a:extLst>
                    <a:ext uri="{9D8B030D-6E8A-4147-A177-3AD203B41FA5}">
                      <a16:colId xmlns:a16="http://schemas.microsoft.com/office/drawing/2014/main" val="61643738"/>
                    </a:ext>
                  </a:extLst>
                </a:gridCol>
                <a:gridCol w="987551">
                  <a:extLst>
                    <a:ext uri="{9D8B030D-6E8A-4147-A177-3AD203B41FA5}">
                      <a16:colId xmlns:a16="http://schemas.microsoft.com/office/drawing/2014/main" val="1624281858"/>
                    </a:ext>
                  </a:extLst>
                </a:gridCol>
                <a:gridCol w="493776">
                  <a:extLst>
                    <a:ext uri="{9D8B030D-6E8A-4147-A177-3AD203B41FA5}">
                      <a16:colId xmlns:a16="http://schemas.microsoft.com/office/drawing/2014/main" val="364396821"/>
                    </a:ext>
                  </a:extLst>
                </a:gridCol>
                <a:gridCol w="493776">
                  <a:extLst>
                    <a:ext uri="{9D8B030D-6E8A-4147-A177-3AD203B41FA5}">
                      <a16:colId xmlns:a16="http://schemas.microsoft.com/office/drawing/2014/main" val="310445886"/>
                    </a:ext>
                  </a:extLst>
                </a:gridCol>
                <a:gridCol w="493776">
                  <a:extLst>
                    <a:ext uri="{9D8B030D-6E8A-4147-A177-3AD203B41FA5}">
                      <a16:colId xmlns:a16="http://schemas.microsoft.com/office/drawing/2014/main" val="3918423704"/>
                    </a:ext>
                  </a:extLst>
                </a:gridCol>
                <a:gridCol w="493776">
                  <a:extLst>
                    <a:ext uri="{9D8B030D-6E8A-4147-A177-3AD203B41FA5}">
                      <a16:colId xmlns:a16="http://schemas.microsoft.com/office/drawing/2014/main" val="4149901386"/>
                    </a:ext>
                  </a:extLst>
                </a:gridCol>
                <a:gridCol w="493776">
                  <a:extLst>
                    <a:ext uri="{9D8B030D-6E8A-4147-A177-3AD203B41FA5}">
                      <a16:colId xmlns:a16="http://schemas.microsoft.com/office/drawing/2014/main" val="872032244"/>
                    </a:ext>
                  </a:extLst>
                </a:gridCol>
                <a:gridCol w="740664">
                  <a:extLst>
                    <a:ext uri="{9D8B030D-6E8A-4147-A177-3AD203B41FA5}">
                      <a16:colId xmlns:a16="http://schemas.microsoft.com/office/drawing/2014/main" val="1521071306"/>
                    </a:ext>
                  </a:extLst>
                </a:gridCol>
                <a:gridCol w="740664">
                  <a:extLst>
                    <a:ext uri="{9D8B030D-6E8A-4147-A177-3AD203B41FA5}">
                      <a16:colId xmlns:a16="http://schemas.microsoft.com/office/drawing/2014/main" val="2147504581"/>
                    </a:ext>
                  </a:extLst>
                </a:gridCol>
                <a:gridCol w="493776">
                  <a:extLst>
                    <a:ext uri="{9D8B030D-6E8A-4147-A177-3AD203B41FA5}">
                      <a16:colId xmlns:a16="http://schemas.microsoft.com/office/drawing/2014/main" val="38669945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Vues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Moy. Vue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Tx completion</a:t>
                      </a:r>
                    </a:p>
                  </a:txBody>
                  <a:tcPr/>
                </a:tc>
                <a:extLst>
                  <a:ext uri="{0D108BD9-81ED-4DB2-BD59-A6C34878D82A}">
                    <a16:rowId xmlns:a16="http://schemas.microsoft.com/office/drawing/2014/main" val="1563680098"/>
                  </a:ext>
                </a:extLst>
              </a:tr>
            </a:tbl>
          </a:graphicData>
        </a:graphic>
      </p:graphicFrame>
      <p:sp>
        <p:nvSpPr>
          <p:cNvPr id="4" name="Text Placeholder 3">
            <a:extLst>
              <a:ext uri="{FF2B5EF4-FFF2-40B4-BE49-F238E27FC236}">
                <a16:creationId xmlns:a16="http://schemas.microsoft.com/office/drawing/2014/main" id="{93EC141B-8518-44ED-94A1-B05917967AF5}"/>
              </a:ext>
            </a:extLst>
          </p:cNvPr>
          <p:cNvSpPr>
            <a:spLocks noGrp="1"/>
          </p:cNvSpPr>
          <p:nvPr>
            <p:ph type="body" sz="quarter" idx="14"/>
          </p:nvPr>
        </p:nvSpPr>
        <p:spPr/>
        <p:txBody>
          <a:bodyPr/>
          <a:lstStyle/>
          <a:p>
            <a:r>
              <a:rPr lang="en-US"/>
              <a:t>05/01/2025 - 10/31/2025</a:t>
            </a:r>
          </a:p>
        </p:txBody>
      </p:sp>
    </p:spTree>
    <p:extLst>
      <p:ext uri="{BB962C8B-B14F-4D97-AF65-F5344CB8AC3E}">
        <p14:creationId xmlns:p14="http://schemas.microsoft.com/office/powerpoint/2010/main" val="39806322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450C44-2F73-4AEE-918C-F4A286863131}"/>
              </a:ext>
            </a:extLst>
          </p:cNvPr>
          <p:cNvSpPr>
            <a:spLocks noGrp="1"/>
          </p:cNvSpPr>
          <p:nvPr>
            <p:ph type="title"/>
          </p:nvPr>
        </p:nvSpPr>
        <p:spPr/>
        <p:txBody>
          <a:bodyPr/>
          <a:lstStyle/>
          <a:p>
            <a:r>
              <a:rPr lang="en-US"/>
              <a:t>Overall All Posts (Eng,Imp,Reach) | 6 profiles - 2 of 26</a:t>
            </a:r>
          </a:p>
        </p:txBody>
      </p:sp>
      <p:graphicFrame>
        <p:nvGraphicFramePr>
          <p:cNvPr id="5" name="Table Placeholder 4">
            <a:extLst>
              <a:ext uri="{FF2B5EF4-FFF2-40B4-BE49-F238E27FC236}">
                <a16:creationId xmlns:a16="http://schemas.microsoft.com/office/drawing/2014/main" id="{A9BC5298-3E1B-4393-9783-D7252831A0A0}"/>
              </a:ext>
            </a:extLst>
          </p:cNvPr>
          <p:cNvGraphicFramePr>
            <a:graphicFrameLocks noGrp="1"/>
          </p:cNvGraphicFramePr>
          <p:nvPr>
            <p:ph type="tbl" sz="quarter" idx="13"/>
            <p:extLst>
              <p:ext uri="{D42A27DB-BD31-4B8C-83A1-F6EECF244321}">
                <p14:modId xmlns:p14="http://schemas.microsoft.com/office/powerpoint/2010/main" val="20381304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
                  <a:extLst>
                    <a:ext uri="{9D8B030D-6E8A-4147-A177-3AD203B41FA5}">
                      <a16:colId xmlns:a16="http://schemas.microsoft.com/office/drawing/2014/main" val="1990985499"/>
                    </a:ext>
                  </a:extLst>
                </a:gridCol>
                <a:gridCol w="1728215">
                  <a:extLst>
                    <a:ext uri="{9D8B030D-6E8A-4147-A177-3AD203B41FA5}">
                      <a16:colId xmlns:a16="http://schemas.microsoft.com/office/drawing/2014/main" val="3083141218"/>
                    </a:ext>
                  </a:extLst>
                </a:gridCol>
                <a:gridCol w="987551">
                  <a:extLst>
                    <a:ext uri="{9D8B030D-6E8A-4147-A177-3AD203B41FA5}">
                      <a16:colId xmlns:a16="http://schemas.microsoft.com/office/drawing/2014/main" val="3041833427"/>
                    </a:ext>
                  </a:extLst>
                </a:gridCol>
                <a:gridCol w="493776">
                  <a:extLst>
                    <a:ext uri="{9D8B030D-6E8A-4147-A177-3AD203B41FA5}">
                      <a16:colId xmlns:a16="http://schemas.microsoft.com/office/drawing/2014/main" val="262506952"/>
                    </a:ext>
                  </a:extLst>
                </a:gridCol>
                <a:gridCol w="493776">
                  <a:extLst>
                    <a:ext uri="{9D8B030D-6E8A-4147-A177-3AD203B41FA5}">
                      <a16:colId xmlns:a16="http://schemas.microsoft.com/office/drawing/2014/main" val="248681112"/>
                    </a:ext>
                  </a:extLst>
                </a:gridCol>
                <a:gridCol w="493776">
                  <a:extLst>
                    <a:ext uri="{9D8B030D-6E8A-4147-A177-3AD203B41FA5}">
                      <a16:colId xmlns:a16="http://schemas.microsoft.com/office/drawing/2014/main" val="2791760146"/>
                    </a:ext>
                  </a:extLst>
                </a:gridCol>
                <a:gridCol w="493776">
                  <a:extLst>
                    <a:ext uri="{9D8B030D-6E8A-4147-A177-3AD203B41FA5}">
                      <a16:colId xmlns:a16="http://schemas.microsoft.com/office/drawing/2014/main" val="2876393942"/>
                    </a:ext>
                  </a:extLst>
                </a:gridCol>
                <a:gridCol w="493776">
                  <a:extLst>
                    <a:ext uri="{9D8B030D-6E8A-4147-A177-3AD203B41FA5}">
                      <a16:colId xmlns:a16="http://schemas.microsoft.com/office/drawing/2014/main" val="3033662752"/>
                    </a:ext>
                  </a:extLst>
                </a:gridCol>
                <a:gridCol w="740664">
                  <a:extLst>
                    <a:ext uri="{9D8B030D-6E8A-4147-A177-3AD203B41FA5}">
                      <a16:colId xmlns:a16="http://schemas.microsoft.com/office/drawing/2014/main" val="2864290716"/>
                    </a:ext>
                  </a:extLst>
                </a:gridCol>
                <a:gridCol w="740664">
                  <a:extLst>
                    <a:ext uri="{9D8B030D-6E8A-4147-A177-3AD203B41FA5}">
                      <a16:colId xmlns:a16="http://schemas.microsoft.com/office/drawing/2014/main" val="2651531228"/>
                    </a:ext>
                  </a:extLst>
                </a:gridCol>
                <a:gridCol w="493776">
                  <a:extLst>
                    <a:ext uri="{9D8B030D-6E8A-4147-A177-3AD203B41FA5}">
                      <a16:colId xmlns:a16="http://schemas.microsoft.com/office/drawing/2014/main" val="21259907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Vues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Moy. Vue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Tx completion</a:t>
                      </a:r>
                    </a:p>
                  </a:txBody>
                  <a:tcPr/>
                </a:tc>
                <a:extLst>
                  <a:ext uri="{0D108BD9-81ED-4DB2-BD59-A6C34878D82A}">
                    <a16:rowId xmlns:a16="http://schemas.microsoft.com/office/drawing/2014/main" val="587465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Facebook Reels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Facebook ReelsRFI </a:t>
                      </a:r>
                      <a:r>
                        <a:rPr kumimoji="0" lang="az-Cyrl-AZ" sz="1000" b="1" i="0" u="none" strike="noStrike" kern="1200" cap="none" spc="0" normalizeH="0" baseline="0" noProof="0">
                          <a:ln>
                            <a:noFill/>
                          </a:ln>
                          <a:solidFill>
                            <a:prstClr val="black"/>
                          </a:solidFill>
                          <a:effectLst/>
                          <a:uLnTx/>
                          <a:uFillTx/>
                          <a:latin typeface="Calibri"/>
                          <a:ea typeface="+mn-ea"/>
                          <a:cs typeface="+mn-cs"/>
                        </a:rPr>
                        <a:t>Українською - 2025-10-28 07:00:58</a:t>
                      </a:r>
                      <a:r>
                        <a:rPr kumimoji="0" lang="az-Cyrl-AZ" sz="1000" b="0" i="0" u="none" strike="noStrike" kern="1200" cap="none" spc="0" normalizeH="0" baseline="0" noProof="0">
                          <a:ln>
                            <a:noFill/>
                          </a:ln>
                          <a:solidFill>
                            <a:prstClr val="black"/>
                          </a:solidFill>
                          <a:effectLst/>
                          <a:uLnTx/>
                          <a:uFillTx/>
                          <a:latin typeface="Calibri"/>
                          <a:ea typeface="+mn-ea"/>
                          <a:cs typeface="+mn-cs"/>
                        </a:rPr>
                        <a:t>
 Під час телешоу «</a:t>
                      </a:r>
                      <a:r>
                        <a:rPr kumimoji="0" lang="en-US" sz="1000" b="0" i="0" u="none" strike="noStrike" kern="1200" cap="none" spc="0" normalizeH="0" baseline="0" noProof="0">
                          <a:ln>
                            <a:noFill/>
                          </a:ln>
                          <a:solidFill>
                            <a:prstClr val="black"/>
                          </a:solidFill>
                          <a:effectLst/>
                          <a:uLnTx/>
                          <a:uFillTx/>
                          <a:latin typeface="Calibri"/>
                          <a:ea typeface="+mn-ea"/>
                          <a:cs typeface="+mn-cs"/>
                        </a:rPr>
                        <a:t>MŁODZIEŻ KONTRA…» («</a:t>
                      </a:r>
                      <a:r>
                        <a:rPr kumimoji="0" lang="az-Cyrl-AZ" sz="1000" b="0" i="0" u="none" strike="noStrike" kern="1200" cap="none" spc="0" normalizeH="0" baseline="0" noProof="0">
                          <a:ln>
                            <a:noFill/>
                          </a:ln>
                          <a:solidFill>
                            <a:prstClr val="black"/>
                          </a:solidFill>
                          <a:effectLst/>
                          <a:uLnTx/>
                          <a:uFillTx/>
                          <a:latin typeface="Calibri"/>
                          <a:ea typeface="+mn-ea"/>
                          <a:cs typeface="+mn-cs"/>
                        </a:rPr>
                        <a:t>Молодь проти») на польському телеканалі </a:t>
                      </a:r>
                      <a:r>
                        <a:rPr kumimoji="0" lang="en-US" sz="1000" b="0" i="0" u="none" strike="noStrike" kern="1200" cap="none" spc="0" normalizeH="0" baseline="0" noProof="0">
                          <a:ln>
                            <a:noFill/>
                          </a:ln>
                          <a:solidFill>
                            <a:prstClr val="black"/>
                          </a:solidFill>
                          <a:effectLst/>
                          <a:uLnTx/>
                          <a:uFillTx/>
                          <a:latin typeface="Calibri"/>
                          <a:ea typeface="+mn-ea"/>
                          <a:cs typeface="+mn-cs"/>
                        </a:rPr>
                        <a:t>TVP </a:t>
                      </a:r>
                      <a:r>
                        <a:rPr kumimoji="0" lang="az-Cyrl-AZ" sz="1000" b="0" i="0" u="none" strike="noStrike" kern="1200" cap="none" spc="0" normalizeH="0" baseline="0" noProof="0">
                          <a:ln>
                            <a:noFill/>
                          </a:ln>
                          <a:solidFill>
                            <a:prstClr val="black"/>
                          </a:solidFill>
                          <a:effectLst/>
                          <a:uLnTx/>
                          <a:uFillTx/>
                          <a:latin typeface="Calibri"/>
                          <a:ea typeface="+mn-ea"/>
                          <a:cs typeface="+mn-cs"/>
                        </a:rPr>
                        <a:t>депутат Сейму Павел Шліз @</a:t>
                      </a:r>
                      <a:r>
                        <a:rPr kumimoji="0" lang="en-US" sz="1000" b="0" i="0" u="none" strike="noStrike" kern="1200" cap="none" spc="0" normalizeH="0" baseline="0" noProof="0">
                          <a:ln>
                            <a:noFill/>
                          </a:ln>
                          <a:solidFill>
                            <a:prstClr val="black"/>
                          </a:solidFill>
                          <a:effectLst/>
                          <a:uLnTx/>
                          <a:uFillTx/>
                          <a:latin typeface="Calibri"/>
                          <a:ea typeface="+mn-ea"/>
                          <a:cs typeface="+mn-cs"/>
                        </a:rPr>
                        <a:t>pawelsliz </a:t>
                      </a:r>
                      <a:r>
                        <a:rPr kumimoji="0" lang="az-Cyrl-AZ" sz="1000" b="0" i="0" u="none" strike="noStrike" kern="1200" cap="none" spc="0" normalizeH="0" baseline="0" noProof="0">
                          <a:ln>
                            <a:noFill/>
                          </a:ln>
                          <a:solidFill>
                            <a:prstClr val="black"/>
                          </a:solidFill>
                          <a:effectLst/>
                          <a:uLnTx/>
                          <a:uFillTx/>
                          <a:latin typeface="Calibri"/>
                          <a:ea typeface="+mn-ea"/>
                          <a:cs typeface="+mn-cs"/>
                        </a:rPr>
                        <a:t>виступив на захист українських біженців у суперечці з представниками праворадикальної молоді.
Одна з учасниць, членкиня ультранаціоналістичної партії </a:t>
                      </a:r>
                      <a:r>
                        <a:rPr kumimoji="0" lang="en-US" sz="1000" b="0" i="0" u="none" strike="noStrike" kern="1200" cap="none" spc="0" normalizeH="0" baseline="0" noProof="0">
                          <a:ln>
                            <a:noFill/>
                          </a:ln>
                          <a:solidFill>
                            <a:prstClr val="black"/>
                          </a:solidFill>
                          <a:effectLst/>
                          <a:uLnTx/>
                          <a:uFillTx/>
                          <a:latin typeface="Calibri"/>
                          <a:ea typeface="+mn-ea"/>
                          <a:cs typeface="+mn-cs"/>
                        </a:rPr>
                        <a:t>Ruch Narodowy (</a:t>
                      </a:r>
                      <a:r>
                        <a:rPr kumimoji="0" lang="az-Cyrl-AZ" sz="1000" b="0" i="0" u="none" strike="noStrike" kern="1200" cap="none" spc="0" normalizeH="0" baseline="0" noProof="0">
                          <a:ln>
                            <a:noFill/>
                          </a:ln>
                          <a:solidFill>
                            <a:prstClr val="black"/>
                          </a:solidFill>
                          <a:effectLst/>
                          <a:uLnTx/>
                          <a:uFillTx/>
                          <a:latin typeface="Calibri"/>
                          <a:ea typeface="+mn-ea"/>
                          <a:cs typeface="+mn-cs"/>
                        </a:rPr>
                        <a:t>входить до праворадикального об’єднання Конфедерація), запитала політика, чи не вважає він дискримінаційним те, що українці отримують безплатну медичну допомогу, тоді як поляки зобов’язані сплачувати обов’язкові страхові внески.
У відповідь Шліз нагадав, що українці також платять податки, і навіть попри надання соцдопомоги польська казна залишається у значному профіциті. Він також підкреслив, що Україна бореться не лише за власну, а й за польську незалежність:
«Коли Україна бореться за безпеку всієї Європи, молодіжна організація “Конфедерації” розмірковує, чи вигідно це нам», — написав депутат у своєму </a:t>
                      </a:r>
                      <a:r>
                        <a:rPr kumimoji="0" lang="en-US" sz="1000" b="0" i="0" u="none" strike="noStrike" kern="1200" cap="none" spc="0" normalizeH="0" baseline="0" noProof="0">
                          <a:ln>
                            <a:noFill/>
                          </a:ln>
                          <a:solidFill>
                            <a:prstClr val="black"/>
                          </a:solidFill>
                          <a:effectLst/>
                          <a:uLnTx/>
                          <a:uFillTx/>
                          <a:latin typeface="Calibri"/>
                          <a:ea typeface="+mn-ea"/>
                          <a:cs typeface="+mn-cs"/>
                        </a:rPr>
                        <a:t>Instagram.
📹 </a:t>
                      </a:r>
                      <a:r>
                        <a:rPr kumimoji="0" lang="az-Cyrl-AZ" sz="1000" b="0" i="0" u="none" strike="noStrike" kern="1200" cap="none" spc="0" normalizeH="0" baseline="0" noProof="0">
                          <a:ln>
                            <a:noFill/>
                          </a:ln>
                          <a:solidFill>
                            <a:prstClr val="black"/>
                          </a:solidFill>
                          <a:effectLst/>
                          <a:uLnTx/>
                          <a:uFillTx/>
                          <a:latin typeface="Calibri"/>
                          <a:ea typeface="+mn-ea"/>
                          <a:cs typeface="+mn-cs"/>
                        </a:rPr>
                        <a:t>Відео: </a:t>
                      </a:r>
                      <a:r>
                        <a:rPr kumimoji="0" lang="en-US" sz="1000" b="0" i="0" u="none" strike="noStrike" kern="1200" cap="none" spc="0" normalizeH="0" baseline="0" noProof="0">
                          <a:ln>
                            <a:noFill/>
                          </a:ln>
                          <a:solidFill>
                            <a:prstClr val="black"/>
                          </a:solidFill>
                          <a:effectLst/>
                          <a:uLnTx/>
                          <a:uFillTx/>
                          <a:latin typeface="Calibri"/>
                          <a:ea typeface="+mn-ea"/>
                          <a:cs typeface="+mn-cs"/>
                        </a:rPr>
                        <a:t>Młodzież kontra, czyli pod ostrzałem» </a:t>
                      </a:r>
                      <a:r>
                        <a:rPr kumimoji="0" lang="az-Cyrl-AZ" sz="1000" b="0" i="0" u="none" strike="noStrike" kern="1200" cap="none" spc="0" normalizeH="0" baseline="0" noProof="0">
                          <a:ln>
                            <a:noFill/>
                          </a:ln>
                          <a:solidFill>
                            <a:prstClr val="black"/>
                          </a:solidFill>
                          <a:effectLst/>
                          <a:uLnTx/>
                          <a:uFillTx/>
                          <a:latin typeface="Calibri"/>
                          <a:ea typeface="+mn-ea"/>
                          <a:cs typeface="+mn-cs"/>
                        </a:rPr>
                        <a:t>на </a:t>
                      </a:r>
                      <a:r>
                        <a:rPr kumimoji="0" lang="en-US" sz="1000" b="0" i="0" u="none" strike="noStrike" kern="1200" cap="none" spc="0" normalizeH="0" baseline="0" noProof="0">
                          <a:ln>
                            <a:noFill/>
                          </a:ln>
                          <a:solidFill>
                            <a:prstClr val="black"/>
                          </a:solidFill>
                          <a:effectLst/>
                          <a:uLnTx/>
                          <a:uFillTx/>
                          <a:latin typeface="Calibri"/>
                          <a:ea typeface="+mn-ea"/>
                          <a:cs typeface="+mn-cs"/>
                        </a:rPr>
                        <a:t>TVPINFO
#rfi</a:t>
                      </a:r>
                      <a:r>
                        <a:rPr kumimoji="0" lang="az-Cyrl-AZ" sz="1000" b="0" i="0" u="none" strike="noStrike" kern="1200" cap="none" spc="0" normalizeH="0" baseline="0" noProof="0">
                          <a:ln>
                            <a:noFill/>
                          </a:ln>
                          <a:solidFill>
                            <a:prstClr val="black"/>
                          </a:solidFill>
                          <a:effectLst/>
                          <a:uLnTx/>
                          <a:uFillTx/>
                          <a:latin typeface="Calibri"/>
                          <a:ea typeface="+mn-ea"/>
                          <a:cs typeface="+mn-cs"/>
                        </a:rPr>
                        <a:t>україна #</a:t>
                      </a:r>
                      <a:r>
                        <a:rPr kumimoji="0" lang="en-US" sz="1000" b="0" i="0" u="none" strike="noStrike" kern="1200" cap="none" spc="0" normalizeH="0" baseline="0" noProof="0">
                          <a:ln>
                            <a:noFill/>
                          </a:ln>
                          <a:solidFill>
                            <a:prstClr val="black"/>
                          </a:solidFill>
                          <a:effectLst/>
                          <a:uLnTx/>
                          <a:uFillTx/>
                          <a:latin typeface="Calibri"/>
                          <a:ea typeface="+mn-ea"/>
                          <a:cs typeface="+mn-cs"/>
                        </a:rPr>
                        <a:t>polska #</a:t>
                      </a:r>
                      <a:r>
                        <a:rPr kumimoji="0" lang="az-Cyrl-AZ" sz="1000" b="0" i="0" u="none" strike="noStrike" kern="1200" cap="none" spc="0" normalizeH="0" baseline="0" noProof="0">
                          <a:ln>
                            <a:noFill/>
                          </a:ln>
                          <a:solidFill>
                            <a:prstClr val="black"/>
                          </a:solidFill>
                          <a:effectLst/>
                          <a:uLnTx/>
                          <a:uFillTx/>
                          <a:latin typeface="Calibri"/>
                          <a:ea typeface="+mn-ea"/>
                          <a:cs typeface="+mn-cs"/>
                        </a:rPr>
                        <a:t>польща</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https://quintly-eu-image-storage.s3.amazonaws.com/f7ef8ece4fd6831e3a1a864903c87812/1384daab5142d9108822bfd739711757.jpg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1919710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1722589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1697498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27.062071591775 %</a:t>
                      </a:r>
                    </a:p>
                  </a:txBody>
                  <a:tcPr/>
                </a:tc>
                <a:extLst>
                  <a:ext uri="{0D108BD9-81ED-4DB2-BD59-A6C34878D82A}">
                    <a16:rowId xmlns:a16="http://schemas.microsoft.com/office/drawing/2014/main" val="2604528145"/>
                  </a:ext>
                </a:extLst>
              </a:tr>
            </a:tbl>
          </a:graphicData>
        </a:graphic>
      </p:graphicFrame>
      <p:sp>
        <p:nvSpPr>
          <p:cNvPr id="4" name="Text Placeholder 3">
            <a:extLst>
              <a:ext uri="{FF2B5EF4-FFF2-40B4-BE49-F238E27FC236}">
                <a16:creationId xmlns:a16="http://schemas.microsoft.com/office/drawing/2014/main" id="{7B475B66-5588-49D5-886E-78AC9FEC9517}"/>
              </a:ext>
            </a:extLst>
          </p:cNvPr>
          <p:cNvSpPr>
            <a:spLocks noGrp="1"/>
          </p:cNvSpPr>
          <p:nvPr>
            <p:ph type="body" sz="quarter" idx="14"/>
          </p:nvPr>
        </p:nvSpPr>
        <p:spPr/>
        <p:txBody>
          <a:bodyPr/>
          <a:lstStyle/>
          <a:p>
            <a:r>
              <a:rPr lang="en-US"/>
              <a:t>05/01/2025 - 10/31/2025</a:t>
            </a:r>
          </a:p>
        </p:txBody>
      </p:sp>
    </p:spTree>
    <p:extLst>
      <p:ext uri="{BB962C8B-B14F-4D97-AF65-F5344CB8AC3E}">
        <p14:creationId xmlns:p14="http://schemas.microsoft.com/office/powerpoint/2010/main" val="4107288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614475-F0EA-436E-927E-3B1AFA985B02}"/>
              </a:ext>
            </a:extLst>
          </p:cNvPr>
          <p:cNvSpPr>
            <a:spLocks noGrp="1"/>
          </p:cNvSpPr>
          <p:nvPr>
            <p:ph type="title"/>
          </p:nvPr>
        </p:nvSpPr>
        <p:spPr/>
        <p:txBody>
          <a:bodyPr/>
          <a:lstStyle/>
          <a:p>
            <a:r>
              <a:rPr lang="en-US"/>
              <a:t>Overall All Posts (Eng,Imp,Reach) | 6 profiles - 3 of 26</a:t>
            </a:r>
          </a:p>
        </p:txBody>
      </p:sp>
      <p:graphicFrame>
        <p:nvGraphicFramePr>
          <p:cNvPr id="5" name="Table Placeholder 4">
            <a:extLst>
              <a:ext uri="{FF2B5EF4-FFF2-40B4-BE49-F238E27FC236}">
                <a16:creationId xmlns:a16="http://schemas.microsoft.com/office/drawing/2014/main" id="{BBEB0EA9-A668-434E-9340-BAE292FA45B8}"/>
              </a:ext>
            </a:extLst>
          </p:cNvPr>
          <p:cNvGraphicFramePr>
            <a:graphicFrameLocks noGrp="1"/>
          </p:cNvGraphicFramePr>
          <p:nvPr>
            <p:ph type="tbl" sz="quarter" idx="13"/>
            <p:extLst>
              <p:ext uri="{D42A27DB-BD31-4B8C-83A1-F6EECF244321}">
                <p14:modId xmlns:p14="http://schemas.microsoft.com/office/powerpoint/2010/main" val="7605615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
                  <a:extLst>
                    <a:ext uri="{9D8B030D-6E8A-4147-A177-3AD203B41FA5}">
                      <a16:colId xmlns:a16="http://schemas.microsoft.com/office/drawing/2014/main" val="4214613168"/>
                    </a:ext>
                  </a:extLst>
                </a:gridCol>
                <a:gridCol w="1728215">
                  <a:extLst>
                    <a:ext uri="{9D8B030D-6E8A-4147-A177-3AD203B41FA5}">
                      <a16:colId xmlns:a16="http://schemas.microsoft.com/office/drawing/2014/main" val="137059261"/>
                    </a:ext>
                  </a:extLst>
                </a:gridCol>
                <a:gridCol w="987551">
                  <a:extLst>
                    <a:ext uri="{9D8B030D-6E8A-4147-A177-3AD203B41FA5}">
                      <a16:colId xmlns:a16="http://schemas.microsoft.com/office/drawing/2014/main" val="4290431436"/>
                    </a:ext>
                  </a:extLst>
                </a:gridCol>
                <a:gridCol w="493776">
                  <a:extLst>
                    <a:ext uri="{9D8B030D-6E8A-4147-A177-3AD203B41FA5}">
                      <a16:colId xmlns:a16="http://schemas.microsoft.com/office/drawing/2014/main" val="3613875407"/>
                    </a:ext>
                  </a:extLst>
                </a:gridCol>
                <a:gridCol w="493776">
                  <a:extLst>
                    <a:ext uri="{9D8B030D-6E8A-4147-A177-3AD203B41FA5}">
                      <a16:colId xmlns:a16="http://schemas.microsoft.com/office/drawing/2014/main" val="463316783"/>
                    </a:ext>
                  </a:extLst>
                </a:gridCol>
                <a:gridCol w="493776">
                  <a:extLst>
                    <a:ext uri="{9D8B030D-6E8A-4147-A177-3AD203B41FA5}">
                      <a16:colId xmlns:a16="http://schemas.microsoft.com/office/drawing/2014/main" val="3512951123"/>
                    </a:ext>
                  </a:extLst>
                </a:gridCol>
                <a:gridCol w="493776">
                  <a:extLst>
                    <a:ext uri="{9D8B030D-6E8A-4147-A177-3AD203B41FA5}">
                      <a16:colId xmlns:a16="http://schemas.microsoft.com/office/drawing/2014/main" val="2468963562"/>
                    </a:ext>
                  </a:extLst>
                </a:gridCol>
                <a:gridCol w="493776">
                  <a:extLst>
                    <a:ext uri="{9D8B030D-6E8A-4147-A177-3AD203B41FA5}">
                      <a16:colId xmlns:a16="http://schemas.microsoft.com/office/drawing/2014/main" val="3919363942"/>
                    </a:ext>
                  </a:extLst>
                </a:gridCol>
                <a:gridCol w="740664">
                  <a:extLst>
                    <a:ext uri="{9D8B030D-6E8A-4147-A177-3AD203B41FA5}">
                      <a16:colId xmlns:a16="http://schemas.microsoft.com/office/drawing/2014/main" val="2724711594"/>
                    </a:ext>
                  </a:extLst>
                </a:gridCol>
                <a:gridCol w="740664">
                  <a:extLst>
                    <a:ext uri="{9D8B030D-6E8A-4147-A177-3AD203B41FA5}">
                      <a16:colId xmlns:a16="http://schemas.microsoft.com/office/drawing/2014/main" val="3403179833"/>
                    </a:ext>
                  </a:extLst>
                </a:gridCol>
                <a:gridCol w="493776">
                  <a:extLst>
                    <a:ext uri="{9D8B030D-6E8A-4147-A177-3AD203B41FA5}">
                      <a16:colId xmlns:a16="http://schemas.microsoft.com/office/drawing/2014/main" val="12215151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Vues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Moy. Vue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Tx completion</a:t>
                      </a:r>
                    </a:p>
                  </a:txBody>
                  <a:tcPr/>
                </a:tc>
                <a:extLst>
                  <a:ext uri="{0D108BD9-81ED-4DB2-BD59-A6C34878D82A}">
                    <a16:rowId xmlns:a16="http://schemas.microsoft.com/office/drawing/2014/main" val="9525283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Instagram ORG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Instagram ORG rfi_uk - 2025-10-27 15:15:33</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z-Cyrl-AZ" sz="1000" b="0" i="0" u="none" strike="noStrike" kern="1200" cap="none" spc="0" normalizeH="0" baseline="0" noProof="0">
                          <a:ln>
                            <a:noFill/>
                          </a:ln>
                          <a:solidFill>
                            <a:prstClr val="black"/>
                          </a:solidFill>
                          <a:effectLst/>
                          <a:uLnTx/>
                          <a:uFillTx/>
                          <a:latin typeface="Calibri"/>
                          <a:ea typeface="+mn-ea"/>
                          <a:cs typeface="+mn-cs"/>
                        </a:rPr>
                        <a:t>Під час телешоу «</a:t>
                      </a:r>
                      <a:r>
                        <a:rPr kumimoji="0" lang="en-US" sz="1000" b="0" i="0" u="none" strike="noStrike" kern="1200" cap="none" spc="0" normalizeH="0" baseline="0" noProof="0">
                          <a:ln>
                            <a:noFill/>
                          </a:ln>
                          <a:solidFill>
                            <a:prstClr val="black"/>
                          </a:solidFill>
                          <a:effectLst/>
                          <a:uLnTx/>
                          <a:uFillTx/>
                          <a:latin typeface="Calibri"/>
                          <a:ea typeface="+mn-ea"/>
                          <a:cs typeface="+mn-cs"/>
                        </a:rPr>
                        <a:t>MŁODZIEŻ KONTRA…» («</a:t>
                      </a:r>
                      <a:r>
                        <a:rPr kumimoji="0" lang="az-Cyrl-AZ" sz="1000" b="0" i="0" u="none" strike="noStrike" kern="1200" cap="none" spc="0" normalizeH="0" baseline="0" noProof="0">
                          <a:ln>
                            <a:noFill/>
                          </a:ln>
                          <a:solidFill>
                            <a:prstClr val="black"/>
                          </a:solidFill>
                          <a:effectLst/>
                          <a:uLnTx/>
                          <a:uFillTx/>
                          <a:latin typeface="Calibri"/>
                          <a:ea typeface="+mn-ea"/>
                          <a:cs typeface="+mn-cs"/>
                        </a:rPr>
                        <a:t>Молодь проти») на польському телеканалі </a:t>
                      </a:r>
                      <a:r>
                        <a:rPr kumimoji="0" lang="en-US" sz="1000" b="0" i="0" u="none" strike="noStrike" kern="1200" cap="none" spc="0" normalizeH="0" baseline="0" noProof="0">
                          <a:ln>
                            <a:noFill/>
                          </a:ln>
                          <a:solidFill>
                            <a:prstClr val="black"/>
                          </a:solidFill>
                          <a:effectLst/>
                          <a:uLnTx/>
                          <a:uFillTx/>
                          <a:latin typeface="Calibri"/>
                          <a:ea typeface="+mn-ea"/>
                          <a:cs typeface="+mn-cs"/>
                        </a:rPr>
                        <a:t>TVP </a:t>
                      </a:r>
                      <a:r>
                        <a:rPr kumimoji="0" lang="az-Cyrl-AZ" sz="1000" b="0" i="0" u="none" strike="noStrike" kern="1200" cap="none" spc="0" normalizeH="0" baseline="0" noProof="0">
                          <a:ln>
                            <a:noFill/>
                          </a:ln>
                          <a:solidFill>
                            <a:prstClr val="black"/>
                          </a:solidFill>
                          <a:effectLst/>
                          <a:uLnTx/>
                          <a:uFillTx/>
                          <a:latin typeface="Calibri"/>
                          <a:ea typeface="+mn-ea"/>
                          <a:cs typeface="+mn-cs"/>
                        </a:rPr>
                        <a:t>депутат Сейму Павел Шліз виступив на захист українських біженців у суперечці з представниками праворадикальної молоді.
Одна з учасниць, членкиня ультранаціоналістичної партії </a:t>
                      </a:r>
                      <a:r>
                        <a:rPr kumimoji="0" lang="en-US" sz="1000" b="0" i="0" u="none" strike="noStrike" kern="1200" cap="none" spc="0" normalizeH="0" baseline="0" noProof="0">
                          <a:ln>
                            <a:noFill/>
                          </a:ln>
                          <a:solidFill>
                            <a:prstClr val="black"/>
                          </a:solidFill>
                          <a:effectLst/>
                          <a:uLnTx/>
                          <a:uFillTx/>
                          <a:latin typeface="Calibri"/>
                          <a:ea typeface="+mn-ea"/>
                          <a:cs typeface="+mn-cs"/>
                        </a:rPr>
                        <a:t>Ruch Narodowy (</a:t>
                      </a:r>
                      <a:r>
                        <a:rPr kumimoji="0" lang="az-Cyrl-AZ" sz="1000" b="0" i="0" u="none" strike="noStrike" kern="1200" cap="none" spc="0" normalizeH="0" baseline="0" noProof="0">
                          <a:ln>
                            <a:noFill/>
                          </a:ln>
                          <a:solidFill>
                            <a:prstClr val="black"/>
                          </a:solidFill>
                          <a:effectLst/>
                          <a:uLnTx/>
                          <a:uFillTx/>
                          <a:latin typeface="Calibri"/>
                          <a:ea typeface="+mn-ea"/>
                          <a:cs typeface="+mn-cs"/>
                        </a:rPr>
                        <a:t>входить до праворадикального об’єднання Конфедерація), запитала політика, чи не вважає він дискримінаційним те, що українці отримують безплатну медичну допомогу, тоді як поляки зобов’язані сплачувати обов’язкові страхові внески.
У відповідь Шліз нагадав, що українці також платять податки, і навіть попри надання соцдопомоги польська казна залишається у значному профіциті. Він також підкреслив, що Україна бореться не лише за власну, а й за польську незалежність:
«Коли Україна бореться за безпеку всієї Європи, молодіжна організація “Конфедерації” розмірковує, чи вигідно це нам», — написав депутат у своєму </a:t>
                      </a:r>
                      <a:r>
                        <a:rPr kumimoji="0" lang="en-US" sz="1000" b="0" i="0" u="none" strike="noStrike" kern="1200" cap="none" spc="0" normalizeH="0" baseline="0" noProof="0">
                          <a:ln>
                            <a:noFill/>
                          </a:ln>
                          <a:solidFill>
                            <a:prstClr val="black"/>
                          </a:solidFill>
                          <a:effectLst/>
                          <a:uLnTx/>
                          <a:uFillTx/>
                          <a:latin typeface="Calibri"/>
                          <a:ea typeface="+mn-ea"/>
                          <a:cs typeface="+mn-cs"/>
                        </a:rPr>
                        <a:t>Instagram.
📹 </a:t>
                      </a:r>
                      <a:r>
                        <a:rPr kumimoji="0" lang="az-Cyrl-AZ" sz="1000" b="0" i="0" u="none" strike="noStrike" kern="1200" cap="none" spc="0" normalizeH="0" baseline="0" noProof="0">
                          <a:ln>
                            <a:noFill/>
                          </a:ln>
                          <a:solidFill>
                            <a:prstClr val="black"/>
                          </a:solidFill>
                          <a:effectLst/>
                          <a:uLnTx/>
                          <a:uFillTx/>
                          <a:latin typeface="Calibri"/>
                          <a:ea typeface="+mn-ea"/>
                          <a:cs typeface="+mn-cs"/>
                        </a:rPr>
                        <a:t>Відео: </a:t>
                      </a:r>
                      <a:r>
                        <a:rPr kumimoji="0" lang="en-US" sz="1000" b="0" i="0" u="none" strike="noStrike" kern="1200" cap="none" spc="0" normalizeH="0" baseline="0" noProof="0">
                          <a:ln>
                            <a:noFill/>
                          </a:ln>
                          <a:solidFill>
                            <a:prstClr val="black"/>
                          </a:solidFill>
                          <a:effectLst/>
                          <a:uLnTx/>
                          <a:uFillTx/>
                          <a:latin typeface="Calibri"/>
                          <a:ea typeface="+mn-ea"/>
                          <a:cs typeface="+mn-cs"/>
                        </a:rPr>
                        <a:t>Młodzież kontra, czyli pod ostrzałem» </a:t>
                      </a:r>
                      <a:r>
                        <a:rPr kumimoji="0" lang="az-Cyrl-AZ" sz="1000" b="0" i="0" u="none" strike="noStrike" kern="1200" cap="none" spc="0" normalizeH="0" baseline="0" noProof="0">
                          <a:ln>
                            <a:noFill/>
                          </a:ln>
                          <a:solidFill>
                            <a:prstClr val="black"/>
                          </a:solidFill>
                          <a:effectLst/>
                          <a:uLnTx/>
                          <a:uFillTx/>
                          <a:latin typeface="Calibri"/>
                          <a:ea typeface="+mn-ea"/>
                          <a:cs typeface="+mn-cs"/>
                        </a:rPr>
                        <a:t>на </a:t>
                      </a:r>
                      <a:r>
                        <a:rPr kumimoji="0" lang="en-US" sz="1000" b="0" i="0" u="none" strike="noStrike" kern="1200" cap="none" spc="0" normalizeH="0" baseline="0" noProof="0">
                          <a:ln>
                            <a:noFill/>
                          </a:ln>
                          <a:solidFill>
                            <a:prstClr val="black"/>
                          </a:solidFill>
                          <a:effectLst/>
                          <a:uLnTx/>
                          <a:uFillTx/>
                          <a:latin typeface="Calibri"/>
                          <a:ea typeface="+mn-ea"/>
                          <a:cs typeface="+mn-cs"/>
                        </a:rPr>
                        <a:t>TVPINFO
#rfi</a:t>
                      </a:r>
                      <a:r>
                        <a:rPr kumimoji="0" lang="az-Cyrl-AZ" sz="1000" b="0" i="0" u="none" strike="noStrike" kern="1200" cap="none" spc="0" normalizeH="0" baseline="0" noProof="0">
                          <a:ln>
                            <a:noFill/>
                          </a:ln>
                          <a:solidFill>
                            <a:prstClr val="black"/>
                          </a:solidFill>
                          <a:effectLst/>
                          <a:uLnTx/>
                          <a:uFillTx/>
                          <a:latin typeface="Calibri"/>
                          <a:ea typeface="+mn-ea"/>
                          <a:cs typeface="+mn-cs"/>
                        </a:rPr>
                        <a:t>україна #</a:t>
                      </a:r>
                      <a:r>
                        <a:rPr kumimoji="0" lang="en-US" sz="1000" b="0" i="0" u="none" strike="noStrike" kern="1200" cap="none" spc="0" normalizeH="0" baseline="0" noProof="0">
                          <a:ln>
                            <a:noFill/>
                          </a:ln>
                          <a:solidFill>
                            <a:prstClr val="black"/>
                          </a:solidFill>
                          <a:effectLst/>
                          <a:uLnTx/>
                          <a:uFillTx/>
                          <a:latin typeface="Calibri"/>
                          <a:ea typeface="+mn-ea"/>
                          <a:cs typeface="+mn-cs"/>
                        </a:rPr>
                        <a:t>polska #</a:t>
                      </a:r>
                      <a:r>
                        <a:rPr kumimoji="0" lang="az-Cyrl-AZ" sz="1000" b="0" i="0" u="none" strike="noStrike" kern="1200" cap="none" spc="0" normalizeH="0" baseline="0" noProof="0">
                          <a:ln>
                            <a:noFill/>
                          </a:ln>
                          <a:solidFill>
                            <a:prstClr val="black"/>
                          </a:solidFill>
                          <a:effectLst/>
                          <a:uLnTx/>
                          <a:uFillTx/>
                          <a:latin typeface="Calibri"/>
                          <a:ea typeface="+mn-ea"/>
                          <a:cs typeface="+mn-cs"/>
                        </a:rPr>
                        <a:t>польща</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https://quintly-eu-image-storage.s3.amazonaws.com/923e3b2f97b91e97743ec1c580ba5123/79940a40cb351a7e769a0cb4b855c616.jpg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173163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1807691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1366396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42490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n.d. %</a:t>
                      </a:r>
                    </a:p>
                  </a:txBody>
                  <a:tcPr/>
                </a:tc>
                <a:extLst>
                  <a:ext uri="{0D108BD9-81ED-4DB2-BD59-A6C34878D82A}">
                    <a16:rowId xmlns:a16="http://schemas.microsoft.com/office/drawing/2014/main" val="2058640244"/>
                  </a:ext>
                </a:extLst>
              </a:tr>
            </a:tbl>
          </a:graphicData>
        </a:graphic>
      </p:graphicFrame>
      <p:sp>
        <p:nvSpPr>
          <p:cNvPr id="4" name="Text Placeholder 3">
            <a:extLst>
              <a:ext uri="{FF2B5EF4-FFF2-40B4-BE49-F238E27FC236}">
                <a16:creationId xmlns:a16="http://schemas.microsoft.com/office/drawing/2014/main" id="{8A0F7F55-71F4-461A-B348-7B5D4996AD95}"/>
              </a:ext>
            </a:extLst>
          </p:cNvPr>
          <p:cNvSpPr>
            <a:spLocks noGrp="1"/>
          </p:cNvSpPr>
          <p:nvPr>
            <p:ph type="body" sz="quarter" idx="14"/>
          </p:nvPr>
        </p:nvSpPr>
        <p:spPr/>
        <p:txBody>
          <a:bodyPr/>
          <a:lstStyle/>
          <a:p>
            <a:r>
              <a:rPr lang="en-US"/>
              <a:t>05/01/2025 - 10/31/2025</a:t>
            </a:r>
          </a:p>
        </p:txBody>
      </p:sp>
    </p:spTree>
    <p:extLst>
      <p:ext uri="{BB962C8B-B14F-4D97-AF65-F5344CB8AC3E}">
        <p14:creationId xmlns:p14="http://schemas.microsoft.com/office/powerpoint/2010/main" val="9747686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57185F-0EB0-4024-A3E8-63D3B3411CB0}"/>
              </a:ext>
            </a:extLst>
          </p:cNvPr>
          <p:cNvSpPr>
            <a:spLocks noGrp="1"/>
          </p:cNvSpPr>
          <p:nvPr>
            <p:ph type="title"/>
          </p:nvPr>
        </p:nvSpPr>
        <p:spPr/>
        <p:txBody>
          <a:bodyPr/>
          <a:lstStyle/>
          <a:p>
            <a:r>
              <a:rPr lang="en-US"/>
              <a:t>Overall All Posts (Eng,Imp,Reach) | 6 profiles - 4 of 26</a:t>
            </a:r>
          </a:p>
        </p:txBody>
      </p:sp>
      <p:graphicFrame>
        <p:nvGraphicFramePr>
          <p:cNvPr id="5" name="Table Placeholder 4">
            <a:extLst>
              <a:ext uri="{FF2B5EF4-FFF2-40B4-BE49-F238E27FC236}">
                <a16:creationId xmlns:a16="http://schemas.microsoft.com/office/drawing/2014/main" id="{452B8FC8-7862-4622-A53C-588397704357}"/>
              </a:ext>
            </a:extLst>
          </p:cNvPr>
          <p:cNvGraphicFramePr>
            <a:graphicFrameLocks noGrp="1"/>
          </p:cNvGraphicFramePr>
          <p:nvPr>
            <p:ph type="tbl" sz="quarter" idx="13"/>
            <p:extLst>
              <p:ext uri="{D42A27DB-BD31-4B8C-83A1-F6EECF244321}">
                <p14:modId xmlns:p14="http://schemas.microsoft.com/office/powerpoint/2010/main" val="37476363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
                  <a:extLst>
                    <a:ext uri="{9D8B030D-6E8A-4147-A177-3AD203B41FA5}">
                      <a16:colId xmlns:a16="http://schemas.microsoft.com/office/drawing/2014/main" val="3919854986"/>
                    </a:ext>
                  </a:extLst>
                </a:gridCol>
                <a:gridCol w="1728215">
                  <a:extLst>
                    <a:ext uri="{9D8B030D-6E8A-4147-A177-3AD203B41FA5}">
                      <a16:colId xmlns:a16="http://schemas.microsoft.com/office/drawing/2014/main" val="2935587108"/>
                    </a:ext>
                  </a:extLst>
                </a:gridCol>
                <a:gridCol w="987551">
                  <a:extLst>
                    <a:ext uri="{9D8B030D-6E8A-4147-A177-3AD203B41FA5}">
                      <a16:colId xmlns:a16="http://schemas.microsoft.com/office/drawing/2014/main" val="4240228532"/>
                    </a:ext>
                  </a:extLst>
                </a:gridCol>
                <a:gridCol w="493776">
                  <a:extLst>
                    <a:ext uri="{9D8B030D-6E8A-4147-A177-3AD203B41FA5}">
                      <a16:colId xmlns:a16="http://schemas.microsoft.com/office/drawing/2014/main" val="3815675504"/>
                    </a:ext>
                  </a:extLst>
                </a:gridCol>
                <a:gridCol w="493776">
                  <a:extLst>
                    <a:ext uri="{9D8B030D-6E8A-4147-A177-3AD203B41FA5}">
                      <a16:colId xmlns:a16="http://schemas.microsoft.com/office/drawing/2014/main" val="2450096916"/>
                    </a:ext>
                  </a:extLst>
                </a:gridCol>
                <a:gridCol w="493776">
                  <a:extLst>
                    <a:ext uri="{9D8B030D-6E8A-4147-A177-3AD203B41FA5}">
                      <a16:colId xmlns:a16="http://schemas.microsoft.com/office/drawing/2014/main" val="3541451235"/>
                    </a:ext>
                  </a:extLst>
                </a:gridCol>
                <a:gridCol w="493776">
                  <a:extLst>
                    <a:ext uri="{9D8B030D-6E8A-4147-A177-3AD203B41FA5}">
                      <a16:colId xmlns:a16="http://schemas.microsoft.com/office/drawing/2014/main" val="2930166190"/>
                    </a:ext>
                  </a:extLst>
                </a:gridCol>
                <a:gridCol w="493776">
                  <a:extLst>
                    <a:ext uri="{9D8B030D-6E8A-4147-A177-3AD203B41FA5}">
                      <a16:colId xmlns:a16="http://schemas.microsoft.com/office/drawing/2014/main" val="986237864"/>
                    </a:ext>
                  </a:extLst>
                </a:gridCol>
                <a:gridCol w="740664">
                  <a:extLst>
                    <a:ext uri="{9D8B030D-6E8A-4147-A177-3AD203B41FA5}">
                      <a16:colId xmlns:a16="http://schemas.microsoft.com/office/drawing/2014/main" val="1794729361"/>
                    </a:ext>
                  </a:extLst>
                </a:gridCol>
                <a:gridCol w="740664">
                  <a:extLst>
                    <a:ext uri="{9D8B030D-6E8A-4147-A177-3AD203B41FA5}">
                      <a16:colId xmlns:a16="http://schemas.microsoft.com/office/drawing/2014/main" val="3829492452"/>
                    </a:ext>
                  </a:extLst>
                </a:gridCol>
                <a:gridCol w="493776">
                  <a:extLst>
                    <a:ext uri="{9D8B030D-6E8A-4147-A177-3AD203B41FA5}">
                      <a16:colId xmlns:a16="http://schemas.microsoft.com/office/drawing/2014/main" val="23515260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Vues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Moy. Vue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Tx completion</a:t>
                      </a:r>
                    </a:p>
                  </a:txBody>
                  <a:tcPr/>
                </a:tc>
                <a:extLst>
                  <a:ext uri="{0D108BD9-81ED-4DB2-BD59-A6C34878D82A}">
                    <a16:rowId xmlns:a16="http://schemas.microsoft.com/office/drawing/2014/main" val="13786377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Facebook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Facebook RFI </a:t>
                      </a:r>
                      <a:r>
                        <a:rPr kumimoji="0" lang="az-Cyrl-AZ" sz="1000" b="1" i="0" u="none" strike="noStrike" kern="1200" cap="none" spc="0" normalizeH="0" baseline="0" noProof="0">
                          <a:ln>
                            <a:noFill/>
                          </a:ln>
                          <a:solidFill>
                            <a:prstClr val="black"/>
                          </a:solidFill>
                          <a:effectLst/>
                          <a:uLnTx/>
                          <a:uFillTx/>
                          <a:latin typeface="Calibri"/>
                          <a:ea typeface="+mn-ea"/>
                          <a:cs typeface="+mn-cs"/>
                        </a:rPr>
                        <a:t>Українською - 2025-10-28 07:01:03</a:t>
                      </a:r>
                      <a:r>
                        <a:rPr kumimoji="0" lang="az-Cyrl-AZ" sz="1000" b="0" i="0" u="none" strike="noStrike" kern="1200" cap="none" spc="0" normalizeH="0" baseline="0" noProof="0">
                          <a:ln>
                            <a:noFill/>
                          </a:ln>
                          <a:solidFill>
                            <a:prstClr val="black"/>
                          </a:solidFill>
                          <a:effectLst/>
                          <a:uLnTx/>
                          <a:uFillTx/>
                          <a:latin typeface="Calibri"/>
                          <a:ea typeface="+mn-ea"/>
                          <a:cs typeface="+mn-cs"/>
                        </a:rPr>
                        <a:t>
 Під час телешоу «</a:t>
                      </a:r>
                      <a:r>
                        <a:rPr kumimoji="0" lang="en-US" sz="1000" b="0" i="0" u="none" strike="noStrike" kern="1200" cap="none" spc="0" normalizeH="0" baseline="0" noProof="0">
                          <a:ln>
                            <a:noFill/>
                          </a:ln>
                          <a:solidFill>
                            <a:prstClr val="black"/>
                          </a:solidFill>
                          <a:effectLst/>
                          <a:uLnTx/>
                          <a:uFillTx/>
                          <a:latin typeface="Calibri"/>
                          <a:ea typeface="+mn-ea"/>
                          <a:cs typeface="+mn-cs"/>
                        </a:rPr>
                        <a:t>MŁODZIEŻ KONTRA…» («</a:t>
                      </a:r>
                      <a:r>
                        <a:rPr kumimoji="0" lang="az-Cyrl-AZ" sz="1000" b="0" i="0" u="none" strike="noStrike" kern="1200" cap="none" spc="0" normalizeH="0" baseline="0" noProof="0">
                          <a:ln>
                            <a:noFill/>
                          </a:ln>
                          <a:solidFill>
                            <a:prstClr val="black"/>
                          </a:solidFill>
                          <a:effectLst/>
                          <a:uLnTx/>
                          <a:uFillTx/>
                          <a:latin typeface="Calibri"/>
                          <a:ea typeface="+mn-ea"/>
                          <a:cs typeface="+mn-cs"/>
                        </a:rPr>
                        <a:t>Молодь проти») на польському телеканалі </a:t>
                      </a:r>
                      <a:r>
                        <a:rPr kumimoji="0" lang="en-US" sz="1000" b="0" i="0" u="none" strike="noStrike" kern="1200" cap="none" spc="0" normalizeH="0" baseline="0" noProof="0">
                          <a:ln>
                            <a:noFill/>
                          </a:ln>
                          <a:solidFill>
                            <a:prstClr val="black"/>
                          </a:solidFill>
                          <a:effectLst/>
                          <a:uLnTx/>
                          <a:uFillTx/>
                          <a:latin typeface="Calibri"/>
                          <a:ea typeface="+mn-ea"/>
                          <a:cs typeface="+mn-cs"/>
                        </a:rPr>
                        <a:t>TVP </a:t>
                      </a:r>
                      <a:r>
                        <a:rPr kumimoji="0" lang="az-Cyrl-AZ" sz="1000" b="0" i="0" u="none" strike="noStrike" kern="1200" cap="none" spc="0" normalizeH="0" baseline="0" noProof="0">
                          <a:ln>
                            <a:noFill/>
                          </a:ln>
                          <a:solidFill>
                            <a:prstClr val="black"/>
                          </a:solidFill>
                          <a:effectLst/>
                          <a:uLnTx/>
                          <a:uFillTx/>
                          <a:latin typeface="Calibri"/>
                          <a:ea typeface="+mn-ea"/>
                          <a:cs typeface="+mn-cs"/>
                        </a:rPr>
                        <a:t>депутат Сейму Павел Шліз @</a:t>
                      </a:r>
                      <a:r>
                        <a:rPr kumimoji="0" lang="en-US" sz="1000" b="0" i="0" u="none" strike="noStrike" kern="1200" cap="none" spc="0" normalizeH="0" baseline="0" noProof="0">
                          <a:ln>
                            <a:noFill/>
                          </a:ln>
                          <a:solidFill>
                            <a:prstClr val="black"/>
                          </a:solidFill>
                          <a:effectLst/>
                          <a:uLnTx/>
                          <a:uFillTx/>
                          <a:latin typeface="Calibri"/>
                          <a:ea typeface="+mn-ea"/>
                          <a:cs typeface="+mn-cs"/>
                        </a:rPr>
                        <a:t>pawelsliz </a:t>
                      </a:r>
                      <a:r>
                        <a:rPr kumimoji="0" lang="az-Cyrl-AZ" sz="1000" b="0" i="0" u="none" strike="noStrike" kern="1200" cap="none" spc="0" normalizeH="0" baseline="0" noProof="0">
                          <a:ln>
                            <a:noFill/>
                          </a:ln>
                          <a:solidFill>
                            <a:prstClr val="black"/>
                          </a:solidFill>
                          <a:effectLst/>
                          <a:uLnTx/>
                          <a:uFillTx/>
                          <a:latin typeface="Calibri"/>
                          <a:ea typeface="+mn-ea"/>
                          <a:cs typeface="+mn-cs"/>
                        </a:rPr>
                        <a:t>виступив на захист українських біженців у суперечці з представниками праворадикальної молоді.
Одна з учасниць, членкиня ультранаціоналістичної партії </a:t>
                      </a:r>
                      <a:r>
                        <a:rPr kumimoji="0" lang="en-US" sz="1000" b="0" i="0" u="none" strike="noStrike" kern="1200" cap="none" spc="0" normalizeH="0" baseline="0" noProof="0">
                          <a:ln>
                            <a:noFill/>
                          </a:ln>
                          <a:solidFill>
                            <a:prstClr val="black"/>
                          </a:solidFill>
                          <a:effectLst/>
                          <a:uLnTx/>
                          <a:uFillTx/>
                          <a:latin typeface="Calibri"/>
                          <a:ea typeface="+mn-ea"/>
                          <a:cs typeface="+mn-cs"/>
                        </a:rPr>
                        <a:t>Ruch Narodowy (</a:t>
                      </a:r>
                      <a:r>
                        <a:rPr kumimoji="0" lang="az-Cyrl-AZ" sz="1000" b="0" i="0" u="none" strike="noStrike" kern="1200" cap="none" spc="0" normalizeH="0" baseline="0" noProof="0">
                          <a:ln>
                            <a:noFill/>
                          </a:ln>
                          <a:solidFill>
                            <a:prstClr val="black"/>
                          </a:solidFill>
                          <a:effectLst/>
                          <a:uLnTx/>
                          <a:uFillTx/>
                          <a:latin typeface="Calibri"/>
                          <a:ea typeface="+mn-ea"/>
                          <a:cs typeface="+mn-cs"/>
                        </a:rPr>
                        <a:t>входить до праворадикального об’єднання Конфедерація), запитала політика, чи не вважає він дискримінаційним те, що українці отримують безплатну медичну допомогу, тоді як поляки зобов’язані сплачувати обов’язкові страхові внески.
У відповідь Шліз нагадав, що українці також платять податки, і навіть попри надання соцдопомоги польська казна залишається у значному профіциті. Він також підкреслив, що Україна бореться не лише за власну, а й за польську незалежність:
«Коли Україна бореться за безпеку всієї Європи, молодіжна організація “Конфедерації” розмірковує, чи вигідно це нам», — написав депутат у своєму </a:t>
                      </a:r>
                      <a:r>
                        <a:rPr kumimoji="0" lang="en-US" sz="1000" b="0" i="0" u="none" strike="noStrike" kern="1200" cap="none" spc="0" normalizeH="0" baseline="0" noProof="0">
                          <a:ln>
                            <a:noFill/>
                          </a:ln>
                          <a:solidFill>
                            <a:prstClr val="black"/>
                          </a:solidFill>
                          <a:effectLst/>
                          <a:uLnTx/>
                          <a:uFillTx/>
                          <a:latin typeface="Calibri"/>
                          <a:ea typeface="+mn-ea"/>
                          <a:cs typeface="+mn-cs"/>
                        </a:rPr>
                        <a:t>Instagram.
📹 </a:t>
                      </a:r>
                      <a:r>
                        <a:rPr kumimoji="0" lang="az-Cyrl-AZ" sz="1000" b="0" i="0" u="none" strike="noStrike" kern="1200" cap="none" spc="0" normalizeH="0" baseline="0" noProof="0">
                          <a:ln>
                            <a:noFill/>
                          </a:ln>
                          <a:solidFill>
                            <a:prstClr val="black"/>
                          </a:solidFill>
                          <a:effectLst/>
                          <a:uLnTx/>
                          <a:uFillTx/>
                          <a:latin typeface="Calibri"/>
                          <a:ea typeface="+mn-ea"/>
                          <a:cs typeface="+mn-cs"/>
                        </a:rPr>
                        <a:t>Відео: </a:t>
                      </a:r>
                      <a:r>
                        <a:rPr kumimoji="0" lang="en-US" sz="1000" b="0" i="0" u="none" strike="noStrike" kern="1200" cap="none" spc="0" normalizeH="0" baseline="0" noProof="0">
                          <a:ln>
                            <a:noFill/>
                          </a:ln>
                          <a:solidFill>
                            <a:prstClr val="black"/>
                          </a:solidFill>
                          <a:effectLst/>
                          <a:uLnTx/>
                          <a:uFillTx/>
                          <a:latin typeface="Calibri"/>
                          <a:ea typeface="+mn-ea"/>
                          <a:cs typeface="+mn-cs"/>
                        </a:rPr>
                        <a:t>Młodzież kontra, czyli pod ostrzałem» </a:t>
                      </a:r>
                      <a:r>
                        <a:rPr kumimoji="0" lang="az-Cyrl-AZ" sz="1000" b="0" i="0" u="none" strike="noStrike" kern="1200" cap="none" spc="0" normalizeH="0" baseline="0" noProof="0">
                          <a:ln>
                            <a:noFill/>
                          </a:ln>
                          <a:solidFill>
                            <a:prstClr val="black"/>
                          </a:solidFill>
                          <a:effectLst/>
                          <a:uLnTx/>
                          <a:uFillTx/>
                          <a:latin typeface="Calibri"/>
                          <a:ea typeface="+mn-ea"/>
                          <a:cs typeface="+mn-cs"/>
                        </a:rPr>
                        <a:t>на </a:t>
                      </a:r>
                      <a:r>
                        <a:rPr kumimoji="0" lang="en-US" sz="1000" b="0" i="0" u="none" strike="noStrike" kern="1200" cap="none" spc="0" normalizeH="0" baseline="0" noProof="0">
                          <a:ln>
                            <a:noFill/>
                          </a:ln>
                          <a:solidFill>
                            <a:prstClr val="black"/>
                          </a:solidFill>
                          <a:effectLst/>
                          <a:uLnTx/>
                          <a:uFillTx/>
                          <a:latin typeface="Calibri"/>
                          <a:ea typeface="+mn-ea"/>
                          <a:cs typeface="+mn-cs"/>
                        </a:rPr>
                        <a:t>TVPINFO
#rfi</a:t>
                      </a:r>
                      <a:r>
                        <a:rPr kumimoji="0" lang="az-Cyrl-AZ" sz="1000" b="0" i="0" u="none" strike="noStrike" kern="1200" cap="none" spc="0" normalizeH="0" baseline="0" noProof="0">
                          <a:ln>
                            <a:noFill/>
                          </a:ln>
                          <a:solidFill>
                            <a:prstClr val="black"/>
                          </a:solidFill>
                          <a:effectLst/>
                          <a:uLnTx/>
                          <a:uFillTx/>
                          <a:latin typeface="Calibri"/>
                          <a:ea typeface="+mn-ea"/>
                          <a:cs typeface="+mn-cs"/>
                        </a:rPr>
                        <a:t>україна #</a:t>
                      </a:r>
                      <a:r>
                        <a:rPr kumimoji="0" lang="en-US" sz="1000" b="0" i="0" u="none" strike="noStrike" kern="1200" cap="none" spc="0" normalizeH="0" baseline="0" noProof="0">
                          <a:ln>
                            <a:noFill/>
                          </a:ln>
                          <a:solidFill>
                            <a:prstClr val="black"/>
                          </a:solidFill>
                          <a:effectLst/>
                          <a:uLnTx/>
                          <a:uFillTx/>
                          <a:latin typeface="Calibri"/>
                          <a:ea typeface="+mn-ea"/>
                          <a:cs typeface="+mn-cs"/>
                        </a:rPr>
                        <a:t>polska #</a:t>
                      </a:r>
                      <a:r>
                        <a:rPr kumimoji="0" lang="az-Cyrl-AZ" sz="1000" b="0" i="0" u="none" strike="noStrike" kern="1200" cap="none" spc="0" normalizeH="0" baseline="0" noProof="0">
                          <a:ln>
                            <a:noFill/>
                          </a:ln>
                          <a:solidFill>
                            <a:prstClr val="black"/>
                          </a:solidFill>
                          <a:effectLst/>
                          <a:uLnTx/>
                          <a:uFillTx/>
                          <a:latin typeface="Calibri"/>
                          <a:ea typeface="+mn-ea"/>
                          <a:cs typeface="+mn-cs"/>
                        </a:rPr>
                        <a:t>польща</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https://quintly-eu-image-storage.s3.amazonaws.com/f7ef8ece4fd6831e3a1a864903c87812/b0e6c53ff80dd4149bc752fa13883d2f.jpg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74666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1737805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1725769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1081948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27 %</a:t>
                      </a:r>
                    </a:p>
                  </a:txBody>
                  <a:tcPr/>
                </a:tc>
                <a:extLst>
                  <a:ext uri="{0D108BD9-81ED-4DB2-BD59-A6C34878D82A}">
                    <a16:rowId xmlns:a16="http://schemas.microsoft.com/office/drawing/2014/main" val="3429319502"/>
                  </a:ext>
                </a:extLst>
              </a:tr>
            </a:tbl>
          </a:graphicData>
        </a:graphic>
      </p:graphicFrame>
      <p:sp>
        <p:nvSpPr>
          <p:cNvPr id="4" name="Text Placeholder 3">
            <a:extLst>
              <a:ext uri="{FF2B5EF4-FFF2-40B4-BE49-F238E27FC236}">
                <a16:creationId xmlns:a16="http://schemas.microsoft.com/office/drawing/2014/main" id="{9FF684F8-3102-4145-91EC-218B4B376239}"/>
              </a:ext>
            </a:extLst>
          </p:cNvPr>
          <p:cNvSpPr>
            <a:spLocks noGrp="1"/>
          </p:cNvSpPr>
          <p:nvPr>
            <p:ph type="body" sz="quarter" idx="14"/>
          </p:nvPr>
        </p:nvSpPr>
        <p:spPr/>
        <p:txBody>
          <a:bodyPr/>
          <a:lstStyle/>
          <a:p>
            <a:r>
              <a:rPr lang="en-US"/>
              <a:t>05/01/2025 - 10/31/2025</a:t>
            </a:r>
          </a:p>
        </p:txBody>
      </p:sp>
    </p:spTree>
    <p:extLst>
      <p:ext uri="{BB962C8B-B14F-4D97-AF65-F5344CB8AC3E}">
        <p14:creationId xmlns:p14="http://schemas.microsoft.com/office/powerpoint/2010/main" val="35877663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403678-488C-48EB-82F8-E63856ADD157}"/>
              </a:ext>
            </a:extLst>
          </p:cNvPr>
          <p:cNvSpPr>
            <a:spLocks noGrp="1"/>
          </p:cNvSpPr>
          <p:nvPr>
            <p:ph type="title"/>
          </p:nvPr>
        </p:nvSpPr>
        <p:spPr/>
        <p:txBody>
          <a:bodyPr/>
          <a:lstStyle/>
          <a:p>
            <a:r>
              <a:rPr lang="en-US"/>
              <a:t>Overall All Posts (Eng,Imp,Reach) | 6 profiles - 5 of 26</a:t>
            </a:r>
          </a:p>
        </p:txBody>
      </p:sp>
      <p:graphicFrame>
        <p:nvGraphicFramePr>
          <p:cNvPr id="5" name="Table Placeholder 4">
            <a:extLst>
              <a:ext uri="{FF2B5EF4-FFF2-40B4-BE49-F238E27FC236}">
                <a16:creationId xmlns:a16="http://schemas.microsoft.com/office/drawing/2014/main" id="{BF5D16BC-D10A-4552-9BF8-E7CFA11659BC}"/>
              </a:ext>
            </a:extLst>
          </p:cNvPr>
          <p:cNvGraphicFramePr>
            <a:graphicFrameLocks noGrp="1"/>
          </p:cNvGraphicFramePr>
          <p:nvPr>
            <p:ph type="tbl" sz="quarter" idx="13"/>
            <p:extLst>
              <p:ext uri="{D42A27DB-BD31-4B8C-83A1-F6EECF244321}">
                <p14:modId xmlns:p14="http://schemas.microsoft.com/office/powerpoint/2010/main" val="9547365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
                  <a:extLst>
                    <a:ext uri="{9D8B030D-6E8A-4147-A177-3AD203B41FA5}">
                      <a16:colId xmlns:a16="http://schemas.microsoft.com/office/drawing/2014/main" val="3439796599"/>
                    </a:ext>
                  </a:extLst>
                </a:gridCol>
                <a:gridCol w="1728215">
                  <a:extLst>
                    <a:ext uri="{9D8B030D-6E8A-4147-A177-3AD203B41FA5}">
                      <a16:colId xmlns:a16="http://schemas.microsoft.com/office/drawing/2014/main" val="339365192"/>
                    </a:ext>
                  </a:extLst>
                </a:gridCol>
                <a:gridCol w="987551">
                  <a:extLst>
                    <a:ext uri="{9D8B030D-6E8A-4147-A177-3AD203B41FA5}">
                      <a16:colId xmlns:a16="http://schemas.microsoft.com/office/drawing/2014/main" val="3983487962"/>
                    </a:ext>
                  </a:extLst>
                </a:gridCol>
                <a:gridCol w="493776">
                  <a:extLst>
                    <a:ext uri="{9D8B030D-6E8A-4147-A177-3AD203B41FA5}">
                      <a16:colId xmlns:a16="http://schemas.microsoft.com/office/drawing/2014/main" val="391065947"/>
                    </a:ext>
                  </a:extLst>
                </a:gridCol>
                <a:gridCol w="493776">
                  <a:extLst>
                    <a:ext uri="{9D8B030D-6E8A-4147-A177-3AD203B41FA5}">
                      <a16:colId xmlns:a16="http://schemas.microsoft.com/office/drawing/2014/main" val="2549434416"/>
                    </a:ext>
                  </a:extLst>
                </a:gridCol>
                <a:gridCol w="493776">
                  <a:extLst>
                    <a:ext uri="{9D8B030D-6E8A-4147-A177-3AD203B41FA5}">
                      <a16:colId xmlns:a16="http://schemas.microsoft.com/office/drawing/2014/main" val="2440807806"/>
                    </a:ext>
                  </a:extLst>
                </a:gridCol>
                <a:gridCol w="493776">
                  <a:extLst>
                    <a:ext uri="{9D8B030D-6E8A-4147-A177-3AD203B41FA5}">
                      <a16:colId xmlns:a16="http://schemas.microsoft.com/office/drawing/2014/main" val="1985453787"/>
                    </a:ext>
                  </a:extLst>
                </a:gridCol>
                <a:gridCol w="493776">
                  <a:extLst>
                    <a:ext uri="{9D8B030D-6E8A-4147-A177-3AD203B41FA5}">
                      <a16:colId xmlns:a16="http://schemas.microsoft.com/office/drawing/2014/main" val="3206618031"/>
                    </a:ext>
                  </a:extLst>
                </a:gridCol>
                <a:gridCol w="740664">
                  <a:extLst>
                    <a:ext uri="{9D8B030D-6E8A-4147-A177-3AD203B41FA5}">
                      <a16:colId xmlns:a16="http://schemas.microsoft.com/office/drawing/2014/main" val="2114170731"/>
                    </a:ext>
                  </a:extLst>
                </a:gridCol>
                <a:gridCol w="740664">
                  <a:extLst>
                    <a:ext uri="{9D8B030D-6E8A-4147-A177-3AD203B41FA5}">
                      <a16:colId xmlns:a16="http://schemas.microsoft.com/office/drawing/2014/main" val="579304621"/>
                    </a:ext>
                  </a:extLst>
                </a:gridCol>
                <a:gridCol w="493776">
                  <a:extLst>
                    <a:ext uri="{9D8B030D-6E8A-4147-A177-3AD203B41FA5}">
                      <a16:colId xmlns:a16="http://schemas.microsoft.com/office/drawing/2014/main" val="36549852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Vues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Moy. Vue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Tx completion</a:t>
                      </a:r>
                    </a:p>
                  </a:txBody>
                  <a:tcPr/>
                </a:tc>
                <a:extLst>
                  <a:ext uri="{0D108BD9-81ED-4DB2-BD59-A6C34878D82A}">
                    <a16:rowId xmlns:a16="http://schemas.microsoft.com/office/drawing/2014/main" val="11510965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Facebook Reels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Facebook ReelsRFI </a:t>
                      </a:r>
                      <a:r>
                        <a:rPr kumimoji="0" lang="az-Cyrl-AZ" sz="1000" b="1" i="0" u="none" strike="noStrike" kern="1200" cap="none" spc="0" normalizeH="0" baseline="0" noProof="0">
                          <a:ln>
                            <a:noFill/>
                          </a:ln>
                          <a:solidFill>
                            <a:prstClr val="black"/>
                          </a:solidFill>
                          <a:effectLst/>
                          <a:uLnTx/>
                          <a:uFillTx/>
                          <a:latin typeface="Calibri"/>
                          <a:ea typeface="+mn-ea"/>
                          <a:cs typeface="+mn-cs"/>
                        </a:rPr>
                        <a:t>Українською - 2025-10-07 07:00:54</a:t>
                      </a:r>
                      <a:r>
                        <a:rPr kumimoji="0" lang="az-Cyrl-AZ" sz="1000" b="0" i="0" u="none" strike="noStrike" kern="1200" cap="none" spc="0" normalizeH="0" baseline="0" noProof="0">
                          <a:ln>
                            <a:noFill/>
                          </a:ln>
                          <a:solidFill>
                            <a:prstClr val="black"/>
                          </a:solidFill>
                          <a:effectLst/>
                          <a:uLnTx/>
                          <a:uFillTx/>
                          <a:latin typeface="Calibri"/>
                          <a:ea typeface="+mn-ea"/>
                          <a:cs typeface="+mn-cs"/>
                        </a:rPr>
                        <a:t>
 «Боже мій! Невже це...», — щиросердна реакція популярного французького блогера @</a:t>
                      </a:r>
                      <a:r>
                        <a:rPr kumimoji="0" lang="en-US" sz="1000" b="0" i="0" u="none" strike="noStrike" kern="1200" cap="none" spc="0" normalizeH="0" baseline="0" noProof="0">
                          <a:ln>
                            <a:noFill/>
                          </a:ln>
                          <a:solidFill>
                            <a:prstClr val="black"/>
                          </a:solidFill>
                          <a:effectLst/>
                          <a:uLnTx/>
                          <a:uFillTx/>
                          <a:latin typeface="Calibri"/>
                          <a:ea typeface="+mn-ea"/>
                          <a:cs typeface="+mn-cs"/>
                        </a:rPr>
                        <a:t>xavier_peuravion </a:t>
                      </a:r>
                      <a:r>
                        <a:rPr kumimoji="0" lang="az-Cyrl-AZ" sz="1000" b="0" i="0" u="none" strike="noStrike" kern="1200" cap="none" spc="0" normalizeH="0" baseline="0" noProof="0">
                          <a:ln>
                            <a:noFill/>
                          </a:ln>
                          <a:solidFill>
                            <a:prstClr val="black"/>
                          </a:solidFill>
                          <a:effectLst/>
                          <a:uLnTx/>
                          <a:uFillTx/>
                          <a:latin typeface="Calibri"/>
                          <a:ea typeface="+mn-ea"/>
                          <a:cs typeface="+mn-cs"/>
                        </a:rPr>
                        <a:t>завірусилася в соціальних мережах. Що саме збурило фантазію чоловіка — дивіться у відео ⤴️
———
Відео перекладене українською редакцією </a:t>
                      </a:r>
                      <a:r>
                        <a:rPr kumimoji="0" lang="en-US" sz="1000" b="0" i="0" u="none" strike="noStrike" kern="1200" cap="none" spc="0" normalizeH="0" baseline="0" noProof="0">
                          <a:ln>
                            <a:noFill/>
                          </a:ln>
                          <a:solidFill>
                            <a:prstClr val="black"/>
                          </a:solidFill>
                          <a:effectLst/>
                          <a:uLnTx/>
                          <a:uFillTx/>
                          <a:latin typeface="Calibri"/>
                          <a:ea typeface="+mn-ea"/>
                          <a:cs typeface="+mn-cs"/>
                        </a:rPr>
                        <a:t>RFI </a:t>
                      </a:r>
                      <a:r>
                        <a:rPr kumimoji="0" lang="az-Cyrl-AZ" sz="1000" b="0" i="0" u="none" strike="noStrike" kern="1200" cap="none" spc="0" normalizeH="0" baseline="0" noProof="0">
                          <a:ln>
                            <a:noFill/>
                          </a:ln>
                          <a:solidFill>
                            <a:prstClr val="black"/>
                          </a:solidFill>
                          <a:effectLst/>
                          <a:uLnTx/>
                          <a:uFillTx/>
                          <a:latin typeface="Calibri"/>
                          <a:ea typeface="+mn-ea"/>
                          <a:cs typeface="+mn-cs"/>
                        </a:rPr>
                        <a:t>публікується за згодою автора.
#</a:t>
                      </a:r>
                      <a:r>
                        <a:rPr kumimoji="0" lang="en-US" sz="1000" b="0" i="0" u="none" strike="noStrike" kern="1200" cap="none" spc="0" normalizeH="0" baseline="0" noProof="0">
                          <a:ln>
                            <a:noFill/>
                          </a:ln>
                          <a:solidFill>
                            <a:prstClr val="black"/>
                          </a:solidFill>
                          <a:effectLst/>
                          <a:uLnTx/>
                          <a:uFillTx/>
                          <a:latin typeface="Calibri"/>
                          <a:ea typeface="+mn-ea"/>
                          <a:cs typeface="+mn-cs"/>
                        </a:rPr>
                        <a:t>rfi</a:t>
                      </a:r>
                      <a:r>
                        <a:rPr kumimoji="0" lang="az-Cyrl-AZ" sz="1000" b="0" i="0" u="none" strike="noStrike" kern="1200" cap="none" spc="0" normalizeH="0" baseline="0" noProof="0">
                          <a:ln>
                            <a:noFill/>
                          </a:ln>
                          <a:solidFill>
                            <a:prstClr val="black"/>
                          </a:solidFill>
                          <a:effectLst/>
                          <a:uLnTx/>
                          <a:uFillTx/>
                          <a:latin typeface="Calibri"/>
                          <a:ea typeface="+mn-ea"/>
                          <a:cs typeface="+mn-cs"/>
                        </a:rPr>
                        <a:t>україна #</a:t>
                      </a:r>
                      <a:r>
                        <a:rPr kumimoji="0" lang="en-US" sz="1000" b="0" i="0" u="none" strike="noStrike" kern="1200" cap="none" spc="0" normalizeH="0" baseline="0" noProof="0">
                          <a:ln>
                            <a:noFill/>
                          </a:ln>
                          <a:solidFill>
                            <a:prstClr val="black"/>
                          </a:solidFill>
                          <a:effectLst/>
                          <a:uLnTx/>
                          <a:uFillTx/>
                          <a:latin typeface="Calibri"/>
                          <a:ea typeface="+mn-ea"/>
                          <a:cs typeface="+mn-cs"/>
                        </a:rPr>
                        <a:t>bibliothequenationale #ukraine #moscovia #</a:t>
                      </a:r>
                      <a:r>
                        <a:rPr kumimoji="0" lang="az-Cyrl-AZ" sz="1000" b="0" i="0" u="none" strike="noStrike" kern="1200" cap="none" spc="0" normalizeH="0" baseline="0" noProof="0">
                          <a:ln>
                            <a:noFill/>
                          </a:ln>
                          <a:solidFill>
                            <a:prstClr val="black"/>
                          </a:solidFill>
                          <a:effectLst/>
                          <a:uLnTx/>
                          <a:uFillTx/>
                          <a:latin typeface="Calibri"/>
                          <a:ea typeface="+mn-ea"/>
                          <a:cs typeface="+mn-cs"/>
                        </a:rPr>
                        <a:t>московія #росія #україна</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https://quintly-eu-image-storage.s3.amazonaws.com/f7ef8ece4fd6831e3a1a864903c87812/d78d36f8703042fb492218a1e1adf854.jpg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94784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1639364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1207535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1471718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40.658205430933 %</a:t>
                      </a:r>
                    </a:p>
                  </a:txBody>
                  <a:tcPr/>
                </a:tc>
                <a:extLst>
                  <a:ext uri="{0D108BD9-81ED-4DB2-BD59-A6C34878D82A}">
                    <a16:rowId xmlns:a16="http://schemas.microsoft.com/office/drawing/2014/main" val="405737749"/>
                  </a:ext>
                </a:extLst>
              </a:tr>
            </a:tbl>
          </a:graphicData>
        </a:graphic>
      </p:graphicFrame>
      <p:sp>
        <p:nvSpPr>
          <p:cNvPr id="4" name="Text Placeholder 3">
            <a:extLst>
              <a:ext uri="{FF2B5EF4-FFF2-40B4-BE49-F238E27FC236}">
                <a16:creationId xmlns:a16="http://schemas.microsoft.com/office/drawing/2014/main" id="{68180247-B864-41CA-ADE7-DF1080C04B83}"/>
              </a:ext>
            </a:extLst>
          </p:cNvPr>
          <p:cNvSpPr>
            <a:spLocks noGrp="1"/>
          </p:cNvSpPr>
          <p:nvPr>
            <p:ph type="body" sz="quarter" idx="14"/>
          </p:nvPr>
        </p:nvSpPr>
        <p:spPr/>
        <p:txBody>
          <a:bodyPr/>
          <a:lstStyle/>
          <a:p>
            <a:r>
              <a:rPr lang="en-US"/>
              <a:t>05/01/2025 - 10/31/2025</a:t>
            </a:r>
          </a:p>
        </p:txBody>
      </p:sp>
    </p:spTree>
    <p:extLst>
      <p:ext uri="{BB962C8B-B14F-4D97-AF65-F5344CB8AC3E}">
        <p14:creationId xmlns:p14="http://schemas.microsoft.com/office/powerpoint/2010/main" val="36203746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FB1119-77E5-4D49-BDB1-40A7D873C1C8}"/>
              </a:ext>
            </a:extLst>
          </p:cNvPr>
          <p:cNvSpPr>
            <a:spLocks noGrp="1"/>
          </p:cNvSpPr>
          <p:nvPr>
            <p:ph type="title"/>
          </p:nvPr>
        </p:nvSpPr>
        <p:spPr/>
        <p:txBody>
          <a:bodyPr/>
          <a:lstStyle/>
          <a:p>
            <a:r>
              <a:rPr lang="en-US"/>
              <a:t>Overall All Posts (Eng,Imp,Reach) | 6 profiles - 6 of 26</a:t>
            </a:r>
          </a:p>
        </p:txBody>
      </p:sp>
      <p:graphicFrame>
        <p:nvGraphicFramePr>
          <p:cNvPr id="5" name="Table Placeholder 4">
            <a:extLst>
              <a:ext uri="{FF2B5EF4-FFF2-40B4-BE49-F238E27FC236}">
                <a16:creationId xmlns:a16="http://schemas.microsoft.com/office/drawing/2014/main" id="{F2A2FFDE-B846-469D-80D4-A3D96D229947}"/>
              </a:ext>
            </a:extLst>
          </p:cNvPr>
          <p:cNvGraphicFramePr>
            <a:graphicFrameLocks noGrp="1"/>
          </p:cNvGraphicFramePr>
          <p:nvPr>
            <p:ph type="tbl" sz="quarter" idx="13"/>
            <p:extLst>
              <p:ext uri="{D42A27DB-BD31-4B8C-83A1-F6EECF244321}">
                <p14:modId xmlns:p14="http://schemas.microsoft.com/office/powerpoint/2010/main" val="41709394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
                  <a:extLst>
                    <a:ext uri="{9D8B030D-6E8A-4147-A177-3AD203B41FA5}">
                      <a16:colId xmlns:a16="http://schemas.microsoft.com/office/drawing/2014/main" val="4162628921"/>
                    </a:ext>
                  </a:extLst>
                </a:gridCol>
                <a:gridCol w="1728215">
                  <a:extLst>
                    <a:ext uri="{9D8B030D-6E8A-4147-A177-3AD203B41FA5}">
                      <a16:colId xmlns:a16="http://schemas.microsoft.com/office/drawing/2014/main" val="1338645787"/>
                    </a:ext>
                  </a:extLst>
                </a:gridCol>
                <a:gridCol w="987551">
                  <a:extLst>
                    <a:ext uri="{9D8B030D-6E8A-4147-A177-3AD203B41FA5}">
                      <a16:colId xmlns:a16="http://schemas.microsoft.com/office/drawing/2014/main" val="3311983928"/>
                    </a:ext>
                  </a:extLst>
                </a:gridCol>
                <a:gridCol w="493776">
                  <a:extLst>
                    <a:ext uri="{9D8B030D-6E8A-4147-A177-3AD203B41FA5}">
                      <a16:colId xmlns:a16="http://schemas.microsoft.com/office/drawing/2014/main" val="1290993758"/>
                    </a:ext>
                  </a:extLst>
                </a:gridCol>
                <a:gridCol w="493776">
                  <a:extLst>
                    <a:ext uri="{9D8B030D-6E8A-4147-A177-3AD203B41FA5}">
                      <a16:colId xmlns:a16="http://schemas.microsoft.com/office/drawing/2014/main" val="548593558"/>
                    </a:ext>
                  </a:extLst>
                </a:gridCol>
                <a:gridCol w="493776">
                  <a:extLst>
                    <a:ext uri="{9D8B030D-6E8A-4147-A177-3AD203B41FA5}">
                      <a16:colId xmlns:a16="http://schemas.microsoft.com/office/drawing/2014/main" val="2128784966"/>
                    </a:ext>
                  </a:extLst>
                </a:gridCol>
                <a:gridCol w="493776">
                  <a:extLst>
                    <a:ext uri="{9D8B030D-6E8A-4147-A177-3AD203B41FA5}">
                      <a16:colId xmlns:a16="http://schemas.microsoft.com/office/drawing/2014/main" val="2139327045"/>
                    </a:ext>
                  </a:extLst>
                </a:gridCol>
                <a:gridCol w="493776">
                  <a:extLst>
                    <a:ext uri="{9D8B030D-6E8A-4147-A177-3AD203B41FA5}">
                      <a16:colId xmlns:a16="http://schemas.microsoft.com/office/drawing/2014/main" val="358835588"/>
                    </a:ext>
                  </a:extLst>
                </a:gridCol>
                <a:gridCol w="740664">
                  <a:extLst>
                    <a:ext uri="{9D8B030D-6E8A-4147-A177-3AD203B41FA5}">
                      <a16:colId xmlns:a16="http://schemas.microsoft.com/office/drawing/2014/main" val="12288993"/>
                    </a:ext>
                  </a:extLst>
                </a:gridCol>
                <a:gridCol w="740664">
                  <a:extLst>
                    <a:ext uri="{9D8B030D-6E8A-4147-A177-3AD203B41FA5}">
                      <a16:colId xmlns:a16="http://schemas.microsoft.com/office/drawing/2014/main" val="3935657317"/>
                    </a:ext>
                  </a:extLst>
                </a:gridCol>
                <a:gridCol w="493776">
                  <a:extLst>
                    <a:ext uri="{9D8B030D-6E8A-4147-A177-3AD203B41FA5}">
                      <a16:colId xmlns:a16="http://schemas.microsoft.com/office/drawing/2014/main" val="36732756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Vues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Moy. Vue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Tx completion</a:t>
                      </a:r>
                    </a:p>
                  </a:txBody>
                  <a:tcPr/>
                </a:tc>
                <a:extLst>
                  <a:ext uri="{0D108BD9-81ED-4DB2-BD59-A6C34878D82A}">
                    <a16:rowId xmlns:a16="http://schemas.microsoft.com/office/drawing/2014/main" val="20361400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Facebook Reels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Facebook ReelsRFI </a:t>
                      </a:r>
                      <a:r>
                        <a:rPr kumimoji="0" lang="az-Cyrl-AZ" sz="1000" b="1" i="0" u="none" strike="noStrike" kern="1200" cap="none" spc="0" normalizeH="0" baseline="0" noProof="0">
                          <a:ln>
                            <a:noFill/>
                          </a:ln>
                          <a:solidFill>
                            <a:prstClr val="black"/>
                          </a:solidFill>
                          <a:effectLst/>
                          <a:uLnTx/>
                          <a:uFillTx/>
                          <a:latin typeface="Calibri"/>
                          <a:ea typeface="+mn-ea"/>
                          <a:cs typeface="+mn-cs"/>
                        </a:rPr>
                        <a:t>Українською - 2025-10-02 08:00:13</a:t>
                      </a:r>
                      <a:r>
                        <a:rPr kumimoji="0" lang="az-Cyrl-AZ" sz="1000" b="0" i="0" u="none" strike="noStrike" kern="1200" cap="none" spc="0" normalizeH="0" baseline="0" noProof="0">
                          <a:ln>
                            <a:noFill/>
                          </a:ln>
                          <a:solidFill>
                            <a:prstClr val="black"/>
                          </a:solidFill>
                          <a:effectLst/>
                          <a:uLnTx/>
                          <a:uFillTx/>
                          <a:latin typeface="Calibri"/>
                          <a:ea typeface="+mn-ea"/>
                          <a:cs typeface="+mn-cs"/>
                        </a:rPr>
                        <a:t>
 </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z-Cyrl-AZ" sz="1000" b="0" i="0" u="none" strike="noStrike" kern="1200" cap="none" spc="0" normalizeH="0" baseline="0" noProof="0">
                          <a:ln>
                            <a:noFill/>
                          </a:ln>
                          <a:solidFill>
                            <a:prstClr val="black"/>
                          </a:solidFill>
                          <a:effectLst/>
                          <a:uLnTx/>
                          <a:uFillTx/>
                          <a:latin typeface="Calibri"/>
                          <a:ea typeface="+mn-ea"/>
                          <a:cs typeface="+mn-cs"/>
                        </a:rPr>
                        <a:t>Росіяни окупували її місто, коли їй було п’ять. Тепер окупанти готують з неї військову 
Олександра з Макіївки опинилася у Владивостоці, де з неї роблять «курсанта» мілітаризованого руху центру «Воїн». Вона одна з десятків тисяч українських дітей, які стали учасниками пропагандистських програм РФ, розповідає благодійна організація </a:t>
                      </a:r>
                      <a:r>
                        <a:rPr kumimoji="0" lang="en-US" sz="1000" b="0" i="0" u="none" strike="noStrike" kern="1200" cap="none" spc="0" normalizeH="0" baseline="0" noProof="0">
                          <a:ln>
                            <a:noFill/>
                          </a:ln>
                          <a:solidFill>
                            <a:prstClr val="black"/>
                          </a:solidFill>
                          <a:effectLst/>
                          <a:uLnTx/>
                          <a:uFillTx/>
                          <a:latin typeface="Calibri"/>
                          <a:ea typeface="+mn-ea"/>
                          <a:cs typeface="+mn-cs"/>
                        </a:rPr>
                        <a:t>Save Ukraine. </a:t>
                      </a:r>
                      <a:r>
                        <a:rPr kumimoji="0" lang="az-Cyrl-AZ" sz="1000" b="0" i="0" u="none" strike="noStrike" kern="1200" cap="none" spc="0" normalizeH="0" baseline="0" noProof="0">
                          <a:ln>
                            <a:noFill/>
                          </a:ln>
                          <a:solidFill>
                            <a:prstClr val="black"/>
                          </a:solidFill>
                          <a:effectLst/>
                          <a:uLnTx/>
                          <a:uFillTx/>
                          <a:latin typeface="Calibri"/>
                          <a:ea typeface="+mn-ea"/>
                          <a:cs typeface="+mn-cs"/>
                        </a:rPr>
                        <a:t>Їх вчать керувати дронами, відправляють за тисячі кілометрів від дому та презентують Путіну у військовій формі як «успішний проєкт».  
Як РФ робить українських дітей фактично невидимими для пошуку, в інтерв’ю </a:t>
                      </a:r>
                      <a:r>
                        <a:rPr kumimoji="0" lang="en-US" sz="1000" b="0" i="0" u="none" strike="noStrike" kern="1200" cap="none" spc="0" normalizeH="0" baseline="0" noProof="0">
                          <a:ln>
                            <a:noFill/>
                          </a:ln>
                          <a:solidFill>
                            <a:prstClr val="black"/>
                          </a:solidFill>
                          <a:effectLst/>
                          <a:uLnTx/>
                          <a:uFillTx/>
                          <a:latin typeface="Calibri"/>
                          <a:ea typeface="+mn-ea"/>
                          <a:cs typeface="+mn-cs"/>
                        </a:rPr>
                        <a:t>RFI </a:t>
                      </a:r>
                      <a:r>
                        <a:rPr kumimoji="0" lang="az-Cyrl-AZ" sz="1000" b="0" i="0" u="none" strike="noStrike" kern="1200" cap="none" spc="0" normalizeH="0" baseline="0" noProof="0">
                          <a:ln>
                            <a:noFill/>
                          </a:ln>
                          <a:solidFill>
                            <a:prstClr val="black"/>
                          </a:solidFill>
                          <a:effectLst/>
                          <a:uLnTx/>
                          <a:uFillTx/>
                          <a:latin typeface="Calibri"/>
                          <a:ea typeface="+mn-ea"/>
                          <a:cs typeface="+mn-cs"/>
                        </a:rPr>
                        <a:t>Українською розповідала радниця-уповноважена Президента України з прав дитини та дитячої реабілітації Дар'я Герасимчук.  
</a:t>
                      </a:r>
                      <a:r>
                        <a:rPr kumimoji="0" lang="en-US" sz="1000" b="0" i="0" u="none" strike="noStrike" kern="1200" cap="none" spc="0" normalizeH="0" baseline="0" noProof="0">
                          <a:ln>
                            <a:noFill/>
                          </a:ln>
                          <a:solidFill>
                            <a:prstClr val="black"/>
                          </a:solidFill>
                          <a:effectLst/>
                          <a:uLnTx/>
                          <a:uFillTx/>
                          <a:latin typeface="Calibri"/>
                          <a:ea typeface="+mn-ea"/>
                          <a:cs typeface="+mn-cs"/>
                        </a:rPr>
                        <a:t>👉</a:t>
                      </a:r>
                      <a:r>
                        <a:rPr kumimoji="0" lang="az-Cyrl-AZ" sz="1000" b="0" i="0" u="none" strike="noStrike" kern="1200" cap="none" spc="0" normalizeH="0" baseline="0" noProof="0">
                          <a:ln>
                            <a:noFill/>
                          </a:ln>
                          <a:solidFill>
                            <a:prstClr val="black"/>
                          </a:solidFill>
                          <a:effectLst/>
                          <a:uLnTx/>
                          <a:uFillTx/>
                          <a:latin typeface="Calibri"/>
                          <a:ea typeface="+mn-ea"/>
                          <a:cs typeface="+mn-cs"/>
                        </a:rPr>
                        <a:t>Докладніше читайте тут: </a:t>
                      </a:r>
                      <a:r>
                        <a:rPr kumimoji="0" lang="en-US" sz="1000" b="0" i="0" u="none" strike="noStrike" kern="1200" cap="none" spc="0" normalizeH="0" baseline="0" noProof="0">
                          <a:ln>
                            <a:noFill/>
                          </a:ln>
                          <a:solidFill>
                            <a:prstClr val="black"/>
                          </a:solidFill>
                          <a:effectLst/>
                          <a:uLnTx/>
                          <a:uFillTx/>
                          <a:latin typeface="Calibri"/>
                          <a:ea typeface="+mn-ea"/>
                          <a:cs typeface="+mn-cs"/>
                        </a:rPr>
                        <a:t>https://rfi.my/Btyz 
📹 Save Ukraine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https://quintly-eu-image-storage.s3.amazonaws.com/f7ef8ece4fd6831e3a1a864903c87812/b55b9bea218edab1d313cd3ff3b5757c.jpg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51956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1566932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1281079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1381788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25.906417481841 %</a:t>
                      </a:r>
                    </a:p>
                  </a:txBody>
                  <a:tcPr/>
                </a:tc>
                <a:extLst>
                  <a:ext uri="{0D108BD9-81ED-4DB2-BD59-A6C34878D82A}">
                    <a16:rowId xmlns:a16="http://schemas.microsoft.com/office/drawing/2014/main" val="83767709"/>
                  </a:ext>
                </a:extLst>
              </a:tr>
            </a:tbl>
          </a:graphicData>
        </a:graphic>
      </p:graphicFrame>
      <p:sp>
        <p:nvSpPr>
          <p:cNvPr id="4" name="Text Placeholder 3">
            <a:extLst>
              <a:ext uri="{FF2B5EF4-FFF2-40B4-BE49-F238E27FC236}">
                <a16:creationId xmlns:a16="http://schemas.microsoft.com/office/drawing/2014/main" id="{14851F9A-6D1E-4AE7-94A2-FF6835D589A8}"/>
              </a:ext>
            </a:extLst>
          </p:cNvPr>
          <p:cNvSpPr>
            <a:spLocks noGrp="1"/>
          </p:cNvSpPr>
          <p:nvPr>
            <p:ph type="body" sz="quarter" idx="14"/>
          </p:nvPr>
        </p:nvSpPr>
        <p:spPr/>
        <p:txBody>
          <a:bodyPr/>
          <a:lstStyle/>
          <a:p>
            <a:r>
              <a:rPr lang="en-US"/>
              <a:t>05/01/2025 - 10/31/2025</a:t>
            </a:r>
          </a:p>
        </p:txBody>
      </p:sp>
    </p:spTree>
    <p:extLst>
      <p:ext uri="{BB962C8B-B14F-4D97-AF65-F5344CB8AC3E}">
        <p14:creationId xmlns:p14="http://schemas.microsoft.com/office/powerpoint/2010/main" val="31697997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D235F3-362C-4450-AA7E-E56DB8F23B92}"/>
              </a:ext>
            </a:extLst>
          </p:cNvPr>
          <p:cNvSpPr>
            <a:spLocks noGrp="1"/>
          </p:cNvSpPr>
          <p:nvPr>
            <p:ph type="title"/>
          </p:nvPr>
        </p:nvSpPr>
        <p:spPr/>
        <p:txBody>
          <a:bodyPr/>
          <a:lstStyle/>
          <a:p>
            <a:r>
              <a:rPr lang="en-US"/>
              <a:t>Overall All Posts (Eng,Imp,Reach) | 6 profiles - 7 of 26</a:t>
            </a:r>
          </a:p>
        </p:txBody>
      </p:sp>
      <p:graphicFrame>
        <p:nvGraphicFramePr>
          <p:cNvPr id="5" name="Table Placeholder 4">
            <a:extLst>
              <a:ext uri="{FF2B5EF4-FFF2-40B4-BE49-F238E27FC236}">
                <a16:creationId xmlns:a16="http://schemas.microsoft.com/office/drawing/2014/main" id="{68A16A3F-E026-4700-BB43-F0184A051CE8}"/>
              </a:ext>
            </a:extLst>
          </p:cNvPr>
          <p:cNvGraphicFramePr>
            <a:graphicFrameLocks noGrp="1"/>
          </p:cNvGraphicFramePr>
          <p:nvPr>
            <p:ph type="tbl" sz="quarter" idx="13"/>
            <p:extLst>
              <p:ext uri="{D42A27DB-BD31-4B8C-83A1-F6EECF244321}">
                <p14:modId xmlns:p14="http://schemas.microsoft.com/office/powerpoint/2010/main" val="32526417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
                  <a:extLst>
                    <a:ext uri="{9D8B030D-6E8A-4147-A177-3AD203B41FA5}">
                      <a16:colId xmlns:a16="http://schemas.microsoft.com/office/drawing/2014/main" val="996838774"/>
                    </a:ext>
                  </a:extLst>
                </a:gridCol>
                <a:gridCol w="1728215">
                  <a:extLst>
                    <a:ext uri="{9D8B030D-6E8A-4147-A177-3AD203B41FA5}">
                      <a16:colId xmlns:a16="http://schemas.microsoft.com/office/drawing/2014/main" val="2133678315"/>
                    </a:ext>
                  </a:extLst>
                </a:gridCol>
                <a:gridCol w="987551">
                  <a:extLst>
                    <a:ext uri="{9D8B030D-6E8A-4147-A177-3AD203B41FA5}">
                      <a16:colId xmlns:a16="http://schemas.microsoft.com/office/drawing/2014/main" val="3489322587"/>
                    </a:ext>
                  </a:extLst>
                </a:gridCol>
                <a:gridCol w="493776">
                  <a:extLst>
                    <a:ext uri="{9D8B030D-6E8A-4147-A177-3AD203B41FA5}">
                      <a16:colId xmlns:a16="http://schemas.microsoft.com/office/drawing/2014/main" val="4014881094"/>
                    </a:ext>
                  </a:extLst>
                </a:gridCol>
                <a:gridCol w="493776">
                  <a:extLst>
                    <a:ext uri="{9D8B030D-6E8A-4147-A177-3AD203B41FA5}">
                      <a16:colId xmlns:a16="http://schemas.microsoft.com/office/drawing/2014/main" val="2821124093"/>
                    </a:ext>
                  </a:extLst>
                </a:gridCol>
                <a:gridCol w="493776">
                  <a:extLst>
                    <a:ext uri="{9D8B030D-6E8A-4147-A177-3AD203B41FA5}">
                      <a16:colId xmlns:a16="http://schemas.microsoft.com/office/drawing/2014/main" val="933192326"/>
                    </a:ext>
                  </a:extLst>
                </a:gridCol>
                <a:gridCol w="493776">
                  <a:extLst>
                    <a:ext uri="{9D8B030D-6E8A-4147-A177-3AD203B41FA5}">
                      <a16:colId xmlns:a16="http://schemas.microsoft.com/office/drawing/2014/main" val="880250924"/>
                    </a:ext>
                  </a:extLst>
                </a:gridCol>
                <a:gridCol w="493776">
                  <a:extLst>
                    <a:ext uri="{9D8B030D-6E8A-4147-A177-3AD203B41FA5}">
                      <a16:colId xmlns:a16="http://schemas.microsoft.com/office/drawing/2014/main" val="942822139"/>
                    </a:ext>
                  </a:extLst>
                </a:gridCol>
                <a:gridCol w="740664">
                  <a:extLst>
                    <a:ext uri="{9D8B030D-6E8A-4147-A177-3AD203B41FA5}">
                      <a16:colId xmlns:a16="http://schemas.microsoft.com/office/drawing/2014/main" val="1231515144"/>
                    </a:ext>
                  </a:extLst>
                </a:gridCol>
                <a:gridCol w="740664">
                  <a:extLst>
                    <a:ext uri="{9D8B030D-6E8A-4147-A177-3AD203B41FA5}">
                      <a16:colId xmlns:a16="http://schemas.microsoft.com/office/drawing/2014/main" val="1214478661"/>
                    </a:ext>
                  </a:extLst>
                </a:gridCol>
                <a:gridCol w="493776">
                  <a:extLst>
                    <a:ext uri="{9D8B030D-6E8A-4147-A177-3AD203B41FA5}">
                      <a16:colId xmlns:a16="http://schemas.microsoft.com/office/drawing/2014/main" val="11428239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Vues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Moy. Vue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Tx completion</a:t>
                      </a:r>
                    </a:p>
                  </a:txBody>
                  <a:tcPr/>
                </a:tc>
                <a:extLst>
                  <a:ext uri="{0D108BD9-81ED-4DB2-BD59-A6C34878D82A}">
                    <a16:rowId xmlns:a16="http://schemas.microsoft.com/office/drawing/2014/main" val="31008473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Facebook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Facebook RFI </a:t>
                      </a:r>
                      <a:r>
                        <a:rPr kumimoji="0" lang="az-Cyrl-AZ" sz="1000" b="1" i="0" u="none" strike="noStrike" kern="1200" cap="none" spc="0" normalizeH="0" baseline="0" noProof="0">
                          <a:ln>
                            <a:noFill/>
                          </a:ln>
                          <a:solidFill>
                            <a:prstClr val="black"/>
                          </a:solidFill>
                          <a:effectLst/>
                          <a:uLnTx/>
                          <a:uFillTx/>
                          <a:latin typeface="Calibri"/>
                          <a:ea typeface="+mn-ea"/>
                          <a:cs typeface="+mn-cs"/>
                        </a:rPr>
                        <a:t>Українською - 2025-10-02 08:00:20</a:t>
                      </a:r>
                      <a:r>
                        <a:rPr kumimoji="0" lang="az-Cyrl-AZ" sz="1000" b="0" i="0" u="none" strike="noStrike" kern="1200" cap="none" spc="0" normalizeH="0" baseline="0" noProof="0">
                          <a:ln>
                            <a:noFill/>
                          </a:ln>
                          <a:solidFill>
                            <a:prstClr val="black"/>
                          </a:solidFill>
                          <a:effectLst/>
                          <a:uLnTx/>
                          <a:uFillTx/>
                          <a:latin typeface="Calibri"/>
                          <a:ea typeface="+mn-ea"/>
                          <a:cs typeface="+mn-cs"/>
                        </a:rPr>
                        <a:t>
 </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z-Cyrl-AZ" sz="1000" b="0" i="0" u="none" strike="noStrike" kern="1200" cap="none" spc="0" normalizeH="0" baseline="0" noProof="0">
                          <a:ln>
                            <a:noFill/>
                          </a:ln>
                          <a:solidFill>
                            <a:prstClr val="black"/>
                          </a:solidFill>
                          <a:effectLst/>
                          <a:uLnTx/>
                          <a:uFillTx/>
                          <a:latin typeface="Calibri"/>
                          <a:ea typeface="+mn-ea"/>
                          <a:cs typeface="+mn-cs"/>
                        </a:rPr>
                        <a:t>Росіяни окупували її місто, коли їй було п’ять. Тепер окупанти готують з неї військову 
Олександра з Макіївки опинилася у Владивостоці, де з неї роблять «курсанта» мілітаризованого руху центру «Воїн». Вона одна з десятків тисяч українських дітей, які стали учасниками пропагандистських програм РФ, розповідає благодійна організація </a:t>
                      </a:r>
                      <a:r>
                        <a:rPr kumimoji="0" lang="en-US" sz="1000" b="0" i="0" u="none" strike="noStrike" kern="1200" cap="none" spc="0" normalizeH="0" baseline="0" noProof="0">
                          <a:ln>
                            <a:noFill/>
                          </a:ln>
                          <a:solidFill>
                            <a:prstClr val="black"/>
                          </a:solidFill>
                          <a:effectLst/>
                          <a:uLnTx/>
                          <a:uFillTx/>
                          <a:latin typeface="Calibri"/>
                          <a:ea typeface="+mn-ea"/>
                          <a:cs typeface="+mn-cs"/>
                        </a:rPr>
                        <a:t>Save Ukraine. </a:t>
                      </a:r>
                      <a:r>
                        <a:rPr kumimoji="0" lang="az-Cyrl-AZ" sz="1000" b="0" i="0" u="none" strike="noStrike" kern="1200" cap="none" spc="0" normalizeH="0" baseline="0" noProof="0">
                          <a:ln>
                            <a:noFill/>
                          </a:ln>
                          <a:solidFill>
                            <a:prstClr val="black"/>
                          </a:solidFill>
                          <a:effectLst/>
                          <a:uLnTx/>
                          <a:uFillTx/>
                          <a:latin typeface="Calibri"/>
                          <a:ea typeface="+mn-ea"/>
                          <a:cs typeface="+mn-cs"/>
                        </a:rPr>
                        <a:t>Їх вчать керувати дронами, відправляють за тисячі кілометрів від дому та презентують Путіну у військовій формі як «успішний проєкт».  
Як РФ робить українських дітей фактично невидимими для пошуку, в інтерв’ю </a:t>
                      </a:r>
                      <a:r>
                        <a:rPr kumimoji="0" lang="en-US" sz="1000" b="0" i="0" u="none" strike="noStrike" kern="1200" cap="none" spc="0" normalizeH="0" baseline="0" noProof="0">
                          <a:ln>
                            <a:noFill/>
                          </a:ln>
                          <a:solidFill>
                            <a:prstClr val="black"/>
                          </a:solidFill>
                          <a:effectLst/>
                          <a:uLnTx/>
                          <a:uFillTx/>
                          <a:latin typeface="Calibri"/>
                          <a:ea typeface="+mn-ea"/>
                          <a:cs typeface="+mn-cs"/>
                        </a:rPr>
                        <a:t>RFI </a:t>
                      </a:r>
                      <a:r>
                        <a:rPr kumimoji="0" lang="az-Cyrl-AZ" sz="1000" b="0" i="0" u="none" strike="noStrike" kern="1200" cap="none" spc="0" normalizeH="0" baseline="0" noProof="0">
                          <a:ln>
                            <a:noFill/>
                          </a:ln>
                          <a:solidFill>
                            <a:prstClr val="black"/>
                          </a:solidFill>
                          <a:effectLst/>
                          <a:uLnTx/>
                          <a:uFillTx/>
                          <a:latin typeface="Calibri"/>
                          <a:ea typeface="+mn-ea"/>
                          <a:cs typeface="+mn-cs"/>
                        </a:rPr>
                        <a:t>Українською розповідала радниця-уповноважена Президента України з прав дитини та дитячої реабілітації Дар'я Герасимчук.  
</a:t>
                      </a:r>
                      <a:r>
                        <a:rPr kumimoji="0" lang="en-US" sz="1000" b="0" i="0" u="none" strike="noStrike" kern="1200" cap="none" spc="0" normalizeH="0" baseline="0" noProof="0">
                          <a:ln>
                            <a:noFill/>
                          </a:ln>
                          <a:solidFill>
                            <a:prstClr val="black"/>
                          </a:solidFill>
                          <a:effectLst/>
                          <a:uLnTx/>
                          <a:uFillTx/>
                          <a:latin typeface="Calibri"/>
                          <a:ea typeface="+mn-ea"/>
                          <a:cs typeface="+mn-cs"/>
                        </a:rPr>
                        <a:t>👉</a:t>
                      </a:r>
                      <a:r>
                        <a:rPr kumimoji="0" lang="az-Cyrl-AZ" sz="1000" b="0" i="0" u="none" strike="noStrike" kern="1200" cap="none" spc="0" normalizeH="0" baseline="0" noProof="0">
                          <a:ln>
                            <a:noFill/>
                          </a:ln>
                          <a:solidFill>
                            <a:prstClr val="black"/>
                          </a:solidFill>
                          <a:effectLst/>
                          <a:uLnTx/>
                          <a:uFillTx/>
                          <a:latin typeface="Calibri"/>
                          <a:ea typeface="+mn-ea"/>
                          <a:cs typeface="+mn-cs"/>
                        </a:rPr>
                        <a:t>Докладніше читайте тут: </a:t>
                      </a:r>
                      <a:r>
                        <a:rPr kumimoji="0" lang="en-US" sz="1000" b="0" i="0" u="none" strike="noStrike" kern="1200" cap="none" spc="0" normalizeH="0" baseline="0" noProof="0">
                          <a:ln>
                            <a:noFill/>
                          </a:ln>
                          <a:solidFill>
                            <a:prstClr val="black"/>
                          </a:solidFill>
                          <a:effectLst/>
                          <a:uLnTx/>
                          <a:uFillTx/>
                          <a:latin typeface="Calibri"/>
                          <a:ea typeface="+mn-ea"/>
                          <a:cs typeface="+mn-cs"/>
                        </a:rPr>
                        <a:t>https://rfi.my/Btyz 
📹 Save Ukraine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https://quintly-eu-image-storage.s3.amazonaws.com/f7ef8ece4fd6831e3a1a864903c87812/b1a490a5946550f3225af1b7774755a3.jpg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30839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1461097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1273398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971237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26 %</a:t>
                      </a:r>
                    </a:p>
                  </a:txBody>
                  <a:tcPr/>
                </a:tc>
                <a:extLst>
                  <a:ext uri="{0D108BD9-81ED-4DB2-BD59-A6C34878D82A}">
                    <a16:rowId xmlns:a16="http://schemas.microsoft.com/office/drawing/2014/main" val="2037409157"/>
                  </a:ext>
                </a:extLst>
              </a:tr>
            </a:tbl>
          </a:graphicData>
        </a:graphic>
      </p:graphicFrame>
      <p:sp>
        <p:nvSpPr>
          <p:cNvPr id="4" name="Text Placeholder 3">
            <a:extLst>
              <a:ext uri="{FF2B5EF4-FFF2-40B4-BE49-F238E27FC236}">
                <a16:creationId xmlns:a16="http://schemas.microsoft.com/office/drawing/2014/main" id="{D6A62498-8F58-4C5E-95F3-945C06C10F13}"/>
              </a:ext>
            </a:extLst>
          </p:cNvPr>
          <p:cNvSpPr>
            <a:spLocks noGrp="1"/>
          </p:cNvSpPr>
          <p:nvPr>
            <p:ph type="body" sz="quarter" idx="14"/>
          </p:nvPr>
        </p:nvSpPr>
        <p:spPr/>
        <p:txBody>
          <a:bodyPr/>
          <a:lstStyle/>
          <a:p>
            <a:r>
              <a:rPr lang="en-US"/>
              <a:t>05/01/2025 - 10/31/2025</a:t>
            </a:r>
          </a:p>
        </p:txBody>
      </p:sp>
    </p:spTree>
    <p:extLst>
      <p:ext uri="{BB962C8B-B14F-4D97-AF65-F5344CB8AC3E}">
        <p14:creationId xmlns:p14="http://schemas.microsoft.com/office/powerpoint/2010/main" val="28550154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7F4F80-9E44-4A3E-9A49-6F1856A4927A}"/>
              </a:ext>
            </a:extLst>
          </p:cNvPr>
          <p:cNvSpPr>
            <a:spLocks noGrp="1"/>
          </p:cNvSpPr>
          <p:nvPr>
            <p:ph type="title"/>
          </p:nvPr>
        </p:nvSpPr>
        <p:spPr/>
        <p:txBody>
          <a:bodyPr/>
          <a:lstStyle/>
          <a:p>
            <a:r>
              <a:rPr lang="en-US"/>
              <a:t>Overall All Posts (Eng,Imp,Reach) | 6 profiles - 8 of 26</a:t>
            </a:r>
          </a:p>
        </p:txBody>
      </p:sp>
      <p:graphicFrame>
        <p:nvGraphicFramePr>
          <p:cNvPr id="5" name="Table Placeholder 4">
            <a:extLst>
              <a:ext uri="{FF2B5EF4-FFF2-40B4-BE49-F238E27FC236}">
                <a16:creationId xmlns:a16="http://schemas.microsoft.com/office/drawing/2014/main" id="{E22E9D7B-7A0D-4C8B-A5E8-B03BA07729C0}"/>
              </a:ext>
            </a:extLst>
          </p:cNvPr>
          <p:cNvGraphicFramePr>
            <a:graphicFrameLocks noGrp="1"/>
          </p:cNvGraphicFramePr>
          <p:nvPr>
            <p:ph type="tbl" sz="quarter" idx="13"/>
            <p:extLst>
              <p:ext uri="{D42A27DB-BD31-4B8C-83A1-F6EECF244321}">
                <p14:modId xmlns:p14="http://schemas.microsoft.com/office/powerpoint/2010/main" val="41387459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
                  <a:extLst>
                    <a:ext uri="{9D8B030D-6E8A-4147-A177-3AD203B41FA5}">
                      <a16:colId xmlns:a16="http://schemas.microsoft.com/office/drawing/2014/main" val="250097393"/>
                    </a:ext>
                  </a:extLst>
                </a:gridCol>
                <a:gridCol w="1728215">
                  <a:extLst>
                    <a:ext uri="{9D8B030D-6E8A-4147-A177-3AD203B41FA5}">
                      <a16:colId xmlns:a16="http://schemas.microsoft.com/office/drawing/2014/main" val="1266331565"/>
                    </a:ext>
                  </a:extLst>
                </a:gridCol>
                <a:gridCol w="987551">
                  <a:extLst>
                    <a:ext uri="{9D8B030D-6E8A-4147-A177-3AD203B41FA5}">
                      <a16:colId xmlns:a16="http://schemas.microsoft.com/office/drawing/2014/main" val="369100649"/>
                    </a:ext>
                  </a:extLst>
                </a:gridCol>
                <a:gridCol w="493776">
                  <a:extLst>
                    <a:ext uri="{9D8B030D-6E8A-4147-A177-3AD203B41FA5}">
                      <a16:colId xmlns:a16="http://schemas.microsoft.com/office/drawing/2014/main" val="2944154460"/>
                    </a:ext>
                  </a:extLst>
                </a:gridCol>
                <a:gridCol w="493776">
                  <a:extLst>
                    <a:ext uri="{9D8B030D-6E8A-4147-A177-3AD203B41FA5}">
                      <a16:colId xmlns:a16="http://schemas.microsoft.com/office/drawing/2014/main" val="1369784847"/>
                    </a:ext>
                  </a:extLst>
                </a:gridCol>
                <a:gridCol w="493776">
                  <a:extLst>
                    <a:ext uri="{9D8B030D-6E8A-4147-A177-3AD203B41FA5}">
                      <a16:colId xmlns:a16="http://schemas.microsoft.com/office/drawing/2014/main" val="2228800626"/>
                    </a:ext>
                  </a:extLst>
                </a:gridCol>
                <a:gridCol w="493776">
                  <a:extLst>
                    <a:ext uri="{9D8B030D-6E8A-4147-A177-3AD203B41FA5}">
                      <a16:colId xmlns:a16="http://schemas.microsoft.com/office/drawing/2014/main" val="512670601"/>
                    </a:ext>
                  </a:extLst>
                </a:gridCol>
                <a:gridCol w="493776">
                  <a:extLst>
                    <a:ext uri="{9D8B030D-6E8A-4147-A177-3AD203B41FA5}">
                      <a16:colId xmlns:a16="http://schemas.microsoft.com/office/drawing/2014/main" val="659866078"/>
                    </a:ext>
                  </a:extLst>
                </a:gridCol>
                <a:gridCol w="740664">
                  <a:extLst>
                    <a:ext uri="{9D8B030D-6E8A-4147-A177-3AD203B41FA5}">
                      <a16:colId xmlns:a16="http://schemas.microsoft.com/office/drawing/2014/main" val="405468967"/>
                    </a:ext>
                  </a:extLst>
                </a:gridCol>
                <a:gridCol w="740664">
                  <a:extLst>
                    <a:ext uri="{9D8B030D-6E8A-4147-A177-3AD203B41FA5}">
                      <a16:colId xmlns:a16="http://schemas.microsoft.com/office/drawing/2014/main" val="1830641407"/>
                    </a:ext>
                  </a:extLst>
                </a:gridCol>
                <a:gridCol w="493776">
                  <a:extLst>
                    <a:ext uri="{9D8B030D-6E8A-4147-A177-3AD203B41FA5}">
                      <a16:colId xmlns:a16="http://schemas.microsoft.com/office/drawing/2014/main" val="16748937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Vues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Moy. Vue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Tx completion</a:t>
                      </a:r>
                    </a:p>
                  </a:txBody>
                  <a:tcPr/>
                </a:tc>
                <a:extLst>
                  <a:ext uri="{0D108BD9-81ED-4DB2-BD59-A6C34878D82A}">
                    <a16:rowId xmlns:a16="http://schemas.microsoft.com/office/drawing/2014/main" val="40493611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Facebook Reels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Facebook ReelsRFI </a:t>
                      </a:r>
                      <a:r>
                        <a:rPr kumimoji="0" lang="az-Cyrl-AZ" sz="1000" b="1" i="0" u="none" strike="noStrike" kern="1200" cap="none" spc="0" normalizeH="0" baseline="0" noProof="0">
                          <a:ln>
                            <a:noFill/>
                          </a:ln>
                          <a:solidFill>
                            <a:prstClr val="black"/>
                          </a:solidFill>
                          <a:effectLst/>
                          <a:uLnTx/>
                          <a:uFillTx/>
                          <a:latin typeface="Calibri"/>
                          <a:ea typeface="+mn-ea"/>
                          <a:cs typeface="+mn-cs"/>
                        </a:rPr>
                        <a:t>Українською - 2025-10-03 16:30:13</a:t>
                      </a:r>
                      <a:r>
                        <a:rPr kumimoji="0" lang="az-Cyrl-AZ" sz="1000" b="0" i="0" u="none" strike="noStrike" kern="1200" cap="none" spc="0" normalizeH="0" baseline="0" noProof="0">
                          <a:ln>
                            <a:noFill/>
                          </a:ln>
                          <a:solidFill>
                            <a:prstClr val="black"/>
                          </a:solidFill>
                          <a:effectLst/>
                          <a:uLnTx/>
                          <a:uFillTx/>
                          <a:latin typeface="Calibri"/>
                          <a:ea typeface="+mn-ea"/>
                          <a:cs typeface="+mn-cs"/>
                        </a:rPr>
                        <a:t>
 ВІдомі болгарські курорти #Єленіте, #Несебр і #Сонячний берег оголошені зоною підвищеної небезпеки.
</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z-Cyrl-AZ" sz="1000" b="0" i="0" u="none" strike="noStrike" kern="1200" cap="none" spc="0" normalizeH="0" baseline="0" noProof="0">
                          <a:ln>
                            <a:noFill/>
                          </a:ln>
                          <a:solidFill>
                            <a:prstClr val="black"/>
                          </a:solidFill>
                          <a:effectLst/>
                          <a:uLnTx/>
                          <a:uFillTx/>
                          <a:latin typeface="Calibri"/>
                          <a:ea typeface="+mn-ea"/>
                          <a:cs typeface="+mn-cs"/>
                        </a:rPr>
                        <a:t>Евакуйовано і місцевих жителів і туристів, затоплено будинки, готелі та понад 40 авто.
</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z-Cyrl-AZ" sz="1000" b="0" i="0" u="none" strike="noStrike" kern="1200" cap="none" spc="0" normalizeH="0" baseline="0" noProof="0">
                          <a:ln>
                            <a:noFill/>
                          </a:ln>
                          <a:solidFill>
                            <a:prstClr val="black"/>
                          </a:solidFill>
                          <a:effectLst/>
                          <a:uLnTx/>
                          <a:uFillTx/>
                          <a:latin typeface="Calibri"/>
                          <a:ea typeface="+mn-ea"/>
                          <a:cs typeface="+mn-cs"/>
                        </a:rPr>
                        <a:t>У #Бургасі оголошено надзвичайний стан, школи закрито. Рятувальники, жандармерія й військові працюють на місці
Раніше редакція </a:t>
                      </a:r>
                      <a:r>
                        <a:rPr kumimoji="0" lang="en-US" sz="1000" b="0" i="0" u="none" strike="noStrike" kern="1200" cap="none" spc="0" normalizeH="0" baseline="0" noProof="0">
                          <a:ln>
                            <a:noFill/>
                          </a:ln>
                          <a:solidFill>
                            <a:prstClr val="black"/>
                          </a:solidFill>
                          <a:effectLst/>
                          <a:uLnTx/>
                          <a:uFillTx/>
                          <a:latin typeface="Calibri"/>
                          <a:ea typeface="+mn-ea"/>
                          <a:cs typeface="+mn-cs"/>
                        </a:rPr>
                        <a:t>RFI </a:t>
                      </a:r>
                      <a:r>
                        <a:rPr kumimoji="0" lang="az-Cyrl-AZ" sz="1000" b="0" i="0" u="none" strike="noStrike" kern="1200" cap="none" spc="0" normalizeH="0" baseline="0" noProof="0">
                          <a:ln>
                            <a:noFill/>
                          </a:ln>
                          <a:solidFill>
                            <a:prstClr val="black"/>
                          </a:solidFill>
                          <a:effectLst/>
                          <a:uLnTx/>
                          <a:uFillTx/>
                          <a:latin typeface="Calibri"/>
                          <a:ea typeface="+mn-ea"/>
                          <a:cs typeface="+mn-cs"/>
                        </a:rPr>
                        <a:t>Українською писала про масштабну повінь в Одесі, яка забрала життя цілої родини, деталі читайте на сайті: </a:t>
                      </a:r>
                      <a:r>
                        <a:rPr kumimoji="0" lang="en-US" sz="1000" b="0" i="0" u="none" strike="noStrike" kern="1200" cap="none" spc="0" normalizeH="0" baseline="0" noProof="0">
                          <a:ln>
                            <a:noFill/>
                          </a:ln>
                          <a:solidFill>
                            <a:prstClr val="black"/>
                          </a:solidFill>
                          <a:effectLst/>
                          <a:uLnTx/>
                          <a:uFillTx/>
                          <a:latin typeface="Calibri"/>
                          <a:ea typeface="+mn-ea"/>
                          <a:cs typeface="+mn-cs"/>
                        </a:rPr>
                        <a:t>https://rfi.my/C3hw
#rfi</a:t>
                      </a:r>
                      <a:r>
                        <a:rPr kumimoji="0" lang="az-Cyrl-AZ" sz="1000" b="0" i="0" u="none" strike="noStrike" kern="1200" cap="none" spc="0" normalizeH="0" baseline="0" noProof="0">
                          <a:ln>
                            <a:noFill/>
                          </a:ln>
                          <a:solidFill>
                            <a:prstClr val="black"/>
                          </a:solidFill>
                          <a:effectLst/>
                          <a:uLnTx/>
                          <a:uFillTx/>
                          <a:latin typeface="Calibri"/>
                          <a:ea typeface="+mn-ea"/>
                          <a:cs typeface="+mn-cs"/>
                        </a:rPr>
                        <a:t>україна</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https://quintly-eu-image-storage.s3.amazonaws.com/f7ef8ece4fd6831e3a1a864903c87812/850beca75408c45fd602604dca485b8a.jpg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16953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1319530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1136727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1145594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37.922661870504 %</a:t>
                      </a:r>
                    </a:p>
                  </a:txBody>
                  <a:tcPr/>
                </a:tc>
                <a:extLst>
                  <a:ext uri="{0D108BD9-81ED-4DB2-BD59-A6C34878D82A}">
                    <a16:rowId xmlns:a16="http://schemas.microsoft.com/office/drawing/2014/main" val="338941072"/>
                  </a:ext>
                </a:extLst>
              </a:tr>
            </a:tbl>
          </a:graphicData>
        </a:graphic>
      </p:graphicFrame>
      <p:sp>
        <p:nvSpPr>
          <p:cNvPr id="4" name="Text Placeholder 3">
            <a:extLst>
              <a:ext uri="{FF2B5EF4-FFF2-40B4-BE49-F238E27FC236}">
                <a16:creationId xmlns:a16="http://schemas.microsoft.com/office/drawing/2014/main" id="{DA550985-F45E-464B-8705-27F7E4704AFF}"/>
              </a:ext>
            </a:extLst>
          </p:cNvPr>
          <p:cNvSpPr>
            <a:spLocks noGrp="1"/>
          </p:cNvSpPr>
          <p:nvPr>
            <p:ph type="body" sz="quarter" idx="14"/>
          </p:nvPr>
        </p:nvSpPr>
        <p:spPr/>
        <p:txBody>
          <a:bodyPr/>
          <a:lstStyle/>
          <a:p>
            <a:r>
              <a:rPr lang="en-US"/>
              <a:t>05/01/2025 - 10/31/2025</a:t>
            </a:r>
          </a:p>
        </p:txBody>
      </p:sp>
    </p:spTree>
    <p:extLst>
      <p:ext uri="{BB962C8B-B14F-4D97-AF65-F5344CB8AC3E}">
        <p14:creationId xmlns:p14="http://schemas.microsoft.com/office/powerpoint/2010/main" val="26104877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AA1D4E-2467-4EB5-9114-742194CB00B4}"/>
              </a:ext>
            </a:extLst>
          </p:cNvPr>
          <p:cNvSpPr>
            <a:spLocks noGrp="1"/>
          </p:cNvSpPr>
          <p:nvPr>
            <p:ph type="title"/>
          </p:nvPr>
        </p:nvSpPr>
        <p:spPr/>
        <p:txBody>
          <a:bodyPr/>
          <a:lstStyle/>
          <a:p>
            <a:r>
              <a:rPr lang="en-US"/>
              <a:t>Overall All Posts (Eng,Imp,Reach) | 6 profiles - 9 of 26</a:t>
            </a:r>
          </a:p>
        </p:txBody>
      </p:sp>
      <p:graphicFrame>
        <p:nvGraphicFramePr>
          <p:cNvPr id="5" name="Table Placeholder 4">
            <a:extLst>
              <a:ext uri="{FF2B5EF4-FFF2-40B4-BE49-F238E27FC236}">
                <a16:creationId xmlns:a16="http://schemas.microsoft.com/office/drawing/2014/main" id="{DB814C97-E2E7-4579-B9EB-42FDCE8AD71E}"/>
              </a:ext>
            </a:extLst>
          </p:cNvPr>
          <p:cNvGraphicFramePr>
            <a:graphicFrameLocks noGrp="1"/>
          </p:cNvGraphicFramePr>
          <p:nvPr>
            <p:ph type="tbl" sz="quarter" idx="13"/>
            <p:extLst>
              <p:ext uri="{D42A27DB-BD31-4B8C-83A1-F6EECF244321}">
                <p14:modId xmlns:p14="http://schemas.microsoft.com/office/powerpoint/2010/main" val="41219034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
                  <a:extLst>
                    <a:ext uri="{9D8B030D-6E8A-4147-A177-3AD203B41FA5}">
                      <a16:colId xmlns:a16="http://schemas.microsoft.com/office/drawing/2014/main" val="1613967779"/>
                    </a:ext>
                  </a:extLst>
                </a:gridCol>
                <a:gridCol w="1728215">
                  <a:extLst>
                    <a:ext uri="{9D8B030D-6E8A-4147-A177-3AD203B41FA5}">
                      <a16:colId xmlns:a16="http://schemas.microsoft.com/office/drawing/2014/main" val="1613216476"/>
                    </a:ext>
                  </a:extLst>
                </a:gridCol>
                <a:gridCol w="987551">
                  <a:extLst>
                    <a:ext uri="{9D8B030D-6E8A-4147-A177-3AD203B41FA5}">
                      <a16:colId xmlns:a16="http://schemas.microsoft.com/office/drawing/2014/main" val="393576966"/>
                    </a:ext>
                  </a:extLst>
                </a:gridCol>
                <a:gridCol w="493776">
                  <a:extLst>
                    <a:ext uri="{9D8B030D-6E8A-4147-A177-3AD203B41FA5}">
                      <a16:colId xmlns:a16="http://schemas.microsoft.com/office/drawing/2014/main" val="1086774497"/>
                    </a:ext>
                  </a:extLst>
                </a:gridCol>
                <a:gridCol w="493776">
                  <a:extLst>
                    <a:ext uri="{9D8B030D-6E8A-4147-A177-3AD203B41FA5}">
                      <a16:colId xmlns:a16="http://schemas.microsoft.com/office/drawing/2014/main" val="1349464216"/>
                    </a:ext>
                  </a:extLst>
                </a:gridCol>
                <a:gridCol w="493776">
                  <a:extLst>
                    <a:ext uri="{9D8B030D-6E8A-4147-A177-3AD203B41FA5}">
                      <a16:colId xmlns:a16="http://schemas.microsoft.com/office/drawing/2014/main" val="11171538"/>
                    </a:ext>
                  </a:extLst>
                </a:gridCol>
                <a:gridCol w="493776">
                  <a:extLst>
                    <a:ext uri="{9D8B030D-6E8A-4147-A177-3AD203B41FA5}">
                      <a16:colId xmlns:a16="http://schemas.microsoft.com/office/drawing/2014/main" val="4162115671"/>
                    </a:ext>
                  </a:extLst>
                </a:gridCol>
                <a:gridCol w="493776">
                  <a:extLst>
                    <a:ext uri="{9D8B030D-6E8A-4147-A177-3AD203B41FA5}">
                      <a16:colId xmlns:a16="http://schemas.microsoft.com/office/drawing/2014/main" val="886913461"/>
                    </a:ext>
                  </a:extLst>
                </a:gridCol>
                <a:gridCol w="740664">
                  <a:extLst>
                    <a:ext uri="{9D8B030D-6E8A-4147-A177-3AD203B41FA5}">
                      <a16:colId xmlns:a16="http://schemas.microsoft.com/office/drawing/2014/main" val="3598384"/>
                    </a:ext>
                  </a:extLst>
                </a:gridCol>
                <a:gridCol w="740664">
                  <a:extLst>
                    <a:ext uri="{9D8B030D-6E8A-4147-A177-3AD203B41FA5}">
                      <a16:colId xmlns:a16="http://schemas.microsoft.com/office/drawing/2014/main" val="2316785882"/>
                    </a:ext>
                  </a:extLst>
                </a:gridCol>
                <a:gridCol w="493776">
                  <a:extLst>
                    <a:ext uri="{9D8B030D-6E8A-4147-A177-3AD203B41FA5}">
                      <a16:colId xmlns:a16="http://schemas.microsoft.com/office/drawing/2014/main" val="11485404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Vues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Moy. Vue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Tx completion</a:t>
                      </a:r>
                    </a:p>
                  </a:txBody>
                  <a:tcPr/>
                </a:tc>
                <a:extLst>
                  <a:ext uri="{0D108BD9-81ED-4DB2-BD59-A6C34878D82A}">
                    <a16:rowId xmlns:a16="http://schemas.microsoft.com/office/drawing/2014/main" val="65520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Facebook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Facebook RFI </a:t>
                      </a:r>
                      <a:r>
                        <a:rPr kumimoji="0" lang="az-Cyrl-AZ" sz="1000" b="1" i="0" u="none" strike="noStrike" kern="1200" cap="none" spc="0" normalizeH="0" baseline="0" noProof="0">
                          <a:ln>
                            <a:noFill/>
                          </a:ln>
                          <a:solidFill>
                            <a:prstClr val="black"/>
                          </a:solidFill>
                          <a:effectLst/>
                          <a:uLnTx/>
                          <a:uFillTx/>
                          <a:latin typeface="Calibri"/>
                          <a:ea typeface="+mn-ea"/>
                          <a:cs typeface="+mn-cs"/>
                        </a:rPr>
                        <a:t>Українською - 2025-06-14 16:10:15</a:t>
                      </a:r>
                      <a:r>
                        <a:rPr kumimoji="0" lang="az-Cyrl-AZ" sz="1000" b="0" i="0" u="none" strike="noStrike" kern="1200" cap="none" spc="0" normalizeH="0" baseline="0" noProof="0">
                          <a:ln>
                            <a:noFill/>
                          </a:ln>
                          <a:solidFill>
                            <a:prstClr val="black"/>
                          </a:solidFill>
                          <a:effectLst/>
                          <a:uLnTx/>
                          <a:uFillTx/>
                          <a:latin typeface="Calibri"/>
                          <a:ea typeface="+mn-ea"/>
                          <a:cs typeface="+mn-cs"/>
                        </a:rPr>
                        <a:t>
 У Дубаї палав 67-поверховий житловий хмарочос </a:t>
                      </a:r>
                      <a:r>
                        <a:rPr kumimoji="0" lang="en-US" sz="1000" b="0" i="0" u="none" strike="noStrike" kern="1200" cap="none" spc="0" normalizeH="0" baseline="0" noProof="0">
                          <a:ln>
                            <a:noFill/>
                          </a:ln>
                          <a:solidFill>
                            <a:prstClr val="black"/>
                          </a:solidFill>
                          <a:effectLst/>
                          <a:uLnTx/>
                          <a:uFillTx/>
                          <a:latin typeface="Calibri"/>
                          <a:ea typeface="+mn-ea"/>
                          <a:cs typeface="+mn-cs"/>
                        </a:rPr>
                        <a:t>Dubai Marina
</a:t>
                      </a:r>
                      <a:r>
                        <a:rPr kumimoji="0" lang="az-Cyrl-AZ" sz="1000" b="0" i="0" u="none" strike="noStrike" kern="1200" cap="none" spc="0" normalizeH="0" baseline="0" noProof="0">
                          <a:ln>
                            <a:noFill/>
                          </a:ln>
                          <a:solidFill>
                            <a:prstClr val="black"/>
                          </a:solidFill>
                          <a:effectLst/>
                          <a:uLnTx/>
                          <a:uFillTx/>
                          <a:latin typeface="Calibri"/>
                          <a:ea typeface="+mn-ea"/>
                          <a:cs typeface="+mn-cs"/>
                        </a:rPr>
                        <a:t>У Дубаї сталася масштабна пожежа: в суботу вранці загорівся 67-поверховий хмарочос. Вогонь гасили впродовж шести годин.
На щастя, ніхто не постраждав: усіх 3820 мешканців із 764 квартир евакуювали у безпечне місце. Зараз влада та власник будівлі шукають для мешканців тимчасове житло. 
</a:t>
                      </a:r>
                      <a:r>
                        <a:rPr kumimoji="0" lang="en-US" sz="1000" b="0" i="0" u="none" strike="noStrike" kern="1200" cap="none" spc="0" normalizeH="0" baseline="0" noProof="0">
                          <a:ln>
                            <a:noFill/>
                          </a:ln>
                          <a:solidFill>
                            <a:prstClr val="black"/>
                          </a:solidFill>
                          <a:effectLst/>
                          <a:uLnTx/>
                          <a:uFillTx/>
                          <a:latin typeface="Calibri"/>
                          <a:ea typeface="+mn-ea"/>
                          <a:cs typeface="+mn-cs"/>
                        </a:rPr>
                        <a:t>📹</a:t>
                      </a:r>
                      <a:r>
                        <a:rPr kumimoji="0" lang="az-Cyrl-AZ" sz="1000" b="0" i="0" u="none" strike="noStrike" kern="1200" cap="none" spc="0" normalizeH="0" baseline="0" noProof="0">
                          <a:ln>
                            <a:noFill/>
                          </a:ln>
                          <a:solidFill>
                            <a:prstClr val="black"/>
                          </a:solidFill>
                          <a:effectLst/>
                          <a:uLnTx/>
                          <a:uFillTx/>
                          <a:latin typeface="Calibri"/>
                          <a:ea typeface="+mn-ea"/>
                          <a:cs typeface="+mn-cs"/>
                        </a:rPr>
                        <a:t>Х
Більше цікавих новин читайте тут: </a:t>
                      </a:r>
                      <a:r>
                        <a:rPr kumimoji="0" lang="en-US" sz="1000" b="0" i="0" u="none" strike="noStrike" kern="1200" cap="none" spc="0" normalizeH="0" baseline="0" noProof="0">
                          <a:ln>
                            <a:noFill/>
                          </a:ln>
                          <a:solidFill>
                            <a:prstClr val="black"/>
                          </a:solidFill>
                          <a:effectLst/>
                          <a:uLnTx/>
                          <a:uFillTx/>
                          <a:latin typeface="Calibri"/>
                          <a:ea typeface="+mn-ea"/>
                          <a:cs typeface="+mn-cs"/>
                        </a:rPr>
                        <a:t>https://www.rfi.fr/uk/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https://quintly-eu-image-storage.s3.amazonaws.com/f7ef8ece4fd6831e3a1a864903c87812/6b7274be8a1206283370ec9cbb2398cd.jpg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1301521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1262081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983865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84 %</a:t>
                      </a:r>
                    </a:p>
                  </a:txBody>
                  <a:tcPr/>
                </a:tc>
                <a:extLst>
                  <a:ext uri="{0D108BD9-81ED-4DB2-BD59-A6C34878D82A}">
                    <a16:rowId xmlns:a16="http://schemas.microsoft.com/office/drawing/2014/main" val="883793150"/>
                  </a:ext>
                </a:extLst>
              </a:tr>
            </a:tbl>
          </a:graphicData>
        </a:graphic>
      </p:graphicFrame>
      <p:sp>
        <p:nvSpPr>
          <p:cNvPr id="4" name="Text Placeholder 3">
            <a:extLst>
              <a:ext uri="{FF2B5EF4-FFF2-40B4-BE49-F238E27FC236}">
                <a16:creationId xmlns:a16="http://schemas.microsoft.com/office/drawing/2014/main" id="{68A9A2D1-F589-46CF-B212-AAC90FFE309C}"/>
              </a:ext>
            </a:extLst>
          </p:cNvPr>
          <p:cNvSpPr>
            <a:spLocks noGrp="1"/>
          </p:cNvSpPr>
          <p:nvPr>
            <p:ph type="body" sz="quarter" idx="14"/>
          </p:nvPr>
        </p:nvSpPr>
        <p:spPr/>
        <p:txBody>
          <a:bodyPr/>
          <a:lstStyle/>
          <a:p>
            <a:r>
              <a:rPr lang="en-US"/>
              <a:t>05/01/2025 - 10/31/2025</a:t>
            </a:r>
          </a:p>
        </p:txBody>
      </p:sp>
    </p:spTree>
    <p:extLst>
      <p:ext uri="{BB962C8B-B14F-4D97-AF65-F5344CB8AC3E}">
        <p14:creationId xmlns:p14="http://schemas.microsoft.com/office/powerpoint/2010/main" val="33455167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762C4F-73E1-4AF1-A2DF-6CDAC1A261A3}"/>
              </a:ext>
            </a:extLst>
          </p:cNvPr>
          <p:cNvSpPr>
            <a:spLocks noGrp="1"/>
          </p:cNvSpPr>
          <p:nvPr>
            <p:ph type="title"/>
          </p:nvPr>
        </p:nvSpPr>
        <p:spPr/>
        <p:txBody>
          <a:bodyPr/>
          <a:lstStyle/>
          <a:p>
            <a:r>
              <a:rPr lang="en-US"/>
              <a:t>Overall All Posts (Eng,Imp,Reach) | 6 profiles - 10 of 26</a:t>
            </a:r>
          </a:p>
        </p:txBody>
      </p:sp>
      <p:graphicFrame>
        <p:nvGraphicFramePr>
          <p:cNvPr id="5" name="Table Placeholder 4">
            <a:extLst>
              <a:ext uri="{FF2B5EF4-FFF2-40B4-BE49-F238E27FC236}">
                <a16:creationId xmlns:a16="http://schemas.microsoft.com/office/drawing/2014/main" id="{813743D6-B5FF-45B6-A931-9DFB37122D1D}"/>
              </a:ext>
            </a:extLst>
          </p:cNvPr>
          <p:cNvGraphicFramePr>
            <a:graphicFrameLocks noGrp="1"/>
          </p:cNvGraphicFramePr>
          <p:nvPr>
            <p:ph type="tbl" sz="quarter" idx="13"/>
            <p:extLst>
              <p:ext uri="{D42A27DB-BD31-4B8C-83A1-F6EECF244321}">
                <p14:modId xmlns:p14="http://schemas.microsoft.com/office/powerpoint/2010/main" val="41338416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
                  <a:extLst>
                    <a:ext uri="{9D8B030D-6E8A-4147-A177-3AD203B41FA5}">
                      <a16:colId xmlns:a16="http://schemas.microsoft.com/office/drawing/2014/main" val="135655513"/>
                    </a:ext>
                  </a:extLst>
                </a:gridCol>
                <a:gridCol w="1728215">
                  <a:extLst>
                    <a:ext uri="{9D8B030D-6E8A-4147-A177-3AD203B41FA5}">
                      <a16:colId xmlns:a16="http://schemas.microsoft.com/office/drawing/2014/main" val="4176344628"/>
                    </a:ext>
                  </a:extLst>
                </a:gridCol>
                <a:gridCol w="987551">
                  <a:extLst>
                    <a:ext uri="{9D8B030D-6E8A-4147-A177-3AD203B41FA5}">
                      <a16:colId xmlns:a16="http://schemas.microsoft.com/office/drawing/2014/main" val="2887826266"/>
                    </a:ext>
                  </a:extLst>
                </a:gridCol>
                <a:gridCol w="493776">
                  <a:extLst>
                    <a:ext uri="{9D8B030D-6E8A-4147-A177-3AD203B41FA5}">
                      <a16:colId xmlns:a16="http://schemas.microsoft.com/office/drawing/2014/main" val="3438122570"/>
                    </a:ext>
                  </a:extLst>
                </a:gridCol>
                <a:gridCol w="493776">
                  <a:extLst>
                    <a:ext uri="{9D8B030D-6E8A-4147-A177-3AD203B41FA5}">
                      <a16:colId xmlns:a16="http://schemas.microsoft.com/office/drawing/2014/main" val="726118753"/>
                    </a:ext>
                  </a:extLst>
                </a:gridCol>
                <a:gridCol w="493776">
                  <a:extLst>
                    <a:ext uri="{9D8B030D-6E8A-4147-A177-3AD203B41FA5}">
                      <a16:colId xmlns:a16="http://schemas.microsoft.com/office/drawing/2014/main" val="1415102550"/>
                    </a:ext>
                  </a:extLst>
                </a:gridCol>
                <a:gridCol w="493776">
                  <a:extLst>
                    <a:ext uri="{9D8B030D-6E8A-4147-A177-3AD203B41FA5}">
                      <a16:colId xmlns:a16="http://schemas.microsoft.com/office/drawing/2014/main" val="450405546"/>
                    </a:ext>
                  </a:extLst>
                </a:gridCol>
                <a:gridCol w="493776">
                  <a:extLst>
                    <a:ext uri="{9D8B030D-6E8A-4147-A177-3AD203B41FA5}">
                      <a16:colId xmlns:a16="http://schemas.microsoft.com/office/drawing/2014/main" val="2845575517"/>
                    </a:ext>
                  </a:extLst>
                </a:gridCol>
                <a:gridCol w="740664">
                  <a:extLst>
                    <a:ext uri="{9D8B030D-6E8A-4147-A177-3AD203B41FA5}">
                      <a16:colId xmlns:a16="http://schemas.microsoft.com/office/drawing/2014/main" val="2616516087"/>
                    </a:ext>
                  </a:extLst>
                </a:gridCol>
                <a:gridCol w="740664">
                  <a:extLst>
                    <a:ext uri="{9D8B030D-6E8A-4147-A177-3AD203B41FA5}">
                      <a16:colId xmlns:a16="http://schemas.microsoft.com/office/drawing/2014/main" val="2114484988"/>
                    </a:ext>
                  </a:extLst>
                </a:gridCol>
                <a:gridCol w="493776">
                  <a:extLst>
                    <a:ext uri="{9D8B030D-6E8A-4147-A177-3AD203B41FA5}">
                      <a16:colId xmlns:a16="http://schemas.microsoft.com/office/drawing/2014/main" val="26406796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Vues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Moy. Vue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Tx completion</a:t>
                      </a:r>
                    </a:p>
                  </a:txBody>
                  <a:tcPr/>
                </a:tc>
                <a:extLst>
                  <a:ext uri="{0D108BD9-81ED-4DB2-BD59-A6C34878D82A}">
                    <a16:rowId xmlns:a16="http://schemas.microsoft.com/office/drawing/2014/main" val="34874736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Instagram ORG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Instagram ORG rfi_uk - 2025-10-20 15:17:47</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z-Cyrl-AZ" sz="1000" b="0" i="0" u="none" strike="noStrike" kern="1200" cap="none" spc="0" normalizeH="0" baseline="0" noProof="0">
                          <a:ln>
                            <a:noFill/>
                          </a:ln>
                          <a:solidFill>
                            <a:prstClr val="black"/>
                          </a:solidFill>
                          <a:effectLst/>
                          <a:uLnTx/>
                          <a:uFillTx/>
                          <a:latin typeface="Calibri"/>
                          <a:ea typeface="+mn-ea"/>
                          <a:cs typeface="+mn-cs"/>
                        </a:rPr>
                        <a:t>Отримати допомогу, видаючи себе за українців: уряд Німеччини розслідує випадки шахрайства під час отримання виплат 
</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z-Cyrl-AZ" sz="1000" b="0" i="0" u="none" strike="noStrike" kern="1200" cap="none" spc="0" normalizeH="0" baseline="0" noProof="0">
                          <a:ln>
                            <a:noFill/>
                          </a:ln>
                          <a:solidFill>
                            <a:prstClr val="black"/>
                          </a:solidFill>
                          <a:effectLst/>
                          <a:uLnTx/>
                          <a:uFillTx/>
                          <a:latin typeface="Calibri"/>
                          <a:ea typeface="+mn-ea"/>
                          <a:cs typeface="+mn-cs"/>
                        </a:rPr>
                        <a:t>Згідно з німецьким законодавством, громадяни країн ЄС, зокрема Угорщини, не мають права на тимчасовий захист і соціальні виплати, передбачені для українських біженців.
Тож власники подвійних паспортів опинилися у пастці, зазначають журналісти.
</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z-Cyrl-AZ" sz="1000" b="0" i="0" u="none" strike="noStrike" kern="1200" cap="none" spc="0" normalizeH="0" baseline="0" noProof="0">
                          <a:ln>
                            <a:noFill/>
                          </a:ln>
                          <a:solidFill>
                            <a:prstClr val="black"/>
                          </a:solidFill>
                          <a:effectLst/>
                          <a:uLnTx/>
                          <a:uFillTx/>
                          <a:latin typeface="Calibri"/>
                          <a:ea typeface="+mn-ea"/>
                          <a:cs typeface="+mn-cs"/>
                        </a:rPr>
                        <a:t>Як це взагалі стало можливим — читайте за посиланням у шапці профілю.
 #</a:t>
                      </a:r>
                      <a:r>
                        <a:rPr kumimoji="0" lang="en-US" sz="1000" b="0" i="0" u="none" strike="noStrike" kern="1200" cap="none" spc="0" normalizeH="0" baseline="0" noProof="0">
                          <a:ln>
                            <a:noFill/>
                          </a:ln>
                          <a:solidFill>
                            <a:prstClr val="black"/>
                          </a:solidFill>
                          <a:effectLst/>
                          <a:uLnTx/>
                          <a:uFillTx/>
                          <a:latin typeface="Calibri"/>
                          <a:ea typeface="+mn-ea"/>
                          <a:cs typeface="+mn-cs"/>
                        </a:rPr>
                        <a:t>rfi</a:t>
                      </a:r>
                      <a:r>
                        <a:rPr kumimoji="0" lang="az-Cyrl-AZ" sz="1000" b="0" i="0" u="none" strike="noStrike" kern="1200" cap="none" spc="0" normalizeH="0" baseline="0" noProof="0">
                          <a:ln>
                            <a:noFill/>
                          </a:ln>
                          <a:solidFill>
                            <a:prstClr val="black"/>
                          </a:solidFill>
                          <a:effectLst/>
                          <a:uLnTx/>
                          <a:uFillTx/>
                          <a:latin typeface="Calibri"/>
                          <a:ea typeface="+mn-ea"/>
                          <a:cs typeface="+mn-cs"/>
                        </a:rPr>
                        <a:t>україна</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https://quintly-eu-image-storage.s3.amazonaws.com/923e3b2f97b91e97743ec1c580ba5123/45d8498bb7be6cb8565e4e266c93f696.jpg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1270729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364472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n.d. %</a:t>
                      </a:r>
                    </a:p>
                  </a:txBody>
                  <a:tcPr/>
                </a:tc>
                <a:extLst>
                  <a:ext uri="{0D108BD9-81ED-4DB2-BD59-A6C34878D82A}">
                    <a16:rowId xmlns:a16="http://schemas.microsoft.com/office/drawing/2014/main" val="3690903470"/>
                  </a:ext>
                </a:extLst>
              </a:tr>
            </a:tbl>
          </a:graphicData>
        </a:graphic>
      </p:graphicFrame>
      <p:sp>
        <p:nvSpPr>
          <p:cNvPr id="4" name="Text Placeholder 3">
            <a:extLst>
              <a:ext uri="{FF2B5EF4-FFF2-40B4-BE49-F238E27FC236}">
                <a16:creationId xmlns:a16="http://schemas.microsoft.com/office/drawing/2014/main" id="{E0F03794-E236-448A-B12E-7174CAFA0112}"/>
              </a:ext>
            </a:extLst>
          </p:cNvPr>
          <p:cNvSpPr>
            <a:spLocks noGrp="1"/>
          </p:cNvSpPr>
          <p:nvPr>
            <p:ph type="body" sz="quarter" idx="14"/>
          </p:nvPr>
        </p:nvSpPr>
        <p:spPr/>
        <p:txBody>
          <a:bodyPr/>
          <a:lstStyle/>
          <a:p>
            <a:r>
              <a:rPr lang="en-US"/>
              <a:t>05/01/2025 - 10/31/2025</a:t>
            </a:r>
          </a:p>
        </p:txBody>
      </p:sp>
    </p:spTree>
    <p:extLst>
      <p:ext uri="{BB962C8B-B14F-4D97-AF65-F5344CB8AC3E}">
        <p14:creationId xmlns:p14="http://schemas.microsoft.com/office/powerpoint/2010/main" val="3623788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4C2972-70CA-4FA2-A69E-14D718117B71}"/>
              </a:ext>
            </a:extLst>
          </p:cNvPr>
          <p:cNvSpPr>
            <a:spLocks noGrp="1"/>
          </p:cNvSpPr>
          <p:nvPr>
            <p:ph type="title"/>
          </p:nvPr>
        </p:nvSpPr>
        <p:spPr/>
        <p:txBody>
          <a:bodyPr/>
          <a:lstStyle/>
          <a:p>
            <a:r>
              <a:rPr lang="en-US"/>
              <a:t>Overall All Posts (Eng,Imp,Reach) | 6 profiles - 11 of 26</a:t>
            </a:r>
          </a:p>
        </p:txBody>
      </p:sp>
      <p:graphicFrame>
        <p:nvGraphicFramePr>
          <p:cNvPr id="5" name="Table Placeholder 4">
            <a:extLst>
              <a:ext uri="{FF2B5EF4-FFF2-40B4-BE49-F238E27FC236}">
                <a16:creationId xmlns:a16="http://schemas.microsoft.com/office/drawing/2014/main" id="{DA76F609-12EA-468C-B81E-8C7433CEB482}"/>
              </a:ext>
            </a:extLst>
          </p:cNvPr>
          <p:cNvGraphicFramePr>
            <a:graphicFrameLocks noGrp="1"/>
          </p:cNvGraphicFramePr>
          <p:nvPr>
            <p:ph type="tbl" sz="quarter" idx="13"/>
            <p:extLst>
              <p:ext uri="{D42A27DB-BD31-4B8C-83A1-F6EECF244321}">
                <p14:modId xmlns:p14="http://schemas.microsoft.com/office/powerpoint/2010/main" val="4743355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
                  <a:extLst>
                    <a:ext uri="{9D8B030D-6E8A-4147-A177-3AD203B41FA5}">
                      <a16:colId xmlns:a16="http://schemas.microsoft.com/office/drawing/2014/main" val="42376073"/>
                    </a:ext>
                  </a:extLst>
                </a:gridCol>
                <a:gridCol w="1728215">
                  <a:extLst>
                    <a:ext uri="{9D8B030D-6E8A-4147-A177-3AD203B41FA5}">
                      <a16:colId xmlns:a16="http://schemas.microsoft.com/office/drawing/2014/main" val="3301577893"/>
                    </a:ext>
                  </a:extLst>
                </a:gridCol>
                <a:gridCol w="987551">
                  <a:extLst>
                    <a:ext uri="{9D8B030D-6E8A-4147-A177-3AD203B41FA5}">
                      <a16:colId xmlns:a16="http://schemas.microsoft.com/office/drawing/2014/main" val="3978816488"/>
                    </a:ext>
                  </a:extLst>
                </a:gridCol>
                <a:gridCol w="493776">
                  <a:extLst>
                    <a:ext uri="{9D8B030D-6E8A-4147-A177-3AD203B41FA5}">
                      <a16:colId xmlns:a16="http://schemas.microsoft.com/office/drawing/2014/main" val="3464271626"/>
                    </a:ext>
                  </a:extLst>
                </a:gridCol>
                <a:gridCol w="493776">
                  <a:extLst>
                    <a:ext uri="{9D8B030D-6E8A-4147-A177-3AD203B41FA5}">
                      <a16:colId xmlns:a16="http://schemas.microsoft.com/office/drawing/2014/main" val="3865723940"/>
                    </a:ext>
                  </a:extLst>
                </a:gridCol>
                <a:gridCol w="493776">
                  <a:extLst>
                    <a:ext uri="{9D8B030D-6E8A-4147-A177-3AD203B41FA5}">
                      <a16:colId xmlns:a16="http://schemas.microsoft.com/office/drawing/2014/main" val="2085877428"/>
                    </a:ext>
                  </a:extLst>
                </a:gridCol>
                <a:gridCol w="493776">
                  <a:extLst>
                    <a:ext uri="{9D8B030D-6E8A-4147-A177-3AD203B41FA5}">
                      <a16:colId xmlns:a16="http://schemas.microsoft.com/office/drawing/2014/main" val="4250033555"/>
                    </a:ext>
                  </a:extLst>
                </a:gridCol>
                <a:gridCol w="493776">
                  <a:extLst>
                    <a:ext uri="{9D8B030D-6E8A-4147-A177-3AD203B41FA5}">
                      <a16:colId xmlns:a16="http://schemas.microsoft.com/office/drawing/2014/main" val="1762854234"/>
                    </a:ext>
                  </a:extLst>
                </a:gridCol>
                <a:gridCol w="740664">
                  <a:extLst>
                    <a:ext uri="{9D8B030D-6E8A-4147-A177-3AD203B41FA5}">
                      <a16:colId xmlns:a16="http://schemas.microsoft.com/office/drawing/2014/main" val="3436721767"/>
                    </a:ext>
                  </a:extLst>
                </a:gridCol>
                <a:gridCol w="740664">
                  <a:extLst>
                    <a:ext uri="{9D8B030D-6E8A-4147-A177-3AD203B41FA5}">
                      <a16:colId xmlns:a16="http://schemas.microsoft.com/office/drawing/2014/main" val="146861033"/>
                    </a:ext>
                  </a:extLst>
                </a:gridCol>
                <a:gridCol w="493776">
                  <a:extLst>
                    <a:ext uri="{9D8B030D-6E8A-4147-A177-3AD203B41FA5}">
                      <a16:colId xmlns:a16="http://schemas.microsoft.com/office/drawing/2014/main" val="20451455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Vues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Moy. Vue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Tx completion</a:t>
                      </a:r>
                    </a:p>
                  </a:txBody>
                  <a:tcPr/>
                </a:tc>
                <a:extLst>
                  <a:ext uri="{0D108BD9-81ED-4DB2-BD59-A6C34878D82A}">
                    <a16:rowId xmlns:a16="http://schemas.microsoft.com/office/drawing/2014/main" val="39126135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Instagram ORG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Instagram ORG rfi_uk - 2025-08-09 08:00:00</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z-Cyrl-AZ" sz="1000" b="0" i="0" u="none" strike="noStrike" kern="1200" cap="none" spc="0" normalizeH="0" baseline="0" noProof="0">
                          <a:ln>
                            <a:noFill/>
                          </a:ln>
                          <a:solidFill>
                            <a:prstClr val="black"/>
                          </a:solidFill>
                          <a:effectLst/>
                          <a:uLnTx/>
                          <a:uFillTx/>
                          <a:latin typeface="Calibri"/>
                          <a:ea typeface="+mn-ea"/>
                          <a:cs typeface="+mn-cs"/>
                        </a:rPr>
                        <a:t>Емоційний рілз польської акторки Олександри Хуліселан став вірусним у мережі. 
У своєму зверненні вона різко відповіла на ксенофобські гасла проти українців, нагадавши тим, хто їх розповсюджує, що «карма не питає про національність». 
</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z-Cyrl-AZ" sz="1000" b="0" i="0" u="none" strike="noStrike" kern="1200" cap="none" spc="0" normalizeH="0" baseline="0" noProof="0">
                          <a:ln>
                            <a:noFill/>
                          </a:ln>
                          <a:solidFill>
                            <a:prstClr val="black"/>
                          </a:solidFill>
                          <a:effectLst/>
                          <a:uLnTx/>
                          <a:uFillTx/>
                          <a:latin typeface="Calibri"/>
                          <a:ea typeface="+mn-ea"/>
                          <a:cs typeface="+mn-cs"/>
                        </a:rPr>
                        <a:t>Більше новин з Польщі — на сайті </a:t>
                      </a:r>
                      <a:r>
                        <a:rPr kumimoji="0" lang="en-US" sz="1000" b="0" i="0" u="none" strike="noStrike" kern="1200" cap="none" spc="0" normalizeH="0" baseline="0" noProof="0">
                          <a:ln>
                            <a:noFill/>
                          </a:ln>
                          <a:solidFill>
                            <a:prstClr val="black"/>
                          </a:solidFill>
                          <a:effectLst/>
                          <a:uLnTx/>
                          <a:uFillTx/>
                          <a:latin typeface="Calibri"/>
                          <a:ea typeface="+mn-ea"/>
                          <a:cs typeface="+mn-cs"/>
                        </a:rPr>
                        <a:t>RFI </a:t>
                      </a:r>
                      <a:r>
                        <a:rPr kumimoji="0" lang="az-Cyrl-AZ" sz="1000" b="0" i="0" u="none" strike="noStrike" kern="1200" cap="none" spc="0" normalizeH="0" baseline="0" noProof="0">
                          <a:ln>
                            <a:noFill/>
                          </a:ln>
                          <a:solidFill>
                            <a:prstClr val="black"/>
                          </a:solidFill>
                          <a:effectLst/>
                          <a:uLnTx/>
                          <a:uFillTx/>
                          <a:latin typeface="Calibri"/>
                          <a:ea typeface="+mn-ea"/>
                          <a:cs typeface="+mn-cs"/>
                        </a:rPr>
                        <a:t>Українською за лінком у біо ⤴️
</a:t>
                      </a:r>
                      <a:r>
                        <a:rPr kumimoji="0" lang="en-US" sz="1000" b="0" i="0" u="none" strike="noStrike" kern="1200" cap="none" spc="0" normalizeH="0" baseline="0" noProof="0">
                          <a:ln>
                            <a:noFill/>
                          </a:ln>
                          <a:solidFill>
                            <a:prstClr val="black"/>
                          </a:solidFill>
                          <a:effectLst/>
                          <a:uLnTx/>
                          <a:uFillTx/>
                          <a:latin typeface="Calibri"/>
                          <a:ea typeface="+mn-ea"/>
                          <a:cs typeface="+mn-cs"/>
                        </a:rPr>
                        <a:t>📹 @aleksandraalfeksa / TikTok
#rfi</a:t>
                      </a:r>
                      <a:r>
                        <a:rPr kumimoji="0" lang="az-Cyrl-AZ" sz="1000" b="0" i="0" u="none" strike="noStrike" kern="1200" cap="none" spc="0" normalizeH="0" baseline="0" noProof="0">
                          <a:ln>
                            <a:noFill/>
                          </a:ln>
                          <a:solidFill>
                            <a:prstClr val="black"/>
                          </a:solidFill>
                          <a:effectLst/>
                          <a:uLnTx/>
                          <a:uFillTx/>
                          <a:latin typeface="Calibri"/>
                          <a:ea typeface="+mn-ea"/>
                          <a:cs typeface="+mn-cs"/>
                        </a:rPr>
                        <a:t>україна</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https://quintly-eu-image-storage.s3.amazonaws.com/923e3b2f97b91e97743ec1c580ba5123/6832b2375fff00f6b3d342255417b2e7.jpg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127623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1270021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1028414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35522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n.d. %</a:t>
                      </a:r>
                    </a:p>
                  </a:txBody>
                  <a:tcPr/>
                </a:tc>
                <a:extLst>
                  <a:ext uri="{0D108BD9-81ED-4DB2-BD59-A6C34878D82A}">
                    <a16:rowId xmlns:a16="http://schemas.microsoft.com/office/drawing/2014/main" val="3530734643"/>
                  </a:ext>
                </a:extLst>
              </a:tr>
            </a:tbl>
          </a:graphicData>
        </a:graphic>
      </p:graphicFrame>
      <p:sp>
        <p:nvSpPr>
          <p:cNvPr id="4" name="Text Placeholder 3">
            <a:extLst>
              <a:ext uri="{FF2B5EF4-FFF2-40B4-BE49-F238E27FC236}">
                <a16:creationId xmlns:a16="http://schemas.microsoft.com/office/drawing/2014/main" id="{AD3014FE-40F4-4DD8-AEA9-5D40E4F71FD3}"/>
              </a:ext>
            </a:extLst>
          </p:cNvPr>
          <p:cNvSpPr>
            <a:spLocks noGrp="1"/>
          </p:cNvSpPr>
          <p:nvPr>
            <p:ph type="body" sz="quarter" idx="14"/>
          </p:nvPr>
        </p:nvSpPr>
        <p:spPr/>
        <p:txBody>
          <a:bodyPr/>
          <a:lstStyle/>
          <a:p>
            <a:r>
              <a:rPr lang="en-US"/>
              <a:t>05/01/2025 - 10/31/2025</a:t>
            </a:r>
          </a:p>
        </p:txBody>
      </p:sp>
    </p:spTree>
    <p:extLst>
      <p:ext uri="{BB962C8B-B14F-4D97-AF65-F5344CB8AC3E}">
        <p14:creationId xmlns:p14="http://schemas.microsoft.com/office/powerpoint/2010/main" val="19136169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A53C68-DDFF-46F4-9C19-B4511B9CFBFA}"/>
              </a:ext>
            </a:extLst>
          </p:cNvPr>
          <p:cNvSpPr>
            <a:spLocks noGrp="1"/>
          </p:cNvSpPr>
          <p:nvPr>
            <p:ph type="title"/>
          </p:nvPr>
        </p:nvSpPr>
        <p:spPr/>
        <p:txBody>
          <a:bodyPr/>
          <a:lstStyle/>
          <a:p>
            <a:r>
              <a:rPr lang="en-US"/>
              <a:t>Overall All Posts (Eng,Imp,Reach) | 6 profiles - 12 of 26</a:t>
            </a:r>
          </a:p>
        </p:txBody>
      </p:sp>
      <p:graphicFrame>
        <p:nvGraphicFramePr>
          <p:cNvPr id="5" name="Table Placeholder 4">
            <a:extLst>
              <a:ext uri="{FF2B5EF4-FFF2-40B4-BE49-F238E27FC236}">
                <a16:creationId xmlns:a16="http://schemas.microsoft.com/office/drawing/2014/main" id="{0F766D34-DF21-45D7-AF91-B8F9FE42DD88}"/>
              </a:ext>
            </a:extLst>
          </p:cNvPr>
          <p:cNvGraphicFramePr>
            <a:graphicFrameLocks noGrp="1"/>
          </p:cNvGraphicFramePr>
          <p:nvPr>
            <p:ph type="tbl" sz="quarter" idx="13"/>
            <p:extLst>
              <p:ext uri="{D42A27DB-BD31-4B8C-83A1-F6EECF244321}">
                <p14:modId xmlns:p14="http://schemas.microsoft.com/office/powerpoint/2010/main" val="31553729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
                  <a:extLst>
                    <a:ext uri="{9D8B030D-6E8A-4147-A177-3AD203B41FA5}">
                      <a16:colId xmlns:a16="http://schemas.microsoft.com/office/drawing/2014/main" val="3970654408"/>
                    </a:ext>
                  </a:extLst>
                </a:gridCol>
                <a:gridCol w="1728215">
                  <a:extLst>
                    <a:ext uri="{9D8B030D-6E8A-4147-A177-3AD203B41FA5}">
                      <a16:colId xmlns:a16="http://schemas.microsoft.com/office/drawing/2014/main" val="2095882618"/>
                    </a:ext>
                  </a:extLst>
                </a:gridCol>
                <a:gridCol w="987551">
                  <a:extLst>
                    <a:ext uri="{9D8B030D-6E8A-4147-A177-3AD203B41FA5}">
                      <a16:colId xmlns:a16="http://schemas.microsoft.com/office/drawing/2014/main" val="3390955932"/>
                    </a:ext>
                  </a:extLst>
                </a:gridCol>
                <a:gridCol w="493776">
                  <a:extLst>
                    <a:ext uri="{9D8B030D-6E8A-4147-A177-3AD203B41FA5}">
                      <a16:colId xmlns:a16="http://schemas.microsoft.com/office/drawing/2014/main" val="2559924414"/>
                    </a:ext>
                  </a:extLst>
                </a:gridCol>
                <a:gridCol w="493776">
                  <a:extLst>
                    <a:ext uri="{9D8B030D-6E8A-4147-A177-3AD203B41FA5}">
                      <a16:colId xmlns:a16="http://schemas.microsoft.com/office/drawing/2014/main" val="209595970"/>
                    </a:ext>
                  </a:extLst>
                </a:gridCol>
                <a:gridCol w="493776">
                  <a:extLst>
                    <a:ext uri="{9D8B030D-6E8A-4147-A177-3AD203B41FA5}">
                      <a16:colId xmlns:a16="http://schemas.microsoft.com/office/drawing/2014/main" val="2890753215"/>
                    </a:ext>
                  </a:extLst>
                </a:gridCol>
                <a:gridCol w="493776">
                  <a:extLst>
                    <a:ext uri="{9D8B030D-6E8A-4147-A177-3AD203B41FA5}">
                      <a16:colId xmlns:a16="http://schemas.microsoft.com/office/drawing/2014/main" val="327842826"/>
                    </a:ext>
                  </a:extLst>
                </a:gridCol>
                <a:gridCol w="493776">
                  <a:extLst>
                    <a:ext uri="{9D8B030D-6E8A-4147-A177-3AD203B41FA5}">
                      <a16:colId xmlns:a16="http://schemas.microsoft.com/office/drawing/2014/main" val="4013892916"/>
                    </a:ext>
                  </a:extLst>
                </a:gridCol>
                <a:gridCol w="740664">
                  <a:extLst>
                    <a:ext uri="{9D8B030D-6E8A-4147-A177-3AD203B41FA5}">
                      <a16:colId xmlns:a16="http://schemas.microsoft.com/office/drawing/2014/main" val="920143538"/>
                    </a:ext>
                  </a:extLst>
                </a:gridCol>
                <a:gridCol w="740664">
                  <a:extLst>
                    <a:ext uri="{9D8B030D-6E8A-4147-A177-3AD203B41FA5}">
                      <a16:colId xmlns:a16="http://schemas.microsoft.com/office/drawing/2014/main" val="128840110"/>
                    </a:ext>
                  </a:extLst>
                </a:gridCol>
                <a:gridCol w="493776">
                  <a:extLst>
                    <a:ext uri="{9D8B030D-6E8A-4147-A177-3AD203B41FA5}">
                      <a16:colId xmlns:a16="http://schemas.microsoft.com/office/drawing/2014/main" val="28328526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Vues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Moy. Vue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Tx completion</a:t>
                      </a:r>
                    </a:p>
                  </a:txBody>
                  <a:tcPr/>
                </a:tc>
                <a:extLst>
                  <a:ext uri="{0D108BD9-81ED-4DB2-BD59-A6C34878D82A}">
                    <a16:rowId xmlns:a16="http://schemas.microsoft.com/office/drawing/2014/main" val="28582155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Facebook Reels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Facebook ReelsRFI </a:t>
                      </a:r>
                      <a:r>
                        <a:rPr kumimoji="0" lang="az-Cyrl-AZ" sz="1000" b="1" i="0" u="none" strike="noStrike" kern="1200" cap="none" spc="0" normalizeH="0" baseline="0" noProof="0">
                          <a:ln>
                            <a:noFill/>
                          </a:ln>
                          <a:solidFill>
                            <a:prstClr val="black"/>
                          </a:solidFill>
                          <a:effectLst/>
                          <a:uLnTx/>
                          <a:uFillTx/>
                          <a:latin typeface="Calibri"/>
                          <a:ea typeface="+mn-ea"/>
                          <a:cs typeface="+mn-cs"/>
                        </a:rPr>
                        <a:t>Українською - 2025-08-13 18:30:37</a:t>
                      </a:r>
                      <a:r>
                        <a:rPr kumimoji="0" lang="az-Cyrl-AZ" sz="1000" b="0" i="0" u="none" strike="noStrike" kern="1200" cap="none" spc="0" normalizeH="0" baseline="0" noProof="0">
                          <a:ln>
                            <a:noFill/>
                          </a:ln>
                          <a:solidFill>
                            <a:prstClr val="black"/>
                          </a:solidFill>
                          <a:effectLst/>
                          <a:uLnTx/>
                          <a:uFillTx/>
                          <a:latin typeface="Calibri"/>
                          <a:ea typeface="+mn-ea"/>
                          <a:cs typeface="+mn-cs"/>
                        </a:rPr>
                        <a:t>
 </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z-Cyrl-AZ" sz="1000" b="0" i="0" u="none" strike="noStrike" kern="1200" cap="none" spc="0" normalizeH="0" baseline="0" noProof="0">
                          <a:ln>
                            <a:noFill/>
                          </a:ln>
                          <a:solidFill>
                            <a:prstClr val="black"/>
                          </a:solidFill>
                          <a:effectLst/>
                          <a:uLnTx/>
                          <a:uFillTx/>
                          <a:latin typeface="Calibri"/>
                          <a:ea typeface="+mn-ea"/>
                          <a:cs typeface="+mn-cs"/>
                        </a:rPr>
                        <a:t>Одразу троє українських самбістів вибороли «золото» Всесвітніх ігор-2025 у Ченду:
</a:t>
                      </a:r>
                      <a:r>
                        <a:rPr kumimoji="0" lang="en-US" sz="1000" b="0" i="0" u="none" strike="noStrike" kern="1200" cap="none" spc="0" normalizeH="0" baseline="0" noProof="0">
                          <a:ln>
                            <a:noFill/>
                          </a:ln>
                          <a:solidFill>
                            <a:prstClr val="black"/>
                          </a:solidFill>
                          <a:effectLst/>
                          <a:uLnTx/>
                          <a:uFillTx/>
                          <a:latin typeface="Calibri"/>
                          <a:ea typeface="+mn-ea"/>
                          <a:cs typeface="+mn-cs"/>
                        </a:rPr>
                        <a:t>🥇</a:t>
                      </a:r>
                      <a:r>
                        <a:rPr kumimoji="0" lang="az-Cyrl-AZ" sz="1000" b="0" i="0" u="none" strike="noStrike" kern="1200" cap="none" spc="0" normalizeH="0" baseline="0" noProof="0">
                          <a:ln>
                            <a:noFill/>
                          </a:ln>
                          <a:solidFill>
                            <a:prstClr val="black"/>
                          </a:solidFill>
                          <a:effectLst/>
                          <a:uLnTx/>
                          <a:uFillTx/>
                          <a:latin typeface="Calibri"/>
                          <a:ea typeface="+mn-ea"/>
                          <a:cs typeface="+mn-cs"/>
                        </a:rPr>
                        <a:t>Андрій Кучеренко (71 кг),
</a:t>
                      </a:r>
                      <a:r>
                        <a:rPr kumimoji="0" lang="en-US" sz="1000" b="0" i="0" u="none" strike="noStrike" kern="1200" cap="none" spc="0" normalizeH="0" baseline="0" noProof="0">
                          <a:ln>
                            <a:noFill/>
                          </a:ln>
                          <a:solidFill>
                            <a:prstClr val="black"/>
                          </a:solidFill>
                          <a:effectLst/>
                          <a:uLnTx/>
                          <a:uFillTx/>
                          <a:latin typeface="Calibri"/>
                          <a:ea typeface="+mn-ea"/>
                          <a:cs typeface="+mn-cs"/>
                        </a:rPr>
                        <a:t>🥇</a:t>
                      </a:r>
                      <a:r>
                        <a:rPr kumimoji="0" lang="az-Cyrl-AZ" sz="1000" b="0" i="0" u="none" strike="noStrike" kern="1200" cap="none" spc="0" normalizeH="0" baseline="0" noProof="0">
                          <a:ln>
                            <a:noFill/>
                          </a:ln>
                          <a:solidFill>
                            <a:prstClr val="black"/>
                          </a:solidFill>
                          <a:effectLst/>
                          <a:uLnTx/>
                          <a:uFillTx/>
                          <a:latin typeface="Calibri"/>
                          <a:ea typeface="+mn-ea"/>
                          <a:cs typeface="+mn-cs"/>
                        </a:rPr>
                        <a:t>Владислав Руднєв (79 кг) 
</a:t>
                      </a:r>
                      <a:r>
                        <a:rPr kumimoji="0" lang="en-US" sz="1000" b="0" i="0" u="none" strike="noStrike" kern="1200" cap="none" spc="0" normalizeH="0" baseline="0" noProof="0">
                          <a:ln>
                            <a:noFill/>
                          </a:ln>
                          <a:solidFill>
                            <a:prstClr val="black"/>
                          </a:solidFill>
                          <a:effectLst/>
                          <a:uLnTx/>
                          <a:uFillTx/>
                          <a:latin typeface="Calibri"/>
                          <a:ea typeface="+mn-ea"/>
                          <a:cs typeface="+mn-cs"/>
                        </a:rPr>
                        <a:t>🥇</a:t>
                      </a:r>
                      <a:r>
                        <a:rPr kumimoji="0" lang="az-Cyrl-AZ" sz="1000" b="0" i="0" u="none" strike="noStrike" kern="1200" cap="none" spc="0" normalizeH="0" baseline="0" noProof="0">
                          <a:ln>
                            <a:noFill/>
                          </a:ln>
                          <a:solidFill>
                            <a:prstClr val="black"/>
                          </a:solidFill>
                          <a:effectLst/>
                          <a:uLnTx/>
                          <a:uFillTx/>
                          <a:latin typeface="Calibri"/>
                          <a:ea typeface="+mn-ea"/>
                          <a:cs typeface="+mn-cs"/>
                        </a:rPr>
                        <a:t>Петро Давиденко (88 кг)
Українці перемогли росіян, що виступали під нейтральним прапором. Кучеренко здолав Ролана Зіннатова 6:1, Руднєв — Ованеса Абгаряна 3:0, а Давиденко — Абусупьяна Аліханова 4:1. 
</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z-Cyrl-AZ" sz="1000" b="0" i="0" u="none" strike="noStrike" kern="1200" cap="none" spc="0" normalizeH="0" baseline="0" noProof="0">
                          <a:ln>
                            <a:noFill/>
                          </a:ln>
                          <a:solidFill>
                            <a:prstClr val="black"/>
                          </a:solidFill>
                          <a:effectLst/>
                          <a:uLnTx/>
                          <a:uFillTx/>
                          <a:latin typeface="Calibri"/>
                          <a:ea typeface="+mn-ea"/>
                          <a:cs typeface="+mn-cs"/>
                        </a:rPr>
                        <a:t>Таким чином Україна вже піднялася на третє місце загального медального заліку: 11 золотих, 9 срібних, 6 бронзових медалей. Більше про спорт — на сайті </a:t>
                      </a:r>
                      <a:r>
                        <a:rPr kumimoji="0" lang="en-US" sz="1000" b="0" i="0" u="none" strike="noStrike" kern="1200" cap="none" spc="0" normalizeH="0" baseline="0" noProof="0">
                          <a:ln>
                            <a:noFill/>
                          </a:ln>
                          <a:solidFill>
                            <a:prstClr val="black"/>
                          </a:solidFill>
                          <a:effectLst/>
                          <a:uLnTx/>
                          <a:uFillTx/>
                          <a:latin typeface="Calibri"/>
                          <a:ea typeface="+mn-ea"/>
                          <a:cs typeface="+mn-cs"/>
                        </a:rPr>
                        <a:t>RFI </a:t>
                      </a:r>
                      <a:r>
                        <a:rPr kumimoji="0" lang="az-Cyrl-AZ" sz="1000" b="0" i="0" u="none" strike="noStrike" kern="1200" cap="none" spc="0" normalizeH="0" baseline="0" noProof="0">
                          <a:ln>
                            <a:noFill/>
                          </a:ln>
                          <a:solidFill>
                            <a:prstClr val="black"/>
                          </a:solidFill>
                          <a:effectLst/>
                          <a:uLnTx/>
                          <a:uFillTx/>
                          <a:latin typeface="Calibri"/>
                          <a:ea typeface="+mn-ea"/>
                          <a:cs typeface="+mn-cs"/>
                        </a:rPr>
                        <a:t>Українською:  </a:t>
                      </a:r>
                      <a:r>
                        <a:rPr kumimoji="0" lang="en-US" sz="1000" b="0" i="0" u="none" strike="noStrike" kern="1200" cap="none" spc="0" normalizeH="0" baseline="0" noProof="0">
                          <a:ln>
                            <a:noFill/>
                          </a:ln>
                          <a:solidFill>
                            <a:prstClr val="black"/>
                          </a:solidFill>
                          <a:effectLst/>
                          <a:uLnTx/>
                          <a:uFillTx/>
                          <a:latin typeface="Calibri"/>
                          <a:ea typeface="+mn-ea"/>
                          <a:cs typeface="+mn-cs"/>
                        </a:rPr>
                        <a:t>https://www.rfi.fr/uk/</a:t>
                      </a:r>
                      <a:r>
                        <a:rPr kumimoji="0" lang="az-Cyrl-AZ" sz="1000" b="0" i="0" u="none" strike="noStrike" kern="1200" cap="none" spc="0" normalizeH="0" baseline="0" noProof="0">
                          <a:ln>
                            <a:noFill/>
                          </a:ln>
                          <a:solidFill>
                            <a:prstClr val="black"/>
                          </a:solidFill>
                          <a:effectLst/>
                          <a:uLnTx/>
                          <a:uFillTx/>
                          <a:latin typeface="Calibri"/>
                          <a:ea typeface="+mn-ea"/>
                          <a:cs typeface="+mn-cs"/>
                        </a:rPr>
                        <a:t>тег/спорт/</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https://quintly-eu-image-storage.s3.amazonaws.com/f7ef8ece4fd6831e3a1a864903c87812/10c06fd5088c5d30901120484e49ff3b.jpg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21894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1229145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811264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1136159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33.765915768854 %</a:t>
                      </a:r>
                    </a:p>
                  </a:txBody>
                  <a:tcPr/>
                </a:tc>
                <a:extLst>
                  <a:ext uri="{0D108BD9-81ED-4DB2-BD59-A6C34878D82A}">
                    <a16:rowId xmlns:a16="http://schemas.microsoft.com/office/drawing/2014/main" val="2614483628"/>
                  </a:ext>
                </a:extLst>
              </a:tr>
            </a:tbl>
          </a:graphicData>
        </a:graphic>
      </p:graphicFrame>
      <p:sp>
        <p:nvSpPr>
          <p:cNvPr id="4" name="Text Placeholder 3">
            <a:extLst>
              <a:ext uri="{FF2B5EF4-FFF2-40B4-BE49-F238E27FC236}">
                <a16:creationId xmlns:a16="http://schemas.microsoft.com/office/drawing/2014/main" id="{5D203DBE-AA76-4289-8079-6B56C54970B2}"/>
              </a:ext>
            </a:extLst>
          </p:cNvPr>
          <p:cNvSpPr>
            <a:spLocks noGrp="1"/>
          </p:cNvSpPr>
          <p:nvPr>
            <p:ph type="body" sz="quarter" idx="14"/>
          </p:nvPr>
        </p:nvSpPr>
        <p:spPr/>
        <p:txBody>
          <a:bodyPr/>
          <a:lstStyle/>
          <a:p>
            <a:r>
              <a:rPr lang="en-US"/>
              <a:t>05/01/2025 - 10/31/2025</a:t>
            </a:r>
          </a:p>
        </p:txBody>
      </p:sp>
    </p:spTree>
    <p:extLst>
      <p:ext uri="{BB962C8B-B14F-4D97-AF65-F5344CB8AC3E}">
        <p14:creationId xmlns:p14="http://schemas.microsoft.com/office/powerpoint/2010/main" val="24222635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A7E731-D47B-4DD7-B081-65B429AC1241}"/>
              </a:ext>
            </a:extLst>
          </p:cNvPr>
          <p:cNvSpPr>
            <a:spLocks noGrp="1"/>
          </p:cNvSpPr>
          <p:nvPr>
            <p:ph type="title"/>
          </p:nvPr>
        </p:nvSpPr>
        <p:spPr/>
        <p:txBody>
          <a:bodyPr/>
          <a:lstStyle/>
          <a:p>
            <a:r>
              <a:rPr lang="en-US"/>
              <a:t>Overall All Posts (Eng,Imp,Reach) | 6 profiles - 13 of 26</a:t>
            </a:r>
          </a:p>
        </p:txBody>
      </p:sp>
      <p:graphicFrame>
        <p:nvGraphicFramePr>
          <p:cNvPr id="5" name="Table Placeholder 4">
            <a:extLst>
              <a:ext uri="{FF2B5EF4-FFF2-40B4-BE49-F238E27FC236}">
                <a16:creationId xmlns:a16="http://schemas.microsoft.com/office/drawing/2014/main" id="{90609FAD-B3C2-48B1-9D7F-0833DFC4019B}"/>
              </a:ext>
            </a:extLst>
          </p:cNvPr>
          <p:cNvGraphicFramePr>
            <a:graphicFrameLocks noGrp="1"/>
          </p:cNvGraphicFramePr>
          <p:nvPr>
            <p:ph type="tbl" sz="quarter" idx="13"/>
            <p:extLst>
              <p:ext uri="{D42A27DB-BD31-4B8C-83A1-F6EECF244321}">
                <p14:modId xmlns:p14="http://schemas.microsoft.com/office/powerpoint/2010/main" val="13920796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
                  <a:extLst>
                    <a:ext uri="{9D8B030D-6E8A-4147-A177-3AD203B41FA5}">
                      <a16:colId xmlns:a16="http://schemas.microsoft.com/office/drawing/2014/main" val="146527211"/>
                    </a:ext>
                  </a:extLst>
                </a:gridCol>
                <a:gridCol w="1728215">
                  <a:extLst>
                    <a:ext uri="{9D8B030D-6E8A-4147-A177-3AD203B41FA5}">
                      <a16:colId xmlns:a16="http://schemas.microsoft.com/office/drawing/2014/main" val="1243690659"/>
                    </a:ext>
                  </a:extLst>
                </a:gridCol>
                <a:gridCol w="987551">
                  <a:extLst>
                    <a:ext uri="{9D8B030D-6E8A-4147-A177-3AD203B41FA5}">
                      <a16:colId xmlns:a16="http://schemas.microsoft.com/office/drawing/2014/main" val="2875102238"/>
                    </a:ext>
                  </a:extLst>
                </a:gridCol>
                <a:gridCol w="493776">
                  <a:extLst>
                    <a:ext uri="{9D8B030D-6E8A-4147-A177-3AD203B41FA5}">
                      <a16:colId xmlns:a16="http://schemas.microsoft.com/office/drawing/2014/main" val="2442687763"/>
                    </a:ext>
                  </a:extLst>
                </a:gridCol>
                <a:gridCol w="493776">
                  <a:extLst>
                    <a:ext uri="{9D8B030D-6E8A-4147-A177-3AD203B41FA5}">
                      <a16:colId xmlns:a16="http://schemas.microsoft.com/office/drawing/2014/main" val="190158653"/>
                    </a:ext>
                  </a:extLst>
                </a:gridCol>
                <a:gridCol w="493776">
                  <a:extLst>
                    <a:ext uri="{9D8B030D-6E8A-4147-A177-3AD203B41FA5}">
                      <a16:colId xmlns:a16="http://schemas.microsoft.com/office/drawing/2014/main" val="2236277456"/>
                    </a:ext>
                  </a:extLst>
                </a:gridCol>
                <a:gridCol w="493776">
                  <a:extLst>
                    <a:ext uri="{9D8B030D-6E8A-4147-A177-3AD203B41FA5}">
                      <a16:colId xmlns:a16="http://schemas.microsoft.com/office/drawing/2014/main" val="2835410902"/>
                    </a:ext>
                  </a:extLst>
                </a:gridCol>
                <a:gridCol w="493776">
                  <a:extLst>
                    <a:ext uri="{9D8B030D-6E8A-4147-A177-3AD203B41FA5}">
                      <a16:colId xmlns:a16="http://schemas.microsoft.com/office/drawing/2014/main" val="3555380213"/>
                    </a:ext>
                  </a:extLst>
                </a:gridCol>
                <a:gridCol w="740664">
                  <a:extLst>
                    <a:ext uri="{9D8B030D-6E8A-4147-A177-3AD203B41FA5}">
                      <a16:colId xmlns:a16="http://schemas.microsoft.com/office/drawing/2014/main" val="3991553689"/>
                    </a:ext>
                  </a:extLst>
                </a:gridCol>
                <a:gridCol w="740664">
                  <a:extLst>
                    <a:ext uri="{9D8B030D-6E8A-4147-A177-3AD203B41FA5}">
                      <a16:colId xmlns:a16="http://schemas.microsoft.com/office/drawing/2014/main" val="3908056183"/>
                    </a:ext>
                  </a:extLst>
                </a:gridCol>
                <a:gridCol w="493776">
                  <a:extLst>
                    <a:ext uri="{9D8B030D-6E8A-4147-A177-3AD203B41FA5}">
                      <a16:colId xmlns:a16="http://schemas.microsoft.com/office/drawing/2014/main" val="8930000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Vues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Moy. Vue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Tx completion</a:t>
                      </a:r>
                    </a:p>
                  </a:txBody>
                  <a:tcPr/>
                </a:tc>
                <a:extLst>
                  <a:ext uri="{0D108BD9-81ED-4DB2-BD59-A6C34878D82A}">
                    <a16:rowId xmlns:a16="http://schemas.microsoft.com/office/drawing/2014/main" val="12357439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Facebook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Facebook RFI </a:t>
                      </a:r>
                      <a:r>
                        <a:rPr kumimoji="0" lang="az-Cyrl-AZ" sz="1000" b="1" i="0" u="none" strike="noStrike" kern="1200" cap="none" spc="0" normalizeH="0" baseline="0" noProof="0">
                          <a:ln>
                            <a:noFill/>
                          </a:ln>
                          <a:solidFill>
                            <a:prstClr val="black"/>
                          </a:solidFill>
                          <a:effectLst/>
                          <a:uLnTx/>
                          <a:uFillTx/>
                          <a:latin typeface="Calibri"/>
                          <a:ea typeface="+mn-ea"/>
                          <a:cs typeface="+mn-cs"/>
                        </a:rPr>
                        <a:t>Українською - 2025-10-07 07:01:00</a:t>
                      </a:r>
                      <a:r>
                        <a:rPr kumimoji="0" lang="az-Cyrl-AZ" sz="1000" b="0" i="0" u="none" strike="noStrike" kern="1200" cap="none" spc="0" normalizeH="0" baseline="0" noProof="0">
                          <a:ln>
                            <a:noFill/>
                          </a:ln>
                          <a:solidFill>
                            <a:prstClr val="black"/>
                          </a:solidFill>
                          <a:effectLst/>
                          <a:uLnTx/>
                          <a:uFillTx/>
                          <a:latin typeface="Calibri"/>
                          <a:ea typeface="+mn-ea"/>
                          <a:cs typeface="+mn-cs"/>
                        </a:rPr>
                        <a:t>
 «Боже мій! Невже це...», — щиросердна реакція популярного французького блогера @</a:t>
                      </a:r>
                      <a:r>
                        <a:rPr kumimoji="0" lang="en-US" sz="1000" b="0" i="0" u="none" strike="noStrike" kern="1200" cap="none" spc="0" normalizeH="0" baseline="0" noProof="0">
                          <a:ln>
                            <a:noFill/>
                          </a:ln>
                          <a:solidFill>
                            <a:prstClr val="black"/>
                          </a:solidFill>
                          <a:effectLst/>
                          <a:uLnTx/>
                          <a:uFillTx/>
                          <a:latin typeface="Calibri"/>
                          <a:ea typeface="+mn-ea"/>
                          <a:cs typeface="+mn-cs"/>
                        </a:rPr>
                        <a:t>xavier_peuravion </a:t>
                      </a:r>
                      <a:r>
                        <a:rPr kumimoji="0" lang="az-Cyrl-AZ" sz="1000" b="0" i="0" u="none" strike="noStrike" kern="1200" cap="none" spc="0" normalizeH="0" baseline="0" noProof="0">
                          <a:ln>
                            <a:noFill/>
                          </a:ln>
                          <a:solidFill>
                            <a:prstClr val="black"/>
                          </a:solidFill>
                          <a:effectLst/>
                          <a:uLnTx/>
                          <a:uFillTx/>
                          <a:latin typeface="Calibri"/>
                          <a:ea typeface="+mn-ea"/>
                          <a:cs typeface="+mn-cs"/>
                        </a:rPr>
                        <a:t>завірусилася в соціальних мережах. Що саме збурило фантазію чоловіка — дивіться у відео ⤴️
———
Відео перекладене українською редакцією </a:t>
                      </a:r>
                      <a:r>
                        <a:rPr kumimoji="0" lang="en-US" sz="1000" b="0" i="0" u="none" strike="noStrike" kern="1200" cap="none" spc="0" normalizeH="0" baseline="0" noProof="0">
                          <a:ln>
                            <a:noFill/>
                          </a:ln>
                          <a:solidFill>
                            <a:prstClr val="black"/>
                          </a:solidFill>
                          <a:effectLst/>
                          <a:uLnTx/>
                          <a:uFillTx/>
                          <a:latin typeface="Calibri"/>
                          <a:ea typeface="+mn-ea"/>
                          <a:cs typeface="+mn-cs"/>
                        </a:rPr>
                        <a:t>RFI </a:t>
                      </a:r>
                      <a:r>
                        <a:rPr kumimoji="0" lang="az-Cyrl-AZ" sz="1000" b="0" i="0" u="none" strike="noStrike" kern="1200" cap="none" spc="0" normalizeH="0" baseline="0" noProof="0">
                          <a:ln>
                            <a:noFill/>
                          </a:ln>
                          <a:solidFill>
                            <a:prstClr val="black"/>
                          </a:solidFill>
                          <a:effectLst/>
                          <a:uLnTx/>
                          <a:uFillTx/>
                          <a:latin typeface="Calibri"/>
                          <a:ea typeface="+mn-ea"/>
                          <a:cs typeface="+mn-cs"/>
                        </a:rPr>
                        <a:t>публікується за згодою автора.
#</a:t>
                      </a:r>
                      <a:r>
                        <a:rPr kumimoji="0" lang="en-US" sz="1000" b="0" i="0" u="none" strike="noStrike" kern="1200" cap="none" spc="0" normalizeH="0" baseline="0" noProof="0">
                          <a:ln>
                            <a:noFill/>
                          </a:ln>
                          <a:solidFill>
                            <a:prstClr val="black"/>
                          </a:solidFill>
                          <a:effectLst/>
                          <a:uLnTx/>
                          <a:uFillTx/>
                          <a:latin typeface="Calibri"/>
                          <a:ea typeface="+mn-ea"/>
                          <a:cs typeface="+mn-cs"/>
                        </a:rPr>
                        <a:t>rfi</a:t>
                      </a:r>
                      <a:r>
                        <a:rPr kumimoji="0" lang="az-Cyrl-AZ" sz="1000" b="0" i="0" u="none" strike="noStrike" kern="1200" cap="none" spc="0" normalizeH="0" baseline="0" noProof="0">
                          <a:ln>
                            <a:noFill/>
                          </a:ln>
                          <a:solidFill>
                            <a:prstClr val="black"/>
                          </a:solidFill>
                          <a:effectLst/>
                          <a:uLnTx/>
                          <a:uFillTx/>
                          <a:latin typeface="Calibri"/>
                          <a:ea typeface="+mn-ea"/>
                          <a:cs typeface="+mn-cs"/>
                        </a:rPr>
                        <a:t>україна #</a:t>
                      </a:r>
                      <a:r>
                        <a:rPr kumimoji="0" lang="en-US" sz="1000" b="0" i="0" u="none" strike="noStrike" kern="1200" cap="none" spc="0" normalizeH="0" baseline="0" noProof="0">
                          <a:ln>
                            <a:noFill/>
                          </a:ln>
                          <a:solidFill>
                            <a:prstClr val="black"/>
                          </a:solidFill>
                          <a:effectLst/>
                          <a:uLnTx/>
                          <a:uFillTx/>
                          <a:latin typeface="Calibri"/>
                          <a:ea typeface="+mn-ea"/>
                          <a:cs typeface="+mn-cs"/>
                        </a:rPr>
                        <a:t>bibliothequenationale #ukraine #moscovia #</a:t>
                      </a:r>
                      <a:r>
                        <a:rPr kumimoji="0" lang="az-Cyrl-AZ" sz="1000" b="0" i="0" u="none" strike="noStrike" kern="1200" cap="none" spc="0" normalizeH="0" baseline="0" noProof="0">
                          <a:ln>
                            <a:noFill/>
                          </a:ln>
                          <a:solidFill>
                            <a:prstClr val="black"/>
                          </a:solidFill>
                          <a:effectLst/>
                          <a:uLnTx/>
                          <a:uFillTx/>
                          <a:latin typeface="Calibri"/>
                          <a:ea typeface="+mn-ea"/>
                          <a:cs typeface="+mn-cs"/>
                        </a:rPr>
                        <a:t>московія #росія #україна</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https://quintly-eu-image-storage.s3.amazonaws.com/f7ef8ece4fd6831e3a1a864903c87812/6578bd7d6cd11b95f5a74f2badca031b.jpg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76531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1216110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1160957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914535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40 %</a:t>
                      </a:r>
                    </a:p>
                  </a:txBody>
                  <a:tcPr/>
                </a:tc>
                <a:extLst>
                  <a:ext uri="{0D108BD9-81ED-4DB2-BD59-A6C34878D82A}">
                    <a16:rowId xmlns:a16="http://schemas.microsoft.com/office/drawing/2014/main" val="275472539"/>
                  </a:ext>
                </a:extLst>
              </a:tr>
            </a:tbl>
          </a:graphicData>
        </a:graphic>
      </p:graphicFrame>
      <p:sp>
        <p:nvSpPr>
          <p:cNvPr id="4" name="Text Placeholder 3">
            <a:extLst>
              <a:ext uri="{FF2B5EF4-FFF2-40B4-BE49-F238E27FC236}">
                <a16:creationId xmlns:a16="http://schemas.microsoft.com/office/drawing/2014/main" id="{35F8D8DD-0096-4C5A-9B23-ED1215249D97}"/>
              </a:ext>
            </a:extLst>
          </p:cNvPr>
          <p:cNvSpPr>
            <a:spLocks noGrp="1"/>
          </p:cNvSpPr>
          <p:nvPr>
            <p:ph type="body" sz="quarter" idx="14"/>
          </p:nvPr>
        </p:nvSpPr>
        <p:spPr/>
        <p:txBody>
          <a:bodyPr/>
          <a:lstStyle/>
          <a:p>
            <a:r>
              <a:rPr lang="en-US"/>
              <a:t>05/01/2025 - 10/31/2025</a:t>
            </a:r>
          </a:p>
        </p:txBody>
      </p:sp>
    </p:spTree>
    <p:extLst>
      <p:ext uri="{BB962C8B-B14F-4D97-AF65-F5344CB8AC3E}">
        <p14:creationId xmlns:p14="http://schemas.microsoft.com/office/powerpoint/2010/main" val="32643197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D94B18-F678-405F-B46C-4A015EA4E20B}"/>
              </a:ext>
            </a:extLst>
          </p:cNvPr>
          <p:cNvSpPr>
            <a:spLocks noGrp="1"/>
          </p:cNvSpPr>
          <p:nvPr>
            <p:ph type="title"/>
          </p:nvPr>
        </p:nvSpPr>
        <p:spPr/>
        <p:txBody>
          <a:bodyPr/>
          <a:lstStyle/>
          <a:p>
            <a:r>
              <a:rPr lang="en-US"/>
              <a:t>Overall All Posts (Eng,Imp,Reach) | 6 profiles - 14 of 26</a:t>
            </a:r>
          </a:p>
        </p:txBody>
      </p:sp>
      <p:graphicFrame>
        <p:nvGraphicFramePr>
          <p:cNvPr id="5" name="Table Placeholder 4">
            <a:extLst>
              <a:ext uri="{FF2B5EF4-FFF2-40B4-BE49-F238E27FC236}">
                <a16:creationId xmlns:a16="http://schemas.microsoft.com/office/drawing/2014/main" id="{FF273F0B-218B-4BC1-8562-87EE9D6A09B2}"/>
              </a:ext>
            </a:extLst>
          </p:cNvPr>
          <p:cNvGraphicFramePr>
            <a:graphicFrameLocks noGrp="1"/>
          </p:cNvGraphicFramePr>
          <p:nvPr>
            <p:ph type="tbl" sz="quarter" idx="13"/>
            <p:extLst>
              <p:ext uri="{D42A27DB-BD31-4B8C-83A1-F6EECF244321}">
                <p14:modId xmlns:p14="http://schemas.microsoft.com/office/powerpoint/2010/main" val="4196097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
                  <a:extLst>
                    <a:ext uri="{9D8B030D-6E8A-4147-A177-3AD203B41FA5}">
                      <a16:colId xmlns:a16="http://schemas.microsoft.com/office/drawing/2014/main" val="3077536219"/>
                    </a:ext>
                  </a:extLst>
                </a:gridCol>
                <a:gridCol w="1728215">
                  <a:extLst>
                    <a:ext uri="{9D8B030D-6E8A-4147-A177-3AD203B41FA5}">
                      <a16:colId xmlns:a16="http://schemas.microsoft.com/office/drawing/2014/main" val="1595081056"/>
                    </a:ext>
                  </a:extLst>
                </a:gridCol>
                <a:gridCol w="987551">
                  <a:extLst>
                    <a:ext uri="{9D8B030D-6E8A-4147-A177-3AD203B41FA5}">
                      <a16:colId xmlns:a16="http://schemas.microsoft.com/office/drawing/2014/main" val="2901261678"/>
                    </a:ext>
                  </a:extLst>
                </a:gridCol>
                <a:gridCol w="493776">
                  <a:extLst>
                    <a:ext uri="{9D8B030D-6E8A-4147-A177-3AD203B41FA5}">
                      <a16:colId xmlns:a16="http://schemas.microsoft.com/office/drawing/2014/main" val="4177641549"/>
                    </a:ext>
                  </a:extLst>
                </a:gridCol>
                <a:gridCol w="493776">
                  <a:extLst>
                    <a:ext uri="{9D8B030D-6E8A-4147-A177-3AD203B41FA5}">
                      <a16:colId xmlns:a16="http://schemas.microsoft.com/office/drawing/2014/main" val="1336825464"/>
                    </a:ext>
                  </a:extLst>
                </a:gridCol>
                <a:gridCol w="493776">
                  <a:extLst>
                    <a:ext uri="{9D8B030D-6E8A-4147-A177-3AD203B41FA5}">
                      <a16:colId xmlns:a16="http://schemas.microsoft.com/office/drawing/2014/main" val="1592800555"/>
                    </a:ext>
                  </a:extLst>
                </a:gridCol>
                <a:gridCol w="493776">
                  <a:extLst>
                    <a:ext uri="{9D8B030D-6E8A-4147-A177-3AD203B41FA5}">
                      <a16:colId xmlns:a16="http://schemas.microsoft.com/office/drawing/2014/main" val="3819616031"/>
                    </a:ext>
                  </a:extLst>
                </a:gridCol>
                <a:gridCol w="493776">
                  <a:extLst>
                    <a:ext uri="{9D8B030D-6E8A-4147-A177-3AD203B41FA5}">
                      <a16:colId xmlns:a16="http://schemas.microsoft.com/office/drawing/2014/main" val="3334814006"/>
                    </a:ext>
                  </a:extLst>
                </a:gridCol>
                <a:gridCol w="740664">
                  <a:extLst>
                    <a:ext uri="{9D8B030D-6E8A-4147-A177-3AD203B41FA5}">
                      <a16:colId xmlns:a16="http://schemas.microsoft.com/office/drawing/2014/main" val="426469918"/>
                    </a:ext>
                  </a:extLst>
                </a:gridCol>
                <a:gridCol w="740664">
                  <a:extLst>
                    <a:ext uri="{9D8B030D-6E8A-4147-A177-3AD203B41FA5}">
                      <a16:colId xmlns:a16="http://schemas.microsoft.com/office/drawing/2014/main" val="598430917"/>
                    </a:ext>
                  </a:extLst>
                </a:gridCol>
                <a:gridCol w="493776">
                  <a:extLst>
                    <a:ext uri="{9D8B030D-6E8A-4147-A177-3AD203B41FA5}">
                      <a16:colId xmlns:a16="http://schemas.microsoft.com/office/drawing/2014/main" val="14210136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Vues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Moy. Vue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Tx completion</a:t>
                      </a:r>
                    </a:p>
                  </a:txBody>
                  <a:tcPr/>
                </a:tc>
                <a:extLst>
                  <a:ext uri="{0D108BD9-81ED-4DB2-BD59-A6C34878D82A}">
                    <a16:rowId xmlns:a16="http://schemas.microsoft.com/office/drawing/2014/main" val="861621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Facebook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Facebook RFI </a:t>
                      </a:r>
                      <a:r>
                        <a:rPr kumimoji="0" lang="az-Cyrl-AZ" sz="1000" b="1" i="0" u="none" strike="noStrike" kern="1200" cap="none" spc="0" normalizeH="0" baseline="0" noProof="0">
                          <a:ln>
                            <a:noFill/>
                          </a:ln>
                          <a:solidFill>
                            <a:prstClr val="black"/>
                          </a:solidFill>
                          <a:effectLst/>
                          <a:uLnTx/>
                          <a:uFillTx/>
                          <a:latin typeface="Calibri"/>
                          <a:ea typeface="+mn-ea"/>
                          <a:cs typeface="+mn-cs"/>
                        </a:rPr>
                        <a:t>Українською - 2025-10-03 16:30:22</a:t>
                      </a:r>
                      <a:r>
                        <a:rPr kumimoji="0" lang="az-Cyrl-AZ" sz="1000" b="0" i="0" u="none" strike="noStrike" kern="1200" cap="none" spc="0" normalizeH="0" baseline="0" noProof="0">
                          <a:ln>
                            <a:noFill/>
                          </a:ln>
                          <a:solidFill>
                            <a:prstClr val="black"/>
                          </a:solidFill>
                          <a:effectLst/>
                          <a:uLnTx/>
                          <a:uFillTx/>
                          <a:latin typeface="Calibri"/>
                          <a:ea typeface="+mn-ea"/>
                          <a:cs typeface="+mn-cs"/>
                        </a:rPr>
                        <a:t>
 ВІдомі болгарські курорти #Єленіте, #Несебр і #Сонячний берег оголошені зоною підвищеної небезпеки.
</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z-Cyrl-AZ" sz="1000" b="0" i="0" u="none" strike="noStrike" kern="1200" cap="none" spc="0" normalizeH="0" baseline="0" noProof="0">
                          <a:ln>
                            <a:noFill/>
                          </a:ln>
                          <a:solidFill>
                            <a:prstClr val="black"/>
                          </a:solidFill>
                          <a:effectLst/>
                          <a:uLnTx/>
                          <a:uFillTx/>
                          <a:latin typeface="Calibri"/>
                          <a:ea typeface="+mn-ea"/>
                          <a:cs typeface="+mn-cs"/>
                        </a:rPr>
                        <a:t>Евакуйовано і місцевих жителів і туристів, затоплено будинки, готелі та понад 40 авто.
</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z-Cyrl-AZ" sz="1000" b="0" i="0" u="none" strike="noStrike" kern="1200" cap="none" spc="0" normalizeH="0" baseline="0" noProof="0">
                          <a:ln>
                            <a:noFill/>
                          </a:ln>
                          <a:solidFill>
                            <a:prstClr val="black"/>
                          </a:solidFill>
                          <a:effectLst/>
                          <a:uLnTx/>
                          <a:uFillTx/>
                          <a:latin typeface="Calibri"/>
                          <a:ea typeface="+mn-ea"/>
                          <a:cs typeface="+mn-cs"/>
                        </a:rPr>
                        <a:t>У #Бургасі оголошено надзвичайний стан, школи закрито. Рятувальники, жандармерія й військові працюють на місці
Раніше редакція </a:t>
                      </a:r>
                      <a:r>
                        <a:rPr kumimoji="0" lang="en-US" sz="1000" b="0" i="0" u="none" strike="noStrike" kern="1200" cap="none" spc="0" normalizeH="0" baseline="0" noProof="0">
                          <a:ln>
                            <a:noFill/>
                          </a:ln>
                          <a:solidFill>
                            <a:prstClr val="black"/>
                          </a:solidFill>
                          <a:effectLst/>
                          <a:uLnTx/>
                          <a:uFillTx/>
                          <a:latin typeface="Calibri"/>
                          <a:ea typeface="+mn-ea"/>
                          <a:cs typeface="+mn-cs"/>
                        </a:rPr>
                        <a:t>RFI </a:t>
                      </a:r>
                      <a:r>
                        <a:rPr kumimoji="0" lang="az-Cyrl-AZ" sz="1000" b="0" i="0" u="none" strike="noStrike" kern="1200" cap="none" spc="0" normalizeH="0" baseline="0" noProof="0">
                          <a:ln>
                            <a:noFill/>
                          </a:ln>
                          <a:solidFill>
                            <a:prstClr val="black"/>
                          </a:solidFill>
                          <a:effectLst/>
                          <a:uLnTx/>
                          <a:uFillTx/>
                          <a:latin typeface="Calibri"/>
                          <a:ea typeface="+mn-ea"/>
                          <a:cs typeface="+mn-cs"/>
                        </a:rPr>
                        <a:t>Українською писала про масштабну повінь в Одесі, яка забрала життя цілої родини, деталі читайте на сайті: </a:t>
                      </a:r>
                      <a:r>
                        <a:rPr kumimoji="0" lang="en-US" sz="1000" b="0" i="0" u="none" strike="noStrike" kern="1200" cap="none" spc="0" normalizeH="0" baseline="0" noProof="0">
                          <a:ln>
                            <a:noFill/>
                          </a:ln>
                          <a:solidFill>
                            <a:prstClr val="black"/>
                          </a:solidFill>
                          <a:effectLst/>
                          <a:uLnTx/>
                          <a:uFillTx/>
                          <a:latin typeface="Calibri"/>
                          <a:ea typeface="+mn-ea"/>
                          <a:cs typeface="+mn-cs"/>
                        </a:rPr>
                        <a:t>https://rfi.my/C3hw
#rfi</a:t>
                      </a:r>
                      <a:r>
                        <a:rPr kumimoji="0" lang="az-Cyrl-AZ" sz="1000" b="0" i="0" u="none" strike="noStrike" kern="1200" cap="none" spc="0" normalizeH="0" baseline="0" noProof="0">
                          <a:ln>
                            <a:noFill/>
                          </a:ln>
                          <a:solidFill>
                            <a:prstClr val="black"/>
                          </a:solidFill>
                          <a:effectLst/>
                          <a:uLnTx/>
                          <a:uFillTx/>
                          <a:latin typeface="Calibri"/>
                          <a:ea typeface="+mn-ea"/>
                          <a:cs typeface="+mn-cs"/>
                        </a:rPr>
                        <a:t>україна</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https://quintly-eu-image-storage.s3.amazonaws.com/f7ef8ece4fd6831e3a1a864903c87812/dd3353c745eac8380b713285c654edaf.jpg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14422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1166894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1136727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731717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38 %</a:t>
                      </a:r>
                    </a:p>
                  </a:txBody>
                  <a:tcPr/>
                </a:tc>
                <a:extLst>
                  <a:ext uri="{0D108BD9-81ED-4DB2-BD59-A6C34878D82A}">
                    <a16:rowId xmlns:a16="http://schemas.microsoft.com/office/drawing/2014/main" val="2472884201"/>
                  </a:ext>
                </a:extLst>
              </a:tr>
            </a:tbl>
          </a:graphicData>
        </a:graphic>
      </p:graphicFrame>
      <p:sp>
        <p:nvSpPr>
          <p:cNvPr id="4" name="Text Placeholder 3">
            <a:extLst>
              <a:ext uri="{FF2B5EF4-FFF2-40B4-BE49-F238E27FC236}">
                <a16:creationId xmlns:a16="http://schemas.microsoft.com/office/drawing/2014/main" id="{809F145E-72B9-488E-846C-E4F07FC5EB8F}"/>
              </a:ext>
            </a:extLst>
          </p:cNvPr>
          <p:cNvSpPr>
            <a:spLocks noGrp="1"/>
          </p:cNvSpPr>
          <p:nvPr>
            <p:ph type="body" sz="quarter" idx="14"/>
          </p:nvPr>
        </p:nvSpPr>
        <p:spPr/>
        <p:txBody>
          <a:bodyPr/>
          <a:lstStyle/>
          <a:p>
            <a:r>
              <a:rPr lang="en-US"/>
              <a:t>05/01/2025 - 10/31/2025</a:t>
            </a:r>
          </a:p>
        </p:txBody>
      </p:sp>
    </p:spTree>
    <p:extLst>
      <p:ext uri="{BB962C8B-B14F-4D97-AF65-F5344CB8AC3E}">
        <p14:creationId xmlns:p14="http://schemas.microsoft.com/office/powerpoint/2010/main" val="17051949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CC59AD-A8B7-44F5-85B6-41CC0D2D7B73}"/>
              </a:ext>
            </a:extLst>
          </p:cNvPr>
          <p:cNvSpPr>
            <a:spLocks noGrp="1"/>
          </p:cNvSpPr>
          <p:nvPr>
            <p:ph type="title"/>
          </p:nvPr>
        </p:nvSpPr>
        <p:spPr/>
        <p:txBody>
          <a:bodyPr/>
          <a:lstStyle/>
          <a:p>
            <a:r>
              <a:rPr lang="en-US"/>
              <a:t>Overall All Posts (Eng,Imp,Reach) | 6 profiles - 15 of 26</a:t>
            </a:r>
          </a:p>
        </p:txBody>
      </p:sp>
      <p:graphicFrame>
        <p:nvGraphicFramePr>
          <p:cNvPr id="5" name="Table Placeholder 4">
            <a:extLst>
              <a:ext uri="{FF2B5EF4-FFF2-40B4-BE49-F238E27FC236}">
                <a16:creationId xmlns:a16="http://schemas.microsoft.com/office/drawing/2014/main" id="{BB870BB6-91D4-4CD5-9EF6-EC4790477400}"/>
              </a:ext>
            </a:extLst>
          </p:cNvPr>
          <p:cNvGraphicFramePr>
            <a:graphicFrameLocks noGrp="1"/>
          </p:cNvGraphicFramePr>
          <p:nvPr>
            <p:ph type="tbl" sz="quarter" idx="13"/>
            <p:extLst>
              <p:ext uri="{D42A27DB-BD31-4B8C-83A1-F6EECF244321}">
                <p14:modId xmlns:p14="http://schemas.microsoft.com/office/powerpoint/2010/main" val="6168129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
                  <a:extLst>
                    <a:ext uri="{9D8B030D-6E8A-4147-A177-3AD203B41FA5}">
                      <a16:colId xmlns:a16="http://schemas.microsoft.com/office/drawing/2014/main" val="2824923237"/>
                    </a:ext>
                  </a:extLst>
                </a:gridCol>
                <a:gridCol w="1728215">
                  <a:extLst>
                    <a:ext uri="{9D8B030D-6E8A-4147-A177-3AD203B41FA5}">
                      <a16:colId xmlns:a16="http://schemas.microsoft.com/office/drawing/2014/main" val="2195124413"/>
                    </a:ext>
                  </a:extLst>
                </a:gridCol>
                <a:gridCol w="987551">
                  <a:extLst>
                    <a:ext uri="{9D8B030D-6E8A-4147-A177-3AD203B41FA5}">
                      <a16:colId xmlns:a16="http://schemas.microsoft.com/office/drawing/2014/main" val="1408076948"/>
                    </a:ext>
                  </a:extLst>
                </a:gridCol>
                <a:gridCol w="493776">
                  <a:extLst>
                    <a:ext uri="{9D8B030D-6E8A-4147-A177-3AD203B41FA5}">
                      <a16:colId xmlns:a16="http://schemas.microsoft.com/office/drawing/2014/main" val="493194069"/>
                    </a:ext>
                  </a:extLst>
                </a:gridCol>
                <a:gridCol w="493776">
                  <a:extLst>
                    <a:ext uri="{9D8B030D-6E8A-4147-A177-3AD203B41FA5}">
                      <a16:colId xmlns:a16="http://schemas.microsoft.com/office/drawing/2014/main" val="4273845639"/>
                    </a:ext>
                  </a:extLst>
                </a:gridCol>
                <a:gridCol w="493776">
                  <a:extLst>
                    <a:ext uri="{9D8B030D-6E8A-4147-A177-3AD203B41FA5}">
                      <a16:colId xmlns:a16="http://schemas.microsoft.com/office/drawing/2014/main" val="2063700589"/>
                    </a:ext>
                  </a:extLst>
                </a:gridCol>
                <a:gridCol w="493776">
                  <a:extLst>
                    <a:ext uri="{9D8B030D-6E8A-4147-A177-3AD203B41FA5}">
                      <a16:colId xmlns:a16="http://schemas.microsoft.com/office/drawing/2014/main" val="3442333369"/>
                    </a:ext>
                  </a:extLst>
                </a:gridCol>
                <a:gridCol w="493776">
                  <a:extLst>
                    <a:ext uri="{9D8B030D-6E8A-4147-A177-3AD203B41FA5}">
                      <a16:colId xmlns:a16="http://schemas.microsoft.com/office/drawing/2014/main" val="1341550189"/>
                    </a:ext>
                  </a:extLst>
                </a:gridCol>
                <a:gridCol w="740664">
                  <a:extLst>
                    <a:ext uri="{9D8B030D-6E8A-4147-A177-3AD203B41FA5}">
                      <a16:colId xmlns:a16="http://schemas.microsoft.com/office/drawing/2014/main" val="235126963"/>
                    </a:ext>
                  </a:extLst>
                </a:gridCol>
                <a:gridCol w="740664">
                  <a:extLst>
                    <a:ext uri="{9D8B030D-6E8A-4147-A177-3AD203B41FA5}">
                      <a16:colId xmlns:a16="http://schemas.microsoft.com/office/drawing/2014/main" val="75951529"/>
                    </a:ext>
                  </a:extLst>
                </a:gridCol>
                <a:gridCol w="493776">
                  <a:extLst>
                    <a:ext uri="{9D8B030D-6E8A-4147-A177-3AD203B41FA5}">
                      <a16:colId xmlns:a16="http://schemas.microsoft.com/office/drawing/2014/main" val="9153871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Vues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Moy. Vue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Tx completion</a:t>
                      </a:r>
                    </a:p>
                  </a:txBody>
                  <a:tcPr/>
                </a:tc>
                <a:extLst>
                  <a:ext uri="{0D108BD9-81ED-4DB2-BD59-A6C34878D82A}">
                    <a16:rowId xmlns:a16="http://schemas.microsoft.com/office/drawing/2014/main" val="15326241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Facebook Reels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Facebook ReelsRFI </a:t>
                      </a:r>
                      <a:r>
                        <a:rPr kumimoji="0" lang="az-Cyrl-AZ" sz="1000" b="1" i="0" u="none" strike="noStrike" kern="1200" cap="none" spc="0" normalizeH="0" baseline="0" noProof="0">
                          <a:ln>
                            <a:noFill/>
                          </a:ln>
                          <a:solidFill>
                            <a:prstClr val="black"/>
                          </a:solidFill>
                          <a:effectLst/>
                          <a:uLnTx/>
                          <a:uFillTx/>
                          <a:latin typeface="Calibri"/>
                          <a:ea typeface="+mn-ea"/>
                          <a:cs typeface="+mn-cs"/>
                        </a:rPr>
                        <a:t>Українською - 2025-06-26 14:00:33</a:t>
                      </a:r>
                      <a:r>
                        <a:rPr kumimoji="0" lang="az-Cyrl-AZ" sz="1000" b="0" i="0" u="none" strike="noStrike" kern="1200" cap="none" spc="0" normalizeH="0" baseline="0" noProof="0">
                          <a:ln>
                            <a:noFill/>
                          </a:ln>
                          <a:solidFill>
                            <a:prstClr val="black"/>
                          </a:solidFill>
                          <a:effectLst/>
                          <a:uLnTx/>
                          <a:uFillTx/>
                          <a:latin typeface="Calibri"/>
                          <a:ea typeface="+mn-ea"/>
                          <a:cs typeface="+mn-cs"/>
                        </a:rPr>
                        <a:t>
 </a:t>
                      </a:r>
                      <a:r>
                        <a:rPr kumimoji="0" lang="en-US" sz="1000" b="0" i="0" u="none" strike="noStrike" kern="1200" cap="none" spc="0" normalizeH="0" baseline="0" noProof="0">
                          <a:ln>
                            <a:noFill/>
                          </a:ln>
                          <a:solidFill>
                            <a:prstClr val="black"/>
                          </a:solidFill>
                          <a:effectLst/>
                          <a:uLnTx/>
                          <a:uFillTx/>
                          <a:latin typeface="Calibri"/>
                          <a:ea typeface="+mn-ea"/>
                          <a:cs typeface="+mn-cs"/>
                        </a:rPr>
                        <a:t>🔵🟡 26 </a:t>
                      </a:r>
                      <a:r>
                        <a:rPr kumimoji="0" lang="az-Cyrl-AZ" sz="1000" b="0" i="0" u="none" strike="noStrike" kern="1200" cap="none" spc="0" normalizeH="0" baseline="0" noProof="0">
                          <a:ln>
                            <a:noFill/>
                          </a:ln>
                          <a:solidFill>
                            <a:prstClr val="black"/>
                          </a:solidFill>
                          <a:effectLst/>
                          <a:uLnTx/>
                          <a:uFillTx/>
                          <a:latin typeface="Calibri"/>
                          <a:ea typeface="+mn-ea"/>
                          <a:cs typeface="+mn-cs"/>
                        </a:rPr>
                        <a:t>червня #Україна відзначає день прапору кримських татар — одного з корінних народів держави.
Це свято стало символом їхньої єдності та боротьби за право на самовизначення.
</a:t>
                      </a:r>
                      <a:r>
                        <a:rPr kumimoji="0" lang="en-US" sz="1000" b="0" i="0" u="none" strike="noStrike" kern="1200" cap="none" spc="0" normalizeH="0" baseline="0" noProof="0">
                          <a:ln>
                            <a:noFill/>
                          </a:ln>
                          <a:solidFill>
                            <a:prstClr val="black"/>
                          </a:solidFill>
                          <a:effectLst/>
                          <a:uLnTx/>
                          <a:uFillTx/>
                          <a:latin typeface="Calibri"/>
                          <a:ea typeface="+mn-ea"/>
                          <a:cs typeface="+mn-cs"/>
                        </a:rPr>
                        <a:t>RFI </a:t>
                      </a:r>
                      <a:r>
                        <a:rPr kumimoji="0" lang="az-Cyrl-AZ" sz="1000" b="0" i="0" u="none" strike="noStrike" kern="1200" cap="none" spc="0" normalizeH="0" baseline="0" noProof="0">
                          <a:ln>
                            <a:noFill/>
                          </a:ln>
                          <a:solidFill>
                            <a:prstClr val="black"/>
                          </a:solidFill>
                          <a:effectLst/>
                          <a:uLnTx/>
                          <a:uFillTx/>
                          <a:latin typeface="Calibri"/>
                          <a:ea typeface="+mn-ea"/>
                          <a:cs typeface="+mn-cs"/>
                        </a:rPr>
                        <a:t>Українською розповідає цікаві та маловідомі факти про прапор кримських татар — читайте більше на сайті: </a:t>
                      </a:r>
                      <a:r>
                        <a:rPr kumimoji="0" lang="en-US" sz="1000" b="0" i="0" u="none" strike="noStrike" kern="1200" cap="none" spc="0" normalizeH="0" baseline="0" noProof="0">
                          <a:ln>
                            <a:noFill/>
                          </a:ln>
                          <a:solidFill>
                            <a:prstClr val="black"/>
                          </a:solidFill>
                          <a:effectLst/>
                          <a:uLnTx/>
                          <a:uFillTx/>
                          <a:latin typeface="Calibri"/>
                          <a:ea typeface="+mn-ea"/>
                          <a:cs typeface="+mn-cs"/>
                        </a:rPr>
                        <a:t>https://rfi.my/Bn5q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https://quintly-eu-image-storage.s3.amazonaws.com/f7ef8ece4fd6831e3a1a864903c87812/ebfdd5238f2f3eee1022c397c4d026f6.jpg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11912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1143468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645927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1046554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30.262008733624 %</a:t>
                      </a:r>
                    </a:p>
                  </a:txBody>
                  <a:tcPr/>
                </a:tc>
                <a:extLst>
                  <a:ext uri="{0D108BD9-81ED-4DB2-BD59-A6C34878D82A}">
                    <a16:rowId xmlns:a16="http://schemas.microsoft.com/office/drawing/2014/main" val="153335149"/>
                  </a:ext>
                </a:extLst>
              </a:tr>
            </a:tbl>
          </a:graphicData>
        </a:graphic>
      </p:graphicFrame>
      <p:sp>
        <p:nvSpPr>
          <p:cNvPr id="4" name="Text Placeholder 3">
            <a:extLst>
              <a:ext uri="{FF2B5EF4-FFF2-40B4-BE49-F238E27FC236}">
                <a16:creationId xmlns:a16="http://schemas.microsoft.com/office/drawing/2014/main" id="{807130C1-3DA7-4DE0-9182-3D3A5561C250}"/>
              </a:ext>
            </a:extLst>
          </p:cNvPr>
          <p:cNvSpPr>
            <a:spLocks noGrp="1"/>
          </p:cNvSpPr>
          <p:nvPr>
            <p:ph type="body" sz="quarter" idx="14"/>
          </p:nvPr>
        </p:nvSpPr>
        <p:spPr/>
        <p:txBody>
          <a:bodyPr/>
          <a:lstStyle/>
          <a:p>
            <a:r>
              <a:rPr lang="en-US"/>
              <a:t>05/01/2025 - 10/31/2025</a:t>
            </a:r>
          </a:p>
        </p:txBody>
      </p:sp>
    </p:spTree>
    <p:extLst>
      <p:ext uri="{BB962C8B-B14F-4D97-AF65-F5344CB8AC3E}">
        <p14:creationId xmlns:p14="http://schemas.microsoft.com/office/powerpoint/2010/main" val="40920769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02033B-342A-4953-9833-CFED0EE2CE54}"/>
              </a:ext>
            </a:extLst>
          </p:cNvPr>
          <p:cNvSpPr>
            <a:spLocks noGrp="1"/>
          </p:cNvSpPr>
          <p:nvPr>
            <p:ph type="title"/>
          </p:nvPr>
        </p:nvSpPr>
        <p:spPr/>
        <p:txBody>
          <a:bodyPr/>
          <a:lstStyle/>
          <a:p>
            <a:r>
              <a:rPr lang="en-US"/>
              <a:t>Overall All Posts (Eng,Imp,Reach) | 6 profiles - 16 of 26</a:t>
            </a:r>
          </a:p>
        </p:txBody>
      </p:sp>
      <p:graphicFrame>
        <p:nvGraphicFramePr>
          <p:cNvPr id="5" name="Table Placeholder 4">
            <a:extLst>
              <a:ext uri="{FF2B5EF4-FFF2-40B4-BE49-F238E27FC236}">
                <a16:creationId xmlns:a16="http://schemas.microsoft.com/office/drawing/2014/main" id="{0808C020-64D8-442D-8C02-3B05FAD4C727}"/>
              </a:ext>
            </a:extLst>
          </p:cNvPr>
          <p:cNvGraphicFramePr>
            <a:graphicFrameLocks noGrp="1"/>
          </p:cNvGraphicFramePr>
          <p:nvPr>
            <p:ph type="tbl" sz="quarter" idx="13"/>
            <p:extLst>
              <p:ext uri="{D42A27DB-BD31-4B8C-83A1-F6EECF244321}">
                <p14:modId xmlns:p14="http://schemas.microsoft.com/office/powerpoint/2010/main" val="33819821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
                  <a:extLst>
                    <a:ext uri="{9D8B030D-6E8A-4147-A177-3AD203B41FA5}">
                      <a16:colId xmlns:a16="http://schemas.microsoft.com/office/drawing/2014/main" val="2491166261"/>
                    </a:ext>
                  </a:extLst>
                </a:gridCol>
                <a:gridCol w="1728215">
                  <a:extLst>
                    <a:ext uri="{9D8B030D-6E8A-4147-A177-3AD203B41FA5}">
                      <a16:colId xmlns:a16="http://schemas.microsoft.com/office/drawing/2014/main" val="3101112670"/>
                    </a:ext>
                  </a:extLst>
                </a:gridCol>
                <a:gridCol w="987551">
                  <a:extLst>
                    <a:ext uri="{9D8B030D-6E8A-4147-A177-3AD203B41FA5}">
                      <a16:colId xmlns:a16="http://schemas.microsoft.com/office/drawing/2014/main" val="89263911"/>
                    </a:ext>
                  </a:extLst>
                </a:gridCol>
                <a:gridCol w="493776">
                  <a:extLst>
                    <a:ext uri="{9D8B030D-6E8A-4147-A177-3AD203B41FA5}">
                      <a16:colId xmlns:a16="http://schemas.microsoft.com/office/drawing/2014/main" val="2393316541"/>
                    </a:ext>
                  </a:extLst>
                </a:gridCol>
                <a:gridCol w="493776">
                  <a:extLst>
                    <a:ext uri="{9D8B030D-6E8A-4147-A177-3AD203B41FA5}">
                      <a16:colId xmlns:a16="http://schemas.microsoft.com/office/drawing/2014/main" val="414626906"/>
                    </a:ext>
                  </a:extLst>
                </a:gridCol>
                <a:gridCol w="493776">
                  <a:extLst>
                    <a:ext uri="{9D8B030D-6E8A-4147-A177-3AD203B41FA5}">
                      <a16:colId xmlns:a16="http://schemas.microsoft.com/office/drawing/2014/main" val="645078166"/>
                    </a:ext>
                  </a:extLst>
                </a:gridCol>
                <a:gridCol w="493776">
                  <a:extLst>
                    <a:ext uri="{9D8B030D-6E8A-4147-A177-3AD203B41FA5}">
                      <a16:colId xmlns:a16="http://schemas.microsoft.com/office/drawing/2014/main" val="3365953959"/>
                    </a:ext>
                  </a:extLst>
                </a:gridCol>
                <a:gridCol w="493776">
                  <a:extLst>
                    <a:ext uri="{9D8B030D-6E8A-4147-A177-3AD203B41FA5}">
                      <a16:colId xmlns:a16="http://schemas.microsoft.com/office/drawing/2014/main" val="2276819803"/>
                    </a:ext>
                  </a:extLst>
                </a:gridCol>
                <a:gridCol w="740664">
                  <a:extLst>
                    <a:ext uri="{9D8B030D-6E8A-4147-A177-3AD203B41FA5}">
                      <a16:colId xmlns:a16="http://schemas.microsoft.com/office/drawing/2014/main" val="252389150"/>
                    </a:ext>
                  </a:extLst>
                </a:gridCol>
                <a:gridCol w="740664">
                  <a:extLst>
                    <a:ext uri="{9D8B030D-6E8A-4147-A177-3AD203B41FA5}">
                      <a16:colId xmlns:a16="http://schemas.microsoft.com/office/drawing/2014/main" val="693334160"/>
                    </a:ext>
                  </a:extLst>
                </a:gridCol>
                <a:gridCol w="493776">
                  <a:extLst>
                    <a:ext uri="{9D8B030D-6E8A-4147-A177-3AD203B41FA5}">
                      <a16:colId xmlns:a16="http://schemas.microsoft.com/office/drawing/2014/main" val="31240502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Vues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Moy. Vue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Tx completion</a:t>
                      </a:r>
                    </a:p>
                  </a:txBody>
                  <a:tcPr/>
                </a:tc>
                <a:extLst>
                  <a:ext uri="{0D108BD9-81ED-4DB2-BD59-A6C34878D82A}">
                    <a16:rowId xmlns:a16="http://schemas.microsoft.com/office/drawing/2014/main" val="23688534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Facebook Reels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Facebook ReelsRFI </a:t>
                      </a:r>
                      <a:r>
                        <a:rPr kumimoji="0" lang="az-Cyrl-AZ" sz="1000" b="1" i="0" u="none" strike="noStrike" kern="1200" cap="none" spc="0" normalizeH="0" baseline="0" noProof="0">
                          <a:ln>
                            <a:noFill/>
                          </a:ln>
                          <a:solidFill>
                            <a:prstClr val="black"/>
                          </a:solidFill>
                          <a:effectLst/>
                          <a:uLnTx/>
                          <a:uFillTx/>
                          <a:latin typeface="Calibri"/>
                          <a:ea typeface="+mn-ea"/>
                          <a:cs typeface="+mn-cs"/>
                        </a:rPr>
                        <a:t>Українською - 2025-10-28 18:01:04</a:t>
                      </a:r>
                      <a:r>
                        <a:rPr kumimoji="0" lang="az-Cyrl-AZ" sz="1000" b="0" i="0" u="none" strike="noStrike" kern="1200" cap="none" spc="0" normalizeH="0" baseline="0" noProof="0">
                          <a:ln>
                            <a:noFill/>
                          </a:ln>
                          <a:solidFill>
                            <a:prstClr val="black"/>
                          </a:solidFill>
                          <a:effectLst/>
                          <a:uLnTx/>
                          <a:uFillTx/>
                          <a:latin typeface="Calibri"/>
                          <a:ea typeface="+mn-ea"/>
                          <a:cs typeface="+mn-cs"/>
                        </a:rPr>
                        <a:t>
 Фанат Тіни Кароль з Венесуели розчулив зал заспівавши її пісню разом з нею українською мовою
Іаков Рентерія відвідав чи не всі концерти Тіни Кароль у її європейському турне. В залі він тримав плакат з написом «Чи можу заспівати з тобою «Україна — це ти»? Через що Тіна й запросила його на сцену. Чоловік виявився співаком, тому розчулив своїм виконанням увесь зал
#</a:t>
                      </a:r>
                      <a:r>
                        <a:rPr kumimoji="0" lang="en-US" sz="1000" b="0" i="0" u="none" strike="noStrike" kern="1200" cap="none" spc="0" normalizeH="0" baseline="0" noProof="0">
                          <a:ln>
                            <a:noFill/>
                          </a:ln>
                          <a:solidFill>
                            <a:prstClr val="black"/>
                          </a:solidFill>
                          <a:effectLst/>
                          <a:uLnTx/>
                          <a:uFillTx/>
                          <a:latin typeface="Calibri"/>
                          <a:ea typeface="+mn-ea"/>
                          <a:cs typeface="+mn-cs"/>
                        </a:rPr>
                        <a:t>rfi</a:t>
                      </a:r>
                      <a:r>
                        <a:rPr kumimoji="0" lang="az-Cyrl-AZ" sz="1000" b="0" i="0" u="none" strike="noStrike" kern="1200" cap="none" spc="0" normalizeH="0" baseline="0" noProof="0">
                          <a:ln>
                            <a:noFill/>
                          </a:ln>
                          <a:solidFill>
                            <a:prstClr val="black"/>
                          </a:solidFill>
                          <a:effectLst/>
                          <a:uLnTx/>
                          <a:uFillTx/>
                          <a:latin typeface="Calibri"/>
                          <a:ea typeface="+mn-ea"/>
                          <a:cs typeface="+mn-cs"/>
                        </a:rPr>
                        <a:t>україна #тінакароль #українацети</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https://quintly-eu-image-storage.s3.amazonaws.com/f7ef8ece4fd6831e3a1a864903c87812/56a4240abe1c2d7811cf2673dba6f47f.jpg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56878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1091979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871265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1011272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25.195735200509 %</a:t>
                      </a:r>
                    </a:p>
                  </a:txBody>
                  <a:tcPr/>
                </a:tc>
                <a:extLst>
                  <a:ext uri="{0D108BD9-81ED-4DB2-BD59-A6C34878D82A}">
                    <a16:rowId xmlns:a16="http://schemas.microsoft.com/office/drawing/2014/main" val="2810421315"/>
                  </a:ext>
                </a:extLst>
              </a:tr>
            </a:tbl>
          </a:graphicData>
        </a:graphic>
      </p:graphicFrame>
      <p:sp>
        <p:nvSpPr>
          <p:cNvPr id="4" name="Text Placeholder 3">
            <a:extLst>
              <a:ext uri="{FF2B5EF4-FFF2-40B4-BE49-F238E27FC236}">
                <a16:creationId xmlns:a16="http://schemas.microsoft.com/office/drawing/2014/main" id="{F3B4024B-BD0F-4AED-95BA-2A03C265FC79}"/>
              </a:ext>
            </a:extLst>
          </p:cNvPr>
          <p:cNvSpPr>
            <a:spLocks noGrp="1"/>
          </p:cNvSpPr>
          <p:nvPr>
            <p:ph type="body" sz="quarter" idx="14"/>
          </p:nvPr>
        </p:nvSpPr>
        <p:spPr/>
        <p:txBody>
          <a:bodyPr/>
          <a:lstStyle/>
          <a:p>
            <a:r>
              <a:rPr lang="en-US"/>
              <a:t>05/01/2025 - 10/31/2025</a:t>
            </a:r>
          </a:p>
        </p:txBody>
      </p:sp>
    </p:spTree>
    <p:extLst>
      <p:ext uri="{BB962C8B-B14F-4D97-AF65-F5344CB8AC3E}">
        <p14:creationId xmlns:p14="http://schemas.microsoft.com/office/powerpoint/2010/main" val="341277910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52E5E3-53A6-46BB-994A-3CDC8A56D4BB}"/>
              </a:ext>
            </a:extLst>
          </p:cNvPr>
          <p:cNvSpPr>
            <a:spLocks noGrp="1"/>
          </p:cNvSpPr>
          <p:nvPr>
            <p:ph type="title"/>
          </p:nvPr>
        </p:nvSpPr>
        <p:spPr/>
        <p:txBody>
          <a:bodyPr/>
          <a:lstStyle/>
          <a:p>
            <a:r>
              <a:rPr lang="en-US"/>
              <a:t>Overall All Posts (Eng,Imp,Reach) | 6 profiles - 17 of 26</a:t>
            </a:r>
          </a:p>
        </p:txBody>
      </p:sp>
      <p:graphicFrame>
        <p:nvGraphicFramePr>
          <p:cNvPr id="5" name="Table Placeholder 4">
            <a:extLst>
              <a:ext uri="{FF2B5EF4-FFF2-40B4-BE49-F238E27FC236}">
                <a16:creationId xmlns:a16="http://schemas.microsoft.com/office/drawing/2014/main" id="{82E97456-E989-4D7B-A657-CE7B3E1EAAB6}"/>
              </a:ext>
            </a:extLst>
          </p:cNvPr>
          <p:cNvGraphicFramePr>
            <a:graphicFrameLocks noGrp="1"/>
          </p:cNvGraphicFramePr>
          <p:nvPr>
            <p:ph type="tbl" sz="quarter" idx="13"/>
            <p:extLst>
              <p:ext uri="{D42A27DB-BD31-4B8C-83A1-F6EECF244321}">
                <p14:modId xmlns:p14="http://schemas.microsoft.com/office/powerpoint/2010/main" val="20085154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
                  <a:extLst>
                    <a:ext uri="{9D8B030D-6E8A-4147-A177-3AD203B41FA5}">
                      <a16:colId xmlns:a16="http://schemas.microsoft.com/office/drawing/2014/main" val="2926773542"/>
                    </a:ext>
                  </a:extLst>
                </a:gridCol>
                <a:gridCol w="1728215">
                  <a:extLst>
                    <a:ext uri="{9D8B030D-6E8A-4147-A177-3AD203B41FA5}">
                      <a16:colId xmlns:a16="http://schemas.microsoft.com/office/drawing/2014/main" val="3815818737"/>
                    </a:ext>
                  </a:extLst>
                </a:gridCol>
                <a:gridCol w="987551">
                  <a:extLst>
                    <a:ext uri="{9D8B030D-6E8A-4147-A177-3AD203B41FA5}">
                      <a16:colId xmlns:a16="http://schemas.microsoft.com/office/drawing/2014/main" val="1331206066"/>
                    </a:ext>
                  </a:extLst>
                </a:gridCol>
                <a:gridCol w="493776">
                  <a:extLst>
                    <a:ext uri="{9D8B030D-6E8A-4147-A177-3AD203B41FA5}">
                      <a16:colId xmlns:a16="http://schemas.microsoft.com/office/drawing/2014/main" val="714330311"/>
                    </a:ext>
                  </a:extLst>
                </a:gridCol>
                <a:gridCol w="493776">
                  <a:extLst>
                    <a:ext uri="{9D8B030D-6E8A-4147-A177-3AD203B41FA5}">
                      <a16:colId xmlns:a16="http://schemas.microsoft.com/office/drawing/2014/main" val="2594342278"/>
                    </a:ext>
                  </a:extLst>
                </a:gridCol>
                <a:gridCol w="493776">
                  <a:extLst>
                    <a:ext uri="{9D8B030D-6E8A-4147-A177-3AD203B41FA5}">
                      <a16:colId xmlns:a16="http://schemas.microsoft.com/office/drawing/2014/main" val="1482799470"/>
                    </a:ext>
                  </a:extLst>
                </a:gridCol>
                <a:gridCol w="493776">
                  <a:extLst>
                    <a:ext uri="{9D8B030D-6E8A-4147-A177-3AD203B41FA5}">
                      <a16:colId xmlns:a16="http://schemas.microsoft.com/office/drawing/2014/main" val="3764558706"/>
                    </a:ext>
                  </a:extLst>
                </a:gridCol>
                <a:gridCol w="493776">
                  <a:extLst>
                    <a:ext uri="{9D8B030D-6E8A-4147-A177-3AD203B41FA5}">
                      <a16:colId xmlns:a16="http://schemas.microsoft.com/office/drawing/2014/main" val="390534424"/>
                    </a:ext>
                  </a:extLst>
                </a:gridCol>
                <a:gridCol w="740664">
                  <a:extLst>
                    <a:ext uri="{9D8B030D-6E8A-4147-A177-3AD203B41FA5}">
                      <a16:colId xmlns:a16="http://schemas.microsoft.com/office/drawing/2014/main" val="1264092890"/>
                    </a:ext>
                  </a:extLst>
                </a:gridCol>
                <a:gridCol w="740664">
                  <a:extLst>
                    <a:ext uri="{9D8B030D-6E8A-4147-A177-3AD203B41FA5}">
                      <a16:colId xmlns:a16="http://schemas.microsoft.com/office/drawing/2014/main" val="3036165971"/>
                    </a:ext>
                  </a:extLst>
                </a:gridCol>
                <a:gridCol w="493776">
                  <a:extLst>
                    <a:ext uri="{9D8B030D-6E8A-4147-A177-3AD203B41FA5}">
                      <a16:colId xmlns:a16="http://schemas.microsoft.com/office/drawing/2014/main" val="29473084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Vues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Moy. Vue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Tx completion</a:t>
                      </a:r>
                    </a:p>
                  </a:txBody>
                  <a:tcPr/>
                </a:tc>
                <a:extLst>
                  <a:ext uri="{0D108BD9-81ED-4DB2-BD59-A6C34878D82A}">
                    <a16:rowId xmlns:a16="http://schemas.microsoft.com/office/drawing/2014/main" val="31429199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Facebook Reels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Facebook ReelsRFI </a:t>
                      </a:r>
                      <a:r>
                        <a:rPr kumimoji="0" lang="az-Cyrl-AZ" sz="1000" b="1" i="0" u="none" strike="noStrike" kern="1200" cap="none" spc="0" normalizeH="0" baseline="0" noProof="0">
                          <a:ln>
                            <a:noFill/>
                          </a:ln>
                          <a:solidFill>
                            <a:prstClr val="black"/>
                          </a:solidFill>
                          <a:effectLst/>
                          <a:uLnTx/>
                          <a:uFillTx/>
                          <a:latin typeface="Calibri"/>
                          <a:ea typeface="+mn-ea"/>
                          <a:cs typeface="+mn-cs"/>
                        </a:rPr>
                        <a:t>Українською - 2025-07-18 13:44:27</a:t>
                      </a:r>
                      <a:r>
                        <a:rPr kumimoji="0" lang="az-Cyrl-AZ" sz="1000" b="0" i="0" u="none" strike="noStrike" kern="1200" cap="none" spc="0" normalizeH="0" baseline="0" noProof="0">
                          <a:ln>
                            <a:noFill/>
                          </a:ln>
                          <a:solidFill>
                            <a:prstClr val="black"/>
                          </a:solidFill>
                          <a:effectLst/>
                          <a:uLnTx/>
                          <a:uFillTx/>
                          <a:latin typeface="Calibri"/>
                          <a:ea typeface="+mn-ea"/>
                          <a:cs typeface="+mn-cs"/>
                        </a:rPr>
                        <a:t>
 «</a:t>
                      </a:r>
                      <a:r>
                        <a:rPr kumimoji="0" lang="en-US" sz="1000" b="0" i="0" u="none" strike="noStrike" kern="1200" cap="none" spc="0" normalizeH="0" baseline="0" noProof="0">
                          <a:ln>
                            <a:noFill/>
                          </a:ln>
                          <a:solidFill>
                            <a:prstClr val="black"/>
                          </a:solidFill>
                          <a:effectLst/>
                          <a:uLnTx/>
                          <a:uFillTx/>
                          <a:latin typeface="Calibri"/>
                          <a:ea typeface="+mn-ea"/>
                          <a:cs typeface="+mn-cs"/>
                        </a:rPr>
                        <a:t>Don't push the horses!», — </a:t>
                      </a:r>
                      <a:r>
                        <a:rPr kumimoji="0" lang="az-Cyrl-AZ" sz="1000" b="0" i="0" u="none" strike="noStrike" kern="1200" cap="none" spc="0" normalizeH="0" baseline="0" noProof="0">
                          <a:ln>
                            <a:noFill/>
                          </a:ln>
                          <a:solidFill>
                            <a:prstClr val="black"/>
                          </a:solidFill>
                          <a:effectLst/>
                          <a:uLnTx/>
                          <a:uFillTx/>
                          <a:latin typeface="Calibri"/>
                          <a:ea typeface="+mn-ea"/>
                          <a:cs typeface="+mn-cs"/>
                        </a:rPr>
                        <a:t>Усик.
Під час пресконференції перед боєм між Олександром Усиком та Даніелем Дюбуа спалахнула словесна перепалка між менеджером українця та тренером британського боксера. Напружений момент несподівано розрядив сам Усик, кинувши фразу: «</a:t>
                      </a:r>
                      <a:r>
                        <a:rPr kumimoji="0" lang="en-US" sz="1000" b="0" i="0" u="none" strike="noStrike" kern="1200" cap="none" spc="0" normalizeH="0" baseline="0" noProof="0">
                          <a:ln>
                            <a:noFill/>
                          </a:ln>
                          <a:solidFill>
                            <a:prstClr val="black"/>
                          </a:solidFill>
                          <a:effectLst/>
                          <a:uLnTx/>
                          <a:uFillTx/>
                          <a:latin typeface="Calibri"/>
                          <a:ea typeface="+mn-ea"/>
                          <a:cs typeface="+mn-cs"/>
                        </a:rPr>
                        <a:t>Don’t push the horses».
</a:t>
                      </a:r>
                      <a:r>
                        <a:rPr kumimoji="0" lang="az-Cyrl-AZ" sz="1000" b="0" i="0" u="none" strike="noStrike" kern="1200" cap="none" spc="0" normalizeH="0" baseline="0" noProof="0">
                          <a:ln>
                            <a:noFill/>
                          </a:ln>
                          <a:solidFill>
                            <a:prstClr val="black"/>
                          </a:solidFill>
                          <a:effectLst/>
                          <a:uLnTx/>
                          <a:uFillTx/>
                          <a:latin typeface="Calibri"/>
                          <a:ea typeface="+mn-ea"/>
                          <a:cs typeface="+mn-cs"/>
                        </a:rPr>
                        <a:t>Цей вислів дещо збентежив англомовну аудиторію, адже є дослівним перекладом українського фразеологізму «не гони коней», що означає «не поспішай» або «не метушися».
В англійській мові йому б більше відповідав вираз «</a:t>
                      </a:r>
                      <a:r>
                        <a:rPr kumimoji="0" lang="en-US" sz="1000" b="0" i="0" u="none" strike="noStrike" kern="1200" cap="none" spc="0" normalizeH="0" baseline="0" noProof="0">
                          <a:ln>
                            <a:noFill/>
                          </a:ln>
                          <a:solidFill>
                            <a:prstClr val="black"/>
                          </a:solidFill>
                          <a:effectLst/>
                          <a:uLnTx/>
                          <a:uFillTx/>
                          <a:latin typeface="Calibri"/>
                          <a:ea typeface="+mn-ea"/>
                          <a:cs typeface="+mn-cs"/>
                        </a:rPr>
                        <a:t>Hold your horses», </a:t>
                      </a:r>
                      <a:r>
                        <a:rPr kumimoji="0" lang="az-Cyrl-AZ" sz="1000" b="0" i="0" u="none" strike="noStrike" kern="1200" cap="none" spc="0" normalizeH="0" baseline="0" noProof="0">
                          <a:ln>
                            <a:noFill/>
                          </a:ln>
                          <a:solidFill>
                            <a:prstClr val="black"/>
                          </a:solidFill>
                          <a:effectLst/>
                          <a:uLnTx/>
                          <a:uFillTx/>
                          <a:latin typeface="Calibri"/>
                          <a:ea typeface="+mn-ea"/>
                          <a:cs typeface="+mn-cs"/>
                        </a:rPr>
                        <a:t>тобто притримай коней. Проте буквальний переклад з української прозвучав настільки незвично, що викликав добродушний сміх у залі: </a:t>
                      </a:r>
                      <a:r>
                        <a:rPr kumimoji="0" lang="en-US" sz="1000" b="0" i="0" u="none" strike="noStrike" kern="1200" cap="none" spc="0" normalizeH="0" baseline="0" noProof="0">
                          <a:ln>
                            <a:noFill/>
                          </a:ln>
                          <a:solidFill>
                            <a:prstClr val="black"/>
                          </a:solidFill>
                          <a:effectLst/>
                          <a:uLnTx/>
                          <a:uFillTx/>
                          <a:latin typeface="Calibri"/>
                          <a:ea typeface="+mn-ea"/>
                          <a:cs typeface="+mn-cs"/>
                        </a:rPr>
                        <a:t>https://www.rfi.fr/uk/</a:t>
                      </a:r>
                      <a:r>
                        <a:rPr kumimoji="0" lang="az-Cyrl-AZ" sz="1000" b="0" i="0" u="none" strike="noStrike" kern="1200" cap="none" spc="0" normalizeH="0" baseline="0" noProof="0">
                          <a:ln>
                            <a:noFill/>
                          </a:ln>
                          <a:solidFill>
                            <a:prstClr val="black"/>
                          </a:solidFill>
                          <a:effectLst/>
                          <a:uLnTx/>
                          <a:uFillTx/>
                          <a:latin typeface="Calibri"/>
                          <a:ea typeface="+mn-ea"/>
                          <a:cs typeface="+mn-cs"/>
                        </a:rPr>
                        <a:t>тег/спорт/</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https://quintly-eu-image-storage.s3.amazonaws.com/f7ef8ece4fd6831e3a1a864903c87812/75dfa775ce1bc1ecefc741b7d27dd9bd.jpg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1077085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596655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974984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27.68596196868 %</a:t>
                      </a:r>
                    </a:p>
                  </a:txBody>
                  <a:tcPr/>
                </a:tc>
                <a:extLst>
                  <a:ext uri="{0D108BD9-81ED-4DB2-BD59-A6C34878D82A}">
                    <a16:rowId xmlns:a16="http://schemas.microsoft.com/office/drawing/2014/main" val="2276290743"/>
                  </a:ext>
                </a:extLst>
              </a:tr>
            </a:tbl>
          </a:graphicData>
        </a:graphic>
      </p:graphicFrame>
      <p:sp>
        <p:nvSpPr>
          <p:cNvPr id="4" name="Text Placeholder 3">
            <a:extLst>
              <a:ext uri="{FF2B5EF4-FFF2-40B4-BE49-F238E27FC236}">
                <a16:creationId xmlns:a16="http://schemas.microsoft.com/office/drawing/2014/main" id="{DA1A74AC-CADD-440E-B26C-4864E96E4C15}"/>
              </a:ext>
            </a:extLst>
          </p:cNvPr>
          <p:cNvSpPr>
            <a:spLocks noGrp="1"/>
          </p:cNvSpPr>
          <p:nvPr>
            <p:ph type="body" sz="quarter" idx="14"/>
          </p:nvPr>
        </p:nvSpPr>
        <p:spPr/>
        <p:txBody>
          <a:bodyPr/>
          <a:lstStyle/>
          <a:p>
            <a:r>
              <a:rPr lang="en-US"/>
              <a:t>05/01/2025 - 10/31/2025</a:t>
            </a:r>
          </a:p>
        </p:txBody>
      </p:sp>
    </p:spTree>
    <p:extLst>
      <p:ext uri="{BB962C8B-B14F-4D97-AF65-F5344CB8AC3E}">
        <p14:creationId xmlns:p14="http://schemas.microsoft.com/office/powerpoint/2010/main" val="165132148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F8D3E6-FE80-4D52-BAF9-2E06A843CD5F}"/>
              </a:ext>
            </a:extLst>
          </p:cNvPr>
          <p:cNvSpPr>
            <a:spLocks noGrp="1"/>
          </p:cNvSpPr>
          <p:nvPr>
            <p:ph type="title"/>
          </p:nvPr>
        </p:nvSpPr>
        <p:spPr/>
        <p:txBody>
          <a:bodyPr/>
          <a:lstStyle/>
          <a:p>
            <a:r>
              <a:rPr lang="en-US"/>
              <a:t>Overall All Posts (Eng,Imp,Reach) | 6 profiles - 18 of 26</a:t>
            </a:r>
          </a:p>
        </p:txBody>
      </p:sp>
      <p:graphicFrame>
        <p:nvGraphicFramePr>
          <p:cNvPr id="5" name="Table Placeholder 4">
            <a:extLst>
              <a:ext uri="{FF2B5EF4-FFF2-40B4-BE49-F238E27FC236}">
                <a16:creationId xmlns:a16="http://schemas.microsoft.com/office/drawing/2014/main" id="{F2F85599-9C03-488F-88DC-F0A25833DB4F}"/>
              </a:ext>
            </a:extLst>
          </p:cNvPr>
          <p:cNvGraphicFramePr>
            <a:graphicFrameLocks noGrp="1"/>
          </p:cNvGraphicFramePr>
          <p:nvPr>
            <p:ph type="tbl" sz="quarter" idx="13"/>
            <p:extLst>
              <p:ext uri="{D42A27DB-BD31-4B8C-83A1-F6EECF244321}">
                <p14:modId xmlns:p14="http://schemas.microsoft.com/office/powerpoint/2010/main" val="27774148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
                  <a:extLst>
                    <a:ext uri="{9D8B030D-6E8A-4147-A177-3AD203B41FA5}">
                      <a16:colId xmlns:a16="http://schemas.microsoft.com/office/drawing/2014/main" val="560634220"/>
                    </a:ext>
                  </a:extLst>
                </a:gridCol>
                <a:gridCol w="1728215">
                  <a:extLst>
                    <a:ext uri="{9D8B030D-6E8A-4147-A177-3AD203B41FA5}">
                      <a16:colId xmlns:a16="http://schemas.microsoft.com/office/drawing/2014/main" val="3728186960"/>
                    </a:ext>
                  </a:extLst>
                </a:gridCol>
                <a:gridCol w="987551">
                  <a:extLst>
                    <a:ext uri="{9D8B030D-6E8A-4147-A177-3AD203B41FA5}">
                      <a16:colId xmlns:a16="http://schemas.microsoft.com/office/drawing/2014/main" val="2846538017"/>
                    </a:ext>
                  </a:extLst>
                </a:gridCol>
                <a:gridCol w="493776">
                  <a:extLst>
                    <a:ext uri="{9D8B030D-6E8A-4147-A177-3AD203B41FA5}">
                      <a16:colId xmlns:a16="http://schemas.microsoft.com/office/drawing/2014/main" val="1505094435"/>
                    </a:ext>
                  </a:extLst>
                </a:gridCol>
                <a:gridCol w="493776">
                  <a:extLst>
                    <a:ext uri="{9D8B030D-6E8A-4147-A177-3AD203B41FA5}">
                      <a16:colId xmlns:a16="http://schemas.microsoft.com/office/drawing/2014/main" val="3710822482"/>
                    </a:ext>
                  </a:extLst>
                </a:gridCol>
                <a:gridCol w="493776">
                  <a:extLst>
                    <a:ext uri="{9D8B030D-6E8A-4147-A177-3AD203B41FA5}">
                      <a16:colId xmlns:a16="http://schemas.microsoft.com/office/drawing/2014/main" val="1073374924"/>
                    </a:ext>
                  </a:extLst>
                </a:gridCol>
                <a:gridCol w="493776">
                  <a:extLst>
                    <a:ext uri="{9D8B030D-6E8A-4147-A177-3AD203B41FA5}">
                      <a16:colId xmlns:a16="http://schemas.microsoft.com/office/drawing/2014/main" val="2276397152"/>
                    </a:ext>
                  </a:extLst>
                </a:gridCol>
                <a:gridCol w="493776">
                  <a:extLst>
                    <a:ext uri="{9D8B030D-6E8A-4147-A177-3AD203B41FA5}">
                      <a16:colId xmlns:a16="http://schemas.microsoft.com/office/drawing/2014/main" val="3343301895"/>
                    </a:ext>
                  </a:extLst>
                </a:gridCol>
                <a:gridCol w="740664">
                  <a:extLst>
                    <a:ext uri="{9D8B030D-6E8A-4147-A177-3AD203B41FA5}">
                      <a16:colId xmlns:a16="http://schemas.microsoft.com/office/drawing/2014/main" val="4131482828"/>
                    </a:ext>
                  </a:extLst>
                </a:gridCol>
                <a:gridCol w="740664">
                  <a:extLst>
                    <a:ext uri="{9D8B030D-6E8A-4147-A177-3AD203B41FA5}">
                      <a16:colId xmlns:a16="http://schemas.microsoft.com/office/drawing/2014/main" val="1265029115"/>
                    </a:ext>
                  </a:extLst>
                </a:gridCol>
                <a:gridCol w="493776">
                  <a:extLst>
                    <a:ext uri="{9D8B030D-6E8A-4147-A177-3AD203B41FA5}">
                      <a16:colId xmlns:a16="http://schemas.microsoft.com/office/drawing/2014/main" val="35215391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Vues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Moy. Vue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Tx completion</a:t>
                      </a:r>
                    </a:p>
                  </a:txBody>
                  <a:tcPr/>
                </a:tc>
                <a:extLst>
                  <a:ext uri="{0D108BD9-81ED-4DB2-BD59-A6C34878D82A}">
                    <a16:rowId xmlns:a16="http://schemas.microsoft.com/office/drawing/2014/main" val="22898529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Facebook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Facebook RFI </a:t>
                      </a:r>
                      <a:r>
                        <a:rPr kumimoji="0" lang="az-Cyrl-AZ" sz="1000" b="1" i="0" u="none" strike="noStrike" kern="1200" cap="none" spc="0" normalizeH="0" baseline="0" noProof="0">
                          <a:ln>
                            <a:noFill/>
                          </a:ln>
                          <a:solidFill>
                            <a:prstClr val="black"/>
                          </a:solidFill>
                          <a:effectLst/>
                          <a:uLnTx/>
                          <a:uFillTx/>
                          <a:latin typeface="Calibri"/>
                          <a:ea typeface="+mn-ea"/>
                          <a:cs typeface="+mn-cs"/>
                        </a:rPr>
                        <a:t>Українською - 2025-10-19 19:00:17</a:t>
                      </a:r>
                      <a:r>
                        <a:rPr kumimoji="0" lang="az-Cyrl-AZ" sz="1000" b="0" i="0" u="none" strike="noStrike" kern="1200" cap="none" spc="0" normalizeH="0" baseline="0" noProof="0">
                          <a:ln>
                            <a:noFill/>
                          </a:ln>
                          <a:solidFill>
                            <a:prstClr val="black"/>
                          </a:solidFill>
                          <a:effectLst/>
                          <a:uLnTx/>
                          <a:uFillTx/>
                          <a:latin typeface="Calibri"/>
                          <a:ea typeface="+mn-ea"/>
                          <a:cs typeface="+mn-cs"/>
                        </a:rPr>
                        <a:t>
 1500 кілометрів пішки: ветеран ЗСУ іде до Брюсселя, щоб нагадати Європі про війну
</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z-Cyrl-AZ" sz="1000" b="0" i="0" u="none" strike="noStrike" kern="1200" cap="none" spc="0" normalizeH="0" baseline="0" noProof="0">
                          <a:ln>
                            <a:noFill/>
                          </a:ln>
                          <a:solidFill>
                            <a:prstClr val="black"/>
                          </a:solidFill>
                          <a:effectLst/>
                          <a:uLnTx/>
                          <a:uFillTx/>
                          <a:latin typeface="Calibri"/>
                          <a:ea typeface="+mn-ea"/>
                          <a:cs typeface="+mn-cs"/>
                        </a:rPr>
                        <a:t>Андрій Маджаров — ветеран російсько-української війни. Його мета — нагадати європейцям, що війна в Україні триває, а українці борються не лише за себе, а й за безпеку всієї Європи.
</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z-Cyrl-AZ" sz="1000" b="0" i="0" u="none" strike="noStrike" kern="1200" cap="none" spc="0" normalizeH="0" baseline="0" noProof="0">
                          <a:ln>
                            <a:noFill/>
                          </a:ln>
                          <a:solidFill>
                            <a:prstClr val="black"/>
                          </a:solidFill>
                          <a:effectLst/>
                          <a:uLnTx/>
                          <a:uFillTx/>
                          <a:latin typeface="Calibri"/>
                          <a:ea typeface="+mn-ea"/>
                          <a:cs typeface="+mn-cs"/>
                        </a:rPr>
                        <a:t>Як проходить похід, як Андрій живе в дорозі та чому принципово відмовляється від автостопу — дивіться у інтерв’ю </a:t>
                      </a:r>
                      <a:r>
                        <a:rPr kumimoji="0" lang="en-US" sz="1000" b="0" i="0" u="none" strike="noStrike" kern="1200" cap="none" spc="0" normalizeH="0" baseline="0" noProof="0">
                          <a:ln>
                            <a:noFill/>
                          </a:ln>
                          <a:solidFill>
                            <a:prstClr val="black"/>
                          </a:solidFill>
                          <a:effectLst/>
                          <a:uLnTx/>
                          <a:uFillTx/>
                          <a:latin typeface="Calibri"/>
                          <a:ea typeface="+mn-ea"/>
                          <a:cs typeface="+mn-cs"/>
                        </a:rPr>
                        <a:t>RFI </a:t>
                      </a:r>
                      <a:r>
                        <a:rPr kumimoji="0" lang="az-Cyrl-AZ" sz="1000" b="0" i="0" u="none" strike="noStrike" kern="1200" cap="none" spc="0" normalizeH="0" baseline="0" noProof="0">
                          <a:ln>
                            <a:noFill/>
                          </a:ln>
                          <a:solidFill>
                            <a:prstClr val="black"/>
                          </a:solidFill>
                          <a:effectLst/>
                          <a:uLnTx/>
                          <a:uFillTx/>
                          <a:latin typeface="Calibri"/>
                          <a:ea typeface="+mn-ea"/>
                          <a:cs typeface="+mn-cs"/>
                        </a:rPr>
                        <a:t>Українською </a:t>
                      </a:r>
                      <a:r>
                        <a:rPr kumimoji="0" lang="en-US" sz="1000" b="0" i="0" u="none" strike="noStrike" kern="1200" cap="none" spc="0" normalizeH="0" baseline="0" noProof="0">
                          <a:ln>
                            <a:noFill/>
                          </a:ln>
                          <a:solidFill>
                            <a:prstClr val="black"/>
                          </a:solidFill>
                          <a:effectLst/>
                          <a:uLnTx/>
                          <a:uFillTx/>
                          <a:latin typeface="Calibri"/>
                          <a:ea typeface="+mn-ea"/>
                          <a:cs typeface="+mn-cs"/>
                        </a:rPr>
                        <a:t>https://rfi.my/C6ZK 
#rfi</a:t>
                      </a:r>
                      <a:r>
                        <a:rPr kumimoji="0" lang="az-Cyrl-AZ" sz="1000" b="0" i="0" u="none" strike="noStrike" kern="1200" cap="none" spc="0" normalizeH="0" baseline="0" noProof="0">
                          <a:ln>
                            <a:noFill/>
                          </a:ln>
                          <a:solidFill>
                            <a:prstClr val="black"/>
                          </a:solidFill>
                          <a:effectLst/>
                          <a:uLnTx/>
                          <a:uFillTx/>
                          <a:latin typeface="Calibri"/>
                          <a:ea typeface="+mn-ea"/>
                          <a:cs typeface="+mn-cs"/>
                        </a:rPr>
                        <a:t>україна</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https://quintly-eu-image-storage.s3.amazonaws.com/f7ef8ece4fd6831e3a1a864903c87812/a630c7b1ca93f6863c4637a195eb185c.jpg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1025750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653465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683752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18 %</a:t>
                      </a:r>
                    </a:p>
                  </a:txBody>
                  <a:tcPr/>
                </a:tc>
                <a:extLst>
                  <a:ext uri="{0D108BD9-81ED-4DB2-BD59-A6C34878D82A}">
                    <a16:rowId xmlns:a16="http://schemas.microsoft.com/office/drawing/2014/main" val="2044369760"/>
                  </a:ext>
                </a:extLst>
              </a:tr>
            </a:tbl>
          </a:graphicData>
        </a:graphic>
      </p:graphicFrame>
      <p:sp>
        <p:nvSpPr>
          <p:cNvPr id="4" name="Text Placeholder 3">
            <a:extLst>
              <a:ext uri="{FF2B5EF4-FFF2-40B4-BE49-F238E27FC236}">
                <a16:creationId xmlns:a16="http://schemas.microsoft.com/office/drawing/2014/main" id="{27BB3E7D-9468-400A-AD81-B0AE03C2A8CE}"/>
              </a:ext>
            </a:extLst>
          </p:cNvPr>
          <p:cNvSpPr>
            <a:spLocks noGrp="1"/>
          </p:cNvSpPr>
          <p:nvPr>
            <p:ph type="body" sz="quarter" idx="14"/>
          </p:nvPr>
        </p:nvSpPr>
        <p:spPr/>
        <p:txBody>
          <a:bodyPr/>
          <a:lstStyle/>
          <a:p>
            <a:r>
              <a:rPr lang="en-US"/>
              <a:t>05/01/2025 - 10/31/2025</a:t>
            </a:r>
          </a:p>
        </p:txBody>
      </p:sp>
    </p:spTree>
    <p:extLst>
      <p:ext uri="{BB962C8B-B14F-4D97-AF65-F5344CB8AC3E}">
        <p14:creationId xmlns:p14="http://schemas.microsoft.com/office/powerpoint/2010/main" val="5467826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035402-4A55-4760-B747-D1A283E90897}"/>
              </a:ext>
            </a:extLst>
          </p:cNvPr>
          <p:cNvSpPr>
            <a:spLocks noGrp="1"/>
          </p:cNvSpPr>
          <p:nvPr>
            <p:ph type="title"/>
          </p:nvPr>
        </p:nvSpPr>
        <p:spPr/>
        <p:txBody>
          <a:bodyPr/>
          <a:lstStyle/>
          <a:p>
            <a:r>
              <a:rPr lang="en-US"/>
              <a:t>Overall All Posts (Eng,Imp,Reach) | 6 profiles - 19 of 26</a:t>
            </a:r>
          </a:p>
        </p:txBody>
      </p:sp>
      <p:graphicFrame>
        <p:nvGraphicFramePr>
          <p:cNvPr id="5" name="Table Placeholder 4">
            <a:extLst>
              <a:ext uri="{FF2B5EF4-FFF2-40B4-BE49-F238E27FC236}">
                <a16:creationId xmlns:a16="http://schemas.microsoft.com/office/drawing/2014/main" id="{BB538C40-CA44-4816-A959-A33F18F5FD23}"/>
              </a:ext>
            </a:extLst>
          </p:cNvPr>
          <p:cNvGraphicFramePr>
            <a:graphicFrameLocks noGrp="1"/>
          </p:cNvGraphicFramePr>
          <p:nvPr>
            <p:ph type="tbl" sz="quarter" idx="13"/>
            <p:extLst>
              <p:ext uri="{D42A27DB-BD31-4B8C-83A1-F6EECF244321}">
                <p14:modId xmlns:p14="http://schemas.microsoft.com/office/powerpoint/2010/main" val="5009845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
                  <a:extLst>
                    <a:ext uri="{9D8B030D-6E8A-4147-A177-3AD203B41FA5}">
                      <a16:colId xmlns:a16="http://schemas.microsoft.com/office/drawing/2014/main" val="3600673627"/>
                    </a:ext>
                  </a:extLst>
                </a:gridCol>
                <a:gridCol w="1728215">
                  <a:extLst>
                    <a:ext uri="{9D8B030D-6E8A-4147-A177-3AD203B41FA5}">
                      <a16:colId xmlns:a16="http://schemas.microsoft.com/office/drawing/2014/main" val="2140136826"/>
                    </a:ext>
                  </a:extLst>
                </a:gridCol>
                <a:gridCol w="987551">
                  <a:extLst>
                    <a:ext uri="{9D8B030D-6E8A-4147-A177-3AD203B41FA5}">
                      <a16:colId xmlns:a16="http://schemas.microsoft.com/office/drawing/2014/main" val="2982617245"/>
                    </a:ext>
                  </a:extLst>
                </a:gridCol>
                <a:gridCol w="493776">
                  <a:extLst>
                    <a:ext uri="{9D8B030D-6E8A-4147-A177-3AD203B41FA5}">
                      <a16:colId xmlns:a16="http://schemas.microsoft.com/office/drawing/2014/main" val="417599897"/>
                    </a:ext>
                  </a:extLst>
                </a:gridCol>
                <a:gridCol w="493776">
                  <a:extLst>
                    <a:ext uri="{9D8B030D-6E8A-4147-A177-3AD203B41FA5}">
                      <a16:colId xmlns:a16="http://schemas.microsoft.com/office/drawing/2014/main" val="1329330294"/>
                    </a:ext>
                  </a:extLst>
                </a:gridCol>
                <a:gridCol w="493776">
                  <a:extLst>
                    <a:ext uri="{9D8B030D-6E8A-4147-A177-3AD203B41FA5}">
                      <a16:colId xmlns:a16="http://schemas.microsoft.com/office/drawing/2014/main" val="3883162499"/>
                    </a:ext>
                  </a:extLst>
                </a:gridCol>
                <a:gridCol w="493776">
                  <a:extLst>
                    <a:ext uri="{9D8B030D-6E8A-4147-A177-3AD203B41FA5}">
                      <a16:colId xmlns:a16="http://schemas.microsoft.com/office/drawing/2014/main" val="3563549220"/>
                    </a:ext>
                  </a:extLst>
                </a:gridCol>
                <a:gridCol w="493776">
                  <a:extLst>
                    <a:ext uri="{9D8B030D-6E8A-4147-A177-3AD203B41FA5}">
                      <a16:colId xmlns:a16="http://schemas.microsoft.com/office/drawing/2014/main" val="3707550403"/>
                    </a:ext>
                  </a:extLst>
                </a:gridCol>
                <a:gridCol w="740664">
                  <a:extLst>
                    <a:ext uri="{9D8B030D-6E8A-4147-A177-3AD203B41FA5}">
                      <a16:colId xmlns:a16="http://schemas.microsoft.com/office/drawing/2014/main" val="12391089"/>
                    </a:ext>
                  </a:extLst>
                </a:gridCol>
                <a:gridCol w="740664">
                  <a:extLst>
                    <a:ext uri="{9D8B030D-6E8A-4147-A177-3AD203B41FA5}">
                      <a16:colId xmlns:a16="http://schemas.microsoft.com/office/drawing/2014/main" val="3747417768"/>
                    </a:ext>
                  </a:extLst>
                </a:gridCol>
                <a:gridCol w="493776">
                  <a:extLst>
                    <a:ext uri="{9D8B030D-6E8A-4147-A177-3AD203B41FA5}">
                      <a16:colId xmlns:a16="http://schemas.microsoft.com/office/drawing/2014/main" val="39867204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Vues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Moy. Vue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Tx completion</a:t>
                      </a:r>
                    </a:p>
                  </a:txBody>
                  <a:tcPr/>
                </a:tc>
                <a:extLst>
                  <a:ext uri="{0D108BD9-81ED-4DB2-BD59-A6C34878D82A}">
                    <a16:rowId xmlns:a16="http://schemas.microsoft.com/office/drawing/2014/main" val="12899312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Facebook Reels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Facebook ReelsRFI </a:t>
                      </a:r>
                      <a:r>
                        <a:rPr kumimoji="0" lang="az-Cyrl-AZ" sz="1000" b="1" i="0" u="none" strike="noStrike" kern="1200" cap="none" spc="0" normalizeH="0" baseline="0" noProof="0">
                          <a:ln>
                            <a:noFill/>
                          </a:ln>
                          <a:solidFill>
                            <a:prstClr val="black"/>
                          </a:solidFill>
                          <a:effectLst/>
                          <a:uLnTx/>
                          <a:uFillTx/>
                          <a:latin typeface="Calibri"/>
                          <a:ea typeface="+mn-ea"/>
                          <a:cs typeface="+mn-cs"/>
                        </a:rPr>
                        <a:t>Українською - 2025-05-28 16:01:33</a:t>
                      </a:r>
                      <a:r>
                        <a:rPr kumimoji="0" lang="az-Cyrl-AZ" sz="1000" b="0" i="0" u="none" strike="noStrike" kern="1200" cap="none" spc="0" normalizeH="0" baseline="0" noProof="0">
                          <a:ln>
                            <a:noFill/>
                          </a:ln>
                          <a:solidFill>
                            <a:prstClr val="black"/>
                          </a:solidFill>
                          <a:effectLst/>
                          <a:uLnTx/>
                          <a:uFillTx/>
                          <a:latin typeface="Calibri"/>
                          <a:ea typeface="+mn-ea"/>
                          <a:cs typeface="+mn-cs"/>
                        </a:rPr>
                        <a:t>
 </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z-Cyrl-AZ" sz="1000" b="0" i="0" u="none" strike="noStrike" kern="1200" cap="none" spc="0" normalizeH="0" baseline="0" noProof="0">
                          <a:ln>
                            <a:noFill/>
                          </a:ln>
                          <a:solidFill>
                            <a:prstClr val="black"/>
                          </a:solidFill>
                          <a:effectLst/>
                          <a:uLnTx/>
                          <a:uFillTx/>
                          <a:latin typeface="Calibri"/>
                          <a:ea typeface="+mn-ea"/>
                          <a:cs typeface="+mn-cs"/>
                        </a:rPr>
                        <a:t>Естонія має другий за протяжністю серед країн ЄС спільний кордон із Росією.
</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z-Cyrl-AZ" sz="1000" b="0" i="0" u="none" strike="noStrike" kern="1200" cap="none" spc="0" normalizeH="0" baseline="0" noProof="0">
                          <a:ln>
                            <a:noFill/>
                          </a:ln>
                          <a:solidFill>
                            <a:prstClr val="black"/>
                          </a:solidFill>
                          <a:effectLst/>
                          <a:uLnTx/>
                          <a:uFillTx/>
                          <a:latin typeface="Calibri"/>
                          <a:ea typeface="+mn-ea"/>
                          <a:cs typeface="+mn-cs"/>
                        </a:rPr>
                        <a:t>Про це згадують щоразу, коли говорять про загрозу російського вторгнення в Європу.
Спеціальний кореспондент </a:t>
                      </a:r>
                      <a:r>
                        <a:rPr kumimoji="0" lang="en-US" sz="1000" b="0" i="0" u="none" strike="noStrike" kern="1200" cap="none" spc="0" normalizeH="0" baseline="0" noProof="0">
                          <a:ln>
                            <a:noFill/>
                          </a:ln>
                          <a:solidFill>
                            <a:prstClr val="black"/>
                          </a:solidFill>
                          <a:effectLst/>
                          <a:uLnTx/>
                          <a:uFillTx/>
                          <a:latin typeface="Calibri"/>
                          <a:ea typeface="+mn-ea"/>
                          <a:cs typeface="+mn-cs"/>
                        </a:rPr>
                        <a:t>RFI </a:t>
                      </a:r>
                      <a:r>
                        <a:rPr kumimoji="0" lang="az-Cyrl-AZ" sz="1000" b="0" i="0" u="none" strike="noStrike" kern="1200" cap="none" spc="0" normalizeH="0" baseline="0" noProof="0">
                          <a:ln>
                            <a:noFill/>
                          </a:ln>
                          <a:solidFill>
                            <a:prstClr val="black"/>
                          </a:solidFill>
                          <a:effectLst/>
                          <a:uLnTx/>
                          <a:uFillTx/>
                          <a:latin typeface="Calibri"/>
                          <a:ea typeface="+mn-ea"/>
                          <a:cs typeface="+mn-cs"/>
                        </a:rPr>
                        <a:t>Сергій Дмитрієв побував у Нарві, на самому кордоні з Росією, великий матеріал звідти читайте на сайті </a:t>
                      </a:r>
                      <a:r>
                        <a:rPr kumimoji="0" lang="en-US" sz="1000" b="0" i="0" u="none" strike="noStrike" kern="1200" cap="none" spc="0" normalizeH="0" baseline="0" noProof="0">
                          <a:ln>
                            <a:noFill/>
                          </a:ln>
                          <a:solidFill>
                            <a:prstClr val="black"/>
                          </a:solidFill>
                          <a:effectLst/>
                          <a:uLnTx/>
                          <a:uFillTx/>
                          <a:latin typeface="Calibri"/>
                          <a:ea typeface="+mn-ea"/>
                          <a:cs typeface="+mn-cs"/>
                        </a:rPr>
                        <a:t>RFI </a:t>
                      </a:r>
                      <a:r>
                        <a:rPr kumimoji="0" lang="az-Cyrl-AZ" sz="1000" b="0" i="0" u="none" strike="noStrike" kern="1200" cap="none" spc="0" normalizeH="0" baseline="0" noProof="0">
                          <a:ln>
                            <a:noFill/>
                          </a:ln>
                          <a:solidFill>
                            <a:prstClr val="black"/>
                          </a:solidFill>
                          <a:effectLst/>
                          <a:uLnTx/>
                          <a:uFillTx/>
                          <a:latin typeface="Calibri"/>
                          <a:ea typeface="+mn-ea"/>
                          <a:cs typeface="+mn-cs"/>
                        </a:rPr>
                        <a:t>Українською: </a:t>
                      </a:r>
                      <a:r>
                        <a:rPr kumimoji="0" lang="en-US" sz="1000" b="0" i="0" u="none" strike="noStrike" kern="1200" cap="none" spc="0" normalizeH="0" baseline="0" noProof="0">
                          <a:ln>
                            <a:noFill/>
                          </a:ln>
                          <a:solidFill>
                            <a:prstClr val="black"/>
                          </a:solidFill>
                          <a:effectLst/>
                          <a:uLnTx/>
                          <a:uFillTx/>
                          <a:latin typeface="Calibri"/>
                          <a:ea typeface="+mn-ea"/>
                          <a:cs typeface="+mn-cs"/>
                        </a:rPr>
                        <a:t>https://rfi.my/BhlU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https://quintly-eu-image-storage.s3.amazonaws.com/f7ef8ece4fd6831e3a1a864903c87812/dcb41014eb60cc6b6bafab0e24d220a8.jpg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996647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638444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906888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48.04060665362 %</a:t>
                      </a:r>
                    </a:p>
                  </a:txBody>
                  <a:tcPr/>
                </a:tc>
                <a:extLst>
                  <a:ext uri="{0D108BD9-81ED-4DB2-BD59-A6C34878D82A}">
                    <a16:rowId xmlns:a16="http://schemas.microsoft.com/office/drawing/2014/main" val="1392494298"/>
                  </a:ext>
                </a:extLst>
              </a:tr>
            </a:tbl>
          </a:graphicData>
        </a:graphic>
      </p:graphicFrame>
      <p:sp>
        <p:nvSpPr>
          <p:cNvPr id="4" name="Text Placeholder 3">
            <a:extLst>
              <a:ext uri="{FF2B5EF4-FFF2-40B4-BE49-F238E27FC236}">
                <a16:creationId xmlns:a16="http://schemas.microsoft.com/office/drawing/2014/main" id="{9E9E4CED-9C9A-46B4-B9DD-B2686F54872D}"/>
              </a:ext>
            </a:extLst>
          </p:cNvPr>
          <p:cNvSpPr>
            <a:spLocks noGrp="1"/>
          </p:cNvSpPr>
          <p:nvPr>
            <p:ph type="body" sz="quarter" idx="14"/>
          </p:nvPr>
        </p:nvSpPr>
        <p:spPr/>
        <p:txBody>
          <a:bodyPr/>
          <a:lstStyle/>
          <a:p>
            <a:r>
              <a:rPr lang="en-US"/>
              <a:t>05/01/2025 - 10/31/2025</a:t>
            </a:r>
          </a:p>
        </p:txBody>
      </p:sp>
    </p:spTree>
    <p:extLst>
      <p:ext uri="{BB962C8B-B14F-4D97-AF65-F5344CB8AC3E}">
        <p14:creationId xmlns:p14="http://schemas.microsoft.com/office/powerpoint/2010/main" val="399034515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F2C26D-0B97-4D81-9BDA-5011D8ADB93B}"/>
              </a:ext>
            </a:extLst>
          </p:cNvPr>
          <p:cNvSpPr>
            <a:spLocks noGrp="1"/>
          </p:cNvSpPr>
          <p:nvPr>
            <p:ph type="title"/>
          </p:nvPr>
        </p:nvSpPr>
        <p:spPr/>
        <p:txBody>
          <a:bodyPr/>
          <a:lstStyle/>
          <a:p>
            <a:r>
              <a:rPr lang="en-US"/>
              <a:t>Overall All Posts (Eng,Imp,Reach) | 6 profiles - 20 of 26</a:t>
            </a:r>
          </a:p>
        </p:txBody>
      </p:sp>
      <p:graphicFrame>
        <p:nvGraphicFramePr>
          <p:cNvPr id="5" name="Table Placeholder 4">
            <a:extLst>
              <a:ext uri="{FF2B5EF4-FFF2-40B4-BE49-F238E27FC236}">
                <a16:creationId xmlns:a16="http://schemas.microsoft.com/office/drawing/2014/main" id="{41C777F2-7E90-4E37-B0CC-B4B7B9C1C3C7}"/>
              </a:ext>
            </a:extLst>
          </p:cNvPr>
          <p:cNvGraphicFramePr>
            <a:graphicFrameLocks noGrp="1"/>
          </p:cNvGraphicFramePr>
          <p:nvPr>
            <p:ph type="tbl" sz="quarter" idx="13"/>
            <p:extLst>
              <p:ext uri="{D42A27DB-BD31-4B8C-83A1-F6EECF244321}">
                <p14:modId xmlns:p14="http://schemas.microsoft.com/office/powerpoint/2010/main" val="23616315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
                  <a:extLst>
                    <a:ext uri="{9D8B030D-6E8A-4147-A177-3AD203B41FA5}">
                      <a16:colId xmlns:a16="http://schemas.microsoft.com/office/drawing/2014/main" val="1797135879"/>
                    </a:ext>
                  </a:extLst>
                </a:gridCol>
                <a:gridCol w="1728215">
                  <a:extLst>
                    <a:ext uri="{9D8B030D-6E8A-4147-A177-3AD203B41FA5}">
                      <a16:colId xmlns:a16="http://schemas.microsoft.com/office/drawing/2014/main" val="4170357291"/>
                    </a:ext>
                  </a:extLst>
                </a:gridCol>
                <a:gridCol w="987551">
                  <a:extLst>
                    <a:ext uri="{9D8B030D-6E8A-4147-A177-3AD203B41FA5}">
                      <a16:colId xmlns:a16="http://schemas.microsoft.com/office/drawing/2014/main" val="623759371"/>
                    </a:ext>
                  </a:extLst>
                </a:gridCol>
                <a:gridCol w="493776">
                  <a:extLst>
                    <a:ext uri="{9D8B030D-6E8A-4147-A177-3AD203B41FA5}">
                      <a16:colId xmlns:a16="http://schemas.microsoft.com/office/drawing/2014/main" val="1303471736"/>
                    </a:ext>
                  </a:extLst>
                </a:gridCol>
                <a:gridCol w="493776">
                  <a:extLst>
                    <a:ext uri="{9D8B030D-6E8A-4147-A177-3AD203B41FA5}">
                      <a16:colId xmlns:a16="http://schemas.microsoft.com/office/drawing/2014/main" val="125780049"/>
                    </a:ext>
                  </a:extLst>
                </a:gridCol>
                <a:gridCol w="493776">
                  <a:extLst>
                    <a:ext uri="{9D8B030D-6E8A-4147-A177-3AD203B41FA5}">
                      <a16:colId xmlns:a16="http://schemas.microsoft.com/office/drawing/2014/main" val="2244410293"/>
                    </a:ext>
                  </a:extLst>
                </a:gridCol>
                <a:gridCol w="493776">
                  <a:extLst>
                    <a:ext uri="{9D8B030D-6E8A-4147-A177-3AD203B41FA5}">
                      <a16:colId xmlns:a16="http://schemas.microsoft.com/office/drawing/2014/main" val="3928761227"/>
                    </a:ext>
                  </a:extLst>
                </a:gridCol>
                <a:gridCol w="493776">
                  <a:extLst>
                    <a:ext uri="{9D8B030D-6E8A-4147-A177-3AD203B41FA5}">
                      <a16:colId xmlns:a16="http://schemas.microsoft.com/office/drawing/2014/main" val="203247701"/>
                    </a:ext>
                  </a:extLst>
                </a:gridCol>
                <a:gridCol w="740664">
                  <a:extLst>
                    <a:ext uri="{9D8B030D-6E8A-4147-A177-3AD203B41FA5}">
                      <a16:colId xmlns:a16="http://schemas.microsoft.com/office/drawing/2014/main" val="4089358947"/>
                    </a:ext>
                  </a:extLst>
                </a:gridCol>
                <a:gridCol w="740664">
                  <a:extLst>
                    <a:ext uri="{9D8B030D-6E8A-4147-A177-3AD203B41FA5}">
                      <a16:colId xmlns:a16="http://schemas.microsoft.com/office/drawing/2014/main" val="3063483212"/>
                    </a:ext>
                  </a:extLst>
                </a:gridCol>
                <a:gridCol w="493776">
                  <a:extLst>
                    <a:ext uri="{9D8B030D-6E8A-4147-A177-3AD203B41FA5}">
                      <a16:colId xmlns:a16="http://schemas.microsoft.com/office/drawing/2014/main" val="26410040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Vues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Moy. Vue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Tx completion</a:t>
                      </a:r>
                    </a:p>
                  </a:txBody>
                  <a:tcPr/>
                </a:tc>
                <a:extLst>
                  <a:ext uri="{0D108BD9-81ED-4DB2-BD59-A6C34878D82A}">
                    <a16:rowId xmlns:a16="http://schemas.microsoft.com/office/drawing/2014/main" val="10442897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Facebook Reels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Facebook ReelsRFI </a:t>
                      </a:r>
                      <a:r>
                        <a:rPr kumimoji="0" lang="az-Cyrl-AZ" sz="1000" b="1" i="0" u="none" strike="noStrike" kern="1200" cap="none" spc="0" normalizeH="0" baseline="0" noProof="0">
                          <a:ln>
                            <a:noFill/>
                          </a:ln>
                          <a:solidFill>
                            <a:prstClr val="black"/>
                          </a:solidFill>
                          <a:effectLst/>
                          <a:uLnTx/>
                          <a:uFillTx/>
                          <a:latin typeface="Calibri"/>
                          <a:ea typeface="+mn-ea"/>
                          <a:cs typeface="+mn-cs"/>
                        </a:rPr>
                        <a:t>Українською - 2025-10-12 15:01:36</a:t>
                      </a:r>
                      <a:r>
                        <a:rPr kumimoji="0" lang="az-Cyrl-AZ" sz="1000" b="0" i="0" u="none" strike="noStrike" kern="1200" cap="none" spc="0" normalizeH="0" baseline="0" noProof="0">
                          <a:ln>
                            <a:noFill/>
                          </a:ln>
                          <a:solidFill>
                            <a:prstClr val="black"/>
                          </a:solidFill>
                          <a:effectLst/>
                          <a:uLnTx/>
                          <a:uFillTx/>
                          <a:latin typeface="Calibri"/>
                          <a:ea typeface="+mn-ea"/>
                          <a:cs typeface="+mn-cs"/>
                        </a:rPr>
                        <a:t>
 </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z-Cyrl-AZ" sz="1000" b="0" i="0" u="none" strike="noStrike" kern="1200" cap="none" spc="0" normalizeH="0" baseline="0" noProof="0">
                          <a:ln>
                            <a:noFill/>
                          </a:ln>
                          <a:solidFill>
                            <a:prstClr val="black"/>
                          </a:solidFill>
                          <a:effectLst/>
                          <a:uLnTx/>
                          <a:uFillTx/>
                          <a:latin typeface="Calibri"/>
                          <a:ea typeface="+mn-ea"/>
                          <a:cs typeface="+mn-cs"/>
                        </a:rPr>
                        <a:t>Які космічні об’єкти можуть загрожувати Землі?
Вчені нарахували у космосі 80 об’єктів, які несуть потенційну загрозу нашій планеті. Більше інформації про те, що летить до Землі - </a:t>
                      </a:r>
                      <a:r>
                        <a:rPr kumimoji="0" lang="en-US" sz="1000" b="0" i="0" u="none" strike="noStrike" kern="1200" cap="none" spc="0" normalizeH="0" baseline="0" noProof="0">
                          <a:ln>
                            <a:noFill/>
                          </a:ln>
                          <a:solidFill>
                            <a:prstClr val="black"/>
                          </a:solidFill>
                          <a:effectLst/>
                          <a:uLnTx/>
                          <a:uFillTx/>
                          <a:latin typeface="Calibri"/>
                          <a:ea typeface="+mn-ea"/>
                          <a:cs typeface="+mn-cs"/>
                        </a:rPr>
                        <a:t>https://rfi.my/C59P
#rfi</a:t>
                      </a:r>
                      <a:r>
                        <a:rPr kumimoji="0" lang="az-Cyrl-AZ" sz="1000" b="0" i="0" u="none" strike="noStrike" kern="1200" cap="none" spc="0" normalizeH="0" baseline="0" noProof="0">
                          <a:ln>
                            <a:noFill/>
                          </a:ln>
                          <a:solidFill>
                            <a:prstClr val="black"/>
                          </a:solidFill>
                          <a:effectLst/>
                          <a:uLnTx/>
                          <a:uFillTx/>
                          <a:latin typeface="Calibri"/>
                          <a:ea typeface="+mn-ea"/>
                          <a:cs typeface="+mn-cs"/>
                        </a:rPr>
                        <a:t>україна</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https://quintly-eu-image-storage.s3.amazonaws.com/f7ef8ece4fd6831e3a1a864903c87812/1f25cfeb9de268c04632719883dbd039.jpg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952473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445016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860038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42.282006526523 %</a:t>
                      </a:r>
                    </a:p>
                  </a:txBody>
                  <a:tcPr/>
                </a:tc>
                <a:extLst>
                  <a:ext uri="{0D108BD9-81ED-4DB2-BD59-A6C34878D82A}">
                    <a16:rowId xmlns:a16="http://schemas.microsoft.com/office/drawing/2014/main" val="3011011332"/>
                  </a:ext>
                </a:extLst>
              </a:tr>
            </a:tbl>
          </a:graphicData>
        </a:graphic>
      </p:graphicFrame>
      <p:sp>
        <p:nvSpPr>
          <p:cNvPr id="4" name="Text Placeholder 3">
            <a:extLst>
              <a:ext uri="{FF2B5EF4-FFF2-40B4-BE49-F238E27FC236}">
                <a16:creationId xmlns:a16="http://schemas.microsoft.com/office/drawing/2014/main" id="{76DDA3AC-24BB-47F3-BE8A-5E905A9BBD59}"/>
              </a:ext>
            </a:extLst>
          </p:cNvPr>
          <p:cNvSpPr>
            <a:spLocks noGrp="1"/>
          </p:cNvSpPr>
          <p:nvPr>
            <p:ph type="body" sz="quarter" idx="14"/>
          </p:nvPr>
        </p:nvSpPr>
        <p:spPr/>
        <p:txBody>
          <a:bodyPr/>
          <a:lstStyle/>
          <a:p>
            <a:r>
              <a:rPr lang="en-US"/>
              <a:t>05/01/2025 - 10/31/2025</a:t>
            </a:r>
          </a:p>
        </p:txBody>
      </p:sp>
    </p:spTree>
    <p:extLst>
      <p:ext uri="{BB962C8B-B14F-4D97-AF65-F5344CB8AC3E}">
        <p14:creationId xmlns:p14="http://schemas.microsoft.com/office/powerpoint/2010/main" val="418787505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451F4C-DA53-4334-8494-DC4A6987DA7B}"/>
              </a:ext>
            </a:extLst>
          </p:cNvPr>
          <p:cNvSpPr>
            <a:spLocks noGrp="1"/>
          </p:cNvSpPr>
          <p:nvPr>
            <p:ph type="title"/>
          </p:nvPr>
        </p:nvSpPr>
        <p:spPr/>
        <p:txBody>
          <a:bodyPr/>
          <a:lstStyle/>
          <a:p>
            <a:r>
              <a:rPr lang="en-US"/>
              <a:t>Overall All Posts (Eng,Imp,Reach) | 6 profiles - 21 of 26</a:t>
            </a:r>
          </a:p>
        </p:txBody>
      </p:sp>
      <p:graphicFrame>
        <p:nvGraphicFramePr>
          <p:cNvPr id="5" name="Table Placeholder 4">
            <a:extLst>
              <a:ext uri="{FF2B5EF4-FFF2-40B4-BE49-F238E27FC236}">
                <a16:creationId xmlns:a16="http://schemas.microsoft.com/office/drawing/2014/main" id="{833AB78B-859B-45BD-AA0B-2533BD3BD279}"/>
              </a:ext>
            </a:extLst>
          </p:cNvPr>
          <p:cNvGraphicFramePr>
            <a:graphicFrameLocks noGrp="1"/>
          </p:cNvGraphicFramePr>
          <p:nvPr>
            <p:ph type="tbl" sz="quarter" idx="13"/>
            <p:extLst>
              <p:ext uri="{D42A27DB-BD31-4B8C-83A1-F6EECF244321}">
                <p14:modId xmlns:p14="http://schemas.microsoft.com/office/powerpoint/2010/main" val="377729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
                  <a:extLst>
                    <a:ext uri="{9D8B030D-6E8A-4147-A177-3AD203B41FA5}">
                      <a16:colId xmlns:a16="http://schemas.microsoft.com/office/drawing/2014/main" val="2866883321"/>
                    </a:ext>
                  </a:extLst>
                </a:gridCol>
                <a:gridCol w="1728215">
                  <a:extLst>
                    <a:ext uri="{9D8B030D-6E8A-4147-A177-3AD203B41FA5}">
                      <a16:colId xmlns:a16="http://schemas.microsoft.com/office/drawing/2014/main" val="3749981997"/>
                    </a:ext>
                  </a:extLst>
                </a:gridCol>
                <a:gridCol w="987551">
                  <a:extLst>
                    <a:ext uri="{9D8B030D-6E8A-4147-A177-3AD203B41FA5}">
                      <a16:colId xmlns:a16="http://schemas.microsoft.com/office/drawing/2014/main" val="3559175365"/>
                    </a:ext>
                  </a:extLst>
                </a:gridCol>
                <a:gridCol w="493776">
                  <a:extLst>
                    <a:ext uri="{9D8B030D-6E8A-4147-A177-3AD203B41FA5}">
                      <a16:colId xmlns:a16="http://schemas.microsoft.com/office/drawing/2014/main" val="2694181645"/>
                    </a:ext>
                  </a:extLst>
                </a:gridCol>
                <a:gridCol w="493776">
                  <a:extLst>
                    <a:ext uri="{9D8B030D-6E8A-4147-A177-3AD203B41FA5}">
                      <a16:colId xmlns:a16="http://schemas.microsoft.com/office/drawing/2014/main" val="1066427963"/>
                    </a:ext>
                  </a:extLst>
                </a:gridCol>
                <a:gridCol w="493776">
                  <a:extLst>
                    <a:ext uri="{9D8B030D-6E8A-4147-A177-3AD203B41FA5}">
                      <a16:colId xmlns:a16="http://schemas.microsoft.com/office/drawing/2014/main" val="3712525404"/>
                    </a:ext>
                  </a:extLst>
                </a:gridCol>
                <a:gridCol w="493776">
                  <a:extLst>
                    <a:ext uri="{9D8B030D-6E8A-4147-A177-3AD203B41FA5}">
                      <a16:colId xmlns:a16="http://schemas.microsoft.com/office/drawing/2014/main" val="1713953286"/>
                    </a:ext>
                  </a:extLst>
                </a:gridCol>
                <a:gridCol w="493776">
                  <a:extLst>
                    <a:ext uri="{9D8B030D-6E8A-4147-A177-3AD203B41FA5}">
                      <a16:colId xmlns:a16="http://schemas.microsoft.com/office/drawing/2014/main" val="3746213564"/>
                    </a:ext>
                  </a:extLst>
                </a:gridCol>
                <a:gridCol w="740664">
                  <a:extLst>
                    <a:ext uri="{9D8B030D-6E8A-4147-A177-3AD203B41FA5}">
                      <a16:colId xmlns:a16="http://schemas.microsoft.com/office/drawing/2014/main" val="1984963062"/>
                    </a:ext>
                  </a:extLst>
                </a:gridCol>
                <a:gridCol w="740664">
                  <a:extLst>
                    <a:ext uri="{9D8B030D-6E8A-4147-A177-3AD203B41FA5}">
                      <a16:colId xmlns:a16="http://schemas.microsoft.com/office/drawing/2014/main" val="2692179232"/>
                    </a:ext>
                  </a:extLst>
                </a:gridCol>
                <a:gridCol w="493776">
                  <a:extLst>
                    <a:ext uri="{9D8B030D-6E8A-4147-A177-3AD203B41FA5}">
                      <a16:colId xmlns:a16="http://schemas.microsoft.com/office/drawing/2014/main" val="22484910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Vues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Moy. Vue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Tx completion</a:t>
                      </a:r>
                    </a:p>
                  </a:txBody>
                  <a:tcPr/>
                </a:tc>
                <a:extLst>
                  <a:ext uri="{0D108BD9-81ED-4DB2-BD59-A6C34878D82A}">
                    <a16:rowId xmlns:a16="http://schemas.microsoft.com/office/drawing/2014/main" val="38236424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Facebook Reels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Facebook ReelsRFI </a:t>
                      </a:r>
                      <a:r>
                        <a:rPr kumimoji="0" lang="az-Cyrl-AZ" sz="1000" b="1" i="0" u="none" strike="noStrike" kern="1200" cap="none" spc="0" normalizeH="0" baseline="0" noProof="0">
                          <a:ln>
                            <a:noFill/>
                          </a:ln>
                          <a:solidFill>
                            <a:prstClr val="black"/>
                          </a:solidFill>
                          <a:effectLst/>
                          <a:uLnTx/>
                          <a:uFillTx/>
                          <a:latin typeface="Calibri"/>
                          <a:ea typeface="+mn-ea"/>
                          <a:cs typeface="+mn-cs"/>
                        </a:rPr>
                        <a:t>Українською - 2025-09-02 22:00:54</a:t>
                      </a:r>
                      <a:r>
                        <a:rPr kumimoji="0" lang="az-Cyrl-AZ" sz="1000" b="0" i="0" u="none" strike="noStrike" kern="1200" cap="none" spc="0" normalizeH="0" baseline="0" noProof="0">
                          <a:ln>
                            <a:noFill/>
                          </a:ln>
                          <a:solidFill>
                            <a:prstClr val="black"/>
                          </a:solidFill>
                          <a:effectLst/>
                          <a:uLnTx/>
                          <a:uFillTx/>
                          <a:latin typeface="Calibri"/>
                          <a:ea typeface="+mn-ea"/>
                          <a:cs typeface="+mn-cs"/>
                        </a:rPr>
                        <a:t>
 Енергодар колись був символом достатку на півдні України.
Сьогодні під російською окупацією він перетворюється на так зване «атомне місто», де контроль пронизує майже кожну сферу життя. 
Із відтоком людей вулиці швидко спорожніли — місто, яке колись жило енергією, тепер дедалі більше нагадує привида.
#</a:t>
                      </a:r>
                      <a:r>
                        <a:rPr kumimoji="0" lang="en-US" sz="1000" b="0" i="0" u="none" strike="noStrike" kern="1200" cap="none" spc="0" normalizeH="0" baseline="0" noProof="0">
                          <a:ln>
                            <a:noFill/>
                          </a:ln>
                          <a:solidFill>
                            <a:prstClr val="black"/>
                          </a:solidFill>
                          <a:effectLst/>
                          <a:uLnTx/>
                          <a:uFillTx/>
                          <a:latin typeface="Calibri"/>
                          <a:ea typeface="+mn-ea"/>
                          <a:cs typeface="+mn-cs"/>
                        </a:rPr>
                        <a:t>rfi</a:t>
                      </a:r>
                      <a:r>
                        <a:rPr kumimoji="0" lang="az-Cyrl-AZ" sz="1000" b="0" i="0" u="none" strike="noStrike" kern="1200" cap="none" spc="0" normalizeH="0" baseline="0" noProof="0">
                          <a:ln>
                            <a:noFill/>
                          </a:ln>
                          <a:solidFill>
                            <a:prstClr val="black"/>
                          </a:solidFill>
                          <a:effectLst/>
                          <a:uLnTx/>
                          <a:uFillTx/>
                          <a:latin typeface="Calibri"/>
                          <a:ea typeface="+mn-ea"/>
                          <a:cs typeface="+mn-cs"/>
                        </a:rPr>
                        <a:t>україна</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https://quintly-eu-image-storage.s3.amazonaws.com/f7ef8ece4fd6831e3a1a864903c87812/518661125606cafd82c635c9f465127b.jpg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919197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556657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851563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24.020797227036 %</a:t>
                      </a:r>
                    </a:p>
                  </a:txBody>
                  <a:tcPr/>
                </a:tc>
                <a:extLst>
                  <a:ext uri="{0D108BD9-81ED-4DB2-BD59-A6C34878D82A}">
                    <a16:rowId xmlns:a16="http://schemas.microsoft.com/office/drawing/2014/main" val="871094771"/>
                  </a:ext>
                </a:extLst>
              </a:tr>
            </a:tbl>
          </a:graphicData>
        </a:graphic>
      </p:graphicFrame>
      <p:sp>
        <p:nvSpPr>
          <p:cNvPr id="4" name="Text Placeholder 3">
            <a:extLst>
              <a:ext uri="{FF2B5EF4-FFF2-40B4-BE49-F238E27FC236}">
                <a16:creationId xmlns:a16="http://schemas.microsoft.com/office/drawing/2014/main" id="{38C279F7-7FD3-42FE-B9FB-594D6C575720}"/>
              </a:ext>
            </a:extLst>
          </p:cNvPr>
          <p:cNvSpPr>
            <a:spLocks noGrp="1"/>
          </p:cNvSpPr>
          <p:nvPr>
            <p:ph type="body" sz="quarter" idx="14"/>
          </p:nvPr>
        </p:nvSpPr>
        <p:spPr/>
        <p:txBody>
          <a:bodyPr/>
          <a:lstStyle/>
          <a:p>
            <a:r>
              <a:rPr lang="en-US"/>
              <a:t>05/01/2025 - 10/31/2025</a:t>
            </a:r>
          </a:p>
        </p:txBody>
      </p:sp>
    </p:spTree>
    <p:extLst>
      <p:ext uri="{BB962C8B-B14F-4D97-AF65-F5344CB8AC3E}">
        <p14:creationId xmlns:p14="http://schemas.microsoft.com/office/powerpoint/2010/main" val="88440641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E4D761-85CA-443E-94E4-E0869AFFABF1}"/>
              </a:ext>
            </a:extLst>
          </p:cNvPr>
          <p:cNvSpPr>
            <a:spLocks noGrp="1"/>
          </p:cNvSpPr>
          <p:nvPr>
            <p:ph type="title"/>
          </p:nvPr>
        </p:nvSpPr>
        <p:spPr/>
        <p:txBody>
          <a:bodyPr/>
          <a:lstStyle/>
          <a:p>
            <a:r>
              <a:rPr lang="en-US"/>
              <a:t>Overall All Posts (Eng,Imp,Reach) | 6 profiles - 22 of 26</a:t>
            </a:r>
          </a:p>
        </p:txBody>
      </p:sp>
      <p:graphicFrame>
        <p:nvGraphicFramePr>
          <p:cNvPr id="5" name="Table Placeholder 4">
            <a:extLst>
              <a:ext uri="{FF2B5EF4-FFF2-40B4-BE49-F238E27FC236}">
                <a16:creationId xmlns:a16="http://schemas.microsoft.com/office/drawing/2014/main" id="{EB9DAEDF-ECAF-40F9-93C9-4BD9E4A5B0DA}"/>
              </a:ext>
            </a:extLst>
          </p:cNvPr>
          <p:cNvGraphicFramePr>
            <a:graphicFrameLocks noGrp="1"/>
          </p:cNvGraphicFramePr>
          <p:nvPr>
            <p:ph type="tbl" sz="quarter" idx="13"/>
            <p:extLst>
              <p:ext uri="{D42A27DB-BD31-4B8C-83A1-F6EECF244321}">
                <p14:modId xmlns:p14="http://schemas.microsoft.com/office/powerpoint/2010/main" val="16394675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
                  <a:extLst>
                    <a:ext uri="{9D8B030D-6E8A-4147-A177-3AD203B41FA5}">
                      <a16:colId xmlns:a16="http://schemas.microsoft.com/office/drawing/2014/main" val="2068121621"/>
                    </a:ext>
                  </a:extLst>
                </a:gridCol>
                <a:gridCol w="1728215">
                  <a:extLst>
                    <a:ext uri="{9D8B030D-6E8A-4147-A177-3AD203B41FA5}">
                      <a16:colId xmlns:a16="http://schemas.microsoft.com/office/drawing/2014/main" val="855432135"/>
                    </a:ext>
                  </a:extLst>
                </a:gridCol>
                <a:gridCol w="987551">
                  <a:extLst>
                    <a:ext uri="{9D8B030D-6E8A-4147-A177-3AD203B41FA5}">
                      <a16:colId xmlns:a16="http://schemas.microsoft.com/office/drawing/2014/main" val="149711063"/>
                    </a:ext>
                  </a:extLst>
                </a:gridCol>
                <a:gridCol w="493776">
                  <a:extLst>
                    <a:ext uri="{9D8B030D-6E8A-4147-A177-3AD203B41FA5}">
                      <a16:colId xmlns:a16="http://schemas.microsoft.com/office/drawing/2014/main" val="1409340155"/>
                    </a:ext>
                  </a:extLst>
                </a:gridCol>
                <a:gridCol w="493776">
                  <a:extLst>
                    <a:ext uri="{9D8B030D-6E8A-4147-A177-3AD203B41FA5}">
                      <a16:colId xmlns:a16="http://schemas.microsoft.com/office/drawing/2014/main" val="2456672162"/>
                    </a:ext>
                  </a:extLst>
                </a:gridCol>
                <a:gridCol w="493776">
                  <a:extLst>
                    <a:ext uri="{9D8B030D-6E8A-4147-A177-3AD203B41FA5}">
                      <a16:colId xmlns:a16="http://schemas.microsoft.com/office/drawing/2014/main" val="2268549669"/>
                    </a:ext>
                  </a:extLst>
                </a:gridCol>
                <a:gridCol w="493776">
                  <a:extLst>
                    <a:ext uri="{9D8B030D-6E8A-4147-A177-3AD203B41FA5}">
                      <a16:colId xmlns:a16="http://schemas.microsoft.com/office/drawing/2014/main" val="1808568260"/>
                    </a:ext>
                  </a:extLst>
                </a:gridCol>
                <a:gridCol w="493776">
                  <a:extLst>
                    <a:ext uri="{9D8B030D-6E8A-4147-A177-3AD203B41FA5}">
                      <a16:colId xmlns:a16="http://schemas.microsoft.com/office/drawing/2014/main" val="1692972382"/>
                    </a:ext>
                  </a:extLst>
                </a:gridCol>
                <a:gridCol w="740664">
                  <a:extLst>
                    <a:ext uri="{9D8B030D-6E8A-4147-A177-3AD203B41FA5}">
                      <a16:colId xmlns:a16="http://schemas.microsoft.com/office/drawing/2014/main" val="3374779399"/>
                    </a:ext>
                  </a:extLst>
                </a:gridCol>
                <a:gridCol w="740664">
                  <a:extLst>
                    <a:ext uri="{9D8B030D-6E8A-4147-A177-3AD203B41FA5}">
                      <a16:colId xmlns:a16="http://schemas.microsoft.com/office/drawing/2014/main" val="3189594685"/>
                    </a:ext>
                  </a:extLst>
                </a:gridCol>
                <a:gridCol w="493776">
                  <a:extLst>
                    <a:ext uri="{9D8B030D-6E8A-4147-A177-3AD203B41FA5}">
                      <a16:colId xmlns:a16="http://schemas.microsoft.com/office/drawing/2014/main" val="15230483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Vues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Moy. Vue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Tx completion</a:t>
                      </a:r>
                    </a:p>
                  </a:txBody>
                  <a:tcPr/>
                </a:tc>
                <a:extLst>
                  <a:ext uri="{0D108BD9-81ED-4DB2-BD59-A6C34878D82A}">
                    <a16:rowId xmlns:a16="http://schemas.microsoft.com/office/drawing/2014/main" val="16477125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Instagram ORG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Instagram ORG rfi_uk - 2025-10-19 08:00:42</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z-Cyrl-AZ" sz="1000" b="0" i="0" u="none" strike="noStrike" kern="1200" cap="none" spc="0" normalizeH="0" baseline="0" noProof="0">
                          <a:ln>
                            <a:noFill/>
                          </a:ln>
                          <a:solidFill>
                            <a:prstClr val="black"/>
                          </a:solidFill>
                          <a:effectLst/>
                          <a:uLnTx/>
                          <a:uFillTx/>
                          <a:latin typeface="Calibri"/>
                          <a:ea typeface="+mn-ea"/>
                          <a:cs typeface="+mn-cs"/>
                        </a:rPr>
                        <a:t>Тенденція зростає вдвічі
</a:t>
                      </a:r>
                      <a:r>
                        <a:rPr kumimoji="0" lang="en-US" sz="1000" b="0" i="0" u="none" strike="noStrike" kern="1200" cap="none" spc="0" normalizeH="0" baseline="0" noProof="0">
                          <a:ln>
                            <a:noFill/>
                          </a:ln>
                          <a:solidFill>
                            <a:prstClr val="black"/>
                          </a:solidFill>
                          <a:effectLst/>
                          <a:uLnTx/>
                          <a:uFillTx/>
                          <a:latin typeface="Calibri"/>
                          <a:ea typeface="+mn-ea"/>
                          <a:cs typeface="+mn-cs"/>
                        </a:rPr>
                        <a:t>🇺🇦 🇵🇱 </a:t>
                      </a:r>
                      <a:r>
                        <a:rPr kumimoji="0" lang="az-Cyrl-AZ" sz="1000" b="0" i="0" u="none" strike="noStrike" kern="1200" cap="none" spc="0" normalizeH="0" baseline="0" noProof="0">
                          <a:ln>
                            <a:noFill/>
                          </a:ln>
                          <a:solidFill>
                            <a:prstClr val="black"/>
                          </a:solidFill>
                          <a:effectLst/>
                          <a:uLnTx/>
                          <a:uFillTx/>
                          <a:latin typeface="Calibri"/>
                          <a:ea typeface="+mn-ea"/>
                          <a:cs typeface="+mn-cs"/>
                        </a:rPr>
                        <a:t>За рік кількість шлюбів між українками та громадянами Польщі зросла майже удвічі — з 2213 у 2023 році до 5359 у 2024-му.
</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z-Cyrl-AZ" sz="1000" b="0" i="0" u="none" strike="noStrike" kern="1200" cap="none" spc="0" normalizeH="0" baseline="0" noProof="0">
                          <a:ln>
                            <a:noFill/>
                          </a:ln>
                          <a:solidFill>
                            <a:prstClr val="black"/>
                          </a:solidFill>
                          <a:effectLst/>
                          <a:uLnTx/>
                          <a:uFillTx/>
                          <a:latin typeface="Calibri"/>
                          <a:ea typeface="+mn-ea"/>
                          <a:cs typeface="+mn-cs"/>
                        </a:rPr>
                        <a:t>Польські демографи пояснюють, що така тенденція є природною — більшість українських біженців становлять жінки, які прагнуть стабільності та інтеграції.
Детальніше про це читайте за посиланням у шапці профілю ⤴️
 #</a:t>
                      </a:r>
                      <a:r>
                        <a:rPr kumimoji="0" lang="en-US" sz="1000" b="0" i="0" u="none" strike="noStrike" kern="1200" cap="none" spc="0" normalizeH="0" baseline="0" noProof="0">
                          <a:ln>
                            <a:noFill/>
                          </a:ln>
                          <a:solidFill>
                            <a:prstClr val="black"/>
                          </a:solidFill>
                          <a:effectLst/>
                          <a:uLnTx/>
                          <a:uFillTx/>
                          <a:latin typeface="Calibri"/>
                          <a:ea typeface="+mn-ea"/>
                          <a:cs typeface="+mn-cs"/>
                        </a:rPr>
                        <a:t>rfi</a:t>
                      </a:r>
                      <a:r>
                        <a:rPr kumimoji="0" lang="az-Cyrl-AZ" sz="1000" b="0" i="0" u="none" strike="noStrike" kern="1200" cap="none" spc="0" normalizeH="0" baseline="0" noProof="0">
                          <a:ln>
                            <a:noFill/>
                          </a:ln>
                          <a:solidFill>
                            <a:prstClr val="black"/>
                          </a:solidFill>
                          <a:effectLst/>
                          <a:uLnTx/>
                          <a:uFillTx/>
                          <a:latin typeface="Calibri"/>
                          <a:ea typeface="+mn-ea"/>
                          <a:cs typeface="+mn-cs"/>
                        </a:rPr>
                        <a:t>україна</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https://quintly-eu-image-storage.s3.amazonaws.com/923e3b2f97b91e97743ec1c580ba5123/53f8ccb6b9f26f9552eedebe212afa38.jpg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912291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527739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n.d. %</a:t>
                      </a:r>
                    </a:p>
                  </a:txBody>
                  <a:tcPr/>
                </a:tc>
                <a:extLst>
                  <a:ext uri="{0D108BD9-81ED-4DB2-BD59-A6C34878D82A}">
                    <a16:rowId xmlns:a16="http://schemas.microsoft.com/office/drawing/2014/main" val="1137832903"/>
                  </a:ext>
                </a:extLst>
              </a:tr>
            </a:tbl>
          </a:graphicData>
        </a:graphic>
      </p:graphicFrame>
      <p:sp>
        <p:nvSpPr>
          <p:cNvPr id="4" name="Text Placeholder 3">
            <a:extLst>
              <a:ext uri="{FF2B5EF4-FFF2-40B4-BE49-F238E27FC236}">
                <a16:creationId xmlns:a16="http://schemas.microsoft.com/office/drawing/2014/main" id="{D89119DA-CBDA-4B08-8889-655AC1F85ABD}"/>
              </a:ext>
            </a:extLst>
          </p:cNvPr>
          <p:cNvSpPr>
            <a:spLocks noGrp="1"/>
          </p:cNvSpPr>
          <p:nvPr>
            <p:ph type="body" sz="quarter" idx="14"/>
          </p:nvPr>
        </p:nvSpPr>
        <p:spPr/>
        <p:txBody>
          <a:bodyPr/>
          <a:lstStyle/>
          <a:p>
            <a:r>
              <a:rPr lang="en-US"/>
              <a:t>05/01/2025 - 10/31/2025</a:t>
            </a:r>
          </a:p>
        </p:txBody>
      </p:sp>
    </p:spTree>
    <p:extLst>
      <p:ext uri="{BB962C8B-B14F-4D97-AF65-F5344CB8AC3E}">
        <p14:creationId xmlns:p14="http://schemas.microsoft.com/office/powerpoint/2010/main" val="209989899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9D66DA-D14A-45E6-83FA-85B3BBB4ADA9}"/>
              </a:ext>
            </a:extLst>
          </p:cNvPr>
          <p:cNvSpPr>
            <a:spLocks noGrp="1"/>
          </p:cNvSpPr>
          <p:nvPr>
            <p:ph type="title"/>
          </p:nvPr>
        </p:nvSpPr>
        <p:spPr/>
        <p:txBody>
          <a:bodyPr/>
          <a:lstStyle/>
          <a:p>
            <a:r>
              <a:rPr lang="en-US"/>
              <a:t>Overall All Posts (Eng,Imp,Reach) | 6 profiles - 23 of 26</a:t>
            </a:r>
          </a:p>
        </p:txBody>
      </p:sp>
      <p:graphicFrame>
        <p:nvGraphicFramePr>
          <p:cNvPr id="5" name="Table Placeholder 4">
            <a:extLst>
              <a:ext uri="{FF2B5EF4-FFF2-40B4-BE49-F238E27FC236}">
                <a16:creationId xmlns:a16="http://schemas.microsoft.com/office/drawing/2014/main" id="{7953669F-E17B-4B0C-B51C-5BEB60553CBD}"/>
              </a:ext>
            </a:extLst>
          </p:cNvPr>
          <p:cNvGraphicFramePr>
            <a:graphicFrameLocks noGrp="1"/>
          </p:cNvGraphicFramePr>
          <p:nvPr>
            <p:ph type="tbl" sz="quarter" idx="13"/>
            <p:extLst>
              <p:ext uri="{D42A27DB-BD31-4B8C-83A1-F6EECF244321}">
                <p14:modId xmlns:p14="http://schemas.microsoft.com/office/powerpoint/2010/main" val="3135910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
                  <a:extLst>
                    <a:ext uri="{9D8B030D-6E8A-4147-A177-3AD203B41FA5}">
                      <a16:colId xmlns:a16="http://schemas.microsoft.com/office/drawing/2014/main" val="2971639891"/>
                    </a:ext>
                  </a:extLst>
                </a:gridCol>
                <a:gridCol w="1728215">
                  <a:extLst>
                    <a:ext uri="{9D8B030D-6E8A-4147-A177-3AD203B41FA5}">
                      <a16:colId xmlns:a16="http://schemas.microsoft.com/office/drawing/2014/main" val="2133986915"/>
                    </a:ext>
                  </a:extLst>
                </a:gridCol>
                <a:gridCol w="987551">
                  <a:extLst>
                    <a:ext uri="{9D8B030D-6E8A-4147-A177-3AD203B41FA5}">
                      <a16:colId xmlns:a16="http://schemas.microsoft.com/office/drawing/2014/main" val="620155569"/>
                    </a:ext>
                  </a:extLst>
                </a:gridCol>
                <a:gridCol w="493776">
                  <a:extLst>
                    <a:ext uri="{9D8B030D-6E8A-4147-A177-3AD203B41FA5}">
                      <a16:colId xmlns:a16="http://schemas.microsoft.com/office/drawing/2014/main" val="1227949527"/>
                    </a:ext>
                  </a:extLst>
                </a:gridCol>
                <a:gridCol w="493776">
                  <a:extLst>
                    <a:ext uri="{9D8B030D-6E8A-4147-A177-3AD203B41FA5}">
                      <a16:colId xmlns:a16="http://schemas.microsoft.com/office/drawing/2014/main" val="3387098070"/>
                    </a:ext>
                  </a:extLst>
                </a:gridCol>
                <a:gridCol w="493776">
                  <a:extLst>
                    <a:ext uri="{9D8B030D-6E8A-4147-A177-3AD203B41FA5}">
                      <a16:colId xmlns:a16="http://schemas.microsoft.com/office/drawing/2014/main" val="4114427871"/>
                    </a:ext>
                  </a:extLst>
                </a:gridCol>
                <a:gridCol w="493776">
                  <a:extLst>
                    <a:ext uri="{9D8B030D-6E8A-4147-A177-3AD203B41FA5}">
                      <a16:colId xmlns:a16="http://schemas.microsoft.com/office/drawing/2014/main" val="4210281238"/>
                    </a:ext>
                  </a:extLst>
                </a:gridCol>
                <a:gridCol w="493776">
                  <a:extLst>
                    <a:ext uri="{9D8B030D-6E8A-4147-A177-3AD203B41FA5}">
                      <a16:colId xmlns:a16="http://schemas.microsoft.com/office/drawing/2014/main" val="3755940691"/>
                    </a:ext>
                  </a:extLst>
                </a:gridCol>
                <a:gridCol w="740664">
                  <a:extLst>
                    <a:ext uri="{9D8B030D-6E8A-4147-A177-3AD203B41FA5}">
                      <a16:colId xmlns:a16="http://schemas.microsoft.com/office/drawing/2014/main" val="178916918"/>
                    </a:ext>
                  </a:extLst>
                </a:gridCol>
                <a:gridCol w="740664">
                  <a:extLst>
                    <a:ext uri="{9D8B030D-6E8A-4147-A177-3AD203B41FA5}">
                      <a16:colId xmlns:a16="http://schemas.microsoft.com/office/drawing/2014/main" val="309069557"/>
                    </a:ext>
                  </a:extLst>
                </a:gridCol>
                <a:gridCol w="493776">
                  <a:extLst>
                    <a:ext uri="{9D8B030D-6E8A-4147-A177-3AD203B41FA5}">
                      <a16:colId xmlns:a16="http://schemas.microsoft.com/office/drawing/2014/main" val="38155793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Vues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Moy. Vue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Tx completion</a:t>
                      </a:r>
                    </a:p>
                  </a:txBody>
                  <a:tcPr/>
                </a:tc>
                <a:extLst>
                  <a:ext uri="{0D108BD9-81ED-4DB2-BD59-A6C34878D82A}">
                    <a16:rowId xmlns:a16="http://schemas.microsoft.com/office/drawing/2014/main" val="35483887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Facebook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Facebook RFI </a:t>
                      </a:r>
                      <a:r>
                        <a:rPr kumimoji="0" lang="az-Cyrl-AZ" sz="1000" b="1" i="0" u="none" strike="noStrike" kern="1200" cap="none" spc="0" normalizeH="0" baseline="0" noProof="0">
                          <a:ln>
                            <a:noFill/>
                          </a:ln>
                          <a:solidFill>
                            <a:prstClr val="black"/>
                          </a:solidFill>
                          <a:effectLst/>
                          <a:uLnTx/>
                          <a:uFillTx/>
                          <a:latin typeface="Calibri"/>
                          <a:ea typeface="+mn-ea"/>
                          <a:cs typeface="+mn-cs"/>
                        </a:rPr>
                        <a:t>Українською - 2025-10-28 18:01:10</a:t>
                      </a:r>
                      <a:r>
                        <a:rPr kumimoji="0" lang="az-Cyrl-AZ" sz="1000" b="0" i="0" u="none" strike="noStrike" kern="1200" cap="none" spc="0" normalizeH="0" baseline="0" noProof="0">
                          <a:ln>
                            <a:noFill/>
                          </a:ln>
                          <a:solidFill>
                            <a:prstClr val="black"/>
                          </a:solidFill>
                          <a:effectLst/>
                          <a:uLnTx/>
                          <a:uFillTx/>
                          <a:latin typeface="Calibri"/>
                          <a:ea typeface="+mn-ea"/>
                          <a:cs typeface="+mn-cs"/>
                        </a:rPr>
                        <a:t>
 Фанат Тіни Кароль з Венесуели розчулив зал заспівавши її пісню разом з нею українською мовою
Іаков Рентерія відвідав чи не всі концерти Тіни Кароль у її європейському турне. В залі він тримав плакат з написом «Чи можу заспівати з тобою «Україна — це ти»? Через що Тіна й запросила його на сцену. Чоловік виявився співаком, тому розчулив своїм виконанням увесь зал
#</a:t>
                      </a:r>
                      <a:r>
                        <a:rPr kumimoji="0" lang="en-US" sz="1000" b="0" i="0" u="none" strike="noStrike" kern="1200" cap="none" spc="0" normalizeH="0" baseline="0" noProof="0">
                          <a:ln>
                            <a:noFill/>
                          </a:ln>
                          <a:solidFill>
                            <a:prstClr val="black"/>
                          </a:solidFill>
                          <a:effectLst/>
                          <a:uLnTx/>
                          <a:uFillTx/>
                          <a:latin typeface="Calibri"/>
                          <a:ea typeface="+mn-ea"/>
                          <a:cs typeface="+mn-cs"/>
                        </a:rPr>
                        <a:t>rfi</a:t>
                      </a:r>
                      <a:r>
                        <a:rPr kumimoji="0" lang="az-Cyrl-AZ" sz="1000" b="0" i="0" u="none" strike="noStrike" kern="1200" cap="none" spc="0" normalizeH="0" baseline="0" noProof="0">
                          <a:ln>
                            <a:noFill/>
                          </a:ln>
                          <a:solidFill>
                            <a:prstClr val="black"/>
                          </a:solidFill>
                          <a:effectLst/>
                          <a:uLnTx/>
                          <a:uFillTx/>
                          <a:latin typeface="Calibri"/>
                          <a:ea typeface="+mn-ea"/>
                          <a:cs typeface="+mn-cs"/>
                        </a:rPr>
                        <a:t>україна #тінакароль #українацети</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https://quintly-eu-image-storage.s3.amazonaws.com/f7ef8ece4fd6831e3a1a864903c87812/eee44e9de7c5ec293b39077032c59e90.jpg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901905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871265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629566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25 %</a:t>
                      </a:r>
                    </a:p>
                  </a:txBody>
                  <a:tcPr/>
                </a:tc>
                <a:extLst>
                  <a:ext uri="{0D108BD9-81ED-4DB2-BD59-A6C34878D82A}">
                    <a16:rowId xmlns:a16="http://schemas.microsoft.com/office/drawing/2014/main" val="2362618600"/>
                  </a:ext>
                </a:extLst>
              </a:tr>
            </a:tbl>
          </a:graphicData>
        </a:graphic>
      </p:graphicFrame>
      <p:sp>
        <p:nvSpPr>
          <p:cNvPr id="4" name="Text Placeholder 3">
            <a:extLst>
              <a:ext uri="{FF2B5EF4-FFF2-40B4-BE49-F238E27FC236}">
                <a16:creationId xmlns:a16="http://schemas.microsoft.com/office/drawing/2014/main" id="{1545F5BD-E28A-4BA4-B4B7-B105AD518BC6}"/>
              </a:ext>
            </a:extLst>
          </p:cNvPr>
          <p:cNvSpPr>
            <a:spLocks noGrp="1"/>
          </p:cNvSpPr>
          <p:nvPr>
            <p:ph type="body" sz="quarter" idx="14"/>
          </p:nvPr>
        </p:nvSpPr>
        <p:spPr/>
        <p:txBody>
          <a:bodyPr/>
          <a:lstStyle/>
          <a:p>
            <a:r>
              <a:rPr lang="en-US"/>
              <a:t>05/01/2025 - 10/31/2025</a:t>
            </a:r>
          </a:p>
        </p:txBody>
      </p:sp>
    </p:spTree>
    <p:extLst>
      <p:ext uri="{BB962C8B-B14F-4D97-AF65-F5344CB8AC3E}">
        <p14:creationId xmlns:p14="http://schemas.microsoft.com/office/powerpoint/2010/main" val="429094957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4D3A4C-678A-4003-98FB-0D84FBC85CD9}"/>
              </a:ext>
            </a:extLst>
          </p:cNvPr>
          <p:cNvSpPr>
            <a:spLocks noGrp="1"/>
          </p:cNvSpPr>
          <p:nvPr>
            <p:ph type="title"/>
          </p:nvPr>
        </p:nvSpPr>
        <p:spPr/>
        <p:txBody>
          <a:bodyPr/>
          <a:lstStyle/>
          <a:p>
            <a:r>
              <a:rPr lang="en-US"/>
              <a:t>Overall All Posts (Eng,Imp,Reach) | 6 profiles - 24 of 26</a:t>
            </a:r>
          </a:p>
        </p:txBody>
      </p:sp>
      <p:graphicFrame>
        <p:nvGraphicFramePr>
          <p:cNvPr id="5" name="Table Placeholder 4">
            <a:extLst>
              <a:ext uri="{FF2B5EF4-FFF2-40B4-BE49-F238E27FC236}">
                <a16:creationId xmlns:a16="http://schemas.microsoft.com/office/drawing/2014/main" id="{42CCDB94-4D60-435A-8C01-17DD7D80994A}"/>
              </a:ext>
            </a:extLst>
          </p:cNvPr>
          <p:cNvGraphicFramePr>
            <a:graphicFrameLocks noGrp="1"/>
          </p:cNvGraphicFramePr>
          <p:nvPr>
            <p:ph type="tbl" sz="quarter" idx="13"/>
            <p:extLst>
              <p:ext uri="{D42A27DB-BD31-4B8C-83A1-F6EECF244321}">
                <p14:modId xmlns:p14="http://schemas.microsoft.com/office/powerpoint/2010/main" val="19108672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
                  <a:extLst>
                    <a:ext uri="{9D8B030D-6E8A-4147-A177-3AD203B41FA5}">
                      <a16:colId xmlns:a16="http://schemas.microsoft.com/office/drawing/2014/main" val="2033806178"/>
                    </a:ext>
                  </a:extLst>
                </a:gridCol>
                <a:gridCol w="1728215">
                  <a:extLst>
                    <a:ext uri="{9D8B030D-6E8A-4147-A177-3AD203B41FA5}">
                      <a16:colId xmlns:a16="http://schemas.microsoft.com/office/drawing/2014/main" val="2895715638"/>
                    </a:ext>
                  </a:extLst>
                </a:gridCol>
                <a:gridCol w="987551">
                  <a:extLst>
                    <a:ext uri="{9D8B030D-6E8A-4147-A177-3AD203B41FA5}">
                      <a16:colId xmlns:a16="http://schemas.microsoft.com/office/drawing/2014/main" val="3086915072"/>
                    </a:ext>
                  </a:extLst>
                </a:gridCol>
                <a:gridCol w="493776">
                  <a:extLst>
                    <a:ext uri="{9D8B030D-6E8A-4147-A177-3AD203B41FA5}">
                      <a16:colId xmlns:a16="http://schemas.microsoft.com/office/drawing/2014/main" val="665291740"/>
                    </a:ext>
                  </a:extLst>
                </a:gridCol>
                <a:gridCol w="493776">
                  <a:extLst>
                    <a:ext uri="{9D8B030D-6E8A-4147-A177-3AD203B41FA5}">
                      <a16:colId xmlns:a16="http://schemas.microsoft.com/office/drawing/2014/main" val="2802854579"/>
                    </a:ext>
                  </a:extLst>
                </a:gridCol>
                <a:gridCol w="493776">
                  <a:extLst>
                    <a:ext uri="{9D8B030D-6E8A-4147-A177-3AD203B41FA5}">
                      <a16:colId xmlns:a16="http://schemas.microsoft.com/office/drawing/2014/main" val="451755246"/>
                    </a:ext>
                  </a:extLst>
                </a:gridCol>
                <a:gridCol w="493776">
                  <a:extLst>
                    <a:ext uri="{9D8B030D-6E8A-4147-A177-3AD203B41FA5}">
                      <a16:colId xmlns:a16="http://schemas.microsoft.com/office/drawing/2014/main" val="787129766"/>
                    </a:ext>
                  </a:extLst>
                </a:gridCol>
                <a:gridCol w="493776">
                  <a:extLst>
                    <a:ext uri="{9D8B030D-6E8A-4147-A177-3AD203B41FA5}">
                      <a16:colId xmlns:a16="http://schemas.microsoft.com/office/drawing/2014/main" val="3169869970"/>
                    </a:ext>
                  </a:extLst>
                </a:gridCol>
                <a:gridCol w="740664">
                  <a:extLst>
                    <a:ext uri="{9D8B030D-6E8A-4147-A177-3AD203B41FA5}">
                      <a16:colId xmlns:a16="http://schemas.microsoft.com/office/drawing/2014/main" val="1589263913"/>
                    </a:ext>
                  </a:extLst>
                </a:gridCol>
                <a:gridCol w="740664">
                  <a:extLst>
                    <a:ext uri="{9D8B030D-6E8A-4147-A177-3AD203B41FA5}">
                      <a16:colId xmlns:a16="http://schemas.microsoft.com/office/drawing/2014/main" val="3637467014"/>
                    </a:ext>
                  </a:extLst>
                </a:gridCol>
                <a:gridCol w="493776">
                  <a:extLst>
                    <a:ext uri="{9D8B030D-6E8A-4147-A177-3AD203B41FA5}">
                      <a16:colId xmlns:a16="http://schemas.microsoft.com/office/drawing/2014/main" val="27541168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Vues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Moy. Vue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Tx completion</a:t>
                      </a:r>
                    </a:p>
                  </a:txBody>
                  <a:tcPr/>
                </a:tc>
                <a:extLst>
                  <a:ext uri="{0D108BD9-81ED-4DB2-BD59-A6C34878D82A}">
                    <a16:rowId xmlns:a16="http://schemas.microsoft.com/office/drawing/2014/main" val="40253695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Instagram ORG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Instagram ORG rfi_uk - 2025-08-02 11:00:18</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z-Cyrl-AZ" sz="1000" b="0" i="0" u="none" strike="noStrike" kern="1200" cap="none" spc="0" normalizeH="0" baseline="0" noProof="0">
                          <a:ln>
                            <a:noFill/>
                          </a:ln>
                          <a:solidFill>
                            <a:prstClr val="black"/>
                          </a:solidFill>
                          <a:effectLst/>
                          <a:uLnTx/>
                          <a:uFillTx/>
                          <a:latin typeface="Calibri"/>
                          <a:ea typeface="+mn-ea"/>
                          <a:cs typeface="+mn-cs"/>
                        </a:rPr>
                        <a:t>У Саудівській Аравії зламався атракціон «360 </a:t>
                      </a:r>
                      <a:r>
                        <a:rPr kumimoji="0" lang="en-US" sz="1000" b="0" i="0" u="none" strike="noStrike" kern="1200" cap="none" spc="0" normalizeH="0" baseline="0" noProof="0">
                          <a:ln>
                            <a:noFill/>
                          </a:ln>
                          <a:solidFill>
                            <a:prstClr val="black"/>
                          </a:solidFill>
                          <a:effectLst/>
                          <a:uLnTx/>
                          <a:uFillTx/>
                          <a:latin typeface="Calibri"/>
                          <a:ea typeface="+mn-ea"/>
                          <a:cs typeface="+mn-cs"/>
                        </a:rPr>
                        <a:t>Big Pendulum», </a:t>
                      </a:r>
                      <a:r>
                        <a:rPr kumimoji="0" lang="az-Cyrl-AZ" sz="1000" b="0" i="0" u="none" strike="noStrike" kern="1200" cap="none" spc="0" normalizeH="0" baseline="0" noProof="0">
                          <a:ln>
                            <a:noFill/>
                          </a:ln>
                          <a:solidFill>
                            <a:prstClr val="black"/>
                          </a:solidFill>
                          <a:effectLst/>
                          <a:uLnTx/>
                          <a:uFillTx/>
                          <a:latin typeface="Calibri"/>
                          <a:ea typeface="+mn-ea"/>
                          <a:cs typeface="+mn-cs"/>
                        </a:rPr>
                        <a:t>внаслідок чого 23 людини постраждали, троє — у критичному стані. Інцидент стався в парку розваг міста Таїф. Карусель із пасажирами вдарилася об маятник і впала на землю.
#</a:t>
                      </a:r>
                      <a:r>
                        <a:rPr kumimoji="0" lang="en-US" sz="1000" b="0" i="0" u="none" strike="noStrike" kern="1200" cap="none" spc="0" normalizeH="0" baseline="0" noProof="0">
                          <a:ln>
                            <a:noFill/>
                          </a:ln>
                          <a:solidFill>
                            <a:prstClr val="black"/>
                          </a:solidFill>
                          <a:effectLst/>
                          <a:uLnTx/>
                          <a:uFillTx/>
                          <a:latin typeface="Calibri"/>
                          <a:ea typeface="+mn-ea"/>
                          <a:cs typeface="+mn-cs"/>
                        </a:rPr>
                        <a:t>rfi</a:t>
                      </a:r>
                      <a:r>
                        <a:rPr kumimoji="0" lang="az-Cyrl-AZ" sz="1000" b="0" i="0" u="none" strike="noStrike" kern="1200" cap="none" spc="0" normalizeH="0" baseline="0" noProof="0">
                          <a:ln>
                            <a:noFill/>
                          </a:ln>
                          <a:solidFill>
                            <a:prstClr val="black"/>
                          </a:solidFill>
                          <a:effectLst/>
                          <a:uLnTx/>
                          <a:uFillTx/>
                          <a:latin typeface="Calibri"/>
                          <a:ea typeface="+mn-ea"/>
                          <a:cs typeface="+mn-cs"/>
                        </a:rPr>
                        <a:t>україна</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https://quintly-eu-image-storage.s3.amazonaws.com/923e3b2f97b91e97743ec1c580ba5123/0e9671647349bdc1ce00f5f613624786.jpg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885392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664205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n.d. %</a:t>
                      </a:r>
                    </a:p>
                  </a:txBody>
                  <a:tcPr/>
                </a:tc>
                <a:extLst>
                  <a:ext uri="{0D108BD9-81ED-4DB2-BD59-A6C34878D82A}">
                    <a16:rowId xmlns:a16="http://schemas.microsoft.com/office/drawing/2014/main" val="4181779617"/>
                  </a:ext>
                </a:extLst>
              </a:tr>
            </a:tbl>
          </a:graphicData>
        </a:graphic>
      </p:graphicFrame>
      <p:sp>
        <p:nvSpPr>
          <p:cNvPr id="4" name="Text Placeholder 3">
            <a:extLst>
              <a:ext uri="{FF2B5EF4-FFF2-40B4-BE49-F238E27FC236}">
                <a16:creationId xmlns:a16="http://schemas.microsoft.com/office/drawing/2014/main" id="{EC985BC5-E99F-4285-88F4-3C71AE6E4B09}"/>
              </a:ext>
            </a:extLst>
          </p:cNvPr>
          <p:cNvSpPr>
            <a:spLocks noGrp="1"/>
          </p:cNvSpPr>
          <p:nvPr>
            <p:ph type="body" sz="quarter" idx="14"/>
          </p:nvPr>
        </p:nvSpPr>
        <p:spPr/>
        <p:txBody>
          <a:bodyPr/>
          <a:lstStyle/>
          <a:p>
            <a:r>
              <a:rPr lang="en-US"/>
              <a:t>05/01/2025 - 10/31/2025</a:t>
            </a:r>
          </a:p>
        </p:txBody>
      </p:sp>
    </p:spTree>
    <p:extLst>
      <p:ext uri="{BB962C8B-B14F-4D97-AF65-F5344CB8AC3E}">
        <p14:creationId xmlns:p14="http://schemas.microsoft.com/office/powerpoint/2010/main" val="133553539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E94677-661A-4A85-977C-6793A8AE7EBC}"/>
              </a:ext>
            </a:extLst>
          </p:cNvPr>
          <p:cNvSpPr>
            <a:spLocks noGrp="1"/>
          </p:cNvSpPr>
          <p:nvPr>
            <p:ph type="title"/>
          </p:nvPr>
        </p:nvSpPr>
        <p:spPr/>
        <p:txBody>
          <a:bodyPr/>
          <a:lstStyle/>
          <a:p>
            <a:r>
              <a:rPr lang="en-US"/>
              <a:t>Overall All Posts (Eng,Imp,Reach) | 6 profiles - 25 of 26</a:t>
            </a:r>
          </a:p>
        </p:txBody>
      </p:sp>
      <p:graphicFrame>
        <p:nvGraphicFramePr>
          <p:cNvPr id="5" name="Table Placeholder 4">
            <a:extLst>
              <a:ext uri="{FF2B5EF4-FFF2-40B4-BE49-F238E27FC236}">
                <a16:creationId xmlns:a16="http://schemas.microsoft.com/office/drawing/2014/main" id="{1EC5809E-7E84-4D17-9CF4-7565C6EF980B}"/>
              </a:ext>
            </a:extLst>
          </p:cNvPr>
          <p:cNvGraphicFramePr>
            <a:graphicFrameLocks noGrp="1"/>
          </p:cNvGraphicFramePr>
          <p:nvPr>
            <p:ph type="tbl" sz="quarter" idx="13"/>
            <p:extLst>
              <p:ext uri="{D42A27DB-BD31-4B8C-83A1-F6EECF244321}">
                <p14:modId xmlns:p14="http://schemas.microsoft.com/office/powerpoint/2010/main" val="19937337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
                  <a:extLst>
                    <a:ext uri="{9D8B030D-6E8A-4147-A177-3AD203B41FA5}">
                      <a16:colId xmlns:a16="http://schemas.microsoft.com/office/drawing/2014/main" val="1126310207"/>
                    </a:ext>
                  </a:extLst>
                </a:gridCol>
                <a:gridCol w="1728215">
                  <a:extLst>
                    <a:ext uri="{9D8B030D-6E8A-4147-A177-3AD203B41FA5}">
                      <a16:colId xmlns:a16="http://schemas.microsoft.com/office/drawing/2014/main" val="3772618510"/>
                    </a:ext>
                  </a:extLst>
                </a:gridCol>
                <a:gridCol w="987551">
                  <a:extLst>
                    <a:ext uri="{9D8B030D-6E8A-4147-A177-3AD203B41FA5}">
                      <a16:colId xmlns:a16="http://schemas.microsoft.com/office/drawing/2014/main" val="1081194741"/>
                    </a:ext>
                  </a:extLst>
                </a:gridCol>
                <a:gridCol w="493776">
                  <a:extLst>
                    <a:ext uri="{9D8B030D-6E8A-4147-A177-3AD203B41FA5}">
                      <a16:colId xmlns:a16="http://schemas.microsoft.com/office/drawing/2014/main" val="2939268447"/>
                    </a:ext>
                  </a:extLst>
                </a:gridCol>
                <a:gridCol w="493776">
                  <a:extLst>
                    <a:ext uri="{9D8B030D-6E8A-4147-A177-3AD203B41FA5}">
                      <a16:colId xmlns:a16="http://schemas.microsoft.com/office/drawing/2014/main" val="2666341535"/>
                    </a:ext>
                  </a:extLst>
                </a:gridCol>
                <a:gridCol w="493776">
                  <a:extLst>
                    <a:ext uri="{9D8B030D-6E8A-4147-A177-3AD203B41FA5}">
                      <a16:colId xmlns:a16="http://schemas.microsoft.com/office/drawing/2014/main" val="1040826706"/>
                    </a:ext>
                  </a:extLst>
                </a:gridCol>
                <a:gridCol w="493776">
                  <a:extLst>
                    <a:ext uri="{9D8B030D-6E8A-4147-A177-3AD203B41FA5}">
                      <a16:colId xmlns:a16="http://schemas.microsoft.com/office/drawing/2014/main" val="894656958"/>
                    </a:ext>
                  </a:extLst>
                </a:gridCol>
                <a:gridCol w="493776">
                  <a:extLst>
                    <a:ext uri="{9D8B030D-6E8A-4147-A177-3AD203B41FA5}">
                      <a16:colId xmlns:a16="http://schemas.microsoft.com/office/drawing/2014/main" val="1123180977"/>
                    </a:ext>
                  </a:extLst>
                </a:gridCol>
                <a:gridCol w="740664">
                  <a:extLst>
                    <a:ext uri="{9D8B030D-6E8A-4147-A177-3AD203B41FA5}">
                      <a16:colId xmlns:a16="http://schemas.microsoft.com/office/drawing/2014/main" val="2425440039"/>
                    </a:ext>
                  </a:extLst>
                </a:gridCol>
                <a:gridCol w="740664">
                  <a:extLst>
                    <a:ext uri="{9D8B030D-6E8A-4147-A177-3AD203B41FA5}">
                      <a16:colId xmlns:a16="http://schemas.microsoft.com/office/drawing/2014/main" val="2350780293"/>
                    </a:ext>
                  </a:extLst>
                </a:gridCol>
                <a:gridCol w="493776">
                  <a:extLst>
                    <a:ext uri="{9D8B030D-6E8A-4147-A177-3AD203B41FA5}">
                      <a16:colId xmlns:a16="http://schemas.microsoft.com/office/drawing/2014/main" val="10104940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Vues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Moy. Vue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Tx completion</a:t>
                      </a:r>
                    </a:p>
                  </a:txBody>
                  <a:tcPr/>
                </a:tc>
                <a:extLst>
                  <a:ext uri="{0D108BD9-81ED-4DB2-BD59-A6C34878D82A}">
                    <a16:rowId xmlns:a16="http://schemas.microsoft.com/office/drawing/2014/main" val="29526798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Instagram ORG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Instagram ORG rfi_uk - 2025-10-06 13:19:15</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z-Cyrl-AZ" sz="1000" b="0" i="0" u="none" strike="noStrike" kern="1200" cap="none" spc="0" normalizeH="0" baseline="0" noProof="0">
                          <a:ln>
                            <a:noFill/>
                          </a:ln>
                          <a:solidFill>
                            <a:prstClr val="black"/>
                          </a:solidFill>
                          <a:effectLst/>
                          <a:uLnTx/>
                          <a:uFillTx/>
                          <a:latin typeface="Calibri"/>
                          <a:ea typeface="+mn-ea"/>
                          <a:cs typeface="+mn-cs"/>
                        </a:rPr>
                        <a:t>Боже мій! Невже це...», — щиросердна реакція популярного французького блогера @</a:t>
                      </a:r>
                      <a:r>
                        <a:rPr kumimoji="0" lang="en-US" sz="1000" b="0" i="0" u="none" strike="noStrike" kern="1200" cap="none" spc="0" normalizeH="0" baseline="0" noProof="0">
                          <a:ln>
                            <a:noFill/>
                          </a:ln>
                          <a:solidFill>
                            <a:prstClr val="black"/>
                          </a:solidFill>
                          <a:effectLst/>
                          <a:uLnTx/>
                          <a:uFillTx/>
                          <a:latin typeface="Calibri"/>
                          <a:ea typeface="+mn-ea"/>
                          <a:cs typeface="+mn-cs"/>
                        </a:rPr>
                        <a:t>xavier_peuravion </a:t>
                      </a:r>
                      <a:r>
                        <a:rPr kumimoji="0" lang="az-Cyrl-AZ" sz="1000" b="0" i="0" u="none" strike="noStrike" kern="1200" cap="none" spc="0" normalizeH="0" baseline="0" noProof="0">
                          <a:ln>
                            <a:noFill/>
                          </a:ln>
                          <a:solidFill>
                            <a:prstClr val="black"/>
                          </a:solidFill>
                          <a:effectLst/>
                          <a:uLnTx/>
                          <a:uFillTx/>
                          <a:latin typeface="Calibri"/>
                          <a:ea typeface="+mn-ea"/>
                          <a:cs typeface="+mn-cs"/>
                        </a:rPr>
                        <a:t>завірусилася в соціальних мережах. Що саме збурило фантазію чоловіка — дивіться у відео ⤴️
———
Відео перекладене українською редакцією </a:t>
                      </a:r>
                      <a:r>
                        <a:rPr kumimoji="0" lang="en-US" sz="1000" b="0" i="0" u="none" strike="noStrike" kern="1200" cap="none" spc="0" normalizeH="0" baseline="0" noProof="0">
                          <a:ln>
                            <a:noFill/>
                          </a:ln>
                          <a:solidFill>
                            <a:prstClr val="black"/>
                          </a:solidFill>
                          <a:effectLst/>
                          <a:uLnTx/>
                          <a:uFillTx/>
                          <a:latin typeface="Calibri"/>
                          <a:ea typeface="+mn-ea"/>
                          <a:cs typeface="+mn-cs"/>
                        </a:rPr>
                        <a:t>RFI </a:t>
                      </a:r>
                      <a:r>
                        <a:rPr kumimoji="0" lang="az-Cyrl-AZ" sz="1000" b="0" i="0" u="none" strike="noStrike" kern="1200" cap="none" spc="0" normalizeH="0" baseline="0" noProof="0">
                          <a:ln>
                            <a:noFill/>
                          </a:ln>
                          <a:solidFill>
                            <a:prstClr val="black"/>
                          </a:solidFill>
                          <a:effectLst/>
                          <a:uLnTx/>
                          <a:uFillTx/>
                          <a:latin typeface="Calibri"/>
                          <a:ea typeface="+mn-ea"/>
                          <a:cs typeface="+mn-cs"/>
                        </a:rPr>
                        <a:t>публікується за згодою автора.
#</a:t>
                      </a:r>
                      <a:r>
                        <a:rPr kumimoji="0" lang="en-US" sz="1000" b="0" i="0" u="none" strike="noStrike" kern="1200" cap="none" spc="0" normalizeH="0" baseline="0" noProof="0">
                          <a:ln>
                            <a:noFill/>
                          </a:ln>
                          <a:solidFill>
                            <a:prstClr val="black"/>
                          </a:solidFill>
                          <a:effectLst/>
                          <a:uLnTx/>
                          <a:uFillTx/>
                          <a:latin typeface="Calibri"/>
                          <a:ea typeface="+mn-ea"/>
                          <a:cs typeface="+mn-cs"/>
                        </a:rPr>
                        <a:t>rfi</a:t>
                      </a:r>
                      <a:r>
                        <a:rPr kumimoji="0" lang="az-Cyrl-AZ" sz="1000" b="0" i="0" u="none" strike="noStrike" kern="1200" cap="none" spc="0" normalizeH="0" baseline="0" noProof="0">
                          <a:ln>
                            <a:noFill/>
                          </a:ln>
                          <a:solidFill>
                            <a:prstClr val="black"/>
                          </a:solidFill>
                          <a:effectLst/>
                          <a:uLnTx/>
                          <a:uFillTx/>
                          <a:latin typeface="Calibri"/>
                          <a:ea typeface="+mn-ea"/>
                          <a:cs typeface="+mn-cs"/>
                        </a:rPr>
                        <a:t>україна #</a:t>
                      </a:r>
                      <a:r>
                        <a:rPr kumimoji="0" lang="en-US" sz="1000" b="0" i="0" u="none" strike="noStrike" kern="1200" cap="none" spc="0" normalizeH="0" baseline="0" noProof="0">
                          <a:ln>
                            <a:noFill/>
                          </a:ln>
                          <a:solidFill>
                            <a:prstClr val="black"/>
                          </a:solidFill>
                          <a:effectLst/>
                          <a:uLnTx/>
                          <a:uFillTx/>
                          <a:latin typeface="Calibri"/>
                          <a:ea typeface="+mn-ea"/>
                          <a:cs typeface="+mn-cs"/>
                        </a:rPr>
                        <a:t>bibliothequenationale #ukraine #moscovia #</a:t>
                      </a:r>
                      <a:r>
                        <a:rPr kumimoji="0" lang="az-Cyrl-AZ" sz="1000" b="0" i="0" u="none" strike="noStrike" kern="1200" cap="none" spc="0" normalizeH="0" baseline="0" noProof="0">
                          <a:ln>
                            <a:noFill/>
                          </a:ln>
                          <a:solidFill>
                            <a:prstClr val="black"/>
                          </a:solidFill>
                          <a:effectLst/>
                          <a:uLnTx/>
                          <a:uFillTx/>
                          <a:latin typeface="Calibri"/>
                          <a:ea typeface="+mn-ea"/>
                          <a:cs typeface="+mn-cs"/>
                        </a:rPr>
                        <a:t>московія #росія #україна</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https://quintly-eu-image-storage.s3.amazonaws.com/923e3b2f97b91e97743ec1c580ba5123/388b303a385eee59b503886ecf869633.jpg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66051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869003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668268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13432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n.d. %</a:t>
                      </a:r>
                    </a:p>
                  </a:txBody>
                  <a:tcPr/>
                </a:tc>
                <a:extLst>
                  <a:ext uri="{0D108BD9-81ED-4DB2-BD59-A6C34878D82A}">
                    <a16:rowId xmlns:a16="http://schemas.microsoft.com/office/drawing/2014/main" val="3524660372"/>
                  </a:ext>
                </a:extLst>
              </a:tr>
            </a:tbl>
          </a:graphicData>
        </a:graphic>
      </p:graphicFrame>
      <p:sp>
        <p:nvSpPr>
          <p:cNvPr id="4" name="Text Placeholder 3">
            <a:extLst>
              <a:ext uri="{FF2B5EF4-FFF2-40B4-BE49-F238E27FC236}">
                <a16:creationId xmlns:a16="http://schemas.microsoft.com/office/drawing/2014/main" id="{ACD4DBD7-E83E-4AC9-A915-8AFE75FC74FB}"/>
              </a:ext>
            </a:extLst>
          </p:cNvPr>
          <p:cNvSpPr>
            <a:spLocks noGrp="1"/>
          </p:cNvSpPr>
          <p:nvPr>
            <p:ph type="body" sz="quarter" idx="14"/>
          </p:nvPr>
        </p:nvSpPr>
        <p:spPr/>
        <p:txBody>
          <a:bodyPr/>
          <a:lstStyle/>
          <a:p>
            <a:r>
              <a:rPr lang="en-US"/>
              <a:t>05/01/2025 - 10/31/2025</a:t>
            </a:r>
          </a:p>
        </p:txBody>
      </p:sp>
    </p:spTree>
    <p:extLst>
      <p:ext uri="{BB962C8B-B14F-4D97-AF65-F5344CB8AC3E}">
        <p14:creationId xmlns:p14="http://schemas.microsoft.com/office/powerpoint/2010/main" val="141657812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4D6E60-DCDD-4AA7-8D19-13424B921D64}"/>
              </a:ext>
            </a:extLst>
          </p:cNvPr>
          <p:cNvSpPr>
            <a:spLocks noGrp="1"/>
          </p:cNvSpPr>
          <p:nvPr>
            <p:ph type="title"/>
          </p:nvPr>
        </p:nvSpPr>
        <p:spPr/>
        <p:txBody>
          <a:bodyPr/>
          <a:lstStyle/>
          <a:p>
            <a:r>
              <a:rPr lang="en-US"/>
              <a:t>Overall All Posts (Eng,Imp,Reach) | 6 profiles - 26 of 26</a:t>
            </a:r>
          </a:p>
        </p:txBody>
      </p:sp>
      <p:graphicFrame>
        <p:nvGraphicFramePr>
          <p:cNvPr id="5" name="Table Placeholder 4">
            <a:extLst>
              <a:ext uri="{FF2B5EF4-FFF2-40B4-BE49-F238E27FC236}">
                <a16:creationId xmlns:a16="http://schemas.microsoft.com/office/drawing/2014/main" id="{AE097FC1-B323-4E09-A352-225F6EB656F5}"/>
              </a:ext>
            </a:extLst>
          </p:cNvPr>
          <p:cNvGraphicFramePr>
            <a:graphicFrameLocks noGrp="1"/>
          </p:cNvGraphicFramePr>
          <p:nvPr>
            <p:ph type="tbl" sz="quarter" idx="13"/>
            <p:extLst>
              <p:ext uri="{D42A27DB-BD31-4B8C-83A1-F6EECF244321}">
                <p14:modId xmlns:p14="http://schemas.microsoft.com/office/powerpoint/2010/main" val="20532644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
                  <a:extLst>
                    <a:ext uri="{9D8B030D-6E8A-4147-A177-3AD203B41FA5}">
                      <a16:colId xmlns:a16="http://schemas.microsoft.com/office/drawing/2014/main" val="3343659717"/>
                    </a:ext>
                  </a:extLst>
                </a:gridCol>
                <a:gridCol w="1728215">
                  <a:extLst>
                    <a:ext uri="{9D8B030D-6E8A-4147-A177-3AD203B41FA5}">
                      <a16:colId xmlns:a16="http://schemas.microsoft.com/office/drawing/2014/main" val="3963436786"/>
                    </a:ext>
                  </a:extLst>
                </a:gridCol>
                <a:gridCol w="987551">
                  <a:extLst>
                    <a:ext uri="{9D8B030D-6E8A-4147-A177-3AD203B41FA5}">
                      <a16:colId xmlns:a16="http://schemas.microsoft.com/office/drawing/2014/main" val="709535375"/>
                    </a:ext>
                  </a:extLst>
                </a:gridCol>
                <a:gridCol w="493776">
                  <a:extLst>
                    <a:ext uri="{9D8B030D-6E8A-4147-A177-3AD203B41FA5}">
                      <a16:colId xmlns:a16="http://schemas.microsoft.com/office/drawing/2014/main" val="817750406"/>
                    </a:ext>
                  </a:extLst>
                </a:gridCol>
                <a:gridCol w="493776">
                  <a:extLst>
                    <a:ext uri="{9D8B030D-6E8A-4147-A177-3AD203B41FA5}">
                      <a16:colId xmlns:a16="http://schemas.microsoft.com/office/drawing/2014/main" val="3872359760"/>
                    </a:ext>
                  </a:extLst>
                </a:gridCol>
                <a:gridCol w="493776">
                  <a:extLst>
                    <a:ext uri="{9D8B030D-6E8A-4147-A177-3AD203B41FA5}">
                      <a16:colId xmlns:a16="http://schemas.microsoft.com/office/drawing/2014/main" val="2282658187"/>
                    </a:ext>
                  </a:extLst>
                </a:gridCol>
                <a:gridCol w="493776">
                  <a:extLst>
                    <a:ext uri="{9D8B030D-6E8A-4147-A177-3AD203B41FA5}">
                      <a16:colId xmlns:a16="http://schemas.microsoft.com/office/drawing/2014/main" val="1655244042"/>
                    </a:ext>
                  </a:extLst>
                </a:gridCol>
                <a:gridCol w="493776">
                  <a:extLst>
                    <a:ext uri="{9D8B030D-6E8A-4147-A177-3AD203B41FA5}">
                      <a16:colId xmlns:a16="http://schemas.microsoft.com/office/drawing/2014/main" val="3375590711"/>
                    </a:ext>
                  </a:extLst>
                </a:gridCol>
                <a:gridCol w="740664">
                  <a:extLst>
                    <a:ext uri="{9D8B030D-6E8A-4147-A177-3AD203B41FA5}">
                      <a16:colId xmlns:a16="http://schemas.microsoft.com/office/drawing/2014/main" val="2493127684"/>
                    </a:ext>
                  </a:extLst>
                </a:gridCol>
                <a:gridCol w="740664">
                  <a:extLst>
                    <a:ext uri="{9D8B030D-6E8A-4147-A177-3AD203B41FA5}">
                      <a16:colId xmlns:a16="http://schemas.microsoft.com/office/drawing/2014/main" val="1239976782"/>
                    </a:ext>
                  </a:extLst>
                </a:gridCol>
                <a:gridCol w="493776">
                  <a:extLst>
                    <a:ext uri="{9D8B030D-6E8A-4147-A177-3AD203B41FA5}">
                      <a16:colId xmlns:a16="http://schemas.microsoft.com/office/drawing/2014/main" val="6460258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Vues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Moy. Vue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Tx completion</a:t>
                      </a:r>
                    </a:p>
                  </a:txBody>
                  <a:tcPr/>
                </a:tc>
                <a:extLst>
                  <a:ext uri="{0D108BD9-81ED-4DB2-BD59-A6C34878D82A}">
                    <a16:rowId xmlns:a16="http://schemas.microsoft.com/office/drawing/2014/main" val="21307643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Instagram ORG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Instagram ORG rfi_uk - 2025-10-23 16:15:17</a:t>
                      </a:r>
                      <a:r>
                        <a:rPr kumimoji="0" lang="en-US" sz="1000" b="0" i="0" u="none" strike="noStrike" kern="1200" cap="none" spc="0" normalizeH="0" baseline="0" noProof="0">
                          <a:ln>
                            <a:noFill/>
                          </a:ln>
                          <a:solidFill>
                            <a:prstClr val="black"/>
                          </a:solidFill>
                          <a:effectLst/>
                          <a:uLnTx/>
                          <a:uFillTx/>
                          <a:latin typeface="Calibri"/>
                          <a:ea typeface="+mn-ea"/>
                          <a:cs typeface="+mn-cs"/>
                        </a:rPr>
                        <a:t>
 🇺🇸🤯 </a:t>
                      </a:r>
                      <a:r>
                        <a:rPr kumimoji="0" lang="az-Cyrl-AZ" sz="1000" b="0" i="0" u="none" strike="noStrike" kern="1200" cap="none" spc="0" normalizeH="0" baseline="0" noProof="0">
                          <a:ln>
                            <a:noFill/>
                          </a:ln>
                          <a:solidFill>
                            <a:prstClr val="black"/>
                          </a:solidFill>
                          <a:effectLst/>
                          <a:uLnTx/>
                          <a:uFillTx/>
                          <a:latin typeface="Calibri"/>
                          <a:ea typeface="+mn-ea"/>
                          <a:cs typeface="+mn-cs"/>
                        </a:rPr>
                        <a:t>Паспорт США випав із ТОП-10 найсильніших у світі 
Згідно з оновленим рейтингом </a:t>
                      </a:r>
                      <a:r>
                        <a:rPr kumimoji="0" lang="en-US" sz="1000" b="0" i="0" u="none" strike="noStrike" kern="1200" cap="none" spc="0" normalizeH="0" baseline="0" noProof="0">
                          <a:ln>
                            <a:noFill/>
                          </a:ln>
                          <a:solidFill>
                            <a:prstClr val="black"/>
                          </a:solidFill>
                          <a:effectLst/>
                          <a:uLnTx/>
                          <a:uFillTx/>
                          <a:latin typeface="Calibri"/>
                          <a:ea typeface="+mn-ea"/>
                          <a:cs typeface="+mn-cs"/>
                        </a:rPr>
                        <a:t>Henley &amp; Partners, </a:t>
                      </a:r>
                      <a:r>
                        <a:rPr kumimoji="0" lang="az-Cyrl-AZ" sz="1000" b="0" i="0" u="none" strike="noStrike" kern="1200" cap="none" spc="0" normalizeH="0" baseline="0" noProof="0">
                          <a:ln>
                            <a:noFill/>
                          </a:ln>
                          <a:solidFill>
                            <a:prstClr val="black"/>
                          </a:solidFill>
                          <a:effectLst/>
                          <a:uLnTx/>
                          <a:uFillTx/>
                          <a:latin typeface="Calibri"/>
                          <a:ea typeface="+mn-ea"/>
                          <a:cs typeface="+mn-cs"/>
                        </a:rPr>
                        <a:t>Сполучені Штати зараз посідають 12 місце (разом із Малайзією) і дають можливість подорожувати до 180 країн без візи або з візою після прибуття.
Більше цікавих новин читайте за посиланням у шапці профілю️ ⤴️
#</a:t>
                      </a:r>
                      <a:r>
                        <a:rPr kumimoji="0" lang="en-US" sz="1000" b="0" i="0" u="none" strike="noStrike" kern="1200" cap="none" spc="0" normalizeH="0" baseline="0" noProof="0">
                          <a:ln>
                            <a:noFill/>
                          </a:ln>
                          <a:solidFill>
                            <a:prstClr val="black"/>
                          </a:solidFill>
                          <a:effectLst/>
                          <a:uLnTx/>
                          <a:uFillTx/>
                          <a:latin typeface="Calibri"/>
                          <a:ea typeface="+mn-ea"/>
                          <a:cs typeface="+mn-cs"/>
                        </a:rPr>
                        <a:t>rfi</a:t>
                      </a:r>
                      <a:r>
                        <a:rPr kumimoji="0" lang="az-Cyrl-AZ" sz="1000" b="0" i="0" u="none" strike="noStrike" kern="1200" cap="none" spc="0" normalizeH="0" baseline="0" noProof="0">
                          <a:ln>
                            <a:noFill/>
                          </a:ln>
                          <a:solidFill>
                            <a:prstClr val="black"/>
                          </a:solidFill>
                          <a:effectLst/>
                          <a:uLnTx/>
                          <a:uFillTx/>
                          <a:latin typeface="Calibri"/>
                          <a:ea typeface="+mn-ea"/>
                          <a:cs typeface="+mn-cs"/>
                        </a:rPr>
                        <a:t>україна</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https://quintly-eu-image-storage.s3.amazonaws.com/923e3b2f97b91e97743ec1c580ba5123/75cd4d349cc9daac41b5b09f346924eb.jpg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867836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88397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n.d. %</a:t>
                      </a:r>
                    </a:p>
                  </a:txBody>
                  <a:tcPr/>
                </a:tc>
                <a:extLst>
                  <a:ext uri="{0D108BD9-81ED-4DB2-BD59-A6C34878D82A}">
                    <a16:rowId xmlns:a16="http://schemas.microsoft.com/office/drawing/2014/main" val="1081248487"/>
                  </a:ext>
                </a:extLst>
              </a:tr>
            </a:tbl>
          </a:graphicData>
        </a:graphic>
      </p:graphicFrame>
      <p:sp>
        <p:nvSpPr>
          <p:cNvPr id="4" name="Text Placeholder 3">
            <a:extLst>
              <a:ext uri="{FF2B5EF4-FFF2-40B4-BE49-F238E27FC236}">
                <a16:creationId xmlns:a16="http://schemas.microsoft.com/office/drawing/2014/main" id="{ED329DE7-5641-4512-A79D-4E435073DB4E}"/>
              </a:ext>
            </a:extLst>
          </p:cNvPr>
          <p:cNvSpPr>
            <a:spLocks noGrp="1"/>
          </p:cNvSpPr>
          <p:nvPr>
            <p:ph type="body" sz="quarter" idx="14"/>
          </p:nvPr>
        </p:nvSpPr>
        <p:spPr/>
        <p:txBody>
          <a:bodyPr/>
          <a:lstStyle/>
          <a:p>
            <a:r>
              <a:rPr lang="en-US"/>
              <a:t>05/01/2025 - 10/31/2025</a:t>
            </a:r>
          </a:p>
        </p:txBody>
      </p:sp>
    </p:spTree>
    <p:extLst>
      <p:ext uri="{BB962C8B-B14F-4D97-AF65-F5344CB8AC3E}">
        <p14:creationId xmlns:p14="http://schemas.microsoft.com/office/powerpoint/2010/main" val="383334907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0F827A-DEBB-43AA-B1C3-35AEC80D783C}"/>
              </a:ext>
            </a:extLst>
          </p:cNvPr>
          <p:cNvSpPr>
            <a:spLocks noGrp="1"/>
          </p:cNvSpPr>
          <p:nvPr>
            <p:ph type="title"/>
          </p:nvPr>
        </p:nvSpPr>
        <p:spPr/>
        <p:txBody>
          <a:bodyPr/>
          <a:lstStyle/>
          <a:p>
            <a:r>
              <a:rPr lang="en-US"/>
              <a:t>Facebook Fans By City Table | 6 profiles - 1 of 3</a:t>
            </a:r>
          </a:p>
        </p:txBody>
      </p:sp>
      <p:graphicFrame>
        <p:nvGraphicFramePr>
          <p:cNvPr id="5" name="Table Placeholder 4">
            <a:extLst>
              <a:ext uri="{FF2B5EF4-FFF2-40B4-BE49-F238E27FC236}">
                <a16:creationId xmlns:a16="http://schemas.microsoft.com/office/drawing/2014/main" id="{C4AF2235-4BC8-4B33-8811-C68F30C6464E}"/>
              </a:ext>
            </a:extLst>
          </p:cNvPr>
          <p:cNvGraphicFramePr>
            <a:graphicFrameLocks noGrp="1"/>
          </p:cNvGraphicFramePr>
          <p:nvPr>
            <p:ph type="tbl" sz="quarter" idx="13"/>
            <p:extLst>
              <p:ext uri="{D42A27DB-BD31-4B8C-83A1-F6EECF244321}">
                <p14:modId xmlns:p14="http://schemas.microsoft.com/office/powerpoint/2010/main" val="17921439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653665485"/>
                    </a:ext>
                  </a:extLst>
                </a:gridCol>
                <a:gridCol w="1645920">
                  <a:extLst>
                    <a:ext uri="{9D8B030D-6E8A-4147-A177-3AD203B41FA5}">
                      <a16:colId xmlns:a16="http://schemas.microsoft.com/office/drawing/2014/main" val="2803111688"/>
                    </a:ext>
                  </a:extLst>
                </a:gridCol>
                <a:gridCol w="1645920">
                  <a:extLst>
                    <a:ext uri="{9D8B030D-6E8A-4147-A177-3AD203B41FA5}">
                      <a16:colId xmlns:a16="http://schemas.microsoft.com/office/drawing/2014/main" val="11541144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a:t>
                      </a:r>
                    </a:p>
                  </a:txBody>
                  <a:tcPr/>
                </a:tc>
                <a:extLst>
                  <a:ext uri="{0D108BD9-81ED-4DB2-BD59-A6C34878D82A}">
                    <a16:rowId xmlns:a16="http://schemas.microsoft.com/office/drawing/2014/main" val="10468282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Kyiv, Ukraine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16727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18.7 %</a:t>
                      </a:r>
                    </a:p>
                  </a:txBody>
                  <a:tcPr/>
                </a:tc>
                <a:extLst>
                  <a:ext uri="{0D108BD9-81ED-4DB2-BD59-A6C34878D82A}">
                    <a16:rowId xmlns:a16="http://schemas.microsoft.com/office/drawing/2014/main" val="12590776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Dnipro, Dnipropetrovsk Oblast, Ukraine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6.4 %</a:t>
                      </a:r>
                    </a:p>
                  </a:txBody>
                  <a:tcPr/>
                </a:tc>
                <a:extLst>
                  <a:ext uri="{0D108BD9-81ED-4DB2-BD59-A6C34878D82A}">
                    <a16:rowId xmlns:a16="http://schemas.microsoft.com/office/drawing/2014/main" val="6908605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Lviv, Lviv Oblast, Ukraine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5.3 %</a:t>
                      </a:r>
                    </a:p>
                  </a:txBody>
                  <a:tcPr/>
                </a:tc>
                <a:extLst>
                  <a:ext uri="{0D108BD9-81ED-4DB2-BD59-A6C34878D82A}">
                    <a16:rowId xmlns:a16="http://schemas.microsoft.com/office/drawing/2014/main" val="22981053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Odessa, Odessa Oblast, Ukraine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5.2 %</a:t>
                      </a:r>
                    </a:p>
                  </a:txBody>
                  <a:tcPr/>
                </a:tc>
                <a:extLst>
                  <a:ext uri="{0D108BD9-81ED-4DB2-BD59-A6C34878D82A}">
                    <a16:rowId xmlns:a16="http://schemas.microsoft.com/office/drawing/2014/main" val="6575321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Kryvyi Rih, Dnipropetrovsk Oblast, Ukraine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4.3 %</a:t>
                      </a:r>
                    </a:p>
                  </a:txBody>
                  <a:tcPr/>
                </a:tc>
                <a:extLst>
                  <a:ext uri="{0D108BD9-81ED-4DB2-BD59-A6C34878D82A}">
                    <a16:rowId xmlns:a16="http://schemas.microsoft.com/office/drawing/2014/main" val="4173560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Kharkiv, Kharkiv Oblast, Ukraine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4.1 %</a:t>
                      </a:r>
                    </a:p>
                  </a:txBody>
                  <a:tcPr/>
                </a:tc>
                <a:extLst>
                  <a:ext uri="{0D108BD9-81ED-4DB2-BD59-A6C34878D82A}">
                    <a16:rowId xmlns:a16="http://schemas.microsoft.com/office/drawing/2014/main" val="19332547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Zaporizhia, Zaporizhia Oblast, Ukraine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3.7 %</a:t>
                      </a:r>
                    </a:p>
                  </a:txBody>
                  <a:tcPr/>
                </a:tc>
                <a:extLst>
                  <a:ext uri="{0D108BD9-81ED-4DB2-BD59-A6C34878D82A}">
                    <a16:rowId xmlns:a16="http://schemas.microsoft.com/office/drawing/2014/main" val="6404729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Vinnytsia, Vinnytsia Oblast, Ukraine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2.6 %</a:t>
                      </a:r>
                    </a:p>
                  </a:txBody>
                  <a:tcPr/>
                </a:tc>
                <a:extLst>
                  <a:ext uri="{0D108BD9-81ED-4DB2-BD59-A6C34878D82A}">
                    <a16:rowId xmlns:a16="http://schemas.microsoft.com/office/drawing/2014/main" val="16615831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Khmelnytskyi, Khmelnytskyi Oblast, Ukraine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2.5 %</a:t>
                      </a:r>
                    </a:p>
                  </a:txBody>
                  <a:tcPr/>
                </a:tc>
                <a:extLst>
                  <a:ext uri="{0D108BD9-81ED-4DB2-BD59-A6C34878D82A}">
                    <a16:rowId xmlns:a16="http://schemas.microsoft.com/office/drawing/2014/main" val="23852946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Sumy, Sumy Oblast, Ukraine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2.5 %</a:t>
                      </a:r>
                    </a:p>
                  </a:txBody>
                  <a:tcPr/>
                </a:tc>
                <a:extLst>
                  <a:ext uri="{0D108BD9-81ED-4DB2-BD59-A6C34878D82A}">
                    <a16:rowId xmlns:a16="http://schemas.microsoft.com/office/drawing/2014/main" val="1210029601"/>
                  </a:ext>
                </a:extLst>
              </a:tr>
            </a:tbl>
          </a:graphicData>
        </a:graphic>
      </p:graphicFrame>
      <p:sp>
        <p:nvSpPr>
          <p:cNvPr id="4" name="Text Placeholder 3">
            <a:extLst>
              <a:ext uri="{FF2B5EF4-FFF2-40B4-BE49-F238E27FC236}">
                <a16:creationId xmlns:a16="http://schemas.microsoft.com/office/drawing/2014/main" id="{249B00B2-7566-49ED-AB39-29C40735DF94}"/>
              </a:ext>
            </a:extLst>
          </p:cNvPr>
          <p:cNvSpPr>
            <a:spLocks noGrp="1"/>
          </p:cNvSpPr>
          <p:nvPr>
            <p:ph type="body" sz="quarter" idx="14"/>
          </p:nvPr>
        </p:nvSpPr>
        <p:spPr/>
        <p:txBody>
          <a:bodyPr/>
          <a:lstStyle/>
          <a:p>
            <a:r>
              <a:rPr lang="en-US"/>
              <a:t>05/01/2025 - 10/31/2025</a:t>
            </a:r>
          </a:p>
        </p:txBody>
      </p:sp>
    </p:spTree>
    <p:extLst>
      <p:ext uri="{BB962C8B-B14F-4D97-AF65-F5344CB8AC3E}">
        <p14:creationId xmlns:p14="http://schemas.microsoft.com/office/powerpoint/2010/main" val="166305836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CE6D27-991C-4AF5-B124-2075EC512FAC}"/>
              </a:ext>
            </a:extLst>
          </p:cNvPr>
          <p:cNvSpPr>
            <a:spLocks noGrp="1"/>
          </p:cNvSpPr>
          <p:nvPr>
            <p:ph type="title"/>
          </p:nvPr>
        </p:nvSpPr>
        <p:spPr/>
        <p:txBody>
          <a:bodyPr/>
          <a:lstStyle/>
          <a:p>
            <a:r>
              <a:rPr lang="en-US"/>
              <a:t>Facebook Fans By City Table | 6 profiles - 2 of 3</a:t>
            </a:r>
          </a:p>
        </p:txBody>
      </p:sp>
      <p:graphicFrame>
        <p:nvGraphicFramePr>
          <p:cNvPr id="5" name="Table Placeholder 4">
            <a:extLst>
              <a:ext uri="{FF2B5EF4-FFF2-40B4-BE49-F238E27FC236}">
                <a16:creationId xmlns:a16="http://schemas.microsoft.com/office/drawing/2014/main" id="{F9B5991C-E608-4CAB-9459-66D52E98F111}"/>
              </a:ext>
            </a:extLst>
          </p:cNvPr>
          <p:cNvGraphicFramePr>
            <a:graphicFrameLocks noGrp="1"/>
          </p:cNvGraphicFramePr>
          <p:nvPr>
            <p:ph type="tbl" sz="quarter" idx="13"/>
            <p:extLst>
              <p:ext uri="{D42A27DB-BD31-4B8C-83A1-F6EECF244321}">
                <p14:modId xmlns:p14="http://schemas.microsoft.com/office/powerpoint/2010/main" val="35473238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888484086"/>
                    </a:ext>
                  </a:extLst>
                </a:gridCol>
                <a:gridCol w="1645920">
                  <a:extLst>
                    <a:ext uri="{9D8B030D-6E8A-4147-A177-3AD203B41FA5}">
                      <a16:colId xmlns:a16="http://schemas.microsoft.com/office/drawing/2014/main" val="2605020395"/>
                    </a:ext>
                  </a:extLst>
                </a:gridCol>
                <a:gridCol w="1645920">
                  <a:extLst>
                    <a:ext uri="{9D8B030D-6E8A-4147-A177-3AD203B41FA5}">
                      <a16:colId xmlns:a16="http://schemas.microsoft.com/office/drawing/2014/main" val="27214141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a:t>
                      </a:r>
                    </a:p>
                  </a:txBody>
                  <a:tcPr/>
                </a:tc>
                <a:extLst>
                  <a:ext uri="{0D108BD9-81ED-4DB2-BD59-A6C34878D82A}">
                    <a16:rowId xmlns:a16="http://schemas.microsoft.com/office/drawing/2014/main" val="31708946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Poltava, Poltava Oblast, Ukraine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2.5 %</a:t>
                      </a:r>
                    </a:p>
                  </a:txBody>
                  <a:tcPr/>
                </a:tc>
                <a:extLst>
                  <a:ext uri="{0D108BD9-81ED-4DB2-BD59-A6C34878D82A}">
                    <a16:rowId xmlns:a16="http://schemas.microsoft.com/office/drawing/2014/main" val="31110657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Mykolaiv, Mykolaiv Oblast, Ukraine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2.4 %</a:t>
                      </a:r>
                    </a:p>
                  </a:txBody>
                  <a:tcPr/>
                </a:tc>
                <a:extLst>
                  <a:ext uri="{0D108BD9-81ED-4DB2-BD59-A6C34878D82A}">
                    <a16:rowId xmlns:a16="http://schemas.microsoft.com/office/drawing/2014/main" val="7010417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Chernihiv, Chernihiv Oblast, Ukraine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2.4 %</a:t>
                      </a:r>
                    </a:p>
                  </a:txBody>
                  <a:tcPr/>
                </a:tc>
                <a:extLst>
                  <a:ext uri="{0D108BD9-81ED-4DB2-BD59-A6C34878D82A}">
                    <a16:rowId xmlns:a16="http://schemas.microsoft.com/office/drawing/2014/main" val="30210764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Chernivtsi, Chernivtsi Oblast, Ukraine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2.2 %</a:t>
                      </a:r>
                    </a:p>
                  </a:txBody>
                  <a:tcPr/>
                </a:tc>
                <a:extLst>
                  <a:ext uri="{0D108BD9-81ED-4DB2-BD59-A6C34878D82A}">
                    <a16:rowId xmlns:a16="http://schemas.microsoft.com/office/drawing/2014/main" val="1396878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Zhytomyr, Zhytomyr Oblast, Ukraine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2.2 %</a:t>
                      </a:r>
                    </a:p>
                  </a:txBody>
                  <a:tcPr/>
                </a:tc>
                <a:extLst>
                  <a:ext uri="{0D108BD9-81ED-4DB2-BD59-A6C34878D82A}">
                    <a16:rowId xmlns:a16="http://schemas.microsoft.com/office/drawing/2014/main" val="13719581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Cherkasy, Cherkasy Oblast, Ukraine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2.1 %</a:t>
                      </a:r>
                    </a:p>
                  </a:txBody>
                  <a:tcPr/>
                </a:tc>
                <a:extLst>
                  <a:ext uri="{0D108BD9-81ED-4DB2-BD59-A6C34878D82A}">
                    <a16:rowId xmlns:a16="http://schemas.microsoft.com/office/drawing/2014/main" val="28554915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Bila Tserkva, Kiev Oblast, Ukraine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2.0 %</a:t>
                      </a:r>
                    </a:p>
                  </a:txBody>
                  <a:tcPr/>
                </a:tc>
                <a:extLst>
                  <a:ext uri="{0D108BD9-81ED-4DB2-BD59-A6C34878D82A}">
                    <a16:rowId xmlns:a16="http://schemas.microsoft.com/office/drawing/2014/main" val="1792789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Ivano-Frankivsk, Ivano-Frankivsk Oblast, Ukraine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1.9 %</a:t>
                      </a:r>
                    </a:p>
                  </a:txBody>
                  <a:tcPr/>
                </a:tc>
                <a:extLst>
                  <a:ext uri="{0D108BD9-81ED-4DB2-BD59-A6C34878D82A}">
                    <a16:rowId xmlns:a16="http://schemas.microsoft.com/office/drawing/2014/main" val="14113124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Ternopil, Ternopil Oblast, Ukraine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1.9 %</a:t>
                      </a:r>
                    </a:p>
                  </a:txBody>
                  <a:tcPr/>
                </a:tc>
                <a:extLst>
                  <a:ext uri="{0D108BD9-81ED-4DB2-BD59-A6C34878D82A}">
                    <a16:rowId xmlns:a16="http://schemas.microsoft.com/office/drawing/2014/main" val="25792623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Rivne, Rivne Oblast, Ukraine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1.9 %</a:t>
                      </a:r>
                    </a:p>
                  </a:txBody>
                  <a:tcPr/>
                </a:tc>
                <a:extLst>
                  <a:ext uri="{0D108BD9-81ED-4DB2-BD59-A6C34878D82A}">
                    <a16:rowId xmlns:a16="http://schemas.microsoft.com/office/drawing/2014/main" val="591586180"/>
                  </a:ext>
                </a:extLst>
              </a:tr>
            </a:tbl>
          </a:graphicData>
        </a:graphic>
      </p:graphicFrame>
      <p:sp>
        <p:nvSpPr>
          <p:cNvPr id="4" name="Text Placeholder 3">
            <a:extLst>
              <a:ext uri="{FF2B5EF4-FFF2-40B4-BE49-F238E27FC236}">
                <a16:creationId xmlns:a16="http://schemas.microsoft.com/office/drawing/2014/main" id="{C5B4F6C1-6F3B-4593-942B-A8A461B3B486}"/>
              </a:ext>
            </a:extLst>
          </p:cNvPr>
          <p:cNvSpPr>
            <a:spLocks noGrp="1"/>
          </p:cNvSpPr>
          <p:nvPr>
            <p:ph type="body" sz="quarter" idx="14"/>
          </p:nvPr>
        </p:nvSpPr>
        <p:spPr/>
        <p:txBody>
          <a:bodyPr/>
          <a:lstStyle/>
          <a:p>
            <a:r>
              <a:rPr lang="en-US"/>
              <a:t>05/01/2025 - 10/31/2025</a:t>
            </a:r>
          </a:p>
        </p:txBody>
      </p:sp>
    </p:spTree>
    <p:extLst>
      <p:ext uri="{BB962C8B-B14F-4D97-AF65-F5344CB8AC3E}">
        <p14:creationId xmlns:p14="http://schemas.microsoft.com/office/powerpoint/2010/main" val="132989436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F8C15D-F5BF-446A-9C1A-7F03D1AC3064}"/>
              </a:ext>
            </a:extLst>
          </p:cNvPr>
          <p:cNvSpPr>
            <a:spLocks noGrp="1"/>
          </p:cNvSpPr>
          <p:nvPr>
            <p:ph type="title"/>
          </p:nvPr>
        </p:nvSpPr>
        <p:spPr/>
        <p:txBody>
          <a:bodyPr/>
          <a:lstStyle/>
          <a:p>
            <a:r>
              <a:rPr lang="en-US"/>
              <a:t>Facebook Fans By City Table | 6 profiles - 3 of 3</a:t>
            </a:r>
          </a:p>
        </p:txBody>
      </p:sp>
      <p:graphicFrame>
        <p:nvGraphicFramePr>
          <p:cNvPr id="5" name="Table Placeholder 4">
            <a:extLst>
              <a:ext uri="{FF2B5EF4-FFF2-40B4-BE49-F238E27FC236}">
                <a16:creationId xmlns:a16="http://schemas.microsoft.com/office/drawing/2014/main" id="{AE44F444-DCA2-4E68-9E26-5A2DF0F110DD}"/>
              </a:ext>
            </a:extLst>
          </p:cNvPr>
          <p:cNvGraphicFramePr>
            <a:graphicFrameLocks noGrp="1"/>
          </p:cNvGraphicFramePr>
          <p:nvPr>
            <p:ph type="tbl" sz="quarter" idx="13"/>
            <p:extLst>
              <p:ext uri="{D42A27DB-BD31-4B8C-83A1-F6EECF244321}">
                <p14:modId xmlns:p14="http://schemas.microsoft.com/office/powerpoint/2010/main" val="21246030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614252173"/>
                    </a:ext>
                  </a:extLst>
                </a:gridCol>
                <a:gridCol w="1645920">
                  <a:extLst>
                    <a:ext uri="{9D8B030D-6E8A-4147-A177-3AD203B41FA5}">
                      <a16:colId xmlns:a16="http://schemas.microsoft.com/office/drawing/2014/main" val="255348614"/>
                    </a:ext>
                  </a:extLst>
                </a:gridCol>
                <a:gridCol w="1645920">
                  <a:extLst>
                    <a:ext uri="{9D8B030D-6E8A-4147-A177-3AD203B41FA5}">
                      <a16:colId xmlns:a16="http://schemas.microsoft.com/office/drawing/2014/main" val="33682014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a:t>
                      </a:r>
                    </a:p>
                  </a:txBody>
                  <a:tcPr/>
                </a:tc>
                <a:extLst>
                  <a:ext uri="{0D108BD9-81ED-4DB2-BD59-A6C34878D82A}">
                    <a16:rowId xmlns:a16="http://schemas.microsoft.com/office/drawing/2014/main" val="18350652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Kropyvnytskyi, Kirovohrad Oblast, Ukraine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1.8 %</a:t>
                      </a:r>
                    </a:p>
                  </a:txBody>
                  <a:tcPr/>
                </a:tc>
                <a:extLst>
                  <a:ext uri="{0D108BD9-81ED-4DB2-BD59-A6C34878D82A}">
                    <a16:rowId xmlns:a16="http://schemas.microsoft.com/office/drawing/2014/main" val="34904697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Kremenchuk, Poltava Oblast, Ukraine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1.7 %</a:t>
                      </a:r>
                    </a:p>
                  </a:txBody>
                  <a:tcPr/>
                </a:tc>
                <a:extLst>
                  <a:ext uri="{0D108BD9-81ED-4DB2-BD59-A6C34878D82A}">
                    <a16:rowId xmlns:a16="http://schemas.microsoft.com/office/drawing/2014/main" val="27394329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Lutsk, Volyn Oblast, Ukraine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1.6 %</a:t>
                      </a:r>
                    </a:p>
                  </a:txBody>
                  <a:tcPr/>
                </a:tc>
                <a:extLst>
                  <a:ext uri="{0D108BD9-81ED-4DB2-BD59-A6C34878D82A}">
                    <a16:rowId xmlns:a16="http://schemas.microsoft.com/office/drawing/2014/main" val="42789455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Kamianske, Dnipropetrovsk Oblast, Ukraine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1.5 %</a:t>
                      </a:r>
                    </a:p>
                  </a:txBody>
                  <a:tcPr/>
                </a:tc>
                <a:extLst>
                  <a:ext uri="{0D108BD9-81ED-4DB2-BD59-A6C34878D82A}">
                    <a16:rowId xmlns:a16="http://schemas.microsoft.com/office/drawing/2014/main" val="8052314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Kherson, Kherson Oblast, Ukraine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1.2 %</a:t>
                      </a:r>
                    </a:p>
                  </a:txBody>
                  <a:tcPr/>
                </a:tc>
                <a:extLst>
                  <a:ext uri="{0D108BD9-81ED-4DB2-BD59-A6C34878D82A}">
                    <a16:rowId xmlns:a16="http://schemas.microsoft.com/office/drawing/2014/main" val="2187315255"/>
                  </a:ext>
                </a:extLst>
              </a:tr>
            </a:tbl>
          </a:graphicData>
        </a:graphic>
      </p:graphicFrame>
      <p:sp>
        <p:nvSpPr>
          <p:cNvPr id="4" name="Text Placeholder 3">
            <a:extLst>
              <a:ext uri="{FF2B5EF4-FFF2-40B4-BE49-F238E27FC236}">
                <a16:creationId xmlns:a16="http://schemas.microsoft.com/office/drawing/2014/main" id="{058BBCCB-478B-43CA-847E-A81C6DDEDA80}"/>
              </a:ext>
            </a:extLst>
          </p:cNvPr>
          <p:cNvSpPr>
            <a:spLocks noGrp="1"/>
          </p:cNvSpPr>
          <p:nvPr>
            <p:ph type="body" sz="quarter" idx="14"/>
          </p:nvPr>
        </p:nvSpPr>
        <p:spPr/>
        <p:txBody>
          <a:bodyPr/>
          <a:lstStyle/>
          <a:p>
            <a:r>
              <a:rPr lang="en-US"/>
              <a:t>05/01/2025 - 10/31/2025</a:t>
            </a:r>
          </a:p>
        </p:txBody>
      </p:sp>
    </p:spTree>
    <p:extLst>
      <p:ext uri="{BB962C8B-B14F-4D97-AF65-F5344CB8AC3E}">
        <p14:creationId xmlns:p14="http://schemas.microsoft.com/office/powerpoint/2010/main" val="90951510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8F29A6-D17F-4560-8C89-9FB3FE20672C}"/>
              </a:ext>
            </a:extLst>
          </p:cNvPr>
          <p:cNvSpPr>
            <a:spLocks noGrp="1"/>
          </p:cNvSpPr>
          <p:nvPr>
            <p:ph type="title"/>
          </p:nvPr>
        </p:nvSpPr>
        <p:spPr/>
        <p:txBody>
          <a:bodyPr/>
          <a:lstStyle/>
          <a:p>
            <a:r>
              <a:rPr lang="en-US"/>
              <a:t>Overall 20241210_LnRz_Total ViewsbyMonth | 6 profiles - 1 of 3</a:t>
            </a:r>
          </a:p>
        </p:txBody>
      </p:sp>
      <p:graphicFrame>
        <p:nvGraphicFramePr>
          <p:cNvPr id="5" name="Table Placeholder 4">
            <a:extLst>
              <a:ext uri="{FF2B5EF4-FFF2-40B4-BE49-F238E27FC236}">
                <a16:creationId xmlns:a16="http://schemas.microsoft.com/office/drawing/2014/main" id="{734610DD-950E-470E-A30F-698344F30061}"/>
              </a:ext>
            </a:extLst>
          </p:cNvPr>
          <p:cNvGraphicFramePr>
            <a:graphicFrameLocks noGrp="1"/>
          </p:cNvGraphicFramePr>
          <p:nvPr>
            <p:ph type="tbl" sz="quarter" idx="13"/>
            <p:extLst>
              <p:ext uri="{D42A27DB-BD31-4B8C-83A1-F6EECF244321}">
                <p14:modId xmlns:p14="http://schemas.microsoft.com/office/powerpoint/2010/main" val="12578594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02322821"/>
                    </a:ext>
                  </a:extLst>
                </a:gridCol>
                <a:gridCol w="2057400">
                  <a:extLst>
                    <a:ext uri="{9D8B030D-6E8A-4147-A177-3AD203B41FA5}">
                      <a16:colId xmlns:a16="http://schemas.microsoft.com/office/drawing/2014/main" val="1305529799"/>
                    </a:ext>
                  </a:extLst>
                </a:gridCol>
                <a:gridCol w="2057400">
                  <a:extLst>
                    <a:ext uri="{9D8B030D-6E8A-4147-A177-3AD203B41FA5}">
                      <a16:colId xmlns:a16="http://schemas.microsoft.com/office/drawing/2014/main" val="1056080732"/>
                    </a:ext>
                  </a:extLst>
                </a:gridCol>
                <a:gridCol w="2057400">
                  <a:extLst>
                    <a:ext uri="{9D8B030D-6E8A-4147-A177-3AD203B41FA5}">
                      <a16:colId xmlns:a16="http://schemas.microsoft.com/office/drawing/2014/main" val="4019977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mois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vues</a:t>
                      </a:r>
                    </a:p>
                  </a:txBody>
                  <a:tcPr/>
                </a:tc>
                <a:extLst>
                  <a:ext uri="{0D108BD9-81ED-4DB2-BD59-A6C34878D82A}">
                    <a16:rowId xmlns:a16="http://schemas.microsoft.com/office/drawing/2014/main" val="7121047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2025 - 10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Facebook Reels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RFI </a:t>
                      </a:r>
                      <a:r>
                        <a:rPr kumimoji="0" lang="az-Cyrl-AZ" sz="1000" b="0" i="0" u="none" strike="noStrike" kern="1200" cap="none" spc="0" normalizeH="0" baseline="0" noProof="0">
                          <a:ln>
                            <a:noFill/>
                          </a:ln>
                          <a:solidFill>
                            <a:prstClr val="black"/>
                          </a:solidFill>
                          <a:effectLst/>
                          <a:uLnTx/>
                          <a:uFillTx/>
                          <a:latin typeface="Calibri"/>
                          <a:ea typeface="+mn-ea"/>
                          <a:cs typeface="+mn-cs"/>
                        </a:rPr>
                        <a:t>Українською</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7217698</a:t>
                      </a:r>
                    </a:p>
                  </a:txBody>
                  <a:tcPr/>
                </a:tc>
                <a:extLst>
                  <a:ext uri="{0D108BD9-81ED-4DB2-BD59-A6C34878D82A}">
                    <a16:rowId xmlns:a16="http://schemas.microsoft.com/office/drawing/2014/main" val="25426762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2025 - 10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RFI </a:t>
                      </a:r>
                      <a:r>
                        <a:rPr kumimoji="0" lang="az-Cyrl-AZ" sz="1000" b="0" i="0" u="none" strike="noStrike" kern="1200" cap="none" spc="0" normalizeH="0" baseline="0" noProof="0">
                          <a:ln>
                            <a:noFill/>
                          </a:ln>
                          <a:solidFill>
                            <a:prstClr val="black"/>
                          </a:solidFill>
                          <a:effectLst/>
                          <a:uLnTx/>
                          <a:uFillTx/>
                          <a:latin typeface="Calibri"/>
                          <a:ea typeface="+mn-ea"/>
                          <a:cs typeface="+mn-cs"/>
                        </a:rPr>
                        <a:t>Українською</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4883080</a:t>
                      </a:r>
                    </a:p>
                  </a:txBody>
                  <a:tcPr/>
                </a:tc>
                <a:extLst>
                  <a:ext uri="{0D108BD9-81ED-4DB2-BD59-A6C34878D82A}">
                    <a16:rowId xmlns:a16="http://schemas.microsoft.com/office/drawing/2014/main" val="27056017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2025 - 07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RFI </a:t>
                      </a:r>
                      <a:r>
                        <a:rPr kumimoji="0" lang="az-Cyrl-AZ" sz="1000" b="0" i="0" u="none" strike="noStrike" kern="1200" cap="none" spc="0" normalizeH="0" baseline="0" noProof="0">
                          <a:ln>
                            <a:noFill/>
                          </a:ln>
                          <a:solidFill>
                            <a:prstClr val="black"/>
                          </a:solidFill>
                          <a:effectLst/>
                          <a:uLnTx/>
                          <a:uFillTx/>
                          <a:latin typeface="Calibri"/>
                          <a:ea typeface="+mn-ea"/>
                          <a:cs typeface="+mn-cs"/>
                        </a:rPr>
                        <a:t>Українською</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4693702</a:t>
                      </a:r>
                    </a:p>
                  </a:txBody>
                  <a:tcPr/>
                </a:tc>
                <a:extLst>
                  <a:ext uri="{0D108BD9-81ED-4DB2-BD59-A6C34878D82A}">
                    <a16:rowId xmlns:a16="http://schemas.microsoft.com/office/drawing/2014/main" val="10938090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2025 - 06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RFI </a:t>
                      </a:r>
                      <a:r>
                        <a:rPr kumimoji="0" lang="az-Cyrl-AZ" sz="1000" b="0" i="0" u="none" strike="noStrike" kern="1200" cap="none" spc="0" normalizeH="0" baseline="0" noProof="0">
                          <a:ln>
                            <a:noFill/>
                          </a:ln>
                          <a:solidFill>
                            <a:prstClr val="black"/>
                          </a:solidFill>
                          <a:effectLst/>
                          <a:uLnTx/>
                          <a:uFillTx/>
                          <a:latin typeface="Calibri"/>
                          <a:ea typeface="+mn-ea"/>
                          <a:cs typeface="+mn-cs"/>
                        </a:rPr>
                        <a:t>Українською</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4374812</a:t>
                      </a:r>
                    </a:p>
                  </a:txBody>
                  <a:tcPr/>
                </a:tc>
                <a:extLst>
                  <a:ext uri="{0D108BD9-81ED-4DB2-BD59-A6C34878D82A}">
                    <a16:rowId xmlns:a16="http://schemas.microsoft.com/office/drawing/2014/main" val="16759740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2025 - 09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RFI </a:t>
                      </a:r>
                      <a:r>
                        <a:rPr kumimoji="0" lang="az-Cyrl-AZ" sz="1000" b="0" i="0" u="none" strike="noStrike" kern="1200" cap="none" spc="0" normalizeH="0" baseline="0" noProof="0">
                          <a:ln>
                            <a:noFill/>
                          </a:ln>
                          <a:solidFill>
                            <a:prstClr val="black"/>
                          </a:solidFill>
                          <a:effectLst/>
                          <a:uLnTx/>
                          <a:uFillTx/>
                          <a:latin typeface="Calibri"/>
                          <a:ea typeface="+mn-ea"/>
                          <a:cs typeface="+mn-cs"/>
                        </a:rPr>
                        <a:t>Українською</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3505032</a:t>
                      </a:r>
                    </a:p>
                  </a:txBody>
                  <a:tcPr/>
                </a:tc>
                <a:extLst>
                  <a:ext uri="{0D108BD9-81ED-4DB2-BD59-A6C34878D82A}">
                    <a16:rowId xmlns:a16="http://schemas.microsoft.com/office/drawing/2014/main" val="24537164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2025 - 05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RFI </a:t>
                      </a:r>
                      <a:r>
                        <a:rPr kumimoji="0" lang="az-Cyrl-AZ" sz="1000" b="0" i="0" u="none" strike="noStrike" kern="1200" cap="none" spc="0" normalizeH="0" baseline="0" noProof="0">
                          <a:ln>
                            <a:noFill/>
                          </a:ln>
                          <a:solidFill>
                            <a:prstClr val="black"/>
                          </a:solidFill>
                          <a:effectLst/>
                          <a:uLnTx/>
                          <a:uFillTx/>
                          <a:latin typeface="Calibri"/>
                          <a:ea typeface="+mn-ea"/>
                          <a:cs typeface="+mn-cs"/>
                        </a:rPr>
                        <a:t>Українською</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3470952</a:t>
                      </a:r>
                    </a:p>
                  </a:txBody>
                  <a:tcPr/>
                </a:tc>
                <a:extLst>
                  <a:ext uri="{0D108BD9-81ED-4DB2-BD59-A6C34878D82A}">
                    <a16:rowId xmlns:a16="http://schemas.microsoft.com/office/drawing/2014/main" val="13080357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2025 - 08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RFI </a:t>
                      </a:r>
                      <a:r>
                        <a:rPr kumimoji="0" lang="az-Cyrl-AZ" sz="1000" b="0" i="0" u="none" strike="noStrike" kern="1200" cap="none" spc="0" normalizeH="0" baseline="0" noProof="0">
                          <a:ln>
                            <a:noFill/>
                          </a:ln>
                          <a:solidFill>
                            <a:prstClr val="black"/>
                          </a:solidFill>
                          <a:effectLst/>
                          <a:uLnTx/>
                          <a:uFillTx/>
                          <a:latin typeface="Calibri"/>
                          <a:ea typeface="+mn-ea"/>
                          <a:cs typeface="+mn-cs"/>
                        </a:rPr>
                        <a:t>Українською</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3412310</a:t>
                      </a:r>
                    </a:p>
                  </a:txBody>
                  <a:tcPr/>
                </a:tc>
                <a:extLst>
                  <a:ext uri="{0D108BD9-81ED-4DB2-BD59-A6C34878D82A}">
                    <a16:rowId xmlns:a16="http://schemas.microsoft.com/office/drawing/2014/main" val="7329333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2025 - 07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Facebook Reels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RFI </a:t>
                      </a:r>
                      <a:r>
                        <a:rPr kumimoji="0" lang="az-Cyrl-AZ" sz="1000" b="0" i="0" u="none" strike="noStrike" kern="1200" cap="none" spc="0" normalizeH="0" baseline="0" noProof="0">
                          <a:ln>
                            <a:noFill/>
                          </a:ln>
                          <a:solidFill>
                            <a:prstClr val="black"/>
                          </a:solidFill>
                          <a:effectLst/>
                          <a:uLnTx/>
                          <a:uFillTx/>
                          <a:latin typeface="Calibri"/>
                          <a:ea typeface="+mn-ea"/>
                          <a:cs typeface="+mn-cs"/>
                        </a:rPr>
                        <a:t>Українською</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3376597</a:t>
                      </a:r>
                    </a:p>
                  </a:txBody>
                  <a:tcPr/>
                </a:tc>
                <a:extLst>
                  <a:ext uri="{0D108BD9-81ED-4DB2-BD59-A6C34878D82A}">
                    <a16:rowId xmlns:a16="http://schemas.microsoft.com/office/drawing/2014/main" val="27828668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2025 - 09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Facebook Reels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RFI </a:t>
                      </a:r>
                      <a:r>
                        <a:rPr kumimoji="0" lang="az-Cyrl-AZ" sz="1000" b="0" i="0" u="none" strike="noStrike" kern="1200" cap="none" spc="0" normalizeH="0" baseline="0" noProof="0">
                          <a:ln>
                            <a:noFill/>
                          </a:ln>
                          <a:solidFill>
                            <a:prstClr val="black"/>
                          </a:solidFill>
                          <a:effectLst/>
                          <a:uLnTx/>
                          <a:uFillTx/>
                          <a:latin typeface="Calibri"/>
                          <a:ea typeface="+mn-ea"/>
                          <a:cs typeface="+mn-cs"/>
                        </a:rPr>
                        <a:t>Українською</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2381455</a:t>
                      </a:r>
                    </a:p>
                  </a:txBody>
                  <a:tcPr/>
                </a:tc>
                <a:extLst>
                  <a:ext uri="{0D108BD9-81ED-4DB2-BD59-A6C34878D82A}">
                    <a16:rowId xmlns:a16="http://schemas.microsoft.com/office/drawing/2014/main" val="42029045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2025 - 06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Facebook Reels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RFI </a:t>
                      </a:r>
                      <a:r>
                        <a:rPr kumimoji="0" lang="az-Cyrl-AZ" sz="1000" b="0" i="0" u="none" strike="noStrike" kern="1200" cap="none" spc="0" normalizeH="0" baseline="0" noProof="0">
                          <a:ln>
                            <a:noFill/>
                          </a:ln>
                          <a:solidFill>
                            <a:prstClr val="black"/>
                          </a:solidFill>
                          <a:effectLst/>
                          <a:uLnTx/>
                          <a:uFillTx/>
                          <a:latin typeface="Calibri"/>
                          <a:ea typeface="+mn-ea"/>
                          <a:cs typeface="+mn-cs"/>
                        </a:rPr>
                        <a:t>Українською</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2019163</a:t>
                      </a:r>
                    </a:p>
                  </a:txBody>
                  <a:tcPr/>
                </a:tc>
                <a:extLst>
                  <a:ext uri="{0D108BD9-81ED-4DB2-BD59-A6C34878D82A}">
                    <a16:rowId xmlns:a16="http://schemas.microsoft.com/office/drawing/2014/main" val="3343732506"/>
                  </a:ext>
                </a:extLst>
              </a:tr>
            </a:tbl>
          </a:graphicData>
        </a:graphic>
      </p:graphicFrame>
      <p:sp>
        <p:nvSpPr>
          <p:cNvPr id="4" name="Text Placeholder 3">
            <a:extLst>
              <a:ext uri="{FF2B5EF4-FFF2-40B4-BE49-F238E27FC236}">
                <a16:creationId xmlns:a16="http://schemas.microsoft.com/office/drawing/2014/main" id="{4A803982-EC9D-4EF1-926D-A9252D04DF63}"/>
              </a:ext>
            </a:extLst>
          </p:cNvPr>
          <p:cNvSpPr>
            <a:spLocks noGrp="1"/>
          </p:cNvSpPr>
          <p:nvPr>
            <p:ph type="body" sz="quarter" idx="14"/>
          </p:nvPr>
        </p:nvSpPr>
        <p:spPr/>
        <p:txBody>
          <a:bodyPr/>
          <a:lstStyle/>
          <a:p>
            <a:r>
              <a:rPr lang="en-US"/>
              <a:t>05/01/2025 - 10/31/2025</a:t>
            </a:r>
          </a:p>
        </p:txBody>
      </p:sp>
    </p:spTree>
    <p:extLst>
      <p:ext uri="{BB962C8B-B14F-4D97-AF65-F5344CB8AC3E}">
        <p14:creationId xmlns:p14="http://schemas.microsoft.com/office/powerpoint/2010/main" val="126933562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D1770F-308C-49E2-8A2E-EBA756BC0974}"/>
              </a:ext>
            </a:extLst>
          </p:cNvPr>
          <p:cNvSpPr>
            <a:spLocks noGrp="1"/>
          </p:cNvSpPr>
          <p:nvPr>
            <p:ph type="title"/>
          </p:nvPr>
        </p:nvSpPr>
        <p:spPr/>
        <p:txBody>
          <a:bodyPr/>
          <a:lstStyle/>
          <a:p>
            <a:r>
              <a:rPr lang="en-US"/>
              <a:t>Overall 20241210_LnRz_Total ViewsbyMonth | 6 profiles - 2 of 3</a:t>
            </a:r>
          </a:p>
        </p:txBody>
      </p:sp>
      <p:graphicFrame>
        <p:nvGraphicFramePr>
          <p:cNvPr id="5" name="Table Placeholder 4">
            <a:extLst>
              <a:ext uri="{FF2B5EF4-FFF2-40B4-BE49-F238E27FC236}">
                <a16:creationId xmlns:a16="http://schemas.microsoft.com/office/drawing/2014/main" id="{7EC71CA4-995D-4A48-AE15-FAE1346B9322}"/>
              </a:ext>
            </a:extLst>
          </p:cNvPr>
          <p:cNvGraphicFramePr>
            <a:graphicFrameLocks noGrp="1"/>
          </p:cNvGraphicFramePr>
          <p:nvPr>
            <p:ph type="tbl" sz="quarter" idx="13"/>
            <p:extLst>
              <p:ext uri="{D42A27DB-BD31-4B8C-83A1-F6EECF244321}">
                <p14:modId xmlns:p14="http://schemas.microsoft.com/office/powerpoint/2010/main" val="27003457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291040548"/>
                    </a:ext>
                  </a:extLst>
                </a:gridCol>
                <a:gridCol w="2057400">
                  <a:extLst>
                    <a:ext uri="{9D8B030D-6E8A-4147-A177-3AD203B41FA5}">
                      <a16:colId xmlns:a16="http://schemas.microsoft.com/office/drawing/2014/main" val="3596967758"/>
                    </a:ext>
                  </a:extLst>
                </a:gridCol>
                <a:gridCol w="2057400">
                  <a:extLst>
                    <a:ext uri="{9D8B030D-6E8A-4147-A177-3AD203B41FA5}">
                      <a16:colId xmlns:a16="http://schemas.microsoft.com/office/drawing/2014/main" val="2529158282"/>
                    </a:ext>
                  </a:extLst>
                </a:gridCol>
                <a:gridCol w="2057400">
                  <a:extLst>
                    <a:ext uri="{9D8B030D-6E8A-4147-A177-3AD203B41FA5}">
                      <a16:colId xmlns:a16="http://schemas.microsoft.com/office/drawing/2014/main" val="3941050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mois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vues</a:t>
                      </a:r>
                    </a:p>
                  </a:txBody>
                  <a:tcPr/>
                </a:tc>
                <a:extLst>
                  <a:ext uri="{0D108BD9-81ED-4DB2-BD59-A6C34878D82A}">
                    <a16:rowId xmlns:a16="http://schemas.microsoft.com/office/drawing/2014/main" val="12951172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2025 - 08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Facebook Reels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RFI </a:t>
                      </a:r>
                      <a:r>
                        <a:rPr kumimoji="0" lang="az-Cyrl-AZ" sz="1000" b="0" i="0" u="none" strike="noStrike" kern="1200" cap="none" spc="0" normalizeH="0" baseline="0" noProof="0">
                          <a:ln>
                            <a:noFill/>
                          </a:ln>
                          <a:solidFill>
                            <a:prstClr val="black"/>
                          </a:solidFill>
                          <a:effectLst/>
                          <a:uLnTx/>
                          <a:uFillTx/>
                          <a:latin typeface="Calibri"/>
                          <a:ea typeface="+mn-ea"/>
                          <a:cs typeface="+mn-cs"/>
                        </a:rPr>
                        <a:t>Українською</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1635113</a:t>
                      </a:r>
                    </a:p>
                  </a:txBody>
                  <a:tcPr/>
                </a:tc>
                <a:extLst>
                  <a:ext uri="{0D108BD9-81ED-4DB2-BD59-A6C34878D82A}">
                    <a16:rowId xmlns:a16="http://schemas.microsoft.com/office/drawing/2014/main" val="4247260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2025 - 05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Facebook Reels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RFI </a:t>
                      </a:r>
                      <a:r>
                        <a:rPr kumimoji="0" lang="az-Cyrl-AZ" sz="1000" b="0" i="0" u="none" strike="noStrike" kern="1200" cap="none" spc="0" normalizeH="0" baseline="0" noProof="0">
                          <a:ln>
                            <a:noFill/>
                          </a:ln>
                          <a:solidFill>
                            <a:prstClr val="black"/>
                          </a:solidFill>
                          <a:effectLst/>
                          <a:uLnTx/>
                          <a:uFillTx/>
                          <a:latin typeface="Calibri"/>
                          <a:ea typeface="+mn-ea"/>
                          <a:cs typeface="+mn-cs"/>
                        </a:rPr>
                        <a:t>Українською</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1484511</a:t>
                      </a:r>
                    </a:p>
                  </a:txBody>
                  <a:tcPr/>
                </a:tc>
                <a:extLst>
                  <a:ext uri="{0D108BD9-81ED-4DB2-BD59-A6C34878D82A}">
                    <a16:rowId xmlns:a16="http://schemas.microsoft.com/office/drawing/2014/main" val="12206299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2025 - 10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Tiktok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@rfi_uk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1425116</a:t>
                      </a:r>
                    </a:p>
                  </a:txBody>
                  <a:tcPr/>
                </a:tc>
                <a:extLst>
                  <a:ext uri="{0D108BD9-81ED-4DB2-BD59-A6C34878D82A}">
                    <a16:rowId xmlns:a16="http://schemas.microsoft.com/office/drawing/2014/main" val="20085906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2025 - 09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Tiktok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@rfi_uk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866578</a:t>
                      </a:r>
                    </a:p>
                  </a:txBody>
                  <a:tcPr/>
                </a:tc>
                <a:extLst>
                  <a:ext uri="{0D108BD9-81ED-4DB2-BD59-A6C34878D82A}">
                    <a16:rowId xmlns:a16="http://schemas.microsoft.com/office/drawing/2014/main" val="20144822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2025 - 10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Youtube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RFI </a:t>
                      </a:r>
                      <a:r>
                        <a:rPr kumimoji="0" lang="az-Cyrl-AZ" sz="1000" b="0" i="0" u="none" strike="noStrike" kern="1200" cap="none" spc="0" normalizeH="0" baseline="0" noProof="0">
                          <a:ln>
                            <a:noFill/>
                          </a:ln>
                          <a:solidFill>
                            <a:prstClr val="black"/>
                          </a:solidFill>
                          <a:effectLst/>
                          <a:uLnTx/>
                          <a:uFillTx/>
                          <a:latin typeface="Calibri"/>
                          <a:ea typeface="+mn-ea"/>
                          <a:cs typeface="+mn-cs"/>
                        </a:rPr>
                        <a:t>Українською</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376638</a:t>
                      </a:r>
                    </a:p>
                  </a:txBody>
                  <a:tcPr/>
                </a:tc>
                <a:extLst>
                  <a:ext uri="{0D108BD9-81ED-4DB2-BD59-A6C34878D82A}">
                    <a16:rowId xmlns:a16="http://schemas.microsoft.com/office/drawing/2014/main" val="30443293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2025 - 08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Tiktok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@rfi_uk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224646</a:t>
                      </a:r>
                    </a:p>
                  </a:txBody>
                  <a:tcPr/>
                </a:tc>
                <a:extLst>
                  <a:ext uri="{0D108BD9-81ED-4DB2-BD59-A6C34878D82A}">
                    <a16:rowId xmlns:a16="http://schemas.microsoft.com/office/drawing/2014/main" val="40252419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2025 - 05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Youtube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RFI </a:t>
                      </a:r>
                      <a:r>
                        <a:rPr kumimoji="0" lang="az-Cyrl-AZ" sz="1000" b="0" i="0" u="none" strike="noStrike" kern="1200" cap="none" spc="0" normalizeH="0" baseline="0" noProof="0">
                          <a:ln>
                            <a:noFill/>
                          </a:ln>
                          <a:solidFill>
                            <a:prstClr val="black"/>
                          </a:solidFill>
                          <a:effectLst/>
                          <a:uLnTx/>
                          <a:uFillTx/>
                          <a:latin typeface="Calibri"/>
                          <a:ea typeface="+mn-ea"/>
                          <a:cs typeface="+mn-cs"/>
                        </a:rPr>
                        <a:t>Українською</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183217</a:t>
                      </a:r>
                    </a:p>
                  </a:txBody>
                  <a:tcPr/>
                </a:tc>
                <a:extLst>
                  <a:ext uri="{0D108BD9-81ED-4DB2-BD59-A6C34878D82A}">
                    <a16:rowId xmlns:a16="http://schemas.microsoft.com/office/drawing/2014/main" val="31980065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2025 - 06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Youtube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RFI </a:t>
                      </a:r>
                      <a:r>
                        <a:rPr kumimoji="0" lang="az-Cyrl-AZ" sz="1000" b="0" i="0" u="none" strike="noStrike" kern="1200" cap="none" spc="0" normalizeH="0" baseline="0" noProof="0">
                          <a:ln>
                            <a:noFill/>
                          </a:ln>
                          <a:solidFill>
                            <a:prstClr val="black"/>
                          </a:solidFill>
                          <a:effectLst/>
                          <a:uLnTx/>
                          <a:uFillTx/>
                          <a:latin typeface="Calibri"/>
                          <a:ea typeface="+mn-ea"/>
                          <a:cs typeface="+mn-cs"/>
                        </a:rPr>
                        <a:t>Українською</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148838</a:t>
                      </a:r>
                    </a:p>
                  </a:txBody>
                  <a:tcPr/>
                </a:tc>
                <a:extLst>
                  <a:ext uri="{0D108BD9-81ED-4DB2-BD59-A6C34878D82A}">
                    <a16:rowId xmlns:a16="http://schemas.microsoft.com/office/drawing/2014/main" val="23973688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2025 - 09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Youtube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RFI </a:t>
                      </a:r>
                      <a:r>
                        <a:rPr kumimoji="0" lang="az-Cyrl-AZ" sz="1000" b="0" i="0" u="none" strike="noStrike" kern="1200" cap="none" spc="0" normalizeH="0" baseline="0" noProof="0">
                          <a:ln>
                            <a:noFill/>
                          </a:ln>
                          <a:solidFill>
                            <a:prstClr val="black"/>
                          </a:solidFill>
                          <a:effectLst/>
                          <a:uLnTx/>
                          <a:uFillTx/>
                          <a:latin typeface="Calibri"/>
                          <a:ea typeface="+mn-ea"/>
                          <a:cs typeface="+mn-cs"/>
                        </a:rPr>
                        <a:t>Українською</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92256</a:t>
                      </a:r>
                    </a:p>
                  </a:txBody>
                  <a:tcPr/>
                </a:tc>
                <a:extLst>
                  <a:ext uri="{0D108BD9-81ED-4DB2-BD59-A6C34878D82A}">
                    <a16:rowId xmlns:a16="http://schemas.microsoft.com/office/drawing/2014/main" val="36105665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2025 - 07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Youtube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RFI </a:t>
                      </a:r>
                      <a:r>
                        <a:rPr kumimoji="0" lang="az-Cyrl-AZ" sz="1000" b="0" i="0" u="none" strike="noStrike" kern="1200" cap="none" spc="0" normalizeH="0" baseline="0" noProof="0">
                          <a:ln>
                            <a:noFill/>
                          </a:ln>
                          <a:solidFill>
                            <a:prstClr val="black"/>
                          </a:solidFill>
                          <a:effectLst/>
                          <a:uLnTx/>
                          <a:uFillTx/>
                          <a:latin typeface="Calibri"/>
                          <a:ea typeface="+mn-ea"/>
                          <a:cs typeface="+mn-cs"/>
                        </a:rPr>
                        <a:t>Українською</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68061</a:t>
                      </a:r>
                    </a:p>
                  </a:txBody>
                  <a:tcPr/>
                </a:tc>
                <a:extLst>
                  <a:ext uri="{0D108BD9-81ED-4DB2-BD59-A6C34878D82A}">
                    <a16:rowId xmlns:a16="http://schemas.microsoft.com/office/drawing/2014/main" val="3242392220"/>
                  </a:ext>
                </a:extLst>
              </a:tr>
            </a:tbl>
          </a:graphicData>
        </a:graphic>
      </p:graphicFrame>
      <p:sp>
        <p:nvSpPr>
          <p:cNvPr id="4" name="Text Placeholder 3">
            <a:extLst>
              <a:ext uri="{FF2B5EF4-FFF2-40B4-BE49-F238E27FC236}">
                <a16:creationId xmlns:a16="http://schemas.microsoft.com/office/drawing/2014/main" id="{8F57AB91-BBB2-42C8-979B-829E3156E597}"/>
              </a:ext>
            </a:extLst>
          </p:cNvPr>
          <p:cNvSpPr>
            <a:spLocks noGrp="1"/>
          </p:cNvSpPr>
          <p:nvPr>
            <p:ph type="body" sz="quarter" idx="14"/>
          </p:nvPr>
        </p:nvSpPr>
        <p:spPr/>
        <p:txBody>
          <a:bodyPr/>
          <a:lstStyle/>
          <a:p>
            <a:r>
              <a:rPr lang="en-US"/>
              <a:t>05/01/2025 - 10/31/2025</a:t>
            </a:r>
          </a:p>
        </p:txBody>
      </p:sp>
    </p:spTree>
    <p:extLst>
      <p:ext uri="{BB962C8B-B14F-4D97-AF65-F5344CB8AC3E}">
        <p14:creationId xmlns:p14="http://schemas.microsoft.com/office/powerpoint/2010/main" val="309800480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4FF0D1-14C3-41E2-B1E2-6E40D4ED816C}"/>
              </a:ext>
            </a:extLst>
          </p:cNvPr>
          <p:cNvSpPr>
            <a:spLocks noGrp="1"/>
          </p:cNvSpPr>
          <p:nvPr>
            <p:ph type="title"/>
          </p:nvPr>
        </p:nvSpPr>
        <p:spPr/>
        <p:txBody>
          <a:bodyPr/>
          <a:lstStyle/>
          <a:p>
            <a:r>
              <a:rPr lang="en-US"/>
              <a:t>Overall 20241210_LnRz_Total ViewsbyMonth | 6 profiles - 3 of 3</a:t>
            </a:r>
          </a:p>
        </p:txBody>
      </p:sp>
      <p:graphicFrame>
        <p:nvGraphicFramePr>
          <p:cNvPr id="5" name="Table Placeholder 4">
            <a:extLst>
              <a:ext uri="{FF2B5EF4-FFF2-40B4-BE49-F238E27FC236}">
                <a16:creationId xmlns:a16="http://schemas.microsoft.com/office/drawing/2014/main" id="{CF15C83F-3C79-4F20-8EBF-CDD7D66D3CA0}"/>
              </a:ext>
            </a:extLst>
          </p:cNvPr>
          <p:cNvGraphicFramePr>
            <a:graphicFrameLocks noGrp="1"/>
          </p:cNvGraphicFramePr>
          <p:nvPr>
            <p:ph type="tbl" sz="quarter" idx="13"/>
            <p:extLst>
              <p:ext uri="{D42A27DB-BD31-4B8C-83A1-F6EECF244321}">
                <p14:modId xmlns:p14="http://schemas.microsoft.com/office/powerpoint/2010/main" val="13222500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735724834"/>
                    </a:ext>
                  </a:extLst>
                </a:gridCol>
                <a:gridCol w="2057400">
                  <a:extLst>
                    <a:ext uri="{9D8B030D-6E8A-4147-A177-3AD203B41FA5}">
                      <a16:colId xmlns:a16="http://schemas.microsoft.com/office/drawing/2014/main" val="411135690"/>
                    </a:ext>
                  </a:extLst>
                </a:gridCol>
                <a:gridCol w="2057400">
                  <a:extLst>
                    <a:ext uri="{9D8B030D-6E8A-4147-A177-3AD203B41FA5}">
                      <a16:colId xmlns:a16="http://schemas.microsoft.com/office/drawing/2014/main" val="4261646778"/>
                    </a:ext>
                  </a:extLst>
                </a:gridCol>
                <a:gridCol w="2057400">
                  <a:extLst>
                    <a:ext uri="{9D8B030D-6E8A-4147-A177-3AD203B41FA5}">
                      <a16:colId xmlns:a16="http://schemas.microsoft.com/office/drawing/2014/main" val="34301125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mois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vues</a:t>
                      </a:r>
                    </a:p>
                  </a:txBody>
                  <a:tcPr/>
                </a:tc>
                <a:extLst>
                  <a:ext uri="{0D108BD9-81ED-4DB2-BD59-A6C34878D82A}">
                    <a16:rowId xmlns:a16="http://schemas.microsoft.com/office/drawing/2014/main" val="34700643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2025 - 08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Youtube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RFI </a:t>
                      </a:r>
                      <a:r>
                        <a:rPr kumimoji="0" lang="az-Cyrl-AZ" sz="1000" b="0" i="0" u="none" strike="noStrike" kern="1200" cap="none" spc="0" normalizeH="0" baseline="0" noProof="0">
                          <a:ln>
                            <a:noFill/>
                          </a:ln>
                          <a:solidFill>
                            <a:prstClr val="black"/>
                          </a:solidFill>
                          <a:effectLst/>
                          <a:uLnTx/>
                          <a:uFillTx/>
                          <a:latin typeface="Calibri"/>
                          <a:ea typeface="+mn-ea"/>
                          <a:cs typeface="+mn-cs"/>
                        </a:rPr>
                        <a:t>Українською</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50998</a:t>
                      </a:r>
                    </a:p>
                  </a:txBody>
                  <a:tcPr/>
                </a:tc>
                <a:extLst>
                  <a:ext uri="{0D108BD9-81ED-4DB2-BD59-A6C34878D82A}">
                    <a16:rowId xmlns:a16="http://schemas.microsoft.com/office/drawing/2014/main" val="27595546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2025 - 05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rfi_uk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7076391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2025 - 06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rfi_uk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9100636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2025 - 07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rfi_uk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5513971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2025 - 08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rfi_uk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860131604"/>
                  </a:ext>
                </a:extLst>
              </a:tr>
            </a:tbl>
          </a:graphicData>
        </a:graphic>
      </p:graphicFrame>
      <p:sp>
        <p:nvSpPr>
          <p:cNvPr id="4" name="Text Placeholder 3">
            <a:extLst>
              <a:ext uri="{FF2B5EF4-FFF2-40B4-BE49-F238E27FC236}">
                <a16:creationId xmlns:a16="http://schemas.microsoft.com/office/drawing/2014/main" id="{FBFA3530-7E3D-4D7A-BEDF-E57F257A1B1A}"/>
              </a:ext>
            </a:extLst>
          </p:cNvPr>
          <p:cNvSpPr>
            <a:spLocks noGrp="1"/>
          </p:cNvSpPr>
          <p:nvPr>
            <p:ph type="body" sz="quarter" idx="14"/>
          </p:nvPr>
        </p:nvSpPr>
        <p:spPr/>
        <p:txBody>
          <a:bodyPr/>
          <a:lstStyle/>
          <a:p>
            <a:r>
              <a:rPr lang="en-US"/>
              <a:t>05/01/2025 - 10/31/2025</a:t>
            </a:r>
          </a:p>
        </p:txBody>
      </p:sp>
    </p:spTree>
    <p:extLst>
      <p:ext uri="{BB962C8B-B14F-4D97-AF65-F5344CB8AC3E}">
        <p14:creationId xmlns:p14="http://schemas.microsoft.com/office/powerpoint/2010/main" val="101451586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DFE282-7B88-4B48-A98F-FA29D84378D9}"/>
              </a:ext>
            </a:extLst>
          </p:cNvPr>
          <p:cNvSpPr>
            <a:spLocks noGrp="1"/>
          </p:cNvSpPr>
          <p:nvPr>
            <p:ph type="title"/>
          </p:nvPr>
        </p:nvSpPr>
        <p:spPr/>
        <p:txBody>
          <a:bodyPr/>
          <a:lstStyle/>
          <a:p>
            <a:r>
              <a:rPr lang="en-US"/>
              <a:t>Instagram Instagram Video Views per profile | 6 profiles</a:t>
            </a:r>
          </a:p>
        </p:txBody>
      </p:sp>
      <p:graphicFrame>
        <p:nvGraphicFramePr>
          <p:cNvPr id="6" name="Chart Placeholder 5">
            <a:extLst>
              <a:ext uri="{FF2B5EF4-FFF2-40B4-BE49-F238E27FC236}">
                <a16:creationId xmlns:a16="http://schemas.microsoft.com/office/drawing/2014/main" id="{A70A124B-934E-4023-82FA-D4428C822E5A}"/>
              </a:ext>
            </a:extLst>
          </p:cNvPr>
          <p:cNvGraphicFramePr>
            <a:graphicFrameLocks noGrp="1"/>
          </p:cNvGraphicFramePr>
          <p:nvPr>
            <p:ph type="chart" sz="quarter" idx="13"/>
            <p:extLst>
              <p:ext uri="{D42A27DB-BD31-4B8C-83A1-F6EECF244321}">
                <p14:modId xmlns:p14="http://schemas.microsoft.com/office/powerpoint/2010/main" val="60649133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C875EDE-E167-4D0B-BBC8-B7BFA524D8B2}"/>
              </a:ext>
            </a:extLst>
          </p:cNvPr>
          <p:cNvSpPr>
            <a:spLocks noGrp="1"/>
          </p:cNvSpPr>
          <p:nvPr>
            <p:ph type="body" sz="quarter" idx="14"/>
          </p:nvPr>
        </p:nvSpPr>
        <p:spPr/>
        <p:txBody>
          <a:bodyPr/>
          <a:lstStyle/>
          <a:p>
            <a:r>
              <a:rPr lang="en-US"/>
              <a:t>05/01/2025 - 10/31/2025</a:t>
            </a:r>
          </a:p>
        </p:txBody>
      </p:sp>
      <p:sp>
        <p:nvSpPr>
          <p:cNvPr id="5" name="Footer Placeholder 4">
            <a:extLst>
              <a:ext uri="{FF2B5EF4-FFF2-40B4-BE49-F238E27FC236}">
                <a16:creationId xmlns:a16="http://schemas.microsoft.com/office/drawing/2014/main" id="{44006150-838E-450A-B494-F2D6EAD8125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7749035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C6886D-4FF8-4190-995D-0A9F552994F6}"/>
              </a:ext>
            </a:extLst>
          </p:cNvPr>
          <p:cNvSpPr>
            <a:spLocks noGrp="1"/>
          </p:cNvSpPr>
          <p:nvPr>
            <p:ph type="title"/>
          </p:nvPr>
        </p:nvSpPr>
        <p:spPr/>
        <p:txBody>
          <a:bodyPr/>
          <a:lstStyle/>
          <a:p>
            <a:r>
              <a:rPr lang="en-US"/>
              <a:t>Facebook Facebook Video Views over Time | 6 profiles</a:t>
            </a:r>
          </a:p>
        </p:txBody>
      </p:sp>
      <p:graphicFrame>
        <p:nvGraphicFramePr>
          <p:cNvPr id="6" name="Chart Placeholder 5">
            <a:extLst>
              <a:ext uri="{FF2B5EF4-FFF2-40B4-BE49-F238E27FC236}">
                <a16:creationId xmlns:a16="http://schemas.microsoft.com/office/drawing/2014/main" id="{F7FFF1B0-67A9-4838-B310-9490257DB0E7}"/>
              </a:ext>
            </a:extLst>
          </p:cNvPr>
          <p:cNvGraphicFramePr>
            <a:graphicFrameLocks noGrp="1"/>
          </p:cNvGraphicFramePr>
          <p:nvPr>
            <p:ph type="chart" sz="quarter" idx="13"/>
            <p:extLst>
              <p:ext uri="{D42A27DB-BD31-4B8C-83A1-F6EECF244321}">
                <p14:modId xmlns:p14="http://schemas.microsoft.com/office/powerpoint/2010/main" val="180507909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AF9737D-DF78-4849-A2E6-CAED95CC5BF8}"/>
              </a:ext>
            </a:extLst>
          </p:cNvPr>
          <p:cNvSpPr>
            <a:spLocks noGrp="1"/>
          </p:cNvSpPr>
          <p:nvPr>
            <p:ph type="body" sz="quarter" idx="14"/>
          </p:nvPr>
        </p:nvSpPr>
        <p:spPr/>
        <p:txBody>
          <a:bodyPr/>
          <a:lstStyle/>
          <a:p>
            <a:r>
              <a:rPr lang="en-US"/>
              <a:t>05/01/2025 - 10/31/2025</a:t>
            </a:r>
          </a:p>
        </p:txBody>
      </p:sp>
      <p:sp>
        <p:nvSpPr>
          <p:cNvPr id="5" name="Footer Placeholder 4">
            <a:extLst>
              <a:ext uri="{FF2B5EF4-FFF2-40B4-BE49-F238E27FC236}">
                <a16:creationId xmlns:a16="http://schemas.microsoft.com/office/drawing/2014/main" id="{21A20E27-B4DE-4B23-BCCC-6FC05DA7F5B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2248498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4699</Words>
  <Application>Microsoft Office PowerPoint</Application>
  <PresentationFormat>On-screen Show (4:3)</PresentationFormat>
  <Paragraphs>832</Paragraphs>
  <Slides>36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36</vt:i4>
      </vt:variant>
    </vt:vector>
  </HeadingPairs>
  <TitlesOfParts>
    <vt:vector size="39" baseType="lpstr">
      <vt:lpstr>Calibri</vt:lpstr>
      <vt:lpstr>Arial</vt:lpstr>
      <vt:lpstr>quintly_template</vt:lpstr>
      <vt:lpstr>RFI UK</vt:lpstr>
      <vt:lpstr>Youtube Youtube Video Views | 6 profiles</vt:lpstr>
      <vt:lpstr>Overall All Posts (Eng,Imp,Reach) | 6 profiles - 1 of 26</vt:lpstr>
      <vt:lpstr>Overall All Posts (Eng,Imp,Reach) | 6 profiles - 2 of 26</vt:lpstr>
      <vt:lpstr>Overall All Posts (Eng,Imp,Reach) | 6 profiles - 3 of 26</vt:lpstr>
      <vt:lpstr>Overall All Posts (Eng,Imp,Reach) | 6 profiles - 4 of 26</vt:lpstr>
      <vt:lpstr>Overall All Posts (Eng,Imp,Reach) | 6 profiles - 5 of 26</vt:lpstr>
      <vt:lpstr>Overall All Posts (Eng,Imp,Reach) | 6 profiles - 6 of 26</vt:lpstr>
      <vt:lpstr>Overall All Posts (Eng,Imp,Reach) | 6 profiles - 7 of 26</vt:lpstr>
      <vt:lpstr>Overall All Posts (Eng,Imp,Reach) | 6 profiles - 8 of 26</vt:lpstr>
      <vt:lpstr>Overall All Posts (Eng,Imp,Reach) | 6 profiles - 9 of 26</vt:lpstr>
      <vt:lpstr>Overall All Posts (Eng,Imp,Reach) | 6 profiles - 10 of 26</vt:lpstr>
      <vt:lpstr>Overall All Posts (Eng,Imp,Reach) | 6 profiles - 11 of 26</vt:lpstr>
      <vt:lpstr>Overall All Posts (Eng,Imp,Reach) | 6 profiles - 12 of 26</vt:lpstr>
      <vt:lpstr>Overall All Posts (Eng,Imp,Reach) | 6 profiles - 13 of 26</vt:lpstr>
      <vt:lpstr>Overall All Posts (Eng,Imp,Reach) | 6 profiles - 14 of 26</vt:lpstr>
      <vt:lpstr>Overall All Posts (Eng,Imp,Reach) | 6 profiles - 15 of 26</vt:lpstr>
      <vt:lpstr>Overall All Posts (Eng,Imp,Reach) | 6 profiles - 16 of 26</vt:lpstr>
      <vt:lpstr>Overall All Posts (Eng,Imp,Reach) | 6 profiles - 17 of 26</vt:lpstr>
      <vt:lpstr>Overall All Posts (Eng,Imp,Reach) | 6 profiles - 18 of 26</vt:lpstr>
      <vt:lpstr>Overall All Posts (Eng,Imp,Reach) | 6 profiles - 19 of 26</vt:lpstr>
      <vt:lpstr>Overall All Posts (Eng,Imp,Reach) | 6 profiles - 20 of 26</vt:lpstr>
      <vt:lpstr>Overall All Posts (Eng,Imp,Reach) | 6 profiles - 21 of 26</vt:lpstr>
      <vt:lpstr>Overall All Posts (Eng,Imp,Reach) | 6 profiles - 22 of 26</vt:lpstr>
      <vt:lpstr>Overall All Posts (Eng,Imp,Reach) | 6 profiles - 23 of 26</vt:lpstr>
      <vt:lpstr>Overall All Posts (Eng,Imp,Reach) | 6 profiles - 24 of 26</vt:lpstr>
      <vt:lpstr>Overall All Posts (Eng,Imp,Reach) | 6 profiles - 25 of 26</vt:lpstr>
      <vt:lpstr>Overall All Posts (Eng,Imp,Reach) | 6 profiles - 26 of 26</vt:lpstr>
      <vt:lpstr>Facebook Fans By City Table | 6 profiles - 1 of 3</vt:lpstr>
      <vt:lpstr>Facebook Fans By City Table | 6 profiles - 2 of 3</vt:lpstr>
      <vt:lpstr>Facebook Fans By City Table | 6 profiles - 3 of 3</vt:lpstr>
      <vt:lpstr>Overall 20241210_LnRz_Total ViewsbyMonth | 6 profiles - 1 of 3</vt:lpstr>
      <vt:lpstr>Overall 20241210_LnRz_Total ViewsbyMonth | 6 profiles - 2 of 3</vt:lpstr>
      <vt:lpstr>Overall 20241210_LnRz_Total ViewsbyMonth | 6 profiles - 3 of 3</vt:lpstr>
      <vt:lpstr>Instagram Instagram Video Views per profile | 6 profiles</vt:lpstr>
      <vt:lpstr>Facebook Facebook Video Views over Time | 6 profiles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RFI UK</dc:title>
  <dc:creator>Frederik Born</dc:creator>
  <cp:lastModifiedBy>Frederik Born</cp:lastModifiedBy>
  <cp:revision>1</cp:revision>
  <dcterms:created xsi:type="dcterms:W3CDTF">2025-11-19T11:43:03Z</dcterms:created>
  <dcterms:modified xsi:type="dcterms:W3CDTF">2025-11-19T11:44:18Z</dcterms:modified>
</cp:coreProperties>
</file>