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7D04F-BDB2-4B9D-A3A8-9AFB97F4E9DB}"/>
              </a:ext>
            </a:extLst>
          </p:cNvPr>
          <p:cNvSpPr>
            <a:spLocks noGrp="1"/>
          </p:cNvSpPr>
          <p:nvPr>
            <p:ph type="title"/>
          </p:nvPr>
        </p:nvSpPr>
        <p:spPr/>
        <p:txBody>
          <a:bodyPr/>
          <a:lstStyle/>
          <a:p>
            <a:r>
              <a:rPr lang="en-US"/>
              <a:t>Overall 20250616BT_All Videos Table V2 | 2 groups - 1 of 18</a:t>
            </a:r>
          </a:p>
        </p:txBody>
      </p:sp>
      <p:graphicFrame>
        <p:nvGraphicFramePr>
          <p:cNvPr id="5" name="Table Placeholder 4">
            <a:extLst>
              <a:ext uri="{FF2B5EF4-FFF2-40B4-BE49-F238E27FC236}">
                <a16:creationId xmlns:a16="http://schemas.microsoft.com/office/drawing/2014/main" id="{2EE388DD-6446-44EC-9ED9-97992C4072D2}"/>
              </a:ext>
            </a:extLst>
          </p:cNvPr>
          <p:cNvGraphicFramePr>
            <a:graphicFrameLocks noGrp="1"/>
          </p:cNvGraphicFramePr>
          <p:nvPr>
            <p:ph type="tbl" sz="quarter" idx="13"/>
            <p:extLst>
              <p:ext uri="{D42A27DB-BD31-4B8C-83A1-F6EECF244321}">
                <p14:modId xmlns:p14="http://schemas.microsoft.com/office/powerpoint/2010/main" val="93180225"/>
              </p:ext>
            </p:extLst>
          </p:nvPr>
        </p:nvGraphicFramePr>
        <p:xfrm>
          <a:off x="457200" y="1731963"/>
          <a:ext cx="7982712" cy="338836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9270107"/>
                    </a:ext>
                  </a:extLst>
                </a:gridCol>
                <a:gridCol w="1234440">
                  <a:extLst>
                    <a:ext uri="{9D8B030D-6E8A-4147-A177-3AD203B41FA5}">
                      <a16:colId xmlns:a16="http://schemas.microsoft.com/office/drawing/2014/main" val="1171610164"/>
                    </a:ext>
                  </a:extLst>
                </a:gridCol>
                <a:gridCol w="1892808">
                  <a:extLst>
                    <a:ext uri="{9D8B030D-6E8A-4147-A177-3AD203B41FA5}">
                      <a16:colId xmlns:a16="http://schemas.microsoft.com/office/drawing/2014/main" val="3322526548"/>
                    </a:ext>
                  </a:extLst>
                </a:gridCol>
                <a:gridCol w="658368">
                  <a:extLst>
                    <a:ext uri="{9D8B030D-6E8A-4147-A177-3AD203B41FA5}">
                      <a16:colId xmlns:a16="http://schemas.microsoft.com/office/drawing/2014/main" val="697543481"/>
                    </a:ext>
                  </a:extLst>
                </a:gridCol>
                <a:gridCol w="658368">
                  <a:extLst>
                    <a:ext uri="{9D8B030D-6E8A-4147-A177-3AD203B41FA5}">
                      <a16:colId xmlns:a16="http://schemas.microsoft.com/office/drawing/2014/main" val="1886045246"/>
                    </a:ext>
                  </a:extLst>
                </a:gridCol>
                <a:gridCol w="658368">
                  <a:extLst>
                    <a:ext uri="{9D8B030D-6E8A-4147-A177-3AD203B41FA5}">
                      <a16:colId xmlns:a16="http://schemas.microsoft.com/office/drawing/2014/main" val="3267786093"/>
                    </a:ext>
                  </a:extLst>
                </a:gridCol>
                <a:gridCol w="658368">
                  <a:extLst>
                    <a:ext uri="{9D8B030D-6E8A-4147-A177-3AD203B41FA5}">
                      <a16:colId xmlns:a16="http://schemas.microsoft.com/office/drawing/2014/main" val="578121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4415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Hausa - 2025-09-25 20:38:07</a:t>
                      </a:r>
                      <a:r>
                        <a:rPr kumimoji="0" lang="en-US" sz="1000" b="0" i="0" u="none" strike="noStrike" kern="1200" cap="none" spc="0" normalizeH="0" baseline="0" noProof="0">
                          <a:ln>
                            <a:noFill/>
                          </a:ln>
                          <a:solidFill>
                            <a:prstClr val="black"/>
                          </a:solidFill>
                          <a:effectLst/>
                          <a:uLnTx/>
                          <a:uFillTx/>
                          <a:latin typeface="Calibri"/>
                          <a:ea typeface="+mn-ea"/>
                          <a:cs typeface="+mn-cs"/>
                        </a:rPr>
                        <a:t>
 untitled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https://quintly-eu-image-storage.s3.amazonaws.com/620dc1de35b8f864194250430a4cf004/ea6dde8de67d1529c7585ec6e5002a7d.jpg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20664</a:t>
                      </a:r>
                    </a:p>
                  </a:txBody>
                  <a:tcPr/>
                </a:tc>
                <a:extLst>
                  <a:ext uri="{0D108BD9-81ED-4DB2-BD59-A6C34878D82A}">
                    <a16:rowId xmlns:a16="http://schemas.microsoft.com/office/drawing/2014/main" val="187221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Hausa - 2025-09-24 20:09:50</a:t>
                      </a:r>
                      <a:r>
                        <a:rPr kumimoji="0" lang="en-US" sz="1000" b="0" i="0" u="none" strike="noStrike" kern="1200" cap="none" spc="0" normalizeH="0" baseline="0" noProof="0">
                          <a:ln>
                            <a:noFill/>
                          </a:ln>
                          <a:solidFill>
                            <a:prstClr val="black"/>
                          </a:solidFill>
                          <a:effectLst/>
                          <a:uLnTx/>
                          <a:uFillTx/>
                          <a:latin typeface="Calibri"/>
                          <a:ea typeface="+mn-ea"/>
                          <a:cs typeface="+mn-cs"/>
                        </a:rPr>
                        <a:t>
 untitled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https://quintly-eu-image-storage.s3.amazonaws.com/620dc1de35b8f864194250430a4cf004/b96036d0fa39ebc4a7e7b380b4d33980.jpg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16858</a:t>
                      </a:r>
                    </a:p>
                  </a:txBody>
                  <a:tcPr/>
                </a:tc>
                <a:extLst>
                  <a:ext uri="{0D108BD9-81ED-4DB2-BD59-A6C34878D82A}">
                    <a16:rowId xmlns:a16="http://schemas.microsoft.com/office/drawing/2014/main" val="63514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Facebook RFI Tiếng Việt - 2025-09-25 17:11:12</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Trump thay đổi quan điểm, cục diện chiến trường Ukraina sẽ diễn biến theo hướng khác?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https://quintly-eu-image-storage.s3.amazonaws.com/bd4b5f684d5b53e01287ef68c176d9eb/b642e6cfba11a92bddaae14020445925.jpg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14142</a:t>
                      </a:r>
                    </a:p>
                  </a:txBody>
                  <a:tcPr/>
                </a:tc>
                <a:extLst>
                  <a:ext uri="{0D108BD9-81ED-4DB2-BD59-A6C34878D82A}">
                    <a16:rowId xmlns:a16="http://schemas.microsoft.com/office/drawing/2014/main" val="2290085231"/>
                  </a:ext>
                </a:extLst>
              </a:tr>
            </a:tbl>
          </a:graphicData>
        </a:graphic>
      </p:graphicFrame>
      <p:sp>
        <p:nvSpPr>
          <p:cNvPr id="4" name="Text Placeholder 3">
            <a:extLst>
              <a:ext uri="{FF2B5EF4-FFF2-40B4-BE49-F238E27FC236}">
                <a16:creationId xmlns:a16="http://schemas.microsoft.com/office/drawing/2014/main" id="{90F63818-D2F3-40DF-ACDF-71C782F288AE}"/>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1968438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B16CA-662C-44F3-80F9-27EB4B451E18}"/>
              </a:ext>
            </a:extLst>
          </p:cNvPr>
          <p:cNvSpPr>
            <a:spLocks noGrp="1"/>
          </p:cNvSpPr>
          <p:nvPr>
            <p:ph type="title"/>
          </p:nvPr>
        </p:nvSpPr>
        <p:spPr/>
        <p:txBody>
          <a:bodyPr/>
          <a:lstStyle/>
          <a:p>
            <a:r>
              <a:rPr lang="en-US"/>
              <a:t>Overall 20250616BT_All Videos Table V2 | 2 groups - 2 of 18</a:t>
            </a:r>
          </a:p>
        </p:txBody>
      </p:sp>
      <p:graphicFrame>
        <p:nvGraphicFramePr>
          <p:cNvPr id="5" name="Table Placeholder 4">
            <a:extLst>
              <a:ext uri="{FF2B5EF4-FFF2-40B4-BE49-F238E27FC236}">
                <a16:creationId xmlns:a16="http://schemas.microsoft.com/office/drawing/2014/main" id="{C6502C71-53CF-43A4-A52B-4A32A7BF77A4}"/>
              </a:ext>
            </a:extLst>
          </p:cNvPr>
          <p:cNvGraphicFramePr>
            <a:graphicFrameLocks noGrp="1"/>
          </p:cNvGraphicFramePr>
          <p:nvPr>
            <p:ph type="tbl" sz="quarter" idx="13"/>
            <p:extLst>
              <p:ext uri="{D42A27DB-BD31-4B8C-83A1-F6EECF244321}">
                <p14:modId xmlns:p14="http://schemas.microsoft.com/office/powerpoint/2010/main" val="2818345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46671029"/>
                    </a:ext>
                  </a:extLst>
                </a:gridCol>
                <a:gridCol w="1234440">
                  <a:extLst>
                    <a:ext uri="{9D8B030D-6E8A-4147-A177-3AD203B41FA5}">
                      <a16:colId xmlns:a16="http://schemas.microsoft.com/office/drawing/2014/main" val="3146325581"/>
                    </a:ext>
                  </a:extLst>
                </a:gridCol>
                <a:gridCol w="1892808">
                  <a:extLst>
                    <a:ext uri="{9D8B030D-6E8A-4147-A177-3AD203B41FA5}">
                      <a16:colId xmlns:a16="http://schemas.microsoft.com/office/drawing/2014/main" val="3105317278"/>
                    </a:ext>
                  </a:extLst>
                </a:gridCol>
                <a:gridCol w="658368">
                  <a:extLst>
                    <a:ext uri="{9D8B030D-6E8A-4147-A177-3AD203B41FA5}">
                      <a16:colId xmlns:a16="http://schemas.microsoft.com/office/drawing/2014/main" val="1955899095"/>
                    </a:ext>
                  </a:extLst>
                </a:gridCol>
                <a:gridCol w="658368">
                  <a:extLst>
                    <a:ext uri="{9D8B030D-6E8A-4147-A177-3AD203B41FA5}">
                      <a16:colId xmlns:a16="http://schemas.microsoft.com/office/drawing/2014/main" val="1441254952"/>
                    </a:ext>
                  </a:extLst>
                </a:gridCol>
                <a:gridCol w="658368">
                  <a:extLst>
                    <a:ext uri="{9D8B030D-6E8A-4147-A177-3AD203B41FA5}">
                      <a16:colId xmlns:a16="http://schemas.microsoft.com/office/drawing/2014/main" val="3068675420"/>
                    </a:ext>
                  </a:extLst>
                </a:gridCol>
                <a:gridCol w="658368">
                  <a:extLst>
                    <a:ext uri="{9D8B030D-6E8A-4147-A177-3AD203B41FA5}">
                      <a16:colId xmlns:a16="http://schemas.microsoft.com/office/drawing/2014/main" val="93287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7309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Tiếng Việt - 2025-09-25 17:06:22</a:t>
                      </a:r>
                      <a:r>
                        <a:rPr kumimoji="0" lang="en-US" sz="1000" b="0" i="0" u="none" strike="noStrike" kern="1200" cap="none" spc="0" normalizeH="0" baseline="0" noProof="0">
                          <a:ln>
                            <a:noFill/>
                          </a:ln>
                          <a:solidFill>
                            <a:prstClr val="black"/>
                          </a:solidFill>
                          <a:effectLst/>
                          <a:uLnTx/>
                          <a:uFillTx/>
                          <a:latin typeface="Calibri"/>
                          <a:ea typeface="+mn-ea"/>
                          <a:cs typeface="+mn-cs"/>
                        </a:rPr>
                        <a:t>
 TT. Pháp Macron: "Châu Âu nên củng cố vị thế để không bị xem là bên yếu thế!"</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https://quintly-eu-image-storage.s3.amazonaws.com/bd4b5f684d5b53e01287ef68c176d9eb/08631a7aa8e1d14517cf2d2cfc73b66a.jpg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13855</a:t>
                      </a:r>
                    </a:p>
                  </a:txBody>
                  <a:tcPr/>
                </a:tc>
                <a:extLst>
                  <a:ext uri="{0D108BD9-81ED-4DB2-BD59-A6C34878D82A}">
                    <a16:rowId xmlns:a16="http://schemas.microsoft.com/office/drawing/2014/main" val="578063830"/>
                  </a:ext>
                </a:extLst>
              </a:tr>
            </a:tbl>
          </a:graphicData>
        </a:graphic>
      </p:graphicFrame>
      <p:sp>
        <p:nvSpPr>
          <p:cNvPr id="4" name="Text Placeholder 3">
            <a:extLst>
              <a:ext uri="{FF2B5EF4-FFF2-40B4-BE49-F238E27FC236}">
                <a16:creationId xmlns:a16="http://schemas.microsoft.com/office/drawing/2014/main" id="{EF5B8E0F-E002-45FA-AD2D-5ABE6B43BDE4}"/>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2005093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7C86-50EF-4F1C-B476-569FFEED6FEF}"/>
              </a:ext>
            </a:extLst>
          </p:cNvPr>
          <p:cNvSpPr>
            <a:spLocks noGrp="1"/>
          </p:cNvSpPr>
          <p:nvPr>
            <p:ph type="title"/>
          </p:nvPr>
        </p:nvSpPr>
        <p:spPr/>
        <p:txBody>
          <a:bodyPr/>
          <a:lstStyle/>
          <a:p>
            <a:r>
              <a:rPr lang="en-US"/>
              <a:t>Overall 20250616BT_All Videos Table V2 | 2 groups - 3 of 18</a:t>
            </a:r>
          </a:p>
        </p:txBody>
      </p:sp>
      <p:graphicFrame>
        <p:nvGraphicFramePr>
          <p:cNvPr id="5" name="Table Placeholder 4">
            <a:extLst>
              <a:ext uri="{FF2B5EF4-FFF2-40B4-BE49-F238E27FC236}">
                <a16:creationId xmlns:a16="http://schemas.microsoft.com/office/drawing/2014/main" id="{A603AEE8-4662-40D8-8FEA-4919548E531F}"/>
              </a:ext>
            </a:extLst>
          </p:cNvPr>
          <p:cNvGraphicFramePr>
            <a:graphicFrameLocks noGrp="1"/>
          </p:cNvGraphicFramePr>
          <p:nvPr>
            <p:ph type="tbl" sz="quarter" idx="13"/>
            <p:extLst>
              <p:ext uri="{D42A27DB-BD31-4B8C-83A1-F6EECF244321}">
                <p14:modId xmlns:p14="http://schemas.microsoft.com/office/powerpoint/2010/main" val="724777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2692505"/>
                    </a:ext>
                  </a:extLst>
                </a:gridCol>
                <a:gridCol w="1234440">
                  <a:extLst>
                    <a:ext uri="{9D8B030D-6E8A-4147-A177-3AD203B41FA5}">
                      <a16:colId xmlns:a16="http://schemas.microsoft.com/office/drawing/2014/main" val="3198666165"/>
                    </a:ext>
                  </a:extLst>
                </a:gridCol>
                <a:gridCol w="1892808">
                  <a:extLst>
                    <a:ext uri="{9D8B030D-6E8A-4147-A177-3AD203B41FA5}">
                      <a16:colId xmlns:a16="http://schemas.microsoft.com/office/drawing/2014/main" val="147396029"/>
                    </a:ext>
                  </a:extLst>
                </a:gridCol>
                <a:gridCol w="658368">
                  <a:extLst>
                    <a:ext uri="{9D8B030D-6E8A-4147-A177-3AD203B41FA5}">
                      <a16:colId xmlns:a16="http://schemas.microsoft.com/office/drawing/2014/main" val="3537329417"/>
                    </a:ext>
                  </a:extLst>
                </a:gridCol>
                <a:gridCol w="658368">
                  <a:extLst>
                    <a:ext uri="{9D8B030D-6E8A-4147-A177-3AD203B41FA5}">
                      <a16:colId xmlns:a16="http://schemas.microsoft.com/office/drawing/2014/main" val="1414685787"/>
                    </a:ext>
                  </a:extLst>
                </a:gridCol>
                <a:gridCol w="658368">
                  <a:extLst>
                    <a:ext uri="{9D8B030D-6E8A-4147-A177-3AD203B41FA5}">
                      <a16:colId xmlns:a16="http://schemas.microsoft.com/office/drawing/2014/main" val="2171713692"/>
                    </a:ext>
                  </a:extLst>
                </a:gridCol>
                <a:gridCol w="658368">
                  <a:extLst>
                    <a:ext uri="{9D8B030D-6E8A-4147-A177-3AD203B41FA5}">
                      <a16:colId xmlns:a16="http://schemas.microsoft.com/office/drawing/2014/main" val="2957923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832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rfi_br - 2025-09-24 17:32:27</a:t>
                      </a:r>
                      <a:r>
                        <a:rPr kumimoji="0" lang="pt-BR" sz="1000" b="0" i="0" u="none" strike="noStrike" kern="1200" cap="none" spc="0" normalizeH="0" baseline="0" noProof="0">
                          <a:ln>
                            <a:noFill/>
                          </a:ln>
                          <a:solidFill>
                            <a:prstClr val="black"/>
                          </a:solidFill>
                          <a:effectLst/>
                          <a:uLnTx/>
                          <a:uFillTx/>
                          <a:latin typeface="Calibri"/>
                          <a:ea typeface="+mn-ea"/>
                          <a:cs typeface="+mn-cs"/>
                        </a:rPr>
                        <a:t>
 "Você é um grande guerreiro". Foi assim que o presidente francês, Emmanuel Macron parabenizou o líder brasileiro Luiz Inácio Lula da Silva em Nova York. 
Os dois chefes de Estados encontraram rapidamente nos corredores das Nações Unidas logo após discurso de Lula na Assembleia Geral da ONU. 
Mesmo tendo durante alguns instantes, o encontro mostrou a cumplicidade entre os dois presidentes. 
O vídeo, divulgada nas redes socias de Lula, também foi repostado por Macron. 
Acompanhe a atualidade internacional na @rfi_br 
🎥 @ricardostuckert 
.
.
.
#lula #macron #diplomacia #françabrasil #lulanaonu #onu 
@emmanuelmacron @lulaoficial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https://quintly-eu-image-storage.s3.amazonaws.com/d917f81d333d1fbb43a2bde93f319da9/1330a2e0b3c151e9fa2013fb80724523.jpg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8442</a:t>
                      </a:r>
                    </a:p>
                  </a:txBody>
                  <a:tcPr/>
                </a:tc>
                <a:extLst>
                  <a:ext uri="{0D108BD9-81ED-4DB2-BD59-A6C34878D82A}">
                    <a16:rowId xmlns:a16="http://schemas.microsoft.com/office/drawing/2014/main" val="55825639"/>
                  </a:ext>
                </a:extLst>
              </a:tr>
            </a:tbl>
          </a:graphicData>
        </a:graphic>
      </p:graphicFrame>
      <p:sp>
        <p:nvSpPr>
          <p:cNvPr id="4" name="Text Placeholder 3">
            <a:extLst>
              <a:ext uri="{FF2B5EF4-FFF2-40B4-BE49-F238E27FC236}">
                <a16:creationId xmlns:a16="http://schemas.microsoft.com/office/drawing/2014/main" id="{7EEC82A1-BBB2-4D18-84F6-A4B2B49C63B5}"/>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4036165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D822D-B59A-48E7-A326-2D542EC3B0C7}"/>
              </a:ext>
            </a:extLst>
          </p:cNvPr>
          <p:cNvSpPr>
            <a:spLocks noGrp="1"/>
          </p:cNvSpPr>
          <p:nvPr>
            <p:ph type="title"/>
          </p:nvPr>
        </p:nvSpPr>
        <p:spPr/>
        <p:txBody>
          <a:bodyPr/>
          <a:lstStyle/>
          <a:p>
            <a:r>
              <a:rPr lang="en-US"/>
              <a:t>Overall 20250616BT_All Videos Table V2 | 2 groups - 4 of 18</a:t>
            </a:r>
          </a:p>
        </p:txBody>
      </p:sp>
      <p:graphicFrame>
        <p:nvGraphicFramePr>
          <p:cNvPr id="5" name="Table Placeholder 4">
            <a:extLst>
              <a:ext uri="{FF2B5EF4-FFF2-40B4-BE49-F238E27FC236}">
                <a16:creationId xmlns:a16="http://schemas.microsoft.com/office/drawing/2014/main" id="{4EB58813-A077-4E42-8E78-94C5D76E7DE1}"/>
              </a:ext>
            </a:extLst>
          </p:cNvPr>
          <p:cNvGraphicFramePr>
            <a:graphicFrameLocks noGrp="1"/>
          </p:cNvGraphicFramePr>
          <p:nvPr>
            <p:ph type="tbl" sz="quarter" idx="13"/>
            <p:extLst>
              <p:ext uri="{D42A27DB-BD31-4B8C-83A1-F6EECF244321}">
                <p14:modId xmlns:p14="http://schemas.microsoft.com/office/powerpoint/2010/main" val="377961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42711996"/>
                    </a:ext>
                  </a:extLst>
                </a:gridCol>
                <a:gridCol w="1234440">
                  <a:extLst>
                    <a:ext uri="{9D8B030D-6E8A-4147-A177-3AD203B41FA5}">
                      <a16:colId xmlns:a16="http://schemas.microsoft.com/office/drawing/2014/main" val="272825492"/>
                    </a:ext>
                  </a:extLst>
                </a:gridCol>
                <a:gridCol w="1892808">
                  <a:extLst>
                    <a:ext uri="{9D8B030D-6E8A-4147-A177-3AD203B41FA5}">
                      <a16:colId xmlns:a16="http://schemas.microsoft.com/office/drawing/2014/main" val="2173585175"/>
                    </a:ext>
                  </a:extLst>
                </a:gridCol>
                <a:gridCol w="658368">
                  <a:extLst>
                    <a:ext uri="{9D8B030D-6E8A-4147-A177-3AD203B41FA5}">
                      <a16:colId xmlns:a16="http://schemas.microsoft.com/office/drawing/2014/main" val="1162309792"/>
                    </a:ext>
                  </a:extLst>
                </a:gridCol>
                <a:gridCol w="658368">
                  <a:extLst>
                    <a:ext uri="{9D8B030D-6E8A-4147-A177-3AD203B41FA5}">
                      <a16:colId xmlns:a16="http://schemas.microsoft.com/office/drawing/2014/main" val="3270941906"/>
                    </a:ext>
                  </a:extLst>
                </a:gridCol>
                <a:gridCol w="658368">
                  <a:extLst>
                    <a:ext uri="{9D8B030D-6E8A-4147-A177-3AD203B41FA5}">
                      <a16:colId xmlns:a16="http://schemas.microsoft.com/office/drawing/2014/main" val="578528465"/>
                    </a:ext>
                  </a:extLst>
                </a:gridCol>
                <a:gridCol w="658368">
                  <a:extLst>
                    <a:ext uri="{9D8B030D-6E8A-4147-A177-3AD203B41FA5}">
                      <a16:colId xmlns:a16="http://schemas.microsoft.com/office/drawing/2014/main" val="970421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8308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Calibri"/>
                          <a:ea typeface="宋体" panose="02010600030101010101" pitchFamily="2" charset="-122"/>
                          <a:cs typeface="+mn-cs"/>
                        </a:rPr>
                        <a:t>Twitter Own Tweets@RFI_Cn - 2025-09-24 17:08:52</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9</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月</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24</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号巴黎午间新闻</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1/2 :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泽连斯基：特朗普能改变习近平对俄侵略战争的立场</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俄回应特朗普称乌克兰能收复全部领土讲话</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马克龙</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VS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特朗普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只有终止加沙战争才能赢诺贝尔奖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pic.x.com/lQ8M5A02RG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https://pbs.twimg.com/amplify_video_thumb/1970867887373000704/img/OLIJae_r0ppcuDF5.jpg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7754</a:t>
                      </a:r>
                    </a:p>
                  </a:txBody>
                  <a:tcPr/>
                </a:tc>
                <a:extLst>
                  <a:ext uri="{0D108BD9-81ED-4DB2-BD59-A6C34878D82A}">
                    <a16:rowId xmlns:a16="http://schemas.microsoft.com/office/drawing/2014/main" val="26168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- 2025-09-25 04:43:15</a:t>
                      </a:r>
                      <a:r>
                        <a:rPr kumimoji="0" lang="az-Cyrl-AZ" sz="1000" b="0" i="0" u="none" strike="noStrike" kern="1200" cap="none" spc="0" normalizeH="0" baseline="0" noProof="0">
                          <a:ln>
                            <a:noFill/>
                          </a:ln>
                          <a:solidFill>
                            <a:prstClr val="black"/>
                          </a:solidFill>
                          <a:effectLst/>
                          <a:uLnTx/>
                          <a:uFillTx/>
                          <a:latin typeface="Calibri"/>
                          <a:ea typeface="+mn-ea"/>
                          <a:cs typeface="+mn-cs"/>
                        </a:rPr>
                        <a:t>
 «Засудження» та «занепокоєння» НАТО</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https://quintly-eu-image-storage.s3.amazonaws.com/f7ef8ece4fd6831e3a1a864903c87812/173fe750fc3523e804ab62988d5a909f.jpg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7012</a:t>
                      </a:r>
                    </a:p>
                  </a:txBody>
                  <a:tcPr/>
                </a:tc>
                <a:extLst>
                  <a:ext uri="{0D108BD9-81ED-4DB2-BD59-A6C34878D82A}">
                    <a16:rowId xmlns:a16="http://schemas.microsoft.com/office/drawing/2014/main" val="3390360826"/>
                  </a:ext>
                </a:extLst>
              </a:tr>
            </a:tbl>
          </a:graphicData>
        </a:graphic>
      </p:graphicFrame>
      <p:sp>
        <p:nvSpPr>
          <p:cNvPr id="4" name="Text Placeholder 3">
            <a:extLst>
              <a:ext uri="{FF2B5EF4-FFF2-40B4-BE49-F238E27FC236}">
                <a16:creationId xmlns:a16="http://schemas.microsoft.com/office/drawing/2014/main" id="{2544B34B-287F-460E-84B5-1D6CC7EDFC8E}"/>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1364536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B4F87-6FA0-4CD6-AE9E-0399EBEC1BAE}"/>
              </a:ext>
            </a:extLst>
          </p:cNvPr>
          <p:cNvSpPr>
            <a:spLocks noGrp="1"/>
          </p:cNvSpPr>
          <p:nvPr>
            <p:ph type="title"/>
          </p:nvPr>
        </p:nvSpPr>
        <p:spPr/>
        <p:txBody>
          <a:bodyPr/>
          <a:lstStyle/>
          <a:p>
            <a:r>
              <a:rPr lang="en-US"/>
              <a:t>Overall 20250616BT_All Videos Table V2 | 2 groups - 5 of 18</a:t>
            </a:r>
          </a:p>
        </p:txBody>
      </p:sp>
      <p:graphicFrame>
        <p:nvGraphicFramePr>
          <p:cNvPr id="5" name="Table Placeholder 4">
            <a:extLst>
              <a:ext uri="{FF2B5EF4-FFF2-40B4-BE49-F238E27FC236}">
                <a16:creationId xmlns:a16="http://schemas.microsoft.com/office/drawing/2014/main" id="{70928BC4-100A-4D2F-B65F-5D6A7600D9A6}"/>
              </a:ext>
            </a:extLst>
          </p:cNvPr>
          <p:cNvGraphicFramePr>
            <a:graphicFrameLocks noGrp="1"/>
          </p:cNvGraphicFramePr>
          <p:nvPr>
            <p:ph type="tbl" sz="quarter" idx="13"/>
            <p:extLst>
              <p:ext uri="{D42A27DB-BD31-4B8C-83A1-F6EECF244321}">
                <p14:modId xmlns:p14="http://schemas.microsoft.com/office/powerpoint/2010/main" val="297468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36246027"/>
                    </a:ext>
                  </a:extLst>
                </a:gridCol>
                <a:gridCol w="1234440">
                  <a:extLst>
                    <a:ext uri="{9D8B030D-6E8A-4147-A177-3AD203B41FA5}">
                      <a16:colId xmlns:a16="http://schemas.microsoft.com/office/drawing/2014/main" val="3067935612"/>
                    </a:ext>
                  </a:extLst>
                </a:gridCol>
                <a:gridCol w="1892808">
                  <a:extLst>
                    <a:ext uri="{9D8B030D-6E8A-4147-A177-3AD203B41FA5}">
                      <a16:colId xmlns:a16="http://schemas.microsoft.com/office/drawing/2014/main" val="1928636263"/>
                    </a:ext>
                  </a:extLst>
                </a:gridCol>
                <a:gridCol w="658368">
                  <a:extLst>
                    <a:ext uri="{9D8B030D-6E8A-4147-A177-3AD203B41FA5}">
                      <a16:colId xmlns:a16="http://schemas.microsoft.com/office/drawing/2014/main" val="1000412551"/>
                    </a:ext>
                  </a:extLst>
                </a:gridCol>
                <a:gridCol w="658368">
                  <a:extLst>
                    <a:ext uri="{9D8B030D-6E8A-4147-A177-3AD203B41FA5}">
                      <a16:colId xmlns:a16="http://schemas.microsoft.com/office/drawing/2014/main" val="943453908"/>
                    </a:ext>
                  </a:extLst>
                </a:gridCol>
                <a:gridCol w="658368">
                  <a:extLst>
                    <a:ext uri="{9D8B030D-6E8A-4147-A177-3AD203B41FA5}">
                      <a16:colId xmlns:a16="http://schemas.microsoft.com/office/drawing/2014/main" val="275141481"/>
                    </a:ext>
                  </a:extLst>
                </a:gridCol>
                <a:gridCol w="658368">
                  <a:extLst>
                    <a:ext uri="{9D8B030D-6E8A-4147-A177-3AD203B41FA5}">
                      <a16:colId xmlns:a16="http://schemas.microsoft.com/office/drawing/2014/main" val="106670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8409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rfi_uk - 2025-09-25 04:48:04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Засудження» та «занепокоєння» НАТО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Ексклюзивне інтервʼю з президентом Еммануелем Макроном дивіться на сайті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лінк у шапці ⤴️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https://quintly-eu-image-storage.s3.amazonaws.com/923e3b2f97b91e97743ec1c580ba5123/81c5860b63448925a99d4e51962d0702.jpg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4883</a:t>
                      </a:r>
                    </a:p>
                  </a:txBody>
                  <a:tcPr/>
                </a:tc>
                <a:extLst>
                  <a:ext uri="{0D108BD9-81ED-4DB2-BD59-A6C34878D82A}">
                    <a16:rowId xmlns:a16="http://schemas.microsoft.com/office/drawing/2014/main" val="401761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Calibri"/>
                          <a:ea typeface="宋体" panose="02010600030101010101" pitchFamily="2" charset="-122"/>
                          <a:cs typeface="+mn-cs"/>
                        </a:rPr>
                        <a:t>Twitter Own Tweets@RFI_Cn - 2025-09-25 18:45:07</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9</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月</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25</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号巴黎午间新闻</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2/2</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：韩国估计朝鲜有两吨高纯浓缩铀</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中国宣布朝鲜外务相本周访华</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中国无人机专家与受制裁的俄武器制造商合作</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丹麦指来历不明无人机再入境系“专业人士”实施的“系统性”威胁</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马克龙宣布刚果金东部人道大会</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10</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月在巴黎举行</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法国新政府组阁将打破时间最长纪录</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萨科齐“利比亚案”宣判撤销腐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pic.x.com/MyjdBM7yIA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https://pbs.twimg.com/amplify_video_thumb/1971254466520223744/img/ojVyCGSaE1nAVm0x.jpg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3017</a:t>
                      </a:r>
                    </a:p>
                  </a:txBody>
                  <a:tcPr/>
                </a:tc>
                <a:extLst>
                  <a:ext uri="{0D108BD9-81ED-4DB2-BD59-A6C34878D82A}">
                    <a16:rowId xmlns:a16="http://schemas.microsoft.com/office/drawing/2014/main" val="1808777998"/>
                  </a:ext>
                </a:extLst>
              </a:tr>
            </a:tbl>
          </a:graphicData>
        </a:graphic>
      </p:graphicFrame>
      <p:sp>
        <p:nvSpPr>
          <p:cNvPr id="4" name="Text Placeholder 3">
            <a:extLst>
              <a:ext uri="{FF2B5EF4-FFF2-40B4-BE49-F238E27FC236}">
                <a16:creationId xmlns:a16="http://schemas.microsoft.com/office/drawing/2014/main" id="{8C2AAB2F-4D63-41A8-884C-8C2E5F7AD45C}"/>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2950171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94D9F-DAEA-4F4F-B740-0BEEDB335702}"/>
              </a:ext>
            </a:extLst>
          </p:cNvPr>
          <p:cNvSpPr>
            <a:spLocks noGrp="1"/>
          </p:cNvSpPr>
          <p:nvPr>
            <p:ph type="title"/>
          </p:nvPr>
        </p:nvSpPr>
        <p:spPr/>
        <p:txBody>
          <a:bodyPr/>
          <a:lstStyle/>
          <a:p>
            <a:r>
              <a:rPr lang="en-US"/>
              <a:t>Overall 20250616BT_All Videos Table V2 | 2 groups - 6 of 18</a:t>
            </a:r>
          </a:p>
        </p:txBody>
      </p:sp>
      <p:graphicFrame>
        <p:nvGraphicFramePr>
          <p:cNvPr id="5" name="Table Placeholder 4">
            <a:extLst>
              <a:ext uri="{FF2B5EF4-FFF2-40B4-BE49-F238E27FC236}">
                <a16:creationId xmlns:a16="http://schemas.microsoft.com/office/drawing/2014/main" id="{F4524541-38F2-42F0-AC54-1DD54BBA2438}"/>
              </a:ext>
            </a:extLst>
          </p:cNvPr>
          <p:cNvGraphicFramePr>
            <a:graphicFrameLocks noGrp="1"/>
          </p:cNvGraphicFramePr>
          <p:nvPr>
            <p:ph type="tbl" sz="quarter" idx="13"/>
            <p:extLst>
              <p:ext uri="{D42A27DB-BD31-4B8C-83A1-F6EECF244321}">
                <p14:modId xmlns:p14="http://schemas.microsoft.com/office/powerpoint/2010/main" val="245067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4229787"/>
                    </a:ext>
                  </a:extLst>
                </a:gridCol>
                <a:gridCol w="1234440">
                  <a:extLst>
                    <a:ext uri="{9D8B030D-6E8A-4147-A177-3AD203B41FA5}">
                      <a16:colId xmlns:a16="http://schemas.microsoft.com/office/drawing/2014/main" val="1390886291"/>
                    </a:ext>
                  </a:extLst>
                </a:gridCol>
                <a:gridCol w="1892808">
                  <a:extLst>
                    <a:ext uri="{9D8B030D-6E8A-4147-A177-3AD203B41FA5}">
                      <a16:colId xmlns:a16="http://schemas.microsoft.com/office/drawing/2014/main" val="98420509"/>
                    </a:ext>
                  </a:extLst>
                </a:gridCol>
                <a:gridCol w="658368">
                  <a:extLst>
                    <a:ext uri="{9D8B030D-6E8A-4147-A177-3AD203B41FA5}">
                      <a16:colId xmlns:a16="http://schemas.microsoft.com/office/drawing/2014/main" val="3513999339"/>
                    </a:ext>
                  </a:extLst>
                </a:gridCol>
                <a:gridCol w="658368">
                  <a:extLst>
                    <a:ext uri="{9D8B030D-6E8A-4147-A177-3AD203B41FA5}">
                      <a16:colId xmlns:a16="http://schemas.microsoft.com/office/drawing/2014/main" val="1742588752"/>
                    </a:ext>
                  </a:extLst>
                </a:gridCol>
                <a:gridCol w="658368">
                  <a:extLst>
                    <a:ext uri="{9D8B030D-6E8A-4147-A177-3AD203B41FA5}">
                      <a16:colId xmlns:a16="http://schemas.microsoft.com/office/drawing/2014/main" val="2010619420"/>
                    </a:ext>
                  </a:extLst>
                </a:gridCol>
                <a:gridCol w="658368">
                  <a:extLst>
                    <a:ext uri="{9D8B030D-6E8A-4147-A177-3AD203B41FA5}">
                      <a16:colId xmlns:a16="http://schemas.microsoft.com/office/drawing/2014/main" val="15649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4394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rfi_br - 2025-09-24 21:29:55</a:t>
                      </a:r>
                      <a:r>
                        <a:rPr kumimoji="0" lang="pt-BR" sz="1000" b="0" i="0" u="none" strike="noStrike" kern="1200" cap="none" spc="0" normalizeH="0" baseline="0" noProof="0">
                          <a:ln>
                            <a:noFill/>
                          </a:ln>
                          <a:solidFill>
                            <a:prstClr val="black"/>
                          </a:solidFill>
                          <a:effectLst/>
                          <a:uLnTx/>
                          <a:uFillTx/>
                          <a:latin typeface="Calibri"/>
                          <a:ea typeface="+mn-ea"/>
                          <a:cs typeface="+mn-cs"/>
                        </a:rPr>
                        <a:t>
 Em entrevista exclusiva à RFI e à France 24 nesta quarta-feira (24), às margens da Assembleia Geral da ONU em Nova York, o presidente francês Emmanuel Macron comentou a decisão de reconhecer um Estado Palestino.
O presidente francês admitiu que o fato de uma dezena de países reconhecerem um Estado Palestino não tem impactos diretos na guerra nem efeitos práticos imediatos na vida dos palestinos. 
Mas, para ele, o ato não é uma finalidade. “Não é apenas um reconhecimento que colocamos na mesa, é um plano abrangente de paz e segurança para todos”, afirmou.
Saiba mais com a @rfi_br 
Link na bio. 
.
.
.
#macron #palestina #estadopalestino #orientemedio @emmanuelmacron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https://quintly-eu-image-storage.s3.amazonaws.com/d917f81d333d1fbb43a2bde93f319da9/4f4b4212c8ff1943c2bbae2077968736.jpg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a:t>
                      </a:r>
                    </a:p>
                  </a:txBody>
                  <a:tcPr/>
                </a:tc>
                <a:extLst>
                  <a:ext uri="{0D108BD9-81ED-4DB2-BD59-A6C34878D82A}">
                    <a16:rowId xmlns:a16="http://schemas.microsoft.com/office/drawing/2014/main" val="804943387"/>
                  </a:ext>
                </a:extLst>
              </a:tr>
            </a:tbl>
          </a:graphicData>
        </a:graphic>
      </p:graphicFrame>
      <p:sp>
        <p:nvSpPr>
          <p:cNvPr id="4" name="Text Placeholder 3">
            <a:extLst>
              <a:ext uri="{FF2B5EF4-FFF2-40B4-BE49-F238E27FC236}">
                <a16:creationId xmlns:a16="http://schemas.microsoft.com/office/drawing/2014/main" id="{CE8DD72E-441E-432C-83FB-B3BBFDC47A2D}"/>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2149084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732B-D51B-4F80-86B4-7F4D08E8B601}"/>
              </a:ext>
            </a:extLst>
          </p:cNvPr>
          <p:cNvSpPr>
            <a:spLocks noGrp="1"/>
          </p:cNvSpPr>
          <p:nvPr>
            <p:ph type="title"/>
          </p:nvPr>
        </p:nvSpPr>
        <p:spPr/>
        <p:txBody>
          <a:bodyPr/>
          <a:lstStyle/>
          <a:p>
            <a:r>
              <a:rPr lang="en-US"/>
              <a:t>Overall 20250616BT_All Videos Table V2 | 2 groups - 7 of 18</a:t>
            </a:r>
          </a:p>
        </p:txBody>
      </p:sp>
      <p:graphicFrame>
        <p:nvGraphicFramePr>
          <p:cNvPr id="5" name="Table Placeholder 4">
            <a:extLst>
              <a:ext uri="{FF2B5EF4-FFF2-40B4-BE49-F238E27FC236}">
                <a16:creationId xmlns:a16="http://schemas.microsoft.com/office/drawing/2014/main" id="{F570CD62-76F5-4904-B7DE-5120EDDAB1ED}"/>
              </a:ext>
            </a:extLst>
          </p:cNvPr>
          <p:cNvGraphicFramePr>
            <a:graphicFrameLocks noGrp="1"/>
          </p:cNvGraphicFramePr>
          <p:nvPr>
            <p:ph type="tbl" sz="quarter" idx="13"/>
            <p:extLst>
              <p:ext uri="{D42A27DB-BD31-4B8C-83A1-F6EECF244321}">
                <p14:modId xmlns:p14="http://schemas.microsoft.com/office/powerpoint/2010/main" val="412008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9767386"/>
                    </a:ext>
                  </a:extLst>
                </a:gridCol>
                <a:gridCol w="1234440">
                  <a:extLst>
                    <a:ext uri="{9D8B030D-6E8A-4147-A177-3AD203B41FA5}">
                      <a16:colId xmlns:a16="http://schemas.microsoft.com/office/drawing/2014/main" val="3875588227"/>
                    </a:ext>
                  </a:extLst>
                </a:gridCol>
                <a:gridCol w="1892808">
                  <a:extLst>
                    <a:ext uri="{9D8B030D-6E8A-4147-A177-3AD203B41FA5}">
                      <a16:colId xmlns:a16="http://schemas.microsoft.com/office/drawing/2014/main" val="2051230771"/>
                    </a:ext>
                  </a:extLst>
                </a:gridCol>
                <a:gridCol w="658368">
                  <a:extLst>
                    <a:ext uri="{9D8B030D-6E8A-4147-A177-3AD203B41FA5}">
                      <a16:colId xmlns:a16="http://schemas.microsoft.com/office/drawing/2014/main" val="1618830807"/>
                    </a:ext>
                  </a:extLst>
                </a:gridCol>
                <a:gridCol w="658368">
                  <a:extLst>
                    <a:ext uri="{9D8B030D-6E8A-4147-A177-3AD203B41FA5}">
                      <a16:colId xmlns:a16="http://schemas.microsoft.com/office/drawing/2014/main" val="705198947"/>
                    </a:ext>
                  </a:extLst>
                </a:gridCol>
                <a:gridCol w="658368">
                  <a:extLst>
                    <a:ext uri="{9D8B030D-6E8A-4147-A177-3AD203B41FA5}">
                      <a16:colId xmlns:a16="http://schemas.microsoft.com/office/drawing/2014/main" val="2456543022"/>
                    </a:ext>
                  </a:extLst>
                </a:gridCol>
                <a:gridCol w="658368">
                  <a:extLst>
                    <a:ext uri="{9D8B030D-6E8A-4147-A177-3AD203B41FA5}">
                      <a16:colId xmlns:a16="http://schemas.microsoft.com/office/drawing/2014/main" val="1630053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288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@rfi_sw - 2025-09-24 05:37:35</a:t>
                      </a:r>
                      <a:r>
                        <a:rPr kumimoji="0" lang="en-US" sz="1000" b="0" i="0" u="none" strike="noStrike" kern="1200" cap="none" spc="0" normalizeH="0" baseline="0" noProof="0">
                          <a:ln>
                            <a:noFill/>
                          </a:ln>
                          <a:solidFill>
                            <a:prstClr val="black"/>
                          </a:solidFill>
                          <a:effectLst/>
                          <a:uLnTx/>
                          <a:uFillTx/>
                          <a:latin typeface="Calibri"/>
                          <a:ea typeface="+mn-ea"/>
                          <a:cs typeface="+mn-cs"/>
                        </a:rPr>
                        <a:t>
 Rais wa Ufaransa Emmanuel Macron hapo jana alilazimika kumpigia simu mwenzake wa Marekani Donald Trump baada ya gari lake kuzuiwa na polisi barabarani jijini New York kunakofanyika Mkutano mkuu wa Umoja wa Mataifa ambapo viongozi wa dunia wanahudhuria. Kwa mujibu wa maofisa wa polisi Jijini New York, walizuia gari la Macron kutoa nafasi kwa msafara wa Rais wa Marekani Donald Trump kupita. Ujumbe wa Rais wa Uturuki Recep Tayyip Erdoğan nao pia ulizuiliwa na polisi ambapo Erdogan alilazimilka kusubiri kwa muda kando ya barabara. #Macron #NewYork#Unga #erdogan 🎥Reuters/ 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coyTAJsbSA3FiI0DaifCBwWUZMAO7EkKAB7BW~tplv-tiktokx-cropcenter-q:300:400:q72.jpeg?dr=9232&amp;refresh_token=5dfef8be&amp;x-expires=1758967200&amp;x-signature=M5s1rXo9tvzMJalAyFRrt3B0chQ%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extLst>
                  <a:ext uri="{0D108BD9-81ED-4DB2-BD59-A6C34878D82A}">
                    <a16:rowId xmlns:a16="http://schemas.microsoft.com/office/drawing/2014/main" val="2304280032"/>
                  </a:ext>
                </a:extLst>
              </a:tr>
            </a:tbl>
          </a:graphicData>
        </a:graphic>
      </p:graphicFrame>
      <p:sp>
        <p:nvSpPr>
          <p:cNvPr id="4" name="Text Placeholder 3">
            <a:extLst>
              <a:ext uri="{FF2B5EF4-FFF2-40B4-BE49-F238E27FC236}">
                <a16:creationId xmlns:a16="http://schemas.microsoft.com/office/drawing/2014/main" id="{B9511D37-A366-4608-89DB-086756859B91}"/>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906642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32BC5-2065-4851-BFC2-8C186DD6891C}"/>
              </a:ext>
            </a:extLst>
          </p:cNvPr>
          <p:cNvSpPr>
            <a:spLocks noGrp="1"/>
          </p:cNvSpPr>
          <p:nvPr>
            <p:ph type="title"/>
          </p:nvPr>
        </p:nvSpPr>
        <p:spPr/>
        <p:txBody>
          <a:bodyPr/>
          <a:lstStyle/>
          <a:p>
            <a:r>
              <a:rPr lang="en-US"/>
              <a:t>Overall 20250616BT_All Videos Table V2 | 2 groups - 8 of 18</a:t>
            </a:r>
          </a:p>
        </p:txBody>
      </p:sp>
      <p:graphicFrame>
        <p:nvGraphicFramePr>
          <p:cNvPr id="5" name="Table Placeholder 4">
            <a:extLst>
              <a:ext uri="{FF2B5EF4-FFF2-40B4-BE49-F238E27FC236}">
                <a16:creationId xmlns:a16="http://schemas.microsoft.com/office/drawing/2014/main" id="{4E74E705-4486-4801-BDA8-83F9E43039F7}"/>
              </a:ext>
            </a:extLst>
          </p:cNvPr>
          <p:cNvGraphicFramePr>
            <a:graphicFrameLocks noGrp="1"/>
          </p:cNvGraphicFramePr>
          <p:nvPr>
            <p:ph type="tbl" sz="quarter" idx="13"/>
            <p:extLst>
              <p:ext uri="{D42A27DB-BD31-4B8C-83A1-F6EECF244321}">
                <p14:modId xmlns:p14="http://schemas.microsoft.com/office/powerpoint/2010/main" val="3502273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00212183"/>
                    </a:ext>
                  </a:extLst>
                </a:gridCol>
                <a:gridCol w="1234440">
                  <a:extLst>
                    <a:ext uri="{9D8B030D-6E8A-4147-A177-3AD203B41FA5}">
                      <a16:colId xmlns:a16="http://schemas.microsoft.com/office/drawing/2014/main" val="2672977588"/>
                    </a:ext>
                  </a:extLst>
                </a:gridCol>
                <a:gridCol w="1892808">
                  <a:extLst>
                    <a:ext uri="{9D8B030D-6E8A-4147-A177-3AD203B41FA5}">
                      <a16:colId xmlns:a16="http://schemas.microsoft.com/office/drawing/2014/main" val="3833498978"/>
                    </a:ext>
                  </a:extLst>
                </a:gridCol>
                <a:gridCol w="658368">
                  <a:extLst>
                    <a:ext uri="{9D8B030D-6E8A-4147-A177-3AD203B41FA5}">
                      <a16:colId xmlns:a16="http://schemas.microsoft.com/office/drawing/2014/main" val="349094683"/>
                    </a:ext>
                  </a:extLst>
                </a:gridCol>
                <a:gridCol w="658368">
                  <a:extLst>
                    <a:ext uri="{9D8B030D-6E8A-4147-A177-3AD203B41FA5}">
                      <a16:colId xmlns:a16="http://schemas.microsoft.com/office/drawing/2014/main" val="1327190389"/>
                    </a:ext>
                  </a:extLst>
                </a:gridCol>
                <a:gridCol w="658368">
                  <a:extLst>
                    <a:ext uri="{9D8B030D-6E8A-4147-A177-3AD203B41FA5}">
                      <a16:colId xmlns:a16="http://schemas.microsoft.com/office/drawing/2014/main" val="2275452511"/>
                    </a:ext>
                  </a:extLst>
                </a:gridCol>
                <a:gridCol w="658368">
                  <a:extLst>
                    <a:ext uri="{9D8B030D-6E8A-4147-A177-3AD203B41FA5}">
                      <a16:colId xmlns:a16="http://schemas.microsoft.com/office/drawing/2014/main" val="1042350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2619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Mandenkan - 2025-09-25 14:25:57</a:t>
                      </a:r>
                      <a:r>
                        <a:rPr kumimoji="0" lang="en-US" sz="1000" b="0" i="0" u="none" strike="noStrike" kern="1200" cap="none" spc="0" normalizeH="0" baseline="0" noProof="0">
                          <a:ln>
                            <a:noFill/>
                          </a:ln>
                          <a:solidFill>
                            <a:prstClr val="black"/>
                          </a:solidFill>
                          <a:effectLst/>
                          <a:uLnTx/>
                          <a:uFillTx/>
                          <a:latin typeface="Calibri"/>
                          <a:ea typeface="+mn-ea"/>
                          <a:cs typeface="+mn-cs"/>
                        </a:rPr>
                        <a:t>
 Emmanuel Macron ni RFI ani France 24 ka barosen fandɔ u ka dɛmɛn donni ko ka ɲɛsin Ukraine ma, ani Russie cɛ kɛlɛ 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https://quintly-eu-image-storage.s3.amazonaws.com/a6e6f7cad7e56f0cd84425bf19fb01c6/7b21cda31272c0c0b2b759e6bb00388a.jpg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a:t>
                      </a:r>
                    </a:p>
                  </a:txBody>
                  <a:tcPr/>
                </a:tc>
                <a:extLst>
                  <a:ext uri="{0D108BD9-81ED-4DB2-BD59-A6C34878D82A}">
                    <a16:rowId xmlns:a16="http://schemas.microsoft.com/office/drawing/2014/main" val="239852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rfi_es - 2025-09-24 19:11:12</a:t>
                      </a:r>
                      <a:r>
                        <a:rPr kumimoji="0" lang="es-ES" sz="1000" b="0" i="0" u="none" strike="noStrike" kern="1200" cap="none" spc="0" normalizeH="0" baseline="0" noProof="0">
                          <a:ln>
                            <a:noFill/>
                          </a:ln>
                          <a:solidFill>
                            <a:prstClr val="black"/>
                          </a:solidFill>
                          <a:effectLst/>
                          <a:uLnTx/>
                          <a:uFillTx/>
                          <a:latin typeface="Calibri"/>
                          <a:ea typeface="+mn-ea"/>
                          <a:cs typeface="+mn-cs"/>
                        </a:rPr>
                        <a:t>
 “Es importante mostrar que sabemos tanto proteger a Ucrania, porque está en la vanguardia de nuestra seguridad colectiva, como continuar protegiendo nuestros espacios aéreos”.
Emmanuel Macron 🇫🇷, en conversación con RFI y France 24, aborda el objetivo de Rusia y destaca la importancia de la unidad europea frente a las amenazas.
#EmmanuelMacron #Defensa #Ucrania #OTAN #EspacioAéreo #SolidaridadEuropea #Rusia #Paz #PolíticaInternacional #France24 #RFI #Geopolítica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https://quintly-eu-image-storage.s3.amazonaws.com/41ba70530271e6ffb21342240857814b/2b48f04c9c467bc29e9067518af6f45b.jpg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extLst>
                  <a:ext uri="{0D108BD9-81ED-4DB2-BD59-A6C34878D82A}">
                    <a16:rowId xmlns:a16="http://schemas.microsoft.com/office/drawing/2014/main" val="383582066"/>
                  </a:ext>
                </a:extLst>
              </a:tr>
            </a:tbl>
          </a:graphicData>
        </a:graphic>
      </p:graphicFrame>
      <p:sp>
        <p:nvSpPr>
          <p:cNvPr id="4" name="Text Placeholder 3">
            <a:extLst>
              <a:ext uri="{FF2B5EF4-FFF2-40B4-BE49-F238E27FC236}">
                <a16:creationId xmlns:a16="http://schemas.microsoft.com/office/drawing/2014/main" id="{BF2BC6F5-DD6F-436D-980F-40A14CD5F8E4}"/>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1741989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0EC9-4B37-470B-9BBC-50C628F5011B}"/>
              </a:ext>
            </a:extLst>
          </p:cNvPr>
          <p:cNvSpPr>
            <a:spLocks noGrp="1"/>
          </p:cNvSpPr>
          <p:nvPr>
            <p:ph type="title"/>
          </p:nvPr>
        </p:nvSpPr>
        <p:spPr/>
        <p:txBody>
          <a:bodyPr/>
          <a:lstStyle/>
          <a:p>
            <a:r>
              <a:rPr lang="en-US"/>
              <a:t>Overall 20250616BT_All Videos Table V2 | 2 groups - 9 of 18</a:t>
            </a:r>
          </a:p>
        </p:txBody>
      </p:sp>
      <p:graphicFrame>
        <p:nvGraphicFramePr>
          <p:cNvPr id="5" name="Table Placeholder 4">
            <a:extLst>
              <a:ext uri="{FF2B5EF4-FFF2-40B4-BE49-F238E27FC236}">
                <a16:creationId xmlns:a16="http://schemas.microsoft.com/office/drawing/2014/main" id="{00F2EB19-BCEF-4FB2-83C6-9456DEC7E977}"/>
              </a:ext>
            </a:extLst>
          </p:cNvPr>
          <p:cNvGraphicFramePr>
            <a:graphicFrameLocks noGrp="1"/>
          </p:cNvGraphicFramePr>
          <p:nvPr>
            <p:ph type="tbl" sz="quarter" idx="13"/>
            <p:extLst>
              <p:ext uri="{D42A27DB-BD31-4B8C-83A1-F6EECF244321}">
                <p14:modId xmlns:p14="http://schemas.microsoft.com/office/powerpoint/2010/main" val="187170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69969806"/>
                    </a:ext>
                  </a:extLst>
                </a:gridCol>
                <a:gridCol w="1234440">
                  <a:extLst>
                    <a:ext uri="{9D8B030D-6E8A-4147-A177-3AD203B41FA5}">
                      <a16:colId xmlns:a16="http://schemas.microsoft.com/office/drawing/2014/main" val="3931471658"/>
                    </a:ext>
                  </a:extLst>
                </a:gridCol>
                <a:gridCol w="1892808">
                  <a:extLst>
                    <a:ext uri="{9D8B030D-6E8A-4147-A177-3AD203B41FA5}">
                      <a16:colId xmlns:a16="http://schemas.microsoft.com/office/drawing/2014/main" val="3759929853"/>
                    </a:ext>
                  </a:extLst>
                </a:gridCol>
                <a:gridCol w="658368">
                  <a:extLst>
                    <a:ext uri="{9D8B030D-6E8A-4147-A177-3AD203B41FA5}">
                      <a16:colId xmlns:a16="http://schemas.microsoft.com/office/drawing/2014/main" val="2851865951"/>
                    </a:ext>
                  </a:extLst>
                </a:gridCol>
                <a:gridCol w="658368">
                  <a:extLst>
                    <a:ext uri="{9D8B030D-6E8A-4147-A177-3AD203B41FA5}">
                      <a16:colId xmlns:a16="http://schemas.microsoft.com/office/drawing/2014/main" val="3361295396"/>
                    </a:ext>
                  </a:extLst>
                </a:gridCol>
                <a:gridCol w="658368">
                  <a:extLst>
                    <a:ext uri="{9D8B030D-6E8A-4147-A177-3AD203B41FA5}">
                      <a16:colId xmlns:a16="http://schemas.microsoft.com/office/drawing/2014/main" val="1013708541"/>
                    </a:ext>
                  </a:extLst>
                </a:gridCol>
                <a:gridCol w="658368">
                  <a:extLst>
                    <a:ext uri="{9D8B030D-6E8A-4147-A177-3AD203B41FA5}">
                      <a16:colId xmlns:a16="http://schemas.microsoft.com/office/drawing/2014/main" val="900072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9659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rfi_es - 2025-09-24 21:59:51</a:t>
                      </a:r>
                      <a:r>
                        <a:rPr kumimoji="0" lang="es-ES" sz="1000" b="0" i="0" u="none" strike="noStrike" kern="1200" cap="none" spc="0" normalizeH="0" baseline="0" noProof="0">
                          <a:ln>
                            <a:noFill/>
                          </a:ln>
                          <a:solidFill>
                            <a:prstClr val="black"/>
                          </a:solidFill>
                          <a:effectLst/>
                          <a:uLnTx/>
                          <a:uFillTx/>
                          <a:latin typeface="Calibri"/>
                          <a:ea typeface="+mn-ea"/>
                          <a:cs typeface="+mn-cs"/>
                        </a:rPr>
                        <a:t>
 En entrevista con RFI y France 24, Emmanuel Macron comparte su visión sobre la situación en Medio Oriente y advierte sobre las consecuencias de una posible anexión de Cisjordania por parte de Israel. 
🎥 La entrevista completa en nuestros canales.
#Macron #RFI #France24 #MedioOriente #Cisjordania #Israel #Palestina #EntrevistaExclusiva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https://quintly-eu-image-storage.s3.amazonaws.com/41ba70530271e6ffb21342240857814b/29ed41a9fe873b3d9247ddaeedce4a0e.jpg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extLst>
                  <a:ext uri="{0D108BD9-81ED-4DB2-BD59-A6C34878D82A}">
                    <a16:rowId xmlns:a16="http://schemas.microsoft.com/office/drawing/2014/main" val="261340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Tiếng Việt - 2025-09-25 14:54:45</a:t>
                      </a:r>
                      <a:r>
                        <a:rPr kumimoji="0" lang="en-US" sz="1000" b="0" i="0" u="none" strike="noStrike" kern="1200" cap="none" spc="0" normalizeH="0" baseline="0" noProof="0">
                          <a:ln>
                            <a:noFill/>
                          </a:ln>
                          <a:solidFill>
                            <a:prstClr val="black"/>
                          </a:solidFill>
                          <a:effectLst/>
                          <a:uLnTx/>
                          <a:uFillTx/>
                          <a:latin typeface="Calibri"/>
                          <a:ea typeface="+mn-ea"/>
                          <a:cs typeface="+mn-cs"/>
                        </a:rPr>
                        <a:t>
 RFI Tiếng Việt : Phát thanh ngày 25/09/2025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https://quintly-eu-image-storage.s3.amazonaws.com/bd4b5f684d5b53e01287ef68c176d9eb/80e5567fb5c8acb639423ddb3e7ce0b4.jpg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extLst>
                  <a:ext uri="{0D108BD9-81ED-4DB2-BD59-A6C34878D82A}">
                    <a16:rowId xmlns:a16="http://schemas.microsoft.com/office/drawing/2014/main" val="1747736732"/>
                  </a:ext>
                </a:extLst>
              </a:tr>
            </a:tbl>
          </a:graphicData>
        </a:graphic>
      </p:graphicFrame>
      <p:sp>
        <p:nvSpPr>
          <p:cNvPr id="4" name="Text Placeholder 3">
            <a:extLst>
              <a:ext uri="{FF2B5EF4-FFF2-40B4-BE49-F238E27FC236}">
                <a16:creationId xmlns:a16="http://schemas.microsoft.com/office/drawing/2014/main" id="{2B2CAD18-DAF9-4ECE-AC40-E1E07E153A7B}"/>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1488222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C46B-8748-4B8F-B9FF-49EB4599C57B}"/>
              </a:ext>
            </a:extLst>
          </p:cNvPr>
          <p:cNvSpPr>
            <a:spLocks noGrp="1"/>
          </p:cNvSpPr>
          <p:nvPr>
            <p:ph type="title"/>
          </p:nvPr>
        </p:nvSpPr>
        <p:spPr/>
        <p:txBody>
          <a:bodyPr/>
          <a:lstStyle/>
          <a:p>
            <a:r>
              <a:rPr lang="en-US"/>
              <a:t>Overall 20250616BT_All Videos Table V2 | 2 groups - 10 of 18</a:t>
            </a:r>
          </a:p>
        </p:txBody>
      </p:sp>
      <p:graphicFrame>
        <p:nvGraphicFramePr>
          <p:cNvPr id="5" name="Table Placeholder 4">
            <a:extLst>
              <a:ext uri="{FF2B5EF4-FFF2-40B4-BE49-F238E27FC236}">
                <a16:creationId xmlns:a16="http://schemas.microsoft.com/office/drawing/2014/main" id="{6E6DF823-FCDD-438D-B3F3-1DEEAD383A96}"/>
              </a:ext>
            </a:extLst>
          </p:cNvPr>
          <p:cNvGraphicFramePr>
            <a:graphicFrameLocks noGrp="1"/>
          </p:cNvGraphicFramePr>
          <p:nvPr>
            <p:ph type="tbl" sz="quarter" idx="13"/>
            <p:extLst>
              <p:ext uri="{D42A27DB-BD31-4B8C-83A1-F6EECF244321}">
                <p14:modId xmlns:p14="http://schemas.microsoft.com/office/powerpoint/2010/main" val="956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85868569"/>
                    </a:ext>
                  </a:extLst>
                </a:gridCol>
                <a:gridCol w="1234440">
                  <a:extLst>
                    <a:ext uri="{9D8B030D-6E8A-4147-A177-3AD203B41FA5}">
                      <a16:colId xmlns:a16="http://schemas.microsoft.com/office/drawing/2014/main" val="2812267670"/>
                    </a:ext>
                  </a:extLst>
                </a:gridCol>
                <a:gridCol w="1892808">
                  <a:extLst>
                    <a:ext uri="{9D8B030D-6E8A-4147-A177-3AD203B41FA5}">
                      <a16:colId xmlns:a16="http://schemas.microsoft.com/office/drawing/2014/main" val="3434039493"/>
                    </a:ext>
                  </a:extLst>
                </a:gridCol>
                <a:gridCol w="658368">
                  <a:extLst>
                    <a:ext uri="{9D8B030D-6E8A-4147-A177-3AD203B41FA5}">
                      <a16:colId xmlns:a16="http://schemas.microsoft.com/office/drawing/2014/main" val="2188087786"/>
                    </a:ext>
                  </a:extLst>
                </a:gridCol>
                <a:gridCol w="658368">
                  <a:extLst>
                    <a:ext uri="{9D8B030D-6E8A-4147-A177-3AD203B41FA5}">
                      <a16:colId xmlns:a16="http://schemas.microsoft.com/office/drawing/2014/main" val="1620528384"/>
                    </a:ext>
                  </a:extLst>
                </a:gridCol>
                <a:gridCol w="658368">
                  <a:extLst>
                    <a:ext uri="{9D8B030D-6E8A-4147-A177-3AD203B41FA5}">
                      <a16:colId xmlns:a16="http://schemas.microsoft.com/office/drawing/2014/main" val="22265344"/>
                    </a:ext>
                  </a:extLst>
                </a:gridCol>
                <a:gridCol w="658368">
                  <a:extLst>
                    <a:ext uri="{9D8B030D-6E8A-4147-A177-3AD203B41FA5}">
                      <a16:colId xmlns:a16="http://schemas.microsoft.com/office/drawing/2014/main" val="130461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79908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- 2025-09-25 09:35:15</a:t>
                      </a:r>
                      <a:r>
                        <a:rPr kumimoji="0" lang="az-Cyrl-AZ" sz="1000" b="0" i="0" u="none" strike="noStrike" kern="1200" cap="none" spc="0" normalizeH="0" baseline="0" noProof="0">
                          <a:ln>
                            <a:noFill/>
                          </a:ln>
                          <a:solidFill>
                            <a:prstClr val="black"/>
                          </a:solidFill>
                          <a:effectLst/>
                          <a:uLnTx/>
                          <a:uFillTx/>
                          <a:latin typeface="Calibri"/>
                          <a:ea typeface="+mn-ea"/>
                          <a:cs typeface="+mn-cs"/>
                        </a:rPr>
                        <a:t>
 Зеленський та Макрон</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https://quintly-eu-image-storage.s3.amazonaws.com/f7ef8ece4fd6831e3a1a864903c87812/5a738843a495e4d02be6a5b6a42d579d.jpg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extLst>
                  <a:ext uri="{0D108BD9-81ED-4DB2-BD59-A6C34878D82A}">
                    <a16:rowId xmlns:a16="http://schemas.microsoft.com/office/drawing/2014/main" val="1932714490"/>
                  </a:ext>
                </a:extLst>
              </a:tr>
            </a:tbl>
          </a:graphicData>
        </a:graphic>
      </p:graphicFrame>
      <p:sp>
        <p:nvSpPr>
          <p:cNvPr id="4" name="Text Placeholder 3">
            <a:extLst>
              <a:ext uri="{FF2B5EF4-FFF2-40B4-BE49-F238E27FC236}">
                <a16:creationId xmlns:a16="http://schemas.microsoft.com/office/drawing/2014/main" id="{86278F45-4FD7-40BE-8E87-6EF720C7239D}"/>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2543805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7A5E5-5E55-438C-B638-38A6E4AD7465}"/>
              </a:ext>
            </a:extLst>
          </p:cNvPr>
          <p:cNvSpPr>
            <a:spLocks noGrp="1"/>
          </p:cNvSpPr>
          <p:nvPr>
            <p:ph type="title"/>
          </p:nvPr>
        </p:nvSpPr>
        <p:spPr/>
        <p:txBody>
          <a:bodyPr/>
          <a:lstStyle/>
          <a:p>
            <a:r>
              <a:rPr lang="en-US"/>
              <a:t>Overall 20250616BT_All Videos Table V2 | 2 groups - 11 of 18</a:t>
            </a:r>
          </a:p>
        </p:txBody>
      </p:sp>
      <p:graphicFrame>
        <p:nvGraphicFramePr>
          <p:cNvPr id="5" name="Table Placeholder 4">
            <a:extLst>
              <a:ext uri="{FF2B5EF4-FFF2-40B4-BE49-F238E27FC236}">
                <a16:creationId xmlns:a16="http://schemas.microsoft.com/office/drawing/2014/main" id="{8BF57345-DB62-49C8-96A1-B77D9D9B2344}"/>
              </a:ext>
            </a:extLst>
          </p:cNvPr>
          <p:cNvGraphicFramePr>
            <a:graphicFrameLocks noGrp="1"/>
          </p:cNvGraphicFramePr>
          <p:nvPr>
            <p:ph type="tbl" sz="quarter" idx="13"/>
            <p:extLst>
              <p:ext uri="{D42A27DB-BD31-4B8C-83A1-F6EECF244321}">
                <p14:modId xmlns:p14="http://schemas.microsoft.com/office/powerpoint/2010/main" val="327602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0273926"/>
                    </a:ext>
                  </a:extLst>
                </a:gridCol>
                <a:gridCol w="1234440">
                  <a:extLst>
                    <a:ext uri="{9D8B030D-6E8A-4147-A177-3AD203B41FA5}">
                      <a16:colId xmlns:a16="http://schemas.microsoft.com/office/drawing/2014/main" val="1771084667"/>
                    </a:ext>
                  </a:extLst>
                </a:gridCol>
                <a:gridCol w="1892808">
                  <a:extLst>
                    <a:ext uri="{9D8B030D-6E8A-4147-A177-3AD203B41FA5}">
                      <a16:colId xmlns:a16="http://schemas.microsoft.com/office/drawing/2014/main" val="3723755550"/>
                    </a:ext>
                  </a:extLst>
                </a:gridCol>
                <a:gridCol w="658368">
                  <a:extLst>
                    <a:ext uri="{9D8B030D-6E8A-4147-A177-3AD203B41FA5}">
                      <a16:colId xmlns:a16="http://schemas.microsoft.com/office/drawing/2014/main" val="1225266756"/>
                    </a:ext>
                  </a:extLst>
                </a:gridCol>
                <a:gridCol w="658368">
                  <a:extLst>
                    <a:ext uri="{9D8B030D-6E8A-4147-A177-3AD203B41FA5}">
                      <a16:colId xmlns:a16="http://schemas.microsoft.com/office/drawing/2014/main" val="352424527"/>
                    </a:ext>
                  </a:extLst>
                </a:gridCol>
                <a:gridCol w="658368">
                  <a:extLst>
                    <a:ext uri="{9D8B030D-6E8A-4147-A177-3AD203B41FA5}">
                      <a16:colId xmlns:a16="http://schemas.microsoft.com/office/drawing/2014/main" val="640230164"/>
                    </a:ext>
                  </a:extLst>
                </a:gridCol>
                <a:gridCol w="658368">
                  <a:extLst>
                    <a:ext uri="{9D8B030D-6E8A-4147-A177-3AD203B41FA5}">
                      <a16:colId xmlns:a16="http://schemas.microsoft.com/office/drawing/2014/main" val="214904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900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@rfi_br - 2025-09-24 21:40:51</a:t>
                      </a:r>
                      <a:r>
                        <a:rPr kumimoji="0" lang="en-US" sz="1000" b="0" i="0" u="none" strike="noStrike" kern="1200" cap="none" spc="0" normalizeH="0" baseline="0" noProof="0">
                          <a:ln>
                            <a:noFill/>
                          </a:ln>
                          <a:solidFill>
                            <a:prstClr val="black"/>
                          </a:solidFill>
                          <a:effectLst/>
                          <a:uLnTx/>
                          <a:uFillTx/>
                          <a:latin typeface="Calibri"/>
                          <a:ea typeface="+mn-ea"/>
                          <a:cs typeface="+mn-cs"/>
                        </a:rPr>
                        <a:t>
 Macron Palestine ONU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g3SNASB0BS6v70iiAAiRAEFBCyUfaFwXKITDY~tplv-tiktokx-cropcenter-q:300:400:q72.jpeg?dr=9232&amp;refresh_token=2da73812&amp;x-expires=1758967200&amp;x-signature=Ijk8kW3LVmWlu3hbcAhJCh3qk%2BQ%3D&amp;t=bacd0480&amp;ps=933b5bde&amp;shp=d05b14bd&amp;shcp=8aecc5ac&amp;idc=useast2b&amp;sc=cover&amp;biz_tag=tt_video&amp;s=TIKTOK_FOR_DEVELO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extLst>
                  <a:ext uri="{0D108BD9-81ED-4DB2-BD59-A6C34878D82A}">
                    <a16:rowId xmlns:a16="http://schemas.microsoft.com/office/drawing/2014/main" val="556700721"/>
                  </a:ext>
                </a:extLst>
              </a:tr>
            </a:tbl>
          </a:graphicData>
        </a:graphic>
      </p:graphicFrame>
      <p:sp>
        <p:nvSpPr>
          <p:cNvPr id="4" name="Text Placeholder 3">
            <a:extLst>
              <a:ext uri="{FF2B5EF4-FFF2-40B4-BE49-F238E27FC236}">
                <a16:creationId xmlns:a16="http://schemas.microsoft.com/office/drawing/2014/main" id="{216FDCD5-8612-45E5-B847-62618788DEED}"/>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3509074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73F69-B587-4ADA-B9C2-124A287B2FA2}"/>
              </a:ext>
            </a:extLst>
          </p:cNvPr>
          <p:cNvSpPr>
            <a:spLocks noGrp="1"/>
          </p:cNvSpPr>
          <p:nvPr>
            <p:ph type="title"/>
          </p:nvPr>
        </p:nvSpPr>
        <p:spPr/>
        <p:txBody>
          <a:bodyPr/>
          <a:lstStyle/>
          <a:p>
            <a:r>
              <a:rPr lang="en-US"/>
              <a:t>Overall 20250616BT_All Videos Table V2 | 2 groups - 12 of 18</a:t>
            </a:r>
          </a:p>
        </p:txBody>
      </p:sp>
      <p:graphicFrame>
        <p:nvGraphicFramePr>
          <p:cNvPr id="5" name="Table Placeholder 4">
            <a:extLst>
              <a:ext uri="{FF2B5EF4-FFF2-40B4-BE49-F238E27FC236}">
                <a16:creationId xmlns:a16="http://schemas.microsoft.com/office/drawing/2014/main" id="{B6086A84-7151-449D-BB53-6D426F004DA2}"/>
              </a:ext>
            </a:extLst>
          </p:cNvPr>
          <p:cNvGraphicFramePr>
            <a:graphicFrameLocks noGrp="1"/>
          </p:cNvGraphicFramePr>
          <p:nvPr>
            <p:ph type="tbl" sz="quarter" idx="13"/>
            <p:extLst>
              <p:ext uri="{D42A27DB-BD31-4B8C-83A1-F6EECF244321}">
                <p14:modId xmlns:p14="http://schemas.microsoft.com/office/powerpoint/2010/main" val="111184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76260887"/>
                    </a:ext>
                  </a:extLst>
                </a:gridCol>
                <a:gridCol w="1234440">
                  <a:extLst>
                    <a:ext uri="{9D8B030D-6E8A-4147-A177-3AD203B41FA5}">
                      <a16:colId xmlns:a16="http://schemas.microsoft.com/office/drawing/2014/main" val="3681302671"/>
                    </a:ext>
                  </a:extLst>
                </a:gridCol>
                <a:gridCol w="1892808">
                  <a:extLst>
                    <a:ext uri="{9D8B030D-6E8A-4147-A177-3AD203B41FA5}">
                      <a16:colId xmlns:a16="http://schemas.microsoft.com/office/drawing/2014/main" val="645783664"/>
                    </a:ext>
                  </a:extLst>
                </a:gridCol>
                <a:gridCol w="658368">
                  <a:extLst>
                    <a:ext uri="{9D8B030D-6E8A-4147-A177-3AD203B41FA5}">
                      <a16:colId xmlns:a16="http://schemas.microsoft.com/office/drawing/2014/main" val="3474410456"/>
                    </a:ext>
                  </a:extLst>
                </a:gridCol>
                <a:gridCol w="658368">
                  <a:extLst>
                    <a:ext uri="{9D8B030D-6E8A-4147-A177-3AD203B41FA5}">
                      <a16:colId xmlns:a16="http://schemas.microsoft.com/office/drawing/2014/main" val="3467382897"/>
                    </a:ext>
                  </a:extLst>
                </a:gridCol>
                <a:gridCol w="658368">
                  <a:extLst>
                    <a:ext uri="{9D8B030D-6E8A-4147-A177-3AD203B41FA5}">
                      <a16:colId xmlns:a16="http://schemas.microsoft.com/office/drawing/2014/main" val="1774876799"/>
                    </a:ext>
                  </a:extLst>
                </a:gridCol>
                <a:gridCol w="658368">
                  <a:extLst>
                    <a:ext uri="{9D8B030D-6E8A-4147-A177-3AD203B41FA5}">
                      <a16:colId xmlns:a16="http://schemas.microsoft.com/office/drawing/2014/main" val="1386306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981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@rfi_en - 2025-09-25 17:39:28</a:t>
                      </a:r>
                      <a:r>
                        <a:rPr kumimoji="0" lang="en-US" sz="1000" b="0" i="0" u="none" strike="noStrike" kern="1200" cap="none" spc="0" normalizeH="0" baseline="0" noProof="0">
                          <a:ln>
                            <a:noFill/>
                          </a:ln>
                          <a:solidFill>
                            <a:prstClr val="black"/>
                          </a:solidFill>
                          <a:effectLst/>
                          <a:uLnTx/>
                          <a:uFillTx/>
                          <a:latin typeface="Calibri"/>
                          <a:ea typeface="+mn-ea"/>
                          <a:cs typeface="+mn-cs"/>
                        </a:rPr>
                        <a:t>
 *Emmanuel Macron on Ukraine #ukraine #war #nato #russia #putin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keCofWqngZVDXAQAwyEAmCkwF1FI0sKoFHhAG~tplv-tiktokx-cropcenter-q:300:400:q72.jpeg?dr=9232&amp;refresh_token=5f048c5e&amp;x-expires=1758967200&amp;x-signature=LWkOIhsXOPtsK1R776sBFmVX70k%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extLst>
                  <a:ext uri="{0D108BD9-81ED-4DB2-BD59-A6C34878D82A}">
                    <a16:rowId xmlns:a16="http://schemas.microsoft.com/office/drawing/2014/main" val="2609791578"/>
                  </a:ext>
                </a:extLst>
              </a:tr>
            </a:tbl>
          </a:graphicData>
        </a:graphic>
      </p:graphicFrame>
      <p:sp>
        <p:nvSpPr>
          <p:cNvPr id="4" name="Text Placeholder 3">
            <a:extLst>
              <a:ext uri="{FF2B5EF4-FFF2-40B4-BE49-F238E27FC236}">
                <a16:creationId xmlns:a16="http://schemas.microsoft.com/office/drawing/2014/main" id="{8C77E43F-72DA-4281-B085-89C0EE6A2E02}"/>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354938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64698-9F55-40B2-A027-32402DA5E6A5}"/>
              </a:ext>
            </a:extLst>
          </p:cNvPr>
          <p:cNvSpPr>
            <a:spLocks noGrp="1"/>
          </p:cNvSpPr>
          <p:nvPr>
            <p:ph type="title"/>
          </p:nvPr>
        </p:nvSpPr>
        <p:spPr/>
        <p:txBody>
          <a:bodyPr/>
          <a:lstStyle/>
          <a:p>
            <a:r>
              <a:rPr lang="en-US"/>
              <a:t>Overall 20250616BT_All Videos Table V2 | 2 groups - 13 of 18</a:t>
            </a:r>
          </a:p>
        </p:txBody>
      </p:sp>
      <p:graphicFrame>
        <p:nvGraphicFramePr>
          <p:cNvPr id="5" name="Table Placeholder 4">
            <a:extLst>
              <a:ext uri="{FF2B5EF4-FFF2-40B4-BE49-F238E27FC236}">
                <a16:creationId xmlns:a16="http://schemas.microsoft.com/office/drawing/2014/main" id="{4344943E-33D9-4CA0-A4A7-7B91E095A5FE}"/>
              </a:ext>
            </a:extLst>
          </p:cNvPr>
          <p:cNvGraphicFramePr>
            <a:graphicFrameLocks noGrp="1"/>
          </p:cNvGraphicFramePr>
          <p:nvPr>
            <p:ph type="tbl" sz="quarter" idx="13"/>
            <p:extLst>
              <p:ext uri="{D42A27DB-BD31-4B8C-83A1-F6EECF244321}">
                <p14:modId xmlns:p14="http://schemas.microsoft.com/office/powerpoint/2010/main" val="225667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9817871"/>
                    </a:ext>
                  </a:extLst>
                </a:gridCol>
                <a:gridCol w="1234440">
                  <a:extLst>
                    <a:ext uri="{9D8B030D-6E8A-4147-A177-3AD203B41FA5}">
                      <a16:colId xmlns:a16="http://schemas.microsoft.com/office/drawing/2014/main" val="1928652980"/>
                    </a:ext>
                  </a:extLst>
                </a:gridCol>
                <a:gridCol w="1892808">
                  <a:extLst>
                    <a:ext uri="{9D8B030D-6E8A-4147-A177-3AD203B41FA5}">
                      <a16:colId xmlns:a16="http://schemas.microsoft.com/office/drawing/2014/main" val="273709899"/>
                    </a:ext>
                  </a:extLst>
                </a:gridCol>
                <a:gridCol w="658368">
                  <a:extLst>
                    <a:ext uri="{9D8B030D-6E8A-4147-A177-3AD203B41FA5}">
                      <a16:colId xmlns:a16="http://schemas.microsoft.com/office/drawing/2014/main" val="1037470639"/>
                    </a:ext>
                  </a:extLst>
                </a:gridCol>
                <a:gridCol w="658368">
                  <a:extLst>
                    <a:ext uri="{9D8B030D-6E8A-4147-A177-3AD203B41FA5}">
                      <a16:colId xmlns:a16="http://schemas.microsoft.com/office/drawing/2014/main" val="1856617847"/>
                    </a:ext>
                  </a:extLst>
                </a:gridCol>
                <a:gridCol w="658368">
                  <a:extLst>
                    <a:ext uri="{9D8B030D-6E8A-4147-A177-3AD203B41FA5}">
                      <a16:colId xmlns:a16="http://schemas.microsoft.com/office/drawing/2014/main" val="1642975146"/>
                    </a:ext>
                  </a:extLst>
                </a:gridCol>
                <a:gridCol w="658368">
                  <a:extLst>
                    <a:ext uri="{9D8B030D-6E8A-4147-A177-3AD203B41FA5}">
                      <a16:colId xmlns:a16="http://schemas.microsoft.com/office/drawing/2014/main" val="421118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3837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rfi_es - 2025-09-24 20:28:36</a:t>
                      </a:r>
                      <a:r>
                        <a:rPr kumimoji="0" lang="es-ES" sz="1000" b="0" i="0" u="none" strike="noStrike" kern="1200" cap="none" spc="0" normalizeH="0" baseline="0" noProof="0">
                          <a:ln>
                            <a:noFill/>
                          </a:ln>
                          <a:solidFill>
                            <a:prstClr val="black"/>
                          </a:solidFill>
                          <a:effectLst/>
                          <a:uLnTx/>
                          <a:uFillTx/>
                          <a:latin typeface="Calibri"/>
                          <a:ea typeface="+mn-ea"/>
                          <a:cs typeface="+mn-cs"/>
                        </a:rPr>
                        <a:t>
 🎙️ RFI y France 24 se unieron para una entrevista exclusiva con el presidente francés Emmanuel Macron, realizada en Nueva York durante la Asamblea General de la ONU.
En este extracto, Emmanuel Macron explica las implicaciones del reconocimiento del Estado de Palestina por parte de Francia y su visión sobre el conflicto en Gaza.
📺 La entrevista completa está disponible en los canales de YouTube de France 24 y RFI.
#Macron #Palestina #France24 #RFI #ONU #Gaza #Diplomacia #EstadoPalestino #EntrevistaExclusiva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https://quintly-eu-image-storage.s3.amazonaws.com/41ba70530271e6ffb21342240857814b/81ff4b69eaa56ed5d3122691bbc22089.jpg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extLst>
                  <a:ext uri="{0D108BD9-81ED-4DB2-BD59-A6C34878D82A}">
                    <a16:rowId xmlns:a16="http://schemas.microsoft.com/office/drawing/2014/main" val="1426414653"/>
                  </a:ext>
                </a:extLst>
              </a:tr>
            </a:tbl>
          </a:graphicData>
        </a:graphic>
      </p:graphicFrame>
      <p:sp>
        <p:nvSpPr>
          <p:cNvPr id="4" name="Text Placeholder 3">
            <a:extLst>
              <a:ext uri="{FF2B5EF4-FFF2-40B4-BE49-F238E27FC236}">
                <a16:creationId xmlns:a16="http://schemas.microsoft.com/office/drawing/2014/main" id="{6F43E845-E6F4-414F-9222-34A746B77A9F}"/>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1653747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E0CD2-F607-4601-AD91-6A0BBDB49B7E}"/>
              </a:ext>
            </a:extLst>
          </p:cNvPr>
          <p:cNvSpPr>
            <a:spLocks noGrp="1"/>
          </p:cNvSpPr>
          <p:nvPr>
            <p:ph type="title"/>
          </p:nvPr>
        </p:nvSpPr>
        <p:spPr/>
        <p:txBody>
          <a:bodyPr/>
          <a:lstStyle/>
          <a:p>
            <a:r>
              <a:rPr lang="en-US"/>
              <a:t>Overall 20250616BT_All Videos Table V2 | 2 groups - 14 of 18</a:t>
            </a:r>
          </a:p>
        </p:txBody>
      </p:sp>
      <p:graphicFrame>
        <p:nvGraphicFramePr>
          <p:cNvPr id="5" name="Table Placeholder 4">
            <a:extLst>
              <a:ext uri="{FF2B5EF4-FFF2-40B4-BE49-F238E27FC236}">
                <a16:creationId xmlns:a16="http://schemas.microsoft.com/office/drawing/2014/main" id="{9295EA5E-518B-420F-8AAB-E22187AF3658}"/>
              </a:ext>
            </a:extLst>
          </p:cNvPr>
          <p:cNvGraphicFramePr>
            <a:graphicFrameLocks noGrp="1"/>
          </p:cNvGraphicFramePr>
          <p:nvPr>
            <p:ph type="tbl" sz="quarter" idx="13"/>
            <p:extLst>
              <p:ext uri="{D42A27DB-BD31-4B8C-83A1-F6EECF244321}">
                <p14:modId xmlns:p14="http://schemas.microsoft.com/office/powerpoint/2010/main" val="456397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58571432"/>
                    </a:ext>
                  </a:extLst>
                </a:gridCol>
                <a:gridCol w="1234440">
                  <a:extLst>
                    <a:ext uri="{9D8B030D-6E8A-4147-A177-3AD203B41FA5}">
                      <a16:colId xmlns:a16="http://schemas.microsoft.com/office/drawing/2014/main" val="1536600770"/>
                    </a:ext>
                  </a:extLst>
                </a:gridCol>
                <a:gridCol w="1892808">
                  <a:extLst>
                    <a:ext uri="{9D8B030D-6E8A-4147-A177-3AD203B41FA5}">
                      <a16:colId xmlns:a16="http://schemas.microsoft.com/office/drawing/2014/main" val="2468547948"/>
                    </a:ext>
                  </a:extLst>
                </a:gridCol>
                <a:gridCol w="658368">
                  <a:extLst>
                    <a:ext uri="{9D8B030D-6E8A-4147-A177-3AD203B41FA5}">
                      <a16:colId xmlns:a16="http://schemas.microsoft.com/office/drawing/2014/main" val="3104158268"/>
                    </a:ext>
                  </a:extLst>
                </a:gridCol>
                <a:gridCol w="658368">
                  <a:extLst>
                    <a:ext uri="{9D8B030D-6E8A-4147-A177-3AD203B41FA5}">
                      <a16:colId xmlns:a16="http://schemas.microsoft.com/office/drawing/2014/main" val="272827800"/>
                    </a:ext>
                  </a:extLst>
                </a:gridCol>
                <a:gridCol w="658368">
                  <a:extLst>
                    <a:ext uri="{9D8B030D-6E8A-4147-A177-3AD203B41FA5}">
                      <a16:colId xmlns:a16="http://schemas.microsoft.com/office/drawing/2014/main" val="2037860028"/>
                    </a:ext>
                  </a:extLst>
                </a:gridCol>
                <a:gridCol w="658368">
                  <a:extLst>
                    <a:ext uri="{9D8B030D-6E8A-4147-A177-3AD203B41FA5}">
                      <a16:colId xmlns:a16="http://schemas.microsoft.com/office/drawing/2014/main" val="184960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0222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Calibri"/>
                          <a:ea typeface="+mn-ea"/>
                          <a:cs typeface="+mn-cs"/>
                        </a:rPr>
                        <a:t>TikTok @rfi_uk - 2025-09-25 04:41:14</a:t>
                      </a:r>
                      <a:r>
                        <a:rPr kumimoji="0" lang="ru-RU" sz="1000" b="0" i="0" u="none" strike="noStrike" kern="1200" cap="none" spc="0" normalizeH="0" baseline="0" noProof="0">
                          <a:ln>
                            <a:noFill/>
                          </a:ln>
                          <a:solidFill>
                            <a:prstClr val="black"/>
                          </a:solidFill>
                          <a:effectLst/>
                          <a:uLnTx/>
                          <a:uFillTx/>
                          <a:latin typeface="Calibri"/>
                          <a:ea typeface="+mn-ea"/>
                          <a:cs typeface="+mn-cs"/>
                        </a:rPr>
                        <a:t>
 Макрон: «Україна на передовій нашої колективної безпеки» Повне інтервʼю за лінком у біо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8PiaAAYBOiAASDUAtlEIIJ9B5TLqdrT33NpL~tplv-tiktokx-cropcenter-q:300:400:q72.jpeg?dr=9232&amp;refresh_token=d262ab4f&amp;x-expires=1758967200&amp;x-signature=RzXx2pnO8kbfvV3fcrmbIfZsHbM%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a:t>
                      </a:r>
                    </a:p>
                  </a:txBody>
                  <a:tcPr/>
                </a:tc>
                <a:extLst>
                  <a:ext uri="{0D108BD9-81ED-4DB2-BD59-A6C34878D82A}">
                    <a16:rowId xmlns:a16="http://schemas.microsoft.com/office/drawing/2014/main" val="1955417855"/>
                  </a:ext>
                </a:extLst>
              </a:tr>
            </a:tbl>
          </a:graphicData>
        </a:graphic>
      </p:graphicFrame>
      <p:sp>
        <p:nvSpPr>
          <p:cNvPr id="4" name="Text Placeholder 3">
            <a:extLst>
              <a:ext uri="{FF2B5EF4-FFF2-40B4-BE49-F238E27FC236}">
                <a16:creationId xmlns:a16="http://schemas.microsoft.com/office/drawing/2014/main" id="{AC013D1B-72C7-415E-B58D-5BDB1F6CC472}"/>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4290663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25429-A1EF-4B3B-9A95-9B950CB30804}"/>
              </a:ext>
            </a:extLst>
          </p:cNvPr>
          <p:cNvSpPr>
            <a:spLocks noGrp="1"/>
          </p:cNvSpPr>
          <p:nvPr>
            <p:ph type="title"/>
          </p:nvPr>
        </p:nvSpPr>
        <p:spPr/>
        <p:txBody>
          <a:bodyPr/>
          <a:lstStyle/>
          <a:p>
            <a:r>
              <a:rPr lang="en-US"/>
              <a:t>Overall 20250616BT_All Videos Table V2 | 2 groups - 15 of 18</a:t>
            </a:r>
          </a:p>
        </p:txBody>
      </p:sp>
      <p:graphicFrame>
        <p:nvGraphicFramePr>
          <p:cNvPr id="5" name="Table Placeholder 4">
            <a:extLst>
              <a:ext uri="{FF2B5EF4-FFF2-40B4-BE49-F238E27FC236}">
                <a16:creationId xmlns:a16="http://schemas.microsoft.com/office/drawing/2014/main" id="{D3B0F16A-20D0-4AD1-95FE-B185DB55BF37}"/>
              </a:ext>
            </a:extLst>
          </p:cNvPr>
          <p:cNvGraphicFramePr>
            <a:graphicFrameLocks noGrp="1"/>
          </p:cNvGraphicFramePr>
          <p:nvPr>
            <p:ph type="tbl" sz="quarter" idx="13"/>
            <p:extLst>
              <p:ext uri="{D42A27DB-BD31-4B8C-83A1-F6EECF244321}">
                <p14:modId xmlns:p14="http://schemas.microsoft.com/office/powerpoint/2010/main" val="418162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428553"/>
                    </a:ext>
                  </a:extLst>
                </a:gridCol>
                <a:gridCol w="1234440">
                  <a:extLst>
                    <a:ext uri="{9D8B030D-6E8A-4147-A177-3AD203B41FA5}">
                      <a16:colId xmlns:a16="http://schemas.microsoft.com/office/drawing/2014/main" val="2088355931"/>
                    </a:ext>
                  </a:extLst>
                </a:gridCol>
                <a:gridCol w="1892808">
                  <a:extLst>
                    <a:ext uri="{9D8B030D-6E8A-4147-A177-3AD203B41FA5}">
                      <a16:colId xmlns:a16="http://schemas.microsoft.com/office/drawing/2014/main" val="2021304031"/>
                    </a:ext>
                  </a:extLst>
                </a:gridCol>
                <a:gridCol w="658368">
                  <a:extLst>
                    <a:ext uri="{9D8B030D-6E8A-4147-A177-3AD203B41FA5}">
                      <a16:colId xmlns:a16="http://schemas.microsoft.com/office/drawing/2014/main" val="43970817"/>
                    </a:ext>
                  </a:extLst>
                </a:gridCol>
                <a:gridCol w="658368">
                  <a:extLst>
                    <a:ext uri="{9D8B030D-6E8A-4147-A177-3AD203B41FA5}">
                      <a16:colId xmlns:a16="http://schemas.microsoft.com/office/drawing/2014/main" val="110039140"/>
                    </a:ext>
                  </a:extLst>
                </a:gridCol>
                <a:gridCol w="658368">
                  <a:extLst>
                    <a:ext uri="{9D8B030D-6E8A-4147-A177-3AD203B41FA5}">
                      <a16:colId xmlns:a16="http://schemas.microsoft.com/office/drawing/2014/main" val="2013783734"/>
                    </a:ext>
                  </a:extLst>
                </a:gridCol>
                <a:gridCol w="658368">
                  <a:extLst>
                    <a:ext uri="{9D8B030D-6E8A-4147-A177-3AD203B41FA5}">
                      <a16:colId xmlns:a16="http://schemas.microsoft.com/office/drawing/2014/main" val="158421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7025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Calibri"/>
                          <a:ea typeface="+mn-ea"/>
                          <a:cs typeface="+mn-cs"/>
                        </a:rPr>
                        <a:t>TikTok @rfi_ru - 2025-09-25 17:39:05</a:t>
                      </a:r>
                      <a:r>
                        <a:rPr kumimoji="0" lang="ru-RU" sz="1000" b="0" i="0" u="none" strike="noStrike" kern="1200" cap="none" spc="0" normalizeH="0" baseline="0" noProof="0">
                          <a:ln>
                            <a:noFill/>
                          </a:ln>
                          <a:solidFill>
                            <a:prstClr val="black"/>
                          </a:solidFill>
                          <a:effectLst/>
                          <a:uLnTx/>
                          <a:uFillTx/>
                          <a:latin typeface="Calibri"/>
                          <a:ea typeface="+mn-ea"/>
                          <a:cs typeface="+mn-cs"/>
                        </a:rPr>
                        <a:t>
 «Я бы не сказал, что перемирие близко. Мы видели готовность президента Зеленского к переговорам. Но я не вижу никакой готовности к ним со стороны президента Путина», – президент Франции Эмманюэль Макрон в #интервью RFI и France 24. Полную версию интервью смотрите на rfi.fr/ru и в нашем YouTube-канале #украина #россия #мир #макрон #путин #зеленский</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YSAEFAFtIAgGVAg4KC1ZFQWHowZDfeCkrYocq~tplv-tiktokx-cropcenter-q:300:400:q72.jpeg?dr=9232&amp;refresh_token=db5b189e&amp;x-expires=1758967200&amp;x-signature=NrGD9vF0T20Tke8JpcR2qM3iyZY%3D&amp;t=bacd0480&amp;ps=933b5bde&amp;shp=d05b14bd&amp;shcp=8aecc5ac&amp;idc=useast2b&amp;s=TIKTOK_FOR_DEVELOPER&amp;sc=cover&amp;biz_tag=tt_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extLst>
                  <a:ext uri="{0D108BD9-81ED-4DB2-BD59-A6C34878D82A}">
                    <a16:rowId xmlns:a16="http://schemas.microsoft.com/office/drawing/2014/main" val="2062581706"/>
                  </a:ext>
                </a:extLst>
              </a:tr>
            </a:tbl>
          </a:graphicData>
        </a:graphic>
      </p:graphicFrame>
      <p:sp>
        <p:nvSpPr>
          <p:cNvPr id="4" name="Text Placeholder 3">
            <a:extLst>
              <a:ext uri="{FF2B5EF4-FFF2-40B4-BE49-F238E27FC236}">
                <a16:creationId xmlns:a16="http://schemas.microsoft.com/office/drawing/2014/main" id="{0B11EEFF-8C07-4E52-8D17-6586074144F9}"/>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3701371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CE84-B7E1-4664-AA2E-BD8591C0A4DB}"/>
              </a:ext>
            </a:extLst>
          </p:cNvPr>
          <p:cNvSpPr>
            <a:spLocks noGrp="1"/>
          </p:cNvSpPr>
          <p:nvPr>
            <p:ph type="title"/>
          </p:nvPr>
        </p:nvSpPr>
        <p:spPr/>
        <p:txBody>
          <a:bodyPr/>
          <a:lstStyle/>
          <a:p>
            <a:r>
              <a:rPr lang="en-US"/>
              <a:t>Overall 20250616BT_All Videos Table V2 | 2 groups - 16 of 18</a:t>
            </a:r>
          </a:p>
        </p:txBody>
      </p:sp>
      <p:graphicFrame>
        <p:nvGraphicFramePr>
          <p:cNvPr id="5" name="Table Placeholder 4">
            <a:extLst>
              <a:ext uri="{FF2B5EF4-FFF2-40B4-BE49-F238E27FC236}">
                <a16:creationId xmlns:a16="http://schemas.microsoft.com/office/drawing/2014/main" id="{0EF35793-ADB3-4B84-B09D-8184E33B244D}"/>
              </a:ext>
            </a:extLst>
          </p:cNvPr>
          <p:cNvGraphicFramePr>
            <a:graphicFrameLocks noGrp="1"/>
          </p:cNvGraphicFramePr>
          <p:nvPr>
            <p:ph type="tbl" sz="quarter" idx="13"/>
            <p:extLst>
              <p:ext uri="{D42A27DB-BD31-4B8C-83A1-F6EECF244321}">
                <p14:modId xmlns:p14="http://schemas.microsoft.com/office/powerpoint/2010/main" val="647957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4063117"/>
                    </a:ext>
                  </a:extLst>
                </a:gridCol>
                <a:gridCol w="1234440">
                  <a:extLst>
                    <a:ext uri="{9D8B030D-6E8A-4147-A177-3AD203B41FA5}">
                      <a16:colId xmlns:a16="http://schemas.microsoft.com/office/drawing/2014/main" val="3779567658"/>
                    </a:ext>
                  </a:extLst>
                </a:gridCol>
                <a:gridCol w="1892808">
                  <a:extLst>
                    <a:ext uri="{9D8B030D-6E8A-4147-A177-3AD203B41FA5}">
                      <a16:colId xmlns:a16="http://schemas.microsoft.com/office/drawing/2014/main" val="1981837078"/>
                    </a:ext>
                  </a:extLst>
                </a:gridCol>
                <a:gridCol w="658368">
                  <a:extLst>
                    <a:ext uri="{9D8B030D-6E8A-4147-A177-3AD203B41FA5}">
                      <a16:colId xmlns:a16="http://schemas.microsoft.com/office/drawing/2014/main" val="4275970704"/>
                    </a:ext>
                  </a:extLst>
                </a:gridCol>
                <a:gridCol w="658368">
                  <a:extLst>
                    <a:ext uri="{9D8B030D-6E8A-4147-A177-3AD203B41FA5}">
                      <a16:colId xmlns:a16="http://schemas.microsoft.com/office/drawing/2014/main" val="1579711493"/>
                    </a:ext>
                  </a:extLst>
                </a:gridCol>
                <a:gridCol w="658368">
                  <a:extLst>
                    <a:ext uri="{9D8B030D-6E8A-4147-A177-3AD203B41FA5}">
                      <a16:colId xmlns:a16="http://schemas.microsoft.com/office/drawing/2014/main" val="582870501"/>
                    </a:ext>
                  </a:extLst>
                </a:gridCol>
                <a:gridCol w="658368">
                  <a:extLst>
                    <a:ext uri="{9D8B030D-6E8A-4147-A177-3AD203B41FA5}">
                      <a16:colId xmlns:a16="http://schemas.microsoft.com/office/drawing/2014/main" val="2806355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1199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TikTok @rfi_es - 2025-09-25 10:50:00</a:t>
                      </a:r>
                      <a:r>
                        <a:rPr kumimoji="0" lang="es-ES" sz="1000" b="0" i="0" u="none" strike="noStrike" kern="1200" cap="none" spc="0" normalizeH="0" baseline="0" noProof="0">
                          <a:ln>
                            <a:noFill/>
                          </a:ln>
                          <a:solidFill>
                            <a:prstClr val="black"/>
                          </a:solidFill>
                          <a:effectLst/>
                          <a:uLnTx/>
                          <a:uFillTx/>
                          <a:latin typeface="Calibri"/>
                          <a:ea typeface="+mn-ea"/>
                          <a:cs typeface="+mn-cs"/>
                        </a:rPr>
                        <a:t>
 Entrevista exclusiva a RFI/F24 del presidente Macron tras el reconocimiento del Estado palestino en la ONU. Aquí explica las razones del gesto político y habla de "fracaso factual" de la estrategia militar del gobierno israelí en la Franja de Gaza para acabar con el Hamás. #rfies #RFIes #macron #palestina #estadopalestino #hamas #israel #onu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oejKpKAIzLLYG4AeA0IUyfAWCTHGWAgJeKQCQ~tplv-tiktokx-cropcenter-q:300:400:q72.jpeg?dr=9232&amp;refresh_token=492cb2a7&amp;x-expires=1758967200&amp;x-signature=ryHiyHVqkHOSmV1%2BR9n7OMhpRGI%3D&amp;t=bacd0480&amp;ps=933b5bde&amp;shp=d05b14bd&amp;shcp=8aecc5ac&amp;idc=useast2b&amp;s=TIKTOK_FOR_DEVELOPER&amp;sc=cover&amp;biz_tag=tt_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extLst>
                  <a:ext uri="{0D108BD9-81ED-4DB2-BD59-A6C34878D82A}">
                    <a16:rowId xmlns:a16="http://schemas.microsoft.com/office/drawing/2014/main" val="1415220620"/>
                  </a:ext>
                </a:extLst>
              </a:tr>
            </a:tbl>
          </a:graphicData>
        </a:graphic>
      </p:graphicFrame>
      <p:sp>
        <p:nvSpPr>
          <p:cNvPr id="4" name="Text Placeholder 3">
            <a:extLst>
              <a:ext uri="{FF2B5EF4-FFF2-40B4-BE49-F238E27FC236}">
                <a16:creationId xmlns:a16="http://schemas.microsoft.com/office/drawing/2014/main" id="{398D9E0E-E233-4169-ABAF-73FA3AF415EB}"/>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547514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8F360-B448-4A91-91FD-9F3406FFC18A}"/>
              </a:ext>
            </a:extLst>
          </p:cNvPr>
          <p:cNvSpPr>
            <a:spLocks noGrp="1"/>
          </p:cNvSpPr>
          <p:nvPr>
            <p:ph type="title"/>
          </p:nvPr>
        </p:nvSpPr>
        <p:spPr/>
        <p:txBody>
          <a:bodyPr/>
          <a:lstStyle/>
          <a:p>
            <a:r>
              <a:rPr lang="en-US"/>
              <a:t>Overall 20250616BT_All Videos Table V2 | 2 groups - 17 of 18</a:t>
            </a:r>
          </a:p>
        </p:txBody>
      </p:sp>
      <p:graphicFrame>
        <p:nvGraphicFramePr>
          <p:cNvPr id="5" name="Table Placeholder 4">
            <a:extLst>
              <a:ext uri="{FF2B5EF4-FFF2-40B4-BE49-F238E27FC236}">
                <a16:creationId xmlns:a16="http://schemas.microsoft.com/office/drawing/2014/main" id="{76C1AE0F-F63A-40AF-A1EE-45C0EB446811}"/>
              </a:ext>
            </a:extLst>
          </p:cNvPr>
          <p:cNvGraphicFramePr>
            <a:graphicFrameLocks noGrp="1"/>
          </p:cNvGraphicFramePr>
          <p:nvPr>
            <p:ph type="tbl" sz="quarter" idx="13"/>
            <p:extLst>
              <p:ext uri="{D42A27DB-BD31-4B8C-83A1-F6EECF244321}">
                <p14:modId xmlns:p14="http://schemas.microsoft.com/office/powerpoint/2010/main" val="3069755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0081392"/>
                    </a:ext>
                  </a:extLst>
                </a:gridCol>
                <a:gridCol w="1234440">
                  <a:extLst>
                    <a:ext uri="{9D8B030D-6E8A-4147-A177-3AD203B41FA5}">
                      <a16:colId xmlns:a16="http://schemas.microsoft.com/office/drawing/2014/main" val="198090478"/>
                    </a:ext>
                  </a:extLst>
                </a:gridCol>
                <a:gridCol w="1892808">
                  <a:extLst>
                    <a:ext uri="{9D8B030D-6E8A-4147-A177-3AD203B41FA5}">
                      <a16:colId xmlns:a16="http://schemas.microsoft.com/office/drawing/2014/main" val="3108805196"/>
                    </a:ext>
                  </a:extLst>
                </a:gridCol>
                <a:gridCol w="658368">
                  <a:extLst>
                    <a:ext uri="{9D8B030D-6E8A-4147-A177-3AD203B41FA5}">
                      <a16:colId xmlns:a16="http://schemas.microsoft.com/office/drawing/2014/main" val="4166993554"/>
                    </a:ext>
                  </a:extLst>
                </a:gridCol>
                <a:gridCol w="658368">
                  <a:extLst>
                    <a:ext uri="{9D8B030D-6E8A-4147-A177-3AD203B41FA5}">
                      <a16:colId xmlns:a16="http://schemas.microsoft.com/office/drawing/2014/main" val="1853864362"/>
                    </a:ext>
                  </a:extLst>
                </a:gridCol>
                <a:gridCol w="658368">
                  <a:extLst>
                    <a:ext uri="{9D8B030D-6E8A-4147-A177-3AD203B41FA5}">
                      <a16:colId xmlns:a16="http://schemas.microsoft.com/office/drawing/2014/main" val="1678655233"/>
                    </a:ext>
                  </a:extLst>
                </a:gridCol>
                <a:gridCol w="658368">
                  <a:extLst>
                    <a:ext uri="{9D8B030D-6E8A-4147-A177-3AD203B41FA5}">
                      <a16:colId xmlns:a16="http://schemas.microsoft.com/office/drawing/2014/main" val="833370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2681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Calibri"/>
                          <a:ea typeface="+mn-ea"/>
                          <a:cs typeface="+mn-cs"/>
                        </a:rPr>
                        <a:t>Instagram rfi_ru - 2025-09-25 17:33:25</a:t>
                      </a:r>
                      <a:r>
                        <a:rPr kumimoji="0" lang="ru-RU" sz="1000" b="0" i="0" u="none" strike="noStrike" kern="1200" cap="none" spc="0" normalizeH="0" baseline="0" noProof="0">
                          <a:ln>
                            <a:noFill/>
                          </a:ln>
                          <a:solidFill>
                            <a:prstClr val="black"/>
                          </a:solidFill>
                          <a:effectLst/>
                          <a:uLnTx/>
                          <a:uFillTx/>
                          <a:latin typeface="Calibri"/>
                          <a:ea typeface="+mn-ea"/>
                          <a:cs typeface="+mn-cs"/>
                        </a:rPr>
                        <a:t>
 🇺🇦🇷🇺 «Я бы не сказал, что перемирие близко. Мы видели готовность президента Зеленского к переговорам. Но я не вижу никакой готовности к ним со стороны президента Путина», – президент Франции Эмманюэль Макрон в #интервью RFI и France 24.
Полную версию интервью смотрите на rfi.fr/ru и в нашем YouTube-канале
#украина #россия #мир #макрон #путин #зеленский</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https://quintly-eu-image-storage.s3.amazonaws.com/0fdf1bb622d7bf4e0f2d5c66e2714b54/e4d7be9cadeb89515776bd43a6af3b90.jpg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extLst>
                  <a:ext uri="{0D108BD9-81ED-4DB2-BD59-A6C34878D82A}">
                    <a16:rowId xmlns:a16="http://schemas.microsoft.com/office/drawing/2014/main" val="251084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RFI Kiswahili - 2025-09-24 05:09:18</a:t>
                      </a:r>
                      <a:r>
                        <a:rPr kumimoji="0" lang="en-US" sz="1000" b="0" i="0" u="none" strike="noStrike" kern="1200" cap="none" spc="0" normalizeH="0" baseline="0" noProof="0">
                          <a:ln>
                            <a:noFill/>
                          </a:ln>
                          <a:solidFill>
                            <a:prstClr val="black"/>
                          </a:solidFill>
                          <a:effectLst/>
                          <a:uLnTx/>
                          <a:uFillTx/>
                          <a:latin typeface="Calibri"/>
                          <a:ea typeface="+mn-ea"/>
                          <a:cs typeface="+mn-cs"/>
                        </a:rPr>
                        <a:t>
 Marekani: Msafara wa Macron na Erdogan wazuiliwa na polisi New 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https://i.ytimg.com/vi/-Yg5ePpaS50/hqdefault.jpg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extLst>
                  <a:ext uri="{0D108BD9-81ED-4DB2-BD59-A6C34878D82A}">
                    <a16:rowId xmlns:a16="http://schemas.microsoft.com/office/drawing/2014/main" val="2389046959"/>
                  </a:ext>
                </a:extLst>
              </a:tr>
            </a:tbl>
          </a:graphicData>
        </a:graphic>
      </p:graphicFrame>
      <p:sp>
        <p:nvSpPr>
          <p:cNvPr id="4" name="Text Placeholder 3">
            <a:extLst>
              <a:ext uri="{FF2B5EF4-FFF2-40B4-BE49-F238E27FC236}">
                <a16:creationId xmlns:a16="http://schemas.microsoft.com/office/drawing/2014/main" id="{20ECC1D2-485A-4D4D-A5D6-7D75BB7B14DB}"/>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3203711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AEC01-7BB6-492A-9823-7F578C60A613}"/>
              </a:ext>
            </a:extLst>
          </p:cNvPr>
          <p:cNvSpPr>
            <a:spLocks noGrp="1"/>
          </p:cNvSpPr>
          <p:nvPr>
            <p:ph type="title"/>
          </p:nvPr>
        </p:nvSpPr>
        <p:spPr/>
        <p:txBody>
          <a:bodyPr/>
          <a:lstStyle/>
          <a:p>
            <a:r>
              <a:rPr lang="en-US"/>
              <a:t>Overall 20250616BT_All Videos Table V2 | 2 groups - 18 of 18</a:t>
            </a:r>
          </a:p>
        </p:txBody>
      </p:sp>
      <p:graphicFrame>
        <p:nvGraphicFramePr>
          <p:cNvPr id="5" name="Table Placeholder 4">
            <a:extLst>
              <a:ext uri="{FF2B5EF4-FFF2-40B4-BE49-F238E27FC236}">
                <a16:creationId xmlns:a16="http://schemas.microsoft.com/office/drawing/2014/main" id="{B6EEA8DA-9F14-473D-82EC-172B4EEAB9D6}"/>
              </a:ext>
            </a:extLst>
          </p:cNvPr>
          <p:cNvGraphicFramePr>
            <a:graphicFrameLocks noGrp="1"/>
          </p:cNvGraphicFramePr>
          <p:nvPr>
            <p:ph type="tbl" sz="quarter" idx="13"/>
            <p:extLst>
              <p:ext uri="{D42A27DB-BD31-4B8C-83A1-F6EECF244321}">
                <p14:modId xmlns:p14="http://schemas.microsoft.com/office/powerpoint/2010/main" val="2723435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6174581"/>
                    </a:ext>
                  </a:extLst>
                </a:gridCol>
                <a:gridCol w="1234440">
                  <a:extLst>
                    <a:ext uri="{9D8B030D-6E8A-4147-A177-3AD203B41FA5}">
                      <a16:colId xmlns:a16="http://schemas.microsoft.com/office/drawing/2014/main" val="2543082044"/>
                    </a:ext>
                  </a:extLst>
                </a:gridCol>
                <a:gridCol w="1892808">
                  <a:extLst>
                    <a:ext uri="{9D8B030D-6E8A-4147-A177-3AD203B41FA5}">
                      <a16:colId xmlns:a16="http://schemas.microsoft.com/office/drawing/2014/main" val="2303708436"/>
                    </a:ext>
                  </a:extLst>
                </a:gridCol>
                <a:gridCol w="658368">
                  <a:extLst>
                    <a:ext uri="{9D8B030D-6E8A-4147-A177-3AD203B41FA5}">
                      <a16:colId xmlns:a16="http://schemas.microsoft.com/office/drawing/2014/main" val="3377095029"/>
                    </a:ext>
                  </a:extLst>
                </a:gridCol>
                <a:gridCol w="658368">
                  <a:extLst>
                    <a:ext uri="{9D8B030D-6E8A-4147-A177-3AD203B41FA5}">
                      <a16:colId xmlns:a16="http://schemas.microsoft.com/office/drawing/2014/main" val="2863298915"/>
                    </a:ext>
                  </a:extLst>
                </a:gridCol>
                <a:gridCol w="658368">
                  <a:extLst>
                    <a:ext uri="{9D8B030D-6E8A-4147-A177-3AD203B41FA5}">
                      <a16:colId xmlns:a16="http://schemas.microsoft.com/office/drawing/2014/main" val="4017816569"/>
                    </a:ext>
                  </a:extLst>
                </a:gridCol>
                <a:gridCol w="658368">
                  <a:extLst>
                    <a:ext uri="{9D8B030D-6E8A-4147-A177-3AD203B41FA5}">
                      <a16:colId xmlns:a16="http://schemas.microsoft.com/office/drawing/2014/main" val="157478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0215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@rfi_vi - 2025-09-25 17:15:27</a:t>
                      </a:r>
                      <a:r>
                        <a:rPr kumimoji="0" lang="en-US" sz="1000" b="0" i="0" u="none" strike="noStrike" kern="1200" cap="none" spc="0" normalizeH="0" baseline="0" noProof="0">
                          <a:ln>
                            <a:noFill/>
                          </a:ln>
                          <a:solidFill>
                            <a:prstClr val="black"/>
                          </a:solidFill>
                          <a:effectLst/>
                          <a:uLnTx/>
                          <a:uFillTx/>
                          <a:latin typeface="Calibri"/>
                          <a:ea typeface="+mn-ea"/>
                          <a:cs typeface="+mn-cs"/>
                        </a:rPr>
                        <a:t>
 TT. Pháp Macron : Châu Âu nên củng cố vị thế để không bị xem là bên yếu thế! #macron #France #UE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IDElXsFEe8EIHqFVV4DfLqrieAFAArAA54RIc~tplv-tiktokx-cropcenter-q:300:400:q72.jpeg?dr=9232&amp;refresh_token=afe44675&amp;x-expires=1758967200&amp;x-signature=eBQkRLvhxNiuv2V8YOFNiN%2Fd5UA%3D&amp;t=bacd0480&amp;ps=933b5bde&amp;shp=d05b14bd&amp;shcp=8aecc5ac&amp;idc=useast2b&amp;biz_tag=tt_video&amp;s=TIKTOK_FOR_DEVELOPER&amp;sc=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MacronITW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extLst>
                  <a:ext uri="{0D108BD9-81ED-4DB2-BD59-A6C34878D82A}">
                    <a16:rowId xmlns:a16="http://schemas.microsoft.com/office/drawing/2014/main" val="3525876510"/>
                  </a:ext>
                </a:extLst>
              </a:tr>
            </a:tbl>
          </a:graphicData>
        </a:graphic>
      </p:graphicFrame>
      <p:sp>
        <p:nvSpPr>
          <p:cNvPr id="4" name="Text Placeholder 3">
            <a:extLst>
              <a:ext uri="{FF2B5EF4-FFF2-40B4-BE49-F238E27FC236}">
                <a16:creationId xmlns:a16="http://schemas.microsoft.com/office/drawing/2014/main" id="{DA7815F5-8C25-4405-8412-FAD95D497327}"/>
              </a:ext>
            </a:extLst>
          </p:cNvPr>
          <p:cNvSpPr>
            <a:spLocks noGrp="1"/>
          </p:cNvSpPr>
          <p:nvPr>
            <p:ph type="body" sz="quarter" idx="14"/>
          </p:nvPr>
        </p:nvSpPr>
        <p:spPr/>
        <p:txBody>
          <a:bodyPr/>
          <a:lstStyle/>
          <a:p>
            <a:r>
              <a:rPr lang="en-US"/>
              <a:t>09/24/2025 - 09/26/2025</a:t>
            </a:r>
          </a:p>
        </p:txBody>
      </p:sp>
    </p:spTree>
    <p:extLst>
      <p:ext uri="{BB962C8B-B14F-4D97-AF65-F5344CB8AC3E}">
        <p14:creationId xmlns:p14="http://schemas.microsoft.com/office/powerpoint/2010/main" val="11967359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2914</Words>
  <Application>Microsoft Office PowerPoint</Application>
  <PresentationFormat>On-screen Show (4:3)</PresentationFormat>
  <Paragraphs>337</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Overall 20250616BT_All Videos Table V2 | 2 groups - 1 of 18</vt:lpstr>
      <vt:lpstr>Overall 20250616BT_All Videos Table V2 | 2 groups - 2 of 18</vt:lpstr>
      <vt:lpstr>Overall 20250616BT_All Videos Table V2 | 2 groups - 3 of 18</vt:lpstr>
      <vt:lpstr>Overall 20250616BT_All Videos Table V2 | 2 groups - 4 of 18</vt:lpstr>
      <vt:lpstr>Overall 20250616BT_All Videos Table V2 | 2 groups - 5 of 18</vt:lpstr>
      <vt:lpstr>Overall 20250616BT_All Videos Table V2 | 2 groups - 6 of 18</vt:lpstr>
      <vt:lpstr>Overall 20250616BT_All Videos Table V2 | 2 groups - 7 of 18</vt:lpstr>
      <vt:lpstr>Overall 20250616BT_All Videos Table V2 | 2 groups - 8 of 18</vt:lpstr>
      <vt:lpstr>Overall 20250616BT_All Videos Table V2 | 2 groups - 9 of 18</vt:lpstr>
      <vt:lpstr>Overall 20250616BT_All Videos Table V2 | 2 groups - 10 of 18</vt:lpstr>
      <vt:lpstr>Overall 20250616BT_All Videos Table V2 | 2 groups - 11 of 18</vt:lpstr>
      <vt:lpstr>Overall 20250616BT_All Videos Table V2 | 2 groups - 12 of 18</vt:lpstr>
      <vt:lpstr>Overall 20250616BT_All Videos Table V2 | 2 groups - 13 of 18</vt:lpstr>
      <vt:lpstr>Overall 20250616BT_All Videos Table V2 | 2 groups - 14 of 18</vt:lpstr>
      <vt:lpstr>Overall 20250616BT_All Videos Table V2 | 2 groups - 15 of 18</vt:lpstr>
      <vt:lpstr>Overall 20250616BT_All Videos Table V2 | 2 groups - 16 of 18</vt:lpstr>
      <vt:lpstr>Overall 20250616BT_All Videos Table V2 | 2 groups - 17 of 18</vt:lpstr>
      <vt:lpstr>Overall 20250616BT_All Videos Table V2 | 2 groups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20250616BT_All Videos Table V2 | 2 groups - 1 of 18</dc:title>
  <dc:creator>Frederik Born</dc:creator>
  <cp:lastModifiedBy>Frederik Born</cp:lastModifiedBy>
  <cp:revision>1</cp:revision>
  <dcterms:created xsi:type="dcterms:W3CDTF">2025-09-26T12:34:01Z</dcterms:created>
  <dcterms:modified xsi:type="dcterms:W3CDTF">2025-09-26T12:35:43Z</dcterms:modified>
</cp:coreProperties>
</file>