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A626A-830E-420E-8CF2-CEC805E11141}"/>
              </a:ext>
            </a:extLst>
          </p:cNvPr>
          <p:cNvSpPr>
            <a:spLocks noGrp="1"/>
          </p:cNvSpPr>
          <p:nvPr>
            <p:ph type="title"/>
          </p:nvPr>
        </p:nvSpPr>
        <p:spPr/>
        <p:txBody>
          <a:bodyPr/>
          <a:lstStyle/>
          <a:p>
            <a:r>
              <a:rPr lang="en-US"/>
              <a:t>Facebook Fb_PostTable | Infomigrants - 1 of 9</a:t>
            </a:r>
          </a:p>
        </p:txBody>
      </p:sp>
      <p:graphicFrame>
        <p:nvGraphicFramePr>
          <p:cNvPr id="5" name="Table Placeholder 4">
            <a:extLst>
              <a:ext uri="{FF2B5EF4-FFF2-40B4-BE49-F238E27FC236}">
                <a16:creationId xmlns:a16="http://schemas.microsoft.com/office/drawing/2014/main" id="{65005407-9330-4F5A-B551-7CB2F717C895}"/>
              </a:ext>
            </a:extLst>
          </p:cNvPr>
          <p:cNvGraphicFramePr>
            <a:graphicFrameLocks noGrp="1"/>
          </p:cNvGraphicFramePr>
          <p:nvPr>
            <p:ph type="tbl" sz="quarter" idx="13"/>
            <p:extLst>
              <p:ext uri="{D42A27DB-BD31-4B8C-83A1-F6EECF244321}">
                <p14:modId xmlns:p14="http://schemas.microsoft.com/office/powerpoint/2010/main" val="191891290"/>
              </p:ext>
            </p:extLst>
          </p:nvPr>
        </p:nvGraphicFramePr>
        <p:xfrm>
          <a:off x="457200" y="1731963"/>
          <a:ext cx="8229600" cy="3235960"/>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23120220"/>
                    </a:ext>
                  </a:extLst>
                </a:gridCol>
                <a:gridCol w="1645920">
                  <a:extLst>
                    <a:ext uri="{9D8B030D-6E8A-4147-A177-3AD203B41FA5}">
                      <a16:colId xmlns:a16="http://schemas.microsoft.com/office/drawing/2014/main" val="3295000581"/>
                    </a:ext>
                  </a:extLst>
                </a:gridCol>
                <a:gridCol w="822960">
                  <a:extLst>
                    <a:ext uri="{9D8B030D-6E8A-4147-A177-3AD203B41FA5}">
                      <a16:colId xmlns:a16="http://schemas.microsoft.com/office/drawing/2014/main" val="3548234452"/>
                    </a:ext>
                  </a:extLst>
                </a:gridCol>
                <a:gridCol w="822960">
                  <a:extLst>
                    <a:ext uri="{9D8B030D-6E8A-4147-A177-3AD203B41FA5}">
                      <a16:colId xmlns:a16="http://schemas.microsoft.com/office/drawing/2014/main" val="648079574"/>
                    </a:ext>
                  </a:extLst>
                </a:gridCol>
                <a:gridCol w="822960">
                  <a:extLst>
                    <a:ext uri="{9D8B030D-6E8A-4147-A177-3AD203B41FA5}">
                      <a16:colId xmlns:a16="http://schemas.microsoft.com/office/drawing/2014/main" val="3104225203"/>
                    </a:ext>
                  </a:extLst>
                </a:gridCol>
                <a:gridCol w="822960">
                  <a:extLst>
                    <a:ext uri="{9D8B030D-6E8A-4147-A177-3AD203B41FA5}">
                      <a16:colId xmlns:a16="http://schemas.microsoft.com/office/drawing/2014/main" val="4241729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Facebook 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Video Views</a:t>
                      </a:r>
                    </a:p>
                  </a:txBody>
                  <a:tcPr/>
                </a:tc>
                <a:extLst>
                  <a:ext uri="{0D108BD9-81ED-4DB2-BD59-A6C34878D82A}">
                    <a16:rowId xmlns:a16="http://schemas.microsoft.com/office/drawing/2014/main" val="1296307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InfoMigrants - Français - 2024-01-12 19:02:32</a:t>
                      </a:r>
                      <a:r>
                        <a:rPr kumimoji="0" lang="fr-FR" sz="1000" b="0" i="0" u="none" strike="noStrike" kern="1200" cap="none" spc="0" normalizeH="0" baseline="0" noProof="0">
                          <a:ln>
                            <a:noFill/>
                          </a:ln>
                          <a:solidFill>
                            <a:prstClr val="black"/>
                          </a:solidFill>
                          <a:effectLst/>
                          <a:uLnTx/>
                          <a:uFillTx/>
                          <a:latin typeface="Calibri"/>
                          <a:ea typeface="+mn-ea"/>
                          <a:cs typeface="+mn-cs"/>
                        </a:rPr>
                        <a:t>
 À #Paris, une centaine de migrants sont contraints de vivre à la rue, sous des tentes, en pleine vague de froid❄. Les places en hébergement d’urgence via le 115 sont largement saturées dans la capitale. L’État a promis d’ouvrir plus de 200 places dans le cadre du plan “Grand froid”. Un nombre largement insuffisant face aux besoins, estime les ONG. Images : Charlotte Boitiaux</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InfoMigrants - Français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752945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18962584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5937793</a:t>
                      </a:r>
                    </a:p>
                  </a:txBody>
                  <a:tcPr/>
                </a:tc>
                <a:extLst>
                  <a:ext uri="{0D108BD9-81ED-4DB2-BD59-A6C34878D82A}">
                    <a16:rowId xmlns:a16="http://schemas.microsoft.com/office/drawing/2014/main" val="2847123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InfoMigrants - Français - 2024-03-06 09:01:44</a:t>
                      </a:r>
                      <a:r>
                        <a:rPr kumimoji="0" lang="fr-FR" sz="1000" b="0" i="0" u="none" strike="noStrike" kern="1200" cap="none" spc="0" normalizeH="0" baseline="0" noProof="0">
                          <a:ln>
                            <a:noFill/>
                          </a:ln>
                          <a:solidFill>
                            <a:prstClr val="black"/>
                          </a:solidFill>
                          <a:effectLst/>
                          <a:uLnTx/>
                          <a:uFillTx/>
                          <a:latin typeface="Calibri"/>
                          <a:ea typeface="+mn-ea"/>
                          <a:cs typeface="+mn-cs"/>
                        </a:rPr>
                        <a:t>
 Une fillette de 7 ans est morte dimanche 3 mars en tentant de rejoindre les côtes anglaises avec ses parents. Elle n’était pas en haute mer lorsqu’elle s’est noyée, mais dans un canal qui se jette dans la #Manche. De plus en plus de migrants risquent leur vie sur la plage, au moment de monter sur les canots qui les attendent au large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InfoMigrants - Français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4788320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2018508</a:t>
                      </a:r>
                    </a:p>
                  </a:txBody>
                  <a:tcPr/>
                </a:tc>
                <a:extLst>
                  <a:ext uri="{0D108BD9-81ED-4DB2-BD59-A6C34878D82A}">
                    <a16:rowId xmlns:a16="http://schemas.microsoft.com/office/drawing/2014/main" val="4095270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مهاجر نيوز - </a:t>
                      </a:r>
                      <a:r>
                        <a:rPr kumimoji="0" lang="en-US" sz="1000" b="1" i="0" u="none" strike="noStrike" kern="1200" cap="none" spc="0" normalizeH="0" baseline="0" noProof="0">
                          <a:ln>
                            <a:noFill/>
                          </a:ln>
                          <a:solidFill>
                            <a:prstClr val="black"/>
                          </a:solidFill>
                          <a:effectLst/>
                          <a:uLnTx/>
                          <a:uFillTx/>
                          <a:latin typeface="Calibri"/>
                          <a:ea typeface="+mn-ea"/>
                          <a:cs typeface="+mn-cs"/>
                        </a:rPr>
                        <a:t>InfoMigrants Arabic - 2024-01-15 15:01:39</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في أول مأساة من نوعها عام 2024، توفي خمسة مهاجرين في القنال الإنجليزي. ليستمر بذلك نزيف أرواح المهاجرين الذين يحاولون عبور القناة الإنجليزية وصولاً للشواطئ البريطانية لكن كثيرين منهم يفقدون أرواحهم في هذه الرحلة شديدة الخطورة. المزيد في الفيديو التالي.
#القناة_الانكليزية #مهاجرون #فرنسا #المملكةالمتحدة #ألبانيا #هجرة #دوفر</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مهاجر نيوز - </a:t>
                      </a:r>
                      <a:r>
                        <a:rPr kumimoji="0" lang="en-US" sz="1000" b="0" i="0" u="none" strike="noStrike" kern="1200" cap="none" spc="0" normalizeH="0" baseline="0" noProof="0">
                          <a:ln>
                            <a:noFill/>
                          </a:ln>
                          <a:solidFill>
                            <a:prstClr val="black"/>
                          </a:solidFill>
                          <a:effectLst/>
                          <a:uLnTx/>
                          <a:uFillTx/>
                          <a:latin typeface="Calibri"/>
                          <a:ea typeface="+mn-ea"/>
                          <a:cs typeface="+mn-cs"/>
                        </a:rPr>
                        <a:t>InfoMigrants Arabic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430439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5814781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2902145</a:t>
                      </a:r>
                    </a:p>
                  </a:txBody>
                  <a:tcPr/>
                </a:tc>
                <a:extLst>
                  <a:ext uri="{0D108BD9-81ED-4DB2-BD59-A6C34878D82A}">
                    <a16:rowId xmlns:a16="http://schemas.microsoft.com/office/drawing/2014/main" val="3694352933"/>
                  </a:ext>
                </a:extLst>
              </a:tr>
            </a:tbl>
          </a:graphicData>
        </a:graphic>
      </p:graphicFrame>
      <p:sp>
        <p:nvSpPr>
          <p:cNvPr id="4" name="Text Placeholder 3">
            <a:extLst>
              <a:ext uri="{FF2B5EF4-FFF2-40B4-BE49-F238E27FC236}">
                <a16:creationId xmlns:a16="http://schemas.microsoft.com/office/drawing/2014/main" id="{826FF6DF-F0F4-4CEA-8BFC-C981A8752CDF}"/>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1004481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2BAB2-D240-41CA-B681-2522D433A67F}"/>
              </a:ext>
            </a:extLst>
          </p:cNvPr>
          <p:cNvSpPr>
            <a:spLocks noGrp="1"/>
          </p:cNvSpPr>
          <p:nvPr>
            <p:ph type="title"/>
          </p:nvPr>
        </p:nvSpPr>
        <p:spPr/>
        <p:txBody>
          <a:bodyPr/>
          <a:lstStyle/>
          <a:p>
            <a:r>
              <a:rPr lang="en-US"/>
              <a:t>Facebook Fb_PostTable | Infomigrants - 2 of 9</a:t>
            </a:r>
          </a:p>
        </p:txBody>
      </p:sp>
      <p:graphicFrame>
        <p:nvGraphicFramePr>
          <p:cNvPr id="5" name="Table Placeholder 4">
            <a:extLst>
              <a:ext uri="{FF2B5EF4-FFF2-40B4-BE49-F238E27FC236}">
                <a16:creationId xmlns:a16="http://schemas.microsoft.com/office/drawing/2014/main" id="{556D6E77-75C1-4378-966A-B1D99966D8E3}"/>
              </a:ext>
            </a:extLst>
          </p:cNvPr>
          <p:cNvGraphicFramePr>
            <a:graphicFrameLocks noGrp="1"/>
          </p:cNvGraphicFramePr>
          <p:nvPr>
            <p:ph type="tbl" sz="quarter" idx="13"/>
            <p:extLst>
              <p:ext uri="{D42A27DB-BD31-4B8C-83A1-F6EECF244321}">
                <p14:modId xmlns:p14="http://schemas.microsoft.com/office/powerpoint/2010/main" val="1337504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42840328"/>
                    </a:ext>
                  </a:extLst>
                </a:gridCol>
                <a:gridCol w="1645920">
                  <a:extLst>
                    <a:ext uri="{9D8B030D-6E8A-4147-A177-3AD203B41FA5}">
                      <a16:colId xmlns:a16="http://schemas.microsoft.com/office/drawing/2014/main" val="1017549510"/>
                    </a:ext>
                  </a:extLst>
                </a:gridCol>
                <a:gridCol w="822960">
                  <a:extLst>
                    <a:ext uri="{9D8B030D-6E8A-4147-A177-3AD203B41FA5}">
                      <a16:colId xmlns:a16="http://schemas.microsoft.com/office/drawing/2014/main" val="3267826587"/>
                    </a:ext>
                  </a:extLst>
                </a:gridCol>
                <a:gridCol w="822960">
                  <a:extLst>
                    <a:ext uri="{9D8B030D-6E8A-4147-A177-3AD203B41FA5}">
                      <a16:colId xmlns:a16="http://schemas.microsoft.com/office/drawing/2014/main" val="1167634019"/>
                    </a:ext>
                  </a:extLst>
                </a:gridCol>
                <a:gridCol w="822960">
                  <a:extLst>
                    <a:ext uri="{9D8B030D-6E8A-4147-A177-3AD203B41FA5}">
                      <a16:colId xmlns:a16="http://schemas.microsoft.com/office/drawing/2014/main" val="3587276452"/>
                    </a:ext>
                  </a:extLst>
                </a:gridCol>
                <a:gridCol w="822960">
                  <a:extLst>
                    <a:ext uri="{9D8B030D-6E8A-4147-A177-3AD203B41FA5}">
                      <a16:colId xmlns:a16="http://schemas.microsoft.com/office/drawing/2014/main" val="1433440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Facebook 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Video Views</a:t>
                      </a:r>
                    </a:p>
                  </a:txBody>
                  <a:tcPr/>
                </a:tc>
                <a:extLst>
                  <a:ext uri="{0D108BD9-81ED-4DB2-BD59-A6C34878D82A}">
                    <a16:rowId xmlns:a16="http://schemas.microsoft.com/office/drawing/2014/main" val="3392904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مهاجر نیوز - </a:t>
                      </a:r>
                      <a:r>
                        <a:rPr kumimoji="0" lang="en-US" sz="1000" b="1" i="0" u="none" strike="noStrike" kern="1200" cap="none" spc="0" normalizeH="0" baseline="0" noProof="0">
                          <a:ln>
                            <a:noFill/>
                          </a:ln>
                          <a:solidFill>
                            <a:prstClr val="black"/>
                          </a:solidFill>
                          <a:effectLst/>
                          <a:uLnTx/>
                          <a:uFillTx/>
                          <a:latin typeface="Calibri"/>
                          <a:ea typeface="+mn-ea"/>
                          <a:cs typeface="+mn-cs"/>
                        </a:rPr>
                        <a:t>InfoMigrants Dari - 2024-03-28 10:10:01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به تازگی در شبکه‌های اجتماعی ویدئویی منتشر شده که نشان می‌دهد ماموران پولیس فرانسه در شمال پاریس تلاش می‌کنند نیمه‌های شب، با چراغ‌های دستی، مهاجران را در خیمه‌های شان بیدار و وادار به ترک محل کنند. این ویدیو را یک جوان مهاجر افغان فیلمبرداری کرده است.
برای تفصیل بیشتر اینجا کلیک کنید 👈 :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مهاجر نیوز - </a:t>
                      </a:r>
                      <a:r>
                        <a:rPr kumimoji="0" lang="en-US" sz="1000" b="0" i="0" u="none" strike="noStrike" kern="1200" cap="none" spc="0" normalizeH="0" baseline="0" noProof="0">
                          <a:ln>
                            <a:noFill/>
                          </a:ln>
                          <a:solidFill>
                            <a:prstClr val="black"/>
                          </a:solidFill>
                          <a:effectLst/>
                          <a:uLnTx/>
                          <a:uFillTx/>
                          <a:latin typeface="Calibri"/>
                          <a:ea typeface="+mn-ea"/>
                          <a:cs typeface="+mn-cs"/>
                        </a:rPr>
                        <a:t>InfoMigrants Dari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9260955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36808620"/>
                  </a:ext>
                </a:extLst>
              </a:tr>
            </a:tbl>
          </a:graphicData>
        </a:graphic>
      </p:graphicFrame>
      <p:sp>
        <p:nvSpPr>
          <p:cNvPr id="4" name="Text Placeholder 3">
            <a:extLst>
              <a:ext uri="{FF2B5EF4-FFF2-40B4-BE49-F238E27FC236}">
                <a16:creationId xmlns:a16="http://schemas.microsoft.com/office/drawing/2014/main" id="{E399A15F-4066-4941-9B4B-4533A48408DD}"/>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7754547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7C30D-E567-49B7-A8F4-B03D34BB56BA}"/>
              </a:ext>
            </a:extLst>
          </p:cNvPr>
          <p:cNvSpPr>
            <a:spLocks noGrp="1"/>
          </p:cNvSpPr>
          <p:nvPr>
            <p:ph type="title"/>
          </p:nvPr>
        </p:nvSpPr>
        <p:spPr/>
        <p:txBody>
          <a:bodyPr/>
          <a:lstStyle/>
          <a:p>
            <a:r>
              <a:rPr lang="en-US"/>
              <a:t>Facebook Fb_PostTable | Infomigrants - 3 of 9</a:t>
            </a:r>
          </a:p>
        </p:txBody>
      </p:sp>
      <p:graphicFrame>
        <p:nvGraphicFramePr>
          <p:cNvPr id="5" name="Table Placeholder 4">
            <a:extLst>
              <a:ext uri="{FF2B5EF4-FFF2-40B4-BE49-F238E27FC236}">
                <a16:creationId xmlns:a16="http://schemas.microsoft.com/office/drawing/2014/main" id="{E1B5A065-8DE6-4041-B350-1E152B5E9E6B}"/>
              </a:ext>
            </a:extLst>
          </p:cNvPr>
          <p:cNvGraphicFramePr>
            <a:graphicFrameLocks noGrp="1"/>
          </p:cNvGraphicFramePr>
          <p:nvPr>
            <p:ph type="tbl" sz="quarter" idx="13"/>
            <p:extLst>
              <p:ext uri="{D42A27DB-BD31-4B8C-83A1-F6EECF244321}">
                <p14:modId xmlns:p14="http://schemas.microsoft.com/office/powerpoint/2010/main" val="8290674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84876874"/>
                    </a:ext>
                  </a:extLst>
                </a:gridCol>
                <a:gridCol w="1645920">
                  <a:extLst>
                    <a:ext uri="{9D8B030D-6E8A-4147-A177-3AD203B41FA5}">
                      <a16:colId xmlns:a16="http://schemas.microsoft.com/office/drawing/2014/main" val="4040601760"/>
                    </a:ext>
                  </a:extLst>
                </a:gridCol>
                <a:gridCol w="822960">
                  <a:extLst>
                    <a:ext uri="{9D8B030D-6E8A-4147-A177-3AD203B41FA5}">
                      <a16:colId xmlns:a16="http://schemas.microsoft.com/office/drawing/2014/main" val="3072109590"/>
                    </a:ext>
                  </a:extLst>
                </a:gridCol>
                <a:gridCol w="822960">
                  <a:extLst>
                    <a:ext uri="{9D8B030D-6E8A-4147-A177-3AD203B41FA5}">
                      <a16:colId xmlns:a16="http://schemas.microsoft.com/office/drawing/2014/main" val="3046310277"/>
                    </a:ext>
                  </a:extLst>
                </a:gridCol>
                <a:gridCol w="822960">
                  <a:extLst>
                    <a:ext uri="{9D8B030D-6E8A-4147-A177-3AD203B41FA5}">
                      <a16:colId xmlns:a16="http://schemas.microsoft.com/office/drawing/2014/main" val="2980921657"/>
                    </a:ext>
                  </a:extLst>
                </a:gridCol>
                <a:gridCol w="822960">
                  <a:extLst>
                    <a:ext uri="{9D8B030D-6E8A-4147-A177-3AD203B41FA5}">
                      <a16:colId xmlns:a16="http://schemas.microsoft.com/office/drawing/2014/main" val="3467728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Facebook 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Video Views</a:t>
                      </a:r>
                    </a:p>
                  </a:txBody>
                  <a:tcPr/>
                </a:tc>
                <a:extLst>
                  <a:ext uri="{0D108BD9-81ED-4DB2-BD59-A6C34878D82A}">
                    <a16:rowId xmlns:a16="http://schemas.microsoft.com/office/drawing/2014/main" val="3018845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InfoMigrants - 2024-01-25 17:49:32</a:t>
                      </a:r>
                      <a:r>
                        <a:rPr kumimoji="0" lang="en-US" sz="1000" b="0" i="0" u="none" strike="noStrike" kern="1200" cap="none" spc="0" normalizeH="0" baseline="0" noProof="0">
                          <a:ln>
                            <a:noFill/>
                          </a:ln>
                          <a:solidFill>
                            <a:prstClr val="black"/>
                          </a:solidFill>
                          <a:effectLst/>
                          <a:uLnTx/>
                          <a:uFillTx/>
                          <a:latin typeface="Calibri"/>
                          <a:ea typeface="+mn-ea"/>
                          <a:cs typeface="+mn-cs"/>
                        </a:rPr>
                        <a:t>
 On Wednesday (January 24), Cypriot authorities rescued sixty Syrian migrants from a small boat near Cyprus, where they had been stranded at sea for several days. Among those on board were three children and a man who were discovered unconscious. Video footage from the Joint Rescue Coordination Centre of Larnaca depicts rescuers lifting what appears to be a baby from a coast guard vessel onto a helicopter.
Upon receiving a report from a merchant vessel about a small wooden fishing boat approximately 30 nautical miles off Cape Greco, Cyprus' southeasternmost point, authorities promptly deployed rescue helicopters and patrol vessels.
The Joint Rescue Coordination Centre of Cyprus reported that all migrants, including the four unconscious individuals and three with lower limb fractures, were transported to the hospital. One of the children later died. Officials noted that they were all dehydrated. According to reports, the boat's occupants, all of whom were Syrians, set sail from Lebanon on January 18.
Source: Reuters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InfoMigrants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42818944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13475718</a:t>
                      </a:r>
                    </a:p>
                  </a:txBody>
                  <a:tcPr/>
                </a:tc>
                <a:extLst>
                  <a:ext uri="{0D108BD9-81ED-4DB2-BD59-A6C34878D82A}">
                    <a16:rowId xmlns:a16="http://schemas.microsoft.com/office/drawing/2014/main" val="3740803390"/>
                  </a:ext>
                </a:extLst>
              </a:tr>
            </a:tbl>
          </a:graphicData>
        </a:graphic>
      </p:graphicFrame>
      <p:sp>
        <p:nvSpPr>
          <p:cNvPr id="4" name="Text Placeholder 3">
            <a:extLst>
              <a:ext uri="{FF2B5EF4-FFF2-40B4-BE49-F238E27FC236}">
                <a16:creationId xmlns:a16="http://schemas.microsoft.com/office/drawing/2014/main" id="{B6AEA310-C309-4523-BFAF-65CCA1CDB83F}"/>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972088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D5170-A87E-48B8-8BDC-8855F065FBF5}"/>
              </a:ext>
            </a:extLst>
          </p:cNvPr>
          <p:cNvSpPr>
            <a:spLocks noGrp="1"/>
          </p:cNvSpPr>
          <p:nvPr>
            <p:ph type="title"/>
          </p:nvPr>
        </p:nvSpPr>
        <p:spPr/>
        <p:txBody>
          <a:bodyPr/>
          <a:lstStyle/>
          <a:p>
            <a:r>
              <a:rPr lang="en-US"/>
              <a:t>Facebook Fb_PostTable | Infomigrants - 4 of 9</a:t>
            </a:r>
          </a:p>
        </p:txBody>
      </p:sp>
      <p:graphicFrame>
        <p:nvGraphicFramePr>
          <p:cNvPr id="5" name="Table Placeholder 4">
            <a:extLst>
              <a:ext uri="{FF2B5EF4-FFF2-40B4-BE49-F238E27FC236}">
                <a16:creationId xmlns:a16="http://schemas.microsoft.com/office/drawing/2014/main" id="{61B5FC03-F765-472D-9F35-69DF4F375ED7}"/>
              </a:ext>
            </a:extLst>
          </p:cNvPr>
          <p:cNvGraphicFramePr>
            <a:graphicFrameLocks noGrp="1"/>
          </p:cNvGraphicFramePr>
          <p:nvPr>
            <p:ph type="tbl" sz="quarter" idx="13"/>
            <p:extLst>
              <p:ext uri="{D42A27DB-BD31-4B8C-83A1-F6EECF244321}">
                <p14:modId xmlns:p14="http://schemas.microsoft.com/office/powerpoint/2010/main" val="466571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83834481"/>
                    </a:ext>
                  </a:extLst>
                </a:gridCol>
                <a:gridCol w="1645920">
                  <a:extLst>
                    <a:ext uri="{9D8B030D-6E8A-4147-A177-3AD203B41FA5}">
                      <a16:colId xmlns:a16="http://schemas.microsoft.com/office/drawing/2014/main" val="2555306814"/>
                    </a:ext>
                  </a:extLst>
                </a:gridCol>
                <a:gridCol w="822960">
                  <a:extLst>
                    <a:ext uri="{9D8B030D-6E8A-4147-A177-3AD203B41FA5}">
                      <a16:colId xmlns:a16="http://schemas.microsoft.com/office/drawing/2014/main" val="2344918017"/>
                    </a:ext>
                  </a:extLst>
                </a:gridCol>
                <a:gridCol w="822960">
                  <a:extLst>
                    <a:ext uri="{9D8B030D-6E8A-4147-A177-3AD203B41FA5}">
                      <a16:colId xmlns:a16="http://schemas.microsoft.com/office/drawing/2014/main" val="3700819703"/>
                    </a:ext>
                  </a:extLst>
                </a:gridCol>
                <a:gridCol w="822960">
                  <a:extLst>
                    <a:ext uri="{9D8B030D-6E8A-4147-A177-3AD203B41FA5}">
                      <a16:colId xmlns:a16="http://schemas.microsoft.com/office/drawing/2014/main" val="774241903"/>
                    </a:ext>
                  </a:extLst>
                </a:gridCol>
                <a:gridCol w="822960">
                  <a:extLst>
                    <a:ext uri="{9D8B030D-6E8A-4147-A177-3AD203B41FA5}">
                      <a16:colId xmlns:a16="http://schemas.microsoft.com/office/drawing/2014/main" val="238561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Facebook 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Video Views</a:t>
                      </a:r>
                    </a:p>
                  </a:txBody>
                  <a:tcPr/>
                </a:tc>
                <a:extLst>
                  <a:ext uri="{0D108BD9-81ED-4DB2-BD59-A6C34878D82A}">
                    <a16:rowId xmlns:a16="http://schemas.microsoft.com/office/drawing/2014/main" val="4082661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InfoMigrants - </a:t>
                      </a:r>
                      <a:r>
                        <a:rPr kumimoji="0" lang="as-IN" sz="1000" b="1" i="0" u="none" strike="noStrike" kern="1200" cap="none" spc="0" normalizeH="0" baseline="0" noProof="0">
                          <a:ln>
                            <a:noFill/>
                          </a:ln>
                          <a:solidFill>
                            <a:prstClr val="black"/>
                          </a:solidFill>
                          <a:effectLst/>
                          <a:uLnTx/>
                          <a:uFillTx/>
                          <a:latin typeface="Calibri"/>
                          <a:ea typeface="+mn-ea"/>
                          <a:cs typeface="Vrinda" panose="020B0502040204020203" pitchFamily="34" charset="0"/>
                        </a:rPr>
                        <a:t>বাংলা - 2024-04-29 15:12:50</a:t>
                      </a:r>
                      <a:r>
                        <a:rPr kumimoji="0" lang="as-IN" sz="1000" b="0" i="0" u="none" strike="noStrike" kern="1200" cap="none" spc="0" normalizeH="0" baseline="0" noProof="0">
                          <a:ln>
                            <a:noFill/>
                          </a:ln>
                          <a:solidFill>
                            <a:prstClr val="black"/>
                          </a:solidFill>
                          <a:effectLst/>
                          <a:uLnTx/>
                          <a:uFillTx/>
                          <a:latin typeface="Calibri"/>
                          <a:ea typeface="+mn-ea"/>
                          <a:cs typeface="Vrinda" panose="020B0502040204020203" pitchFamily="34" charset="0"/>
                        </a:rPr>
                        <a:t>
 তাদের স্বপ্ন ছিল ইউরোপের দেশে যথাযথ বেতন পাবেন, কর্মক্ষেত্রের অধিকারগুলো মিলবে, জীবন-যাপনের ন্যূনতম সুযোগ-সুবিধাগুলো থাকবে৷ ভিসা নিয়ে এসেও প্রতিশ্রুতি আর বাস্তবতার মধ্যে দেখছেন এখন বিরাট ফারাক৷ তারা এখন কী করবেন? পড়ুন প্রতিবেদন, জানান আপনার মতামত</a:t>
                      </a:r>
                      <a:r>
                        <a:rPr kumimoji="0" lang="en-US" sz="1000" b="0" i="0" u="none" strike="noStrike" kern="1200" cap="none" spc="0" normalizeH="0" baseline="0" noProof="0">
                          <a:ln>
                            <a:noFill/>
                          </a:ln>
                          <a:solidFill>
                            <a:prstClr val="black"/>
                          </a:solidFill>
                          <a:effectLst/>
                          <a:uLnTx/>
                          <a:uFillTx/>
                          <a:latin typeface="Calibri"/>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InfoMigrants - </a:t>
                      </a:r>
                      <a:r>
                        <a:rPr kumimoji="0" lang="as-IN" sz="1000" b="0" i="0" u="none" strike="noStrike" kern="1200" cap="none" spc="0" normalizeH="0" baseline="0" noProof="0">
                          <a:ln>
                            <a:noFill/>
                          </a:ln>
                          <a:solidFill>
                            <a:prstClr val="black"/>
                          </a:solidFill>
                          <a:effectLst/>
                          <a:uLnTx/>
                          <a:uFillTx/>
                          <a:latin typeface="Calibri"/>
                          <a:ea typeface="+mn-ea"/>
                          <a:cs typeface="Vrinda" panose="020B0502040204020203" pitchFamily="34" charset="0"/>
                        </a:rPr>
                        <a:t>বাংলা</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3926157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978596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مهاجر نيوز - </a:t>
                      </a:r>
                      <a:r>
                        <a:rPr kumimoji="0" lang="en-US" sz="1000" b="1" i="0" u="none" strike="noStrike" kern="1200" cap="none" spc="0" normalizeH="0" baseline="0" noProof="0">
                          <a:ln>
                            <a:noFill/>
                          </a:ln>
                          <a:solidFill>
                            <a:prstClr val="black"/>
                          </a:solidFill>
                          <a:effectLst/>
                          <a:uLnTx/>
                          <a:uFillTx/>
                          <a:latin typeface="Calibri"/>
                          <a:ea typeface="+mn-ea"/>
                          <a:cs typeface="+mn-cs"/>
                        </a:rPr>
                        <a:t>InfoMigrants Arabic - 2024-07-03 12:54:31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خلال الأيام الثلاثة الماضية، استمرت هجمات مواطنين #أتراك على #السوريين في ولاية قيصري وسط البلاد، والتي امتدت آثارها حتى مدن الشمال #السوري ومدن #تركية أخرى..</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مهاجر نيوز - </a:t>
                      </a:r>
                      <a:r>
                        <a:rPr kumimoji="0" lang="en-US" sz="1000" b="0" i="0" u="none" strike="noStrike" kern="1200" cap="none" spc="0" normalizeH="0" baseline="0" noProof="0">
                          <a:ln>
                            <a:noFill/>
                          </a:ln>
                          <a:solidFill>
                            <a:prstClr val="black"/>
                          </a:solidFill>
                          <a:effectLst/>
                          <a:uLnTx/>
                          <a:uFillTx/>
                          <a:latin typeface="Calibri"/>
                          <a:ea typeface="+mn-ea"/>
                          <a:cs typeface="+mn-cs"/>
                        </a:rPr>
                        <a:t>InfoMigrants Arabic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2036004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37002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s-AF"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کډوال نيوز - </a:t>
                      </a:r>
                      <a:r>
                        <a:rPr kumimoji="0" lang="en-US" sz="1000" b="1" i="0" u="none" strike="noStrike" kern="1200" cap="none" spc="0" normalizeH="0" baseline="0" noProof="0">
                          <a:ln>
                            <a:noFill/>
                          </a:ln>
                          <a:solidFill>
                            <a:prstClr val="black"/>
                          </a:solidFill>
                          <a:effectLst/>
                          <a:uLnTx/>
                          <a:uFillTx/>
                          <a:latin typeface="Calibri"/>
                          <a:ea typeface="+mn-ea"/>
                          <a:cs typeface="+mn-cs"/>
                        </a:rPr>
                        <a:t>InfoMigrants Pashto - 2024-01-13 06:30:42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ps-AF"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زمونږ د دې اونۍ مهمې پیښې:
جرمنې کې په ۲۰۲۳ کال کې له ۵۳ زرو څخه ډیرو افغانانو د پناه غوښتنه ثبت کړې
نږدې ۱۰۰ زره پناه غوښتونکي بریتانیا کې د پناه اخیستلو په تمه دي
د یونان لیسبوس ټاټو ته نږدې دوه کډوال مړه شوي
ترکیه کې د لسګونه افغان کډوالو نیول</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s-AF"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کډوال نيوز - </a:t>
                      </a:r>
                      <a:r>
                        <a:rPr kumimoji="0" lang="en-US" sz="1000" b="0" i="0" u="none" strike="noStrike" kern="1200" cap="none" spc="0" normalizeH="0" baseline="0" noProof="0">
                          <a:ln>
                            <a:noFill/>
                          </a:ln>
                          <a:solidFill>
                            <a:prstClr val="black"/>
                          </a:solidFill>
                          <a:effectLst/>
                          <a:uLnTx/>
                          <a:uFillTx/>
                          <a:latin typeface="Calibri"/>
                          <a:ea typeface="+mn-ea"/>
                          <a:cs typeface="+mn-cs"/>
                        </a:rPr>
                        <a:t>InfoMigrants Pashto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11962107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2429639</a:t>
                      </a:r>
                    </a:p>
                  </a:txBody>
                  <a:tcPr/>
                </a:tc>
                <a:extLst>
                  <a:ext uri="{0D108BD9-81ED-4DB2-BD59-A6C34878D82A}">
                    <a16:rowId xmlns:a16="http://schemas.microsoft.com/office/drawing/2014/main" val="3333259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مهاجر نيوز - </a:t>
                      </a:r>
                      <a:r>
                        <a:rPr kumimoji="0" lang="en-US" sz="1000" b="1" i="0" u="none" strike="noStrike" kern="1200" cap="none" spc="0" normalizeH="0" baseline="0" noProof="0">
                          <a:ln>
                            <a:noFill/>
                          </a:ln>
                          <a:solidFill>
                            <a:prstClr val="black"/>
                          </a:solidFill>
                          <a:effectLst/>
                          <a:uLnTx/>
                          <a:uFillTx/>
                          <a:latin typeface="Calibri"/>
                          <a:ea typeface="+mn-ea"/>
                          <a:cs typeface="+mn-cs"/>
                        </a:rPr>
                        <a:t>InfoMigrants Arabic - 2024-05-22 08:32:25</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برّأ القضاء اليوناني المصريين التسعة الذين كانوا متهمين بالتورط في واحدة من أخطر حوادث #غرق سفن المهاجرين في البحر الأبيض المتوسط</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مهاجر نيوز - </a:t>
                      </a:r>
                      <a:r>
                        <a:rPr kumimoji="0" lang="en-US" sz="1000" b="0" i="0" u="none" strike="noStrike" kern="1200" cap="none" spc="0" normalizeH="0" baseline="0" noProof="0">
                          <a:ln>
                            <a:noFill/>
                          </a:ln>
                          <a:solidFill>
                            <a:prstClr val="black"/>
                          </a:solidFill>
                          <a:effectLst/>
                          <a:uLnTx/>
                          <a:uFillTx/>
                          <a:latin typeface="Calibri"/>
                          <a:ea typeface="+mn-ea"/>
                          <a:cs typeface="+mn-cs"/>
                        </a:rPr>
                        <a:t>InfoMigrants Arabic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283298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5429355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86446786"/>
                  </a:ext>
                </a:extLst>
              </a:tr>
            </a:tbl>
          </a:graphicData>
        </a:graphic>
      </p:graphicFrame>
      <p:sp>
        <p:nvSpPr>
          <p:cNvPr id="4" name="Text Placeholder 3">
            <a:extLst>
              <a:ext uri="{FF2B5EF4-FFF2-40B4-BE49-F238E27FC236}">
                <a16:creationId xmlns:a16="http://schemas.microsoft.com/office/drawing/2014/main" id="{8EE0E4B5-AFBF-46EB-8602-77A0291F7403}"/>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348219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2CAAA-BF27-4425-80B3-697AC9047A91}"/>
              </a:ext>
            </a:extLst>
          </p:cNvPr>
          <p:cNvSpPr>
            <a:spLocks noGrp="1"/>
          </p:cNvSpPr>
          <p:nvPr>
            <p:ph type="title"/>
          </p:nvPr>
        </p:nvSpPr>
        <p:spPr/>
        <p:txBody>
          <a:bodyPr/>
          <a:lstStyle/>
          <a:p>
            <a:r>
              <a:rPr lang="en-US"/>
              <a:t>Facebook Fb_PostTable | Infomigrants - 5 of 9</a:t>
            </a:r>
          </a:p>
        </p:txBody>
      </p:sp>
      <p:graphicFrame>
        <p:nvGraphicFramePr>
          <p:cNvPr id="5" name="Table Placeholder 4">
            <a:extLst>
              <a:ext uri="{FF2B5EF4-FFF2-40B4-BE49-F238E27FC236}">
                <a16:creationId xmlns:a16="http://schemas.microsoft.com/office/drawing/2014/main" id="{4E44AB4F-227D-4DD6-B706-A29513789EAE}"/>
              </a:ext>
            </a:extLst>
          </p:cNvPr>
          <p:cNvGraphicFramePr>
            <a:graphicFrameLocks noGrp="1"/>
          </p:cNvGraphicFramePr>
          <p:nvPr>
            <p:ph type="tbl" sz="quarter" idx="13"/>
            <p:extLst>
              <p:ext uri="{D42A27DB-BD31-4B8C-83A1-F6EECF244321}">
                <p14:modId xmlns:p14="http://schemas.microsoft.com/office/powerpoint/2010/main" val="558667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30918354"/>
                    </a:ext>
                  </a:extLst>
                </a:gridCol>
                <a:gridCol w="1645920">
                  <a:extLst>
                    <a:ext uri="{9D8B030D-6E8A-4147-A177-3AD203B41FA5}">
                      <a16:colId xmlns:a16="http://schemas.microsoft.com/office/drawing/2014/main" val="2950224710"/>
                    </a:ext>
                  </a:extLst>
                </a:gridCol>
                <a:gridCol w="822960">
                  <a:extLst>
                    <a:ext uri="{9D8B030D-6E8A-4147-A177-3AD203B41FA5}">
                      <a16:colId xmlns:a16="http://schemas.microsoft.com/office/drawing/2014/main" val="3788659382"/>
                    </a:ext>
                  </a:extLst>
                </a:gridCol>
                <a:gridCol w="822960">
                  <a:extLst>
                    <a:ext uri="{9D8B030D-6E8A-4147-A177-3AD203B41FA5}">
                      <a16:colId xmlns:a16="http://schemas.microsoft.com/office/drawing/2014/main" val="3657037323"/>
                    </a:ext>
                  </a:extLst>
                </a:gridCol>
                <a:gridCol w="822960">
                  <a:extLst>
                    <a:ext uri="{9D8B030D-6E8A-4147-A177-3AD203B41FA5}">
                      <a16:colId xmlns:a16="http://schemas.microsoft.com/office/drawing/2014/main" val="308686380"/>
                    </a:ext>
                  </a:extLst>
                </a:gridCol>
                <a:gridCol w="822960">
                  <a:extLst>
                    <a:ext uri="{9D8B030D-6E8A-4147-A177-3AD203B41FA5}">
                      <a16:colId xmlns:a16="http://schemas.microsoft.com/office/drawing/2014/main" val="1019548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Facebook 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Video Views</a:t>
                      </a:r>
                    </a:p>
                  </a:txBody>
                  <a:tcPr/>
                </a:tc>
                <a:extLst>
                  <a:ext uri="{0D108BD9-81ED-4DB2-BD59-A6C34878D82A}">
                    <a16:rowId xmlns:a16="http://schemas.microsoft.com/office/drawing/2014/main" val="1594316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مهاجر نیوز - </a:t>
                      </a:r>
                      <a:r>
                        <a:rPr kumimoji="0" lang="en-US" sz="1000" b="1" i="0" u="none" strike="noStrike" kern="1200" cap="none" spc="0" normalizeH="0" baseline="0" noProof="0">
                          <a:ln>
                            <a:noFill/>
                          </a:ln>
                          <a:solidFill>
                            <a:prstClr val="black"/>
                          </a:solidFill>
                          <a:effectLst/>
                          <a:uLnTx/>
                          <a:uFillTx/>
                          <a:latin typeface="Calibri"/>
                          <a:ea typeface="+mn-ea"/>
                          <a:cs typeface="+mn-cs"/>
                        </a:rPr>
                        <a:t>InfoMigrants Dari - 2024-08-17 03:30:16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دوره سه ساله حاکمیت طالبان و مهاجرت افغان‌ها
۱۵ اگست سال ۲۰۲۱، روزی که دولت جمهوری افغانستان سقوط کرد و طالبان دوباره به قدرت رسیدند. سه سال پیش، در همان روزی که طالبان وارد کابل شدند، هزاران تن برای خروج از کشور به میدان هوایی کابل هجوم آوردند. زنان، کودکان و هزاران تن دیگر در تلاش بودند تا وارد میدان هوایی شوند. نیروهای آمریکایی بیش از صد هزار نفر را با هواپیماهای خود از افغانستان خارج کردند. عملیات تخلیه افغان‌ها از میدان هوایی کابل در 30 اگست ۲۰۲۱ پایان یافت و نیروهای خارجی افغانستان را ترک کردند. اکنون که سه سال از دوره حاکمیت طالبان می‌گذرد، سازمان ملل متحد گفته است که تاکنون نزدیک به ۸ میلیون شهروند افغان کشور خود را ترک کرده‌اند. علاوه بر این، بسیاری از افغان ها همچنان در پاکستان، ایران و دیگر کشورها منتظر رفتن به کشورهای غربی هستند.</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مهاجر نیوز - </a:t>
                      </a:r>
                      <a:r>
                        <a:rPr kumimoji="0" lang="en-US" sz="1000" b="0" i="0" u="none" strike="noStrike" kern="1200" cap="none" spc="0" normalizeH="0" baseline="0" noProof="0">
                          <a:ln>
                            <a:noFill/>
                          </a:ln>
                          <a:solidFill>
                            <a:prstClr val="black"/>
                          </a:solidFill>
                          <a:effectLst/>
                          <a:uLnTx/>
                          <a:uFillTx/>
                          <a:latin typeface="Calibri"/>
                          <a:ea typeface="+mn-ea"/>
                          <a:cs typeface="+mn-cs"/>
                        </a:rPr>
                        <a:t>InfoMigrants Dari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7949303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2627829</a:t>
                      </a:r>
                    </a:p>
                  </a:txBody>
                  <a:tcPr/>
                </a:tc>
                <a:extLst>
                  <a:ext uri="{0D108BD9-81ED-4DB2-BD59-A6C34878D82A}">
                    <a16:rowId xmlns:a16="http://schemas.microsoft.com/office/drawing/2014/main" val="3878586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مهاجر نيوز - </a:t>
                      </a:r>
                      <a:r>
                        <a:rPr kumimoji="0" lang="en-US" sz="1000" b="1" i="0" u="none" strike="noStrike" kern="1200" cap="none" spc="0" normalizeH="0" baseline="0" noProof="0">
                          <a:ln>
                            <a:noFill/>
                          </a:ln>
                          <a:solidFill>
                            <a:prstClr val="black"/>
                          </a:solidFill>
                          <a:effectLst/>
                          <a:uLnTx/>
                          <a:uFillTx/>
                          <a:latin typeface="Calibri"/>
                          <a:ea typeface="+mn-ea"/>
                          <a:cs typeface="+mn-cs"/>
                        </a:rPr>
                        <a:t>InfoMigrants Arabic - 2024-01-09 12:30:00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⭕أصدرت إيطاليا حزمة من الإجراءات لدعم السلطات المحلية في استقبال المهاجرين، 
⭕وهي إجراءات وردت في مرسوم تم تحويله إلى قانون في 15 كانون الأول/ ديسمبر الماضي.
⭕المزيد من التفاصيل في التقرير التالي:</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مهاجر نيوز - </a:t>
                      </a:r>
                      <a:r>
                        <a:rPr kumimoji="0" lang="en-US" sz="1000" b="0" i="0" u="none" strike="noStrike" kern="1200" cap="none" spc="0" normalizeH="0" baseline="0" noProof="0">
                          <a:ln>
                            <a:noFill/>
                          </a:ln>
                          <a:solidFill>
                            <a:prstClr val="black"/>
                          </a:solidFill>
                          <a:effectLst/>
                          <a:uLnTx/>
                          <a:uFillTx/>
                          <a:latin typeface="Calibri"/>
                          <a:ea typeface="+mn-ea"/>
                          <a:cs typeface="+mn-cs"/>
                        </a:rPr>
                        <a:t>InfoMigrants Arabic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3230459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03224347"/>
                  </a:ext>
                </a:extLst>
              </a:tr>
            </a:tbl>
          </a:graphicData>
        </a:graphic>
      </p:graphicFrame>
      <p:sp>
        <p:nvSpPr>
          <p:cNvPr id="4" name="Text Placeholder 3">
            <a:extLst>
              <a:ext uri="{FF2B5EF4-FFF2-40B4-BE49-F238E27FC236}">
                <a16:creationId xmlns:a16="http://schemas.microsoft.com/office/drawing/2014/main" id="{9FB8591C-3FEF-4E3A-AD56-0C3C4CF743B3}"/>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5744212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7DD5BB-EFCE-4E18-8521-20CAA959421A}"/>
              </a:ext>
            </a:extLst>
          </p:cNvPr>
          <p:cNvSpPr>
            <a:spLocks noGrp="1"/>
          </p:cNvSpPr>
          <p:nvPr>
            <p:ph type="title"/>
          </p:nvPr>
        </p:nvSpPr>
        <p:spPr/>
        <p:txBody>
          <a:bodyPr/>
          <a:lstStyle/>
          <a:p>
            <a:r>
              <a:rPr lang="en-US"/>
              <a:t>Facebook Fb_PostTable | Infomigrants - 6 of 9</a:t>
            </a:r>
          </a:p>
        </p:txBody>
      </p:sp>
      <p:graphicFrame>
        <p:nvGraphicFramePr>
          <p:cNvPr id="5" name="Table Placeholder 4">
            <a:extLst>
              <a:ext uri="{FF2B5EF4-FFF2-40B4-BE49-F238E27FC236}">
                <a16:creationId xmlns:a16="http://schemas.microsoft.com/office/drawing/2014/main" id="{1B0A60F1-DEF7-4F3F-8650-16B3CE4F7B4D}"/>
              </a:ext>
            </a:extLst>
          </p:cNvPr>
          <p:cNvGraphicFramePr>
            <a:graphicFrameLocks noGrp="1"/>
          </p:cNvGraphicFramePr>
          <p:nvPr>
            <p:ph type="tbl" sz="quarter" idx="13"/>
            <p:extLst>
              <p:ext uri="{D42A27DB-BD31-4B8C-83A1-F6EECF244321}">
                <p14:modId xmlns:p14="http://schemas.microsoft.com/office/powerpoint/2010/main" val="2814547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72532102"/>
                    </a:ext>
                  </a:extLst>
                </a:gridCol>
                <a:gridCol w="1645920">
                  <a:extLst>
                    <a:ext uri="{9D8B030D-6E8A-4147-A177-3AD203B41FA5}">
                      <a16:colId xmlns:a16="http://schemas.microsoft.com/office/drawing/2014/main" val="2232250137"/>
                    </a:ext>
                  </a:extLst>
                </a:gridCol>
                <a:gridCol w="822960">
                  <a:extLst>
                    <a:ext uri="{9D8B030D-6E8A-4147-A177-3AD203B41FA5}">
                      <a16:colId xmlns:a16="http://schemas.microsoft.com/office/drawing/2014/main" val="2864303874"/>
                    </a:ext>
                  </a:extLst>
                </a:gridCol>
                <a:gridCol w="822960">
                  <a:extLst>
                    <a:ext uri="{9D8B030D-6E8A-4147-A177-3AD203B41FA5}">
                      <a16:colId xmlns:a16="http://schemas.microsoft.com/office/drawing/2014/main" val="2063166021"/>
                    </a:ext>
                  </a:extLst>
                </a:gridCol>
                <a:gridCol w="822960">
                  <a:extLst>
                    <a:ext uri="{9D8B030D-6E8A-4147-A177-3AD203B41FA5}">
                      <a16:colId xmlns:a16="http://schemas.microsoft.com/office/drawing/2014/main" val="1012742233"/>
                    </a:ext>
                  </a:extLst>
                </a:gridCol>
                <a:gridCol w="822960">
                  <a:extLst>
                    <a:ext uri="{9D8B030D-6E8A-4147-A177-3AD203B41FA5}">
                      <a16:colId xmlns:a16="http://schemas.microsoft.com/office/drawing/2014/main" val="2963817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Facebook 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Video Views</a:t>
                      </a:r>
                    </a:p>
                  </a:txBody>
                  <a:tcPr/>
                </a:tc>
                <a:extLst>
                  <a:ext uri="{0D108BD9-81ED-4DB2-BD59-A6C34878D82A}">
                    <a16:rowId xmlns:a16="http://schemas.microsoft.com/office/drawing/2014/main" val="1664172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InfoMigrants - </a:t>
                      </a:r>
                      <a:r>
                        <a:rPr kumimoji="0" lang="as-IN" sz="1000" b="1" i="0" u="none" strike="noStrike" kern="1200" cap="none" spc="0" normalizeH="0" baseline="0" noProof="0">
                          <a:ln>
                            <a:noFill/>
                          </a:ln>
                          <a:solidFill>
                            <a:prstClr val="black"/>
                          </a:solidFill>
                          <a:effectLst/>
                          <a:uLnTx/>
                          <a:uFillTx/>
                          <a:latin typeface="Calibri"/>
                          <a:ea typeface="+mn-ea"/>
                          <a:cs typeface="Vrinda" panose="020B0502040204020203" pitchFamily="34" charset="0"/>
                        </a:rPr>
                        <a:t>বাংলা - 2024-04-14 16:05:48</a:t>
                      </a:r>
                      <a:r>
                        <a:rPr kumimoji="0" lang="as-IN" sz="1000" b="0" i="0" u="none" strike="noStrike" kern="1200" cap="none" spc="0" normalizeH="0" baseline="0" noProof="0">
                          <a:ln>
                            <a:noFill/>
                          </a:ln>
                          <a:solidFill>
                            <a:prstClr val="black"/>
                          </a:solidFill>
                          <a:effectLst/>
                          <a:uLnTx/>
                          <a:uFillTx/>
                          <a:latin typeface="Calibri"/>
                          <a:ea typeface="+mn-ea"/>
                          <a:cs typeface="Vrinda" panose="020B0502040204020203" pitchFamily="34" charset="0"/>
                        </a:rPr>
                        <a:t>
 বিশ্বের সবচেয়ে বিপজ্জনক অভিবাসন রুটের একটি সেন্ট্রাল ভূমধ্যসাগর। ইউরোপীয় ইউনিয়নের সীমান্তের এই সাগরটি পরিণত হয়েছে অভিবাসীদের গণকবরে। সম্প্রতি ভূমধ্যসাগরে আবারো ঘটছে প্রাণহানি৷ 
ইনফোমাইগ্রেন্টস সাংবাদিক অনুপম দেব কানুনজ্ঞ একটি উদ্ধারকারী জাহাজে থেকে প্রত্যক্ষ করেছেন রুদ্ধশ্বাস এই যাত্রার নানা দিক।</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InfoMigrants - </a:t>
                      </a:r>
                      <a:r>
                        <a:rPr kumimoji="0" lang="as-IN" sz="1000" b="0" i="0" u="none" strike="noStrike" kern="1200" cap="none" spc="0" normalizeH="0" baseline="0" noProof="0">
                          <a:ln>
                            <a:noFill/>
                          </a:ln>
                          <a:solidFill>
                            <a:prstClr val="black"/>
                          </a:solidFill>
                          <a:effectLst/>
                          <a:uLnTx/>
                          <a:uFillTx/>
                          <a:latin typeface="Calibri"/>
                          <a:ea typeface="+mn-ea"/>
                          <a:cs typeface="Vrinda" panose="020B0502040204020203" pitchFamily="34" charset="0"/>
                        </a:rPr>
                        <a:t>বাংলা</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3049765</a:t>
                      </a:r>
                    </a:p>
                  </a:txBody>
                  <a:tcPr/>
                </a:tc>
                <a:extLst>
                  <a:ext uri="{0D108BD9-81ED-4DB2-BD59-A6C34878D82A}">
                    <a16:rowId xmlns:a16="http://schemas.microsoft.com/office/drawing/2014/main" val="3449626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InfoMigrants - 2024-05-14 16:21:01</a:t>
                      </a:r>
                      <a:r>
                        <a:rPr kumimoji="0" lang="en-US" sz="1000" b="0" i="0" u="none" strike="noStrike" kern="1200" cap="none" spc="0" normalizeH="0" baseline="0" noProof="0">
                          <a:ln>
                            <a:noFill/>
                          </a:ln>
                          <a:solidFill>
                            <a:prstClr val="black"/>
                          </a:solidFill>
                          <a:effectLst/>
                          <a:uLnTx/>
                          <a:uFillTx/>
                          <a:latin typeface="Calibri"/>
                          <a:ea typeface="+mn-ea"/>
                          <a:cs typeface="+mn-cs"/>
                        </a:rPr>
                        <a:t>
 Greece will start bringing in workers from Egypt this summer to take on temporary farming jobs under a deal between the countries to tackle a labor shortage.
An initial 2,400 Egyptian workers have been selected to come to Greece via a new residence permit.  which will be valid for nine months and will be linked to the employment of the workers.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InfoMigrants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5998983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72667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مهاجر نيوز - </a:t>
                      </a:r>
                      <a:r>
                        <a:rPr kumimoji="0" lang="en-US" sz="1000" b="1" i="0" u="none" strike="noStrike" kern="1200" cap="none" spc="0" normalizeH="0" baseline="0" noProof="0">
                          <a:ln>
                            <a:noFill/>
                          </a:ln>
                          <a:solidFill>
                            <a:prstClr val="black"/>
                          </a:solidFill>
                          <a:effectLst/>
                          <a:uLnTx/>
                          <a:uFillTx/>
                          <a:latin typeface="Calibri"/>
                          <a:ea typeface="+mn-ea"/>
                          <a:cs typeface="+mn-cs"/>
                        </a:rPr>
                        <a:t>InfoMigrants Arabic - 2024-05-09 23:00:06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لم تكن "سارة" الضحية الوحيدة، بل واحدة من خمس #ضحايا آخرين لقوا حتفهم في #المانش 
</a:t>
                      </a:r>
                      <a:r>
                        <a:rPr kumimoji="0" lang="en-US" sz="1000" b="0" i="0" u="none" strike="noStrike" kern="1200" cap="none" spc="0" normalizeH="0" baseline="0" noProof="0">
                          <a:ln>
                            <a:noFill/>
                          </a:ln>
                          <a:solidFill>
                            <a:prstClr val="black"/>
                          </a:solidFill>
                          <a:effectLst/>
                          <a:uLnTx/>
                          <a:uFillTx/>
                          <a:latin typeface="Calibri"/>
                          <a:ea typeface="+mn-ea"/>
                          <a:cs typeface="+mn-cs"/>
                        </a:rPr>
                        <a:t>rb.gy/edfd84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مهاجر نيوز - </a:t>
                      </a:r>
                      <a:r>
                        <a:rPr kumimoji="0" lang="en-US" sz="1000" b="0" i="0" u="none" strike="noStrike" kern="1200" cap="none" spc="0" normalizeH="0" baseline="0" noProof="0">
                          <a:ln>
                            <a:noFill/>
                          </a:ln>
                          <a:solidFill>
                            <a:prstClr val="black"/>
                          </a:solidFill>
                          <a:effectLst/>
                          <a:uLnTx/>
                          <a:uFillTx/>
                          <a:latin typeface="Calibri"/>
                          <a:ea typeface="+mn-ea"/>
                          <a:cs typeface="+mn-cs"/>
                        </a:rPr>
                        <a:t>InfoMigrants Arabic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225846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2179428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662601631"/>
                  </a:ext>
                </a:extLst>
              </a:tr>
            </a:tbl>
          </a:graphicData>
        </a:graphic>
      </p:graphicFrame>
      <p:sp>
        <p:nvSpPr>
          <p:cNvPr id="4" name="Text Placeholder 3">
            <a:extLst>
              <a:ext uri="{FF2B5EF4-FFF2-40B4-BE49-F238E27FC236}">
                <a16:creationId xmlns:a16="http://schemas.microsoft.com/office/drawing/2014/main" id="{3FC4A713-FDEE-4F4A-A0AE-363E92C36ABA}"/>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40244054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958FF-68BD-46C2-B467-6EBAEECB09EA}"/>
              </a:ext>
            </a:extLst>
          </p:cNvPr>
          <p:cNvSpPr>
            <a:spLocks noGrp="1"/>
          </p:cNvSpPr>
          <p:nvPr>
            <p:ph type="title"/>
          </p:nvPr>
        </p:nvSpPr>
        <p:spPr/>
        <p:txBody>
          <a:bodyPr/>
          <a:lstStyle/>
          <a:p>
            <a:r>
              <a:rPr lang="en-US"/>
              <a:t>Facebook Fb_PostTable | Infomigrants - 7 of 9</a:t>
            </a:r>
          </a:p>
        </p:txBody>
      </p:sp>
      <p:graphicFrame>
        <p:nvGraphicFramePr>
          <p:cNvPr id="5" name="Table Placeholder 4">
            <a:extLst>
              <a:ext uri="{FF2B5EF4-FFF2-40B4-BE49-F238E27FC236}">
                <a16:creationId xmlns:a16="http://schemas.microsoft.com/office/drawing/2014/main" id="{356588CF-5841-4D56-8E5D-837B24955A75}"/>
              </a:ext>
            </a:extLst>
          </p:cNvPr>
          <p:cNvGraphicFramePr>
            <a:graphicFrameLocks noGrp="1"/>
          </p:cNvGraphicFramePr>
          <p:nvPr>
            <p:ph type="tbl" sz="quarter" idx="13"/>
            <p:extLst>
              <p:ext uri="{D42A27DB-BD31-4B8C-83A1-F6EECF244321}">
                <p14:modId xmlns:p14="http://schemas.microsoft.com/office/powerpoint/2010/main" val="4048745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04840076"/>
                    </a:ext>
                  </a:extLst>
                </a:gridCol>
                <a:gridCol w="1645920">
                  <a:extLst>
                    <a:ext uri="{9D8B030D-6E8A-4147-A177-3AD203B41FA5}">
                      <a16:colId xmlns:a16="http://schemas.microsoft.com/office/drawing/2014/main" val="2234921692"/>
                    </a:ext>
                  </a:extLst>
                </a:gridCol>
                <a:gridCol w="822960">
                  <a:extLst>
                    <a:ext uri="{9D8B030D-6E8A-4147-A177-3AD203B41FA5}">
                      <a16:colId xmlns:a16="http://schemas.microsoft.com/office/drawing/2014/main" val="3352232040"/>
                    </a:ext>
                  </a:extLst>
                </a:gridCol>
                <a:gridCol w="822960">
                  <a:extLst>
                    <a:ext uri="{9D8B030D-6E8A-4147-A177-3AD203B41FA5}">
                      <a16:colId xmlns:a16="http://schemas.microsoft.com/office/drawing/2014/main" val="179017307"/>
                    </a:ext>
                  </a:extLst>
                </a:gridCol>
                <a:gridCol w="822960">
                  <a:extLst>
                    <a:ext uri="{9D8B030D-6E8A-4147-A177-3AD203B41FA5}">
                      <a16:colId xmlns:a16="http://schemas.microsoft.com/office/drawing/2014/main" val="109559052"/>
                    </a:ext>
                  </a:extLst>
                </a:gridCol>
                <a:gridCol w="822960">
                  <a:extLst>
                    <a:ext uri="{9D8B030D-6E8A-4147-A177-3AD203B41FA5}">
                      <a16:colId xmlns:a16="http://schemas.microsoft.com/office/drawing/2014/main" val="2418091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Facebook 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Video Views</a:t>
                      </a:r>
                    </a:p>
                  </a:txBody>
                  <a:tcPr/>
                </a:tc>
                <a:extLst>
                  <a:ext uri="{0D108BD9-81ED-4DB2-BD59-A6C34878D82A}">
                    <a16:rowId xmlns:a16="http://schemas.microsoft.com/office/drawing/2014/main" val="58467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InfoMigrants - Français - 2024-09-04 11:32:59</a:t>
                      </a:r>
                      <a:r>
                        <a:rPr kumimoji="0" lang="fr-FR" sz="1000" b="0" i="0" u="none" strike="noStrike" kern="1200" cap="none" spc="0" normalizeH="0" baseline="0" noProof="0">
                          <a:ln>
                            <a:noFill/>
                          </a:ln>
                          <a:solidFill>
                            <a:prstClr val="black"/>
                          </a:solidFill>
                          <a:effectLst/>
                          <a:uLnTx/>
                          <a:uFillTx/>
                          <a:latin typeface="Calibri"/>
                          <a:ea typeface="+mn-ea"/>
                          <a:cs typeface="+mn-cs"/>
                        </a:rPr>
                        <a:t>
 🇫🇷 Parmi les 12 migrants morts mardi dans la Manche 🌊 en tentant de rallier l’Angleterre, 10 sont des femmes. Et la moitié des victimes sont mineures.
Ce drame est le pire naufrage de 2024, année la plus meurtrière dans la #Manche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InfoMigrants - Français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2069646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898716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InfoMigrants - </a:t>
                      </a:r>
                      <a:r>
                        <a:rPr kumimoji="0" lang="as-IN" sz="1000" b="1" i="0" u="none" strike="noStrike" kern="1200" cap="none" spc="0" normalizeH="0" baseline="0" noProof="0">
                          <a:ln>
                            <a:noFill/>
                          </a:ln>
                          <a:solidFill>
                            <a:prstClr val="black"/>
                          </a:solidFill>
                          <a:effectLst/>
                          <a:uLnTx/>
                          <a:uFillTx/>
                          <a:latin typeface="Calibri"/>
                          <a:ea typeface="+mn-ea"/>
                          <a:cs typeface="Vrinda" panose="020B0502040204020203" pitchFamily="34" charset="0"/>
                        </a:rPr>
                        <a:t>বাংলা - 2024-04-29 10:03:49</a:t>
                      </a:r>
                      <a:r>
                        <a:rPr kumimoji="0" lang="as-IN" sz="1000" b="0" i="0" u="none" strike="noStrike" kern="1200" cap="none" spc="0" normalizeH="0" baseline="0" noProof="0">
                          <a:ln>
                            <a:noFill/>
                          </a:ln>
                          <a:solidFill>
                            <a:prstClr val="black"/>
                          </a:solidFill>
                          <a:effectLst/>
                          <a:uLnTx/>
                          <a:uFillTx/>
                          <a:latin typeface="Calibri"/>
                          <a:ea typeface="+mn-ea"/>
                          <a:cs typeface="Vrinda" panose="020B0502040204020203" pitchFamily="34" charset="0"/>
                        </a:rPr>
                        <a:t>
 রুমানিয়ায় বাংলাদেশি নারীদেরও রয়েছে কাজের ভিসা নিয়ে আসার সুযোগ। সংখ্যায় বেশ কম বলেও ইতোমধ্যে কয়েকজন সেই সুযোগ নিয়েছেন।</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InfoMigrants - </a:t>
                      </a:r>
                      <a:r>
                        <a:rPr kumimoji="0" lang="as-IN" sz="1000" b="0" i="0" u="none" strike="noStrike" kern="1200" cap="none" spc="0" normalizeH="0" baseline="0" noProof="0">
                          <a:ln>
                            <a:noFill/>
                          </a:ln>
                          <a:solidFill>
                            <a:prstClr val="black"/>
                          </a:solidFill>
                          <a:effectLst/>
                          <a:uLnTx/>
                          <a:uFillTx/>
                          <a:latin typeface="Calibri"/>
                          <a:ea typeface="+mn-ea"/>
                          <a:cs typeface="Vrinda" panose="020B0502040204020203" pitchFamily="34" charset="0"/>
                        </a:rPr>
                        <a:t>বাংলা</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4998441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3413888</a:t>
                      </a:r>
                    </a:p>
                  </a:txBody>
                  <a:tcPr/>
                </a:tc>
                <a:extLst>
                  <a:ext uri="{0D108BD9-81ED-4DB2-BD59-A6C34878D82A}">
                    <a16:rowId xmlns:a16="http://schemas.microsoft.com/office/drawing/2014/main" val="1979828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InfoMigrants - Français - 2024-09-02 18:02:41</a:t>
                      </a:r>
                      <a:r>
                        <a:rPr kumimoji="0" lang="fr-FR" sz="1000" b="0" i="0" u="none" strike="noStrike" kern="1200" cap="none" spc="0" normalizeH="0" baseline="0" noProof="0">
                          <a:ln>
                            <a:noFill/>
                          </a:ln>
                          <a:solidFill>
                            <a:prstClr val="black"/>
                          </a:solidFill>
                          <a:effectLst/>
                          <a:uLnTx/>
                          <a:uFillTx/>
                          <a:latin typeface="Calibri"/>
                          <a:ea typeface="+mn-ea"/>
                          <a:cs typeface="+mn-cs"/>
                        </a:rPr>
                        <a:t>
 📺 L'Italie affirme que 40 660 migrants ont débarqué sur les côtes italiennes entre le 1er janvier et le 30 août 2024. C'est trois fois moins qu’en 2023 à la même période. Selon Giorgia Meloni, c'est un succès. Obtenu à quel prix ? Les explications de Charlotte Boitiaux, journaliste à InfoMigrants.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InfoMigrants - Français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220341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2829888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1176153</a:t>
                      </a:r>
                    </a:p>
                  </a:txBody>
                  <a:tcPr/>
                </a:tc>
                <a:extLst>
                  <a:ext uri="{0D108BD9-81ED-4DB2-BD59-A6C34878D82A}">
                    <a16:rowId xmlns:a16="http://schemas.microsoft.com/office/drawing/2014/main" val="2940288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InfoMigrants - Français - 2024-08-07 20:00:26</a:t>
                      </a:r>
                      <a:r>
                        <a:rPr kumimoji="0" lang="fr-FR" sz="1000" b="0" i="0" u="none" strike="noStrike" kern="1200" cap="none" spc="0" normalizeH="0" baseline="0" noProof="0">
                          <a:ln>
                            <a:noFill/>
                          </a:ln>
                          <a:solidFill>
                            <a:prstClr val="black"/>
                          </a:solidFill>
                          <a:effectLst/>
                          <a:uLnTx/>
                          <a:uFillTx/>
                          <a:latin typeface="Calibri"/>
                          <a:ea typeface="+mn-ea"/>
                          <a:cs typeface="+mn-cs"/>
                        </a:rPr>
                        <a:t>
 Des documents d’identité retrouvés à bord appartiennent à des ressortissants de la 🇲🇷Mauritanie et du 🇸🇳Sénégal, âgés de 24 à 33 ans. Des téléphones portables et objets personnels ont également été découverts.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InfoMigrants - Français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2094201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71422049"/>
                  </a:ext>
                </a:extLst>
              </a:tr>
            </a:tbl>
          </a:graphicData>
        </a:graphic>
      </p:graphicFrame>
      <p:sp>
        <p:nvSpPr>
          <p:cNvPr id="4" name="Text Placeholder 3">
            <a:extLst>
              <a:ext uri="{FF2B5EF4-FFF2-40B4-BE49-F238E27FC236}">
                <a16:creationId xmlns:a16="http://schemas.microsoft.com/office/drawing/2014/main" id="{780EC643-30B6-4CB5-9927-B5432244379A}"/>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539571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61E0E-753C-465E-8725-E3CCD509D475}"/>
              </a:ext>
            </a:extLst>
          </p:cNvPr>
          <p:cNvSpPr>
            <a:spLocks noGrp="1"/>
          </p:cNvSpPr>
          <p:nvPr>
            <p:ph type="title"/>
          </p:nvPr>
        </p:nvSpPr>
        <p:spPr/>
        <p:txBody>
          <a:bodyPr/>
          <a:lstStyle/>
          <a:p>
            <a:r>
              <a:rPr lang="en-US"/>
              <a:t>Facebook Fb_PostTable | Infomigrants - 8 of 9</a:t>
            </a:r>
          </a:p>
        </p:txBody>
      </p:sp>
      <p:graphicFrame>
        <p:nvGraphicFramePr>
          <p:cNvPr id="5" name="Table Placeholder 4">
            <a:extLst>
              <a:ext uri="{FF2B5EF4-FFF2-40B4-BE49-F238E27FC236}">
                <a16:creationId xmlns:a16="http://schemas.microsoft.com/office/drawing/2014/main" id="{48D21905-E215-40CC-8C56-F295101E540E}"/>
              </a:ext>
            </a:extLst>
          </p:cNvPr>
          <p:cNvGraphicFramePr>
            <a:graphicFrameLocks noGrp="1"/>
          </p:cNvGraphicFramePr>
          <p:nvPr>
            <p:ph type="tbl" sz="quarter" idx="13"/>
            <p:extLst>
              <p:ext uri="{D42A27DB-BD31-4B8C-83A1-F6EECF244321}">
                <p14:modId xmlns:p14="http://schemas.microsoft.com/office/powerpoint/2010/main" val="1007951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75907683"/>
                    </a:ext>
                  </a:extLst>
                </a:gridCol>
                <a:gridCol w="1645920">
                  <a:extLst>
                    <a:ext uri="{9D8B030D-6E8A-4147-A177-3AD203B41FA5}">
                      <a16:colId xmlns:a16="http://schemas.microsoft.com/office/drawing/2014/main" val="3237353026"/>
                    </a:ext>
                  </a:extLst>
                </a:gridCol>
                <a:gridCol w="822960">
                  <a:extLst>
                    <a:ext uri="{9D8B030D-6E8A-4147-A177-3AD203B41FA5}">
                      <a16:colId xmlns:a16="http://schemas.microsoft.com/office/drawing/2014/main" val="3056144301"/>
                    </a:ext>
                  </a:extLst>
                </a:gridCol>
                <a:gridCol w="822960">
                  <a:extLst>
                    <a:ext uri="{9D8B030D-6E8A-4147-A177-3AD203B41FA5}">
                      <a16:colId xmlns:a16="http://schemas.microsoft.com/office/drawing/2014/main" val="2436823145"/>
                    </a:ext>
                  </a:extLst>
                </a:gridCol>
                <a:gridCol w="822960">
                  <a:extLst>
                    <a:ext uri="{9D8B030D-6E8A-4147-A177-3AD203B41FA5}">
                      <a16:colId xmlns:a16="http://schemas.microsoft.com/office/drawing/2014/main" val="1866009418"/>
                    </a:ext>
                  </a:extLst>
                </a:gridCol>
                <a:gridCol w="822960">
                  <a:extLst>
                    <a:ext uri="{9D8B030D-6E8A-4147-A177-3AD203B41FA5}">
                      <a16:colId xmlns:a16="http://schemas.microsoft.com/office/drawing/2014/main" val="1625977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Facebook 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Video Views</a:t>
                      </a:r>
                    </a:p>
                  </a:txBody>
                  <a:tcPr/>
                </a:tc>
                <a:extLst>
                  <a:ext uri="{0D108BD9-81ED-4DB2-BD59-A6C34878D82A}">
                    <a16:rowId xmlns:a16="http://schemas.microsoft.com/office/drawing/2014/main" val="615445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InfoMigrants - </a:t>
                      </a:r>
                      <a:r>
                        <a:rPr kumimoji="0" lang="as-IN" sz="1000" b="1" i="0" u="none" strike="noStrike" kern="1200" cap="none" spc="0" normalizeH="0" baseline="0" noProof="0">
                          <a:ln>
                            <a:noFill/>
                          </a:ln>
                          <a:solidFill>
                            <a:prstClr val="black"/>
                          </a:solidFill>
                          <a:effectLst/>
                          <a:uLnTx/>
                          <a:uFillTx/>
                          <a:latin typeface="Calibri"/>
                          <a:ea typeface="+mn-ea"/>
                          <a:cs typeface="Vrinda" panose="020B0502040204020203" pitchFamily="34" charset="0"/>
                        </a:rPr>
                        <a:t>বাংলা - 2024-03-26 11:58:14</a:t>
                      </a:r>
                      <a:r>
                        <a:rPr kumimoji="0" lang="as-IN" sz="1000" b="0" i="0" u="none" strike="noStrike" kern="1200" cap="none" spc="0" normalizeH="0" baseline="0" noProof="0">
                          <a:ln>
                            <a:noFill/>
                          </a:ln>
                          <a:solidFill>
                            <a:prstClr val="black"/>
                          </a:solidFill>
                          <a:effectLst/>
                          <a:uLnTx/>
                          <a:uFillTx/>
                          <a:latin typeface="Calibri"/>
                          <a:ea typeface="+mn-ea"/>
                          <a:cs typeface="Vrinda" panose="020B0502040204020203" pitchFamily="34" charset="0"/>
                        </a:rPr>
                        <a:t>
 রোমানিয়া কর্তৃপক্ষ জানায়, অভিবাসীদের মধ্যে নয় জন শ্রীলঙ্কান, পাঁচ জন বাংলাদেশি, তিন জন পাকিস্তানি, দুই জন মিশরীয় এবং একজন ভারতীয় নাগরিক। তাদের বিরুদ্ধে আগে রোমানিয়া ত্যাগের আইনি নোটিশ জারি করা হয়েছিল।</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InfoMigrants - </a:t>
                      </a:r>
                      <a:r>
                        <a:rPr kumimoji="0" lang="as-IN" sz="1000" b="0" i="0" u="none" strike="noStrike" kern="1200" cap="none" spc="0" normalizeH="0" baseline="0" noProof="0">
                          <a:ln>
                            <a:noFill/>
                          </a:ln>
                          <a:solidFill>
                            <a:prstClr val="black"/>
                          </a:solidFill>
                          <a:effectLst/>
                          <a:uLnTx/>
                          <a:uFillTx/>
                          <a:latin typeface="Calibri"/>
                          <a:ea typeface="+mn-ea"/>
                          <a:cs typeface="Vrinda" panose="020B0502040204020203" pitchFamily="34" charset="0"/>
                        </a:rPr>
                        <a:t>বাংলা</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2304027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74212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InfoMigrants - </a:t>
                      </a:r>
                      <a:r>
                        <a:rPr kumimoji="0" lang="as-IN" sz="1000" b="1" i="0" u="none" strike="noStrike" kern="1200" cap="none" spc="0" normalizeH="0" baseline="0" noProof="0">
                          <a:ln>
                            <a:noFill/>
                          </a:ln>
                          <a:solidFill>
                            <a:prstClr val="black"/>
                          </a:solidFill>
                          <a:effectLst/>
                          <a:uLnTx/>
                          <a:uFillTx/>
                          <a:latin typeface="Calibri"/>
                          <a:ea typeface="+mn-ea"/>
                          <a:cs typeface="Vrinda" panose="020B0502040204020203" pitchFamily="34" charset="0"/>
                        </a:rPr>
                        <a:t>বাংলা - 2024-05-16 18:22:46</a:t>
                      </a:r>
                      <a:r>
                        <a:rPr kumimoji="0" lang="as-IN" sz="1000" b="0" i="0" u="none" strike="noStrike" kern="1200" cap="none" spc="0" normalizeH="0" baseline="0" noProof="0">
                          <a:ln>
                            <a:noFill/>
                          </a:ln>
                          <a:solidFill>
                            <a:prstClr val="black"/>
                          </a:solidFill>
                          <a:effectLst/>
                          <a:uLnTx/>
                          <a:uFillTx/>
                          <a:latin typeface="Calibri"/>
                          <a:ea typeface="+mn-ea"/>
                          <a:cs typeface="Vrinda" panose="020B0502040204020203" pitchFamily="34" charset="0"/>
                        </a:rPr>
                        <a:t>
 রোমানিয়ায় বাংলাদেশি নারী শিক্ষার্থীদের পড়াশোনার ভালো সুযোগ রয়েছে বলে মনে করেন বদরুন নাহার মিরা৷ বাংলাদেশে মধ্যবিত্ত পরিবারের বেড়ে ওঠা এই স্বাবলম্বী নারী নিজের চেষ্টায় এসেছেন রোমানিয়ার ক্লুজ নাপোকা শহরে৷ দেখুন:</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InfoMigrants - </a:t>
                      </a:r>
                      <a:r>
                        <a:rPr kumimoji="0" lang="as-IN" sz="1000" b="0" i="0" u="none" strike="noStrike" kern="1200" cap="none" spc="0" normalizeH="0" baseline="0" noProof="0">
                          <a:ln>
                            <a:noFill/>
                          </a:ln>
                          <a:solidFill>
                            <a:prstClr val="black"/>
                          </a:solidFill>
                          <a:effectLst/>
                          <a:uLnTx/>
                          <a:uFillTx/>
                          <a:latin typeface="Calibri"/>
                          <a:ea typeface="+mn-ea"/>
                          <a:cs typeface="Vrinda" panose="020B0502040204020203" pitchFamily="34" charset="0"/>
                        </a:rPr>
                        <a:t>বাংলা</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12875524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7378128</a:t>
                      </a:r>
                    </a:p>
                  </a:txBody>
                  <a:tcPr/>
                </a:tc>
                <a:extLst>
                  <a:ext uri="{0D108BD9-81ED-4DB2-BD59-A6C34878D82A}">
                    <a16:rowId xmlns:a16="http://schemas.microsoft.com/office/drawing/2014/main" val="92745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مهاجر نيوز - </a:t>
                      </a:r>
                      <a:r>
                        <a:rPr kumimoji="0" lang="en-US" sz="1000" b="1" i="0" u="none" strike="noStrike" kern="1200" cap="none" spc="0" normalizeH="0" baseline="0" noProof="0">
                          <a:ln>
                            <a:noFill/>
                          </a:ln>
                          <a:solidFill>
                            <a:prstClr val="black"/>
                          </a:solidFill>
                          <a:effectLst/>
                          <a:uLnTx/>
                          <a:uFillTx/>
                          <a:latin typeface="Calibri"/>
                          <a:ea typeface="+mn-ea"/>
                          <a:cs typeface="+mn-cs"/>
                        </a:rPr>
                        <a:t>InfoMigrants Arabic - 2024-09-02 18:20:06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⭕قتل أشهر المهربين في ليبيا، عبد الرحمن ميلاد، بعد استهدافه بإطلاق نار داخل سيارته قرب جنزور غربي طرابلس. والملقب بـ"البيدجا"، هو آمر معسكر الأكاديمية البحرية التابع لحكومة الوفاق، 
⭕مدرج في قائمة عقوبات مجلس الأمن الدولي لارتكابه جرائم ضد الإنسانية ومتهم باستهداف وإغراق مراكب مهاجرين في عرض البحر.
⭕المزيد من التفاصيل في التقرير التالي👈
</a:t>
                      </a:r>
                      <a:r>
                        <a:rPr kumimoji="0" lang="en-US" sz="1000" b="0" i="0" u="none" strike="noStrike" kern="1200" cap="none" spc="0" normalizeH="0" baseline="0" noProof="0">
                          <a:ln>
                            <a:noFill/>
                          </a:ln>
                          <a:solidFill>
                            <a:prstClr val="black"/>
                          </a:solidFill>
                          <a:effectLst/>
                          <a:uLnTx/>
                          <a:uFillTx/>
                          <a:latin typeface="Calibri"/>
                          <a:ea typeface="+mn-ea"/>
                          <a:cs typeface="+mn-cs"/>
                        </a:rPr>
                        <a:t>http://infomi.gr/1HRC.T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مهاجر نيوز - </a:t>
                      </a:r>
                      <a:r>
                        <a:rPr kumimoji="0" lang="en-US" sz="1000" b="0" i="0" u="none" strike="noStrike" kern="1200" cap="none" spc="0" normalizeH="0" baseline="0" noProof="0">
                          <a:ln>
                            <a:noFill/>
                          </a:ln>
                          <a:solidFill>
                            <a:prstClr val="black"/>
                          </a:solidFill>
                          <a:effectLst/>
                          <a:uLnTx/>
                          <a:uFillTx/>
                          <a:latin typeface="Calibri"/>
                          <a:ea typeface="+mn-ea"/>
                          <a:cs typeface="+mn-cs"/>
                        </a:rPr>
                        <a:t>InfoMigrants Arabic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2626372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82578446"/>
                  </a:ext>
                </a:extLst>
              </a:tr>
            </a:tbl>
          </a:graphicData>
        </a:graphic>
      </p:graphicFrame>
      <p:sp>
        <p:nvSpPr>
          <p:cNvPr id="4" name="Text Placeholder 3">
            <a:extLst>
              <a:ext uri="{FF2B5EF4-FFF2-40B4-BE49-F238E27FC236}">
                <a16:creationId xmlns:a16="http://schemas.microsoft.com/office/drawing/2014/main" id="{3AD4E3FC-AB77-42BB-8C79-E15774925DFF}"/>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179297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207794-701B-4FC3-8020-CC1287FCBAFB}"/>
              </a:ext>
            </a:extLst>
          </p:cNvPr>
          <p:cNvSpPr>
            <a:spLocks noGrp="1"/>
          </p:cNvSpPr>
          <p:nvPr>
            <p:ph type="title"/>
          </p:nvPr>
        </p:nvSpPr>
        <p:spPr/>
        <p:txBody>
          <a:bodyPr/>
          <a:lstStyle/>
          <a:p>
            <a:r>
              <a:rPr lang="en-US"/>
              <a:t>Facebook Fb_PostTable | Infomigrants - 9 of 9</a:t>
            </a:r>
          </a:p>
        </p:txBody>
      </p:sp>
      <p:graphicFrame>
        <p:nvGraphicFramePr>
          <p:cNvPr id="5" name="Table Placeholder 4">
            <a:extLst>
              <a:ext uri="{FF2B5EF4-FFF2-40B4-BE49-F238E27FC236}">
                <a16:creationId xmlns:a16="http://schemas.microsoft.com/office/drawing/2014/main" id="{01FCB327-DAEB-4D23-8BF4-B468E02931B9}"/>
              </a:ext>
            </a:extLst>
          </p:cNvPr>
          <p:cNvGraphicFramePr>
            <a:graphicFrameLocks noGrp="1"/>
          </p:cNvGraphicFramePr>
          <p:nvPr>
            <p:ph type="tbl" sz="quarter" idx="13"/>
            <p:extLst>
              <p:ext uri="{D42A27DB-BD31-4B8C-83A1-F6EECF244321}">
                <p14:modId xmlns:p14="http://schemas.microsoft.com/office/powerpoint/2010/main" val="3389593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3780601"/>
                    </a:ext>
                  </a:extLst>
                </a:gridCol>
                <a:gridCol w="1645920">
                  <a:extLst>
                    <a:ext uri="{9D8B030D-6E8A-4147-A177-3AD203B41FA5}">
                      <a16:colId xmlns:a16="http://schemas.microsoft.com/office/drawing/2014/main" val="1919569760"/>
                    </a:ext>
                  </a:extLst>
                </a:gridCol>
                <a:gridCol w="822960">
                  <a:extLst>
                    <a:ext uri="{9D8B030D-6E8A-4147-A177-3AD203B41FA5}">
                      <a16:colId xmlns:a16="http://schemas.microsoft.com/office/drawing/2014/main" val="852687159"/>
                    </a:ext>
                  </a:extLst>
                </a:gridCol>
                <a:gridCol w="822960">
                  <a:extLst>
                    <a:ext uri="{9D8B030D-6E8A-4147-A177-3AD203B41FA5}">
                      <a16:colId xmlns:a16="http://schemas.microsoft.com/office/drawing/2014/main" val="2960665552"/>
                    </a:ext>
                  </a:extLst>
                </a:gridCol>
                <a:gridCol w="822960">
                  <a:extLst>
                    <a:ext uri="{9D8B030D-6E8A-4147-A177-3AD203B41FA5}">
                      <a16:colId xmlns:a16="http://schemas.microsoft.com/office/drawing/2014/main" val="35946071"/>
                    </a:ext>
                  </a:extLst>
                </a:gridCol>
                <a:gridCol w="822960">
                  <a:extLst>
                    <a:ext uri="{9D8B030D-6E8A-4147-A177-3AD203B41FA5}">
                      <a16:colId xmlns:a16="http://schemas.microsoft.com/office/drawing/2014/main" val="6145254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Facebook Page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Video Views</a:t>
                      </a:r>
                    </a:p>
                  </a:txBody>
                  <a:tcPr/>
                </a:tc>
                <a:extLst>
                  <a:ext uri="{0D108BD9-81ED-4DB2-BD59-A6C34878D82A}">
                    <a16:rowId xmlns:a16="http://schemas.microsoft.com/office/drawing/2014/main" val="807521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InfoMigrants - </a:t>
                      </a:r>
                      <a:r>
                        <a:rPr kumimoji="0" lang="as-IN" sz="1000" b="1" i="0" u="none" strike="noStrike" kern="1200" cap="none" spc="0" normalizeH="0" baseline="0" noProof="0">
                          <a:ln>
                            <a:noFill/>
                          </a:ln>
                          <a:solidFill>
                            <a:prstClr val="black"/>
                          </a:solidFill>
                          <a:effectLst/>
                          <a:uLnTx/>
                          <a:uFillTx/>
                          <a:latin typeface="Calibri"/>
                          <a:ea typeface="+mn-ea"/>
                          <a:cs typeface="Vrinda" panose="020B0502040204020203" pitchFamily="34" charset="0"/>
                        </a:rPr>
                        <a:t>বাংলা - 2024-03-16 09:01:23</a:t>
                      </a:r>
                      <a:r>
                        <a:rPr kumimoji="0" lang="as-IN" sz="1000" b="0" i="0" u="none" strike="noStrike" kern="1200" cap="none" spc="0" normalizeH="0" baseline="0" noProof="0">
                          <a:ln>
                            <a:noFill/>
                          </a:ln>
                          <a:solidFill>
                            <a:prstClr val="black"/>
                          </a:solidFill>
                          <a:effectLst/>
                          <a:uLnTx/>
                          <a:uFillTx/>
                          <a:latin typeface="Calibri"/>
                          <a:ea typeface="+mn-ea"/>
                          <a:cs typeface="Vrinda" panose="020B0502040204020203" pitchFamily="34" charset="0"/>
                        </a:rPr>
                        <a:t>
 এই তিন তরুণের ঘটনা ফ্রান্সের দক্ষিণ পশ্চিমাঞ্চলে সাড়া ফেলেছে৷ এটি স্থানীয়দের মধ্যে অভিবাসীদের নিয়ে ইতিবাচক ধারণা তৈরি করেছে বলে জানিয়েছে স্থানীয় সংবাদমাধ্যমগুলো৷</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InfoMigrants - </a:t>
                      </a:r>
                      <a:r>
                        <a:rPr kumimoji="0" lang="as-IN" sz="1000" b="0" i="0" u="none" strike="noStrike" kern="1200" cap="none" spc="0" normalizeH="0" baseline="0" noProof="0">
                          <a:ln>
                            <a:noFill/>
                          </a:ln>
                          <a:solidFill>
                            <a:prstClr val="black"/>
                          </a:solidFill>
                          <a:effectLst/>
                          <a:uLnTx/>
                          <a:uFillTx/>
                          <a:latin typeface="Calibri"/>
                          <a:ea typeface="+mn-ea"/>
                          <a:cs typeface="Vrinda" panose="020B0502040204020203" pitchFamily="34" charset="0"/>
                        </a:rPr>
                        <a:t>বাংলা</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2003912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655931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s-AF"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کډوال نيوز - </a:t>
                      </a:r>
                      <a:r>
                        <a:rPr kumimoji="0" lang="en-US" sz="1000" b="1" i="0" u="none" strike="noStrike" kern="1200" cap="none" spc="0" normalizeH="0" baseline="0" noProof="0">
                          <a:ln>
                            <a:noFill/>
                          </a:ln>
                          <a:solidFill>
                            <a:prstClr val="black"/>
                          </a:solidFill>
                          <a:effectLst/>
                          <a:uLnTx/>
                          <a:uFillTx/>
                          <a:latin typeface="Calibri"/>
                          <a:ea typeface="+mn-ea"/>
                          <a:cs typeface="+mn-cs"/>
                        </a:rPr>
                        <a:t>InfoMigrants Pashto - 2024-04-20 06:02:48</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ps-AF"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 یونان په لسبوس ټاپو کې د کډوالو د هدیرې بیا رغونه
دا او نورې مهمې پیښې د دې  اونۍ په خبرونو کې دلته کتلای شئ:</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s-AF"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کډوال نيوز - </a:t>
                      </a:r>
                      <a:r>
                        <a:rPr kumimoji="0" lang="en-US" sz="1000" b="0" i="0" u="none" strike="noStrike" kern="1200" cap="none" spc="0" normalizeH="0" baseline="0" noProof="0">
                          <a:ln>
                            <a:noFill/>
                          </a:ln>
                          <a:solidFill>
                            <a:prstClr val="black"/>
                          </a:solidFill>
                          <a:effectLst/>
                          <a:uLnTx/>
                          <a:uFillTx/>
                          <a:latin typeface="Calibri"/>
                          <a:ea typeface="+mn-ea"/>
                          <a:cs typeface="+mn-cs"/>
                        </a:rPr>
                        <a:t>InfoMigrants Pashto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6454493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1495221</a:t>
                      </a:r>
                    </a:p>
                  </a:txBody>
                  <a:tcPr/>
                </a:tc>
                <a:extLst>
                  <a:ext uri="{0D108BD9-81ED-4DB2-BD59-A6C34878D82A}">
                    <a16:rowId xmlns:a16="http://schemas.microsoft.com/office/drawing/2014/main" val="390541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مهاجر نيوز - </a:t>
                      </a:r>
                      <a:r>
                        <a:rPr kumimoji="0" lang="en-US" sz="1000" b="1" i="0" u="none" strike="noStrike" kern="1200" cap="none" spc="0" normalizeH="0" baseline="0" noProof="0">
                          <a:ln>
                            <a:noFill/>
                          </a:ln>
                          <a:solidFill>
                            <a:prstClr val="black"/>
                          </a:solidFill>
                          <a:effectLst/>
                          <a:uLnTx/>
                          <a:uFillTx/>
                          <a:latin typeface="Calibri"/>
                          <a:ea typeface="+mn-ea"/>
                          <a:cs typeface="+mn-cs"/>
                        </a:rPr>
                        <a:t>InfoMigrants Arabic - 2024-07-22 22:07:33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أظهر لقطات مؤثرة عدة مهاجرين منهكين وصلوا إلى جزيرة إسبانية على متن قارب خشبي. المزيد من التفاصيل في التقرير التالي</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مهاجر نيوز - </a:t>
                      </a:r>
                      <a:r>
                        <a:rPr kumimoji="0" lang="en-US" sz="1000" b="0" i="0" u="none" strike="noStrike" kern="1200" cap="none" spc="0" normalizeH="0" baseline="0" noProof="0">
                          <a:ln>
                            <a:noFill/>
                          </a:ln>
                          <a:solidFill>
                            <a:prstClr val="black"/>
                          </a:solidFill>
                          <a:effectLst/>
                          <a:uLnTx/>
                          <a:uFillTx/>
                          <a:latin typeface="Calibri"/>
                          <a:ea typeface="+mn-ea"/>
                          <a:cs typeface="+mn-cs"/>
                        </a:rPr>
                        <a:t>InfoMigrants Arabic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196709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5735803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3533956</a:t>
                      </a:r>
                    </a:p>
                  </a:txBody>
                  <a:tcPr/>
                </a:tc>
                <a:extLst>
                  <a:ext uri="{0D108BD9-81ED-4DB2-BD59-A6C34878D82A}">
                    <a16:rowId xmlns:a16="http://schemas.microsoft.com/office/drawing/2014/main" val="3091923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s-AF" sz="1000" b="1" i="0" u="none" strike="noStrike" kern="1200" cap="none" spc="0" normalizeH="0" baseline="0" noProof="0">
                          <a:ln>
                            <a:noFill/>
                          </a:ln>
                          <a:solidFill>
                            <a:prstClr val="black"/>
                          </a:solidFill>
                          <a:effectLst/>
                          <a:uLnTx/>
                          <a:uFillTx/>
                          <a:latin typeface="Calibri"/>
                          <a:ea typeface="+mn-ea"/>
                          <a:cs typeface="Arial" panose="020B0604020202020204" pitchFamily="34" charset="0"/>
                        </a:rPr>
                        <a:t>کډوال نيوز - </a:t>
                      </a:r>
                      <a:r>
                        <a:rPr kumimoji="0" lang="en-US" sz="1000" b="1" i="0" u="none" strike="noStrike" kern="1200" cap="none" spc="0" normalizeH="0" baseline="0" noProof="0">
                          <a:ln>
                            <a:noFill/>
                          </a:ln>
                          <a:solidFill>
                            <a:prstClr val="black"/>
                          </a:solidFill>
                          <a:effectLst/>
                          <a:uLnTx/>
                          <a:uFillTx/>
                          <a:latin typeface="Calibri"/>
                          <a:ea typeface="+mn-ea"/>
                          <a:cs typeface="+mn-cs"/>
                        </a:rPr>
                        <a:t>InfoMigrants Pashto - 2024-07-31 15:52:22</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ps-AF"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د برېتانیا حکومت اعلان کړی دی هغه افغانان چې د تخلیې عملیاتو په جریان کې له خپلو کورنیو څخه جلا شوي کولی شي چې د افغانانو د مېشتېدو پروګرام له لارې له خپلو کورنیو سره د بیا یو ځای کېدو لپاره غوښتنه وکړي.</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s-AF" sz="1000" b="0" i="0" u="none" strike="noStrike" kern="1200" cap="none" spc="0" normalizeH="0" baseline="0" noProof="0">
                          <a:ln>
                            <a:noFill/>
                          </a:ln>
                          <a:solidFill>
                            <a:prstClr val="black"/>
                          </a:solidFill>
                          <a:effectLst/>
                          <a:uLnTx/>
                          <a:uFillTx/>
                          <a:latin typeface="Calibri"/>
                          <a:ea typeface="+mn-ea"/>
                          <a:cs typeface="Arial" panose="020B0604020202020204" pitchFamily="34" charset="0"/>
                        </a:rPr>
                        <a:t>کډوال نيوز - </a:t>
                      </a:r>
                      <a:r>
                        <a:rPr kumimoji="0" lang="en-US" sz="1000" b="0" i="0" u="none" strike="noStrike" kern="1200" cap="none" spc="0" normalizeH="0" baseline="0" noProof="0">
                          <a:ln>
                            <a:noFill/>
                          </a:ln>
                          <a:solidFill>
                            <a:prstClr val="black"/>
                          </a:solidFill>
                          <a:effectLst/>
                          <a:uLnTx/>
                          <a:uFillTx/>
                          <a:latin typeface="Calibri"/>
                          <a:ea typeface="+mn-ea"/>
                          <a:cs typeface="+mn-cs"/>
                        </a:rPr>
                        <a:t>InfoMigrants Pashto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3355448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9206117"/>
                  </a:ext>
                </a:extLst>
              </a:tr>
            </a:tbl>
          </a:graphicData>
        </a:graphic>
      </p:graphicFrame>
      <p:sp>
        <p:nvSpPr>
          <p:cNvPr id="4" name="Text Placeholder 3">
            <a:extLst>
              <a:ext uri="{FF2B5EF4-FFF2-40B4-BE49-F238E27FC236}">
                <a16:creationId xmlns:a16="http://schemas.microsoft.com/office/drawing/2014/main" id="{90E5DAE5-AC2E-4011-A9FF-1B9C53DFED3F}"/>
              </a:ext>
            </a:extLst>
          </p:cNvPr>
          <p:cNvSpPr>
            <a:spLocks noGrp="1"/>
          </p:cNvSpPr>
          <p:nvPr>
            <p:ph type="body" sz="quarter" idx="14"/>
          </p:nvPr>
        </p:nvSpPr>
        <p:spPr/>
        <p:txBody>
          <a:bodyPr/>
          <a:lstStyle/>
          <a:p>
            <a:r>
              <a:rPr lang="en-US"/>
              <a:t>01/01/2024 - 12/31/2024</a:t>
            </a:r>
          </a:p>
        </p:txBody>
      </p:sp>
    </p:spTree>
    <p:extLst>
      <p:ext uri="{BB962C8B-B14F-4D97-AF65-F5344CB8AC3E}">
        <p14:creationId xmlns:p14="http://schemas.microsoft.com/office/powerpoint/2010/main" val="230865739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1987</Words>
  <Application>Microsoft Office PowerPoint</Application>
  <PresentationFormat>On-screen Show (4:3)</PresentationFormat>
  <Paragraphs>222</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Calibri</vt:lpstr>
      <vt:lpstr>Arial</vt:lpstr>
      <vt:lpstr>quintly_template</vt:lpstr>
      <vt:lpstr>Facebook Fb_PostTable | Infomigrants - 1 of 9</vt:lpstr>
      <vt:lpstr>Facebook Fb_PostTable | Infomigrants - 2 of 9</vt:lpstr>
      <vt:lpstr>Facebook Fb_PostTable | Infomigrants - 3 of 9</vt:lpstr>
      <vt:lpstr>Facebook Fb_PostTable | Infomigrants - 4 of 9</vt:lpstr>
      <vt:lpstr>Facebook Fb_PostTable | Infomigrants - 5 of 9</vt:lpstr>
      <vt:lpstr>Facebook Fb_PostTable | Infomigrants - 6 of 9</vt:lpstr>
      <vt:lpstr>Facebook Fb_PostTable | Infomigrants - 7 of 9</vt:lpstr>
      <vt:lpstr>Facebook Fb_PostTable | Infomigrants - 8 of 9</vt:lpstr>
      <vt:lpstr>Facebook Fb_PostTable | Infomigrants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Fb_PostTable | Infomigrants - 1 of 9</dc:title>
  <dc:creator>Frederik Born</dc:creator>
  <cp:lastModifiedBy>Frederik Born</cp:lastModifiedBy>
  <cp:revision>1</cp:revision>
  <dcterms:created xsi:type="dcterms:W3CDTF">2025-04-04T08:23:27Z</dcterms:created>
  <dcterms:modified xsi:type="dcterms:W3CDTF">2025-04-04T08:25:16Z</dcterms:modified>
</cp:coreProperties>
</file>