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4" r:id="rId36"/>
    <p:sldId id="295" r:id="rId37"/>
    <p:sldId id="296" r:id="rId38"/>
    <p:sldId id="297" r:id="rId39"/>
    <p:sldId id="298" r:id="rId40"/>
    <p:sldId id="299" r:id="rId41"/>
    <p:sldId id="300" r:id="rId42"/>
    <p:sldId id="301" r:id="rId43"/>
    <p:sldId id="302" r:id="rId44"/>
    <p:sldId id="303" r:id="rId45"/>
    <p:sldId id="305" r:id="rId46"/>
    <p:sldId id="306" r:id="rId47"/>
    <p:sldId id="307" r:id="rId48"/>
    <p:sldId id="308"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71FC4-AA71-48AA-A850-10E77C80465C}"/>
              </a:ext>
            </a:extLst>
          </p:cNvPr>
          <p:cNvSpPr>
            <a:spLocks noGrp="1"/>
          </p:cNvSpPr>
          <p:nvPr>
            <p:ph type="ctrTitle"/>
          </p:nvPr>
        </p:nvSpPr>
        <p:spPr/>
        <p:txBody>
          <a:bodyPr/>
          <a:lstStyle/>
          <a:p>
            <a:r>
              <a:rPr lang="en-US"/>
              <a:t>Dashboard vidéo - Beyrouth</a:t>
            </a:r>
          </a:p>
        </p:txBody>
      </p:sp>
      <p:sp>
        <p:nvSpPr>
          <p:cNvPr id="3" name="Subtitle 2">
            <a:extLst>
              <a:ext uri="{FF2B5EF4-FFF2-40B4-BE49-F238E27FC236}">
                <a16:creationId xmlns:a16="http://schemas.microsoft.com/office/drawing/2014/main" id="{B9456EAD-C9C3-408E-86E5-9069EC748358}"/>
              </a:ext>
            </a:extLst>
          </p:cNvPr>
          <p:cNvSpPr>
            <a:spLocks noGrp="1"/>
          </p:cNvSpPr>
          <p:nvPr>
            <p:ph type="subTitle" idx="1"/>
          </p:nvPr>
        </p:nvSpPr>
        <p:spPr/>
        <p:txBody>
          <a:bodyPr/>
          <a:lstStyle/>
          <a:p>
            <a:r>
              <a:rPr lang="en-US"/>
              <a:t>France Médias Monde</a:t>
            </a:r>
          </a:p>
        </p:txBody>
      </p:sp>
    </p:spTree>
    <p:extLst>
      <p:ext uri="{BB962C8B-B14F-4D97-AF65-F5344CB8AC3E}">
        <p14:creationId xmlns:p14="http://schemas.microsoft.com/office/powerpoint/2010/main" val="1663003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54F56-B25A-4943-B927-D761AEEBE73E}"/>
              </a:ext>
            </a:extLst>
          </p:cNvPr>
          <p:cNvSpPr>
            <a:spLocks noGrp="1"/>
          </p:cNvSpPr>
          <p:nvPr>
            <p:ph type="title"/>
          </p:nvPr>
        </p:nvSpPr>
        <p:spPr/>
        <p:txBody>
          <a:bodyPr/>
          <a:lstStyle/>
          <a:p>
            <a:r>
              <a:rPr lang="en-US"/>
              <a:t>Overall ORGANIC VIEWS all platforms | 9 profiles - 1 of 3</a:t>
            </a:r>
          </a:p>
        </p:txBody>
      </p:sp>
      <p:graphicFrame>
        <p:nvGraphicFramePr>
          <p:cNvPr id="5" name="Table Placeholder 4">
            <a:extLst>
              <a:ext uri="{FF2B5EF4-FFF2-40B4-BE49-F238E27FC236}">
                <a16:creationId xmlns:a16="http://schemas.microsoft.com/office/drawing/2014/main" id="{70098D0D-6211-4BE6-B896-420533C4CDFA}"/>
              </a:ext>
            </a:extLst>
          </p:cNvPr>
          <p:cNvGraphicFramePr>
            <a:graphicFrameLocks noGrp="1"/>
          </p:cNvGraphicFramePr>
          <p:nvPr>
            <p:ph type="tbl" sz="quarter" idx="13"/>
            <p:extLst>
              <p:ext uri="{D42A27DB-BD31-4B8C-83A1-F6EECF244321}">
                <p14:modId xmlns:p14="http://schemas.microsoft.com/office/powerpoint/2010/main" val="3976783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102352">
                  <a:extLst>
                    <a:ext uri="{9D8B030D-6E8A-4147-A177-3AD203B41FA5}">
                      <a16:colId xmlns:a16="http://schemas.microsoft.com/office/drawing/2014/main" val="4201332137"/>
                    </a:ext>
                  </a:extLst>
                </a:gridCol>
                <a:gridCol w="987552">
                  <a:extLst>
                    <a:ext uri="{9D8B030D-6E8A-4147-A177-3AD203B41FA5}">
                      <a16:colId xmlns:a16="http://schemas.microsoft.com/office/drawing/2014/main" val="2337956095"/>
                    </a:ext>
                  </a:extLst>
                </a:gridCol>
                <a:gridCol w="987552">
                  <a:extLst>
                    <a:ext uri="{9D8B030D-6E8A-4147-A177-3AD203B41FA5}">
                      <a16:colId xmlns:a16="http://schemas.microsoft.com/office/drawing/2014/main" val="13318762"/>
                    </a:ext>
                  </a:extLst>
                </a:gridCol>
                <a:gridCol w="987552">
                  <a:extLst>
                    <a:ext uri="{9D8B030D-6E8A-4147-A177-3AD203B41FA5}">
                      <a16:colId xmlns:a16="http://schemas.microsoft.com/office/drawing/2014/main" val="3843883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vidéo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Vidéos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durée vue</a:t>
                      </a:r>
                    </a:p>
                  </a:txBody>
                  <a:tcPr/>
                </a:tc>
                <a:extLst>
                  <a:ext uri="{0D108BD9-81ED-4DB2-BD59-A6C34878D82A}">
                    <a16:rowId xmlns:a16="http://schemas.microsoft.com/office/drawing/2014/main" val="366774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- 2024-11-22 15:05:45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تجدون قناة فرانس24 باللغة العربية الآن على موقعين مداريين يوفران تغطية لكامل منطقة شمال أفريقيا والشرق الأوسط: 
موقع 7° غرباً: ​
  تردد القناة على موقع القمر الصناعي نايل سات: 12207 عمودي. ​
  تردد القناة على موقع القمر الصناعي يوتلسات 10727 أفقي.​
    موقع 26° غرباً: ​
 تردد القناة على موقع القمر الصناعي عربسات 12072 أفقي.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00:00:06</a:t>
                      </a:r>
                    </a:p>
                  </a:txBody>
                  <a:tcPr/>
                </a:tc>
                <a:extLst>
                  <a:ext uri="{0D108BD9-81ED-4DB2-BD59-A6C34878D82A}">
                    <a16:rowId xmlns:a16="http://schemas.microsoft.com/office/drawing/2014/main" val="2860349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14:21:29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السلطات الأمريكية في حالة تأهب بسبب نسل خروف عملاق استنسخه مربي مواشي أمريكي  بشكل غير قانوني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00:02:00</a:t>
                      </a:r>
                    </a:p>
                  </a:txBody>
                  <a:tcPr/>
                </a:tc>
                <a:extLst>
                  <a:ext uri="{0D108BD9-81ED-4DB2-BD59-A6C34878D82A}">
                    <a16:rowId xmlns:a16="http://schemas.microsoft.com/office/drawing/2014/main" val="108771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- 2024-11-04 22:26:42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الجزائر: استعراض عسكري للقوة في الذكرى السبعين لحرب الاستقلال؟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00:06:49</a:t>
                      </a:r>
                    </a:p>
                  </a:txBody>
                  <a:tcPr/>
                </a:tc>
                <a:extLst>
                  <a:ext uri="{0D108BD9-81ED-4DB2-BD59-A6C34878D82A}">
                    <a16:rowId xmlns:a16="http://schemas.microsoft.com/office/drawing/2014/main" val="213669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- 2024-11-25 22:05:16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توقيف" صنصال: مفاقمة للأزمة بين فرنسا والجزائر؟</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00:08:15</a:t>
                      </a:r>
                    </a:p>
                  </a:txBody>
                  <a:tcPr/>
                </a:tc>
                <a:extLst>
                  <a:ext uri="{0D108BD9-81ED-4DB2-BD59-A6C34878D82A}">
                    <a16:rowId xmlns:a16="http://schemas.microsoft.com/office/drawing/2014/main" val="3560918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22:24:13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ما انعكاسات فوز ترامب بولاية رئاسية ثانية على الدول المغاربية؟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00:12:21</a:t>
                      </a:r>
                    </a:p>
                  </a:txBody>
                  <a:tcPr/>
                </a:tc>
                <a:extLst>
                  <a:ext uri="{0D108BD9-81ED-4DB2-BD59-A6C34878D82A}">
                    <a16:rowId xmlns:a16="http://schemas.microsoft.com/office/drawing/2014/main" val="4000311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- 2024-11-27 10:23:49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هل تصبح الجزائر أول بلد أجنبي يمتلك المقاتلة الشبح الروسية سوخوي 57؟</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00:02:32</a:t>
                      </a:r>
                    </a:p>
                  </a:txBody>
                  <a:tcPr/>
                </a:tc>
                <a:extLst>
                  <a:ext uri="{0D108BD9-81ED-4DB2-BD59-A6C34878D82A}">
                    <a16:rowId xmlns:a16="http://schemas.microsoft.com/office/drawing/2014/main" val="877488930"/>
                  </a:ext>
                </a:extLst>
              </a:tr>
            </a:tbl>
          </a:graphicData>
        </a:graphic>
      </p:graphicFrame>
      <p:sp>
        <p:nvSpPr>
          <p:cNvPr id="4" name="Text Placeholder 3">
            <a:extLst>
              <a:ext uri="{FF2B5EF4-FFF2-40B4-BE49-F238E27FC236}">
                <a16:creationId xmlns:a16="http://schemas.microsoft.com/office/drawing/2014/main" id="{108DD698-3DB0-4B54-BF3F-53E868FEC4D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842455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BE49B-B66F-492B-8C7B-5033A6008BE2}"/>
              </a:ext>
            </a:extLst>
          </p:cNvPr>
          <p:cNvSpPr>
            <a:spLocks noGrp="1"/>
          </p:cNvSpPr>
          <p:nvPr>
            <p:ph type="title"/>
          </p:nvPr>
        </p:nvSpPr>
        <p:spPr/>
        <p:txBody>
          <a:bodyPr/>
          <a:lstStyle/>
          <a:p>
            <a:r>
              <a:rPr lang="en-US"/>
              <a:t>Overall ORGANIC VIEWS all platforms | 9 profiles - 2 of 3</a:t>
            </a:r>
          </a:p>
        </p:txBody>
      </p:sp>
      <p:graphicFrame>
        <p:nvGraphicFramePr>
          <p:cNvPr id="5" name="Table Placeholder 4">
            <a:extLst>
              <a:ext uri="{FF2B5EF4-FFF2-40B4-BE49-F238E27FC236}">
                <a16:creationId xmlns:a16="http://schemas.microsoft.com/office/drawing/2014/main" id="{AB7E3FC6-9B89-4CEC-82B1-E82D204F17A3}"/>
              </a:ext>
            </a:extLst>
          </p:cNvPr>
          <p:cNvGraphicFramePr>
            <a:graphicFrameLocks noGrp="1"/>
          </p:cNvGraphicFramePr>
          <p:nvPr>
            <p:ph type="tbl" sz="quarter" idx="13"/>
            <p:extLst>
              <p:ext uri="{D42A27DB-BD31-4B8C-83A1-F6EECF244321}">
                <p14:modId xmlns:p14="http://schemas.microsoft.com/office/powerpoint/2010/main" val="2263885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102352">
                  <a:extLst>
                    <a:ext uri="{9D8B030D-6E8A-4147-A177-3AD203B41FA5}">
                      <a16:colId xmlns:a16="http://schemas.microsoft.com/office/drawing/2014/main" val="848500026"/>
                    </a:ext>
                  </a:extLst>
                </a:gridCol>
                <a:gridCol w="987552">
                  <a:extLst>
                    <a:ext uri="{9D8B030D-6E8A-4147-A177-3AD203B41FA5}">
                      <a16:colId xmlns:a16="http://schemas.microsoft.com/office/drawing/2014/main" val="1465537070"/>
                    </a:ext>
                  </a:extLst>
                </a:gridCol>
                <a:gridCol w="987552">
                  <a:extLst>
                    <a:ext uri="{9D8B030D-6E8A-4147-A177-3AD203B41FA5}">
                      <a16:colId xmlns:a16="http://schemas.microsoft.com/office/drawing/2014/main" val="1473469514"/>
                    </a:ext>
                  </a:extLst>
                </a:gridCol>
                <a:gridCol w="987552">
                  <a:extLst>
                    <a:ext uri="{9D8B030D-6E8A-4147-A177-3AD203B41FA5}">
                      <a16:colId xmlns:a16="http://schemas.microsoft.com/office/drawing/2014/main" val="373091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vidéo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Vidéos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durée vue</a:t>
                      </a:r>
                    </a:p>
                  </a:txBody>
                  <a:tcPr/>
                </a:tc>
                <a:extLst>
                  <a:ext uri="{0D108BD9-81ED-4DB2-BD59-A6C34878D82A}">
                    <a16:rowId xmlns:a16="http://schemas.microsoft.com/office/drawing/2014/main" val="122130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- 2024-11-11 22:20:46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المغرب: السجن عاما ونصف للصحفي حميد المهداوي بعد إدانته بالسب والقذف بحق وزير العدل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00:02:08</a:t>
                      </a:r>
                    </a:p>
                  </a:txBody>
                  <a:tcPr/>
                </a:tc>
                <a:extLst>
                  <a:ext uri="{0D108BD9-81ED-4DB2-BD59-A6C34878D82A}">
                    <a16:rowId xmlns:a16="http://schemas.microsoft.com/office/drawing/2014/main" val="3449011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22:12:34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قاذفات بي-52 الأمريكية الضخمة تحاكي قصف أهداف معادية في المغرب</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00:01:46</a:t>
                      </a:r>
                    </a:p>
                  </a:txBody>
                  <a:tcPr/>
                </a:tc>
                <a:extLst>
                  <a:ext uri="{0D108BD9-81ED-4DB2-BD59-A6C34878D82A}">
                    <a16:rowId xmlns:a16="http://schemas.microsoft.com/office/drawing/2014/main" val="397150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- 2024-11-22 10:09:41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بباريس تكتسي أول حلة بيضاء مع تساقط الثلوج على فرنسا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extLst>
                  <a:ext uri="{0D108BD9-81ED-4DB2-BD59-A6C34878D82A}">
                    <a16:rowId xmlns:a16="http://schemas.microsoft.com/office/drawing/2014/main" val="268265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- 2024-11-07 22:19:24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المغرب - ذكرى المسيرة الخضراء: رسائل ملكية بشأن الصحراء الغربية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00:09:44</a:t>
                      </a:r>
                    </a:p>
                  </a:txBody>
                  <a:tcPr/>
                </a:tc>
                <a:extLst>
                  <a:ext uri="{0D108BD9-81ED-4DB2-BD59-A6C34878D82A}">
                    <a16:rowId xmlns:a16="http://schemas.microsoft.com/office/drawing/2014/main" val="228662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- 2024-11-15 15:10:43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بعد اكتشافات تافوغالت، هل المغرب مهد الحضارة الإنسانية؟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00:02:37</a:t>
                      </a:r>
                    </a:p>
                  </a:txBody>
                  <a:tcPr/>
                </a:tc>
                <a:extLst>
                  <a:ext uri="{0D108BD9-81ED-4DB2-BD59-A6C34878D82A}">
                    <a16:rowId xmlns:a16="http://schemas.microsoft.com/office/drawing/2014/main" val="3878898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- 2024-11-20 22:48:57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أدميرال إسباني متقاعد يحذر من غواصات الجزائر على الغرب ومن حرب المغرب الهجينة على إسبانيا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00:02:06</a:t>
                      </a:r>
                    </a:p>
                  </a:txBody>
                  <a:tcPr/>
                </a:tc>
                <a:extLst>
                  <a:ext uri="{0D108BD9-81ED-4DB2-BD59-A6C34878D82A}">
                    <a16:rowId xmlns:a16="http://schemas.microsoft.com/office/drawing/2014/main" val="233069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- 2024-11-03 17:47:23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فيضانات إسبانيا: استقبال غاضب للملك وعقيلته في المناطق المتضررة وتوقع هطول أمطار غزيرة مجددا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00:01:02</a:t>
                      </a:r>
                    </a:p>
                  </a:txBody>
                  <a:tcPr/>
                </a:tc>
                <a:extLst>
                  <a:ext uri="{0D108BD9-81ED-4DB2-BD59-A6C34878D82A}">
                    <a16:rowId xmlns:a16="http://schemas.microsoft.com/office/drawing/2014/main" val="357286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22:20:17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الصحراء الغربية: انفراجة في الأزمة بين الجزائر وإسبانيا؟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00:06:51</a:t>
                      </a:r>
                    </a:p>
                  </a:txBody>
                  <a:tcPr/>
                </a:tc>
                <a:extLst>
                  <a:ext uri="{0D108BD9-81ED-4DB2-BD59-A6C34878D82A}">
                    <a16:rowId xmlns:a16="http://schemas.microsoft.com/office/drawing/2014/main" val="4176009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22:26:55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الخارجية الجزائرية تنفي تصريحات منسوبة لتبون على صلة بإسرائيل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00:01:26</a:t>
                      </a:r>
                    </a:p>
                  </a:txBody>
                  <a:tcPr/>
                </a:tc>
                <a:extLst>
                  <a:ext uri="{0D108BD9-81ED-4DB2-BD59-A6C34878D82A}">
                    <a16:rowId xmlns:a16="http://schemas.microsoft.com/office/drawing/2014/main" val="211073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- 2024-11-21 22:10:18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هل تشكل الجزائر "خطرا أكبر" من المغرب على إسبانيا؟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00:06:12</a:t>
                      </a:r>
                    </a:p>
                  </a:txBody>
                  <a:tcPr/>
                </a:tc>
                <a:extLst>
                  <a:ext uri="{0D108BD9-81ED-4DB2-BD59-A6C34878D82A}">
                    <a16:rowId xmlns:a16="http://schemas.microsoft.com/office/drawing/2014/main" val="2116220335"/>
                  </a:ext>
                </a:extLst>
              </a:tr>
            </a:tbl>
          </a:graphicData>
        </a:graphic>
      </p:graphicFrame>
      <p:sp>
        <p:nvSpPr>
          <p:cNvPr id="4" name="Text Placeholder 3">
            <a:extLst>
              <a:ext uri="{FF2B5EF4-FFF2-40B4-BE49-F238E27FC236}">
                <a16:creationId xmlns:a16="http://schemas.microsoft.com/office/drawing/2014/main" id="{CEE54431-04A5-4C72-889D-86DD022CF8F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009921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5412E-3AC6-4F31-94A3-04822A589825}"/>
              </a:ext>
            </a:extLst>
          </p:cNvPr>
          <p:cNvSpPr>
            <a:spLocks noGrp="1"/>
          </p:cNvSpPr>
          <p:nvPr>
            <p:ph type="title"/>
          </p:nvPr>
        </p:nvSpPr>
        <p:spPr/>
        <p:txBody>
          <a:bodyPr/>
          <a:lstStyle/>
          <a:p>
            <a:r>
              <a:rPr lang="en-US"/>
              <a:t>Overall ORGANIC VIEWS all platforms | 9 profiles - 3 of 3</a:t>
            </a:r>
          </a:p>
        </p:txBody>
      </p:sp>
      <p:graphicFrame>
        <p:nvGraphicFramePr>
          <p:cNvPr id="5" name="Table Placeholder 4">
            <a:extLst>
              <a:ext uri="{FF2B5EF4-FFF2-40B4-BE49-F238E27FC236}">
                <a16:creationId xmlns:a16="http://schemas.microsoft.com/office/drawing/2014/main" id="{B4D02F3F-DC87-455B-9132-CEA21D904E96}"/>
              </a:ext>
            </a:extLst>
          </p:cNvPr>
          <p:cNvGraphicFramePr>
            <a:graphicFrameLocks noGrp="1"/>
          </p:cNvGraphicFramePr>
          <p:nvPr>
            <p:ph type="tbl" sz="quarter" idx="13"/>
            <p:extLst>
              <p:ext uri="{D42A27DB-BD31-4B8C-83A1-F6EECF244321}">
                <p14:modId xmlns:p14="http://schemas.microsoft.com/office/powerpoint/2010/main" val="686839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102352">
                  <a:extLst>
                    <a:ext uri="{9D8B030D-6E8A-4147-A177-3AD203B41FA5}">
                      <a16:colId xmlns:a16="http://schemas.microsoft.com/office/drawing/2014/main" val="2177622196"/>
                    </a:ext>
                  </a:extLst>
                </a:gridCol>
                <a:gridCol w="987552">
                  <a:extLst>
                    <a:ext uri="{9D8B030D-6E8A-4147-A177-3AD203B41FA5}">
                      <a16:colId xmlns:a16="http://schemas.microsoft.com/office/drawing/2014/main" val="1740903760"/>
                    </a:ext>
                  </a:extLst>
                </a:gridCol>
                <a:gridCol w="987552">
                  <a:extLst>
                    <a:ext uri="{9D8B030D-6E8A-4147-A177-3AD203B41FA5}">
                      <a16:colId xmlns:a16="http://schemas.microsoft.com/office/drawing/2014/main" val="2338602342"/>
                    </a:ext>
                  </a:extLst>
                </a:gridCol>
                <a:gridCol w="987552">
                  <a:extLst>
                    <a:ext uri="{9D8B030D-6E8A-4147-A177-3AD203B41FA5}">
                      <a16:colId xmlns:a16="http://schemas.microsoft.com/office/drawing/2014/main" val="3752683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vidéo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Vidéos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durée vue</a:t>
                      </a:r>
                    </a:p>
                  </a:txBody>
                  <a:tcPr/>
                </a:tc>
                <a:extLst>
                  <a:ext uri="{0D108BD9-81ED-4DB2-BD59-A6C34878D82A}">
                    <a16:rowId xmlns:a16="http://schemas.microsoft.com/office/drawing/2014/main" val="357940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- 2024-11-21 11:54:12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صحيفة الوطن: فرنسا تخسر سوق الجزائر لصادراتها من القمح اللين والأخيرة تستورد من روسيا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00:02:11</a:t>
                      </a:r>
                    </a:p>
                  </a:txBody>
                  <a:tcPr/>
                </a:tc>
                <a:extLst>
                  <a:ext uri="{0D108BD9-81ED-4DB2-BD59-A6C34878D82A}">
                    <a16:rowId xmlns:a16="http://schemas.microsoft.com/office/drawing/2014/main" val="99588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- 2024-11-18 22:15:25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الجزائر: عطاف يبحث مع بلينكن هاتفيا ملفات غزة ولبنان والصحراء الغربية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00:02:08</a:t>
                      </a:r>
                    </a:p>
                  </a:txBody>
                  <a:tcPr/>
                </a:tc>
                <a:extLst>
                  <a:ext uri="{0D108BD9-81ED-4DB2-BD59-A6C34878D82A}">
                    <a16:rowId xmlns:a16="http://schemas.microsoft.com/office/drawing/2014/main" val="388554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22:05:11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الصحراء الغربية: الشراكة بين المغرب والاتحاد الأوروبي.. بالأفعال لا بالأقوال؟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00:08:03</a:t>
                      </a:r>
                    </a:p>
                  </a:txBody>
                  <a:tcPr/>
                </a:tc>
                <a:extLst>
                  <a:ext uri="{0D108BD9-81ED-4DB2-BD59-A6C34878D82A}">
                    <a16:rowId xmlns:a16="http://schemas.microsoft.com/office/drawing/2014/main" val="367289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- 2024-11-01 18:58:25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الجزائر-فرنسا: ما دلالات اعتراف ماكرون بأن العربي بن مهيدي "قتله عسكريون فرنسيون"؟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00:01:29</a:t>
                      </a:r>
                    </a:p>
                  </a:txBody>
                  <a:tcPr/>
                </a:tc>
                <a:extLst>
                  <a:ext uri="{0D108BD9-81ED-4DB2-BD59-A6C34878D82A}">
                    <a16:rowId xmlns:a16="http://schemas.microsoft.com/office/drawing/2014/main" val="54094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- 2024-11-21 22:25:32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الجزائر: توقيف الكاتب الفرنسي الجزائري بوعلام صنصال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00:01:54</a:t>
                      </a:r>
                    </a:p>
                  </a:txBody>
                  <a:tcPr/>
                </a:tc>
                <a:extLst>
                  <a:ext uri="{0D108BD9-81ED-4DB2-BD59-A6C34878D82A}">
                    <a16:rowId xmlns:a16="http://schemas.microsoft.com/office/drawing/2014/main" val="287117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- 2024-11-29 14:37:16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رئيس السنغال: على فرنسا أن تغلق قواعدها العسكرية في بلادنا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00:01:08</a:t>
                      </a:r>
                    </a:p>
                  </a:txBody>
                  <a:tcPr/>
                </a:tc>
                <a:extLst>
                  <a:ext uri="{0D108BD9-81ED-4DB2-BD59-A6C34878D82A}">
                    <a16:rowId xmlns:a16="http://schemas.microsoft.com/office/drawing/2014/main" val="3679863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22:29:20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هل عيّن الرئيس الأمريكي دونالد ترامب وزيرا للخارجية معاديا للجزائر؟</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00:01:56</a:t>
                      </a:r>
                    </a:p>
                  </a:txBody>
                  <a:tcPr/>
                </a:tc>
                <a:extLst>
                  <a:ext uri="{0D108BD9-81ED-4DB2-BD59-A6C34878D82A}">
                    <a16:rowId xmlns:a16="http://schemas.microsoft.com/office/drawing/2014/main" val="60428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- 2024-11-25 22:17:25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بدء دراسة قاع مضيق جبل طارق تمهيدا لإنشاء نفق يربط إسبانيا بالمغرب</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00:01:27</a:t>
                      </a:r>
                    </a:p>
                  </a:txBody>
                  <a:tcPr/>
                </a:tc>
                <a:extLst>
                  <a:ext uri="{0D108BD9-81ED-4DB2-BD59-A6C34878D82A}">
                    <a16:rowId xmlns:a16="http://schemas.microsoft.com/office/drawing/2014/main" val="416537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france24_ar - 2024-11-07 17:32:10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الشرطة الاسرائيلية توقف عنصرين من الدرك الفرنسي في كنيسة تديرها فرنسا في القدس
فيديو سامي بوخليفة مراسل إذاعة فرنسا الدولية في القدس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a:t>
                      </a:r>
                    </a:p>
                  </a:txBody>
                  <a:tcPr/>
                </a:tc>
                <a:extLst>
                  <a:ext uri="{0D108BD9-81ED-4DB2-BD59-A6C34878D82A}">
                    <a16:rowId xmlns:a16="http://schemas.microsoft.com/office/drawing/2014/main" val="561388807"/>
                  </a:ext>
                </a:extLst>
              </a:tr>
            </a:tbl>
          </a:graphicData>
        </a:graphic>
      </p:graphicFrame>
      <p:sp>
        <p:nvSpPr>
          <p:cNvPr id="4" name="Text Placeholder 3">
            <a:extLst>
              <a:ext uri="{FF2B5EF4-FFF2-40B4-BE49-F238E27FC236}">
                <a16:creationId xmlns:a16="http://schemas.microsoft.com/office/drawing/2014/main" id="{DAB7C00B-6693-4A9E-9DCA-7164C71777A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79586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B9D0A-4F38-45E4-8CA3-0E7B8D163C71}"/>
              </a:ext>
            </a:extLst>
          </p:cNvPr>
          <p:cNvSpPr>
            <a:spLocks noGrp="1"/>
          </p:cNvSpPr>
          <p:nvPr>
            <p:ph type="title"/>
          </p:nvPr>
        </p:nvSpPr>
        <p:spPr/>
        <p:txBody>
          <a:bodyPr/>
          <a:lstStyle/>
          <a:p>
            <a:r>
              <a:rPr lang="en-US"/>
              <a:t>Facebook Facebook Videos Table | 9 profiles - 1 of 26</a:t>
            </a:r>
          </a:p>
        </p:txBody>
      </p:sp>
      <p:graphicFrame>
        <p:nvGraphicFramePr>
          <p:cNvPr id="5" name="Table Placeholder 4">
            <a:extLst>
              <a:ext uri="{FF2B5EF4-FFF2-40B4-BE49-F238E27FC236}">
                <a16:creationId xmlns:a16="http://schemas.microsoft.com/office/drawing/2014/main" id="{A68AC617-31A1-46A6-A6CE-B6D4DCC432EF}"/>
              </a:ext>
            </a:extLst>
          </p:cNvPr>
          <p:cNvGraphicFramePr>
            <a:graphicFrameLocks noGrp="1"/>
          </p:cNvGraphicFramePr>
          <p:nvPr>
            <p:ph type="tbl" sz="quarter" idx="13"/>
            <p:extLst>
              <p:ext uri="{D42A27DB-BD31-4B8C-83A1-F6EECF244321}">
                <p14:modId xmlns:p14="http://schemas.microsoft.com/office/powerpoint/2010/main" val="3808975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25555731"/>
                    </a:ext>
                  </a:extLst>
                </a:gridCol>
                <a:gridCol w="493776">
                  <a:extLst>
                    <a:ext uri="{9D8B030D-6E8A-4147-A177-3AD203B41FA5}">
                      <a16:colId xmlns:a16="http://schemas.microsoft.com/office/drawing/2014/main" val="3193847099"/>
                    </a:ext>
                  </a:extLst>
                </a:gridCol>
                <a:gridCol w="576072">
                  <a:extLst>
                    <a:ext uri="{9D8B030D-6E8A-4147-A177-3AD203B41FA5}">
                      <a16:colId xmlns:a16="http://schemas.microsoft.com/office/drawing/2014/main" val="630918240"/>
                    </a:ext>
                  </a:extLst>
                </a:gridCol>
                <a:gridCol w="576072">
                  <a:extLst>
                    <a:ext uri="{9D8B030D-6E8A-4147-A177-3AD203B41FA5}">
                      <a16:colId xmlns:a16="http://schemas.microsoft.com/office/drawing/2014/main" val="3845611123"/>
                    </a:ext>
                  </a:extLst>
                </a:gridCol>
                <a:gridCol w="576072">
                  <a:extLst>
                    <a:ext uri="{9D8B030D-6E8A-4147-A177-3AD203B41FA5}">
                      <a16:colId xmlns:a16="http://schemas.microsoft.com/office/drawing/2014/main" val="1462329216"/>
                    </a:ext>
                  </a:extLst>
                </a:gridCol>
                <a:gridCol w="493776">
                  <a:extLst>
                    <a:ext uri="{9D8B030D-6E8A-4147-A177-3AD203B41FA5}">
                      <a16:colId xmlns:a16="http://schemas.microsoft.com/office/drawing/2014/main" val="1777077083"/>
                    </a:ext>
                  </a:extLst>
                </a:gridCol>
                <a:gridCol w="576072">
                  <a:extLst>
                    <a:ext uri="{9D8B030D-6E8A-4147-A177-3AD203B41FA5}">
                      <a16:colId xmlns:a16="http://schemas.microsoft.com/office/drawing/2014/main" val="3249900587"/>
                    </a:ext>
                  </a:extLst>
                </a:gridCol>
                <a:gridCol w="576072">
                  <a:extLst>
                    <a:ext uri="{9D8B030D-6E8A-4147-A177-3AD203B41FA5}">
                      <a16:colId xmlns:a16="http://schemas.microsoft.com/office/drawing/2014/main" val="2173176311"/>
                    </a:ext>
                  </a:extLst>
                </a:gridCol>
                <a:gridCol w="576072">
                  <a:extLst>
                    <a:ext uri="{9D8B030D-6E8A-4147-A177-3AD203B41FA5}">
                      <a16:colId xmlns:a16="http://schemas.microsoft.com/office/drawing/2014/main" val="1618446784"/>
                    </a:ext>
                  </a:extLst>
                </a:gridCol>
                <a:gridCol w="493776">
                  <a:extLst>
                    <a:ext uri="{9D8B030D-6E8A-4147-A177-3AD203B41FA5}">
                      <a16:colId xmlns:a16="http://schemas.microsoft.com/office/drawing/2014/main" val="3067657863"/>
                    </a:ext>
                  </a:extLst>
                </a:gridCol>
                <a:gridCol w="493776">
                  <a:extLst>
                    <a:ext uri="{9D8B030D-6E8A-4147-A177-3AD203B41FA5}">
                      <a16:colId xmlns:a16="http://schemas.microsoft.com/office/drawing/2014/main" val="2838553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053417190"/>
                  </a:ext>
                </a:extLst>
              </a:tr>
            </a:tbl>
          </a:graphicData>
        </a:graphic>
      </p:graphicFrame>
      <p:sp>
        <p:nvSpPr>
          <p:cNvPr id="4" name="Text Placeholder 3">
            <a:extLst>
              <a:ext uri="{FF2B5EF4-FFF2-40B4-BE49-F238E27FC236}">
                <a16:creationId xmlns:a16="http://schemas.microsoft.com/office/drawing/2014/main" id="{1171EB62-9CE8-451D-8080-F87E7727A49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284005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E85B-6967-47C5-8AEC-3A2941D3F4D5}"/>
              </a:ext>
            </a:extLst>
          </p:cNvPr>
          <p:cNvSpPr>
            <a:spLocks noGrp="1"/>
          </p:cNvSpPr>
          <p:nvPr>
            <p:ph type="title"/>
          </p:nvPr>
        </p:nvSpPr>
        <p:spPr/>
        <p:txBody>
          <a:bodyPr/>
          <a:lstStyle/>
          <a:p>
            <a:r>
              <a:rPr lang="en-US"/>
              <a:t>Facebook Facebook Videos Table | 9 profiles - 2 of 26</a:t>
            </a:r>
          </a:p>
        </p:txBody>
      </p:sp>
      <p:graphicFrame>
        <p:nvGraphicFramePr>
          <p:cNvPr id="5" name="Table Placeholder 4">
            <a:extLst>
              <a:ext uri="{FF2B5EF4-FFF2-40B4-BE49-F238E27FC236}">
                <a16:creationId xmlns:a16="http://schemas.microsoft.com/office/drawing/2014/main" id="{9A658E31-EB89-47DD-A3EB-02166BD1AC8F}"/>
              </a:ext>
            </a:extLst>
          </p:cNvPr>
          <p:cNvGraphicFramePr>
            <a:graphicFrameLocks noGrp="1"/>
          </p:cNvGraphicFramePr>
          <p:nvPr>
            <p:ph type="tbl" sz="quarter" idx="13"/>
            <p:extLst>
              <p:ext uri="{D42A27DB-BD31-4B8C-83A1-F6EECF244321}">
                <p14:modId xmlns:p14="http://schemas.microsoft.com/office/powerpoint/2010/main" val="1340072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022560754"/>
                    </a:ext>
                  </a:extLst>
                </a:gridCol>
                <a:gridCol w="493776">
                  <a:extLst>
                    <a:ext uri="{9D8B030D-6E8A-4147-A177-3AD203B41FA5}">
                      <a16:colId xmlns:a16="http://schemas.microsoft.com/office/drawing/2014/main" val="2603216254"/>
                    </a:ext>
                  </a:extLst>
                </a:gridCol>
                <a:gridCol w="576072">
                  <a:extLst>
                    <a:ext uri="{9D8B030D-6E8A-4147-A177-3AD203B41FA5}">
                      <a16:colId xmlns:a16="http://schemas.microsoft.com/office/drawing/2014/main" val="1474401834"/>
                    </a:ext>
                  </a:extLst>
                </a:gridCol>
                <a:gridCol w="576072">
                  <a:extLst>
                    <a:ext uri="{9D8B030D-6E8A-4147-A177-3AD203B41FA5}">
                      <a16:colId xmlns:a16="http://schemas.microsoft.com/office/drawing/2014/main" val="2680530945"/>
                    </a:ext>
                  </a:extLst>
                </a:gridCol>
                <a:gridCol w="576072">
                  <a:extLst>
                    <a:ext uri="{9D8B030D-6E8A-4147-A177-3AD203B41FA5}">
                      <a16:colId xmlns:a16="http://schemas.microsoft.com/office/drawing/2014/main" val="3700787531"/>
                    </a:ext>
                  </a:extLst>
                </a:gridCol>
                <a:gridCol w="493776">
                  <a:extLst>
                    <a:ext uri="{9D8B030D-6E8A-4147-A177-3AD203B41FA5}">
                      <a16:colId xmlns:a16="http://schemas.microsoft.com/office/drawing/2014/main" val="1632736344"/>
                    </a:ext>
                  </a:extLst>
                </a:gridCol>
                <a:gridCol w="576072">
                  <a:extLst>
                    <a:ext uri="{9D8B030D-6E8A-4147-A177-3AD203B41FA5}">
                      <a16:colId xmlns:a16="http://schemas.microsoft.com/office/drawing/2014/main" val="3705116224"/>
                    </a:ext>
                  </a:extLst>
                </a:gridCol>
                <a:gridCol w="576072">
                  <a:extLst>
                    <a:ext uri="{9D8B030D-6E8A-4147-A177-3AD203B41FA5}">
                      <a16:colId xmlns:a16="http://schemas.microsoft.com/office/drawing/2014/main" val="2635326076"/>
                    </a:ext>
                  </a:extLst>
                </a:gridCol>
                <a:gridCol w="576072">
                  <a:extLst>
                    <a:ext uri="{9D8B030D-6E8A-4147-A177-3AD203B41FA5}">
                      <a16:colId xmlns:a16="http://schemas.microsoft.com/office/drawing/2014/main" val="1687758396"/>
                    </a:ext>
                  </a:extLst>
                </a:gridCol>
                <a:gridCol w="493776">
                  <a:extLst>
                    <a:ext uri="{9D8B030D-6E8A-4147-A177-3AD203B41FA5}">
                      <a16:colId xmlns:a16="http://schemas.microsoft.com/office/drawing/2014/main" val="4224046277"/>
                    </a:ext>
                  </a:extLst>
                </a:gridCol>
                <a:gridCol w="493776">
                  <a:extLst>
                    <a:ext uri="{9D8B030D-6E8A-4147-A177-3AD203B41FA5}">
                      <a16:colId xmlns:a16="http://schemas.microsoft.com/office/drawing/2014/main" val="2690536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58443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- 2024-11-27 13:45:02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آلاف النازحين يتوجهون جنوبا للعودة إلى منازلهم بعد ساعات من بدء سريان اتفاق الهدنة مع إسرائيل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https://quintly-eu-image-storage.s3.amazonaws.com/1d30f5314177cd5c7f53c13c27c01236/9ed925094cdb6f3e5c75171acf23fd07.jpg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5147705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45803661"/>
                  </a:ext>
                </a:extLst>
              </a:tr>
            </a:tbl>
          </a:graphicData>
        </a:graphic>
      </p:graphicFrame>
      <p:sp>
        <p:nvSpPr>
          <p:cNvPr id="4" name="Text Placeholder 3">
            <a:extLst>
              <a:ext uri="{FF2B5EF4-FFF2-40B4-BE49-F238E27FC236}">
                <a16:creationId xmlns:a16="http://schemas.microsoft.com/office/drawing/2014/main" id="{A71001C7-73D1-4842-BDBB-E4E17752186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96708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B2819-9582-4E1E-9A46-1942B74B5DAE}"/>
              </a:ext>
            </a:extLst>
          </p:cNvPr>
          <p:cNvSpPr>
            <a:spLocks noGrp="1"/>
          </p:cNvSpPr>
          <p:nvPr>
            <p:ph type="title"/>
          </p:nvPr>
        </p:nvSpPr>
        <p:spPr/>
        <p:txBody>
          <a:bodyPr/>
          <a:lstStyle/>
          <a:p>
            <a:r>
              <a:rPr lang="en-US"/>
              <a:t>Facebook Facebook Videos Table | 9 profiles - 3 of 26</a:t>
            </a:r>
          </a:p>
        </p:txBody>
      </p:sp>
      <p:graphicFrame>
        <p:nvGraphicFramePr>
          <p:cNvPr id="5" name="Table Placeholder 4">
            <a:extLst>
              <a:ext uri="{FF2B5EF4-FFF2-40B4-BE49-F238E27FC236}">
                <a16:creationId xmlns:a16="http://schemas.microsoft.com/office/drawing/2014/main" id="{AF3CDDE7-719F-4002-AF28-F6484EDF4496}"/>
              </a:ext>
            </a:extLst>
          </p:cNvPr>
          <p:cNvGraphicFramePr>
            <a:graphicFrameLocks noGrp="1"/>
          </p:cNvGraphicFramePr>
          <p:nvPr>
            <p:ph type="tbl" sz="quarter" idx="13"/>
            <p:extLst>
              <p:ext uri="{D42A27DB-BD31-4B8C-83A1-F6EECF244321}">
                <p14:modId xmlns:p14="http://schemas.microsoft.com/office/powerpoint/2010/main" val="328700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609655528"/>
                    </a:ext>
                  </a:extLst>
                </a:gridCol>
                <a:gridCol w="493776">
                  <a:extLst>
                    <a:ext uri="{9D8B030D-6E8A-4147-A177-3AD203B41FA5}">
                      <a16:colId xmlns:a16="http://schemas.microsoft.com/office/drawing/2014/main" val="698559112"/>
                    </a:ext>
                  </a:extLst>
                </a:gridCol>
                <a:gridCol w="576072">
                  <a:extLst>
                    <a:ext uri="{9D8B030D-6E8A-4147-A177-3AD203B41FA5}">
                      <a16:colId xmlns:a16="http://schemas.microsoft.com/office/drawing/2014/main" val="3840135820"/>
                    </a:ext>
                  </a:extLst>
                </a:gridCol>
                <a:gridCol w="576072">
                  <a:extLst>
                    <a:ext uri="{9D8B030D-6E8A-4147-A177-3AD203B41FA5}">
                      <a16:colId xmlns:a16="http://schemas.microsoft.com/office/drawing/2014/main" val="2047442227"/>
                    </a:ext>
                  </a:extLst>
                </a:gridCol>
                <a:gridCol w="576072">
                  <a:extLst>
                    <a:ext uri="{9D8B030D-6E8A-4147-A177-3AD203B41FA5}">
                      <a16:colId xmlns:a16="http://schemas.microsoft.com/office/drawing/2014/main" val="1377620351"/>
                    </a:ext>
                  </a:extLst>
                </a:gridCol>
                <a:gridCol w="493776">
                  <a:extLst>
                    <a:ext uri="{9D8B030D-6E8A-4147-A177-3AD203B41FA5}">
                      <a16:colId xmlns:a16="http://schemas.microsoft.com/office/drawing/2014/main" val="145091340"/>
                    </a:ext>
                  </a:extLst>
                </a:gridCol>
                <a:gridCol w="576072">
                  <a:extLst>
                    <a:ext uri="{9D8B030D-6E8A-4147-A177-3AD203B41FA5}">
                      <a16:colId xmlns:a16="http://schemas.microsoft.com/office/drawing/2014/main" val="2956773805"/>
                    </a:ext>
                  </a:extLst>
                </a:gridCol>
                <a:gridCol w="576072">
                  <a:extLst>
                    <a:ext uri="{9D8B030D-6E8A-4147-A177-3AD203B41FA5}">
                      <a16:colId xmlns:a16="http://schemas.microsoft.com/office/drawing/2014/main" val="1729020088"/>
                    </a:ext>
                  </a:extLst>
                </a:gridCol>
                <a:gridCol w="576072">
                  <a:extLst>
                    <a:ext uri="{9D8B030D-6E8A-4147-A177-3AD203B41FA5}">
                      <a16:colId xmlns:a16="http://schemas.microsoft.com/office/drawing/2014/main" val="2682917154"/>
                    </a:ext>
                  </a:extLst>
                </a:gridCol>
                <a:gridCol w="493776">
                  <a:extLst>
                    <a:ext uri="{9D8B030D-6E8A-4147-A177-3AD203B41FA5}">
                      <a16:colId xmlns:a16="http://schemas.microsoft.com/office/drawing/2014/main" val="3588017162"/>
                    </a:ext>
                  </a:extLst>
                </a:gridCol>
                <a:gridCol w="493776">
                  <a:extLst>
                    <a:ext uri="{9D8B030D-6E8A-4147-A177-3AD203B41FA5}">
                      <a16:colId xmlns:a16="http://schemas.microsoft.com/office/drawing/2014/main" val="556127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087659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- 2024-11-07 18:17:21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بالفيديو- الشرطة الإسرائيلية "تقتحم" كنيسة تديرها فرنسا في القدس المحتلة وتعتقل عناصر من الدرك الفرنسي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https://quintly-eu-image-storage.s3.amazonaws.com/2c38562fdc4a316406f1e2dda3e83e27/18827ebc39fed607cfc348a493d6c895.jpg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2710754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2707949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19375248"/>
                  </a:ext>
                </a:extLst>
              </a:tr>
            </a:tbl>
          </a:graphicData>
        </a:graphic>
      </p:graphicFrame>
      <p:sp>
        <p:nvSpPr>
          <p:cNvPr id="4" name="Text Placeholder 3">
            <a:extLst>
              <a:ext uri="{FF2B5EF4-FFF2-40B4-BE49-F238E27FC236}">
                <a16:creationId xmlns:a16="http://schemas.microsoft.com/office/drawing/2014/main" id="{58AFBBFC-E490-426A-8966-D41B175DA74D}"/>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9766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B3FD5-0F2D-4B47-A80C-C3E391C1819F}"/>
              </a:ext>
            </a:extLst>
          </p:cNvPr>
          <p:cNvSpPr>
            <a:spLocks noGrp="1"/>
          </p:cNvSpPr>
          <p:nvPr>
            <p:ph type="title"/>
          </p:nvPr>
        </p:nvSpPr>
        <p:spPr/>
        <p:txBody>
          <a:bodyPr/>
          <a:lstStyle/>
          <a:p>
            <a:r>
              <a:rPr lang="en-US"/>
              <a:t>Facebook Facebook Videos Table | 9 profiles - 4 of 26</a:t>
            </a:r>
          </a:p>
        </p:txBody>
      </p:sp>
      <p:graphicFrame>
        <p:nvGraphicFramePr>
          <p:cNvPr id="5" name="Table Placeholder 4">
            <a:extLst>
              <a:ext uri="{FF2B5EF4-FFF2-40B4-BE49-F238E27FC236}">
                <a16:creationId xmlns:a16="http://schemas.microsoft.com/office/drawing/2014/main" id="{D3DE5C2E-9B71-4999-8677-C9AFD2D8FD68}"/>
              </a:ext>
            </a:extLst>
          </p:cNvPr>
          <p:cNvGraphicFramePr>
            <a:graphicFrameLocks noGrp="1"/>
          </p:cNvGraphicFramePr>
          <p:nvPr>
            <p:ph type="tbl" sz="quarter" idx="13"/>
            <p:extLst>
              <p:ext uri="{D42A27DB-BD31-4B8C-83A1-F6EECF244321}">
                <p14:modId xmlns:p14="http://schemas.microsoft.com/office/powerpoint/2010/main" val="1374142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311964747"/>
                    </a:ext>
                  </a:extLst>
                </a:gridCol>
                <a:gridCol w="493776">
                  <a:extLst>
                    <a:ext uri="{9D8B030D-6E8A-4147-A177-3AD203B41FA5}">
                      <a16:colId xmlns:a16="http://schemas.microsoft.com/office/drawing/2014/main" val="3979700220"/>
                    </a:ext>
                  </a:extLst>
                </a:gridCol>
                <a:gridCol w="576072">
                  <a:extLst>
                    <a:ext uri="{9D8B030D-6E8A-4147-A177-3AD203B41FA5}">
                      <a16:colId xmlns:a16="http://schemas.microsoft.com/office/drawing/2014/main" val="2257347592"/>
                    </a:ext>
                  </a:extLst>
                </a:gridCol>
                <a:gridCol w="576072">
                  <a:extLst>
                    <a:ext uri="{9D8B030D-6E8A-4147-A177-3AD203B41FA5}">
                      <a16:colId xmlns:a16="http://schemas.microsoft.com/office/drawing/2014/main" val="2736516636"/>
                    </a:ext>
                  </a:extLst>
                </a:gridCol>
                <a:gridCol w="576072">
                  <a:extLst>
                    <a:ext uri="{9D8B030D-6E8A-4147-A177-3AD203B41FA5}">
                      <a16:colId xmlns:a16="http://schemas.microsoft.com/office/drawing/2014/main" val="1367342025"/>
                    </a:ext>
                  </a:extLst>
                </a:gridCol>
                <a:gridCol w="493776">
                  <a:extLst>
                    <a:ext uri="{9D8B030D-6E8A-4147-A177-3AD203B41FA5}">
                      <a16:colId xmlns:a16="http://schemas.microsoft.com/office/drawing/2014/main" val="2412434399"/>
                    </a:ext>
                  </a:extLst>
                </a:gridCol>
                <a:gridCol w="576072">
                  <a:extLst>
                    <a:ext uri="{9D8B030D-6E8A-4147-A177-3AD203B41FA5}">
                      <a16:colId xmlns:a16="http://schemas.microsoft.com/office/drawing/2014/main" val="2835027989"/>
                    </a:ext>
                  </a:extLst>
                </a:gridCol>
                <a:gridCol w="576072">
                  <a:extLst>
                    <a:ext uri="{9D8B030D-6E8A-4147-A177-3AD203B41FA5}">
                      <a16:colId xmlns:a16="http://schemas.microsoft.com/office/drawing/2014/main" val="3306238185"/>
                    </a:ext>
                  </a:extLst>
                </a:gridCol>
                <a:gridCol w="576072">
                  <a:extLst>
                    <a:ext uri="{9D8B030D-6E8A-4147-A177-3AD203B41FA5}">
                      <a16:colId xmlns:a16="http://schemas.microsoft.com/office/drawing/2014/main" val="937976709"/>
                    </a:ext>
                  </a:extLst>
                </a:gridCol>
                <a:gridCol w="493776">
                  <a:extLst>
                    <a:ext uri="{9D8B030D-6E8A-4147-A177-3AD203B41FA5}">
                      <a16:colId xmlns:a16="http://schemas.microsoft.com/office/drawing/2014/main" val="716886718"/>
                    </a:ext>
                  </a:extLst>
                </a:gridCol>
                <a:gridCol w="493776">
                  <a:extLst>
                    <a:ext uri="{9D8B030D-6E8A-4147-A177-3AD203B41FA5}">
                      <a16:colId xmlns:a16="http://schemas.microsoft.com/office/drawing/2014/main" val="2863556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68927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- 2024-11-11 22:54:15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هل عدلت قناة تلفزيونية تقريرا لجعله أكثر تعاطفا مع إسرائيل؟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https://quintly-eu-image-storage.s3.amazonaws.com/1d30f5314177cd5c7f53c13c27c01236/0c5f5bb46fdaf7991abf5537c54cc4ab.jpg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08636077"/>
                  </a:ext>
                </a:extLst>
              </a:tr>
            </a:tbl>
          </a:graphicData>
        </a:graphic>
      </p:graphicFrame>
      <p:sp>
        <p:nvSpPr>
          <p:cNvPr id="4" name="Text Placeholder 3">
            <a:extLst>
              <a:ext uri="{FF2B5EF4-FFF2-40B4-BE49-F238E27FC236}">
                <a16:creationId xmlns:a16="http://schemas.microsoft.com/office/drawing/2014/main" id="{C256D043-7F91-470A-A20F-08DEF49A13E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775963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9724E-895F-4635-B84D-3B07F180EB65}"/>
              </a:ext>
            </a:extLst>
          </p:cNvPr>
          <p:cNvSpPr>
            <a:spLocks noGrp="1"/>
          </p:cNvSpPr>
          <p:nvPr>
            <p:ph type="title"/>
          </p:nvPr>
        </p:nvSpPr>
        <p:spPr/>
        <p:txBody>
          <a:bodyPr/>
          <a:lstStyle/>
          <a:p>
            <a:r>
              <a:rPr lang="en-US"/>
              <a:t>Facebook Facebook Videos Table | 9 profiles - 5 of 26</a:t>
            </a:r>
          </a:p>
        </p:txBody>
      </p:sp>
      <p:graphicFrame>
        <p:nvGraphicFramePr>
          <p:cNvPr id="5" name="Table Placeholder 4">
            <a:extLst>
              <a:ext uri="{FF2B5EF4-FFF2-40B4-BE49-F238E27FC236}">
                <a16:creationId xmlns:a16="http://schemas.microsoft.com/office/drawing/2014/main" id="{28832BFF-199D-4E48-BEBB-8062FEBC2249}"/>
              </a:ext>
            </a:extLst>
          </p:cNvPr>
          <p:cNvGraphicFramePr>
            <a:graphicFrameLocks noGrp="1"/>
          </p:cNvGraphicFramePr>
          <p:nvPr>
            <p:ph type="tbl" sz="quarter" idx="13"/>
            <p:extLst>
              <p:ext uri="{D42A27DB-BD31-4B8C-83A1-F6EECF244321}">
                <p14:modId xmlns:p14="http://schemas.microsoft.com/office/powerpoint/2010/main" val="764936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672421502"/>
                    </a:ext>
                  </a:extLst>
                </a:gridCol>
                <a:gridCol w="493776">
                  <a:extLst>
                    <a:ext uri="{9D8B030D-6E8A-4147-A177-3AD203B41FA5}">
                      <a16:colId xmlns:a16="http://schemas.microsoft.com/office/drawing/2014/main" val="57559087"/>
                    </a:ext>
                  </a:extLst>
                </a:gridCol>
                <a:gridCol w="576072">
                  <a:extLst>
                    <a:ext uri="{9D8B030D-6E8A-4147-A177-3AD203B41FA5}">
                      <a16:colId xmlns:a16="http://schemas.microsoft.com/office/drawing/2014/main" val="800247260"/>
                    </a:ext>
                  </a:extLst>
                </a:gridCol>
                <a:gridCol w="576072">
                  <a:extLst>
                    <a:ext uri="{9D8B030D-6E8A-4147-A177-3AD203B41FA5}">
                      <a16:colId xmlns:a16="http://schemas.microsoft.com/office/drawing/2014/main" val="1785595465"/>
                    </a:ext>
                  </a:extLst>
                </a:gridCol>
                <a:gridCol w="576072">
                  <a:extLst>
                    <a:ext uri="{9D8B030D-6E8A-4147-A177-3AD203B41FA5}">
                      <a16:colId xmlns:a16="http://schemas.microsoft.com/office/drawing/2014/main" val="2301019007"/>
                    </a:ext>
                  </a:extLst>
                </a:gridCol>
                <a:gridCol w="493776">
                  <a:extLst>
                    <a:ext uri="{9D8B030D-6E8A-4147-A177-3AD203B41FA5}">
                      <a16:colId xmlns:a16="http://schemas.microsoft.com/office/drawing/2014/main" val="3323074601"/>
                    </a:ext>
                  </a:extLst>
                </a:gridCol>
                <a:gridCol w="576072">
                  <a:extLst>
                    <a:ext uri="{9D8B030D-6E8A-4147-A177-3AD203B41FA5}">
                      <a16:colId xmlns:a16="http://schemas.microsoft.com/office/drawing/2014/main" val="1003103839"/>
                    </a:ext>
                  </a:extLst>
                </a:gridCol>
                <a:gridCol w="576072">
                  <a:extLst>
                    <a:ext uri="{9D8B030D-6E8A-4147-A177-3AD203B41FA5}">
                      <a16:colId xmlns:a16="http://schemas.microsoft.com/office/drawing/2014/main" val="4230513453"/>
                    </a:ext>
                  </a:extLst>
                </a:gridCol>
                <a:gridCol w="576072">
                  <a:extLst>
                    <a:ext uri="{9D8B030D-6E8A-4147-A177-3AD203B41FA5}">
                      <a16:colId xmlns:a16="http://schemas.microsoft.com/office/drawing/2014/main" val="3675901960"/>
                    </a:ext>
                  </a:extLst>
                </a:gridCol>
                <a:gridCol w="493776">
                  <a:extLst>
                    <a:ext uri="{9D8B030D-6E8A-4147-A177-3AD203B41FA5}">
                      <a16:colId xmlns:a16="http://schemas.microsoft.com/office/drawing/2014/main" val="3302922932"/>
                    </a:ext>
                  </a:extLst>
                </a:gridCol>
                <a:gridCol w="493776">
                  <a:extLst>
                    <a:ext uri="{9D8B030D-6E8A-4147-A177-3AD203B41FA5}">
                      <a16:colId xmlns:a16="http://schemas.microsoft.com/office/drawing/2014/main" val="3882056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991078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- 2024-11-04 15:11:35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بالفيديو - رشق ملك وملكة إسبانيا بالطين والبيض أثناء زيارتهما للمناطق المتضررة من الفيضانات في فالنسيا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https://quintly-eu-image-storage.s3.amazonaws.com/2c38562fdc4a316406f1e2dda3e83e27/dde2c1e05c1bd182978e0f3486ea35f8.jpg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41159207"/>
                  </a:ext>
                </a:extLst>
              </a:tr>
            </a:tbl>
          </a:graphicData>
        </a:graphic>
      </p:graphicFrame>
      <p:sp>
        <p:nvSpPr>
          <p:cNvPr id="4" name="Text Placeholder 3">
            <a:extLst>
              <a:ext uri="{FF2B5EF4-FFF2-40B4-BE49-F238E27FC236}">
                <a16:creationId xmlns:a16="http://schemas.microsoft.com/office/drawing/2014/main" id="{4BD07169-3970-4789-BB7E-C6C63FA34B0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962926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9BF92-A1EE-43D8-A72D-7308460EA3F8}"/>
              </a:ext>
            </a:extLst>
          </p:cNvPr>
          <p:cNvSpPr>
            <a:spLocks noGrp="1"/>
          </p:cNvSpPr>
          <p:nvPr>
            <p:ph type="title"/>
          </p:nvPr>
        </p:nvSpPr>
        <p:spPr/>
        <p:txBody>
          <a:bodyPr/>
          <a:lstStyle/>
          <a:p>
            <a:r>
              <a:rPr lang="en-US"/>
              <a:t>Facebook Facebook Videos Table | 9 profiles - 6 of 26</a:t>
            </a:r>
          </a:p>
        </p:txBody>
      </p:sp>
      <p:graphicFrame>
        <p:nvGraphicFramePr>
          <p:cNvPr id="5" name="Table Placeholder 4">
            <a:extLst>
              <a:ext uri="{FF2B5EF4-FFF2-40B4-BE49-F238E27FC236}">
                <a16:creationId xmlns:a16="http://schemas.microsoft.com/office/drawing/2014/main" id="{CB722999-2FB8-4B9B-82A6-0CE974025468}"/>
              </a:ext>
            </a:extLst>
          </p:cNvPr>
          <p:cNvGraphicFramePr>
            <a:graphicFrameLocks noGrp="1"/>
          </p:cNvGraphicFramePr>
          <p:nvPr>
            <p:ph type="tbl" sz="quarter" idx="13"/>
            <p:extLst>
              <p:ext uri="{D42A27DB-BD31-4B8C-83A1-F6EECF244321}">
                <p14:modId xmlns:p14="http://schemas.microsoft.com/office/powerpoint/2010/main" val="3883729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841443490"/>
                    </a:ext>
                  </a:extLst>
                </a:gridCol>
                <a:gridCol w="493776">
                  <a:extLst>
                    <a:ext uri="{9D8B030D-6E8A-4147-A177-3AD203B41FA5}">
                      <a16:colId xmlns:a16="http://schemas.microsoft.com/office/drawing/2014/main" val="2490898110"/>
                    </a:ext>
                  </a:extLst>
                </a:gridCol>
                <a:gridCol w="576072">
                  <a:extLst>
                    <a:ext uri="{9D8B030D-6E8A-4147-A177-3AD203B41FA5}">
                      <a16:colId xmlns:a16="http://schemas.microsoft.com/office/drawing/2014/main" val="2013301367"/>
                    </a:ext>
                  </a:extLst>
                </a:gridCol>
                <a:gridCol w="576072">
                  <a:extLst>
                    <a:ext uri="{9D8B030D-6E8A-4147-A177-3AD203B41FA5}">
                      <a16:colId xmlns:a16="http://schemas.microsoft.com/office/drawing/2014/main" val="4067377204"/>
                    </a:ext>
                  </a:extLst>
                </a:gridCol>
                <a:gridCol w="576072">
                  <a:extLst>
                    <a:ext uri="{9D8B030D-6E8A-4147-A177-3AD203B41FA5}">
                      <a16:colId xmlns:a16="http://schemas.microsoft.com/office/drawing/2014/main" val="1335490310"/>
                    </a:ext>
                  </a:extLst>
                </a:gridCol>
                <a:gridCol w="493776">
                  <a:extLst>
                    <a:ext uri="{9D8B030D-6E8A-4147-A177-3AD203B41FA5}">
                      <a16:colId xmlns:a16="http://schemas.microsoft.com/office/drawing/2014/main" val="2096120724"/>
                    </a:ext>
                  </a:extLst>
                </a:gridCol>
                <a:gridCol w="576072">
                  <a:extLst>
                    <a:ext uri="{9D8B030D-6E8A-4147-A177-3AD203B41FA5}">
                      <a16:colId xmlns:a16="http://schemas.microsoft.com/office/drawing/2014/main" val="2189644858"/>
                    </a:ext>
                  </a:extLst>
                </a:gridCol>
                <a:gridCol w="576072">
                  <a:extLst>
                    <a:ext uri="{9D8B030D-6E8A-4147-A177-3AD203B41FA5}">
                      <a16:colId xmlns:a16="http://schemas.microsoft.com/office/drawing/2014/main" val="3582629974"/>
                    </a:ext>
                  </a:extLst>
                </a:gridCol>
                <a:gridCol w="576072">
                  <a:extLst>
                    <a:ext uri="{9D8B030D-6E8A-4147-A177-3AD203B41FA5}">
                      <a16:colId xmlns:a16="http://schemas.microsoft.com/office/drawing/2014/main" val="1666541648"/>
                    </a:ext>
                  </a:extLst>
                </a:gridCol>
                <a:gridCol w="493776">
                  <a:extLst>
                    <a:ext uri="{9D8B030D-6E8A-4147-A177-3AD203B41FA5}">
                      <a16:colId xmlns:a16="http://schemas.microsoft.com/office/drawing/2014/main" val="1793526473"/>
                    </a:ext>
                  </a:extLst>
                </a:gridCol>
                <a:gridCol w="493776">
                  <a:extLst>
                    <a:ext uri="{9D8B030D-6E8A-4147-A177-3AD203B41FA5}">
                      <a16:colId xmlns:a16="http://schemas.microsoft.com/office/drawing/2014/main" val="693470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197134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- 2024-11-07 15:35:01</a:t>
                      </a:r>
                      <a:r>
                        <a:rPr kumimoji="0" lang="en-US" sz="1000" b="0" i="0" u="none" strike="noStrike" kern="1200" cap="none" spc="0" normalizeH="0" baseline="0" noProof="0">
                          <a:ln>
                            <a:noFill/>
                          </a:ln>
                          <a:solidFill>
                            <a:prstClr val="black"/>
                          </a:solidFill>
                          <a:effectLst/>
                          <a:uLnTx/>
                          <a:uFillTx/>
                          <a:latin typeface="Calibri"/>
                          <a:ea typeface="+mn-ea"/>
                          <a:cs typeface="+mn-cs"/>
                        </a:rPr>
                        <a:t>
 200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عاملة أجنبية من سيراليون دون مأوى بسبب الحرب الإسرائيلية
🎥 ريبورتاج لموفدي فرانس24 إلى لبنان أشرف عبيد ويوهان بودان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https://quintly-eu-image-storage.s3.amazonaws.com/1d30f5314177cd5c7f53c13c27c01236/d9d8e57ea3bc111fcf14adcfab382c6f.jpg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2110922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53070327"/>
                  </a:ext>
                </a:extLst>
              </a:tr>
            </a:tbl>
          </a:graphicData>
        </a:graphic>
      </p:graphicFrame>
      <p:sp>
        <p:nvSpPr>
          <p:cNvPr id="4" name="Text Placeholder 3">
            <a:extLst>
              <a:ext uri="{FF2B5EF4-FFF2-40B4-BE49-F238E27FC236}">
                <a16:creationId xmlns:a16="http://schemas.microsoft.com/office/drawing/2014/main" id="{4E2CF090-8781-4A2B-8DFB-9BE5EDC214B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189655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6D3F1-C77F-4BFB-9AD8-E774485B7320}"/>
              </a:ext>
            </a:extLst>
          </p:cNvPr>
          <p:cNvSpPr>
            <a:spLocks noGrp="1"/>
          </p:cNvSpPr>
          <p:nvPr>
            <p:ph type="title"/>
          </p:nvPr>
        </p:nvSpPr>
        <p:spPr/>
        <p:txBody>
          <a:bodyPr/>
          <a:lstStyle/>
          <a:p>
            <a:r>
              <a:rPr lang="en-US"/>
              <a:t>Facebook Facebook Videos Table | 9 profiles - 7 of 26</a:t>
            </a:r>
          </a:p>
        </p:txBody>
      </p:sp>
      <p:graphicFrame>
        <p:nvGraphicFramePr>
          <p:cNvPr id="5" name="Table Placeholder 4">
            <a:extLst>
              <a:ext uri="{FF2B5EF4-FFF2-40B4-BE49-F238E27FC236}">
                <a16:creationId xmlns:a16="http://schemas.microsoft.com/office/drawing/2014/main" id="{AF145ADA-6006-4CB9-8088-B8481260D084}"/>
              </a:ext>
            </a:extLst>
          </p:cNvPr>
          <p:cNvGraphicFramePr>
            <a:graphicFrameLocks noGrp="1"/>
          </p:cNvGraphicFramePr>
          <p:nvPr>
            <p:ph type="tbl" sz="quarter" idx="13"/>
            <p:extLst>
              <p:ext uri="{D42A27DB-BD31-4B8C-83A1-F6EECF244321}">
                <p14:modId xmlns:p14="http://schemas.microsoft.com/office/powerpoint/2010/main" val="1449485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266543144"/>
                    </a:ext>
                  </a:extLst>
                </a:gridCol>
                <a:gridCol w="493776">
                  <a:extLst>
                    <a:ext uri="{9D8B030D-6E8A-4147-A177-3AD203B41FA5}">
                      <a16:colId xmlns:a16="http://schemas.microsoft.com/office/drawing/2014/main" val="3777042837"/>
                    </a:ext>
                  </a:extLst>
                </a:gridCol>
                <a:gridCol w="576072">
                  <a:extLst>
                    <a:ext uri="{9D8B030D-6E8A-4147-A177-3AD203B41FA5}">
                      <a16:colId xmlns:a16="http://schemas.microsoft.com/office/drawing/2014/main" val="1023011382"/>
                    </a:ext>
                  </a:extLst>
                </a:gridCol>
                <a:gridCol w="576072">
                  <a:extLst>
                    <a:ext uri="{9D8B030D-6E8A-4147-A177-3AD203B41FA5}">
                      <a16:colId xmlns:a16="http://schemas.microsoft.com/office/drawing/2014/main" val="3691737484"/>
                    </a:ext>
                  </a:extLst>
                </a:gridCol>
                <a:gridCol w="576072">
                  <a:extLst>
                    <a:ext uri="{9D8B030D-6E8A-4147-A177-3AD203B41FA5}">
                      <a16:colId xmlns:a16="http://schemas.microsoft.com/office/drawing/2014/main" val="1885936583"/>
                    </a:ext>
                  </a:extLst>
                </a:gridCol>
                <a:gridCol w="493776">
                  <a:extLst>
                    <a:ext uri="{9D8B030D-6E8A-4147-A177-3AD203B41FA5}">
                      <a16:colId xmlns:a16="http://schemas.microsoft.com/office/drawing/2014/main" val="3670145535"/>
                    </a:ext>
                  </a:extLst>
                </a:gridCol>
                <a:gridCol w="576072">
                  <a:extLst>
                    <a:ext uri="{9D8B030D-6E8A-4147-A177-3AD203B41FA5}">
                      <a16:colId xmlns:a16="http://schemas.microsoft.com/office/drawing/2014/main" val="3826165415"/>
                    </a:ext>
                  </a:extLst>
                </a:gridCol>
                <a:gridCol w="576072">
                  <a:extLst>
                    <a:ext uri="{9D8B030D-6E8A-4147-A177-3AD203B41FA5}">
                      <a16:colId xmlns:a16="http://schemas.microsoft.com/office/drawing/2014/main" val="967252367"/>
                    </a:ext>
                  </a:extLst>
                </a:gridCol>
                <a:gridCol w="576072">
                  <a:extLst>
                    <a:ext uri="{9D8B030D-6E8A-4147-A177-3AD203B41FA5}">
                      <a16:colId xmlns:a16="http://schemas.microsoft.com/office/drawing/2014/main" val="345335659"/>
                    </a:ext>
                  </a:extLst>
                </a:gridCol>
                <a:gridCol w="493776">
                  <a:extLst>
                    <a:ext uri="{9D8B030D-6E8A-4147-A177-3AD203B41FA5}">
                      <a16:colId xmlns:a16="http://schemas.microsoft.com/office/drawing/2014/main" val="2105347358"/>
                    </a:ext>
                  </a:extLst>
                </a:gridCol>
                <a:gridCol w="493776">
                  <a:extLst>
                    <a:ext uri="{9D8B030D-6E8A-4147-A177-3AD203B41FA5}">
                      <a16:colId xmlns:a16="http://schemas.microsoft.com/office/drawing/2014/main" val="2581516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59567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- 2024-11-14 15:07:50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بالفيديو - فيضانات جديدة مفاجئة تشل الحياة في مالقا الإسبانية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https://quintly-eu-image-storage.s3.amazonaws.com/2c38562fdc4a316406f1e2dda3e83e27/35edb9f2255c941ca58f0bd2e9f38a92.jpg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49781120"/>
                  </a:ext>
                </a:extLst>
              </a:tr>
            </a:tbl>
          </a:graphicData>
        </a:graphic>
      </p:graphicFrame>
      <p:sp>
        <p:nvSpPr>
          <p:cNvPr id="4" name="Text Placeholder 3">
            <a:extLst>
              <a:ext uri="{FF2B5EF4-FFF2-40B4-BE49-F238E27FC236}">
                <a16:creationId xmlns:a16="http://schemas.microsoft.com/office/drawing/2014/main" id="{641E56F3-7730-4DEB-96A9-044AB1E8919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905947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B3599-EB88-40A8-90C7-B7FB4BEA4686}"/>
              </a:ext>
            </a:extLst>
          </p:cNvPr>
          <p:cNvSpPr>
            <a:spLocks noGrp="1"/>
          </p:cNvSpPr>
          <p:nvPr>
            <p:ph type="title"/>
          </p:nvPr>
        </p:nvSpPr>
        <p:spPr/>
        <p:txBody>
          <a:bodyPr/>
          <a:lstStyle/>
          <a:p>
            <a:r>
              <a:rPr lang="en-US"/>
              <a:t>Facebook Facebook Videos Table | 9 profiles - 8 of 26</a:t>
            </a:r>
          </a:p>
        </p:txBody>
      </p:sp>
      <p:graphicFrame>
        <p:nvGraphicFramePr>
          <p:cNvPr id="5" name="Table Placeholder 4">
            <a:extLst>
              <a:ext uri="{FF2B5EF4-FFF2-40B4-BE49-F238E27FC236}">
                <a16:creationId xmlns:a16="http://schemas.microsoft.com/office/drawing/2014/main" id="{1111E69F-44A5-4705-B799-050D9D5D1219}"/>
              </a:ext>
            </a:extLst>
          </p:cNvPr>
          <p:cNvGraphicFramePr>
            <a:graphicFrameLocks noGrp="1"/>
          </p:cNvGraphicFramePr>
          <p:nvPr>
            <p:ph type="tbl" sz="quarter" idx="13"/>
            <p:extLst>
              <p:ext uri="{D42A27DB-BD31-4B8C-83A1-F6EECF244321}">
                <p14:modId xmlns:p14="http://schemas.microsoft.com/office/powerpoint/2010/main" val="4290157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695644934"/>
                    </a:ext>
                  </a:extLst>
                </a:gridCol>
                <a:gridCol w="493776">
                  <a:extLst>
                    <a:ext uri="{9D8B030D-6E8A-4147-A177-3AD203B41FA5}">
                      <a16:colId xmlns:a16="http://schemas.microsoft.com/office/drawing/2014/main" val="3032557039"/>
                    </a:ext>
                  </a:extLst>
                </a:gridCol>
                <a:gridCol w="576072">
                  <a:extLst>
                    <a:ext uri="{9D8B030D-6E8A-4147-A177-3AD203B41FA5}">
                      <a16:colId xmlns:a16="http://schemas.microsoft.com/office/drawing/2014/main" val="2010677979"/>
                    </a:ext>
                  </a:extLst>
                </a:gridCol>
                <a:gridCol w="576072">
                  <a:extLst>
                    <a:ext uri="{9D8B030D-6E8A-4147-A177-3AD203B41FA5}">
                      <a16:colId xmlns:a16="http://schemas.microsoft.com/office/drawing/2014/main" val="2792630072"/>
                    </a:ext>
                  </a:extLst>
                </a:gridCol>
                <a:gridCol w="576072">
                  <a:extLst>
                    <a:ext uri="{9D8B030D-6E8A-4147-A177-3AD203B41FA5}">
                      <a16:colId xmlns:a16="http://schemas.microsoft.com/office/drawing/2014/main" val="4010017706"/>
                    </a:ext>
                  </a:extLst>
                </a:gridCol>
                <a:gridCol w="493776">
                  <a:extLst>
                    <a:ext uri="{9D8B030D-6E8A-4147-A177-3AD203B41FA5}">
                      <a16:colId xmlns:a16="http://schemas.microsoft.com/office/drawing/2014/main" val="2747728421"/>
                    </a:ext>
                  </a:extLst>
                </a:gridCol>
                <a:gridCol w="576072">
                  <a:extLst>
                    <a:ext uri="{9D8B030D-6E8A-4147-A177-3AD203B41FA5}">
                      <a16:colId xmlns:a16="http://schemas.microsoft.com/office/drawing/2014/main" val="51285580"/>
                    </a:ext>
                  </a:extLst>
                </a:gridCol>
                <a:gridCol w="576072">
                  <a:extLst>
                    <a:ext uri="{9D8B030D-6E8A-4147-A177-3AD203B41FA5}">
                      <a16:colId xmlns:a16="http://schemas.microsoft.com/office/drawing/2014/main" val="2682024490"/>
                    </a:ext>
                  </a:extLst>
                </a:gridCol>
                <a:gridCol w="576072">
                  <a:extLst>
                    <a:ext uri="{9D8B030D-6E8A-4147-A177-3AD203B41FA5}">
                      <a16:colId xmlns:a16="http://schemas.microsoft.com/office/drawing/2014/main" val="647940016"/>
                    </a:ext>
                  </a:extLst>
                </a:gridCol>
                <a:gridCol w="493776">
                  <a:extLst>
                    <a:ext uri="{9D8B030D-6E8A-4147-A177-3AD203B41FA5}">
                      <a16:colId xmlns:a16="http://schemas.microsoft.com/office/drawing/2014/main" val="396262692"/>
                    </a:ext>
                  </a:extLst>
                </a:gridCol>
                <a:gridCol w="493776">
                  <a:extLst>
                    <a:ext uri="{9D8B030D-6E8A-4147-A177-3AD203B41FA5}">
                      <a16:colId xmlns:a16="http://schemas.microsoft.com/office/drawing/2014/main" val="2976294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28014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- 2024-11-25 15:40:51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تستضيف حنان عبدالله بطلة العالم في الفنون القتالية المختلطة جيهان عبد الإله بمناسبة اليوم العالمي للقضاء على العنف ضد النساء لتعليم النساء كيفية الدفاع عن أنفسهن من خلال حركات قتالية سريعة وسهلة  تساعد المرأة على حماية نفسها من المعتدي في حال وقوع اعتداء أو اغتصاب أو تعنيف</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https://quintly-eu-image-storage.s3.amazonaws.com/2c38562fdc4a316406f1e2dda3e83e27/8abd80a9e1289deb706043aca32f9db2.jpg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19787803"/>
                  </a:ext>
                </a:extLst>
              </a:tr>
            </a:tbl>
          </a:graphicData>
        </a:graphic>
      </p:graphicFrame>
      <p:sp>
        <p:nvSpPr>
          <p:cNvPr id="4" name="Text Placeholder 3">
            <a:extLst>
              <a:ext uri="{FF2B5EF4-FFF2-40B4-BE49-F238E27FC236}">
                <a16:creationId xmlns:a16="http://schemas.microsoft.com/office/drawing/2014/main" id="{3156C43A-F686-4A83-AAB1-1FF139A5DF9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884788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A4B8-5287-46E5-B0D4-D70894F4FF4E}"/>
              </a:ext>
            </a:extLst>
          </p:cNvPr>
          <p:cNvSpPr>
            <a:spLocks noGrp="1"/>
          </p:cNvSpPr>
          <p:nvPr>
            <p:ph type="title"/>
          </p:nvPr>
        </p:nvSpPr>
        <p:spPr/>
        <p:txBody>
          <a:bodyPr/>
          <a:lstStyle/>
          <a:p>
            <a:r>
              <a:rPr lang="en-US"/>
              <a:t>Facebook Facebook Videos Table | 9 profiles - 9 of 26</a:t>
            </a:r>
          </a:p>
        </p:txBody>
      </p:sp>
      <p:graphicFrame>
        <p:nvGraphicFramePr>
          <p:cNvPr id="5" name="Table Placeholder 4">
            <a:extLst>
              <a:ext uri="{FF2B5EF4-FFF2-40B4-BE49-F238E27FC236}">
                <a16:creationId xmlns:a16="http://schemas.microsoft.com/office/drawing/2014/main" id="{2BE1E9C9-01D1-496F-8346-DC3DD618AACC}"/>
              </a:ext>
            </a:extLst>
          </p:cNvPr>
          <p:cNvGraphicFramePr>
            <a:graphicFrameLocks noGrp="1"/>
          </p:cNvGraphicFramePr>
          <p:nvPr>
            <p:ph type="tbl" sz="quarter" idx="13"/>
            <p:extLst>
              <p:ext uri="{D42A27DB-BD31-4B8C-83A1-F6EECF244321}">
                <p14:modId xmlns:p14="http://schemas.microsoft.com/office/powerpoint/2010/main" val="3163172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918419818"/>
                    </a:ext>
                  </a:extLst>
                </a:gridCol>
                <a:gridCol w="493776">
                  <a:extLst>
                    <a:ext uri="{9D8B030D-6E8A-4147-A177-3AD203B41FA5}">
                      <a16:colId xmlns:a16="http://schemas.microsoft.com/office/drawing/2014/main" val="495818308"/>
                    </a:ext>
                  </a:extLst>
                </a:gridCol>
                <a:gridCol w="576072">
                  <a:extLst>
                    <a:ext uri="{9D8B030D-6E8A-4147-A177-3AD203B41FA5}">
                      <a16:colId xmlns:a16="http://schemas.microsoft.com/office/drawing/2014/main" val="3428537945"/>
                    </a:ext>
                  </a:extLst>
                </a:gridCol>
                <a:gridCol w="576072">
                  <a:extLst>
                    <a:ext uri="{9D8B030D-6E8A-4147-A177-3AD203B41FA5}">
                      <a16:colId xmlns:a16="http://schemas.microsoft.com/office/drawing/2014/main" val="3732075106"/>
                    </a:ext>
                  </a:extLst>
                </a:gridCol>
                <a:gridCol w="576072">
                  <a:extLst>
                    <a:ext uri="{9D8B030D-6E8A-4147-A177-3AD203B41FA5}">
                      <a16:colId xmlns:a16="http://schemas.microsoft.com/office/drawing/2014/main" val="521027888"/>
                    </a:ext>
                  </a:extLst>
                </a:gridCol>
                <a:gridCol w="493776">
                  <a:extLst>
                    <a:ext uri="{9D8B030D-6E8A-4147-A177-3AD203B41FA5}">
                      <a16:colId xmlns:a16="http://schemas.microsoft.com/office/drawing/2014/main" val="3336039478"/>
                    </a:ext>
                  </a:extLst>
                </a:gridCol>
                <a:gridCol w="576072">
                  <a:extLst>
                    <a:ext uri="{9D8B030D-6E8A-4147-A177-3AD203B41FA5}">
                      <a16:colId xmlns:a16="http://schemas.microsoft.com/office/drawing/2014/main" val="3875191736"/>
                    </a:ext>
                  </a:extLst>
                </a:gridCol>
                <a:gridCol w="576072">
                  <a:extLst>
                    <a:ext uri="{9D8B030D-6E8A-4147-A177-3AD203B41FA5}">
                      <a16:colId xmlns:a16="http://schemas.microsoft.com/office/drawing/2014/main" val="3997657401"/>
                    </a:ext>
                  </a:extLst>
                </a:gridCol>
                <a:gridCol w="576072">
                  <a:extLst>
                    <a:ext uri="{9D8B030D-6E8A-4147-A177-3AD203B41FA5}">
                      <a16:colId xmlns:a16="http://schemas.microsoft.com/office/drawing/2014/main" val="2046392345"/>
                    </a:ext>
                  </a:extLst>
                </a:gridCol>
                <a:gridCol w="493776">
                  <a:extLst>
                    <a:ext uri="{9D8B030D-6E8A-4147-A177-3AD203B41FA5}">
                      <a16:colId xmlns:a16="http://schemas.microsoft.com/office/drawing/2014/main" val="2386582892"/>
                    </a:ext>
                  </a:extLst>
                </a:gridCol>
                <a:gridCol w="493776">
                  <a:extLst>
                    <a:ext uri="{9D8B030D-6E8A-4147-A177-3AD203B41FA5}">
                      <a16:colId xmlns:a16="http://schemas.microsoft.com/office/drawing/2014/main" val="1549812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177936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- 2024-11-22 15:57:44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ومضات ساطعة تتساقط على مدينة دنيبرو الأوكرانية بعد أن قالت روسيا إنها أطلقت صاروخًا باليستيًا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https://quintly-eu-image-storage.s3.amazonaws.com/2c38562fdc4a316406f1e2dda3e83e27/2ca2690c647b1b09fd41f47c7fd5d9c5.jpg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17379745"/>
                  </a:ext>
                </a:extLst>
              </a:tr>
            </a:tbl>
          </a:graphicData>
        </a:graphic>
      </p:graphicFrame>
      <p:sp>
        <p:nvSpPr>
          <p:cNvPr id="4" name="Text Placeholder 3">
            <a:extLst>
              <a:ext uri="{FF2B5EF4-FFF2-40B4-BE49-F238E27FC236}">
                <a16:creationId xmlns:a16="http://schemas.microsoft.com/office/drawing/2014/main" id="{9914B014-2508-434C-AA13-435796CB7DF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673923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15E41-6BFC-4367-A2D8-8DAC714A9422}"/>
              </a:ext>
            </a:extLst>
          </p:cNvPr>
          <p:cNvSpPr>
            <a:spLocks noGrp="1"/>
          </p:cNvSpPr>
          <p:nvPr>
            <p:ph type="title"/>
          </p:nvPr>
        </p:nvSpPr>
        <p:spPr/>
        <p:txBody>
          <a:bodyPr/>
          <a:lstStyle/>
          <a:p>
            <a:r>
              <a:rPr lang="en-US"/>
              <a:t>Facebook Facebook Videos Table | 9 profiles - 10 of 26</a:t>
            </a:r>
          </a:p>
        </p:txBody>
      </p:sp>
      <p:graphicFrame>
        <p:nvGraphicFramePr>
          <p:cNvPr id="5" name="Table Placeholder 4">
            <a:extLst>
              <a:ext uri="{FF2B5EF4-FFF2-40B4-BE49-F238E27FC236}">
                <a16:creationId xmlns:a16="http://schemas.microsoft.com/office/drawing/2014/main" id="{A572F489-EEA2-4A48-9300-27C33E6CAF7D}"/>
              </a:ext>
            </a:extLst>
          </p:cNvPr>
          <p:cNvGraphicFramePr>
            <a:graphicFrameLocks noGrp="1"/>
          </p:cNvGraphicFramePr>
          <p:nvPr>
            <p:ph type="tbl" sz="quarter" idx="13"/>
            <p:extLst>
              <p:ext uri="{D42A27DB-BD31-4B8C-83A1-F6EECF244321}">
                <p14:modId xmlns:p14="http://schemas.microsoft.com/office/powerpoint/2010/main" val="1515905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655806905"/>
                    </a:ext>
                  </a:extLst>
                </a:gridCol>
                <a:gridCol w="493776">
                  <a:extLst>
                    <a:ext uri="{9D8B030D-6E8A-4147-A177-3AD203B41FA5}">
                      <a16:colId xmlns:a16="http://schemas.microsoft.com/office/drawing/2014/main" val="2895427030"/>
                    </a:ext>
                  </a:extLst>
                </a:gridCol>
                <a:gridCol w="576072">
                  <a:extLst>
                    <a:ext uri="{9D8B030D-6E8A-4147-A177-3AD203B41FA5}">
                      <a16:colId xmlns:a16="http://schemas.microsoft.com/office/drawing/2014/main" val="1640802131"/>
                    </a:ext>
                  </a:extLst>
                </a:gridCol>
                <a:gridCol w="576072">
                  <a:extLst>
                    <a:ext uri="{9D8B030D-6E8A-4147-A177-3AD203B41FA5}">
                      <a16:colId xmlns:a16="http://schemas.microsoft.com/office/drawing/2014/main" val="720397261"/>
                    </a:ext>
                  </a:extLst>
                </a:gridCol>
                <a:gridCol w="576072">
                  <a:extLst>
                    <a:ext uri="{9D8B030D-6E8A-4147-A177-3AD203B41FA5}">
                      <a16:colId xmlns:a16="http://schemas.microsoft.com/office/drawing/2014/main" val="3450124715"/>
                    </a:ext>
                  </a:extLst>
                </a:gridCol>
                <a:gridCol w="493776">
                  <a:extLst>
                    <a:ext uri="{9D8B030D-6E8A-4147-A177-3AD203B41FA5}">
                      <a16:colId xmlns:a16="http://schemas.microsoft.com/office/drawing/2014/main" val="3974090365"/>
                    </a:ext>
                  </a:extLst>
                </a:gridCol>
                <a:gridCol w="576072">
                  <a:extLst>
                    <a:ext uri="{9D8B030D-6E8A-4147-A177-3AD203B41FA5}">
                      <a16:colId xmlns:a16="http://schemas.microsoft.com/office/drawing/2014/main" val="3441587025"/>
                    </a:ext>
                  </a:extLst>
                </a:gridCol>
                <a:gridCol w="576072">
                  <a:extLst>
                    <a:ext uri="{9D8B030D-6E8A-4147-A177-3AD203B41FA5}">
                      <a16:colId xmlns:a16="http://schemas.microsoft.com/office/drawing/2014/main" val="1864442192"/>
                    </a:ext>
                  </a:extLst>
                </a:gridCol>
                <a:gridCol w="576072">
                  <a:extLst>
                    <a:ext uri="{9D8B030D-6E8A-4147-A177-3AD203B41FA5}">
                      <a16:colId xmlns:a16="http://schemas.microsoft.com/office/drawing/2014/main" val="3315840132"/>
                    </a:ext>
                  </a:extLst>
                </a:gridCol>
                <a:gridCol w="493776">
                  <a:extLst>
                    <a:ext uri="{9D8B030D-6E8A-4147-A177-3AD203B41FA5}">
                      <a16:colId xmlns:a16="http://schemas.microsoft.com/office/drawing/2014/main" val="2945885850"/>
                    </a:ext>
                  </a:extLst>
                </a:gridCol>
                <a:gridCol w="493776">
                  <a:extLst>
                    <a:ext uri="{9D8B030D-6E8A-4147-A177-3AD203B41FA5}">
                      <a16:colId xmlns:a16="http://schemas.microsoft.com/office/drawing/2014/main" val="125996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08106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- 2024-11-19 16:48:23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بالفيديو - إجراءات طارئة وإغلاق شامل بعد تسجيل مستوى قياسي من تلوث الهواء في نيوديلهي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https://quintly-eu-image-storage.s3.amazonaws.com/2c38562fdc4a316406f1e2dda3e83e27/7dc362ac67b44eb5dcf7195bbb711129.jpg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52766412"/>
                  </a:ext>
                </a:extLst>
              </a:tr>
            </a:tbl>
          </a:graphicData>
        </a:graphic>
      </p:graphicFrame>
      <p:sp>
        <p:nvSpPr>
          <p:cNvPr id="4" name="Text Placeholder 3">
            <a:extLst>
              <a:ext uri="{FF2B5EF4-FFF2-40B4-BE49-F238E27FC236}">
                <a16:creationId xmlns:a16="http://schemas.microsoft.com/office/drawing/2014/main" id="{1D0AA08D-B8DB-4E59-8D93-A7AC5D9EB3F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947181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4449-2D6C-4688-B1CD-D5B73087A5E4}"/>
              </a:ext>
            </a:extLst>
          </p:cNvPr>
          <p:cNvSpPr>
            <a:spLocks noGrp="1"/>
          </p:cNvSpPr>
          <p:nvPr>
            <p:ph type="title"/>
          </p:nvPr>
        </p:nvSpPr>
        <p:spPr/>
        <p:txBody>
          <a:bodyPr/>
          <a:lstStyle/>
          <a:p>
            <a:r>
              <a:rPr lang="en-US"/>
              <a:t>Facebook Facebook Videos Table | 9 profiles - 11 of 26</a:t>
            </a:r>
          </a:p>
        </p:txBody>
      </p:sp>
      <p:graphicFrame>
        <p:nvGraphicFramePr>
          <p:cNvPr id="5" name="Table Placeholder 4">
            <a:extLst>
              <a:ext uri="{FF2B5EF4-FFF2-40B4-BE49-F238E27FC236}">
                <a16:creationId xmlns:a16="http://schemas.microsoft.com/office/drawing/2014/main" id="{80523D3A-B5A2-4FF7-9822-7D16A626A5F9}"/>
              </a:ext>
            </a:extLst>
          </p:cNvPr>
          <p:cNvGraphicFramePr>
            <a:graphicFrameLocks noGrp="1"/>
          </p:cNvGraphicFramePr>
          <p:nvPr>
            <p:ph type="tbl" sz="quarter" idx="13"/>
            <p:extLst>
              <p:ext uri="{D42A27DB-BD31-4B8C-83A1-F6EECF244321}">
                <p14:modId xmlns:p14="http://schemas.microsoft.com/office/powerpoint/2010/main" val="3914993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886853699"/>
                    </a:ext>
                  </a:extLst>
                </a:gridCol>
                <a:gridCol w="493776">
                  <a:extLst>
                    <a:ext uri="{9D8B030D-6E8A-4147-A177-3AD203B41FA5}">
                      <a16:colId xmlns:a16="http://schemas.microsoft.com/office/drawing/2014/main" val="3042968105"/>
                    </a:ext>
                  </a:extLst>
                </a:gridCol>
                <a:gridCol w="576072">
                  <a:extLst>
                    <a:ext uri="{9D8B030D-6E8A-4147-A177-3AD203B41FA5}">
                      <a16:colId xmlns:a16="http://schemas.microsoft.com/office/drawing/2014/main" val="4123963892"/>
                    </a:ext>
                  </a:extLst>
                </a:gridCol>
                <a:gridCol w="576072">
                  <a:extLst>
                    <a:ext uri="{9D8B030D-6E8A-4147-A177-3AD203B41FA5}">
                      <a16:colId xmlns:a16="http://schemas.microsoft.com/office/drawing/2014/main" val="3124548981"/>
                    </a:ext>
                  </a:extLst>
                </a:gridCol>
                <a:gridCol w="576072">
                  <a:extLst>
                    <a:ext uri="{9D8B030D-6E8A-4147-A177-3AD203B41FA5}">
                      <a16:colId xmlns:a16="http://schemas.microsoft.com/office/drawing/2014/main" val="2773525673"/>
                    </a:ext>
                  </a:extLst>
                </a:gridCol>
                <a:gridCol w="493776">
                  <a:extLst>
                    <a:ext uri="{9D8B030D-6E8A-4147-A177-3AD203B41FA5}">
                      <a16:colId xmlns:a16="http://schemas.microsoft.com/office/drawing/2014/main" val="1434970423"/>
                    </a:ext>
                  </a:extLst>
                </a:gridCol>
                <a:gridCol w="576072">
                  <a:extLst>
                    <a:ext uri="{9D8B030D-6E8A-4147-A177-3AD203B41FA5}">
                      <a16:colId xmlns:a16="http://schemas.microsoft.com/office/drawing/2014/main" val="1257847092"/>
                    </a:ext>
                  </a:extLst>
                </a:gridCol>
                <a:gridCol w="576072">
                  <a:extLst>
                    <a:ext uri="{9D8B030D-6E8A-4147-A177-3AD203B41FA5}">
                      <a16:colId xmlns:a16="http://schemas.microsoft.com/office/drawing/2014/main" val="3837506702"/>
                    </a:ext>
                  </a:extLst>
                </a:gridCol>
                <a:gridCol w="576072">
                  <a:extLst>
                    <a:ext uri="{9D8B030D-6E8A-4147-A177-3AD203B41FA5}">
                      <a16:colId xmlns:a16="http://schemas.microsoft.com/office/drawing/2014/main" val="4253161282"/>
                    </a:ext>
                  </a:extLst>
                </a:gridCol>
                <a:gridCol w="493776">
                  <a:extLst>
                    <a:ext uri="{9D8B030D-6E8A-4147-A177-3AD203B41FA5}">
                      <a16:colId xmlns:a16="http://schemas.microsoft.com/office/drawing/2014/main" val="1935988536"/>
                    </a:ext>
                  </a:extLst>
                </a:gridCol>
                <a:gridCol w="493776">
                  <a:extLst>
                    <a:ext uri="{9D8B030D-6E8A-4147-A177-3AD203B41FA5}">
                      <a16:colId xmlns:a16="http://schemas.microsoft.com/office/drawing/2014/main" val="2644857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21223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- 2024-11-12 17:05:18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نهاية غوغل... مجرد مسألة وقت.
النشرة الرقمية مع ريتا خوري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https://quintly-eu-image-storage.s3.amazonaws.com/2c38562fdc4a316406f1e2dda3e83e27/00ab829e2d73300db37a115a7b8711ba.jpg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11946466"/>
                  </a:ext>
                </a:extLst>
              </a:tr>
            </a:tbl>
          </a:graphicData>
        </a:graphic>
      </p:graphicFrame>
      <p:sp>
        <p:nvSpPr>
          <p:cNvPr id="4" name="Text Placeholder 3">
            <a:extLst>
              <a:ext uri="{FF2B5EF4-FFF2-40B4-BE49-F238E27FC236}">
                <a16:creationId xmlns:a16="http://schemas.microsoft.com/office/drawing/2014/main" id="{F1602098-6D33-408E-A712-108EF5A1924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609761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9286B-04A8-45A5-9647-27DFF3C6C437}"/>
              </a:ext>
            </a:extLst>
          </p:cNvPr>
          <p:cNvSpPr>
            <a:spLocks noGrp="1"/>
          </p:cNvSpPr>
          <p:nvPr>
            <p:ph type="title"/>
          </p:nvPr>
        </p:nvSpPr>
        <p:spPr/>
        <p:txBody>
          <a:bodyPr/>
          <a:lstStyle/>
          <a:p>
            <a:r>
              <a:rPr lang="en-US"/>
              <a:t>Facebook Facebook Videos Table | 9 profiles - 12 of 26</a:t>
            </a:r>
          </a:p>
        </p:txBody>
      </p:sp>
      <p:graphicFrame>
        <p:nvGraphicFramePr>
          <p:cNvPr id="5" name="Table Placeholder 4">
            <a:extLst>
              <a:ext uri="{FF2B5EF4-FFF2-40B4-BE49-F238E27FC236}">
                <a16:creationId xmlns:a16="http://schemas.microsoft.com/office/drawing/2014/main" id="{67C4C917-4FBC-4F44-8086-7D4BD9C45D96}"/>
              </a:ext>
            </a:extLst>
          </p:cNvPr>
          <p:cNvGraphicFramePr>
            <a:graphicFrameLocks noGrp="1"/>
          </p:cNvGraphicFramePr>
          <p:nvPr>
            <p:ph type="tbl" sz="quarter" idx="13"/>
            <p:extLst>
              <p:ext uri="{D42A27DB-BD31-4B8C-83A1-F6EECF244321}">
                <p14:modId xmlns:p14="http://schemas.microsoft.com/office/powerpoint/2010/main" val="1694968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774949416"/>
                    </a:ext>
                  </a:extLst>
                </a:gridCol>
                <a:gridCol w="493776">
                  <a:extLst>
                    <a:ext uri="{9D8B030D-6E8A-4147-A177-3AD203B41FA5}">
                      <a16:colId xmlns:a16="http://schemas.microsoft.com/office/drawing/2014/main" val="2973281606"/>
                    </a:ext>
                  </a:extLst>
                </a:gridCol>
                <a:gridCol w="576072">
                  <a:extLst>
                    <a:ext uri="{9D8B030D-6E8A-4147-A177-3AD203B41FA5}">
                      <a16:colId xmlns:a16="http://schemas.microsoft.com/office/drawing/2014/main" val="2580773138"/>
                    </a:ext>
                  </a:extLst>
                </a:gridCol>
                <a:gridCol w="576072">
                  <a:extLst>
                    <a:ext uri="{9D8B030D-6E8A-4147-A177-3AD203B41FA5}">
                      <a16:colId xmlns:a16="http://schemas.microsoft.com/office/drawing/2014/main" val="3687181756"/>
                    </a:ext>
                  </a:extLst>
                </a:gridCol>
                <a:gridCol w="576072">
                  <a:extLst>
                    <a:ext uri="{9D8B030D-6E8A-4147-A177-3AD203B41FA5}">
                      <a16:colId xmlns:a16="http://schemas.microsoft.com/office/drawing/2014/main" val="4068091850"/>
                    </a:ext>
                  </a:extLst>
                </a:gridCol>
                <a:gridCol w="493776">
                  <a:extLst>
                    <a:ext uri="{9D8B030D-6E8A-4147-A177-3AD203B41FA5}">
                      <a16:colId xmlns:a16="http://schemas.microsoft.com/office/drawing/2014/main" val="1169424296"/>
                    </a:ext>
                  </a:extLst>
                </a:gridCol>
                <a:gridCol w="576072">
                  <a:extLst>
                    <a:ext uri="{9D8B030D-6E8A-4147-A177-3AD203B41FA5}">
                      <a16:colId xmlns:a16="http://schemas.microsoft.com/office/drawing/2014/main" val="1814728024"/>
                    </a:ext>
                  </a:extLst>
                </a:gridCol>
                <a:gridCol w="576072">
                  <a:extLst>
                    <a:ext uri="{9D8B030D-6E8A-4147-A177-3AD203B41FA5}">
                      <a16:colId xmlns:a16="http://schemas.microsoft.com/office/drawing/2014/main" val="504379290"/>
                    </a:ext>
                  </a:extLst>
                </a:gridCol>
                <a:gridCol w="576072">
                  <a:extLst>
                    <a:ext uri="{9D8B030D-6E8A-4147-A177-3AD203B41FA5}">
                      <a16:colId xmlns:a16="http://schemas.microsoft.com/office/drawing/2014/main" val="244946728"/>
                    </a:ext>
                  </a:extLst>
                </a:gridCol>
                <a:gridCol w="493776">
                  <a:extLst>
                    <a:ext uri="{9D8B030D-6E8A-4147-A177-3AD203B41FA5}">
                      <a16:colId xmlns:a16="http://schemas.microsoft.com/office/drawing/2014/main" val="3560975852"/>
                    </a:ext>
                  </a:extLst>
                </a:gridCol>
                <a:gridCol w="493776">
                  <a:extLst>
                    <a:ext uri="{9D8B030D-6E8A-4147-A177-3AD203B41FA5}">
                      <a16:colId xmlns:a16="http://schemas.microsoft.com/office/drawing/2014/main" val="2223014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85848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- 2024-11-13 16:10:25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بعد خمس سنوات على الحريق... كاتدرائية نوتردام دو باري تعود إلى الحياة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https://quintly-eu-image-storage.s3.amazonaws.com/2c38562fdc4a316406f1e2dda3e83e27/a154f02315d2c9305a10d606a4f73440.jpg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06877795"/>
                  </a:ext>
                </a:extLst>
              </a:tr>
            </a:tbl>
          </a:graphicData>
        </a:graphic>
      </p:graphicFrame>
      <p:sp>
        <p:nvSpPr>
          <p:cNvPr id="4" name="Text Placeholder 3">
            <a:extLst>
              <a:ext uri="{FF2B5EF4-FFF2-40B4-BE49-F238E27FC236}">
                <a16:creationId xmlns:a16="http://schemas.microsoft.com/office/drawing/2014/main" id="{351AB25F-CFE0-48E9-94CE-7882576BF2A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64577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FB436-73DC-47FD-ABF7-035EC69B4424}"/>
              </a:ext>
            </a:extLst>
          </p:cNvPr>
          <p:cNvSpPr>
            <a:spLocks noGrp="1"/>
          </p:cNvSpPr>
          <p:nvPr>
            <p:ph type="title"/>
          </p:nvPr>
        </p:nvSpPr>
        <p:spPr/>
        <p:txBody>
          <a:bodyPr/>
          <a:lstStyle/>
          <a:p>
            <a:r>
              <a:rPr lang="en-US"/>
              <a:t>Facebook Facebook Videos Table | 9 profiles - 13 of 26</a:t>
            </a:r>
          </a:p>
        </p:txBody>
      </p:sp>
      <p:graphicFrame>
        <p:nvGraphicFramePr>
          <p:cNvPr id="5" name="Table Placeholder 4">
            <a:extLst>
              <a:ext uri="{FF2B5EF4-FFF2-40B4-BE49-F238E27FC236}">
                <a16:creationId xmlns:a16="http://schemas.microsoft.com/office/drawing/2014/main" id="{900AE55E-6842-4BAE-BF81-E841E5F0D29D}"/>
              </a:ext>
            </a:extLst>
          </p:cNvPr>
          <p:cNvGraphicFramePr>
            <a:graphicFrameLocks noGrp="1"/>
          </p:cNvGraphicFramePr>
          <p:nvPr>
            <p:ph type="tbl" sz="quarter" idx="13"/>
            <p:extLst>
              <p:ext uri="{D42A27DB-BD31-4B8C-83A1-F6EECF244321}">
                <p14:modId xmlns:p14="http://schemas.microsoft.com/office/powerpoint/2010/main" val="1060252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773068677"/>
                    </a:ext>
                  </a:extLst>
                </a:gridCol>
                <a:gridCol w="493776">
                  <a:extLst>
                    <a:ext uri="{9D8B030D-6E8A-4147-A177-3AD203B41FA5}">
                      <a16:colId xmlns:a16="http://schemas.microsoft.com/office/drawing/2014/main" val="3182200197"/>
                    </a:ext>
                  </a:extLst>
                </a:gridCol>
                <a:gridCol w="576072">
                  <a:extLst>
                    <a:ext uri="{9D8B030D-6E8A-4147-A177-3AD203B41FA5}">
                      <a16:colId xmlns:a16="http://schemas.microsoft.com/office/drawing/2014/main" val="2604800152"/>
                    </a:ext>
                  </a:extLst>
                </a:gridCol>
                <a:gridCol w="576072">
                  <a:extLst>
                    <a:ext uri="{9D8B030D-6E8A-4147-A177-3AD203B41FA5}">
                      <a16:colId xmlns:a16="http://schemas.microsoft.com/office/drawing/2014/main" val="3401204517"/>
                    </a:ext>
                  </a:extLst>
                </a:gridCol>
                <a:gridCol w="576072">
                  <a:extLst>
                    <a:ext uri="{9D8B030D-6E8A-4147-A177-3AD203B41FA5}">
                      <a16:colId xmlns:a16="http://schemas.microsoft.com/office/drawing/2014/main" val="2793353242"/>
                    </a:ext>
                  </a:extLst>
                </a:gridCol>
                <a:gridCol w="493776">
                  <a:extLst>
                    <a:ext uri="{9D8B030D-6E8A-4147-A177-3AD203B41FA5}">
                      <a16:colId xmlns:a16="http://schemas.microsoft.com/office/drawing/2014/main" val="1319723619"/>
                    </a:ext>
                  </a:extLst>
                </a:gridCol>
                <a:gridCol w="576072">
                  <a:extLst>
                    <a:ext uri="{9D8B030D-6E8A-4147-A177-3AD203B41FA5}">
                      <a16:colId xmlns:a16="http://schemas.microsoft.com/office/drawing/2014/main" val="627622690"/>
                    </a:ext>
                  </a:extLst>
                </a:gridCol>
                <a:gridCol w="576072">
                  <a:extLst>
                    <a:ext uri="{9D8B030D-6E8A-4147-A177-3AD203B41FA5}">
                      <a16:colId xmlns:a16="http://schemas.microsoft.com/office/drawing/2014/main" val="4014121614"/>
                    </a:ext>
                  </a:extLst>
                </a:gridCol>
                <a:gridCol w="576072">
                  <a:extLst>
                    <a:ext uri="{9D8B030D-6E8A-4147-A177-3AD203B41FA5}">
                      <a16:colId xmlns:a16="http://schemas.microsoft.com/office/drawing/2014/main" val="2082279045"/>
                    </a:ext>
                  </a:extLst>
                </a:gridCol>
                <a:gridCol w="493776">
                  <a:extLst>
                    <a:ext uri="{9D8B030D-6E8A-4147-A177-3AD203B41FA5}">
                      <a16:colId xmlns:a16="http://schemas.microsoft.com/office/drawing/2014/main" val="4287657806"/>
                    </a:ext>
                  </a:extLst>
                </a:gridCol>
                <a:gridCol w="493776">
                  <a:extLst>
                    <a:ext uri="{9D8B030D-6E8A-4147-A177-3AD203B41FA5}">
                      <a16:colId xmlns:a16="http://schemas.microsoft.com/office/drawing/2014/main" val="39977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59697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- 2024-11-15 21:24:43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غيرت فرانس24 تردد استقبال بثها في شمال أفريقيا والشرق الأدنى والشرق الأوسط، للحصول على إشارة بث ذات جودة عالية، وتغطية جغرافية أوسع. إذا تعذر استقبال التردد الجديد للقناة، إليكم شرحا مفصلا لطريقة البحث عنها في هذا الفيديو: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https://quintly-eu-image-storage.s3.amazonaws.com/1d30f5314177cd5c7f53c13c27c01236/30cbca38745d9a9ef4c9383fe14215c4.jpg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33579136"/>
                  </a:ext>
                </a:extLst>
              </a:tr>
            </a:tbl>
          </a:graphicData>
        </a:graphic>
      </p:graphicFrame>
      <p:sp>
        <p:nvSpPr>
          <p:cNvPr id="4" name="Text Placeholder 3">
            <a:extLst>
              <a:ext uri="{FF2B5EF4-FFF2-40B4-BE49-F238E27FC236}">
                <a16:creationId xmlns:a16="http://schemas.microsoft.com/office/drawing/2014/main" id="{4AE7C159-15F4-4170-ABAB-20AF637E31F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485885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9EE26-D8FC-4D9E-9139-331FB5366985}"/>
              </a:ext>
            </a:extLst>
          </p:cNvPr>
          <p:cNvSpPr>
            <a:spLocks noGrp="1"/>
          </p:cNvSpPr>
          <p:nvPr>
            <p:ph type="title"/>
          </p:nvPr>
        </p:nvSpPr>
        <p:spPr/>
        <p:txBody>
          <a:bodyPr/>
          <a:lstStyle/>
          <a:p>
            <a:r>
              <a:rPr lang="en-US"/>
              <a:t>Facebook Facebook Videos Table | 9 profiles - 14 of 26</a:t>
            </a:r>
          </a:p>
        </p:txBody>
      </p:sp>
      <p:graphicFrame>
        <p:nvGraphicFramePr>
          <p:cNvPr id="5" name="Table Placeholder 4">
            <a:extLst>
              <a:ext uri="{FF2B5EF4-FFF2-40B4-BE49-F238E27FC236}">
                <a16:creationId xmlns:a16="http://schemas.microsoft.com/office/drawing/2014/main" id="{5FF8CDFF-BA0C-4719-8663-F05CC6D55C55}"/>
              </a:ext>
            </a:extLst>
          </p:cNvPr>
          <p:cNvGraphicFramePr>
            <a:graphicFrameLocks noGrp="1"/>
          </p:cNvGraphicFramePr>
          <p:nvPr>
            <p:ph type="tbl" sz="quarter" idx="13"/>
            <p:extLst>
              <p:ext uri="{D42A27DB-BD31-4B8C-83A1-F6EECF244321}">
                <p14:modId xmlns:p14="http://schemas.microsoft.com/office/powerpoint/2010/main" val="4102934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607772594"/>
                    </a:ext>
                  </a:extLst>
                </a:gridCol>
                <a:gridCol w="493776">
                  <a:extLst>
                    <a:ext uri="{9D8B030D-6E8A-4147-A177-3AD203B41FA5}">
                      <a16:colId xmlns:a16="http://schemas.microsoft.com/office/drawing/2014/main" val="366763792"/>
                    </a:ext>
                  </a:extLst>
                </a:gridCol>
                <a:gridCol w="576072">
                  <a:extLst>
                    <a:ext uri="{9D8B030D-6E8A-4147-A177-3AD203B41FA5}">
                      <a16:colId xmlns:a16="http://schemas.microsoft.com/office/drawing/2014/main" val="2271775366"/>
                    </a:ext>
                  </a:extLst>
                </a:gridCol>
                <a:gridCol w="576072">
                  <a:extLst>
                    <a:ext uri="{9D8B030D-6E8A-4147-A177-3AD203B41FA5}">
                      <a16:colId xmlns:a16="http://schemas.microsoft.com/office/drawing/2014/main" val="339288226"/>
                    </a:ext>
                  </a:extLst>
                </a:gridCol>
                <a:gridCol w="576072">
                  <a:extLst>
                    <a:ext uri="{9D8B030D-6E8A-4147-A177-3AD203B41FA5}">
                      <a16:colId xmlns:a16="http://schemas.microsoft.com/office/drawing/2014/main" val="3395073383"/>
                    </a:ext>
                  </a:extLst>
                </a:gridCol>
                <a:gridCol w="493776">
                  <a:extLst>
                    <a:ext uri="{9D8B030D-6E8A-4147-A177-3AD203B41FA5}">
                      <a16:colId xmlns:a16="http://schemas.microsoft.com/office/drawing/2014/main" val="1333989736"/>
                    </a:ext>
                  </a:extLst>
                </a:gridCol>
                <a:gridCol w="576072">
                  <a:extLst>
                    <a:ext uri="{9D8B030D-6E8A-4147-A177-3AD203B41FA5}">
                      <a16:colId xmlns:a16="http://schemas.microsoft.com/office/drawing/2014/main" val="2684675545"/>
                    </a:ext>
                  </a:extLst>
                </a:gridCol>
                <a:gridCol w="576072">
                  <a:extLst>
                    <a:ext uri="{9D8B030D-6E8A-4147-A177-3AD203B41FA5}">
                      <a16:colId xmlns:a16="http://schemas.microsoft.com/office/drawing/2014/main" val="377814150"/>
                    </a:ext>
                  </a:extLst>
                </a:gridCol>
                <a:gridCol w="576072">
                  <a:extLst>
                    <a:ext uri="{9D8B030D-6E8A-4147-A177-3AD203B41FA5}">
                      <a16:colId xmlns:a16="http://schemas.microsoft.com/office/drawing/2014/main" val="1728154715"/>
                    </a:ext>
                  </a:extLst>
                </a:gridCol>
                <a:gridCol w="493776">
                  <a:extLst>
                    <a:ext uri="{9D8B030D-6E8A-4147-A177-3AD203B41FA5}">
                      <a16:colId xmlns:a16="http://schemas.microsoft.com/office/drawing/2014/main" val="2439679644"/>
                    </a:ext>
                  </a:extLst>
                </a:gridCol>
                <a:gridCol w="493776">
                  <a:extLst>
                    <a:ext uri="{9D8B030D-6E8A-4147-A177-3AD203B41FA5}">
                      <a16:colId xmlns:a16="http://schemas.microsoft.com/office/drawing/2014/main" val="3576685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95223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- 2024-11-22 10:09:41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بباريس تكتسي أول حلة بيضاء مع تساقط الثلوج على فرنسا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https://quintly-eu-image-storage.s3.amazonaws.com/1d30f5314177cd5c7f53c13c27c01236/2646e092020be48b8dbbfab5b8c4c59f.jpg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90350091"/>
                  </a:ext>
                </a:extLst>
              </a:tr>
            </a:tbl>
          </a:graphicData>
        </a:graphic>
      </p:graphicFrame>
      <p:sp>
        <p:nvSpPr>
          <p:cNvPr id="4" name="Text Placeholder 3">
            <a:extLst>
              <a:ext uri="{FF2B5EF4-FFF2-40B4-BE49-F238E27FC236}">
                <a16:creationId xmlns:a16="http://schemas.microsoft.com/office/drawing/2014/main" id="{CF34F146-CE5A-4919-BCE0-169F02940A6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77725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D2583-0A0D-4EC8-99AB-13FD13A05EE7}"/>
              </a:ext>
            </a:extLst>
          </p:cNvPr>
          <p:cNvSpPr>
            <a:spLocks noGrp="1"/>
          </p:cNvSpPr>
          <p:nvPr>
            <p:ph type="title"/>
          </p:nvPr>
        </p:nvSpPr>
        <p:spPr/>
        <p:txBody>
          <a:bodyPr/>
          <a:lstStyle/>
          <a:p>
            <a:r>
              <a:rPr lang="en-US"/>
              <a:t>Facebook Facebook Videos Table | 9 profiles - 15 of 26</a:t>
            </a:r>
          </a:p>
        </p:txBody>
      </p:sp>
      <p:graphicFrame>
        <p:nvGraphicFramePr>
          <p:cNvPr id="5" name="Table Placeholder 4">
            <a:extLst>
              <a:ext uri="{FF2B5EF4-FFF2-40B4-BE49-F238E27FC236}">
                <a16:creationId xmlns:a16="http://schemas.microsoft.com/office/drawing/2014/main" id="{F7C7A32D-4059-4B2E-8F26-3B75A668A009}"/>
              </a:ext>
            </a:extLst>
          </p:cNvPr>
          <p:cNvGraphicFramePr>
            <a:graphicFrameLocks noGrp="1"/>
          </p:cNvGraphicFramePr>
          <p:nvPr>
            <p:ph type="tbl" sz="quarter" idx="13"/>
            <p:extLst>
              <p:ext uri="{D42A27DB-BD31-4B8C-83A1-F6EECF244321}">
                <p14:modId xmlns:p14="http://schemas.microsoft.com/office/powerpoint/2010/main" val="2815718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510572438"/>
                    </a:ext>
                  </a:extLst>
                </a:gridCol>
                <a:gridCol w="493776">
                  <a:extLst>
                    <a:ext uri="{9D8B030D-6E8A-4147-A177-3AD203B41FA5}">
                      <a16:colId xmlns:a16="http://schemas.microsoft.com/office/drawing/2014/main" val="2223215799"/>
                    </a:ext>
                  </a:extLst>
                </a:gridCol>
                <a:gridCol w="576072">
                  <a:extLst>
                    <a:ext uri="{9D8B030D-6E8A-4147-A177-3AD203B41FA5}">
                      <a16:colId xmlns:a16="http://schemas.microsoft.com/office/drawing/2014/main" val="3365720713"/>
                    </a:ext>
                  </a:extLst>
                </a:gridCol>
                <a:gridCol w="576072">
                  <a:extLst>
                    <a:ext uri="{9D8B030D-6E8A-4147-A177-3AD203B41FA5}">
                      <a16:colId xmlns:a16="http://schemas.microsoft.com/office/drawing/2014/main" val="3825487390"/>
                    </a:ext>
                  </a:extLst>
                </a:gridCol>
                <a:gridCol w="576072">
                  <a:extLst>
                    <a:ext uri="{9D8B030D-6E8A-4147-A177-3AD203B41FA5}">
                      <a16:colId xmlns:a16="http://schemas.microsoft.com/office/drawing/2014/main" val="2960758072"/>
                    </a:ext>
                  </a:extLst>
                </a:gridCol>
                <a:gridCol w="493776">
                  <a:extLst>
                    <a:ext uri="{9D8B030D-6E8A-4147-A177-3AD203B41FA5}">
                      <a16:colId xmlns:a16="http://schemas.microsoft.com/office/drawing/2014/main" val="795105903"/>
                    </a:ext>
                  </a:extLst>
                </a:gridCol>
                <a:gridCol w="576072">
                  <a:extLst>
                    <a:ext uri="{9D8B030D-6E8A-4147-A177-3AD203B41FA5}">
                      <a16:colId xmlns:a16="http://schemas.microsoft.com/office/drawing/2014/main" val="4096505752"/>
                    </a:ext>
                  </a:extLst>
                </a:gridCol>
                <a:gridCol w="576072">
                  <a:extLst>
                    <a:ext uri="{9D8B030D-6E8A-4147-A177-3AD203B41FA5}">
                      <a16:colId xmlns:a16="http://schemas.microsoft.com/office/drawing/2014/main" val="1775623290"/>
                    </a:ext>
                  </a:extLst>
                </a:gridCol>
                <a:gridCol w="576072">
                  <a:extLst>
                    <a:ext uri="{9D8B030D-6E8A-4147-A177-3AD203B41FA5}">
                      <a16:colId xmlns:a16="http://schemas.microsoft.com/office/drawing/2014/main" val="2275401584"/>
                    </a:ext>
                  </a:extLst>
                </a:gridCol>
                <a:gridCol w="493776">
                  <a:extLst>
                    <a:ext uri="{9D8B030D-6E8A-4147-A177-3AD203B41FA5}">
                      <a16:colId xmlns:a16="http://schemas.microsoft.com/office/drawing/2014/main" val="4032129298"/>
                    </a:ext>
                  </a:extLst>
                </a:gridCol>
                <a:gridCol w="493776">
                  <a:extLst>
                    <a:ext uri="{9D8B030D-6E8A-4147-A177-3AD203B41FA5}">
                      <a16:colId xmlns:a16="http://schemas.microsoft.com/office/drawing/2014/main" val="9721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65910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- 2024-11-29 12:24:46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المغرب: قاذفات بي-52 الأمريكية الضخمة تحاكي قصف أهداف معادية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https://quintly-eu-image-storage.s3.amazonaws.com/1d30f5314177cd5c7f53c13c27c01236/ea33703711b4b09a867016dcc1c311b1.jpg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15195416"/>
                  </a:ext>
                </a:extLst>
              </a:tr>
            </a:tbl>
          </a:graphicData>
        </a:graphic>
      </p:graphicFrame>
      <p:sp>
        <p:nvSpPr>
          <p:cNvPr id="4" name="Text Placeholder 3">
            <a:extLst>
              <a:ext uri="{FF2B5EF4-FFF2-40B4-BE49-F238E27FC236}">
                <a16:creationId xmlns:a16="http://schemas.microsoft.com/office/drawing/2014/main" id="{9BB93D99-2B20-4D08-AD35-5462915B3FB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01024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9A2F6-AE5E-4A8A-85EE-A62BFF2C2307}"/>
              </a:ext>
            </a:extLst>
          </p:cNvPr>
          <p:cNvSpPr>
            <a:spLocks noGrp="1"/>
          </p:cNvSpPr>
          <p:nvPr>
            <p:ph type="title"/>
          </p:nvPr>
        </p:nvSpPr>
        <p:spPr/>
        <p:txBody>
          <a:bodyPr/>
          <a:lstStyle/>
          <a:p>
            <a:r>
              <a:rPr lang="en-US"/>
              <a:t>Facebook Facebook Videos Table | 9 profiles - 16 of 26</a:t>
            </a:r>
          </a:p>
        </p:txBody>
      </p:sp>
      <p:graphicFrame>
        <p:nvGraphicFramePr>
          <p:cNvPr id="5" name="Table Placeholder 4">
            <a:extLst>
              <a:ext uri="{FF2B5EF4-FFF2-40B4-BE49-F238E27FC236}">
                <a16:creationId xmlns:a16="http://schemas.microsoft.com/office/drawing/2014/main" id="{DF181926-AD48-4AF0-9698-5539A5DB0B60}"/>
              </a:ext>
            </a:extLst>
          </p:cNvPr>
          <p:cNvGraphicFramePr>
            <a:graphicFrameLocks noGrp="1"/>
          </p:cNvGraphicFramePr>
          <p:nvPr>
            <p:ph type="tbl" sz="quarter" idx="13"/>
            <p:extLst>
              <p:ext uri="{D42A27DB-BD31-4B8C-83A1-F6EECF244321}">
                <p14:modId xmlns:p14="http://schemas.microsoft.com/office/powerpoint/2010/main" val="1269019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111011663"/>
                    </a:ext>
                  </a:extLst>
                </a:gridCol>
                <a:gridCol w="493776">
                  <a:extLst>
                    <a:ext uri="{9D8B030D-6E8A-4147-A177-3AD203B41FA5}">
                      <a16:colId xmlns:a16="http://schemas.microsoft.com/office/drawing/2014/main" val="3990711849"/>
                    </a:ext>
                  </a:extLst>
                </a:gridCol>
                <a:gridCol w="576072">
                  <a:extLst>
                    <a:ext uri="{9D8B030D-6E8A-4147-A177-3AD203B41FA5}">
                      <a16:colId xmlns:a16="http://schemas.microsoft.com/office/drawing/2014/main" val="3794470158"/>
                    </a:ext>
                  </a:extLst>
                </a:gridCol>
                <a:gridCol w="576072">
                  <a:extLst>
                    <a:ext uri="{9D8B030D-6E8A-4147-A177-3AD203B41FA5}">
                      <a16:colId xmlns:a16="http://schemas.microsoft.com/office/drawing/2014/main" val="225320174"/>
                    </a:ext>
                  </a:extLst>
                </a:gridCol>
                <a:gridCol w="576072">
                  <a:extLst>
                    <a:ext uri="{9D8B030D-6E8A-4147-A177-3AD203B41FA5}">
                      <a16:colId xmlns:a16="http://schemas.microsoft.com/office/drawing/2014/main" val="3951206923"/>
                    </a:ext>
                  </a:extLst>
                </a:gridCol>
                <a:gridCol w="493776">
                  <a:extLst>
                    <a:ext uri="{9D8B030D-6E8A-4147-A177-3AD203B41FA5}">
                      <a16:colId xmlns:a16="http://schemas.microsoft.com/office/drawing/2014/main" val="301377488"/>
                    </a:ext>
                  </a:extLst>
                </a:gridCol>
                <a:gridCol w="576072">
                  <a:extLst>
                    <a:ext uri="{9D8B030D-6E8A-4147-A177-3AD203B41FA5}">
                      <a16:colId xmlns:a16="http://schemas.microsoft.com/office/drawing/2014/main" val="322404104"/>
                    </a:ext>
                  </a:extLst>
                </a:gridCol>
                <a:gridCol w="576072">
                  <a:extLst>
                    <a:ext uri="{9D8B030D-6E8A-4147-A177-3AD203B41FA5}">
                      <a16:colId xmlns:a16="http://schemas.microsoft.com/office/drawing/2014/main" val="1264453488"/>
                    </a:ext>
                  </a:extLst>
                </a:gridCol>
                <a:gridCol w="576072">
                  <a:extLst>
                    <a:ext uri="{9D8B030D-6E8A-4147-A177-3AD203B41FA5}">
                      <a16:colId xmlns:a16="http://schemas.microsoft.com/office/drawing/2014/main" val="2052505306"/>
                    </a:ext>
                  </a:extLst>
                </a:gridCol>
                <a:gridCol w="493776">
                  <a:extLst>
                    <a:ext uri="{9D8B030D-6E8A-4147-A177-3AD203B41FA5}">
                      <a16:colId xmlns:a16="http://schemas.microsoft.com/office/drawing/2014/main" val="1801192235"/>
                    </a:ext>
                  </a:extLst>
                </a:gridCol>
                <a:gridCol w="493776">
                  <a:extLst>
                    <a:ext uri="{9D8B030D-6E8A-4147-A177-3AD203B41FA5}">
                      <a16:colId xmlns:a16="http://schemas.microsoft.com/office/drawing/2014/main" val="2252658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35979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- 2024-11-08 11:59:43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أرسلت الحكومة الإسرائيلية اليوم الجمعة طائرتين إلى #أمستردام لإنقاذ مشجعي فريق "#مكابي_تل_أبيب" بعد أعمال عنف أدت إلى توقيف عشرات الأشخاص على هامش مباراة في الدوري الأوروبي.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https://quintly-eu-image-storage.s3.amazonaws.com/1d30f5314177cd5c7f53c13c27c01236/716541669f04f6fc7beef77512972ce5.jpg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24214267"/>
                  </a:ext>
                </a:extLst>
              </a:tr>
            </a:tbl>
          </a:graphicData>
        </a:graphic>
      </p:graphicFrame>
      <p:sp>
        <p:nvSpPr>
          <p:cNvPr id="4" name="Text Placeholder 3">
            <a:extLst>
              <a:ext uri="{FF2B5EF4-FFF2-40B4-BE49-F238E27FC236}">
                <a16:creationId xmlns:a16="http://schemas.microsoft.com/office/drawing/2014/main" id="{84DE6E6D-F97D-4A74-9C1F-B44DC19DAD4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51638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BF51E-4317-4720-AAC4-C09D277821ED}"/>
              </a:ext>
            </a:extLst>
          </p:cNvPr>
          <p:cNvSpPr>
            <a:spLocks noGrp="1"/>
          </p:cNvSpPr>
          <p:nvPr>
            <p:ph type="title"/>
          </p:nvPr>
        </p:nvSpPr>
        <p:spPr/>
        <p:txBody>
          <a:bodyPr/>
          <a:lstStyle/>
          <a:p>
            <a:r>
              <a:rPr lang="en-US"/>
              <a:t>Facebook Facebook Videos Table | 9 profiles - 17 of 26</a:t>
            </a:r>
          </a:p>
        </p:txBody>
      </p:sp>
      <p:graphicFrame>
        <p:nvGraphicFramePr>
          <p:cNvPr id="5" name="Table Placeholder 4">
            <a:extLst>
              <a:ext uri="{FF2B5EF4-FFF2-40B4-BE49-F238E27FC236}">
                <a16:creationId xmlns:a16="http://schemas.microsoft.com/office/drawing/2014/main" id="{02005534-9A2B-416D-ACD5-F30D571ECE0A}"/>
              </a:ext>
            </a:extLst>
          </p:cNvPr>
          <p:cNvGraphicFramePr>
            <a:graphicFrameLocks noGrp="1"/>
          </p:cNvGraphicFramePr>
          <p:nvPr>
            <p:ph type="tbl" sz="quarter" idx="13"/>
            <p:extLst>
              <p:ext uri="{D42A27DB-BD31-4B8C-83A1-F6EECF244321}">
                <p14:modId xmlns:p14="http://schemas.microsoft.com/office/powerpoint/2010/main" val="1357320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069338960"/>
                    </a:ext>
                  </a:extLst>
                </a:gridCol>
                <a:gridCol w="493776">
                  <a:extLst>
                    <a:ext uri="{9D8B030D-6E8A-4147-A177-3AD203B41FA5}">
                      <a16:colId xmlns:a16="http://schemas.microsoft.com/office/drawing/2014/main" val="2596952362"/>
                    </a:ext>
                  </a:extLst>
                </a:gridCol>
                <a:gridCol w="576072">
                  <a:extLst>
                    <a:ext uri="{9D8B030D-6E8A-4147-A177-3AD203B41FA5}">
                      <a16:colId xmlns:a16="http://schemas.microsoft.com/office/drawing/2014/main" val="2943093912"/>
                    </a:ext>
                  </a:extLst>
                </a:gridCol>
                <a:gridCol w="576072">
                  <a:extLst>
                    <a:ext uri="{9D8B030D-6E8A-4147-A177-3AD203B41FA5}">
                      <a16:colId xmlns:a16="http://schemas.microsoft.com/office/drawing/2014/main" val="3696724928"/>
                    </a:ext>
                  </a:extLst>
                </a:gridCol>
                <a:gridCol w="576072">
                  <a:extLst>
                    <a:ext uri="{9D8B030D-6E8A-4147-A177-3AD203B41FA5}">
                      <a16:colId xmlns:a16="http://schemas.microsoft.com/office/drawing/2014/main" val="1124101589"/>
                    </a:ext>
                  </a:extLst>
                </a:gridCol>
                <a:gridCol w="493776">
                  <a:extLst>
                    <a:ext uri="{9D8B030D-6E8A-4147-A177-3AD203B41FA5}">
                      <a16:colId xmlns:a16="http://schemas.microsoft.com/office/drawing/2014/main" val="3514281760"/>
                    </a:ext>
                  </a:extLst>
                </a:gridCol>
                <a:gridCol w="576072">
                  <a:extLst>
                    <a:ext uri="{9D8B030D-6E8A-4147-A177-3AD203B41FA5}">
                      <a16:colId xmlns:a16="http://schemas.microsoft.com/office/drawing/2014/main" val="19523092"/>
                    </a:ext>
                  </a:extLst>
                </a:gridCol>
                <a:gridCol w="576072">
                  <a:extLst>
                    <a:ext uri="{9D8B030D-6E8A-4147-A177-3AD203B41FA5}">
                      <a16:colId xmlns:a16="http://schemas.microsoft.com/office/drawing/2014/main" val="2222888111"/>
                    </a:ext>
                  </a:extLst>
                </a:gridCol>
                <a:gridCol w="576072">
                  <a:extLst>
                    <a:ext uri="{9D8B030D-6E8A-4147-A177-3AD203B41FA5}">
                      <a16:colId xmlns:a16="http://schemas.microsoft.com/office/drawing/2014/main" val="3174937973"/>
                    </a:ext>
                  </a:extLst>
                </a:gridCol>
                <a:gridCol w="493776">
                  <a:extLst>
                    <a:ext uri="{9D8B030D-6E8A-4147-A177-3AD203B41FA5}">
                      <a16:colId xmlns:a16="http://schemas.microsoft.com/office/drawing/2014/main" val="1994420183"/>
                    </a:ext>
                  </a:extLst>
                </a:gridCol>
                <a:gridCol w="493776">
                  <a:extLst>
                    <a:ext uri="{9D8B030D-6E8A-4147-A177-3AD203B41FA5}">
                      <a16:colId xmlns:a16="http://schemas.microsoft.com/office/drawing/2014/main" val="184050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98545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- 2024-11-21 11:39:42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أدميرال إسباني متقاعد يحذر من غواصات الجزائر على الغرب ومن حرب المغرب الهجينة على إسبانيا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https://quintly-eu-image-storage.s3.amazonaws.com/1d30f5314177cd5c7f53c13c27c01236/274de56322cf5fb5df762630909404da.jpg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36371397"/>
                  </a:ext>
                </a:extLst>
              </a:tr>
            </a:tbl>
          </a:graphicData>
        </a:graphic>
      </p:graphicFrame>
      <p:sp>
        <p:nvSpPr>
          <p:cNvPr id="4" name="Text Placeholder 3">
            <a:extLst>
              <a:ext uri="{FF2B5EF4-FFF2-40B4-BE49-F238E27FC236}">
                <a16:creationId xmlns:a16="http://schemas.microsoft.com/office/drawing/2014/main" id="{67A310EB-06EF-4C27-A9B5-1C3002E2C184}"/>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270063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75AF6-EC6D-4953-8FE9-F5E21D7311B6}"/>
              </a:ext>
            </a:extLst>
          </p:cNvPr>
          <p:cNvSpPr>
            <a:spLocks noGrp="1"/>
          </p:cNvSpPr>
          <p:nvPr>
            <p:ph type="title"/>
          </p:nvPr>
        </p:nvSpPr>
        <p:spPr/>
        <p:txBody>
          <a:bodyPr/>
          <a:lstStyle/>
          <a:p>
            <a:r>
              <a:rPr lang="en-US"/>
              <a:t>Facebook Facebook Videos Table | 9 profiles - 18 of 26</a:t>
            </a:r>
          </a:p>
        </p:txBody>
      </p:sp>
      <p:graphicFrame>
        <p:nvGraphicFramePr>
          <p:cNvPr id="5" name="Table Placeholder 4">
            <a:extLst>
              <a:ext uri="{FF2B5EF4-FFF2-40B4-BE49-F238E27FC236}">
                <a16:creationId xmlns:a16="http://schemas.microsoft.com/office/drawing/2014/main" id="{0E7F2483-157B-49C8-B151-B256889627CF}"/>
              </a:ext>
            </a:extLst>
          </p:cNvPr>
          <p:cNvGraphicFramePr>
            <a:graphicFrameLocks noGrp="1"/>
          </p:cNvGraphicFramePr>
          <p:nvPr>
            <p:ph type="tbl" sz="quarter" idx="13"/>
            <p:extLst>
              <p:ext uri="{D42A27DB-BD31-4B8C-83A1-F6EECF244321}">
                <p14:modId xmlns:p14="http://schemas.microsoft.com/office/powerpoint/2010/main" val="1794477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452568859"/>
                    </a:ext>
                  </a:extLst>
                </a:gridCol>
                <a:gridCol w="493776">
                  <a:extLst>
                    <a:ext uri="{9D8B030D-6E8A-4147-A177-3AD203B41FA5}">
                      <a16:colId xmlns:a16="http://schemas.microsoft.com/office/drawing/2014/main" val="436685017"/>
                    </a:ext>
                  </a:extLst>
                </a:gridCol>
                <a:gridCol w="576072">
                  <a:extLst>
                    <a:ext uri="{9D8B030D-6E8A-4147-A177-3AD203B41FA5}">
                      <a16:colId xmlns:a16="http://schemas.microsoft.com/office/drawing/2014/main" val="33333717"/>
                    </a:ext>
                  </a:extLst>
                </a:gridCol>
                <a:gridCol w="576072">
                  <a:extLst>
                    <a:ext uri="{9D8B030D-6E8A-4147-A177-3AD203B41FA5}">
                      <a16:colId xmlns:a16="http://schemas.microsoft.com/office/drawing/2014/main" val="3125584326"/>
                    </a:ext>
                  </a:extLst>
                </a:gridCol>
                <a:gridCol w="576072">
                  <a:extLst>
                    <a:ext uri="{9D8B030D-6E8A-4147-A177-3AD203B41FA5}">
                      <a16:colId xmlns:a16="http://schemas.microsoft.com/office/drawing/2014/main" val="2487366461"/>
                    </a:ext>
                  </a:extLst>
                </a:gridCol>
                <a:gridCol w="493776">
                  <a:extLst>
                    <a:ext uri="{9D8B030D-6E8A-4147-A177-3AD203B41FA5}">
                      <a16:colId xmlns:a16="http://schemas.microsoft.com/office/drawing/2014/main" val="676464236"/>
                    </a:ext>
                  </a:extLst>
                </a:gridCol>
                <a:gridCol w="576072">
                  <a:extLst>
                    <a:ext uri="{9D8B030D-6E8A-4147-A177-3AD203B41FA5}">
                      <a16:colId xmlns:a16="http://schemas.microsoft.com/office/drawing/2014/main" val="2937141242"/>
                    </a:ext>
                  </a:extLst>
                </a:gridCol>
                <a:gridCol w="576072">
                  <a:extLst>
                    <a:ext uri="{9D8B030D-6E8A-4147-A177-3AD203B41FA5}">
                      <a16:colId xmlns:a16="http://schemas.microsoft.com/office/drawing/2014/main" val="735609751"/>
                    </a:ext>
                  </a:extLst>
                </a:gridCol>
                <a:gridCol w="576072">
                  <a:extLst>
                    <a:ext uri="{9D8B030D-6E8A-4147-A177-3AD203B41FA5}">
                      <a16:colId xmlns:a16="http://schemas.microsoft.com/office/drawing/2014/main" val="303244570"/>
                    </a:ext>
                  </a:extLst>
                </a:gridCol>
                <a:gridCol w="493776">
                  <a:extLst>
                    <a:ext uri="{9D8B030D-6E8A-4147-A177-3AD203B41FA5}">
                      <a16:colId xmlns:a16="http://schemas.microsoft.com/office/drawing/2014/main" val="1666590614"/>
                    </a:ext>
                  </a:extLst>
                </a:gridCol>
                <a:gridCol w="493776">
                  <a:extLst>
                    <a:ext uri="{9D8B030D-6E8A-4147-A177-3AD203B41FA5}">
                      <a16:colId xmlns:a16="http://schemas.microsoft.com/office/drawing/2014/main" val="3816123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746232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17:10:02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إيلون ماسك وروبرت كينيدي جونيور من بين الشخصيات البارزة التي لعب دورا حاسما في الحملة الانتخابية لدونالد ترامب</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https://quintly-eu-image-storage.s3.amazonaws.com/1d30f5314177cd5c7f53c13c27c01236/83d3b0dcfab401e80b587028b8716790.jpg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83896257"/>
                  </a:ext>
                </a:extLst>
              </a:tr>
            </a:tbl>
          </a:graphicData>
        </a:graphic>
      </p:graphicFrame>
      <p:sp>
        <p:nvSpPr>
          <p:cNvPr id="4" name="Text Placeholder 3">
            <a:extLst>
              <a:ext uri="{FF2B5EF4-FFF2-40B4-BE49-F238E27FC236}">
                <a16:creationId xmlns:a16="http://schemas.microsoft.com/office/drawing/2014/main" id="{B92E2437-5250-4E47-8A98-F60C83E806CD}"/>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97570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2F85A-C8B4-4452-A400-9496CE61FB3A}"/>
              </a:ext>
            </a:extLst>
          </p:cNvPr>
          <p:cNvSpPr>
            <a:spLocks noGrp="1"/>
          </p:cNvSpPr>
          <p:nvPr>
            <p:ph type="title"/>
          </p:nvPr>
        </p:nvSpPr>
        <p:spPr/>
        <p:txBody>
          <a:bodyPr/>
          <a:lstStyle/>
          <a:p>
            <a:r>
              <a:rPr lang="en-US"/>
              <a:t>Facebook Facebook Videos Table | 9 profiles - 19 of 26</a:t>
            </a:r>
          </a:p>
        </p:txBody>
      </p:sp>
      <p:graphicFrame>
        <p:nvGraphicFramePr>
          <p:cNvPr id="5" name="Table Placeholder 4">
            <a:extLst>
              <a:ext uri="{FF2B5EF4-FFF2-40B4-BE49-F238E27FC236}">
                <a16:creationId xmlns:a16="http://schemas.microsoft.com/office/drawing/2014/main" id="{65B97215-96C5-4314-B237-BAC867BEC8CE}"/>
              </a:ext>
            </a:extLst>
          </p:cNvPr>
          <p:cNvGraphicFramePr>
            <a:graphicFrameLocks noGrp="1"/>
          </p:cNvGraphicFramePr>
          <p:nvPr>
            <p:ph type="tbl" sz="quarter" idx="13"/>
            <p:extLst>
              <p:ext uri="{D42A27DB-BD31-4B8C-83A1-F6EECF244321}">
                <p14:modId xmlns:p14="http://schemas.microsoft.com/office/powerpoint/2010/main" val="2240011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144341774"/>
                    </a:ext>
                  </a:extLst>
                </a:gridCol>
                <a:gridCol w="493776">
                  <a:extLst>
                    <a:ext uri="{9D8B030D-6E8A-4147-A177-3AD203B41FA5}">
                      <a16:colId xmlns:a16="http://schemas.microsoft.com/office/drawing/2014/main" val="4004212239"/>
                    </a:ext>
                  </a:extLst>
                </a:gridCol>
                <a:gridCol w="576072">
                  <a:extLst>
                    <a:ext uri="{9D8B030D-6E8A-4147-A177-3AD203B41FA5}">
                      <a16:colId xmlns:a16="http://schemas.microsoft.com/office/drawing/2014/main" val="1337103070"/>
                    </a:ext>
                  </a:extLst>
                </a:gridCol>
                <a:gridCol w="576072">
                  <a:extLst>
                    <a:ext uri="{9D8B030D-6E8A-4147-A177-3AD203B41FA5}">
                      <a16:colId xmlns:a16="http://schemas.microsoft.com/office/drawing/2014/main" val="4179747523"/>
                    </a:ext>
                  </a:extLst>
                </a:gridCol>
                <a:gridCol w="576072">
                  <a:extLst>
                    <a:ext uri="{9D8B030D-6E8A-4147-A177-3AD203B41FA5}">
                      <a16:colId xmlns:a16="http://schemas.microsoft.com/office/drawing/2014/main" val="1172139722"/>
                    </a:ext>
                  </a:extLst>
                </a:gridCol>
                <a:gridCol w="493776">
                  <a:extLst>
                    <a:ext uri="{9D8B030D-6E8A-4147-A177-3AD203B41FA5}">
                      <a16:colId xmlns:a16="http://schemas.microsoft.com/office/drawing/2014/main" val="730505440"/>
                    </a:ext>
                  </a:extLst>
                </a:gridCol>
                <a:gridCol w="576072">
                  <a:extLst>
                    <a:ext uri="{9D8B030D-6E8A-4147-A177-3AD203B41FA5}">
                      <a16:colId xmlns:a16="http://schemas.microsoft.com/office/drawing/2014/main" val="1009393190"/>
                    </a:ext>
                  </a:extLst>
                </a:gridCol>
                <a:gridCol w="576072">
                  <a:extLst>
                    <a:ext uri="{9D8B030D-6E8A-4147-A177-3AD203B41FA5}">
                      <a16:colId xmlns:a16="http://schemas.microsoft.com/office/drawing/2014/main" val="586964751"/>
                    </a:ext>
                  </a:extLst>
                </a:gridCol>
                <a:gridCol w="576072">
                  <a:extLst>
                    <a:ext uri="{9D8B030D-6E8A-4147-A177-3AD203B41FA5}">
                      <a16:colId xmlns:a16="http://schemas.microsoft.com/office/drawing/2014/main" val="4110586147"/>
                    </a:ext>
                  </a:extLst>
                </a:gridCol>
                <a:gridCol w="493776">
                  <a:extLst>
                    <a:ext uri="{9D8B030D-6E8A-4147-A177-3AD203B41FA5}">
                      <a16:colId xmlns:a16="http://schemas.microsoft.com/office/drawing/2014/main" val="2223657181"/>
                    </a:ext>
                  </a:extLst>
                </a:gridCol>
                <a:gridCol w="493776">
                  <a:extLst>
                    <a:ext uri="{9D8B030D-6E8A-4147-A177-3AD203B41FA5}">
                      <a16:colId xmlns:a16="http://schemas.microsoft.com/office/drawing/2014/main" val="340953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31070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- 2024-11-15 11:34:44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الخارجية الجزائرية تنفي تصريحات منسوبة لتبون على صلة بإسرائيل 🇮🇱🇩🇿
المزيد من التفاصيل مع مراسل إذاعة مونت كارلو الدولية في الجزائر فيصل مطاوي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https://quintly-eu-image-storage.s3.amazonaws.com/1d30f5314177cd5c7f53c13c27c01236/454c6d30defa74a6e873bae3f919be06.jpg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79451171"/>
                  </a:ext>
                </a:extLst>
              </a:tr>
            </a:tbl>
          </a:graphicData>
        </a:graphic>
      </p:graphicFrame>
      <p:sp>
        <p:nvSpPr>
          <p:cNvPr id="4" name="Text Placeholder 3">
            <a:extLst>
              <a:ext uri="{FF2B5EF4-FFF2-40B4-BE49-F238E27FC236}">
                <a16:creationId xmlns:a16="http://schemas.microsoft.com/office/drawing/2014/main" id="{642E091A-0636-4F80-A8E5-7B8AA972794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603639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AAE01-520A-4EE8-9873-210448791C1B}"/>
              </a:ext>
            </a:extLst>
          </p:cNvPr>
          <p:cNvSpPr>
            <a:spLocks noGrp="1"/>
          </p:cNvSpPr>
          <p:nvPr>
            <p:ph type="title"/>
          </p:nvPr>
        </p:nvSpPr>
        <p:spPr/>
        <p:txBody>
          <a:bodyPr/>
          <a:lstStyle/>
          <a:p>
            <a:r>
              <a:rPr lang="en-US"/>
              <a:t>Facebook Facebook Videos Table | 9 profiles - 20 of 26</a:t>
            </a:r>
          </a:p>
        </p:txBody>
      </p:sp>
      <p:graphicFrame>
        <p:nvGraphicFramePr>
          <p:cNvPr id="5" name="Table Placeholder 4">
            <a:extLst>
              <a:ext uri="{FF2B5EF4-FFF2-40B4-BE49-F238E27FC236}">
                <a16:creationId xmlns:a16="http://schemas.microsoft.com/office/drawing/2014/main" id="{4851035A-685D-48AD-B2FF-5277796A3D05}"/>
              </a:ext>
            </a:extLst>
          </p:cNvPr>
          <p:cNvGraphicFramePr>
            <a:graphicFrameLocks noGrp="1"/>
          </p:cNvGraphicFramePr>
          <p:nvPr>
            <p:ph type="tbl" sz="quarter" idx="13"/>
            <p:extLst>
              <p:ext uri="{D42A27DB-BD31-4B8C-83A1-F6EECF244321}">
                <p14:modId xmlns:p14="http://schemas.microsoft.com/office/powerpoint/2010/main" val="3471772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970553894"/>
                    </a:ext>
                  </a:extLst>
                </a:gridCol>
                <a:gridCol w="493776">
                  <a:extLst>
                    <a:ext uri="{9D8B030D-6E8A-4147-A177-3AD203B41FA5}">
                      <a16:colId xmlns:a16="http://schemas.microsoft.com/office/drawing/2014/main" val="2007360782"/>
                    </a:ext>
                  </a:extLst>
                </a:gridCol>
                <a:gridCol w="576072">
                  <a:extLst>
                    <a:ext uri="{9D8B030D-6E8A-4147-A177-3AD203B41FA5}">
                      <a16:colId xmlns:a16="http://schemas.microsoft.com/office/drawing/2014/main" val="2047297762"/>
                    </a:ext>
                  </a:extLst>
                </a:gridCol>
                <a:gridCol w="576072">
                  <a:extLst>
                    <a:ext uri="{9D8B030D-6E8A-4147-A177-3AD203B41FA5}">
                      <a16:colId xmlns:a16="http://schemas.microsoft.com/office/drawing/2014/main" val="2425212274"/>
                    </a:ext>
                  </a:extLst>
                </a:gridCol>
                <a:gridCol w="576072">
                  <a:extLst>
                    <a:ext uri="{9D8B030D-6E8A-4147-A177-3AD203B41FA5}">
                      <a16:colId xmlns:a16="http://schemas.microsoft.com/office/drawing/2014/main" val="3715370837"/>
                    </a:ext>
                  </a:extLst>
                </a:gridCol>
                <a:gridCol w="493776">
                  <a:extLst>
                    <a:ext uri="{9D8B030D-6E8A-4147-A177-3AD203B41FA5}">
                      <a16:colId xmlns:a16="http://schemas.microsoft.com/office/drawing/2014/main" val="4001586132"/>
                    </a:ext>
                  </a:extLst>
                </a:gridCol>
                <a:gridCol w="576072">
                  <a:extLst>
                    <a:ext uri="{9D8B030D-6E8A-4147-A177-3AD203B41FA5}">
                      <a16:colId xmlns:a16="http://schemas.microsoft.com/office/drawing/2014/main" val="1914206387"/>
                    </a:ext>
                  </a:extLst>
                </a:gridCol>
                <a:gridCol w="576072">
                  <a:extLst>
                    <a:ext uri="{9D8B030D-6E8A-4147-A177-3AD203B41FA5}">
                      <a16:colId xmlns:a16="http://schemas.microsoft.com/office/drawing/2014/main" val="1083655071"/>
                    </a:ext>
                  </a:extLst>
                </a:gridCol>
                <a:gridCol w="576072">
                  <a:extLst>
                    <a:ext uri="{9D8B030D-6E8A-4147-A177-3AD203B41FA5}">
                      <a16:colId xmlns:a16="http://schemas.microsoft.com/office/drawing/2014/main" val="1265288276"/>
                    </a:ext>
                  </a:extLst>
                </a:gridCol>
                <a:gridCol w="493776">
                  <a:extLst>
                    <a:ext uri="{9D8B030D-6E8A-4147-A177-3AD203B41FA5}">
                      <a16:colId xmlns:a16="http://schemas.microsoft.com/office/drawing/2014/main" val="1893596518"/>
                    </a:ext>
                  </a:extLst>
                </a:gridCol>
                <a:gridCol w="493776">
                  <a:extLst>
                    <a:ext uri="{9D8B030D-6E8A-4147-A177-3AD203B41FA5}">
                      <a16:colId xmlns:a16="http://schemas.microsoft.com/office/drawing/2014/main" val="206283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24592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- 2024-11-04 14:04:41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اضطر الملك فيليبي السادس والملكة ليتيسيا الأحد إلى قطع زيارتهما إلى جنوب شرق إسبانيا المتضرر من الفيضانات بعدما استقبلتهم حشود غاضبة ألقت عليهم الطين، فيما من المتوقع هطول أمطار غزيرة مجددا، بعدما أدت الفيضانات إلى مقتل 217 شخصا على الأقل.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https://quintly-eu-image-storage.s3.amazonaws.com/1d30f5314177cd5c7f53c13c27c01236/55f035485f03086516789340a427b038.jpg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45410125"/>
                  </a:ext>
                </a:extLst>
              </a:tr>
            </a:tbl>
          </a:graphicData>
        </a:graphic>
      </p:graphicFrame>
      <p:sp>
        <p:nvSpPr>
          <p:cNvPr id="4" name="Text Placeholder 3">
            <a:extLst>
              <a:ext uri="{FF2B5EF4-FFF2-40B4-BE49-F238E27FC236}">
                <a16:creationId xmlns:a16="http://schemas.microsoft.com/office/drawing/2014/main" id="{7EA15DCD-14A1-4189-8C21-B60FC5627E3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554243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3DFE1-457D-4474-9752-D5F7FD89BB7F}"/>
              </a:ext>
            </a:extLst>
          </p:cNvPr>
          <p:cNvSpPr>
            <a:spLocks noGrp="1"/>
          </p:cNvSpPr>
          <p:nvPr>
            <p:ph type="title"/>
          </p:nvPr>
        </p:nvSpPr>
        <p:spPr/>
        <p:txBody>
          <a:bodyPr/>
          <a:lstStyle/>
          <a:p>
            <a:r>
              <a:rPr lang="en-US"/>
              <a:t>Facebook Facebook Videos Table | 9 profiles - 21 of 26</a:t>
            </a:r>
          </a:p>
        </p:txBody>
      </p:sp>
      <p:graphicFrame>
        <p:nvGraphicFramePr>
          <p:cNvPr id="5" name="Table Placeholder 4">
            <a:extLst>
              <a:ext uri="{FF2B5EF4-FFF2-40B4-BE49-F238E27FC236}">
                <a16:creationId xmlns:a16="http://schemas.microsoft.com/office/drawing/2014/main" id="{62F38FC6-7922-436D-A1FD-434B7820C262}"/>
              </a:ext>
            </a:extLst>
          </p:cNvPr>
          <p:cNvGraphicFramePr>
            <a:graphicFrameLocks noGrp="1"/>
          </p:cNvGraphicFramePr>
          <p:nvPr>
            <p:ph type="tbl" sz="quarter" idx="13"/>
            <p:extLst>
              <p:ext uri="{D42A27DB-BD31-4B8C-83A1-F6EECF244321}">
                <p14:modId xmlns:p14="http://schemas.microsoft.com/office/powerpoint/2010/main" val="4122345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12038913"/>
                    </a:ext>
                  </a:extLst>
                </a:gridCol>
                <a:gridCol w="493776">
                  <a:extLst>
                    <a:ext uri="{9D8B030D-6E8A-4147-A177-3AD203B41FA5}">
                      <a16:colId xmlns:a16="http://schemas.microsoft.com/office/drawing/2014/main" val="946728986"/>
                    </a:ext>
                  </a:extLst>
                </a:gridCol>
                <a:gridCol w="576072">
                  <a:extLst>
                    <a:ext uri="{9D8B030D-6E8A-4147-A177-3AD203B41FA5}">
                      <a16:colId xmlns:a16="http://schemas.microsoft.com/office/drawing/2014/main" val="2770984916"/>
                    </a:ext>
                  </a:extLst>
                </a:gridCol>
                <a:gridCol w="576072">
                  <a:extLst>
                    <a:ext uri="{9D8B030D-6E8A-4147-A177-3AD203B41FA5}">
                      <a16:colId xmlns:a16="http://schemas.microsoft.com/office/drawing/2014/main" val="2968722231"/>
                    </a:ext>
                  </a:extLst>
                </a:gridCol>
                <a:gridCol w="576072">
                  <a:extLst>
                    <a:ext uri="{9D8B030D-6E8A-4147-A177-3AD203B41FA5}">
                      <a16:colId xmlns:a16="http://schemas.microsoft.com/office/drawing/2014/main" val="631298087"/>
                    </a:ext>
                  </a:extLst>
                </a:gridCol>
                <a:gridCol w="493776">
                  <a:extLst>
                    <a:ext uri="{9D8B030D-6E8A-4147-A177-3AD203B41FA5}">
                      <a16:colId xmlns:a16="http://schemas.microsoft.com/office/drawing/2014/main" val="2023381529"/>
                    </a:ext>
                  </a:extLst>
                </a:gridCol>
                <a:gridCol w="576072">
                  <a:extLst>
                    <a:ext uri="{9D8B030D-6E8A-4147-A177-3AD203B41FA5}">
                      <a16:colId xmlns:a16="http://schemas.microsoft.com/office/drawing/2014/main" val="821912004"/>
                    </a:ext>
                  </a:extLst>
                </a:gridCol>
                <a:gridCol w="576072">
                  <a:extLst>
                    <a:ext uri="{9D8B030D-6E8A-4147-A177-3AD203B41FA5}">
                      <a16:colId xmlns:a16="http://schemas.microsoft.com/office/drawing/2014/main" val="3735915957"/>
                    </a:ext>
                  </a:extLst>
                </a:gridCol>
                <a:gridCol w="576072">
                  <a:extLst>
                    <a:ext uri="{9D8B030D-6E8A-4147-A177-3AD203B41FA5}">
                      <a16:colId xmlns:a16="http://schemas.microsoft.com/office/drawing/2014/main" val="4269839577"/>
                    </a:ext>
                  </a:extLst>
                </a:gridCol>
                <a:gridCol w="493776">
                  <a:extLst>
                    <a:ext uri="{9D8B030D-6E8A-4147-A177-3AD203B41FA5}">
                      <a16:colId xmlns:a16="http://schemas.microsoft.com/office/drawing/2014/main" val="3681965220"/>
                    </a:ext>
                  </a:extLst>
                </a:gridCol>
                <a:gridCol w="493776">
                  <a:extLst>
                    <a:ext uri="{9D8B030D-6E8A-4147-A177-3AD203B41FA5}">
                      <a16:colId xmlns:a16="http://schemas.microsoft.com/office/drawing/2014/main" val="51553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35336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- 2024-11-13 10:24:41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ترامب يعين حاكم ولاية أركنساس السابق مايك هاكابي سفيرا للولايات المتحدة لدى إسرائيل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https://quintly-eu-image-storage.s3.amazonaws.com/1d30f5314177cd5c7f53c13c27c01236/a7501fa884d536f14ff42b0072b1b6e9.jpg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38895643"/>
                  </a:ext>
                </a:extLst>
              </a:tr>
            </a:tbl>
          </a:graphicData>
        </a:graphic>
      </p:graphicFrame>
      <p:sp>
        <p:nvSpPr>
          <p:cNvPr id="4" name="Text Placeholder 3">
            <a:extLst>
              <a:ext uri="{FF2B5EF4-FFF2-40B4-BE49-F238E27FC236}">
                <a16:creationId xmlns:a16="http://schemas.microsoft.com/office/drawing/2014/main" id="{12AF1600-31AD-4D1C-891C-B17D185AAB0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796755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C55E3-FE39-4DD3-9735-993320CB4AEB}"/>
              </a:ext>
            </a:extLst>
          </p:cNvPr>
          <p:cNvSpPr>
            <a:spLocks noGrp="1"/>
          </p:cNvSpPr>
          <p:nvPr>
            <p:ph type="title"/>
          </p:nvPr>
        </p:nvSpPr>
        <p:spPr/>
        <p:txBody>
          <a:bodyPr/>
          <a:lstStyle/>
          <a:p>
            <a:r>
              <a:rPr lang="en-US"/>
              <a:t>Facebook Facebook Videos Table | 9 profiles - 22 of 26</a:t>
            </a:r>
          </a:p>
        </p:txBody>
      </p:sp>
      <p:graphicFrame>
        <p:nvGraphicFramePr>
          <p:cNvPr id="5" name="Table Placeholder 4">
            <a:extLst>
              <a:ext uri="{FF2B5EF4-FFF2-40B4-BE49-F238E27FC236}">
                <a16:creationId xmlns:a16="http://schemas.microsoft.com/office/drawing/2014/main" id="{403EB714-5A40-4514-B94D-6515E9D9C216}"/>
              </a:ext>
            </a:extLst>
          </p:cNvPr>
          <p:cNvGraphicFramePr>
            <a:graphicFrameLocks noGrp="1"/>
          </p:cNvGraphicFramePr>
          <p:nvPr>
            <p:ph type="tbl" sz="quarter" idx="13"/>
            <p:extLst>
              <p:ext uri="{D42A27DB-BD31-4B8C-83A1-F6EECF244321}">
                <p14:modId xmlns:p14="http://schemas.microsoft.com/office/powerpoint/2010/main" val="2292739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25133186"/>
                    </a:ext>
                  </a:extLst>
                </a:gridCol>
                <a:gridCol w="493776">
                  <a:extLst>
                    <a:ext uri="{9D8B030D-6E8A-4147-A177-3AD203B41FA5}">
                      <a16:colId xmlns:a16="http://schemas.microsoft.com/office/drawing/2014/main" val="3362646232"/>
                    </a:ext>
                  </a:extLst>
                </a:gridCol>
                <a:gridCol w="576072">
                  <a:extLst>
                    <a:ext uri="{9D8B030D-6E8A-4147-A177-3AD203B41FA5}">
                      <a16:colId xmlns:a16="http://schemas.microsoft.com/office/drawing/2014/main" val="3800304542"/>
                    </a:ext>
                  </a:extLst>
                </a:gridCol>
                <a:gridCol w="576072">
                  <a:extLst>
                    <a:ext uri="{9D8B030D-6E8A-4147-A177-3AD203B41FA5}">
                      <a16:colId xmlns:a16="http://schemas.microsoft.com/office/drawing/2014/main" val="2497572694"/>
                    </a:ext>
                  </a:extLst>
                </a:gridCol>
                <a:gridCol w="576072">
                  <a:extLst>
                    <a:ext uri="{9D8B030D-6E8A-4147-A177-3AD203B41FA5}">
                      <a16:colId xmlns:a16="http://schemas.microsoft.com/office/drawing/2014/main" val="1559775278"/>
                    </a:ext>
                  </a:extLst>
                </a:gridCol>
                <a:gridCol w="493776">
                  <a:extLst>
                    <a:ext uri="{9D8B030D-6E8A-4147-A177-3AD203B41FA5}">
                      <a16:colId xmlns:a16="http://schemas.microsoft.com/office/drawing/2014/main" val="3681408099"/>
                    </a:ext>
                  </a:extLst>
                </a:gridCol>
                <a:gridCol w="576072">
                  <a:extLst>
                    <a:ext uri="{9D8B030D-6E8A-4147-A177-3AD203B41FA5}">
                      <a16:colId xmlns:a16="http://schemas.microsoft.com/office/drawing/2014/main" val="745247174"/>
                    </a:ext>
                  </a:extLst>
                </a:gridCol>
                <a:gridCol w="576072">
                  <a:extLst>
                    <a:ext uri="{9D8B030D-6E8A-4147-A177-3AD203B41FA5}">
                      <a16:colId xmlns:a16="http://schemas.microsoft.com/office/drawing/2014/main" val="960557190"/>
                    </a:ext>
                  </a:extLst>
                </a:gridCol>
                <a:gridCol w="576072">
                  <a:extLst>
                    <a:ext uri="{9D8B030D-6E8A-4147-A177-3AD203B41FA5}">
                      <a16:colId xmlns:a16="http://schemas.microsoft.com/office/drawing/2014/main" val="460788472"/>
                    </a:ext>
                  </a:extLst>
                </a:gridCol>
                <a:gridCol w="493776">
                  <a:extLst>
                    <a:ext uri="{9D8B030D-6E8A-4147-A177-3AD203B41FA5}">
                      <a16:colId xmlns:a16="http://schemas.microsoft.com/office/drawing/2014/main" val="1963705232"/>
                    </a:ext>
                  </a:extLst>
                </a:gridCol>
                <a:gridCol w="493776">
                  <a:extLst>
                    <a:ext uri="{9D8B030D-6E8A-4147-A177-3AD203B41FA5}">
                      <a16:colId xmlns:a16="http://schemas.microsoft.com/office/drawing/2014/main" val="2602462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660641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08:33:43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🇺🇸كلمة دونالد ترامب أمام مناصريه : "صنعنا التاريخ الليلة وهذا نصر سياسي..سأكافح من أجلكم حتى آخر نفس"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https://quintly-eu-image-storage.s3.amazonaws.com/1d30f5314177cd5c7f53c13c27c01236/8e955c832ef6fe1131c96d4e3c4c6397.jpg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79263042"/>
                  </a:ext>
                </a:extLst>
              </a:tr>
            </a:tbl>
          </a:graphicData>
        </a:graphic>
      </p:graphicFrame>
      <p:sp>
        <p:nvSpPr>
          <p:cNvPr id="4" name="Text Placeholder 3">
            <a:extLst>
              <a:ext uri="{FF2B5EF4-FFF2-40B4-BE49-F238E27FC236}">
                <a16:creationId xmlns:a16="http://schemas.microsoft.com/office/drawing/2014/main" id="{FFFEFFCE-13AB-420D-A5AF-C742D309EB8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96871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93E67-DBFE-448B-9C04-765368E213F6}"/>
              </a:ext>
            </a:extLst>
          </p:cNvPr>
          <p:cNvSpPr>
            <a:spLocks noGrp="1"/>
          </p:cNvSpPr>
          <p:nvPr>
            <p:ph type="title"/>
          </p:nvPr>
        </p:nvSpPr>
        <p:spPr/>
        <p:txBody>
          <a:bodyPr/>
          <a:lstStyle/>
          <a:p>
            <a:r>
              <a:rPr lang="en-US"/>
              <a:t>Facebook Facebook Videos Table | 9 profiles - 23 of 26</a:t>
            </a:r>
          </a:p>
        </p:txBody>
      </p:sp>
      <p:graphicFrame>
        <p:nvGraphicFramePr>
          <p:cNvPr id="5" name="Table Placeholder 4">
            <a:extLst>
              <a:ext uri="{FF2B5EF4-FFF2-40B4-BE49-F238E27FC236}">
                <a16:creationId xmlns:a16="http://schemas.microsoft.com/office/drawing/2014/main" id="{C04C16A9-2091-4F77-ACDA-0D0A67811DD9}"/>
              </a:ext>
            </a:extLst>
          </p:cNvPr>
          <p:cNvGraphicFramePr>
            <a:graphicFrameLocks noGrp="1"/>
          </p:cNvGraphicFramePr>
          <p:nvPr>
            <p:ph type="tbl" sz="quarter" idx="13"/>
            <p:extLst>
              <p:ext uri="{D42A27DB-BD31-4B8C-83A1-F6EECF244321}">
                <p14:modId xmlns:p14="http://schemas.microsoft.com/office/powerpoint/2010/main" val="1056819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28110600"/>
                    </a:ext>
                  </a:extLst>
                </a:gridCol>
                <a:gridCol w="493776">
                  <a:extLst>
                    <a:ext uri="{9D8B030D-6E8A-4147-A177-3AD203B41FA5}">
                      <a16:colId xmlns:a16="http://schemas.microsoft.com/office/drawing/2014/main" val="1374995485"/>
                    </a:ext>
                  </a:extLst>
                </a:gridCol>
                <a:gridCol w="576072">
                  <a:extLst>
                    <a:ext uri="{9D8B030D-6E8A-4147-A177-3AD203B41FA5}">
                      <a16:colId xmlns:a16="http://schemas.microsoft.com/office/drawing/2014/main" val="2970730026"/>
                    </a:ext>
                  </a:extLst>
                </a:gridCol>
                <a:gridCol w="576072">
                  <a:extLst>
                    <a:ext uri="{9D8B030D-6E8A-4147-A177-3AD203B41FA5}">
                      <a16:colId xmlns:a16="http://schemas.microsoft.com/office/drawing/2014/main" val="2972740705"/>
                    </a:ext>
                  </a:extLst>
                </a:gridCol>
                <a:gridCol w="576072">
                  <a:extLst>
                    <a:ext uri="{9D8B030D-6E8A-4147-A177-3AD203B41FA5}">
                      <a16:colId xmlns:a16="http://schemas.microsoft.com/office/drawing/2014/main" val="623347087"/>
                    </a:ext>
                  </a:extLst>
                </a:gridCol>
                <a:gridCol w="493776">
                  <a:extLst>
                    <a:ext uri="{9D8B030D-6E8A-4147-A177-3AD203B41FA5}">
                      <a16:colId xmlns:a16="http://schemas.microsoft.com/office/drawing/2014/main" val="3492119166"/>
                    </a:ext>
                  </a:extLst>
                </a:gridCol>
                <a:gridCol w="576072">
                  <a:extLst>
                    <a:ext uri="{9D8B030D-6E8A-4147-A177-3AD203B41FA5}">
                      <a16:colId xmlns:a16="http://schemas.microsoft.com/office/drawing/2014/main" val="4045117894"/>
                    </a:ext>
                  </a:extLst>
                </a:gridCol>
                <a:gridCol w="576072">
                  <a:extLst>
                    <a:ext uri="{9D8B030D-6E8A-4147-A177-3AD203B41FA5}">
                      <a16:colId xmlns:a16="http://schemas.microsoft.com/office/drawing/2014/main" val="1052134779"/>
                    </a:ext>
                  </a:extLst>
                </a:gridCol>
                <a:gridCol w="576072">
                  <a:extLst>
                    <a:ext uri="{9D8B030D-6E8A-4147-A177-3AD203B41FA5}">
                      <a16:colId xmlns:a16="http://schemas.microsoft.com/office/drawing/2014/main" val="2903136668"/>
                    </a:ext>
                  </a:extLst>
                </a:gridCol>
                <a:gridCol w="493776">
                  <a:extLst>
                    <a:ext uri="{9D8B030D-6E8A-4147-A177-3AD203B41FA5}">
                      <a16:colId xmlns:a16="http://schemas.microsoft.com/office/drawing/2014/main" val="3695506487"/>
                    </a:ext>
                  </a:extLst>
                </a:gridCol>
                <a:gridCol w="493776">
                  <a:extLst>
                    <a:ext uri="{9D8B030D-6E8A-4147-A177-3AD203B41FA5}">
                      <a16:colId xmlns:a16="http://schemas.microsoft.com/office/drawing/2014/main" val="1291668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669293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17:00:01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 #سوريا: لأول مرة منذ أكثر من خمس سنوات هيئة تحرير الشام تحرك جبهات #حلب و #إدلب
 ⬅️ ما الذي حصل في الساعات الأخيرة، ما هي الأمور الملحوظة عملانيا وما أسبب هذا التوقيت ؟
قراءة تحليلية مع وسيم نصر صحافي في فرانس24 متخصص في الحركات الجهادية.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https://quintly-eu-image-storage.s3.amazonaws.com/1d30f5314177cd5c7f53c13c27c01236/e7ce1061d63183049b6c961f758d2e1f.jpg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55016995"/>
                  </a:ext>
                </a:extLst>
              </a:tr>
            </a:tbl>
          </a:graphicData>
        </a:graphic>
      </p:graphicFrame>
      <p:sp>
        <p:nvSpPr>
          <p:cNvPr id="4" name="Text Placeholder 3">
            <a:extLst>
              <a:ext uri="{FF2B5EF4-FFF2-40B4-BE49-F238E27FC236}">
                <a16:creationId xmlns:a16="http://schemas.microsoft.com/office/drawing/2014/main" id="{F3D6CB1C-D995-4E43-97FE-3DC89AB3E18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563721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13EAF-A866-489F-A873-366F36DA0574}"/>
              </a:ext>
            </a:extLst>
          </p:cNvPr>
          <p:cNvSpPr>
            <a:spLocks noGrp="1"/>
          </p:cNvSpPr>
          <p:nvPr>
            <p:ph type="title"/>
          </p:nvPr>
        </p:nvSpPr>
        <p:spPr/>
        <p:txBody>
          <a:bodyPr/>
          <a:lstStyle/>
          <a:p>
            <a:r>
              <a:rPr lang="en-US"/>
              <a:t>Facebook Facebook Videos Table | 9 profiles - 24 of 26</a:t>
            </a:r>
          </a:p>
        </p:txBody>
      </p:sp>
      <p:graphicFrame>
        <p:nvGraphicFramePr>
          <p:cNvPr id="5" name="Table Placeholder 4">
            <a:extLst>
              <a:ext uri="{FF2B5EF4-FFF2-40B4-BE49-F238E27FC236}">
                <a16:creationId xmlns:a16="http://schemas.microsoft.com/office/drawing/2014/main" id="{6B4F640D-1F91-4E8A-AED6-CCEAD723B3E4}"/>
              </a:ext>
            </a:extLst>
          </p:cNvPr>
          <p:cNvGraphicFramePr>
            <a:graphicFrameLocks noGrp="1"/>
          </p:cNvGraphicFramePr>
          <p:nvPr>
            <p:ph type="tbl" sz="quarter" idx="13"/>
            <p:extLst>
              <p:ext uri="{D42A27DB-BD31-4B8C-83A1-F6EECF244321}">
                <p14:modId xmlns:p14="http://schemas.microsoft.com/office/powerpoint/2010/main" val="328940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092564437"/>
                    </a:ext>
                  </a:extLst>
                </a:gridCol>
                <a:gridCol w="493776">
                  <a:extLst>
                    <a:ext uri="{9D8B030D-6E8A-4147-A177-3AD203B41FA5}">
                      <a16:colId xmlns:a16="http://schemas.microsoft.com/office/drawing/2014/main" val="244237507"/>
                    </a:ext>
                  </a:extLst>
                </a:gridCol>
                <a:gridCol w="576072">
                  <a:extLst>
                    <a:ext uri="{9D8B030D-6E8A-4147-A177-3AD203B41FA5}">
                      <a16:colId xmlns:a16="http://schemas.microsoft.com/office/drawing/2014/main" val="3046397714"/>
                    </a:ext>
                  </a:extLst>
                </a:gridCol>
                <a:gridCol w="576072">
                  <a:extLst>
                    <a:ext uri="{9D8B030D-6E8A-4147-A177-3AD203B41FA5}">
                      <a16:colId xmlns:a16="http://schemas.microsoft.com/office/drawing/2014/main" val="3967150246"/>
                    </a:ext>
                  </a:extLst>
                </a:gridCol>
                <a:gridCol w="576072">
                  <a:extLst>
                    <a:ext uri="{9D8B030D-6E8A-4147-A177-3AD203B41FA5}">
                      <a16:colId xmlns:a16="http://schemas.microsoft.com/office/drawing/2014/main" val="1687153756"/>
                    </a:ext>
                  </a:extLst>
                </a:gridCol>
                <a:gridCol w="493776">
                  <a:extLst>
                    <a:ext uri="{9D8B030D-6E8A-4147-A177-3AD203B41FA5}">
                      <a16:colId xmlns:a16="http://schemas.microsoft.com/office/drawing/2014/main" val="3455883085"/>
                    </a:ext>
                  </a:extLst>
                </a:gridCol>
                <a:gridCol w="576072">
                  <a:extLst>
                    <a:ext uri="{9D8B030D-6E8A-4147-A177-3AD203B41FA5}">
                      <a16:colId xmlns:a16="http://schemas.microsoft.com/office/drawing/2014/main" val="2515811795"/>
                    </a:ext>
                  </a:extLst>
                </a:gridCol>
                <a:gridCol w="576072">
                  <a:extLst>
                    <a:ext uri="{9D8B030D-6E8A-4147-A177-3AD203B41FA5}">
                      <a16:colId xmlns:a16="http://schemas.microsoft.com/office/drawing/2014/main" val="3884444644"/>
                    </a:ext>
                  </a:extLst>
                </a:gridCol>
                <a:gridCol w="576072">
                  <a:extLst>
                    <a:ext uri="{9D8B030D-6E8A-4147-A177-3AD203B41FA5}">
                      <a16:colId xmlns:a16="http://schemas.microsoft.com/office/drawing/2014/main" val="1393624082"/>
                    </a:ext>
                  </a:extLst>
                </a:gridCol>
                <a:gridCol w="493776">
                  <a:extLst>
                    <a:ext uri="{9D8B030D-6E8A-4147-A177-3AD203B41FA5}">
                      <a16:colId xmlns:a16="http://schemas.microsoft.com/office/drawing/2014/main" val="994259040"/>
                    </a:ext>
                  </a:extLst>
                </a:gridCol>
                <a:gridCol w="493776">
                  <a:extLst>
                    <a:ext uri="{9D8B030D-6E8A-4147-A177-3AD203B41FA5}">
                      <a16:colId xmlns:a16="http://schemas.microsoft.com/office/drawing/2014/main" val="2241373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99451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- 2024-11-29 18:24:43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رئيس السنغال: على فرنسا أن تغلق قواعدها العسكرية في بلادنا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https://quintly-eu-image-storage.s3.amazonaws.com/1d30f5314177cd5c7f53c13c27c01236/226b0554e8fd4ec60796697390f8f2f1.jpg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70763537"/>
                  </a:ext>
                </a:extLst>
              </a:tr>
            </a:tbl>
          </a:graphicData>
        </a:graphic>
      </p:graphicFrame>
      <p:sp>
        <p:nvSpPr>
          <p:cNvPr id="4" name="Text Placeholder 3">
            <a:extLst>
              <a:ext uri="{FF2B5EF4-FFF2-40B4-BE49-F238E27FC236}">
                <a16:creationId xmlns:a16="http://schemas.microsoft.com/office/drawing/2014/main" id="{4D1BA323-9AB5-45C3-B8C2-02241E24E3D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153320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F978A-C6BE-4E96-8B22-4650A7C2B329}"/>
              </a:ext>
            </a:extLst>
          </p:cNvPr>
          <p:cNvSpPr>
            <a:spLocks noGrp="1"/>
          </p:cNvSpPr>
          <p:nvPr>
            <p:ph type="title"/>
          </p:nvPr>
        </p:nvSpPr>
        <p:spPr/>
        <p:txBody>
          <a:bodyPr/>
          <a:lstStyle/>
          <a:p>
            <a:r>
              <a:rPr lang="en-US"/>
              <a:t>Facebook Facebook Videos Table | 9 profiles - 25 of 26</a:t>
            </a:r>
          </a:p>
        </p:txBody>
      </p:sp>
      <p:graphicFrame>
        <p:nvGraphicFramePr>
          <p:cNvPr id="5" name="Table Placeholder 4">
            <a:extLst>
              <a:ext uri="{FF2B5EF4-FFF2-40B4-BE49-F238E27FC236}">
                <a16:creationId xmlns:a16="http://schemas.microsoft.com/office/drawing/2014/main" id="{3A61A7B7-7883-452E-AA18-A6B38E6DD889}"/>
              </a:ext>
            </a:extLst>
          </p:cNvPr>
          <p:cNvGraphicFramePr>
            <a:graphicFrameLocks noGrp="1"/>
          </p:cNvGraphicFramePr>
          <p:nvPr>
            <p:ph type="tbl" sz="quarter" idx="13"/>
            <p:extLst>
              <p:ext uri="{D42A27DB-BD31-4B8C-83A1-F6EECF244321}">
                <p14:modId xmlns:p14="http://schemas.microsoft.com/office/powerpoint/2010/main" val="3055110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748845194"/>
                    </a:ext>
                  </a:extLst>
                </a:gridCol>
                <a:gridCol w="493776">
                  <a:extLst>
                    <a:ext uri="{9D8B030D-6E8A-4147-A177-3AD203B41FA5}">
                      <a16:colId xmlns:a16="http://schemas.microsoft.com/office/drawing/2014/main" val="3422196326"/>
                    </a:ext>
                  </a:extLst>
                </a:gridCol>
                <a:gridCol w="576072">
                  <a:extLst>
                    <a:ext uri="{9D8B030D-6E8A-4147-A177-3AD203B41FA5}">
                      <a16:colId xmlns:a16="http://schemas.microsoft.com/office/drawing/2014/main" val="1961837182"/>
                    </a:ext>
                  </a:extLst>
                </a:gridCol>
                <a:gridCol w="576072">
                  <a:extLst>
                    <a:ext uri="{9D8B030D-6E8A-4147-A177-3AD203B41FA5}">
                      <a16:colId xmlns:a16="http://schemas.microsoft.com/office/drawing/2014/main" val="3762013130"/>
                    </a:ext>
                  </a:extLst>
                </a:gridCol>
                <a:gridCol w="576072">
                  <a:extLst>
                    <a:ext uri="{9D8B030D-6E8A-4147-A177-3AD203B41FA5}">
                      <a16:colId xmlns:a16="http://schemas.microsoft.com/office/drawing/2014/main" val="3908907485"/>
                    </a:ext>
                  </a:extLst>
                </a:gridCol>
                <a:gridCol w="493776">
                  <a:extLst>
                    <a:ext uri="{9D8B030D-6E8A-4147-A177-3AD203B41FA5}">
                      <a16:colId xmlns:a16="http://schemas.microsoft.com/office/drawing/2014/main" val="1188331990"/>
                    </a:ext>
                  </a:extLst>
                </a:gridCol>
                <a:gridCol w="576072">
                  <a:extLst>
                    <a:ext uri="{9D8B030D-6E8A-4147-A177-3AD203B41FA5}">
                      <a16:colId xmlns:a16="http://schemas.microsoft.com/office/drawing/2014/main" val="672957728"/>
                    </a:ext>
                  </a:extLst>
                </a:gridCol>
                <a:gridCol w="576072">
                  <a:extLst>
                    <a:ext uri="{9D8B030D-6E8A-4147-A177-3AD203B41FA5}">
                      <a16:colId xmlns:a16="http://schemas.microsoft.com/office/drawing/2014/main" val="463987380"/>
                    </a:ext>
                  </a:extLst>
                </a:gridCol>
                <a:gridCol w="576072">
                  <a:extLst>
                    <a:ext uri="{9D8B030D-6E8A-4147-A177-3AD203B41FA5}">
                      <a16:colId xmlns:a16="http://schemas.microsoft.com/office/drawing/2014/main" val="947956297"/>
                    </a:ext>
                  </a:extLst>
                </a:gridCol>
                <a:gridCol w="493776">
                  <a:extLst>
                    <a:ext uri="{9D8B030D-6E8A-4147-A177-3AD203B41FA5}">
                      <a16:colId xmlns:a16="http://schemas.microsoft.com/office/drawing/2014/main" val="3936617046"/>
                    </a:ext>
                  </a:extLst>
                </a:gridCol>
                <a:gridCol w="493776">
                  <a:extLst>
                    <a:ext uri="{9D8B030D-6E8A-4147-A177-3AD203B41FA5}">
                      <a16:colId xmlns:a16="http://schemas.microsoft.com/office/drawing/2014/main" val="1017182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94729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09:24:41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قراءة تحليلية لكلمة دونالد ترامب بعد إعلان الأخير فوزه بالانتخابات الأمريكية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https://quintly-eu-image-storage.s3.amazonaws.com/1d30f5314177cd5c7f53c13c27c01236/5fa1d4761564b0f6c02600bdc628203e.jpg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21554153"/>
                  </a:ext>
                </a:extLst>
              </a:tr>
            </a:tbl>
          </a:graphicData>
        </a:graphic>
      </p:graphicFrame>
      <p:sp>
        <p:nvSpPr>
          <p:cNvPr id="4" name="Text Placeholder 3">
            <a:extLst>
              <a:ext uri="{FF2B5EF4-FFF2-40B4-BE49-F238E27FC236}">
                <a16:creationId xmlns:a16="http://schemas.microsoft.com/office/drawing/2014/main" id="{83058DD7-382C-4E33-8387-B8DFF08F9EE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201751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81C0-B972-485E-BE50-956B22C0FEAD}"/>
              </a:ext>
            </a:extLst>
          </p:cNvPr>
          <p:cNvSpPr>
            <a:spLocks noGrp="1"/>
          </p:cNvSpPr>
          <p:nvPr>
            <p:ph type="title"/>
          </p:nvPr>
        </p:nvSpPr>
        <p:spPr/>
        <p:txBody>
          <a:bodyPr/>
          <a:lstStyle/>
          <a:p>
            <a:r>
              <a:rPr lang="en-US"/>
              <a:t>Facebook Facebook Videos Table | 9 profiles - 26 of 26</a:t>
            </a:r>
          </a:p>
        </p:txBody>
      </p:sp>
      <p:graphicFrame>
        <p:nvGraphicFramePr>
          <p:cNvPr id="5" name="Table Placeholder 4">
            <a:extLst>
              <a:ext uri="{FF2B5EF4-FFF2-40B4-BE49-F238E27FC236}">
                <a16:creationId xmlns:a16="http://schemas.microsoft.com/office/drawing/2014/main" id="{3C880884-C9BB-47BA-AD11-4D79CC88D5DE}"/>
              </a:ext>
            </a:extLst>
          </p:cNvPr>
          <p:cNvGraphicFramePr>
            <a:graphicFrameLocks noGrp="1"/>
          </p:cNvGraphicFramePr>
          <p:nvPr>
            <p:ph type="tbl" sz="quarter" idx="13"/>
            <p:extLst>
              <p:ext uri="{D42A27DB-BD31-4B8C-83A1-F6EECF244321}">
                <p14:modId xmlns:p14="http://schemas.microsoft.com/office/powerpoint/2010/main" val="3083101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694129538"/>
                    </a:ext>
                  </a:extLst>
                </a:gridCol>
                <a:gridCol w="493776">
                  <a:extLst>
                    <a:ext uri="{9D8B030D-6E8A-4147-A177-3AD203B41FA5}">
                      <a16:colId xmlns:a16="http://schemas.microsoft.com/office/drawing/2014/main" val="3529550413"/>
                    </a:ext>
                  </a:extLst>
                </a:gridCol>
                <a:gridCol w="576072">
                  <a:extLst>
                    <a:ext uri="{9D8B030D-6E8A-4147-A177-3AD203B41FA5}">
                      <a16:colId xmlns:a16="http://schemas.microsoft.com/office/drawing/2014/main" val="4225887944"/>
                    </a:ext>
                  </a:extLst>
                </a:gridCol>
                <a:gridCol w="576072">
                  <a:extLst>
                    <a:ext uri="{9D8B030D-6E8A-4147-A177-3AD203B41FA5}">
                      <a16:colId xmlns:a16="http://schemas.microsoft.com/office/drawing/2014/main" val="599344888"/>
                    </a:ext>
                  </a:extLst>
                </a:gridCol>
                <a:gridCol w="576072">
                  <a:extLst>
                    <a:ext uri="{9D8B030D-6E8A-4147-A177-3AD203B41FA5}">
                      <a16:colId xmlns:a16="http://schemas.microsoft.com/office/drawing/2014/main" val="1797031158"/>
                    </a:ext>
                  </a:extLst>
                </a:gridCol>
                <a:gridCol w="493776">
                  <a:extLst>
                    <a:ext uri="{9D8B030D-6E8A-4147-A177-3AD203B41FA5}">
                      <a16:colId xmlns:a16="http://schemas.microsoft.com/office/drawing/2014/main" val="2491448800"/>
                    </a:ext>
                  </a:extLst>
                </a:gridCol>
                <a:gridCol w="576072">
                  <a:extLst>
                    <a:ext uri="{9D8B030D-6E8A-4147-A177-3AD203B41FA5}">
                      <a16:colId xmlns:a16="http://schemas.microsoft.com/office/drawing/2014/main" val="1623434506"/>
                    </a:ext>
                  </a:extLst>
                </a:gridCol>
                <a:gridCol w="576072">
                  <a:extLst>
                    <a:ext uri="{9D8B030D-6E8A-4147-A177-3AD203B41FA5}">
                      <a16:colId xmlns:a16="http://schemas.microsoft.com/office/drawing/2014/main" val="3496911434"/>
                    </a:ext>
                  </a:extLst>
                </a:gridCol>
                <a:gridCol w="576072">
                  <a:extLst>
                    <a:ext uri="{9D8B030D-6E8A-4147-A177-3AD203B41FA5}">
                      <a16:colId xmlns:a16="http://schemas.microsoft.com/office/drawing/2014/main" val="87464188"/>
                    </a:ext>
                  </a:extLst>
                </a:gridCol>
                <a:gridCol w="493776">
                  <a:extLst>
                    <a:ext uri="{9D8B030D-6E8A-4147-A177-3AD203B41FA5}">
                      <a16:colId xmlns:a16="http://schemas.microsoft.com/office/drawing/2014/main" val="567040616"/>
                    </a:ext>
                  </a:extLst>
                </a:gridCol>
                <a:gridCol w="493776">
                  <a:extLst>
                    <a:ext uri="{9D8B030D-6E8A-4147-A177-3AD203B41FA5}">
                      <a16:colId xmlns:a16="http://schemas.microsoft.com/office/drawing/2014/main" val="2005748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69023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- 2024-11-06 16:41:05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مباشر - نشرة الأخبار من استوديوهات مونت كارلو الدولية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https://quintly-eu-image-storage.s3.amazonaws.com/2c38562fdc4a316406f1e2dda3e83e27/f790ff4c194a3ad3efcd468adc8c6098.jpg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48682434"/>
                  </a:ext>
                </a:extLst>
              </a:tr>
            </a:tbl>
          </a:graphicData>
        </a:graphic>
      </p:graphicFrame>
      <p:sp>
        <p:nvSpPr>
          <p:cNvPr id="4" name="Text Placeholder 3">
            <a:extLst>
              <a:ext uri="{FF2B5EF4-FFF2-40B4-BE49-F238E27FC236}">
                <a16:creationId xmlns:a16="http://schemas.microsoft.com/office/drawing/2014/main" id="{81815850-C6F9-4B59-981E-B1E495BBC9B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718676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16BFD-4328-48CB-B02E-DA2F2FB6775E}"/>
              </a:ext>
            </a:extLst>
          </p:cNvPr>
          <p:cNvSpPr>
            <a:spLocks noGrp="1"/>
          </p:cNvSpPr>
          <p:nvPr>
            <p:ph type="title"/>
          </p:nvPr>
        </p:nvSpPr>
        <p:spPr/>
        <p:txBody>
          <a:bodyPr/>
          <a:lstStyle/>
          <a:p>
            <a:r>
              <a:rPr lang="en-US"/>
              <a:t>Youtube Videos Table | 9 profiles - 1 of 4</a:t>
            </a:r>
          </a:p>
        </p:txBody>
      </p:sp>
      <p:graphicFrame>
        <p:nvGraphicFramePr>
          <p:cNvPr id="5" name="Table Placeholder 4">
            <a:extLst>
              <a:ext uri="{FF2B5EF4-FFF2-40B4-BE49-F238E27FC236}">
                <a16:creationId xmlns:a16="http://schemas.microsoft.com/office/drawing/2014/main" id="{39D44F4E-4419-4F51-A351-BC822663CF3B}"/>
              </a:ext>
            </a:extLst>
          </p:cNvPr>
          <p:cNvGraphicFramePr>
            <a:graphicFrameLocks noGrp="1"/>
          </p:cNvGraphicFramePr>
          <p:nvPr>
            <p:ph type="tbl" sz="quarter" idx="13"/>
            <p:extLst>
              <p:ext uri="{D42A27DB-BD31-4B8C-83A1-F6EECF244321}">
                <p14:modId xmlns:p14="http://schemas.microsoft.com/office/powerpoint/2010/main" val="335916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7877196"/>
                    </a:ext>
                  </a:extLst>
                </a:gridCol>
                <a:gridCol w="2057400">
                  <a:extLst>
                    <a:ext uri="{9D8B030D-6E8A-4147-A177-3AD203B41FA5}">
                      <a16:colId xmlns:a16="http://schemas.microsoft.com/office/drawing/2014/main" val="1356504600"/>
                    </a:ext>
                  </a:extLst>
                </a:gridCol>
                <a:gridCol w="658368">
                  <a:extLst>
                    <a:ext uri="{9D8B030D-6E8A-4147-A177-3AD203B41FA5}">
                      <a16:colId xmlns:a16="http://schemas.microsoft.com/office/drawing/2014/main" val="1305043921"/>
                    </a:ext>
                  </a:extLst>
                </a:gridCol>
                <a:gridCol w="658368">
                  <a:extLst>
                    <a:ext uri="{9D8B030D-6E8A-4147-A177-3AD203B41FA5}">
                      <a16:colId xmlns:a16="http://schemas.microsoft.com/office/drawing/2014/main" val="337101910"/>
                    </a:ext>
                  </a:extLst>
                </a:gridCol>
                <a:gridCol w="658368">
                  <a:extLst>
                    <a:ext uri="{9D8B030D-6E8A-4147-A177-3AD203B41FA5}">
                      <a16:colId xmlns:a16="http://schemas.microsoft.com/office/drawing/2014/main" val="2989219738"/>
                    </a:ext>
                  </a:extLst>
                </a:gridCol>
                <a:gridCol w="658368">
                  <a:extLst>
                    <a:ext uri="{9D8B030D-6E8A-4147-A177-3AD203B41FA5}">
                      <a16:colId xmlns:a16="http://schemas.microsoft.com/office/drawing/2014/main" val="399460289"/>
                    </a:ext>
                  </a:extLst>
                </a:gridCol>
                <a:gridCol w="658368">
                  <a:extLst>
                    <a:ext uri="{9D8B030D-6E8A-4147-A177-3AD203B41FA5}">
                      <a16:colId xmlns:a16="http://schemas.microsoft.com/office/drawing/2014/main" val="3505004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87519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- 2024-11-05 20:07:25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https://i.ytimg.com/vi/M9hS9882_Mo/hqdefault_live.jpg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16071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14:21:29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https://i.ytimg.com/vi/FoKEYWXu5G0/hqdefault.jpg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extLst>
                  <a:ext uri="{0D108BD9-81ED-4DB2-BD59-A6C34878D82A}">
                    <a16:rowId xmlns:a16="http://schemas.microsoft.com/office/drawing/2014/main" val="333130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- 2024-11-25 22:05:16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https://i.ytimg.com/vi/YHyqBNDy3jw/hqdefault.jpg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2462</a:t>
                      </a:r>
                    </a:p>
                  </a:txBody>
                  <a:tcPr/>
                </a:tc>
                <a:extLst>
                  <a:ext uri="{0D108BD9-81ED-4DB2-BD59-A6C34878D82A}">
                    <a16:rowId xmlns:a16="http://schemas.microsoft.com/office/drawing/2014/main" val="229113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- 2024-11-04 22:26:42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https://i.ytimg.com/vi/I16w38npJTE/hqdefault.jpg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4958</a:t>
                      </a:r>
                    </a:p>
                  </a:txBody>
                  <a:tcPr/>
                </a:tc>
                <a:extLst>
                  <a:ext uri="{0D108BD9-81ED-4DB2-BD59-A6C34878D82A}">
                    <a16:rowId xmlns:a16="http://schemas.microsoft.com/office/drawing/2014/main" val="162221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- 2024-11-27 10:23:49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https://i.ytimg.com/vi/6mIo_DUjCEo/hqdefault.jpg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extLst>
                  <a:ext uri="{0D108BD9-81ED-4DB2-BD59-A6C34878D82A}">
                    <a16:rowId xmlns:a16="http://schemas.microsoft.com/office/drawing/2014/main" val="2409085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22:24:13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https://i.ytimg.com/vi/_kPz0zN_JEQ/hqdefault.jpg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1558</a:t>
                      </a:r>
                    </a:p>
                  </a:txBody>
                  <a:tcPr/>
                </a:tc>
                <a:extLst>
                  <a:ext uri="{0D108BD9-81ED-4DB2-BD59-A6C34878D82A}">
                    <a16:rowId xmlns:a16="http://schemas.microsoft.com/office/drawing/2014/main" val="4237246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22:12:34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https://i.ytimg.com/vi/hVve1zhCjdc/hqdefault.jpg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1991</a:t>
                      </a:r>
                    </a:p>
                  </a:txBody>
                  <a:tcPr/>
                </a:tc>
                <a:extLst>
                  <a:ext uri="{0D108BD9-81ED-4DB2-BD59-A6C34878D82A}">
                    <a16:rowId xmlns:a16="http://schemas.microsoft.com/office/drawing/2014/main" val="3849190802"/>
                  </a:ext>
                </a:extLst>
              </a:tr>
            </a:tbl>
          </a:graphicData>
        </a:graphic>
      </p:graphicFrame>
      <p:sp>
        <p:nvSpPr>
          <p:cNvPr id="4" name="Text Placeholder 3">
            <a:extLst>
              <a:ext uri="{FF2B5EF4-FFF2-40B4-BE49-F238E27FC236}">
                <a16:creationId xmlns:a16="http://schemas.microsoft.com/office/drawing/2014/main" id="{D20A6EDC-A7C1-4665-BDF6-3CBB12067CBB}"/>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770125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3F03F-418A-4C8C-B6C8-609837150D22}"/>
              </a:ext>
            </a:extLst>
          </p:cNvPr>
          <p:cNvSpPr>
            <a:spLocks noGrp="1"/>
          </p:cNvSpPr>
          <p:nvPr>
            <p:ph type="title"/>
          </p:nvPr>
        </p:nvSpPr>
        <p:spPr/>
        <p:txBody>
          <a:bodyPr/>
          <a:lstStyle/>
          <a:p>
            <a:r>
              <a:rPr lang="en-US"/>
              <a:t>Youtube Videos Table | 9 profiles - 2 of 4</a:t>
            </a:r>
          </a:p>
        </p:txBody>
      </p:sp>
      <p:graphicFrame>
        <p:nvGraphicFramePr>
          <p:cNvPr id="5" name="Table Placeholder 4">
            <a:extLst>
              <a:ext uri="{FF2B5EF4-FFF2-40B4-BE49-F238E27FC236}">
                <a16:creationId xmlns:a16="http://schemas.microsoft.com/office/drawing/2014/main" id="{48831C50-2400-44A7-ABDF-252B7421FDA8}"/>
              </a:ext>
            </a:extLst>
          </p:cNvPr>
          <p:cNvGraphicFramePr>
            <a:graphicFrameLocks noGrp="1"/>
          </p:cNvGraphicFramePr>
          <p:nvPr>
            <p:ph type="tbl" sz="quarter" idx="13"/>
            <p:extLst>
              <p:ext uri="{D42A27DB-BD31-4B8C-83A1-F6EECF244321}">
                <p14:modId xmlns:p14="http://schemas.microsoft.com/office/powerpoint/2010/main" val="3518803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47346960"/>
                    </a:ext>
                  </a:extLst>
                </a:gridCol>
                <a:gridCol w="2057400">
                  <a:extLst>
                    <a:ext uri="{9D8B030D-6E8A-4147-A177-3AD203B41FA5}">
                      <a16:colId xmlns:a16="http://schemas.microsoft.com/office/drawing/2014/main" val="3449729139"/>
                    </a:ext>
                  </a:extLst>
                </a:gridCol>
                <a:gridCol w="658368">
                  <a:extLst>
                    <a:ext uri="{9D8B030D-6E8A-4147-A177-3AD203B41FA5}">
                      <a16:colId xmlns:a16="http://schemas.microsoft.com/office/drawing/2014/main" val="1591794469"/>
                    </a:ext>
                  </a:extLst>
                </a:gridCol>
                <a:gridCol w="658368">
                  <a:extLst>
                    <a:ext uri="{9D8B030D-6E8A-4147-A177-3AD203B41FA5}">
                      <a16:colId xmlns:a16="http://schemas.microsoft.com/office/drawing/2014/main" val="2495386681"/>
                    </a:ext>
                  </a:extLst>
                </a:gridCol>
                <a:gridCol w="658368">
                  <a:extLst>
                    <a:ext uri="{9D8B030D-6E8A-4147-A177-3AD203B41FA5}">
                      <a16:colId xmlns:a16="http://schemas.microsoft.com/office/drawing/2014/main" val="2574046082"/>
                    </a:ext>
                  </a:extLst>
                </a:gridCol>
                <a:gridCol w="658368">
                  <a:extLst>
                    <a:ext uri="{9D8B030D-6E8A-4147-A177-3AD203B41FA5}">
                      <a16:colId xmlns:a16="http://schemas.microsoft.com/office/drawing/2014/main" val="1568993375"/>
                    </a:ext>
                  </a:extLst>
                </a:gridCol>
                <a:gridCol w="658368">
                  <a:extLst>
                    <a:ext uri="{9D8B030D-6E8A-4147-A177-3AD203B41FA5}">
                      <a16:colId xmlns:a16="http://schemas.microsoft.com/office/drawing/2014/main" val="645149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682037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- 2024-11-11 22:20:46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https://i.ytimg.com/vi/Yrr04BVGjI4/hqdefault.jpg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a:t>
                      </a:r>
                    </a:p>
                  </a:txBody>
                  <a:tcPr/>
                </a:tc>
                <a:extLst>
                  <a:ext uri="{0D108BD9-81ED-4DB2-BD59-A6C34878D82A}">
                    <a16:rowId xmlns:a16="http://schemas.microsoft.com/office/drawing/2014/main" val="3565642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- 2024-11-07 22:19:24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https://i.ytimg.com/vi/JgFYuJMQpJ4/hqdefault.jpg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a:t>
                      </a:r>
                    </a:p>
                  </a:txBody>
                  <a:tcPr/>
                </a:tc>
                <a:extLst>
                  <a:ext uri="{0D108BD9-81ED-4DB2-BD59-A6C34878D82A}">
                    <a16:rowId xmlns:a16="http://schemas.microsoft.com/office/drawing/2014/main" val="1189361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- 2024-11-15 15:10:43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https://i.ytimg.com/vi/zPEPtiYbFUw/hqdefault.jpg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a:t>
                      </a:r>
                    </a:p>
                  </a:txBody>
                  <a:tcPr/>
                </a:tc>
                <a:extLst>
                  <a:ext uri="{0D108BD9-81ED-4DB2-BD59-A6C34878D82A}">
                    <a16:rowId xmlns:a16="http://schemas.microsoft.com/office/drawing/2014/main" val="129263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- 2024-11-20 22:48:57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https://i.ytimg.com/vi/PsB5h1CcTNY/hqdefault.jpg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extLst>
                  <a:ext uri="{0D108BD9-81ED-4DB2-BD59-A6C34878D82A}">
                    <a16:rowId xmlns:a16="http://schemas.microsoft.com/office/drawing/2014/main" val="119767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- 2024-11-03 17:47:23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https://i.ytimg.com/vi/wJcpq4EEGwQ/hqdefault.jpg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extLst>
                  <a:ext uri="{0D108BD9-81ED-4DB2-BD59-A6C34878D82A}">
                    <a16:rowId xmlns:a16="http://schemas.microsoft.com/office/drawing/2014/main" val="329759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22:20:17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https://i.ytimg.com/vi/PO4KVLCFcss/hqdefault.jpg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extLst>
                  <a:ext uri="{0D108BD9-81ED-4DB2-BD59-A6C34878D82A}">
                    <a16:rowId xmlns:a16="http://schemas.microsoft.com/office/drawing/2014/main" val="261027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22:26:55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https://i.ytimg.com/vi/TJ6oAE5l4W8/hqdefault.jpg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a:t>
                      </a:r>
                    </a:p>
                  </a:txBody>
                  <a:tcPr/>
                </a:tc>
                <a:extLst>
                  <a:ext uri="{0D108BD9-81ED-4DB2-BD59-A6C34878D82A}">
                    <a16:rowId xmlns:a16="http://schemas.microsoft.com/office/drawing/2014/main" val="3266596785"/>
                  </a:ext>
                </a:extLst>
              </a:tr>
            </a:tbl>
          </a:graphicData>
        </a:graphic>
      </p:graphicFrame>
      <p:sp>
        <p:nvSpPr>
          <p:cNvPr id="4" name="Text Placeholder 3">
            <a:extLst>
              <a:ext uri="{FF2B5EF4-FFF2-40B4-BE49-F238E27FC236}">
                <a16:creationId xmlns:a16="http://schemas.microsoft.com/office/drawing/2014/main" id="{461736AE-C652-4155-82F8-A9CD37B5E38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9353660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6329E-9ACA-414A-B188-BE8E09C06063}"/>
              </a:ext>
            </a:extLst>
          </p:cNvPr>
          <p:cNvSpPr>
            <a:spLocks noGrp="1"/>
          </p:cNvSpPr>
          <p:nvPr>
            <p:ph type="title"/>
          </p:nvPr>
        </p:nvSpPr>
        <p:spPr/>
        <p:txBody>
          <a:bodyPr/>
          <a:lstStyle/>
          <a:p>
            <a:r>
              <a:rPr lang="en-US"/>
              <a:t>Youtube Videos Table | 9 profiles - 3 of 4</a:t>
            </a:r>
          </a:p>
        </p:txBody>
      </p:sp>
      <p:graphicFrame>
        <p:nvGraphicFramePr>
          <p:cNvPr id="5" name="Table Placeholder 4">
            <a:extLst>
              <a:ext uri="{FF2B5EF4-FFF2-40B4-BE49-F238E27FC236}">
                <a16:creationId xmlns:a16="http://schemas.microsoft.com/office/drawing/2014/main" id="{DE121FC7-F43E-4856-BD09-319A02E0273B}"/>
              </a:ext>
            </a:extLst>
          </p:cNvPr>
          <p:cNvGraphicFramePr>
            <a:graphicFrameLocks noGrp="1"/>
          </p:cNvGraphicFramePr>
          <p:nvPr>
            <p:ph type="tbl" sz="quarter" idx="13"/>
            <p:extLst>
              <p:ext uri="{D42A27DB-BD31-4B8C-83A1-F6EECF244321}">
                <p14:modId xmlns:p14="http://schemas.microsoft.com/office/powerpoint/2010/main" val="1706459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332824208"/>
                    </a:ext>
                  </a:extLst>
                </a:gridCol>
                <a:gridCol w="2057400">
                  <a:extLst>
                    <a:ext uri="{9D8B030D-6E8A-4147-A177-3AD203B41FA5}">
                      <a16:colId xmlns:a16="http://schemas.microsoft.com/office/drawing/2014/main" val="2394895255"/>
                    </a:ext>
                  </a:extLst>
                </a:gridCol>
                <a:gridCol w="658368">
                  <a:extLst>
                    <a:ext uri="{9D8B030D-6E8A-4147-A177-3AD203B41FA5}">
                      <a16:colId xmlns:a16="http://schemas.microsoft.com/office/drawing/2014/main" val="2763938526"/>
                    </a:ext>
                  </a:extLst>
                </a:gridCol>
                <a:gridCol w="658368">
                  <a:extLst>
                    <a:ext uri="{9D8B030D-6E8A-4147-A177-3AD203B41FA5}">
                      <a16:colId xmlns:a16="http://schemas.microsoft.com/office/drawing/2014/main" val="4213852741"/>
                    </a:ext>
                  </a:extLst>
                </a:gridCol>
                <a:gridCol w="658368">
                  <a:extLst>
                    <a:ext uri="{9D8B030D-6E8A-4147-A177-3AD203B41FA5}">
                      <a16:colId xmlns:a16="http://schemas.microsoft.com/office/drawing/2014/main" val="3061447215"/>
                    </a:ext>
                  </a:extLst>
                </a:gridCol>
                <a:gridCol w="658368">
                  <a:extLst>
                    <a:ext uri="{9D8B030D-6E8A-4147-A177-3AD203B41FA5}">
                      <a16:colId xmlns:a16="http://schemas.microsoft.com/office/drawing/2014/main" val="3243715604"/>
                    </a:ext>
                  </a:extLst>
                </a:gridCol>
                <a:gridCol w="658368">
                  <a:extLst>
                    <a:ext uri="{9D8B030D-6E8A-4147-A177-3AD203B41FA5}">
                      <a16:colId xmlns:a16="http://schemas.microsoft.com/office/drawing/2014/main" val="238367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144360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- 2024-11-21 22:10:18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https://i.ytimg.com/vi/rFIqRceI9lY/hqdefault.jpg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extLst>
                  <a:ext uri="{0D108BD9-81ED-4DB2-BD59-A6C34878D82A}">
                    <a16:rowId xmlns:a16="http://schemas.microsoft.com/office/drawing/2014/main" val="154533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- 2024-11-21 11:54:12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https://i.ytimg.com/vi/DFWdNa1f50U/hqdefault.jpg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extLst>
                  <a:ext uri="{0D108BD9-81ED-4DB2-BD59-A6C34878D82A}">
                    <a16:rowId xmlns:a16="http://schemas.microsoft.com/office/drawing/2014/main" val="295280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22:05:11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https://i.ytimg.com/vi/xb-vHS8dYRI/hqdefault.jpg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extLst>
                  <a:ext uri="{0D108BD9-81ED-4DB2-BD59-A6C34878D82A}">
                    <a16:rowId xmlns:a16="http://schemas.microsoft.com/office/drawing/2014/main" val="329271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- 2024-11-18 22:15:25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https://i.ytimg.com/vi/AqAnUbMq_Cw/hqdefault.jpg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a:t>
                      </a:r>
                    </a:p>
                  </a:txBody>
                  <a:tcPr/>
                </a:tc>
                <a:extLst>
                  <a:ext uri="{0D108BD9-81ED-4DB2-BD59-A6C34878D82A}">
                    <a16:rowId xmlns:a16="http://schemas.microsoft.com/office/drawing/2014/main" val="4116395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- 2024-11-01 18:58:25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https://i.ytimg.com/vi/9Z2HRsDkdVk/hqdefault.jpg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a:t>
                      </a:r>
                    </a:p>
                  </a:txBody>
                  <a:tcPr/>
                </a:tc>
                <a:extLst>
                  <a:ext uri="{0D108BD9-81ED-4DB2-BD59-A6C34878D82A}">
                    <a16:rowId xmlns:a16="http://schemas.microsoft.com/office/drawing/2014/main" val="3470701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- 2024-11-21 22:25:32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https://i.ytimg.com/vi/gqNLm0Zm-Os/hqdefault.jpg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a:t>
                      </a:r>
                    </a:p>
                  </a:txBody>
                  <a:tcPr/>
                </a:tc>
                <a:extLst>
                  <a:ext uri="{0D108BD9-81ED-4DB2-BD59-A6C34878D82A}">
                    <a16:rowId xmlns:a16="http://schemas.microsoft.com/office/drawing/2014/main" val="3876448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- 2024-11-29 14:37:16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https://i.ytimg.com/vi/gN8dVWlEjag/hqdefault.jpg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extLst>
                  <a:ext uri="{0D108BD9-81ED-4DB2-BD59-A6C34878D82A}">
                    <a16:rowId xmlns:a16="http://schemas.microsoft.com/office/drawing/2014/main" val="3499337824"/>
                  </a:ext>
                </a:extLst>
              </a:tr>
            </a:tbl>
          </a:graphicData>
        </a:graphic>
      </p:graphicFrame>
      <p:sp>
        <p:nvSpPr>
          <p:cNvPr id="4" name="Text Placeholder 3">
            <a:extLst>
              <a:ext uri="{FF2B5EF4-FFF2-40B4-BE49-F238E27FC236}">
                <a16:creationId xmlns:a16="http://schemas.microsoft.com/office/drawing/2014/main" id="{7F4EF1B3-3E44-4B7E-A7DD-79CF0F850E8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237825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AC42B-2D61-45EF-BCBA-3AC05E17F96F}"/>
              </a:ext>
            </a:extLst>
          </p:cNvPr>
          <p:cNvSpPr>
            <a:spLocks noGrp="1"/>
          </p:cNvSpPr>
          <p:nvPr>
            <p:ph type="title"/>
          </p:nvPr>
        </p:nvSpPr>
        <p:spPr/>
        <p:txBody>
          <a:bodyPr/>
          <a:lstStyle/>
          <a:p>
            <a:r>
              <a:rPr lang="en-US"/>
              <a:t>Youtube Videos Table | 9 profiles - 4 of 4</a:t>
            </a:r>
          </a:p>
        </p:txBody>
      </p:sp>
      <p:graphicFrame>
        <p:nvGraphicFramePr>
          <p:cNvPr id="5" name="Table Placeholder 4">
            <a:extLst>
              <a:ext uri="{FF2B5EF4-FFF2-40B4-BE49-F238E27FC236}">
                <a16:creationId xmlns:a16="http://schemas.microsoft.com/office/drawing/2014/main" id="{355F0BC8-FE87-47B4-AF97-643129E5CF0A}"/>
              </a:ext>
            </a:extLst>
          </p:cNvPr>
          <p:cNvGraphicFramePr>
            <a:graphicFrameLocks noGrp="1"/>
          </p:cNvGraphicFramePr>
          <p:nvPr>
            <p:ph type="tbl" sz="quarter" idx="13"/>
            <p:extLst>
              <p:ext uri="{D42A27DB-BD31-4B8C-83A1-F6EECF244321}">
                <p14:modId xmlns:p14="http://schemas.microsoft.com/office/powerpoint/2010/main" val="1946911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70440946"/>
                    </a:ext>
                  </a:extLst>
                </a:gridCol>
                <a:gridCol w="2057400">
                  <a:extLst>
                    <a:ext uri="{9D8B030D-6E8A-4147-A177-3AD203B41FA5}">
                      <a16:colId xmlns:a16="http://schemas.microsoft.com/office/drawing/2014/main" val="1405787228"/>
                    </a:ext>
                  </a:extLst>
                </a:gridCol>
                <a:gridCol w="658368">
                  <a:extLst>
                    <a:ext uri="{9D8B030D-6E8A-4147-A177-3AD203B41FA5}">
                      <a16:colId xmlns:a16="http://schemas.microsoft.com/office/drawing/2014/main" val="1608825677"/>
                    </a:ext>
                  </a:extLst>
                </a:gridCol>
                <a:gridCol w="658368">
                  <a:extLst>
                    <a:ext uri="{9D8B030D-6E8A-4147-A177-3AD203B41FA5}">
                      <a16:colId xmlns:a16="http://schemas.microsoft.com/office/drawing/2014/main" val="2663779343"/>
                    </a:ext>
                  </a:extLst>
                </a:gridCol>
                <a:gridCol w="658368">
                  <a:extLst>
                    <a:ext uri="{9D8B030D-6E8A-4147-A177-3AD203B41FA5}">
                      <a16:colId xmlns:a16="http://schemas.microsoft.com/office/drawing/2014/main" val="1255773295"/>
                    </a:ext>
                  </a:extLst>
                </a:gridCol>
                <a:gridCol w="658368">
                  <a:extLst>
                    <a:ext uri="{9D8B030D-6E8A-4147-A177-3AD203B41FA5}">
                      <a16:colId xmlns:a16="http://schemas.microsoft.com/office/drawing/2014/main" val="2956913273"/>
                    </a:ext>
                  </a:extLst>
                </a:gridCol>
                <a:gridCol w="658368">
                  <a:extLst>
                    <a:ext uri="{9D8B030D-6E8A-4147-A177-3AD203B41FA5}">
                      <a16:colId xmlns:a16="http://schemas.microsoft.com/office/drawing/2014/main" val="544419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161950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22:29:20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https://i.ytimg.com/vi/8bP21pUq7vc/hqdefault.jpg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extLst>
                  <a:ext uri="{0D108BD9-81ED-4DB2-BD59-A6C34878D82A}">
                    <a16:rowId xmlns:a16="http://schemas.microsoft.com/office/drawing/2014/main" val="2873707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- 2024-11-25 22:17:25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https://i.ytimg.com/vi/m65XpL3fBbM/hqdefault.jpg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extLst>
                  <a:ext uri="{0D108BD9-81ED-4DB2-BD59-A6C34878D82A}">
                    <a16:rowId xmlns:a16="http://schemas.microsoft.com/office/drawing/2014/main" val="428160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09:07:54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https://i.ytimg.com/vi/FYunBMhjOj0/hqdefault.jpg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extLst>
                  <a:ext uri="{0D108BD9-81ED-4DB2-BD59-A6C34878D82A}">
                    <a16:rowId xmlns:a16="http://schemas.microsoft.com/office/drawing/2014/main" val="214065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17:43:45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https://i.ytimg.com/vi/e5A_4h_rUaQ/hqdefault.jpg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extLst>
                  <a:ext uri="{0D108BD9-81ED-4DB2-BD59-A6C34878D82A}">
                    <a16:rowId xmlns:a16="http://schemas.microsoft.com/office/drawing/2014/main" val="3224532974"/>
                  </a:ext>
                </a:extLst>
              </a:tr>
            </a:tbl>
          </a:graphicData>
        </a:graphic>
      </p:graphicFrame>
      <p:sp>
        <p:nvSpPr>
          <p:cNvPr id="4" name="Text Placeholder 3">
            <a:extLst>
              <a:ext uri="{FF2B5EF4-FFF2-40B4-BE49-F238E27FC236}">
                <a16:creationId xmlns:a16="http://schemas.microsoft.com/office/drawing/2014/main" id="{40174EF3-5AD3-4FEA-B6CB-C8A5D7C97BDD}"/>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670962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EC6E-6BBC-4549-9C9E-78967092FE9C}"/>
              </a:ext>
            </a:extLst>
          </p:cNvPr>
          <p:cNvSpPr>
            <a:spLocks noGrp="1"/>
          </p:cNvSpPr>
          <p:nvPr>
            <p:ph type="title"/>
          </p:nvPr>
        </p:nvSpPr>
        <p:spPr/>
        <p:txBody>
          <a:bodyPr/>
          <a:lstStyle/>
          <a:p>
            <a:r>
              <a:rPr lang="en-US"/>
              <a:t>Instagram Videos Table | 9 profiles - 1 of 10</a:t>
            </a:r>
          </a:p>
        </p:txBody>
      </p:sp>
      <p:graphicFrame>
        <p:nvGraphicFramePr>
          <p:cNvPr id="5" name="Table Placeholder 4">
            <a:extLst>
              <a:ext uri="{FF2B5EF4-FFF2-40B4-BE49-F238E27FC236}">
                <a16:creationId xmlns:a16="http://schemas.microsoft.com/office/drawing/2014/main" id="{CC540A33-7C45-493B-A165-419AB9F11DF7}"/>
              </a:ext>
            </a:extLst>
          </p:cNvPr>
          <p:cNvGraphicFramePr>
            <a:graphicFrameLocks noGrp="1"/>
          </p:cNvGraphicFramePr>
          <p:nvPr>
            <p:ph type="tbl" sz="quarter" idx="13"/>
            <p:extLst>
              <p:ext uri="{D42A27DB-BD31-4B8C-83A1-F6EECF244321}">
                <p14:modId xmlns:p14="http://schemas.microsoft.com/office/powerpoint/2010/main" val="3335279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73309114"/>
                    </a:ext>
                  </a:extLst>
                </a:gridCol>
                <a:gridCol w="1645920">
                  <a:extLst>
                    <a:ext uri="{9D8B030D-6E8A-4147-A177-3AD203B41FA5}">
                      <a16:colId xmlns:a16="http://schemas.microsoft.com/office/drawing/2014/main" val="977927744"/>
                    </a:ext>
                  </a:extLst>
                </a:gridCol>
                <a:gridCol w="658368">
                  <a:extLst>
                    <a:ext uri="{9D8B030D-6E8A-4147-A177-3AD203B41FA5}">
                      <a16:colId xmlns:a16="http://schemas.microsoft.com/office/drawing/2014/main" val="1358698501"/>
                    </a:ext>
                  </a:extLst>
                </a:gridCol>
                <a:gridCol w="658368">
                  <a:extLst>
                    <a:ext uri="{9D8B030D-6E8A-4147-A177-3AD203B41FA5}">
                      <a16:colId xmlns:a16="http://schemas.microsoft.com/office/drawing/2014/main" val="1708189759"/>
                    </a:ext>
                  </a:extLst>
                </a:gridCol>
                <a:gridCol w="658368">
                  <a:extLst>
                    <a:ext uri="{9D8B030D-6E8A-4147-A177-3AD203B41FA5}">
                      <a16:colId xmlns:a16="http://schemas.microsoft.com/office/drawing/2014/main" val="314545316"/>
                    </a:ext>
                  </a:extLst>
                </a:gridCol>
                <a:gridCol w="658368">
                  <a:extLst>
                    <a:ext uri="{9D8B030D-6E8A-4147-A177-3AD203B41FA5}">
                      <a16:colId xmlns:a16="http://schemas.microsoft.com/office/drawing/2014/main" val="363075013"/>
                    </a:ext>
                  </a:extLst>
                </a:gridCol>
                <a:gridCol w="658368">
                  <a:extLst>
                    <a:ext uri="{9D8B030D-6E8A-4147-A177-3AD203B41FA5}">
                      <a16:colId xmlns:a16="http://schemas.microsoft.com/office/drawing/2014/main" val="3316544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85750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- 2024-11-07 17:32:10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الشرطة الاسرائيلية توقف عنصرين من الدرك الفرنسي في كنيسة تديرها فرنسا في القدس
فيديو سامي بوخليفة مراسل إذاعة فرنسا الدولية في القدس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https://quintly-eu-image-storage.s3.amazonaws.com/a00a62e2a530d179a788c72cca7315d7/ebfc7a497daaa17376b532f6bc43e4b8.jpg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2384650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- 2024-11-08 12:29:35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أرسلت الحكومة الإسرائيلية الجمعة طائرتين إلى أمستردام لإنقاذ مشجعي فريق "مكابي تل أبيب" بعد أعمال عنف أدت إلى توقيف عشرات الأشخاص على هامش مباراة في الدوري الأوروبي. 
وخلال الليل، اندلعت اشتباكات عقب مباراة كرة قدم بين ناديَي "أياكس أمستردام" و"مكابي تل أبيب" فاز بها النادي الهولندي بنتيجة خمسة أهداف نظيفة.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https://quintly-eu-image-storage.s3.amazonaws.com/a00a62e2a530d179a788c72cca7315d7/8eadde1aa15f8831a6e449e27a29616f.jpg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4.77 %</a:t>
                      </a:r>
                    </a:p>
                  </a:txBody>
                  <a:tcPr/>
                </a:tc>
                <a:extLst>
                  <a:ext uri="{0D108BD9-81ED-4DB2-BD59-A6C34878D82A}">
                    <a16:rowId xmlns:a16="http://schemas.microsoft.com/office/drawing/2014/main" val="240622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- 2024-11-21 20:01:21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في نهاية شهر أكتوبر، شنت قوات الدعم السريع سلسلة هجمات على أكثر من 30 قرية في ولاية الجزيرة، الواقعة في وسط السودان. وثّق مقاتلو هذه الميليشيا أنفسهم هذه الاعتداءات، التي أسفرت عن مقتل 124 مدنيًا على الأقل وإصابة مئات آخرين. استنادا إلى شهادات مواطنين وكذلك تسجيلات فيديو، قام فريق تحرير "مراقبون" بالتحقيق في هذه الهجمات الدموية.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https://quintly-eu-image-storage.s3.amazonaws.com/a00a62e2a530d179a788c72cca7315d7/bb49280e3c219c84ff18dac8e924455c.jpg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0.91 %</a:t>
                      </a:r>
                    </a:p>
                  </a:txBody>
                  <a:tcPr/>
                </a:tc>
                <a:extLst>
                  <a:ext uri="{0D108BD9-81ED-4DB2-BD59-A6C34878D82A}">
                    <a16:rowId xmlns:a16="http://schemas.microsoft.com/office/drawing/2014/main" val="485034822"/>
                  </a:ext>
                </a:extLst>
              </a:tr>
            </a:tbl>
          </a:graphicData>
        </a:graphic>
      </p:graphicFrame>
      <p:sp>
        <p:nvSpPr>
          <p:cNvPr id="4" name="Text Placeholder 3">
            <a:extLst>
              <a:ext uri="{FF2B5EF4-FFF2-40B4-BE49-F238E27FC236}">
                <a16:creationId xmlns:a16="http://schemas.microsoft.com/office/drawing/2014/main" id="{7B93BB7A-8AB0-4341-A7F2-B78E495D269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281527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79E92-A57B-429B-B6FB-7BA40CE76A41}"/>
              </a:ext>
            </a:extLst>
          </p:cNvPr>
          <p:cNvSpPr>
            <a:spLocks noGrp="1"/>
          </p:cNvSpPr>
          <p:nvPr>
            <p:ph type="title"/>
          </p:nvPr>
        </p:nvSpPr>
        <p:spPr/>
        <p:txBody>
          <a:bodyPr/>
          <a:lstStyle/>
          <a:p>
            <a:r>
              <a:rPr lang="en-US"/>
              <a:t>Instagram Videos Table | 9 profiles - 2 of 10</a:t>
            </a:r>
          </a:p>
        </p:txBody>
      </p:sp>
      <p:graphicFrame>
        <p:nvGraphicFramePr>
          <p:cNvPr id="5" name="Table Placeholder 4">
            <a:extLst>
              <a:ext uri="{FF2B5EF4-FFF2-40B4-BE49-F238E27FC236}">
                <a16:creationId xmlns:a16="http://schemas.microsoft.com/office/drawing/2014/main" id="{6A761C2B-AD18-469A-AD97-A3C42BDDA0FC}"/>
              </a:ext>
            </a:extLst>
          </p:cNvPr>
          <p:cNvGraphicFramePr>
            <a:graphicFrameLocks noGrp="1"/>
          </p:cNvGraphicFramePr>
          <p:nvPr>
            <p:ph type="tbl" sz="quarter" idx="13"/>
            <p:extLst>
              <p:ext uri="{D42A27DB-BD31-4B8C-83A1-F6EECF244321}">
                <p14:modId xmlns:p14="http://schemas.microsoft.com/office/powerpoint/2010/main" val="1257332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4792134"/>
                    </a:ext>
                  </a:extLst>
                </a:gridCol>
                <a:gridCol w="1645920">
                  <a:extLst>
                    <a:ext uri="{9D8B030D-6E8A-4147-A177-3AD203B41FA5}">
                      <a16:colId xmlns:a16="http://schemas.microsoft.com/office/drawing/2014/main" val="1632968959"/>
                    </a:ext>
                  </a:extLst>
                </a:gridCol>
                <a:gridCol w="658368">
                  <a:extLst>
                    <a:ext uri="{9D8B030D-6E8A-4147-A177-3AD203B41FA5}">
                      <a16:colId xmlns:a16="http://schemas.microsoft.com/office/drawing/2014/main" val="1190063146"/>
                    </a:ext>
                  </a:extLst>
                </a:gridCol>
                <a:gridCol w="658368">
                  <a:extLst>
                    <a:ext uri="{9D8B030D-6E8A-4147-A177-3AD203B41FA5}">
                      <a16:colId xmlns:a16="http://schemas.microsoft.com/office/drawing/2014/main" val="820047039"/>
                    </a:ext>
                  </a:extLst>
                </a:gridCol>
                <a:gridCol w="658368">
                  <a:extLst>
                    <a:ext uri="{9D8B030D-6E8A-4147-A177-3AD203B41FA5}">
                      <a16:colId xmlns:a16="http://schemas.microsoft.com/office/drawing/2014/main" val="1641871882"/>
                    </a:ext>
                  </a:extLst>
                </a:gridCol>
                <a:gridCol w="658368">
                  <a:extLst>
                    <a:ext uri="{9D8B030D-6E8A-4147-A177-3AD203B41FA5}">
                      <a16:colId xmlns:a16="http://schemas.microsoft.com/office/drawing/2014/main" val="1597097240"/>
                    </a:ext>
                  </a:extLst>
                </a:gridCol>
                <a:gridCol w="658368">
                  <a:extLst>
                    <a:ext uri="{9D8B030D-6E8A-4147-A177-3AD203B41FA5}">
                      <a16:colId xmlns:a16="http://schemas.microsoft.com/office/drawing/2014/main" val="3772359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56947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- 2024-11-19 13:37:00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اندلعت السبت 16 نوفمبر/ تشرين الثاني 2024 في مدينة القليعة الواقعة جنوب أگادير أحداث شغب عنيفة بين مواطنين مغاربة ومهاجرين من أفريقيا جنوب الصحراء وذلك بعد تعرض مهاجر من دولة غينيا للاعتداء بالضرب والجرح ومحاولة السرقة من طرف شخصين.
و على مدار الأعوام العشرين الماضية، أصبح المغرب بصورة متزايدة بلدًا يقصده المهاجرون من أفريقيا جنوب الصحراء الكبرى.</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https://quintly-eu-image-storage.s3.amazonaws.com/a00a62e2a530d179a788c72cca7315d7/e75c6d7bae0225da91785e81c7e04c58.jpg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1.28 %</a:t>
                      </a:r>
                    </a:p>
                  </a:txBody>
                  <a:tcPr/>
                </a:tc>
                <a:extLst>
                  <a:ext uri="{0D108BD9-81ED-4DB2-BD59-A6C34878D82A}">
                    <a16:rowId xmlns:a16="http://schemas.microsoft.com/office/drawing/2014/main" val="197175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- 2024-11-25 15:46:36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تستضيف حنان عبدالله بطلة العالم في الفنون القتالية المختلطة جيهان عبد الإله بمناسبة اليوم العالمي للقضاء على العنف ضد النساء لتعليم النساء كيفية الدفاع عن أنفسهن من خلال حركات قتالية سريعة وسهلة  تساعد المرأة على حماية نفسها من المعتدي في حال وقوع اعتداء أو اغتصاب أو تعنيف</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https://quintly-eu-image-storage.s3.amazonaws.com/0a0b000ec20fdea9e2242cb8d11779ee/f0518dab165dac2f032f8136404cd4c4.jpg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0.86 %</a:t>
                      </a:r>
                    </a:p>
                  </a:txBody>
                  <a:tcPr/>
                </a:tc>
                <a:extLst>
                  <a:ext uri="{0D108BD9-81ED-4DB2-BD59-A6C34878D82A}">
                    <a16:rowId xmlns:a16="http://schemas.microsoft.com/office/drawing/2014/main" val="2739395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- 2024-11-12 16:17:58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استجابة لضغط أمريكي، أعلن الجيش الإسرائيلي الثلاثاء فتح معبر جديد لدخول المساعدات الإنسانية إلى قطاع غزة. وقال الجيش في بيان "تم اليوم (الثلاثاء) فتح معبر كيسوفيم لنقل شاحنات المساعدات الإنسانية".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https://quintly-eu-image-storage.s3.amazonaws.com/a00a62e2a530d179a788c72cca7315d7/160c3cd7909f30cd42daba5cbf982880.jpg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1.36 %</a:t>
                      </a:r>
                    </a:p>
                  </a:txBody>
                  <a:tcPr/>
                </a:tc>
                <a:extLst>
                  <a:ext uri="{0D108BD9-81ED-4DB2-BD59-A6C34878D82A}">
                    <a16:rowId xmlns:a16="http://schemas.microsoft.com/office/drawing/2014/main" val="1611328600"/>
                  </a:ext>
                </a:extLst>
              </a:tr>
            </a:tbl>
          </a:graphicData>
        </a:graphic>
      </p:graphicFrame>
      <p:sp>
        <p:nvSpPr>
          <p:cNvPr id="4" name="Text Placeholder 3">
            <a:extLst>
              <a:ext uri="{FF2B5EF4-FFF2-40B4-BE49-F238E27FC236}">
                <a16:creationId xmlns:a16="http://schemas.microsoft.com/office/drawing/2014/main" id="{F87CDA80-01E9-4F4D-8151-ADE157DAE09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200969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8C687-5C83-475E-8B67-8EB2F622FAE2}"/>
              </a:ext>
            </a:extLst>
          </p:cNvPr>
          <p:cNvSpPr>
            <a:spLocks noGrp="1"/>
          </p:cNvSpPr>
          <p:nvPr>
            <p:ph type="title"/>
          </p:nvPr>
        </p:nvSpPr>
        <p:spPr/>
        <p:txBody>
          <a:bodyPr/>
          <a:lstStyle/>
          <a:p>
            <a:r>
              <a:rPr lang="en-US"/>
              <a:t>Instagram Videos Table | 9 profiles - 3 of 10</a:t>
            </a:r>
          </a:p>
        </p:txBody>
      </p:sp>
      <p:graphicFrame>
        <p:nvGraphicFramePr>
          <p:cNvPr id="5" name="Table Placeholder 4">
            <a:extLst>
              <a:ext uri="{FF2B5EF4-FFF2-40B4-BE49-F238E27FC236}">
                <a16:creationId xmlns:a16="http://schemas.microsoft.com/office/drawing/2014/main" id="{23D1DABB-083F-42B1-A8F3-1CEA50D3E95F}"/>
              </a:ext>
            </a:extLst>
          </p:cNvPr>
          <p:cNvGraphicFramePr>
            <a:graphicFrameLocks noGrp="1"/>
          </p:cNvGraphicFramePr>
          <p:nvPr>
            <p:ph type="tbl" sz="quarter" idx="13"/>
            <p:extLst>
              <p:ext uri="{D42A27DB-BD31-4B8C-83A1-F6EECF244321}">
                <p14:modId xmlns:p14="http://schemas.microsoft.com/office/powerpoint/2010/main" val="411665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27218343"/>
                    </a:ext>
                  </a:extLst>
                </a:gridCol>
                <a:gridCol w="1645920">
                  <a:extLst>
                    <a:ext uri="{9D8B030D-6E8A-4147-A177-3AD203B41FA5}">
                      <a16:colId xmlns:a16="http://schemas.microsoft.com/office/drawing/2014/main" val="3836235346"/>
                    </a:ext>
                  </a:extLst>
                </a:gridCol>
                <a:gridCol w="658368">
                  <a:extLst>
                    <a:ext uri="{9D8B030D-6E8A-4147-A177-3AD203B41FA5}">
                      <a16:colId xmlns:a16="http://schemas.microsoft.com/office/drawing/2014/main" val="552249833"/>
                    </a:ext>
                  </a:extLst>
                </a:gridCol>
                <a:gridCol w="658368">
                  <a:extLst>
                    <a:ext uri="{9D8B030D-6E8A-4147-A177-3AD203B41FA5}">
                      <a16:colId xmlns:a16="http://schemas.microsoft.com/office/drawing/2014/main" val="3227044952"/>
                    </a:ext>
                  </a:extLst>
                </a:gridCol>
                <a:gridCol w="658368">
                  <a:extLst>
                    <a:ext uri="{9D8B030D-6E8A-4147-A177-3AD203B41FA5}">
                      <a16:colId xmlns:a16="http://schemas.microsoft.com/office/drawing/2014/main" val="1177027898"/>
                    </a:ext>
                  </a:extLst>
                </a:gridCol>
                <a:gridCol w="658368">
                  <a:extLst>
                    <a:ext uri="{9D8B030D-6E8A-4147-A177-3AD203B41FA5}">
                      <a16:colId xmlns:a16="http://schemas.microsoft.com/office/drawing/2014/main" val="3187508412"/>
                    </a:ext>
                  </a:extLst>
                </a:gridCol>
                <a:gridCol w="658368">
                  <a:extLst>
                    <a:ext uri="{9D8B030D-6E8A-4147-A177-3AD203B41FA5}">
                      <a16:colId xmlns:a16="http://schemas.microsoft.com/office/drawing/2014/main" val="1338241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29335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- 2024-11-04 14:25:51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جمهورية الكونغو الديمقراطية: منصة للإنذار بالكوارث المناخية
يعيش سكان شرق جمهورية الكونغو الديمقراطية معاناة مزدوجة، بين النزاعات المسلحة والتغير المناخي.
لمواجهة هذا الوضع، قام مراقبنا جوزيف تسونغو بإنشاء منصة "جامبو لاب"، منصة تهدف إلى إنذار السكان بالمخاطر المناخية.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https://quintly-eu-image-storage.s3.amazonaws.com/a00a62e2a530d179a788c72cca7315d7/8558664e4f8b8e9f18b807f7b4b49b8a.jpg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0.73 %</a:t>
                      </a:r>
                    </a:p>
                  </a:txBody>
                  <a:tcPr/>
                </a:tc>
                <a:extLst>
                  <a:ext uri="{0D108BD9-81ED-4DB2-BD59-A6C34878D82A}">
                    <a16:rowId xmlns:a16="http://schemas.microsoft.com/office/drawing/2014/main" val="254354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- 2024-11-06 19:02:36</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الانتخابات_الأمريكية: بعد صدور نتائج الانتخابات الرئاسية خرج فريق فرانس 24 لاستقصاء آراء الشارع الأمريكي في #فيلادلفيا ولاية بنسلفانيا.
وبين مشاعر الخيبة ومشاعر الفرحة عبر الأمريكيون عن انطباعاتهم وتطلعاتهم للسنوات الأربع القادمة.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https://quintly-eu-image-storage.s3.amazonaws.com/a00a62e2a530d179a788c72cca7315d7/6d17e1e2df08f4b6855f8b9cf44bdc78.jpg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extLst>
                  <a:ext uri="{0D108BD9-81ED-4DB2-BD59-A6C34878D82A}">
                    <a16:rowId xmlns:a16="http://schemas.microsoft.com/office/drawing/2014/main" val="418756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- 2024-11-18 16:12:22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بايدن.. أول رئيس أميركي في السلطة يزور غابات الأمازون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https://quintly-eu-image-storage.s3.amazonaws.com/0a0b000ec20fdea9e2242cb8d11779ee/4484d59ac49bda3ed65b394becab973f.jpg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1.32 %</a:t>
                      </a:r>
                    </a:p>
                  </a:txBody>
                  <a:tcPr/>
                </a:tc>
                <a:extLst>
                  <a:ext uri="{0D108BD9-81ED-4DB2-BD59-A6C34878D82A}">
                    <a16:rowId xmlns:a16="http://schemas.microsoft.com/office/drawing/2014/main" val="877477584"/>
                  </a:ext>
                </a:extLst>
              </a:tr>
            </a:tbl>
          </a:graphicData>
        </a:graphic>
      </p:graphicFrame>
      <p:sp>
        <p:nvSpPr>
          <p:cNvPr id="4" name="Text Placeholder 3">
            <a:extLst>
              <a:ext uri="{FF2B5EF4-FFF2-40B4-BE49-F238E27FC236}">
                <a16:creationId xmlns:a16="http://schemas.microsoft.com/office/drawing/2014/main" id="{28D09D58-DD7A-45E8-8579-8C4B39A9D7A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2617989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FD99F-E7AE-4396-9E03-4AB7DBC00CC3}"/>
              </a:ext>
            </a:extLst>
          </p:cNvPr>
          <p:cNvSpPr>
            <a:spLocks noGrp="1"/>
          </p:cNvSpPr>
          <p:nvPr>
            <p:ph type="title"/>
          </p:nvPr>
        </p:nvSpPr>
        <p:spPr/>
        <p:txBody>
          <a:bodyPr/>
          <a:lstStyle/>
          <a:p>
            <a:r>
              <a:rPr lang="en-US"/>
              <a:t>Instagram Videos Table | 9 profiles - 4 of 10</a:t>
            </a:r>
          </a:p>
        </p:txBody>
      </p:sp>
      <p:graphicFrame>
        <p:nvGraphicFramePr>
          <p:cNvPr id="5" name="Table Placeholder 4">
            <a:extLst>
              <a:ext uri="{FF2B5EF4-FFF2-40B4-BE49-F238E27FC236}">
                <a16:creationId xmlns:a16="http://schemas.microsoft.com/office/drawing/2014/main" id="{70087836-98C3-4E95-9794-DD7BDB7A32A1}"/>
              </a:ext>
            </a:extLst>
          </p:cNvPr>
          <p:cNvGraphicFramePr>
            <a:graphicFrameLocks noGrp="1"/>
          </p:cNvGraphicFramePr>
          <p:nvPr>
            <p:ph type="tbl" sz="quarter" idx="13"/>
            <p:extLst>
              <p:ext uri="{D42A27DB-BD31-4B8C-83A1-F6EECF244321}">
                <p14:modId xmlns:p14="http://schemas.microsoft.com/office/powerpoint/2010/main" val="256704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37160635"/>
                    </a:ext>
                  </a:extLst>
                </a:gridCol>
                <a:gridCol w="1645920">
                  <a:extLst>
                    <a:ext uri="{9D8B030D-6E8A-4147-A177-3AD203B41FA5}">
                      <a16:colId xmlns:a16="http://schemas.microsoft.com/office/drawing/2014/main" val="4203905644"/>
                    </a:ext>
                  </a:extLst>
                </a:gridCol>
                <a:gridCol w="658368">
                  <a:extLst>
                    <a:ext uri="{9D8B030D-6E8A-4147-A177-3AD203B41FA5}">
                      <a16:colId xmlns:a16="http://schemas.microsoft.com/office/drawing/2014/main" val="2092610427"/>
                    </a:ext>
                  </a:extLst>
                </a:gridCol>
                <a:gridCol w="658368">
                  <a:extLst>
                    <a:ext uri="{9D8B030D-6E8A-4147-A177-3AD203B41FA5}">
                      <a16:colId xmlns:a16="http://schemas.microsoft.com/office/drawing/2014/main" val="1878701885"/>
                    </a:ext>
                  </a:extLst>
                </a:gridCol>
                <a:gridCol w="658368">
                  <a:extLst>
                    <a:ext uri="{9D8B030D-6E8A-4147-A177-3AD203B41FA5}">
                      <a16:colId xmlns:a16="http://schemas.microsoft.com/office/drawing/2014/main" val="3045052801"/>
                    </a:ext>
                  </a:extLst>
                </a:gridCol>
                <a:gridCol w="658368">
                  <a:extLst>
                    <a:ext uri="{9D8B030D-6E8A-4147-A177-3AD203B41FA5}">
                      <a16:colId xmlns:a16="http://schemas.microsoft.com/office/drawing/2014/main" val="2902009721"/>
                    </a:ext>
                  </a:extLst>
                </a:gridCol>
                <a:gridCol w="658368">
                  <a:extLst>
                    <a:ext uri="{9D8B030D-6E8A-4147-A177-3AD203B41FA5}">
                      <a16:colId xmlns:a16="http://schemas.microsoft.com/office/drawing/2014/main" val="3103789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75669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- 2024-11-22 14:51:27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تجدون قناة فرانس24 باللغة العربية الآن على موقعين مداريين يوفران تغطية لكامل منطقة شمال أفريقيا والشرق الأوسط:
موقع 7° غرباً:
تردد القناة على موقع القمر الصناعي نايل سات: 12207 عمودي.
تردد القناة على موقع القمر الصناعي يوتلسات 10727 أفقي.
موقع 26° غرباً:
تردد القناة على موقع القمر الصناعي عربسات 12072 أفقي.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https://quintly-eu-image-storage.s3.amazonaws.com/a00a62e2a530d179a788c72cca7315d7/faca7b9b8e3e927944b0b64f57061061.jpg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211320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- 2024-11-29 17:31:56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تشاد تلغي اتفاقيات التعاون الدفاعي مع #فرنسا
تلقت فرنسا انتكاسة دبلوماسية جديدة في تشاد التي لطالما اعتبرت حليفة رئيسية لباريس في القارة السمراء</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https://quintly-eu-image-storage.s3.amazonaws.com/a00a62e2a530d179a788c72cca7315d7/09c836146ff766da393626b5a3fb06b6.jpg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2.48 %</a:t>
                      </a:r>
                    </a:p>
                  </a:txBody>
                  <a:tcPr/>
                </a:tc>
                <a:extLst>
                  <a:ext uri="{0D108BD9-81ED-4DB2-BD59-A6C34878D82A}">
                    <a16:rowId xmlns:a16="http://schemas.microsoft.com/office/drawing/2014/main" val="491955215"/>
                  </a:ext>
                </a:extLst>
              </a:tr>
            </a:tbl>
          </a:graphicData>
        </a:graphic>
      </p:graphicFrame>
      <p:sp>
        <p:nvSpPr>
          <p:cNvPr id="4" name="Text Placeholder 3">
            <a:extLst>
              <a:ext uri="{FF2B5EF4-FFF2-40B4-BE49-F238E27FC236}">
                <a16:creationId xmlns:a16="http://schemas.microsoft.com/office/drawing/2014/main" id="{799171BC-1B1D-48EB-A9E7-AAC772A92E6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1630690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9DBDA-E208-4616-A2BE-93A1CF108717}"/>
              </a:ext>
            </a:extLst>
          </p:cNvPr>
          <p:cNvSpPr>
            <a:spLocks noGrp="1"/>
          </p:cNvSpPr>
          <p:nvPr>
            <p:ph type="title"/>
          </p:nvPr>
        </p:nvSpPr>
        <p:spPr/>
        <p:txBody>
          <a:bodyPr/>
          <a:lstStyle/>
          <a:p>
            <a:r>
              <a:rPr lang="en-US"/>
              <a:t>Instagram Videos Table | 9 profiles - 5 of 10</a:t>
            </a:r>
          </a:p>
        </p:txBody>
      </p:sp>
      <p:graphicFrame>
        <p:nvGraphicFramePr>
          <p:cNvPr id="5" name="Table Placeholder 4">
            <a:extLst>
              <a:ext uri="{FF2B5EF4-FFF2-40B4-BE49-F238E27FC236}">
                <a16:creationId xmlns:a16="http://schemas.microsoft.com/office/drawing/2014/main" id="{9E71648E-4F80-434A-835D-43E260C766E5}"/>
              </a:ext>
            </a:extLst>
          </p:cNvPr>
          <p:cNvGraphicFramePr>
            <a:graphicFrameLocks noGrp="1"/>
          </p:cNvGraphicFramePr>
          <p:nvPr>
            <p:ph type="tbl" sz="quarter" idx="13"/>
            <p:extLst>
              <p:ext uri="{D42A27DB-BD31-4B8C-83A1-F6EECF244321}">
                <p14:modId xmlns:p14="http://schemas.microsoft.com/office/powerpoint/2010/main" val="686577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36645176"/>
                    </a:ext>
                  </a:extLst>
                </a:gridCol>
                <a:gridCol w="1645920">
                  <a:extLst>
                    <a:ext uri="{9D8B030D-6E8A-4147-A177-3AD203B41FA5}">
                      <a16:colId xmlns:a16="http://schemas.microsoft.com/office/drawing/2014/main" val="912324965"/>
                    </a:ext>
                  </a:extLst>
                </a:gridCol>
                <a:gridCol w="658368">
                  <a:extLst>
                    <a:ext uri="{9D8B030D-6E8A-4147-A177-3AD203B41FA5}">
                      <a16:colId xmlns:a16="http://schemas.microsoft.com/office/drawing/2014/main" val="2112153987"/>
                    </a:ext>
                  </a:extLst>
                </a:gridCol>
                <a:gridCol w="658368">
                  <a:extLst>
                    <a:ext uri="{9D8B030D-6E8A-4147-A177-3AD203B41FA5}">
                      <a16:colId xmlns:a16="http://schemas.microsoft.com/office/drawing/2014/main" val="2680053205"/>
                    </a:ext>
                  </a:extLst>
                </a:gridCol>
                <a:gridCol w="658368">
                  <a:extLst>
                    <a:ext uri="{9D8B030D-6E8A-4147-A177-3AD203B41FA5}">
                      <a16:colId xmlns:a16="http://schemas.microsoft.com/office/drawing/2014/main" val="1372219341"/>
                    </a:ext>
                  </a:extLst>
                </a:gridCol>
                <a:gridCol w="658368">
                  <a:extLst>
                    <a:ext uri="{9D8B030D-6E8A-4147-A177-3AD203B41FA5}">
                      <a16:colId xmlns:a16="http://schemas.microsoft.com/office/drawing/2014/main" val="1072194609"/>
                    </a:ext>
                  </a:extLst>
                </a:gridCol>
                <a:gridCol w="658368">
                  <a:extLst>
                    <a:ext uri="{9D8B030D-6E8A-4147-A177-3AD203B41FA5}">
                      <a16:colId xmlns:a16="http://schemas.microsoft.com/office/drawing/2014/main" val="2074142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35750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- 2024-11-08 17:50:26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اشتباكات أمستردام.. إدانات دولية وإسرائيل ترسل طائرات لإجلاء مواطنيها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https://quintly-eu-image-storage.s3.amazonaws.com/0a0b000ec20fdea9e2242cb8d11779ee/6be1c607f201cd4e9a4adae0e32481e7.jpg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extLst>
                  <a:ext uri="{0D108BD9-81ED-4DB2-BD59-A6C34878D82A}">
                    <a16:rowId xmlns:a16="http://schemas.microsoft.com/office/drawing/2014/main" val="150628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- 2024-11-08 12:54:32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الشرطة الإسرائيلية "تقتحم" كنيسة تديرها فرنسا في القدس المحتلة وتعتقل عناصر من الدرك الفرنسي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https://quintly-eu-image-storage.s3.amazonaws.com/0a0b000ec20fdea9e2242cb8d11779ee/51efd2f781ff0e5b490c81cfb7cee803.jpg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1.93 %</a:t>
                      </a:r>
                    </a:p>
                  </a:txBody>
                  <a:tcPr/>
                </a:tc>
                <a:extLst>
                  <a:ext uri="{0D108BD9-81ED-4DB2-BD59-A6C34878D82A}">
                    <a16:rowId xmlns:a16="http://schemas.microsoft.com/office/drawing/2014/main" val="2624755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- 2024-11-04 15:13:27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رشق ملك وملكة إسبانيا بالطين والبيض أثناء زيارتهما للمناطق المتضررة من الفيضانات في فالنسيا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https://quintly-eu-image-storage.s3.amazonaws.com/0a0b000ec20fdea9e2242cb8d11779ee/24cd61d40026478111b007d055cf8562.jpg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2.21 %</a:t>
                      </a:r>
                    </a:p>
                  </a:txBody>
                  <a:tcPr/>
                </a:tc>
                <a:extLst>
                  <a:ext uri="{0D108BD9-81ED-4DB2-BD59-A6C34878D82A}">
                    <a16:rowId xmlns:a16="http://schemas.microsoft.com/office/drawing/2014/main" val="22818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- 2024-11-22 16:03:57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ومضات ساطعة تتساقط على مدينة دنيبرو الأوكرانية بعد أن قالت روسيا إنها أطلقت صاروخًا باليستيًا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https://quintly-eu-image-storage.s3.amazonaws.com/0a0b000ec20fdea9e2242cb8d11779ee/e1859df9c41897808eb86cf6be4e07bc.jpg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2.72 %</a:t>
                      </a:r>
                    </a:p>
                  </a:txBody>
                  <a:tcPr/>
                </a:tc>
                <a:extLst>
                  <a:ext uri="{0D108BD9-81ED-4DB2-BD59-A6C34878D82A}">
                    <a16:rowId xmlns:a16="http://schemas.microsoft.com/office/drawing/2014/main" val="2218393573"/>
                  </a:ext>
                </a:extLst>
              </a:tr>
            </a:tbl>
          </a:graphicData>
        </a:graphic>
      </p:graphicFrame>
      <p:sp>
        <p:nvSpPr>
          <p:cNvPr id="4" name="Text Placeholder 3">
            <a:extLst>
              <a:ext uri="{FF2B5EF4-FFF2-40B4-BE49-F238E27FC236}">
                <a16:creationId xmlns:a16="http://schemas.microsoft.com/office/drawing/2014/main" id="{9BA394A7-BCD5-46F6-8F40-9914F731002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543645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29399-AF27-4902-AE9D-3CA39FB01020}"/>
              </a:ext>
            </a:extLst>
          </p:cNvPr>
          <p:cNvSpPr>
            <a:spLocks noGrp="1"/>
          </p:cNvSpPr>
          <p:nvPr>
            <p:ph type="title"/>
          </p:nvPr>
        </p:nvSpPr>
        <p:spPr/>
        <p:txBody>
          <a:bodyPr/>
          <a:lstStyle/>
          <a:p>
            <a:r>
              <a:rPr lang="en-US"/>
              <a:t>Instagram Videos Table | 9 profiles - 6 of 10</a:t>
            </a:r>
          </a:p>
        </p:txBody>
      </p:sp>
      <p:graphicFrame>
        <p:nvGraphicFramePr>
          <p:cNvPr id="5" name="Table Placeholder 4">
            <a:extLst>
              <a:ext uri="{FF2B5EF4-FFF2-40B4-BE49-F238E27FC236}">
                <a16:creationId xmlns:a16="http://schemas.microsoft.com/office/drawing/2014/main" id="{A8FEBF13-AF41-46D0-86DC-7075E76385F2}"/>
              </a:ext>
            </a:extLst>
          </p:cNvPr>
          <p:cNvGraphicFramePr>
            <a:graphicFrameLocks noGrp="1"/>
          </p:cNvGraphicFramePr>
          <p:nvPr>
            <p:ph type="tbl" sz="quarter" idx="13"/>
            <p:extLst>
              <p:ext uri="{D42A27DB-BD31-4B8C-83A1-F6EECF244321}">
                <p14:modId xmlns:p14="http://schemas.microsoft.com/office/powerpoint/2010/main" val="313603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04618343"/>
                    </a:ext>
                  </a:extLst>
                </a:gridCol>
                <a:gridCol w="1645920">
                  <a:extLst>
                    <a:ext uri="{9D8B030D-6E8A-4147-A177-3AD203B41FA5}">
                      <a16:colId xmlns:a16="http://schemas.microsoft.com/office/drawing/2014/main" val="3611206484"/>
                    </a:ext>
                  </a:extLst>
                </a:gridCol>
                <a:gridCol w="658368">
                  <a:extLst>
                    <a:ext uri="{9D8B030D-6E8A-4147-A177-3AD203B41FA5}">
                      <a16:colId xmlns:a16="http://schemas.microsoft.com/office/drawing/2014/main" val="1345332817"/>
                    </a:ext>
                  </a:extLst>
                </a:gridCol>
                <a:gridCol w="658368">
                  <a:extLst>
                    <a:ext uri="{9D8B030D-6E8A-4147-A177-3AD203B41FA5}">
                      <a16:colId xmlns:a16="http://schemas.microsoft.com/office/drawing/2014/main" val="2530273721"/>
                    </a:ext>
                  </a:extLst>
                </a:gridCol>
                <a:gridCol w="658368">
                  <a:extLst>
                    <a:ext uri="{9D8B030D-6E8A-4147-A177-3AD203B41FA5}">
                      <a16:colId xmlns:a16="http://schemas.microsoft.com/office/drawing/2014/main" val="705184788"/>
                    </a:ext>
                  </a:extLst>
                </a:gridCol>
                <a:gridCol w="658368">
                  <a:extLst>
                    <a:ext uri="{9D8B030D-6E8A-4147-A177-3AD203B41FA5}">
                      <a16:colId xmlns:a16="http://schemas.microsoft.com/office/drawing/2014/main" val="483931474"/>
                    </a:ext>
                  </a:extLst>
                </a:gridCol>
                <a:gridCol w="658368">
                  <a:extLst>
                    <a:ext uri="{9D8B030D-6E8A-4147-A177-3AD203B41FA5}">
                      <a16:colId xmlns:a16="http://schemas.microsoft.com/office/drawing/2014/main" val="3569974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438613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- 2024-11-15 21:31:52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غيرت فرانس24 تردد استقبال بثها في شمال أفريقيا والشرق الأدنى والشرق الأوسط، للحصول على إشارة بث ذات جودة عالية، وتغطية جغرافية أوسع. إذا تعذر استقبال التردد الجديد للقناة، إليكم شرحا مفصلا لطريقة البحث عنها في هذا الفيديو: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https://quintly-eu-image-storage.s3.amazonaws.com/a00a62e2a530d179a788c72cca7315d7/b94ccfffc2a8f2baa55ffc94d2c5e985.jpg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53867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- 2024-11-04 05:37:08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في ولاية #بنسلفاينا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حيث يتواجد فريق فرانس 24، يعتبر خمسون بالمائة من الناخبين موضوع #الإجهاض أساسيا في اختيارهم للمرشح الذي سيصوتون له خصوصا النساء.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كيف سيؤثر الانقسام حول هذا الموضوع على التصويت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في الخامس من نوفمبر؟</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https://quintly-eu-image-storage.s3.amazonaws.com/a00a62e2a530d179a788c72cca7315d7/79588bbdad5b24548ad1464545c2a566.jpg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1.61 %</a:t>
                      </a:r>
                    </a:p>
                  </a:txBody>
                  <a:tcPr/>
                </a:tc>
                <a:extLst>
                  <a:ext uri="{0D108BD9-81ED-4DB2-BD59-A6C34878D82A}">
                    <a16:rowId xmlns:a16="http://schemas.microsoft.com/office/drawing/2014/main" val="139288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- 2024-11-14 15:09:33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بالفيديو - فيضانات جديدة مفاجئة تشل الحياة في مالقا الاسبانية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https://quintly-eu-image-storage.s3.amazonaws.com/0a0b000ec20fdea9e2242cb8d11779ee/6b88b2c562b2b841d01dc5992a83958c.jpg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3.43 %</a:t>
                      </a:r>
                    </a:p>
                  </a:txBody>
                  <a:tcPr/>
                </a:tc>
                <a:extLst>
                  <a:ext uri="{0D108BD9-81ED-4DB2-BD59-A6C34878D82A}">
                    <a16:rowId xmlns:a16="http://schemas.microsoft.com/office/drawing/2014/main" val="3966344260"/>
                  </a:ext>
                </a:extLst>
              </a:tr>
            </a:tbl>
          </a:graphicData>
        </a:graphic>
      </p:graphicFrame>
      <p:sp>
        <p:nvSpPr>
          <p:cNvPr id="4" name="Text Placeholder 3">
            <a:extLst>
              <a:ext uri="{FF2B5EF4-FFF2-40B4-BE49-F238E27FC236}">
                <a16:creationId xmlns:a16="http://schemas.microsoft.com/office/drawing/2014/main" id="{1A2D9887-9010-4CE2-8B2C-4B043E97D5D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581632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AB089-B409-441E-846A-9ED047609024}"/>
              </a:ext>
            </a:extLst>
          </p:cNvPr>
          <p:cNvSpPr>
            <a:spLocks noGrp="1"/>
          </p:cNvSpPr>
          <p:nvPr>
            <p:ph type="title"/>
          </p:nvPr>
        </p:nvSpPr>
        <p:spPr/>
        <p:txBody>
          <a:bodyPr/>
          <a:lstStyle/>
          <a:p>
            <a:r>
              <a:rPr lang="en-US"/>
              <a:t>Instagram Videos Table | 9 profiles - 7 of 10</a:t>
            </a:r>
          </a:p>
        </p:txBody>
      </p:sp>
      <p:graphicFrame>
        <p:nvGraphicFramePr>
          <p:cNvPr id="5" name="Table Placeholder 4">
            <a:extLst>
              <a:ext uri="{FF2B5EF4-FFF2-40B4-BE49-F238E27FC236}">
                <a16:creationId xmlns:a16="http://schemas.microsoft.com/office/drawing/2014/main" id="{64DA8857-E4E7-45BE-93B3-47E7628CF0B5}"/>
              </a:ext>
            </a:extLst>
          </p:cNvPr>
          <p:cNvGraphicFramePr>
            <a:graphicFrameLocks noGrp="1"/>
          </p:cNvGraphicFramePr>
          <p:nvPr>
            <p:ph type="tbl" sz="quarter" idx="13"/>
            <p:extLst>
              <p:ext uri="{D42A27DB-BD31-4B8C-83A1-F6EECF244321}">
                <p14:modId xmlns:p14="http://schemas.microsoft.com/office/powerpoint/2010/main" val="880547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79520010"/>
                    </a:ext>
                  </a:extLst>
                </a:gridCol>
                <a:gridCol w="1645920">
                  <a:extLst>
                    <a:ext uri="{9D8B030D-6E8A-4147-A177-3AD203B41FA5}">
                      <a16:colId xmlns:a16="http://schemas.microsoft.com/office/drawing/2014/main" val="2503288269"/>
                    </a:ext>
                  </a:extLst>
                </a:gridCol>
                <a:gridCol w="658368">
                  <a:extLst>
                    <a:ext uri="{9D8B030D-6E8A-4147-A177-3AD203B41FA5}">
                      <a16:colId xmlns:a16="http://schemas.microsoft.com/office/drawing/2014/main" val="1349749400"/>
                    </a:ext>
                  </a:extLst>
                </a:gridCol>
                <a:gridCol w="658368">
                  <a:extLst>
                    <a:ext uri="{9D8B030D-6E8A-4147-A177-3AD203B41FA5}">
                      <a16:colId xmlns:a16="http://schemas.microsoft.com/office/drawing/2014/main" val="3231136995"/>
                    </a:ext>
                  </a:extLst>
                </a:gridCol>
                <a:gridCol w="658368">
                  <a:extLst>
                    <a:ext uri="{9D8B030D-6E8A-4147-A177-3AD203B41FA5}">
                      <a16:colId xmlns:a16="http://schemas.microsoft.com/office/drawing/2014/main" val="2245670423"/>
                    </a:ext>
                  </a:extLst>
                </a:gridCol>
                <a:gridCol w="658368">
                  <a:extLst>
                    <a:ext uri="{9D8B030D-6E8A-4147-A177-3AD203B41FA5}">
                      <a16:colId xmlns:a16="http://schemas.microsoft.com/office/drawing/2014/main" val="4253830426"/>
                    </a:ext>
                  </a:extLst>
                </a:gridCol>
                <a:gridCol w="658368">
                  <a:extLst>
                    <a:ext uri="{9D8B030D-6E8A-4147-A177-3AD203B41FA5}">
                      <a16:colId xmlns:a16="http://schemas.microsoft.com/office/drawing/2014/main" val="1638213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02568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- 2024-11-05 17:57:29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فاز الكاتب الجزائري الفرنسي كمال داود بجائزة غونكور عن روايته "الحوريات" التي جرت أحداثها في في الجزائر في فترة العشرية السوداء مابين عام 1992و2002.
لم تطرح روايته "الحوريات" الصادرة عن دار "غاليمار" والتي حاز الجائزة عنها، للبيع في الجزائر، ولم تُترجم بعد إلى اللغة العربية.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https://quintly-eu-image-storage.s3.amazonaws.com/a00a62e2a530d179a788c72cca7315d7/5566daf2966898746c499550ad65b2ba.jpg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2.11 %</a:t>
                      </a:r>
                    </a:p>
                  </a:txBody>
                  <a:tcPr/>
                </a:tc>
                <a:extLst>
                  <a:ext uri="{0D108BD9-81ED-4DB2-BD59-A6C34878D82A}">
                    <a16:rowId xmlns:a16="http://schemas.microsoft.com/office/drawing/2014/main" val="104003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- 2024-11-02 00:50:55</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سيكون تصويت الناخبين الأمريكيين الشباب حاسما خلال الانتخابات الرئاسية في الخامس من نوفمبر.
ومن المرتقب أن تكون النتائج جد متقاربة.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عبر أي وسائل يتابع الشباب الأمريكي الحملات الانتخابية؟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وكيف يطلعون على الأخبار حول المرشحين وسياساتهم؟
فريق فرانس 24 حط الرحال في ولاية #بنسلفينيا لينقل لكم صوت الشباب الأمريكي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https://quintly-eu-image-storage.s3.amazonaws.com/a00a62e2a530d179a788c72cca7315d7/39fefd330d921b6f794e6d21bdf9e0e8.jpg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1.59 %</a:t>
                      </a:r>
                    </a:p>
                  </a:txBody>
                  <a:tcPr/>
                </a:tc>
                <a:extLst>
                  <a:ext uri="{0D108BD9-81ED-4DB2-BD59-A6C34878D82A}">
                    <a16:rowId xmlns:a16="http://schemas.microsoft.com/office/drawing/2014/main" val="4055646456"/>
                  </a:ext>
                </a:extLst>
              </a:tr>
            </a:tbl>
          </a:graphicData>
        </a:graphic>
      </p:graphicFrame>
      <p:sp>
        <p:nvSpPr>
          <p:cNvPr id="4" name="Text Placeholder 3">
            <a:extLst>
              <a:ext uri="{FF2B5EF4-FFF2-40B4-BE49-F238E27FC236}">
                <a16:creationId xmlns:a16="http://schemas.microsoft.com/office/drawing/2014/main" id="{8156D2D1-054F-434C-9419-6B635C1D2C62}"/>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6990501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C806-26AB-43A2-A253-E5021CBE8B6B}"/>
              </a:ext>
            </a:extLst>
          </p:cNvPr>
          <p:cNvSpPr>
            <a:spLocks noGrp="1"/>
          </p:cNvSpPr>
          <p:nvPr>
            <p:ph type="title"/>
          </p:nvPr>
        </p:nvSpPr>
        <p:spPr/>
        <p:txBody>
          <a:bodyPr/>
          <a:lstStyle/>
          <a:p>
            <a:r>
              <a:rPr lang="en-US"/>
              <a:t>Instagram Videos Table | 9 profiles - 8 of 10</a:t>
            </a:r>
          </a:p>
        </p:txBody>
      </p:sp>
      <p:graphicFrame>
        <p:nvGraphicFramePr>
          <p:cNvPr id="5" name="Table Placeholder 4">
            <a:extLst>
              <a:ext uri="{FF2B5EF4-FFF2-40B4-BE49-F238E27FC236}">
                <a16:creationId xmlns:a16="http://schemas.microsoft.com/office/drawing/2014/main" id="{BA3BD6C3-7248-43A2-9AEB-5A171ED627D0}"/>
              </a:ext>
            </a:extLst>
          </p:cNvPr>
          <p:cNvGraphicFramePr>
            <a:graphicFrameLocks noGrp="1"/>
          </p:cNvGraphicFramePr>
          <p:nvPr>
            <p:ph type="tbl" sz="quarter" idx="13"/>
            <p:extLst>
              <p:ext uri="{D42A27DB-BD31-4B8C-83A1-F6EECF244321}">
                <p14:modId xmlns:p14="http://schemas.microsoft.com/office/powerpoint/2010/main" val="4257068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88103012"/>
                    </a:ext>
                  </a:extLst>
                </a:gridCol>
                <a:gridCol w="1645920">
                  <a:extLst>
                    <a:ext uri="{9D8B030D-6E8A-4147-A177-3AD203B41FA5}">
                      <a16:colId xmlns:a16="http://schemas.microsoft.com/office/drawing/2014/main" val="2401984136"/>
                    </a:ext>
                  </a:extLst>
                </a:gridCol>
                <a:gridCol w="658368">
                  <a:extLst>
                    <a:ext uri="{9D8B030D-6E8A-4147-A177-3AD203B41FA5}">
                      <a16:colId xmlns:a16="http://schemas.microsoft.com/office/drawing/2014/main" val="2042933975"/>
                    </a:ext>
                  </a:extLst>
                </a:gridCol>
                <a:gridCol w="658368">
                  <a:extLst>
                    <a:ext uri="{9D8B030D-6E8A-4147-A177-3AD203B41FA5}">
                      <a16:colId xmlns:a16="http://schemas.microsoft.com/office/drawing/2014/main" val="2312519067"/>
                    </a:ext>
                  </a:extLst>
                </a:gridCol>
                <a:gridCol w="658368">
                  <a:extLst>
                    <a:ext uri="{9D8B030D-6E8A-4147-A177-3AD203B41FA5}">
                      <a16:colId xmlns:a16="http://schemas.microsoft.com/office/drawing/2014/main" val="2646962896"/>
                    </a:ext>
                  </a:extLst>
                </a:gridCol>
                <a:gridCol w="658368">
                  <a:extLst>
                    <a:ext uri="{9D8B030D-6E8A-4147-A177-3AD203B41FA5}">
                      <a16:colId xmlns:a16="http://schemas.microsoft.com/office/drawing/2014/main" val="3765395122"/>
                    </a:ext>
                  </a:extLst>
                </a:gridCol>
                <a:gridCol w="658368">
                  <a:extLst>
                    <a:ext uri="{9D8B030D-6E8A-4147-A177-3AD203B41FA5}">
                      <a16:colId xmlns:a16="http://schemas.microsoft.com/office/drawing/2014/main" val="4193986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754445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- 2024-11-04 17:31:32</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تعمل دينا ستة أيام في الأسبوع من أجل الديمقراطيين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تشارلز من جانبه يساند #ترامب منذ 2016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فريق فرانس24 في #بنسلفانيا رافق شبابا منخرطين مائة بالمائة في الحملة الانتخابية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دونالد_ترامب #كامالا_هاريس #الولايات_المتحدة #الانتخابات_الرئاسية_الأمريكية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https://quintly-eu-image-storage.s3.amazonaws.com/a00a62e2a530d179a788c72cca7315d7/e7217541ab5f7055d86cca156f78a216.jpg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1.41 %</a:t>
                      </a:r>
                    </a:p>
                  </a:txBody>
                  <a:tcPr/>
                </a:tc>
                <a:extLst>
                  <a:ext uri="{0D108BD9-81ED-4DB2-BD59-A6C34878D82A}">
                    <a16:rowId xmlns:a16="http://schemas.microsoft.com/office/drawing/2014/main" val="2758150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- 2024-11-06 02:13:32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بعد حملة مكثفة مليئة بالتقلبات والمنعطفات، يتوجه الناخبون الأمريكيون إلى صناديق الاقتراع يوم الثلاثاء 5 نوفمبر للاختيار بين الديمقراطية #كامالا_هاريس والجمهوري #دونالد_ترامب.
كيف يمكن أن تؤثر #الانتخابات_الأمريكية على حروب #الشرق_الأوسط؟</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https://quintly-eu-image-storage.s3.amazonaws.com/a00a62e2a530d179a788c72cca7315d7/2fba5cd1f25b1c8b507df8b698fdf03a.jpg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extLst>
                  <a:ext uri="{0D108BD9-81ED-4DB2-BD59-A6C34878D82A}">
                    <a16:rowId xmlns:a16="http://schemas.microsoft.com/office/drawing/2014/main" val="3125164240"/>
                  </a:ext>
                </a:extLst>
              </a:tr>
            </a:tbl>
          </a:graphicData>
        </a:graphic>
      </p:graphicFrame>
      <p:sp>
        <p:nvSpPr>
          <p:cNvPr id="4" name="Text Placeholder 3">
            <a:extLst>
              <a:ext uri="{FF2B5EF4-FFF2-40B4-BE49-F238E27FC236}">
                <a16:creationId xmlns:a16="http://schemas.microsoft.com/office/drawing/2014/main" id="{024E68A8-CB2E-4176-9F9F-08265DC4FAF4}"/>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678722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D72D-5FD0-4D2E-8332-9CF59A96E835}"/>
              </a:ext>
            </a:extLst>
          </p:cNvPr>
          <p:cNvSpPr>
            <a:spLocks noGrp="1"/>
          </p:cNvSpPr>
          <p:nvPr>
            <p:ph type="title"/>
          </p:nvPr>
        </p:nvSpPr>
        <p:spPr/>
        <p:txBody>
          <a:bodyPr/>
          <a:lstStyle/>
          <a:p>
            <a:r>
              <a:rPr lang="en-US"/>
              <a:t>Instagram Videos Table | 9 profiles - 9 of 10</a:t>
            </a:r>
          </a:p>
        </p:txBody>
      </p:sp>
      <p:graphicFrame>
        <p:nvGraphicFramePr>
          <p:cNvPr id="5" name="Table Placeholder 4">
            <a:extLst>
              <a:ext uri="{FF2B5EF4-FFF2-40B4-BE49-F238E27FC236}">
                <a16:creationId xmlns:a16="http://schemas.microsoft.com/office/drawing/2014/main" id="{5360CC3A-7647-480E-8039-2FF5229D650B}"/>
              </a:ext>
            </a:extLst>
          </p:cNvPr>
          <p:cNvGraphicFramePr>
            <a:graphicFrameLocks noGrp="1"/>
          </p:cNvGraphicFramePr>
          <p:nvPr>
            <p:ph type="tbl" sz="quarter" idx="13"/>
            <p:extLst>
              <p:ext uri="{D42A27DB-BD31-4B8C-83A1-F6EECF244321}">
                <p14:modId xmlns:p14="http://schemas.microsoft.com/office/powerpoint/2010/main" val="3071610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6735438"/>
                    </a:ext>
                  </a:extLst>
                </a:gridCol>
                <a:gridCol w="1645920">
                  <a:extLst>
                    <a:ext uri="{9D8B030D-6E8A-4147-A177-3AD203B41FA5}">
                      <a16:colId xmlns:a16="http://schemas.microsoft.com/office/drawing/2014/main" val="178057287"/>
                    </a:ext>
                  </a:extLst>
                </a:gridCol>
                <a:gridCol w="658368">
                  <a:extLst>
                    <a:ext uri="{9D8B030D-6E8A-4147-A177-3AD203B41FA5}">
                      <a16:colId xmlns:a16="http://schemas.microsoft.com/office/drawing/2014/main" val="2139674770"/>
                    </a:ext>
                  </a:extLst>
                </a:gridCol>
                <a:gridCol w="658368">
                  <a:extLst>
                    <a:ext uri="{9D8B030D-6E8A-4147-A177-3AD203B41FA5}">
                      <a16:colId xmlns:a16="http://schemas.microsoft.com/office/drawing/2014/main" val="3572933309"/>
                    </a:ext>
                  </a:extLst>
                </a:gridCol>
                <a:gridCol w="658368">
                  <a:extLst>
                    <a:ext uri="{9D8B030D-6E8A-4147-A177-3AD203B41FA5}">
                      <a16:colId xmlns:a16="http://schemas.microsoft.com/office/drawing/2014/main" val="3492844375"/>
                    </a:ext>
                  </a:extLst>
                </a:gridCol>
                <a:gridCol w="658368">
                  <a:extLst>
                    <a:ext uri="{9D8B030D-6E8A-4147-A177-3AD203B41FA5}">
                      <a16:colId xmlns:a16="http://schemas.microsoft.com/office/drawing/2014/main" val="1325434271"/>
                    </a:ext>
                  </a:extLst>
                </a:gridCol>
                <a:gridCol w="658368">
                  <a:extLst>
                    <a:ext uri="{9D8B030D-6E8A-4147-A177-3AD203B41FA5}">
                      <a16:colId xmlns:a16="http://schemas.microsoft.com/office/drawing/2014/main" val="3839424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92097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- 2024-11-02 16:01:13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يصوت الأمريكيون في 5 نوفمبر/تشرين الثاني 2024 لانتخاب رئيس جديد للبلاد خلفا لجو بايدن المنتهية ولايته والذي أعلن انسحابه من السباق نحو البيت الأبيض، تاركا المكان لنائبته كامالا هاريس.
بعثت هاريس نفسا جديدا في حملة الحزب الديمقراطي الذي رشحها رسميا لتواجه منافسها الجمهوري دونالد ترامب.
من جهته لا يزال الرئيس السابق يراهن على الشعبية التي يحظى بها لدى قاعدته الانتخابية التي تستمر في دعمه على الرغم من خضوعه لملاحقات قضائية.
تابعوا على فرانس24 آخر الأخبار، تحليلاتنا وتقاريرنا، حول الانتخابات الرئاسية الأمريكية.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https://quintly-eu-image-storage.s3.amazonaws.com/a00a62e2a530d179a788c72cca7315d7/6b157bba03d85b07dfb6def76033ae99.jpg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120162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- 2024-11-05 10:49:39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الانتخابات الرئاسية الأمريكية 2024
تابعوا على فرانس24 السهرة الانتخابية يوم الثلاثاء 5 نوفمبر ابتداء من الساعة 8:00 مساء (بتوقيت باريس)
#الانتخابات_الأمريكية2024 #كامالا_هاريس 
#دونالد_ترامب #الانتخابات_الأميركية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https://quintly-eu-image-storage.s3.amazonaws.com/a00a62e2a530d179a788c72cca7315d7/1ba3188c10361035b33de606c7099921.jpg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1.52 %</a:t>
                      </a:r>
                    </a:p>
                  </a:txBody>
                  <a:tcPr/>
                </a:tc>
                <a:extLst>
                  <a:ext uri="{0D108BD9-81ED-4DB2-BD59-A6C34878D82A}">
                    <a16:rowId xmlns:a16="http://schemas.microsoft.com/office/drawing/2014/main" val="179447151"/>
                  </a:ext>
                </a:extLst>
              </a:tr>
            </a:tbl>
          </a:graphicData>
        </a:graphic>
      </p:graphicFrame>
      <p:sp>
        <p:nvSpPr>
          <p:cNvPr id="4" name="Text Placeholder 3">
            <a:extLst>
              <a:ext uri="{FF2B5EF4-FFF2-40B4-BE49-F238E27FC236}">
                <a16:creationId xmlns:a16="http://schemas.microsoft.com/office/drawing/2014/main" id="{8619C575-9A55-47DA-95FA-44A146A2A7D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003406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BFF9C-70B3-46A4-9373-5493A6C26327}"/>
              </a:ext>
            </a:extLst>
          </p:cNvPr>
          <p:cNvSpPr>
            <a:spLocks noGrp="1"/>
          </p:cNvSpPr>
          <p:nvPr>
            <p:ph type="title"/>
          </p:nvPr>
        </p:nvSpPr>
        <p:spPr/>
        <p:txBody>
          <a:bodyPr/>
          <a:lstStyle/>
          <a:p>
            <a:r>
              <a:rPr lang="en-US"/>
              <a:t>Instagram Videos Table | 9 profiles - 10 of 10</a:t>
            </a:r>
          </a:p>
        </p:txBody>
      </p:sp>
      <p:graphicFrame>
        <p:nvGraphicFramePr>
          <p:cNvPr id="5" name="Table Placeholder 4">
            <a:extLst>
              <a:ext uri="{FF2B5EF4-FFF2-40B4-BE49-F238E27FC236}">
                <a16:creationId xmlns:a16="http://schemas.microsoft.com/office/drawing/2014/main" id="{F7D51810-B038-462E-B2F4-6D3DE5C340DF}"/>
              </a:ext>
            </a:extLst>
          </p:cNvPr>
          <p:cNvGraphicFramePr>
            <a:graphicFrameLocks noGrp="1"/>
          </p:cNvGraphicFramePr>
          <p:nvPr>
            <p:ph type="tbl" sz="quarter" idx="13"/>
            <p:extLst>
              <p:ext uri="{D42A27DB-BD31-4B8C-83A1-F6EECF244321}">
                <p14:modId xmlns:p14="http://schemas.microsoft.com/office/powerpoint/2010/main" val="188575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00966256"/>
                    </a:ext>
                  </a:extLst>
                </a:gridCol>
                <a:gridCol w="1645920">
                  <a:extLst>
                    <a:ext uri="{9D8B030D-6E8A-4147-A177-3AD203B41FA5}">
                      <a16:colId xmlns:a16="http://schemas.microsoft.com/office/drawing/2014/main" val="957338238"/>
                    </a:ext>
                  </a:extLst>
                </a:gridCol>
                <a:gridCol w="658368">
                  <a:extLst>
                    <a:ext uri="{9D8B030D-6E8A-4147-A177-3AD203B41FA5}">
                      <a16:colId xmlns:a16="http://schemas.microsoft.com/office/drawing/2014/main" val="3527937567"/>
                    </a:ext>
                  </a:extLst>
                </a:gridCol>
                <a:gridCol w="658368">
                  <a:extLst>
                    <a:ext uri="{9D8B030D-6E8A-4147-A177-3AD203B41FA5}">
                      <a16:colId xmlns:a16="http://schemas.microsoft.com/office/drawing/2014/main" val="617929962"/>
                    </a:ext>
                  </a:extLst>
                </a:gridCol>
                <a:gridCol w="658368">
                  <a:extLst>
                    <a:ext uri="{9D8B030D-6E8A-4147-A177-3AD203B41FA5}">
                      <a16:colId xmlns:a16="http://schemas.microsoft.com/office/drawing/2014/main" val="3321901106"/>
                    </a:ext>
                  </a:extLst>
                </a:gridCol>
                <a:gridCol w="658368">
                  <a:extLst>
                    <a:ext uri="{9D8B030D-6E8A-4147-A177-3AD203B41FA5}">
                      <a16:colId xmlns:a16="http://schemas.microsoft.com/office/drawing/2014/main" val="3552582794"/>
                    </a:ext>
                  </a:extLst>
                </a:gridCol>
                <a:gridCol w="658368">
                  <a:extLst>
                    <a:ext uri="{9D8B030D-6E8A-4147-A177-3AD203B41FA5}">
                      <a16:colId xmlns:a16="http://schemas.microsoft.com/office/drawing/2014/main" val="3154357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808449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- 2024-11-04 20:27:02</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يأمل العديد من الديمقراطيين الشباب الذين يعتزمون التصويت لكامالا #هاريس في إظهارها المزيد من الالتزام لحل النزاع في #الشرق_الأوسط. هذا الأمر قد يعرضها لخسارة العديد من الأصوات.
فريق فرانس 24 في #بنسلفانيا قابل ناخبين شباب في #فيلادلفيا وأعد التقرير التالي
@</a:t>
                      </a:r>
                      <a:r>
                        <a:rPr kumimoji="0" lang="en-US" sz="1000" b="0" i="0" u="none" strike="noStrike" kern="1200" cap="none" spc="0" normalizeH="0" baseline="0" noProof="0">
                          <a:ln>
                            <a:noFill/>
                          </a:ln>
                          <a:solidFill>
                            <a:prstClr val="black"/>
                          </a:solidFill>
                          <a:effectLst/>
                          <a:uLnTx/>
                          <a:uFillTx/>
                          <a:latin typeface="Calibri"/>
                          <a:ea typeface="+mn-ea"/>
                          <a:cs typeface="+mn-cs"/>
                        </a:rPr>
                        <a:t>aurelia_abdelbost @katrine.lyngso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وزينب العمري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https://quintly-eu-image-storage.s3.amazonaws.com/a00a62e2a530d179a788c72cca7315d7/a6b19d31e1e97c1726826ea3c64e6724.jpg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771382925"/>
                  </a:ext>
                </a:extLst>
              </a:tr>
            </a:tbl>
          </a:graphicData>
        </a:graphic>
      </p:graphicFrame>
      <p:sp>
        <p:nvSpPr>
          <p:cNvPr id="4" name="Text Placeholder 3">
            <a:extLst>
              <a:ext uri="{FF2B5EF4-FFF2-40B4-BE49-F238E27FC236}">
                <a16:creationId xmlns:a16="http://schemas.microsoft.com/office/drawing/2014/main" id="{D31C0AD8-0D17-4426-963E-9BBCF351EF3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3552549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7FB70-5659-4E9A-8888-EF45F727BBCF}"/>
              </a:ext>
            </a:extLst>
          </p:cNvPr>
          <p:cNvSpPr>
            <a:spLocks noGrp="1"/>
          </p:cNvSpPr>
          <p:nvPr>
            <p:ph type="title"/>
          </p:nvPr>
        </p:nvSpPr>
        <p:spPr/>
        <p:txBody>
          <a:bodyPr/>
          <a:lstStyle/>
          <a:p>
            <a:r>
              <a:rPr lang="en-US"/>
              <a:t>Overall All Videos Table | 9 profiles - 1 of 4</a:t>
            </a:r>
          </a:p>
        </p:txBody>
      </p:sp>
      <p:graphicFrame>
        <p:nvGraphicFramePr>
          <p:cNvPr id="5" name="Table Placeholder 4">
            <a:extLst>
              <a:ext uri="{FF2B5EF4-FFF2-40B4-BE49-F238E27FC236}">
                <a16:creationId xmlns:a16="http://schemas.microsoft.com/office/drawing/2014/main" id="{F294BDAA-B217-4F6B-9EE1-E182659652EC}"/>
              </a:ext>
            </a:extLst>
          </p:cNvPr>
          <p:cNvGraphicFramePr>
            <a:graphicFrameLocks noGrp="1"/>
          </p:cNvGraphicFramePr>
          <p:nvPr>
            <p:ph type="tbl" sz="quarter" idx="13"/>
            <p:extLst>
              <p:ext uri="{D42A27DB-BD31-4B8C-83A1-F6EECF244321}">
                <p14:modId xmlns:p14="http://schemas.microsoft.com/office/powerpoint/2010/main" val="3917533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361688">
                  <a:extLst>
                    <a:ext uri="{9D8B030D-6E8A-4147-A177-3AD203B41FA5}">
                      <a16:colId xmlns:a16="http://schemas.microsoft.com/office/drawing/2014/main" val="2978197075"/>
                    </a:ext>
                  </a:extLst>
                </a:gridCol>
                <a:gridCol w="2468880">
                  <a:extLst>
                    <a:ext uri="{9D8B030D-6E8A-4147-A177-3AD203B41FA5}">
                      <a16:colId xmlns:a16="http://schemas.microsoft.com/office/drawing/2014/main" val="788032462"/>
                    </a:ext>
                  </a:extLst>
                </a:gridCol>
                <a:gridCol w="1316736">
                  <a:extLst>
                    <a:ext uri="{9D8B030D-6E8A-4147-A177-3AD203B41FA5}">
                      <a16:colId xmlns:a16="http://schemas.microsoft.com/office/drawing/2014/main" val="4173252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67138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- 2024-11-27 13:45:02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العودة إلى مدن جنوب لبنان بعد إعلان الهدنة مع إسرائيل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https://quintly-eu-image-storage.s3.amazonaws.com/1d30f5314177cd5c7f53c13c27c01236/9ed925094cdb6f3e5c75171acf23fd07.jpg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5149054</a:t>
                      </a:r>
                    </a:p>
                  </a:txBody>
                  <a:tcPr/>
                </a:tc>
                <a:extLst>
                  <a:ext uri="{0D108BD9-81ED-4DB2-BD59-A6C34878D82A}">
                    <a16:rowId xmlns:a16="http://schemas.microsoft.com/office/drawing/2014/main" val="39473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- 2024-11-07 18:17:21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الشرطة الإسرائيلية "تقتحم" كنيسة تديرها فرنسا في القدس المحتلة وتعتقل عناصر من الدرك الفرنسي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https://quintly-eu-image-storage.s3.amazonaws.com/2c38562fdc4a316406f1e2dda3e83e27/18827ebc39fed607cfc348a493d6c895.jpg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2710754</a:t>
                      </a:r>
                    </a:p>
                  </a:txBody>
                  <a:tcPr/>
                </a:tc>
                <a:extLst>
                  <a:ext uri="{0D108BD9-81ED-4DB2-BD59-A6C34878D82A}">
                    <a16:rowId xmlns:a16="http://schemas.microsoft.com/office/drawing/2014/main" val="202940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- 2024-11-11 22:54:15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https://quintly-eu-image-storage.s3.amazonaws.com/1d30f5314177cd5c7f53c13c27c01236/0c5f5bb46fdaf7991abf5537c54cc4ab.jpg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2671360</a:t>
                      </a:r>
                    </a:p>
                  </a:txBody>
                  <a:tcPr/>
                </a:tc>
                <a:extLst>
                  <a:ext uri="{0D108BD9-81ED-4DB2-BD59-A6C34878D82A}">
                    <a16:rowId xmlns:a16="http://schemas.microsoft.com/office/drawing/2014/main" val="891522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- 2024-11-04 15:11:35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https://quintly-eu-image-storage.s3.amazonaws.com/2c38562fdc4a316406f1e2dda3e83e27/dde2c1e05c1bd182978e0f3486ea35f8.jpg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2480742</a:t>
                      </a:r>
                    </a:p>
                  </a:txBody>
                  <a:tcPr/>
                </a:tc>
                <a:extLst>
                  <a:ext uri="{0D108BD9-81ED-4DB2-BD59-A6C34878D82A}">
                    <a16:rowId xmlns:a16="http://schemas.microsoft.com/office/drawing/2014/main" val="240599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- 2024-11-07 15:35:01</a:t>
                      </a:r>
                      <a:r>
                        <a:rPr kumimoji="0" lang="en-US" sz="1000" b="0" i="0" u="none" strike="noStrike" kern="1200" cap="none" spc="0" normalizeH="0" baseline="0" noProof="0">
                          <a:ln>
                            <a:noFill/>
                          </a:ln>
                          <a:solidFill>
                            <a:prstClr val="black"/>
                          </a:solidFill>
                          <a:effectLst/>
                          <a:uLnTx/>
                          <a:uFillTx/>
                          <a:latin typeface="Calibri"/>
                          <a:ea typeface="+mn-ea"/>
                          <a:cs typeface="+mn-cs"/>
                        </a:rPr>
                        <a:t>
 200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عاملة أجنبية من سيراليون دون مأوى بسبب الحرب الإسرائيلية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https://quintly-eu-image-storage.s3.amazonaws.com/1d30f5314177cd5c7f53c13c27c01236/d9d8e57ea3bc111fcf14adcfab382c6f.jpg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2111140</a:t>
                      </a:r>
                    </a:p>
                  </a:txBody>
                  <a:tcPr/>
                </a:tc>
                <a:extLst>
                  <a:ext uri="{0D108BD9-81ED-4DB2-BD59-A6C34878D82A}">
                    <a16:rowId xmlns:a16="http://schemas.microsoft.com/office/drawing/2014/main" val="3784199997"/>
                  </a:ext>
                </a:extLst>
              </a:tr>
            </a:tbl>
          </a:graphicData>
        </a:graphic>
      </p:graphicFrame>
      <p:sp>
        <p:nvSpPr>
          <p:cNvPr id="4" name="Text Placeholder 3">
            <a:extLst>
              <a:ext uri="{FF2B5EF4-FFF2-40B4-BE49-F238E27FC236}">
                <a16:creationId xmlns:a16="http://schemas.microsoft.com/office/drawing/2014/main" id="{58D60038-98C7-45C0-BCBE-4AC00626446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543074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1B7DE-9AF7-4E6D-8837-B59FCC21984E}"/>
              </a:ext>
            </a:extLst>
          </p:cNvPr>
          <p:cNvSpPr>
            <a:spLocks noGrp="1"/>
          </p:cNvSpPr>
          <p:nvPr>
            <p:ph type="title"/>
          </p:nvPr>
        </p:nvSpPr>
        <p:spPr/>
        <p:txBody>
          <a:bodyPr/>
          <a:lstStyle/>
          <a:p>
            <a:r>
              <a:rPr lang="en-US"/>
              <a:t>Overall All Videos Table | 9 profiles - 2 of 4</a:t>
            </a:r>
          </a:p>
        </p:txBody>
      </p:sp>
      <p:graphicFrame>
        <p:nvGraphicFramePr>
          <p:cNvPr id="5" name="Table Placeholder 4">
            <a:extLst>
              <a:ext uri="{FF2B5EF4-FFF2-40B4-BE49-F238E27FC236}">
                <a16:creationId xmlns:a16="http://schemas.microsoft.com/office/drawing/2014/main" id="{5D6F3C16-B7C1-440E-8A5D-E509A4DAE9D4}"/>
              </a:ext>
            </a:extLst>
          </p:cNvPr>
          <p:cNvGraphicFramePr>
            <a:graphicFrameLocks noGrp="1"/>
          </p:cNvGraphicFramePr>
          <p:nvPr>
            <p:ph type="tbl" sz="quarter" idx="13"/>
            <p:extLst>
              <p:ext uri="{D42A27DB-BD31-4B8C-83A1-F6EECF244321}">
                <p14:modId xmlns:p14="http://schemas.microsoft.com/office/powerpoint/2010/main" val="2085928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361688">
                  <a:extLst>
                    <a:ext uri="{9D8B030D-6E8A-4147-A177-3AD203B41FA5}">
                      <a16:colId xmlns:a16="http://schemas.microsoft.com/office/drawing/2014/main" val="215735942"/>
                    </a:ext>
                  </a:extLst>
                </a:gridCol>
                <a:gridCol w="2468880">
                  <a:extLst>
                    <a:ext uri="{9D8B030D-6E8A-4147-A177-3AD203B41FA5}">
                      <a16:colId xmlns:a16="http://schemas.microsoft.com/office/drawing/2014/main" val="3212799152"/>
                    </a:ext>
                  </a:extLst>
                </a:gridCol>
                <a:gridCol w="1316736">
                  <a:extLst>
                    <a:ext uri="{9D8B030D-6E8A-4147-A177-3AD203B41FA5}">
                      <a16:colId xmlns:a16="http://schemas.microsoft.com/office/drawing/2014/main" val="242233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4510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- 2024-11-14 15:07:50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https://quintly-eu-image-storage.s3.amazonaws.com/2c38562fdc4a316406f1e2dda3e83e27/35edb9f2255c941ca58f0bd2e9f38a92.jpg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2071933</a:t>
                      </a:r>
                    </a:p>
                  </a:txBody>
                  <a:tcPr/>
                </a:tc>
                <a:extLst>
                  <a:ext uri="{0D108BD9-81ED-4DB2-BD59-A6C34878D82A}">
                    <a16:rowId xmlns:a16="http://schemas.microsoft.com/office/drawing/2014/main" val="369375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- 2024-11-25 15:40:51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كيف تدافعين عن نفسك في حالة إعتداء جسدي مع بطلة العالم في الفنون القتالية المختلطة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https://quintly-eu-image-storage.s3.amazonaws.com/2c38562fdc4a316406f1e2dda3e83e27/8abd80a9e1289deb706043aca32f9db2.jpg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1407847</a:t>
                      </a:r>
                    </a:p>
                  </a:txBody>
                  <a:tcPr/>
                </a:tc>
                <a:extLst>
                  <a:ext uri="{0D108BD9-81ED-4DB2-BD59-A6C34878D82A}">
                    <a16:rowId xmlns:a16="http://schemas.microsoft.com/office/drawing/2014/main" val="128866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- 2024-11-22 15:57:44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https://quintly-eu-image-storage.s3.amazonaws.com/2c38562fdc4a316406f1e2dda3e83e27/2ca2690c647b1b09fd41f47c7fd5d9c5.jpg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1345666</a:t>
                      </a:r>
                    </a:p>
                  </a:txBody>
                  <a:tcPr/>
                </a:tc>
                <a:extLst>
                  <a:ext uri="{0D108BD9-81ED-4DB2-BD59-A6C34878D82A}">
                    <a16:rowId xmlns:a16="http://schemas.microsoft.com/office/drawing/2014/main" val="2927426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- 2024-11-19 16:48:23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https://quintly-eu-image-storage.s3.amazonaws.com/2c38562fdc4a316406f1e2dda3e83e27/7dc362ac67b44eb5dcf7195bbb711129.jpg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743042</a:t>
                      </a:r>
                    </a:p>
                  </a:txBody>
                  <a:tcPr/>
                </a:tc>
                <a:extLst>
                  <a:ext uri="{0D108BD9-81ED-4DB2-BD59-A6C34878D82A}">
                    <a16:rowId xmlns:a16="http://schemas.microsoft.com/office/drawing/2014/main" val="363579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- 2024-11-12 17:05:18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https://quintly-eu-image-storage.s3.amazonaws.com/2c38562fdc4a316406f1e2dda3e83e27/00ab829e2d73300db37a115a7b8711ba.jpg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597853</a:t>
                      </a:r>
                    </a:p>
                  </a:txBody>
                  <a:tcPr/>
                </a:tc>
                <a:extLst>
                  <a:ext uri="{0D108BD9-81ED-4DB2-BD59-A6C34878D82A}">
                    <a16:rowId xmlns:a16="http://schemas.microsoft.com/office/drawing/2014/main" val="178833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14:21:29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السلطات الأمريكية في حالة تأهب بسبب نسل خروف عملاق استنسخه مربي مواشي أمريكي  بشكل غير قانوني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https://i.ytimg.com/vi/FoKEYWXu5G0/hqdefault.jpg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470354</a:t>
                      </a:r>
                    </a:p>
                  </a:txBody>
                  <a:tcPr/>
                </a:tc>
                <a:extLst>
                  <a:ext uri="{0D108BD9-81ED-4DB2-BD59-A6C34878D82A}">
                    <a16:rowId xmlns:a16="http://schemas.microsoft.com/office/drawing/2014/main" val="256385019"/>
                  </a:ext>
                </a:extLst>
              </a:tr>
            </a:tbl>
          </a:graphicData>
        </a:graphic>
      </p:graphicFrame>
      <p:sp>
        <p:nvSpPr>
          <p:cNvPr id="4" name="Text Placeholder 3">
            <a:extLst>
              <a:ext uri="{FF2B5EF4-FFF2-40B4-BE49-F238E27FC236}">
                <a16:creationId xmlns:a16="http://schemas.microsoft.com/office/drawing/2014/main" id="{1B8C0286-32E9-4EF5-9A93-1849082F339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9478275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AF452-73F5-4D12-9FF5-36DE36049083}"/>
              </a:ext>
            </a:extLst>
          </p:cNvPr>
          <p:cNvSpPr>
            <a:spLocks noGrp="1"/>
          </p:cNvSpPr>
          <p:nvPr>
            <p:ph type="title"/>
          </p:nvPr>
        </p:nvSpPr>
        <p:spPr/>
        <p:txBody>
          <a:bodyPr/>
          <a:lstStyle/>
          <a:p>
            <a:r>
              <a:rPr lang="en-US"/>
              <a:t>Overall All Videos Table | 9 profiles - 3 of 4</a:t>
            </a:r>
          </a:p>
        </p:txBody>
      </p:sp>
      <p:graphicFrame>
        <p:nvGraphicFramePr>
          <p:cNvPr id="5" name="Table Placeholder 4">
            <a:extLst>
              <a:ext uri="{FF2B5EF4-FFF2-40B4-BE49-F238E27FC236}">
                <a16:creationId xmlns:a16="http://schemas.microsoft.com/office/drawing/2014/main" id="{BDEE233B-958B-463C-AFA5-FB16B6C46C97}"/>
              </a:ext>
            </a:extLst>
          </p:cNvPr>
          <p:cNvGraphicFramePr>
            <a:graphicFrameLocks noGrp="1"/>
          </p:cNvGraphicFramePr>
          <p:nvPr>
            <p:ph type="tbl" sz="quarter" idx="13"/>
            <p:extLst>
              <p:ext uri="{D42A27DB-BD31-4B8C-83A1-F6EECF244321}">
                <p14:modId xmlns:p14="http://schemas.microsoft.com/office/powerpoint/2010/main" val="3699040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361688">
                  <a:extLst>
                    <a:ext uri="{9D8B030D-6E8A-4147-A177-3AD203B41FA5}">
                      <a16:colId xmlns:a16="http://schemas.microsoft.com/office/drawing/2014/main" val="3421157799"/>
                    </a:ext>
                  </a:extLst>
                </a:gridCol>
                <a:gridCol w="2468880">
                  <a:extLst>
                    <a:ext uri="{9D8B030D-6E8A-4147-A177-3AD203B41FA5}">
                      <a16:colId xmlns:a16="http://schemas.microsoft.com/office/drawing/2014/main" val="2503201156"/>
                    </a:ext>
                  </a:extLst>
                </a:gridCol>
                <a:gridCol w="1316736">
                  <a:extLst>
                    <a:ext uri="{9D8B030D-6E8A-4147-A177-3AD203B41FA5}">
                      <a16:colId xmlns:a16="http://schemas.microsoft.com/office/drawing/2014/main" val="2759108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4553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Tweets@France24_ar - 2024-11-22 14:56:19</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تجدون قناة #فرانس24 باللغة العربية الآن على موقعين مداريين يوفران تغطية لكامل منطقة شمال أفريقيا والشرق الأوسط: 
موقع 7° غرباً: ​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تردد القناة على موقع القمر الصناعي نايل سات: 12207 عمودي. ​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تردد القناة على موقع القمر الصناعي يوتلسات 10727 أفقي.​
موقع 26° غرباً:… </a:t>
                      </a:r>
                      <a:r>
                        <a:rPr kumimoji="0" lang="en-US" sz="1000" b="0" i="0" u="none" strike="noStrike" kern="1200" cap="none" spc="0" normalizeH="0" baseline="0" noProof="0">
                          <a:ln>
                            <a:noFill/>
                          </a:ln>
                          <a:solidFill>
                            <a:prstClr val="black"/>
                          </a:solidFill>
                          <a:effectLst/>
                          <a:uLnTx/>
                          <a:uFillTx/>
                          <a:latin typeface="Calibri"/>
                          <a:ea typeface="+mn-ea"/>
                          <a:cs typeface="+mn-cs"/>
                        </a:rPr>
                        <a:t>x.com/i/web/status/1… pic.x.com/CQhTJw0nvS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https://pbs.twimg.com/media/Gc_n1BhWIAAZgdg.jpg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391537</a:t>
                      </a:r>
                    </a:p>
                  </a:txBody>
                  <a:tcPr/>
                </a:tc>
                <a:extLst>
                  <a:ext uri="{0D108BD9-81ED-4DB2-BD59-A6C34878D82A}">
                    <a16:rowId xmlns:a16="http://schemas.microsoft.com/office/drawing/2014/main" val="312076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Tweets@MC_Doualiya - 2024-11-04 17:11:50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رشق ملك وملكة إسبانيا بالطين والبيض أثناء زيارتهما للمناطق المتضررة من الفيضانات في فالنسيا </a:t>
                      </a:r>
                      <a:r>
                        <a:rPr kumimoji="0" lang="en-US" sz="1000" b="0" i="0" u="none" strike="noStrike" kern="1200" cap="none" spc="0" normalizeH="0" baseline="0" noProof="0">
                          <a:ln>
                            <a:noFill/>
                          </a:ln>
                          <a:solidFill>
                            <a:prstClr val="black"/>
                          </a:solidFill>
                          <a:effectLst/>
                          <a:uLnTx/>
                          <a:uFillTx/>
                          <a:latin typeface="Calibri"/>
                          <a:ea typeface="+mn-ea"/>
                          <a:cs typeface="+mn-cs"/>
                        </a:rPr>
                        <a:t>pic.x.com/cEgeiSuRXE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https://pbs.twimg.com/ext_tw_video_thumb/1853440145841610752/pu/img/D83Z1itB3C-OC1Nx.jpg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360902</a:t>
                      </a:r>
                    </a:p>
                  </a:txBody>
                  <a:tcPr/>
                </a:tc>
                <a:extLst>
                  <a:ext uri="{0D108BD9-81ED-4DB2-BD59-A6C34878D82A}">
                    <a16:rowId xmlns:a16="http://schemas.microsoft.com/office/drawing/2014/main" val="26982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- 2024-11-04 22:26:42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الجزائر: استعراض عسكري للقوة في الذكرى السبعين لحرب الاستقلال؟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https://i.ytimg.com/vi/I16w38npJTE/hqdefault.jpg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343679</a:t>
                      </a:r>
                    </a:p>
                  </a:txBody>
                  <a:tcPr/>
                </a:tc>
                <a:extLst>
                  <a:ext uri="{0D108BD9-81ED-4DB2-BD59-A6C34878D82A}">
                    <a16:rowId xmlns:a16="http://schemas.microsoft.com/office/drawing/2014/main" val="286034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- 2024-11-25 22:05:16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توقيف" صنصال: مفاقمة للأزمة بين فرنسا والجزائر؟</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https://i.ytimg.com/vi/YHyqBNDy3jw/hqdefault.jpg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338569</a:t>
                      </a:r>
                    </a:p>
                  </a:txBody>
                  <a:tcPr/>
                </a:tc>
                <a:extLst>
                  <a:ext uri="{0D108BD9-81ED-4DB2-BD59-A6C34878D82A}">
                    <a16:rowId xmlns:a16="http://schemas.microsoft.com/office/drawing/2014/main" val="3076606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22:24:13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ما انعكاسات فوز ترامب بولاية رئاسية ثانية على الدول المغاربية؟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https://i.ytimg.com/vi/_kPz0zN_JEQ/hqdefault.jpg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313251</a:t>
                      </a:r>
                    </a:p>
                  </a:txBody>
                  <a:tcPr/>
                </a:tc>
                <a:extLst>
                  <a:ext uri="{0D108BD9-81ED-4DB2-BD59-A6C34878D82A}">
                    <a16:rowId xmlns:a16="http://schemas.microsoft.com/office/drawing/2014/main" val="209804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- 2024-11-27 10:23:49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هل تصبح الجزائر أول بلد أجنبي يمتلك المقاتلة الشبح الروسية سوخوي 57؟</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https://i.ytimg.com/vi/6mIo_DUjCEo/hqdefault.jpg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307121</a:t>
                      </a:r>
                    </a:p>
                  </a:txBody>
                  <a:tcPr/>
                </a:tc>
                <a:extLst>
                  <a:ext uri="{0D108BD9-81ED-4DB2-BD59-A6C34878D82A}">
                    <a16:rowId xmlns:a16="http://schemas.microsoft.com/office/drawing/2014/main" val="3092941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- 2024-11-11 22:20:46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المغرب: السجن عاما ونصف للصحفي حميد المهداوي بعد إدانته بالسب والقذف بحق وزير العدل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https://i.ytimg.com/vi/Yrr04BVGjI4/hqdefault.jpg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285894</a:t>
                      </a:r>
                    </a:p>
                  </a:txBody>
                  <a:tcPr/>
                </a:tc>
                <a:extLst>
                  <a:ext uri="{0D108BD9-81ED-4DB2-BD59-A6C34878D82A}">
                    <a16:rowId xmlns:a16="http://schemas.microsoft.com/office/drawing/2014/main" val="221708128"/>
                  </a:ext>
                </a:extLst>
              </a:tr>
            </a:tbl>
          </a:graphicData>
        </a:graphic>
      </p:graphicFrame>
      <p:sp>
        <p:nvSpPr>
          <p:cNvPr id="4" name="Text Placeholder 3">
            <a:extLst>
              <a:ext uri="{FF2B5EF4-FFF2-40B4-BE49-F238E27FC236}">
                <a16:creationId xmlns:a16="http://schemas.microsoft.com/office/drawing/2014/main" id="{E4F41702-7135-499A-AAAA-F749E7493AA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854884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CB823-7FF5-4458-B71F-77ECBBE572A1}"/>
              </a:ext>
            </a:extLst>
          </p:cNvPr>
          <p:cNvSpPr>
            <a:spLocks noGrp="1"/>
          </p:cNvSpPr>
          <p:nvPr>
            <p:ph type="title"/>
          </p:nvPr>
        </p:nvSpPr>
        <p:spPr/>
        <p:txBody>
          <a:bodyPr/>
          <a:lstStyle/>
          <a:p>
            <a:r>
              <a:rPr lang="en-US"/>
              <a:t>Overall All Videos Table | 9 profiles - 4 of 4</a:t>
            </a:r>
          </a:p>
        </p:txBody>
      </p:sp>
      <p:graphicFrame>
        <p:nvGraphicFramePr>
          <p:cNvPr id="5" name="Table Placeholder 4">
            <a:extLst>
              <a:ext uri="{FF2B5EF4-FFF2-40B4-BE49-F238E27FC236}">
                <a16:creationId xmlns:a16="http://schemas.microsoft.com/office/drawing/2014/main" id="{3B121B27-7189-4C2F-9241-9AF7C2E8DE93}"/>
              </a:ext>
            </a:extLst>
          </p:cNvPr>
          <p:cNvGraphicFramePr>
            <a:graphicFrameLocks noGrp="1"/>
          </p:cNvGraphicFramePr>
          <p:nvPr>
            <p:ph type="tbl" sz="quarter" idx="13"/>
            <p:extLst>
              <p:ext uri="{D42A27DB-BD31-4B8C-83A1-F6EECF244321}">
                <p14:modId xmlns:p14="http://schemas.microsoft.com/office/powerpoint/2010/main" val="1428615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361688">
                  <a:extLst>
                    <a:ext uri="{9D8B030D-6E8A-4147-A177-3AD203B41FA5}">
                      <a16:colId xmlns:a16="http://schemas.microsoft.com/office/drawing/2014/main" val="650285653"/>
                    </a:ext>
                  </a:extLst>
                </a:gridCol>
                <a:gridCol w="2468880">
                  <a:extLst>
                    <a:ext uri="{9D8B030D-6E8A-4147-A177-3AD203B41FA5}">
                      <a16:colId xmlns:a16="http://schemas.microsoft.com/office/drawing/2014/main" val="1840681913"/>
                    </a:ext>
                  </a:extLst>
                </a:gridCol>
                <a:gridCol w="1316736">
                  <a:extLst>
                    <a:ext uri="{9D8B030D-6E8A-4147-A177-3AD203B41FA5}">
                      <a16:colId xmlns:a16="http://schemas.microsoft.com/office/drawing/2014/main" val="2864038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3459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22:12:34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قاذفات بي-52 الأمريكية الضخمة تحاكي قصف أهداف معادية في المغرب</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https://i.ytimg.com/vi/hVve1zhCjdc/hqdefault.jpg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278647</a:t>
                      </a:r>
                    </a:p>
                  </a:txBody>
                  <a:tcPr/>
                </a:tc>
                <a:extLst>
                  <a:ext uri="{0D108BD9-81ED-4DB2-BD59-A6C34878D82A}">
                    <a16:rowId xmlns:a16="http://schemas.microsoft.com/office/drawing/2014/main" val="1977359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- 2024-11-13 16:10:25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بعد خمس سنوات على الحريق... كاتدرائية نوتردام دو باري تعود إلى الحياة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https://quintly-eu-image-storage.s3.amazonaws.com/2c38562fdc4a316406f1e2dda3e83e27/a154f02315d2c9305a10d606a4f73440.jpg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275849</a:t>
                      </a:r>
                    </a:p>
                  </a:txBody>
                  <a:tcPr/>
                </a:tc>
                <a:extLst>
                  <a:ext uri="{0D108BD9-81ED-4DB2-BD59-A6C34878D82A}">
                    <a16:rowId xmlns:a16="http://schemas.microsoft.com/office/drawing/2014/main" val="9294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- 2024-11-15 21:24:43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فرانس24 تغير تردد استقبالها بشمال أفريقيا والشرق الأدنى والشرق الأوسط</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https://quintly-eu-image-storage.s3.amazonaws.com/1d30f5314177cd5c7f53c13c27c01236/30cbca38745d9a9ef4c9383fe14215c4.jpg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260070</a:t>
                      </a:r>
                    </a:p>
                  </a:txBody>
                  <a:tcPr/>
                </a:tc>
                <a:extLst>
                  <a:ext uri="{0D108BD9-81ED-4DB2-BD59-A6C34878D82A}">
                    <a16:rowId xmlns:a16="http://schemas.microsoft.com/office/drawing/2014/main" val="224660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- 2024-11-22 10:09:41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باريس تكتسي أول حلة بيضاء لهذا الشتاء</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https://quintly-eu-image-storage.s3.amazonaws.com/1d30f5314177cd5c7f53c13c27c01236/2646e092020be48b8dbbfab5b8c4c59f.jpg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253876</a:t>
                      </a:r>
                    </a:p>
                  </a:txBody>
                  <a:tcPr/>
                </a:tc>
                <a:extLst>
                  <a:ext uri="{0D108BD9-81ED-4DB2-BD59-A6C34878D82A}">
                    <a16:rowId xmlns:a16="http://schemas.microsoft.com/office/drawing/2014/main" val="128776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- 2024-11-07 22:19:24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المغرب - ذكرى المسيرة الخضراء: رسائل ملكية بشأن الصحراء الغربية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https://i.ytimg.com/vi/JgFYuJMQpJ4/hqdefault.jpg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244639</a:t>
                      </a:r>
                    </a:p>
                  </a:txBody>
                  <a:tcPr/>
                </a:tc>
                <a:extLst>
                  <a:ext uri="{0D108BD9-81ED-4DB2-BD59-A6C34878D82A}">
                    <a16:rowId xmlns:a16="http://schemas.microsoft.com/office/drawing/2014/main" val="1770887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- 2024-11-15 15:10:43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بعد اكتشافات تافوغالت، هل المغرب مهد الحضارة الإنسانية؟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https://i.ytimg.com/vi/zPEPtiYbFUw/hqdefault.jpg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234216</a:t>
                      </a:r>
                    </a:p>
                  </a:txBody>
                  <a:tcPr/>
                </a:tc>
                <a:extLst>
                  <a:ext uri="{0D108BD9-81ED-4DB2-BD59-A6C34878D82A}">
                    <a16:rowId xmlns:a16="http://schemas.microsoft.com/office/drawing/2014/main" val="411358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- 2024-11-20 22:48:57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أدميرال إسباني متقاعد يحذر من غواصات الجزائر على الغرب ومن حرب المغرب الهجينة على إسبانيا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https://i.ytimg.com/vi/PsB5h1CcTNY/hqdefault.jpg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210749</a:t>
                      </a:r>
                    </a:p>
                  </a:txBody>
                  <a:tcPr/>
                </a:tc>
                <a:extLst>
                  <a:ext uri="{0D108BD9-81ED-4DB2-BD59-A6C34878D82A}">
                    <a16:rowId xmlns:a16="http://schemas.microsoft.com/office/drawing/2014/main" val="4117235361"/>
                  </a:ext>
                </a:extLst>
              </a:tr>
            </a:tbl>
          </a:graphicData>
        </a:graphic>
      </p:graphicFrame>
      <p:sp>
        <p:nvSpPr>
          <p:cNvPr id="4" name="Text Placeholder 3">
            <a:extLst>
              <a:ext uri="{FF2B5EF4-FFF2-40B4-BE49-F238E27FC236}">
                <a16:creationId xmlns:a16="http://schemas.microsoft.com/office/drawing/2014/main" id="{BC187538-547B-4FB1-A1C2-0F9527C1C2A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7258716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7733</Words>
  <Application>Microsoft Office PowerPoint</Application>
  <PresentationFormat>On-screen Show (4:3)</PresentationFormat>
  <Paragraphs>1304</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Calibri</vt:lpstr>
      <vt:lpstr>Arial</vt:lpstr>
      <vt:lpstr>quintly_template</vt:lpstr>
      <vt:lpstr>Dashboard vidéo - Beyrouth</vt:lpstr>
      <vt:lpstr>Overall ORGANIC VIEWS all platforms | 9 profiles - 1 of 3</vt:lpstr>
      <vt:lpstr>Overall ORGANIC VIEWS all platforms | 9 profiles - 2 of 3</vt:lpstr>
      <vt:lpstr>Overall ORGANIC VIEWS all platforms | 9 profiles - 3 of 3</vt:lpstr>
      <vt:lpstr>Facebook Facebook Videos Table | 9 profiles - 1 of 26</vt:lpstr>
      <vt:lpstr>Facebook Facebook Videos Table | 9 profiles - 2 of 26</vt:lpstr>
      <vt:lpstr>Facebook Facebook Videos Table | 9 profiles - 3 of 26</vt:lpstr>
      <vt:lpstr>Facebook Facebook Videos Table | 9 profiles - 4 of 26</vt:lpstr>
      <vt:lpstr>Facebook Facebook Videos Table | 9 profiles - 5 of 26</vt:lpstr>
      <vt:lpstr>Facebook Facebook Videos Table | 9 profiles - 6 of 26</vt:lpstr>
      <vt:lpstr>Facebook Facebook Videos Table | 9 profiles - 7 of 26</vt:lpstr>
      <vt:lpstr>Facebook Facebook Videos Table | 9 profiles - 8 of 26</vt:lpstr>
      <vt:lpstr>Facebook Facebook Videos Table | 9 profiles - 9 of 26</vt:lpstr>
      <vt:lpstr>Facebook Facebook Videos Table | 9 profiles - 10 of 26</vt:lpstr>
      <vt:lpstr>Facebook Facebook Videos Table | 9 profiles - 11 of 26</vt:lpstr>
      <vt:lpstr>Facebook Facebook Videos Table | 9 profiles - 12 of 26</vt:lpstr>
      <vt:lpstr>Facebook Facebook Videos Table | 9 profiles - 13 of 26</vt:lpstr>
      <vt:lpstr>Facebook Facebook Videos Table | 9 profiles - 14 of 26</vt:lpstr>
      <vt:lpstr>Facebook Facebook Videos Table | 9 profiles - 15 of 26</vt:lpstr>
      <vt:lpstr>Facebook Facebook Videos Table | 9 profiles - 16 of 26</vt:lpstr>
      <vt:lpstr>Facebook Facebook Videos Table | 9 profiles - 17 of 26</vt:lpstr>
      <vt:lpstr>Facebook Facebook Videos Table | 9 profiles - 18 of 26</vt:lpstr>
      <vt:lpstr>Facebook Facebook Videos Table | 9 profiles - 19 of 26</vt:lpstr>
      <vt:lpstr>Facebook Facebook Videos Table | 9 profiles - 20 of 26</vt:lpstr>
      <vt:lpstr>Facebook Facebook Videos Table | 9 profiles - 21 of 26</vt:lpstr>
      <vt:lpstr>Facebook Facebook Videos Table | 9 profiles - 22 of 26</vt:lpstr>
      <vt:lpstr>Facebook Facebook Videos Table | 9 profiles - 23 of 26</vt:lpstr>
      <vt:lpstr>Facebook Facebook Videos Table | 9 profiles - 24 of 26</vt:lpstr>
      <vt:lpstr>Facebook Facebook Videos Table | 9 profiles - 25 of 26</vt:lpstr>
      <vt:lpstr>Facebook Facebook Videos Table | 9 profiles - 26 of 26</vt:lpstr>
      <vt:lpstr>Youtube Videos Table | 9 profiles - 1 of 4</vt:lpstr>
      <vt:lpstr>Youtube Videos Table | 9 profiles - 2 of 4</vt:lpstr>
      <vt:lpstr>Youtube Videos Table | 9 profiles - 3 of 4</vt:lpstr>
      <vt:lpstr>Youtube Videos Table | 9 profiles - 4 of 4</vt:lpstr>
      <vt:lpstr>Instagram Videos Table | 9 profiles - 1 of 10</vt:lpstr>
      <vt:lpstr>Instagram Videos Table | 9 profiles - 2 of 10</vt:lpstr>
      <vt:lpstr>Instagram Videos Table | 9 profiles - 3 of 10</vt:lpstr>
      <vt:lpstr>Instagram Videos Table | 9 profiles - 4 of 10</vt:lpstr>
      <vt:lpstr>Instagram Videos Table | 9 profiles - 5 of 10</vt:lpstr>
      <vt:lpstr>Instagram Videos Table | 9 profiles - 6 of 10</vt:lpstr>
      <vt:lpstr>Instagram Videos Table | 9 profiles - 7 of 10</vt:lpstr>
      <vt:lpstr>Instagram Videos Table | 9 profiles - 8 of 10</vt:lpstr>
      <vt:lpstr>Instagram Videos Table | 9 profiles - 9 of 10</vt:lpstr>
      <vt:lpstr>Instagram Videos Table | 9 profiles - 10 of 10</vt:lpstr>
      <vt:lpstr>Overall All Videos Table | 9 profiles - 1 of 4</vt:lpstr>
      <vt:lpstr>Overall All Videos Table | 9 profiles - 2 of 4</vt:lpstr>
      <vt:lpstr>Overall All Videos Table | 9 profiles - 3 of 4</vt:lpstr>
      <vt:lpstr>Overall All Videos Table | 9 profiles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Dashboard vidéo - Beyrouth</dc:title>
  <dc:creator>Frederik Born</dc:creator>
  <cp:lastModifiedBy>Frederik Born</cp:lastModifiedBy>
  <cp:revision>1</cp:revision>
  <dcterms:created xsi:type="dcterms:W3CDTF">2024-12-06T09:46:10Z</dcterms:created>
  <dcterms:modified xsi:type="dcterms:W3CDTF">2024-12-06T09:50:00Z</dcterms:modified>
</cp:coreProperties>
</file>