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E3220-C85A-443E-8344-4400AD89813C}"/>
              </a:ext>
            </a:extLst>
          </p:cNvPr>
          <p:cNvSpPr>
            <a:spLocks noGrp="1"/>
          </p:cNvSpPr>
          <p:nvPr>
            <p:ph type="title"/>
          </p:nvPr>
        </p:nvSpPr>
        <p:spPr/>
        <p:txBody>
          <a:bodyPr/>
          <a:lstStyle/>
          <a:p>
            <a:r>
              <a:rPr lang="en-US"/>
              <a:t>Facebook Videos Table | France 24 - 1 of 24</a:t>
            </a:r>
          </a:p>
        </p:txBody>
      </p:sp>
      <p:graphicFrame>
        <p:nvGraphicFramePr>
          <p:cNvPr id="5" name="Table Placeholder 4">
            <a:extLst>
              <a:ext uri="{FF2B5EF4-FFF2-40B4-BE49-F238E27FC236}">
                <a16:creationId xmlns:a16="http://schemas.microsoft.com/office/drawing/2014/main" id="{600A7B5A-AC50-4526-B63A-DCFA1DD9C43C}"/>
              </a:ext>
            </a:extLst>
          </p:cNvPr>
          <p:cNvGraphicFramePr>
            <a:graphicFrameLocks noGrp="1"/>
          </p:cNvGraphicFramePr>
          <p:nvPr>
            <p:ph type="tbl" sz="quarter" idx="13"/>
            <p:extLst>
              <p:ext uri="{D42A27DB-BD31-4B8C-83A1-F6EECF244321}">
                <p14:modId xmlns:p14="http://schemas.microsoft.com/office/powerpoint/2010/main" val="1953718553"/>
              </p:ext>
            </p:extLst>
          </p:nvPr>
        </p:nvGraphicFramePr>
        <p:xfrm>
          <a:off x="457200" y="1731963"/>
          <a:ext cx="7818120" cy="152908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69142242"/>
                    </a:ext>
                  </a:extLst>
                </a:gridCol>
                <a:gridCol w="1069848">
                  <a:extLst>
                    <a:ext uri="{9D8B030D-6E8A-4147-A177-3AD203B41FA5}">
                      <a16:colId xmlns:a16="http://schemas.microsoft.com/office/drawing/2014/main" val="720415861"/>
                    </a:ext>
                  </a:extLst>
                </a:gridCol>
                <a:gridCol w="740664">
                  <a:extLst>
                    <a:ext uri="{9D8B030D-6E8A-4147-A177-3AD203B41FA5}">
                      <a16:colId xmlns:a16="http://schemas.microsoft.com/office/drawing/2014/main" val="2530206423"/>
                    </a:ext>
                  </a:extLst>
                </a:gridCol>
                <a:gridCol w="411480">
                  <a:extLst>
                    <a:ext uri="{9D8B030D-6E8A-4147-A177-3AD203B41FA5}">
                      <a16:colId xmlns:a16="http://schemas.microsoft.com/office/drawing/2014/main" val="1958246316"/>
                    </a:ext>
                  </a:extLst>
                </a:gridCol>
                <a:gridCol w="411480">
                  <a:extLst>
                    <a:ext uri="{9D8B030D-6E8A-4147-A177-3AD203B41FA5}">
                      <a16:colId xmlns:a16="http://schemas.microsoft.com/office/drawing/2014/main" val="1652853413"/>
                    </a:ext>
                  </a:extLst>
                </a:gridCol>
                <a:gridCol w="411480">
                  <a:extLst>
                    <a:ext uri="{9D8B030D-6E8A-4147-A177-3AD203B41FA5}">
                      <a16:colId xmlns:a16="http://schemas.microsoft.com/office/drawing/2014/main" val="3779829913"/>
                    </a:ext>
                  </a:extLst>
                </a:gridCol>
                <a:gridCol w="411480">
                  <a:extLst>
                    <a:ext uri="{9D8B030D-6E8A-4147-A177-3AD203B41FA5}">
                      <a16:colId xmlns:a16="http://schemas.microsoft.com/office/drawing/2014/main" val="2398995953"/>
                    </a:ext>
                  </a:extLst>
                </a:gridCol>
                <a:gridCol w="411480">
                  <a:extLst>
                    <a:ext uri="{9D8B030D-6E8A-4147-A177-3AD203B41FA5}">
                      <a16:colId xmlns:a16="http://schemas.microsoft.com/office/drawing/2014/main" val="1998919495"/>
                    </a:ext>
                  </a:extLst>
                </a:gridCol>
                <a:gridCol w="411480">
                  <a:extLst>
                    <a:ext uri="{9D8B030D-6E8A-4147-A177-3AD203B41FA5}">
                      <a16:colId xmlns:a16="http://schemas.microsoft.com/office/drawing/2014/main" val="1167306719"/>
                    </a:ext>
                  </a:extLst>
                </a:gridCol>
                <a:gridCol w="411480">
                  <a:extLst>
                    <a:ext uri="{9D8B030D-6E8A-4147-A177-3AD203B41FA5}">
                      <a16:colId xmlns:a16="http://schemas.microsoft.com/office/drawing/2014/main" val="1304835875"/>
                    </a:ext>
                  </a:extLst>
                </a:gridCol>
                <a:gridCol w="411480">
                  <a:extLst>
                    <a:ext uri="{9D8B030D-6E8A-4147-A177-3AD203B41FA5}">
                      <a16:colId xmlns:a16="http://schemas.microsoft.com/office/drawing/2014/main" val="145188869"/>
                    </a:ext>
                  </a:extLst>
                </a:gridCol>
                <a:gridCol w="411480">
                  <a:extLst>
                    <a:ext uri="{9D8B030D-6E8A-4147-A177-3AD203B41FA5}">
                      <a16:colId xmlns:a16="http://schemas.microsoft.com/office/drawing/2014/main" val="1121700322"/>
                    </a:ext>
                  </a:extLst>
                </a:gridCol>
                <a:gridCol w="411480">
                  <a:extLst>
                    <a:ext uri="{9D8B030D-6E8A-4147-A177-3AD203B41FA5}">
                      <a16:colId xmlns:a16="http://schemas.microsoft.com/office/drawing/2014/main" val="2935381300"/>
                    </a:ext>
                  </a:extLst>
                </a:gridCol>
                <a:gridCol w="411480">
                  <a:extLst>
                    <a:ext uri="{9D8B030D-6E8A-4147-A177-3AD203B41FA5}">
                      <a16:colId xmlns:a16="http://schemas.microsoft.com/office/drawing/2014/main" val="3547217540"/>
                    </a:ext>
                  </a:extLst>
                </a:gridCol>
                <a:gridCol w="411480">
                  <a:extLst>
                    <a:ext uri="{9D8B030D-6E8A-4147-A177-3AD203B41FA5}">
                      <a16:colId xmlns:a16="http://schemas.microsoft.com/office/drawing/2014/main" val="19064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35020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22:55:00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 #فرنسا تتجند للدفع بصناعتها الحربية وتأمر الشركات المصنعة بالالتزام بقواعد الأولوية العسكرية ضمن اقتصاد الحرب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https://quintly-eu-image-storage.s3.amazonaws.com/1d30f5314177cd5c7f53c13c27c01236/cf9e32d5911d6041168dc38240717dcf.jpg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04996656"/>
                  </a:ext>
                </a:extLst>
              </a:tr>
            </a:tbl>
          </a:graphicData>
        </a:graphic>
      </p:graphicFrame>
      <p:sp>
        <p:nvSpPr>
          <p:cNvPr id="4" name="Text Placeholder 3">
            <a:extLst>
              <a:ext uri="{FF2B5EF4-FFF2-40B4-BE49-F238E27FC236}">
                <a16:creationId xmlns:a16="http://schemas.microsoft.com/office/drawing/2014/main" id="{4F1CF7C7-8D7C-436A-9D63-00725762661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1478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4CCF-FB66-4DAC-8D88-537EA973F70B}"/>
              </a:ext>
            </a:extLst>
          </p:cNvPr>
          <p:cNvSpPr>
            <a:spLocks noGrp="1"/>
          </p:cNvSpPr>
          <p:nvPr>
            <p:ph type="title"/>
          </p:nvPr>
        </p:nvSpPr>
        <p:spPr/>
        <p:txBody>
          <a:bodyPr/>
          <a:lstStyle/>
          <a:p>
            <a:r>
              <a:rPr lang="en-US"/>
              <a:t>Facebook Videos Table | France 24 - 2 of 24</a:t>
            </a:r>
          </a:p>
        </p:txBody>
      </p:sp>
      <p:graphicFrame>
        <p:nvGraphicFramePr>
          <p:cNvPr id="5" name="Table Placeholder 4">
            <a:extLst>
              <a:ext uri="{FF2B5EF4-FFF2-40B4-BE49-F238E27FC236}">
                <a16:creationId xmlns:a16="http://schemas.microsoft.com/office/drawing/2014/main" id="{F14BB215-17AF-4AF1-BD00-8F636FE8BFCB}"/>
              </a:ext>
            </a:extLst>
          </p:cNvPr>
          <p:cNvGraphicFramePr>
            <a:graphicFrameLocks noGrp="1"/>
          </p:cNvGraphicFramePr>
          <p:nvPr>
            <p:ph type="tbl" sz="quarter" idx="13"/>
            <p:extLst>
              <p:ext uri="{D42A27DB-BD31-4B8C-83A1-F6EECF244321}">
                <p14:modId xmlns:p14="http://schemas.microsoft.com/office/powerpoint/2010/main" val="106005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10342017"/>
                    </a:ext>
                  </a:extLst>
                </a:gridCol>
                <a:gridCol w="1069848">
                  <a:extLst>
                    <a:ext uri="{9D8B030D-6E8A-4147-A177-3AD203B41FA5}">
                      <a16:colId xmlns:a16="http://schemas.microsoft.com/office/drawing/2014/main" val="1827122729"/>
                    </a:ext>
                  </a:extLst>
                </a:gridCol>
                <a:gridCol w="740664">
                  <a:extLst>
                    <a:ext uri="{9D8B030D-6E8A-4147-A177-3AD203B41FA5}">
                      <a16:colId xmlns:a16="http://schemas.microsoft.com/office/drawing/2014/main" val="2474917960"/>
                    </a:ext>
                  </a:extLst>
                </a:gridCol>
                <a:gridCol w="411480">
                  <a:extLst>
                    <a:ext uri="{9D8B030D-6E8A-4147-A177-3AD203B41FA5}">
                      <a16:colId xmlns:a16="http://schemas.microsoft.com/office/drawing/2014/main" val="2523086892"/>
                    </a:ext>
                  </a:extLst>
                </a:gridCol>
                <a:gridCol w="411480">
                  <a:extLst>
                    <a:ext uri="{9D8B030D-6E8A-4147-A177-3AD203B41FA5}">
                      <a16:colId xmlns:a16="http://schemas.microsoft.com/office/drawing/2014/main" val="2623356320"/>
                    </a:ext>
                  </a:extLst>
                </a:gridCol>
                <a:gridCol w="411480">
                  <a:extLst>
                    <a:ext uri="{9D8B030D-6E8A-4147-A177-3AD203B41FA5}">
                      <a16:colId xmlns:a16="http://schemas.microsoft.com/office/drawing/2014/main" val="2709678550"/>
                    </a:ext>
                  </a:extLst>
                </a:gridCol>
                <a:gridCol w="411480">
                  <a:extLst>
                    <a:ext uri="{9D8B030D-6E8A-4147-A177-3AD203B41FA5}">
                      <a16:colId xmlns:a16="http://schemas.microsoft.com/office/drawing/2014/main" val="482336451"/>
                    </a:ext>
                  </a:extLst>
                </a:gridCol>
                <a:gridCol w="411480">
                  <a:extLst>
                    <a:ext uri="{9D8B030D-6E8A-4147-A177-3AD203B41FA5}">
                      <a16:colId xmlns:a16="http://schemas.microsoft.com/office/drawing/2014/main" val="4249981247"/>
                    </a:ext>
                  </a:extLst>
                </a:gridCol>
                <a:gridCol w="411480">
                  <a:extLst>
                    <a:ext uri="{9D8B030D-6E8A-4147-A177-3AD203B41FA5}">
                      <a16:colId xmlns:a16="http://schemas.microsoft.com/office/drawing/2014/main" val="3753868710"/>
                    </a:ext>
                  </a:extLst>
                </a:gridCol>
                <a:gridCol w="411480">
                  <a:extLst>
                    <a:ext uri="{9D8B030D-6E8A-4147-A177-3AD203B41FA5}">
                      <a16:colId xmlns:a16="http://schemas.microsoft.com/office/drawing/2014/main" val="501352555"/>
                    </a:ext>
                  </a:extLst>
                </a:gridCol>
                <a:gridCol w="411480">
                  <a:extLst>
                    <a:ext uri="{9D8B030D-6E8A-4147-A177-3AD203B41FA5}">
                      <a16:colId xmlns:a16="http://schemas.microsoft.com/office/drawing/2014/main" val="2482787167"/>
                    </a:ext>
                  </a:extLst>
                </a:gridCol>
                <a:gridCol w="411480">
                  <a:extLst>
                    <a:ext uri="{9D8B030D-6E8A-4147-A177-3AD203B41FA5}">
                      <a16:colId xmlns:a16="http://schemas.microsoft.com/office/drawing/2014/main" val="3158643794"/>
                    </a:ext>
                  </a:extLst>
                </a:gridCol>
                <a:gridCol w="411480">
                  <a:extLst>
                    <a:ext uri="{9D8B030D-6E8A-4147-A177-3AD203B41FA5}">
                      <a16:colId xmlns:a16="http://schemas.microsoft.com/office/drawing/2014/main" val="2239654268"/>
                    </a:ext>
                  </a:extLst>
                </a:gridCol>
                <a:gridCol w="411480">
                  <a:extLst>
                    <a:ext uri="{9D8B030D-6E8A-4147-A177-3AD203B41FA5}">
                      <a16:colId xmlns:a16="http://schemas.microsoft.com/office/drawing/2014/main" val="2004612053"/>
                    </a:ext>
                  </a:extLst>
                </a:gridCol>
                <a:gridCol w="411480">
                  <a:extLst>
                    <a:ext uri="{9D8B030D-6E8A-4147-A177-3AD203B41FA5}">
                      <a16:colId xmlns:a16="http://schemas.microsoft.com/office/drawing/2014/main" val="774893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420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 24 English - 2024-04-30 22:54:42</a:t>
                      </a:r>
                      <a:r>
                        <a:rPr kumimoji="0" lang="en-US" sz="1000" b="0" i="0" u="none" strike="noStrike" kern="1200" cap="none" spc="0" normalizeH="0" baseline="0" noProof="0">
                          <a:ln>
                            <a:noFill/>
                          </a:ln>
                          <a:solidFill>
                            <a:prstClr val="black"/>
                          </a:solidFill>
                          <a:effectLst/>
                          <a:uLnTx/>
                          <a:uFillTx/>
                          <a:latin typeface="Calibri"/>
                          <a:ea typeface="+mn-ea"/>
                          <a:cs typeface="+mn-cs"/>
                        </a:rPr>
                        <a:t>
 🇵🇸 🎓 🇺🇸 In the #US, Pro-#Palestinian student #protesters continued their demonstrations at #ColumbiaUniversity in #NewYork, despite an ultimatum given by university authorities asking them to leave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https://quintly-eu-image-storage.s3.amazonaws.com/cf5e66350c0ef40263cf7fc7df38914b/8695dcc4361c295a8d3ff0320ee04561.jpg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82237374"/>
                  </a:ext>
                </a:extLst>
              </a:tr>
            </a:tbl>
          </a:graphicData>
        </a:graphic>
      </p:graphicFrame>
      <p:sp>
        <p:nvSpPr>
          <p:cNvPr id="4" name="Text Placeholder 3">
            <a:extLst>
              <a:ext uri="{FF2B5EF4-FFF2-40B4-BE49-F238E27FC236}">
                <a16:creationId xmlns:a16="http://schemas.microsoft.com/office/drawing/2014/main" id="{5B68EE54-158E-4B3C-BE97-D6EBC3798E6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42865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BC42E-A17F-48D7-8E09-1A72635148E4}"/>
              </a:ext>
            </a:extLst>
          </p:cNvPr>
          <p:cNvSpPr>
            <a:spLocks noGrp="1"/>
          </p:cNvSpPr>
          <p:nvPr>
            <p:ph type="title"/>
          </p:nvPr>
        </p:nvSpPr>
        <p:spPr/>
        <p:txBody>
          <a:bodyPr/>
          <a:lstStyle/>
          <a:p>
            <a:r>
              <a:rPr lang="en-US"/>
              <a:t>Facebook Videos Table | France 24 - 3 of 24</a:t>
            </a:r>
          </a:p>
        </p:txBody>
      </p:sp>
      <p:graphicFrame>
        <p:nvGraphicFramePr>
          <p:cNvPr id="5" name="Table Placeholder 4">
            <a:extLst>
              <a:ext uri="{FF2B5EF4-FFF2-40B4-BE49-F238E27FC236}">
                <a16:creationId xmlns:a16="http://schemas.microsoft.com/office/drawing/2014/main" id="{AD6E87DE-B065-4B71-953B-A651B817A899}"/>
              </a:ext>
            </a:extLst>
          </p:cNvPr>
          <p:cNvGraphicFramePr>
            <a:graphicFrameLocks noGrp="1"/>
          </p:cNvGraphicFramePr>
          <p:nvPr>
            <p:ph type="tbl" sz="quarter" idx="13"/>
            <p:extLst>
              <p:ext uri="{D42A27DB-BD31-4B8C-83A1-F6EECF244321}">
                <p14:modId xmlns:p14="http://schemas.microsoft.com/office/powerpoint/2010/main" val="299002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18787758"/>
                    </a:ext>
                  </a:extLst>
                </a:gridCol>
                <a:gridCol w="1069848">
                  <a:extLst>
                    <a:ext uri="{9D8B030D-6E8A-4147-A177-3AD203B41FA5}">
                      <a16:colId xmlns:a16="http://schemas.microsoft.com/office/drawing/2014/main" val="4095875293"/>
                    </a:ext>
                  </a:extLst>
                </a:gridCol>
                <a:gridCol w="740664">
                  <a:extLst>
                    <a:ext uri="{9D8B030D-6E8A-4147-A177-3AD203B41FA5}">
                      <a16:colId xmlns:a16="http://schemas.microsoft.com/office/drawing/2014/main" val="473206321"/>
                    </a:ext>
                  </a:extLst>
                </a:gridCol>
                <a:gridCol w="411480">
                  <a:extLst>
                    <a:ext uri="{9D8B030D-6E8A-4147-A177-3AD203B41FA5}">
                      <a16:colId xmlns:a16="http://schemas.microsoft.com/office/drawing/2014/main" val="831253745"/>
                    </a:ext>
                  </a:extLst>
                </a:gridCol>
                <a:gridCol w="411480">
                  <a:extLst>
                    <a:ext uri="{9D8B030D-6E8A-4147-A177-3AD203B41FA5}">
                      <a16:colId xmlns:a16="http://schemas.microsoft.com/office/drawing/2014/main" val="481024420"/>
                    </a:ext>
                  </a:extLst>
                </a:gridCol>
                <a:gridCol w="411480">
                  <a:extLst>
                    <a:ext uri="{9D8B030D-6E8A-4147-A177-3AD203B41FA5}">
                      <a16:colId xmlns:a16="http://schemas.microsoft.com/office/drawing/2014/main" val="86567546"/>
                    </a:ext>
                  </a:extLst>
                </a:gridCol>
                <a:gridCol w="411480">
                  <a:extLst>
                    <a:ext uri="{9D8B030D-6E8A-4147-A177-3AD203B41FA5}">
                      <a16:colId xmlns:a16="http://schemas.microsoft.com/office/drawing/2014/main" val="1836490042"/>
                    </a:ext>
                  </a:extLst>
                </a:gridCol>
                <a:gridCol w="411480">
                  <a:extLst>
                    <a:ext uri="{9D8B030D-6E8A-4147-A177-3AD203B41FA5}">
                      <a16:colId xmlns:a16="http://schemas.microsoft.com/office/drawing/2014/main" val="909910950"/>
                    </a:ext>
                  </a:extLst>
                </a:gridCol>
                <a:gridCol w="411480">
                  <a:extLst>
                    <a:ext uri="{9D8B030D-6E8A-4147-A177-3AD203B41FA5}">
                      <a16:colId xmlns:a16="http://schemas.microsoft.com/office/drawing/2014/main" val="3988573355"/>
                    </a:ext>
                  </a:extLst>
                </a:gridCol>
                <a:gridCol w="411480">
                  <a:extLst>
                    <a:ext uri="{9D8B030D-6E8A-4147-A177-3AD203B41FA5}">
                      <a16:colId xmlns:a16="http://schemas.microsoft.com/office/drawing/2014/main" val="779289878"/>
                    </a:ext>
                  </a:extLst>
                </a:gridCol>
                <a:gridCol w="411480">
                  <a:extLst>
                    <a:ext uri="{9D8B030D-6E8A-4147-A177-3AD203B41FA5}">
                      <a16:colId xmlns:a16="http://schemas.microsoft.com/office/drawing/2014/main" val="2520711639"/>
                    </a:ext>
                  </a:extLst>
                </a:gridCol>
                <a:gridCol w="411480">
                  <a:extLst>
                    <a:ext uri="{9D8B030D-6E8A-4147-A177-3AD203B41FA5}">
                      <a16:colId xmlns:a16="http://schemas.microsoft.com/office/drawing/2014/main" val="2386149467"/>
                    </a:ext>
                  </a:extLst>
                </a:gridCol>
                <a:gridCol w="411480">
                  <a:extLst>
                    <a:ext uri="{9D8B030D-6E8A-4147-A177-3AD203B41FA5}">
                      <a16:colId xmlns:a16="http://schemas.microsoft.com/office/drawing/2014/main" val="3355105483"/>
                    </a:ext>
                  </a:extLst>
                </a:gridCol>
                <a:gridCol w="411480">
                  <a:extLst>
                    <a:ext uri="{9D8B030D-6E8A-4147-A177-3AD203B41FA5}">
                      <a16:colId xmlns:a16="http://schemas.microsoft.com/office/drawing/2014/main" val="238767047"/>
                    </a:ext>
                  </a:extLst>
                </a:gridCol>
                <a:gridCol w="411480">
                  <a:extLst>
                    <a:ext uri="{9D8B030D-6E8A-4147-A177-3AD203B41FA5}">
                      <a16:colId xmlns:a16="http://schemas.microsoft.com/office/drawing/2014/main" val="989683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22743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24 - 2024-04-30 22:25:01</a:t>
                      </a:r>
                      <a:r>
                        <a:rPr kumimoji="0" lang="fr-FR" sz="1000" b="0" i="0" u="none" strike="noStrike" kern="1200" cap="none" spc="0" normalizeH="0" baseline="0" noProof="0">
                          <a:ln>
                            <a:noFill/>
                          </a:ln>
                          <a:solidFill>
                            <a:prstClr val="black"/>
                          </a:solidFill>
                          <a:effectLst/>
                          <a:uLnTx/>
                          <a:uFillTx/>
                          <a:latin typeface="Calibri"/>
                          <a:ea typeface="+mn-ea"/>
                          <a:cs typeface="+mn-cs"/>
                        </a:rPr>
                        <a:t>
 🇽🇰/🇷🇸 La population serbe concentrée dans le nord du #Kosovo se voit de plus en plus imposer la séparation définitive avec la #Serbie par le gouvernement kosovar.
Pour #FOCUS, notre correspondant Laurent Rouy est allé à la rencontre de cette minorité, dont la vie est devenue plus compliquée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https://quintly-eu-image-storage.s3.amazonaws.com/7a8ecec2219ec0e83c7a126702c8e778/0fa7c0e82029114be7bf7abeb53e5263.jpg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94772271"/>
                  </a:ext>
                </a:extLst>
              </a:tr>
            </a:tbl>
          </a:graphicData>
        </a:graphic>
      </p:graphicFrame>
      <p:sp>
        <p:nvSpPr>
          <p:cNvPr id="4" name="Text Placeholder 3">
            <a:extLst>
              <a:ext uri="{FF2B5EF4-FFF2-40B4-BE49-F238E27FC236}">
                <a16:creationId xmlns:a16="http://schemas.microsoft.com/office/drawing/2014/main" id="{4573E2D1-D252-49C6-ADFE-C63E3D50A7A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464427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107E5-AE5D-47E8-8A87-28E0F09C4617}"/>
              </a:ext>
            </a:extLst>
          </p:cNvPr>
          <p:cNvSpPr>
            <a:spLocks noGrp="1"/>
          </p:cNvSpPr>
          <p:nvPr>
            <p:ph type="title"/>
          </p:nvPr>
        </p:nvSpPr>
        <p:spPr/>
        <p:txBody>
          <a:bodyPr/>
          <a:lstStyle/>
          <a:p>
            <a:r>
              <a:rPr lang="en-US"/>
              <a:t>Facebook Videos Table | France 24 - 4 of 24</a:t>
            </a:r>
          </a:p>
        </p:txBody>
      </p:sp>
      <p:graphicFrame>
        <p:nvGraphicFramePr>
          <p:cNvPr id="5" name="Table Placeholder 4">
            <a:extLst>
              <a:ext uri="{FF2B5EF4-FFF2-40B4-BE49-F238E27FC236}">
                <a16:creationId xmlns:a16="http://schemas.microsoft.com/office/drawing/2014/main" id="{5B707554-781B-43FD-9C24-720638575955}"/>
              </a:ext>
            </a:extLst>
          </p:cNvPr>
          <p:cNvGraphicFramePr>
            <a:graphicFrameLocks noGrp="1"/>
          </p:cNvGraphicFramePr>
          <p:nvPr>
            <p:ph type="tbl" sz="quarter" idx="13"/>
            <p:extLst>
              <p:ext uri="{D42A27DB-BD31-4B8C-83A1-F6EECF244321}">
                <p14:modId xmlns:p14="http://schemas.microsoft.com/office/powerpoint/2010/main" val="280779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54599562"/>
                    </a:ext>
                  </a:extLst>
                </a:gridCol>
                <a:gridCol w="1069848">
                  <a:extLst>
                    <a:ext uri="{9D8B030D-6E8A-4147-A177-3AD203B41FA5}">
                      <a16:colId xmlns:a16="http://schemas.microsoft.com/office/drawing/2014/main" val="3738362680"/>
                    </a:ext>
                  </a:extLst>
                </a:gridCol>
                <a:gridCol w="740664">
                  <a:extLst>
                    <a:ext uri="{9D8B030D-6E8A-4147-A177-3AD203B41FA5}">
                      <a16:colId xmlns:a16="http://schemas.microsoft.com/office/drawing/2014/main" val="2416243048"/>
                    </a:ext>
                  </a:extLst>
                </a:gridCol>
                <a:gridCol w="411480">
                  <a:extLst>
                    <a:ext uri="{9D8B030D-6E8A-4147-A177-3AD203B41FA5}">
                      <a16:colId xmlns:a16="http://schemas.microsoft.com/office/drawing/2014/main" val="2991297794"/>
                    </a:ext>
                  </a:extLst>
                </a:gridCol>
                <a:gridCol w="411480">
                  <a:extLst>
                    <a:ext uri="{9D8B030D-6E8A-4147-A177-3AD203B41FA5}">
                      <a16:colId xmlns:a16="http://schemas.microsoft.com/office/drawing/2014/main" val="478148116"/>
                    </a:ext>
                  </a:extLst>
                </a:gridCol>
                <a:gridCol w="411480">
                  <a:extLst>
                    <a:ext uri="{9D8B030D-6E8A-4147-A177-3AD203B41FA5}">
                      <a16:colId xmlns:a16="http://schemas.microsoft.com/office/drawing/2014/main" val="2112080426"/>
                    </a:ext>
                  </a:extLst>
                </a:gridCol>
                <a:gridCol w="411480">
                  <a:extLst>
                    <a:ext uri="{9D8B030D-6E8A-4147-A177-3AD203B41FA5}">
                      <a16:colId xmlns:a16="http://schemas.microsoft.com/office/drawing/2014/main" val="1744552635"/>
                    </a:ext>
                  </a:extLst>
                </a:gridCol>
                <a:gridCol w="411480">
                  <a:extLst>
                    <a:ext uri="{9D8B030D-6E8A-4147-A177-3AD203B41FA5}">
                      <a16:colId xmlns:a16="http://schemas.microsoft.com/office/drawing/2014/main" val="3773019743"/>
                    </a:ext>
                  </a:extLst>
                </a:gridCol>
                <a:gridCol w="411480">
                  <a:extLst>
                    <a:ext uri="{9D8B030D-6E8A-4147-A177-3AD203B41FA5}">
                      <a16:colId xmlns:a16="http://schemas.microsoft.com/office/drawing/2014/main" val="4170936107"/>
                    </a:ext>
                  </a:extLst>
                </a:gridCol>
                <a:gridCol w="411480">
                  <a:extLst>
                    <a:ext uri="{9D8B030D-6E8A-4147-A177-3AD203B41FA5}">
                      <a16:colId xmlns:a16="http://schemas.microsoft.com/office/drawing/2014/main" val="4262985052"/>
                    </a:ext>
                  </a:extLst>
                </a:gridCol>
                <a:gridCol w="411480">
                  <a:extLst>
                    <a:ext uri="{9D8B030D-6E8A-4147-A177-3AD203B41FA5}">
                      <a16:colId xmlns:a16="http://schemas.microsoft.com/office/drawing/2014/main" val="49175100"/>
                    </a:ext>
                  </a:extLst>
                </a:gridCol>
                <a:gridCol w="411480">
                  <a:extLst>
                    <a:ext uri="{9D8B030D-6E8A-4147-A177-3AD203B41FA5}">
                      <a16:colId xmlns:a16="http://schemas.microsoft.com/office/drawing/2014/main" val="2111329487"/>
                    </a:ext>
                  </a:extLst>
                </a:gridCol>
                <a:gridCol w="411480">
                  <a:extLst>
                    <a:ext uri="{9D8B030D-6E8A-4147-A177-3AD203B41FA5}">
                      <a16:colId xmlns:a16="http://schemas.microsoft.com/office/drawing/2014/main" val="4004505845"/>
                    </a:ext>
                  </a:extLst>
                </a:gridCol>
                <a:gridCol w="411480">
                  <a:extLst>
                    <a:ext uri="{9D8B030D-6E8A-4147-A177-3AD203B41FA5}">
                      <a16:colId xmlns:a16="http://schemas.microsoft.com/office/drawing/2014/main" val="2123291019"/>
                    </a:ext>
                  </a:extLst>
                </a:gridCol>
                <a:gridCol w="411480">
                  <a:extLst>
                    <a:ext uri="{9D8B030D-6E8A-4147-A177-3AD203B41FA5}">
                      <a16:colId xmlns:a16="http://schemas.microsoft.com/office/drawing/2014/main" val="418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08956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 Journal de l'Afrique - France 24 - 2024-04-30 22:22:01</a:t>
                      </a:r>
                      <a:r>
                        <a:rPr kumimoji="0" lang="fr-FR" sz="1000" b="0" i="0" u="none" strike="noStrike" kern="1200" cap="none" spc="0" normalizeH="0" baseline="0" noProof="0">
                          <a:ln>
                            <a:noFill/>
                          </a:ln>
                          <a:solidFill>
                            <a:prstClr val="black"/>
                          </a:solidFill>
                          <a:effectLst/>
                          <a:uLnTx/>
                          <a:uFillTx/>
                          <a:latin typeface="Calibri"/>
                          <a:ea typeface="+mn-ea"/>
                          <a:cs typeface="+mn-cs"/>
                        </a:rPr>
                        <a:t>
 Au #Mali 🇲🇱, l'armée malienne et ses supplétifs #russes 🇷🇺 ont neutralisé un chef jihadiste dans le nord du pays. Les jihadistes ont de leur coté, tué dix combattants du groupe pro- #Bamako. 
Notre correspondant régional, Serge Daniel, nous en dit plus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https://quintly-eu-image-storage.s3.amazonaws.com/f7a77b38cafc1b11c6459981c0bb6cbc/f9b2128988b5891f6a3f45556d9f9580.jpg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68197313"/>
                  </a:ext>
                </a:extLst>
              </a:tr>
            </a:tbl>
          </a:graphicData>
        </a:graphic>
      </p:graphicFrame>
      <p:sp>
        <p:nvSpPr>
          <p:cNvPr id="4" name="Text Placeholder 3">
            <a:extLst>
              <a:ext uri="{FF2B5EF4-FFF2-40B4-BE49-F238E27FC236}">
                <a16:creationId xmlns:a16="http://schemas.microsoft.com/office/drawing/2014/main" id="{932D414B-4405-4C4C-825A-87BCC8B0BB8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6889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C2725-5EB2-4769-82FF-0E0708598400}"/>
              </a:ext>
            </a:extLst>
          </p:cNvPr>
          <p:cNvSpPr>
            <a:spLocks noGrp="1"/>
          </p:cNvSpPr>
          <p:nvPr>
            <p:ph type="title"/>
          </p:nvPr>
        </p:nvSpPr>
        <p:spPr/>
        <p:txBody>
          <a:bodyPr/>
          <a:lstStyle/>
          <a:p>
            <a:r>
              <a:rPr lang="en-US"/>
              <a:t>Facebook Videos Table | France 24 - 5 of 24</a:t>
            </a:r>
          </a:p>
        </p:txBody>
      </p:sp>
      <p:graphicFrame>
        <p:nvGraphicFramePr>
          <p:cNvPr id="5" name="Table Placeholder 4">
            <a:extLst>
              <a:ext uri="{FF2B5EF4-FFF2-40B4-BE49-F238E27FC236}">
                <a16:creationId xmlns:a16="http://schemas.microsoft.com/office/drawing/2014/main" id="{43EF84B7-C745-409B-92A5-3377D673AD2D}"/>
              </a:ext>
            </a:extLst>
          </p:cNvPr>
          <p:cNvGraphicFramePr>
            <a:graphicFrameLocks noGrp="1"/>
          </p:cNvGraphicFramePr>
          <p:nvPr>
            <p:ph type="tbl" sz="quarter" idx="13"/>
            <p:extLst>
              <p:ext uri="{D42A27DB-BD31-4B8C-83A1-F6EECF244321}">
                <p14:modId xmlns:p14="http://schemas.microsoft.com/office/powerpoint/2010/main" val="135957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04408930"/>
                    </a:ext>
                  </a:extLst>
                </a:gridCol>
                <a:gridCol w="1069848">
                  <a:extLst>
                    <a:ext uri="{9D8B030D-6E8A-4147-A177-3AD203B41FA5}">
                      <a16:colId xmlns:a16="http://schemas.microsoft.com/office/drawing/2014/main" val="1662716160"/>
                    </a:ext>
                  </a:extLst>
                </a:gridCol>
                <a:gridCol w="740664">
                  <a:extLst>
                    <a:ext uri="{9D8B030D-6E8A-4147-A177-3AD203B41FA5}">
                      <a16:colId xmlns:a16="http://schemas.microsoft.com/office/drawing/2014/main" val="2137444321"/>
                    </a:ext>
                  </a:extLst>
                </a:gridCol>
                <a:gridCol w="411480">
                  <a:extLst>
                    <a:ext uri="{9D8B030D-6E8A-4147-A177-3AD203B41FA5}">
                      <a16:colId xmlns:a16="http://schemas.microsoft.com/office/drawing/2014/main" val="3282776165"/>
                    </a:ext>
                  </a:extLst>
                </a:gridCol>
                <a:gridCol w="411480">
                  <a:extLst>
                    <a:ext uri="{9D8B030D-6E8A-4147-A177-3AD203B41FA5}">
                      <a16:colId xmlns:a16="http://schemas.microsoft.com/office/drawing/2014/main" val="3823843660"/>
                    </a:ext>
                  </a:extLst>
                </a:gridCol>
                <a:gridCol w="411480">
                  <a:extLst>
                    <a:ext uri="{9D8B030D-6E8A-4147-A177-3AD203B41FA5}">
                      <a16:colId xmlns:a16="http://schemas.microsoft.com/office/drawing/2014/main" val="3262226825"/>
                    </a:ext>
                  </a:extLst>
                </a:gridCol>
                <a:gridCol w="411480">
                  <a:extLst>
                    <a:ext uri="{9D8B030D-6E8A-4147-A177-3AD203B41FA5}">
                      <a16:colId xmlns:a16="http://schemas.microsoft.com/office/drawing/2014/main" val="19691523"/>
                    </a:ext>
                  </a:extLst>
                </a:gridCol>
                <a:gridCol w="411480">
                  <a:extLst>
                    <a:ext uri="{9D8B030D-6E8A-4147-A177-3AD203B41FA5}">
                      <a16:colId xmlns:a16="http://schemas.microsoft.com/office/drawing/2014/main" val="1012730007"/>
                    </a:ext>
                  </a:extLst>
                </a:gridCol>
                <a:gridCol w="411480">
                  <a:extLst>
                    <a:ext uri="{9D8B030D-6E8A-4147-A177-3AD203B41FA5}">
                      <a16:colId xmlns:a16="http://schemas.microsoft.com/office/drawing/2014/main" val="1489238124"/>
                    </a:ext>
                  </a:extLst>
                </a:gridCol>
                <a:gridCol w="411480">
                  <a:extLst>
                    <a:ext uri="{9D8B030D-6E8A-4147-A177-3AD203B41FA5}">
                      <a16:colId xmlns:a16="http://schemas.microsoft.com/office/drawing/2014/main" val="2542300995"/>
                    </a:ext>
                  </a:extLst>
                </a:gridCol>
                <a:gridCol w="411480">
                  <a:extLst>
                    <a:ext uri="{9D8B030D-6E8A-4147-A177-3AD203B41FA5}">
                      <a16:colId xmlns:a16="http://schemas.microsoft.com/office/drawing/2014/main" val="2212392969"/>
                    </a:ext>
                  </a:extLst>
                </a:gridCol>
                <a:gridCol w="411480">
                  <a:extLst>
                    <a:ext uri="{9D8B030D-6E8A-4147-A177-3AD203B41FA5}">
                      <a16:colId xmlns:a16="http://schemas.microsoft.com/office/drawing/2014/main" val="4143890787"/>
                    </a:ext>
                  </a:extLst>
                </a:gridCol>
                <a:gridCol w="411480">
                  <a:extLst>
                    <a:ext uri="{9D8B030D-6E8A-4147-A177-3AD203B41FA5}">
                      <a16:colId xmlns:a16="http://schemas.microsoft.com/office/drawing/2014/main" val="176430047"/>
                    </a:ext>
                  </a:extLst>
                </a:gridCol>
                <a:gridCol w="411480">
                  <a:extLst>
                    <a:ext uri="{9D8B030D-6E8A-4147-A177-3AD203B41FA5}">
                      <a16:colId xmlns:a16="http://schemas.microsoft.com/office/drawing/2014/main" val="1364498796"/>
                    </a:ext>
                  </a:extLst>
                </a:gridCol>
                <a:gridCol w="411480">
                  <a:extLst>
                    <a:ext uri="{9D8B030D-6E8A-4147-A177-3AD203B41FA5}">
                      <a16:colId xmlns:a16="http://schemas.microsoft.com/office/drawing/2014/main" val="104038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8604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 24 English - 2024-04-30 22:10:01</a:t>
                      </a:r>
                      <a:r>
                        <a:rPr kumimoji="0" lang="en-US" sz="1000" b="0" i="0" u="none" strike="noStrike" kern="1200" cap="none" spc="0" normalizeH="0" baseline="0" noProof="0">
                          <a:ln>
                            <a:noFill/>
                          </a:ln>
                          <a:solidFill>
                            <a:prstClr val="black"/>
                          </a:solidFill>
                          <a:effectLst/>
                          <a:uLnTx/>
                          <a:uFillTx/>
                          <a:latin typeface="Calibri"/>
                          <a:ea typeface="+mn-ea"/>
                          <a:cs typeface="+mn-cs"/>
                        </a:rPr>
                        <a:t>
 🇽🇰/🇷🇸 Since 2021, #Kosovo's government has been much harder on the Serbian population concentrated in the north of the country. It tries to impose definitive separation from #Serbia on them.
For #FOCUS, our correspondent Laurent Rouy met this minority, whose life has become even more complicated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https://quintly-eu-image-storage.s3.amazonaws.com/cf5e66350c0ef40263cf7fc7df38914b/78b467a3e580e386e39fc99833fbe0be.jpg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8040687"/>
                  </a:ext>
                </a:extLst>
              </a:tr>
            </a:tbl>
          </a:graphicData>
        </a:graphic>
      </p:graphicFrame>
      <p:sp>
        <p:nvSpPr>
          <p:cNvPr id="4" name="Text Placeholder 3">
            <a:extLst>
              <a:ext uri="{FF2B5EF4-FFF2-40B4-BE49-F238E27FC236}">
                <a16:creationId xmlns:a16="http://schemas.microsoft.com/office/drawing/2014/main" id="{2F030648-0EE9-4E9C-B100-7E128324162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82586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9F7A1-3FD0-410E-A80E-FC20842310CD}"/>
              </a:ext>
            </a:extLst>
          </p:cNvPr>
          <p:cNvSpPr>
            <a:spLocks noGrp="1"/>
          </p:cNvSpPr>
          <p:nvPr>
            <p:ph type="title"/>
          </p:nvPr>
        </p:nvSpPr>
        <p:spPr/>
        <p:txBody>
          <a:bodyPr/>
          <a:lstStyle/>
          <a:p>
            <a:r>
              <a:rPr lang="en-US"/>
              <a:t>Facebook Videos Table | France 24 - 6 of 24</a:t>
            </a:r>
          </a:p>
        </p:txBody>
      </p:sp>
      <p:graphicFrame>
        <p:nvGraphicFramePr>
          <p:cNvPr id="5" name="Table Placeholder 4">
            <a:extLst>
              <a:ext uri="{FF2B5EF4-FFF2-40B4-BE49-F238E27FC236}">
                <a16:creationId xmlns:a16="http://schemas.microsoft.com/office/drawing/2014/main" id="{46E2C4C4-DD64-4CF3-B756-F3C2562BC718}"/>
              </a:ext>
            </a:extLst>
          </p:cNvPr>
          <p:cNvGraphicFramePr>
            <a:graphicFrameLocks noGrp="1"/>
          </p:cNvGraphicFramePr>
          <p:nvPr>
            <p:ph type="tbl" sz="quarter" idx="13"/>
            <p:extLst>
              <p:ext uri="{D42A27DB-BD31-4B8C-83A1-F6EECF244321}">
                <p14:modId xmlns:p14="http://schemas.microsoft.com/office/powerpoint/2010/main" val="259487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85220936"/>
                    </a:ext>
                  </a:extLst>
                </a:gridCol>
                <a:gridCol w="1069848">
                  <a:extLst>
                    <a:ext uri="{9D8B030D-6E8A-4147-A177-3AD203B41FA5}">
                      <a16:colId xmlns:a16="http://schemas.microsoft.com/office/drawing/2014/main" val="2226152627"/>
                    </a:ext>
                  </a:extLst>
                </a:gridCol>
                <a:gridCol w="740664">
                  <a:extLst>
                    <a:ext uri="{9D8B030D-6E8A-4147-A177-3AD203B41FA5}">
                      <a16:colId xmlns:a16="http://schemas.microsoft.com/office/drawing/2014/main" val="2859162339"/>
                    </a:ext>
                  </a:extLst>
                </a:gridCol>
                <a:gridCol w="411480">
                  <a:extLst>
                    <a:ext uri="{9D8B030D-6E8A-4147-A177-3AD203B41FA5}">
                      <a16:colId xmlns:a16="http://schemas.microsoft.com/office/drawing/2014/main" val="2581049927"/>
                    </a:ext>
                  </a:extLst>
                </a:gridCol>
                <a:gridCol w="411480">
                  <a:extLst>
                    <a:ext uri="{9D8B030D-6E8A-4147-A177-3AD203B41FA5}">
                      <a16:colId xmlns:a16="http://schemas.microsoft.com/office/drawing/2014/main" val="3819373447"/>
                    </a:ext>
                  </a:extLst>
                </a:gridCol>
                <a:gridCol w="411480">
                  <a:extLst>
                    <a:ext uri="{9D8B030D-6E8A-4147-A177-3AD203B41FA5}">
                      <a16:colId xmlns:a16="http://schemas.microsoft.com/office/drawing/2014/main" val="1732319101"/>
                    </a:ext>
                  </a:extLst>
                </a:gridCol>
                <a:gridCol w="411480">
                  <a:extLst>
                    <a:ext uri="{9D8B030D-6E8A-4147-A177-3AD203B41FA5}">
                      <a16:colId xmlns:a16="http://schemas.microsoft.com/office/drawing/2014/main" val="1791109431"/>
                    </a:ext>
                  </a:extLst>
                </a:gridCol>
                <a:gridCol w="411480">
                  <a:extLst>
                    <a:ext uri="{9D8B030D-6E8A-4147-A177-3AD203B41FA5}">
                      <a16:colId xmlns:a16="http://schemas.microsoft.com/office/drawing/2014/main" val="1749518702"/>
                    </a:ext>
                  </a:extLst>
                </a:gridCol>
                <a:gridCol w="411480">
                  <a:extLst>
                    <a:ext uri="{9D8B030D-6E8A-4147-A177-3AD203B41FA5}">
                      <a16:colId xmlns:a16="http://schemas.microsoft.com/office/drawing/2014/main" val="1334598018"/>
                    </a:ext>
                  </a:extLst>
                </a:gridCol>
                <a:gridCol w="411480">
                  <a:extLst>
                    <a:ext uri="{9D8B030D-6E8A-4147-A177-3AD203B41FA5}">
                      <a16:colId xmlns:a16="http://schemas.microsoft.com/office/drawing/2014/main" val="3574982969"/>
                    </a:ext>
                  </a:extLst>
                </a:gridCol>
                <a:gridCol w="411480">
                  <a:extLst>
                    <a:ext uri="{9D8B030D-6E8A-4147-A177-3AD203B41FA5}">
                      <a16:colId xmlns:a16="http://schemas.microsoft.com/office/drawing/2014/main" val="3100183331"/>
                    </a:ext>
                  </a:extLst>
                </a:gridCol>
                <a:gridCol w="411480">
                  <a:extLst>
                    <a:ext uri="{9D8B030D-6E8A-4147-A177-3AD203B41FA5}">
                      <a16:colId xmlns:a16="http://schemas.microsoft.com/office/drawing/2014/main" val="3925612449"/>
                    </a:ext>
                  </a:extLst>
                </a:gridCol>
                <a:gridCol w="411480">
                  <a:extLst>
                    <a:ext uri="{9D8B030D-6E8A-4147-A177-3AD203B41FA5}">
                      <a16:colId xmlns:a16="http://schemas.microsoft.com/office/drawing/2014/main" val="41493364"/>
                    </a:ext>
                  </a:extLst>
                </a:gridCol>
                <a:gridCol w="411480">
                  <a:extLst>
                    <a:ext uri="{9D8B030D-6E8A-4147-A177-3AD203B41FA5}">
                      <a16:colId xmlns:a16="http://schemas.microsoft.com/office/drawing/2014/main" val="562642614"/>
                    </a:ext>
                  </a:extLst>
                </a:gridCol>
                <a:gridCol w="411480">
                  <a:extLst>
                    <a:ext uri="{9D8B030D-6E8A-4147-A177-3AD203B41FA5}">
                      <a16:colId xmlns:a16="http://schemas.microsoft.com/office/drawing/2014/main" val="1858035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9063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 24 English - 2024-04-30 21:24:41</a:t>
                      </a:r>
                      <a:r>
                        <a:rPr kumimoji="0" lang="en-US" sz="1000" b="0" i="0" u="none" strike="noStrike" kern="1200" cap="none" spc="0" normalizeH="0" baseline="0" noProof="0">
                          <a:ln>
                            <a:noFill/>
                          </a:ln>
                          <a:solidFill>
                            <a:prstClr val="black"/>
                          </a:solidFill>
                          <a:effectLst/>
                          <a:uLnTx/>
                          <a:uFillTx/>
                          <a:latin typeface="Calibri"/>
                          <a:ea typeface="+mn-ea"/>
                          <a:cs typeface="+mn-cs"/>
                        </a:rPr>
                        <a:t>
 🏴󠁧󠁢󠁳󠁣󠁴󠁿 #Scotland's First Minister #HamzaYousaf stepped down from office and as leader of the Scottish National Party (#SNP) after a tenure of just over a year.
Yousaf made the announcement just ahead of two no-confidence votes later this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https://quintly-eu-image-storage.s3.amazonaws.com/cf5e66350c0ef40263cf7fc7df38914b/752dcda9b50310dfae296a0491131d70.jpg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5056833"/>
                  </a:ext>
                </a:extLst>
              </a:tr>
            </a:tbl>
          </a:graphicData>
        </a:graphic>
      </p:graphicFrame>
      <p:sp>
        <p:nvSpPr>
          <p:cNvPr id="4" name="Text Placeholder 3">
            <a:extLst>
              <a:ext uri="{FF2B5EF4-FFF2-40B4-BE49-F238E27FC236}">
                <a16:creationId xmlns:a16="http://schemas.microsoft.com/office/drawing/2014/main" id="{764C7E66-27F8-4D5E-9F94-21D1D8075D6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04247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D210-6D7C-4989-B84A-F45DD320C56A}"/>
              </a:ext>
            </a:extLst>
          </p:cNvPr>
          <p:cNvSpPr>
            <a:spLocks noGrp="1"/>
          </p:cNvSpPr>
          <p:nvPr>
            <p:ph type="title"/>
          </p:nvPr>
        </p:nvSpPr>
        <p:spPr/>
        <p:txBody>
          <a:bodyPr/>
          <a:lstStyle/>
          <a:p>
            <a:r>
              <a:rPr lang="en-US"/>
              <a:t>Facebook Videos Table | France 24 - 7 of 24</a:t>
            </a:r>
          </a:p>
        </p:txBody>
      </p:sp>
      <p:graphicFrame>
        <p:nvGraphicFramePr>
          <p:cNvPr id="5" name="Table Placeholder 4">
            <a:extLst>
              <a:ext uri="{FF2B5EF4-FFF2-40B4-BE49-F238E27FC236}">
                <a16:creationId xmlns:a16="http://schemas.microsoft.com/office/drawing/2014/main" id="{76643CB5-7912-4C99-A2C5-938416992F2C}"/>
              </a:ext>
            </a:extLst>
          </p:cNvPr>
          <p:cNvGraphicFramePr>
            <a:graphicFrameLocks noGrp="1"/>
          </p:cNvGraphicFramePr>
          <p:nvPr>
            <p:ph type="tbl" sz="quarter" idx="13"/>
            <p:extLst>
              <p:ext uri="{D42A27DB-BD31-4B8C-83A1-F6EECF244321}">
                <p14:modId xmlns:p14="http://schemas.microsoft.com/office/powerpoint/2010/main" val="114220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18762898"/>
                    </a:ext>
                  </a:extLst>
                </a:gridCol>
                <a:gridCol w="1069848">
                  <a:extLst>
                    <a:ext uri="{9D8B030D-6E8A-4147-A177-3AD203B41FA5}">
                      <a16:colId xmlns:a16="http://schemas.microsoft.com/office/drawing/2014/main" val="2283471344"/>
                    </a:ext>
                  </a:extLst>
                </a:gridCol>
                <a:gridCol w="740664">
                  <a:extLst>
                    <a:ext uri="{9D8B030D-6E8A-4147-A177-3AD203B41FA5}">
                      <a16:colId xmlns:a16="http://schemas.microsoft.com/office/drawing/2014/main" val="1532596468"/>
                    </a:ext>
                  </a:extLst>
                </a:gridCol>
                <a:gridCol w="411480">
                  <a:extLst>
                    <a:ext uri="{9D8B030D-6E8A-4147-A177-3AD203B41FA5}">
                      <a16:colId xmlns:a16="http://schemas.microsoft.com/office/drawing/2014/main" val="1024717844"/>
                    </a:ext>
                  </a:extLst>
                </a:gridCol>
                <a:gridCol w="411480">
                  <a:extLst>
                    <a:ext uri="{9D8B030D-6E8A-4147-A177-3AD203B41FA5}">
                      <a16:colId xmlns:a16="http://schemas.microsoft.com/office/drawing/2014/main" val="2022130783"/>
                    </a:ext>
                  </a:extLst>
                </a:gridCol>
                <a:gridCol w="411480">
                  <a:extLst>
                    <a:ext uri="{9D8B030D-6E8A-4147-A177-3AD203B41FA5}">
                      <a16:colId xmlns:a16="http://schemas.microsoft.com/office/drawing/2014/main" val="654340277"/>
                    </a:ext>
                  </a:extLst>
                </a:gridCol>
                <a:gridCol w="411480">
                  <a:extLst>
                    <a:ext uri="{9D8B030D-6E8A-4147-A177-3AD203B41FA5}">
                      <a16:colId xmlns:a16="http://schemas.microsoft.com/office/drawing/2014/main" val="3911213539"/>
                    </a:ext>
                  </a:extLst>
                </a:gridCol>
                <a:gridCol w="411480">
                  <a:extLst>
                    <a:ext uri="{9D8B030D-6E8A-4147-A177-3AD203B41FA5}">
                      <a16:colId xmlns:a16="http://schemas.microsoft.com/office/drawing/2014/main" val="591434820"/>
                    </a:ext>
                  </a:extLst>
                </a:gridCol>
                <a:gridCol w="411480">
                  <a:extLst>
                    <a:ext uri="{9D8B030D-6E8A-4147-A177-3AD203B41FA5}">
                      <a16:colId xmlns:a16="http://schemas.microsoft.com/office/drawing/2014/main" val="3710293984"/>
                    </a:ext>
                  </a:extLst>
                </a:gridCol>
                <a:gridCol w="411480">
                  <a:extLst>
                    <a:ext uri="{9D8B030D-6E8A-4147-A177-3AD203B41FA5}">
                      <a16:colId xmlns:a16="http://schemas.microsoft.com/office/drawing/2014/main" val="2139964348"/>
                    </a:ext>
                  </a:extLst>
                </a:gridCol>
                <a:gridCol w="411480">
                  <a:extLst>
                    <a:ext uri="{9D8B030D-6E8A-4147-A177-3AD203B41FA5}">
                      <a16:colId xmlns:a16="http://schemas.microsoft.com/office/drawing/2014/main" val="3434281851"/>
                    </a:ext>
                  </a:extLst>
                </a:gridCol>
                <a:gridCol w="411480">
                  <a:extLst>
                    <a:ext uri="{9D8B030D-6E8A-4147-A177-3AD203B41FA5}">
                      <a16:colId xmlns:a16="http://schemas.microsoft.com/office/drawing/2014/main" val="599868588"/>
                    </a:ext>
                  </a:extLst>
                </a:gridCol>
                <a:gridCol w="411480">
                  <a:extLst>
                    <a:ext uri="{9D8B030D-6E8A-4147-A177-3AD203B41FA5}">
                      <a16:colId xmlns:a16="http://schemas.microsoft.com/office/drawing/2014/main" val="917146480"/>
                    </a:ext>
                  </a:extLst>
                </a:gridCol>
                <a:gridCol w="411480">
                  <a:extLst>
                    <a:ext uri="{9D8B030D-6E8A-4147-A177-3AD203B41FA5}">
                      <a16:colId xmlns:a16="http://schemas.microsoft.com/office/drawing/2014/main" val="1808048366"/>
                    </a:ext>
                  </a:extLst>
                </a:gridCol>
                <a:gridCol w="411480">
                  <a:extLst>
                    <a:ext uri="{9D8B030D-6E8A-4147-A177-3AD203B41FA5}">
                      <a16:colId xmlns:a16="http://schemas.microsoft.com/office/drawing/2014/main" val="2282070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07316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20:55:01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صور زنزانته.. العدل الليبية 🇱🇾 تطالب #لبنان 🇱🇧 بالإفراج عن هانيبال #القذافي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https://quintly-eu-image-storage.s3.amazonaws.com/1d30f5314177cd5c7f53c13c27c01236/4531dc4c286688ada21903e8541c58b0.jpg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9989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20:54:42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ماذا وراء تقارب #السودان 🇸🇩 و #روسيا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https://quintly-eu-image-storage.s3.amazonaws.com/1d30f5314177cd5c7f53c13c27c01236/fe9c38b13e46d9d7ae37cf237bf175dc.jpg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9473223"/>
                  </a:ext>
                </a:extLst>
              </a:tr>
            </a:tbl>
          </a:graphicData>
        </a:graphic>
      </p:graphicFrame>
      <p:sp>
        <p:nvSpPr>
          <p:cNvPr id="4" name="Text Placeholder 3">
            <a:extLst>
              <a:ext uri="{FF2B5EF4-FFF2-40B4-BE49-F238E27FC236}">
                <a16:creationId xmlns:a16="http://schemas.microsoft.com/office/drawing/2014/main" id="{426BCE2A-7399-4E97-9DB2-8643D18B66B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92644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FF454-ED81-4A68-A606-37207605170A}"/>
              </a:ext>
            </a:extLst>
          </p:cNvPr>
          <p:cNvSpPr>
            <a:spLocks noGrp="1"/>
          </p:cNvSpPr>
          <p:nvPr>
            <p:ph type="title"/>
          </p:nvPr>
        </p:nvSpPr>
        <p:spPr/>
        <p:txBody>
          <a:bodyPr/>
          <a:lstStyle/>
          <a:p>
            <a:r>
              <a:rPr lang="en-US"/>
              <a:t>Facebook Videos Table | France 24 - 8 of 24</a:t>
            </a:r>
          </a:p>
        </p:txBody>
      </p:sp>
      <p:graphicFrame>
        <p:nvGraphicFramePr>
          <p:cNvPr id="5" name="Table Placeholder 4">
            <a:extLst>
              <a:ext uri="{FF2B5EF4-FFF2-40B4-BE49-F238E27FC236}">
                <a16:creationId xmlns:a16="http://schemas.microsoft.com/office/drawing/2014/main" id="{1F368FEA-34CB-46FD-9730-4130C67A5D87}"/>
              </a:ext>
            </a:extLst>
          </p:cNvPr>
          <p:cNvGraphicFramePr>
            <a:graphicFrameLocks noGrp="1"/>
          </p:cNvGraphicFramePr>
          <p:nvPr>
            <p:ph type="tbl" sz="quarter" idx="13"/>
            <p:extLst>
              <p:ext uri="{D42A27DB-BD31-4B8C-83A1-F6EECF244321}">
                <p14:modId xmlns:p14="http://schemas.microsoft.com/office/powerpoint/2010/main" val="263728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8661542"/>
                    </a:ext>
                  </a:extLst>
                </a:gridCol>
                <a:gridCol w="1069848">
                  <a:extLst>
                    <a:ext uri="{9D8B030D-6E8A-4147-A177-3AD203B41FA5}">
                      <a16:colId xmlns:a16="http://schemas.microsoft.com/office/drawing/2014/main" val="1855498650"/>
                    </a:ext>
                  </a:extLst>
                </a:gridCol>
                <a:gridCol w="740664">
                  <a:extLst>
                    <a:ext uri="{9D8B030D-6E8A-4147-A177-3AD203B41FA5}">
                      <a16:colId xmlns:a16="http://schemas.microsoft.com/office/drawing/2014/main" val="4228576760"/>
                    </a:ext>
                  </a:extLst>
                </a:gridCol>
                <a:gridCol w="411480">
                  <a:extLst>
                    <a:ext uri="{9D8B030D-6E8A-4147-A177-3AD203B41FA5}">
                      <a16:colId xmlns:a16="http://schemas.microsoft.com/office/drawing/2014/main" val="3169449862"/>
                    </a:ext>
                  </a:extLst>
                </a:gridCol>
                <a:gridCol w="411480">
                  <a:extLst>
                    <a:ext uri="{9D8B030D-6E8A-4147-A177-3AD203B41FA5}">
                      <a16:colId xmlns:a16="http://schemas.microsoft.com/office/drawing/2014/main" val="1227576549"/>
                    </a:ext>
                  </a:extLst>
                </a:gridCol>
                <a:gridCol w="411480">
                  <a:extLst>
                    <a:ext uri="{9D8B030D-6E8A-4147-A177-3AD203B41FA5}">
                      <a16:colId xmlns:a16="http://schemas.microsoft.com/office/drawing/2014/main" val="2456506011"/>
                    </a:ext>
                  </a:extLst>
                </a:gridCol>
                <a:gridCol w="411480">
                  <a:extLst>
                    <a:ext uri="{9D8B030D-6E8A-4147-A177-3AD203B41FA5}">
                      <a16:colId xmlns:a16="http://schemas.microsoft.com/office/drawing/2014/main" val="310794838"/>
                    </a:ext>
                  </a:extLst>
                </a:gridCol>
                <a:gridCol w="411480">
                  <a:extLst>
                    <a:ext uri="{9D8B030D-6E8A-4147-A177-3AD203B41FA5}">
                      <a16:colId xmlns:a16="http://schemas.microsoft.com/office/drawing/2014/main" val="524711434"/>
                    </a:ext>
                  </a:extLst>
                </a:gridCol>
                <a:gridCol w="411480">
                  <a:extLst>
                    <a:ext uri="{9D8B030D-6E8A-4147-A177-3AD203B41FA5}">
                      <a16:colId xmlns:a16="http://schemas.microsoft.com/office/drawing/2014/main" val="3762401943"/>
                    </a:ext>
                  </a:extLst>
                </a:gridCol>
                <a:gridCol w="411480">
                  <a:extLst>
                    <a:ext uri="{9D8B030D-6E8A-4147-A177-3AD203B41FA5}">
                      <a16:colId xmlns:a16="http://schemas.microsoft.com/office/drawing/2014/main" val="3057738215"/>
                    </a:ext>
                  </a:extLst>
                </a:gridCol>
                <a:gridCol w="411480">
                  <a:extLst>
                    <a:ext uri="{9D8B030D-6E8A-4147-A177-3AD203B41FA5}">
                      <a16:colId xmlns:a16="http://schemas.microsoft.com/office/drawing/2014/main" val="3487114043"/>
                    </a:ext>
                  </a:extLst>
                </a:gridCol>
                <a:gridCol w="411480">
                  <a:extLst>
                    <a:ext uri="{9D8B030D-6E8A-4147-A177-3AD203B41FA5}">
                      <a16:colId xmlns:a16="http://schemas.microsoft.com/office/drawing/2014/main" val="3136253253"/>
                    </a:ext>
                  </a:extLst>
                </a:gridCol>
                <a:gridCol w="411480">
                  <a:extLst>
                    <a:ext uri="{9D8B030D-6E8A-4147-A177-3AD203B41FA5}">
                      <a16:colId xmlns:a16="http://schemas.microsoft.com/office/drawing/2014/main" val="3073760366"/>
                    </a:ext>
                  </a:extLst>
                </a:gridCol>
                <a:gridCol w="411480">
                  <a:extLst>
                    <a:ext uri="{9D8B030D-6E8A-4147-A177-3AD203B41FA5}">
                      <a16:colId xmlns:a16="http://schemas.microsoft.com/office/drawing/2014/main" val="4154842577"/>
                    </a:ext>
                  </a:extLst>
                </a:gridCol>
                <a:gridCol w="411480">
                  <a:extLst>
                    <a:ext uri="{9D8B030D-6E8A-4147-A177-3AD203B41FA5}">
                      <a16:colId xmlns:a16="http://schemas.microsoft.com/office/drawing/2014/main" val="419113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86660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 Journal de l'Afrique - France 24 - 2024-04-30 20:11:48</a:t>
                      </a:r>
                      <a:r>
                        <a:rPr kumimoji="0" lang="fr-FR" sz="1000" b="0" i="0" u="none" strike="noStrike" kern="1200" cap="none" spc="0" normalizeH="0" baseline="0" noProof="0">
                          <a:ln>
                            <a:noFill/>
                          </a:ln>
                          <a:solidFill>
                            <a:prstClr val="black"/>
                          </a:solidFill>
                          <a:effectLst/>
                          <a:uLnTx/>
                          <a:uFillTx/>
                          <a:latin typeface="Calibri"/>
                          <a:ea typeface="+mn-ea"/>
                          <a:cs typeface="+mn-cs"/>
                        </a:rPr>
                        <a:t>
 Bienvenue sur le Le Journal de l'Afrique - France 24. 
Chroniques, reportages, invités : suivez l'actualité africaine au quotidien.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https://quintly-eu-image-storage.s3.amazonaws.com/f7a77b38cafc1b11c6459981c0bb6cbc/e7e1de944a00585972cdcd7de169e06a.jpg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02807505"/>
                  </a:ext>
                </a:extLst>
              </a:tr>
            </a:tbl>
          </a:graphicData>
        </a:graphic>
      </p:graphicFrame>
      <p:sp>
        <p:nvSpPr>
          <p:cNvPr id="4" name="Text Placeholder 3">
            <a:extLst>
              <a:ext uri="{FF2B5EF4-FFF2-40B4-BE49-F238E27FC236}">
                <a16:creationId xmlns:a16="http://schemas.microsoft.com/office/drawing/2014/main" id="{118E5AA3-706C-4365-BD1F-08B231E2FF6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36165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E224-7A63-41DD-A890-5E5C425B8EC5}"/>
              </a:ext>
            </a:extLst>
          </p:cNvPr>
          <p:cNvSpPr>
            <a:spLocks noGrp="1"/>
          </p:cNvSpPr>
          <p:nvPr>
            <p:ph type="title"/>
          </p:nvPr>
        </p:nvSpPr>
        <p:spPr/>
        <p:txBody>
          <a:bodyPr/>
          <a:lstStyle/>
          <a:p>
            <a:r>
              <a:rPr lang="en-US"/>
              <a:t>Facebook Videos Table | France 24 - 9 of 24</a:t>
            </a:r>
          </a:p>
        </p:txBody>
      </p:sp>
      <p:graphicFrame>
        <p:nvGraphicFramePr>
          <p:cNvPr id="5" name="Table Placeholder 4">
            <a:extLst>
              <a:ext uri="{FF2B5EF4-FFF2-40B4-BE49-F238E27FC236}">
                <a16:creationId xmlns:a16="http://schemas.microsoft.com/office/drawing/2014/main" id="{B135FE72-5B24-4906-8EAC-056932E16459}"/>
              </a:ext>
            </a:extLst>
          </p:cNvPr>
          <p:cNvGraphicFramePr>
            <a:graphicFrameLocks noGrp="1"/>
          </p:cNvGraphicFramePr>
          <p:nvPr>
            <p:ph type="tbl" sz="quarter" idx="13"/>
            <p:extLst>
              <p:ext uri="{D42A27DB-BD31-4B8C-83A1-F6EECF244321}">
                <p14:modId xmlns:p14="http://schemas.microsoft.com/office/powerpoint/2010/main" val="114267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08807849"/>
                    </a:ext>
                  </a:extLst>
                </a:gridCol>
                <a:gridCol w="1069848">
                  <a:extLst>
                    <a:ext uri="{9D8B030D-6E8A-4147-A177-3AD203B41FA5}">
                      <a16:colId xmlns:a16="http://schemas.microsoft.com/office/drawing/2014/main" val="659570068"/>
                    </a:ext>
                  </a:extLst>
                </a:gridCol>
                <a:gridCol w="740664">
                  <a:extLst>
                    <a:ext uri="{9D8B030D-6E8A-4147-A177-3AD203B41FA5}">
                      <a16:colId xmlns:a16="http://schemas.microsoft.com/office/drawing/2014/main" val="356700215"/>
                    </a:ext>
                  </a:extLst>
                </a:gridCol>
                <a:gridCol w="411480">
                  <a:extLst>
                    <a:ext uri="{9D8B030D-6E8A-4147-A177-3AD203B41FA5}">
                      <a16:colId xmlns:a16="http://schemas.microsoft.com/office/drawing/2014/main" val="3775195050"/>
                    </a:ext>
                  </a:extLst>
                </a:gridCol>
                <a:gridCol w="411480">
                  <a:extLst>
                    <a:ext uri="{9D8B030D-6E8A-4147-A177-3AD203B41FA5}">
                      <a16:colId xmlns:a16="http://schemas.microsoft.com/office/drawing/2014/main" val="3100979164"/>
                    </a:ext>
                  </a:extLst>
                </a:gridCol>
                <a:gridCol w="411480">
                  <a:extLst>
                    <a:ext uri="{9D8B030D-6E8A-4147-A177-3AD203B41FA5}">
                      <a16:colId xmlns:a16="http://schemas.microsoft.com/office/drawing/2014/main" val="2290968906"/>
                    </a:ext>
                  </a:extLst>
                </a:gridCol>
                <a:gridCol w="411480">
                  <a:extLst>
                    <a:ext uri="{9D8B030D-6E8A-4147-A177-3AD203B41FA5}">
                      <a16:colId xmlns:a16="http://schemas.microsoft.com/office/drawing/2014/main" val="747711461"/>
                    </a:ext>
                  </a:extLst>
                </a:gridCol>
                <a:gridCol w="411480">
                  <a:extLst>
                    <a:ext uri="{9D8B030D-6E8A-4147-A177-3AD203B41FA5}">
                      <a16:colId xmlns:a16="http://schemas.microsoft.com/office/drawing/2014/main" val="1861776370"/>
                    </a:ext>
                  </a:extLst>
                </a:gridCol>
                <a:gridCol w="411480">
                  <a:extLst>
                    <a:ext uri="{9D8B030D-6E8A-4147-A177-3AD203B41FA5}">
                      <a16:colId xmlns:a16="http://schemas.microsoft.com/office/drawing/2014/main" val="2625082567"/>
                    </a:ext>
                  </a:extLst>
                </a:gridCol>
                <a:gridCol w="411480">
                  <a:extLst>
                    <a:ext uri="{9D8B030D-6E8A-4147-A177-3AD203B41FA5}">
                      <a16:colId xmlns:a16="http://schemas.microsoft.com/office/drawing/2014/main" val="197893277"/>
                    </a:ext>
                  </a:extLst>
                </a:gridCol>
                <a:gridCol w="411480">
                  <a:extLst>
                    <a:ext uri="{9D8B030D-6E8A-4147-A177-3AD203B41FA5}">
                      <a16:colId xmlns:a16="http://schemas.microsoft.com/office/drawing/2014/main" val="3110188131"/>
                    </a:ext>
                  </a:extLst>
                </a:gridCol>
                <a:gridCol w="411480">
                  <a:extLst>
                    <a:ext uri="{9D8B030D-6E8A-4147-A177-3AD203B41FA5}">
                      <a16:colId xmlns:a16="http://schemas.microsoft.com/office/drawing/2014/main" val="1965237330"/>
                    </a:ext>
                  </a:extLst>
                </a:gridCol>
                <a:gridCol w="411480">
                  <a:extLst>
                    <a:ext uri="{9D8B030D-6E8A-4147-A177-3AD203B41FA5}">
                      <a16:colId xmlns:a16="http://schemas.microsoft.com/office/drawing/2014/main" val="470461709"/>
                    </a:ext>
                  </a:extLst>
                </a:gridCol>
                <a:gridCol w="411480">
                  <a:extLst>
                    <a:ext uri="{9D8B030D-6E8A-4147-A177-3AD203B41FA5}">
                      <a16:colId xmlns:a16="http://schemas.microsoft.com/office/drawing/2014/main" val="3507904418"/>
                    </a:ext>
                  </a:extLst>
                </a:gridCol>
                <a:gridCol w="411480">
                  <a:extLst>
                    <a:ext uri="{9D8B030D-6E8A-4147-A177-3AD203B41FA5}">
                      <a16:colId xmlns:a16="http://schemas.microsoft.com/office/drawing/2014/main" val="2514753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88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19:55:01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 طلاب مؤيدون للفلسطينيين يرفضون إخلاء خيمهم في جامعة كولومبيا رغم التهديد بفصلهم</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https://quintly-eu-image-storage.s3.amazonaws.com/1d30f5314177cd5c7f53c13c27c01236/efe5a6c8528351eca67f0dafb4099dc6.jpg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04097147"/>
                  </a:ext>
                </a:extLst>
              </a:tr>
            </a:tbl>
          </a:graphicData>
        </a:graphic>
      </p:graphicFrame>
      <p:sp>
        <p:nvSpPr>
          <p:cNvPr id="4" name="Text Placeholder 3">
            <a:extLst>
              <a:ext uri="{FF2B5EF4-FFF2-40B4-BE49-F238E27FC236}">
                <a16:creationId xmlns:a16="http://schemas.microsoft.com/office/drawing/2014/main" id="{777DC4EC-F2C0-4278-8A34-4DD4B0F6D68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95329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A071E-A228-44F5-8F28-BCFA36D0D259}"/>
              </a:ext>
            </a:extLst>
          </p:cNvPr>
          <p:cNvSpPr>
            <a:spLocks noGrp="1"/>
          </p:cNvSpPr>
          <p:nvPr>
            <p:ph type="title"/>
          </p:nvPr>
        </p:nvSpPr>
        <p:spPr/>
        <p:txBody>
          <a:bodyPr/>
          <a:lstStyle/>
          <a:p>
            <a:r>
              <a:rPr lang="en-US"/>
              <a:t>Facebook Videos Table | France 24 - 10 of 24</a:t>
            </a:r>
          </a:p>
        </p:txBody>
      </p:sp>
      <p:graphicFrame>
        <p:nvGraphicFramePr>
          <p:cNvPr id="5" name="Table Placeholder 4">
            <a:extLst>
              <a:ext uri="{FF2B5EF4-FFF2-40B4-BE49-F238E27FC236}">
                <a16:creationId xmlns:a16="http://schemas.microsoft.com/office/drawing/2014/main" id="{37B2EAC4-6043-400D-8DE8-3DA7D5258704}"/>
              </a:ext>
            </a:extLst>
          </p:cNvPr>
          <p:cNvGraphicFramePr>
            <a:graphicFrameLocks noGrp="1"/>
          </p:cNvGraphicFramePr>
          <p:nvPr>
            <p:ph type="tbl" sz="quarter" idx="13"/>
            <p:extLst>
              <p:ext uri="{D42A27DB-BD31-4B8C-83A1-F6EECF244321}">
                <p14:modId xmlns:p14="http://schemas.microsoft.com/office/powerpoint/2010/main" val="42782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91174912"/>
                    </a:ext>
                  </a:extLst>
                </a:gridCol>
                <a:gridCol w="1069848">
                  <a:extLst>
                    <a:ext uri="{9D8B030D-6E8A-4147-A177-3AD203B41FA5}">
                      <a16:colId xmlns:a16="http://schemas.microsoft.com/office/drawing/2014/main" val="2904803852"/>
                    </a:ext>
                  </a:extLst>
                </a:gridCol>
                <a:gridCol w="740664">
                  <a:extLst>
                    <a:ext uri="{9D8B030D-6E8A-4147-A177-3AD203B41FA5}">
                      <a16:colId xmlns:a16="http://schemas.microsoft.com/office/drawing/2014/main" val="2700816528"/>
                    </a:ext>
                  </a:extLst>
                </a:gridCol>
                <a:gridCol w="411480">
                  <a:extLst>
                    <a:ext uri="{9D8B030D-6E8A-4147-A177-3AD203B41FA5}">
                      <a16:colId xmlns:a16="http://schemas.microsoft.com/office/drawing/2014/main" val="1166376107"/>
                    </a:ext>
                  </a:extLst>
                </a:gridCol>
                <a:gridCol w="411480">
                  <a:extLst>
                    <a:ext uri="{9D8B030D-6E8A-4147-A177-3AD203B41FA5}">
                      <a16:colId xmlns:a16="http://schemas.microsoft.com/office/drawing/2014/main" val="2675003195"/>
                    </a:ext>
                  </a:extLst>
                </a:gridCol>
                <a:gridCol w="411480">
                  <a:extLst>
                    <a:ext uri="{9D8B030D-6E8A-4147-A177-3AD203B41FA5}">
                      <a16:colId xmlns:a16="http://schemas.microsoft.com/office/drawing/2014/main" val="1845300931"/>
                    </a:ext>
                  </a:extLst>
                </a:gridCol>
                <a:gridCol w="411480">
                  <a:extLst>
                    <a:ext uri="{9D8B030D-6E8A-4147-A177-3AD203B41FA5}">
                      <a16:colId xmlns:a16="http://schemas.microsoft.com/office/drawing/2014/main" val="1962909262"/>
                    </a:ext>
                  </a:extLst>
                </a:gridCol>
                <a:gridCol w="411480">
                  <a:extLst>
                    <a:ext uri="{9D8B030D-6E8A-4147-A177-3AD203B41FA5}">
                      <a16:colId xmlns:a16="http://schemas.microsoft.com/office/drawing/2014/main" val="2814471331"/>
                    </a:ext>
                  </a:extLst>
                </a:gridCol>
                <a:gridCol w="411480">
                  <a:extLst>
                    <a:ext uri="{9D8B030D-6E8A-4147-A177-3AD203B41FA5}">
                      <a16:colId xmlns:a16="http://schemas.microsoft.com/office/drawing/2014/main" val="1155475346"/>
                    </a:ext>
                  </a:extLst>
                </a:gridCol>
                <a:gridCol w="411480">
                  <a:extLst>
                    <a:ext uri="{9D8B030D-6E8A-4147-A177-3AD203B41FA5}">
                      <a16:colId xmlns:a16="http://schemas.microsoft.com/office/drawing/2014/main" val="1791102295"/>
                    </a:ext>
                  </a:extLst>
                </a:gridCol>
                <a:gridCol w="411480">
                  <a:extLst>
                    <a:ext uri="{9D8B030D-6E8A-4147-A177-3AD203B41FA5}">
                      <a16:colId xmlns:a16="http://schemas.microsoft.com/office/drawing/2014/main" val="2887784618"/>
                    </a:ext>
                  </a:extLst>
                </a:gridCol>
                <a:gridCol w="411480">
                  <a:extLst>
                    <a:ext uri="{9D8B030D-6E8A-4147-A177-3AD203B41FA5}">
                      <a16:colId xmlns:a16="http://schemas.microsoft.com/office/drawing/2014/main" val="1528329764"/>
                    </a:ext>
                  </a:extLst>
                </a:gridCol>
                <a:gridCol w="411480">
                  <a:extLst>
                    <a:ext uri="{9D8B030D-6E8A-4147-A177-3AD203B41FA5}">
                      <a16:colId xmlns:a16="http://schemas.microsoft.com/office/drawing/2014/main" val="2081550506"/>
                    </a:ext>
                  </a:extLst>
                </a:gridCol>
                <a:gridCol w="411480">
                  <a:extLst>
                    <a:ext uri="{9D8B030D-6E8A-4147-A177-3AD203B41FA5}">
                      <a16:colId xmlns:a16="http://schemas.microsoft.com/office/drawing/2014/main" val="2207814830"/>
                    </a:ext>
                  </a:extLst>
                </a:gridCol>
                <a:gridCol w="411480">
                  <a:extLst>
                    <a:ext uri="{9D8B030D-6E8A-4147-A177-3AD203B41FA5}">
                      <a16:colId xmlns:a16="http://schemas.microsoft.com/office/drawing/2014/main" val="1492508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4652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 24 English - 2024-04-30 19:54:42</a:t>
                      </a:r>
                      <a:r>
                        <a:rPr kumimoji="0" lang="en-US" sz="1000" b="0" i="0" u="none" strike="noStrike" kern="1200" cap="none" spc="0" normalizeH="0" baseline="0" noProof="0">
                          <a:ln>
                            <a:noFill/>
                          </a:ln>
                          <a:solidFill>
                            <a:prstClr val="black"/>
                          </a:solidFill>
                          <a:effectLst/>
                          <a:uLnTx/>
                          <a:uFillTx/>
                          <a:latin typeface="Calibri"/>
                          <a:ea typeface="+mn-ea"/>
                          <a:cs typeface="+mn-cs"/>
                        </a:rPr>
                        <a:t>
 🎥 Heavily armed #police on March 25 broke up a #protest camp on #Emory university's campus in #Atlanta, #US where students had been protesting against #Israel's war in #Gaza. 
The university's president said the protesters were “largely not affiliated with Emory,” but of the 28 people who were arrested, 20 of them were students and faculty members.
At least two professors were among those arrested. One was insulted and assaulted on camera while she was trying to help out a student.
🗣"There must have been 80 cops there. They used tear gas, pepper bombs", says our #Observer, a student at Emory. He said that of the 10-15 people he saw being arrested, all were Emory students he knew.
The Observers - France 24 bring you this report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https://quintly-eu-image-storage.s3.amazonaws.com/cf5e66350c0ef40263cf7fc7df38914b/caac3b9c6e9557e818092b3334bdd5de.jpg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76307616"/>
                  </a:ext>
                </a:extLst>
              </a:tr>
            </a:tbl>
          </a:graphicData>
        </a:graphic>
      </p:graphicFrame>
      <p:sp>
        <p:nvSpPr>
          <p:cNvPr id="4" name="Text Placeholder 3">
            <a:extLst>
              <a:ext uri="{FF2B5EF4-FFF2-40B4-BE49-F238E27FC236}">
                <a16:creationId xmlns:a16="http://schemas.microsoft.com/office/drawing/2014/main" id="{1DF6C180-C66A-4854-A895-96DD4E25624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940684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1FEB-3EA9-40C8-97BD-65F123F817B7}"/>
              </a:ext>
            </a:extLst>
          </p:cNvPr>
          <p:cNvSpPr>
            <a:spLocks noGrp="1"/>
          </p:cNvSpPr>
          <p:nvPr>
            <p:ph type="title"/>
          </p:nvPr>
        </p:nvSpPr>
        <p:spPr/>
        <p:txBody>
          <a:bodyPr/>
          <a:lstStyle/>
          <a:p>
            <a:r>
              <a:rPr lang="en-US"/>
              <a:t>Facebook Videos Table | France 24 - 11 of 24</a:t>
            </a:r>
          </a:p>
        </p:txBody>
      </p:sp>
      <p:graphicFrame>
        <p:nvGraphicFramePr>
          <p:cNvPr id="5" name="Table Placeholder 4">
            <a:extLst>
              <a:ext uri="{FF2B5EF4-FFF2-40B4-BE49-F238E27FC236}">
                <a16:creationId xmlns:a16="http://schemas.microsoft.com/office/drawing/2014/main" id="{81076F80-11CE-4AB0-96FD-3068BE6AEA92}"/>
              </a:ext>
            </a:extLst>
          </p:cNvPr>
          <p:cNvGraphicFramePr>
            <a:graphicFrameLocks noGrp="1"/>
          </p:cNvGraphicFramePr>
          <p:nvPr>
            <p:ph type="tbl" sz="quarter" idx="13"/>
            <p:extLst>
              <p:ext uri="{D42A27DB-BD31-4B8C-83A1-F6EECF244321}">
                <p14:modId xmlns:p14="http://schemas.microsoft.com/office/powerpoint/2010/main" val="344518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6581934"/>
                    </a:ext>
                  </a:extLst>
                </a:gridCol>
                <a:gridCol w="1069848">
                  <a:extLst>
                    <a:ext uri="{9D8B030D-6E8A-4147-A177-3AD203B41FA5}">
                      <a16:colId xmlns:a16="http://schemas.microsoft.com/office/drawing/2014/main" val="4183961495"/>
                    </a:ext>
                  </a:extLst>
                </a:gridCol>
                <a:gridCol w="740664">
                  <a:extLst>
                    <a:ext uri="{9D8B030D-6E8A-4147-A177-3AD203B41FA5}">
                      <a16:colId xmlns:a16="http://schemas.microsoft.com/office/drawing/2014/main" val="1457825779"/>
                    </a:ext>
                  </a:extLst>
                </a:gridCol>
                <a:gridCol w="411480">
                  <a:extLst>
                    <a:ext uri="{9D8B030D-6E8A-4147-A177-3AD203B41FA5}">
                      <a16:colId xmlns:a16="http://schemas.microsoft.com/office/drawing/2014/main" val="1318739711"/>
                    </a:ext>
                  </a:extLst>
                </a:gridCol>
                <a:gridCol w="411480">
                  <a:extLst>
                    <a:ext uri="{9D8B030D-6E8A-4147-A177-3AD203B41FA5}">
                      <a16:colId xmlns:a16="http://schemas.microsoft.com/office/drawing/2014/main" val="1431324630"/>
                    </a:ext>
                  </a:extLst>
                </a:gridCol>
                <a:gridCol w="411480">
                  <a:extLst>
                    <a:ext uri="{9D8B030D-6E8A-4147-A177-3AD203B41FA5}">
                      <a16:colId xmlns:a16="http://schemas.microsoft.com/office/drawing/2014/main" val="7084004"/>
                    </a:ext>
                  </a:extLst>
                </a:gridCol>
                <a:gridCol w="411480">
                  <a:extLst>
                    <a:ext uri="{9D8B030D-6E8A-4147-A177-3AD203B41FA5}">
                      <a16:colId xmlns:a16="http://schemas.microsoft.com/office/drawing/2014/main" val="2562743992"/>
                    </a:ext>
                  </a:extLst>
                </a:gridCol>
                <a:gridCol w="411480">
                  <a:extLst>
                    <a:ext uri="{9D8B030D-6E8A-4147-A177-3AD203B41FA5}">
                      <a16:colId xmlns:a16="http://schemas.microsoft.com/office/drawing/2014/main" val="133227828"/>
                    </a:ext>
                  </a:extLst>
                </a:gridCol>
                <a:gridCol w="411480">
                  <a:extLst>
                    <a:ext uri="{9D8B030D-6E8A-4147-A177-3AD203B41FA5}">
                      <a16:colId xmlns:a16="http://schemas.microsoft.com/office/drawing/2014/main" val="3574101299"/>
                    </a:ext>
                  </a:extLst>
                </a:gridCol>
                <a:gridCol w="411480">
                  <a:extLst>
                    <a:ext uri="{9D8B030D-6E8A-4147-A177-3AD203B41FA5}">
                      <a16:colId xmlns:a16="http://schemas.microsoft.com/office/drawing/2014/main" val="2674646814"/>
                    </a:ext>
                  </a:extLst>
                </a:gridCol>
                <a:gridCol w="411480">
                  <a:extLst>
                    <a:ext uri="{9D8B030D-6E8A-4147-A177-3AD203B41FA5}">
                      <a16:colId xmlns:a16="http://schemas.microsoft.com/office/drawing/2014/main" val="1379456458"/>
                    </a:ext>
                  </a:extLst>
                </a:gridCol>
                <a:gridCol w="411480">
                  <a:extLst>
                    <a:ext uri="{9D8B030D-6E8A-4147-A177-3AD203B41FA5}">
                      <a16:colId xmlns:a16="http://schemas.microsoft.com/office/drawing/2014/main" val="1666505186"/>
                    </a:ext>
                  </a:extLst>
                </a:gridCol>
                <a:gridCol w="411480">
                  <a:extLst>
                    <a:ext uri="{9D8B030D-6E8A-4147-A177-3AD203B41FA5}">
                      <a16:colId xmlns:a16="http://schemas.microsoft.com/office/drawing/2014/main" val="1421716577"/>
                    </a:ext>
                  </a:extLst>
                </a:gridCol>
                <a:gridCol w="411480">
                  <a:extLst>
                    <a:ext uri="{9D8B030D-6E8A-4147-A177-3AD203B41FA5}">
                      <a16:colId xmlns:a16="http://schemas.microsoft.com/office/drawing/2014/main" val="2636218082"/>
                    </a:ext>
                  </a:extLst>
                </a:gridCol>
                <a:gridCol w="411480">
                  <a:extLst>
                    <a:ext uri="{9D8B030D-6E8A-4147-A177-3AD203B41FA5}">
                      <a16:colId xmlns:a16="http://schemas.microsoft.com/office/drawing/2014/main" val="1849459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1606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18:55:03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زيلينسكي يدعو الغرب إلى تسريع إمدادات #أوكرانيا بالأسلحة لصد الهجمات الروسية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https://quintly-eu-image-storage.s3.amazonaws.com/1d30f5314177cd5c7f53c13c27c01236/cf94a502e1b910e5a5842307b63abe5a.jpg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96228762"/>
                  </a:ext>
                </a:extLst>
              </a:tr>
            </a:tbl>
          </a:graphicData>
        </a:graphic>
      </p:graphicFrame>
      <p:sp>
        <p:nvSpPr>
          <p:cNvPr id="4" name="Text Placeholder 3">
            <a:extLst>
              <a:ext uri="{FF2B5EF4-FFF2-40B4-BE49-F238E27FC236}">
                <a16:creationId xmlns:a16="http://schemas.microsoft.com/office/drawing/2014/main" id="{CE249936-621D-4349-A56B-72FD147C09B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77029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9CED3-E2B0-4032-8ADC-32B7937DA6F1}"/>
              </a:ext>
            </a:extLst>
          </p:cNvPr>
          <p:cNvSpPr>
            <a:spLocks noGrp="1"/>
          </p:cNvSpPr>
          <p:nvPr>
            <p:ph type="title"/>
          </p:nvPr>
        </p:nvSpPr>
        <p:spPr/>
        <p:txBody>
          <a:bodyPr/>
          <a:lstStyle/>
          <a:p>
            <a:r>
              <a:rPr lang="en-US"/>
              <a:t>Facebook Videos Table | France 24 - 12 of 24</a:t>
            </a:r>
          </a:p>
        </p:txBody>
      </p:sp>
      <p:graphicFrame>
        <p:nvGraphicFramePr>
          <p:cNvPr id="5" name="Table Placeholder 4">
            <a:extLst>
              <a:ext uri="{FF2B5EF4-FFF2-40B4-BE49-F238E27FC236}">
                <a16:creationId xmlns:a16="http://schemas.microsoft.com/office/drawing/2014/main" id="{28C10431-E7E7-46A9-AC80-449003050CFF}"/>
              </a:ext>
            </a:extLst>
          </p:cNvPr>
          <p:cNvGraphicFramePr>
            <a:graphicFrameLocks noGrp="1"/>
          </p:cNvGraphicFramePr>
          <p:nvPr>
            <p:ph type="tbl" sz="quarter" idx="13"/>
            <p:extLst>
              <p:ext uri="{D42A27DB-BD31-4B8C-83A1-F6EECF244321}">
                <p14:modId xmlns:p14="http://schemas.microsoft.com/office/powerpoint/2010/main" val="197436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20628030"/>
                    </a:ext>
                  </a:extLst>
                </a:gridCol>
                <a:gridCol w="1069848">
                  <a:extLst>
                    <a:ext uri="{9D8B030D-6E8A-4147-A177-3AD203B41FA5}">
                      <a16:colId xmlns:a16="http://schemas.microsoft.com/office/drawing/2014/main" val="4108970134"/>
                    </a:ext>
                  </a:extLst>
                </a:gridCol>
                <a:gridCol w="740664">
                  <a:extLst>
                    <a:ext uri="{9D8B030D-6E8A-4147-A177-3AD203B41FA5}">
                      <a16:colId xmlns:a16="http://schemas.microsoft.com/office/drawing/2014/main" val="231860537"/>
                    </a:ext>
                  </a:extLst>
                </a:gridCol>
                <a:gridCol w="411480">
                  <a:extLst>
                    <a:ext uri="{9D8B030D-6E8A-4147-A177-3AD203B41FA5}">
                      <a16:colId xmlns:a16="http://schemas.microsoft.com/office/drawing/2014/main" val="4187048380"/>
                    </a:ext>
                  </a:extLst>
                </a:gridCol>
                <a:gridCol w="411480">
                  <a:extLst>
                    <a:ext uri="{9D8B030D-6E8A-4147-A177-3AD203B41FA5}">
                      <a16:colId xmlns:a16="http://schemas.microsoft.com/office/drawing/2014/main" val="2394551364"/>
                    </a:ext>
                  </a:extLst>
                </a:gridCol>
                <a:gridCol w="411480">
                  <a:extLst>
                    <a:ext uri="{9D8B030D-6E8A-4147-A177-3AD203B41FA5}">
                      <a16:colId xmlns:a16="http://schemas.microsoft.com/office/drawing/2014/main" val="3699813736"/>
                    </a:ext>
                  </a:extLst>
                </a:gridCol>
                <a:gridCol w="411480">
                  <a:extLst>
                    <a:ext uri="{9D8B030D-6E8A-4147-A177-3AD203B41FA5}">
                      <a16:colId xmlns:a16="http://schemas.microsoft.com/office/drawing/2014/main" val="188611166"/>
                    </a:ext>
                  </a:extLst>
                </a:gridCol>
                <a:gridCol w="411480">
                  <a:extLst>
                    <a:ext uri="{9D8B030D-6E8A-4147-A177-3AD203B41FA5}">
                      <a16:colId xmlns:a16="http://schemas.microsoft.com/office/drawing/2014/main" val="598078125"/>
                    </a:ext>
                  </a:extLst>
                </a:gridCol>
                <a:gridCol w="411480">
                  <a:extLst>
                    <a:ext uri="{9D8B030D-6E8A-4147-A177-3AD203B41FA5}">
                      <a16:colId xmlns:a16="http://schemas.microsoft.com/office/drawing/2014/main" val="2454528786"/>
                    </a:ext>
                  </a:extLst>
                </a:gridCol>
                <a:gridCol w="411480">
                  <a:extLst>
                    <a:ext uri="{9D8B030D-6E8A-4147-A177-3AD203B41FA5}">
                      <a16:colId xmlns:a16="http://schemas.microsoft.com/office/drawing/2014/main" val="900318296"/>
                    </a:ext>
                  </a:extLst>
                </a:gridCol>
                <a:gridCol w="411480">
                  <a:extLst>
                    <a:ext uri="{9D8B030D-6E8A-4147-A177-3AD203B41FA5}">
                      <a16:colId xmlns:a16="http://schemas.microsoft.com/office/drawing/2014/main" val="3926298322"/>
                    </a:ext>
                  </a:extLst>
                </a:gridCol>
                <a:gridCol w="411480">
                  <a:extLst>
                    <a:ext uri="{9D8B030D-6E8A-4147-A177-3AD203B41FA5}">
                      <a16:colId xmlns:a16="http://schemas.microsoft.com/office/drawing/2014/main" val="1655675201"/>
                    </a:ext>
                  </a:extLst>
                </a:gridCol>
                <a:gridCol w="411480">
                  <a:extLst>
                    <a:ext uri="{9D8B030D-6E8A-4147-A177-3AD203B41FA5}">
                      <a16:colId xmlns:a16="http://schemas.microsoft.com/office/drawing/2014/main" val="4146031624"/>
                    </a:ext>
                  </a:extLst>
                </a:gridCol>
                <a:gridCol w="411480">
                  <a:extLst>
                    <a:ext uri="{9D8B030D-6E8A-4147-A177-3AD203B41FA5}">
                      <a16:colId xmlns:a16="http://schemas.microsoft.com/office/drawing/2014/main" val="1413113483"/>
                    </a:ext>
                  </a:extLst>
                </a:gridCol>
                <a:gridCol w="411480">
                  <a:extLst>
                    <a:ext uri="{9D8B030D-6E8A-4147-A177-3AD203B41FA5}">
                      <a16:colId xmlns:a16="http://schemas.microsoft.com/office/drawing/2014/main" val="1670008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84436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24 - 2024-04-30 18:25:01</a:t>
                      </a:r>
                      <a:r>
                        <a:rPr kumimoji="0" lang="fr-FR" sz="1000" b="0" i="0" u="none" strike="noStrike" kern="1200" cap="none" spc="0" normalizeH="0" baseline="0" noProof="0">
                          <a:ln>
                            <a:noFill/>
                          </a:ln>
                          <a:solidFill>
                            <a:prstClr val="black"/>
                          </a:solidFill>
                          <a:effectLst/>
                          <a:uLnTx/>
                          <a:uFillTx/>
                          <a:latin typeface="Calibri"/>
                          <a:ea typeface="+mn-ea"/>
                          <a:cs typeface="+mn-cs"/>
                        </a:rPr>
                        <a:t>
 ♻️❌ Pas de miracle à Ottawa, au Canada : les Etats ne sont pas parvenus à un accord sur le #plastique, importante source de #pollution. 
Les #négociations avancent à très petits pas. Dans sa chronique #ElementTerre, notre journaliste Audrey Racine revient sur les obstacles pour parvenir à un traité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https://quintly-eu-image-storage.s3.amazonaws.com/7a8ecec2219ec0e83c7a126702c8e778/343b63ba36e773a0565358d858e89c32.jpg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72363994"/>
                  </a:ext>
                </a:extLst>
              </a:tr>
            </a:tbl>
          </a:graphicData>
        </a:graphic>
      </p:graphicFrame>
      <p:sp>
        <p:nvSpPr>
          <p:cNvPr id="4" name="Text Placeholder 3">
            <a:extLst>
              <a:ext uri="{FF2B5EF4-FFF2-40B4-BE49-F238E27FC236}">
                <a16:creationId xmlns:a16="http://schemas.microsoft.com/office/drawing/2014/main" id="{C3E0879A-387E-4A78-B786-762042CD4D5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241324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9E893-0A0B-4658-962F-D074862058AB}"/>
              </a:ext>
            </a:extLst>
          </p:cNvPr>
          <p:cNvSpPr>
            <a:spLocks noGrp="1"/>
          </p:cNvSpPr>
          <p:nvPr>
            <p:ph type="title"/>
          </p:nvPr>
        </p:nvSpPr>
        <p:spPr/>
        <p:txBody>
          <a:bodyPr/>
          <a:lstStyle/>
          <a:p>
            <a:r>
              <a:rPr lang="en-US"/>
              <a:t>Facebook Videos Table | France 24 - 13 of 24</a:t>
            </a:r>
          </a:p>
        </p:txBody>
      </p:sp>
      <p:graphicFrame>
        <p:nvGraphicFramePr>
          <p:cNvPr id="5" name="Table Placeholder 4">
            <a:extLst>
              <a:ext uri="{FF2B5EF4-FFF2-40B4-BE49-F238E27FC236}">
                <a16:creationId xmlns:a16="http://schemas.microsoft.com/office/drawing/2014/main" id="{6F5D6114-6600-4526-BCD7-EAA6BA57F8BF}"/>
              </a:ext>
            </a:extLst>
          </p:cNvPr>
          <p:cNvGraphicFramePr>
            <a:graphicFrameLocks noGrp="1"/>
          </p:cNvGraphicFramePr>
          <p:nvPr>
            <p:ph type="tbl" sz="quarter" idx="13"/>
            <p:extLst>
              <p:ext uri="{D42A27DB-BD31-4B8C-83A1-F6EECF244321}">
                <p14:modId xmlns:p14="http://schemas.microsoft.com/office/powerpoint/2010/main" val="341922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95742464"/>
                    </a:ext>
                  </a:extLst>
                </a:gridCol>
                <a:gridCol w="1069848">
                  <a:extLst>
                    <a:ext uri="{9D8B030D-6E8A-4147-A177-3AD203B41FA5}">
                      <a16:colId xmlns:a16="http://schemas.microsoft.com/office/drawing/2014/main" val="1376718585"/>
                    </a:ext>
                  </a:extLst>
                </a:gridCol>
                <a:gridCol w="740664">
                  <a:extLst>
                    <a:ext uri="{9D8B030D-6E8A-4147-A177-3AD203B41FA5}">
                      <a16:colId xmlns:a16="http://schemas.microsoft.com/office/drawing/2014/main" val="4201770753"/>
                    </a:ext>
                  </a:extLst>
                </a:gridCol>
                <a:gridCol w="411480">
                  <a:extLst>
                    <a:ext uri="{9D8B030D-6E8A-4147-A177-3AD203B41FA5}">
                      <a16:colId xmlns:a16="http://schemas.microsoft.com/office/drawing/2014/main" val="3879906331"/>
                    </a:ext>
                  </a:extLst>
                </a:gridCol>
                <a:gridCol w="411480">
                  <a:extLst>
                    <a:ext uri="{9D8B030D-6E8A-4147-A177-3AD203B41FA5}">
                      <a16:colId xmlns:a16="http://schemas.microsoft.com/office/drawing/2014/main" val="1023981847"/>
                    </a:ext>
                  </a:extLst>
                </a:gridCol>
                <a:gridCol w="411480">
                  <a:extLst>
                    <a:ext uri="{9D8B030D-6E8A-4147-A177-3AD203B41FA5}">
                      <a16:colId xmlns:a16="http://schemas.microsoft.com/office/drawing/2014/main" val="436604213"/>
                    </a:ext>
                  </a:extLst>
                </a:gridCol>
                <a:gridCol w="411480">
                  <a:extLst>
                    <a:ext uri="{9D8B030D-6E8A-4147-A177-3AD203B41FA5}">
                      <a16:colId xmlns:a16="http://schemas.microsoft.com/office/drawing/2014/main" val="2477675794"/>
                    </a:ext>
                  </a:extLst>
                </a:gridCol>
                <a:gridCol w="411480">
                  <a:extLst>
                    <a:ext uri="{9D8B030D-6E8A-4147-A177-3AD203B41FA5}">
                      <a16:colId xmlns:a16="http://schemas.microsoft.com/office/drawing/2014/main" val="2753171398"/>
                    </a:ext>
                  </a:extLst>
                </a:gridCol>
                <a:gridCol w="411480">
                  <a:extLst>
                    <a:ext uri="{9D8B030D-6E8A-4147-A177-3AD203B41FA5}">
                      <a16:colId xmlns:a16="http://schemas.microsoft.com/office/drawing/2014/main" val="1803201412"/>
                    </a:ext>
                  </a:extLst>
                </a:gridCol>
                <a:gridCol w="411480">
                  <a:extLst>
                    <a:ext uri="{9D8B030D-6E8A-4147-A177-3AD203B41FA5}">
                      <a16:colId xmlns:a16="http://schemas.microsoft.com/office/drawing/2014/main" val="190321420"/>
                    </a:ext>
                  </a:extLst>
                </a:gridCol>
                <a:gridCol w="411480">
                  <a:extLst>
                    <a:ext uri="{9D8B030D-6E8A-4147-A177-3AD203B41FA5}">
                      <a16:colId xmlns:a16="http://schemas.microsoft.com/office/drawing/2014/main" val="1694864593"/>
                    </a:ext>
                  </a:extLst>
                </a:gridCol>
                <a:gridCol w="411480">
                  <a:extLst>
                    <a:ext uri="{9D8B030D-6E8A-4147-A177-3AD203B41FA5}">
                      <a16:colId xmlns:a16="http://schemas.microsoft.com/office/drawing/2014/main" val="978554371"/>
                    </a:ext>
                  </a:extLst>
                </a:gridCol>
                <a:gridCol w="411480">
                  <a:extLst>
                    <a:ext uri="{9D8B030D-6E8A-4147-A177-3AD203B41FA5}">
                      <a16:colId xmlns:a16="http://schemas.microsoft.com/office/drawing/2014/main" val="606750983"/>
                    </a:ext>
                  </a:extLst>
                </a:gridCol>
                <a:gridCol w="411480">
                  <a:extLst>
                    <a:ext uri="{9D8B030D-6E8A-4147-A177-3AD203B41FA5}">
                      <a16:colId xmlns:a16="http://schemas.microsoft.com/office/drawing/2014/main" val="3791923567"/>
                    </a:ext>
                  </a:extLst>
                </a:gridCol>
                <a:gridCol w="411480">
                  <a:extLst>
                    <a:ext uri="{9D8B030D-6E8A-4147-A177-3AD203B41FA5}">
                      <a16:colId xmlns:a16="http://schemas.microsoft.com/office/drawing/2014/main" val="456922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4135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 24 English - 2024-04-30 18:24:42</a:t>
                      </a:r>
                      <a:r>
                        <a:rPr kumimoji="0" lang="en-US" sz="1000" b="0" i="0" u="none" strike="noStrike" kern="1200" cap="none" spc="0" normalizeH="0" baseline="0" noProof="0">
                          <a:ln>
                            <a:noFill/>
                          </a:ln>
                          <a:solidFill>
                            <a:prstClr val="black"/>
                          </a:solidFill>
                          <a:effectLst/>
                          <a:uLnTx/>
                          <a:uFillTx/>
                          <a:latin typeface="Calibri"/>
                          <a:ea typeface="+mn-ea"/>
                          <a:cs typeface="+mn-cs"/>
                        </a:rPr>
                        <a:t>
 🇦🇷 🪧 #Protesters in #Argentina's #BuenosAires took to the streets outside the country's lower house of parliament once again on Monday in opposition to the #radical #economic reforms that are being brought on by President #JavierMilei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https://quintly-eu-image-storage.s3.amazonaws.com/cf5e66350c0ef40263cf7fc7df38914b/93d0a8709268a4e1eec150786e402fa0.jpg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52266505"/>
                  </a:ext>
                </a:extLst>
              </a:tr>
            </a:tbl>
          </a:graphicData>
        </a:graphic>
      </p:graphicFrame>
      <p:sp>
        <p:nvSpPr>
          <p:cNvPr id="4" name="Text Placeholder 3">
            <a:extLst>
              <a:ext uri="{FF2B5EF4-FFF2-40B4-BE49-F238E27FC236}">
                <a16:creationId xmlns:a16="http://schemas.microsoft.com/office/drawing/2014/main" id="{8849A032-C89A-4327-B532-1879FA829C2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896334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F6A9C-0C99-4534-A958-BB4C3846CD41}"/>
              </a:ext>
            </a:extLst>
          </p:cNvPr>
          <p:cNvSpPr>
            <a:spLocks noGrp="1"/>
          </p:cNvSpPr>
          <p:nvPr>
            <p:ph type="title"/>
          </p:nvPr>
        </p:nvSpPr>
        <p:spPr/>
        <p:txBody>
          <a:bodyPr/>
          <a:lstStyle/>
          <a:p>
            <a:r>
              <a:rPr lang="en-US"/>
              <a:t>Facebook Videos Table | France 24 - 14 of 24</a:t>
            </a:r>
          </a:p>
        </p:txBody>
      </p:sp>
      <p:graphicFrame>
        <p:nvGraphicFramePr>
          <p:cNvPr id="5" name="Table Placeholder 4">
            <a:extLst>
              <a:ext uri="{FF2B5EF4-FFF2-40B4-BE49-F238E27FC236}">
                <a16:creationId xmlns:a16="http://schemas.microsoft.com/office/drawing/2014/main" id="{607528FE-B025-4F73-8ECF-2E4A6FD1BEFC}"/>
              </a:ext>
            </a:extLst>
          </p:cNvPr>
          <p:cNvGraphicFramePr>
            <a:graphicFrameLocks noGrp="1"/>
          </p:cNvGraphicFramePr>
          <p:nvPr>
            <p:ph type="tbl" sz="quarter" idx="13"/>
            <p:extLst>
              <p:ext uri="{D42A27DB-BD31-4B8C-83A1-F6EECF244321}">
                <p14:modId xmlns:p14="http://schemas.microsoft.com/office/powerpoint/2010/main" val="147898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97400697"/>
                    </a:ext>
                  </a:extLst>
                </a:gridCol>
                <a:gridCol w="1069848">
                  <a:extLst>
                    <a:ext uri="{9D8B030D-6E8A-4147-A177-3AD203B41FA5}">
                      <a16:colId xmlns:a16="http://schemas.microsoft.com/office/drawing/2014/main" val="3834990890"/>
                    </a:ext>
                  </a:extLst>
                </a:gridCol>
                <a:gridCol w="740664">
                  <a:extLst>
                    <a:ext uri="{9D8B030D-6E8A-4147-A177-3AD203B41FA5}">
                      <a16:colId xmlns:a16="http://schemas.microsoft.com/office/drawing/2014/main" val="1071605278"/>
                    </a:ext>
                  </a:extLst>
                </a:gridCol>
                <a:gridCol w="411480">
                  <a:extLst>
                    <a:ext uri="{9D8B030D-6E8A-4147-A177-3AD203B41FA5}">
                      <a16:colId xmlns:a16="http://schemas.microsoft.com/office/drawing/2014/main" val="3882621373"/>
                    </a:ext>
                  </a:extLst>
                </a:gridCol>
                <a:gridCol w="411480">
                  <a:extLst>
                    <a:ext uri="{9D8B030D-6E8A-4147-A177-3AD203B41FA5}">
                      <a16:colId xmlns:a16="http://schemas.microsoft.com/office/drawing/2014/main" val="1504701626"/>
                    </a:ext>
                  </a:extLst>
                </a:gridCol>
                <a:gridCol w="411480">
                  <a:extLst>
                    <a:ext uri="{9D8B030D-6E8A-4147-A177-3AD203B41FA5}">
                      <a16:colId xmlns:a16="http://schemas.microsoft.com/office/drawing/2014/main" val="1062074529"/>
                    </a:ext>
                  </a:extLst>
                </a:gridCol>
                <a:gridCol w="411480">
                  <a:extLst>
                    <a:ext uri="{9D8B030D-6E8A-4147-A177-3AD203B41FA5}">
                      <a16:colId xmlns:a16="http://schemas.microsoft.com/office/drawing/2014/main" val="3231826329"/>
                    </a:ext>
                  </a:extLst>
                </a:gridCol>
                <a:gridCol w="411480">
                  <a:extLst>
                    <a:ext uri="{9D8B030D-6E8A-4147-A177-3AD203B41FA5}">
                      <a16:colId xmlns:a16="http://schemas.microsoft.com/office/drawing/2014/main" val="3370403385"/>
                    </a:ext>
                  </a:extLst>
                </a:gridCol>
                <a:gridCol w="411480">
                  <a:extLst>
                    <a:ext uri="{9D8B030D-6E8A-4147-A177-3AD203B41FA5}">
                      <a16:colId xmlns:a16="http://schemas.microsoft.com/office/drawing/2014/main" val="1651422535"/>
                    </a:ext>
                  </a:extLst>
                </a:gridCol>
                <a:gridCol w="411480">
                  <a:extLst>
                    <a:ext uri="{9D8B030D-6E8A-4147-A177-3AD203B41FA5}">
                      <a16:colId xmlns:a16="http://schemas.microsoft.com/office/drawing/2014/main" val="2173620458"/>
                    </a:ext>
                  </a:extLst>
                </a:gridCol>
                <a:gridCol w="411480">
                  <a:extLst>
                    <a:ext uri="{9D8B030D-6E8A-4147-A177-3AD203B41FA5}">
                      <a16:colId xmlns:a16="http://schemas.microsoft.com/office/drawing/2014/main" val="1104872278"/>
                    </a:ext>
                  </a:extLst>
                </a:gridCol>
                <a:gridCol w="411480">
                  <a:extLst>
                    <a:ext uri="{9D8B030D-6E8A-4147-A177-3AD203B41FA5}">
                      <a16:colId xmlns:a16="http://schemas.microsoft.com/office/drawing/2014/main" val="1922197786"/>
                    </a:ext>
                  </a:extLst>
                </a:gridCol>
                <a:gridCol w="411480">
                  <a:extLst>
                    <a:ext uri="{9D8B030D-6E8A-4147-A177-3AD203B41FA5}">
                      <a16:colId xmlns:a16="http://schemas.microsoft.com/office/drawing/2014/main" val="3089649960"/>
                    </a:ext>
                  </a:extLst>
                </a:gridCol>
                <a:gridCol w="411480">
                  <a:extLst>
                    <a:ext uri="{9D8B030D-6E8A-4147-A177-3AD203B41FA5}">
                      <a16:colId xmlns:a16="http://schemas.microsoft.com/office/drawing/2014/main" val="685918902"/>
                    </a:ext>
                  </a:extLst>
                </a:gridCol>
                <a:gridCol w="411480">
                  <a:extLst>
                    <a:ext uri="{9D8B030D-6E8A-4147-A177-3AD203B41FA5}">
                      <a16:colId xmlns:a16="http://schemas.microsoft.com/office/drawing/2014/main" val="130902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6812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18:05:05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 🇺🇸| حثت واشنطن الإمارات ودولا أخرى على التوقف عن دعم طرفي الحرب في السودان، محذرة من "مذبحة" وشيكة في الفاشر عاصمة ولاية شمال دافور. 
في المقابل، كانت أبوظبي قد أكدت أنها "لا تقدم أي أسلحة أو ذخيرة لأي فصيل منخرط" في الحرب.
#الإمارات #السودان #الولايات_المتحدة 
#الفاشر  #دافور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https://quintly-eu-image-storage.s3.amazonaws.com/1d30f5314177cd5c7f53c13c27c01236/c7cb3aa038faa7a0385ad801ee8974f9.jpg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07854730"/>
                  </a:ext>
                </a:extLst>
              </a:tr>
            </a:tbl>
          </a:graphicData>
        </a:graphic>
      </p:graphicFrame>
      <p:sp>
        <p:nvSpPr>
          <p:cNvPr id="4" name="Text Placeholder 3">
            <a:extLst>
              <a:ext uri="{FF2B5EF4-FFF2-40B4-BE49-F238E27FC236}">
                <a16:creationId xmlns:a16="http://schemas.microsoft.com/office/drawing/2014/main" id="{F1CDD7F7-6140-4DDC-A7D7-01FCAEF9BD5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872447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0BD2-F6AF-4917-B232-E84831E99697}"/>
              </a:ext>
            </a:extLst>
          </p:cNvPr>
          <p:cNvSpPr>
            <a:spLocks noGrp="1"/>
          </p:cNvSpPr>
          <p:nvPr>
            <p:ph type="title"/>
          </p:nvPr>
        </p:nvSpPr>
        <p:spPr/>
        <p:txBody>
          <a:bodyPr/>
          <a:lstStyle/>
          <a:p>
            <a:r>
              <a:rPr lang="en-US"/>
              <a:t>Facebook Videos Table | France 24 - 15 of 24</a:t>
            </a:r>
          </a:p>
        </p:txBody>
      </p:sp>
      <p:graphicFrame>
        <p:nvGraphicFramePr>
          <p:cNvPr id="5" name="Table Placeholder 4">
            <a:extLst>
              <a:ext uri="{FF2B5EF4-FFF2-40B4-BE49-F238E27FC236}">
                <a16:creationId xmlns:a16="http://schemas.microsoft.com/office/drawing/2014/main" id="{48BB7DAA-1EC3-4C7B-A282-FCE5A14EF74D}"/>
              </a:ext>
            </a:extLst>
          </p:cNvPr>
          <p:cNvGraphicFramePr>
            <a:graphicFrameLocks noGrp="1"/>
          </p:cNvGraphicFramePr>
          <p:nvPr>
            <p:ph type="tbl" sz="quarter" idx="13"/>
            <p:extLst>
              <p:ext uri="{D42A27DB-BD31-4B8C-83A1-F6EECF244321}">
                <p14:modId xmlns:p14="http://schemas.microsoft.com/office/powerpoint/2010/main" val="245518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80390121"/>
                    </a:ext>
                  </a:extLst>
                </a:gridCol>
                <a:gridCol w="1069848">
                  <a:extLst>
                    <a:ext uri="{9D8B030D-6E8A-4147-A177-3AD203B41FA5}">
                      <a16:colId xmlns:a16="http://schemas.microsoft.com/office/drawing/2014/main" val="3575421365"/>
                    </a:ext>
                  </a:extLst>
                </a:gridCol>
                <a:gridCol w="740664">
                  <a:extLst>
                    <a:ext uri="{9D8B030D-6E8A-4147-A177-3AD203B41FA5}">
                      <a16:colId xmlns:a16="http://schemas.microsoft.com/office/drawing/2014/main" val="3869766565"/>
                    </a:ext>
                  </a:extLst>
                </a:gridCol>
                <a:gridCol w="411480">
                  <a:extLst>
                    <a:ext uri="{9D8B030D-6E8A-4147-A177-3AD203B41FA5}">
                      <a16:colId xmlns:a16="http://schemas.microsoft.com/office/drawing/2014/main" val="659827011"/>
                    </a:ext>
                  </a:extLst>
                </a:gridCol>
                <a:gridCol w="411480">
                  <a:extLst>
                    <a:ext uri="{9D8B030D-6E8A-4147-A177-3AD203B41FA5}">
                      <a16:colId xmlns:a16="http://schemas.microsoft.com/office/drawing/2014/main" val="2390022179"/>
                    </a:ext>
                  </a:extLst>
                </a:gridCol>
                <a:gridCol w="411480">
                  <a:extLst>
                    <a:ext uri="{9D8B030D-6E8A-4147-A177-3AD203B41FA5}">
                      <a16:colId xmlns:a16="http://schemas.microsoft.com/office/drawing/2014/main" val="2002167458"/>
                    </a:ext>
                  </a:extLst>
                </a:gridCol>
                <a:gridCol w="411480">
                  <a:extLst>
                    <a:ext uri="{9D8B030D-6E8A-4147-A177-3AD203B41FA5}">
                      <a16:colId xmlns:a16="http://schemas.microsoft.com/office/drawing/2014/main" val="995434160"/>
                    </a:ext>
                  </a:extLst>
                </a:gridCol>
                <a:gridCol w="411480">
                  <a:extLst>
                    <a:ext uri="{9D8B030D-6E8A-4147-A177-3AD203B41FA5}">
                      <a16:colId xmlns:a16="http://schemas.microsoft.com/office/drawing/2014/main" val="1068625030"/>
                    </a:ext>
                  </a:extLst>
                </a:gridCol>
                <a:gridCol w="411480">
                  <a:extLst>
                    <a:ext uri="{9D8B030D-6E8A-4147-A177-3AD203B41FA5}">
                      <a16:colId xmlns:a16="http://schemas.microsoft.com/office/drawing/2014/main" val="3868843103"/>
                    </a:ext>
                  </a:extLst>
                </a:gridCol>
                <a:gridCol w="411480">
                  <a:extLst>
                    <a:ext uri="{9D8B030D-6E8A-4147-A177-3AD203B41FA5}">
                      <a16:colId xmlns:a16="http://schemas.microsoft.com/office/drawing/2014/main" val="3592144045"/>
                    </a:ext>
                  </a:extLst>
                </a:gridCol>
                <a:gridCol w="411480">
                  <a:extLst>
                    <a:ext uri="{9D8B030D-6E8A-4147-A177-3AD203B41FA5}">
                      <a16:colId xmlns:a16="http://schemas.microsoft.com/office/drawing/2014/main" val="1964524639"/>
                    </a:ext>
                  </a:extLst>
                </a:gridCol>
                <a:gridCol w="411480">
                  <a:extLst>
                    <a:ext uri="{9D8B030D-6E8A-4147-A177-3AD203B41FA5}">
                      <a16:colId xmlns:a16="http://schemas.microsoft.com/office/drawing/2014/main" val="1341633084"/>
                    </a:ext>
                  </a:extLst>
                </a:gridCol>
                <a:gridCol w="411480">
                  <a:extLst>
                    <a:ext uri="{9D8B030D-6E8A-4147-A177-3AD203B41FA5}">
                      <a16:colId xmlns:a16="http://schemas.microsoft.com/office/drawing/2014/main" val="1473164004"/>
                    </a:ext>
                  </a:extLst>
                </a:gridCol>
                <a:gridCol w="411480">
                  <a:extLst>
                    <a:ext uri="{9D8B030D-6E8A-4147-A177-3AD203B41FA5}">
                      <a16:colId xmlns:a16="http://schemas.microsoft.com/office/drawing/2014/main" val="1668574088"/>
                    </a:ext>
                  </a:extLst>
                </a:gridCol>
                <a:gridCol w="411480">
                  <a:extLst>
                    <a:ext uri="{9D8B030D-6E8A-4147-A177-3AD203B41FA5}">
                      <a16:colId xmlns:a16="http://schemas.microsoft.com/office/drawing/2014/main" val="265655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99571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17:54:41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 الاستماع إلى نائبة فرنسية في إطار التحقيق بتهمة "تمجيد الإرهاب"
#فرنسا #باريس #فرنسا_الأبية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https://quintly-eu-image-storage.s3.amazonaws.com/1d30f5314177cd5c7f53c13c27c01236/9c55d428befece39d439d95ebf458e2d.jpg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02449734"/>
                  </a:ext>
                </a:extLst>
              </a:tr>
            </a:tbl>
          </a:graphicData>
        </a:graphic>
      </p:graphicFrame>
      <p:sp>
        <p:nvSpPr>
          <p:cNvPr id="4" name="Text Placeholder 3">
            <a:extLst>
              <a:ext uri="{FF2B5EF4-FFF2-40B4-BE49-F238E27FC236}">
                <a16:creationId xmlns:a16="http://schemas.microsoft.com/office/drawing/2014/main" id="{26BAB761-4DCA-422B-8EEF-C57FFF55CFD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59287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E8BB9-05EA-4361-9146-D80E7682BF8F}"/>
              </a:ext>
            </a:extLst>
          </p:cNvPr>
          <p:cNvSpPr>
            <a:spLocks noGrp="1"/>
          </p:cNvSpPr>
          <p:nvPr>
            <p:ph type="title"/>
          </p:nvPr>
        </p:nvSpPr>
        <p:spPr/>
        <p:txBody>
          <a:bodyPr/>
          <a:lstStyle/>
          <a:p>
            <a:r>
              <a:rPr lang="en-US"/>
              <a:t>Facebook Videos Table | France 24 - 16 of 24</a:t>
            </a:r>
          </a:p>
        </p:txBody>
      </p:sp>
      <p:graphicFrame>
        <p:nvGraphicFramePr>
          <p:cNvPr id="5" name="Table Placeholder 4">
            <a:extLst>
              <a:ext uri="{FF2B5EF4-FFF2-40B4-BE49-F238E27FC236}">
                <a16:creationId xmlns:a16="http://schemas.microsoft.com/office/drawing/2014/main" id="{F8A1A926-0557-4F00-9650-A6364BBEA029}"/>
              </a:ext>
            </a:extLst>
          </p:cNvPr>
          <p:cNvGraphicFramePr>
            <a:graphicFrameLocks noGrp="1"/>
          </p:cNvGraphicFramePr>
          <p:nvPr>
            <p:ph type="tbl" sz="quarter" idx="13"/>
            <p:extLst>
              <p:ext uri="{D42A27DB-BD31-4B8C-83A1-F6EECF244321}">
                <p14:modId xmlns:p14="http://schemas.microsoft.com/office/powerpoint/2010/main" val="4051591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532196"/>
                    </a:ext>
                  </a:extLst>
                </a:gridCol>
                <a:gridCol w="1069848">
                  <a:extLst>
                    <a:ext uri="{9D8B030D-6E8A-4147-A177-3AD203B41FA5}">
                      <a16:colId xmlns:a16="http://schemas.microsoft.com/office/drawing/2014/main" val="4202751513"/>
                    </a:ext>
                  </a:extLst>
                </a:gridCol>
                <a:gridCol w="740664">
                  <a:extLst>
                    <a:ext uri="{9D8B030D-6E8A-4147-A177-3AD203B41FA5}">
                      <a16:colId xmlns:a16="http://schemas.microsoft.com/office/drawing/2014/main" val="2627809681"/>
                    </a:ext>
                  </a:extLst>
                </a:gridCol>
                <a:gridCol w="411480">
                  <a:extLst>
                    <a:ext uri="{9D8B030D-6E8A-4147-A177-3AD203B41FA5}">
                      <a16:colId xmlns:a16="http://schemas.microsoft.com/office/drawing/2014/main" val="2888110852"/>
                    </a:ext>
                  </a:extLst>
                </a:gridCol>
                <a:gridCol w="411480">
                  <a:extLst>
                    <a:ext uri="{9D8B030D-6E8A-4147-A177-3AD203B41FA5}">
                      <a16:colId xmlns:a16="http://schemas.microsoft.com/office/drawing/2014/main" val="1441849649"/>
                    </a:ext>
                  </a:extLst>
                </a:gridCol>
                <a:gridCol w="411480">
                  <a:extLst>
                    <a:ext uri="{9D8B030D-6E8A-4147-A177-3AD203B41FA5}">
                      <a16:colId xmlns:a16="http://schemas.microsoft.com/office/drawing/2014/main" val="348696733"/>
                    </a:ext>
                  </a:extLst>
                </a:gridCol>
                <a:gridCol w="411480">
                  <a:extLst>
                    <a:ext uri="{9D8B030D-6E8A-4147-A177-3AD203B41FA5}">
                      <a16:colId xmlns:a16="http://schemas.microsoft.com/office/drawing/2014/main" val="2652547017"/>
                    </a:ext>
                  </a:extLst>
                </a:gridCol>
                <a:gridCol w="411480">
                  <a:extLst>
                    <a:ext uri="{9D8B030D-6E8A-4147-A177-3AD203B41FA5}">
                      <a16:colId xmlns:a16="http://schemas.microsoft.com/office/drawing/2014/main" val="2989017308"/>
                    </a:ext>
                  </a:extLst>
                </a:gridCol>
                <a:gridCol w="411480">
                  <a:extLst>
                    <a:ext uri="{9D8B030D-6E8A-4147-A177-3AD203B41FA5}">
                      <a16:colId xmlns:a16="http://schemas.microsoft.com/office/drawing/2014/main" val="2033379672"/>
                    </a:ext>
                  </a:extLst>
                </a:gridCol>
                <a:gridCol w="411480">
                  <a:extLst>
                    <a:ext uri="{9D8B030D-6E8A-4147-A177-3AD203B41FA5}">
                      <a16:colId xmlns:a16="http://schemas.microsoft.com/office/drawing/2014/main" val="4093047101"/>
                    </a:ext>
                  </a:extLst>
                </a:gridCol>
                <a:gridCol w="411480">
                  <a:extLst>
                    <a:ext uri="{9D8B030D-6E8A-4147-A177-3AD203B41FA5}">
                      <a16:colId xmlns:a16="http://schemas.microsoft.com/office/drawing/2014/main" val="1289633068"/>
                    </a:ext>
                  </a:extLst>
                </a:gridCol>
                <a:gridCol w="411480">
                  <a:extLst>
                    <a:ext uri="{9D8B030D-6E8A-4147-A177-3AD203B41FA5}">
                      <a16:colId xmlns:a16="http://schemas.microsoft.com/office/drawing/2014/main" val="2450540500"/>
                    </a:ext>
                  </a:extLst>
                </a:gridCol>
                <a:gridCol w="411480">
                  <a:extLst>
                    <a:ext uri="{9D8B030D-6E8A-4147-A177-3AD203B41FA5}">
                      <a16:colId xmlns:a16="http://schemas.microsoft.com/office/drawing/2014/main" val="2293543330"/>
                    </a:ext>
                  </a:extLst>
                </a:gridCol>
                <a:gridCol w="411480">
                  <a:extLst>
                    <a:ext uri="{9D8B030D-6E8A-4147-A177-3AD203B41FA5}">
                      <a16:colId xmlns:a16="http://schemas.microsoft.com/office/drawing/2014/main" val="3522880372"/>
                    </a:ext>
                  </a:extLst>
                </a:gridCol>
                <a:gridCol w="411480">
                  <a:extLst>
                    <a:ext uri="{9D8B030D-6E8A-4147-A177-3AD203B41FA5}">
                      <a16:colId xmlns:a16="http://schemas.microsoft.com/office/drawing/2014/main" val="4120659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67317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- 2024-04-30 17:51:42</a:t>
                      </a:r>
                      <a:r>
                        <a:rPr kumimoji="0" lang="es-ES" sz="1000" b="0" i="0" u="none" strike="noStrike" kern="1200" cap="none" spc="0" normalizeH="0" baseline="0" noProof="0">
                          <a:ln>
                            <a:noFill/>
                          </a:ln>
                          <a:solidFill>
                            <a:prstClr val="black"/>
                          </a:solidFill>
                          <a:effectLst/>
                          <a:uLnTx/>
                          <a:uFillTx/>
                          <a:latin typeface="Calibri"/>
                          <a:ea typeface="+mn-ea"/>
                          <a:cs typeface="+mn-cs"/>
                        </a:rPr>
                        <a:t>
 📚 Dos centenarios fundamentales para la literatura de América Latina atravesaron las actividades de la Feria Internacional del Libro de #Bogotá: los 100 años del lanzamiento de la primera edición de 'La Vorágine', del colombiano José Eustasio Rivera; y el centenario del nacimiento de Arnoldo Palacios, autor de 'Las estrellas son negras', novela considerada fundacional de la literatura #afrocolombiana.
🎙️ Natalia Ramírez, periodista digital F24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https://quintly-eu-image-storage.s3.amazonaws.com/9ab48ff92233509cf4ee3e11bcb08a2a/f84f35539be25e04ccb9de3ee5b49f5f.jpg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48398920"/>
                  </a:ext>
                </a:extLst>
              </a:tr>
            </a:tbl>
          </a:graphicData>
        </a:graphic>
      </p:graphicFrame>
      <p:sp>
        <p:nvSpPr>
          <p:cNvPr id="4" name="Text Placeholder 3">
            <a:extLst>
              <a:ext uri="{FF2B5EF4-FFF2-40B4-BE49-F238E27FC236}">
                <a16:creationId xmlns:a16="http://schemas.microsoft.com/office/drawing/2014/main" id="{8D8CB338-09F1-4A9C-AE37-C8AF4B534E9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72983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4E8D-DE26-41DF-8E57-C77B18DC80E0}"/>
              </a:ext>
            </a:extLst>
          </p:cNvPr>
          <p:cNvSpPr>
            <a:spLocks noGrp="1"/>
          </p:cNvSpPr>
          <p:nvPr>
            <p:ph type="title"/>
          </p:nvPr>
        </p:nvSpPr>
        <p:spPr/>
        <p:txBody>
          <a:bodyPr/>
          <a:lstStyle/>
          <a:p>
            <a:r>
              <a:rPr lang="en-US"/>
              <a:t>Facebook Videos Table | France 24 - 17 of 24</a:t>
            </a:r>
          </a:p>
        </p:txBody>
      </p:sp>
      <p:graphicFrame>
        <p:nvGraphicFramePr>
          <p:cNvPr id="5" name="Table Placeholder 4">
            <a:extLst>
              <a:ext uri="{FF2B5EF4-FFF2-40B4-BE49-F238E27FC236}">
                <a16:creationId xmlns:a16="http://schemas.microsoft.com/office/drawing/2014/main" id="{D025F1A7-A725-4029-B42A-98C90062E5C0}"/>
              </a:ext>
            </a:extLst>
          </p:cNvPr>
          <p:cNvGraphicFramePr>
            <a:graphicFrameLocks noGrp="1"/>
          </p:cNvGraphicFramePr>
          <p:nvPr>
            <p:ph type="tbl" sz="quarter" idx="13"/>
            <p:extLst>
              <p:ext uri="{D42A27DB-BD31-4B8C-83A1-F6EECF244321}">
                <p14:modId xmlns:p14="http://schemas.microsoft.com/office/powerpoint/2010/main" val="187074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09017645"/>
                    </a:ext>
                  </a:extLst>
                </a:gridCol>
                <a:gridCol w="1069848">
                  <a:extLst>
                    <a:ext uri="{9D8B030D-6E8A-4147-A177-3AD203B41FA5}">
                      <a16:colId xmlns:a16="http://schemas.microsoft.com/office/drawing/2014/main" val="2608007165"/>
                    </a:ext>
                  </a:extLst>
                </a:gridCol>
                <a:gridCol w="740664">
                  <a:extLst>
                    <a:ext uri="{9D8B030D-6E8A-4147-A177-3AD203B41FA5}">
                      <a16:colId xmlns:a16="http://schemas.microsoft.com/office/drawing/2014/main" val="3807883553"/>
                    </a:ext>
                  </a:extLst>
                </a:gridCol>
                <a:gridCol w="411480">
                  <a:extLst>
                    <a:ext uri="{9D8B030D-6E8A-4147-A177-3AD203B41FA5}">
                      <a16:colId xmlns:a16="http://schemas.microsoft.com/office/drawing/2014/main" val="232263517"/>
                    </a:ext>
                  </a:extLst>
                </a:gridCol>
                <a:gridCol w="411480">
                  <a:extLst>
                    <a:ext uri="{9D8B030D-6E8A-4147-A177-3AD203B41FA5}">
                      <a16:colId xmlns:a16="http://schemas.microsoft.com/office/drawing/2014/main" val="2565448051"/>
                    </a:ext>
                  </a:extLst>
                </a:gridCol>
                <a:gridCol w="411480">
                  <a:extLst>
                    <a:ext uri="{9D8B030D-6E8A-4147-A177-3AD203B41FA5}">
                      <a16:colId xmlns:a16="http://schemas.microsoft.com/office/drawing/2014/main" val="1282423825"/>
                    </a:ext>
                  </a:extLst>
                </a:gridCol>
                <a:gridCol w="411480">
                  <a:extLst>
                    <a:ext uri="{9D8B030D-6E8A-4147-A177-3AD203B41FA5}">
                      <a16:colId xmlns:a16="http://schemas.microsoft.com/office/drawing/2014/main" val="1027790433"/>
                    </a:ext>
                  </a:extLst>
                </a:gridCol>
                <a:gridCol w="411480">
                  <a:extLst>
                    <a:ext uri="{9D8B030D-6E8A-4147-A177-3AD203B41FA5}">
                      <a16:colId xmlns:a16="http://schemas.microsoft.com/office/drawing/2014/main" val="3988801890"/>
                    </a:ext>
                  </a:extLst>
                </a:gridCol>
                <a:gridCol w="411480">
                  <a:extLst>
                    <a:ext uri="{9D8B030D-6E8A-4147-A177-3AD203B41FA5}">
                      <a16:colId xmlns:a16="http://schemas.microsoft.com/office/drawing/2014/main" val="3941019911"/>
                    </a:ext>
                  </a:extLst>
                </a:gridCol>
                <a:gridCol w="411480">
                  <a:extLst>
                    <a:ext uri="{9D8B030D-6E8A-4147-A177-3AD203B41FA5}">
                      <a16:colId xmlns:a16="http://schemas.microsoft.com/office/drawing/2014/main" val="4259937894"/>
                    </a:ext>
                  </a:extLst>
                </a:gridCol>
                <a:gridCol w="411480">
                  <a:extLst>
                    <a:ext uri="{9D8B030D-6E8A-4147-A177-3AD203B41FA5}">
                      <a16:colId xmlns:a16="http://schemas.microsoft.com/office/drawing/2014/main" val="4234098260"/>
                    </a:ext>
                  </a:extLst>
                </a:gridCol>
                <a:gridCol w="411480">
                  <a:extLst>
                    <a:ext uri="{9D8B030D-6E8A-4147-A177-3AD203B41FA5}">
                      <a16:colId xmlns:a16="http://schemas.microsoft.com/office/drawing/2014/main" val="772343181"/>
                    </a:ext>
                  </a:extLst>
                </a:gridCol>
                <a:gridCol w="411480">
                  <a:extLst>
                    <a:ext uri="{9D8B030D-6E8A-4147-A177-3AD203B41FA5}">
                      <a16:colId xmlns:a16="http://schemas.microsoft.com/office/drawing/2014/main" val="513641983"/>
                    </a:ext>
                  </a:extLst>
                </a:gridCol>
                <a:gridCol w="411480">
                  <a:extLst>
                    <a:ext uri="{9D8B030D-6E8A-4147-A177-3AD203B41FA5}">
                      <a16:colId xmlns:a16="http://schemas.microsoft.com/office/drawing/2014/main" val="4009761632"/>
                    </a:ext>
                  </a:extLst>
                </a:gridCol>
                <a:gridCol w="411480">
                  <a:extLst>
                    <a:ext uri="{9D8B030D-6E8A-4147-A177-3AD203B41FA5}">
                      <a16:colId xmlns:a16="http://schemas.microsoft.com/office/drawing/2014/main" val="422828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7558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Observateurs - France 24 - 2024-04-30 17:44:53</a:t>
                      </a:r>
                      <a:r>
                        <a:rPr kumimoji="0" lang="fr-FR" sz="1000" b="0" i="0" u="none" strike="noStrike" kern="1200" cap="none" spc="0" normalizeH="0" baseline="0" noProof="0">
                          <a:ln>
                            <a:noFill/>
                          </a:ln>
                          <a:solidFill>
                            <a:prstClr val="black"/>
                          </a:solidFill>
                          <a:effectLst/>
                          <a:uLnTx/>
                          <a:uFillTx/>
                          <a:latin typeface="Calibri"/>
                          <a:ea typeface="+mn-ea"/>
                          <a:cs typeface="+mn-cs"/>
                        </a:rPr>
                        <a:t>
 Depuis le début de la guerre, l'armée israélienne construit un corridor militarisé à Gaza, qui traverse le territoire d'est en ouest. Cette bande, utilisée par Israël pour surveiller la zone et organiser des raids, coupe le nord et le sud du territoire. Des images satellite documentent l'avancée de ce projet militaire et les destructions opérées par l'armée pour établir ce corridor appelé "Netzarim", du nom d'une ancienne colonie israélienne à Gaza démantelée en 2005.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https://quintly-eu-image-storage.s3.amazonaws.com/36a6dae7325d0e86cfadc1bb82b86f91/835cd222af6710534143412ab36a8c98.jpg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7351</a:t>
                      </a:r>
                    </a:p>
                  </a:txBody>
                  <a:tcPr/>
                </a:tc>
                <a:extLst>
                  <a:ext uri="{0D108BD9-81ED-4DB2-BD59-A6C34878D82A}">
                    <a16:rowId xmlns:a16="http://schemas.microsoft.com/office/drawing/2014/main" val="1358740233"/>
                  </a:ext>
                </a:extLst>
              </a:tr>
            </a:tbl>
          </a:graphicData>
        </a:graphic>
      </p:graphicFrame>
      <p:sp>
        <p:nvSpPr>
          <p:cNvPr id="4" name="Text Placeholder 3">
            <a:extLst>
              <a:ext uri="{FF2B5EF4-FFF2-40B4-BE49-F238E27FC236}">
                <a16:creationId xmlns:a16="http://schemas.microsoft.com/office/drawing/2014/main" id="{785586FA-A434-462A-B129-784226AB668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89083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B1A5D-845F-4591-8DF8-6429C585FF62}"/>
              </a:ext>
            </a:extLst>
          </p:cNvPr>
          <p:cNvSpPr>
            <a:spLocks noGrp="1"/>
          </p:cNvSpPr>
          <p:nvPr>
            <p:ph type="title"/>
          </p:nvPr>
        </p:nvSpPr>
        <p:spPr/>
        <p:txBody>
          <a:bodyPr/>
          <a:lstStyle/>
          <a:p>
            <a:r>
              <a:rPr lang="en-US"/>
              <a:t>Facebook Videos Table | France 24 - 18 of 24</a:t>
            </a:r>
          </a:p>
        </p:txBody>
      </p:sp>
      <p:graphicFrame>
        <p:nvGraphicFramePr>
          <p:cNvPr id="5" name="Table Placeholder 4">
            <a:extLst>
              <a:ext uri="{FF2B5EF4-FFF2-40B4-BE49-F238E27FC236}">
                <a16:creationId xmlns:a16="http://schemas.microsoft.com/office/drawing/2014/main" id="{C92AD868-212C-403A-91C4-42C40EF850C4}"/>
              </a:ext>
            </a:extLst>
          </p:cNvPr>
          <p:cNvGraphicFramePr>
            <a:graphicFrameLocks noGrp="1"/>
          </p:cNvGraphicFramePr>
          <p:nvPr>
            <p:ph type="tbl" sz="quarter" idx="13"/>
            <p:extLst>
              <p:ext uri="{D42A27DB-BD31-4B8C-83A1-F6EECF244321}">
                <p14:modId xmlns:p14="http://schemas.microsoft.com/office/powerpoint/2010/main" val="224035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53915136"/>
                    </a:ext>
                  </a:extLst>
                </a:gridCol>
                <a:gridCol w="1069848">
                  <a:extLst>
                    <a:ext uri="{9D8B030D-6E8A-4147-A177-3AD203B41FA5}">
                      <a16:colId xmlns:a16="http://schemas.microsoft.com/office/drawing/2014/main" val="1052040773"/>
                    </a:ext>
                  </a:extLst>
                </a:gridCol>
                <a:gridCol w="740664">
                  <a:extLst>
                    <a:ext uri="{9D8B030D-6E8A-4147-A177-3AD203B41FA5}">
                      <a16:colId xmlns:a16="http://schemas.microsoft.com/office/drawing/2014/main" val="2917214598"/>
                    </a:ext>
                  </a:extLst>
                </a:gridCol>
                <a:gridCol w="411480">
                  <a:extLst>
                    <a:ext uri="{9D8B030D-6E8A-4147-A177-3AD203B41FA5}">
                      <a16:colId xmlns:a16="http://schemas.microsoft.com/office/drawing/2014/main" val="768036820"/>
                    </a:ext>
                  </a:extLst>
                </a:gridCol>
                <a:gridCol w="411480">
                  <a:extLst>
                    <a:ext uri="{9D8B030D-6E8A-4147-A177-3AD203B41FA5}">
                      <a16:colId xmlns:a16="http://schemas.microsoft.com/office/drawing/2014/main" val="2174378409"/>
                    </a:ext>
                  </a:extLst>
                </a:gridCol>
                <a:gridCol w="411480">
                  <a:extLst>
                    <a:ext uri="{9D8B030D-6E8A-4147-A177-3AD203B41FA5}">
                      <a16:colId xmlns:a16="http://schemas.microsoft.com/office/drawing/2014/main" val="4214067591"/>
                    </a:ext>
                  </a:extLst>
                </a:gridCol>
                <a:gridCol w="411480">
                  <a:extLst>
                    <a:ext uri="{9D8B030D-6E8A-4147-A177-3AD203B41FA5}">
                      <a16:colId xmlns:a16="http://schemas.microsoft.com/office/drawing/2014/main" val="863669629"/>
                    </a:ext>
                  </a:extLst>
                </a:gridCol>
                <a:gridCol w="411480">
                  <a:extLst>
                    <a:ext uri="{9D8B030D-6E8A-4147-A177-3AD203B41FA5}">
                      <a16:colId xmlns:a16="http://schemas.microsoft.com/office/drawing/2014/main" val="1643239828"/>
                    </a:ext>
                  </a:extLst>
                </a:gridCol>
                <a:gridCol w="411480">
                  <a:extLst>
                    <a:ext uri="{9D8B030D-6E8A-4147-A177-3AD203B41FA5}">
                      <a16:colId xmlns:a16="http://schemas.microsoft.com/office/drawing/2014/main" val="1567136546"/>
                    </a:ext>
                  </a:extLst>
                </a:gridCol>
                <a:gridCol w="411480">
                  <a:extLst>
                    <a:ext uri="{9D8B030D-6E8A-4147-A177-3AD203B41FA5}">
                      <a16:colId xmlns:a16="http://schemas.microsoft.com/office/drawing/2014/main" val="3556696262"/>
                    </a:ext>
                  </a:extLst>
                </a:gridCol>
                <a:gridCol w="411480">
                  <a:extLst>
                    <a:ext uri="{9D8B030D-6E8A-4147-A177-3AD203B41FA5}">
                      <a16:colId xmlns:a16="http://schemas.microsoft.com/office/drawing/2014/main" val="4206120800"/>
                    </a:ext>
                  </a:extLst>
                </a:gridCol>
                <a:gridCol w="411480">
                  <a:extLst>
                    <a:ext uri="{9D8B030D-6E8A-4147-A177-3AD203B41FA5}">
                      <a16:colId xmlns:a16="http://schemas.microsoft.com/office/drawing/2014/main" val="3808680836"/>
                    </a:ext>
                  </a:extLst>
                </a:gridCol>
                <a:gridCol w="411480">
                  <a:extLst>
                    <a:ext uri="{9D8B030D-6E8A-4147-A177-3AD203B41FA5}">
                      <a16:colId xmlns:a16="http://schemas.microsoft.com/office/drawing/2014/main" val="2470348492"/>
                    </a:ext>
                  </a:extLst>
                </a:gridCol>
                <a:gridCol w="411480">
                  <a:extLst>
                    <a:ext uri="{9D8B030D-6E8A-4147-A177-3AD203B41FA5}">
                      <a16:colId xmlns:a16="http://schemas.microsoft.com/office/drawing/2014/main" val="3617725555"/>
                    </a:ext>
                  </a:extLst>
                </a:gridCol>
                <a:gridCol w="411480">
                  <a:extLst>
                    <a:ext uri="{9D8B030D-6E8A-4147-A177-3AD203B41FA5}">
                      <a16:colId xmlns:a16="http://schemas.microsoft.com/office/drawing/2014/main" val="679976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5120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 Observers - France 24 - 2024-04-30 17:34:58</a:t>
                      </a:r>
                      <a:r>
                        <a:rPr kumimoji="0" lang="en-US" sz="1000" b="0" i="0" u="none" strike="noStrike" kern="1200" cap="none" spc="0" normalizeH="0" baseline="0" noProof="0">
                          <a:ln>
                            <a:noFill/>
                          </a:ln>
                          <a:solidFill>
                            <a:prstClr val="black"/>
                          </a:solidFill>
                          <a:effectLst/>
                          <a:uLnTx/>
                          <a:uFillTx/>
                          <a:latin typeface="Calibri"/>
                          <a:ea typeface="+mn-ea"/>
                          <a:cs typeface="+mn-cs"/>
                        </a:rPr>
                        <a:t>
 Since the first days of Israel’s war on Gaza, the Israeli military has been constructing a militarised corridor cutting the Palestinian territory in half. 
The corridor, used by the army for surveillance and as a base for raids, cuts the northern part of the territory from the southern part. 
Satellite images document the progress of the military project and the destruction entailed in creating the so-called Netzarim  Corridor, named for a former Israeli settlement in Gaza dismantled in 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https://quintly-eu-image-storage.s3.amazonaws.com/377b8397d09282d018f03254ee219846/93a849785c1b35c997bc38d89d2789a5.jpg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a:t>
                      </a:r>
                    </a:p>
                  </a:txBody>
                  <a:tcPr/>
                </a:tc>
                <a:extLst>
                  <a:ext uri="{0D108BD9-81ED-4DB2-BD59-A6C34878D82A}">
                    <a16:rowId xmlns:a16="http://schemas.microsoft.com/office/drawing/2014/main" val="1249734257"/>
                  </a:ext>
                </a:extLst>
              </a:tr>
            </a:tbl>
          </a:graphicData>
        </a:graphic>
      </p:graphicFrame>
      <p:sp>
        <p:nvSpPr>
          <p:cNvPr id="4" name="Text Placeholder 3">
            <a:extLst>
              <a:ext uri="{FF2B5EF4-FFF2-40B4-BE49-F238E27FC236}">
                <a16:creationId xmlns:a16="http://schemas.microsoft.com/office/drawing/2014/main" id="{025C16C7-3269-4E57-87F3-2CC2BE56739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35003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87979-1084-4E06-8FFC-26C890F8DD67}"/>
              </a:ext>
            </a:extLst>
          </p:cNvPr>
          <p:cNvSpPr>
            <a:spLocks noGrp="1"/>
          </p:cNvSpPr>
          <p:nvPr>
            <p:ph type="title"/>
          </p:nvPr>
        </p:nvSpPr>
        <p:spPr/>
        <p:txBody>
          <a:bodyPr/>
          <a:lstStyle/>
          <a:p>
            <a:r>
              <a:rPr lang="en-US"/>
              <a:t>Facebook Videos Table | France 24 - 19 of 24</a:t>
            </a:r>
          </a:p>
        </p:txBody>
      </p:sp>
      <p:graphicFrame>
        <p:nvGraphicFramePr>
          <p:cNvPr id="5" name="Table Placeholder 4">
            <a:extLst>
              <a:ext uri="{FF2B5EF4-FFF2-40B4-BE49-F238E27FC236}">
                <a16:creationId xmlns:a16="http://schemas.microsoft.com/office/drawing/2014/main" id="{A79A28EB-99BA-452E-BA2F-3F4ECA1C3493}"/>
              </a:ext>
            </a:extLst>
          </p:cNvPr>
          <p:cNvGraphicFramePr>
            <a:graphicFrameLocks noGrp="1"/>
          </p:cNvGraphicFramePr>
          <p:nvPr>
            <p:ph type="tbl" sz="quarter" idx="13"/>
            <p:extLst>
              <p:ext uri="{D42A27DB-BD31-4B8C-83A1-F6EECF244321}">
                <p14:modId xmlns:p14="http://schemas.microsoft.com/office/powerpoint/2010/main" val="405790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54889642"/>
                    </a:ext>
                  </a:extLst>
                </a:gridCol>
                <a:gridCol w="1069848">
                  <a:extLst>
                    <a:ext uri="{9D8B030D-6E8A-4147-A177-3AD203B41FA5}">
                      <a16:colId xmlns:a16="http://schemas.microsoft.com/office/drawing/2014/main" val="1407356520"/>
                    </a:ext>
                  </a:extLst>
                </a:gridCol>
                <a:gridCol w="740664">
                  <a:extLst>
                    <a:ext uri="{9D8B030D-6E8A-4147-A177-3AD203B41FA5}">
                      <a16:colId xmlns:a16="http://schemas.microsoft.com/office/drawing/2014/main" val="3383292453"/>
                    </a:ext>
                  </a:extLst>
                </a:gridCol>
                <a:gridCol w="411480">
                  <a:extLst>
                    <a:ext uri="{9D8B030D-6E8A-4147-A177-3AD203B41FA5}">
                      <a16:colId xmlns:a16="http://schemas.microsoft.com/office/drawing/2014/main" val="1747769341"/>
                    </a:ext>
                  </a:extLst>
                </a:gridCol>
                <a:gridCol w="411480">
                  <a:extLst>
                    <a:ext uri="{9D8B030D-6E8A-4147-A177-3AD203B41FA5}">
                      <a16:colId xmlns:a16="http://schemas.microsoft.com/office/drawing/2014/main" val="1179995109"/>
                    </a:ext>
                  </a:extLst>
                </a:gridCol>
                <a:gridCol w="411480">
                  <a:extLst>
                    <a:ext uri="{9D8B030D-6E8A-4147-A177-3AD203B41FA5}">
                      <a16:colId xmlns:a16="http://schemas.microsoft.com/office/drawing/2014/main" val="1542684767"/>
                    </a:ext>
                  </a:extLst>
                </a:gridCol>
                <a:gridCol w="411480">
                  <a:extLst>
                    <a:ext uri="{9D8B030D-6E8A-4147-A177-3AD203B41FA5}">
                      <a16:colId xmlns:a16="http://schemas.microsoft.com/office/drawing/2014/main" val="1774719878"/>
                    </a:ext>
                  </a:extLst>
                </a:gridCol>
                <a:gridCol w="411480">
                  <a:extLst>
                    <a:ext uri="{9D8B030D-6E8A-4147-A177-3AD203B41FA5}">
                      <a16:colId xmlns:a16="http://schemas.microsoft.com/office/drawing/2014/main" val="2791831477"/>
                    </a:ext>
                  </a:extLst>
                </a:gridCol>
                <a:gridCol w="411480">
                  <a:extLst>
                    <a:ext uri="{9D8B030D-6E8A-4147-A177-3AD203B41FA5}">
                      <a16:colId xmlns:a16="http://schemas.microsoft.com/office/drawing/2014/main" val="4228133653"/>
                    </a:ext>
                  </a:extLst>
                </a:gridCol>
                <a:gridCol w="411480">
                  <a:extLst>
                    <a:ext uri="{9D8B030D-6E8A-4147-A177-3AD203B41FA5}">
                      <a16:colId xmlns:a16="http://schemas.microsoft.com/office/drawing/2014/main" val="2825934823"/>
                    </a:ext>
                  </a:extLst>
                </a:gridCol>
                <a:gridCol w="411480">
                  <a:extLst>
                    <a:ext uri="{9D8B030D-6E8A-4147-A177-3AD203B41FA5}">
                      <a16:colId xmlns:a16="http://schemas.microsoft.com/office/drawing/2014/main" val="521971418"/>
                    </a:ext>
                  </a:extLst>
                </a:gridCol>
                <a:gridCol w="411480">
                  <a:extLst>
                    <a:ext uri="{9D8B030D-6E8A-4147-A177-3AD203B41FA5}">
                      <a16:colId xmlns:a16="http://schemas.microsoft.com/office/drawing/2014/main" val="3997493218"/>
                    </a:ext>
                  </a:extLst>
                </a:gridCol>
                <a:gridCol w="411480">
                  <a:extLst>
                    <a:ext uri="{9D8B030D-6E8A-4147-A177-3AD203B41FA5}">
                      <a16:colId xmlns:a16="http://schemas.microsoft.com/office/drawing/2014/main" val="1802672534"/>
                    </a:ext>
                  </a:extLst>
                </a:gridCol>
                <a:gridCol w="411480">
                  <a:extLst>
                    <a:ext uri="{9D8B030D-6E8A-4147-A177-3AD203B41FA5}">
                      <a16:colId xmlns:a16="http://schemas.microsoft.com/office/drawing/2014/main" val="1217748348"/>
                    </a:ext>
                  </a:extLst>
                </a:gridCol>
                <a:gridCol w="411480">
                  <a:extLst>
                    <a:ext uri="{9D8B030D-6E8A-4147-A177-3AD203B41FA5}">
                      <a16:colId xmlns:a16="http://schemas.microsoft.com/office/drawing/2014/main" val="205074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8486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24 - 2024-04-30 17:24:41</a:t>
                      </a:r>
                      <a:r>
                        <a:rPr kumimoji="0" lang="fr-FR" sz="1000" b="0" i="0" u="none" strike="noStrike" kern="1200" cap="none" spc="0" normalizeH="0" baseline="0" noProof="0">
                          <a:ln>
                            <a:noFill/>
                          </a:ln>
                          <a:solidFill>
                            <a:prstClr val="black"/>
                          </a:solidFill>
                          <a:effectLst/>
                          <a:uLnTx/>
                          <a:uFillTx/>
                          <a:latin typeface="Calibri"/>
                          <a:ea typeface="+mn-ea"/>
                          <a:cs typeface="+mn-cs"/>
                        </a:rPr>
                        <a:t>
 🎬🌟 Omar Sy, immense acteur français, fait partie du jury du #FestivaldeCannes. Mais avant de filer sur La Croisette, direction #Trappes (Yvelines), ville qui l'a vu grandir.
Le #cinéma de la commune porte désormais son nom, une reconnaissance "qui vaut plus que tout le reste", selon l'artiste. Reportage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https://quintly-eu-image-storage.s3.amazonaws.com/7a8ecec2219ec0e83c7a126702c8e778/4d5b153f474f9c2b9d298a71616c0f17.jpg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14658108"/>
                  </a:ext>
                </a:extLst>
              </a:tr>
            </a:tbl>
          </a:graphicData>
        </a:graphic>
      </p:graphicFrame>
      <p:sp>
        <p:nvSpPr>
          <p:cNvPr id="4" name="Text Placeholder 3">
            <a:extLst>
              <a:ext uri="{FF2B5EF4-FFF2-40B4-BE49-F238E27FC236}">
                <a16:creationId xmlns:a16="http://schemas.microsoft.com/office/drawing/2014/main" id="{ECD15CCA-55D2-4462-95A2-3A8B57D639E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34106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E8854-481C-48AD-BA8E-D32B6A1D8314}"/>
              </a:ext>
            </a:extLst>
          </p:cNvPr>
          <p:cNvSpPr>
            <a:spLocks noGrp="1"/>
          </p:cNvSpPr>
          <p:nvPr>
            <p:ph type="title"/>
          </p:nvPr>
        </p:nvSpPr>
        <p:spPr/>
        <p:txBody>
          <a:bodyPr/>
          <a:lstStyle/>
          <a:p>
            <a:r>
              <a:rPr lang="en-US"/>
              <a:t>Facebook Videos Table | France 24 - 20 of 24</a:t>
            </a:r>
          </a:p>
        </p:txBody>
      </p:sp>
      <p:graphicFrame>
        <p:nvGraphicFramePr>
          <p:cNvPr id="5" name="Table Placeholder 4">
            <a:extLst>
              <a:ext uri="{FF2B5EF4-FFF2-40B4-BE49-F238E27FC236}">
                <a16:creationId xmlns:a16="http://schemas.microsoft.com/office/drawing/2014/main" id="{27D141FF-AE70-417D-9778-0A9C0340E908}"/>
              </a:ext>
            </a:extLst>
          </p:cNvPr>
          <p:cNvGraphicFramePr>
            <a:graphicFrameLocks noGrp="1"/>
          </p:cNvGraphicFramePr>
          <p:nvPr>
            <p:ph type="tbl" sz="quarter" idx="13"/>
            <p:extLst>
              <p:ext uri="{D42A27DB-BD31-4B8C-83A1-F6EECF244321}">
                <p14:modId xmlns:p14="http://schemas.microsoft.com/office/powerpoint/2010/main" val="343438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26632394"/>
                    </a:ext>
                  </a:extLst>
                </a:gridCol>
                <a:gridCol w="1069848">
                  <a:extLst>
                    <a:ext uri="{9D8B030D-6E8A-4147-A177-3AD203B41FA5}">
                      <a16:colId xmlns:a16="http://schemas.microsoft.com/office/drawing/2014/main" val="4101560677"/>
                    </a:ext>
                  </a:extLst>
                </a:gridCol>
                <a:gridCol w="740664">
                  <a:extLst>
                    <a:ext uri="{9D8B030D-6E8A-4147-A177-3AD203B41FA5}">
                      <a16:colId xmlns:a16="http://schemas.microsoft.com/office/drawing/2014/main" val="1318931198"/>
                    </a:ext>
                  </a:extLst>
                </a:gridCol>
                <a:gridCol w="411480">
                  <a:extLst>
                    <a:ext uri="{9D8B030D-6E8A-4147-A177-3AD203B41FA5}">
                      <a16:colId xmlns:a16="http://schemas.microsoft.com/office/drawing/2014/main" val="497141560"/>
                    </a:ext>
                  </a:extLst>
                </a:gridCol>
                <a:gridCol w="411480">
                  <a:extLst>
                    <a:ext uri="{9D8B030D-6E8A-4147-A177-3AD203B41FA5}">
                      <a16:colId xmlns:a16="http://schemas.microsoft.com/office/drawing/2014/main" val="2837817221"/>
                    </a:ext>
                  </a:extLst>
                </a:gridCol>
                <a:gridCol w="411480">
                  <a:extLst>
                    <a:ext uri="{9D8B030D-6E8A-4147-A177-3AD203B41FA5}">
                      <a16:colId xmlns:a16="http://schemas.microsoft.com/office/drawing/2014/main" val="1187555980"/>
                    </a:ext>
                  </a:extLst>
                </a:gridCol>
                <a:gridCol w="411480">
                  <a:extLst>
                    <a:ext uri="{9D8B030D-6E8A-4147-A177-3AD203B41FA5}">
                      <a16:colId xmlns:a16="http://schemas.microsoft.com/office/drawing/2014/main" val="1076024545"/>
                    </a:ext>
                  </a:extLst>
                </a:gridCol>
                <a:gridCol w="411480">
                  <a:extLst>
                    <a:ext uri="{9D8B030D-6E8A-4147-A177-3AD203B41FA5}">
                      <a16:colId xmlns:a16="http://schemas.microsoft.com/office/drawing/2014/main" val="433332480"/>
                    </a:ext>
                  </a:extLst>
                </a:gridCol>
                <a:gridCol w="411480">
                  <a:extLst>
                    <a:ext uri="{9D8B030D-6E8A-4147-A177-3AD203B41FA5}">
                      <a16:colId xmlns:a16="http://schemas.microsoft.com/office/drawing/2014/main" val="606392887"/>
                    </a:ext>
                  </a:extLst>
                </a:gridCol>
                <a:gridCol w="411480">
                  <a:extLst>
                    <a:ext uri="{9D8B030D-6E8A-4147-A177-3AD203B41FA5}">
                      <a16:colId xmlns:a16="http://schemas.microsoft.com/office/drawing/2014/main" val="3612279086"/>
                    </a:ext>
                  </a:extLst>
                </a:gridCol>
                <a:gridCol w="411480">
                  <a:extLst>
                    <a:ext uri="{9D8B030D-6E8A-4147-A177-3AD203B41FA5}">
                      <a16:colId xmlns:a16="http://schemas.microsoft.com/office/drawing/2014/main" val="3043170024"/>
                    </a:ext>
                  </a:extLst>
                </a:gridCol>
                <a:gridCol w="411480">
                  <a:extLst>
                    <a:ext uri="{9D8B030D-6E8A-4147-A177-3AD203B41FA5}">
                      <a16:colId xmlns:a16="http://schemas.microsoft.com/office/drawing/2014/main" val="169316255"/>
                    </a:ext>
                  </a:extLst>
                </a:gridCol>
                <a:gridCol w="411480">
                  <a:extLst>
                    <a:ext uri="{9D8B030D-6E8A-4147-A177-3AD203B41FA5}">
                      <a16:colId xmlns:a16="http://schemas.microsoft.com/office/drawing/2014/main" val="828881787"/>
                    </a:ext>
                  </a:extLst>
                </a:gridCol>
                <a:gridCol w="411480">
                  <a:extLst>
                    <a:ext uri="{9D8B030D-6E8A-4147-A177-3AD203B41FA5}">
                      <a16:colId xmlns:a16="http://schemas.microsoft.com/office/drawing/2014/main" val="3749768041"/>
                    </a:ext>
                  </a:extLst>
                </a:gridCol>
                <a:gridCol w="411480">
                  <a:extLst>
                    <a:ext uri="{9D8B030D-6E8A-4147-A177-3AD203B41FA5}">
                      <a16:colId xmlns:a16="http://schemas.microsoft.com/office/drawing/2014/main" val="281148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0895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Observateurs - France 24 - 2024-04-30 17:11:32</a:t>
                      </a:r>
                      <a:r>
                        <a:rPr kumimoji="0" lang="fr-FR" sz="1000" b="0" i="0" u="none" strike="noStrike" kern="1200" cap="none" spc="0" normalizeH="0" baseline="0" noProof="0">
                          <a:ln>
                            <a:noFill/>
                          </a:ln>
                          <a:solidFill>
                            <a:prstClr val="black"/>
                          </a:solidFill>
                          <a:effectLst/>
                          <a:uLnTx/>
                          <a:uFillTx/>
                          <a:latin typeface="Calibri"/>
                          <a:ea typeface="+mn-ea"/>
                          <a:cs typeface="+mn-cs"/>
                        </a:rPr>
                        <a:t>
 Au sud-ouest de Quito en Équateur, de violents affrontements ont eu lieu entre forces de l'ordre et manifestants autour d'une concession minière accordée à une entreprise canadienne. Sur les réseaux sociaux, des vidéos documentent les heurts et le déroulé des évènements.
Notre Observateur est un habitant d'une commune concernée par la mine, il raconte les doutes des habitants et la criminalisation croissante des opposants au projet.
Notre émission à regarder ci-dessous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https://quintly-eu-image-storage.s3.amazonaws.com/36a6dae7325d0e86cfadc1bb82b86f91/ab0ac243801d047f2e13000c3914ce60.jpg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7273128"/>
                  </a:ext>
                </a:extLst>
              </a:tr>
            </a:tbl>
          </a:graphicData>
        </a:graphic>
      </p:graphicFrame>
      <p:sp>
        <p:nvSpPr>
          <p:cNvPr id="4" name="Text Placeholder 3">
            <a:extLst>
              <a:ext uri="{FF2B5EF4-FFF2-40B4-BE49-F238E27FC236}">
                <a16:creationId xmlns:a16="http://schemas.microsoft.com/office/drawing/2014/main" id="{FB33B2CD-7D0C-4897-8D0C-013A76CF916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8945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0FBA-8F34-41AD-B9B4-1FF941F5E9A4}"/>
              </a:ext>
            </a:extLst>
          </p:cNvPr>
          <p:cNvSpPr>
            <a:spLocks noGrp="1"/>
          </p:cNvSpPr>
          <p:nvPr>
            <p:ph type="title"/>
          </p:nvPr>
        </p:nvSpPr>
        <p:spPr/>
        <p:txBody>
          <a:bodyPr/>
          <a:lstStyle/>
          <a:p>
            <a:r>
              <a:rPr lang="en-US"/>
              <a:t>Facebook Videos Table | France 24 - 21 of 24</a:t>
            </a:r>
          </a:p>
        </p:txBody>
      </p:sp>
      <p:graphicFrame>
        <p:nvGraphicFramePr>
          <p:cNvPr id="5" name="Table Placeholder 4">
            <a:extLst>
              <a:ext uri="{FF2B5EF4-FFF2-40B4-BE49-F238E27FC236}">
                <a16:creationId xmlns:a16="http://schemas.microsoft.com/office/drawing/2014/main" id="{07CB79E9-96AF-4271-8B13-202B0026A051}"/>
              </a:ext>
            </a:extLst>
          </p:cNvPr>
          <p:cNvGraphicFramePr>
            <a:graphicFrameLocks noGrp="1"/>
          </p:cNvGraphicFramePr>
          <p:nvPr>
            <p:ph type="tbl" sz="quarter" idx="13"/>
            <p:extLst>
              <p:ext uri="{D42A27DB-BD31-4B8C-83A1-F6EECF244321}">
                <p14:modId xmlns:p14="http://schemas.microsoft.com/office/powerpoint/2010/main" val="371931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20870061"/>
                    </a:ext>
                  </a:extLst>
                </a:gridCol>
                <a:gridCol w="1069848">
                  <a:extLst>
                    <a:ext uri="{9D8B030D-6E8A-4147-A177-3AD203B41FA5}">
                      <a16:colId xmlns:a16="http://schemas.microsoft.com/office/drawing/2014/main" val="3110579634"/>
                    </a:ext>
                  </a:extLst>
                </a:gridCol>
                <a:gridCol w="740664">
                  <a:extLst>
                    <a:ext uri="{9D8B030D-6E8A-4147-A177-3AD203B41FA5}">
                      <a16:colId xmlns:a16="http://schemas.microsoft.com/office/drawing/2014/main" val="232941748"/>
                    </a:ext>
                  </a:extLst>
                </a:gridCol>
                <a:gridCol w="411480">
                  <a:extLst>
                    <a:ext uri="{9D8B030D-6E8A-4147-A177-3AD203B41FA5}">
                      <a16:colId xmlns:a16="http://schemas.microsoft.com/office/drawing/2014/main" val="3801828594"/>
                    </a:ext>
                  </a:extLst>
                </a:gridCol>
                <a:gridCol w="411480">
                  <a:extLst>
                    <a:ext uri="{9D8B030D-6E8A-4147-A177-3AD203B41FA5}">
                      <a16:colId xmlns:a16="http://schemas.microsoft.com/office/drawing/2014/main" val="3828280584"/>
                    </a:ext>
                  </a:extLst>
                </a:gridCol>
                <a:gridCol w="411480">
                  <a:extLst>
                    <a:ext uri="{9D8B030D-6E8A-4147-A177-3AD203B41FA5}">
                      <a16:colId xmlns:a16="http://schemas.microsoft.com/office/drawing/2014/main" val="1092772062"/>
                    </a:ext>
                  </a:extLst>
                </a:gridCol>
                <a:gridCol w="411480">
                  <a:extLst>
                    <a:ext uri="{9D8B030D-6E8A-4147-A177-3AD203B41FA5}">
                      <a16:colId xmlns:a16="http://schemas.microsoft.com/office/drawing/2014/main" val="1457776245"/>
                    </a:ext>
                  </a:extLst>
                </a:gridCol>
                <a:gridCol w="411480">
                  <a:extLst>
                    <a:ext uri="{9D8B030D-6E8A-4147-A177-3AD203B41FA5}">
                      <a16:colId xmlns:a16="http://schemas.microsoft.com/office/drawing/2014/main" val="1172990812"/>
                    </a:ext>
                  </a:extLst>
                </a:gridCol>
                <a:gridCol w="411480">
                  <a:extLst>
                    <a:ext uri="{9D8B030D-6E8A-4147-A177-3AD203B41FA5}">
                      <a16:colId xmlns:a16="http://schemas.microsoft.com/office/drawing/2014/main" val="709507142"/>
                    </a:ext>
                  </a:extLst>
                </a:gridCol>
                <a:gridCol w="411480">
                  <a:extLst>
                    <a:ext uri="{9D8B030D-6E8A-4147-A177-3AD203B41FA5}">
                      <a16:colId xmlns:a16="http://schemas.microsoft.com/office/drawing/2014/main" val="2967681914"/>
                    </a:ext>
                  </a:extLst>
                </a:gridCol>
                <a:gridCol w="411480">
                  <a:extLst>
                    <a:ext uri="{9D8B030D-6E8A-4147-A177-3AD203B41FA5}">
                      <a16:colId xmlns:a16="http://schemas.microsoft.com/office/drawing/2014/main" val="902277152"/>
                    </a:ext>
                  </a:extLst>
                </a:gridCol>
                <a:gridCol w="411480">
                  <a:extLst>
                    <a:ext uri="{9D8B030D-6E8A-4147-A177-3AD203B41FA5}">
                      <a16:colId xmlns:a16="http://schemas.microsoft.com/office/drawing/2014/main" val="2736042689"/>
                    </a:ext>
                  </a:extLst>
                </a:gridCol>
                <a:gridCol w="411480">
                  <a:extLst>
                    <a:ext uri="{9D8B030D-6E8A-4147-A177-3AD203B41FA5}">
                      <a16:colId xmlns:a16="http://schemas.microsoft.com/office/drawing/2014/main" val="449868655"/>
                    </a:ext>
                  </a:extLst>
                </a:gridCol>
                <a:gridCol w="411480">
                  <a:extLst>
                    <a:ext uri="{9D8B030D-6E8A-4147-A177-3AD203B41FA5}">
                      <a16:colId xmlns:a16="http://schemas.microsoft.com/office/drawing/2014/main" val="2324881074"/>
                    </a:ext>
                  </a:extLst>
                </a:gridCol>
                <a:gridCol w="411480">
                  <a:extLst>
                    <a:ext uri="{9D8B030D-6E8A-4147-A177-3AD203B41FA5}">
                      <a16:colId xmlns:a16="http://schemas.microsoft.com/office/drawing/2014/main" val="2869577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3273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24 - 2024-04-30 16:31:52</a:t>
                      </a:r>
                      <a:r>
                        <a:rPr kumimoji="0" lang="fr-FR" sz="1000" b="0" i="0" u="none" strike="noStrike" kern="1200" cap="none" spc="0" normalizeH="0" baseline="0" noProof="0">
                          <a:ln>
                            <a:noFill/>
                          </a:ln>
                          <a:solidFill>
                            <a:prstClr val="black"/>
                          </a:solidFill>
                          <a:effectLst/>
                          <a:uLnTx/>
                          <a:uFillTx/>
                          <a:latin typeface="Calibri"/>
                          <a:ea typeface="+mn-ea"/>
                          <a:cs typeface="+mn-cs"/>
                        </a:rPr>
                        <a:t>
 🌡️🌏 L'#Asie du Sud-Est suffoque en ce moment sous des températures dépassant les 40 °C.
➡️ Une conséquence du #ChangementClimatique, accentuée par le phénomène météorologique #ElNiño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https://quintly-eu-image-storage.s3.amazonaws.com/7a8ecec2219ec0e83c7a126702c8e778/916789bbda9e57a3f6b82ca365774019.jpg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24230809"/>
                  </a:ext>
                </a:extLst>
              </a:tr>
            </a:tbl>
          </a:graphicData>
        </a:graphic>
      </p:graphicFrame>
      <p:sp>
        <p:nvSpPr>
          <p:cNvPr id="4" name="Text Placeholder 3">
            <a:extLst>
              <a:ext uri="{FF2B5EF4-FFF2-40B4-BE49-F238E27FC236}">
                <a16:creationId xmlns:a16="http://schemas.microsoft.com/office/drawing/2014/main" id="{E2B6FD45-FD4A-474B-AF0F-D928C0D6485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189652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4759-CC57-47D5-AAAA-B040CEDBC4B3}"/>
              </a:ext>
            </a:extLst>
          </p:cNvPr>
          <p:cNvSpPr>
            <a:spLocks noGrp="1"/>
          </p:cNvSpPr>
          <p:nvPr>
            <p:ph type="title"/>
          </p:nvPr>
        </p:nvSpPr>
        <p:spPr/>
        <p:txBody>
          <a:bodyPr/>
          <a:lstStyle/>
          <a:p>
            <a:r>
              <a:rPr lang="en-US"/>
              <a:t>Facebook Videos Table | France 24 - 22 of 24</a:t>
            </a:r>
          </a:p>
        </p:txBody>
      </p:sp>
      <p:graphicFrame>
        <p:nvGraphicFramePr>
          <p:cNvPr id="5" name="Table Placeholder 4">
            <a:extLst>
              <a:ext uri="{FF2B5EF4-FFF2-40B4-BE49-F238E27FC236}">
                <a16:creationId xmlns:a16="http://schemas.microsoft.com/office/drawing/2014/main" id="{C8560EB2-273E-4C8D-96C2-C8165505799E}"/>
              </a:ext>
            </a:extLst>
          </p:cNvPr>
          <p:cNvGraphicFramePr>
            <a:graphicFrameLocks noGrp="1"/>
          </p:cNvGraphicFramePr>
          <p:nvPr>
            <p:ph type="tbl" sz="quarter" idx="13"/>
            <p:extLst>
              <p:ext uri="{D42A27DB-BD31-4B8C-83A1-F6EECF244321}">
                <p14:modId xmlns:p14="http://schemas.microsoft.com/office/powerpoint/2010/main" val="1500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04795761"/>
                    </a:ext>
                  </a:extLst>
                </a:gridCol>
                <a:gridCol w="1069848">
                  <a:extLst>
                    <a:ext uri="{9D8B030D-6E8A-4147-A177-3AD203B41FA5}">
                      <a16:colId xmlns:a16="http://schemas.microsoft.com/office/drawing/2014/main" val="704091971"/>
                    </a:ext>
                  </a:extLst>
                </a:gridCol>
                <a:gridCol w="740664">
                  <a:extLst>
                    <a:ext uri="{9D8B030D-6E8A-4147-A177-3AD203B41FA5}">
                      <a16:colId xmlns:a16="http://schemas.microsoft.com/office/drawing/2014/main" val="2029553005"/>
                    </a:ext>
                  </a:extLst>
                </a:gridCol>
                <a:gridCol w="411480">
                  <a:extLst>
                    <a:ext uri="{9D8B030D-6E8A-4147-A177-3AD203B41FA5}">
                      <a16:colId xmlns:a16="http://schemas.microsoft.com/office/drawing/2014/main" val="1950420660"/>
                    </a:ext>
                  </a:extLst>
                </a:gridCol>
                <a:gridCol w="411480">
                  <a:extLst>
                    <a:ext uri="{9D8B030D-6E8A-4147-A177-3AD203B41FA5}">
                      <a16:colId xmlns:a16="http://schemas.microsoft.com/office/drawing/2014/main" val="2895647002"/>
                    </a:ext>
                  </a:extLst>
                </a:gridCol>
                <a:gridCol w="411480">
                  <a:extLst>
                    <a:ext uri="{9D8B030D-6E8A-4147-A177-3AD203B41FA5}">
                      <a16:colId xmlns:a16="http://schemas.microsoft.com/office/drawing/2014/main" val="4037428250"/>
                    </a:ext>
                  </a:extLst>
                </a:gridCol>
                <a:gridCol w="411480">
                  <a:extLst>
                    <a:ext uri="{9D8B030D-6E8A-4147-A177-3AD203B41FA5}">
                      <a16:colId xmlns:a16="http://schemas.microsoft.com/office/drawing/2014/main" val="4287806850"/>
                    </a:ext>
                  </a:extLst>
                </a:gridCol>
                <a:gridCol w="411480">
                  <a:extLst>
                    <a:ext uri="{9D8B030D-6E8A-4147-A177-3AD203B41FA5}">
                      <a16:colId xmlns:a16="http://schemas.microsoft.com/office/drawing/2014/main" val="3843719993"/>
                    </a:ext>
                  </a:extLst>
                </a:gridCol>
                <a:gridCol w="411480">
                  <a:extLst>
                    <a:ext uri="{9D8B030D-6E8A-4147-A177-3AD203B41FA5}">
                      <a16:colId xmlns:a16="http://schemas.microsoft.com/office/drawing/2014/main" val="1477646850"/>
                    </a:ext>
                  </a:extLst>
                </a:gridCol>
                <a:gridCol w="411480">
                  <a:extLst>
                    <a:ext uri="{9D8B030D-6E8A-4147-A177-3AD203B41FA5}">
                      <a16:colId xmlns:a16="http://schemas.microsoft.com/office/drawing/2014/main" val="3405454504"/>
                    </a:ext>
                  </a:extLst>
                </a:gridCol>
                <a:gridCol w="411480">
                  <a:extLst>
                    <a:ext uri="{9D8B030D-6E8A-4147-A177-3AD203B41FA5}">
                      <a16:colId xmlns:a16="http://schemas.microsoft.com/office/drawing/2014/main" val="3678856646"/>
                    </a:ext>
                  </a:extLst>
                </a:gridCol>
                <a:gridCol w="411480">
                  <a:extLst>
                    <a:ext uri="{9D8B030D-6E8A-4147-A177-3AD203B41FA5}">
                      <a16:colId xmlns:a16="http://schemas.microsoft.com/office/drawing/2014/main" val="2345655408"/>
                    </a:ext>
                  </a:extLst>
                </a:gridCol>
                <a:gridCol w="411480">
                  <a:extLst>
                    <a:ext uri="{9D8B030D-6E8A-4147-A177-3AD203B41FA5}">
                      <a16:colId xmlns:a16="http://schemas.microsoft.com/office/drawing/2014/main" val="2194050420"/>
                    </a:ext>
                  </a:extLst>
                </a:gridCol>
                <a:gridCol w="411480">
                  <a:extLst>
                    <a:ext uri="{9D8B030D-6E8A-4147-A177-3AD203B41FA5}">
                      <a16:colId xmlns:a16="http://schemas.microsoft.com/office/drawing/2014/main" val="3578773717"/>
                    </a:ext>
                  </a:extLst>
                </a:gridCol>
                <a:gridCol w="411480">
                  <a:extLst>
                    <a:ext uri="{9D8B030D-6E8A-4147-A177-3AD203B41FA5}">
                      <a16:colId xmlns:a16="http://schemas.microsoft.com/office/drawing/2014/main" val="3160654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5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FRANCE 24 Español - 2024-04-30 16:28:03</a:t>
                      </a:r>
                      <a:r>
                        <a:rPr kumimoji="0" lang="es-ES" sz="1000" b="0" i="0" u="none" strike="noStrike" kern="1200" cap="none" spc="0" normalizeH="0" baseline="0" noProof="0">
                          <a:ln>
                            <a:noFill/>
                          </a:ln>
                          <a:solidFill>
                            <a:prstClr val="black"/>
                          </a:solidFill>
                          <a:effectLst/>
                          <a:uLnTx/>
                          <a:uFillTx/>
                          <a:latin typeface="Calibri"/>
                          <a:ea typeface="+mn-ea"/>
                          <a:cs typeface="+mn-cs"/>
                        </a:rPr>
                        <a:t>
 🗣️ ¿#Protestas propalestinas de estudiantes promueven el antisemitismo en #EEUU? Este es el mensaje de Darializa Ávila Chevalier, portavoz de los manifestantes de Columbia University e integrante de SJP (Estudiantes por la Justicia en Palestina). ➡️ https://go.france24.com/hwJ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https://quintly-eu-image-storage.s3.amazonaws.com/9ab48ff92233509cf4ee3e11bcb08a2a/cd2c93aa133206a19d30398a102ec2f1.jpg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83477313"/>
                  </a:ext>
                </a:extLst>
              </a:tr>
            </a:tbl>
          </a:graphicData>
        </a:graphic>
      </p:graphicFrame>
      <p:sp>
        <p:nvSpPr>
          <p:cNvPr id="4" name="Text Placeholder 3">
            <a:extLst>
              <a:ext uri="{FF2B5EF4-FFF2-40B4-BE49-F238E27FC236}">
                <a16:creationId xmlns:a16="http://schemas.microsoft.com/office/drawing/2014/main" id="{940DF22E-DF9C-4B3A-9A81-DD969AFA569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980553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D6B9-1244-47AB-ACD2-C9AE6BE4DFED}"/>
              </a:ext>
            </a:extLst>
          </p:cNvPr>
          <p:cNvSpPr>
            <a:spLocks noGrp="1"/>
          </p:cNvSpPr>
          <p:nvPr>
            <p:ph type="title"/>
          </p:nvPr>
        </p:nvSpPr>
        <p:spPr/>
        <p:txBody>
          <a:bodyPr/>
          <a:lstStyle/>
          <a:p>
            <a:r>
              <a:rPr lang="en-US"/>
              <a:t>Facebook Videos Table | France 24 - 23 of 24</a:t>
            </a:r>
          </a:p>
        </p:txBody>
      </p:sp>
      <p:graphicFrame>
        <p:nvGraphicFramePr>
          <p:cNvPr id="5" name="Table Placeholder 4">
            <a:extLst>
              <a:ext uri="{FF2B5EF4-FFF2-40B4-BE49-F238E27FC236}">
                <a16:creationId xmlns:a16="http://schemas.microsoft.com/office/drawing/2014/main" id="{2EDD10BD-A829-4E10-92B0-39276D0EC720}"/>
              </a:ext>
            </a:extLst>
          </p:cNvPr>
          <p:cNvGraphicFramePr>
            <a:graphicFrameLocks noGrp="1"/>
          </p:cNvGraphicFramePr>
          <p:nvPr>
            <p:ph type="tbl" sz="quarter" idx="13"/>
            <p:extLst>
              <p:ext uri="{D42A27DB-BD31-4B8C-83A1-F6EECF244321}">
                <p14:modId xmlns:p14="http://schemas.microsoft.com/office/powerpoint/2010/main" val="70377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16246228"/>
                    </a:ext>
                  </a:extLst>
                </a:gridCol>
                <a:gridCol w="1069848">
                  <a:extLst>
                    <a:ext uri="{9D8B030D-6E8A-4147-A177-3AD203B41FA5}">
                      <a16:colId xmlns:a16="http://schemas.microsoft.com/office/drawing/2014/main" val="3724267289"/>
                    </a:ext>
                  </a:extLst>
                </a:gridCol>
                <a:gridCol w="740664">
                  <a:extLst>
                    <a:ext uri="{9D8B030D-6E8A-4147-A177-3AD203B41FA5}">
                      <a16:colId xmlns:a16="http://schemas.microsoft.com/office/drawing/2014/main" val="233761431"/>
                    </a:ext>
                  </a:extLst>
                </a:gridCol>
                <a:gridCol w="411480">
                  <a:extLst>
                    <a:ext uri="{9D8B030D-6E8A-4147-A177-3AD203B41FA5}">
                      <a16:colId xmlns:a16="http://schemas.microsoft.com/office/drawing/2014/main" val="2773526270"/>
                    </a:ext>
                  </a:extLst>
                </a:gridCol>
                <a:gridCol w="411480">
                  <a:extLst>
                    <a:ext uri="{9D8B030D-6E8A-4147-A177-3AD203B41FA5}">
                      <a16:colId xmlns:a16="http://schemas.microsoft.com/office/drawing/2014/main" val="2957459817"/>
                    </a:ext>
                  </a:extLst>
                </a:gridCol>
                <a:gridCol w="411480">
                  <a:extLst>
                    <a:ext uri="{9D8B030D-6E8A-4147-A177-3AD203B41FA5}">
                      <a16:colId xmlns:a16="http://schemas.microsoft.com/office/drawing/2014/main" val="3563341701"/>
                    </a:ext>
                  </a:extLst>
                </a:gridCol>
                <a:gridCol w="411480">
                  <a:extLst>
                    <a:ext uri="{9D8B030D-6E8A-4147-A177-3AD203B41FA5}">
                      <a16:colId xmlns:a16="http://schemas.microsoft.com/office/drawing/2014/main" val="1570177413"/>
                    </a:ext>
                  </a:extLst>
                </a:gridCol>
                <a:gridCol w="411480">
                  <a:extLst>
                    <a:ext uri="{9D8B030D-6E8A-4147-A177-3AD203B41FA5}">
                      <a16:colId xmlns:a16="http://schemas.microsoft.com/office/drawing/2014/main" val="1305118940"/>
                    </a:ext>
                  </a:extLst>
                </a:gridCol>
                <a:gridCol w="411480">
                  <a:extLst>
                    <a:ext uri="{9D8B030D-6E8A-4147-A177-3AD203B41FA5}">
                      <a16:colId xmlns:a16="http://schemas.microsoft.com/office/drawing/2014/main" val="113013877"/>
                    </a:ext>
                  </a:extLst>
                </a:gridCol>
                <a:gridCol w="411480">
                  <a:extLst>
                    <a:ext uri="{9D8B030D-6E8A-4147-A177-3AD203B41FA5}">
                      <a16:colId xmlns:a16="http://schemas.microsoft.com/office/drawing/2014/main" val="2972354980"/>
                    </a:ext>
                  </a:extLst>
                </a:gridCol>
                <a:gridCol w="411480">
                  <a:extLst>
                    <a:ext uri="{9D8B030D-6E8A-4147-A177-3AD203B41FA5}">
                      <a16:colId xmlns:a16="http://schemas.microsoft.com/office/drawing/2014/main" val="1263712849"/>
                    </a:ext>
                  </a:extLst>
                </a:gridCol>
                <a:gridCol w="411480">
                  <a:extLst>
                    <a:ext uri="{9D8B030D-6E8A-4147-A177-3AD203B41FA5}">
                      <a16:colId xmlns:a16="http://schemas.microsoft.com/office/drawing/2014/main" val="1947031704"/>
                    </a:ext>
                  </a:extLst>
                </a:gridCol>
                <a:gridCol w="411480">
                  <a:extLst>
                    <a:ext uri="{9D8B030D-6E8A-4147-A177-3AD203B41FA5}">
                      <a16:colId xmlns:a16="http://schemas.microsoft.com/office/drawing/2014/main" val="3178762953"/>
                    </a:ext>
                  </a:extLst>
                </a:gridCol>
                <a:gridCol w="411480">
                  <a:extLst>
                    <a:ext uri="{9D8B030D-6E8A-4147-A177-3AD203B41FA5}">
                      <a16:colId xmlns:a16="http://schemas.microsoft.com/office/drawing/2014/main" val="2406558561"/>
                    </a:ext>
                  </a:extLst>
                </a:gridCol>
                <a:gridCol w="411480">
                  <a:extLst>
                    <a:ext uri="{9D8B030D-6E8A-4147-A177-3AD203B41FA5}">
                      <a16:colId xmlns:a16="http://schemas.microsoft.com/office/drawing/2014/main" val="391175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2968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- 2024-04-30 16:25:01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دوري أبطال أوروبا: مواجهة بين ريال مدريد وبايرن ميونيخ.. ماذا يقول المدربان؟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https://quintly-eu-image-storage.s3.amazonaws.com/1d30f5314177cd5c7f53c13c27c01236/709d8e8dadfb18bcc66e3661234cda96.jpg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59315721"/>
                  </a:ext>
                </a:extLst>
              </a:tr>
            </a:tbl>
          </a:graphicData>
        </a:graphic>
      </p:graphicFrame>
      <p:sp>
        <p:nvSpPr>
          <p:cNvPr id="4" name="Text Placeholder 3">
            <a:extLst>
              <a:ext uri="{FF2B5EF4-FFF2-40B4-BE49-F238E27FC236}">
                <a16:creationId xmlns:a16="http://schemas.microsoft.com/office/drawing/2014/main" id="{C86675C3-721C-4ED4-AC49-F55BCDB148E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4767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BFBB6-F642-4A4A-9A10-7E6AB8B7148C}"/>
              </a:ext>
            </a:extLst>
          </p:cNvPr>
          <p:cNvSpPr>
            <a:spLocks noGrp="1"/>
          </p:cNvSpPr>
          <p:nvPr>
            <p:ph type="title"/>
          </p:nvPr>
        </p:nvSpPr>
        <p:spPr/>
        <p:txBody>
          <a:bodyPr/>
          <a:lstStyle/>
          <a:p>
            <a:r>
              <a:rPr lang="en-US"/>
              <a:t>Facebook Videos Table | France 24 - 24 of 24</a:t>
            </a:r>
          </a:p>
        </p:txBody>
      </p:sp>
      <p:graphicFrame>
        <p:nvGraphicFramePr>
          <p:cNvPr id="5" name="Table Placeholder 4">
            <a:extLst>
              <a:ext uri="{FF2B5EF4-FFF2-40B4-BE49-F238E27FC236}">
                <a16:creationId xmlns:a16="http://schemas.microsoft.com/office/drawing/2014/main" id="{07578906-98A9-4994-AF57-E7A0D167EEFF}"/>
              </a:ext>
            </a:extLst>
          </p:cNvPr>
          <p:cNvGraphicFramePr>
            <a:graphicFrameLocks noGrp="1"/>
          </p:cNvGraphicFramePr>
          <p:nvPr>
            <p:ph type="tbl" sz="quarter" idx="13"/>
            <p:extLst>
              <p:ext uri="{D42A27DB-BD31-4B8C-83A1-F6EECF244321}">
                <p14:modId xmlns:p14="http://schemas.microsoft.com/office/powerpoint/2010/main" val="226628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69036866"/>
                    </a:ext>
                  </a:extLst>
                </a:gridCol>
                <a:gridCol w="1069848">
                  <a:extLst>
                    <a:ext uri="{9D8B030D-6E8A-4147-A177-3AD203B41FA5}">
                      <a16:colId xmlns:a16="http://schemas.microsoft.com/office/drawing/2014/main" val="373847578"/>
                    </a:ext>
                  </a:extLst>
                </a:gridCol>
                <a:gridCol w="740664">
                  <a:extLst>
                    <a:ext uri="{9D8B030D-6E8A-4147-A177-3AD203B41FA5}">
                      <a16:colId xmlns:a16="http://schemas.microsoft.com/office/drawing/2014/main" val="2182879217"/>
                    </a:ext>
                  </a:extLst>
                </a:gridCol>
                <a:gridCol w="411480">
                  <a:extLst>
                    <a:ext uri="{9D8B030D-6E8A-4147-A177-3AD203B41FA5}">
                      <a16:colId xmlns:a16="http://schemas.microsoft.com/office/drawing/2014/main" val="3620287316"/>
                    </a:ext>
                  </a:extLst>
                </a:gridCol>
                <a:gridCol w="411480">
                  <a:extLst>
                    <a:ext uri="{9D8B030D-6E8A-4147-A177-3AD203B41FA5}">
                      <a16:colId xmlns:a16="http://schemas.microsoft.com/office/drawing/2014/main" val="3013263426"/>
                    </a:ext>
                  </a:extLst>
                </a:gridCol>
                <a:gridCol w="411480">
                  <a:extLst>
                    <a:ext uri="{9D8B030D-6E8A-4147-A177-3AD203B41FA5}">
                      <a16:colId xmlns:a16="http://schemas.microsoft.com/office/drawing/2014/main" val="2168016281"/>
                    </a:ext>
                  </a:extLst>
                </a:gridCol>
                <a:gridCol w="411480">
                  <a:extLst>
                    <a:ext uri="{9D8B030D-6E8A-4147-A177-3AD203B41FA5}">
                      <a16:colId xmlns:a16="http://schemas.microsoft.com/office/drawing/2014/main" val="2765286591"/>
                    </a:ext>
                  </a:extLst>
                </a:gridCol>
                <a:gridCol w="411480">
                  <a:extLst>
                    <a:ext uri="{9D8B030D-6E8A-4147-A177-3AD203B41FA5}">
                      <a16:colId xmlns:a16="http://schemas.microsoft.com/office/drawing/2014/main" val="1253681839"/>
                    </a:ext>
                  </a:extLst>
                </a:gridCol>
                <a:gridCol w="411480">
                  <a:extLst>
                    <a:ext uri="{9D8B030D-6E8A-4147-A177-3AD203B41FA5}">
                      <a16:colId xmlns:a16="http://schemas.microsoft.com/office/drawing/2014/main" val="2651882537"/>
                    </a:ext>
                  </a:extLst>
                </a:gridCol>
                <a:gridCol w="411480">
                  <a:extLst>
                    <a:ext uri="{9D8B030D-6E8A-4147-A177-3AD203B41FA5}">
                      <a16:colId xmlns:a16="http://schemas.microsoft.com/office/drawing/2014/main" val="3904669002"/>
                    </a:ext>
                  </a:extLst>
                </a:gridCol>
                <a:gridCol w="411480">
                  <a:extLst>
                    <a:ext uri="{9D8B030D-6E8A-4147-A177-3AD203B41FA5}">
                      <a16:colId xmlns:a16="http://schemas.microsoft.com/office/drawing/2014/main" val="3002838428"/>
                    </a:ext>
                  </a:extLst>
                </a:gridCol>
                <a:gridCol w="411480">
                  <a:extLst>
                    <a:ext uri="{9D8B030D-6E8A-4147-A177-3AD203B41FA5}">
                      <a16:colId xmlns:a16="http://schemas.microsoft.com/office/drawing/2014/main" val="1418256933"/>
                    </a:ext>
                  </a:extLst>
                </a:gridCol>
                <a:gridCol w="411480">
                  <a:extLst>
                    <a:ext uri="{9D8B030D-6E8A-4147-A177-3AD203B41FA5}">
                      <a16:colId xmlns:a16="http://schemas.microsoft.com/office/drawing/2014/main" val="96283136"/>
                    </a:ext>
                  </a:extLst>
                </a:gridCol>
                <a:gridCol w="411480">
                  <a:extLst>
                    <a:ext uri="{9D8B030D-6E8A-4147-A177-3AD203B41FA5}">
                      <a16:colId xmlns:a16="http://schemas.microsoft.com/office/drawing/2014/main" val="1618809367"/>
                    </a:ext>
                  </a:extLst>
                </a:gridCol>
                <a:gridCol w="411480">
                  <a:extLst>
                    <a:ext uri="{9D8B030D-6E8A-4147-A177-3AD203B41FA5}">
                      <a16:colId xmlns:a16="http://schemas.microsoft.com/office/drawing/2014/main" val="19017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2021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FRANCE 24 - 2024-04-30 16:23:41</a:t>
                      </a:r>
                      <a:r>
                        <a:rPr kumimoji="0" lang="fr-FR" sz="1000" b="0" i="0" u="none" strike="noStrike" kern="1200" cap="none" spc="0" normalizeH="0" baseline="0" noProof="0">
                          <a:ln>
                            <a:noFill/>
                          </a:ln>
                          <a:solidFill>
                            <a:prstClr val="black"/>
                          </a:solidFill>
                          <a:effectLst/>
                          <a:uLnTx/>
                          <a:uFillTx/>
                          <a:latin typeface="Calibri"/>
                          <a:ea typeface="+mn-ea"/>
                          <a:cs typeface="+mn-cs"/>
                        </a:rPr>
                        <a:t>
 Qui était Abou Houzeifa, haut responsable du groupe jihadiste #ÉtatIslamique au #Sahel (#EIS) que le #Mali 🇲🇱 a annoncé avoir éliminé ? Comment a-t-il été trouvé, et par qui ?
Les informations de Wassim Nasr dans #AutourDuMondeF24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https://quintly-eu-image-storage.s3.amazonaws.com/7a8ecec2219ec0e83c7a126702c8e778/2983eace42b0c56926de1c71856bcb35.jpg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3359202"/>
                  </a:ext>
                </a:extLst>
              </a:tr>
            </a:tbl>
          </a:graphicData>
        </a:graphic>
      </p:graphicFrame>
      <p:sp>
        <p:nvSpPr>
          <p:cNvPr id="4" name="Text Placeholder 3">
            <a:extLst>
              <a:ext uri="{FF2B5EF4-FFF2-40B4-BE49-F238E27FC236}">
                <a16:creationId xmlns:a16="http://schemas.microsoft.com/office/drawing/2014/main" id="{5754032F-BDBD-4CEE-BFE8-EA3372B3D74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943537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3343</Words>
  <Application>Microsoft Office PowerPoint</Application>
  <PresentationFormat>On-screen Show (4:3)</PresentationFormat>
  <Paragraphs>758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Facebook Videos Table | France 24 - 1 of 24</vt:lpstr>
      <vt:lpstr>Facebook Videos Table | France 24 - 2 of 24</vt:lpstr>
      <vt:lpstr>Facebook Videos Table | France 24 - 3 of 24</vt:lpstr>
      <vt:lpstr>Facebook Videos Table | France 24 - 4 of 24</vt:lpstr>
      <vt:lpstr>Facebook Videos Table | France 24 - 5 of 24</vt:lpstr>
      <vt:lpstr>Facebook Videos Table | France 24 - 6 of 24</vt:lpstr>
      <vt:lpstr>Facebook Videos Table | France 24 - 7 of 24</vt:lpstr>
      <vt:lpstr>Facebook Videos Table | France 24 - 8 of 24</vt:lpstr>
      <vt:lpstr>Facebook Videos Table | France 24 - 9 of 24</vt:lpstr>
      <vt:lpstr>Facebook Videos Table | France 24 - 10 of 24</vt:lpstr>
      <vt:lpstr>Facebook Videos Table | France 24 - 11 of 24</vt:lpstr>
      <vt:lpstr>Facebook Videos Table | France 24 - 12 of 24</vt:lpstr>
      <vt:lpstr>Facebook Videos Table | France 24 - 13 of 24</vt:lpstr>
      <vt:lpstr>Facebook Videos Table | France 24 - 14 of 24</vt:lpstr>
      <vt:lpstr>Facebook Videos Table | France 24 - 15 of 24</vt:lpstr>
      <vt:lpstr>Facebook Videos Table | France 24 - 16 of 24</vt:lpstr>
      <vt:lpstr>Facebook Videos Table | France 24 - 17 of 24</vt:lpstr>
      <vt:lpstr>Facebook Videos Table | France 24 - 18 of 24</vt:lpstr>
      <vt:lpstr>Facebook Videos Table | France 24 - 19 of 24</vt:lpstr>
      <vt:lpstr>Facebook Videos Table | France 24 - 20 of 24</vt:lpstr>
      <vt:lpstr>Facebook Videos Table | France 24 - 21 of 24</vt:lpstr>
      <vt:lpstr>Facebook Videos Table | France 24 - 22 of 24</vt:lpstr>
      <vt:lpstr>Facebook Videos Table | France 24 - 23 of 24</vt:lpstr>
      <vt:lpstr>Facebook Videos Table | France 24 - 24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Videos Table | France 24 - 1 of 24</dc:title>
  <dc:creator>Frederik Born</dc:creator>
  <cp:lastModifiedBy>Frederik Born</cp:lastModifiedBy>
  <cp:revision>1</cp:revision>
  <dcterms:created xsi:type="dcterms:W3CDTF">2024-05-27T10:11:34Z</dcterms:created>
  <dcterms:modified xsi:type="dcterms:W3CDTF">2024-05-27T10:20:33Z</dcterms:modified>
</cp:coreProperties>
</file>