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Lst>
  <p:sldSz cx="9144000" cy="6858000" type="screen4x3"/>
  <p:notesSz cx="6858000" cy="9144000"/>
  <p:embeddedFontLst>
    <p:embeddedFont>
      <p:font typeface="Calibri" panose="020F0502020204030204" pitchFamily="34" charset="0"/>
      <p:regular r:id="rId28"/>
      <p:bold r:id="rId29"/>
      <p:italic r:id="rId30"/>
      <p:boldItalic r:id="rId3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3.fntdata"/><Relationship Id="rId35"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5/26/2024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5/26/2024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5/26/2024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5/26/2024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5/26/2024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5/26/2024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5/26/2024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5/26/2024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5/26/2024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5/26/2024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459EFC-DE87-4B97-B612-F62AA498EC63}"/>
              </a:ext>
            </a:extLst>
          </p:cNvPr>
          <p:cNvSpPr>
            <a:spLocks noGrp="1"/>
          </p:cNvSpPr>
          <p:nvPr>
            <p:ph type="title"/>
          </p:nvPr>
        </p:nvSpPr>
        <p:spPr/>
        <p:txBody>
          <a:bodyPr/>
          <a:lstStyle/>
          <a:p>
            <a:r>
              <a:rPr lang="en-US"/>
              <a:t>Facebook Videos Table | France 24 - 1 of 26</a:t>
            </a:r>
          </a:p>
        </p:txBody>
      </p:sp>
      <p:graphicFrame>
        <p:nvGraphicFramePr>
          <p:cNvPr id="5" name="Table Placeholder 4">
            <a:extLst>
              <a:ext uri="{FF2B5EF4-FFF2-40B4-BE49-F238E27FC236}">
                <a16:creationId xmlns:a16="http://schemas.microsoft.com/office/drawing/2014/main" id="{A54BA42B-E3B5-491F-9AFD-99196D9DFB22}"/>
              </a:ext>
            </a:extLst>
          </p:cNvPr>
          <p:cNvGraphicFramePr>
            <a:graphicFrameLocks noGrp="1"/>
          </p:cNvGraphicFramePr>
          <p:nvPr>
            <p:ph type="tbl" sz="quarter" idx="13"/>
            <p:extLst>
              <p:ext uri="{D42A27DB-BD31-4B8C-83A1-F6EECF244321}">
                <p14:modId xmlns:p14="http://schemas.microsoft.com/office/powerpoint/2010/main" val="3762406264"/>
              </p:ext>
            </p:extLst>
          </p:nvPr>
        </p:nvGraphicFramePr>
        <p:xfrm>
          <a:off x="457200" y="1731963"/>
          <a:ext cx="7653531" cy="1158240"/>
        </p:xfrm>
        <a:graphic>
          <a:graphicData uri="http://schemas.openxmlformats.org/drawingml/2006/table">
            <a:tbl>
              <a:tblPr firstRow="1" bandRow="1">
                <a:tableStyleId>{5C22544A-7EE6-4342-B048-85BDC9FD1C3A}</a:tableStyleId>
              </a:tblPr>
              <a:tblGrid>
                <a:gridCol w="1152145">
                  <a:extLst>
                    <a:ext uri="{9D8B030D-6E8A-4147-A177-3AD203B41FA5}">
                      <a16:colId xmlns:a16="http://schemas.microsoft.com/office/drawing/2014/main" val="1177920958"/>
                    </a:ext>
                  </a:extLst>
                </a:gridCol>
                <a:gridCol w="1152145">
                  <a:extLst>
                    <a:ext uri="{9D8B030D-6E8A-4147-A177-3AD203B41FA5}">
                      <a16:colId xmlns:a16="http://schemas.microsoft.com/office/drawing/2014/main" val="2774679594"/>
                    </a:ext>
                  </a:extLst>
                </a:gridCol>
                <a:gridCol w="822961">
                  <a:extLst>
                    <a:ext uri="{9D8B030D-6E8A-4147-A177-3AD203B41FA5}">
                      <a16:colId xmlns:a16="http://schemas.microsoft.com/office/drawing/2014/main" val="2310027104"/>
                    </a:ext>
                  </a:extLst>
                </a:gridCol>
                <a:gridCol w="411480">
                  <a:extLst>
                    <a:ext uri="{9D8B030D-6E8A-4147-A177-3AD203B41FA5}">
                      <a16:colId xmlns:a16="http://schemas.microsoft.com/office/drawing/2014/main" val="3802765557"/>
                    </a:ext>
                  </a:extLst>
                </a:gridCol>
                <a:gridCol w="411480">
                  <a:extLst>
                    <a:ext uri="{9D8B030D-6E8A-4147-A177-3AD203B41FA5}">
                      <a16:colId xmlns:a16="http://schemas.microsoft.com/office/drawing/2014/main" val="1761549457"/>
                    </a:ext>
                  </a:extLst>
                </a:gridCol>
                <a:gridCol w="411480">
                  <a:extLst>
                    <a:ext uri="{9D8B030D-6E8A-4147-A177-3AD203B41FA5}">
                      <a16:colId xmlns:a16="http://schemas.microsoft.com/office/drawing/2014/main" val="3803778723"/>
                    </a:ext>
                  </a:extLst>
                </a:gridCol>
                <a:gridCol w="411480">
                  <a:extLst>
                    <a:ext uri="{9D8B030D-6E8A-4147-A177-3AD203B41FA5}">
                      <a16:colId xmlns:a16="http://schemas.microsoft.com/office/drawing/2014/main" val="977592478"/>
                    </a:ext>
                  </a:extLst>
                </a:gridCol>
                <a:gridCol w="411480">
                  <a:extLst>
                    <a:ext uri="{9D8B030D-6E8A-4147-A177-3AD203B41FA5}">
                      <a16:colId xmlns:a16="http://schemas.microsoft.com/office/drawing/2014/main" val="41788368"/>
                    </a:ext>
                  </a:extLst>
                </a:gridCol>
                <a:gridCol w="411480">
                  <a:extLst>
                    <a:ext uri="{9D8B030D-6E8A-4147-A177-3AD203B41FA5}">
                      <a16:colId xmlns:a16="http://schemas.microsoft.com/office/drawing/2014/main" val="3429027989"/>
                    </a:ext>
                  </a:extLst>
                </a:gridCol>
                <a:gridCol w="411480">
                  <a:extLst>
                    <a:ext uri="{9D8B030D-6E8A-4147-A177-3AD203B41FA5}">
                      <a16:colId xmlns:a16="http://schemas.microsoft.com/office/drawing/2014/main" val="126274360"/>
                    </a:ext>
                  </a:extLst>
                </a:gridCol>
                <a:gridCol w="411480">
                  <a:extLst>
                    <a:ext uri="{9D8B030D-6E8A-4147-A177-3AD203B41FA5}">
                      <a16:colId xmlns:a16="http://schemas.microsoft.com/office/drawing/2014/main" val="320115574"/>
                    </a:ext>
                  </a:extLst>
                </a:gridCol>
                <a:gridCol w="411480">
                  <a:extLst>
                    <a:ext uri="{9D8B030D-6E8A-4147-A177-3AD203B41FA5}">
                      <a16:colId xmlns:a16="http://schemas.microsoft.com/office/drawing/2014/main" val="309974141"/>
                    </a:ext>
                  </a:extLst>
                </a:gridCol>
                <a:gridCol w="411480">
                  <a:extLst>
                    <a:ext uri="{9D8B030D-6E8A-4147-A177-3AD203B41FA5}">
                      <a16:colId xmlns:a16="http://schemas.microsoft.com/office/drawing/2014/main" val="2658382414"/>
                    </a:ext>
                  </a:extLst>
                </a:gridCol>
                <a:gridCol w="411480">
                  <a:extLst>
                    <a:ext uri="{9D8B030D-6E8A-4147-A177-3AD203B41FA5}">
                      <a16:colId xmlns:a16="http://schemas.microsoft.com/office/drawing/2014/main" val="13838927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3155089863"/>
                  </a:ext>
                </a:extLst>
              </a:tr>
            </a:tbl>
          </a:graphicData>
        </a:graphic>
      </p:graphicFrame>
      <p:sp>
        <p:nvSpPr>
          <p:cNvPr id="4" name="Text Placeholder 3">
            <a:extLst>
              <a:ext uri="{FF2B5EF4-FFF2-40B4-BE49-F238E27FC236}">
                <a16:creationId xmlns:a16="http://schemas.microsoft.com/office/drawing/2014/main" id="{7E6E20D8-16D2-4273-9B0C-69EDE1C8B44D}"/>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3112097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CF750D-4942-4CDB-BD58-653713CA2A4B}"/>
              </a:ext>
            </a:extLst>
          </p:cNvPr>
          <p:cNvSpPr>
            <a:spLocks noGrp="1"/>
          </p:cNvSpPr>
          <p:nvPr>
            <p:ph type="title"/>
          </p:nvPr>
        </p:nvSpPr>
        <p:spPr/>
        <p:txBody>
          <a:bodyPr/>
          <a:lstStyle/>
          <a:p>
            <a:r>
              <a:rPr lang="en-US"/>
              <a:t>Facebook Videos Table | France 24 - 2 of 26</a:t>
            </a:r>
          </a:p>
        </p:txBody>
      </p:sp>
      <p:graphicFrame>
        <p:nvGraphicFramePr>
          <p:cNvPr id="5" name="Table Placeholder 4">
            <a:extLst>
              <a:ext uri="{FF2B5EF4-FFF2-40B4-BE49-F238E27FC236}">
                <a16:creationId xmlns:a16="http://schemas.microsoft.com/office/drawing/2014/main" id="{C273C149-41C6-4A00-9C86-60F5BF2C7232}"/>
              </a:ext>
            </a:extLst>
          </p:cNvPr>
          <p:cNvGraphicFramePr>
            <a:graphicFrameLocks noGrp="1"/>
          </p:cNvGraphicFramePr>
          <p:nvPr>
            <p:ph type="tbl" sz="quarter" idx="13"/>
            <p:extLst>
              <p:ext uri="{D42A27DB-BD31-4B8C-83A1-F6EECF244321}">
                <p14:modId xmlns:p14="http://schemas.microsoft.com/office/powerpoint/2010/main" val="32190217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5">
                  <a:extLst>
                    <a:ext uri="{9D8B030D-6E8A-4147-A177-3AD203B41FA5}">
                      <a16:colId xmlns:a16="http://schemas.microsoft.com/office/drawing/2014/main" val="3170931993"/>
                    </a:ext>
                  </a:extLst>
                </a:gridCol>
                <a:gridCol w="1152145">
                  <a:extLst>
                    <a:ext uri="{9D8B030D-6E8A-4147-A177-3AD203B41FA5}">
                      <a16:colId xmlns:a16="http://schemas.microsoft.com/office/drawing/2014/main" val="575158634"/>
                    </a:ext>
                  </a:extLst>
                </a:gridCol>
                <a:gridCol w="822961">
                  <a:extLst>
                    <a:ext uri="{9D8B030D-6E8A-4147-A177-3AD203B41FA5}">
                      <a16:colId xmlns:a16="http://schemas.microsoft.com/office/drawing/2014/main" val="129046161"/>
                    </a:ext>
                  </a:extLst>
                </a:gridCol>
                <a:gridCol w="411480">
                  <a:extLst>
                    <a:ext uri="{9D8B030D-6E8A-4147-A177-3AD203B41FA5}">
                      <a16:colId xmlns:a16="http://schemas.microsoft.com/office/drawing/2014/main" val="1102138888"/>
                    </a:ext>
                  </a:extLst>
                </a:gridCol>
                <a:gridCol w="411480">
                  <a:extLst>
                    <a:ext uri="{9D8B030D-6E8A-4147-A177-3AD203B41FA5}">
                      <a16:colId xmlns:a16="http://schemas.microsoft.com/office/drawing/2014/main" val="2747362150"/>
                    </a:ext>
                  </a:extLst>
                </a:gridCol>
                <a:gridCol w="411480">
                  <a:extLst>
                    <a:ext uri="{9D8B030D-6E8A-4147-A177-3AD203B41FA5}">
                      <a16:colId xmlns:a16="http://schemas.microsoft.com/office/drawing/2014/main" val="3666002455"/>
                    </a:ext>
                  </a:extLst>
                </a:gridCol>
                <a:gridCol w="411480">
                  <a:extLst>
                    <a:ext uri="{9D8B030D-6E8A-4147-A177-3AD203B41FA5}">
                      <a16:colId xmlns:a16="http://schemas.microsoft.com/office/drawing/2014/main" val="3662944549"/>
                    </a:ext>
                  </a:extLst>
                </a:gridCol>
                <a:gridCol w="411480">
                  <a:extLst>
                    <a:ext uri="{9D8B030D-6E8A-4147-A177-3AD203B41FA5}">
                      <a16:colId xmlns:a16="http://schemas.microsoft.com/office/drawing/2014/main" val="1069066594"/>
                    </a:ext>
                  </a:extLst>
                </a:gridCol>
                <a:gridCol w="411480">
                  <a:extLst>
                    <a:ext uri="{9D8B030D-6E8A-4147-A177-3AD203B41FA5}">
                      <a16:colId xmlns:a16="http://schemas.microsoft.com/office/drawing/2014/main" val="4195931020"/>
                    </a:ext>
                  </a:extLst>
                </a:gridCol>
                <a:gridCol w="411480">
                  <a:extLst>
                    <a:ext uri="{9D8B030D-6E8A-4147-A177-3AD203B41FA5}">
                      <a16:colId xmlns:a16="http://schemas.microsoft.com/office/drawing/2014/main" val="2085234255"/>
                    </a:ext>
                  </a:extLst>
                </a:gridCol>
                <a:gridCol w="411480">
                  <a:extLst>
                    <a:ext uri="{9D8B030D-6E8A-4147-A177-3AD203B41FA5}">
                      <a16:colId xmlns:a16="http://schemas.microsoft.com/office/drawing/2014/main" val="1741670342"/>
                    </a:ext>
                  </a:extLst>
                </a:gridCol>
                <a:gridCol w="411480">
                  <a:extLst>
                    <a:ext uri="{9D8B030D-6E8A-4147-A177-3AD203B41FA5}">
                      <a16:colId xmlns:a16="http://schemas.microsoft.com/office/drawing/2014/main" val="1300525805"/>
                    </a:ext>
                  </a:extLst>
                </a:gridCol>
                <a:gridCol w="411480">
                  <a:extLst>
                    <a:ext uri="{9D8B030D-6E8A-4147-A177-3AD203B41FA5}">
                      <a16:colId xmlns:a16="http://schemas.microsoft.com/office/drawing/2014/main" val="2338398285"/>
                    </a:ext>
                  </a:extLst>
                </a:gridCol>
                <a:gridCol w="411480">
                  <a:extLst>
                    <a:ext uri="{9D8B030D-6E8A-4147-A177-3AD203B41FA5}">
                      <a16:colId xmlns:a16="http://schemas.microsoft.com/office/drawing/2014/main" val="10811943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32990804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Les Observateurs - France 24 - 2024-04-10 18:02:43</a:t>
                      </a:r>
                      <a:r>
                        <a:rPr kumimoji="0" lang="fr-FR" sz="1000" b="0" i="0" u="none" strike="noStrike" kern="1200" cap="none" spc="0" normalizeH="0" baseline="0" noProof="0">
                          <a:ln>
                            <a:noFill/>
                          </a:ln>
                          <a:solidFill>
                            <a:prstClr val="black"/>
                          </a:solidFill>
                          <a:effectLst/>
                          <a:uLnTx/>
                          <a:uFillTx/>
                          <a:latin typeface="Calibri"/>
                          <a:ea typeface="+mn-ea"/>
                          <a:cs typeface="+mn-cs"/>
                        </a:rPr>
                        <a:t>
 🎥Hasan al-Moghani, 24 ans, documente en images ses expéditions, à vélo, à la recherche des aides humanitaires larguées dans le ciel de #Gaza par avion.
Il confie à la rédaction des Observateurs que sans lui, sa famille, toujours bloquée dans le nord de Gaza et sans accès aux aides, mourra de faim.
De jour comme de nuit, de nombreux Gazaouis affluent comme Hasan aux endroits où les avions larguent les caisses d’aides par parachute. 
Mais ces distributions ne sont pas sans risque : avec la bousculade, et parfois sous les balles tirées par l’armée israélienne, le trajet peut s’avérer mortel. 
Le 14 et le 23 mars, au moins 39 personnes ont été tuées alors qu’elles cherchaient de l’aide au niveau du rond-point du Koweït, un des sites de distribution.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https://quintly-eu-image-storage.s3.amazonaws.com/36a6dae7325d0e86cfadc1bb82b86f91/a272fe753a2a1fb55f63770e6eb71cf6.jpg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29931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926397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2728134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129560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2722055</a:t>
                      </a:r>
                    </a:p>
                  </a:txBody>
                  <a:tcPr/>
                </a:tc>
                <a:extLst>
                  <a:ext uri="{0D108BD9-81ED-4DB2-BD59-A6C34878D82A}">
                    <a16:rowId xmlns:a16="http://schemas.microsoft.com/office/drawing/2014/main" val="1259400156"/>
                  </a:ext>
                </a:extLst>
              </a:tr>
            </a:tbl>
          </a:graphicData>
        </a:graphic>
      </p:graphicFrame>
      <p:sp>
        <p:nvSpPr>
          <p:cNvPr id="4" name="Text Placeholder 3">
            <a:extLst>
              <a:ext uri="{FF2B5EF4-FFF2-40B4-BE49-F238E27FC236}">
                <a16:creationId xmlns:a16="http://schemas.microsoft.com/office/drawing/2014/main" id="{3DFDBDB9-6F9A-4320-A5C4-A598C6CA5846}"/>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11141255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6E020F-C990-4857-BE90-10477F28147F}"/>
              </a:ext>
            </a:extLst>
          </p:cNvPr>
          <p:cNvSpPr>
            <a:spLocks noGrp="1"/>
          </p:cNvSpPr>
          <p:nvPr>
            <p:ph type="title"/>
          </p:nvPr>
        </p:nvSpPr>
        <p:spPr/>
        <p:txBody>
          <a:bodyPr/>
          <a:lstStyle/>
          <a:p>
            <a:r>
              <a:rPr lang="en-US"/>
              <a:t>Facebook Videos Table | France 24 - 3 of 26</a:t>
            </a:r>
          </a:p>
        </p:txBody>
      </p:sp>
      <p:graphicFrame>
        <p:nvGraphicFramePr>
          <p:cNvPr id="5" name="Table Placeholder 4">
            <a:extLst>
              <a:ext uri="{FF2B5EF4-FFF2-40B4-BE49-F238E27FC236}">
                <a16:creationId xmlns:a16="http://schemas.microsoft.com/office/drawing/2014/main" id="{5F74293A-167D-4142-9E07-C8F7ECDCC803}"/>
              </a:ext>
            </a:extLst>
          </p:cNvPr>
          <p:cNvGraphicFramePr>
            <a:graphicFrameLocks noGrp="1"/>
          </p:cNvGraphicFramePr>
          <p:nvPr>
            <p:ph type="tbl" sz="quarter" idx="13"/>
            <p:extLst>
              <p:ext uri="{D42A27DB-BD31-4B8C-83A1-F6EECF244321}">
                <p14:modId xmlns:p14="http://schemas.microsoft.com/office/powerpoint/2010/main" val="17503924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5">
                  <a:extLst>
                    <a:ext uri="{9D8B030D-6E8A-4147-A177-3AD203B41FA5}">
                      <a16:colId xmlns:a16="http://schemas.microsoft.com/office/drawing/2014/main" val="2037290974"/>
                    </a:ext>
                  </a:extLst>
                </a:gridCol>
                <a:gridCol w="1152145">
                  <a:extLst>
                    <a:ext uri="{9D8B030D-6E8A-4147-A177-3AD203B41FA5}">
                      <a16:colId xmlns:a16="http://schemas.microsoft.com/office/drawing/2014/main" val="1470629723"/>
                    </a:ext>
                  </a:extLst>
                </a:gridCol>
                <a:gridCol w="822961">
                  <a:extLst>
                    <a:ext uri="{9D8B030D-6E8A-4147-A177-3AD203B41FA5}">
                      <a16:colId xmlns:a16="http://schemas.microsoft.com/office/drawing/2014/main" val="2852661275"/>
                    </a:ext>
                  </a:extLst>
                </a:gridCol>
                <a:gridCol w="411480">
                  <a:extLst>
                    <a:ext uri="{9D8B030D-6E8A-4147-A177-3AD203B41FA5}">
                      <a16:colId xmlns:a16="http://schemas.microsoft.com/office/drawing/2014/main" val="4088081099"/>
                    </a:ext>
                  </a:extLst>
                </a:gridCol>
                <a:gridCol w="411480">
                  <a:extLst>
                    <a:ext uri="{9D8B030D-6E8A-4147-A177-3AD203B41FA5}">
                      <a16:colId xmlns:a16="http://schemas.microsoft.com/office/drawing/2014/main" val="3369120999"/>
                    </a:ext>
                  </a:extLst>
                </a:gridCol>
                <a:gridCol w="411480">
                  <a:extLst>
                    <a:ext uri="{9D8B030D-6E8A-4147-A177-3AD203B41FA5}">
                      <a16:colId xmlns:a16="http://schemas.microsoft.com/office/drawing/2014/main" val="2679112793"/>
                    </a:ext>
                  </a:extLst>
                </a:gridCol>
                <a:gridCol w="411480">
                  <a:extLst>
                    <a:ext uri="{9D8B030D-6E8A-4147-A177-3AD203B41FA5}">
                      <a16:colId xmlns:a16="http://schemas.microsoft.com/office/drawing/2014/main" val="790404154"/>
                    </a:ext>
                  </a:extLst>
                </a:gridCol>
                <a:gridCol w="411480">
                  <a:extLst>
                    <a:ext uri="{9D8B030D-6E8A-4147-A177-3AD203B41FA5}">
                      <a16:colId xmlns:a16="http://schemas.microsoft.com/office/drawing/2014/main" val="1601702142"/>
                    </a:ext>
                  </a:extLst>
                </a:gridCol>
                <a:gridCol w="411480">
                  <a:extLst>
                    <a:ext uri="{9D8B030D-6E8A-4147-A177-3AD203B41FA5}">
                      <a16:colId xmlns:a16="http://schemas.microsoft.com/office/drawing/2014/main" val="1150448416"/>
                    </a:ext>
                  </a:extLst>
                </a:gridCol>
                <a:gridCol w="411480">
                  <a:extLst>
                    <a:ext uri="{9D8B030D-6E8A-4147-A177-3AD203B41FA5}">
                      <a16:colId xmlns:a16="http://schemas.microsoft.com/office/drawing/2014/main" val="2670273264"/>
                    </a:ext>
                  </a:extLst>
                </a:gridCol>
                <a:gridCol w="411480">
                  <a:extLst>
                    <a:ext uri="{9D8B030D-6E8A-4147-A177-3AD203B41FA5}">
                      <a16:colId xmlns:a16="http://schemas.microsoft.com/office/drawing/2014/main" val="3454145217"/>
                    </a:ext>
                  </a:extLst>
                </a:gridCol>
                <a:gridCol w="411480">
                  <a:extLst>
                    <a:ext uri="{9D8B030D-6E8A-4147-A177-3AD203B41FA5}">
                      <a16:colId xmlns:a16="http://schemas.microsoft.com/office/drawing/2014/main" val="2146826169"/>
                    </a:ext>
                  </a:extLst>
                </a:gridCol>
                <a:gridCol w="411480">
                  <a:extLst>
                    <a:ext uri="{9D8B030D-6E8A-4147-A177-3AD203B41FA5}">
                      <a16:colId xmlns:a16="http://schemas.microsoft.com/office/drawing/2014/main" val="94311719"/>
                    </a:ext>
                  </a:extLst>
                </a:gridCol>
                <a:gridCol w="411480">
                  <a:extLst>
                    <a:ext uri="{9D8B030D-6E8A-4147-A177-3AD203B41FA5}">
                      <a16:colId xmlns:a16="http://schemas.microsoft.com/office/drawing/2014/main" val="2811852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20706507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FRANCE 24 - 2024-04-17 16:54:40</a:t>
                      </a:r>
                      <a:r>
                        <a:rPr kumimoji="0" lang="fr-FR" sz="1000" b="0" i="0" u="none" strike="noStrike" kern="1200" cap="none" spc="0" normalizeH="0" baseline="0" noProof="0">
                          <a:ln>
                            <a:noFill/>
                          </a:ln>
                          <a:solidFill>
                            <a:prstClr val="black"/>
                          </a:solidFill>
                          <a:effectLst/>
                          <a:uLnTx/>
                          <a:uFillTx/>
                          <a:latin typeface="Calibri"/>
                          <a:ea typeface="+mn-ea"/>
                          <a:cs typeface="+mn-cs"/>
                        </a:rPr>
                        <a:t>
 "Ça me fait de la peine que les forces de défense et de sécurité françaises aient l'impression d'être devenues des SDF sur le continent africain."
➡️ Succès Masra, Premier ministre tchadien, répond aux questions de RFI et FRANCE 24. 🔴 Un entretien à voir en intégralité sur France 24</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https://quintly-eu-image-storage.s3.amazonaws.com/7a8ecec2219ec0e83c7a126702c8e778/50d12739bae8d56ec3d576d89b889d7b.jpg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57820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1655601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2034544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576719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389523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41600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1603421</a:t>
                      </a:r>
                    </a:p>
                  </a:txBody>
                  <a:tcPr/>
                </a:tc>
                <a:extLst>
                  <a:ext uri="{0D108BD9-81ED-4DB2-BD59-A6C34878D82A}">
                    <a16:rowId xmlns:a16="http://schemas.microsoft.com/office/drawing/2014/main" val="1983066529"/>
                  </a:ext>
                </a:extLst>
              </a:tr>
            </a:tbl>
          </a:graphicData>
        </a:graphic>
      </p:graphicFrame>
      <p:sp>
        <p:nvSpPr>
          <p:cNvPr id="4" name="Text Placeholder 3">
            <a:extLst>
              <a:ext uri="{FF2B5EF4-FFF2-40B4-BE49-F238E27FC236}">
                <a16:creationId xmlns:a16="http://schemas.microsoft.com/office/drawing/2014/main" id="{70E773C7-4A6F-4085-9E58-7B75AB947C54}"/>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535202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E9675E-5D06-42ED-8656-C911B92ED381}"/>
              </a:ext>
            </a:extLst>
          </p:cNvPr>
          <p:cNvSpPr>
            <a:spLocks noGrp="1"/>
          </p:cNvSpPr>
          <p:nvPr>
            <p:ph type="title"/>
          </p:nvPr>
        </p:nvSpPr>
        <p:spPr/>
        <p:txBody>
          <a:bodyPr/>
          <a:lstStyle/>
          <a:p>
            <a:r>
              <a:rPr lang="en-US"/>
              <a:t>Facebook Videos Table | France 24 - 4 of 26</a:t>
            </a:r>
          </a:p>
        </p:txBody>
      </p:sp>
      <p:graphicFrame>
        <p:nvGraphicFramePr>
          <p:cNvPr id="5" name="Table Placeholder 4">
            <a:extLst>
              <a:ext uri="{FF2B5EF4-FFF2-40B4-BE49-F238E27FC236}">
                <a16:creationId xmlns:a16="http://schemas.microsoft.com/office/drawing/2014/main" id="{0011DBB8-C837-413D-B876-78F14BA99343}"/>
              </a:ext>
            </a:extLst>
          </p:cNvPr>
          <p:cNvGraphicFramePr>
            <a:graphicFrameLocks noGrp="1"/>
          </p:cNvGraphicFramePr>
          <p:nvPr>
            <p:ph type="tbl" sz="quarter" idx="13"/>
            <p:extLst>
              <p:ext uri="{D42A27DB-BD31-4B8C-83A1-F6EECF244321}">
                <p14:modId xmlns:p14="http://schemas.microsoft.com/office/powerpoint/2010/main" val="24568954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5">
                  <a:extLst>
                    <a:ext uri="{9D8B030D-6E8A-4147-A177-3AD203B41FA5}">
                      <a16:colId xmlns:a16="http://schemas.microsoft.com/office/drawing/2014/main" val="761400179"/>
                    </a:ext>
                  </a:extLst>
                </a:gridCol>
                <a:gridCol w="1152145">
                  <a:extLst>
                    <a:ext uri="{9D8B030D-6E8A-4147-A177-3AD203B41FA5}">
                      <a16:colId xmlns:a16="http://schemas.microsoft.com/office/drawing/2014/main" val="1232674021"/>
                    </a:ext>
                  </a:extLst>
                </a:gridCol>
                <a:gridCol w="822961">
                  <a:extLst>
                    <a:ext uri="{9D8B030D-6E8A-4147-A177-3AD203B41FA5}">
                      <a16:colId xmlns:a16="http://schemas.microsoft.com/office/drawing/2014/main" val="2210682240"/>
                    </a:ext>
                  </a:extLst>
                </a:gridCol>
                <a:gridCol w="411480">
                  <a:extLst>
                    <a:ext uri="{9D8B030D-6E8A-4147-A177-3AD203B41FA5}">
                      <a16:colId xmlns:a16="http://schemas.microsoft.com/office/drawing/2014/main" val="613856180"/>
                    </a:ext>
                  </a:extLst>
                </a:gridCol>
                <a:gridCol w="411480">
                  <a:extLst>
                    <a:ext uri="{9D8B030D-6E8A-4147-A177-3AD203B41FA5}">
                      <a16:colId xmlns:a16="http://schemas.microsoft.com/office/drawing/2014/main" val="2399797076"/>
                    </a:ext>
                  </a:extLst>
                </a:gridCol>
                <a:gridCol w="411480">
                  <a:extLst>
                    <a:ext uri="{9D8B030D-6E8A-4147-A177-3AD203B41FA5}">
                      <a16:colId xmlns:a16="http://schemas.microsoft.com/office/drawing/2014/main" val="3429742901"/>
                    </a:ext>
                  </a:extLst>
                </a:gridCol>
                <a:gridCol w="411480">
                  <a:extLst>
                    <a:ext uri="{9D8B030D-6E8A-4147-A177-3AD203B41FA5}">
                      <a16:colId xmlns:a16="http://schemas.microsoft.com/office/drawing/2014/main" val="2129332758"/>
                    </a:ext>
                  </a:extLst>
                </a:gridCol>
                <a:gridCol w="411480">
                  <a:extLst>
                    <a:ext uri="{9D8B030D-6E8A-4147-A177-3AD203B41FA5}">
                      <a16:colId xmlns:a16="http://schemas.microsoft.com/office/drawing/2014/main" val="2860178427"/>
                    </a:ext>
                  </a:extLst>
                </a:gridCol>
                <a:gridCol w="411480">
                  <a:extLst>
                    <a:ext uri="{9D8B030D-6E8A-4147-A177-3AD203B41FA5}">
                      <a16:colId xmlns:a16="http://schemas.microsoft.com/office/drawing/2014/main" val="1024733241"/>
                    </a:ext>
                  </a:extLst>
                </a:gridCol>
                <a:gridCol w="411480">
                  <a:extLst>
                    <a:ext uri="{9D8B030D-6E8A-4147-A177-3AD203B41FA5}">
                      <a16:colId xmlns:a16="http://schemas.microsoft.com/office/drawing/2014/main" val="1160114985"/>
                    </a:ext>
                  </a:extLst>
                </a:gridCol>
                <a:gridCol w="411480">
                  <a:extLst>
                    <a:ext uri="{9D8B030D-6E8A-4147-A177-3AD203B41FA5}">
                      <a16:colId xmlns:a16="http://schemas.microsoft.com/office/drawing/2014/main" val="223871083"/>
                    </a:ext>
                  </a:extLst>
                </a:gridCol>
                <a:gridCol w="411480">
                  <a:extLst>
                    <a:ext uri="{9D8B030D-6E8A-4147-A177-3AD203B41FA5}">
                      <a16:colId xmlns:a16="http://schemas.microsoft.com/office/drawing/2014/main" val="3729353939"/>
                    </a:ext>
                  </a:extLst>
                </a:gridCol>
                <a:gridCol w="411480">
                  <a:extLst>
                    <a:ext uri="{9D8B030D-6E8A-4147-A177-3AD203B41FA5}">
                      <a16:colId xmlns:a16="http://schemas.microsoft.com/office/drawing/2014/main" val="8960364"/>
                    </a:ext>
                  </a:extLst>
                </a:gridCol>
                <a:gridCol w="411480">
                  <a:extLst>
                    <a:ext uri="{9D8B030D-6E8A-4147-A177-3AD203B41FA5}">
                      <a16:colId xmlns:a16="http://schemas.microsoft.com/office/drawing/2014/main" val="6982748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25140530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Calibri"/>
                          <a:ea typeface="+mn-ea"/>
                          <a:cs typeface="Arial" panose="020B0604020202020204" pitchFamily="34" charset="0"/>
                        </a:rPr>
                        <a:t>فرانس 24 / </a:t>
                      </a:r>
                      <a:r>
                        <a:rPr kumimoji="0" lang="en-US" sz="1000" b="1" i="0" u="none" strike="noStrike" kern="1200" cap="none" spc="0" normalizeH="0" baseline="0" noProof="0">
                          <a:ln>
                            <a:noFill/>
                          </a:ln>
                          <a:solidFill>
                            <a:prstClr val="black"/>
                          </a:solidFill>
                          <a:effectLst/>
                          <a:uLnTx/>
                          <a:uFillTx/>
                          <a:latin typeface="Calibri"/>
                          <a:ea typeface="+mn-ea"/>
                          <a:cs typeface="+mn-cs"/>
                        </a:rPr>
                        <a:t>FRANCE 24 Arabic - 2024-04-12 15:14:37</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توفي نجم كرة القدم الأمريكية السابق #أو_جيه_سيمسون عن سن ناهز 76 عاما نتيجة إصابته بمرض السرطان.
بُرّئ سيمسون في "محاكمة القرن" من جريمة قتل زوجته السابقة نيكول براون سيمسون وصديقها رون غولدمان في 1994.</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https://quintly-eu-image-storage.s3.amazonaws.com/1d30f5314177cd5c7f53c13c27c01236/e6aa39ac84559789c22ca49e598c027a.jpg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496568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1620667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110964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1620476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4017724935"/>
                  </a:ext>
                </a:extLst>
              </a:tr>
            </a:tbl>
          </a:graphicData>
        </a:graphic>
      </p:graphicFrame>
      <p:sp>
        <p:nvSpPr>
          <p:cNvPr id="4" name="Text Placeholder 3">
            <a:extLst>
              <a:ext uri="{FF2B5EF4-FFF2-40B4-BE49-F238E27FC236}">
                <a16:creationId xmlns:a16="http://schemas.microsoft.com/office/drawing/2014/main" id="{35093652-FAE9-47AA-82E2-A91F7C8B3FDD}"/>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11238399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B6713C-45F0-4259-9C93-2078C06FCEFC}"/>
              </a:ext>
            </a:extLst>
          </p:cNvPr>
          <p:cNvSpPr>
            <a:spLocks noGrp="1"/>
          </p:cNvSpPr>
          <p:nvPr>
            <p:ph type="title"/>
          </p:nvPr>
        </p:nvSpPr>
        <p:spPr/>
        <p:txBody>
          <a:bodyPr/>
          <a:lstStyle/>
          <a:p>
            <a:r>
              <a:rPr lang="en-US"/>
              <a:t>Facebook Videos Table | France 24 - 5 of 26</a:t>
            </a:r>
          </a:p>
        </p:txBody>
      </p:sp>
      <p:graphicFrame>
        <p:nvGraphicFramePr>
          <p:cNvPr id="5" name="Table Placeholder 4">
            <a:extLst>
              <a:ext uri="{FF2B5EF4-FFF2-40B4-BE49-F238E27FC236}">
                <a16:creationId xmlns:a16="http://schemas.microsoft.com/office/drawing/2014/main" id="{D42631E0-FFD4-42B9-83D6-1DE27AA169C8}"/>
              </a:ext>
            </a:extLst>
          </p:cNvPr>
          <p:cNvGraphicFramePr>
            <a:graphicFrameLocks noGrp="1"/>
          </p:cNvGraphicFramePr>
          <p:nvPr>
            <p:ph type="tbl" sz="quarter" idx="13"/>
            <p:extLst>
              <p:ext uri="{D42A27DB-BD31-4B8C-83A1-F6EECF244321}">
                <p14:modId xmlns:p14="http://schemas.microsoft.com/office/powerpoint/2010/main" val="16234259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5">
                  <a:extLst>
                    <a:ext uri="{9D8B030D-6E8A-4147-A177-3AD203B41FA5}">
                      <a16:colId xmlns:a16="http://schemas.microsoft.com/office/drawing/2014/main" val="1626594265"/>
                    </a:ext>
                  </a:extLst>
                </a:gridCol>
                <a:gridCol w="1152145">
                  <a:extLst>
                    <a:ext uri="{9D8B030D-6E8A-4147-A177-3AD203B41FA5}">
                      <a16:colId xmlns:a16="http://schemas.microsoft.com/office/drawing/2014/main" val="2087038077"/>
                    </a:ext>
                  </a:extLst>
                </a:gridCol>
                <a:gridCol w="822961">
                  <a:extLst>
                    <a:ext uri="{9D8B030D-6E8A-4147-A177-3AD203B41FA5}">
                      <a16:colId xmlns:a16="http://schemas.microsoft.com/office/drawing/2014/main" val="2695721867"/>
                    </a:ext>
                  </a:extLst>
                </a:gridCol>
                <a:gridCol w="411480">
                  <a:extLst>
                    <a:ext uri="{9D8B030D-6E8A-4147-A177-3AD203B41FA5}">
                      <a16:colId xmlns:a16="http://schemas.microsoft.com/office/drawing/2014/main" val="4239776714"/>
                    </a:ext>
                  </a:extLst>
                </a:gridCol>
                <a:gridCol w="411480">
                  <a:extLst>
                    <a:ext uri="{9D8B030D-6E8A-4147-A177-3AD203B41FA5}">
                      <a16:colId xmlns:a16="http://schemas.microsoft.com/office/drawing/2014/main" val="2660391227"/>
                    </a:ext>
                  </a:extLst>
                </a:gridCol>
                <a:gridCol w="411480">
                  <a:extLst>
                    <a:ext uri="{9D8B030D-6E8A-4147-A177-3AD203B41FA5}">
                      <a16:colId xmlns:a16="http://schemas.microsoft.com/office/drawing/2014/main" val="3048928436"/>
                    </a:ext>
                  </a:extLst>
                </a:gridCol>
                <a:gridCol w="411480">
                  <a:extLst>
                    <a:ext uri="{9D8B030D-6E8A-4147-A177-3AD203B41FA5}">
                      <a16:colId xmlns:a16="http://schemas.microsoft.com/office/drawing/2014/main" val="2555167230"/>
                    </a:ext>
                  </a:extLst>
                </a:gridCol>
                <a:gridCol w="411480">
                  <a:extLst>
                    <a:ext uri="{9D8B030D-6E8A-4147-A177-3AD203B41FA5}">
                      <a16:colId xmlns:a16="http://schemas.microsoft.com/office/drawing/2014/main" val="3531339809"/>
                    </a:ext>
                  </a:extLst>
                </a:gridCol>
                <a:gridCol w="411480">
                  <a:extLst>
                    <a:ext uri="{9D8B030D-6E8A-4147-A177-3AD203B41FA5}">
                      <a16:colId xmlns:a16="http://schemas.microsoft.com/office/drawing/2014/main" val="1223582209"/>
                    </a:ext>
                  </a:extLst>
                </a:gridCol>
                <a:gridCol w="411480">
                  <a:extLst>
                    <a:ext uri="{9D8B030D-6E8A-4147-A177-3AD203B41FA5}">
                      <a16:colId xmlns:a16="http://schemas.microsoft.com/office/drawing/2014/main" val="2401274855"/>
                    </a:ext>
                  </a:extLst>
                </a:gridCol>
                <a:gridCol w="411480">
                  <a:extLst>
                    <a:ext uri="{9D8B030D-6E8A-4147-A177-3AD203B41FA5}">
                      <a16:colId xmlns:a16="http://schemas.microsoft.com/office/drawing/2014/main" val="3750803707"/>
                    </a:ext>
                  </a:extLst>
                </a:gridCol>
                <a:gridCol w="411480">
                  <a:extLst>
                    <a:ext uri="{9D8B030D-6E8A-4147-A177-3AD203B41FA5}">
                      <a16:colId xmlns:a16="http://schemas.microsoft.com/office/drawing/2014/main" val="4132805408"/>
                    </a:ext>
                  </a:extLst>
                </a:gridCol>
                <a:gridCol w="411480">
                  <a:extLst>
                    <a:ext uri="{9D8B030D-6E8A-4147-A177-3AD203B41FA5}">
                      <a16:colId xmlns:a16="http://schemas.microsoft.com/office/drawing/2014/main" val="1667886251"/>
                    </a:ext>
                  </a:extLst>
                </a:gridCol>
                <a:gridCol w="411480">
                  <a:extLst>
                    <a:ext uri="{9D8B030D-6E8A-4147-A177-3AD203B41FA5}">
                      <a16:colId xmlns:a16="http://schemas.microsoft.com/office/drawing/2014/main" val="35497186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14902210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The Observers - France 24 - 2024-04-12 12:46:54</a:t>
                      </a:r>
                      <a:r>
                        <a:rPr kumimoji="0" lang="en-US" sz="1000" b="0" i="0" u="none" strike="noStrike" kern="1200" cap="none" spc="0" normalizeH="0" baseline="0" noProof="0">
                          <a:ln>
                            <a:noFill/>
                          </a:ln>
                          <a:solidFill>
                            <a:prstClr val="black"/>
                          </a:solidFill>
                          <a:effectLst/>
                          <a:uLnTx/>
                          <a:uFillTx/>
                          <a:latin typeface="Calibri"/>
                          <a:ea typeface="+mn-ea"/>
                          <a:cs typeface="+mn-cs"/>
                        </a:rPr>
                        <a:t>
 🎥Hasan al-Moghani, 24, documents on video his trips, by bike, to try and collect some of the humanitarian aid dropped from the skies into Gaza.
🗣“If I don’t do this, me and my family will starve,” he tells the FRANCE 24 Observers team.
Day and night, Gazans like Hasan flock to the places where planes have drop aid boxes into Gaza by parachute.
However, these drops are not without risk: stampedes, sometimes under shots fired by the Israeli army, can make the journey fatal.
On March 14 and 23, at least 39 people were killed while seeking food at Kuwait Roundabout, one of the distribution sites.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https://quintly-eu-image-storage.s3.amazonaws.com/377b8397d09282d018f03254ee219846/b9f77499e8a88c5822562fa6f80c7b16.jpg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15080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358207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1228511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1226840</a:t>
                      </a:r>
                    </a:p>
                  </a:txBody>
                  <a:tcPr/>
                </a:tc>
                <a:extLst>
                  <a:ext uri="{0D108BD9-81ED-4DB2-BD59-A6C34878D82A}">
                    <a16:rowId xmlns:a16="http://schemas.microsoft.com/office/drawing/2014/main" val="3384948459"/>
                  </a:ext>
                </a:extLst>
              </a:tr>
            </a:tbl>
          </a:graphicData>
        </a:graphic>
      </p:graphicFrame>
      <p:sp>
        <p:nvSpPr>
          <p:cNvPr id="4" name="Text Placeholder 3">
            <a:extLst>
              <a:ext uri="{FF2B5EF4-FFF2-40B4-BE49-F238E27FC236}">
                <a16:creationId xmlns:a16="http://schemas.microsoft.com/office/drawing/2014/main" id="{C180EA53-77A5-4297-A343-17AED788595D}"/>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33552911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45B0E4-659B-43C3-A813-C1C79A3FEB41}"/>
              </a:ext>
            </a:extLst>
          </p:cNvPr>
          <p:cNvSpPr>
            <a:spLocks noGrp="1"/>
          </p:cNvSpPr>
          <p:nvPr>
            <p:ph type="title"/>
          </p:nvPr>
        </p:nvSpPr>
        <p:spPr/>
        <p:txBody>
          <a:bodyPr/>
          <a:lstStyle/>
          <a:p>
            <a:r>
              <a:rPr lang="en-US"/>
              <a:t>Facebook Videos Table | France 24 - 6 of 26</a:t>
            </a:r>
          </a:p>
        </p:txBody>
      </p:sp>
      <p:graphicFrame>
        <p:nvGraphicFramePr>
          <p:cNvPr id="5" name="Table Placeholder 4">
            <a:extLst>
              <a:ext uri="{FF2B5EF4-FFF2-40B4-BE49-F238E27FC236}">
                <a16:creationId xmlns:a16="http://schemas.microsoft.com/office/drawing/2014/main" id="{ECFBA18D-B055-41EF-B86F-DF88D09D5E8E}"/>
              </a:ext>
            </a:extLst>
          </p:cNvPr>
          <p:cNvGraphicFramePr>
            <a:graphicFrameLocks noGrp="1"/>
          </p:cNvGraphicFramePr>
          <p:nvPr>
            <p:ph type="tbl" sz="quarter" idx="13"/>
            <p:extLst>
              <p:ext uri="{D42A27DB-BD31-4B8C-83A1-F6EECF244321}">
                <p14:modId xmlns:p14="http://schemas.microsoft.com/office/powerpoint/2010/main" val="7501049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5">
                  <a:extLst>
                    <a:ext uri="{9D8B030D-6E8A-4147-A177-3AD203B41FA5}">
                      <a16:colId xmlns:a16="http://schemas.microsoft.com/office/drawing/2014/main" val="257316161"/>
                    </a:ext>
                  </a:extLst>
                </a:gridCol>
                <a:gridCol w="1152145">
                  <a:extLst>
                    <a:ext uri="{9D8B030D-6E8A-4147-A177-3AD203B41FA5}">
                      <a16:colId xmlns:a16="http://schemas.microsoft.com/office/drawing/2014/main" val="1291575552"/>
                    </a:ext>
                  </a:extLst>
                </a:gridCol>
                <a:gridCol w="822961">
                  <a:extLst>
                    <a:ext uri="{9D8B030D-6E8A-4147-A177-3AD203B41FA5}">
                      <a16:colId xmlns:a16="http://schemas.microsoft.com/office/drawing/2014/main" val="1266498382"/>
                    </a:ext>
                  </a:extLst>
                </a:gridCol>
                <a:gridCol w="411480">
                  <a:extLst>
                    <a:ext uri="{9D8B030D-6E8A-4147-A177-3AD203B41FA5}">
                      <a16:colId xmlns:a16="http://schemas.microsoft.com/office/drawing/2014/main" val="1320589236"/>
                    </a:ext>
                  </a:extLst>
                </a:gridCol>
                <a:gridCol w="411480">
                  <a:extLst>
                    <a:ext uri="{9D8B030D-6E8A-4147-A177-3AD203B41FA5}">
                      <a16:colId xmlns:a16="http://schemas.microsoft.com/office/drawing/2014/main" val="4122824280"/>
                    </a:ext>
                  </a:extLst>
                </a:gridCol>
                <a:gridCol w="411480">
                  <a:extLst>
                    <a:ext uri="{9D8B030D-6E8A-4147-A177-3AD203B41FA5}">
                      <a16:colId xmlns:a16="http://schemas.microsoft.com/office/drawing/2014/main" val="1091868546"/>
                    </a:ext>
                  </a:extLst>
                </a:gridCol>
                <a:gridCol w="411480">
                  <a:extLst>
                    <a:ext uri="{9D8B030D-6E8A-4147-A177-3AD203B41FA5}">
                      <a16:colId xmlns:a16="http://schemas.microsoft.com/office/drawing/2014/main" val="187647705"/>
                    </a:ext>
                  </a:extLst>
                </a:gridCol>
                <a:gridCol w="411480">
                  <a:extLst>
                    <a:ext uri="{9D8B030D-6E8A-4147-A177-3AD203B41FA5}">
                      <a16:colId xmlns:a16="http://schemas.microsoft.com/office/drawing/2014/main" val="3417631553"/>
                    </a:ext>
                  </a:extLst>
                </a:gridCol>
                <a:gridCol w="411480">
                  <a:extLst>
                    <a:ext uri="{9D8B030D-6E8A-4147-A177-3AD203B41FA5}">
                      <a16:colId xmlns:a16="http://schemas.microsoft.com/office/drawing/2014/main" val="3965583709"/>
                    </a:ext>
                  </a:extLst>
                </a:gridCol>
                <a:gridCol w="411480">
                  <a:extLst>
                    <a:ext uri="{9D8B030D-6E8A-4147-A177-3AD203B41FA5}">
                      <a16:colId xmlns:a16="http://schemas.microsoft.com/office/drawing/2014/main" val="2280174984"/>
                    </a:ext>
                  </a:extLst>
                </a:gridCol>
                <a:gridCol w="411480">
                  <a:extLst>
                    <a:ext uri="{9D8B030D-6E8A-4147-A177-3AD203B41FA5}">
                      <a16:colId xmlns:a16="http://schemas.microsoft.com/office/drawing/2014/main" val="1622552318"/>
                    </a:ext>
                  </a:extLst>
                </a:gridCol>
                <a:gridCol w="411480">
                  <a:extLst>
                    <a:ext uri="{9D8B030D-6E8A-4147-A177-3AD203B41FA5}">
                      <a16:colId xmlns:a16="http://schemas.microsoft.com/office/drawing/2014/main" val="3823862540"/>
                    </a:ext>
                  </a:extLst>
                </a:gridCol>
                <a:gridCol w="411480">
                  <a:extLst>
                    <a:ext uri="{9D8B030D-6E8A-4147-A177-3AD203B41FA5}">
                      <a16:colId xmlns:a16="http://schemas.microsoft.com/office/drawing/2014/main" val="1823075396"/>
                    </a:ext>
                  </a:extLst>
                </a:gridCol>
                <a:gridCol w="411480">
                  <a:extLst>
                    <a:ext uri="{9D8B030D-6E8A-4147-A177-3AD203B41FA5}">
                      <a16:colId xmlns:a16="http://schemas.microsoft.com/office/drawing/2014/main" val="24661848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8990781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FRANCE 24 English - 2024-04-05 18:54:08</a:t>
                      </a:r>
                      <a:r>
                        <a:rPr kumimoji="0" lang="en-US" sz="1000" b="0" i="0" u="none" strike="noStrike" kern="1200" cap="none" spc="0" normalizeH="0" baseline="0" noProof="0">
                          <a:ln>
                            <a:noFill/>
                          </a:ln>
                          <a:solidFill>
                            <a:prstClr val="black"/>
                          </a:solidFill>
                          <a:effectLst/>
                          <a:uLnTx/>
                          <a:uFillTx/>
                          <a:latin typeface="Calibri"/>
                          <a:ea typeface="+mn-ea"/>
                          <a:cs typeface="+mn-cs"/>
                        </a:rPr>
                        <a:t>
 🇮🇱🇸🇩 #REPORTERS - 6 months after the #October7 attack, the world's attention is focused on #Israel's devastating war in #Gaza. But violence is also taking place every day in the occupied #WestBank.
Villages that are regularly the scene of raids by extremist #Jewish settlers against Palestinians, as Roméo Langlois has witnessed: https://f24.my/A04s.f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https://quintly-eu-image-storage.s3.amazonaws.com/cf5e66350c0ef40263cf7fc7df38914b/7795a7d71cd452809c2454185061eeff.jpg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Reporters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290466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1089221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1087606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150284495"/>
                  </a:ext>
                </a:extLst>
              </a:tr>
            </a:tbl>
          </a:graphicData>
        </a:graphic>
      </p:graphicFrame>
      <p:sp>
        <p:nvSpPr>
          <p:cNvPr id="4" name="Text Placeholder 3">
            <a:extLst>
              <a:ext uri="{FF2B5EF4-FFF2-40B4-BE49-F238E27FC236}">
                <a16:creationId xmlns:a16="http://schemas.microsoft.com/office/drawing/2014/main" id="{A644E6C9-8D83-4654-8C25-8401F62F368C}"/>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15313050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8531F6-2FC2-4EA8-A51B-F3D9809FD30D}"/>
              </a:ext>
            </a:extLst>
          </p:cNvPr>
          <p:cNvSpPr>
            <a:spLocks noGrp="1"/>
          </p:cNvSpPr>
          <p:nvPr>
            <p:ph type="title"/>
          </p:nvPr>
        </p:nvSpPr>
        <p:spPr/>
        <p:txBody>
          <a:bodyPr/>
          <a:lstStyle/>
          <a:p>
            <a:r>
              <a:rPr lang="en-US"/>
              <a:t>Facebook Videos Table | France 24 - 7 of 26</a:t>
            </a:r>
          </a:p>
        </p:txBody>
      </p:sp>
      <p:graphicFrame>
        <p:nvGraphicFramePr>
          <p:cNvPr id="5" name="Table Placeholder 4">
            <a:extLst>
              <a:ext uri="{FF2B5EF4-FFF2-40B4-BE49-F238E27FC236}">
                <a16:creationId xmlns:a16="http://schemas.microsoft.com/office/drawing/2014/main" id="{67AECE82-A188-4C9B-AD50-66AB9791482B}"/>
              </a:ext>
            </a:extLst>
          </p:cNvPr>
          <p:cNvGraphicFramePr>
            <a:graphicFrameLocks noGrp="1"/>
          </p:cNvGraphicFramePr>
          <p:nvPr>
            <p:ph type="tbl" sz="quarter" idx="13"/>
            <p:extLst>
              <p:ext uri="{D42A27DB-BD31-4B8C-83A1-F6EECF244321}">
                <p14:modId xmlns:p14="http://schemas.microsoft.com/office/powerpoint/2010/main" val="29902977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5">
                  <a:extLst>
                    <a:ext uri="{9D8B030D-6E8A-4147-A177-3AD203B41FA5}">
                      <a16:colId xmlns:a16="http://schemas.microsoft.com/office/drawing/2014/main" val="1425959643"/>
                    </a:ext>
                  </a:extLst>
                </a:gridCol>
                <a:gridCol w="1152145">
                  <a:extLst>
                    <a:ext uri="{9D8B030D-6E8A-4147-A177-3AD203B41FA5}">
                      <a16:colId xmlns:a16="http://schemas.microsoft.com/office/drawing/2014/main" val="317627624"/>
                    </a:ext>
                  </a:extLst>
                </a:gridCol>
                <a:gridCol w="822961">
                  <a:extLst>
                    <a:ext uri="{9D8B030D-6E8A-4147-A177-3AD203B41FA5}">
                      <a16:colId xmlns:a16="http://schemas.microsoft.com/office/drawing/2014/main" val="1040659407"/>
                    </a:ext>
                  </a:extLst>
                </a:gridCol>
                <a:gridCol w="411480">
                  <a:extLst>
                    <a:ext uri="{9D8B030D-6E8A-4147-A177-3AD203B41FA5}">
                      <a16:colId xmlns:a16="http://schemas.microsoft.com/office/drawing/2014/main" val="1477958641"/>
                    </a:ext>
                  </a:extLst>
                </a:gridCol>
                <a:gridCol w="411480">
                  <a:extLst>
                    <a:ext uri="{9D8B030D-6E8A-4147-A177-3AD203B41FA5}">
                      <a16:colId xmlns:a16="http://schemas.microsoft.com/office/drawing/2014/main" val="1597681423"/>
                    </a:ext>
                  </a:extLst>
                </a:gridCol>
                <a:gridCol w="411480">
                  <a:extLst>
                    <a:ext uri="{9D8B030D-6E8A-4147-A177-3AD203B41FA5}">
                      <a16:colId xmlns:a16="http://schemas.microsoft.com/office/drawing/2014/main" val="364543823"/>
                    </a:ext>
                  </a:extLst>
                </a:gridCol>
                <a:gridCol w="411480">
                  <a:extLst>
                    <a:ext uri="{9D8B030D-6E8A-4147-A177-3AD203B41FA5}">
                      <a16:colId xmlns:a16="http://schemas.microsoft.com/office/drawing/2014/main" val="213519622"/>
                    </a:ext>
                  </a:extLst>
                </a:gridCol>
                <a:gridCol w="411480">
                  <a:extLst>
                    <a:ext uri="{9D8B030D-6E8A-4147-A177-3AD203B41FA5}">
                      <a16:colId xmlns:a16="http://schemas.microsoft.com/office/drawing/2014/main" val="2306151208"/>
                    </a:ext>
                  </a:extLst>
                </a:gridCol>
                <a:gridCol w="411480">
                  <a:extLst>
                    <a:ext uri="{9D8B030D-6E8A-4147-A177-3AD203B41FA5}">
                      <a16:colId xmlns:a16="http://schemas.microsoft.com/office/drawing/2014/main" val="2473274398"/>
                    </a:ext>
                  </a:extLst>
                </a:gridCol>
                <a:gridCol w="411480">
                  <a:extLst>
                    <a:ext uri="{9D8B030D-6E8A-4147-A177-3AD203B41FA5}">
                      <a16:colId xmlns:a16="http://schemas.microsoft.com/office/drawing/2014/main" val="1374060601"/>
                    </a:ext>
                  </a:extLst>
                </a:gridCol>
                <a:gridCol w="411480">
                  <a:extLst>
                    <a:ext uri="{9D8B030D-6E8A-4147-A177-3AD203B41FA5}">
                      <a16:colId xmlns:a16="http://schemas.microsoft.com/office/drawing/2014/main" val="197354411"/>
                    </a:ext>
                  </a:extLst>
                </a:gridCol>
                <a:gridCol w="411480">
                  <a:extLst>
                    <a:ext uri="{9D8B030D-6E8A-4147-A177-3AD203B41FA5}">
                      <a16:colId xmlns:a16="http://schemas.microsoft.com/office/drawing/2014/main" val="795052444"/>
                    </a:ext>
                  </a:extLst>
                </a:gridCol>
                <a:gridCol w="411480">
                  <a:extLst>
                    <a:ext uri="{9D8B030D-6E8A-4147-A177-3AD203B41FA5}">
                      <a16:colId xmlns:a16="http://schemas.microsoft.com/office/drawing/2014/main" val="540143772"/>
                    </a:ext>
                  </a:extLst>
                </a:gridCol>
                <a:gridCol w="411480">
                  <a:extLst>
                    <a:ext uri="{9D8B030D-6E8A-4147-A177-3AD203B41FA5}">
                      <a16:colId xmlns:a16="http://schemas.microsoft.com/office/drawing/2014/main" val="10696304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32231424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The Observers - France 24 - 2024-04-25 14:10:23</a:t>
                      </a:r>
                      <a:r>
                        <a:rPr kumimoji="0" lang="en-US" sz="1000" b="0" i="0" u="none" strike="noStrike" kern="1200" cap="none" spc="0" normalizeH="0" baseline="0" noProof="0">
                          <a:ln>
                            <a:noFill/>
                          </a:ln>
                          <a:solidFill>
                            <a:prstClr val="black"/>
                          </a:solidFill>
                          <a:effectLst/>
                          <a:uLnTx/>
                          <a:uFillTx/>
                          <a:latin typeface="Calibri"/>
                          <a:ea typeface="+mn-ea"/>
                          <a:cs typeface="+mn-cs"/>
                        </a:rPr>
                        <a:t>
 🗣 "For the orchards and tree crops, around 44% to 52%, almost half, got damaged in Gaza. The greenhouses are pretty much all gone. They have a damage percentage of over 80 percent", geographer He Yin tells the FRANCE 24 Observers.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https://quintly-eu-image-storage.s3.amazonaws.com/377b8397d09282d018f03254ee219846/530957f61325bcbe3bc65e864103b432.jpg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276393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1031727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1029679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318170815"/>
                  </a:ext>
                </a:extLst>
              </a:tr>
            </a:tbl>
          </a:graphicData>
        </a:graphic>
      </p:graphicFrame>
      <p:sp>
        <p:nvSpPr>
          <p:cNvPr id="4" name="Text Placeholder 3">
            <a:extLst>
              <a:ext uri="{FF2B5EF4-FFF2-40B4-BE49-F238E27FC236}">
                <a16:creationId xmlns:a16="http://schemas.microsoft.com/office/drawing/2014/main" id="{8FAC4196-60D5-44B7-B55D-47EA6DDB9039}"/>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6073471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F56918-A062-4680-8929-2C8F6816DE18}"/>
              </a:ext>
            </a:extLst>
          </p:cNvPr>
          <p:cNvSpPr>
            <a:spLocks noGrp="1"/>
          </p:cNvSpPr>
          <p:nvPr>
            <p:ph type="title"/>
          </p:nvPr>
        </p:nvSpPr>
        <p:spPr/>
        <p:txBody>
          <a:bodyPr/>
          <a:lstStyle/>
          <a:p>
            <a:r>
              <a:rPr lang="en-US"/>
              <a:t>Facebook Videos Table | France 24 - 8 of 26</a:t>
            </a:r>
          </a:p>
        </p:txBody>
      </p:sp>
      <p:graphicFrame>
        <p:nvGraphicFramePr>
          <p:cNvPr id="5" name="Table Placeholder 4">
            <a:extLst>
              <a:ext uri="{FF2B5EF4-FFF2-40B4-BE49-F238E27FC236}">
                <a16:creationId xmlns:a16="http://schemas.microsoft.com/office/drawing/2014/main" id="{38E87AB9-6569-4CCE-B8C5-B03ED37C57A5}"/>
              </a:ext>
            </a:extLst>
          </p:cNvPr>
          <p:cNvGraphicFramePr>
            <a:graphicFrameLocks noGrp="1"/>
          </p:cNvGraphicFramePr>
          <p:nvPr>
            <p:ph type="tbl" sz="quarter" idx="13"/>
            <p:extLst>
              <p:ext uri="{D42A27DB-BD31-4B8C-83A1-F6EECF244321}">
                <p14:modId xmlns:p14="http://schemas.microsoft.com/office/powerpoint/2010/main" val="29403186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5">
                  <a:extLst>
                    <a:ext uri="{9D8B030D-6E8A-4147-A177-3AD203B41FA5}">
                      <a16:colId xmlns:a16="http://schemas.microsoft.com/office/drawing/2014/main" val="2001910309"/>
                    </a:ext>
                  </a:extLst>
                </a:gridCol>
                <a:gridCol w="1152145">
                  <a:extLst>
                    <a:ext uri="{9D8B030D-6E8A-4147-A177-3AD203B41FA5}">
                      <a16:colId xmlns:a16="http://schemas.microsoft.com/office/drawing/2014/main" val="1008577482"/>
                    </a:ext>
                  </a:extLst>
                </a:gridCol>
                <a:gridCol w="822961">
                  <a:extLst>
                    <a:ext uri="{9D8B030D-6E8A-4147-A177-3AD203B41FA5}">
                      <a16:colId xmlns:a16="http://schemas.microsoft.com/office/drawing/2014/main" val="925807020"/>
                    </a:ext>
                  </a:extLst>
                </a:gridCol>
                <a:gridCol w="411480">
                  <a:extLst>
                    <a:ext uri="{9D8B030D-6E8A-4147-A177-3AD203B41FA5}">
                      <a16:colId xmlns:a16="http://schemas.microsoft.com/office/drawing/2014/main" val="191038594"/>
                    </a:ext>
                  </a:extLst>
                </a:gridCol>
                <a:gridCol w="411480">
                  <a:extLst>
                    <a:ext uri="{9D8B030D-6E8A-4147-A177-3AD203B41FA5}">
                      <a16:colId xmlns:a16="http://schemas.microsoft.com/office/drawing/2014/main" val="3155470119"/>
                    </a:ext>
                  </a:extLst>
                </a:gridCol>
                <a:gridCol w="411480">
                  <a:extLst>
                    <a:ext uri="{9D8B030D-6E8A-4147-A177-3AD203B41FA5}">
                      <a16:colId xmlns:a16="http://schemas.microsoft.com/office/drawing/2014/main" val="1538287169"/>
                    </a:ext>
                  </a:extLst>
                </a:gridCol>
                <a:gridCol w="411480">
                  <a:extLst>
                    <a:ext uri="{9D8B030D-6E8A-4147-A177-3AD203B41FA5}">
                      <a16:colId xmlns:a16="http://schemas.microsoft.com/office/drawing/2014/main" val="466677242"/>
                    </a:ext>
                  </a:extLst>
                </a:gridCol>
                <a:gridCol w="411480">
                  <a:extLst>
                    <a:ext uri="{9D8B030D-6E8A-4147-A177-3AD203B41FA5}">
                      <a16:colId xmlns:a16="http://schemas.microsoft.com/office/drawing/2014/main" val="310084691"/>
                    </a:ext>
                  </a:extLst>
                </a:gridCol>
                <a:gridCol w="411480">
                  <a:extLst>
                    <a:ext uri="{9D8B030D-6E8A-4147-A177-3AD203B41FA5}">
                      <a16:colId xmlns:a16="http://schemas.microsoft.com/office/drawing/2014/main" val="2021502876"/>
                    </a:ext>
                  </a:extLst>
                </a:gridCol>
                <a:gridCol w="411480">
                  <a:extLst>
                    <a:ext uri="{9D8B030D-6E8A-4147-A177-3AD203B41FA5}">
                      <a16:colId xmlns:a16="http://schemas.microsoft.com/office/drawing/2014/main" val="1585337526"/>
                    </a:ext>
                  </a:extLst>
                </a:gridCol>
                <a:gridCol w="411480">
                  <a:extLst>
                    <a:ext uri="{9D8B030D-6E8A-4147-A177-3AD203B41FA5}">
                      <a16:colId xmlns:a16="http://schemas.microsoft.com/office/drawing/2014/main" val="937719819"/>
                    </a:ext>
                  </a:extLst>
                </a:gridCol>
                <a:gridCol w="411480">
                  <a:extLst>
                    <a:ext uri="{9D8B030D-6E8A-4147-A177-3AD203B41FA5}">
                      <a16:colId xmlns:a16="http://schemas.microsoft.com/office/drawing/2014/main" val="1188901539"/>
                    </a:ext>
                  </a:extLst>
                </a:gridCol>
                <a:gridCol w="411480">
                  <a:extLst>
                    <a:ext uri="{9D8B030D-6E8A-4147-A177-3AD203B41FA5}">
                      <a16:colId xmlns:a16="http://schemas.microsoft.com/office/drawing/2014/main" val="3821962252"/>
                    </a:ext>
                  </a:extLst>
                </a:gridCol>
                <a:gridCol w="411480">
                  <a:extLst>
                    <a:ext uri="{9D8B030D-6E8A-4147-A177-3AD203B41FA5}">
                      <a16:colId xmlns:a16="http://schemas.microsoft.com/office/drawing/2014/main" val="10880173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848574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FRANCE 24 - 2024-04-04 12:24:40</a:t>
                      </a:r>
                      <a:r>
                        <a:rPr kumimoji="0" lang="fr-FR" sz="1000" b="0" i="0" u="none" strike="noStrike" kern="1200" cap="none" spc="0" normalizeH="0" baseline="0" noProof="0">
                          <a:ln>
                            <a:noFill/>
                          </a:ln>
                          <a:solidFill>
                            <a:prstClr val="black"/>
                          </a:solidFill>
                          <a:effectLst/>
                          <a:uLnTx/>
                          <a:uFillTx/>
                          <a:latin typeface="Calibri"/>
                          <a:ea typeface="+mn-ea"/>
                          <a:cs typeface="+mn-cs"/>
                        </a:rPr>
                        <a:t>
 Lutte contre la vie chère, refonte électorale... Au #Senegal 🇸🇳, le nouveau président Bassirou Diomaye Faye a présenté ses priorités dans son premier discours à la Nation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https://quintly-eu-image-storage.s3.amazonaws.com/7a8ecec2219ec0e83c7a126702c8e778/0264466cdb45627eaa4b90b3c46b16ab.jpg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Senegal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47585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619287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877179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290816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858009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511527657"/>
                  </a:ext>
                </a:extLst>
              </a:tr>
            </a:tbl>
          </a:graphicData>
        </a:graphic>
      </p:graphicFrame>
      <p:sp>
        <p:nvSpPr>
          <p:cNvPr id="4" name="Text Placeholder 3">
            <a:extLst>
              <a:ext uri="{FF2B5EF4-FFF2-40B4-BE49-F238E27FC236}">
                <a16:creationId xmlns:a16="http://schemas.microsoft.com/office/drawing/2014/main" id="{3E9B4691-C5B5-48CB-ACE7-EA0BB508B4E5}"/>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4198051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426465-5E7F-44EC-A170-50A8BE66B911}"/>
              </a:ext>
            </a:extLst>
          </p:cNvPr>
          <p:cNvSpPr>
            <a:spLocks noGrp="1"/>
          </p:cNvSpPr>
          <p:nvPr>
            <p:ph type="title"/>
          </p:nvPr>
        </p:nvSpPr>
        <p:spPr/>
        <p:txBody>
          <a:bodyPr/>
          <a:lstStyle/>
          <a:p>
            <a:r>
              <a:rPr lang="en-US"/>
              <a:t>Facebook Videos Table | France 24 - 9 of 26</a:t>
            </a:r>
          </a:p>
        </p:txBody>
      </p:sp>
      <p:graphicFrame>
        <p:nvGraphicFramePr>
          <p:cNvPr id="5" name="Table Placeholder 4">
            <a:extLst>
              <a:ext uri="{FF2B5EF4-FFF2-40B4-BE49-F238E27FC236}">
                <a16:creationId xmlns:a16="http://schemas.microsoft.com/office/drawing/2014/main" id="{A8F2D002-80C4-48AE-8D50-1800B1D5C39E}"/>
              </a:ext>
            </a:extLst>
          </p:cNvPr>
          <p:cNvGraphicFramePr>
            <a:graphicFrameLocks noGrp="1"/>
          </p:cNvGraphicFramePr>
          <p:nvPr>
            <p:ph type="tbl" sz="quarter" idx="13"/>
            <p:extLst>
              <p:ext uri="{D42A27DB-BD31-4B8C-83A1-F6EECF244321}">
                <p14:modId xmlns:p14="http://schemas.microsoft.com/office/powerpoint/2010/main" val="19442322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5">
                  <a:extLst>
                    <a:ext uri="{9D8B030D-6E8A-4147-A177-3AD203B41FA5}">
                      <a16:colId xmlns:a16="http://schemas.microsoft.com/office/drawing/2014/main" val="1176643551"/>
                    </a:ext>
                  </a:extLst>
                </a:gridCol>
                <a:gridCol w="1152145">
                  <a:extLst>
                    <a:ext uri="{9D8B030D-6E8A-4147-A177-3AD203B41FA5}">
                      <a16:colId xmlns:a16="http://schemas.microsoft.com/office/drawing/2014/main" val="3461414674"/>
                    </a:ext>
                  </a:extLst>
                </a:gridCol>
                <a:gridCol w="822961">
                  <a:extLst>
                    <a:ext uri="{9D8B030D-6E8A-4147-A177-3AD203B41FA5}">
                      <a16:colId xmlns:a16="http://schemas.microsoft.com/office/drawing/2014/main" val="1040285124"/>
                    </a:ext>
                  </a:extLst>
                </a:gridCol>
                <a:gridCol w="411480">
                  <a:extLst>
                    <a:ext uri="{9D8B030D-6E8A-4147-A177-3AD203B41FA5}">
                      <a16:colId xmlns:a16="http://schemas.microsoft.com/office/drawing/2014/main" val="586346398"/>
                    </a:ext>
                  </a:extLst>
                </a:gridCol>
                <a:gridCol w="411480">
                  <a:extLst>
                    <a:ext uri="{9D8B030D-6E8A-4147-A177-3AD203B41FA5}">
                      <a16:colId xmlns:a16="http://schemas.microsoft.com/office/drawing/2014/main" val="2120079382"/>
                    </a:ext>
                  </a:extLst>
                </a:gridCol>
                <a:gridCol w="411480">
                  <a:extLst>
                    <a:ext uri="{9D8B030D-6E8A-4147-A177-3AD203B41FA5}">
                      <a16:colId xmlns:a16="http://schemas.microsoft.com/office/drawing/2014/main" val="3668866279"/>
                    </a:ext>
                  </a:extLst>
                </a:gridCol>
                <a:gridCol w="411480">
                  <a:extLst>
                    <a:ext uri="{9D8B030D-6E8A-4147-A177-3AD203B41FA5}">
                      <a16:colId xmlns:a16="http://schemas.microsoft.com/office/drawing/2014/main" val="3198077887"/>
                    </a:ext>
                  </a:extLst>
                </a:gridCol>
                <a:gridCol w="411480">
                  <a:extLst>
                    <a:ext uri="{9D8B030D-6E8A-4147-A177-3AD203B41FA5}">
                      <a16:colId xmlns:a16="http://schemas.microsoft.com/office/drawing/2014/main" val="2164170186"/>
                    </a:ext>
                  </a:extLst>
                </a:gridCol>
                <a:gridCol w="411480">
                  <a:extLst>
                    <a:ext uri="{9D8B030D-6E8A-4147-A177-3AD203B41FA5}">
                      <a16:colId xmlns:a16="http://schemas.microsoft.com/office/drawing/2014/main" val="1178856785"/>
                    </a:ext>
                  </a:extLst>
                </a:gridCol>
                <a:gridCol w="411480">
                  <a:extLst>
                    <a:ext uri="{9D8B030D-6E8A-4147-A177-3AD203B41FA5}">
                      <a16:colId xmlns:a16="http://schemas.microsoft.com/office/drawing/2014/main" val="1145485890"/>
                    </a:ext>
                  </a:extLst>
                </a:gridCol>
                <a:gridCol w="411480">
                  <a:extLst>
                    <a:ext uri="{9D8B030D-6E8A-4147-A177-3AD203B41FA5}">
                      <a16:colId xmlns:a16="http://schemas.microsoft.com/office/drawing/2014/main" val="1179946251"/>
                    </a:ext>
                  </a:extLst>
                </a:gridCol>
                <a:gridCol w="411480">
                  <a:extLst>
                    <a:ext uri="{9D8B030D-6E8A-4147-A177-3AD203B41FA5}">
                      <a16:colId xmlns:a16="http://schemas.microsoft.com/office/drawing/2014/main" val="1537933794"/>
                    </a:ext>
                  </a:extLst>
                </a:gridCol>
                <a:gridCol w="411480">
                  <a:extLst>
                    <a:ext uri="{9D8B030D-6E8A-4147-A177-3AD203B41FA5}">
                      <a16:colId xmlns:a16="http://schemas.microsoft.com/office/drawing/2014/main" val="1437875505"/>
                    </a:ext>
                  </a:extLst>
                </a:gridCol>
                <a:gridCol w="411480">
                  <a:extLst>
                    <a:ext uri="{9D8B030D-6E8A-4147-A177-3AD203B41FA5}">
                      <a16:colId xmlns:a16="http://schemas.microsoft.com/office/drawing/2014/main" val="9266285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422818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FRANCE 24 - 2024-04-15 11:09:15</a:t>
                      </a:r>
                      <a:r>
                        <a:rPr kumimoji="0" lang="fr-FR" sz="1000" b="0" i="0" u="none" strike="noStrike" kern="1200" cap="none" spc="0" normalizeH="0" baseline="0" noProof="0">
                          <a:ln>
                            <a:noFill/>
                          </a:ln>
                          <a:solidFill>
                            <a:prstClr val="black"/>
                          </a:solidFill>
                          <a:effectLst/>
                          <a:uLnTx/>
                          <a:uFillTx/>
                          <a:latin typeface="Calibri"/>
                          <a:ea typeface="+mn-ea"/>
                          <a:cs typeface="+mn-cs"/>
                        </a:rPr>
                        <a:t>
 🏆⚽ C'est une première en 120 ans d'histoire.
Le #BayerLeverkusen a remporté ce dimanche le premier titre de champion d'#Allemagne 🇩🇪 de son histoire, et, par la même occasion, mis fin à onze saisons d'hégémonie du #BayernMunich sur le #football allemand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https://quintly-eu-image-storage.s3.amazonaws.com/7a8ecec2219ec0e83c7a126702c8e778/554bc66766e03e97980b667257257bb9.jpg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70492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580041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741140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254140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723161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17979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384918745"/>
                  </a:ext>
                </a:extLst>
              </a:tr>
            </a:tbl>
          </a:graphicData>
        </a:graphic>
      </p:graphicFrame>
      <p:sp>
        <p:nvSpPr>
          <p:cNvPr id="4" name="Text Placeholder 3">
            <a:extLst>
              <a:ext uri="{FF2B5EF4-FFF2-40B4-BE49-F238E27FC236}">
                <a16:creationId xmlns:a16="http://schemas.microsoft.com/office/drawing/2014/main" id="{22814F61-B6D4-4756-9433-8A6D21B9DC40}"/>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31594643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502F7B-AF86-4484-AA2B-7B2F9BAFB301}"/>
              </a:ext>
            </a:extLst>
          </p:cNvPr>
          <p:cNvSpPr>
            <a:spLocks noGrp="1"/>
          </p:cNvSpPr>
          <p:nvPr>
            <p:ph type="title"/>
          </p:nvPr>
        </p:nvSpPr>
        <p:spPr/>
        <p:txBody>
          <a:bodyPr/>
          <a:lstStyle/>
          <a:p>
            <a:r>
              <a:rPr lang="en-US"/>
              <a:t>Facebook Videos Table | France 24 - 10 of 26</a:t>
            </a:r>
          </a:p>
        </p:txBody>
      </p:sp>
      <p:graphicFrame>
        <p:nvGraphicFramePr>
          <p:cNvPr id="5" name="Table Placeholder 4">
            <a:extLst>
              <a:ext uri="{FF2B5EF4-FFF2-40B4-BE49-F238E27FC236}">
                <a16:creationId xmlns:a16="http://schemas.microsoft.com/office/drawing/2014/main" id="{20FE8F3C-2DFC-46F6-84AA-BCB0BED4D23F}"/>
              </a:ext>
            </a:extLst>
          </p:cNvPr>
          <p:cNvGraphicFramePr>
            <a:graphicFrameLocks noGrp="1"/>
          </p:cNvGraphicFramePr>
          <p:nvPr>
            <p:ph type="tbl" sz="quarter" idx="13"/>
            <p:extLst>
              <p:ext uri="{D42A27DB-BD31-4B8C-83A1-F6EECF244321}">
                <p14:modId xmlns:p14="http://schemas.microsoft.com/office/powerpoint/2010/main" val="40701851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5">
                  <a:extLst>
                    <a:ext uri="{9D8B030D-6E8A-4147-A177-3AD203B41FA5}">
                      <a16:colId xmlns:a16="http://schemas.microsoft.com/office/drawing/2014/main" val="4245836947"/>
                    </a:ext>
                  </a:extLst>
                </a:gridCol>
                <a:gridCol w="1152145">
                  <a:extLst>
                    <a:ext uri="{9D8B030D-6E8A-4147-A177-3AD203B41FA5}">
                      <a16:colId xmlns:a16="http://schemas.microsoft.com/office/drawing/2014/main" val="1285343538"/>
                    </a:ext>
                  </a:extLst>
                </a:gridCol>
                <a:gridCol w="822961">
                  <a:extLst>
                    <a:ext uri="{9D8B030D-6E8A-4147-A177-3AD203B41FA5}">
                      <a16:colId xmlns:a16="http://schemas.microsoft.com/office/drawing/2014/main" val="82761542"/>
                    </a:ext>
                  </a:extLst>
                </a:gridCol>
                <a:gridCol w="411480">
                  <a:extLst>
                    <a:ext uri="{9D8B030D-6E8A-4147-A177-3AD203B41FA5}">
                      <a16:colId xmlns:a16="http://schemas.microsoft.com/office/drawing/2014/main" val="4019141900"/>
                    </a:ext>
                  </a:extLst>
                </a:gridCol>
                <a:gridCol w="411480">
                  <a:extLst>
                    <a:ext uri="{9D8B030D-6E8A-4147-A177-3AD203B41FA5}">
                      <a16:colId xmlns:a16="http://schemas.microsoft.com/office/drawing/2014/main" val="1907849640"/>
                    </a:ext>
                  </a:extLst>
                </a:gridCol>
                <a:gridCol w="411480">
                  <a:extLst>
                    <a:ext uri="{9D8B030D-6E8A-4147-A177-3AD203B41FA5}">
                      <a16:colId xmlns:a16="http://schemas.microsoft.com/office/drawing/2014/main" val="3058660146"/>
                    </a:ext>
                  </a:extLst>
                </a:gridCol>
                <a:gridCol w="411480">
                  <a:extLst>
                    <a:ext uri="{9D8B030D-6E8A-4147-A177-3AD203B41FA5}">
                      <a16:colId xmlns:a16="http://schemas.microsoft.com/office/drawing/2014/main" val="112785182"/>
                    </a:ext>
                  </a:extLst>
                </a:gridCol>
                <a:gridCol w="411480">
                  <a:extLst>
                    <a:ext uri="{9D8B030D-6E8A-4147-A177-3AD203B41FA5}">
                      <a16:colId xmlns:a16="http://schemas.microsoft.com/office/drawing/2014/main" val="1617086717"/>
                    </a:ext>
                  </a:extLst>
                </a:gridCol>
                <a:gridCol w="411480">
                  <a:extLst>
                    <a:ext uri="{9D8B030D-6E8A-4147-A177-3AD203B41FA5}">
                      <a16:colId xmlns:a16="http://schemas.microsoft.com/office/drawing/2014/main" val="1130710391"/>
                    </a:ext>
                  </a:extLst>
                </a:gridCol>
                <a:gridCol w="411480">
                  <a:extLst>
                    <a:ext uri="{9D8B030D-6E8A-4147-A177-3AD203B41FA5}">
                      <a16:colId xmlns:a16="http://schemas.microsoft.com/office/drawing/2014/main" val="4167790205"/>
                    </a:ext>
                  </a:extLst>
                </a:gridCol>
                <a:gridCol w="411480">
                  <a:extLst>
                    <a:ext uri="{9D8B030D-6E8A-4147-A177-3AD203B41FA5}">
                      <a16:colId xmlns:a16="http://schemas.microsoft.com/office/drawing/2014/main" val="4233979549"/>
                    </a:ext>
                  </a:extLst>
                </a:gridCol>
                <a:gridCol w="411480">
                  <a:extLst>
                    <a:ext uri="{9D8B030D-6E8A-4147-A177-3AD203B41FA5}">
                      <a16:colId xmlns:a16="http://schemas.microsoft.com/office/drawing/2014/main" val="807285774"/>
                    </a:ext>
                  </a:extLst>
                </a:gridCol>
                <a:gridCol w="411480">
                  <a:extLst>
                    <a:ext uri="{9D8B030D-6E8A-4147-A177-3AD203B41FA5}">
                      <a16:colId xmlns:a16="http://schemas.microsoft.com/office/drawing/2014/main" val="3730330898"/>
                    </a:ext>
                  </a:extLst>
                </a:gridCol>
                <a:gridCol w="411480">
                  <a:extLst>
                    <a:ext uri="{9D8B030D-6E8A-4147-A177-3AD203B41FA5}">
                      <a16:colId xmlns:a16="http://schemas.microsoft.com/office/drawing/2014/main" val="22027138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25803330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Calibri"/>
                          <a:ea typeface="+mn-ea"/>
                          <a:cs typeface="+mn-cs"/>
                        </a:rPr>
                        <a:t>FRANCE 24 Español - 2024-04-29 21:32:40</a:t>
                      </a:r>
                      <a:r>
                        <a:rPr kumimoji="0" lang="es-ES" sz="1000" b="0" i="0" u="none" strike="noStrike" kern="1200" cap="none" spc="0" normalizeH="0" baseline="0" noProof="0">
                          <a:ln>
                            <a:noFill/>
                          </a:ln>
                          <a:solidFill>
                            <a:prstClr val="black"/>
                          </a:solidFill>
                          <a:effectLst/>
                          <a:uLnTx/>
                          <a:uFillTx/>
                          <a:latin typeface="Calibri"/>
                          <a:ea typeface="+mn-ea"/>
                          <a:cs typeface="+mn-cs"/>
                        </a:rPr>
                        <a:t>
 🇬🇾📈 Con varias guerras en curso y una #economía mundial que trata de recuperarse de los estragos de la pandemia del Covid-19, pocos países pueden darse el lujo de crecer. #Guyana lo viene haciendo a más de dos dígitos. ➡️ https://go.france24.com/aLq</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https://quintly-eu-image-storage.s3.amazonaws.com/9ab48ff92233509cf4ee3e11bcb08a2a/ac65ca72c9559acd04a2974777ff34fb.jpg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441326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718204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134976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716979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09750770"/>
                  </a:ext>
                </a:extLst>
              </a:tr>
            </a:tbl>
          </a:graphicData>
        </a:graphic>
      </p:graphicFrame>
      <p:sp>
        <p:nvSpPr>
          <p:cNvPr id="4" name="Text Placeholder 3">
            <a:extLst>
              <a:ext uri="{FF2B5EF4-FFF2-40B4-BE49-F238E27FC236}">
                <a16:creationId xmlns:a16="http://schemas.microsoft.com/office/drawing/2014/main" id="{0DA3B036-6604-4E9A-B821-6E9260E946DB}"/>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36872251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903DA3-63A4-48B9-BB91-23112973BC34}"/>
              </a:ext>
            </a:extLst>
          </p:cNvPr>
          <p:cNvSpPr>
            <a:spLocks noGrp="1"/>
          </p:cNvSpPr>
          <p:nvPr>
            <p:ph type="title"/>
          </p:nvPr>
        </p:nvSpPr>
        <p:spPr/>
        <p:txBody>
          <a:bodyPr/>
          <a:lstStyle/>
          <a:p>
            <a:r>
              <a:rPr lang="en-US"/>
              <a:t>Facebook Videos Table | France 24 - 11 of 26</a:t>
            </a:r>
          </a:p>
        </p:txBody>
      </p:sp>
      <p:graphicFrame>
        <p:nvGraphicFramePr>
          <p:cNvPr id="5" name="Table Placeholder 4">
            <a:extLst>
              <a:ext uri="{FF2B5EF4-FFF2-40B4-BE49-F238E27FC236}">
                <a16:creationId xmlns:a16="http://schemas.microsoft.com/office/drawing/2014/main" id="{B88A6997-C3EC-4DD0-89AA-F2438FA3D79C}"/>
              </a:ext>
            </a:extLst>
          </p:cNvPr>
          <p:cNvGraphicFramePr>
            <a:graphicFrameLocks noGrp="1"/>
          </p:cNvGraphicFramePr>
          <p:nvPr>
            <p:ph type="tbl" sz="quarter" idx="13"/>
            <p:extLst>
              <p:ext uri="{D42A27DB-BD31-4B8C-83A1-F6EECF244321}">
                <p14:modId xmlns:p14="http://schemas.microsoft.com/office/powerpoint/2010/main" val="32745581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5">
                  <a:extLst>
                    <a:ext uri="{9D8B030D-6E8A-4147-A177-3AD203B41FA5}">
                      <a16:colId xmlns:a16="http://schemas.microsoft.com/office/drawing/2014/main" val="2016116570"/>
                    </a:ext>
                  </a:extLst>
                </a:gridCol>
                <a:gridCol w="1152145">
                  <a:extLst>
                    <a:ext uri="{9D8B030D-6E8A-4147-A177-3AD203B41FA5}">
                      <a16:colId xmlns:a16="http://schemas.microsoft.com/office/drawing/2014/main" val="3642356890"/>
                    </a:ext>
                  </a:extLst>
                </a:gridCol>
                <a:gridCol w="822961">
                  <a:extLst>
                    <a:ext uri="{9D8B030D-6E8A-4147-A177-3AD203B41FA5}">
                      <a16:colId xmlns:a16="http://schemas.microsoft.com/office/drawing/2014/main" val="3146961633"/>
                    </a:ext>
                  </a:extLst>
                </a:gridCol>
                <a:gridCol w="411480">
                  <a:extLst>
                    <a:ext uri="{9D8B030D-6E8A-4147-A177-3AD203B41FA5}">
                      <a16:colId xmlns:a16="http://schemas.microsoft.com/office/drawing/2014/main" val="2696370913"/>
                    </a:ext>
                  </a:extLst>
                </a:gridCol>
                <a:gridCol w="411480">
                  <a:extLst>
                    <a:ext uri="{9D8B030D-6E8A-4147-A177-3AD203B41FA5}">
                      <a16:colId xmlns:a16="http://schemas.microsoft.com/office/drawing/2014/main" val="1604056449"/>
                    </a:ext>
                  </a:extLst>
                </a:gridCol>
                <a:gridCol w="411480">
                  <a:extLst>
                    <a:ext uri="{9D8B030D-6E8A-4147-A177-3AD203B41FA5}">
                      <a16:colId xmlns:a16="http://schemas.microsoft.com/office/drawing/2014/main" val="4114901625"/>
                    </a:ext>
                  </a:extLst>
                </a:gridCol>
                <a:gridCol w="411480">
                  <a:extLst>
                    <a:ext uri="{9D8B030D-6E8A-4147-A177-3AD203B41FA5}">
                      <a16:colId xmlns:a16="http://schemas.microsoft.com/office/drawing/2014/main" val="3715560198"/>
                    </a:ext>
                  </a:extLst>
                </a:gridCol>
                <a:gridCol w="411480">
                  <a:extLst>
                    <a:ext uri="{9D8B030D-6E8A-4147-A177-3AD203B41FA5}">
                      <a16:colId xmlns:a16="http://schemas.microsoft.com/office/drawing/2014/main" val="3934884955"/>
                    </a:ext>
                  </a:extLst>
                </a:gridCol>
                <a:gridCol w="411480">
                  <a:extLst>
                    <a:ext uri="{9D8B030D-6E8A-4147-A177-3AD203B41FA5}">
                      <a16:colId xmlns:a16="http://schemas.microsoft.com/office/drawing/2014/main" val="347121923"/>
                    </a:ext>
                  </a:extLst>
                </a:gridCol>
                <a:gridCol w="411480">
                  <a:extLst>
                    <a:ext uri="{9D8B030D-6E8A-4147-A177-3AD203B41FA5}">
                      <a16:colId xmlns:a16="http://schemas.microsoft.com/office/drawing/2014/main" val="146361726"/>
                    </a:ext>
                  </a:extLst>
                </a:gridCol>
                <a:gridCol w="411480">
                  <a:extLst>
                    <a:ext uri="{9D8B030D-6E8A-4147-A177-3AD203B41FA5}">
                      <a16:colId xmlns:a16="http://schemas.microsoft.com/office/drawing/2014/main" val="3159742807"/>
                    </a:ext>
                  </a:extLst>
                </a:gridCol>
                <a:gridCol w="411480">
                  <a:extLst>
                    <a:ext uri="{9D8B030D-6E8A-4147-A177-3AD203B41FA5}">
                      <a16:colId xmlns:a16="http://schemas.microsoft.com/office/drawing/2014/main" val="1961444201"/>
                    </a:ext>
                  </a:extLst>
                </a:gridCol>
                <a:gridCol w="411480">
                  <a:extLst>
                    <a:ext uri="{9D8B030D-6E8A-4147-A177-3AD203B41FA5}">
                      <a16:colId xmlns:a16="http://schemas.microsoft.com/office/drawing/2014/main" val="946437429"/>
                    </a:ext>
                  </a:extLst>
                </a:gridCol>
                <a:gridCol w="411480">
                  <a:extLst>
                    <a:ext uri="{9D8B030D-6E8A-4147-A177-3AD203B41FA5}">
                      <a16:colId xmlns:a16="http://schemas.microsoft.com/office/drawing/2014/main" val="15389029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14513975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Calibri"/>
                          <a:ea typeface="+mn-ea"/>
                          <a:cs typeface="Arial" panose="020B0604020202020204" pitchFamily="34" charset="0"/>
                        </a:rPr>
                        <a:t>فرانس 24 / </a:t>
                      </a:r>
                      <a:r>
                        <a:rPr kumimoji="0" lang="en-US" sz="1000" b="1" i="0" u="none" strike="noStrike" kern="1200" cap="none" spc="0" normalizeH="0" baseline="0" noProof="0">
                          <a:ln>
                            <a:noFill/>
                          </a:ln>
                          <a:solidFill>
                            <a:prstClr val="black"/>
                          </a:solidFill>
                          <a:effectLst/>
                          <a:uLnTx/>
                          <a:uFillTx/>
                          <a:latin typeface="Calibri"/>
                          <a:ea typeface="+mn-ea"/>
                          <a:cs typeface="+mn-cs"/>
                        </a:rPr>
                        <a:t>FRANCE 24 Arabic - 2024-04-22 20:50:00</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كأس الاتحاد الأفريقي ⚽🏆
الصراع السياسي يحرم الجماهير من لقاء اتحاد الجزائر 🇩🇿 ونهضة بركان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https://quintly-eu-image-storage.s3.amazonaws.com/1d30f5314177cd5c7f53c13c27c01236/780e3da39dee4757cbdea06dd2c1339e.jpg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470012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661418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661044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266129716"/>
                  </a:ext>
                </a:extLst>
              </a:tr>
            </a:tbl>
          </a:graphicData>
        </a:graphic>
      </p:graphicFrame>
      <p:sp>
        <p:nvSpPr>
          <p:cNvPr id="4" name="Text Placeholder 3">
            <a:extLst>
              <a:ext uri="{FF2B5EF4-FFF2-40B4-BE49-F238E27FC236}">
                <a16:creationId xmlns:a16="http://schemas.microsoft.com/office/drawing/2014/main" id="{15E4C1CF-C4A8-4B2B-839D-19273CF4C778}"/>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4076259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8D9725-5AA7-4991-AA6A-9DBA724E2730}"/>
              </a:ext>
            </a:extLst>
          </p:cNvPr>
          <p:cNvSpPr>
            <a:spLocks noGrp="1"/>
          </p:cNvSpPr>
          <p:nvPr>
            <p:ph type="title"/>
          </p:nvPr>
        </p:nvSpPr>
        <p:spPr/>
        <p:txBody>
          <a:bodyPr/>
          <a:lstStyle/>
          <a:p>
            <a:r>
              <a:rPr lang="en-US"/>
              <a:t>Facebook Videos Table | France 24 - 12 of 26</a:t>
            </a:r>
          </a:p>
        </p:txBody>
      </p:sp>
      <p:graphicFrame>
        <p:nvGraphicFramePr>
          <p:cNvPr id="5" name="Table Placeholder 4">
            <a:extLst>
              <a:ext uri="{FF2B5EF4-FFF2-40B4-BE49-F238E27FC236}">
                <a16:creationId xmlns:a16="http://schemas.microsoft.com/office/drawing/2014/main" id="{5DF7EDB5-309D-4852-97E2-05E2F2D2836C}"/>
              </a:ext>
            </a:extLst>
          </p:cNvPr>
          <p:cNvGraphicFramePr>
            <a:graphicFrameLocks noGrp="1"/>
          </p:cNvGraphicFramePr>
          <p:nvPr>
            <p:ph type="tbl" sz="quarter" idx="13"/>
            <p:extLst>
              <p:ext uri="{D42A27DB-BD31-4B8C-83A1-F6EECF244321}">
                <p14:modId xmlns:p14="http://schemas.microsoft.com/office/powerpoint/2010/main" val="5366273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5">
                  <a:extLst>
                    <a:ext uri="{9D8B030D-6E8A-4147-A177-3AD203B41FA5}">
                      <a16:colId xmlns:a16="http://schemas.microsoft.com/office/drawing/2014/main" val="1947511313"/>
                    </a:ext>
                  </a:extLst>
                </a:gridCol>
                <a:gridCol w="1152145">
                  <a:extLst>
                    <a:ext uri="{9D8B030D-6E8A-4147-A177-3AD203B41FA5}">
                      <a16:colId xmlns:a16="http://schemas.microsoft.com/office/drawing/2014/main" val="3818813361"/>
                    </a:ext>
                  </a:extLst>
                </a:gridCol>
                <a:gridCol w="822961">
                  <a:extLst>
                    <a:ext uri="{9D8B030D-6E8A-4147-A177-3AD203B41FA5}">
                      <a16:colId xmlns:a16="http://schemas.microsoft.com/office/drawing/2014/main" val="223700130"/>
                    </a:ext>
                  </a:extLst>
                </a:gridCol>
                <a:gridCol w="411480">
                  <a:extLst>
                    <a:ext uri="{9D8B030D-6E8A-4147-A177-3AD203B41FA5}">
                      <a16:colId xmlns:a16="http://schemas.microsoft.com/office/drawing/2014/main" val="1798376004"/>
                    </a:ext>
                  </a:extLst>
                </a:gridCol>
                <a:gridCol w="411480">
                  <a:extLst>
                    <a:ext uri="{9D8B030D-6E8A-4147-A177-3AD203B41FA5}">
                      <a16:colId xmlns:a16="http://schemas.microsoft.com/office/drawing/2014/main" val="1950406125"/>
                    </a:ext>
                  </a:extLst>
                </a:gridCol>
                <a:gridCol w="411480">
                  <a:extLst>
                    <a:ext uri="{9D8B030D-6E8A-4147-A177-3AD203B41FA5}">
                      <a16:colId xmlns:a16="http://schemas.microsoft.com/office/drawing/2014/main" val="1929427331"/>
                    </a:ext>
                  </a:extLst>
                </a:gridCol>
                <a:gridCol w="411480">
                  <a:extLst>
                    <a:ext uri="{9D8B030D-6E8A-4147-A177-3AD203B41FA5}">
                      <a16:colId xmlns:a16="http://schemas.microsoft.com/office/drawing/2014/main" val="3767601057"/>
                    </a:ext>
                  </a:extLst>
                </a:gridCol>
                <a:gridCol w="411480">
                  <a:extLst>
                    <a:ext uri="{9D8B030D-6E8A-4147-A177-3AD203B41FA5}">
                      <a16:colId xmlns:a16="http://schemas.microsoft.com/office/drawing/2014/main" val="4280479095"/>
                    </a:ext>
                  </a:extLst>
                </a:gridCol>
                <a:gridCol w="411480">
                  <a:extLst>
                    <a:ext uri="{9D8B030D-6E8A-4147-A177-3AD203B41FA5}">
                      <a16:colId xmlns:a16="http://schemas.microsoft.com/office/drawing/2014/main" val="2612832809"/>
                    </a:ext>
                  </a:extLst>
                </a:gridCol>
                <a:gridCol w="411480">
                  <a:extLst>
                    <a:ext uri="{9D8B030D-6E8A-4147-A177-3AD203B41FA5}">
                      <a16:colId xmlns:a16="http://schemas.microsoft.com/office/drawing/2014/main" val="184643133"/>
                    </a:ext>
                  </a:extLst>
                </a:gridCol>
                <a:gridCol w="411480">
                  <a:extLst>
                    <a:ext uri="{9D8B030D-6E8A-4147-A177-3AD203B41FA5}">
                      <a16:colId xmlns:a16="http://schemas.microsoft.com/office/drawing/2014/main" val="1874670588"/>
                    </a:ext>
                  </a:extLst>
                </a:gridCol>
                <a:gridCol w="411480">
                  <a:extLst>
                    <a:ext uri="{9D8B030D-6E8A-4147-A177-3AD203B41FA5}">
                      <a16:colId xmlns:a16="http://schemas.microsoft.com/office/drawing/2014/main" val="3915110870"/>
                    </a:ext>
                  </a:extLst>
                </a:gridCol>
                <a:gridCol w="411480">
                  <a:extLst>
                    <a:ext uri="{9D8B030D-6E8A-4147-A177-3AD203B41FA5}">
                      <a16:colId xmlns:a16="http://schemas.microsoft.com/office/drawing/2014/main" val="3075033898"/>
                    </a:ext>
                  </a:extLst>
                </a:gridCol>
                <a:gridCol w="411480">
                  <a:extLst>
                    <a:ext uri="{9D8B030D-6E8A-4147-A177-3AD203B41FA5}">
                      <a16:colId xmlns:a16="http://schemas.microsoft.com/office/drawing/2014/main" val="36346341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17223229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Calibri"/>
                          <a:ea typeface="+mn-ea"/>
                          <a:cs typeface="+mn-cs"/>
                        </a:rPr>
                        <a:t>FRANCE 24 Español - 2024-04-12 02:26:41</a:t>
                      </a:r>
                      <a:r>
                        <a:rPr kumimoji="0" lang="es-ES" sz="1000" b="0" i="0" u="none" strike="noStrike" kern="1200" cap="none" spc="0" normalizeH="0" baseline="0" noProof="0">
                          <a:ln>
                            <a:noFill/>
                          </a:ln>
                          <a:solidFill>
                            <a:prstClr val="black"/>
                          </a:solidFill>
                          <a:effectLst/>
                          <a:uLnTx/>
                          <a:uFillTx/>
                          <a:latin typeface="Calibri"/>
                          <a:ea typeface="+mn-ea"/>
                          <a:cs typeface="+mn-cs"/>
                        </a:rPr>
                        <a:t>
 El exjugador de la Liga Nacional de Fútbol Americano Orenthal James Simpson, más conocido como #OJSimpson, murió a sus 76 años de edad, informó su familia. El #exdeportista es recordado por el llamado "juicio del siglo", que tuvo lugar en la década de 1990, cuando estuvo acusado del asesinato de su exesposa, Nicole Brown Simpson, y su amigo Ronald Goldman, en Los Ángeles.➡️ https://f24.my/AFkQ.f</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https://quintly-eu-image-storage.s3.amazonaws.com/9ab48ff92233509cf4ee3e11bcb08a2a/0762c481276175192eccf57a4c791541.jpg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254010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628942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628852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519246529"/>
                  </a:ext>
                </a:extLst>
              </a:tr>
            </a:tbl>
          </a:graphicData>
        </a:graphic>
      </p:graphicFrame>
      <p:sp>
        <p:nvSpPr>
          <p:cNvPr id="4" name="Text Placeholder 3">
            <a:extLst>
              <a:ext uri="{FF2B5EF4-FFF2-40B4-BE49-F238E27FC236}">
                <a16:creationId xmlns:a16="http://schemas.microsoft.com/office/drawing/2014/main" id="{1C8BA843-A8CB-4F6D-813E-720D9B0E0E18}"/>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40474876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BF49BF-BEEA-4312-AEBF-8505560015C1}"/>
              </a:ext>
            </a:extLst>
          </p:cNvPr>
          <p:cNvSpPr>
            <a:spLocks noGrp="1"/>
          </p:cNvSpPr>
          <p:nvPr>
            <p:ph type="title"/>
          </p:nvPr>
        </p:nvSpPr>
        <p:spPr/>
        <p:txBody>
          <a:bodyPr/>
          <a:lstStyle/>
          <a:p>
            <a:r>
              <a:rPr lang="en-US"/>
              <a:t>Facebook Videos Table | France 24 - 13 of 26</a:t>
            </a:r>
          </a:p>
        </p:txBody>
      </p:sp>
      <p:graphicFrame>
        <p:nvGraphicFramePr>
          <p:cNvPr id="5" name="Table Placeholder 4">
            <a:extLst>
              <a:ext uri="{FF2B5EF4-FFF2-40B4-BE49-F238E27FC236}">
                <a16:creationId xmlns:a16="http://schemas.microsoft.com/office/drawing/2014/main" id="{0F780F04-8146-4CC8-805F-859D7B1C1FEF}"/>
              </a:ext>
            </a:extLst>
          </p:cNvPr>
          <p:cNvGraphicFramePr>
            <a:graphicFrameLocks noGrp="1"/>
          </p:cNvGraphicFramePr>
          <p:nvPr>
            <p:ph type="tbl" sz="quarter" idx="13"/>
            <p:extLst>
              <p:ext uri="{D42A27DB-BD31-4B8C-83A1-F6EECF244321}">
                <p14:modId xmlns:p14="http://schemas.microsoft.com/office/powerpoint/2010/main" val="7453723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5">
                  <a:extLst>
                    <a:ext uri="{9D8B030D-6E8A-4147-A177-3AD203B41FA5}">
                      <a16:colId xmlns:a16="http://schemas.microsoft.com/office/drawing/2014/main" val="2878253583"/>
                    </a:ext>
                  </a:extLst>
                </a:gridCol>
                <a:gridCol w="1152145">
                  <a:extLst>
                    <a:ext uri="{9D8B030D-6E8A-4147-A177-3AD203B41FA5}">
                      <a16:colId xmlns:a16="http://schemas.microsoft.com/office/drawing/2014/main" val="2516874165"/>
                    </a:ext>
                  </a:extLst>
                </a:gridCol>
                <a:gridCol w="822961">
                  <a:extLst>
                    <a:ext uri="{9D8B030D-6E8A-4147-A177-3AD203B41FA5}">
                      <a16:colId xmlns:a16="http://schemas.microsoft.com/office/drawing/2014/main" val="1604221409"/>
                    </a:ext>
                  </a:extLst>
                </a:gridCol>
                <a:gridCol w="411480">
                  <a:extLst>
                    <a:ext uri="{9D8B030D-6E8A-4147-A177-3AD203B41FA5}">
                      <a16:colId xmlns:a16="http://schemas.microsoft.com/office/drawing/2014/main" val="1500406199"/>
                    </a:ext>
                  </a:extLst>
                </a:gridCol>
                <a:gridCol w="411480">
                  <a:extLst>
                    <a:ext uri="{9D8B030D-6E8A-4147-A177-3AD203B41FA5}">
                      <a16:colId xmlns:a16="http://schemas.microsoft.com/office/drawing/2014/main" val="66334113"/>
                    </a:ext>
                  </a:extLst>
                </a:gridCol>
                <a:gridCol w="411480">
                  <a:extLst>
                    <a:ext uri="{9D8B030D-6E8A-4147-A177-3AD203B41FA5}">
                      <a16:colId xmlns:a16="http://schemas.microsoft.com/office/drawing/2014/main" val="1825220494"/>
                    </a:ext>
                  </a:extLst>
                </a:gridCol>
                <a:gridCol w="411480">
                  <a:extLst>
                    <a:ext uri="{9D8B030D-6E8A-4147-A177-3AD203B41FA5}">
                      <a16:colId xmlns:a16="http://schemas.microsoft.com/office/drawing/2014/main" val="2074124137"/>
                    </a:ext>
                  </a:extLst>
                </a:gridCol>
                <a:gridCol w="411480">
                  <a:extLst>
                    <a:ext uri="{9D8B030D-6E8A-4147-A177-3AD203B41FA5}">
                      <a16:colId xmlns:a16="http://schemas.microsoft.com/office/drawing/2014/main" val="2070921248"/>
                    </a:ext>
                  </a:extLst>
                </a:gridCol>
                <a:gridCol w="411480">
                  <a:extLst>
                    <a:ext uri="{9D8B030D-6E8A-4147-A177-3AD203B41FA5}">
                      <a16:colId xmlns:a16="http://schemas.microsoft.com/office/drawing/2014/main" val="2725461970"/>
                    </a:ext>
                  </a:extLst>
                </a:gridCol>
                <a:gridCol w="411480">
                  <a:extLst>
                    <a:ext uri="{9D8B030D-6E8A-4147-A177-3AD203B41FA5}">
                      <a16:colId xmlns:a16="http://schemas.microsoft.com/office/drawing/2014/main" val="2716141182"/>
                    </a:ext>
                  </a:extLst>
                </a:gridCol>
                <a:gridCol w="411480">
                  <a:extLst>
                    <a:ext uri="{9D8B030D-6E8A-4147-A177-3AD203B41FA5}">
                      <a16:colId xmlns:a16="http://schemas.microsoft.com/office/drawing/2014/main" val="1648208145"/>
                    </a:ext>
                  </a:extLst>
                </a:gridCol>
                <a:gridCol w="411480">
                  <a:extLst>
                    <a:ext uri="{9D8B030D-6E8A-4147-A177-3AD203B41FA5}">
                      <a16:colId xmlns:a16="http://schemas.microsoft.com/office/drawing/2014/main" val="3256482255"/>
                    </a:ext>
                  </a:extLst>
                </a:gridCol>
                <a:gridCol w="411480">
                  <a:extLst>
                    <a:ext uri="{9D8B030D-6E8A-4147-A177-3AD203B41FA5}">
                      <a16:colId xmlns:a16="http://schemas.microsoft.com/office/drawing/2014/main" val="2098668173"/>
                    </a:ext>
                  </a:extLst>
                </a:gridCol>
                <a:gridCol w="411480">
                  <a:extLst>
                    <a:ext uri="{9D8B030D-6E8A-4147-A177-3AD203B41FA5}">
                      <a16:colId xmlns:a16="http://schemas.microsoft.com/office/drawing/2014/main" val="3669251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23850810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Calibri"/>
                          <a:ea typeface="+mn-ea"/>
                          <a:cs typeface="Arial" panose="020B0604020202020204" pitchFamily="34" charset="0"/>
                        </a:rPr>
                        <a:t>فرانس 24 / </a:t>
                      </a:r>
                      <a:r>
                        <a:rPr kumimoji="0" lang="en-US" sz="1000" b="1" i="0" u="none" strike="noStrike" kern="1200" cap="none" spc="0" normalizeH="0" baseline="0" noProof="0">
                          <a:ln>
                            <a:noFill/>
                          </a:ln>
                          <a:solidFill>
                            <a:prstClr val="black"/>
                          </a:solidFill>
                          <a:effectLst/>
                          <a:uLnTx/>
                          <a:uFillTx/>
                          <a:latin typeface="Calibri"/>
                          <a:ea typeface="+mn-ea"/>
                          <a:cs typeface="+mn-cs"/>
                        </a:rPr>
                        <a:t>FRANCE 24 Arabic - 2024-04-02 12:54:42</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حملات المقاطعة في الشرق الأوسط تكبد الشركات العالمية خسائر كبيرة
#ستاربكس #ماكدونالدز</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https://quintly-eu-image-storage.s3.amazonaws.com/1d30f5314177cd5c7f53c13c27c01236/b1449a6b3dc55bd0a50b95c86ccb49a1.jpg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37804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374287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621883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169228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531454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342558563"/>
                  </a:ext>
                </a:extLst>
              </a:tr>
            </a:tbl>
          </a:graphicData>
        </a:graphic>
      </p:graphicFrame>
      <p:sp>
        <p:nvSpPr>
          <p:cNvPr id="4" name="Text Placeholder 3">
            <a:extLst>
              <a:ext uri="{FF2B5EF4-FFF2-40B4-BE49-F238E27FC236}">
                <a16:creationId xmlns:a16="http://schemas.microsoft.com/office/drawing/2014/main" id="{33E15BF8-8B53-4321-B6BB-669ECA389C29}"/>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617076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1A229E-8BCF-48B5-9476-C90A8D2477B9}"/>
              </a:ext>
            </a:extLst>
          </p:cNvPr>
          <p:cNvSpPr>
            <a:spLocks noGrp="1"/>
          </p:cNvSpPr>
          <p:nvPr>
            <p:ph type="title"/>
          </p:nvPr>
        </p:nvSpPr>
        <p:spPr/>
        <p:txBody>
          <a:bodyPr/>
          <a:lstStyle/>
          <a:p>
            <a:r>
              <a:rPr lang="en-US"/>
              <a:t>Facebook Videos Table | France 24 - 14 of 26</a:t>
            </a:r>
          </a:p>
        </p:txBody>
      </p:sp>
      <p:graphicFrame>
        <p:nvGraphicFramePr>
          <p:cNvPr id="5" name="Table Placeholder 4">
            <a:extLst>
              <a:ext uri="{FF2B5EF4-FFF2-40B4-BE49-F238E27FC236}">
                <a16:creationId xmlns:a16="http://schemas.microsoft.com/office/drawing/2014/main" id="{B9677154-F4B7-4ABF-A85A-A73232DAEA0E}"/>
              </a:ext>
            </a:extLst>
          </p:cNvPr>
          <p:cNvGraphicFramePr>
            <a:graphicFrameLocks noGrp="1"/>
          </p:cNvGraphicFramePr>
          <p:nvPr>
            <p:ph type="tbl" sz="quarter" idx="13"/>
            <p:extLst>
              <p:ext uri="{D42A27DB-BD31-4B8C-83A1-F6EECF244321}">
                <p14:modId xmlns:p14="http://schemas.microsoft.com/office/powerpoint/2010/main" val="1482632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5">
                  <a:extLst>
                    <a:ext uri="{9D8B030D-6E8A-4147-A177-3AD203B41FA5}">
                      <a16:colId xmlns:a16="http://schemas.microsoft.com/office/drawing/2014/main" val="2833661727"/>
                    </a:ext>
                  </a:extLst>
                </a:gridCol>
                <a:gridCol w="1152145">
                  <a:extLst>
                    <a:ext uri="{9D8B030D-6E8A-4147-A177-3AD203B41FA5}">
                      <a16:colId xmlns:a16="http://schemas.microsoft.com/office/drawing/2014/main" val="253762900"/>
                    </a:ext>
                  </a:extLst>
                </a:gridCol>
                <a:gridCol w="822961">
                  <a:extLst>
                    <a:ext uri="{9D8B030D-6E8A-4147-A177-3AD203B41FA5}">
                      <a16:colId xmlns:a16="http://schemas.microsoft.com/office/drawing/2014/main" val="904878162"/>
                    </a:ext>
                  </a:extLst>
                </a:gridCol>
                <a:gridCol w="411480">
                  <a:extLst>
                    <a:ext uri="{9D8B030D-6E8A-4147-A177-3AD203B41FA5}">
                      <a16:colId xmlns:a16="http://schemas.microsoft.com/office/drawing/2014/main" val="3975387298"/>
                    </a:ext>
                  </a:extLst>
                </a:gridCol>
                <a:gridCol w="411480">
                  <a:extLst>
                    <a:ext uri="{9D8B030D-6E8A-4147-A177-3AD203B41FA5}">
                      <a16:colId xmlns:a16="http://schemas.microsoft.com/office/drawing/2014/main" val="1949977379"/>
                    </a:ext>
                  </a:extLst>
                </a:gridCol>
                <a:gridCol w="411480">
                  <a:extLst>
                    <a:ext uri="{9D8B030D-6E8A-4147-A177-3AD203B41FA5}">
                      <a16:colId xmlns:a16="http://schemas.microsoft.com/office/drawing/2014/main" val="3720739708"/>
                    </a:ext>
                  </a:extLst>
                </a:gridCol>
                <a:gridCol w="411480">
                  <a:extLst>
                    <a:ext uri="{9D8B030D-6E8A-4147-A177-3AD203B41FA5}">
                      <a16:colId xmlns:a16="http://schemas.microsoft.com/office/drawing/2014/main" val="512356508"/>
                    </a:ext>
                  </a:extLst>
                </a:gridCol>
                <a:gridCol w="411480">
                  <a:extLst>
                    <a:ext uri="{9D8B030D-6E8A-4147-A177-3AD203B41FA5}">
                      <a16:colId xmlns:a16="http://schemas.microsoft.com/office/drawing/2014/main" val="3663981072"/>
                    </a:ext>
                  </a:extLst>
                </a:gridCol>
                <a:gridCol w="411480">
                  <a:extLst>
                    <a:ext uri="{9D8B030D-6E8A-4147-A177-3AD203B41FA5}">
                      <a16:colId xmlns:a16="http://schemas.microsoft.com/office/drawing/2014/main" val="4131174874"/>
                    </a:ext>
                  </a:extLst>
                </a:gridCol>
                <a:gridCol w="411480">
                  <a:extLst>
                    <a:ext uri="{9D8B030D-6E8A-4147-A177-3AD203B41FA5}">
                      <a16:colId xmlns:a16="http://schemas.microsoft.com/office/drawing/2014/main" val="3913564438"/>
                    </a:ext>
                  </a:extLst>
                </a:gridCol>
                <a:gridCol w="411480">
                  <a:extLst>
                    <a:ext uri="{9D8B030D-6E8A-4147-A177-3AD203B41FA5}">
                      <a16:colId xmlns:a16="http://schemas.microsoft.com/office/drawing/2014/main" val="1036355344"/>
                    </a:ext>
                  </a:extLst>
                </a:gridCol>
                <a:gridCol w="411480">
                  <a:extLst>
                    <a:ext uri="{9D8B030D-6E8A-4147-A177-3AD203B41FA5}">
                      <a16:colId xmlns:a16="http://schemas.microsoft.com/office/drawing/2014/main" val="2788571302"/>
                    </a:ext>
                  </a:extLst>
                </a:gridCol>
                <a:gridCol w="411480">
                  <a:extLst>
                    <a:ext uri="{9D8B030D-6E8A-4147-A177-3AD203B41FA5}">
                      <a16:colId xmlns:a16="http://schemas.microsoft.com/office/drawing/2014/main" val="790878294"/>
                    </a:ext>
                  </a:extLst>
                </a:gridCol>
                <a:gridCol w="411480">
                  <a:extLst>
                    <a:ext uri="{9D8B030D-6E8A-4147-A177-3AD203B41FA5}">
                      <a16:colId xmlns:a16="http://schemas.microsoft.com/office/drawing/2014/main" val="35326804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39983410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FRANCE 24 - 2024-04-30 11:02:14</a:t>
                      </a:r>
                      <a:r>
                        <a:rPr kumimoji="0" lang="fr-FR" sz="1000" b="0" i="0" u="none" strike="noStrike" kern="1200" cap="none" spc="0" normalizeH="0" baseline="0" noProof="0">
                          <a:ln>
                            <a:noFill/>
                          </a:ln>
                          <a:solidFill>
                            <a:prstClr val="black"/>
                          </a:solidFill>
                          <a:effectLst/>
                          <a:uLnTx/>
                          <a:uFillTx/>
                          <a:latin typeface="Calibri"/>
                          <a:ea typeface="+mn-ea"/>
                          <a:cs typeface="+mn-cs"/>
                        </a:rPr>
                        <a:t>
 ⚖️ Benjamin #Netanyahu bientôt inculpé par la Cour pénale internationale (#CPI) ?
Des rumeurs persistantes relayées dans la presse indiquent que le Premier ministre israélien et d'autres hauts reponsables pourraient être visés par des mandats d'arrêts internationaux.
Une possibilité à laquelle les #ÉtatsUnis, alliés d'#Israël 🇮🇱, s'opposent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https://quintly-eu-image-storage.s3.amazonaws.com/7a8ecec2219ec0e83c7a126702c8e778/26d920edb12adfb49c250edea58fd4b3.jpg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341954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571273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560903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946161678"/>
                  </a:ext>
                </a:extLst>
              </a:tr>
            </a:tbl>
          </a:graphicData>
        </a:graphic>
      </p:graphicFrame>
      <p:sp>
        <p:nvSpPr>
          <p:cNvPr id="4" name="Text Placeholder 3">
            <a:extLst>
              <a:ext uri="{FF2B5EF4-FFF2-40B4-BE49-F238E27FC236}">
                <a16:creationId xmlns:a16="http://schemas.microsoft.com/office/drawing/2014/main" id="{5A16F186-59CF-45DF-9305-B2C1BB83B80C}"/>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36368660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9D020B-D853-44FC-AD4A-4A74A83A373A}"/>
              </a:ext>
            </a:extLst>
          </p:cNvPr>
          <p:cNvSpPr>
            <a:spLocks noGrp="1"/>
          </p:cNvSpPr>
          <p:nvPr>
            <p:ph type="title"/>
          </p:nvPr>
        </p:nvSpPr>
        <p:spPr/>
        <p:txBody>
          <a:bodyPr/>
          <a:lstStyle/>
          <a:p>
            <a:r>
              <a:rPr lang="en-US"/>
              <a:t>Facebook Videos Table | France 24 - 15 of 26</a:t>
            </a:r>
          </a:p>
        </p:txBody>
      </p:sp>
      <p:graphicFrame>
        <p:nvGraphicFramePr>
          <p:cNvPr id="5" name="Table Placeholder 4">
            <a:extLst>
              <a:ext uri="{FF2B5EF4-FFF2-40B4-BE49-F238E27FC236}">
                <a16:creationId xmlns:a16="http://schemas.microsoft.com/office/drawing/2014/main" id="{535B130B-DA8D-4747-8C96-836F47533979}"/>
              </a:ext>
            </a:extLst>
          </p:cNvPr>
          <p:cNvGraphicFramePr>
            <a:graphicFrameLocks noGrp="1"/>
          </p:cNvGraphicFramePr>
          <p:nvPr>
            <p:ph type="tbl" sz="quarter" idx="13"/>
            <p:extLst>
              <p:ext uri="{D42A27DB-BD31-4B8C-83A1-F6EECF244321}">
                <p14:modId xmlns:p14="http://schemas.microsoft.com/office/powerpoint/2010/main" val="12399932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5">
                  <a:extLst>
                    <a:ext uri="{9D8B030D-6E8A-4147-A177-3AD203B41FA5}">
                      <a16:colId xmlns:a16="http://schemas.microsoft.com/office/drawing/2014/main" val="1337253013"/>
                    </a:ext>
                  </a:extLst>
                </a:gridCol>
                <a:gridCol w="1152145">
                  <a:extLst>
                    <a:ext uri="{9D8B030D-6E8A-4147-A177-3AD203B41FA5}">
                      <a16:colId xmlns:a16="http://schemas.microsoft.com/office/drawing/2014/main" val="469283676"/>
                    </a:ext>
                  </a:extLst>
                </a:gridCol>
                <a:gridCol w="822961">
                  <a:extLst>
                    <a:ext uri="{9D8B030D-6E8A-4147-A177-3AD203B41FA5}">
                      <a16:colId xmlns:a16="http://schemas.microsoft.com/office/drawing/2014/main" val="2059039248"/>
                    </a:ext>
                  </a:extLst>
                </a:gridCol>
                <a:gridCol w="411480">
                  <a:extLst>
                    <a:ext uri="{9D8B030D-6E8A-4147-A177-3AD203B41FA5}">
                      <a16:colId xmlns:a16="http://schemas.microsoft.com/office/drawing/2014/main" val="2132115497"/>
                    </a:ext>
                  </a:extLst>
                </a:gridCol>
                <a:gridCol w="411480">
                  <a:extLst>
                    <a:ext uri="{9D8B030D-6E8A-4147-A177-3AD203B41FA5}">
                      <a16:colId xmlns:a16="http://schemas.microsoft.com/office/drawing/2014/main" val="2138824672"/>
                    </a:ext>
                  </a:extLst>
                </a:gridCol>
                <a:gridCol w="411480">
                  <a:extLst>
                    <a:ext uri="{9D8B030D-6E8A-4147-A177-3AD203B41FA5}">
                      <a16:colId xmlns:a16="http://schemas.microsoft.com/office/drawing/2014/main" val="630147409"/>
                    </a:ext>
                  </a:extLst>
                </a:gridCol>
                <a:gridCol w="411480">
                  <a:extLst>
                    <a:ext uri="{9D8B030D-6E8A-4147-A177-3AD203B41FA5}">
                      <a16:colId xmlns:a16="http://schemas.microsoft.com/office/drawing/2014/main" val="1413680326"/>
                    </a:ext>
                  </a:extLst>
                </a:gridCol>
                <a:gridCol w="411480">
                  <a:extLst>
                    <a:ext uri="{9D8B030D-6E8A-4147-A177-3AD203B41FA5}">
                      <a16:colId xmlns:a16="http://schemas.microsoft.com/office/drawing/2014/main" val="6900218"/>
                    </a:ext>
                  </a:extLst>
                </a:gridCol>
                <a:gridCol w="411480">
                  <a:extLst>
                    <a:ext uri="{9D8B030D-6E8A-4147-A177-3AD203B41FA5}">
                      <a16:colId xmlns:a16="http://schemas.microsoft.com/office/drawing/2014/main" val="3994368254"/>
                    </a:ext>
                  </a:extLst>
                </a:gridCol>
                <a:gridCol w="411480">
                  <a:extLst>
                    <a:ext uri="{9D8B030D-6E8A-4147-A177-3AD203B41FA5}">
                      <a16:colId xmlns:a16="http://schemas.microsoft.com/office/drawing/2014/main" val="1229083790"/>
                    </a:ext>
                  </a:extLst>
                </a:gridCol>
                <a:gridCol w="411480">
                  <a:extLst>
                    <a:ext uri="{9D8B030D-6E8A-4147-A177-3AD203B41FA5}">
                      <a16:colId xmlns:a16="http://schemas.microsoft.com/office/drawing/2014/main" val="1400665646"/>
                    </a:ext>
                  </a:extLst>
                </a:gridCol>
                <a:gridCol w="411480">
                  <a:extLst>
                    <a:ext uri="{9D8B030D-6E8A-4147-A177-3AD203B41FA5}">
                      <a16:colId xmlns:a16="http://schemas.microsoft.com/office/drawing/2014/main" val="65560798"/>
                    </a:ext>
                  </a:extLst>
                </a:gridCol>
                <a:gridCol w="411480">
                  <a:extLst>
                    <a:ext uri="{9D8B030D-6E8A-4147-A177-3AD203B41FA5}">
                      <a16:colId xmlns:a16="http://schemas.microsoft.com/office/drawing/2014/main" val="4150186252"/>
                    </a:ext>
                  </a:extLst>
                </a:gridCol>
                <a:gridCol w="411480">
                  <a:extLst>
                    <a:ext uri="{9D8B030D-6E8A-4147-A177-3AD203B41FA5}">
                      <a16:colId xmlns:a16="http://schemas.microsoft.com/office/drawing/2014/main" val="18306825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23864146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Calibri"/>
                          <a:ea typeface="+mn-ea"/>
                          <a:cs typeface="+mn-cs"/>
                        </a:rPr>
                        <a:t>FRANCE 24 Español - 2024-04-10 20:21:40</a:t>
                      </a:r>
                      <a:r>
                        <a:rPr kumimoji="0" lang="es-ES" sz="1000" b="0" i="0" u="none" strike="noStrike" kern="1200" cap="none" spc="0" normalizeH="0" baseline="0" noProof="0">
                          <a:ln>
                            <a:noFill/>
                          </a:ln>
                          <a:solidFill>
                            <a:prstClr val="black"/>
                          </a:solidFill>
                          <a:effectLst/>
                          <a:uLnTx/>
                          <a:uFillTx/>
                          <a:latin typeface="Calibri"/>
                          <a:ea typeface="+mn-ea"/>
                          <a:cs typeface="+mn-cs"/>
                        </a:rPr>
                        <a:t>
 El 9 de abril, el presidente mexicano, Andrés Manuel López Obrador, reveló una parte del metraje proveniente de las cámaras de seguridad de la embajada en #Quito, en donde se puede observar cómo las fuerzas de seguridad ecuatorianas entran a la sede diplomática.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https://quintly-eu-image-storage.s3.amazonaws.com/9ab48ff92233509cf4ee3e11bcb08a2a/19bc182353fdd4633298a1b5005fea36.jpg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296715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536351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535505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958998165"/>
                  </a:ext>
                </a:extLst>
              </a:tr>
            </a:tbl>
          </a:graphicData>
        </a:graphic>
      </p:graphicFrame>
      <p:sp>
        <p:nvSpPr>
          <p:cNvPr id="4" name="Text Placeholder 3">
            <a:extLst>
              <a:ext uri="{FF2B5EF4-FFF2-40B4-BE49-F238E27FC236}">
                <a16:creationId xmlns:a16="http://schemas.microsoft.com/office/drawing/2014/main" id="{BF925684-022A-4FA6-8408-DCC498C8438E}"/>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5655768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DE4C8F-B46B-4385-86BC-90748001B478}"/>
              </a:ext>
            </a:extLst>
          </p:cNvPr>
          <p:cNvSpPr>
            <a:spLocks noGrp="1"/>
          </p:cNvSpPr>
          <p:nvPr>
            <p:ph type="title"/>
          </p:nvPr>
        </p:nvSpPr>
        <p:spPr/>
        <p:txBody>
          <a:bodyPr/>
          <a:lstStyle/>
          <a:p>
            <a:r>
              <a:rPr lang="en-US"/>
              <a:t>Facebook Videos Table | France 24 - 16 of 26</a:t>
            </a:r>
          </a:p>
        </p:txBody>
      </p:sp>
      <p:graphicFrame>
        <p:nvGraphicFramePr>
          <p:cNvPr id="5" name="Table Placeholder 4">
            <a:extLst>
              <a:ext uri="{FF2B5EF4-FFF2-40B4-BE49-F238E27FC236}">
                <a16:creationId xmlns:a16="http://schemas.microsoft.com/office/drawing/2014/main" id="{898417BB-79DA-433B-BD2C-34361C759B82}"/>
              </a:ext>
            </a:extLst>
          </p:cNvPr>
          <p:cNvGraphicFramePr>
            <a:graphicFrameLocks noGrp="1"/>
          </p:cNvGraphicFramePr>
          <p:nvPr>
            <p:ph type="tbl" sz="quarter" idx="13"/>
            <p:extLst>
              <p:ext uri="{D42A27DB-BD31-4B8C-83A1-F6EECF244321}">
                <p14:modId xmlns:p14="http://schemas.microsoft.com/office/powerpoint/2010/main" val="31781091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5">
                  <a:extLst>
                    <a:ext uri="{9D8B030D-6E8A-4147-A177-3AD203B41FA5}">
                      <a16:colId xmlns:a16="http://schemas.microsoft.com/office/drawing/2014/main" val="3383662415"/>
                    </a:ext>
                  </a:extLst>
                </a:gridCol>
                <a:gridCol w="1152145">
                  <a:extLst>
                    <a:ext uri="{9D8B030D-6E8A-4147-A177-3AD203B41FA5}">
                      <a16:colId xmlns:a16="http://schemas.microsoft.com/office/drawing/2014/main" val="1702318275"/>
                    </a:ext>
                  </a:extLst>
                </a:gridCol>
                <a:gridCol w="822961">
                  <a:extLst>
                    <a:ext uri="{9D8B030D-6E8A-4147-A177-3AD203B41FA5}">
                      <a16:colId xmlns:a16="http://schemas.microsoft.com/office/drawing/2014/main" val="1628383321"/>
                    </a:ext>
                  </a:extLst>
                </a:gridCol>
                <a:gridCol w="411480">
                  <a:extLst>
                    <a:ext uri="{9D8B030D-6E8A-4147-A177-3AD203B41FA5}">
                      <a16:colId xmlns:a16="http://schemas.microsoft.com/office/drawing/2014/main" val="523615822"/>
                    </a:ext>
                  </a:extLst>
                </a:gridCol>
                <a:gridCol w="411480">
                  <a:extLst>
                    <a:ext uri="{9D8B030D-6E8A-4147-A177-3AD203B41FA5}">
                      <a16:colId xmlns:a16="http://schemas.microsoft.com/office/drawing/2014/main" val="2263478579"/>
                    </a:ext>
                  </a:extLst>
                </a:gridCol>
                <a:gridCol w="411480">
                  <a:extLst>
                    <a:ext uri="{9D8B030D-6E8A-4147-A177-3AD203B41FA5}">
                      <a16:colId xmlns:a16="http://schemas.microsoft.com/office/drawing/2014/main" val="1303271621"/>
                    </a:ext>
                  </a:extLst>
                </a:gridCol>
                <a:gridCol w="411480">
                  <a:extLst>
                    <a:ext uri="{9D8B030D-6E8A-4147-A177-3AD203B41FA5}">
                      <a16:colId xmlns:a16="http://schemas.microsoft.com/office/drawing/2014/main" val="4256466824"/>
                    </a:ext>
                  </a:extLst>
                </a:gridCol>
                <a:gridCol w="411480">
                  <a:extLst>
                    <a:ext uri="{9D8B030D-6E8A-4147-A177-3AD203B41FA5}">
                      <a16:colId xmlns:a16="http://schemas.microsoft.com/office/drawing/2014/main" val="398931950"/>
                    </a:ext>
                  </a:extLst>
                </a:gridCol>
                <a:gridCol w="411480">
                  <a:extLst>
                    <a:ext uri="{9D8B030D-6E8A-4147-A177-3AD203B41FA5}">
                      <a16:colId xmlns:a16="http://schemas.microsoft.com/office/drawing/2014/main" val="1823075357"/>
                    </a:ext>
                  </a:extLst>
                </a:gridCol>
                <a:gridCol w="411480">
                  <a:extLst>
                    <a:ext uri="{9D8B030D-6E8A-4147-A177-3AD203B41FA5}">
                      <a16:colId xmlns:a16="http://schemas.microsoft.com/office/drawing/2014/main" val="1726498293"/>
                    </a:ext>
                  </a:extLst>
                </a:gridCol>
                <a:gridCol w="411480">
                  <a:extLst>
                    <a:ext uri="{9D8B030D-6E8A-4147-A177-3AD203B41FA5}">
                      <a16:colId xmlns:a16="http://schemas.microsoft.com/office/drawing/2014/main" val="2215701094"/>
                    </a:ext>
                  </a:extLst>
                </a:gridCol>
                <a:gridCol w="411480">
                  <a:extLst>
                    <a:ext uri="{9D8B030D-6E8A-4147-A177-3AD203B41FA5}">
                      <a16:colId xmlns:a16="http://schemas.microsoft.com/office/drawing/2014/main" val="3595998643"/>
                    </a:ext>
                  </a:extLst>
                </a:gridCol>
                <a:gridCol w="411480">
                  <a:extLst>
                    <a:ext uri="{9D8B030D-6E8A-4147-A177-3AD203B41FA5}">
                      <a16:colId xmlns:a16="http://schemas.microsoft.com/office/drawing/2014/main" val="1424603619"/>
                    </a:ext>
                  </a:extLst>
                </a:gridCol>
                <a:gridCol w="411480">
                  <a:extLst>
                    <a:ext uri="{9D8B030D-6E8A-4147-A177-3AD203B41FA5}">
                      <a16:colId xmlns:a16="http://schemas.microsoft.com/office/drawing/2014/main" val="381675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19415555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Calibri"/>
                          <a:ea typeface="+mn-ea"/>
                          <a:cs typeface="+mn-cs"/>
                        </a:rPr>
                        <a:t>FRANCE 24 Español - 2024-04-03 23:12:00</a:t>
                      </a:r>
                      <a:r>
                        <a:rPr kumimoji="0" lang="es-ES" sz="1000" b="0" i="0" u="none" strike="noStrike" kern="1200" cap="none" spc="0" normalizeH="0" baseline="0" noProof="0">
                          <a:ln>
                            <a:noFill/>
                          </a:ln>
                          <a:solidFill>
                            <a:prstClr val="black"/>
                          </a:solidFill>
                          <a:effectLst/>
                          <a:uLnTx/>
                          <a:uFillTx/>
                          <a:latin typeface="Calibri"/>
                          <a:ea typeface="+mn-ea"/>
                          <a:cs typeface="+mn-cs"/>
                        </a:rPr>
                        <a:t>
 #Taiwán fue sorprendido por un poderoso #terremoto que sacudió esa parte de la Tierra, a las 8:00 a.m. hora local, causando daños significativos y víctimas humanas. En el epicentro del caos está la capital, #Taipéi, donde tejas de los edificios más antiguos se desprendieron y las escuelas evacuaron a sus estudiantes, equipándolos con cascos de seguridad amarillos y protegiéndolos de la caída de escombros. ➡️ https://f24.my/AEbA.f</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https://quintly-eu-image-storage.s3.amazonaws.com/9ab48ff92233509cf4ee3e11bcb08a2a/123ddc1632909832692bc5fc294d469b.jpg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247034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520463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519991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969859847"/>
                  </a:ext>
                </a:extLst>
              </a:tr>
            </a:tbl>
          </a:graphicData>
        </a:graphic>
      </p:graphicFrame>
      <p:sp>
        <p:nvSpPr>
          <p:cNvPr id="4" name="Text Placeholder 3">
            <a:extLst>
              <a:ext uri="{FF2B5EF4-FFF2-40B4-BE49-F238E27FC236}">
                <a16:creationId xmlns:a16="http://schemas.microsoft.com/office/drawing/2014/main" id="{DB42805F-9C1E-4C48-ABA0-9A780159D3F9}"/>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1342625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457002-A14D-467D-8282-30AABAA3664A}"/>
              </a:ext>
            </a:extLst>
          </p:cNvPr>
          <p:cNvSpPr>
            <a:spLocks noGrp="1"/>
          </p:cNvSpPr>
          <p:nvPr>
            <p:ph type="title"/>
          </p:nvPr>
        </p:nvSpPr>
        <p:spPr/>
        <p:txBody>
          <a:bodyPr/>
          <a:lstStyle/>
          <a:p>
            <a:r>
              <a:rPr lang="en-US"/>
              <a:t>Facebook Videos Table | France 24 - 17 of 26</a:t>
            </a:r>
          </a:p>
        </p:txBody>
      </p:sp>
      <p:graphicFrame>
        <p:nvGraphicFramePr>
          <p:cNvPr id="5" name="Table Placeholder 4">
            <a:extLst>
              <a:ext uri="{FF2B5EF4-FFF2-40B4-BE49-F238E27FC236}">
                <a16:creationId xmlns:a16="http://schemas.microsoft.com/office/drawing/2014/main" id="{940AD7D7-E34A-43E6-B588-98B01505EE89}"/>
              </a:ext>
            </a:extLst>
          </p:cNvPr>
          <p:cNvGraphicFramePr>
            <a:graphicFrameLocks noGrp="1"/>
          </p:cNvGraphicFramePr>
          <p:nvPr>
            <p:ph type="tbl" sz="quarter" idx="13"/>
            <p:extLst>
              <p:ext uri="{D42A27DB-BD31-4B8C-83A1-F6EECF244321}">
                <p14:modId xmlns:p14="http://schemas.microsoft.com/office/powerpoint/2010/main" val="42501596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5">
                  <a:extLst>
                    <a:ext uri="{9D8B030D-6E8A-4147-A177-3AD203B41FA5}">
                      <a16:colId xmlns:a16="http://schemas.microsoft.com/office/drawing/2014/main" val="4020916122"/>
                    </a:ext>
                  </a:extLst>
                </a:gridCol>
                <a:gridCol w="1152145">
                  <a:extLst>
                    <a:ext uri="{9D8B030D-6E8A-4147-A177-3AD203B41FA5}">
                      <a16:colId xmlns:a16="http://schemas.microsoft.com/office/drawing/2014/main" val="355741953"/>
                    </a:ext>
                  </a:extLst>
                </a:gridCol>
                <a:gridCol w="822961">
                  <a:extLst>
                    <a:ext uri="{9D8B030D-6E8A-4147-A177-3AD203B41FA5}">
                      <a16:colId xmlns:a16="http://schemas.microsoft.com/office/drawing/2014/main" val="2659532288"/>
                    </a:ext>
                  </a:extLst>
                </a:gridCol>
                <a:gridCol w="411480">
                  <a:extLst>
                    <a:ext uri="{9D8B030D-6E8A-4147-A177-3AD203B41FA5}">
                      <a16:colId xmlns:a16="http://schemas.microsoft.com/office/drawing/2014/main" val="1092021471"/>
                    </a:ext>
                  </a:extLst>
                </a:gridCol>
                <a:gridCol w="411480">
                  <a:extLst>
                    <a:ext uri="{9D8B030D-6E8A-4147-A177-3AD203B41FA5}">
                      <a16:colId xmlns:a16="http://schemas.microsoft.com/office/drawing/2014/main" val="2402635536"/>
                    </a:ext>
                  </a:extLst>
                </a:gridCol>
                <a:gridCol w="411480">
                  <a:extLst>
                    <a:ext uri="{9D8B030D-6E8A-4147-A177-3AD203B41FA5}">
                      <a16:colId xmlns:a16="http://schemas.microsoft.com/office/drawing/2014/main" val="2758614181"/>
                    </a:ext>
                  </a:extLst>
                </a:gridCol>
                <a:gridCol w="411480">
                  <a:extLst>
                    <a:ext uri="{9D8B030D-6E8A-4147-A177-3AD203B41FA5}">
                      <a16:colId xmlns:a16="http://schemas.microsoft.com/office/drawing/2014/main" val="2014118865"/>
                    </a:ext>
                  </a:extLst>
                </a:gridCol>
                <a:gridCol w="411480">
                  <a:extLst>
                    <a:ext uri="{9D8B030D-6E8A-4147-A177-3AD203B41FA5}">
                      <a16:colId xmlns:a16="http://schemas.microsoft.com/office/drawing/2014/main" val="2764808879"/>
                    </a:ext>
                  </a:extLst>
                </a:gridCol>
                <a:gridCol w="411480">
                  <a:extLst>
                    <a:ext uri="{9D8B030D-6E8A-4147-A177-3AD203B41FA5}">
                      <a16:colId xmlns:a16="http://schemas.microsoft.com/office/drawing/2014/main" val="3967975271"/>
                    </a:ext>
                  </a:extLst>
                </a:gridCol>
                <a:gridCol w="411480">
                  <a:extLst>
                    <a:ext uri="{9D8B030D-6E8A-4147-A177-3AD203B41FA5}">
                      <a16:colId xmlns:a16="http://schemas.microsoft.com/office/drawing/2014/main" val="2304233562"/>
                    </a:ext>
                  </a:extLst>
                </a:gridCol>
                <a:gridCol w="411480">
                  <a:extLst>
                    <a:ext uri="{9D8B030D-6E8A-4147-A177-3AD203B41FA5}">
                      <a16:colId xmlns:a16="http://schemas.microsoft.com/office/drawing/2014/main" val="2937595781"/>
                    </a:ext>
                  </a:extLst>
                </a:gridCol>
                <a:gridCol w="411480">
                  <a:extLst>
                    <a:ext uri="{9D8B030D-6E8A-4147-A177-3AD203B41FA5}">
                      <a16:colId xmlns:a16="http://schemas.microsoft.com/office/drawing/2014/main" val="298853255"/>
                    </a:ext>
                  </a:extLst>
                </a:gridCol>
                <a:gridCol w="411480">
                  <a:extLst>
                    <a:ext uri="{9D8B030D-6E8A-4147-A177-3AD203B41FA5}">
                      <a16:colId xmlns:a16="http://schemas.microsoft.com/office/drawing/2014/main" val="3160376910"/>
                    </a:ext>
                  </a:extLst>
                </a:gridCol>
                <a:gridCol w="411480">
                  <a:extLst>
                    <a:ext uri="{9D8B030D-6E8A-4147-A177-3AD203B41FA5}">
                      <a16:colId xmlns:a16="http://schemas.microsoft.com/office/drawing/2014/main" val="36674707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35329460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FRANCE 24 - 2024-04-05 18:48:10</a:t>
                      </a:r>
                      <a:r>
                        <a:rPr kumimoji="0" lang="fr-FR" sz="1000" b="0" i="0" u="none" strike="noStrike" kern="1200" cap="none" spc="0" normalizeH="0" baseline="0" noProof="0">
                          <a:ln>
                            <a:noFill/>
                          </a:ln>
                          <a:solidFill>
                            <a:prstClr val="black"/>
                          </a:solidFill>
                          <a:effectLst/>
                          <a:uLnTx/>
                          <a:uFillTx/>
                          <a:latin typeface="Calibri"/>
                          <a:ea typeface="+mn-ea"/>
                          <a:cs typeface="+mn-cs"/>
                        </a:rPr>
                        <a:t>
 🇵🇸🇮🇱 "Les colons entrent dans nos maisons et les brûlent sous nos yeux". Notre grand reporter Roméo Langlois s'est rendu en #Cisjordanie, où les violences sont quotidiennes depuis le début de la guerre à #Gaza, il y a 6 mois.
Retrouvez son #REPORTERS en intégralité : https://f24.my/A03y.f</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https://quintly-eu-image-storage.s3.amazonaws.com/7a8ecec2219ec0e83c7a126702c8e778/b3d6fd6917b238ef227e377cbc290196.jpg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Reporters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327456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505052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139764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496535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773829500"/>
                  </a:ext>
                </a:extLst>
              </a:tr>
            </a:tbl>
          </a:graphicData>
        </a:graphic>
      </p:graphicFrame>
      <p:sp>
        <p:nvSpPr>
          <p:cNvPr id="4" name="Text Placeholder 3">
            <a:extLst>
              <a:ext uri="{FF2B5EF4-FFF2-40B4-BE49-F238E27FC236}">
                <a16:creationId xmlns:a16="http://schemas.microsoft.com/office/drawing/2014/main" id="{52E2CCBA-EB3D-4720-AD3B-2B72FF718576}"/>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338915105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41AC11-543C-491D-BF2F-3E785CB8D0BB}"/>
              </a:ext>
            </a:extLst>
          </p:cNvPr>
          <p:cNvSpPr>
            <a:spLocks noGrp="1"/>
          </p:cNvSpPr>
          <p:nvPr>
            <p:ph type="title"/>
          </p:nvPr>
        </p:nvSpPr>
        <p:spPr/>
        <p:txBody>
          <a:bodyPr/>
          <a:lstStyle/>
          <a:p>
            <a:r>
              <a:rPr lang="en-US"/>
              <a:t>Facebook Videos Table | France 24 - 18 of 26</a:t>
            </a:r>
          </a:p>
        </p:txBody>
      </p:sp>
      <p:graphicFrame>
        <p:nvGraphicFramePr>
          <p:cNvPr id="5" name="Table Placeholder 4">
            <a:extLst>
              <a:ext uri="{FF2B5EF4-FFF2-40B4-BE49-F238E27FC236}">
                <a16:creationId xmlns:a16="http://schemas.microsoft.com/office/drawing/2014/main" id="{80968D0E-4AF7-408D-A1B3-04921B455083}"/>
              </a:ext>
            </a:extLst>
          </p:cNvPr>
          <p:cNvGraphicFramePr>
            <a:graphicFrameLocks noGrp="1"/>
          </p:cNvGraphicFramePr>
          <p:nvPr>
            <p:ph type="tbl" sz="quarter" idx="13"/>
            <p:extLst>
              <p:ext uri="{D42A27DB-BD31-4B8C-83A1-F6EECF244321}">
                <p14:modId xmlns:p14="http://schemas.microsoft.com/office/powerpoint/2010/main" val="39216039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5">
                  <a:extLst>
                    <a:ext uri="{9D8B030D-6E8A-4147-A177-3AD203B41FA5}">
                      <a16:colId xmlns:a16="http://schemas.microsoft.com/office/drawing/2014/main" val="2091046004"/>
                    </a:ext>
                  </a:extLst>
                </a:gridCol>
                <a:gridCol w="1152145">
                  <a:extLst>
                    <a:ext uri="{9D8B030D-6E8A-4147-A177-3AD203B41FA5}">
                      <a16:colId xmlns:a16="http://schemas.microsoft.com/office/drawing/2014/main" val="3303238631"/>
                    </a:ext>
                  </a:extLst>
                </a:gridCol>
                <a:gridCol w="822961">
                  <a:extLst>
                    <a:ext uri="{9D8B030D-6E8A-4147-A177-3AD203B41FA5}">
                      <a16:colId xmlns:a16="http://schemas.microsoft.com/office/drawing/2014/main" val="4143834453"/>
                    </a:ext>
                  </a:extLst>
                </a:gridCol>
                <a:gridCol w="411480">
                  <a:extLst>
                    <a:ext uri="{9D8B030D-6E8A-4147-A177-3AD203B41FA5}">
                      <a16:colId xmlns:a16="http://schemas.microsoft.com/office/drawing/2014/main" val="2914848766"/>
                    </a:ext>
                  </a:extLst>
                </a:gridCol>
                <a:gridCol w="411480">
                  <a:extLst>
                    <a:ext uri="{9D8B030D-6E8A-4147-A177-3AD203B41FA5}">
                      <a16:colId xmlns:a16="http://schemas.microsoft.com/office/drawing/2014/main" val="777206676"/>
                    </a:ext>
                  </a:extLst>
                </a:gridCol>
                <a:gridCol w="411480">
                  <a:extLst>
                    <a:ext uri="{9D8B030D-6E8A-4147-A177-3AD203B41FA5}">
                      <a16:colId xmlns:a16="http://schemas.microsoft.com/office/drawing/2014/main" val="3936468242"/>
                    </a:ext>
                  </a:extLst>
                </a:gridCol>
                <a:gridCol w="411480">
                  <a:extLst>
                    <a:ext uri="{9D8B030D-6E8A-4147-A177-3AD203B41FA5}">
                      <a16:colId xmlns:a16="http://schemas.microsoft.com/office/drawing/2014/main" val="2404562983"/>
                    </a:ext>
                  </a:extLst>
                </a:gridCol>
                <a:gridCol w="411480">
                  <a:extLst>
                    <a:ext uri="{9D8B030D-6E8A-4147-A177-3AD203B41FA5}">
                      <a16:colId xmlns:a16="http://schemas.microsoft.com/office/drawing/2014/main" val="4157849292"/>
                    </a:ext>
                  </a:extLst>
                </a:gridCol>
                <a:gridCol w="411480">
                  <a:extLst>
                    <a:ext uri="{9D8B030D-6E8A-4147-A177-3AD203B41FA5}">
                      <a16:colId xmlns:a16="http://schemas.microsoft.com/office/drawing/2014/main" val="3240211985"/>
                    </a:ext>
                  </a:extLst>
                </a:gridCol>
                <a:gridCol w="411480">
                  <a:extLst>
                    <a:ext uri="{9D8B030D-6E8A-4147-A177-3AD203B41FA5}">
                      <a16:colId xmlns:a16="http://schemas.microsoft.com/office/drawing/2014/main" val="2848771506"/>
                    </a:ext>
                  </a:extLst>
                </a:gridCol>
                <a:gridCol w="411480">
                  <a:extLst>
                    <a:ext uri="{9D8B030D-6E8A-4147-A177-3AD203B41FA5}">
                      <a16:colId xmlns:a16="http://schemas.microsoft.com/office/drawing/2014/main" val="2890227874"/>
                    </a:ext>
                  </a:extLst>
                </a:gridCol>
                <a:gridCol w="411480">
                  <a:extLst>
                    <a:ext uri="{9D8B030D-6E8A-4147-A177-3AD203B41FA5}">
                      <a16:colId xmlns:a16="http://schemas.microsoft.com/office/drawing/2014/main" val="2068010682"/>
                    </a:ext>
                  </a:extLst>
                </a:gridCol>
                <a:gridCol w="411480">
                  <a:extLst>
                    <a:ext uri="{9D8B030D-6E8A-4147-A177-3AD203B41FA5}">
                      <a16:colId xmlns:a16="http://schemas.microsoft.com/office/drawing/2014/main" val="4206391974"/>
                    </a:ext>
                  </a:extLst>
                </a:gridCol>
                <a:gridCol w="411480">
                  <a:extLst>
                    <a:ext uri="{9D8B030D-6E8A-4147-A177-3AD203B41FA5}">
                      <a16:colId xmlns:a16="http://schemas.microsoft.com/office/drawing/2014/main" val="9301480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13923308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Calibri"/>
                          <a:ea typeface="+mn-ea"/>
                          <a:cs typeface="Arial" panose="020B0604020202020204" pitchFamily="34" charset="0"/>
                        </a:rPr>
                        <a:t>فرانس 24 / </a:t>
                      </a:r>
                      <a:r>
                        <a:rPr kumimoji="0" lang="en-US" sz="1000" b="1" i="0" u="none" strike="noStrike" kern="1200" cap="none" spc="0" normalizeH="0" baseline="0" noProof="0">
                          <a:ln>
                            <a:noFill/>
                          </a:ln>
                          <a:solidFill>
                            <a:prstClr val="black"/>
                          </a:solidFill>
                          <a:effectLst/>
                          <a:uLnTx/>
                          <a:uFillTx/>
                          <a:latin typeface="Calibri"/>
                          <a:ea typeface="+mn-ea"/>
                          <a:cs typeface="+mn-cs"/>
                        </a:rPr>
                        <a:t>FRANCE 24 Arabic - 2024-04-29 14:38:34</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رفض اتحاد العاصمة الجزائري حامل اللقب خوض مباراته مع مضيفه نهضة بركان المغربي مساء الأحد في إياب الدور نصف النهائي لمسابقة كأس الاتحاد الأفريقي لكرة القدم بسبب أزمة "القمصان والخريطة"، ليقرر الاتحاد الأفريقي لكرة القدم في الأخير إلغاء المواجهة.</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https://quintly-eu-image-storage.s3.amazonaws.com/1d30f5314177cd5c7f53c13c27c01236/c77b24033ab8da7ca3a72f9661036705.jpg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231509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449924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84992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449688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4202216065"/>
                  </a:ext>
                </a:extLst>
              </a:tr>
            </a:tbl>
          </a:graphicData>
        </a:graphic>
      </p:graphicFrame>
      <p:sp>
        <p:nvSpPr>
          <p:cNvPr id="4" name="Text Placeholder 3">
            <a:extLst>
              <a:ext uri="{FF2B5EF4-FFF2-40B4-BE49-F238E27FC236}">
                <a16:creationId xmlns:a16="http://schemas.microsoft.com/office/drawing/2014/main" id="{1BB2D850-C9E6-4063-A446-E12CBE7BE088}"/>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19528495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C28BF3-4D51-4EF3-BBCE-DD29ED516007}"/>
              </a:ext>
            </a:extLst>
          </p:cNvPr>
          <p:cNvSpPr>
            <a:spLocks noGrp="1"/>
          </p:cNvSpPr>
          <p:nvPr>
            <p:ph type="title"/>
          </p:nvPr>
        </p:nvSpPr>
        <p:spPr/>
        <p:txBody>
          <a:bodyPr/>
          <a:lstStyle/>
          <a:p>
            <a:r>
              <a:rPr lang="en-US"/>
              <a:t>Facebook Videos Table | France 24 - 19 of 26</a:t>
            </a:r>
          </a:p>
        </p:txBody>
      </p:sp>
      <p:graphicFrame>
        <p:nvGraphicFramePr>
          <p:cNvPr id="5" name="Table Placeholder 4">
            <a:extLst>
              <a:ext uri="{FF2B5EF4-FFF2-40B4-BE49-F238E27FC236}">
                <a16:creationId xmlns:a16="http://schemas.microsoft.com/office/drawing/2014/main" id="{E9A9DF0D-5BB7-4536-B0C2-2F704AE09D71}"/>
              </a:ext>
            </a:extLst>
          </p:cNvPr>
          <p:cNvGraphicFramePr>
            <a:graphicFrameLocks noGrp="1"/>
          </p:cNvGraphicFramePr>
          <p:nvPr>
            <p:ph type="tbl" sz="quarter" idx="13"/>
            <p:extLst>
              <p:ext uri="{D42A27DB-BD31-4B8C-83A1-F6EECF244321}">
                <p14:modId xmlns:p14="http://schemas.microsoft.com/office/powerpoint/2010/main" val="23661916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5">
                  <a:extLst>
                    <a:ext uri="{9D8B030D-6E8A-4147-A177-3AD203B41FA5}">
                      <a16:colId xmlns:a16="http://schemas.microsoft.com/office/drawing/2014/main" val="1941801080"/>
                    </a:ext>
                  </a:extLst>
                </a:gridCol>
                <a:gridCol w="1152145">
                  <a:extLst>
                    <a:ext uri="{9D8B030D-6E8A-4147-A177-3AD203B41FA5}">
                      <a16:colId xmlns:a16="http://schemas.microsoft.com/office/drawing/2014/main" val="2420942440"/>
                    </a:ext>
                  </a:extLst>
                </a:gridCol>
                <a:gridCol w="822961">
                  <a:extLst>
                    <a:ext uri="{9D8B030D-6E8A-4147-A177-3AD203B41FA5}">
                      <a16:colId xmlns:a16="http://schemas.microsoft.com/office/drawing/2014/main" val="595522976"/>
                    </a:ext>
                  </a:extLst>
                </a:gridCol>
                <a:gridCol w="411480">
                  <a:extLst>
                    <a:ext uri="{9D8B030D-6E8A-4147-A177-3AD203B41FA5}">
                      <a16:colId xmlns:a16="http://schemas.microsoft.com/office/drawing/2014/main" val="666482373"/>
                    </a:ext>
                  </a:extLst>
                </a:gridCol>
                <a:gridCol w="411480">
                  <a:extLst>
                    <a:ext uri="{9D8B030D-6E8A-4147-A177-3AD203B41FA5}">
                      <a16:colId xmlns:a16="http://schemas.microsoft.com/office/drawing/2014/main" val="2601103083"/>
                    </a:ext>
                  </a:extLst>
                </a:gridCol>
                <a:gridCol w="411480">
                  <a:extLst>
                    <a:ext uri="{9D8B030D-6E8A-4147-A177-3AD203B41FA5}">
                      <a16:colId xmlns:a16="http://schemas.microsoft.com/office/drawing/2014/main" val="668495115"/>
                    </a:ext>
                  </a:extLst>
                </a:gridCol>
                <a:gridCol w="411480">
                  <a:extLst>
                    <a:ext uri="{9D8B030D-6E8A-4147-A177-3AD203B41FA5}">
                      <a16:colId xmlns:a16="http://schemas.microsoft.com/office/drawing/2014/main" val="716535293"/>
                    </a:ext>
                  </a:extLst>
                </a:gridCol>
                <a:gridCol w="411480">
                  <a:extLst>
                    <a:ext uri="{9D8B030D-6E8A-4147-A177-3AD203B41FA5}">
                      <a16:colId xmlns:a16="http://schemas.microsoft.com/office/drawing/2014/main" val="1623619653"/>
                    </a:ext>
                  </a:extLst>
                </a:gridCol>
                <a:gridCol w="411480">
                  <a:extLst>
                    <a:ext uri="{9D8B030D-6E8A-4147-A177-3AD203B41FA5}">
                      <a16:colId xmlns:a16="http://schemas.microsoft.com/office/drawing/2014/main" val="2840367798"/>
                    </a:ext>
                  </a:extLst>
                </a:gridCol>
                <a:gridCol w="411480">
                  <a:extLst>
                    <a:ext uri="{9D8B030D-6E8A-4147-A177-3AD203B41FA5}">
                      <a16:colId xmlns:a16="http://schemas.microsoft.com/office/drawing/2014/main" val="2316873519"/>
                    </a:ext>
                  </a:extLst>
                </a:gridCol>
                <a:gridCol w="411480">
                  <a:extLst>
                    <a:ext uri="{9D8B030D-6E8A-4147-A177-3AD203B41FA5}">
                      <a16:colId xmlns:a16="http://schemas.microsoft.com/office/drawing/2014/main" val="2261209728"/>
                    </a:ext>
                  </a:extLst>
                </a:gridCol>
                <a:gridCol w="411480">
                  <a:extLst>
                    <a:ext uri="{9D8B030D-6E8A-4147-A177-3AD203B41FA5}">
                      <a16:colId xmlns:a16="http://schemas.microsoft.com/office/drawing/2014/main" val="2515418169"/>
                    </a:ext>
                  </a:extLst>
                </a:gridCol>
                <a:gridCol w="411480">
                  <a:extLst>
                    <a:ext uri="{9D8B030D-6E8A-4147-A177-3AD203B41FA5}">
                      <a16:colId xmlns:a16="http://schemas.microsoft.com/office/drawing/2014/main" val="801958047"/>
                    </a:ext>
                  </a:extLst>
                </a:gridCol>
                <a:gridCol w="411480">
                  <a:extLst>
                    <a:ext uri="{9D8B030D-6E8A-4147-A177-3AD203B41FA5}">
                      <a16:colId xmlns:a16="http://schemas.microsoft.com/office/drawing/2014/main" val="930005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15922980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FRANCE 24 - 2024-04-03 14:10:01</a:t>
                      </a:r>
                      <a:r>
                        <a:rPr kumimoji="0" lang="fr-FR" sz="1000" b="0" i="0" u="none" strike="noStrike" kern="1200" cap="none" spc="0" normalizeH="0" baseline="0" noProof="0">
                          <a:ln>
                            <a:noFill/>
                          </a:ln>
                          <a:solidFill>
                            <a:prstClr val="black"/>
                          </a:solidFill>
                          <a:effectLst/>
                          <a:uLnTx/>
                          <a:uFillTx/>
                          <a:latin typeface="Calibri"/>
                          <a:ea typeface="+mn-ea"/>
                          <a:cs typeface="+mn-cs"/>
                        </a:rPr>
                        <a:t>
 L'IRM le plus puissant du monde a livré, près de Paris, ses premières images du cerveau humain. Quelles avancées va permettre cet appareil ? Explications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https://quintly-eu-image-storage.s3.amazonaws.com/7a8ecec2219ec0e83c7a126702c8e778/8104729f1fb4340f05dba15c101cf75e.jpg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156647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382120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369277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4048104647"/>
                  </a:ext>
                </a:extLst>
              </a:tr>
            </a:tbl>
          </a:graphicData>
        </a:graphic>
      </p:graphicFrame>
      <p:sp>
        <p:nvSpPr>
          <p:cNvPr id="4" name="Text Placeholder 3">
            <a:extLst>
              <a:ext uri="{FF2B5EF4-FFF2-40B4-BE49-F238E27FC236}">
                <a16:creationId xmlns:a16="http://schemas.microsoft.com/office/drawing/2014/main" id="{CC2565DD-CEE9-45D1-BA94-A53FDDC6DE9C}"/>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35904117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4F7867-D0C1-4180-901D-A14F919AA76E}"/>
              </a:ext>
            </a:extLst>
          </p:cNvPr>
          <p:cNvSpPr>
            <a:spLocks noGrp="1"/>
          </p:cNvSpPr>
          <p:nvPr>
            <p:ph type="title"/>
          </p:nvPr>
        </p:nvSpPr>
        <p:spPr/>
        <p:txBody>
          <a:bodyPr/>
          <a:lstStyle/>
          <a:p>
            <a:r>
              <a:rPr lang="en-US"/>
              <a:t>Facebook Videos Table | France 24 - 20 of 26</a:t>
            </a:r>
          </a:p>
        </p:txBody>
      </p:sp>
      <p:graphicFrame>
        <p:nvGraphicFramePr>
          <p:cNvPr id="5" name="Table Placeholder 4">
            <a:extLst>
              <a:ext uri="{FF2B5EF4-FFF2-40B4-BE49-F238E27FC236}">
                <a16:creationId xmlns:a16="http://schemas.microsoft.com/office/drawing/2014/main" id="{1836835F-9B90-4552-94AE-88BABF485695}"/>
              </a:ext>
            </a:extLst>
          </p:cNvPr>
          <p:cNvGraphicFramePr>
            <a:graphicFrameLocks noGrp="1"/>
          </p:cNvGraphicFramePr>
          <p:nvPr>
            <p:ph type="tbl" sz="quarter" idx="13"/>
            <p:extLst>
              <p:ext uri="{D42A27DB-BD31-4B8C-83A1-F6EECF244321}">
                <p14:modId xmlns:p14="http://schemas.microsoft.com/office/powerpoint/2010/main" val="40945083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5">
                  <a:extLst>
                    <a:ext uri="{9D8B030D-6E8A-4147-A177-3AD203B41FA5}">
                      <a16:colId xmlns:a16="http://schemas.microsoft.com/office/drawing/2014/main" val="2385216323"/>
                    </a:ext>
                  </a:extLst>
                </a:gridCol>
                <a:gridCol w="1152145">
                  <a:extLst>
                    <a:ext uri="{9D8B030D-6E8A-4147-A177-3AD203B41FA5}">
                      <a16:colId xmlns:a16="http://schemas.microsoft.com/office/drawing/2014/main" val="256574360"/>
                    </a:ext>
                  </a:extLst>
                </a:gridCol>
                <a:gridCol w="822961">
                  <a:extLst>
                    <a:ext uri="{9D8B030D-6E8A-4147-A177-3AD203B41FA5}">
                      <a16:colId xmlns:a16="http://schemas.microsoft.com/office/drawing/2014/main" val="2294629164"/>
                    </a:ext>
                  </a:extLst>
                </a:gridCol>
                <a:gridCol w="411480">
                  <a:extLst>
                    <a:ext uri="{9D8B030D-6E8A-4147-A177-3AD203B41FA5}">
                      <a16:colId xmlns:a16="http://schemas.microsoft.com/office/drawing/2014/main" val="3085484053"/>
                    </a:ext>
                  </a:extLst>
                </a:gridCol>
                <a:gridCol w="411480">
                  <a:extLst>
                    <a:ext uri="{9D8B030D-6E8A-4147-A177-3AD203B41FA5}">
                      <a16:colId xmlns:a16="http://schemas.microsoft.com/office/drawing/2014/main" val="99386354"/>
                    </a:ext>
                  </a:extLst>
                </a:gridCol>
                <a:gridCol w="411480">
                  <a:extLst>
                    <a:ext uri="{9D8B030D-6E8A-4147-A177-3AD203B41FA5}">
                      <a16:colId xmlns:a16="http://schemas.microsoft.com/office/drawing/2014/main" val="1117683120"/>
                    </a:ext>
                  </a:extLst>
                </a:gridCol>
                <a:gridCol w="411480">
                  <a:extLst>
                    <a:ext uri="{9D8B030D-6E8A-4147-A177-3AD203B41FA5}">
                      <a16:colId xmlns:a16="http://schemas.microsoft.com/office/drawing/2014/main" val="486324481"/>
                    </a:ext>
                  </a:extLst>
                </a:gridCol>
                <a:gridCol w="411480">
                  <a:extLst>
                    <a:ext uri="{9D8B030D-6E8A-4147-A177-3AD203B41FA5}">
                      <a16:colId xmlns:a16="http://schemas.microsoft.com/office/drawing/2014/main" val="633505626"/>
                    </a:ext>
                  </a:extLst>
                </a:gridCol>
                <a:gridCol w="411480">
                  <a:extLst>
                    <a:ext uri="{9D8B030D-6E8A-4147-A177-3AD203B41FA5}">
                      <a16:colId xmlns:a16="http://schemas.microsoft.com/office/drawing/2014/main" val="2792544150"/>
                    </a:ext>
                  </a:extLst>
                </a:gridCol>
                <a:gridCol w="411480">
                  <a:extLst>
                    <a:ext uri="{9D8B030D-6E8A-4147-A177-3AD203B41FA5}">
                      <a16:colId xmlns:a16="http://schemas.microsoft.com/office/drawing/2014/main" val="2981255326"/>
                    </a:ext>
                  </a:extLst>
                </a:gridCol>
                <a:gridCol w="411480">
                  <a:extLst>
                    <a:ext uri="{9D8B030D-6E8A-4147-A177-3AD203B41FA5}">
                      <a16:colId xmlns:a16="http://schemas.microsoft.com/office/drawing/2014/main" val="3479537712"/>
                    </a:ext>
                  </a:extLst>
                </a:gridCol>
                <a:gridCol w="411480">
                  <a:extLst>
                    <a:ext uri="{9D8B030D-6E8A-4147-A177-3AD203B41FA5}">
                      <a16:colId xmlns:a16="http://schemas.microsoft.com/office/drawing/2014/main" val="2241990096"/>
                    </a:ext>
                  </a:extLst>
                </a:gridCol>
                <a:gridCol w="411480">
                  <a:extLst>
                    <a:ext uri="{9D8B030D-6E8A-4147-A177-3AD203B41FA5}">
                      <a16:colId xmlns:a16="http://schemas.microsoft.com/office/drawing/2014/main" val="485279765"/>
                    </a:ext>
                  </a:extLst>
                </a:gridCol>
                <a:gridCol w="411480">
                  <a:extLst>
                    <a:ext uri="{9D8B030D-6E8A-4147-A177-3AD203B41FA5}">
                      <a16:colId xmlns:a16="http://schemas.microsoft.com/office/drawing/2014/main" val="30794476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35270620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Calibri"/>
                          <a:ea typeface="+mn-ea"/>
                          <a:cs typeface="+mn-cs"/>
                        </a:rPr>
                        <a:t>FRANCE 24 Español - 2024-04-28 17:34:42</a:t>
                      </a:r>
                      <a:r>
                        <a:rPr kumimoji="0" lang="es-ES" sz="1000" b="0" i="0" u="none" strike="noStrike" kern="1200" cap="none" spc="0" normalizeH="0" baseline="0" noProof="0">
                          <a:ln>
                            <a:noFill/>
                          </a:ln>
                          <a:solidFill>
                            <a:prstClr val="black"/>
                          </a:solidFill>
                          <a:effectLst/>
                          <a:uLnTx/>
                          <a:uFillTx/>
                          <a:latin typeface="Calibri"/>
                          <a:ea typeface="+mn-ea"/>
                          <a:cs typeface="+mn-cs"/>
                        </a:rPr>
                        <a:t>
 🇪🇸 Al menos 500.000 #inmigrantes se encuentran en #España en situación administrativa irregular. Una situación que los invisibiliza y los deja fuera del acceso a derechos fundamentales, al tiempo que encaran obstáculos para trabajar en un país con dificultades por encontrar empleados en sectores de baja demanda entre los nacionales. Una posible regularización masiva, cuya entrada en trámite en el Legislativo fue recientemente aprobada, puede ser su solución. Sin embargo, aún falta un proceso en el Parlamento que puede tomar meses o hasta un año. ➡️ https://f24.my/AHtt.f</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https://quintly-eu-image-storage.s3.amazonaws.com/9ab48ff92233509cf4ee3e11bcb08a2a/3630c05e3d7b7e9dd349eaeff600d46d.jpg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159714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375427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374968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492555181"/>
                  </a:ext>
                </a:extLst>
              </a:tr>
            </a:tbl>
          </a:graphicData>
        </a:graphic>
      </p:graphicFrame>
      <p:sp>
        <p:nvSpPr>
          <p:cNvPr id="4" name="Text Placeholder 3">
            <a:extLst>
              <a:ext uri="{FF2B5EF4-FFF2-40B4-BE49-F238E27FC236}">
                <a16:creationId xmlns:a16="http://schemas.microsoft.com/office/drawing/2014/main" id="{2C3019B3-73C4-4C3F-8911-04AF35DB97EF}"/>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19045826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383D1E-BC15-485F-B4CA-899E3762DDE1}"/>
              </a:ext>
            </a:extLst>
          </p:cNvPr>
          <p:cNvSpPr>
            <a:spLocks noGrp="1"/>
          </p:cNvSpPr>
          <p:nvPr>
            <p:ph type="title"/>
          </p:nvPr>
        </p:nvSpPr>
        <p:spPr/>
        <p:txBody>
          <a:bodyPr/>
          <a:lstStyle/>
          <a:p>
            <a:r>
              <a:rPr lang="en-US"/>
              <a:t>Facebook Videos Table | France 24 - 21 of 26</a:t>
            </a:r>
          </a:p>
        </p:txBody>
      </p:sp>
      <p:graphicFrame>
        <p:nvGraphicFramePr>
          <p:cNvPr id="5" name="Table Placeholder 4">
            <a:extLst>
              <a:ext uri="{FF2B5EF4-FFF2-40B4-BE49-F238E27FC236}">
                <a16:creationId xmlns:a16="http://schemas.microsoft.com/office/drawing/2014/main" id="{1F21C4D3-2EB8-43CA-AC2B-C85A3CDC18C0}"/>
              </a:ext>
            </a:extLst>
          </p:cNvPr>
          <p:cNvGraphicFramePr>
            <a:graphicFrameLocks noGrp="1"/>
          </p:cNvGraphicFramePr>
          <p:nvPr>
            <p:ph type="tbl" sz="quarter" idx="13"/>
            <p:extLst>
              <p:ext uri="{D42A27DB-BD31-4B8C-83A1-F6EECF244321}">
                <p14:modId xmlns:p14="http://schemas.microsoft.com/office/powerpoint/2010/main" val="41329601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5">
                  <a:extLst>
                    <a:ext uri="{9D8B030D-6E8A-4147-A177-3AD203B41FA5}">
                      <a16:colId xmlns:a16="http://schemas.microsoft.com/office/drawing/2014/main" val="377879740"/>
                    </a:ext>
                  </a:extLst>
                </a:gridCol>
                <a:gridCol w="1152145">
                  <a:extLst>
                    <a:ext uri="{9D8B030D-6E8A-4147-A177-3AD203B41FA5}">
                      <a16:colId xmlns:a16="http://schemas.microsoft.com/office/drawing/2014/main" val="3793205903"/>
                    </a:ext>
                  </a:extLst>
                </a:gridCol>
                <a:gridCol w="822961">
                  <a:extLst>
                    <a:ext uri="{9D8B030D-6E8A-4147-A177-3AD203B41FA5}">
                      <a16:colId xmlns:a16="http://schemas.microsoft.com/office/drawing/2014/main" val="2107167331"/>
                    </a:ext>
                  </a:extLst>
                </a:gridCol>
                <a:gridCol w="411480">
                  <a:extLst>
                    <a:ext uri="{9D8B030D-6E8A-4147-A177-3AD203B41FA5}">
                      <a16:colId xmlns:a16="http://schemas.microsoft.com/office/drawing/2014/main" val="53845680"/>
                    </a:ext>
                  </a:extLst>
                </a:gridCol>
                <a:gridCol w="411480">
                  <a:extLst>
                    <a:ext uri="{9D8B030D-6E8A-4147-A177-3AD203B41FA5}">
                      <a16:colId xmlns:a16="http://schemas.microsoft.com/office/drawing/2014/main" val="1239954899"/>
                    </a:ext>
                  </a:extLst>
                </a:gridCol>
                <a:gridCol w="411480">
                  <a:extLst>
                    <a:ext uri="{9D8B030D-6E8A-4147-A177-3AD203B41FA5}">
                      <a16:colId xmlns:a16="http://schemas.microsoft.com/office/drawing/2014/main" val="3465024102"/>
                    </a:ext>
                  </a:extLst>
                </a:gridCol>
                <a:gridCol w="411480">
                  <a:extLst>
                    <a:ext uri="{9D8B030D-6E8A-4147-A177-3AD203B41FA5}">
                      <a16:colId xmlns:a16="http://schemas.microsoft.com/office/drawing/2014/main" val="3791873502"/>
                    </a:ext>
                  </a:extLst>
                </a:gridCol>
                <a:gridCol w="411480">
                  <a:extLst>
                    <a:ext uri="{9D8B030D-6E8A-4147-A177-3AD203B41FA5}">
                      <a16:colId xmlns:a16="http://schemas.microsoft.com/office/drawing/2014/main" val="256952780"/>
                    </a:ext>
                  </a:extLst>
                </a:gridCol>
                <a:gridCol w="411480">
                  <a:extLst>
                    <a:ext uri="{9D8B030D-6E8A-4147-A177-3AD203B41FA5}">
                      <a16:colId xmlns:a16="http://schemas.microsoft.com/office/drawing/2014/main" val="1384385064"/>
                    </a:ext>
                  </a:extLst>
                </a:gridCol>
                <a:gridCol w="411480">
                  <a:extLst>
                    <a:ext uri="{9D8B030D-6E8A-4147-A177-3AD203B41FA5}">
                      <a16:colId xmlns:a16="http://schemas.microsoft.com/office/drawing/2014/main" val="757418300"/>
                    </a:ext>
                  </a:extLst>
                </a:gridCol>
                <a:gridCol w="411480">
                  <a:extLst>
                    <a:ext uri="{9D8B030D-6E8A-4147-A177-3AD203B41FA5}">
                      <a16:colId xmlns:a16="http://schemas.microsoft.com/office/drawing/2014/main" val="1330222872"/>
                    </a:ext>
                  </a:extLst>
                </a:gridCol>
                <a:gridCol w="411480">
                  <a:extLst>
                    <a:ext uri="{9D8B030D-6E8A-4147-A177-3AD203B41FA5}">
                      <a16:colId xmlns:a16="http://schemas.microsoft.com/office/drawing/2014/main" val="814063855"/>
                    </a:ext>
                  </a:extLst>
                </a:gridCol>
                <a:gridCol w="411480">
                  <a:extLst>
                    <a:ext uri="{9D8B030D-6E8A-4147-A177-3AD203B41FA5}">
                      <a16:colId xmlns:a16="http://schemas.microsoft.com/office/drawing/2014/main" val="516015711"/>
                    </a:ext>
                  </a:extLst>
                </a:gridCol>
                <a:gridCol w="411480">
                  <a:extLst>
                    <a:ext uri="{9D8B030D-6E8A-4147-A177-3AD203B41FA5}">
                      <a16:colId xmlns:a16="http://schemas.microsoft.com/office/drawing/2014/main" val="4262495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18036367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Calibri"/>
                          <a:ea typeface="+mn-ea"/>
                          <a:cs typeface="+mn-cs"/>
                        </a:rPr>
                        <a:t>FRANCE 24 Español - 2024-04-02 03:18:40</a:t>
                      </a:r>
                      <a:r>
                        <a:rPr kumimoji="0" lang="es-ES" sz="1000" b="0" i="0" u="none" strike="noStrike" kern="1200" cap="none" spc="0" normalizeH="0" baseline="0" noProof="0">
                          <a:ln>
                            <a:noFill/>
                          </a:ln>
                          <a:solidFill>
                            <a:prstClr val="black"/>
                          </a:solidFill>
                          <a:effectLst/>
                          <a:uLnTx/>
                          <a:uFillTx/>
                          <a:latin typeface="Calibri"/>
                          <a:ea typeface="+mn-ea"/>
                          <a:cs typeface="+mn-cs"/>
                        </a:rPr>
                        <a:t>
 🇮🇱 El domingo 31 de marzo, decenas de miles de personas tomaron las calles en #Jerusalén urgiendo un llamado a elecciones anticipadas en #Israel y a que el Gobierno haga todo lo necesario para la liberación de los rehenes, incluido un cese al fuego.</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https://quintly-eu-image-storage.s3.amazonaws.com/9ab48ff92233509cf4ee3e11bcb08a2a/0d15cc57f9f5fbde825e05bd1ca17bff.jpg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140441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359434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39734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358142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332654243"/>
                  </a:ext>
                </a:extLst>
              </a:tr>
            </a:tbl>
          </a:graphicData>
        </a:graphic>
      </p:graphicFrame>
      <p:sp>
        <p:nvSpPr>
          <p:cNvPr id="4" name="Text Placeholder 3">
            <a:extLst>
              <a:ext uri="{FF2B5EF4-FFF2-40B4-BE49-F238E27FC236}">
                <a16:creationId xmlns:a16="http://schemas.microsoft.com/office/drawing/2014/main" id="{D697F669-D3EC-4561-BA7D-2A629D693D49}"/>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30237224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4C37C9-2BBC-49FA-BCDC-73827F455C4E}"/>
              </a:ext>
            </a:extLst>
          </p:cNvPr>
          <p:cNvSpPr>
            <a:spLocks noGrp="1"/>
          </p:cNvSpPr>
          <p:nvPr>
            <p:ph type="title"/>
          </p:nvPr>
        </p:nvSpPr>
        <p:spPr/>
        <p:txBody>
          <a:bodyPr/>
          <a:lstStyle/>
          <a:p>
            <a:r>
              <a:rPr lang="en-US"/>
              <a:t>Facebook Videos Table | France 24 - 22 of 26</a:t>
            </a:r>
          </a:p>
        </p:txBody>
      </p:sp>
      <p:graphicFrame>
        <p:nvGraphicFramePr>
          <p:cNvPr id="5" name="Table Placeholder 4">
            <a:extLst>
              <a:ext uri="{FF2B5EF4-FFF2-40B4-BE49-F238E27FC236}">
                <a16:creationId xmlns:a16="http://schemas.microsoft.com/office/drawing/2014/main" id="{1A2AC1A8-E48A-40BE-BF55-6A8A2B84BAAE}"/>
              </a:ext>
            </a:extLst>
          </p:cNvPr>
          <p:cNvGraphicFramePr>
            <a:graphicFrameLocks noGrp="1"/>
          </p:cNvGraphicFramePr>
          <p:nvPr>
            <p:ph type="tbl" sz="quarter" idx="13"/>
            <p:extLst>
              <p:ext uri="{D42A27DB-BD31-4B8C-83A1-F6EECF244321}">
                <p14:modId xmlns:p14="http://schemas.microsoft.com/office/powerpoint/2010/main" val="40431612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5">
                  <a:extLst>
                    <a:ext uri="{9D8B030D-6E8A-4147-A177-3AD203B41FA5}">
                      <a16:colId xmlns:a16="http://schemas.microsoft.com/office/drawing/2014/main" val="3223252478"/>
                    </a:ext>
                  </a:extLst>
                </a:gridCol>
                <a:gridCol w="1152145">
                  <a:extLst>
                    <a:ext uri="{9D8B030D-6E8A-4147-A177-3AD203B41FA5}">
                      <a16:colId xmlns:a16="http://schemas.microsoft.com/office/drawing/2014/main" val="1118433960"/>
                    </a:ext>
                  </a:extLst>
                </a:gridCol>
                <a:gridCol w="822961">
                  <a:extLst>
                    <a:ext uri="{9D8B030D-6E8A-4147-A177-3AD203B41FA5}">
                      <a16:colId xmlns:a16="http://schemas.microsoft.com/office/drawing/2014/main" val="297303693"/>
                    </a:ext>
                  </a:extLst>
                </a:gridCol>
                <a:gridCol w="411480">
                  <a:extLst>
                    <a:ext uri="{9D8B030D-6E8A-4147-A177-3AD203B41FA5}">
                      <a16:colId xmlns:a16="http://schemas.microsoft.com/office/drawing/2014/main" val="1178791494"/>
                    </a:ext>
                  </a:extLst>
                </a:gridCol>
                <a:gridCol w="411480">
                  <a:extLst>
                    <a:ext uri="{9D8B030D-6E8A-4147-A177-3AD203B41FA5}">
                      <a16:colId xmlns:a16="http://schemas.microsoft.com/office/drawing/2014/main" val="281782560"/>
                    </a:ext>
                  </a:extLst>
                </a:gridCol>
                <a:gridCol w="411480">
                  <a:extLst>
                    <a:ext uri="{9D8B030D-6E8A-4147-A177-3AD203B41FA5}">
                      <a16:colId xmlns:a16="http://schemas.microsoft.com/office/drawing/2014/main" val="4034269708"/>
                    </a:ext>
                  </a:extLst>
                </a:gridCol>
                <a:gridCol w="411480">
                  <a:extLst>
                    <a:ext uri="{9D8B030D-6E8A-4147-A177-3AD203B41FA5}">
                      <a16:colId xmlns:a16="http://schemas.microsoft.com/office/drawing/2014/main" val="1492835703"/>
                    </a:ext>
                  </a:extLst>
                </a:gridCol>
                <a:gridCol w="411480">
                  <a:extLst>
                    <a:ext uri="{9D8B030D-6E8A-4147-A177-3AD203B41FA5}">
                      <a16:colId xmlns:a16="http://schemas.microsoft.com/office/drawing/2014/main" val="2474970354"/>
                    </a:ext>
                  </a:extLst>
                </a:gridCol>
                <a:gridCol w="411480">
                  <a:extLst>
                    <a:ext uri="{9D8B030D-6E8A-4147-A177-3AD203B41FA5}">
                      <a16:colId xmlns:a16="http://schemas.microsoft.com/office/drawing/2014/main" val="604832354"/>
                    </a:ext>
                  </a:extLst>
                </a:gridCol>
                <a:gridCol w="411480">
                  <a:extLst>
                    <a:ext uri="{9D8B030D-6E8A-4147-A177-3AD203B41FA5}">
                      <a16:colId xmlns:a16="http://schemas.microsoft.com/office/drawing/2014/main" val="2583653544"/>
                    </a:ext>
                  </a:extLst>
                </a:gridCol>
                <a:gridCol w="411480">
                  <a:extLst>
                    <a:ext uri="{9D8B030D-6E8A-4147-A177-3AD203B41FA5}">
                      <a16:colId xmlns:a16="http://schemas.microsoft.com/office/drawing/2014/main" val="2933187130"/>
                    </a:ext>
                  </a:extLst>
                </a:gridCol>
                <a:gridCol w="411480">
                  <a:extLst>
                    <a:ext uri="{9D8B030D-6E8A-4147-A177-3AD203B41FA5}">
                      <a16:colId xmlns:a16="http://schemas.microsoft.com/office/drawing/2014/main" val="3987582522"/>
                    </a:ext>
                  </a:extLst>
                </a:gridCol>
                <a:gridCol w="411480">
                  <a:extLst>
                    <a:ext uri="{9D8B030D-6E8A-4147-A177-3AD203B41FA5}">
                      <a16:colId xmlns:a16="http://schemas.microsoft.com/office/drawing/2014/main" val="1728799989"/>
                    </a:ext>
                  </a:extLst>
                </a:gridCol>
                <a:gridCol w="411480">
                  <a:extLst>
                    <a:ext uri="{9D8B030D-6E8A-4147-A177-3AD203B41FA5}">
                      <a16:colId xmlns:a16="http://schemas.microsoft.com/office/drawing/2014/main" val="30553989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1182041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Calibri"/>
                          <a:ea typeface="+mn-ea"/>
                          <a:cs typeface="+mn-cs"/>
                        </a:rPr>
                        <a:t>FRANCE 24 Español - 2024-04-19 03:40:37</a:t>
                      </a:r>
                      <a:r>
                        <a:rPr kumimoji="0" lang="es-ES" sz="1000" b="0" i="0" u="none" strike="noStrike" kern="1200" cap="none" spc="0" normalizeH="0" baseline="0" noProof="0">
                          <a:ln>
                            <a:noFill/>
                          </a:ln>
                          <a:solidFill>
                            <a:prstClr val="black"/>
                          </a:solidFill>
                          <a:effectLst/>
                          <a:uLnTx/>
                          <a:uFillTx/>
                          <a:latin typeface="Calibri"/>
                          <a:ea typeface="+mn-ea"/>
                          <a:cs typeface="+mn-cs"/>
                        </a:rPr>
                        <a:t>
 🇪🇨🕯️ En #Ecuador, el presidente Daniel Noboa declaró el estado de “emergencia” en el sector eléctrico y autorizó los racionamientos para la población. Los apagones que vive hoy Ecuador se esperaban hace varios meses como medida de prevención y no como una reacción a la problemática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https://quintly-eu-image-storage.s3.amazonaws.com/9ab48ff92233509cf4ee3e11bcb08a2a/67e818448de33665d7a5dc0275880936.jpg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167713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357169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356333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641459795"/>
                  </a:ext>
                </a:extLst>
              </a:tr>
            </a:tbl>
          </a:graphicData>
        </a:graphic>
      </p:graphicFrame>
      <p:sp>
        <p:nvSpPr>
          <p:cNvPr id="4" name="Text Placeholder 3">
            <a:extLst>
              <a:ext uri="{FF2B5EF4-FFF2-40B4-BE49-F238E27FC236}">
                <a16:creationId xmlns:a16="http://schemas.microsoft.com/office/drawing/2014/main" id="{D1313209-4B53-4E0C-8944-9F9038961939}"/>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124988361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2ADC51-9C0E-430E-A6DE-997D51C69662}"/>
              </a:ext>
            </a:extLst>
          </p:cNvPr>
          <p:cNvSpPr>
            <a:spLocks noGrp="1"/>
          </p:cNvSpPr>
          <p:nvPr>
            <p:ph type="title"/>
          </p:nvPr>
        </p:nvSpPr>
        <p:spPr/>
        <p:txBody>
          <a:bodyPr/>
          <a:lstStyle/>
          <a:p>
            <a:r>
              <a:rPr lang="en-US"/>
              <a:t>Facebook Videos Table | France 24 - 23 of 26</a:t>
            </a:r>
          </a:p>
        </p:txBody>
      </p:sp>
      <p:graphicFrame>
        <p:nvGraphicFramePr>
          <p:cNvPr id="5" name="Table Placeholder 4">
            <a:extLst>
              <a:ext uri="{FF2B5EF4-FFF2-40B4-BE49-F238E27FC236}">
                <a16:creationId xmlns:a16="http://schemas.microsoft.com/office/drawing/2014/main" id="{9D0566CB-0096-4870-93FD-F007B7910590}"/>
              </a:ext>
            </a:extLst>
          </p:cNvPr>
          <p:cNvGraphicFramePr>
            <a:graphicFrameLocks noGrp="1"/>
          </p:cNvGraphicFramePr>
          <p:nvPr>
            <p:ph type="tbl" sz="quarter" idx="13"/>
            <p:extLst>
              <p:ext uri="{D42A27DB-BD31-4B8C-83A1-F6EECF244321}">
                <p14:modId xmlns:p14="http://schemas.microsoft.com/office/powerpoint/2010/main" val="23625639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5">
                  <a:extLst>
                    <a:ext uri="{9D8B030D-6E8A-4147-A177-3AD203B41FA5}">
                      <a16:colId xmlns:a16="http://schemas.microsoft.com/office/drawing/2014/main" val="1409263133"/>
                    </a:ext>
                  </a:extLst>
                </a:gridCol>
                <a:gridCol w="1152145">
                  <a:extLst>
                    <a:ext uri="{9D8B030D-6E8A-4147-A177-3AD203B41FA5}">
                      <a16:colId xmlns:a16="http://schemas.microsoft.com/office/drawing/2014/main" val="314937177"/>
                    </a:ext>
                  </a:extLst>
                </a:gridCol>
                <a:gridCol w="822961">
                  <a:extLst>
                    <a:ext uri="{9D8B030D-6E8A-4147-A177-3AD203B41FA5}">
                      <a16:colId xmlns:a16="http://schemas.microsoft.com/office/drawing/2014/main" val="1730772633"/>
                    </a:ext>
                  </a:extLst>
                </a:gridCol>
                <a:gridCol w="411480">
                  <a:extLst>
                    <a:ext uri="{9D8B030D-6E8A-4147-A177-3AD203B41FA5}">
                      <a16:colId xmlns:a16="http://schemas.microsoft.com/office/drawing/2014/main" val="2160401463"/>
                    </a:ext>
                  </a:extLst>
                </a:gridCol>
                <a:gridCol w="411480">
                  <a:extLst>
                    <a:ext uri="{9D8B030D-6E8A-4147-A177-3AD203B41FA5}">
                      <a16:colId xmlns:a16="http://schemas.microsoft.com/office/drawing/2014/main" val="199522710"/>
                    </a:ext>
                  </a:extLst>
                </a:gridCol>
                <a:gridCol w="411480">
                  <a:extLst>
                    <a:ext uri="{9D8B030D-6E8A-4147-A177-3AD203B41FA5}">
                      <a16:colId xmlns:a16="http://schemas.microsoft.com/office/drawing/2014/main" val="831338015"/>
                    </a:ext>
                  </a:extLst>
                </a:gridCol>
                <a:gridCol w="411480">
                  <a:extLst>
                    <a:ext uri="{9D8B030D-6E8A-4147-A177-3AD203B41FA5}">
                      <a16:colId xmlns:a16="http://schemas.microsoft.com/office/drawing/2014/main" val="2559608469"/>
                    </a:ext>
                  </a:extLst>
                </a:gridCol>
                <a:gridCol w="411480">
                  <a:extLst>
                    <a:ext uri="{9D8B030D-6E8A-4147-A177-3AD203B41FA5}">
                      <a16:colId xmlns:a16="http://schemas.microsoft.com/office/drawing/2014/main" val="918382162"/>
                    </a:ext>
                  </a:extLst>
                </a:gridCol>
                <a:gridCol w="411480">
                  <a:extLst>
                    <a:ext uri="{9D8B030D-6E8A-4147-A177-3AD203B41FA5}">
                      <a16:colId xmlns:a16="http://schemas.microsoft.com/office/drawing/2014/main" val="1237828028"/>
                    </a:ext>
                  </a:extLst>
                </a:gridCol>
                <a:gridCol w="411480">
                  <a:extLst>
                    <a:ext uri="{9D8B030D-6E8A-4147-A177-3AD203B41FA5}">
                      <a16:colId xmlns:a16="http://schemas.microsoft.com/office/drawing/2014/main" val="777118472"/>
                    </a:ext>
                  </a:extLst>
                </a:gridCol>
                <a:gridCol w="411480">
                  <a:extLst>
                    <a:ext uri="{9D8B030D-6E8A-4147-A177-3AD203B41FA5}">
                      <a16:colId xmlns:a16="http://schemas.microsoft.com/office/drawing/2014/main" val="3528183755"/>
                    </a:ext>
                  </a:extLst>
                </a:gridCol>
                <a:gridCol w="411480">
                  <a:extLst>
                    <a:ext uri="{9D8B030D-6E8A-4147-A177-3AD203B41FA5}">
                      <a16:colId xmlns:a16="http://schemas.microsoft.com/office/drawing/2014/main" val="79256036"/>
                    </a:ext>
                  </a:extLst>
                </a:gridCol>
                <a:gridCol w="411480">
                  <a:extLst>
                    <a:ext uri="{9D8B030D-6E8A-4147-A177-3AD203B41FA5}">
                      <a16:colId xmlns:a16="http://schemas.microsoft.com/office/drawing/2014/main" val="1555168229"/>
                    </a:ext>
                  </a:extLst>
                </a:gridCol>
                <a:gridCol w="411480">
                  <a:extLst>
                    <a:ext uri="{9D8B030D-6E8A-4147-A177-3AD203B41FA5}">
                      <a16:colId xmlns:a16="http://schemas.microsoft.com/office/drawing/2014/main" val="34006154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7189489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FRANCE 24 - 2024-04-02 15:54:42</a:t>
                      </a:r>
                      <a:r>
                        <a:rPr kumimoji="0" lang="fr-FR" sz="1000" b="0" i="0" u="none" strike="noStrike" kern="1200" cap="none" spc="0" normalizeH="0" baseline="0" noProof="0">
                          <a:ln>
                            <a:noFill/>
                          </a:ln>
                          <a:solidFill>
                            <a:prstClr val="black"/>
                          </a:solidFill>
                          <a:effectLst/>
                          <a:uLnTx/>
                          <a:uFillTx/>
                          <a:latin typeface="Calibri"/>
                          <a:ea typeface="+mn-ea"/>
                          <a:cs typeface="+mn-cs"/>
                        </a:rPr>
                        <a:t>
 🇸🇳 Le nouveau président du #Sénégal, qui a prêté serment ce mardi, a promis un programme de rupture. Il a réussi à soulever d'immenses espoirs au sein de la population.
Son portrait en images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https://quintly-eu-image-storage.s3.amazonaws.com/7a8ecec2219ec0e83c7a126702c8e778/887795b3e19e36605c8923515cc0d12f.jpg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324590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354843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123974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348484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190851777"/>
                  </a:ext>
                </a:extLst>
              </a:tr>
            </a:tbl>
          </a:graphicData>
        </a:graphic>
      </p:graphicFrame>
      <p:sp>
        <p:nvSpPr>
          <p:cNvPr id="4" name="Text Placeholder 3">
            <a:extLst>
              <a:ext uri="{FF2B5EF4-FFF2-40B4-BE49-F238E27FC236}">
                <a16:creationId xmlns:a16="http://schemas.microsoft.com/office/drawing/2014/main" id="{56779839-D78E-4DB0-AA86-67C8E13AEF85}"/>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406840196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736EE1-5D3F-4517-AACD-743C4565F0FB}"/>
              </a:ext>
            </a:extLst>
          </p:cNvPr>
          <p:cNvSpPr>
            <a:spLocks noGrp="1"/>
          </p:cNvSpPr>
          <p:nvPr>
            <p:ph type="title"/>
          </p:nvPr>
        </p:nvSpPr>
        <p:spPr/>
        <p:txBody>
          <a:bodyPr/>
          <a:lstStyle/>
          <a:p>
            <a:r>
              <a:rPr lang="en-US"/>
              <a:t>Facebook Videos Table | France 24 - 24 of 26</a:t>
            </a:r>
          </a:p>
        </p:txBody>
      </p:sp>
      <p:graphicFrame>
        <p:nvGraphicFramePr>
          <p:cNvPr id="5" name="Table Placeholder 4">
            <a:extLst>
              <a:ext uri="{FF2B5EF4-FFF2-40B4-BE49-F238E27FC236}">
                <a16:creationId xmlns:a16="http://schemas.microsoft.com/office/drawing/2014/main" id="{C88324D4-76BD-4E8F-8BAB-C0D76E3DEDE3}"/>
              </a:ext>
            </a:extLst>
          </p:cNvPr>
          <p:cNvGraphicFramePr>
            <a:graphicFrameLocks noGrp="1"/>
          </p:cNvGraphicFramePr>
          <p:nvPr>
            <p:ph type="tbl" sz="quarter" idx="13"/>
            <p:extLst>
              <p:ext uri="{D42A27DB-BD31-4B8C-83A1-F6EECF244321}">
                <p14:modId xmlns:p14="http://schemas.microsoft.com/office/powerpoint/2010/main" val="12181411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5">
                  <a:extLst>
                    <a:ext uri="{9D8B030D-6E8A-4147-A177-3AD203B41FA5}">
                      <a16:colId xmlns:a16="http://schemas.microsoft.com/office/drawing/2014/main" val="1860340505"/>
                    </a:ext>
                  </a:extLst>
                </a:gridCol>
                <a:gridCol w="1152145">
                  <a:extLst>
                    <a:ext uri="{9D8B030D-6E8A-4147-A177-3AD203B41FA5}">
                      <a16:colId xmlns:a16="http://schemas.microsoft.com/office/drawing/2014/main" val="3822393732"/>
                    </a:ext>
                  </a:extLst>
                </a:gridCol>
                <a:gridCol w="822961">
                  <a:extLst>
                    <a:ext uri="{9D8B030D-6E8A-4147-A177-3AD203B41FA5}">
                      <a16:colId xmlns:a16="http://schemas.microsoft.com/office/drawing/2014/main" val="3274086154"/>
                    </a:ext>
                  </a:extLst>
                </a:gridCol>
                <a:gridCol w="411480">
                  <a:extLst>
                    <a:ext uri="{9D8B030D-6E8A-4147-A177-3AD203B41FA5}">
                      <a16:colId xmlns:a16="http://schemas.microsoft.com/office/drawing/2014/main" val="4244463391"/>
                    </a:ext>
                  </a:extLst>
                </a:gridCol>
                <a:gridCol w="411480">
                  <a:extLst>
                    <a:ext uri="{9D8B030D-6E8A-4147-A177-3AD203B41FA5}">
                      <a16:colId xmlns:a16="http://schemas.microsoft.com/office/drawing/2014/main" val="1008864339"/>
                    </a:ext>
                  </a:extLst>
                </a:gridCol>
                <a:gridCol w="411480">
                  <a:extLst>
                    <a:ext uri="{9D8B030D-6E8A-4147-A177-3AD203B41FA5}">
                      <a16:colId xmlns:a16="http://schemas.microsoft.com/office/drawing/2014/main" val="2793913994"/>
                    </a:ext>
                  </a:extLst>
                </a:gridCol>
                <a:gridCol w="411480">
                  <a:extLst>
                    <a:ext uri="{9D8B030D-6E8A-4147-A177-3AD203B41FA5}">
                      <a16:colId xmlns:a16="http://schemas.microsoft.com/office/drawing/2014/main" val="3761149512"/>
                    </a:ext>
                  </a:extLst>
                </a:gridCol>
                <a:gridCol w="411480">
                  <a:extLst>
                    <a:ext uri="{9D8B030D-6E8A-4147-A177-3AD203B41FA5}">
                      <a16:colId xmlns:a16="http://schemas.microsoft.com/office/drawing/2014/main" val="869193495"/>
                    </a:ext>
                  </a:extLst>
                </a:gridCol>
                <a:gridCol w="411480">
                  <a:extLst>
                    <a:ext uri="{9D8B030D-6E8A-4147-A177-3AD203B41FA5}">
                      <a16:colId xmlns:a16="http://schemas.microsoft.com/office/drawing/2014/main" val="3661133612"/>
                    </a:ext>
                  </a:extLst>
                </a:gridCol>
                <a:gridCol w="411480">
                  <a:extLst>
                    <a:ext uri="{9D8B030D-6E8A-4147-A177-3AD203B41FA5}">
                      <a16:colId xmlns:a16="http://schemas.microsoft.com/office/drawing/2014/main" val="1039857794"/>
                    </a:ext>
                  </a:extLst>
                </a:gridCol>
                <a:gridCol w="411480">
                  <a:extLst>
                    <a:ext uri="{9D8B030D-6E8A-4147-A177-3AD203B41FA5}">
                      <a16:colId xmlns:a16="http://schemas.microsoft.com/office/drawing/2014/main" val="239338091"/>
                    </a:ext>
                  </a:extLst>
                </a:gridCol>
                <a:gridCol w="411480">
                  <a:extLst>
                    <a:ext uri="{9D8B030D-6E8A-4147-A177-3AD203B41FA5}">
                      <a16:colId xmlns:a16="http://schemas.microsoft.com/office/drawing/2014/main" val="3579724071"/>
                    </a:ext>
                  </a:extLst>
                </a:gridCol>
                <a:gridCol w="411480">
                  <a:extLst>
                    <a:ext uri="{9D8B030D-6E8A-4147-A177-3AD203B41FA5}">
                      <a16:colId xmlns:a16="http://schemas.microsoft.com/office/drawing/2014/main" val="3833024733"/>
                    </a:ext>
                  </a:extLst>
                </a:gridCol>
                <a:gridCol w="411480">
                  <a:extLst>
                    <a:ext uri="{9D8B030D-6E8A-4147-A177-3AD203B41FA5}">
                      <a16:colId xmlns:a16="http://schemas.microsoft.com/office/drawing/2014/main" val="34796259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29523754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FRANCE 24 - 2024-04-29 10:46:48</a:t>
                      </a:r>
                      <a:r>
                        <a:rPr kumimoji="0" lang="fr-FR" sz="1000" b="0" i="0" u="none" strike="noStrike" kern="1200" cap="none" spc="0" normalizeH="0" baseline="0" noProof="0">
                          <a:ln>
                            <a:noFill/>
                          </a:ln>
                          <a:solidFill>
                            <a:prstClr val="black"/>
                          </a:solidFill>
                          <a:effectLst/>
                          <a:uLnTx/>
                          <a:uFillTx/>
                          <a:latin typeface="Calibri"/>
                          <a:ea typeface="+mn-ea"/>
                          <a:cs typeface="+mn-cs"/>
                        </a:rPr>
                        <a:t>
 Plus d'1,5 millions de personnes sont réfugiées à #Rafah, dans le sud de la bande de #Gaza, dans l'incertitude d'une potentielle opération de l'armée israélienne dans la ville.
La situation continue de s'y dégrader et les Gazaouis s'inquiètent de l'arrivée de l'été et des fortes chaleurs dans ces conditions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https://quintly-eu-image-storage.s3.amazonaws.com/7a8ecec2219ec0e83c7a126702c8e778/4776fe3f6957105c98352f188b3e7f81.jpg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122809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337666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336478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794933761"/>
                  </a:ext>
                </a:extLst>
              </a:tr>
            </a:tbl>
          </a:graphicData>
        </a:graphic>
      </p:graphicFrame>
      <p:sp>
        <p:nvSpPr>
          <p:cNvPr id="4" name="Text Placeholder 3">
            <a:extLst>
              <a:ext uri="{FF2B5EF4-FFF2-40B4-BE49-F238E27FC236}">
                <a16:creationId xmlns:a16="http://schemas.microsoft.com/office/drawing/2014/main" id="{047106E8-0E86-49C7-98EC-D032808E73CB}"/>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51079093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30DCE-8637-4152-9FEA-AD4D8B9B10C8}"/>
              </a:ext>
            </a:extLst>
          </p:cNvPr>
          <p:cNvSpPr>
            <a:spLocks noGrp="1"/>
          </p:cNvSpPr>
          <p:nvPr>
            <p:ph type="title"/>
          </p:nvPr>
        </p:nvSpPr>
        <p:spPr/>
        <p:txBody>
          <a:bodyPr/>
          <a:lstStyle/>
          <a:p>
            <a:r>
              <a:rPr lang="en-US"/>
              <a:t>Facebook Videos Table | France 24 - 25 of 26</a:t>
            </a:r>
          </a:p>
        </p:txBody>
      </p:sp>
      <p:graphicFrame>
        <p:nvGraphicFramePr>
          <p:cNvPr id="5" name="Table Placeholder 4">
            <a:extLst>
              <a:ext uri="{FF2B5EF4-FFF2-40B4-BE49-F238E27FC236}">
                <a16:creationId xmlns:a16="http://schemas.microsoft.com/office/drawing/2014/main" id="{33DD961E-46B5-4814-A374-640D0185CAB8}"/>
              </a:ext>
            </a:extLst>
          </p:cNvPr>
          <p:cNvGraphicFramePr>
            <a:graphicFrameLocks noGrp="1"/>
          </p:cNvGraphicFramePr>
          <p:nvPr>
            <p:ph type="tbl" sz="quarter" idx="13"/>
            <p:extLst>
              <p:ext uri="{D42A27DB-BD31-4B8C-83A1-F6EECF244321}">
                <p14:modId xmlns:p14="http://schemas.microsoft.com/office/powerpoint/2010/main" val="13487181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5">
                  <a:extLst>
                    <a:ext uri="{9D8B030D-6E8A-4147-A177-3AD203B41FA5}">
                      <a16:colId xmlns:a16="http://schemas.microsoft.com/office/drawing/2014/main" val="4063581112"/>
                    </a:ext>
                  </a:extLst>
                </a:gridCol>
                <a:gridCol w="1152145">
                  <a:extLst>
                    <a:ext uri="{9D8B030D-6E8A-4147-A177-3AD203B41FA5}">
                      <a16:colId xmlns:a16="http://schemas.microsoft.com/office/drawing/2014/main" val="2377884133"/>
                    </a:ext>
                  </a:extLst>
                </a:gridCol>
                <a:gridCol w="822961">
                  <a:extLst>
                    <a:ext uri="{9D8B030D-6E8A-4147-A177-3AD203B41FA5}">
                      <a16:colId xmlns:a16="http://schemas.microsoft.com/office/drawing/2014/main" val="4251130888"/>
                    </a:ext>
                  </a:extLst>
                </a:gridCol>
                <a:gridCol w="411480">
                  <a:extLst>
                    <a:ext uri="{9D8B030D-6E8A-4147-A177-3AD203B41FA5}">
                      <a16:colId xmlns:a16="http://schemas.microsoft.com/office/drawing/2014/main" val="3521585115"/>
                    </a:ext>
                  </a:extLst>
                </a:gridCol>
                <a:gridCol w="411480">
                  <a:extLst>
                    <a:ext uri="{9D8B030D-6E8A-4147-A177-3AD203B41FA5}">
                      <a16:colId xmlns:a16="http://schemas.microsoft.com/office/drawing/2014/main" val="3495741525"/>
                    </a:ext>
                  </a:extLst>
                </a:gridCol>
                <a:gridCol w="411480">
                  <a:extLst>
                    <a:ext uri="{9D8B030D-6E8A-4147-A177-3AD203B41FA5}">
                      <a16:colId xmlns:a16="http://schemas.microsoft.com/office/drawing/2014/main" val="320845107"/>
                    </a:ext>
                  </a:extLst>
                </a:gridCol>
                <a:gridCol w="411480">
                  <a:extLst>
                    <a:ext uri="{9D8B030D-6E8A-4147-A177-3AD203B41FA5}">
                      <a16:colId xmlns:a16="http://schemas.microsoft.com/office/drawing/2014/main" val="3295422880"/>
                    </a:ext>
                  </a:extLst>
                </a:gridCol>
                <a:gridCol w="411480">
                  <a:extLst>
                    <a:ext uri="{9D8B030D-6E8A-4147-A177-3AD203B41FA5}">
                      <a16:colId xmlns:a16="http://schemas.microsoft.com/office/drawing/2014/main" val="3352869985"/>
                    </a:ext>
                  </a:extLst>
                </a:gridCol>
                <a:gridCol w="411480">
                  <a:extLst>
                    <a:ext uri="{9D8B030D-6E8A-4147-A177-3AD203B41FA5}">
                      <a16:colId xmlns:a16="http://schemas.microsoft.com/office/drawing/2014/main" val="1259713716"/>
                    </a:ext>
                  </a:extLst>
                </a:gridCol>
                <a:gridCol w="411480">
                  <a:extLst>
                    <a:ext uri="{9D8B030D-6E8A-4147-A177-3AD203B41FA5}">
                      <a16:colId xmlns:a16="http://schemas.microsoft.com/office/drawing/2014/main" val="3049174181"/>
                    </a:ext>
                  </a:extLst>
                </a:gridCol>
                <a:gridCol w="411480">
                  <a:extLst>
                    <a:ext uri="{9D8B030D-6E8A-4147-A177-3AD203B41FA5}">
                      <a16:colId xmlns:a16="http://schemas.microsoft.com/office/drawing/2014/main" val="3141677756"/>
                    </a:ext>
                  </a:extLst>
                </a:gridCol>
                <a:gridCol w="411480">
                  <a:extLst>
                    <a:ext uri="{9D8B030D-6E8A-4147-A177-3AD203B41FA5}">
                      <a16:colId xmlns:a16="http://schemas.microsoft.com/office/drawing/2014/main" val="1762778332"/>
                    </a:ext>
                  </a:extLst>
                </a:gridCol>
                <a:gridCol w="411480">
                  <a:extLst>
                    <a:ext uri="{9D8B030D-6E8A-4147-A177-3AD203B41FA5}">
                      <a16:colId xmlns:a16="http://schemas.microsoft.com/office/drawing/2014/main" val="2574669875"/>
                    </a:ext>
                  </a:extLst>
                </a:gridCol>
                <a:gridCol w="411480">
                  <a:extLst>
                    <a:ext uri="{9D8B030D-6E8A-4147-A177-3AD203B41FA5}">
                      <a16:colId xmlns:a16="http://schemas.microsoft.com/office/drawing/2014/main" val="35231964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19517482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FRANCE 24 - 2024-04-22 10:44:08</a:t>
                      </a:r>
                      <a:r>
                        <a:rPr kumimoji="0" lang="fr-FR" sz="1000" b="0" i="0" u="none" strike="noStrike" kern="1200" cap="none" spc="0" normalizeH="0" baseline="0" noProof="0">
                          <a:ln>
                            <a:noFill/>
                          </a:ln>
                          <a:solidFill>
                            <a:prstClr val="black"/>
                          </a:solidFill>
                          <a:effectLst/>
                          <a:uLnTx/>
                          <a:uFillTx/>
                          <a:latin typeface="Calibri"/>
                          <a:ea typeface="+mn-ea"/>
                          <a:cs typeface="+mn-cs"/>
                        </a:rPr>
                        <a:t>
 Le président ukrainien, Volodymyr #Zelensky, a affirmé que l'#Ukraine 🇺🇦 ne serait pas "un deuxième #Afghanistan 🇦🇫" après l'adoption d'un plan d'aide de près de 61 milliards de dollars aux #ÉtatsUnis 🇺🇸.
Un soulagement pour #Kiev, alors que la situation se complique sur le front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https://quintly-eu-image-storage.s3.amazonaws.com/7a8ecec2219ec0e83c7a126702c8e778/e4873c463aace7e66f4da815a98880fd.jpg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Guerre en Ukraine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176453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300941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60645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300116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833091645"/>
                  </a:ext>
                </a:extLst>
              </a:tr>
            </a:tbl>
          </a:graphicData>
        </a:graphic>
      </p:graphicFrame>
      <p:sp>
        <p:nvSpPr>
          <p:cNvPr id="4" name="Text Placeholder 3">
            <a:extLst>
              <a:ext uri="{FF2B5EF4-FFF2-40B4-BE49-F238E27FC236}">
                <a16:creationId xmlns:a16="http://schemas.microsoft.com/office/drawing/2014/main" id="{3D35C217-652B-4608-A6C6-4BB360056ECF}"/>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394323758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4EE00E-CFCB-435A-9DA0-E60A9DD30186}"/>
              </a:ext>
            </a:extLst>
          </p:cNvPr>
          <p:cNvSpPr>
            <a:spLocks noGrp="1"/>
          </p:cNvSpPr>
          <p:nvPr>
            <p:ph type="title"/>
          </p:nvPr>
        </p:nvSpPr>
        <p:spPr/>
        <p:txBody>
          <a:bodyPr/>
          <a:lstStyle/>
          <a:p>
            <a:r>
              <a:rPr lang="en-US"/>
              <a:t>Facebook Videos Table | France 24 - 26 of 26</a:t>
            </a:r>
          </a:p>
        </p:txBody>
      </p:sp>
      <p:graphicFrame>
        <p:nvGraphicFramePr>
          <p:cNvPr id="5" name="Table Placeholder 4">
            <a:extLst>
              <a:ext uri="{FF2B5EF4-FFF2-40B4-BE49-F238E27FC236}">
                <a16:creationId xmlns:a16="http://schemas.microsoft.com/office/drawing/2014/main" id="{D7EA464A-940C-4D5B-9118-E11BD3984C26}"/>
              </a:ext>
            </a:extLst>
          </p:cNvPr>
          <p:cNvGraphicFramePr>
            <a:graphicFrameLocks noGrp="1"/>
          </p:cNvGraphicFramePr>
          <p:nvPr>
            <p:ph type="tbl" sz="quarter" idx="13"/>
            <p:extLst>
              <p:ext uri="{D42A27DB-BD31-4B8C-83A1-F6EECF244321}">
                <p14:modId xmlns:p14="http://schemas.microsoft.com/office/powerpoint/2010/main" val="16179923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5">
                  <a:extLst>
                    <a:ext uri="{9D8B030D-6E8A-4147-A177-3AD203B41FA5}">
                      <a16:colId xmlns:a16="http://schemas.microsoft.com/office/drawing/2014/main" val="2480968799"/>
                    </a:ext>
                  </a:extLst>
                </a:gridCol>
                <a:gridCol w="1152145">
                  <a:extLst>
                    <a:ext uri="{9D8B030D-6E8A-4147-A177-3AD203B41FA5}">
                      <a16:colId xmlns:a16="http://schemas.microsoft.com/office/drawing/2014/main" val="4115852243"/>
                    </a:ext>
                  </a:extLst>
                </a:gridCol>
                <a:gridCol w="822961">
                  <a:extLst>
                    <a:ext uri="{9D8B030D-6E8A-4147-A177-3AD203B41FA5}">
                      <a16:colId xmlns:a16="http://schemas.microsoft.com/office/drawing/2014/main" val="2714015989"/>
                    </a:ext>
                  </a:extLst>
                </a:gridCol>
                <a:gridCol w="411480">
                  <a:extLst>
                    <a:ext uri="{9D8B030D-6E8A-4147-A177-3AD203B41FA5}">
                      <a16:colId xmlns:a16="http://schemas.microsoft.com/office/drawing/2014/main" val="3346802890"/>
                    </a:ext>
                  </a:extLst>
                </a:gridCol>
                <a:gridCol w="411480">
                  <a:extLst>
                    <a:ext uri="{9D8B030D-6E8A-4147-A177-3AD203B41FA5}">
                      <a16:colId xmlns:a16="http://schemas.microsoft.com/office/drawing/2014/main" val="2149696921"/>
                    </a:ext>
                  </a:extLst>
                </a:gridCol>
                <a:gridCol w="411480">
                  <a:extLst>
                    <a:ext uri="{9D8B030D-6E8A-4147-A177-3AD203B41FA5}">
                      <a16:colId xmlns:a16="http://schemas.microsoft.com/office/drawing/2014/main" val="942456386"/>
                    </a:ext>
                  </a:extLst>
                </a:gridCol>
                <a:gridCol w="411480">
                  <a:extLst>
                    <a:ext uri="{9D8B030D-6E8A-4147-A177-3AD203B41FA5}">
                      <a16:colId xmlns:a16="http://schemas.microsoft.com/office/drawing/2014/main" val="405811164"/>
                    </a:ext>
                  </a:extLst>
                </a:gridCol>
                <a:gridCol w="411480">
                  <a:extLst>
                    <a:ext uri="{9D8B030D-6E8A-4147-A177-3AD203B41FA5}">
                      <a16:colId xmlns:a16="http://schemas.microsoft.com/office/drawing/2014/main" val="4005163732"/>
                    </a:ext>
                  </a:extLst>
                </a:gridCol>
                <a:gridCol w="411480">
                  <a:extLst>
                    <a:ext uri="{9D8B030D-6E8A-4147-A177-3AD203B41FA5}">
                      <a16:colId xmlns:a16="http://schemas.microsoft.com/office/drawing/2014/main" val="2774659315"/>
                    </a:ext>
                  </a:extLst>
                </a:gridCol>
                <a:gridCol w="411480">
                  <a:extLst>
                    <a:ext uri="{9D8B030D-6E8A-4147-A177-3AD203B41FA5}">
                      <a16:colId xmlns:a16="http://schemas.microsoft.com/office/drawing/2014/main" val="2163027735"/>
                    </a:ext>
                  </a:extLst>
                </a:gridCol>
                <a:gridCol w="411480">
                  <a:extLst>
                    <a:ext uri="{9D8B030D-6E8A-4147-A177-3AD203B41FA5}">
                      <a16:colId xmlns:a16="http://schemas.microsoft.com/office/drawing/2014/main" val="1108648216"/>
                    </a:ext>
                  </a:extLst>
                </a:gridCol>
                <a:gridCol w="411480">
                  <a:extLst>
                    <a:ext uri="{9D8B030D-6E8A-4147-A177-3AD203B41FA5}">
                      <a16:colId xmlns:a16="http://schemas.microsoft.com/office/drawing/2014/main" val="3300843770"/>
                    </a:ext>
                  </a:extLst>
                </a:gridCol>
                <a:gridCol w="411480">
                  <a:extLst>
                    <a:ext uri="{9D8B030D-6E8A-4147-A177-3AD203B41FA5}">
                      <a16:colId xmlns:a16="http://schemas.microsoft.com/office/drawing/2014/main" val="2720729075"/>
                    </a:ext>
                  </a:extLst>
                </a:gridCol>
                <a:gridCol w="411480">
                  <a:extLst>
                    <a:ext uri="{9D8B030D-6E8A-4147-A177-3AD203B41FA5}">
                      <a16:colId xmlns:a16="http://schemas.microsoft.com/office/drawing/2014/main" val="38863842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14013389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FRANCE 24 - 2024-04-20 15:55:00</a:t>
                      </a:r>
                      <a:r>
                        <a:rPr kumimoji="0" lang="fr-FR" sz="1000" b="0" i="0" u="none" strike="noStrike" kern="1200" cap="none" spc="0" normalizeH="0" baseline="0" noProof="0">
                          <a:ln>
                            <a:noFill/>
                          </a:ln>
                          <a:solidFill>
                            <a:prstClr val="black"/>
                          </a:solidFill>
                          <a:effectLst/>
                          <a:uLnTx/>
                          <a:uFillTx/>
                          <a:latin typeface="Calibri"/>
                          <a:ea typeface="+mn-ea"/>
                          <a:cs typeface="+mn-cs"/>
                        </a:rPr>
                        <a:t>
 📱🇸🇳 Chaque semaine, des #déchets électroniques aux composants #toxiques arrivent par containers entiers dans le port de Dakar, au #Sénégal. 
Ils proviennent en grande partie de l'Europe, qui cherche à s'en débarrasser via des exportateurs, qui les revendent au kilo. 
Reportage sur les marchés sénégalais dans #ElementTerre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https://quintly-eu-image-storage.s3.amazonaws.com/7a8ecec2219ec0e83c7a126702c8e778/4f8c7cfaabb951f077af8f1db15c44da.jpg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180161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290748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289702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46386104"/>
                  </a:ext>
                </a:extLst>
              </a:tr>
            </a:tbl>
          </a:graphicData>
        </a:graphic>
      </p:graphicFrame>
      <p:sp>
        <p:nvSpPr>
          <p:cNvPr id="4" name="Text Placeholder 3">
            <a:extLst>
              <a:ext uri="{FF2B5EF4-FFF2-40B4-BE49-F238E27FC236}">
                <a16:creationId xmlns:a16="http://schemas.microsoft.com/office/drawing/2014/main" id="{014C149C-B9DA-4E4C-9AB5-BD44B352EA4E}"/>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104802999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6</TotalTime>
  <Words>3645</Words>
  <Application>Microsoft Office PowerPoint</Application>
  <PresentationFormat>On-screen Show (4:3)</PresentationFormat>
  <Paragraphs>745</Paragraphs>
  <Slides>26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Calibri</vt:lpstr>
      <vt:lpstr>Arial</vt:lpstr>
      <vt:lpstr>quintly_template</vt:lpstr>
      <vt:lpstr>Facebook Videos Table | France 24 - 1 of 26</vt:lpstr>
      <vt:lpstr>Facebook Videos Table | France 24 - 2 of 26</vt:lpstr>
      <vt:lpstr>Facebook Videos Table | France 24 - 3 of 26</vt:lpstr>
      <vt:lpstr>Facebook Videos Table | France 24 - 4 of 26</vt:lpstr>
      <vt:lpstr>Facebook Videos Table | France 24 - 5 of 26</vt:lpstr>
      <vt:lpstr>Facebook Videos Table | France 24 - 6 of 26</vt:lpstr>
      <vt:lpstr>Facebook Videos Table | France 24 - 7 of 26</vt:lpstr>
      <vt:lpstr>Facebook Videos Table | France 24 - 8 of 26</vt:lpstr>
      <vt:lpstr>Facebook Videos Table | France 24 - 9 of 26</vt:lpstr>
      <vt:lpstr>Facebook Videos Table | France 24 - 10 of 26</vt:lpstr>
      <vt:lpstr>Facebook Videos Table | France 24 - 11 of 26</vt:lpstr>
      <vt:lpstr>Facebook Videos Table | France 24 - 12 of 26</vt:lpstr>
      <vt:lpstr>Facebook Videos Table | France 24 - 13 of 26</vt:lpstr>
      <vt:lpstr>Facebook Videos Table | France 24 - 14 of 26</vt:lpstr>
      <vt:lpstr>Facebook Videos Table | France 24 - 15 of 26</vt:lpstr>
      <vt:lpstr>Facebook Videos Table | France 24 - 16 of 26</vt:lpstr>
      <vt:lpstr>Facebook Videos Table | France 24 - 17 of 26</vt:lpstr>
      <vt:lpstr>Facebook Videos Table | France 24 - 18 of 26</vt:lpstr>
      <vt:lpstr>Facebook Videos Table | France 24 - 19 of 26</vt:lpstr>
      <vt:lpstr>Facebook Videos Table | France 24 - 20 of 26</vt:lpstr>
      <vt:lpstr>Facebook Videos Table | France 24 - 21 of 26</vt:lpstr>
      <vt:lpstr>Facebook Videos Table | France 24 - 22 of 26</vt:lpstr>
      <vt:lpstr>Facebook Videos Table | France 24 - 23 of 26</vt:lpstr>
      <vt:lpstr>Facebook Videos Table | France 24 - 24 of 26</vt:lpstr>
      <vt:lpstr>Facebook Videos Table | France 24 - 25 of 26</vt:lpstr>
      <vt:lpstr>Facebook Videos Table | France 24 - 26 of 26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Videos Table | France 24 - 1 of 26</dc:title>
  <dc:creator>Frederik Born</dc:creator>
  <cp:lastModifiedBy>Frederik Born</cp:lastModifiedBy>
  <cp:revision>1</cp:revision>
  <dcterms:created xsi:type="dcterms:W3CDTF">2024-05-26T19:03:06Z</dcterms:created>
  <dcterms:modified xsi:type="dcterms:W3CDTF">2024-05-26T19:09:56Z</dcterms:modified>
</cp:coreProperties>
</file>